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sldIdLst>
    <p:sldId id="266" r:id="rId2"/>
    <p:sldId id="276" r:id="rId3"/>
    <p:sldId id="268" r:id="rId4"/>
    <p:sldId id="269" r:id="rId5"/>
    <p:sldId id="270" r:id="rId6"/>
    <p:sldId id="271" r:id="rId7"/>
    <p:sldId id="257" r:id="rId8"/>
    <p:sldId id="258" r:id="rId9"/>
    <p:sldId id="259" r:id="rId10"/>
    <p:sldId id="260" r:id="rId11"/>
    <p:sldId id="261" r:id="rId12"/>
    <p:sldId id="262" r:id="rId13"/>
    <p:sldId id="272" r:id="rId14"/>
    <p:sldId id="273" r:id="rId15"/>
    <p:sldId id="274" r:id="rId16"/>
    <p:sldId id="275" r:id="rId17"/>
    <p:sldId id="277" r:id="rId18"/>
    <p:sldId id="278" r:id="rId19"/>
    <p:sldId id="279" r:id="rId20"/>
    <p:sldId id="280" r:id="rId21"/>
    <p:sldId id="281" r:id="rId22"/>
    <p:sldId id="282" r:id="rId23"/>
    <p:sldId id="283" r:id="rId24"/>
    <p:sldId id="294" r:id="rId25"/>
    <p:sldId id="295" r:id="rId26"/>
    <p:sldId id="296" r:id="rId27"/>
    <p:sldId id="297" r:id="rId28"/>
    <p:sldId id="298" r:id="rId29"/>
    <p:sldId id="299" r:id="rId30"/>
    <p:sldId id="300" r:id="rId31"/>
    <p:sldId id="301" r:id="rId32"/>
    <p:sldId id="302" r:id="rId33"/>
    <p:sldId id="303" r:id="rId34"/>
    <p:sldId id="304" r:id="rId35"/>
    <p:sldId id="324" r:id="rId36"/>
    <p:sldId id="305" r:id="rId37"/>
    <p:sldId id="322" r:id="rId38"/>
    <p:sldId id="323" r:id="rId39"/>
    <p:sldId id="318" r:id="rId40"/>
    <p:sldId id="319" r:id="rId41"/>
    <p:sldId id="320" r:id="rId42"/>
    <p:sldId id="321" r:id="rId43"/>
    <p:sldId id="310" r:id="rId44"/>
    <p:sldId id="311" r:id="rId45"/>
    <p:sldId id="312" r:id="rId46"/>
    <p:sldId id="313" r:id="rId47"/>
    <p:sldId id="314" r:id="rId48"/>
    <p:sldId id="315" r:id="rId49"/>
    <p:sldId id="316" r:id="rId50"/>
    <p:sldId id="284" r:id="rId51"/>
    <p:sldId id="285" r:id="rId52"/>
    <p:sldId id="286" r:id="rId53"/>
    <p:sldId id="287" r:id="rId54"/>
    <p:sldId id="288" r:id="rId55"/>
    <p:sldId id="289" r:id="rId56"/>
    <p:sldId id="290" r:id="rId57"/>
    <p:sldId id="291" r:id="rId58"/>
    <p:sldId id="292" r:id="rId59"/>
    <p:sldId id="293" r:id="rId6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7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A7D6A1-8451-2B46-B628-F8C44585DC20}" type="datetimeFigureOut">
              <a:rPr lang="it-IT" smtClean="0"/>
              <a:t>27/04/21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F7B783-CBF1-3243-B038-8EB5FDC0B624}" type="slidenum">
              <a:rPr lang="fr-CA" smtClean="0"/>
              <a:t>‹n.›</a:t>
            </a:fld>
            <a:endParaRPr lang="fr-CA"/>
          </a:p>
        </p:txBody>
      </p:sp>
    </p:spTree>
    <p:extLst>
      <p:ext uri="{BB962C8B-B14F-4D97-AF65-F5344CB8AC3E}">
        <p14:creationId xmlns:p14="http://schemas.microsoft.com/office/powerpoint/2010/main" val="24146868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42</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6980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E5372AAF-C320-1143-8F09-139B12547B42}" type="datetimeFigureOut">
              <a:rPr lang="it-IT" smtClean="0"/>
              <a:t>27/04/21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69934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E5372AAF-C320-1143-8F09-139B12547B42}" type="datetimeFigureOut">
              <a:rPr lang="it-IT" smtClean="0"/>
              <a:t>27/04/21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295582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E5372AAF-C320-1143-8F09-139B12547B42}" type="datetimeFigureOut">
              <a:rPr lang="it-IT" smtClean="0"/>
              <a:t>27/04/21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2008013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E5372AAF-C320-1143-8F09-139B12547B42}" type="datetimeFigureOut">
              <a:rPr lang="it-IT" smtClean="0"/>
              <a:t>27/04/21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158280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5372AAF-C320-1143-8F09-139B12547B42}" type="datetimeFigureOut">
              <a:rPr lang="it-IT" smtClean="0"/>
              <a:t>27/04/21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2979807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E5372AAF-C320-1143-8F09-139B12547B42}" type="datetimeFigureOut">
              <a:rPr lang="it-IT" smtClean="0"/>
              <a:t>27/04/21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81700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E5372AAF-C320-1143-8F09-139B12547B42}" type="datetimeFigureOut">
              <a:rPr lang="it-IT" smtClean="0"/>
              <a:t>27/04/21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217919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E5372AAF-C320-1143-8F09-139B12547B42}" type="datetimeFigureOut">
              <a:rPr lang="it-IT" smtClean="0"/>
              <a:t>27/04/21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301918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5372AAF-C320-1143-8F09-139B12547B42}" type="datetimeFigureOut">
              <a:rPr lang="it-IT" smtClean="0"/>
              <a:t>27/04/21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2191312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5372AAF-C320-1143-8F09-139B12547B42}" type="datetimeFigureOut">
              <a:rPr lang="it-IT" smtClean="0"/>
              <a:t>27/04/21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124454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5372AAF-C320-1143-8F09-139B12547B42}" type="datetimeFigureOut">
              <a:rPr lang="it-IT" smtClean="0"/>
              <a:t>27/04/21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CAA0347D-4243-DF4E-ADC5-D988790CFD8C}" type="slidenum">
              <a:rPr lang="fr-CA" smtClean="0"/>
              <a:t>‹n.›</a:t>
            </a:fld>
            <a:endParaRPr lang="fr-CA"/>
          </a:p>
        </p:txBody>
      </p:sp>
    </p:spTree>
    <p:extLst>
      <p:ext uri="{BB962C8B-B14F-4D97-AF65-F5344CB8AC3E}">
        <p14:creationId xmlns:p14="http://schemas.microsoft.com/office/powerpoint/2010/main" val="32428974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72AAF-C320-1143-8F09-139B12547B42}" type="datetimeFigureOut">
              <a:rPr lang="it-IT" smtClean="0"/>
              <a:t>27/04/21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0347D-4243-DF4E-ADC5-D988790CFD8C}" type="slidenum">
              <a:rPr lang="fr-CA" smtClean="0"/>
              <a:t>‹n.›</a:t>
            </a:fld>
            <a:endParaRPr lang="fr-CA"/>
          </a:p>
        </p:txBody>
      </p:sp>
    </p:spTree>
    <p:extLst>
      <p:ext uri="{BB962C8B-B14F-4D97-AF65-F5344CB8AC3E}">
        <p14:creationId xmlns:p14="http://schemas.microsoft.com/office/powerpoint/2010/main" val="299160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codes/article_lc/LEGIARTI000006417835/2008-05-29" TargetMode="External"/><Relationship Id="rId3" Type="http://schemas.openxmlformats.org/officeDocument/2006/relationships/hyperlink" Target="https://www.legifrance.gouv.fr/loda/id/LEGIARTI000006494310/2004-03-1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codes/article_lc/LEGIARTI000006417835/2008-05-29" TargetMode="External"/><Relationship Id="rId3" Type="http://schemas.openxmlformats.org/officeDocument/2006/relationships/hyperlink" Target="https://www.legifrance.gouv.fr/loda/id/LEGIARTI000006494310/2004-03-1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efenseurdesdroits.fr/fr/institution/competences/lutte-contre-discrimination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ntidiscriminations.f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onsultation-discriminations.gouv.f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Discriminations</a:t>
            </a:r>
            <a:endParaRPr lang="fr-CA" sz="2800" dirty="0"/>
          </a:p>
        </p:txBody>
      </p:sp>
      <p:sp>
        <p:nvSpPr>
          <p:cNvPr id="3" name="Sottotitolo 2"/>
          <p:cNvSpPr>
            <a:spLocks noGrp="1"/>
          </p:cNvSpPr>
          <p:nvPr>
            <p:ph type="subTitle" idx="1"/>
          </p:nvPr>
        </p:nvSpPr>
        <p:spPr/>
        <p:txBody>
          <a:bodyPr>
            <a:normAutofit/>
          </a:bodyPr>
          <a:lstStyle/>
          <a:p>
            <a:r>
              <a:rPr lang="fr-CA" sz="2400" dirty="0" smtClean="0"/>
              <a:t>Langue, pouvoir, droit, culture</a:t>
            </a:r>
          </a:p>
          <a:p>
            <a:r>
              <a:rPr lang="fr-CA" sz="2400" dirty="0"/>
              <a:t>L</a:t>
            </a:r>
            <a:r>
              <a:rPr lang="fr-CA" sz="2400" dirty="0" smtClean="0"/>
              <a:t>ingua </a:t>
            </a:r>
            <a:r>
              <a:rPr lang="fr-CA" sz="2400" dirty="0" err="1" smtClean="0"/>
              <a:t>francese</a:t>
            </a:r>
            <a:r>
              <a:rPr lang="fr-CA" sz="2400" dirty="0" smtClean="0"/>
              <a:t> 2020-2021</a:t>
            </a:r>
          </a:p>
          <a:p>
            <a:r>
              <a:rPr lang="fr-CA" sz="2400" dirty="0" smtClean="0"/>
              <a:t>3° </a:t>
            </a:r>
            <a:r>
              <a:rPr lang="fr-CA" sz="2400" dirty="0" err="1" smtClean="0"/>
              <a:t>anno</a:t>
            </a:r>
            <a:r>
              <a:rPr lang="fr-CA" sz="2400" dirty="0" smtClean="0"/>
              <a:t> CIAPG</a:t>
            </a:r>
            <a:endParaRPr lang="fr-CA" sz="2400" dirty="0"/>
          </a:p>
        </p:txBody>
      </p:sp>
    </p:spTree>
    <p:extLst>
      <p:ext uri="{BB962C8B-B14F-4D97-AF65-F5344CB8AC3E}">
        <p14:creationId xmlns:p14="http://schemas.microsoft.com/office/powerpoint/2010/main" val="396935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p>
        </p:txBody>
      </p:sp>
      <p:sp>
        <p:nvSpPr>
          <p:cNvPr id="3" name="Segnaposto contenuto 2"/>
          <p:cNvSpPr>
            <a:spLocks noGrp="1"/>
          </p:cNvSpPr>
          <p:nvPr>
            <p:ph idx="1"/>
          </p:nvPr>
        </p:nvSpPr>
        <p:spPr/>
        <p:txBody>
          <a:bodyPr>
            <a:normAutofit/>
          </a:bodyPr>
          <a:lstStyle/>
          <a:p>
            <a:pPr algn="just"/>
            <a:r>
              <a:rPr lang="it-IT" sz="2400" dirty="0" err="1"/>
              <a:t>Constitue</a:t>
            </a:r>
            <a:r>
              <a:rPr lang="it-IT" sz="2400" dirty="0"/>
              <a:t> une </a:t>
            </a:r>
            <a:r>
              <a:rPr lang="it-IT" sz="2400" b="1" dirty="0" err="1"/>
              <a:t>discrimination</a:t>
            </a:r>
            <a:r>
              <a:rPr lang="it-IT" sz="2400" b="1" dirty="0"/>
              <a:t> </a:t>
            </a:r>
            <a:r>
              <a:rPr lang="it-IT" sz="2400" b="1" dirty="0" err="1"/>
              <a:t>indirecte</a:t>
            </a:r>
            <a:r>
              <a:rPr lang="it-IT" sz="2400" b="1" dirty="0"/>
              <a:t> </a:t>
            </a:r>
            <a:r>
              <a:rPr lang="it-IT" sz="2400" dirty="0"/>
              <a:t>une </a:t>
            </a:r>
            <a:r>
              <a:rPr lang="it-IT" sz="2400" dirty="0" err="1"/>
              <a:t>disposition</a:t>
            </a:r>
            <a:r>
              <a:rPr lang="it-IT" sz="2400" dirty="0"/>
              <a:t>, un </a:t>
            </a:r>
            <a:r>
              <a:rPr lang="it-IT" sz="2400" dirty="0" err="1"/>
              <a:t>critère</a:t>
            </a:r>
            <a:r>
              <a:rPr lang="it-IT" sz="2400" dirty="0"/>
              <a:t> </a:t>
            </a:r>
            <a:r>
              <a:rPr lang="it-IT" sz="2400" dirty="0" err="1"/>
              <a:t>ou</a:t>
            </a:r>
            <a:r>
              <a:rPr lang="it-IT" sz="2400" dirty="0"/>
              <a:t> une </a:t>
            </a:r>
            <a:r>
              <a:rPr lang="it-IT" sz="2400" dirty="0" err="1"/>
              <a:t>pratique</a:t>
            </a:r>
            <a:r>
              <a:rPr lang="it-IT" sz="2400" dirty="0"/>
              <a:t> neutre en </a:t>
            </a:r>
            <a:r>
              <a:rPr lang="it-IT" sz="2400" dirty="0" err="1"/>
              <a:t>apparence</a:t>
            </a:r>
            <a:r>
              <a:rPr lang="it-IT" sz="2400" dirty="0"/>
              <a:t>, mais </a:t>
            </a:r>
            <a:r>
              <a:rPr lang="it-IT" sz="2400" dirty="0" err="1"/>
              <a:t>susceptible</a:t>
            </a:r>
            <a:r>
              <a:rPr lang="it-IT" sz="2400" dirty="0"/>
              <a:t> d'</a:t>
            </a:r>
            <a:r>
              <a:rPr lang="it-IT" sz="2400" dirty="0" err="1"/>
              <a:t>entraîner</a:t>
            </a:r>
            <a:r>
              <a:rPr lang="it-IT" sz="2400" dirty="0"/>
              <a:t>, pour l'un </a:t>
            </a:r>
            <a:r>
              <a:rPr lang="it-IT" sz="2400" dirty="0" err="1"/>
              <a:t>des</a:t>
            </a:r>
            <a:r>
              <a:rPr lang="it-IT" sz="2400" dirty="0"/>
              <a:t> </a:t>
            </a:r>
            <a:r>
              <a:rPr lang="it-IT" sz="2400" dirty="0" err="1"/>
              <a:t>motifs</a:t>
            </a:r>
            <a:r>
              <a:rPr lang="it-IT" sz="2400" dirty="0"/>
              <a:t> </a:t>
            </a:r>
            <a:r>
              <a:rPr lang="it-IT" sz="2400" dirty="0" err="1"/>
              <a:t>mentionnés</a:t>
            </a:r>
            <a:r>
              <a:rPr lang="it-IT" sz="2400" dirty="0"/>
              <a:t> </a:t>
            </a:r>
            <a:r>
              <a:rPr lang="it-IT" sz="2400" dirty="0" err="1"/>
              <a:t>au</a:t>
            </a:r>
            <a:r>
              <a:rPr lang="it-IT" sz="2400" dirty="0"/>
              <a:t> premier </a:t>
            </a:r>
            <a:r>
              <a:rPr lang="it-IT" sz="2400" dirty="0" err="1"/>
              <a:t>alinéa</a:t>
            </a:r>
            <a:r>
              <a:rPr lang="it-IT" sz="2400" dirty="0"/>
              <a:t>, un </a:t>
            </a:r>
            <a:r>
              <a:rPr lang="it-IT" sz="2400" dirty="0" err="1"/>
              <a:t>désavantage</a:t>
            </a:r>
            <a:r>
              <a:rPr lang="it-IT" sz="2400" dirty="0"/>
              <a:t> </a:t>
            </a:r>
            <a:r>
              <a:rPr lang="it-IT" sz="2400" dirty="0" err="1"/>
              <a:t>particulier</a:t>
            </a:r>
            <a:r>
              <a:rPr lang="it-IT" sz="2400" dirty="0"/>
              <a:t> pour </a:t>
            </a:r>
            <a:r>
              <a:rPr lang="it-IT" sz="2400" dirty="0" err="1"/>
              <a:t>des</a:t>
            </a:r>
            <a:r>
              <a:rPr lang="it-IT" sz="2400" dirty="0"/>
              <a:t> </a:t>
            </a:r>
            <a:r>
              <a:rPr lang="it-IT" sz="2400" dirty="0" err="1"/>
              <a:t>personnes</a:t>
            </a:r>
            <a:r>
              <a:rPr lang="it-IT" sz="2400" dirty="0"/>
              <a:t> par </a:t>
            </a:r>
            <a:r>
              <a:rPr lang="it-IT" sz="2400" dirty="0" err="1"/>
              <a:t>rapport</a:t>
            </a:r>
            <a:r>
              <a:rPr lang="it-IT" sz="2400" dirty="0"/>
              <a:t> à d'</a:t>
            </a:r>
            <a:r>
              <a:rPr lang="it-IT" sz="2400" dirty="0" err="1"/>
              <a:t>autres</a:t>
            </a:r>
            <a:r>
              <a:rPr lang="it-IT" sz="2400" dirty="0"/>
              <a:t> </a:t>
            </a:r>
            <a:r>
              <a:rPr lang="it-IT" sz="2400" dirty="0" err="1"/>
              <a:t>personnes</a:t>
            </a:r>
            <a:r>
              <a:rPr lang="it-IT" sz="2400" dirty="0"/>
              <a:t>, à </a:t>
            </a:r>
            <a:r>
              <a:rPr lang="it-IT" sz="2400" dirty="0" err="1"/>
              <a:t>moins</a:t>
            </a:r>
            <a:r>
              <a:rPr lang="it-IT" sz="2400" dirty="0"/>
              <a:t> </a:t>
            </a:r>
            <a:r>
              <a:rPr lang="it-IT" sz="2400" dirty="0" err="1"/>
              <a:t>que</a:t>
            </a:r>
            <a:r>
              <a:rPr lang="it-IT" sz="2400" dirty="0"/>
              <a:t> </a:t>
            </a:r>
            <a:r>
              <a:rPr lang="it-IT" sz="2400" dirty="0" err="1"/>
              <a:t>cette</a:t>
            </a:r>
            <a:r>
              <a:rPr lang="it-IT" sz="2400" dirty="0"/>
              <a:t> </a:t>
            </a:r>
            <a:r>
              <a:rPr lang="it-IT" sz="2400" dirty="0" err="1"/>
              <a:t>disposition</a:t>
            </a:r>
            <a:r>
              <a:rPr lang="it-IT" sz="2400" dirty="0"/>
              <a:t>, ce </a:t>
            </a:r>
            <a:r>
              <a:rPr lang="it-IT" sz="2400" dirty="0" err="1"/>
              <a:t>critère</a:t>
            </a:r>
            <a:r>
              <a:rPr lang="it-IT" sz="2400" dirty="0"/>
              <a:t> </a:t>
            </a:r>
            <a:r>
              <a:rPr lang="it-IT" sz="2400" dirty="0" err="1"/>
              <a:t>ou</a:t>
            </a:r>
            <a:r>
              <a:rPr lang="it-IT" sz="2400" dirty="0"/>
              <a:t> </a:t>
            </a:r>
            <a:r>
              <a:rPr lang="it-IT" sz="2400" dirty="0" err="1"/>
              <a:t>cette</a:t>
            </a:r>
            <a:r>
              <a:rPr lang="it-IT" sz="2400" dirty="0"/>
              <a:t> </a:t>
            </a:r>
            <a:r>
              <a:rPr lang="it-IT" sz="2400" dirty="0" err="1"/>
              <a:t>pratique</a:t>
            </a:r>
            <a:r>
              <a:rPr lang="it-IT" sz="2400" dirty="0"/>
              <a:t> ne </a:t>
            </a:r>
            <a:r>
              <a:rPr lang="it-IT" sz="2400" dirty="0" err="1"/>
              <a:t>soit</a:t>
            </a:r>
            <a:r>
              <a:rPr lang="it-IT" sz="2400" dirty="0"/>
              <a:t> </a:t>
            </a:r>
            <a:r>
              <a:rPr lang="it-IT" sz="2400" dirty="0" err="1"/>
              <a:t>objectivement</a:t>
            </a:r>
            <a:r>
              <a:rPr lang="it-IT" sz="2400" dirty="0"/>
              <a:t> </a:t>
            </a:r>
            <a:r>
              <a:rPr lang="it-IT" sz="2400" dirty="0" err="1"/>
              <a:t>justifié</a:t>
            </a:r>
            <a:r>
              <a:rPr lang="it-IT" sz="2400" dirty="0"/>
              <a:t> par un </a:t>
            </a:r>
            <a:r>
              <a:rPr lang="it-IT" sz="2400" dirty="0" err="1"/>
              <a:t>but</a:t>
            </a:r>
            <a:r>
              <a:rPr lang="it-IT" sz="2400" dirty="0"/>
              <a:t> </a:t>
            </a:r>
            <a:r>
              <a:rPr lang="it-IT" sz="2400" dirty="0" err="1"/>
              <a:t>légitime</a:t>
            </a:r>
            <a:r>
              <a:rPr lang="it-IT" sz="2400" dirty="0"/>
              <a:t> et </a:t>
            </a:r>
            <a:r>
              <a:rPr lang="it-IT" sz="2400" dirty="0" err="1"/>
              <a:t>que</a:t>
            </a:r>
            <a:r>
              <a:rPr lang="it-IT" sz="2400" dirty="0"/>
              <a:t> </a:t>
            </a:r>
            <a:r>
              <a:rPr lang="it-IT" sz="2400" dirty="0" err="1"/>
              <a:t>les</a:t>
            </a:r>
            <a:r>
              <a:rPr lang="it-IT" sz="2400" dirty="0"/>
              <a:t> </a:t>
            </a:r>
            <a:r>
              <a:rPr lang="it-IT" sz="2400" dirty="0" err="1"/>
              <a:t>moyens</a:t>
            </a:r>
            <a:r>
              <a:rPr lang="it-IT" sz="2400" dirty="0"/>
              <a:t> pour </a:t>
            </a:r>
            <a:r>
              <a:rPr lang="it-IT" sz="2400" dirty="0" err="1"/>
              <a:t>réaliser</a:t>
            </a:r>
            <a:r>
              <a:rPr lang="it-IT" sz="2400" dirty="0"/>
              <a:t> ce </a:t>
            </a:r>
            <a:r>
              <a:rPr lang="it-IT" sz="2400" dirty="0" err="1"/>
              <a:t>but</a:t>
            </a:r>
            <a:r>
              <a:rPr lang="it-IT" sz="2400" dirty="0"/>
              <a:t> ne </a:t>
            </a:r>
            <a:r>
              <a:rPr lang="it-IT" sz="2400" dirty="0" err="1"/>
              <a:t>soient</a:t>
            </a:r>
            <a:r>
              <a:rPr lang="it-IT" sz="2400" dirty="0"/>
              <a:t> nécessaires et </a:t>
            </a:r>
            <a:r>
              <a:rPr lang="it-IT" sz="2400" dirty="0" err="1"/>
              <a:t>appropriés</a:t>
            </a:r>
            <a:r>
              <a:rPr lang="it-IT" sz="2400" dirty="0"/>
              <a:t>. </a:t>
            </a:r>
          </a:p>
        </p:txBody>
      </p:sp>
    </p:spTree>
    <p:extLst>
      <p:ext uri="{BB962C8B-B14F-4D97-AF65-F5344CB8AC3E}">
        <p14:creationId xmlns:p14="http://schemas.microsoft.com/office/powerpoint/2010/main" val="280144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 indirecte</a:t>
            </a:r>
            <a:endParaRPr lang="fr-CA" sz="2800" dirty="0"/>
          </a:p>
        </p:txBody>
      </p:sp>
      <p:sp>
        <p:nvSpPr>
          <p:cNvPr id="3" name="Segnaposto contenuto 2"/>
          <p:cNvSpPr>
            <a:spLocks noGrp="1"/>
          </p:cNvSpPr>
          <p:nvPr>
            <p:ph idx="1"/>
          </p:nvPr>
        </p:nvSpPr>
        <p:spPr/>
        <p:txBody>
          <a:bodyPr>
            <a:normAutofit/>
          </a:bodyPr>
          <a:lstStyle/>
          <a:p>
            <a:pPr algn="just"/>
            <a:r>
              <a:rPr lang="it-IT" sz="2400" dirty="0" err="1"/>
              <a:t>Autrement</a:t>
            </a:r>
            <a:r>
              <a:rPr lang="it-IT" sz="2400" dirty="0"/>
              <a:t> </a:t>
            </a:r>
            <a:r>
              <a:rPr lang="it-IT" sz="2400" dirty="0" err="1"/>
              <a:t>dit</a:t>
            </a:r>
            <a:r>
              <a:rPr lang="it-IT" sz="2400" dirty="0"/>
              <a:t>, si le </a:t>
            </a:r>
            <a:r>
              <a:rPr lang="it-IT" sz="2400" b="1" dirty="0" err="1"/>
              <a:t>résultat</a:t>
            </a:r>
            <a:r>
              <a:rPr lang="it-IT" sz="2400" dirty="0"/>
              <a:t> d’une </a:t>
            </a:r>
            <a:r>
              <a:rPr lang="it-IT" sz="2400" dirty="0" err="1"/>
              <a:t>disposition</a:t>
            </a:r>
            <a:r>
              <a:rPr lang="it-IT" sz="2400" dirty="0"/>
              <a:t> </a:t>
            </a:r>
            <a:r>
              <a:rPr lang="it-IT" sz="2400" dirty="0" err="1"/>
              <a:t>conduit</a:t>
            </a:r>
            <a:r>
              <a:rPr lang="it-IT" sz="2400" dirty="0"/>
              <a:t> à </a:t>
            </a:r>
            <a:r>
              <a:rPr lang="it-IT" sz="2400" dirty="0" err="1"/>
              <a:t>traiter</a:t>
            </a:r>
            <a:r>
              <a:rPr lang="it-IT" sz="2400" dirty="0"/>
              <a:t> </a:t>
            </a:r>
            <a:r>
              <a:rPr lang="it-IT" sz="2400" dirty="0" err="1"/>
              <a:t>défavorablement</a:t>
            </a:r>
            <a:r>
              <a:rPr lang="it-IT" sz="2400" dirty="0"/>
              <a:t> une </a:t>
            </a:r>
            <a:r>
              <a:rPr lang="it-IT" sz="2400" dirty="0" err="1"/>
              <a:t>personne</a:t>
            </a:r>
            <a:r>
              <a:rPr lang="it-IT" sz="2400" dirty="0"/>
              <a:t> </a:t>
            </a:r>
            <a:r>
              <a:rPr lang="it-IT" sz="2400" dirty="0" err="1"/>
              <a:t>ou</a:t>
            </a:r>
            <a:r>
              <a:rPr lang="it-IT" sz="2400" dirty="0"/>
              <a:t> un </a:t>
            </a:r>
            <a:r>
              <a:rPr lang="it-IT" sz="2400" dirty="0" err="1"/>
              <a:t>groupe</a:t>
            </a:r>
            <a:r>
              <a:rPr lang="it-IT" sz="2400" dirty="0"/>
              <a:t> de </a:t>
            </a:r>
            <a:r>
              <a:rPr lang="it-IT" sz="2400" dirty="0" err="1"/>
              <a:t>personnes</a:t>
            </a:r>
            <a:r>
              <a:rPr lang="it-IT" sz="2400" dirty="0"/>
              <a:t> </a:t>
            </a:r>
            <a:r>
              <a:rPr lang="it-IT" sz="2400" dirty="0" err="1"/>
              <a:t>pouvant</a:t>
            </a:r>
            <a:r>
              <a:rPr lang="it-IT" sz="2400" dirty="0"/>
              <a:t> se </a:t>
            </a:r>
            <a:r>
              <a:rPr lang="it-IT" sz="2400" dirty="0" err="1"/>
              <a:t>rattacher</a:t>
            </a:r>
            <a:r>
              <a:rPr lang="it-IT" sz="2400" dirty="0"/>
              <a:t> à un </a:t>
            </a:r>
            <a:r>
              <a:rPr lang="it-IT" sz="2400" dirty="0" err="1"/>
              <a:t>critère</a:t>
            </a:r>
            <a:r>
              <a:rPr lang="it-IT" sz="2400" dirty="0"/>
              <a:t> </a:t>
            </a:r>
            <a:r>
              <a:rPr lang="it-IT" sz="2400" dirty="0" err="1"/>
              <a:t>interdit</a:t>
            </a:r>
            <a:r>
              <a:rPr lang="it-IT" sz="2400" dirty="0"/>
              <a:t> (</a:t>
            </a:r>
            <a:r>
              <a:rPr lang="it-IT" sz="2400" dirty="0" err="1"/>
              <a:t>sexe</a:t>
            </a:r>
            <a:r>
              <a:rPr lang="it-IT" sz="2400" dirty="0"/>
              <a:t>, </a:t>
            </a:r>
            <a:r>
              <a:rPr lang="it-IT" sz="2400" dirty="0" err="1"/>
              <a:t>âge</a:t>
            </a:r>
            <a:r>
              <a:rPr lang="it-IT" sz="2400" dirty="0"/>
              <a:t>, </a:t>
            </a:r>
            <a:r>
              <a:rPr lang="it-IT" sz="2400" dirty="0" err="1"/>
              <a:t>orientation</a:t>
            </a:r>
            <a:r>
              <a:rPr lang="it-IT" sz="2400" dirty="0"/>
              <a:t> </a:t>
            </a:r>
            <a:r>
              <a:rPr lang="it-IT" sz="2400" dirty="0" err="1"/>
              <a:t>sexuelle</a:t>
            </a:r>
            <a:r>
              <a:rPr lang="it-IT" sz="2400" dirty="0"/>
              <a:t>…), on </a:t>
            </a:r>
            <a:r>
              <a:rPr lang="it-IT" sz="2400" dirty="0" err="1"/>
              <a:t>peut</a:t>
            </a:r>
            <a:r>
              <a:rPr lang="it-IT" sz="2400" dirty="0"/>
              <a:t> </a:t>
            </a:r>
            <a:r>
              <a:rPr lang="it-IT" sz="2400" dirty="0" err="1"/>
              <a:t>penser</a:t>
            </a:r>
            <a:r>
              <a:rPr lang="it-IT" sz="2400" dirty="0"/>
              <a:t> </a:t>
            </a:r>
            <a:r>
              <a:rPr lang="it-IT" sz="2400" dirty="0" err="1"/>
              <a:t>qu’il</a:t>
            </a:r>
            <a:r>
              <a:rPr lang="it-IT" sz="2400" dirty="0"/>
              <a:t> y a </a:t>
            </a:r>
            <a:r>
              <a:rPr lang="it-IT" sz="2400" dirty="0" err="1"/>
              <a:t>discrimination</a:t>
            </a:r>
            <a:r>
              <a:rPr lang="it-IT" sz="2400" dirty="0"/>
              <a:t> </a:t>
            </a:r>
            <a:r>
              <a:rPr lang="it-IT" sz="2400" dirty="0" err="1"/>
              <a:t>indirecte</a:t>
            </a:r>
            <a:r>
              <a:rPr lang="it-IT" sz="2400" dirty="0"/>
              <a:t>.</a:t>
            </a:r>
            <a:endParaRPr lang="fr-CA" sz="2400" dirty="0" smtClean="0"/>
          </a:p>
          <a:p>
            <a:pPr algn="just"/>
            <a:r>
              <a:rPr lang="fr-CA" sz="2400" dirty="0" smtClean="0"/>
              <a:t>Un </a:t>
            </a:r>
            <a:r>
              <a:rPr lang="fr-CA" sz="2400" dirty="0"/>
              <a:t>exemple : ne pas permettre aux </a:t>
            </a:r>
            <a:r>
              <a:rPr lang="fr-CA" sz="2400" dirty="0" err="1"/>
              <a:t>salarié.e.s</a:t>
            </a:r>
            <a:r>
              <a:rPr lang="fr-CA" sz="2400" dirty="0"/>
              <a:t> à temps partiel de bénéficier d’une prime, alors que plus de 80% des </a:t>
            </a:r>
            <a:r>
              <a:rPr lang="fr-CA" sz="2400" dirty="0" err="1"/>
              <a:t>salarié.e.s</a:t>
            </a:r>
            <a:r>
              <a:rPr lang="fr-CA" sz="2400" dirty="0"/>
              <a:t> à temps partiel sont des femmes</a:t>
            </a:r>
            <a:r>
              <a:rPr lang="fr-CA" sz="2400" dirty="0" smtClean="0"/>
              <a:t>.</a:t>
            </a:r>
          </a:p>
          <a:p>
            <a:pPr algn="just"/>
            <a:endParaRPr lang="fr-CA" sz="2400" dirty="0"/>
          </a:p>
          <a:p>
            <a:pPr algn="just"/>
            <a:r>
              <a:rPr lang="fr-CA" sz="2400" dirty="0"/>
              <a:t>http://</a:t>
            </a:r>
            <a:r>
              <a:rPr lang="fr-CA" sz="2400" dirty="0" err="1"/>
              <a:t>www.egalite-professionnelle.cgt.fr</a:t>
            </a:r>
            <a:r>
              <a:rPr lang="fr-CA" sz="2400" dirty="0"/>
              <a:t>/</a:t>
            </a:r>
            <a:r>
              <a:rPr lang="fr-CA" sz="2400" dirty="0" err="1"/>
              <a:t>difference</a:t>
            </a:r>
            <a:r>
              <a:rPr lang="fr-CA" sz="2400" dirty="0"/>
              <a:t>-entre-discrimination-directe-indirecte/</a:t>
            </a:r>
          </a:p>
        </p:txBody>
      </p:sp>
    </p:spTree>
    <p:extLst>
      <p:ext uri="{BB962C8B-B14F-4D97-AF65-F5344CB8AC3E}">
        <p14:creationId xmlns:p14="http://schemas.microsoft.com/office/powerpoint/2010/main" val="2269140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a:t>
            </a:r>
            <a:r>
              <a:rPr lang="fr-CA" sz="2800" dirty="0" smtClean="0"/>
              <a:t>n autre exemple</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a:t>Le </a:t>
            </a:r>
            <a:r>
              <a:rPr lang="it-IT" sz="2400" dirty="0" err="1"/>
              <a:t>calendrier</a:t>
            </a:r>
            <a:r>
              <a:rPr lang="it-IT" sz="2400" dirty="0"/>
              <a:t> </a:t>
            </a:r>
            <a:r>
              <a:rPr lang="it-IT" sz="2400" dirty="0" err="1"/>
              <a:t>civique</a:t>
            </a:r>
            <a:endParaRPr lang="it-IT" sz="2400" dirty="0"/>
          </a:p>
          <a:p>
            <a:pPr algn="just"/>
            <a:r>
              <a:rPr lang="it-IT" sz="2400" dirty="0"/>
              <a:t>Le </a:t>
            </a:r>
            <a:r>
              <a:rPr lang="it-IT" sz="2400" dirty="0" err="1"/>
              <a:t>calendrier</a:t>
            </a:r>
            <a:r>
              <a:rPr lang="it-IT" sz="2400" dirty="0"/>
              <a:t> </a:t>
            </a:r>
            <a:r>
              <a:rPr lang="it-IT" sz="2400" dirty="0" err="1"/>
              <a:t>civique</a:t>
            </a:r>
            <a:r>
              <a:rPr lang="it-IT" sz="2400" dirty="0"/>
              <a:t> s’apparente à </a:t>
            </a:r>
            <a:r>
              <a:rPr lang="it-IT" sz="2400" dirty="0" err="1"/>
              <a:t>des</a:t>
            </a:r>
            <a:r>
              <a:rPr lang="it-IT" sz="2400" dirty="0"/>
              <a:t> </a:t>
            </a:r>
            <a:r>
              <a:rPr lang="it-IT" sz="2400" dirty="0" err="1"/>
              <a:t>normes</a:t>
            </a:r>
            <a:r>
              <a:rPr lang="it-IT" sz="2400" dirty="0"/>
              <a:t> de </a:t>
            </a:r>
            <a:r>
              <a:rPr lang="it-IT" sz="2400" dirty="0" err="1"/>
              <a:t>fonctionnement</a:t>
            </a:r>
            <a:r>
              <a:rPr lang="it-IT" sz="2400" dirty="0"/>
              <a:t> </a:t>
            </a:r>
            <a:r>
              <a:rPr lang="it-IT" sz="2400" dirty="0" err="1"/>
              <a:t>communes</a:t>
            </a:r>
            <a:r>
              <a:rPr lang="it-IT" sz="2400" dirty="0"/>
              <a:t> d’</a:t>
            </a:r>
            <a:r>
              <a:rPr lang="it-IT" sz="2400" dirty="0" err="1"/>
              <a:t>apparence</a:t>
            </a:r>
            <a:r>
              <a:rPr lang="it-IT" sz="2400" dirty="0"/>
              <a:t> neutre </a:t>
            </a:r>
            <a:r>
              <a:rPr lang="it-IT" sz="2400" dirty="0" err="1"/>
              <a:t>pouvant</a:t>
            </a:r>
            <a:r>
              <a:rPr lang="it-IT" sz="2400" dirty="0"/>
              <a:t> tout de </a:t>
            </a:r>
            <a:r>
              <a:rPr lang="it-IT" sz="2400" dirty="0" err="1"/>
              <a:t>même</a:t>
            </a:r>
            <a:r>
              <a:rPr lang="it-IT" sz="2400" dirty="0"/>
              <a:t> </a:t>
            </a:r>
            <a:r>
              <a:rPr lang="it-IT" sz="2400" dirty="0" err="1"/>
              <a:t>avoir</a:t>
            </a:r>
            <a:r>
              <a:rPr lang="it-IT" sz="2400" dirty="0"/>
              <a:t> un </a:t>
            </a:r>
            <a:r>
              <a:rPr lang="it-IT" sz="2400" dirty="0" err="1"/>
              <a:t>effet</a:t>
            </a:r>
            <a:r>
              <a:rPr lang="it-IT" sz="2400" dirty="0"/>
              <a:t> </a:t>
            </a:r>
            <a:r>
              <a:rPr lang="it-IT" sz="2400" dirty="0" err="1"/>
              <a:t>discriminatoire</a:t>
            </a:r>
            <a:r>
              <a:rPr lang="it-IT" sz="2400" dirty="0"/>
              <a:t> </a:t>
            </a:r>
            <a:r>
              <a:rPr lang="it-IT" sz="2400" dirty="0" err="1"/>
              <a:t>sur</a:t>
            </a:r>
            <a:r>
              <a:rPr lang="it-IT" sz="2400" dirty="0"/>
              <a:t> un </a:t>
            </a:r>
            <a:r>
              <a:rPr lang="it-IT" sz="2400" dirty="0" err="1"/>
              <a:t>individu</a:t>
            </a:r>
            <a:r>
              <a:rPr lang="it-IT" sz="2400" dirty="0"/>
              <a:t> </a:t>
            </a:r>
            <a:r>
              <a:rPr lang="it-IT" sz="2400" dirty="0" err="1"/>
              <a:t>ou</a:t>
            </a:r>
            <a:r>
              <a:rPr lang="it-IT" sz="2400" dirty="0"/>
              <a:t> </a:t>
            </a:r>
            <a:r>
              <a:rPr lang="it-IT" sz="2400" dirty="0" err="1"/>
              <a:t>sur</a:t>
            </a:r>
            <a:r>
              <a:rPr lang="it-IT" sz="2400" dirty="0"/>
              <a:t> </a:t>
            </a:r>
            <a:r>
              <a:rPr lang="it-IT" sz="2400" dirty="0" err="1"/>
              <a:t>certaines</a:t>
            </a:r>
            <a:r>
              <a:rPr lang="it-IT" sz="2400" dirty="0"/>
              <a:t> </a:t>
            </a:r>
            <a:r>
              <a:rPr lang="it-IT" sz="2400" dirty="0" err="1"/>
              <a:t>catégories</a:t>
            </a:r>
            <a:r>
              <a:rPr lang="it-IT" sz="2400" dirty="0"/>
              <a:t> d’</a:t>
            </a:r>
            <a:r>
              <a:rPr lang="it-IT" sz="2400" dirty="0" err="1"/>
              <a:t>individus</a:t>
            </a:r>
            <a:r>
              <a:rPr lang="it-IT" sz="2400" dirty="0"/>
              <a:t>. En </a:t>
            </a:r>
            <a:r>
              <a:rPr lang="it-IT" sz="2400" dirty="0" err="1"/>
              <a:t>effet</a:t>
            </a:r>
            <a:r>
              <a:rPr lang="it-IT" sz="2400" dirty="0"/>
              <a:t>, ce </a:t>
            </a:r>
            <a:r>
              <a:rPr lang="it-IT" sz="2400" dirty="0" err="1"/>
              <a:t>calendrier</a:t>
            </a:r>
            <a:r>
              <a:rPr lang="it-IT" sz="2400" dirty="0"/>
              <a:t> </a:t>
            </a:r>
            <a:r>
              <a:rPr lang="it-IT" sz="2400" dirty="0" err="1"/>
              <a:t>établit</a:t>
            </a:r>
            <a:r>
              <a:rPr lang="it-IT" sz="2400" dirty="0"/>
              <a:t> un </a:t>
            </a:r>
            <a:r>
              <a:rPr lang="it-IT" sz="2400" dirty="0" err="1"/>
              <a:t>certain</a:t>
            </a:r>
            <a:r>
              <a:rPr lang="it-IT" sz="2400" dirty="0"/>
              <a:t> </a:t>
            </a:r>
            <a:r>
              <a:rPr lang="it-IT" sz="2400" dirty="0" err="1"/>
              <a:t>nombre</a:t>
            </a:r>
            <a:r>
              <a:rPr lang="it-IT" sz="2400" dirty="0"/>
              <a:t> de </a:t>
            </a:r>
            <a:r>
              <a:rPr lang="it-IT" sz="2400" dirty="0" err="1"/>
              <a:t>jours</a:t>
            </a:r>
            <a:r>
              <a:rPr lang="it-IT" sz="2400" dirty="0"/>
              <a:t> </a:t>
            </a:r>
            <a:r>
              <a:rPr lang="it-IT" sz="2400" dirty="0" err="1"/>
              <a:t>fériés</a:t>
            </a:r>
            <a:r>
              <a:rPr lang="it-IT" sz="2400" dirty="0"/>
              <a:t> </a:t>
            </a:r>
            <a:r>
              <a:rPr lang="it-IT" sz="2400" dirty="0" err="1"/>
              <a:t>calqués</a:t>
            </a:r>
            <a:r>
              <a:rPr lang="it-IT" sz="2400" dirty="0"/>
              <a:t> </a:t>
            </a:r>
            <a:r>
              <a:rPr lang="it-IT" sz="2400" dirty="0" err="1"/>
              <a:t>sur</a:t>
            </a:r>
            <a:r>
              <a:rPr lang="it-IT" sz="2400" dirty="0"/>
              <a:t> le </a:t>
            </a:r>
            <a:r>
              <a:rPr lang="it-IT" sz="2400" dirty="0" err="1"/>
              <a:t>calendrier</a:t>
            </a:r>
            <a:r>
              <a:rPr lang="it-IT" sz="2400" dirty="0"/>
              <a:t> </a:t>
            </a:r>
            <a:r>
              <a:rPr lang="it-IT" sz="2400" dirty="0" err="1"/>
              <a:t>des</a:t>
            </a:r>
            <a:r>
              <a:rPr lang="it-IT" sz="2400" dirty="0"/>
              <a:t> </a:t>
            </a:r>
            <a:r>
              <a:rPr lang="it-IT" sz="2400" dirty="0" err="1"/>
              <a:t>fêtes</a:t>
            </a:r>
            <a:r>
              <a:rPr lang="it-IT" sz="2400" dirty="0"/>
              <a:t> </a:t>
            </a:r>
            <a:r>
              <a:rPr lang="it-IT" sz="2400" dirty="0" err="1"/>
              <a:t>catholiques</a:t>
            </a:r>
            <a:r>
              <a:rPr lang="it-IT" sz="2400" dirty="0"/>
              <a:t> (</a:t>
            </a:r>
            <a:r>
              <a:rPr lang="it-IT" sz="2400" dirty="0" err="1"/>
              <a:t>Noël</a:t>
            </a:r>
            <a:r>
              <a:rPr lang="it-IT" sz="2400" dirty="0"/>
              <a:t>, </a:t>
            </a:r>
            <a:r>
              <a:rPr lang="it-IT" sz="2400" dirty="0" err="1"/>
              <a:t>Vendredi</a:t>
            </a:r>
            <a:r>
              <a:rPr lang="it-IT" sz="2400" dirty="0"/>
              <a:t> </a:t>
            </a:r>
            <a:r>
              <a:rPr lang="it-IT" sz="2400" dirty="0" err="1"/>
              <a:t>saint</a:t>
            </a:r>
            <a:r>
              <a:rPr lang="it-IT" sz="2400" dirty="0"/>
              <a:t> et </a:t>
            </a:r>
            <a:r>
              <a:rPr lang="it-IT" sz="2400" dirty="0" err="1"/>
              <a:t>Pâques</a:t>
            </a:r>
            <a:r>
              <a:rPr lang="it-IT" sz="2400" dirty="0"/>
              <a:t>). Par </a:t>
            </a:r>
            <a:r>
              <a:rPr lang="it-IT" sz="2400" dirty="0" err="1"/>
              <a:t>conséquent</a:t>
            </a:r>
            <a:r>
              <a:rPr lang="it-IT" sz="2400" dirty="0"/>
              <a:t>, il aura </a:t>
            </a:r>
            <a:r>
              <a:rPr lang="it-IT" sz="2400" dirty="0" err="1"/>
              <a:t>potentiellement</a:t>
            </a:r>
            <a:r>
              <a:rPr lang="it-IT" sz="2400" dirty="0"/>
              <a:t> un </a:t>
            </a:r>
            <a:r>
              <a:rPr lang="it-IT" sz="2400" dirty="0" err="1"/>
              <a:t>effet</a:t>
            </a:r>
            <a:r>
              <a:rPr lang="it-IT" sz="2400" dirty="0"/>
              <a:t> </a:t>
            </a:r>
            <a:r>
              <a:rPr lang="it-IT" sz="2400" dirty="0" err="1"/>
              <a:t>préjudiciable</a:t>
            </a:r>
            <a:r>
              <a:rPr lang="it-IT" sz="2400" dirty="0"/>
              <a:t> </a:t>
            </a:r>
            <a:r>
              <a:rPr lang="it-IT" sz="2400" dirty="0" err="1"/>
              <a:t>sur</a:t>
            </a:r>
            <a:r>
              <a:rPr lang="it-IT" sz="2400" dirty="0"/>
              <a:t> </a:t>
            </a:r>
            <a:r>
              <a:rPr lang="it-IT" sz="2400" dirty="0" err="1"/>
              <a:t>les</a:t>
            </a:r>
            <a:r>
              <a:rPr lang="it-IT" sz="2400" dirty="0"/>
              <a:t> </a:t>
            </a:r>
            <a:r>
              <a:rPr lang="it-IT" sz="2400" dirty="0" err="1"/>
              <a:t>personnes</a:t>
            </a:r>
            <a:r>
              <a:rPr lang="it-IT" sz="2400" dirty="0"/>
              <a:t> </a:t>
            </a:r>
            <a:r>
              <a:rPr lang="it-IT" sz="2400" dirty="0" err="1"/>
              <a:t>appartenant</a:t>
            </a:r>
            <a:r>
              <a:rPr lang="it-IT" sz="2400" dirty="0"/>
              <a:t> à </a:t>
            </a:r>
            <a:r>
              <a:rPr lang="it-IT" sz="2400" dirty="0" err="1"/>
              <a:t>des</a:t>
            </a:r>
            <a:r>
              <a:rPr lang="it-IT" sz="2400" dirty="0"/>
              <a:t> </a:t>
            </a:r>
            <a:r>
              <a:rPr lang="it-IT" sz="2400" dirty="0" err="1"/>
              <a:t>groupes</a:t>
            </a:r>
            <a:r>
              <a:rPr lang="it-IT" sz="2400" dirty="0"/>
              <a:t> </a:t>
            </a:r>
            <a:r>
              <a:rPr lang="it-IT" sz="2400" dirty="0" err="1"/>
              <a:t>religieux</a:t>
            </a:r>
            <a:r>
              <a:rPr lang="it-IT" sz="2400" dirty="0"/>
              <a:t> </a:t>
            </a:r>
            <a:r>
              <a:rPr lang="it-IT" sz="2400" dirty="0" err="1" smtClean="0"/>
              <a:t>minoritaires</a:t>
            </a:r>
            <a:r>
              <a:rPr lang="it-IT" sz="2400" dirty="0" smtClean="0"/>
              <a:t> </a:t>
            </a:r>
            <a:r>
              <a:rPr lang="it-IT" sz="2400" dirty="0" err="1"/>
              <a:t>puisque</a:t>
            </a:r>
            <a:r>
              <a:rPr lang="it-IT" sz="2400" dirty="0"/>
              <a:t> l’</a:t>
            </a:r>
            <a:r>
              <a:rPr lang="it-IT" sz="2400" dirty="0" err="1"/>
              <a:t>observance</a:t>
            </a:r>
            <a:r>
              <a:rPr lang="it-IT" sz="2400" dirty="0"/>
              <a:t> de </a:t>
            </a:r>
            <a:r>
              <a:rPr lang="it-IT" sz="2400" dirty="0" err="1"/>
              <a:t>leurs</a:t>
            </a:r>
            <a:r>
              <a:rPr lang="it-IT" sz="2400" dirty="0"/>
              <a:t> </a:t>
            </a:r>
            <a:r>
              <a:rPr lang="it-IT" sz="2400" dirty="0" err="1"/>
              <a:t>propres</a:t>
            </a:r>
            <a:r>
              <a:rPr lang="it-IT" sz="2400" dirty="0"/>
              <a:t> </a:t>
            </a:r>
            <a:r>
              <a:rPr lang="it-IT" sz="2400" dirty="0" err="1"/>
              <a:t>fêtes</a:t>
            </a:r>
            <a:r>
              <a:rPr lang="it-IT" sz="2400" dirty="0"/>
              <a:t> </a:t>
            </a:r>
            <a:r>
              <a:rPr lang="it-IT" sz="2400" dirty="0" err="1"/>
              <a:t>religieuses</a:t>
            </a:r>
            <a:r>
              <a:rPr lang="it-IT" sz="2400" dirty="0"/>
              <a:t> </a:t>
            </a:r>
            <a:r>
              <a:rPr lang="it-IT" sz="2400" dirty="0" err="1"/>
              <a:t>n’y</a:t>
            </a:r>
            <a:r>
              <a:rPr lang="it-IT" sz="2400" dirty="0"/>
              <a:t> est </a:t>
            </a:r>
            <a:r>
              <a:rPr lang="it-IT" sz="2400" dirty="0" err="1"/>
              <a:t>pas</a:t>
            </a:r>
            <a:r>
              <a:rPr lang="it-IT" sz="2400" dirty="0"/>
              <a:t> </a:t>
            </a:r>
            <a:r>
              <a:rPr lang="it-IT" sz="2400" dirty="0" err="1"/>
              <a:t>prévue</a:t>
            </a:r>
            <a:r>
              <a:rPr lang="it-IT" sz="2400" dirty="0"/>
              <a:t>. L’</a:t>
            </a:r>
            <a:r>
              <a:rPr lang="it-IT" sz="2400" dirty="0" err="1"/>
              <a:t>accommodement</a:t>
            </a:r>
            <a:r>
              <a:rPr lang="it-IT" sz="2400" dirty="0"/>
              <a:t>, </a:t>
            </a:r>
            <a:r>
              <a:rPr lang="it-IT" sz="2400" dirty="0" err="1"/>
              <a:t>dans</a:t>
            </a:r>
            <a:r>
              <a:rPr lang="it-IT" sz="2400" dirty="0"/>
              <a:t> ce </a:t>
            </a:r>
            <a:r>
              <a:rPr lang="it-IT" sz="2400" dirty="0" err="1"/>
              <a:t>cas</a:t>
            </a:r>
            <a:r>
              <a:rPr lang="it-IT" sz="2400" dirty="0"/>
              <a:t>, </a:t>
            </a:r>
            <a:r>
              <a:rPr lang="it-IT" sz="2400" dirty="0" err="1"/>
              <a:t>pourra</a:t>
            </a:r>
            <a:r>
              <a:rPr lang="it-IT" sz="2400" dirty="0"/>
              <a:t> consister à </a:t>
            </a:r>
            <a:r>
              <a:rPr lang="it-IT" sz="2400" dirty="0" err="1"/>
              <a:t>autoriser</a:t>
            </a:r>
            <a:r>
              <a:rPr lang="it-IT" sz="2400" dirty="0"/>
              <a:t> </a:t>
            </a:r>
            <a:r>
              <a:rPr lang="it-IT" sz="2400" dirty="0" err="1"/>
              <a:t>certaines</a:t>
            </a:r>
            <a:r>
              <a:rPr lang="it-IT" sz="2400" dirty="0"/>
              <a:t> </a:t>
            </a:r>
            <a:r>
              <a:rPr lang="it-IT" sz="2400" dirty="0" err="1"/>
              <a:t>absences</a:t>
            </a:r>
            <a:r>
              <a:rPr lang="it-IT" sz="2400" dirty="0"/>
              <a:t>, à </a:t>
            </a:r>
            <a:r>
              <a:rPr lang="it-IT" sz="2400" dirty="0" err="1"/>
              <a:t>moins</a:t>
            </a:r>
            <a:r>
              <a:rPr lang="it-IT" sz="2400" dirty="0"/>
              <a:t> </a:t>
            </a:r>
            <a:r>
              <a:rPr lang="it-IT" sz="2400" dirty="0" err="1"/>
              <a:t>qu’elles</a:t>
            </a:r>
            <a:r>
              <a:rPr lang="it-IT" sz="2400" dirty="0"/>
              <a:t> n’</a:t>
            </a:r>
            <a:r>
              <a:rPr lang="it-IT" sz="2400" dirty="0" err="1"/>
              <a:t>imposent</a:t>
            </a:r>
            <a:r>
              <a:rPr lang="it-IT" sz="2400" dirty="0"/>
              <a:t> une </a:t>
            </a:r>
            <a:r>
              <a:rPr lang="it-IT" sz="2400" dirty="0" err="1"/>
              <a:t>contrainte</a:t>
            </a:r>
            <a:r>
              <a:rPr lang="it-IT" sz="2400" dirty="0"/>
              <a:t> </a:t>
            </a:r>
            <a:r>
              <a:rPr lang="it-IT" sz="2400" dirty="0" err="1"/>
              <a:t>excessive</a:t>
            </a:r>
            <a:r>
              <a:rPr lang="it-IT" sz="2400" dirty="0"/>
              <a:t>. À </a:t>
            </a:r>
            <a:r>
              <a:rPr lang="it-IT" sz="2400" dirty="0" err="1"/>
              <a:t>cet</a:t>
            </a:r>
            <a:r>
              <a:rPr lang="it-IT" sz="2400" dirty="0"/>
              <a:t> </a:t>
            </a:r>
            <a:r>
              <a:rPr lang="it-IT" sz="2400" dirty="0" err="1"/>
              <a:t>égard</a:t>
            </a:r>
            <a:r>
              <a:rPr lang="it-IT" sz="2400" dirty="0"/>
              <a:t>, </a:t>
            </a:r>
            <a:r>
              <a:rPr lang="it-IT" sz="2400" dirty="0" err="1"/>
              <a:t>plusieurs</a:t>
            </a:r>
            <a:r>
              <a:rPr lang="it-IT" sz="2400" dirty="0"/>
              <a:t> </a:t>
            </a:r>
            <a:r>
              <a:rPr lang="it-IT" sz="2400" dirty="0" err="1"/>
              <a:t>organisations</a:t>
            </a:r>
            <a:r>
              <a:rPr lang="it-IT" sz="2400" dirty="0"/>
              <a:t> </a:t>
            </a:r>
            <a:r>
              <a:rPr lang="it-IT" sz="2400" dirty="0" err="1"/>
              <a:t>ont</a:t>
            </a:r>
            <a:r>
              <a:rPr lang="it-IT" sz="2400" dirty="0"/>
              <a:t> </a:t>
            </a:r>
            <a:r>
              <a:rPr lang="it-IT" sz="2400" dirty="0" err="1"/>
              <a:t>mis</a:t>
            </a:r>
            <a:r>
              <a:rPr lang="it-IT" sz="2400" dirty="0"/>
              <a:t> en </a:t>
            </a:r>
            <a:r>
              <a:rPr lang="it-IT" sz="2400" dirty="0" err="1"/>
              <a:t>place</a:t>
            </a:r>
            <a:r>
              <a:rPr lang="it-IT" sz="2400" dirty="0"/>
              <a:t> pour l’ensemble de </a:t>
            </a:r>
            <a:r>
              <a:rPr lang="it-IT" sz="2400" dirty="0" err="1"/>
              <a:t>leurs</a:t>
            </a:r>
            <a:r>
              <a:rPr lang="it-IT" sz="2400" dirty="0"/>
              <a:t> </a:t>
            </a:r>
            <a:r>
              <a:rPr lang="it-IT" sz="2400" dirty="0" err="1"/>
              <a:t>employés</a:t>
            </a:r>
            <a:r>
              <a:rPr lang="it-IT" sz="2400" dirty="0"/>
              <a:t> une </a:t>
            </a:r>
            <a:r>
              <a:rPr lang="it-IT" sz="2400" dirty="0" err="1"/>
              <a:t>banque</a:t>
            </a:r>
            <a:r>
              <a:rPr lang="it-IT" sz="2400" dirty="0"/>
              <a:t> de </a:t>
            </a:r>
            <a:r>
              <a:rPr lang="it-IT" sz="2400" dirty="0" err="1"/>
              <a:t>congés</a:t>
            </a:r>
            <a:r>
              <a:rPr lang="it-IT" sz="2400" dirty="0"/>
              <a:t> </a:t>
            </a:r>
            <a:r>
              <a:rPr lang="it-IT" sz="2400" dirty="0" err="1"/>
              <a:t>flexibles</a:t>
            </a:r>
            <a:r>
              <a:rPr lang="it-IT" sz="2400" dirty="0"/>
              <a:t> </a:t>
            </a:r>
            <a:r>
              <a:rPr lang="it-IT" sz="2400" dirty="0" err="1"/>
              <a:t>afin</a:t>
            </a:r>
            <a:r>
              <a:rPr lang="it-IT" sz="2400" dirty="0"/>
              <a:t> de ne </a:t>
            </a:r>
            <a:r>
              <a:rPr lang="it-IT" sz="2400" dirty="0" err="1"/>
              <a:t>pas</a:t>
            </a:r>
            <a:r>
              <a:rPr lang="it-IT" sz="2400" dirty="0"/>
              <a:t> </a:t>
            </a:r>
            <a:r>
              <a:rPr lang="it-IT" sz="2400" dirty="0" err="1"/>
              <a:t>créer</a:t>
            </a:r>
            <a:r>
              <a:rPr lang="it-IT" sz="2400" dirty="0"/>
              <a:t> de </a:t>
            </a:r>
            <a:r>
              <a:rPr lang="it-IT" sz="2400" dirty="0" err="1"/>
              <a:t>sentiment</a:t>
            </a:r>
            <a:r>
              <a:rPr lang="it-IT" sz="2400" dirty="0"/>
              <a:t> d’</a:t>
            </a:r>
            <a:r>
              <a:rPr lang="it-IT" sz="2400" dirty="0" err="1"/>
              <a:t>iniquité</a:t>
            </a:r>
            <a:r>
              <a:rPr lang="it-IT" sz="2400" dirty="0"/>
              <a:t>. </a:t>
            </a:r>
            <a:endParaRPr lang="it-IT" sz="2400" dirty="0" smtClean="0"/>
          </a:p>
          <a:p>
            <a:endParaRPr lang="fr-CA" sz="2400" dirty="0"/>
          </a:p>
        </p:txBody>
      </p:sp>
    </p:spTree>
    <p:extLst>
      <p:ext uri="{BB962C8B-B14F-4D97-AF65-F5344CB8AC3E}">
        <p14:creationId xmlns:p14="http://schemas.microsoft.com/office/powerpoint/2010/main" val="1792841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Discriminations dans </a:t>
            </a:r>
            <a:r>
              <a:rPr lang="fr-CA" sz="2800" dirty="0"/>
              <a:t>le Code pénal</a:t>
            </a:r>
            <a:br>
              <a:rPr lang="fr-CA" sz="2800" dirty="0"/>
            </a:br>
            <a:r>
              <a:rPr lang="fr-CA" sz="2800" dirty="0" err="1"/>
              <a:t>https</a:t>
            </a:r>
            <a:r>
              <a:rPr lang="fr-CA" sz="2800" dirty="0"/>
              <a:t>://</a:t>
            </a:r>
            <a:r>
              <a:rPr lang="fr-CA" sz="2800" dirty="0" err="1"/>
              <a:t>www.legifrance.gouv.fr</a:t>
            </a:r>
            <a:r>
              <a:rPr lang="fr-CA" sz="2800" dirty="0"/>
              <a:t>/codes/id/LEGIARTI000018881602/2008-05-29</a:t>
            </a:r>
          </a:p>
        </p:txBody>
      </p:sp>
      <p:sp>
        <p:nvSpPr>
          <p:cNvPr id="3" name="Segnaposto contenuto 2"/>
          <p:cNvSpPr>
            <a:spLocks noGrp="1"/>
          </p:cNvSpPr>
          <p:nvPr>
            <p:ph idx="1"/>
          </p:nvPr>
        </p:nvSpPr>
        <p:spPr/>
        <p:txBody>
          <a:bodyPr>
            <a:normAutofit fontScale="775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endParaRPr lang="it-IT" sz="2400" b="1" dirty="0"/>
          </a:p>
          <a:p>
            <a:r>
              <a:rPr lang="it-IT" sz="2400" dirty="0">
                <a:hlinkClick r:id="rId3"/>
              </a:rPr>
              <a:t>Modifié par Loi n°2004-204 du 9 mars 2004 - art. 41 () JORF 10 mars 2004</a:t>
            </a:r>
            <a:br>
              <a:rPr lang="it-IT" sz="2400" dirty="0">
                <a:hlinkClick r:id="rId3"/>
              </a:rPr>
            </a:br>
            <a:endParaRPr lang="it-IT" sz="2400" dirty="0"/>
          </a:p>
          <a:p>
            <a:pPr algn="just"/>
            <a:r>
              <a:rPr lang="it-IT" sz="2800" dirty="0"/>
              <a:t>La </a:t>
            </a:r>
            <a:r>
              <a:rPr lang="it-IT" sz="2800" dirty="0" err="1"/>
              <a:t>discrimination</a:t>
            </a:r>
            <a:r>
              <a:rPr lang="it-IT" sz="2800" dirty="0"/>
              <a:t> </a:t>
            </a:r>
            <a:r>
              <a:rPr lang="it-IT" sz="2800" dirty="0" err="1"/>
              <a:t>définie</a:t>
            </a:r>
            <a:r>
              <a:rPr lang="it-IT" sz="2800" dirty="0"/>
              <a:t> à l'</a:t>
            </a:r>
            <a:r>
              <a:rPr lang="it-IT" sz="2800" dirty="0" err="1"/>
              <a:t>article</a:t>
            </a:r>
            <a:r>
              <a:rPr lang="it-IT" sz="2800" dirty="0"/>
              <a:t> 225-1, commise à l'</a:t>
            </a:r>
            <a:r>
              <a:rPr lang="it-IT" sz="2800" dirty="0" err="1"/>
              <a:t>égard</a:t>
            </a:r>
            <a:r>
              <a:rPr lang="it-IT" sz="2800" dirty="0"/>
              <a:t> d'une </a:t>
            </a:r>
            <a:r>
              <a:rPr lang="it-IT" sz="2800" dirty="0" err="1"/>
              <a:t>personne</a:t>
            </a:r>
            <a:r>
              <a:rPr lang="it-IT" sz="2800" dirty="0"/>
              <a:t> </a:t>
            </a:r>
            <a:r>
              <a:rPr lang="it-IT" sz="2800" dirty="0" err="1"/>
              <a:t>physique</a:t>
            </a:r>
            <a:r>
              <a:rPr lang="it-IT" sz="2800" dirty="0"/>
              <a:t> </a:t>
            </a:r>
            <a:r>
              <a:rPr lang="it-IT" sz="2800" dirty="0" err="1"/>
              <a:t>ou</a:t>
            </a:r>
            <a:r>
              <a:rPr lang="it-IT" sz="2800" dirty="0"/>
              <a:t> morale, est </a:t>
            </a:r>
            <a:r>
              <a:rPr lang="it-IT" sz="2800" dirty="0" err="1"/>
              <a:t>punie</a:t>
            </a:r>
            <a:r>
              <a:rPr lang="it-IT" sz="2800" dirty="0"/>
              <a:t> de </a:t>
            </a:r>
            <a:r>
              <a:rPr lang="it-IT" sz="2800" dirty="0" err="1"/>
              <a:t>trois</a:t>
            </a:r>
            <a:r>
              <a:rPr lang="it-IT" sz="2800" dirty="0"/>
              <a:t> </a:t>
            </a:r>
            <a:r>
              <a:rPr lang="it-IT" sz="2800" dirty="0" err="1"/>
              <a:t>ans</a:t>
            </a:r>
            <a:r>
              <a:rPr lang="it-IT" sz="2800" dirty="0"/>
              <a:t> d'</a:t>
            </a:r>
            <a:r>
              <a:rPr lang="it-IT" sz="2800" dirty="0" err="1"/>
              <a:t>emprisonnement</a:t>
            </a:r>
            <a:r>
              <a:rPr lang="it-IT" sz="2800" dirty="0"/>
              <a:t> et de 45 000 </a:t>
            </a:r>
            <a:r>
              <a:rPr lang="it-IT" sz="2800" dirty="0" err="1"/>
              <a:t>Euros</a:t>
            </a:r>
            <a:r>
              <a:rPr lang="it-IT" sz="2800" dirty="0"/>
              <a:t> d'</a:t>
            </a:r>
            <a:r>
              <a:rPr lang="it-IT" sz="2800" dirty="0" err="1"/>
              <a:t>amende</a:t>
            </a:r>
            <a:r>
              <a:rPr lang="it-IT" sz="2800" dirty="0"/>
              <a:t> </a:t>
            </a:r>
            <a:r>
              <a:rPr lang="it-IT" sz="2800" dirty="0" err="1"/>
              <a:t>lorsqu'elle</a:t>
            </a:r>
            <a:r>
              <a:rPr lang="it-IT" sz="2800" dirty="0"/>
              <a:t> consiste :</a:t>
            </a:r>
          </a:p>
          <a:p>
            <a:pPr algn="just"/>
            <a:r>
              <a:rPr lang="it-IT" sz="2800" dirty="0"/>
              <a:t>1° A </a:t>
            </a:r>
            <a:r>
              <a:rPr lang="it-IT" sz="2800" dirty="0" err="1"/>
              <a:t>refuser</a:t>
            </a:r>
            <a:r>
              <a:rPr lang="it-IT" sz="2800" dirty="0"/>
              <a:t> la </a:t>
            </a:r>
            <a:r>
              <a:rPr lang="it-IT" sz="2800" dirty="0" err="1"/>
              <a:t>fourniture</a:t>
            </a:r>
            <a:r>
              <a:rPr lang="it-IT" sz="2800" dirty="0"/>
              <a:t> d'un </a:t>
            </a:r>
            <a:r>
              <a:rPr lang="it-IT" sz="2800" dirty="0" err="1"/>
              <a:t>bien</a:t>
            </a:r>
            <a:r>
              <a:rPr lang="it-IT" sz="2800" dirty="0"/>
              <a:t> </a:t>
            </a:r>
            <a:r>
              <a:rPr lang="it-IT" sz="2800" dirty="0" err="1"/>
              <a:t>ou</a:t>
            </a:r>
            <a:r>
              <a:rPr lang="it-IT" sz="2800" dirty="0"/>
              <a:t> d'un service ;</a:t>
            </a:r>
          </a:p>
          <a:p>
            <a:pPr algn="just"/>
            <a:r>
              <a:rPr lang="it-IT" sz="2800" dirty="0"/>
              <a:t>2° A </a:t>
            </a:r>
            <a:r>
              <a:rPr lang="it-IT" sz="2800" dirty="0" err="1"/>
              <a:t>entraver</a:t>
            </a:r>
            <a:r>
              <a:rPr lang="it-IT" sz="2800" dirty="0"/>
              <a:t> l'</a:t>
            </a:r>
            <a:r>
              <a:rPr lang="it-IT" sz="2800" dirty="0" err="1"/>
              <a:t>exercice</a:t>
            </a:r>
            <a:r>
              <a:rPr lang="it-IT" sz="2800" dirty="0"/>
              <a:t> </a:t>
            </a:r>
            <a:r>
              <a:rPr lang="it-IT" sz="2800" dirty="0" err="1"/>
              <a:t>normal</a:t>
            </a:r>
            <a:r>
              <a:rPr lang="it-IT" sz="2800" dirty="0"/>
              <a:t> d'une </a:t>
            </a:r>
            <a:r>
              <a:rPr lang="it-IT" sz="2800" dirty="0" err="1"/>
              <a:t>activité</a:t>
            </a:r>
            <a:r>
              <a:rPr lang="it-IT" sz="2800" dirty="0"/>
              <a:t> </a:t>
            </a:r>
            <a:r>
              <a:rPr lang="it-IT" sz="2800" dirty="0" err="1"/>
              <a:t>économique</a:t>
            </a:r>
            <a:r>
              <a:rPr lang="it-IT" sz="2800" dirty="0"/>
              <a:t> </a:t>
            </a:r>
            <a:r>
              <a:rPr lang="it-IT" sz="2800" dirty="0" err="1"/>
              <a:t>quelconque</a:t>
            </a:r>
            <a:r>
              <a:rPr lang="it-IT" sz="2800" dirty="0"/>
              <a:t> ;</a:t>
            </a:r>
          </a:p>
          <a:p>
            <a:pPr algn="just"/>
            <a:r>
              <a:rPr lang="it-IT" sz="2800" dirty="0"/>
              <a:t>3° A </a:t>
            </a:r>
            <a:r>
              <a:rPr lang="it-IT" sz="2800" dirty="0" err="1"/>
              <a:t>refuser</a:t>
            </a:r>
            <a:r>
              <a:rPr lang="it-IT" sz="2800" dirty="0"/>
              <a:t> d'</a:t>
            </a:r>
            <a:r>
              <a:rPr lang="it-IT" sz="2800" dirty="0" err="1"/>
              <a:t>embaucher</a:t>
            </a:r>
            <a:r>
              <a:rPr lang="it-IT" sz="2800" dirty="0"/>
              <a:t>, à </a:t>
            </a:r>
            <a:r>
              <a:rPr lang="it-IT" sz="2800" dirty="0" err="1"/>
              <a:t>sanctionner</a:t>
            </a:r>
            <a:r>
              <a:rPr lang="it-IT" sz="2800" dirty="0"/>
              <a:t> </a:t>
            </a:r>
            <a:r>
              <a:rPr lang="it-IT" sz="2800" dirty="0" err="1"/>
              <a:t>ou</a:t>
            </a:r>
            <a:r>
              <a:rPr lang="it-IT" sz="2800" dirty="0"/>
              <a:t> à </a:t>
            </a:r>
            <a:r>
              <a:rPr lang="it-IT" sz="2800" dirty="0" err="1"/>
              <a:t>licencier</a:t>
            </a:r>
            <a:r>
              <a:rPr lang="it-IT" sz="2800" dirty="0"/>
              <a:t> une </a:t>
            </a:r>
            <a:r>
              <a:rPr lang="it-IT" sz="2800" dirty="0" err="1"/>
              <a:t>personne</a:t>
            </a:r>
            <a:r>
              <a:rPr lang="it-IT" sz="2800" dirty="0"/>
              <a:t> ;</a:t>
            </a:r>
          </a:p>
          <a:p>
            <a:pPr algn="just"/>
            <a:r>
              <a:rPr lang="it-IT" sz="2800" dirty="0"/>
              <a:t>4° A </a:t>
            </a:r>
            <a:r>
              <a:rPr lang="it-IT" sz="2800" dirty="0" err="1"/>
              <a:t>subordonner</a:t>
            </a:r>
            <a:r>
              <a:rPr lang="it-IT" sz="2800" dirty="0"/>
              <a:t> la </a:t>
            </a:r>
            <a:r>
              <a:rPr lang="it-IT" sz="2800" dirty="0" err="1"/>
              <a:t>fourniture</a:t>
            </a:r>
            <a:r>
              <a:rPr lang="it-IT" sz="2800" dirty="0"/>
              <a:t> d'un </a:t>
            </a:r>
            <a:r>
              <a:rPr lang="it-IT" sz="2800" dirty="0" err="1"/>
              <a:t>bien</a:t>
            </a:r>
            <a:r>
              <a:rPr lang="it-IT" sz="2800" dirty="0"/>
              <a:t> </a:t>
            </a:r>
            <a:r>
              <a:rPr lang="it-IT" sz="2800" dirty="0" err="1"/>
              <a:t>ou</a:t>
            </a:r>
            <a:r>
              <a:rPr lang="it-IT" sz="2800" dirty="0"/>
              <a:t> d'un service à une </a:t>
            </a:r>
            <a:r>
              <a:rPr lang="it-IT" sz="2800" dirty="0" err="1"/>
              <a:t>condition</a:t>
            </a:r>
            <a:r>
              <a:rPr lang="it-IT" sz="2800" dirty="0"/>
              <a:t> </a:t>
            </a:r>
            <a:r>
              <a:rPr lang="it-IT" sz="2800" dirty="0" err="1"/>
              <a:t>fondée</a:t>
            </a:r>
            <a:r>
              <a:rPr lang="it-IT" sz="2800" dirty="0"/>
              <a:t> </a:t>
            </a:r>
            <a:r>
              <a:rPr lang="it-IT" sz="2800" dirty="0" err="1"/>
              <a:t>sur</a:t>
            </a:r>
            <a:r>
              <a:rPr lang="it-IT" sz="2800" dirty="0"/>
              <a:t> l'un </a:t>
            </a:r>
            <a:r>
              <a:rPr lang="it-IT" sz="2800" dirty="0" err="1"/>
              <a:t>des</a:t>
            </a:r>
            <a:r>
              <a:rPr lang="it-IT" sz="2800" dirty="0"/>
              <a:t> </a:t>
            </a:r>
            <a:r>
              <a:rPr lang="it-IT" sz="2800" dirty="0" err="1"/>
              <a:t>éléments</a:t>
            </a:r>
            <a:r>
              <a:rPr lang="it-IT" sz="2800" dirty="0"/>
              <a:t> </a:t>
            </a:r>
            <a:r>
              <a:rPr lang="it-IT" sz="2800" dirty="0" err="1"/>
              <a:t>visés</a:t>
            </a:r>
            <a:r>
              <a:rPr lang="it-IT" sz="2800" dirty="0"/>
              <a:t> à l'</a:t>
            </a:r>
            <a:r>
              <a:rPr lang="it-IT" sz="2800" dirty="0" err="1"/>
              <a:t>article</a:t>
            </a:r>
            <a:r>
              <a:rPr lang="it-IT" sz="2800" dirty="0"/>
              <a:t> 225-1 ;</a:t>
            </a:r>
          </a:p>
          <a:p>
            <a:pPr marL="0" indent="0" algn="just">
              <a:buNone/>
            </a:pPr>
            <a:endParaRPr lang="fr-CA" sz="2800" dirty="0"/>
          </a:p>
        </p:txBody>
      </p:sp>
    </p:spTree>
    <p:extLst>
      <p:ext uri="{BB962C8B-B14F-4D97-AF65-F5344CB8AC3E}">
        <p14:creationId xmlns:p14="http://schemas.microsoft.com/office/powerpoint/2010/main" val="1484888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Dans le Code pénal</a:t>
            </a:r>
          </a:p>
        </p:txBody>
      </p:sp>
      <p:sp>
        <p:nvSpPr>
          <p:cNvPr id="3" name="Segnaposto contenuto 2"/>
          <p:cNvSpPr>
            <a:spLocks noGrp="1"/>
          </p:cNvSpPr>
          <p:nvPr>
            <p:ph idx="1"/>
          </p:nvPr>
        </p:nvSpPr>
        <p:spPr/>
        <p:txBody>
          <a:bodyPr>
            <a:normAutofit fontScale="92500" lnSpcReduction="1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r>
              <a:rPr lang="it-IT" sz="2400" b="1" dirty="0"/>
              <a:t> (suite)</a:t>
            </a:r>
          </a:p>
          <a:p>
            <a:r>
              <a:rPr lang="it-IT" sz="2400" dirty="0">
                <a:hlinkClick r:id="rId3"/>
              </a:rPr>
              <a:t/>
            </a:r>
            <a:br>
              <a:rPr lang="it-IT" sz="2400" dirty="0">
                <a:hlinkClick r:id="rId3"/>
              </a:rPr>
            </a:br>
            <a:endParaRPr lang="it-IT" sz="2400" dirty="0"/>
          </a:p>
          <a:p>
            <a:pPr algn="just"/>
            <a:r>
              <a:rPr lang="it-IT" sz="2400" dirty="0"/>
              <a:t>5° A </a:t>
            </a:r>
            <a:r>
              <a:rPr lang="it-IT" sz="2400" dirty="0" err="1"/>
              <a:t>subordonner</a:t>
            </a:r>
            <a:r>
              <a:rPr lang="it-IT" sz="2400" dirty="0"/>
              <a:t> une offre d'</a:t>
            </a:r>
            <a:r>
              <a:rPr lang="it-IT" sz="2400" dirty="0" err="1"/>
              <a:t>emploi</a:t>
            </a:r>
            <a:r>
              <a:rPr lang="it-IT" sz="2400" dirty="0"/>
              <a:t>, une </a:t>
            </a:r>
            <a:r>
              <a:rPr lang="it-IT" sz="2400" dirty="0" err="1"/>
              <a:t>demande</a:t>
            </a:r>
            <a:r>
              <a:rPr lang="it-IT" sz="2400" dirty="0"/>
              <a:t> de stage </a:t>
            </a:r>
            <a:r>
              <a:rPr lang="it-IT" sz="2400" dirty="0" err="1"/>
              <a:t>ou</a:t>
            </a:r>
            <a:r>
              <a:rPr lang="it-IT" sz="2400" dirty="0"/>
              <a:t> une </a:t>
            </a:r>
            <a:r>
              <a:rPr lang="it-IT" sz="2400" dirty="0" err="1"/>
              <a:t>période</a:t>
            </a:r>
            <a:r>
              <a:rPr lang="it-IT" sz="2400" dirty="0"/>
              <a:t> de </a:t>
            </a:r>
            <a:r>
              <a:rPr lang="it-IT" sz="2400" dirty="0" err="1"/>
              <a:t>formation</a:t>
            </a:r>
            <a:r>
              <a:rPr lang="it-IT" sz="2400" dirty="0"/>
              <a:t> en </a:t>
            </a:r>
            <a:r>
              <a:rPr lang="it-IT" sz="2400" dirty="0" err="1"/>
              <a:t>entreprise</a:t>
            </a:r>
            <a:r>
              <a:rPr lang="it-IT" sz="2400" dirty="0"/>
              <a:t> à une </a:t>
            </a:r>
            <a:r>
              <a:rPr lang="it-IT" sz="2400" dirty="0" err="1"/>
              <a:t>condition</a:t>
            </a:r>
            <a:r>
              <a:rPr lang="it-IT" sz="2400" dirty="0"/>
              <a:t> </a:t>
            </a:r>
            <a:r>
              <a:rPr lang="it-IT" sz="2400" dirty="0" err="1"/>
              <a:t>fondée</a:t>
            </a:r>
            <a:r>
              <a:rPr lang="it-IT" sz="2400" dirty="0"/>
              <a:t> </a:t>
            </a:r>
            <a:r>
              <a:rPr lang="it-IT" sz="2400" dirty="0" err="1"/>
              <a:t>sur</a:t>
            </a:r>
            <a:r>
              <a:rPr lang="it-IT" sz="2400" dirty="0"/>
              <a:t> l'un </a:t>
            </a:r>
            <a:r>
              <a:rPr lang="it-IT" sz="2400" dirty="0" err="1"/>
              <a:t>des</a:t>
            </a:r>
            <a:r>
              <a:rPr lang="it-IT" sz="2400" dirty="0"/>
              <a:t> </a:t>
            </a:r>
            <a:r>
              <a:rPr lang="it-IT" sz="2400" dirty="0" err="1"/>
              <a:t>éléments</a:t>
            </a:r>
            <a:r>
              <a:rPr lang="it-IT" sz="2400" dirty="0"/>
              <a:t> </a:t>
            </a:r>
            <a:r>
              <a:rPr lang="it-IT" sz="2400" dirty="0" err="1"/>
              <a:t>visés</a:t>
            </a:r>
            <a:r>
              <a:rPr lang="it-IT" sz="2400" dirty="0"/>
              <a:t> à l'</a:t>
            </a:r>
            <a:r>
              <a:rPr lang="it-IT" sz="2400" dirty="0" err="1"/>
              <a:t>article</a:t>
            </a:r>
            <a:r>
              <a:rPr lang="it-IT" sz="2400" dirty="0"/>
              <a:t> 225-1 ;</a:t>
            </a:r>
          </a:p>
          <a:p>
            <a:pPr algn="just"/>
            <a:r>
              <a:rPr lang="it-IT" sz="2400" dirty="0"/>
              <a:t>6° A </a:t>
            </a:r>
            <a:r>
              <a:rPr lang="it-IT" sz="2400" dirty="0" err="1"/>
              <a:t>refuser</a:t>
            </a:r>
            <a:r>
              <a:rPr lang="it-IT" sz="2400" dirty="0"/>
              <a:t> d'</a:t>
            </a:r>
            <a:r>
              <a:rPr lang="it-IT" sz="2400" dirty="0" err="1"/>
              <a:t>accepter</a:t>
            </a:r>
            <a:r>
              <a:rPr lang="it-IT" sz="2400" dirty="0"/>
              <a:t> une </a:t>
            </a:r>
            <a:r>
              <a:rPr lang="it-IT" sz="2400" dirty="0" err="1"/>
              <a:t>personne</a:t>
            </a:r>
            <a:r>
              <a:rPr lang="it-IT" sz="2400" dirty="0"/>
              <a:t> à l'un </a:t>
            </a:r>
            <a:r>
              <a:rPr lang="it-IT" sz="2400" dirty="0" err="1"/>
              <a:t>des</a:t>
            </a:r>
            <a:r>
              <a:rPr lang="it-IT" sz="2400" dirty="0"/>
              <a:t> </a:t>
            </a:r>
            <a:r>
              <a:rPr lang="it-IT" sz="2400" dirty="0" err="1"/>
              <a:t>stages</a:t>
            </a:r>
            <a:r>
              <a:rPr lang="it-IT" sz="2400" dirty="0"/>
              <a:t> </a:t>
            </a:r>
            <a:r>
              <a:rPr lang="it-IT" sz="2400" dirty="0" err="1"/>
              <a:t>visés</a:t>
            </a:r>
            <a:r>
              <a:rPr lang="it-IT" sz="2400" dirty="0"/>
              <a:t> par le 2° de l'</a:t>
            </a:r>
            <a:r>
              <a:rPr lang="it-IT" sz="2400" dirty="0" err="1"/>
              <a:t>article</a:t>
            </a:r>
            <a:r>
              <a:rPr lang="it-IT" sz="2400" dirty="0"/>
              <a:t> L. 412-8 </a:t>
            </a:r>
            <a:r>
              <a:rPr lang="it-IT" sz="2400" dirty="0" err="1"/>
              <a:t>du</a:t>
            </a:r>
            <a:r>
              <a:rPr lang="it-IT" sz="2400" dirty="0"/>
              <a:t> code de la </a:t>
            </a:r>
            <a:r>
              <a:rPr lang="it-IT" sz="2400" dirty="0" err="1"/>
              <a:t>sécurité</a:t>
            </a:r>
            <a:r>
              <a:rPr lang="it-IT" sz="2400" dirty="0"/>
              <a:t> sociale.</a:t>
            </a:r>
          </a:p>
          <a:p>
            <a:pPr algn="just"/>
            <a:r>
              <a:rPr lang="it-IT" sz="2400" dirty="0" err="1"/>
              <a:t>Lorsque</a:t>
            </a:r>
            <a:r>
              <a:rPr lang="it-IT" sz="2400" dirty="0"/>
              <a:t> le </a:t>
            </a:r>
            <a:r>
              <a:rPr lang="it-IT" sz="2400" dirty="0" err="1"/>
              <a:t>refus</a:t>
            </a:r>
            <a:r>
              <a:rPr lang="it-IT" sz="2400" dirty="0"/>
              <a:t> </a:t>
            </a:r>
            <a:r>
              <a:rPr lang="it-IT" sz="2400" dirty="0" err="1"/>
              <a:t>discriminatoire</a:t>
            </a:r>
            <a:r>
              <a:rPr lang="it-IT" sz="2400" dirty="0"/>
              <a:t> </a:t>
            </a:r>
            <a:r>
              <a:rPr lang="it-IT" sz="2400" dirty="0" err="1"/>
              <a:t>prévu</a:t>
            </a:r>
            <a:r>
              <a:rPr lang="it-IT" sz="2400" dirty="0"/>
              <a:t> </a:t>
            </a:r>
            <a:r>
              <a:rPr lang="it-IT" sz="2400" dirty="0" err="1"/>
              <a:t>au</a:t>
            </a:r>
            <a:r>
              <a:rPr lang="it-IT" sz="2400" dirty="0"/>
              <a:t> 1° est </a:t>
            </a:r>
            <a:r>
              <a:rPr lang="it-IT" sz="2400" dirty="0" err="1"/>
              <a:t>commis</a:t>
            </a:r>
            <a:r>
              <a:rPr lang="it-IT" sz="2400" dirty="0"/>
              <a:t> </a:t>
            </a:r>
            <a:r>
              <a:rPr lang="it-IT" sz="2400" dirty="0" err="1"/>
              <a:t>dans</a:t>
            </a:r>
            <a:r>
              <a:rPr lang="it-IT" sz="2400" dirty="0"/>
              <a:t> un </a:t>
            </a:r>
            <a:r>
              <a:rPr lang="it-IT" sz="2400" dirty="0" err="1"/>
              <a:t>lieu</a:t>
            </a:r>
            <a:r>
              <a:rPr lang="it-IT" sz="2400" dirty="0"/>
              <a:t> </a:t>
            </a:r>
            <a:r>
              <a:rPr lang="it-IT" sz="2400" dirty="0" err="1"/>
              <a:t>accueillant</a:t>
            </a:r>
            <a:r>
              <a:rPr lang="it-IT" sz="2400" dirty="0"/>
              <a:t> </a:t>
            </a:r>
            <a:r>
              <a:rPr lang="it-IT" sz="2400" dirty="0" err="1"/>
              <a:t>du</a:t>
            </a:r>
            <a:r>
              <a:rPr lang="it-IT" sz="2400" dirty="0"/>
              <a:t> public </a:t>
            </a:r>
            <a:r>
              <a:rPr lang="it-IT" sz="2400" dirty="0" err="1"/>
              <a:t>ou</a:t>
            </a:r>
            <a:r>
              <a:rPr lang="it-IT" sz="2400" dirty="0"/>
              <a:t> </a:t>
            </a:r>
            <a:r>
              <a:rPr lang="it-IT" sz="2400" dirty="0" err="1"/>
              <a:t>aux</a:t>
            </a:r>
            <a:r>
              <a:rPr lang="it-IT" sz="2400" dirty="0"/>
              <a:t> </a:t>
            </a:r>
            <a:r>
              <a:rPr lang="it-IT" sz="2400" dirty="0" err="1"/>
              <a:t>fins</a:t>
            </a:r>
            <a:r>
              <a:rPr lang="it-IT" sz="2400" dirty="0"/>
              <a:t> d'en interdire l'</a:t>
            </a:r>
            <a:r>
              <a:rPr lang="it-IT" sz="2400" dirty="0" err="1"/>
              <a:t>accès</a:t>
            </a:r>
            <a:r>
              <a:rPr lang="it-IT" sz="2400" dirty="0"/>
              <a:t>, </a:t>
            </a:r>
            <a:r>
              <a:rPr lang="it-IT" sz="2400" dirty="0" err="1"/>
              <a:t>les</a:t>
            </a:r>
            <a:r>
              <a:rPr lang="it-IT" sz="2400" dirty="0"/>
              <a:t> </a:t>
            </a:r>
            <a:r>
              <a:rPr lang="it-IT" sz="2400" dirty="0" err="1"/>
              <a:t>peines</a:t>
            </a:r>
            <a:r>
              <a:rPr lang="it-IT" sz="2400" dirty="0"/>
              <a:t> </a:t>
            </a:r>
            <a:r>
              <a:rPr lang="it-IT" sz="2400" dirty="0" err="1"/>
              <a:t>sont</a:t>
            </a:r>
            <a:r>
              <a:rPr lang="it-IT" sz="2400" dirty="0"/>
              <a:t> </a:t>
            </a:r>
            <a:r>
              <a:rPr lang="it-IT" sz="2400" dirty="0" err="1"/>
              <a:t>portées</a:t>
            </a:r>
            <a:r>
              <a:rPr lang="it-IT" sz="2400" dirty="0"/>
              <a:t> à </a:t>
            </a:r>
            <a:r>
              <a:rPr lang="it-IT" sz="2400" dirty="0" err="1"/>
              <a:t>cinq</a:t>
            </a:r>
            <a:r>
              <a:rPr lang="it-IT" sz="2400" dirty="0"/>
              <a:t> </a:t>
            </a:r>
            <a:r>
              <a:rPr lang="it-IT" sz="2400" dirty="0" err="1"/>
              <a:t>ans</a:t>
            </a:r>
            <a:r>
              <a:rPr lang="it-IT" sz="2400" dirty="0"/>
              <a:t> d'</a:t>
            </a:r>
            <a:r>
              <a:rPr lang="it-IT" sz="2400" dirty="0" err="1"/>
              <a:t>emprisonnement</a:t>
            </a:r>
            <a:r>
              <a:rPr lang="it-IT" sz="2400" dirty="0"/>
              <a:t> et à 75 000 </a:t>
            </a:r>
            <a:r>
              <a:rPr lang="it-IT" sz="2400" dirty="0" err="1"/>
              <a:t>Euros</a:t>
            </a:r>
            <a:r>
              <a:rPr lang="it-IT" sz="2400" dirty="0"/>
              <a:t> d'</a:t>
            </a:r>
            <a:r>
              <a:rPr lang="it-IT" sz="2400" dirty="0" err="1"/>
              <a:t>amende</a:t>
            </a:r>
            <a:r>
              <a:rPr lang="it-IT" sz="2400" dirty="0"/>
              <a:t>.</a:t>
            </a:r>
          </a:p>
          <a:p>
            <a:endParaRPr lang="it-IT" sz="2400" b="1" dirty="0"/>
          </a:p>
          <a:p>
            <a:endParaRPr lang="fr-CA" sz="2400" dirty="0"/>
          </a:p>
        </p:txBody>
      </p:sp>
    </p:spTree>
    <p:extLst>
      <p:ext uri="{BB962C8B-B14F-4D97-AF65-F5344CB8AC3E}">
        <p14:creationId xmlns:p14="http://schemas.microsoft.com/office/powerpoint/2010/main" val="295009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défenseur des droits</a:t>
            </a:r>
            <a:endParaRPr lang="fr-CA" sz="2800" dirty="0"/>
          </a:p>
        </p:txBody>
      </p:sp>
      <p:sp>
        <p:nvSpPr>
          <p:cNvPr id="3" name="Segnaposto contenuto 2"/>
          <p:cNvSpPr>
            <a:spLocks noGrp="1"/>
          </p:cNvSpPr>
          <p:nvPr>
            <p:ph idx="1"/>
          </p:nvPr>
        </p:nvSpPr>
        <p:spPr/>
        <p:txBody>
          <a:bodyPr>
            <a:normAutofit/>
          </a:bodyPr>
          <a:lstStyle/>
          <a:p>
            <a:r>
              <a:rPr lang="fr-CA" sz="2400" dirty="0" smtClean="0"/>
              <a:t>à écouter</a:t>
            </a:r>
          </a:p>
          <a:p>
            <a:r>
              <a:rPr lang="fr-CA" sz="2400" dirty="0" smtClean="0">
                <a:hlinkClick r:id="rId2"/>
              </a:rPr>
              <a:t>https</a:t>
            </a:r>
            <a:r>
              <a:rPr lang="fr-CA" sz="2400" dirty="0">
                <a:hlinkClick r:id="rId2"/>
              </a:rPr>
              <a:t>://www.defenseurdesdroits.fr/fr/institution/competences/lutte-contre-</a:t>
            </a:r>
            <a:r>
              <a:rPr lang="fr-CA" sz="2400" dirty="0" smtClean="0">
                <a:hlinkClick r:id="rId2"/>
              </a:rPr>
              <a:t>discriminations</a:t>
            </a:r>
            <a:endParaRPr lang="fr-CA" sz="2400" dirty="0" smtClean="0"/>
          </a:p>
          <a:p>
            <a:endParaRPr lang="fr-CA" sz="2400" dirty="0"/>
          </a:p>
          <a:p>
            <a:endParaRPr lang="fr-CA" sz="2400" dirty="0" smtClean="0"/>
          </a:p>
          <a:p>
            <a:pPr algn="just"/>
            <a:r>
              <a:rPr lang="fr-CA" sz="2400" dirty="0"/>
              <a:t>39 28 - </a:t>
            </a:r>
            <a:r>
              <a:rPr lang="fr-CA" sz="2400" dirty="0" err="1"/>
              <a:t>Antidiscriminations.fr</a:t>
            </a:r>
            <a:r>
              <a:rPr lang="fr-CA" sz="2400" dirty="0"/>
              <a:t>, le nouveau service de signalement et d’accompagnement des victimes de discriminations du Défenseur des </a:t>
            </a:r>
            <a:r>
              <a:rPr lang="fr-CA" sz="2400" dirty="0" smtClean="0"/>
              <a:t>droits (12 février 2021)</a:t>
            </a:r>
            <a:endParaRPr lang="fr-CA" sz="2400" dirty="0"/>
          </a:p>
          <a:p>
            <a:endParaRPr lang="fr-CA" sz="2400" dirty="0"/>
          </a:p>
        </p:txBody>
      </p:sp>
    </p:spTree>
    <p:extLst>
      <p:ext uri="{BB962C8B-B14F-4D97-AF65-F5344CB8AC3E}">
        <p14:creationId xmlns:p14="http://schemas.microsoft.com/office/powerpoint/2010/main" val="2228790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Défenseur</a:t>
            </a:r>
            <a:r>
              <a:rPr lang="it-IT" sz="2800" dirty="0"/>
              <a:t> </a:t>
            </a:r>
            <a:r>
              <a:rPr lang="it-IT" sz="2800" dirty="0" err="1"/>
              <a:t>des</a:t>
            </a:r>
            <a:r>
              <a:rPr lang="it-IT" sz="2800" dirty="0"/>
              <a:t> </a:t>
            </a:r>
            <a:r>
              <a:rPr lang="it-IT" sz="2800" dirty="0" err="1"/>
              <a:t>droits</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it-IT" sz="2400" dirty="0" smtClean="0"/>
              <a:t>En </a:t>
            </a:r>
            <a:r>
              <a:rPr lang="it-IT" sz="2400" dirty="0"/>
              <a:t>France, le </a:t>
            </a:r>
            <a:r>
              <a:rPr lang="it-IT" sz="2400" b="1" dirty="0" err="1"/>
              <a:t>Défenseur</a:t>
            </a:r>
            <a:r>
              <a:rPr lang="it-IT" sz="2400" b="1" dirty="0"/>
              <a:t> </a:t>
            </a:r>
            <a:r>
              <a:rPr lang="it-IT" sz="2400" b="1" dirty="0" err="1"/>
              <a:t>des</a:t>
            </a:r>
            <a:r>
              <a:rPr lang="it-IT" sz="2400" b="1" dirty="0"/>
              <a:t> </a:t>
            </a:r>
            <a:r>
              <a:rPr lang="it-IT" sz="2400" b="1" dirty="0" err="1"/>
              <a:t>droits</a:t>
            </a:r>
            <a:r>
              <a:rPr lang="it-IT" sz="2400" dirty="0"/>
              <a:t> est une </a:t>
            </a:r>
            <a:r>
              <a:rPr lang="it-IT" sz="2400" b="1" dirty="0"/>
              <a:t>Autorité administrative indépendante</a:t>
            </a:r>
            <a:r>
              <a:rPr lang="it-IT" sz="2400" dirty="0"/>
              <a:t> </a:t>
            </a:r>
            <a:r>
              <a:rPr lang="it-IT" sz="2400" dirty="0" err="1"/>
              <a:t>ainsi</a:t>
            </a:r>
            <a:r>
              <a:rPr lang="it-IT" sz="2400" dirty="0"/>
              <a:t> </a:t>
            </a:r>
            <a:r>
              <a:rPr lang="it-IT" sz="2400" dirty="0" err="1"/>
              <a:t>que</a:t>
            </a:r>
            <a:r>
              <a:rPr lang="it-IT" sz="2400" dirty="0"/>
              <a:t> la </a:t>
            </a:r>
            <a:r>
              <a:rPr lang="it-IT" sz="2400" dirty="0" err="1"/>
              <a:t>personne</a:t>
            </a:r>
            <a:r>
              <a:rPr lang="it-IT" sz="2400" dirty="0"/>
              <a:t> qui la dirige et qui est </a:t>
            </a:r>
            <a:r>
              <a:rPr lang="it-IT" sz="2400" dirty="0" err="1"/>
              <a:t>nommée</a:t>
            </a:r>
            <a:r>
              <a:rPr lang="it-IT" sz="2400" dirty="0"/>
              <a:t> par le président de la </a:t>
            </a:r>
            <a:r>
              <a:rPr lang="it-IT" sz="2400" dirty="0" err="1" smtClean="0"/>
              <a:t>République</a:t>
            </a:r>
            <a:r>
              <a:rPr lang="it-IT" sz="2400" dirty="0" smtClean="0"/>
              <a:t>.</a:t>
            </a:r>
            <a:r>
              <a:rPr lang="it-IT" sz="2400" dirty="0"/>
              <a:t/>
            </a:r>
            <a:br>
              <a:rPr lang="it-IT" sz="2400" dirty="0"/>
            </a:br>
            <a:r>
              <a:rPr lang="it-IT" sz="2400" dirty="0"/>
              <a:t/>
            </a:r>
            <a:br>
              <a:rPr lang="it-IT" sz="2400" dirty="0"/>
            </a:br>
            <a:r>
              <a:rPr lang="it-IT" sz="2400" dirty="0" err="1"/>
              <a:t>Cette</a:t>
            </a:r>
            <a:r>
              <a:rPr lang="it-IT" sz="2400" dirty="0"/>
              <a:t> </a:t>
            </a:r>
            <a:r>
              <a:rPr lang="it-IT" sz="2400" dirty="0" err="1"/>
              <a:t>institution</a:t>
            </a:r>
            <a:r>
              <a:rPr lang="it-IT" sz="2400" dirty="0"/>
              <a:t> a </a:t>
            </a:r>
            <a:r>
              <a:rPr lang="it-IT" sz="2400" dirty="0" err="1"/>
              <a:t>été</a:t>
            </a:r>
            <a:r>
              <a:rPr lang="it-IT" sz="2400" dirty="0"/>
              <a:t> </a:t>
            </a:r>
            <a:r>
              <a:rPr lang="it-IT" sz="2400" dirty="0" err="1"/>
              <a:t>inscrite</a:t>
            </a:r>
            <a:r>
              <a:rPr lang="it-IT" sz="2400" dirty="0"/>
              <a:t> </a:t>
            </a:r>
            <a:r>
              <a:rPr lang="it-IT" sz="2400" dirty="0" err="1"/>
              <a:t>dans</a:t>
            </a:r>
            <a:r>
              <a:rPr lang="it-IT" sz="2400" dirty="0"/>
              <a:t> la Constitution (</a:t>
            </a:r>
            <a:r>
              <a:rPr lang="it-IT" sz="2400" dirty="0" err="1"/>
              <a:t>Article</a:t>
            </a:r>
            <a:r>
              <a:rPr lang="it-IT" sz="2400" dirty="0"/>
              <a:t> 71-1) </a:t>
            </a:r>
            <a:r>
              <a:rPr lang="it-IT" sz="2400" dirty="0" err="1"/>
              <a:t>lors</a:t>
            </a:r>
            <a:r>
              <a:rPr lang="it-IT" sz="2400" dirty="0"/>
              <a:t> de la révision constitutionnelle de 2008 et </a:t>
            </a:r>
            <a:r>
              <a:rPr lang="it-IT" sz="2400" dirty="0" err="1"/>
              <a:t>instituée</a:t>
            </a:r>
            <a:r>
              <a:rPr lang="it-IT" sz="2400" dirty="0"/>
              <a:t> par la loi organique n° 2011-333 </a:t>
            </a:r>
            <a:r>
              <a:rPr lang="it-IT" sz="2400" dirty="0" err="1"/>
              <a:t>du</a:t>
            </a:r>
            <a:r>
              <a:rPr lang="it-IT" sz="2400" dirty="0"/>
              <a:t> 29 </a:t>
            </a:r>
            <a:r>
              <a:rPr lang="it-IT" sz="2400" dirty="0" err="1"/>
              <a:t>mars</a:t>
            </a:r>
            <a:r>
              <a:rPr lang="it-IT" sz="2400" dirty="0"/>
              <a:t> 2011. </a:t>
            </a:r>
            <a:r>
              <a:rPr lang="it-IT" sz="2400" dirty="0" err="1"/>
              <a:t>Indépendante</a:t>
            </a:r>
            <a:r>
              <a:rPr lang="it-IT" sz="2400" dirty="0"/>
              <a:t> de l'Etat, elle </a:t>
            </a:r>
            <a:r>
              <a:rPr lang="it-IT" sz="2400" dirty="0" err="1"/>
              <a:t>résulte</a:t>
            </a:r>
            <a:r>
              <a:rPr lang="it-IT" sz="2400" dirty="0"/>
              <a:t> de la </a:t>
            </a:r>
            <a:r>
              <a:rPr lang="it-IT" sz="2400" dirty="0" err="1"/>
              <a:t>réunion</a:t>
            </a:r>
            <a:r>
              <a:rPr lang="it-IT" sz="2400" dirty="0"/>
              <a:t> de </a:t>
            </a:r>
            <a:r>
              <a:rPr lang="it-IT" sz="2400" dirty="0" err="1"/>
              <a:t>quatre</a:t>
            </a:r>
            <a:r>
              <a:rPr lang="it-IT" sz="2400" dirty="0"/>
              <a:t> </a:t>
            </a:r>
            <a:r>
              <a:rPr lang="it-IT" sz="2400" dirty="0" err="1"/>
              <a:t>institutions</a:t>
            </a:r>
            <a:r>
              <a:rPr lang="it-IT" sz="2400" dirty="0"/>
              <a:t> : le </a:t>
            </a:r>
            <a:r>
              <a:rPr lang="it-IT" sz="2400" dirty="0" err="1"/>
              <a:t>Médiateur</a:t>
            </a:r>
            <a:r>
              <a:rPr lang="it-IT" sz="2400" dirty="0"/>
              <a:t> de la </a:t>
            </a:r>
            <a:r>
              <a:rPr lang="it-IT" sz="2400" dirty="0" err="1"/>
              <a:t>République</a:t>
            </a:r>
            <a:r>
              <a:rPr lang="it-IT" sz="2400" dirty="0"/>
              <a:t>, le </a:t>
            </a:r>
            <a:r>
              <a:rPr lang="it-IT" sz="2400" dirty="0" err="1"/>
              <a:t>Défenseur</a:t>
            </a:r>
            <a:r>
              <a:rPr lang="it-IT" sz="2400" dirty="0"/>
              <a:t> </a:t>
            </a:r>
            <a:r>
              <a:rPr lang="it-IT" sz="2400" dirty="0" err="1"/>
              <a:t>des</a:t>
            </a:r>
            <a:r>
              <a:rPr lang="it-IT" sz="2400" dirty="0"/>
              <a:t> enfants, la Haute </a:t>
            </a:r>
            <a:r>
              <a:rPr lang="it-IT" sz="2400" dirty="0" err="1"/>
              <a:t>Autorité</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et pour l'</a:t>
            </a:r>
            <a:r>
              <a:rPr lang="it-IT" sz="2400" dirty="0" err="1"/>
              <a:t>Egalité</a:t>
            </a:r>
            <a:r>
              <a:rPr lang="it-IT" sz="2400" dirty="0"/>
              <a:t> (HALDE) et la </a:t>
            </a:r>
            <a:r>
              <a:rPr lang="it-IT" sz="2400" dirty="0" err="1"/>
              <a:t>Commission</a:t>
            </a:r>
            <a:r>
              <a:rPr lang="it-IT" sz="2400" dirty="0"/>
              <a:t> </a:t>
            </a:r>
            <a:r>
              <a:rPr lang="it-IT" sz="2400" dirty="0" err="1"/>
              <a:t>Nationale</a:t>
            </a:r>
            <a:r>
              <a:rPr lang="it-IT" sz="2400" dirty="0"/>
              <a:t> de </a:t>
            </a:r>
            <a:r>
              <a:rPr lang="it-IT" sz="2400" dirty="0" err="1"/>
              <a:t>Déontologie</a:t>
            </a:r>
            <a:r>
              <a:rPr lang="it-IT" sz="2400" dirty="0"/>
              <a:t> de la </a:t>
            </a:r>
            <a:r>
              <a:rPr lang="it-IT" sz="2400" dirty="0" err="1"/>
              <a:t>Sécurité</a:t>
            </a:r>
            <a:r>
              <a:rPr lang="it-IT" sz="2400" dirty="0"/>
              <a:t> (CNDS).</a:t>
            </a:r>
            <a:br>
              <a:rPr lang="it-IT" sz="2400" dirty="0"/>
            </a:br>
            <a:r>
              <a:rPr lang="it-IT" sz="2400" dirty="0"/>
              <a:t/>
            </a:r>
            <a:br>
              <a:rPr lang="it-IT" sz="2400" dirty="0"/>
            </a:br>
            <a:r>
              <a:rPr lang="it-IT" sz="2400" dirty="0"/>
              <a:t>Le </a:t>
            </a:r>
            <a:r>
              <a:rPr lang="it-IT" sz="2400" dirty="0" err="1"/>
              <a:t>Défenseur</a:t>
            </a:r>
            <a:r>
              <a:rPr lang="it-IT" sz="2400" dirty="0"/>
              <a:t> </a:t>
            </a:r>
            <a:r>
              <a:rPr lang="it-IT" sz="2400" dirty="0" err="1"/>
              <a:t>des</a:t>
            </a:r>
            <a:r>
              <a:rPr lang="it-IT" sz="2400" dirty="0"/>
              <a:t> </a:t>
            </a:r>
            <a:r>
              <a:rPr lang="it-IT" sz="2400" dirty="0" err="1"/>
              <a:t>droits</a:t>
            </a:r>
            <a:r>
              <a:rPr lang="it-IT" sz="2400" dirty="0"/>
              <a:t> a pour </a:t>
            </a:r>
            <a:r>
              <a:rPr lang="it-IT" sz="2400" dirty="0" err="1"/>
              <a:t>mission</a:t>
            </a:r>
            <a:r>
              <a:rPr lang="it-IT" sz="2400" dirty="0"/>
              <a:t> de </a:t>
            </a:r>
            <a:r>
              <a:rPr lang="it-IT" sz="2400" b="1" dirty="0" err="1"/>
              <a:t>défendre</a:t>
            </a:r>
            <a:r>
              <a:rPr lang="it-IT" sz="2400" b="1" dirty="0"/>
              <a:t> et de </a:t>
            </a:r>
            <a:r>
              <a:rPr lang="it-IT" sz="2400" b="1" dirty="0" err="1"/>
              <a:t>promouvoir</a:t>
            </a:r>
            <a:r>
              <a:rPr lang="it-IT" sz="2400" b="1" dirty="0"/>
              <a:t> </a:t>
            </a:r>
            <a:r>
              <a:rPr lang="it-IT" sz="2400" b="1" dirty="0" err="1"/>
              <a:t>les</a:t>
            </a:r>
            <a:r>
              <a:rPr lang="it-IT" sz="2400" b="1" dirty="0"/>
              <a:t> droits </a:t>
            </a:r>
            <a:r>
              <a:rPr lang="it-IT" sz="2400" b="1" dirty="0" err="1"/>
              <a:t>des</a:t>
            </a:r>
            <a:r>
              <a:rPr lang="it-IT" sz="2400" b="1" dirty="0"/>
              <a:t> citoyens </a:t>
            </a:r>
            <a:r>
              <a:rPr lang="it-IT" sz="2400" b="1" dirty="0" err="1"/>
              <a:t>devant</a:t>
            </a:r>
            <a:r>
              <a:rPr lang="it-IT" sz="2400" b="1" dirty="0"/>
              <a:t> </a:t>
            </a:r>
            <a:r>
              <a:rPr lang="it-IT" sz="2400" b="1" dirty="0" err="1"/>
              <a:t>les</a:t>
            </a:r>
            <a:r>
              <a:rPr lang="it-IT" sz="2400" b="1" dirty="0"/>
              <a:t> administrations</a:t>
            </a:r>
            <a:r>
              <a:rPr lang="it-IT" sz="2400" dirty="0"/>
              <a:t>. Il </a:t>
            </a:r>
            <a:r>
              <a:rPr lang="it-IT" sz="2400" dirty="0" err="1"/>
              <a:t>intervient</a:t>
            </a:r>
            <a:r>
              <a:rPr lang="it-IT" sz="2400" dirty="0"/>
              <a:t> </a:t>
            </a:r>
            <a:r>
              <a:rPr lang="it-IT" sz="2400" dirty="0" err="1"/>
              <a:t>également</a:t>
            </a:r>
            <a:r>
              <a:rPr lang="it-IT" sz="2400" dirty="0"/>
              <a:t> en </a:t>
            </a:r>
            <a:r>
              <a:rPr lang="it-IT" sz="2400" dirty="0" err="1"/>
              <a:t>matière</a:t>
            </a:r>
            <a:r>
              <a:rPr lang="it-IT" sz="2400" dirty="0"/>
              <a:t> de promotion </a:t>
            </a:r>
            <a:r>
              <a:rPr lang="it-IT" sz="2400" dirty="0" err="1"/>
              <a:t>des</a:t>
            </a:r>
            <a:r>
              <a:rPr lang="it-IT" sz="2400" dirty="0"/>
              <a:t> </a:t>
            </a:r>
            <a:r>
              <a:rPr lang="it-IT" sz="2400" b="1" dirty="0" err="1"/>
              <a:t>droits</a:t>
            </a:r>
            <a:r>
              <a:rPr lang="it-IT" sz="2400" b="1" dirty="0"/>
              <a:t> de l'enfant</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b="1" dirty="0"/>
              <a:t>discriminations</a:t>
            </a:r>
            <a:r>
              <a:rPr lang="it-IT" sz="2400" dirty="0"/>
              <a:t>, </a:t>
            </a:r>
            <a:r>
              <a:rPr lang="it-IT" sz="2400" dirty="0" err="1"/>
              <a:t>du</a:t>
            </a:r>
            <a:r>
              <a:rPr lang="it-IT" sz="2400" dirty="0"/>
              <a:t> respect de la </a:t>
            </a:r>
            <a:r>
              <a:rPr lang="it-IT" sz="2400" b="1" dirty="0"/>
              <a:t>déontologie </a:t>
            </a:r>
            <a:r>
              <a:rPr lang="it-IT" sz="2400" b="1" dirty="0" err="1"/>
              <a:t>des</a:t>
            </a:r>
            <a:r>
              <a:rPr lang="it-IT" sz="2400" b="1" dirty="0"/>
              <a:t> </a:t>
            </a:r>
            <a:r>
              <a:rPr lang="it-IT" sz="2400" b="1" dirty="0" err="1"/>
              <a:t>activités</a:t>
            </a:r>
            <a:r>
              <a:rPr lang="it-IT" sz="2400" b="1" dirty="0"/>
              <a:t> de sécurité</a:t>
            </a:r>
            <a:r>
              <a:rPr lang="it-IT" sz="2400" dirty="0"/>
              <a:t>.</a:t>
            </a:r>
            <a:endParaRPr lang="fr-CA" sz="2400" dirty="0"/>
          </a:p>
        </p:txBody>
      </p:sp>
    </p:spTree>
    <p:extLst>
      <p:ext uri="{BB962C8B-B14F-4D97-AF65-F5344CB8AC3E}">
        <p14:creationId xmlns:p14="http://schemas.microsoft.com/office/powerpoint/2010/main" val="1673408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Défenseur</a:t>
            </a:r>
            <a:r>
              <a:rPr lang="it-IT" sz="2800" dirty="0"/>
              <a:t> </a:t>
            </a:r>
            <a:r>
              <a:rPr lang="it-IT" sz="2800" dirty="0" err="1"/>
              <a:t>des</a:t>
            </a:r>
            <a:r>
              <a:rPr lang="it-IT" sz="2800" dirty="0"/>
              <a:t> </a:t>
            </a:r>
            <a:r>
              <a:rPr lang="it-IT" sz="2800" dirty="0" err="1"/>
              <a:t>droits</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it-IT" sz="2400" dirty="0" smtClean="0"/>
              <a:t>En </a:t>
            </a:r>
            <a:r>
              <a:rPr lang="it-IT" sz="2400" dirty="0"/>
              <a:t>France, le </a:t>
            </a:r>
            <a:r>
              <a:rPr lang="it-IT" sz="2400" b="1" dirty="0" err="1"/>
              <a:t>Défenseur</a:t>
            </a:r>
            <a:r>
              <a:rPr lang="it-IT" sz="2400" b="1" dirty="0"/>
              <a:t> </a:t>
            </a:r>
            <a:r>
              <a:rPr lang="it-IT" sz="2400" b="1" dirty="0" err="1"/>
              <a:t>des</a:t>
            </a:r>
            <a:r>
              <a:rPr lang="it-IT" sz="2400" b="1" dirty="0"/>
              <a:t> </a:t>
            </a:r>
            <a:r>
              <a:rPr lang="it-IT" sz="2400" b="1" dirty="0" err="1"/>
              <a:t>droits</a:t>
            </a:r>
            <a:r>
              <a:rPr lang="it-IT" sz="2400" dirty="0"/>
              <a:t> est une </a:t>
            </a:r>
            <a:r>
              <a:rPr lang="it-IT" sz="2400" b="1" dirty="0"/>
              <a:t>Autorité administrative indépendante</a:t>
            </a:r>
            <a:r>
              <a:rPr lang="it-IT" sz="2400" dirty="0"/>
              <a:t> </a:t>
            </a:r>
            <a:r>
              <a:rPr lang="it-IT" sz="2400" dirty="0" err="1"/>
              <a:t>ainsi</a:t>
            </a:r>
            <a:r>
              <a:rPr lang="it-IT" sz="2400" dirty="0"/>
              <a:t> </a:t>
            </a:r>
            <a:r>
              <a:rPr lang="it-IT" sz="2400" dirty="0" err="1"/>
              <a:t>que</a:t>
            </a:r>
            <a:r>
              <a:rPr lang="it-IT" sz="2400" dirty="0"/>
              <a:t> la </a:t>
            </a:r>
            <a:r>
              <a:rPr lang="it-IT" sz="2400" dirty="0" err="1"/>
              <a:t>personne</a:t>
            </a:r>
            <a:r>
              <a:rPr lang="it-IT" sz="2400" dirty="0"/>
              <a:t> qui la dirige et qui est </a:t>
            </a:r>
            <a:r>
              <a:rPr lang="it-IT" sz="2400" dirty="0" err="1"/>
              <a:t>nommée</a:t>
            </a:r>
            <a:r>
              <a:rPr lang="it-IT" sz="2400" dirty="0"/>
              <a:t> par le président de la </a:t>
            </a:r>
            <a:r>
              <a:rPr lang="it-IT" sz="2400" dirty="0" err="1" smtClean="0"/>
              <a:t>République</a:t>
            </a:r>
            <a:r>
              <a:rPr lang="it-IT" sz="2400" dirty="0" smtClean="0"/>
              <a:t>.</a:t>
            </a:r>
            <a:r>
              <a:rPr lang="it-IT" sz="2400" dirty="0"/>
              <a:t/>
            </a:r>
            <a:br>
              <a:rPr lang="it-IT" sz="2400" dirty="0"/>
            </a:br>
            <a:r>
              <a:rPr lang="it-IT" sz="2400" dirty="0"/>
              <a:t/>
            </a:r>
            <a:br>
              <a:rPr lang="it-IT" sz="2400" dirty="0"/>
            </a:br>
            <a:r>
              <a:rPr lang="it-IT" sz="2400" dirty="0" err="1"/>
              <a:t>Cette</a:t>
            </a:r>
            <a:r>
              <a:rPr lang="it-IT" sz="2400" dirty="0"/>
              <a:t> </a:t>
            </a:r>
            <a:r>
              <a:rPr lang="it-IT" sz="2400" dirty="0" err="1"/>
              <a:t>institution</a:t>
            </a:r>
            <a:r>
              <a:rPr lang="it-IT" sz="2400" dirty="0"/>
              <a:t> a </a:t>
            </a:r>
            <a:r>
              <a:rPr lang="it-IT" sz="2400" dirty="0" err="1"/>
              <a:t>été</a:t>
            </a:r>
            <a:r>
              <a:rPr lang="it-IT" sz="2400" dirty="0"/>
              <a:t> </a:t>
            </a:r>
            <a:r>
              <a:rPr lang="it-IT" sz="2400" dirty="0" err="1"/>
              <a:t>inscrite</a:t>
            </a:r>
            <a:r>
              <a:rPr lang="it-IT" sz="2400" dirty="0"/>
              <a:t> </a:t>
            </a:r>
            <a:r>
              <a:rPr lang="it-IT" sz="2400" dirty="0" err="1"/>
              <a:t>dans</a:t>
            </a:r>
            <a:r>
              <a:rPr lang="it-IT" sz="2400" dirty="0"/>
              <a:t> la Constitution (</a:t>
            </a:r>
            <a:r>
              <a:rPr lang="it-IT" sz="2400" dirty="0" err="1"/>
              <a:t>Article</a:t>
            </a:r>
            <a:r>
              <a:rPr lang="it-IT" sz="2400" dirty="0"/>
              <a:t> 71-1) </a:t>
            </a:r>
            <a:r>
              <a:rPr lang="it-IT" sz="2400" dirty="0" err="1"/>
              <a:t>lors</a:t>
            </a:r>
            <a:r>
              <a:rPr lang="it-IT" sz="2400" dirty="0"/>
              <a:t> de la révision constitutionnelle de 2008 et </a:t>
            </a:r>
            <a:r>
              <a:rPr lang="it-IT" sz="2400" dirty="0" err="1"/>
              <a:t>instituée</a:t>
            </a:r>
            <a:r>
              <a:rPr lang="it-IT" sz="2400" dirty="0"/>
              <a:t> par la loi organique n° 2011-333 </a:t>
            </a:r>
            <a:r>
              <a:rPr lang="it-IT" sz="2400" dirty="0" err="1"/>
              <a:t>du</a:t>
            </a:r>
            <a:r>
              <a:rPr lang="it-IT" sz="2400" dirty="0"/>
              <a:t> 29 </a:t>
            </a:r>
            <a:r>
              <a:rPr lang="it-IT" sz="2400" dirty="0" err="1"/>
              <a:t>mars</a:t>
            </a:r>
            <a:r>
              <a:rPr lang="it-IT" sz="2400" dirty="0"/>
              <a:t> 2011. </a:t>
            </a:r>
            <a:r>
              <a:rPr lang="it-IT" sz="2400" dirty="0" err="1"/>
              <a:t>Indépendante</a:t>
            </a:r>
            <a:r>
              <a:rPr lang="it-IT" sz="2400" dirty="0"/>
              <a:t> de l'Etat, elle </a:t>
            </a:r>
            <a:r>
              <a:rPr lang="it-IT" sz="2400" dirty="0" err="1"/>
              <a:t>résulte</a:t>
            </a:r>
            <a:r>
              <a:rPr lang="it-IT" sz="2400" dirty="0"/>
              <a:t> de la </a:t>
            </a:r>
            <a:r>
              <a:rPr lang="it-IT" sz="2400" dirty="0" err="1"/>
              <a:t>réunion</a:t>
            </a:r>
            <a:r>
              <a:rPr lang="it-IT" sz="2400" dirty="0"/>
              <a:t> de </a:t>
            </a:r>
            <a:r>
              <a:rPr lang="it-IT" sz="2400" dirty="0" err="1"/>
              <a:t>quatre</a:t>
            </a:r>
            <a:r>
              <a:rPr lang="it-IT" sz="2400" dirty="0"/>
              <a:t> </a:t>
            </a:r>
            <a:r>
              <a:rPr lang="it-IT" sz="2400" dirty="0" err="1"/>
              <a:t>institutions</a:t>
            </a:r>
            <a:r>
              <a:rPr lang="it-IT" sz="2400" dirty="0"/>
              <a:t> : le </a:t>
            </a:r>
            <a:r>
              <a:rPr lang="it-IT" sz="2400" dirty="0" err="1"/>
              <a:t>Médiateur</a:t>
            </a:r>
            <a:r>
              <a:rPr lang="it-IT" sz="2400" dirty="0"/>
              <a:t> de la </a:t>
            </a:r>
            <a:r>
              <a:rPr lang="it-IT" sz="2400" dirty="0" err="1"/>
              <a:t>République</a:t>
            </a:r>
            <a:r>
              <a:rPr lang="it-IT" sz="2400" dirty="0"/>
              <a:t>, le </a:t>
            </a:r>
            <a:r>
              <a:rPr lang="it-IT" sz="2400" dirty="0" err="1"/>
              <a:t>Défenseur</a:t>
            </a:r>
            <a:r>
              <a:rPr lang="it-IT" sz="2400" dirty="0"/>
              <a:t> </a:t>
            </a:r>
            <a:r>
              <a:rPr lang="it-IT" sz="2400" dirty="0" err="1"/>
              <a:t>des</a:t>
            </a:r>
            <a:r>
              <a:rPr lang="it-IT" sz="2400" dirty="0"/>
              <a:t> enfants, la Haute </a:t>
            </a:r>
            <a:r>
              <a:rPr lang="it-IT" sz="2400" dirty="0" err="1"/>
              <a:t>Autorité</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et pour l'</a:t>
            </a:r>
            <a:r>
              <a:rPr lang="it-IT" sz="2400" dirty="0" err="1"/>
              <a:t>Egalité</a:t>
            </a:r>
            <a:r>
              <a:rPr lang="it-IT" sz="2400" dirty="0"/>
              <a:t> (HALDE) et la </a:t>
            </a:r>
            <a:r>
              <a:rPr lang="it-IT" sz="2400" dirty="0" err="1"/>
              <a:t>Commission</a:t>
            </a:r>
            <a:r>
              <a:rPr lang="it-IT" sz="2400" dirty="0"/>
              <a:t> </a:t>
            </a:r>
            <a:r>
              <a:rPr lang="it-IT" sz="2400" dirty="0" err="1"/>
              <a:t>Nationale</a:t>
            </a:r>
            <a:r>
              <a:rPr lang="it-IT" sz="2400" dirty="0"/>
              <a:t> de </a:t>
            </a:r>
            <a:r>
              <a:rPr lang="it-IT" sz="2400" dirty="0" err="1"/>
              <a:t>Déontologie</a:t>
            </a:r>
            <a:r>
              <a:rPr lang="it-IT" sz="2400" dirty="0"/>
              <a:t> de la </a:t>
            </a:r>
            <a:r>
              <a:rPr lang="it-IT" sz="2400" dirty="0" err="1"/>
              <a:t>Sécurité</a:t>
            </a:r>
            <a:r>
              <a:rPr lang="it-IT" sz="2400" dirty="0"/>
              <a:t> (CNDS).</a:t>
            </a:r>
            <a:br>
              <a:rPr lang="it-IT" sz="2400" dirty="0"/>
            </a:br>
            <a:r>
              <a:rPr lang="it-IT" sz="2400" dirty="0"/>
              <a:t/>
            </a:r>
            <a:br>
              <a:rPr lang="it-IT" sz="2400" dirty="0"/>
            </a:br>
            <a:r>
              <a:rPr lang="it-IT" sz="2400" dirty="0"/>
              <a:t>Le </a:t>
            </a:r>
            <a:r>
              <a:rPr lang="it-IT" sz="2400" dirty="0" err="1"/>
              <a:t>Défenseur</a:t>
            </a:r>
            <a:r>
              <a:rPr lang="it-IT" sz="2400" dirty="0"/>
              <a:t> </a:t>
            </a:r>
            <a:r>
              <a:rPr lang="it-IT" sz="2400" dirty="0" err="1"/>
              <a:t>des</a:t>
            </a:r>
            <a:r>
              <a:rPr lang="it-IT" sz="2400" dirty="0"/>
              <a:t> </a:t>
            </a:r>
            <a:r>
              <a:rPr lang="it-IT" sz="2400" dirty="0" err="1"/>
              <a:t>droits</a:t>
            </a:r>
            <a:r>
              <a:rPr lang="it-IT" sz="2400" dirty="0"/>
              <a:t> a pour </a:t>
            </a:r>
            <a:r>
              <a:rPr lang="it-IT" sz="2400" dirty="0" err="1"/>
              <a:t>mission</a:t>
            </a:r>
            <a:r>
              <a:rPr lang="it-IT" sz="2400" dirty="0"/>
              <a:t> de </a:t>
            </a:r>
            <a:r>
              <a:rPr lang="it-IT" sz="2400" b="1" dirty="0" err="1"/>
              <a:t>défendre</a:t>
            </a:r>
            <a:r>
              <a:rPr lang="it-IT" sz="2400" b="1" dirty="0"/>
              <a:t> et de </a:t>
            </a:r>
            <a:r>
              <a:rPr lang="it-IT" sz="2400" b="1" dirty="0" err="1"/>
              <a:t>promouvoir</a:t>
            </a:r>
            <a:r>
              <a:rPr lang="it-IT" sz="2400" b="1" dirty="0"/>
              <a:t> </a:t>
            </a:r>
            <a:r>
              <a:rPr lang="it-IT" sz="2400" b="1" dirty="0" err="1"/>
              <a:t>les</a:t>
            </a:r>
            <a:r>
              <a:rPr lang="it-IT" sz="2400" b="1" dirty="0"/>
              <a:t> droits </a:t>
            </a:r>
            <a:r>
              <a:rPr lang="it-IT" sz="2400" b="1" dirty="0" err="1"/>
              <a:t>des</a:t>
            </a:r>
            <a:r>
              <a:rPr lang="it-IT" sz="2400" b="1" dirty="0"/>
              <a:t> citoyens </a:t>
            </a:r>
            <a:r>
              <a:rPr lang="it-IT" sz="2400" b="1" dirty="0" err="1"/>
              <a:t>devant</a:t>
            </a:r>
            <a:r>
              <a:rPr lang="it-IT" sz="2400" b="1" dirty="0"/>
              <a:t> </a:t>
            </a:r>
            <a:r>
              <a:rPr lang="it-IT" sz="2400" b="1" dirty="0" err="1"/>
              <a:t>les</a:t>
            </a:r>
            <a:r>
              <a:rPr lang="it-IT" sz="2400" b="1" dirty="0"/>
              <a:t> administrations</a:t>
            </a:r>
            <a:r>
              <a:rPr lang="it-IT" sz="2400" dirty="0"/>
              <a:t>. Il </a:t>
            </a:r>
            <a:r>
              <a:rPr lang="it-IT" sz="2400" dirty="0" err="1"/>
              <a:t>intervient</a:t>
            </a:r>
            <a:r>
              <a:rPr lang="it-IT" sz="2400" dirty="0"/>
              <a:t> </a:t>
            </a:r>
            <a:r>
              <a:rPr lang="it-IT" sz="2400" dirty="0" err="1"/>
              <a:t>également</a:t>
            </a:r>
            <a:r>
              <a:rPr lang="it-IT" sz="2400" dirty="0"/>
              <a:t> en </a:t>
            </a:r>
            <a:r>
              <a:rPr lang="it-IT" sz="2400" dirty="0" err="1"/>
              <a:t>matière</a:t>
            </a:r>
            <a:r>
              <a:rPr lang="it-IT" sz="2400" dirty="0"/>
              <a:t> de promotion </a:t>
            </a:r>
            <a:r>
              <a:rPr lang="it-IT" sz="2400" dirty="0" err="1"/>
              <a:t>des</a:t>
            </a:r>
            <a:r>
              <a:rPr lang="it-IT" sz="2400" dirty="0"/>
              <a:t> </a:t>
            </a:r>
            <a:r>
              <a:rPr lang="it-IT" sz="2400" b="1" dirty="0" err="1"/>
              <a:t>droits</a:t>
            </a:r>
            <a:r>
              <a:rPr lang="it-IT" sz="2400" b="1" dirty="0"/>
              <a:t> de l'enfant</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b="1" dirty="0"/>
              <a:t>discriminations</a:t>
            </a:r>
            <a:r>
              <a:rPr lang="it-IT" sz="2400" dirty="0"/>
              <a:t>, </a:t>
            </a:r>
            <a:r>
              <a:rPr lang="it-IT" sz="2400" dirty="0" err="1"/>
              <a:t>du</a:t>
            </a:r>
            <a:r>
              <a:rPr lang="it-IT" sz="2400" dirty="0"/>
              <a:t> respect de la </a:t>
            </a:r>
            <a:r>
              <a:rPr lang="it-IT" sz="2400" b="1" dirty="0"/>
              <a:t>déontologie </a:t>
            </a:r>
            <a:r>
              <a:rPr lang="it-IT" sz="2400" b="1" dirty="0" err="1"/>
              <a:t>des</a:t>
            </a:r>
            <a:r>
              <a:rPr lang="it-IT" sz="2400" b="1" dirty="0"/>
              <a:t> </a:t>
            </a:r>
            <a:r>
              <a:rPr lang="it-IT" sz="2400" b="1" dirty="0" err="1"/>
              <a:t>activités</a:t>
            </a:r>
            <a:r>
              <a:rPr lang="it-IT" sz="2400" b="1" dirty="0"/>
              <a:t> de sécurité</a:t>
            </a:r>
            <a:r>
              <a:rPr lang="it-IT" sz="2400" dirty="0"/>
              <a:t>.</a:t>
            </a:r>
            <a:endParaRPr lang="fr-CA" sz="2400" dirty="0"/>
          </a:p>
        </p:txBody>
      </p:sp>
    </p:spTree>
    <p:extLst>
      <p:ext uri="{BB962C8B-B14F-4D97-AF65-F5344CB8AC3E}">
        <p14:creationId xmlns:p14="http://schemas.microsoft.com/office/powerpoint/2010/main" val="2789925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plateforme anti-discriminations </a:t>
            </a:r>
          </a:p>
        </p:txBody>
      </p:sp>
      <p:sp>
        <p:nvSpPr>
          <p:cNvPr id="3" name="Segnaposto contenuto 2"/>
          <p:cNvSpPr>
            <a:spLocks noGrp="1"/>
          </p:cNvSpPr>
          <p:nvPr>
            <p:ph idx="1"/>
          </p:nvPr>
        </p:nvSpPr>
        <p:spPr/>
        <p:txBody>
          <a:bodyPr>
            <a:normAutofit/>
          </a:bodyPr>
          <a:lstStyle/>
          <a:p>
            <a:endParaRPr lang="fr-CA" sz="2400" dirty="0" smtClean="0"/>
          </a:p>
          <a:p>
            <a:pPr algn="just"/>
            <a:r>
              <a:rPr lang="fr-CA" sz="2400" dirty="0"/>
              <a:t>La plateforme anti-discriminations est réalisée par le Défenseur des droits, l’autorité indépendante chargée de lutter contre les discriminations et de promouvoir l’égalité. </a:t>
            </a:r>
          </a:p>
          <a:p>
            <a:r>
              <a:rPr lang="fr-CA" sz="2400" dirty="0" smtClean="0">
                <a:hlinkClick r:id="rId2"/>
              </a:rPr>
              <a:t>https</a:t>
            </a:r>
            <a:r>
              <a:rPr lang="fr-CA" sz="2400" dirty="0">
                <a:hlinkClick r:id="rId2"/>
              </a:rPr>
              <a:t>://www.antidiscriminations.fr</a:t>
            </a:r>
            <a:r>
              <a:rPr lang="fr-CA" sz="2400" dirty="0" smtClean="0">
                <a:hlinkClick r:id="rId2"/>
              </a:rPr>
              <a:t>/</a:t>
            </a:r>
            <a:endParaRPr lang="fr-CA" sz="2400" dirty="0" smtClean="0"/>
          </a:p>
          <a:p>
            <a:endParaRPr lang="fr-CA" sz="2400" dirty="0"/>
          </a:p>
          <a:p>
            <a:pPr algn="just"/>
            <a:r>
              <a:rPr lang="fr-CA" sz="2400" dirty="0"/>
              <a:t>Que vous soyez victime ou </a:t>
            </a:r>
            <a:r>
              <a:rPr lang="fr-CA" sz="2400" b="1" dirty="0"/>
              <a:t>témoin, </a:t>
            </a:r>
            <a:r>
              <a:rPr lang="fr-CA" sz="2400" dirty="0"/>
              <a:t>nous vous écoutons et vous accompagnons pour agir face aux situations de discriminations. Nous pouvons aussi vous accompagner ou vous orienter en cas de violences et de propos haineux. </a:t>
            </a:r>
            <a:endParaRPr lang="fr-CA" sz="2400" dirty="0" smtClean="0"/>
          </a:p>
          <a:p>
            <a:pPr algn="just"/>
            <a:r>
              <a:rPr lang="fr-CA" sz="2400" dirty="0" smtClean="0"/>
              <a:t>fin 16 mars</a:t>
            </a:r>
            <a:endParaRPr lang="fr-CA" sz="2400" dirty="0"/>
          </a:p>
        </p:txBody>
      </p:sp>
    </p:spTree>
    <p:extLst>
      <p:ext uri="{BB962C8B-B14F-4D97-AF65-F5344CB8AC3E}">
        <p14:creationId xmlns:p14="http://schemas.microsoft.com/office/powerpoint/2010/main" val="722064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Plate</a:t>
            </a:r>
            <a:r>
              <a:rPr lang="it-IT" sz="2800" dirty="0"/>
              <a:t>-forme </a:t>
            </a:r>
            <a:r>
              <a:rPr lang="it-IT" sz="2800" dirty="0" err="1"/>
              <a:t>antidiscriminations</a:t>
            </a:r>
            <a:r>
              <a:rPr lang="it-IT" sz="2800" dirty="0"/>
              <a:t> </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b="1" dirty="0"/>
              <a:t>Claire </a:t>
            </a:r>
            <a:r>
              <a:rPr lang="it-IT" sz="2400" b="1" dirty="0" err="1"/>
              <a:t>Hédon</a:t>
            </a:r>
            <a:r>
              <a:rPr lang="it-IT" sz="2400" b="1" dirty="0"/>
              <a:t> : « </a:t>
            </a:r>
            <a:r>
              <a:rPr lang="it-IT" sz="2400" b="1" dirty="0" err="1"/>
              <a:t>Les</a:t>
            </a:r>
            <a:r>
              <a:rPr lang="it-IT" sz="2400" b="1" dirty="0"/>
              <a:t> </a:t>
            </a:r>
            <a:r>
              <a:rPr lang="it-IT" sz="2400" b="1" dirty="0" err="1"/>
              <a:t>discriminations</a:t>
            </a:r>
            <a:r>
              <a:rPr lang="it-IT" sz="2400" b="1" dirty="0"/>
              <a:t> </a:t>
            </a:r>
            <a:r>
              <a:rPr lang="it-IT" sz="2400" b="1" dirty="0" err="1"/>
              <a:t>minent</a:t>
            </a:r>
            <a:r>
              <a:rPr lang="it-IT" sz="2400" b="1" dirty="0"/>
              <a:t> la </a:t>
            </a:r>
            <a:r>
              <a:rPr lang="it-IT" sz="2400" b="1" dirty="0" err="1"/>
              <a:t>confiance</a:t>
            </a:r>
            <a:r>
              <a:rPr lang="it-IT" sz="2400" b="1" dirty="0"/>
              <a:t> </a:t>
            </a:r>
            <a:r>
              <a:rPr lang="it-IT" sz="2400" b="1" dirty="0" err="1"/>
              <a:t>dans</a:t>
            </a:r>
            <a:r>
              <a:rPr lang="it-IT" sz="2400" b="1" dirty="0"/>
              <a:t> la </a:t>
            </a:r>
            <a:r>
              <a:rPr lang="it-IT" sz="2400" b="1" dirty="0" err="1"/>
              <a:t>nation</a:t>
            </a:r>
            <a:r>
              <a:rPr lang="it-IT" sz="2400" b="1" dirty="0"/>
              <a:t> »</a:t>
            </a:r>
          </a:p>
          <a:p>
            <a:r>
              <a:rPr lang="it-IT" sz="2400" dirty="0" err="1"/>
              <a:t>Selon</a:t>
            </a:r>
            <a:r>
              <a:rPr lang="it-IT" sz="2400" dirty="0"/>
              <a:t> la </a:t>
            </a:r>
            <a:r>
              <a:rPr lang="it-IT" sz="2400" dirty="0" err="1"/>
              <a:t>Défenseure</a:t>
            </a:r>
            <a:r>
              <a:rPr lang="it-IT" sz="2400" dirty="0"/>
              <a:t> </a:t>
            </a:r>
            <a:r>
              <a:rPr lang="it-IT" sz="2400" dirty="0" err="1"/>
              <a:t>des</a:t>
            </a:r>
            <a:r>
              <a:rPr lang="it-IT" sz="2400" dirty="0"/>
              <a:t> </a:t>
            </a:r>
            <a:r>
              <a:rPr lang="it-IT" sz="2400" dirty="0" err="1"/>
              <a:t>droits</a:t>
            </a:r>
            <a:r>
              <a:rPr lang="it-IT" sz="2400" dirty="0"/>
              <a:t>, 11 000 </a:t>
            </a:r>
            <a:r>
              <a:rPr lang="it-IT" sz="2400" dirty="0" err="1"/>
              <a:t>personnes</a:t>
            </a:r>
            <a:r>
              <a:rPr lang="it-IT" sz="2400" dirty="0"/>
              <a:t> </a:t>
            </a:r>
            <a:r>
              <a:rPr lang="it-IT" sz="2400" dirty="0" err="1"/>
              <a:t>ont</a:t>
            </a:r>
            <a:r>
              <a:rPr lang="it-IT" sz="2400" dirty="0"/>
              <a:t> </a:t>
            </a:r>
            <a:r>
              <a:rPr lang="it-IT" sz="2400" dirty="0" err="1"/>
              <a:t>saisi</a:t>
            </a:r>
            <a:r>
              <a:rPr lang="it-IT" sz="2400" dirty="0"/>
              <a:t> la </a:t>
            </a:r>
            <a:r>
              <a:rPr lang="it-IT" sz="2400" dirty="0" err="1"/>
              <a:t>plate</a:t>
            </a:r>
            <a:r>
              <a:rPr lang="it-IT" sz="2400" dirty="0"/>
              <a:t>-forme </a:t>
            </a:r>
            <a:r>
              <a:rPr lang="it-IT" sz="2400" dirty="0" err="1"/>
              <a:t>antidiscriminations</a:t>
            </a:r>
            <a:r>
              <a:rPr lang="it-IT" sz="2400" dirty="0"/>
              <a:t> </a:t>
            </a:r>
            <a:r>
              <a:rPr lang="it-IT" sz="2400" dirty="0" err="1"/>
              <a:t>lancée</a:t>
            </a:r>
            <a:r>
              <a:rPr lang="it-IT" sz="2400" dirty="0"/>
              <a:t> il y a un </a:t>
            </a:r>
            <a:r>
              <a:rPr lang="it-IT" sz="2400" dirty="0" err="1"/>
              <a:t>mois</a:t>
            </a:r>
            <a:r>
              <a:rPr lang="it-IT" sz="2400" dirty="0"/>
              <a:t>. </a:t>
            </a:r>
            <a:endParaRPr lang="it-IT" sz="2400" dirty="0" smtClean="0"/>
          </a:p>
          <a:p>
            <a:pPr algn="just"/>
            <a:r>
              <a:rPr lang="it-IT" sz="2400" dirty="0"/>
              <a:t>Claire </a:t>
            </a:r>
            <a:r>
              <a:rPr lang="it-IT" sz="2400" dirty="0" err="1"/>
              <a:t>Hédon</a:t>
            </a:r>
            <a:r>
              <a:rPr lang="it-IT" sz="2400" dirty="0"/>
              <a:t> a </a:t>
            </a:r>
            <a:r>
              <a:rPr lang="it-IT" sz="2400" dirty="0" err="1"/>
              <a:t>succédé</a:t>
            </a:r>
            <a:r>
              <a:rPr lang="it-IT" sz="2400" dirty="0"/>
              <a:t> le 22 </a:t>
            </a:r>
            <a:r>
              <a:rPr lang="it-IT" sz="2400" dirty="0" err="1"/>
              <a:t>juillet</a:t>
            </a:r>
            <a:r>
              <a:rPr lang="it-IT" sz="2400" dirty="0"/>
              <a:t> 2020 à Jacques </a:t>
            </a:r>
            <a:r>
              <a:rPr lang="it-IT" sz="2400" dirty="0" err="1"/>
              <a:t>Toubon</a:t>
            </a:r>
            <a:r>
              <a:rPr lang="it-IT" sz="2400" dirty="0"/>
              <a:t> </a:t>
            </a:r>
            <a:r>
              <a:rPr lang="it-IT" sz="2400" dirty="0" err="1"/>
              <a:t>comme</a:t>
            </a:r>
            <a:r>
              <a:rPr lang="it-IT" sz="2400" dirty="0"/>
              <a:t> </a:t>
            </a:r>
            <a:r>
              <a:rPr lang="it-IT" sz="2400" dirty="0" err="1"/>
              <a:t>Défenseure</a:t>
            </a:r>
            <a:r>
              <a:rPr lang="it-IT" sz="2400" dirty="0"/>
              <a:t> </a:t>
            </a:r>
            <a:r>
              <a:rPr lang="it-IT" sz="2400" dirty="0" err="1"/>
              <a:t>des</a:t>
            </a:r>
            <a:r>
              <a:rPr lang="it-IT" sz="2400" dirty="0"/>
              <a:t> </a:t>
            </a:r>
            <a:r>
              <a:rPr lang="it-IT" sz="2400" dirty="0" err="1"/>
              <a:t>droits</a:t>
            </a:r>
            <a:r>
              <a:rPr lang="it-IT" sz="2400" dirty="0"/>
              <a:t>. A l’</a:t>
            </a:r>
            <a:r>
              <a:rPr lang="it-IT" sz="2400" dirty="0" err="1"/>
              <a:t>occasion</a:t>
            </a:r>
            <a:r>
              <a:rPr lang="it-IT" sz="2400" dirty="0"/>
              <a:t> de la </a:t>
            </a:r>
            <a:r>
              <a:rPr lang="it-IT" sz="2400" dirty="0" err="1"/>
              <a:t>publication</a:t>
            </a:r>
            <a:r>
              <a:rPr lang="it-IT" sz="2400" dirty="0"/>
              <a:t>, </a:t>
            </a:r>
            <a:r>
              <a:rPr lang="it-IT" sz="2400" dirty="0" err="1"/>
              <a:t>jeudi</a:t>
            </a:r>
            <a:r>
              <a:rPr lang="it-IT" sz="2400" dirty="0"/>
              <a:t> 18 </a:t>
            </a:r>
            <a:r>
              <a:rPr lang="it-IT" sz="2400" dirty="0" err="1"/>
              <a:t>mars</a:t>
            </a:r>
            <a:r>
              <a:rPr lang="it-IT" sz="2400" dirty="0"/>
              <a:t>, </a:t>
            </a:r>
            <a:r>
              <a:rPr lang="it-IT" sz="2400" dirty="0" err="1"/>
              <a:t>du</a:t>
            </a:r>
            <a:r>
              <a:rPr lang="it-IT" sz="2400" dirty="0"/>
              <a:t> </a:t>
            </a:r>
            <a:r>
              <a:rPr lang="it-IT" sz="2400" dirty="0" err="1"/>
              <a:t>rapport</a:t>
            </a:r>
            <a:r>
              <a:rPr lang="it-IT" sz="2400" dirty="0"/>
              <a:t> </a:t>
            </a:r>
            <a:r>
              <a:rPr lang="it-IT" sz="2400" dirty="0" err="1"/>
              <a:t>annuel</a:t>
            </a:r>
            <a:r>
              <a:rPr lang="it-IT" sz="2400" dirty="0"/>
              <a:t> de l’</a:t>
            </a:r>
            <a:r>
              <a:rPr lang="it-IT" sz="2400" dirty="0" err="1"/>
              <a:t>institution</a:t>
            </a:r>
            <a:r>
              <a:rPr lang="it-IT" sz="2400" dirty="0"/>
              <a:t>, l’ex-</a:t>
            </a:r>
            <a:r>
              <a:rPr lang="it-IT" sz="2400" dirty="0" err="1"/>
              <a:t>présidente</a:t>
            </a:r>
            <a:r>
              <a:rPr lang="it-IT" sz="2400" dirty="0"/>
              <a:t> </a:t>
            </a:r>
            <a:r>
              <a:rPr lang="it-IT" sz="2400" b="1" dirty="0" smtClean="0"/>
              <a:t>d’ATD* </a:t>
            </a:r>
            <a:r>
              <a:rPr lang="it-IT" sz="2400" b="1" dirty="0"/>
              <a:t>Quart Monde </a:t>
            </a:r>
            <a:r>
              <a:rPr lang="it-IT" sz="2400" dirty="0" err="1"/>
              <a:t>souligne</a:t>
            </a:r>
            <a:r>
              <a:rPr lang="it-IT" sz="2400" dirty="0"/>
              <a:t> </a:t>
            </a:r>
            <a:r>
              <a:rPr lang="it-IT" sz="2400" dirty="0" err="1"/>
              <a:t>que</a:t>
            </a:r>
            <a:r>
              <a:rPr lang="it-IT" sz="2400" dirty="0"/>
              <a:t> la </a:t>
            </a:r>
            <a:r>
              <a:rPr lang="it-IT" sz="2400" dirty="0" err="1"/>
              <a:t>crise</a:t>
            </a:r>
            <a:r>
              <a:rPr lang="it-IT" sz="2400" dirty="0"/>
              <a:t> </a:t>
            </a:r>
            <a:r>
              <a:rPr lang="it-IT" sz="2400" dirty="0" err="1"/>
              <a:t>sanitaire</a:t>
            </a:r>
            <a:r>
              <a:rPr lang="it-IT" sz="2400" dirty="0"/>
              <a:t> a </a:t>
            </a:r>
            <a:r>
              <a:rPr lang="it-IT" sz="2400" dirty="0" err="1"/>
              <a:t>aggravé</a:t>
            </a:r>
            <a:r>
              <a:rPr lang="it-IT" sz="2400" dirty="0"/>
              <a:t> </a:t>
            </a:r>
            <a:r>
              <a:rPr lang="it-IT" sz="2400" dirty="0" err="1"/>
              <a:t>les</a:t>
            </a:r>
            <a:r>
              <a:rPr lang="it-IT" sz="2400" dirty="0"/>
              <a:t> </a:t>
            </a:r>
            <a:r>
              <a:rPr lang="it-IT" sz="2400" dirty="0" err="1"/>
              <a:t>conditions</a:t>
            </a:r>
            <a:r>
              <a:rPr lang="it-IT" sz="2400" dirty="0"/>
              <a:t> d’</a:t>
            </a:r>
            <a:r>
              <a:rPr lang="it-IT" sz="2400" dirty="0" err="1"/>
              <a:t>accès</a:t>
            </a:r>
            <a:r>
              <a:rPr lang="it-IT" sz="2400" dirty="0"/>
              <a:t> </a:t>
            </a:r>
            <a:r>
              <a:rPr lang="it-IT" sz="2400" dirty="0" err="1"/>
              <a:t>aux</a:t>
            </a:r>
            <a:r>
              <a:rPr lang="it-IT" sz="2400" dirty="0"/>
              <a:t> </a:t>
            </a:r>
            <a:r>
              <a:rPr lang="it-IT" sz="2400" dirty="0" err="1"/>
              <a:t>droits</a:t>
            </a:r>
            <a:r>
              <a:rPr lang="it-IT" sz="2400" dirty="0"/>
              <a:t> </a:t>
            </a:r>
            <a:r>
              <a:rPr lang="it-IT" sz="2400" dirty="0" err="1"/>
              <a:t>des</a:t>
            </a:r>
            <a:r>
              <a:rPr lang="it-IT" sz="2400" dirty="0"/>
              <a:t> </a:t>
            </a:r>
            <a:r>
              <a:rPr lang="it-IT" sz="2400" dirty="0" err="1"/>
              <a:t>personnes</a:t>
            </a:r>
            <a:r>
              <a:rPr lang="it-IT" sz="2400" dirty="0"/>
              <a:t> </a:t>
            </a:r>
            <a:r>
              <a:rPr lang="it-IT" sz="2400" dirty="0" err="1"/>
              <a:t>les</a:t>
            </a:r>
            <a:r>
              <a:rPr lang="it-IT" sz="2400" dirty="0"/>
              <a:t> plus en </a:t>
            </a:r>
            <a:r>
              <a:rPr lang="it-IT" sz="2400" dirty="0" err="1"/>
              <a:t>difficulté</a:t>
            </a:r>
            <a:r>
              <a:rPr lang="it-IT" sz="2400" dirty="0"/>
              <a:t>. Elle </a:t>
            </a:r>
            <a:r>
              <a:rPr lang="it-IT" sz="2400" dirty="0" err="1"/>
              <a:t>dresse</a:t>
            </a:r>
            <a:r>
              <a:rPr lang="it-IT" sz="2400" dirty="0"/>
              <a:t> un premier </a:t>
            </a:r>
            <a:r>
              <a:rPr lang="it-IT" sz="2400" dirty="0" err="1"/>
              <a:t>bilan</a:t>
            </a:r>
            <a:r>
              <a:rPr lang="it-IT" sz="2400" dirty="0"/>
              <a:t> de la </a:t>
            </a:r>
            <a:r>
              <a:rPr lang="it-IT" sz="2400" dirty="0" err="1"/>
              <a:t>plate</a:t>
            </a:r>
            <a:r>
              <a:rPr lang="it-IT" sz="2400" dirty="0"/>
              <a:t>-forme </a:t>
            </a:r>
            <a:r>
              <a:rPr lang="it-IT" sz="2400" dirty="0" err="1"/>
              <a:t>antidiscriminations</a:t>
            </a:r>
            <a:r>
              <a:rPr lang="it-IT" sz="2400" dirty="0"/>
              <a:t> </a:t>
            </a:r>
            <a:r>
              <a:rPr lang="it-IT" sz="2400" dirty="0" err="1"/>
              <a:t>lancée</a:t>
            </a:r>
            <a:r>
              <a:rPr lang="it-IT" sz="2400" dirty="0"/>
              <a:t> le 18 </a:t>
            </a:r>
            <a:r>
              <a:rPr lang="it-IT" sz="2400" dirty="0" err="1"/>
              <a:t>février</a:t>
            </a:r>
            <a:r>
              <a:rPr lang="it-IT" sz="2400" dirty="0"/>
              <a:t>.</a:t>
            </a:r>
          </a:p>
          <a:p>
            <a:r>
              <a:rPr lang="fr-CA" sz="2400" i="1" dirty="0" smtClean="0"/>
              <a:t>Le Monde </a:t>
            </a:r>
            <a:r>
              <a:rPr lang="fr-CA" sz="2400" dirty="0" smtClean="0"/>
              <a:t>18 mars 2021</a:t>
            </a:r>
            <a:endParaRPr lang="fr-CA" sz="2400" dirty="0"/>
          </a:p>
        </p:txBody>
      </p:sp>
    </p:spTree>
    <p:extLst>
      <p:ext uri="{BB962C8B-B14F-4D97-AF65-F5344CB8AC3E}">
        <p14:creationId xmlns:p14="http://schemas.microsoft.com/office/powerpoint/2010/main" val="2720510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Discriminations</a:t>
            </a:r>
            <a:endParaRPr lang="fr-CA" sz="2800" dirty="0"/>
          </a:p>
        </p:txBody>
      </p:sp>
      <p:sp>
        <p:nvSpPr>
          <p:cNvPr id="3" name="Segnaposto contenuto 2"/>
          <p:cNvSpPr>
            <a:spLocks noGrp="1"/>
          </p:cNvSpPr>
          <p:nvPr>
            <p:ph idx="1"/>
          </p:nvPr>
        </p:nvSpPr>
        <p:spPr/>
        <p:txBody>
          <a:bodyPr>
            <a:normAutofit lnSpcReduction="10000"/>
          </a:bodyPr>
          <a:lstStyle/>
          <a:p>
            <a:r>
              <a:rPr lang="fr-CA" sz="2400" dirty="0" smtClean="0"/>
              <a:t>Définitions</a:t>
            </a:r>
          </a:p>
          <a:p>
            <a:r>
              <a:rPr lang="fr-CA" sz="2400" dirty="0" smtClean="0"/>
              <a:t>Les </a:t>
            </a:r>
            <a:r>
              <a:rPr lang="fr-CA" sz="2400" dirty="0"/>
              <a:t>lois : </a:t>
            </a:r>
            <a:endParaRPr lang="fr-CA" sz="2400" dirty="0" smtClean="0"/>
          </a:p>
          <a:p>
            <a:r>
              <a:rPr lang="fr-CA" sz="2400" dirty="0" smtClean="0"/>
              <a:t>- Loi </a:t>
            </a:r>
            <a:r>
              <a:rPr lang="fr-CA" sz="2400" dirty="0"/>
              <a:t>contre les </a:t>
            </a:r>
            <a:r>
              <a:rPr lang="fr-CA" sz="2400" dirty="0" smtClean="0"/>
              <a:t>discriminations (directe et indirecte)</a:t>
            </a:r>
          </a:p>
          <a:p>
            <a:r>
              <a:rPr lang="fr-CA" sz="2400" dirty="0" smtClean="0"/>
              <a:t>- Dans </a:t>
            </a:r>
            <a:r>
              <a:rPr lang="fr-CA" sz="2400" dirty="0"/>
              <a:t>le Code </a:t>
            </a:r>
            <a:r>
              <a:rPr lang="fr-CA" sz="2400" dirty="0" smtClean="0"/>
              <a:t>pénal</a:t>
            </a:r>
          </a:p>
          <a:p>
            <a:pPr algn="just"/>
            <a:r>
              <a:rPr lang="fr-CA" sz="2400" dirty="0" smtClean="0"/>
              <a:t>Défenseur(e) des droits ; </a:t>
            </a:r>
            <a:r>
              <a:rPr lang="it-IT" sz="2400" dirty="0" err="1"/>
              <a:t>plate</a:t>
            </a:r>
            <a:r>
              <a:rPr lang="it-IT" sz="2400" dirty="0"/>
              <a:t>-forme </a:t>
            </a:r>
            <a:r>
              <a:rPr lang="it-IT" sz="2400" dirty="0" err="1" smtClean="0"/>
              <a:t>antidiscriminations</a:t>
            </a:r>
            <a:r>
              <a:rPr lang="it-IT" sz="2400" dirty="0" smtClean="0"/>
              <a:t> ;</a:t>
            </a:r>
            <a:r>
              <a:rPr lang="fr-CA" sz="2400" dirty="0"/>
              <a:t> Grande consultation citoyenne sur les discriminations</a:t>
            </a:r>
            <a:endParaRPr lang="it-IT" sz="2400" dirty="0" smtClean="0"/>
          </a:p>
          <a:p>
            <a:pPr algn="just"/>
            <a:r>
              <a:rPr lang="fr-FR" sz="2400" dirty="0" smtClean="0"/>
              <a:t>La </a:t>
            </a:r>
            <a:r>
              <a:rPr lang="fr-FR" sz="2400" dirty="0"/>
              <a:t>discrimination </a:t>
            </a:r>
            <a:r>
              <a:rPr lang="fr-FR" sz="2400" dirty="0" smtClean="0"/>
              <a:t>linguistique ; loi </a:t>
            </a:r>
            <a:r>
              <a:rPr lang="fr-FR" sz="2400" dirty="0"/>
              <a:t>nº 2473 visant à promouvoir la France des </a:t>
            </a:r>
            <a:r>
              <a:rPr lang="fr-FR" sz="2400" dirty="0" smtClean="0"/>
              <a:t>accents (adoptée novembre 2021 à </a:t>
            </a:r>
            <a:r>
              <a:rPr lang="fr-FR" sz="2400" smtClean="0"/>
              <a:t>l’Assemblée Nationale) </a:t>
            </a:r>
            <a:r>
              <a:rPr lang="fr-FR" sz="2400" dirty="0" smtClean="0"/>
              <a:t>; </a:t>
            </a:r>
            <a:r>
              <a:rPr lang="fr-FR" sz="2400" dirty="0" err="1" smtClean="0"/>
              <a:t>glottophobie</a:t>
            </a:r>
            <a:r>
              <a:rPr lang="fr-FR" sz="2400" dirty="0" smtClean="0"/>
              <a:t>.</a:t>
            </a:r>
            <a:r>
              <a:rPr lang="it-IT" sz="2400" dirty="0" smtClean="0"/>
              <a:t> </a:t>
            </a:r>
            <a:endParaRPr lang="fr-CA" sz="2400" dirty="0" smtClean="0"/>
          </a:p>
          <a:p>
            <a:endParaRPr lang="fr-CA" sz="2400" dirty="0"/>
          </a:p>
          <a:p>
            <a:r>
              <a:rPr lang="fr-CA" sz="2400" dirty="0" smtClean="0"/>
              <a:t>Code civil</a:t>
            </a:r>
          </a:p>
        </p:txBody>
      </p:sp>
    </p:spTree>
    <p:extLst>
      <p:ext uri="{BB962C8B-B14F-4D97-AF65-F5344CB8AC3E}">
        <p14:creationId xmlns:p14="http://schemas.microsoft.com/office/powerpoint/2010/main" val="2465555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ATD</a:t>
            </a:r>
            <a:r>
              <a:rPr lang="it-IT" sz="2800" baseline="30000" dirty="0"/>
              <a:t> </a:t>
            </a:r>
            <a:r>
              <a:rPr lang="it-IT" sz="2800" dirty="0"/>
              <a:t>(Agir </a:t>
            </a:r>
            <a:r>
              <a:rPr lang="it-IT" sz="2800" dirty="0" err="1"/>
              <a:t>Tous</a:t>
            </a:r>
            <a:r>
              <a:rPr lang="it-IT" sz="2800" dirty="0"/>
              <a:t> pour la </a:t>
            </a:r>
            <a:r>
              <a:rPr lang="it-IT" sz="2800" dirty="0" err="1"/>
              <a:t>Dignité</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*ATD</a:t>
            </a:r>
            <a:r>
              <a:rPr lang="it-IT" sz="2400" baseline="30000" dirty="0" smtClean="0"/>
              <a:t> </a:t>
            </a:r>
            <a:r>
              <a:rPr lang="it-IT" sz="2400" dirty="0" smtClean="0"/>
              <a:t>(Agir </a:t>
            </a:r>
            <a:r>
              <a:rPr lang="it-IT" sz="2400" dirty="0" err="1" smtClean="0"/>
              <a:t>Tous</a:t>
            </a:r>
            <a:r>
              <a:rPr lang="it-IT" sz="2400" dirty="0" smtClean="0"/>
              <a:t> pour la </a:t>
            </a:r>
            <a:r>
              <a:rPr lang="it-IT" sz="2400" dirty="0" err="1" smtClean="0"/>
              <a:t>Dignité</a:t>
            </a:r>
            <a:r>
              <a:rPr lang="it-IT" sz="2400" dirty="0" smtClean="0"/>
              <a:t>) </a:t>
            </a:r>
            <a:r>
              <a:rPr lang="it-IT" sz="2400" dirty="0"/>
              <a:t>Quart Monde </a:t>
            </a:r>
            <a:r>
              <a:rPr lang="it-IT" sz="2400" dirty="0" err="1"/>
              <a:t>veut</a:t>
            </a:r>
            <a:r>
              <a:rPr lang="it-IT" sz="2400" dirty="0"/>
              <a:t> </a:t>
            </a:r>
            <a:r>
              <a:rPr lang="it-IT" sz="2400" dirty="0" err="1"/>
              <a:t>mettre</a:t>
            </a:r>
            <a:r>
              <a:rPr lang="it-IT" sz="2400" dirty="0"/>
              <a:t> fin à l’</a:t>
            </a:r>
            <a:r>
              <a:rPr lang="it-IT" sz="2400" dirty="0" err="1"/>
              <a:t>extrême</a:t>
            </a:r>
            <a:r>
              <a:rPr lang="it-IT" sz="2400" dirty="0"/>
              <a:t> </a:t>
            </a:r>
            <a:r>
              <a:rPr lang="it-IT" sz="2400" dirty="0" err="1"/>
              <a:t>pauvreté</a:t>
            </a:r>
            <a:r>
              <a:rPr lang="it-IT" sz="2400" dirty="0"/>
              <a:t> en y </a:t>
            </a:r>
            <a:r>
              <a:rPr lang="it-IT" sz="2400" dirty="0" err="1"/>
              <a:t>associant</a:t>
            </a:r>
            <a:r>
              <a:rPr lang="it-IT" sz="2400" dirty="0"/>
              <a:t> </a:t>
            </a:r>
            <a:r>
              <a:rPr lang="it-IT" sz="2400" dirty="0" err="1"/>
              <a:t>les</a:t>
            </a:r>
            <a:r>
              <a:rPr lang="it-IT" sz="2400" dirty="0"/>
              <a:t> </a:t>
            </a:r>
            <a:r>
              <a:rPr lang="it-IT" sz="2400" dirty="0" err="1"/>
              <a:t>personnes</a:t>
            </a:r>
            <a:r>
              <a:rPr lang="it-IT" sz="2400" dirty="0"/>
              <a:t> qui la </a:t>
            </a:r>
            <a:r>
              <a:rPr lang="it-IT" sz="2400" dirty="0" err="1"/>
              <a:t>subissent</a:t>
            </a:r>
            <a:r>
              <a:rPr lang="it-IT" sz="2400" dirty="0"/>
              <a:t>. Il </a:t>
            </a:r>
            <a:r>
              <a:rPr lang="it-IT" sz="2400" dirty="0" err="1"/>
              <a:t>fait</a:t>
            </a:r>
            <a:r>
              <a:rPr lang="it-IT" sz="2400" dirty="0"/>
              <a:t> </a:t>
            </a:r>
            <a:r>
              <a:rPr lang="it-IT" sz="2400" dirty="0" err="1"/>
              <a:t>appel</a:t>
            </a:r>
            <a:r>
              <a:rPr lang="it-IT" sz="2400" dirty="0"/>
              <a:t> à l’engagement de </a:t>
            </a:r>
            <a:r>
              <a:rPr lang="it-IT" sz="2400" dirty="0" err="1"/>
              <a:t>tous</a:t>
            </a:r>
            <a:r>
              <a:rPr lang="it-IT" sz="2400" dirty="0"/>
              <a:t> pour transformer </a:t>
            </a:r>
            <a:r>
              <a:rPr lang="it-IT" sz="2400" dirty="0" err="1"/>
              <a:t>les</a:t>
            </a:r>
            <a:r>
              <a:rPr lang="it-IT" sz="2400" dirty="0"/>
              <a:t> </a:t>
            </a:r>
            <a:r>
              <a:rPr lang="it-IT" sz="2400" dirty="0" err="1"/>
              <a:t>mentalités</a:t>
            </a:r>
            <a:r>
              <a:rPr lang="it-IT" sz="2400" dirty="0"/>
              <a:t> et nos </a:t>
            </a:r>
            <a:r>
              <a:rPr lang="it-IT" sz="2400" dirty="0" err="1"/>
              <a:t>sociétés</a:t>
            </a:r>
            <a:r>
              <a:rPr lang="it-IT" sz="2400" dirty="0"/>
              <a:t>.</a:t>
            </a:r>
          </a:p>
          <a:p>
            <a:pPr algn="just"/>
            <a:r>
              <a:rPr lang="it-IT" sz="2400" dirty="0" err="1"/>
              <a:t>Fondé</a:t>
            </a:r>
            <a:r>
              <a:rPr lang="it-IT" sz="2400" dirty="0"/>
              <a:t> en 1957 par Joseph </a:t>
            </a:r>
            <a:r>
              <a:rPr lang="it-IT" sz="2400" dirty="0" err="1"/>
              <a:t>Wresinski</a:t>
            </a:r>
            <a:r>
              <a:rPr lang="it-IT" sz="2400" dirty="0"/>
              <a:t>, le </a:t>
            </a:r>
            <a:r>
              <a:rPr lang="it-IT" sz="2400" dirty="0" err="1"/>
              <a:t>mouvement</a:t>
            </a:r>
            <a:r>
              <a:rPr lang="it-IT" sz="2400" dirty="0"/>
              <a:t> ATD Quart Monde </a:t>
            </a:r>
            <a:r>
              <a:rPr lang="it-IT" sz="2400" dirty="0" err="1"/>
              <a:t>rassemble</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de </a:t>
            </a:r>
            <a:r>
              <a:rPr lang="it-IT" sz="2400" dirty="0" err="1"/>
              <a:t>toutes</a:t>
            </a:r>
            <a:r>
              <a:rPr lang="it-IT" sz="2400" dirty="0"/>
              <a:t> </a:t>
            </a:r>
            <a:r>
              <a:rPr lang="it-IT" sz="2400" dirty="0" err="1"/>
              <a:t>cultures</a:t>
            </a:r>
            <a:r>
              <a:rPr lang="it-IT" sz="2400" dirty="0"/>
              <a:t> et </a:t>
            </a:r>
            <a:r>
              <a:rPr lang="it-IT" sz="2400" dirty="0" err="1"/>
              <a:t>origines</a:t>
            </a:r>
            <a:r>
              <a:rPr lang="it-IT" sz="2400" dirty="0"/>
              <a:t> </a:t>
            </a:r>
            <a:r>
              <a:rPr lang="it-IT" sz="2400" dirty="0" err="1"/>
              <a:t>sociales</a:t>
            </a:r>
            <a:r>
              <a:rPr lang="it-IT" sz="2400" dirty="0"/>
              <a:t> </a:t>
            </a:r>
            <a:r>
              <a:rPr lang="it-IT" sz="2400" dirty="0" err="1"/>
              <a:t>dans</a:t>
            </a:r>
            <a:r>
              <a:rPr lang="it-IT" sz="2400" dirty="0"/>
              <a:t> plus de 30 </a:t>
            </a:r>
            <a:r>
              <a:rPr lang="it-IT" sz="2400" dirty="0" err="1"/>
              <a:t>pays</a:t>
            </a:r>
            <a:r>
              <a:rPr lang="it-IT" sz="2400" dirty="0"/>
              <a:t> en Afrique, en </a:t>
            </a:r>
            <a:r>
              <a:rPr lang="it-IT" sz="2400" dirty="0" err="1"/>
              <a:t>Amérique</a:t>
            </a:r>
            <a:r>
              <a:rPr lang="it-IT" sz="2400" dirty="0"/>
              <a:t> </a:t>
            </a:r>
            <a:r>
              <a:rPr lang="it-IT" sz="2400" dirty="0" err="1"/>
              <a:t>du</a:t>
            </a:r>
            <a:r>
              <a:rPr lang="it-IT" sz="2400" dirty="0"/>
              <a:t> Nord et </a:t>
            </a:r>
            <a:r>
              <a:rPr lang="it-IT" sz="2400" dirty="0" err="1"/>
              <a:t>du</a:t>
            </a:r>
            <a:r>
              <a:rPr lang="it-IT" sz="2400" dirty="0"/>
              <a:t> Sud, </a:t>
            </a:r>
            <a:r>
              <a:rPr lang="it-IT" sz="2400" dirty="0" err="1"/>
              <a:t>dans</a:t>
            </a:r>
            <a:r>
              <a:rPr lang="it-IT" sz="2400" dirty="0"/>
              <a:t> l’</a:t>
            </a:r>
            <a:r>
              <a:rPr lang="it-IT" sz="2400" dirty="0" err="1"/>
              <a:t>Océan</a:t>
            </a:r>
            <a:r>
              <a:rPr lang="it-IT" sz="2400" dirty="0"/>
              <a:t> </a:t>
            </a:r>
            <a:r>
              <a:rPr lang="it-IT" sz="2400" dirty="0" err="1"/>
              <a:t>Indien</a:t>
            </a:r>
            <a:r>
              <a:rPr lang="it-IT" sz="2400" dirty="0"/>
              <a:t>, en Asie et en Europe.</a:t>
            </a:r>
          </a:p>
          <a:p>
            <a:pPr algn="just"/>
            <a:r>
              <a:rPr lang="it-IT" sz="2400" dirty="0"/>
              <a:t>ATD Quart Monde est une </a:t>
            </a:r>
            <a:r>
              <a:rPr lang="it-IT" sz="2400" dirty="0" err="1"/>
              <a:t>organisation</a:t>
            </a:r>
            <a:r>
              <a:rPr lang="it-IT" sz="2400" dirty="0"/>
              <a:t> non </a:t>
            </a:r>
            <a:r>
              <a:rPr lang="it-IT" sz="2400" dirty="0" err="1"/>
              <a:t>gouvernementale</a:t>
            </a:r>
            <a:r>
              <a:rPr lang="it-IT" sz="2400" dirty="0"/>
              <a:t> </a:t>
            </a:r>
            <a:r>
              <a:rPr lang="it-IT" sz="2400" dirty="0" err="1"/>
              <a:t>internationale</a:t>
            </a:r>
            <a:r>
              <a:rPr lang="it-IT" sz="2400" dirty="0"/>
              <a:t> sans </a:t>
            </a:r>
            <a:r>
              <a:rPr lang="it-IT" sz="2400" dirty="0" err="1"/>
              <a:t>affiliation</a:t>
            </a:r>
            <a:r>
              <a:rPr lang="it-IT" sz="2400" dirty="0"/>
              <a:t> </a:t>
            </a:r>
            <a:r>
              <a:rPr lang="it-IT" sz="2400" dirty="0" err="1"/>
              <a:t>religieuse</a:t>
            </a:r>
            <a:r>
              <a:rPr lang="it-IT" sz="2400" dirty="0"/>
              <a:t> </a:t>
            </a:r>
            <a:r>
              <a:rPr lang="it-IT" sz="2400" dirty="0" err="1"/>
              <a:t>ou</a:t>
            </a:r>
            <a:r>
              <a:rPr lang="it-IT" sz="2400" dirty="0"/>
              <a:t> </a:t>
            </a:r>
            <a:r>
              <a:rPr lang="it-IT" sz="2400" dirty="0" err="1"/>
              <a:t>politique</a:t>
            </a:r>
            <a:r>
              <a:rPr lang="it-IT" sz="2400" dirty="0"/>
              <a:t>.</a:t>
            </a:r>
          </a:p>
          <a:p>
            <a:endParaRPr lang="fr-CA" sz="2400" dirty="0"/>
          </a:p>
        </p:txBody>
      </p:sp>
    </p:spTree>
    <p:extLst>
      <p:ext uri="{BB962C8B-B14F-4D97-AF65-F5344CB8AC3E}">
        <p14:creationId xmlns:p14="http://schemas.microsoft.com/office/powerpoint/2010/main" val="3684530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Claire </a:t>
            </a:r>
            <a:r>
              <a:rPr lang="it-IT" sz="2800" b="1" dirty="0" err="1"/>
              <a:t>Hédon</a:t>
            </a:r>
            <a:r>
              <a:rPr lang="it-IT" sz="2800" b="1" dirty="0"/>
              <a:t> : « </a:t>
            </a:r>
            <a:r>
              <a:rPr lang="it-IT" sz="2800" b="1" dirty="0" err="1"/>
              <a:t>Les</a:t>
            </a:r>
            <a:r>
              <a:rPr lang="it-IT" sz="2800" b="1" dirty="0"/>
              <a:t> </a:t>
            </a:r>
            <a:r>
              <a:rPr lang="it-IT" sz="2800" b="1" dirty="0" err="1"/>
              <a:t>discriminations</a:t>
            </a:r>
            <a:r>
              <a:rPr lang="it-IT" sz="2800" b="1" dirty="0"/>
              <a:t> </a:t>
            </a:r>
            <a:r>
              <a:rPr lang="it-IT" sz="2800" b="1" dirty="0" err="1"/>
              <a:t>minent</a:t>
            </a:r>
            <a:r>
              <a:rPr lang="it-IT" sz="2800" b="1" dirty="0"/>
              <a:t> la </a:t>
            </a:r>
            <a:r>
              <a:rPr lang="it-IT" sz="2800" b="1" dirty="0" err="1"/>
              <a:t>confiance</a:t>
            </a:r>
            <a:r>
              <a:rPr lang="it-IT" sz="2800" b="1" dirty="0"/>
              <a:t> </a:t>
            </a:r>
            <a:r>
              <a:rPr lang="it-IT" sz="2800" b="1" dirty="0" err="1"/>
              <a:t>dans</a:t>
            </a:r>
            <a:r>
              <a:rPr lang="it-IT" sz="2800" b="1" dirty="0"/>
              <a:t> la </a:t>
            </a:r>
            <a:r>
              <a:rPr lang="it-IT" sz="2800" b="1" dirty="0" err="1"/>
              <a:t>nation</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r>
              <a:rPr lang="it-IT" sz="2400" b="1" dirty="0" err="1"/>
              <a:t>Pouvez-vous</a:t>
            </a:r>
            <a:r>
              <a:rPr lang="it-IT" sz="2400" b="1" dirty="0"/>
              <a:t> </a:t>
            </a:r>
            <a:r>
              <a:rPr lang="it-IT" sz="2400" b="1" dirty="0" err="1"/>
              <a:t>dresser</a:t>
            </a:r>
            <a:r>
              <a:rPr lang="it-IT" sz="2400" b="1" dirty="0"/>
              <a:t> un premier </a:t>
            </a:r>
            <a:r>
              <a:rPr lang="it-IT" sz="2400" b="1" dirty="0" err="1"/>
              <a:t>bilan</a:t>
            </a:r>
            <a:r>
              <a:rPr lang="it-IT" sz="2400" b="1" dirty="0"/>
              <a:t> de la </a:t>
            </a:r>
            <a:r>
              <a:rPr lang="it-IT" sz="2400" b="1" dirty="0" err="1"/>
              <a:t>plate</a:t>
            </a:r>
            <a:r>
              <a:rPr lang="it-IT" sz="2400" b="1" dirty="0"/>
              <a:t>-forme de </a:t>
            </a:r>
            <a:r>
              <a:rPr lang="it-IT" sz="2400" b="1" dirty="0" err="1"/>
              <a:t>signalement</a:t>
            </a:r>
            <a:r>
              <a:rPr lang="it-IT" sz="2400" b="1" dirty="0"/>
              <a:t> </a:t>
            </a:r>
            <a:r>
              <a:rPr lang="it-IT" sz="2400" b="1" dirty="0" err="1"/>
              <a:t>des</a:t>
            </a:r>
            <a:r>
              <a:rPr lang="it-IT" sz="2400" b="1" dirty="0"/>
              <a:t> </a:t>
            </a:r>
            <a:r>
              <a:rPr lang="it-IT" sz="2400" b="1" dirty="0" err="1"/>
              <a:t>discriminations</a:t>
            </a:r>
            <a:r>
              <a:rPr lang="it-IT" sz="2400" b="1" dirty="0"/>
              <a:t> ?</a:t>
            </a:r>
          </a:p>
          <a:p>
            <a:pPr algn="just"/>
            <a:r>
              <a:rPr lang="it-IT" sz="2400" dirty="0"/>
              <a:t>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est une de </a:t>
            </a:r>
            <a:r>
              <a:rPr lang="it-IT" sz="2400" dirty="0" err="1"/>
              <a:t>mes</a:t>
            </a:r>
            <a:r>
              <a:rPr lang="it-IT" sz="2400" dirty="0"/>
              <a:t> </a:t>
            </a:r>
            <a:r>
              <a:rPr lang="it-IT" sz="2400" dirty="0" err="1"/>
              <a:t>priorités</a:t>
            </a:r>
            <a:r>
              <a:rPr lang="it-IT" sz="2400" dirty="0"/>
              <a:t>. Or, </a:t>
            </a:r>
            <a:r>
              <a:rPr lang="it-IT" sz="2400" dirty="0" err="1"/>
              <a:t>notre</a:t>
            </a:r>
            <a:r>
              <a:rPr lang="it-IT" sz="2400" dirty="0"/>
              <a:t> </a:t>
            </a:r>
            <a:r>
              <a:rPr lang="it-IT" sz="2400" dirty="0" err="1"/>
              <a:t>institution</a:t>
            </a:r>
            <a:r>
              <a:rPr lang="it-IT" sz="2400" dirty="0"/>
              <a:t> n’</a:t>
            </a:r>
            <a:r>
              <a:rPr lang="it-IT" sz="2400" dirty="0" err="1"/>
              <a:t>était</a:t>
            </a:r>
            <a:r>
              <a:rPr lang="it-IT" sz="2400" dirty="0"/>
              <a:t> </a:t>
            </a:r>
            <a:r>
              <a:rPr lang="it-IT" sz="2400" dirty="0" err="1"/>
              <a:t>peut-être</a:t>
            </a:r>
            <a:r>
              <a:rPr lang="it-IT" sz="2400" dirty="0"/>
              <a:t> </a:t>
            </a:r>
            <a:r>
              <a:rPr lang="it-IT" sz="2400" dirty="0" err="1"/>
              <a:t>pas</a:t>
            </a:r>
            <a:r>
              <a:rPr lang="it-IT" sz="2400" dirty="0"/>
              <a:t> </a:t>
            </a:r>
            <a:r>
              <a:rPr lang="it-IT" sz="2400" dirty="0" err="1"/>
              <a:t>suffisamment</a:t>
            </a:r>
            <a:r>
              <a:rPr lang="it-IT" sz="2400" dirty="0"/>
              <a:t> </a:t>
            </a:r>
            <a:r>
              <a:rPr lang="it-IT" sz="2400" dirty="0" err="1"/>
              <a:t>visible</a:t>
            </a:r>
            <a:r>
              <a:rPr lang="it-IT" sz="2400" dirty="0"/>
              <a:t> </a:t>
            </a:r>
            <a:r>
              <a:rPr lang="it-IT" sz="2400" dirty="0" err="1"/>
              <a:t>sur</a:t>
            </a:r>
            <a:r>
              <a:rPr lang="it-IT" sz="2400" dirty="0"/>
              <a:t> ce </a:t>
            </a:r>
            <a:r>
              <a:rPr lang="it-IT" sz="2400" dirty="0" err="1"/>
              <a:t>sujet</a:t>
            </a:r>
            <a:r>
              <a:rPr lang="it-IT" sz="2400" dirty="0"/>
              <a:t>. Ce terme « </a:t>
            </a:r>
            <a:r>
              <a:rPr lang="it-IT" sz="2400" dirty="0" err="1"/>
              <a:t>antidiscriminations</a:t>
            </a:r>
            <a:r>
              <a:rPr lang="it-IT" sz="2400" dirty="0"/>
              <a:t> » </a:t>
            </a:r>
            <a:r>
              <a:rPr lang="it-IT" sz="2400" dirty="0" err="1"/>
              <a:t>parle</a:t>
            </a:r>
            <a:r>
              <a:rPr lang="it-IT" sz="2400" dirty="0"/>
              <a:t> </a:t>
            </a:r>
            <a:r>
              <a:rPr lang="it-IT" sz="2400" dirty="0" err="1"/>
              <a:t>davantage</a:t>
            </a:r>
            <a:r>
              <a:rPr lang="it-IT" sz="2400" dirty="0"/>
              <a:t> </a:t>
            </a:r>
            <a:r>
              <a:rPr lang="it-IT" sz="2400" dirty="0" err="1"/>
              <a:t>aux</a:t>
            </a:r>
            <a:r>
              <a:rPr lang="it-IT" sz="2400" dirty="0"/>
              <a:t> </a:t>
            </a:r>
            <a:r>
              <a:rPr lang="it-IT" sz="2400" dirty="0" err="1"/>
              <a:t>jeunes</a:t>
            </a:r>
            <a:r>
              <a:rPr lang="it-IT" sz="2400" dirty="0"/>
              <a:t> </a:t>
            </a:r>
            <a:r>
              <a:rPr lang="it-IT" sz="2400" dirty="0" err="1"/>
              <a:t>que</a:t>
            </a:r>
            <a:r>
              <a:rPr lang="it-IT" sz="2400" dirty="0"/>
              <a:t> « la </a:t>
            </a:r>
            <a:r>
              <a:rPr lang="it-IT" sz="2400" dirty="0" err="1"/>
              <a:t>défense</a:t>
            </a:r>
            <a:r>
              <a:rPr lang="it-IT" sz="2400" dirty="0"/>
              <a:t> </a:t>
            </a:r>
            <a:r>
              <a:rPr lang="it-IT" sz="2400" dirty="0" err="1"/>
              <a:t>des</a:t>
            </a:r>
            <a:r>
              <a:rPr lang="it-IT" sz="2400" dirty="0"/>
              <a:t> </a:t>
            </a:r>
            <a:r>
              <a:rPr lang="it-IT" sz="2400" dirty="0" err="1"/>
              <a:t>droits</a:t>
            </a:r>
            <a:r>
              <a:rPr lang="it-IT" sz="2400" dirty="0"/>
              <a:t> »</a:t>
            </a:r>
            <a:r>
              <a:rPr lang="it-IT" sz="2400" dirty="0" smtClean="0"/>
              <a:t>.</a:t>
            </a:r>
          </a:p>
          <a:p>
            <a:pPr algn="just"/>
            <a:r>
              <a:rPr lang="it-IT" sz="2400" dirty="0" smtClean="0"/>
              <a:t>Ce </a:t>
            </a:r>
            <a:r>
              <a:rPr lang="it-IT" sz="2400" dirty="0" err="1" smtClean="0"/>
              <a:t>sont</a:t>
            </a:r>
            <a:r>
              <a:rPr lang="it-IT" sz="2400" dirty="0" smtClean="0"/>
              <a:t> d’</a:t>
            </a:r>
            <a:r>
              <a:rPr lang="it-IT" sz="2400" dirty="0" err="1" smtClean="0"/>
              <a:t>abord</a:t>
            </a:r>
            <a:r>
              <a:rPr lang="it-IT" sz="2400" dirty="0" smtClean="0"/>
              <a:t> </a:t>
            </a:r>
            <a:r>
              <a:rPr lang="it-IT" sz="2400" dirty="0" err="1" smtClean="0"/>
              <a:t>les</a:t>
            </a:r>
            <a:r>
              <a:rPr lang="it-IT" sz="2400" dirty="0" smtClean="0"/>
              <a:t> </a:t>
            </a:r>
            <a:r>
              <a:rPr lang="it-IT" sz="2400" dirty="0" err="1" smtClean="0"/>
              <a:t>discriminations</a:t>
            </a:r>
            <a:r>
              <a:rPr lang="it-IT" sz="2400" dirty="0" smtClean="0"/>
              <a:t> en </a:t>
            </a:r>
            <a:r>
              <a:rPr lang="it-IT" sz="2400" dirty="0" err="1" smtClean="0"/>
              <a:t>matière</a:t>
            </a:r>
            <a:r>
              <a:rPr lang="it-IT" sz="2400" dirty="0" smtClean="0"/>
              <a:t> d’</a:t>
            </a:r>
            <a:r>
              <a:rPr lang="it-IT" sz="2400" dirty="0" err="1" smtClean="0"/>
              <a:t>emploi</a:t>
            </a:r>
            <a:r>
              <a:rPr lang="it-IT" sz="2400" dirty="0" smtClean="0"/>
              <a:t> et de </a:t>
            </a:r>
            <a:r>
              <a:rPr lang="it-IT" sz="2400" dirty="0" err="1" smtClean="0"/>
              <a:t>logement</a:t>
            </a:r>
            <a:r>
              <a:rPr lang="it-IT" sz="2400" dirty="0" smtClean="0"/>
              <a:t>. En </a:t>
            </a:r>
            <a:r>
              <a:rPr lang="it-IT" sz="2400" dirty="0" err="1" smtClean="0"/>
              <a:t>tête</a:t>
            </a:r>
            <a:r>
              <a:rPr lang="it-IT" sz="2400" dirty="0" smtClean="0"/>
              <a:t> </a:t>
            </a:r>
            <a:r>
              <a:rPr lang="it-IT" sz="2400" dirty="0" err="1" smtClean="0"/>
              <a:t>des</a:t>
            </a:r>
            <a:r>
              <a:rPr lang="it-IT" sz="2400" dirty="0" smtClean="0"/>
              <a:t> </a:t>
            </a:r>
            <a:r>
              <a:rPr lang="it-IT" sz="2400" dirty="0" err="1" smtClean="0"/>
              <a:t>critères</a:t>
            </a:r>
            <a:r>
              <a:rPr lang="it-IT" sz="2400" dirty="0" smtClean="0"/>
              <a:t> de </a:t>
            </a:r>
            <a:r>
              <a:rPr lang="it-IT" sz="2400" dirty="0" err="1" smtClean="0"/>
              <a:t>discrimination</a:t>
            </a:r>
            <a:r>
              <a:rPr lang="it-IT" sz="2400" dirty="0" smtClean="0"/>
              <a:t> </a:t>
            </a:r>
            <a:r>
              <a:rPr lang="it-IT" sz="2400" dirty="0" err="1" smtClean="0"/>
              <a:t>évoqués</a:t>
            </a:r>
            <a:r>
              <a:rPr lang="it-IT" sz="2400" dirty="0" smtClean="0"/>
              <a:t> </a:t>
            </a:r>
            <a:r>
              <a:rPr lang="it-IT" sz="2400" dirty="0" err="1" smtClean="0"/>
              <a:t>dans</a:t>
            </a:r>
            <a:r>
              <a:rPr lang="it-IT" sz="2400" dirty="0" smtClean="0"/>
              <a:t> </a:t>
            </a:r>
            <a:r>
              <a:rPr lang="it-IT" sz="2400" dirty="0" err="1" smtClean="0"/>
              <a:t>ces</a:t>
            </a:r>
            <a:r>
              <a:rPr lang="it-IT" sz="2400" dirty="0" smtClean="0"/>
              <a:t> </a:t>
            </a:r>
            <a:r>
              <a:rPr lang="it-IT" sz="2400" dirty="0" err="1" smtClean="0"/>
              <a:t>appels</a:t>
            </a:r>
            <a:r>
              <a:rPr lang="it-IT" sz="2400" dirty="0" smtClean="0"/>
              <a:t> </a:t>
            </a:r>
            <a:r>
              <a:rPr lang="it-IT" sz="2400" dirty="0" err="1" smtClean="0"/>
              <a:t>vient</a:t>
            </a:r>
            <a:r>
              <a:rPr lang="it-IT" sz="2400" dirty="0" smtClean="0"/>
              <a:t> l’origine </a:t>
            </a:r>
            <a:r>
              <a:rPr lang="it-IT" sz="2400" dirty="0" err="1" smtClean="0"/>
              <a:t>étrangère</a:t>
            </a:r>
            <a:r>
              <a:rPr lang="it-IT" sz="2400" dirty="0" smtClean="0"/>
              <a:t>, </a:t>
            </a:r>
            <a:r>
              <a:rPr lang="it-IT" sz="2400" dirty="0" err="1" smtClean="0"/>
              <a:t>ou</a:t>
            </a:r>
            <a:r>
              <a:rPr lang="it-IT" sz="2400" dirty="0" smtClean="0"/>
              <a:t> </a:t>
            </a:r>
            <a:r>
              <a:rPr lang="it-IT" sz="2400" dirty="0" err="1" smtClean="0"/>
              <a:t>perçue</a:t>
            </a:r>
            <a:r>
              <a:rPr lang="it-IT" sz="2400" dirty="0" smtClean="0"/>
              <a:t> </a:t>
            </a:r>
            <a:r>
              <a:rPr lang="it-IT" sz="2400" dirty="0" err="1" smtClean="0"/>
              <a:t>comme</a:t>
            </a:r>
            <a:r>
              <a:rPr lang="it-IT" sz="2400" dirty="0" smtClean="0"/>
              <a:t> </a:t>
            </a:r>
            <a:r>
              <a:rPr lang="it-IT" sz="2400" dirty="0" err="1" smtClean="0"/>
              <a:t>telle</a:t>
            </a:r>
            <a:r>
              <a:rPr lang="it-IT" sz="2400" dirty="0" smtClean="0"/>
              <a:t>, </a:t>
            </a:r>
            <a:r>
              <a:rPr lang="it-IT" sz="2400" dirty="0" err="1" smtClean="0"/>
              <a:t>des</a:t>
            </a:r>
            <a:r>
              <a:rPr lang="it-IT" sz="2400" dirty="0" smtClean="0"/>
              <a:t> </a:t>
            </a:r>
            <a:r>
              <a:rPr lang="it-IT" sz="2400" dirty="0" err="1" smtClean="0"/>
              <a:t>personnes</a:t>
            </a:r>
            <a:r>
              <a:rPr lang="it-IT" sz="2400" dirty="0" smtClean="0"/>
              <a:t>. </a:t>
            </a:r>
            <a:r>
              <a:rPr lang="it-IT" sz="2400" dirty="0" err="1" smtClean="0"/>
              <a:t>Habituellement</a:t>
            </a:r>
            <a:r>
              <a:rPr lang="it-IT" sz="2400" dirty="0" smtClean="0"/>
              <a:t>, </a:t>
            </a:r>
            <a:r>
              <a:rPr lang="it-IT" sz="2400" dirty="0" err="1" smtClean="0"/>
              <a:t>nous</a:t>
            </a:r>
            <a:r>
              <a:rPr lang="it-IT" sz="2400" dirty="0" smtClean="0"/>
              <a:t> </a:t>
            </a:r>
            <a:r>
              <a:rPr lang="it-IT" sz="2400" dirty="0" err="1" smtClean="0"/>
              <a:t>sommes</a:t>
            </a:r>
            <a:r>
              <a:rPr lang="it-IT" sz="2400" dirty="0" smtClean="0"/>
              <a:t> </a:t>
            </a:r>
            <a:r>
              <a:rPr lang="it-IT" sz="2400" dirty="0" err="1" smtClean="0"/>
              <a:t>davantage</a:t>
            </a:r>
            <a:r>
              <a:rPr lang="it-IT" sz="2400" dirty="0" smtClean="0"/>
              <a:t> </a:t>
            </a:r>
            <a:r>
              <a:rPr lang="it-IT" sz="2400" dirty="0" err="1" smtClean="0"/>
              <a:t>saisis</a:t>
            </a:r>
            <a:r>
              <a:rPr lang="it-IT" sz="2400" dirty="0" smtClean="0"/>
              <a:t> </a:t>
            </a:r>
            <a:r>
              <a:rPr lang="it-IT" sz="2400" dirty="0" err="1" smtClean="0"/>
              <a:t>sur</a:t>
            </a:r>
            <a:r>
              <a:rPr lang="it-IT" sz="2400" dirty="0" smtClean="0"/>
              <a:t> </a:t>
            </a:r>
            <a:r>
              <a:rPr lang="it-IT" sz="2400" dirty="0" err="1" smtClean="0"/>
              <a:t>les</a:t>
            </a:r>
            <a:r>
              <a:rPr lang="it-IT" sz="2400" dirty="0" smtClean="0"/>
              <a:t> </a:t>
            </a:r>
            <a:r>
              <a:rPr lang="it-IT" sz="2400" dirty="0" err="1" smtClean="0"/>
              <a:t>discriminations</a:t>
            </a:r>
            <a:r>
              <a:rPr lang="it-IT" sz="2400" dirty="0" smtClean="0"/>
              <a:t> </a:t>
            </a:r>
            <a:r>
              <a:rPr lang="it-IT" sz="2400" dirty="0" err="1" smtClean="0"/>
              <a:t>liées</a:t>
            </a:r>
            <a:r>
              <a:rPr lang="it-IT" sz="2400" dirty="0" smtClean="0"/>
              <a:t> </a:t>
            </a:r>
            <a:r>
              <a:rPr lang="it-IT" sz="2400" dirty="0" err="1" smtClean="0"/>
              <a:t>au</a:t>
            </a:r>
            <a:r>
              <a:rPr lang="it-IT" sz="2400" dirty="0" smtClean="0"/>
              <a:t> handicap. </a:t>
            </a:r>
            <a:r>
              <a:rPr lang="it-IT" sz="2400" dirty="0" err="1" smtClean="0"/>
              <a:t>Viennent</a:t>
            </a:r>
            <a:r>
              <a:rPr lang="it-IT" sz="2400" dirty="0" smtClean="0"/>
              <a:t> </a:t>
            </a:r>
            <a:r>
              <a:rPr lang="it-IT" sz="2400" dirty="0" err="1" smtClean="0"/>
              <a:t>ensuite</a:t>
            </a:r>
            <a:r>
              <a:rPr lang="it-IT" sz="2400" dirty="0" smtClean="0"/>
              <a:t> </a:t>
            </a:r>
            <a:r>
              <a:rPr lang="it-IT" sz="2400" dirty="0" err="1" smtClean="0"/>
              <a:t>aujourd’hui</a:t>
            </a:r>
            <a:r>
              <a:rPr lang="it-IT" sz="2400" dirty="0" smtClean="0"/>
              <a:t> le handicap, l’</a:t>
            </a:r>
            <a:r>
              <a:rPr lang="it-IT" sz="2400" dirty="0" err="1" smtClean="0"/>
              <a:t>état</a:t>
            </a:r>
            <a:r>
              <a:rPr lang="it-IT" sz="2400" dirty="0" smtClean="0"/>
              <a:t> de </a:t>
            </a:r>
            <a:r>
              <a:rPr lang="it-IT" sz="2400" dirty="0" err="1" smtClean="0"/>
              <a:t>santé</a:t>
            </a:r>
            <a:r>
              <a:rPr lang="it-IT" sz="2400" dirty="0" smtClean="0"/>
              <a:t> et l’</a:t>
            </a:r>
            <a:r>
              <a:rPr lang="it-IT" sz="2400" dirty="0" err="1" smtClean="0"/>
              <a:t>apparence</a:t>
            </a:r>
            <a:r>
              <a:rPr lang="it-IT" sz="2400" dirty="0" smtClean="0"/>
              <a:t> </a:t>
            </a:r>
            <a:r>
              <a:rPr lang="it-IT" sz="2400" dirty="0" err="1" smtClean="0"/>
              <a:t>physique</a:t>
            </a:r>
            <a:r>
              <a:rPr lang="it-IT" sz="2400" dirty="0" smtClean="0"/>
              <a:t> et le </a:t>
            </a:r>
            <a:r>
              <a:rPr lang="it-IT" sz="2400" dirty="0" err="1" smtClean="0"/>
              <a:t>fait</a:t>
            </a:r>
            <a:r>
              <a:rPr lang="it-IT" sz="2400" dirty="0" smtClean="0"/>
              <a:t> d’</a:t>
            </a:r>
            <a:r>
              <a:rPr lang="it-IT" sz="2400" dirty="0" err="1" smtClean="0"/>
              <a:t>être</a:t>
            </a:r>
            <a:r>
              <a:rPr lang="it-IT" sz="2400" dirty="0" smtClean="0"/>
              <a:t> une femme.</a:t>
            </a:r>
            <a:endParaRPr lang="fr-CA" sz="2400" dirty="0" smtClean="0"/>
          </a:p>
          <a:p>
            <a:pPr algn="just"/>
            <a:endParaRPr lang="it-IT" sz="2400" dirty="0"/>
          </a:p>
          <a:p>
            <a:endParaRPr lang="fr-CA" sz="2400" dirty="0"/>
          </a:p>
        </p:txBody>
      </p:sp>
    </p:spTree>
    <p:extLst>
      <p:ext uri="{BB962C8B-B14F-4D97-AF65-F5344CB8AC3E}">
        <p14:creationId xmlns:p14="http://schemas.microsoft.com/office/powerpoint/2010/main" val="3262160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Rapport</a:t>
            </a:r>
            <a:r>
              <a:rPr lang="it-IT" sz="2800" dirty="0"/>
              <a:t> </a:t>
            </a:r>
            <a:r>
              <a:rPr lang="it-IT" sz="2800" dirty="0" err="1"/>
              <a:t>annuel</a:t>
            </a:r>
            <a:r>
              <a:rPr lang="it-IT" sz="2800" dirty="0"/>
              <a:t> d’</a:t>
            </a:r>
            <a:r>
              <a:rPr lang="it-IT" sz="2800" dirty="0" err="1"/>
              <a:t>activité</a:t>
            </a:r>
            <a:r>
              <a:rPr lang="it-IT" sz="2800" dirty="0"/>
              <a:t> 2020</a:t>
            </a:r>
            <a:br>
              <a:rPr lang="it-IT" sz="2800" dirty="0"/>
            </a:br>
            <a:endParaRPr lang="fr-CA" sz="2800" dirty="0"/>
          </a:p>
        </p:txBody>
      </p:sp>
      <p:sp>
        <p:nvSpPr>
          <p:cNvPr id="3" name="Segnaposto contenuto 2"/>
          <p:cNvSpPr>
            <a:spLocks noGrp="1"/>
          </p:cNvSpPr>
          <p:nvPr>
            <p:ph idx="1"/>
          </p:nvPr>
        </p:nvSpPr>
        <p:spPr/>
        <p:txBody>
          <a:bodyPr>
            <a:normAutofit/>
          </a:bodyPr>
          <a:lstStyle/>
          <a:p>
            <a:r>
              <a:rPr lang="it-IT" sz="2400" dirty="0" err="1" smtClean="0"/>
              <a:t>Éditorial</a:t>
            </a:r>
            <a:r>
              <a:rPr lang="it-IT" sz="2400" dirty="0" smtClean="0"/>
              <a:t> de </a:t>
            </a:r>
            <a:r>
              <a:rPr lang="it-IT" sz="2400" dirty="0"/>
              <a:t>Claire </a:t>
            </a:r>
            <a:r>
              <a:rPr lang="it-IT" sz="2400" dirty="0" err="1" smtClean="0"/>
              <a:t>Hédon</a:t>
            </a:r>
            <a:r>
              <a:rPr lang="it-IT" sz="2400" dirty="0" smtClean="0"/>
              <a:t>, </a:t>
            </a:r>
            <a:r>
              <a:rPr lang="it-IT" sz="2400" dirty="0" err="1" smtClean="0"/>
              <a:t>Défenseure</a:t>
            </a:r>
            <a:r>
              <a:rPr lang="it-IT" sz="2400" dirty="0" smtClean="0"/>
              <a:t> </a:t>
            </a:r>
            <a:r>
              <a:rPr lang="it-IT" sz="2400" dirty="0" err="1"/>
              <a:t>des</a:t>
            </a:r>
            <a:r>
              <a:rPr lang="it-IT" sz="2400" dirty="0"/>
              <a:t> </a:t>
            </a:r>
            <a:r>
              <a:rPr lang="it-IT" sz="2400" dirty="0" err="1" smtClean="0"/>
              <a:t>droits</a:t>
            </a:r>
            <a:endParaRPr lang="it-IT" sz="2400" dirty="0" smtClean="0"/>
          </a:p>
          <a:p>
            <a:r>
              <a:rPr lang="it-IT" sz="2400" dirty="0" err="1" smtClean="0"/>
              <a:t>Défendre</a:t>
            </a:r>
            <a:r>
              <a:rPr lang="it-IT" sz="2400" dirty="0" smtClean="0"/>
              <a:t> </a:t>
            </a:r>
            <a:r>
              <a:rPr lang="it-IT" sz="2400" dirty="0"/>
              <a:t>l’</a:t>
            </a:r>
            <a:r>
              <a:rPr lang="it-IT" sz="2400" dirty="0" err="1"/>
              <a:t>accès</a:t>
            </a:r>
            <a:r>
              <a:rPr lang="it-IT" sz="2400" dirty="0"/>
              <a:t> </a:t>
            </a:r>
            <a:r>
              <a:rPr lang="it-IT" sz="2400" dirty="0" err="1" smtClean="0"/>
              <a:t>aux</a:t>
            </a:r>
            <a:r>
              <a:rPr lang="it-IT" sz="2400" dirty="0" smtClean="0"/>
              <a:t> </a:t>
            </a:r>
            <a:r>
              <a:rPr lang="it-IT" sz="2400" dirty="0" err="1" smtClean="0"/>
              <a:t>droits</a:t>
            </a:r>
            <a:r>
              <a:rPr lang="it-IT" sz="2400" dirty="0" smtClean="0"/>
              <a:t> </a:t>
            </a:r>
            <a:r>
              <a:rPr lang="it-IT" sz="2400" dirty="0"/>
              <a:t>pour </a:t>
            </a:r>
            <a:r>
              <a:rPr lang="it-IT" sz="2400" dirty="0" err="1"/>
              <a:t>que</a:t>
            </a:r>
            <a:r>
              <a:rPr lang="it-IT" sz="2400" dirty="0"/>
              <a:t> </a:t>
            </a:r>
            <a:r>
              <a:rPr lang="it-IT" sz="2400" dirty="0" err="1"/>
              <a:t>personne</a:t>
            </a:r>
            <a:r>
              <a:rPr lang="it-IT" sz="2400" dirty="0"/>
              <a:t> ne </a:t>
            </a:r>
            <a:r>
              <a:rPr lang="it-IT" sz="2400" dirty="0" err="1"/>
              <a:t>soit</a:t>
            </a:r>
            <a:r>
              <a:rPr lang="it-IT" sz="2400" dirty="0"/>
              <a:t> </a:t>
            </a:r>
            <a:r>
              <a:rPr lang="it-IT" sz="2400" dirty="0" err="1"/>
              <a:t>éloigné</a:t>
            </a:r>
            <a:r>
              <a:rPr lang="it-IT" sz="2400" dirty="0"/>
              <a:t> de </a:t>
            </a:r>
            <a:r>
              <a:rPr lang="it-IT" sz="2400" dirty="0" err="1"/>
              <a:t>ses</a:t>
            </a:r>
            <a:r>
              <a:rPr lang="it-IT" sz="2400" dirty="0"/>
              <a:t> </a:t>
            </a:r>
            <a:r>
              <a:rPr lang="it-IT" sz="2400" dirty="0" err="1"/>
              <a:t>droits</a:t>
            </a:r>
            <a:r>
              <a:rPr lang="it-IT" sz="2400" dirty="0"/>
              <a:t> </a:t>
            </a:r>
            <a:endParaRPr lang="it-IT" sz="2400" dirty="0" smtClean="0"/>
          </a:p>
          <a:p>
            <a:pPr algn="just"/>
            <a:r>
              <a:rPr lang="it-IT" sz="2400" dirty="0"/>
              <a:t>La </a:t>
            </a:r>
            <a:r>
              <a:rPr lang="it-IT" sz="2400" dirty="0" err="1"/>
              <a:t>crise</a:t>
            </a:r>
            <a:r>
              <a:rPr lang="it-IT" sz="2400" dirty="0"/>
              <a:t> </a:t>
            </a:r>
            <a:r>
              <a:rPr lang="it-IT" sz="2400" dirty="0" err="1"/>
              <a:t>que</a:t>
            </a:r>
            <a:r>
              <a:rPr lang="it-IT" sz="2400" dirty="0"/>
              <a:t> </a:t>
            </a:r>
            <a:r>
              <a:rPr lang="it-IT" sz="2400" dirty="0" err="1"/>
              <a:t>nous</a:t>
            </a:r>
            <a:r>
              <a:rPr lang="it-IT" sz="2400" dirty="0"/>
              <a:t> </a:t>
            </a:r>
            <a:r>
              <a:rPr lang="it-IT" sz="2400" dirty="0" err="1"/>
              <a:t>traversons</a:t>
            </a:r>
            <a:r>
              <a:rPr lang="it-IT" sz="2400" dirty="0"/>
              <a:t> </a:t>
            </a:r>
            <a:r>
              <a:rPr lang="it-IT" sz="2400" dirty="0" err="1"/>
              <a:t>nous</a:t>
            </a:r>
            <a:r>
              <a:rPr lang="it-IT" sz="2400" dirty="0"/>
              <a:t> </a:t>
            </a:r>
            <a:r>
              <a:rPr lang="it-IT" sz="2400" dirty="0" err="1"/>
              <a:t>affecte</a:t>
            </a:r>
            <a:r>
              <a:rPr lang="it-IT" sz="2400" dirty="0"/>
              <a:t> </a:t>
            </a:r>
            <a:r>
              <a:rPr lang="it-IT" sz="2400" dirty="0" err="1"/>
              <a:t>tous</a:t>
            </a:r>
            <a:r>
              <a:rPr lang="it-IT" sz="2400" dirty="0"/>
              <a:t>, et plus </a:t>
            </a:r>
            <a:r>
              <a:rPr lang="it-IT" sz="2400" dirty="0" err="1"/>
              <a:t>particulièrement</a:t>
            </a:r>
            <a:r>
              <a:rPr lang="it-IT" sz="2400" dirty="0"/>
              <a:t> </a:t>
            </a:r>
            <a:r>
              <a:rPr lang="it-IT" sz="2400" b="1" dirty="0" err="1"/>
              <a:t>les</a:t>
            </a:r>
            <a:r>
              <a:rPr lang="it-IT" sz="2400" b="1" dirty="0"/>
              <a:t> </a:t>
            </a:r>
            <a:r>
              <a:rPr lang="it-IT" sz="2400" b="1" dirty="0" err="1"/>
              <a:t>personnes</a:t>
            </a:r>
            <a:r>
              <a:rPr lang="it-IT" sz="2400" b="1" dirty="0"/>
              <a:t> </a:t>
            </a:r>
            <a:r>
              <a:rPr lang="it-IT" sz="2400" b="1" dirty="0" err="1"/>
              <a:t>les</a:t>
            </a:r>
            <a:r>
              <a:rPr lang="it-IT" sz="2400" b="1" dirty="0"/>
              <a:t> plus </a:t>
            </a:r>
            <a:r>
              <a:rPr lang="it-IT" sz="2400" b="1" dirty="0" err="1"/>
              <a:t>éloignées</a:t>
            </a:r>
            <a:r>
              <a:rPr lang="it-IT" sz="2400" b="1" dirty="0"/>
              <a:t> de </a:t>
            </a:r>
            <a:r>
              <a:rPr lang="it-IT" sz="2400" b="1" dirty="0" err="1"/>
              <a:t>leurs</a:t>
            </a:r>
            <a:r>
              <a:rPr lang="it-IT" sz="2400" b="1" dirty="0"/>
              <a:t> </a:t>
            </a:r>
            <a:r>
              <a:rPr lang="it-IT" sz="2400" b="1" dirty="0" err="1"/>
              <a:t>droits</a:t>
            </a:r>
            <a:r>
              <a:rPr lang="it-IT" sz="2400" dirty="0"/>
              <a:t>, qui </a:t>
            </a:r>
            <a:r>
              <a:rPr lang="it-IT" sz="2400" dirty="0" err="1"/>
              <a:t>étaient</a:t>
            </a:r>
            <a:r>
              <a:rPr lang="it-IT" sz="2400" dirty="0"/>
              <a:t> </a:t>
            </a:r>
            <a:r>
              <a:rPr lang="it-IT" sz="2400" b="1" dirty="0" err="1"/>
              <a:t>déjà</a:t>
            </a:r>
            <a:r>
              <a:rPr lang="it-IT" sz="2400" b="1" dirty="0"/>
              <a:t> en </a:t>
            </a:r>
            <a:r>
              <a:rPr lang="it-IT" sz="2400" b="1" dirty="0" err="1"/>
              <a:t>difficultés</a:t>
            </a:r>
            <a:r>
              <a:rPr lang="it-IT" sz="2400" b="1" dirty="0"/>
              <a:t>. </a:t>
            </a:r>
            <a:endParaRPr lang="it-IT" sz="2400" b="1" dirty="0" smtClean="0"/>
          </a:p>
          <a:p>
            <a:pPr algn="just"/>
            <a:endParaRPr lang="it-IT" sz="2400" dirty="0"/>
          </a:p>
          <a:p>
            <a:pPr algn="just"/>
            <a:r>
              <a:rPr lang="it-IT" sz="2400" dirty="0" err="1"/>
              <a:t>https</a:t>
            </a:r>
            <a:r>
              <a:rPr lang="it-IT" sz="2400" dirty="0"/>
              <a:t>://</a:t>
            </a:r>
            <a:r>
              <a:rPr lang="it-IT" sz="2400" dirty="0" err="1"/>
              <a:t>www.defenseurdesdroits.fr</a:t>
            </a:r>
            <a:r>
              <a:rPr lang="it-IT" sz="2400" dirty="0"/>
              <a:t>/</a:t>
            </a:r>
            <a:r>
              <a:rPr lang="it-IT" sz="2400" dirty="0" err="1"/>
              <a:t>sites</a:t>
            </a:r>
            <a:r>
              <a:rPr lang="it-IT" sz="2400" dirty="0"/>
              <a:t>/default/</a:t>
            </a:r>
            <a:r>
              <a:rPr lang="it-IT" sz="2400" dirty="0" err="1"/>
              <a:t>files</a:t>
            </a:r>
            <a:r>
              <a:rPr lang="it-IT" sz="2400" dirty="0"/>
              <a:t>/</a:t>
            </a:r>
            <a:r>
              <a:rPr lang="it-IT" sz="2400" dirty="0" err="1"/>
              <a:t>atoms</a:t>
            </a:r>
            <a:r>
              <a:rPr lang="it-IT" sz="2400" dirty="0"/>
              <a:t>/</a:t>
            </a:r>
            <a:r>
              <a:rPr lang="it-IT" sz="2400" dirty="0" err="1"/>
              <a:t>files</a:t>
            </a:r>
            <a:r>
              <a:rPr lang="it-IT" sz="2400" dirty="0"/>
              <a:t>/ddd_rapport-annuel-2020_18-03-2021.pdf </a:t>
            </a:r>
            <a:endParaRPr lang="fr-CA" sz="2400" dirty="0"/>
          </a:p>
          <a:p>
            <a:pPr algn="just"/>
            <a:endParaRPr lang="fr-CA" sz="2400" dirty="0"/>
          </a:p>
        </p:txBody>
      </p:sp>
    </p:spTree>
    <p:extLst>
      <p:ext uri="{BB962C8B-B14F-4D97-AF65-F5344CB8AC3E}">
        <p14:creationId xmlns:p14="http://schemas.microsoft.com/office/powerpoint/2010/main" val="1883337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Rapport</a:t>
            </a:r>
            <a:r>
              <a:rPr lang="it-IT" sz="2800" dirty="0"/>
              <a:t> </a:t>
            </a:r>
            <a:r>
              <a:rPr lang="it-IT" sz="2800" dirty="0" err="1"/>
              <a:t>annuel</a:t>
            </a:r>
            <a:r>
              <a:rPr lang="it-IT" sz="2800" dirty="0"/>
              <a:t> d’</a:t>
            </a:r>
            <a:r>
              <a:rPr lang="it-IT" sz="2800" dirty="0" err="1"/>
              <a:t>activité</a:t>
            </a:r>
            <a:r>
              <a:rPr lang="it-IT" sz="2800" dirty="0"/>
              <a:t> 2020</a:t>
            </a:r>
            <a:br>
              <a:rPr lang="it-IT"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smtClean="0"/>
              <a:t>Les</a:t>
            </a:r>
            <a:r>
              <a:rPr lang="it-IT" sz="2400" dirty="0" smtClean="0"/>
              <a:t> </a:t>
            </a:r>
            <a:r>
              <a:rPr lang="it-IT" sz="2400" dirty="0" err="1"/>
              <a:t>premières</a:t>
            </a:r>
            <a:r>
              <a:rPr lang="it-IT" sz="2400" dirty="0"/>
              <a:t> </a:t>
            </a:r>
            <a:r>
              <a:rPr lang="it-IT" sz="2400" dirty="0" err="1"/>
              <a:t>études</a:t>
            </a:r>
            <a:r>
              <a:rPr lang="it-IT" sz="2400" dirty="0"/>
              <a:t> s’</a:t>
            </a:r>
            <a:r>
              <a:rPr lang="it-IT" sz="2400" dirty="0" err="1"/>
              <a:t>accordent</a:t>
            </a:r>
            <a:r>
              <a:rPr lang="it-IT" sz="2400" dirty="0"/>
              <a:t> </a:t>
            </a:r>
            <a:r>
              <a:rPr lang="it-IT" sz="2400" dirty="0" err="1"/>
              <a:t>toutes</a:t>
            </a:r>
            <a:r>
              <a:rPr lang="it-IT" sz="2400" dirty="0"/>
              <a:t> pour </a:t>
            </a:r>
            <a:r>
              <a:rPr lang="it-IT" sz="2400" dirty="0" err="1"/>
              <a:t>souligner</a:t>
            </a:r>
            <a:r>
              <a:rPr lang="it-IT" sz="2400" dirty="0"/>
              <a:t> l’</a:t>
            </a:r>
            <a:r>
              <a:rPr lang="it-IT" sz="2400" dirty="0" err="1"/>
              <a:t>ampleur</a:t>
            </a:r>
            <a:r>
              <a:rPr lang="it-IT" sz="2400" dirty="0"/>
              <a:t> </a:t>
            </a:r>
            <a:r>
              <a:rPr lang="it-IT" sz="2400" dirty="0" err="1"/>
              <a:t>des</a:t>
            </a:r>
            <a:r>
              <a:rPr lang="it-IT" sz="2400" dirty="0"/>
              <a:t> </a:t>
            </a:r>
            <a:r>
              <a:rPr lang="it-IT" sz="2400" dirty="0" err="1"/>
              <a:t>conséquences</a:t>
            </a:r>
            <a:r>
              <a:rPr lang="it-IT" sz="2400" dirty="0"/>
              <a:t> </a:t>
            </a:r>
            <a:r>
              <a:rPr lang="it-IT" sz="2400" dirty="0" err="1"/>
              <a:t>qu’aura</a:t>
            </a:r>
            <a:r>
              <a:rPr lang="it-IT" sz="2400" dirty="0"/>
              <a:t> </a:t>
            </a:r>
            <a:r>
              <a:rPr lang="it-IT" sz="2400" dirty="0" err="1"/>
              <a:t>eues</a:t>
            </a:r>
            <a:r>
              <a:rPr lang="it-IT" sz="2400" dirty="0"/>
              <a:t> </a:t>
            </a:r>
            <a:r>
              <a:rPr lang="it-IT" sz="2400" dirty="0" err="1"/>
              <a:t>cette</a:t>
            </a:r>
            <a:r>
              <a:rPr lang="it-IT" sz="2400" dirty="0"/>
              <a:t> </a:t>
            </a:r>
            <a:r>
              <a:rPr lang="it-IT" sz="2400" dirty="0" err="1"/>
              <a:t>épidémie</a:t>
            </a:r>
            <a:r>
              <a:rPr lang="it-IT" sz="2400" dirty="0"/>
              <a:t> : </a:t>
            </a:r>
            <a:r>
              <a:rPr lang="it-IT" sz="2400" dirty="0" err="1"/>
              <a:t>précarité</a:t>
            </a:r>
            <a:r>
              <a:rPr lang="it-IT" sz="2400" dirty="0"/>
              <a:t> et </a:t>
            </a:r>
            <a:r>
              <a:rPr lang="it-IT" sz="2400" dirty="0" err="1"/>
              <a:t>isolement</a:t>
            </a:r>
            <a:r>
              <a:rPr lang="it-IT" sz="2400" dirty="0"/>
              <a:t> </a:t>
            </a:r>
            <a:r>
              <a:rPr lang="it-IT" sz="2400" dirty="0" err="1"/>
              <a:t>accrus</a:t>
            </a:r>
            <a:r>
              <a:rPr lang="it-IT" sz="2400" dirty="0"/>
              <a:t> </a:t>
            </a:r>
            <a:r>
              <a:rPr lang="it-IT" sz="2400" dirty="0" err="1"/>
              <a:t>des</a:t>
            </a:r>
            <a:r>
              <a:rPr lang="it-IT" sz="2400" dirty="0"/>
              <a:t> </a:t>
            </a:r>
            <a:r>
              <a:rPr lang="it-IT" sz="2400" dirty="0" err="1"/>
              <a:t>personnes</a:t>
            </a:r>
            <a:r>
              <a:rPr lang="it-IT" sz="2400" dirty="0"/>
              <a:t> </a:t>
            </a:r>
            <a:r>
              <a:rPr lang="it-IT" sz="2400" dirty="0" err="1"/>
              <a:t>les</a:t>
            </a:r>
            <a:r>
              <a:rPr lang="it-IT" sz="2400" dirty="0"/>
              <a:t> plus </a:t>
            </a:r>
            <a:r>
              <a:rPr lang="it-IT" sz="2400" dirty="0" err="1"/>
              <a:t>vulnérables</a:t>
            </a:r>
            <a:r>
              <a:rPr lang="it-IT" sz="2400" dirty="0"/>
              <a:t> ; </a:t>
            </a:r>
            <a:r>
              <a:rPr lang="it-IT" sz="2400" dirty="0" err="1"/>
              <a:t>aggravation</a:t>
            </a:r>
            <a:r>
              <a:rPr lang="it-IT" sz="2400" dirty="0"/>
              <a:t> </a:t>
            </a:r>
            <a:r>
              <a:rPr lang="it-IT" sz="2400" dirty="0" err="1"/>
              <a:t>des</a:t>
            </a:r>
            <a:r>
              <a:rPr lang="it-IT" sz="2400" dirty="0"/>
              <a:t> </a:t>
            </a:r>
            <a:r>
              <a:rPr lang="it-IT" sz="2400" dirty="0" err="1"/>
              <a:t>inégalités</a:t>
            </a:r>
            <a:r>
              <a:rPr lang="it-IT" sz="2400" dirty="0"/>
              <a:t>, </a:t>
            </a:r>
            <a:r>
              <a:rPr lang="it-IT" sz="2400" dirty="0" err="1"/>
              <a:t>du</a:t>
            </a:r>
            <a:r>
              <a:rPr lang="it-IT" sz="2400" dirty="0"/>
              <a:t> mal-</a:t>
            </a:r>
            <a:r>
              <a:rPr lang="it-IT" sz="2400" dirty="0" err="1"/>
              <a:t>logement</a:t>
            </a:r>
            <a:r>
              <a:rPr lang="it-IT" sz="2400" dirty="0"/>
              <a:t>, </a:t>
            </a:r>
            <a:r>
              <a:rPr lang="it-IT" sz="2400" dirty="0" err="1"/>
              <a:t>du</a:t>
            </a:r>
            <a:r>
              <a:rPr lang="it-IT" sz="2400" dirty="0"/>
              <a:t> </a:t>
            </a:r>
            <a:r>
              <a:rPr lang="it-IT" sz="2400" dirty="0" err="1"/>
              <a:t>décrochage</a:t>
            </a:r>
            <a:r>
              <a:rPr lang="it-IT" sz="2400" dirty="0"/>
              <a:t> </a:t>
            </a:r>
            <a:r>
              <a:rPr lang="it-IT" sz="2400" dirty="0" err="1"/>
              <a:t>scolaire</a:t>
            </a:r>
            <a:r>
              <a:rPr lang="it-IT" sz="2400" dirty="0"/>
              <a:t> ; </a:t>
            </a:r>
            <a:r>
              <a:rPr lang="it-IT" sz="2400" dirty="0" err="1"/>
              <a:t>effets</a:t>
            </a:r>
            <a:r>
              <a:rPr lang="it-IT" sz="2400" dirty="0"/>
              <a:t> </a:t>
            </a:r>
            <a:r>
              <a:rPr lang="it-IT" sz="2400" dirty="0" err="1"/>
              <a:t>délétères</a:t>
            </a:r>
            <a:r>
              <a:rPr lang="it-IT" sz="2400" dirty="0"/>
              <a:t> </a:t>
            </a:r>
            <a:r>
              <a:rPr lang="it-IT" sz="2400" dirty="0" err="1"/>
              <a:t>sur</a:t>
            </a:r>
            <a:r>
              <a:rPr lang="it-IT" sz="2400" dirty="0"/>
              <a:t> la </a:t>
            </a:r>
            <a:r>
              <a:rPr lang="it-IT" sz="2400" dirty="0" err="1"/>
              <a:t>santé</a:t>
            </a:r>
            <a:r>
              <a:rPr lang="it-IT" sz="2400" dirty="0"/>
              <a:t> mentale, </a:t>
            </a:r>
            <a:r>
              <a:rPr lang="it-IT" sz="2400" dirty="0" err="1"/>
              <a:t>notamment</a:t>
            </a:r>
            <a:r>
              <a:rPr lang="it-IT" sz="2400" dirty="0"/>
              <a:t> </a:t>
            </a:r>
            <a:r>
              <a:rPr lang="it-IT" sz="2400" dirty="0" err="1"/>
              <a:t>des</a:t>
            </a:r>
            <a:r>
              <a:rPr lang="it-IT" sz="2400" dirty="0"/>
              <a:t> </a:t>
            </a:r>
            <a:r>
              <a:rPr lang="it-IT" sz="2400" dirty="0" err="1"/>
              <a:t>jeunes</a:t>
            </a:r>
            <a:r>
              <a:rPr lang="it-IT" sz="2400" dirty="0"/>
              <a:t>, etc. Face à ce </a:t>
            </a:r>
            <a:r>
              <a:rPr lang="it-IT" sz="2400" dirty="0" err="1"/>
              <a:t>sombre</a:t>
            </a:r>
            <a:r>
              <a:rPr lang="it-IT" sz="2400" dirty="0"/>
              <a:t> tableau, la </a:t>
            </a:r>
            <a:r>
              <a:rPr lang="it-IT" sz="2400" dirty="0" err="1"/>
              <a:t>défense</a:t>
            </a:r>
            <a:r>
              <a:rPr lang="it-IT" sz="2400" dirty="0"/>
              <a:t> </a:t>
            </a:r>
            <a:r>
              <a:rPr lang="it-IT" sz="2400" dirty="0" err="1"/>
              <a:t>des</a:t>
            </a:r>
            <a:r>
              <a:rPr lang="it-IT" sz="2400" dirty="0"/>
              <a:t> </a:t>
            </a:r>
            <a:r>
              <a:rPr lang="it-IT" sz="2400" dirty="0" err="1"/>
              <a:t>droits</a:t>
            </a:r>
            <a:r>
              <a:rPr lang="it-IT" sz="2400" dirty="0"/>
              <a:t> et la promotion de l’</a:t>
            </a:r>
            <a:r>
              <a:rPr lang="it-IT" sz="2400" dirty="0" err="1"/>
              <a:t>égalité</a:t>
            </a:r>
            <a:r>
              <a:rPr lang="it-IT" sz="2400" dirty="0"/>
              <a:t> </a:t>
            </a:r>
            <a:r>
              <a:rPr lang="it-IT" sz="2400" dirty="0" err="1"/>
              <a:t>ont</a:t>
            </a:r>
            <a:r>
              <a:rPr lang="it-IT" sz="2400" dirty="0"/>
              <a:t> un </a:t>
            </a:r>
            <a:r>
              <a:rPr lang="it-IT" sz="2400" dirty="0" err="1"/>
              <a:t>rôle</a:t>
            </a:r>
            <a:r>
              <a:rPr lang="it-IT" sz="2400" dirty="0"/>
              <a:t> </a:t>
            </a:r>
            <a:r>
              <a:rPr lang="it-IT" sz="2400" dirty="0" err="1"/>
              <a:t>crucial</a:t>
            </a:r>
            <a:r>
              <a:rPr lang="it-IT" sz="2400" dirty="0"/>
              <a:t> à </a:t>
            </a:r>
            <a:r>
              <a:rPr lang="it-IT" sz="2400" dirty="0" err="1"/>
              <a:t>jouer</a:t>
            </a:r>
            <a:r>
              <a:rPr lang="it-IT" sz="2400" dirty="0"/>
              <a:t>, l’</a:t>
            </a:r>
            <a:r>
              <a:rPr lang="it-IT" sz="2400" dirty="0" err="1"/>
              <a:t>implication</a:t>
            </a:r>
            <a:r>
              <a:rPr lang="it-IT" sz="2400" dirty="0"/>
              <a:t> </a:t>
            </a:r>
            <a:r>
              <a:rPr lang="it-IT" sz="2400" dirty="0" err="1"/>
              <a:t>du</a:t>
            </a:r>
            <a:r>
              <a:rPr lang="it-IT" sz="2400" dirty="0"/>
              <a:t> </a:t>
            </a:r>
            <a:r>
              <a:rPr lang="it-IT" sz="2400" dirty="0" err="1"/>
              <a:t>Défenseur</a:t>
            </a:r>
            <a:r>
              <a:rPr lang="it-IT" sz="2400" dirty="0"/>
              <a:t> </a:t>
            </a:r>
            <a:r>
              <a:rPr lang="it-IT" sz="2400" dirty="0" err="1"/>
              <a:t>des</a:t>
            </a:r>
            <a:r>
              <a:rPr lang="it-IT" sz="2400" dirty="0"/>
              <a:t> </a:t>
            </a:r>
            <a:r>
              <a:rPr lang="it-IT" sz="2400" dirty="0" err="1"/>
              <a:t>droits</a:t>
            </a:r>
            <a:r>
              <a:rPr lang="it-IT" sz="2400" dirty="0"/>
              <a:t> pendant </a:t>
            </a:r>
            <a:r>
              <a:rPr lang="it-IT" sz="2400" dirty="0" err="1"/>
              <a:t>les</a:t>
            </a:r>
            <a:r>
              <a:rPr lang="it-IT" sz="2400" dirty="0"/>
              <a:t> </a:t>
            </a:r>
            <a:r>
              <a:rPr lang="it-IT" sz="2400" dirty="0" err="1"/>
              <a:t>premiers</a:t>
            </a:r>
            <a:r>
              <a:rPr lang="it-IT" sz="2400" dirty="0"/>
              <a:t> </a:t>
            </a:r>
            <a:r>
              <a:rPr lang="it-IT" sz="2400" dirty="0" err="1"/>
              <a:t>mois</a:t>
            </a:r>
            <a:r>
              <a:rPr lang="it-IT" sz="2400" dirty="0"/>
              <a:t> de l’</a:t>
            </a:r>
            <a:r>
              <a:rPr lang="it-IT" sz="2400" dirty="0" err="1"/>
              <a:t>épidémie</a:t>
            </a:r>
            <a:r>
              <a:rPr lang="it-IT" sz="2400" dirty="0"/>
              <a:t> m’en a </a:t>
            </a:r>
            <a:r>
              <a:rPr lang="it-IT" sz="2400" dirty="0" err="1"/>
              <a:t>pleinement</a:t>
            </a:r>
            <a:r>
              <a:rPr lang="it-IT" sz="2400" dirty="0"/>
              <a:t> </a:t>
            </a:r>
            <a:r>
              <a:rPr lang="it-IT" sz="2400" dirty="0" err="1"/>
              <a:t>convaincue</a:t>
            </a:r>
            <a:r>
              <a:rPr lang="it-IT" sz="2400" dirty="0" smtClean="0"/>
              <a:t>.</a:t>
            </a:r>
          </a:p>
          <a:p>
            <a:pPr algn="just"/>
            <a:r>
              <a:rPr lang="it-IT" sz="2400" dirty="0" err="1"/>
              <a:t>https</a:t>
            </a:r>
            <a:r>
              <a:rPr lang="it-IT" sz="2400" dirty="0"/>
              <a:t>://</a:t>
            </a:r>
            <a:r>
              <a:rPr lang="it-IT" sz="2400" dirty="0" err="1"/>
              <a:t>www.defenseurdesdroits.fr</a:t>
            </a:r>
            <a:r>
              <a:rPr lang="it-IT" sz="2400" dirty="0"/>
              <a:t>/</a:t>
            </a:r>
            <a:r>
              <a:rPr lang="it-IT" sz="2400" dirty="0" err="1"/>
              <a:t>sites</a:t>
            </a:r>
            <a:r>
              <a:rPr lang="it-IT" sz="2400" dirty="0"/>
              <a:t>/default/</a:t>
            </a:r>
            <a:r>
              <a:rPr lang="it-IT" sz="2400" dirty="0" err="1"/>
              <a:t>files</a:t>
            </a:r>
            <a:r>
              <a:rPr lang="it-IT" sz="2400" dirty="0"/>
              <a:t>/</a:t>
            </a:r>
            <a:r>
              <a:rPr lang="it-IT" sz="2400" dirty="0" err="1"/>
              <a:t>atoms</a:t>
            </a:r>
            <a:r>
              <a:rPr lang="it-IT" sz="2400" dirty="0"/>
              <a:t>/</a:t>
            </a:r>
            <a:r>
              <a:rPr lang="it-IT" sz="2400" dirty="0" err="1"/>
              <a:t>files</a:t>
            </a:r>
            <a:r>
              <a:rPr lang="it-IT" sz="2400" dirty="0"/>
              <a:t>/ddd_rapport-annuel-2020_18-03-2021.pdf </a:t>
            </a:r>
            <a:endParaRPr lang="fr-CA" sz="2400" dirty="0"/>
          </a:p>
        </p:txBody>
      </p:sp>
    </p:spTree>
    <p:extLst>
      <p:ext uri="{BB962C8B-B14F-4D97-AF65-F5344CB8AC3E}">
        <p14:creationId xmlns:p14="http://schemas.microsoft.com/office/powerpoint/2010/main" val="985697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b="1" dirty="0"/>
              <a:t>G</a:t>
            </a:r>
            <a:r>
              <a:rPr lang="fr-CA" sz="2800" b="1" dirty="0" smtClean="0"/>
              <a:t>rande</a:t>
            </a:r>
            <a:r>
              <a:rPr lang="fr-CA" sz="2800" dirty="0" smtClean="0"/>
              <a:t> </a:t>
            </a:r>
            <a:r>
              <a:rPr lang="fr-CA" sz="2800" dirty="0"/>
              <a:t>consultation </a:t>
            </a:r>
            <a:r>
              <a:rPr lang="fr-CA" sz="2800" b="1" dirty="0" smtClean="0"/>
              <a:t>citoyenne</a:t>
            </a:r>
            <a:r>
              <a:rPr lang="fr-CA" sz="2800" dirty="0" smtClean="0"/>
              <a:t> sur les discriminations</a:t>
            </a:r>
            <a:endParaRPr lang="fr-CA" sz="2800" dirty="0"/>
          </a:p>
        </p:txBody>
      </p:sp>
      <p:sp>
        <p:nvSpPr>
          <p:cNvPr id="3" name="Segnaposto contenuto 2"/>
          <p:cNvSpPr>
            <a:spLocks noGrp="1"/>
          </p:cNvSpPr>
          <p:nvPr>
            <p:ph idx="1"/>
          </p:nvPr>
        </p:nvSpPr>
        <p:spPr/>
        <p:txBody>
          <a:bodyPr>
            <a:normAutofit/>
          </a:bodyPr>
          <a:lstStyle/>
          <a:p>
            <a:r>
              <a:rPr lang="it-IT" sz="2400" b="1" dirty="0"/>
              <a:t>: </a:t>
            </a:r>
            <a:r>
              <a:rPr lang="it-IT" sz="2400" b="1" dirty="0" err="1"/>
              <a:t>www.consultation-discriminations.fr</a:t>
            </a:r>
            <a:r>
              <a:rPr lang="it-IT" sz="2400" b="1" dirty="0"/>
              <a:t> </a:t>
            </a:r>
          </a:p>
          <a:p>
            <a:pPr algn="just"/>
            <a:r>
              <a:rPr lang="it-IT" sz="2400" dirty="0"/>
              <a:t>En </a:t>
            </a:r>
            <a:r>
              <a:rPr lang="it-IT" sz="2400" b="1" dirty="0" err="1"/>
              <a:t>donnant</a:t>
            </a:r>
            <a:r>
              <a:rPr lang="it-IT" sz="2400" b="1" dirty="0"/>
              <a:t> la parole </a:t>
            </a:r>
            <a:r>
              <a:rPr lang="it-IT" sz="2400" dirty="0" err="1"/>
              <a:t>aux</a:t>
            </a:r>
            <a:r>
              <a:rPr lang="it-IT" sz="2400" dirty="0"/>
              <a:t> </a:t>
            </a:r>
            <a:r>
              <a:rPr lang="it-IT" sz="2400" dirty="0" err="1"/>
              <a:t>Français</a:t>
            </a:r>
            <a:r>
              <a:rPr lang="it-IT" sz="2400" dirty="0"/>
              <a:t>, </a:t>
            </a:r>
            <a:r>
              <a:rPr lang="it-IT" sz="2400" dirty="0" err="1"/>
              <a:t>cette</a:t>
            </a:r>
            <a:r>
              <a:rPr lang="it-IT" sz="2400" dirty="0"/>
              <a:t> </a:t>
            </a:r>
            <a:r>
              <a:rPr lang="it-IT" sz="2400" dirty="0" err="1"/>
              <a:t>consultation</a:t>
            </a:r>
            <a:r>
              <a:rPr lang="it-IT" sz="2400" dirty="0"/>
              <a:t> a </a:t>
            </a:r>
            <a:r>
              <a:rPr lang="it-IT" sz="2400" dirty="0" err="1"/>
              <a:t>vocation</a:t>
            </a:r>
            <a:r>
              <a:rPr lang="it-IT" sz="2400" dirty="0"/>
              <a:t> à </a:t>
            </a:r>
            <a:r>
              <a:rPr lang="it-IT" sz="2400" dirty="0" err="1"/>
              <a:t>apporter</a:t>
            </a:r>
            <a:r>
              <a:rPr lang="it-IT" sz="2400" dirty="0"/>
              <a:t> </a:t>
            </a:r>
            <a:r>
              <a:rPr lang="it-IT" sz="2400" dirty="0" err="1"/>
              <a:t>des</a:t>
            </a:r>
            <a:r>
              <a:rPr lang="it-IT" sz="2400" dirty="0"/>
              <a:t> </a:t>
            </a:r>
            <a:r>
              <a:rPr lang="it-IT" sz="2400" dirty="0" err="1"/>
              <a:t>réponses</a:t>
            </a:r>
            <a:r>
              <a:rPr lang="it-IT" sz="2400" dirty="0"/>
              <a:t> </a:t>
            </a:r>
            <a:r>
              <a:rPr lang="it-IT" sz="2400" dirty="0" err="1"/>
              <a:t>efficaces</a:t>
            </a:r>
            <a:r>
              <a:rPr lang="it-IT" sz="2400" dirty="0"/>
              <a:t> </a:t>
            </a:r>
            <a:r>
              <a:rPr lang="it-IT" sz="2400" b="1" dirty="0" err="1"/>
              <a:t>aux</a:t>
            </a:r>
            <a:r>
              <a:rPr lang="it-IT" sz="2400" b="1" dirty="0"/>
              <a:t> </a:t>
            </a:r>
            <a:r>
              <a:rPr lang="it-IT" sz="2400" b="1" dirty="0" err="1"/>
              <a:t>injustices</a:t>
            </a:r>
            <a:r>
              <a:rPr lang="it-IT" sz="2400" b="1" dirty="0"/>
              <a:t> </a:t>
            </a:r>
            <a:r>
              <a:rPr lang="it-IT" sz="2400" b="1" dirty="0" err="1"/>
              <a:t>individuelles</a:t>
            </a:r>
            <a:r>
              <a:rPr lang="it-IT" sz="2400" dirty="0"/>
              <a:t> qui </a:t>
            </a:r>
            <a:r>
              <a:rPr lang="it-IT" sz="2400" b="1" dirty="0" err="1"/>
              <a:t>minent</a:t>
            </a:r>
            <a:r>
              <a:rPr lang="it-IT" sz="2400" b="1" dirty="0"/>
              <a:t> </a:t>
            </a:r>
            <a:r>
              <a:rPr lang="it-IT" sz="2400" b="1" dirty="0" err="1"/>
              <a:t>notre</a:t>
            </a:r>
            <a:r>
              <a:rPr lang="it-IT" sz="2400" b="1" dirty="0"/>
              <a:t> </a:t>
            </a:r>
            <a:r>
              <a:rPr lang="it-IT" sz="2400" b="1" dirty="0" err="1"/>
              <a:t>cohésion</a:t>
            </a:r>
            <a:r>
              <a:rPr lang="it-IT" sz="2400" b="1" dirty="0"/>
              <a:t> sociale.</a:t>
            </a:r>
          </a:p>
          <a:p>
            <a:pPr algn="just"/>
            <a:r>
              <a:rPr lang="it-IT" sz="2400" dirty="0" smtClean="0"/>
              <a:t>(</a:t>
            </a:r>
            <a:r>
              <a:rPr lang="it-IT" sz="2400" dirty="0" err="1" smtClean="0"/>
              <a:t>nous</a:t>
            </a:r>
            <a:r>
              <a:rPr lang="it-IT" sz="2400" dirty="0" smtClean="0"/>
              <a:t> l’</a:t>
            </a:r>
            <a:r>
              <a:rPr lang="it-IT" sz="2400" dirty="0" err="1" smtClean="0"/>
              <a:t>avons</a:t>
            </a:r>
            <a:r>
              <a:rPr lang="it-IT" sz="2400" dirty="0" smtClean="0"/>
              <a:t> </a:t>
            </a:r>
            <a:r>
              <a:rPr lang="it-IT" sz="2400" dirty="0" err="1" smtClean="0"/>
              <a:t>déjà</a:t>
            </a:r>
            <a:r>
              <a:rPr lang="it-IT" sz="2400" dirty="0" smtClean="0"/>
              <a:t> vu) </a:t>
            </a:r>
            <a:r>
              <a:rPr lang="it-IT" sz="2400" dirty="0" err="1" smtClean="0"/>
              <a:t>Après</a:t>
            </a:r>
            <a:r>
              <a:rPr lang="it-IT" sz="2400" dirty="0" smtClean="0"/>
              <a:t> </a:t>
            </a:r>
            <a:r>
              <a:rPr lang="it-IT" sz="2400" dirty="0"/>
              <a:t>le </a:t>
            </a:r>
            <a:r>
              <a:rPr lang="it-IT" sz="2400" dirty="0" err="1"/>
              <a:t>lancement</a:t>
            </a:r>
            <a:r>
              <a:rPr lang="it-IT" sz="2400" dirty="0"/>
              <a:t> le 12 </a:t>
            </a:r>
            <a:r>
              <a:rPr lang="it-IT" sz="2400" dirty="0" err="1"/>
              <a:t>février</a:t>
            </a:r>
            <a:r>
              <a:rPr lang="it-IT" sz="2400" dirty="0"/>
              <a:t> dernier de la </a:t>
            </a:r>
            <a:r>
              <a:rPr lang="it-IT" sz="2400" dirty="0" err="1"/>
              <a:t>plateforme</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t>
            </a:r>
            <a:r>
              <a:rPr lang="it-IT" sz="2400" dirty="0" err="1"/>
              <a:t>que</a:t>
            </a:r>
            <a:r>
              <a:rPr lang="it-IT" sz="2400" dirty="0"/>
              <a:t> le </a:t>
            </a:r>
            <a:r>
              <a:rPr lang="it-IT" sz="2400" dirty="0" err="1"/>
              <a:t>Gouvernement</a:t>
            </a:r>
            <a:r>
              <a:rPr lang="it-IT" sz="2400" dirty="0"/>
              <a:t> a </a:t>
            </a:r>
            <a:r>
              <a:rPr lang="it-IT" sz="2400" dirty="0" err="1"/>
              <a:t>confiée</a:t>
            </a:r>
            <a:r>
              <a:rPr lang="it-IT" sz="2400" dirty="0"/>
              <a:t> </a:t>
            </a:r>
            <a:r>
              <a:rPr lang="it-IT" sz="2400" dirty="0" err="1"/>
              <a:t>au</a:t>
            </a:r>
            <a:r>
              <a:rPr lang="it-IT" sz="2400" dirty="0"/>
              <a:t> </a:t>
            </a:r>
            <a:r>
              <a:rPr lang="it-IT" sz="2400" dirty="0" err="1"/>
              <a:t>Défenseur</a:t>
            </a:r>
            <a:r>
              <a:rPr lang="it-IT" sz="2400" dirty="0"/>
              <a:t> </a:t>
            </a:r>
            <a:r>
              <a:rPr lang="it-IT" sz="2400" dirty="0" err="1"/>
              <a:t>des</a:t>
            </a:r>
            <a:r>
              <a:rPr lang="it-IT" sz="2400" dirty="0"/>
              <a:t> </a:t>
            </a:r>
            <a:r>
              <a:rPr lang="it-IT" sz="2400" dirty="0" err="1"/>
              <a:t>droits</a:t>
            </a:r>
            <a:r>
              <a:rPr lang="it-IT" sz="2400" dirty="0"/>
              <a:t> et </a:t>
            </a:r>
            <a:r>
              <a:rPr lang="it-IT" sz="2400" dirty="0" err="1"/>
              <a:t>accessible</a:t>
            </a:r>
            <a:r>
              <a:rPr lang="it-IT" sz="2400" dirty="0"/>
              <a:t> via le 39 28 </a:t>
            </a:r>
            <a:r>
              <a:rPr lang="it-IT" sz="2400" dirty="0" err="1"/>
              <a:t>ou</a:t>
            </a:r>
            <a:r>
              <a:rPr lang="it-IT" sz="2400" dirty="0"/>
              <a:t> </a:t>
            </a:r>
            <a:r>
              <a:rPr lang="it-IT" sz="2400" dirty="0" err="1"/>
              <a:t>www.antidiscriminations.fr</a:t>
            </a:r>
            <a:r>
              <a:rPr lang="it-IT" sz="2400" dirty="0"/>
              <a:t>, une </a:t>
            </a:r>
            <a:r>
              <a:rPr lang="it-IT" sz="2400" dirty="0" err="1"/>
              <a:t>consultation</a:t>
            </a:r>
            <a:r>
              <a:rPr lang="it-IT" sz="2400" dirty="0"/>
              <a:t> </a:t>
            </a:r>
            <a:r>
              <a:rPr lang="it-IT" sz="2400" dirty="0" err="1"/>
              <a:t>citoyenne</a:t>
            </a:r>
            <a:r>
              <a:rPr lang="it-IT" sz="2400" dirty="0"/>
              <a:t> </a:t>
            </a:r>
            <a:r>
              <a:rPr lang="it-IT" sz="2400" dirty="0" err="1"/>
              <a:t>inédite</a:t>
            </a:r>
            <a:r>
              <a:rPr lang="it-IT" sz="2400" dirty="0"/>
              <a:t> </a:t>
            </a:r>
            <a:r>
              <a:rPr lang="it-IT" sz="2400" dirty="0" err="1"/>
              <a:t>sur</a:t>
            </a:r>
            <a:r>
              <a:rPr lang="it-IT" sz="2400" dirty="0"/>
              <a:t> le </a:t>
            </a:r>
            <a:r>
              <a:rPr lang="it-IT" sz="2400" dirty="0" err="1"/>
              <a:t>sujet</a:t>
            </a:r>
            <a:r>
              <a:rPr lang="it-IT" sz="2400" dirty="0"/>
              <a:t> est </a:t>
            </a:r>
            <a:r>
              <a:rPr lang="it-IT" sz="2400" dirty="0" err="1"/>
              <a:t>lancée</a:t>
            </a:r>
            <a:r>
              <a:rPr lang="it-IT" sz="2400" dirty="0"/>
              <a:t> </a:t>
            </a:r>
            <a:r>
              <a:rPr lang="it-IT" sz="2400" dirty="0" err="1"/>
              <a:t>aujourd’hui</a:t>
            </a:r>
            <a:r>
              <a:rPr lang="it-IT" sz="2400" dirty="0"/>
              <a:t>, et ce pour une </a:t>
            </a:r>
            <a:r>
              <a:rPr lang="it-IT" sz="2400" dirty="0" err="1"/>
              <a:t>période</a:t>
            </a:r>
            <a:r>
              <a:rPr lang="it-IT" sz="2400" dirty="0"/>
              <a:t> </a:t>
            </a:r>
            <a:r>
              <a:rPr lang="it-IT" sz="2400" dirty="0" err="1"/>
              <a:t>deux</a:t>
            </a:r>
            <a:r>
              <a:rPr lang="it-IT" sz="2400" dirty="0"/>
              <a:t> </a:t>
            </a:r>
            <a:r>
              <a:rPr lang="it-IT" sz="2400" dirty="0" err="1"/>
              <a:t>mois</a:t>
            </a:r>
            <a:r>
              <a:rPr lang="it-IT" sz="2400" dirty="0"/>
              <a:t>. </a:t>
            </a:r>
            <a:endParaRPr lang="fr-CA" sz="2400" dirty="0"/>
          </a:p>
        </p:txBody>
      </p:sp>
    </p:spTree>
    <p:extLst>
      <p:ext uri="{BB962C8B-B14F-4D97-AF65-F5344CB8AC3E}">
        <p14:creationId xmlns:p14="http://schemas.microsoft.com/office/powerpoint/2010/main" val="3957283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Grande </a:t>
            </a:r>
            <a:r>
              <a:rPr lang="fr-CA" sz="2800" dirty="0"/>
              <a:t>consultation citoyenne sur les discriminations</a:t>
            </a:r>
          </a:p>
        </p:txBody>
      </p:sp>
      <p:sp>
        <p:nvSpPr>
          <p:cNvPr id="3" name="Segnaposto contenuto 2"/>
          <p:cNvSpPr>
            <a:spLocks noGrp="1"/>
          </p:cNvSpPr>
          <p:nvPr>
            <p:ph idx="1"/>
          </p:nvPr>
        </p:nvSpPr>
        <p:spPr/>
        <p:txBody>
          <a:bodyPr>
            <a:normAutofit/>
          </a:bodyPr>
          <a:lstStyle/>
          <a:p>
            <a:pPr algn="just"/>
            <a:r>
              <a:rPr lang="it-IT" sz="2400" dirty="0"/>
              <a:t>L’</a:t>
            </a:r>
            <a:r>
              <a:rPr lang="it-IT" sz="2400" dirty="0" err="1"/>
              <a:t>objectif</a:t>
            </a:r>
            <a:r>
              <a:rPr lang="it-IT" sz="2400" dirty="0"/>
              <a:t> de </a:t>
            </a:r>
            <a:r>
              <a:rPr lang="it-IT" sz="2400" dirty="0" err="1"/>
              <a:t>cette</a:t>
            </a:r>
            <a:r>
              <a:rPr lang="it-IT" sz="2400" dirty="0"/>
              <a:t> </a:t>
            </a:r>
            <a:r>
              <a:rPr lang="it-IT" sz="2400" dirty="0" err="1"/>
              <a:t>consultation</a:t>
            </a:r>
            <a:r>
              <a:rPr lang="it-IT" sz="2400" dirty="0"/>
              <a:t> </a:t>
            </a:r>
            <a:r>
              <a:rPr lang="it-IT" sz="2400" dirty="0" err="1"/>
              <a:t>citoyenne</a:t>
            </a:r>
            <a:r>
              <a:rPr lang="it-IT" sz="2400" dirty="0"/>
              <a:t> </a:t>
            </a:r>
            <a:r>
              <a:rPr lang="it-IT" sz="2400" dirty="0" err="1"/>
              <a:t>sur</a:t>
            </a:r>
            <a:r>
              <a:rPr lang="it-IT" sz="2400" dirty="0"/>
              <a:t> </a:t>
            </a:r>
            <a:r>
              <a:rPr lang="it-IT" sz="2400" dirty="0" err="1"/>
              <a:t>les</a:t>
            </a:r>
            <a:r>
              <a:rPr lang="it-IT" sz="2400" dirty="0"/>
              <a:t> </a:t>
            </a:r>
            <a:r>
              <a:rPr lang="it-IT" sz="2400" dirty="0" err="1"/>
              <a:t>discriminations</a:t>
            </a:r>
            <a:r>
              <a:rPr lang="it-IT" sz="2400" dirty="0"/>
              <a:t> est triple. Elle </a:t>
            </a:r>
            <a:r>
              <a:rPr lang="it-IT" sz="2400" dirty="0" err="1"/>
              <a:t>permet</a:t>
            </a:r>
            <a:r>
              <a:rPr lang="it-IT" sz="2400" dirty="0"/>
              <a:t> </a:t>
            </a:r>
            <a:r>
              <a:rPr lang="it-IT" sz="2400" b="1" dirty="0" err="1"/>
              <a:t>aux</a:t>
            </a:r>
            <a:r>
              <a:rPr lang="it-IT" sz="2400" b="1" dirty="0"/>
              <a:t> </a:t>
            </a:r>
            <a:r>
              <a:rPr lang="it-IT" sz="2400" b="1" dirty="0" err="1"/>
              <a:t>internautes</a:t>
            </a:r>
            <a:r>
              <a:rPr lang="it-IT" sz="2400" b="1" dirty="0"/>
              <a:t> :</a:t>
            </a:r>
          </a:p>
          <a:p>
            <a:pPr algn="just"/>
            <a:r>
              <a:rPr lang="it-IT" sz="2400" dirty="0"/>
              <a:t>De </a:t>
            </a:r>
            <a:r>
              <a:rPr lang="it-IT" sz="2400" dirty="0" err="1"/>
              <a:t>donner</a:t>
            </a:r>
            <a:r>
              <a:rPr lang="it-IT" sz="2400" dirty="0"/>
              <a:t> </a:t>
            </a:r>
            <a:r>
              <a:rPr lang="it-IT" sz="2400" dirty="0" err="1"/>
              <a:t>leurs</a:t>
            </a:r>
            <a:r>
              <a:rPr lang="it-IT" sz="2400" dirty="0"/>
              <a:t> </a:t>
            </a:r>
            <a:r>
              <a:rPr lang="it-IT" sz="2400" dirty="0" err="1"/>
              <a:t>avis</a:t>
            </a:r>
            <a:r>
              <a:rPr lang="it-IT" sz="2400" dirty="0"/>
              <a:t> </a:t>
            </a:r>
            <a:r>
              <a:rPr lang="it-IT" sz="2400" dirty="0" err="1"/>
              <a:t>sur</a:t>
            </a:r>
            <a:r>
              <a:rPr lang="it-IT" sz="2400" dirty="0"/>
              <a:t> l’</a:t>
            </a:r>
            <a:r>
              <a:rPr lang="it-IT" sz="2400" dirty="0" err="1"/>
              <a:t>efficacité</a:t>
            </a:r>
            <a:r>
              <a:rPr lang="it-IT" sz="2400" dirty="0"/>
              <a:t> </a:t>
            </a:r>
            <a:r>
              <a:rPr lang="it-IT" sz="2400" dirty="0" err="1"/>
              <a:t>des</a:t>
            </a:r>
            <a:r>
              <a:rPr lang="it-IT" sz="2400" dirty="0"/>
              <a:t> </a:t>
            </a:r>
            <a:r>
              <a:rPr lang="it-IT" sz="2400" dirty="0" err="1"/>
              <a:t>dispositifs</a:t>
            </a:r>
            <a:r>
              <a:rPr lang="it-IT" sz="2400" dirty="0"/>
              <a:t> </a:t>
            </a:r>
            <a:r>
              <a:rPr lang="it-IT" sz="2400" dirty="0" err="1"/>
              <a:t>existants</a:t>
            </a:r>
            <a:r>
              <a:rPr lang="it-IT" sz="2400" dirty="0"/>
              <a:t>, </a:t>
            </a:r>
            <a:r>
              <a:rPr lang="it-IT" sz="2400" dirty="0" err="1"/>
              <a:t>signaler</a:t>
            </a:r>
            <a:r>
              <a:rPr lang="it-IT" sz="2400" dirty="0"/>
              <a:t> </a:t>
            </a:r>
            <a:r>
              <a:rPr lang="it-IT" sz="2400" dirty="0" err="1"/>
              <a:t>des</a:t>
            </a:r>
            <a:r>
              <a:rPr lang="it-IT" sz="2400" dirty="0"/>
              <a:t> </a:t>
            </a:r>
            <a:r>
              <a:rPr lang="it-IT" sz="2400" dirty="0" err="1"/>
              <a:t>dysfonctionnements</a:t>
            </a:r>
            <a:r>
              <a:rPr lang="it-IT" sz="2400" dirty="0"/>
              <a:t>, </a:t>
            </a:r>
            <a:r>
              <a:rPr lang="it-IT" sz="2400" dirty="0" err="1"/>
              <a:t>indiquer</a:t>
            </a:r>
            <a:r>
              <a:rPr lang="it-IT" sz="2400" dirty="0"/>
              <a:t> ce qui </a:t>
            </a:r>
            <a:r>
              <a:rPr lang="it-IT" sz="2400" dirty="0" err="1"/>
              <a:t>pourrait</a:t>
            </a:r>
            <a:r>
              <a:rPr lang="it-IT" sz="2400" dirty="0"/>
              <a:t> </a:t>
            </a:r>
            <a:r>
              <a:rPr lang="it-IT" sz="2400" dirty="0" err="1"/>
              <a:t>être</a:t>
            </a:r>
            <a:r>
              <a:rPr lang="it-IT" sz="2400" dirty="0"/>
              <a:t> </a:t>
            </a:r>
            <a:r>
              <a:rPr lang="it-IT" sz="2400" dirty="0" err="1"/>
              <a:t>amélioré</a:t>
            </a:r>
            <a:r>
              <a:rPr lang="it-IT" sz="2400" dirty="0"/>
              <a:t> ;</a:t>
            </a:r>
          </a:p>
          <a:p>
            <a:r>
              <a:rPr lang="it-IT" sz="2400" dirty="0"/>
              <a:t>De se </a:t>
            </a:r>
            <a:r>
              <a:rPr lang="it-IT" sz="2400" dirty="0" err="1"/>
              <a:t>prononcer</a:t>
            </a:r>
            <a:r>
              <a:rPr lang="it-IT" sz="2400" dirty="0"/>
              <a:t> </a:t>
            </a:r>
            <a:r>
              <a:rPr lang="it-IT" sz="2400" dirty="0" err="1"/>
              <a:t>sur</a:t>
            </a:r>
            <a:r>
              <a:rPr lang="it-IT" sz="2400" dirty="0"/>
              <a:t> de </a:t>
            </a:r>
            <a:r>
              <a:rPr lang="it-IT" sz="2400" dirty="0" err="1"/>
              <a:t>nouvelles</a:t>
            </a:r>
            <a:r>
              <a:rPr lang="it-IT" sz="2400" dirty="0"/>
              <a:t> </a:t>
            </a:r>
            <a:r>
              <a:rPr lang="it-IT" sz="2400" dirty="0" err="1"/>
              <a:t>mesures</a:t>
            </a:r>
            <a:r>
              <a:rPr lang="it-IT" sz="2400" dirty="0"/>
              <a:t> </a:t>
            </a:r>
            <a:r>
              <a:rPr lang="it-IT" sz="2400" dirty="0" err="1"/>
              <a:t>actuellement</a:t>
            </a:r>
            <a:r>
              <a:rPr lang="it-IT" sz="2400" dirty="0"/>
              <a:t> en </a:t>
            </a:r>
            <a:r>
              <a:rPr lang="it-IT" sz="2400" dirty="0" err="1"/>
              <a:t>cours</a:t>
            </a:r>
            <a:r>
              <a:rPr lang="it-IT" sz="2400" dirty="0"/>
              <a:t> d’</a:t>
            </a:r>
            <a:r>
              <a:rPr lang="it-IT" sz="2400" dirty="0" err="1"/>
              <a:t>élaboration</a:t>
            </a:r>
            <a:r>
              <a:rPr lang="it-IT" sz="2400" dirty="0"/>
              <a:t> ;</a:t>
            </a:r>
          </a:p>
          <a:p>
            <a:pPr algn="just"/>
            <a:r>
              <a:rPr lang="it-IT" sz="2400" dirty="0"/>
              <a:t>De </a:t>
            </a:r>
            <a:r>
              <a:rPr lang="it-IT" sz="2400" b="1" dirty="0" err="1"/>
              <a:t>proposer</a:t>
            </a:r>
            <a:r>
              <a:rPr lang="it-IT" sz="2400" b="1" dirty="0"/>
              <a:t> </a:t>
            </a:r>
            <a:r>
              <a:rPr lang="it-IT" sz="2400" b="1" dirty="0" err="1"/>
              <a:t>leurs</a:t>
            </a:r>
            <a:r>
              <a:rPr lang="it-IT" sz="2400" b="1" dirty="0"/>
              <a:t> </a:t>
            </a:r>
            <a:r>
              <a:rPr lang="it-IT" sz="2400" b="1" dirty="0" err="1"/>
              <a:t>propres</a:t>
            </a:r>
            <a:r>
              <a:rPr lang="it-IT" sz="2400" b="1" dirty="0"/>
              <a:t> </a:t>
            </a:r>
            <a:r>
              <a:rPr lang="it-IT" sz="2400" b="1" dirty="0" err="1"/>
              <a:t>solutions</a:t>
            </a:r>
            <a:r>
              <a:rPr lang="it-IT" sz="2400" b="1" dirty="0"/>
              <a:t> </a:t>
            </a:r>
            <a:r>
              <a:rPr lang="it-IT" sz="2400" b="1" dirty="0" err="1"/>
              <a:t>concrètes</a:t>
            </a:r>
            <a:r>
              <a:rPr lang="it-IT" sz="2400" b="1" dirty="0"/>
              <a:t> </a:t>
            </a:r>
            <a:r>
              <a:rPr lang="it-IT" sz="2400" dirty="0"/>
              <a:t>et </a:t>
            </a:r>
            <a:r>
              <a:rPr lang="it-IT" sz="2400" dirty="0" err="1"/>
              <a:t>partager</a:t>
            </a:r>
            <a:r>
              <a:rPr lang="it-IT" sz="2400" dirty="0"/>
              <a:t> </a:t>
            </a:r>
            <a:r>
              <a:rPr lang="it-IT" sz="2400" dirty="0" err="1"/>
              <a:t>les</a:t>
            </a:r>
            <a:r>
              <a:rPr lang="it-IT" sz="2400" dirty="0"/>
              <a:t> </a:t>
            </a:r>
            <a:r>
              <a:rPr lang="it-IT" sz="2400" dirty="0" err="1"/>
              <a:t>bonnes</a:t>
            </a:r>
            <a:r>
              <a:rPr lang="it-IT" sz="2400" dirty="0"/>
              <a:t> </a:t>
            </a:r>
            <a:r>
              <a:rPr lang="it-IT" sz="2400" dirty="0" err="1"/>
              <a:t>pratiques</a:t>
            </a:r>
            <a:r>
              <a:rPr lang="it-IT" sz="2400" dirty="0"/>
              <a:t> </a:t>
            </a:r>
            <a:r>
              <a:rPr lang="it-IT" sz="2400" dirty="0" err="1"/>
              <a:t>qu’ils</a:t>
            </a:r>
            <a:r>
              <a:rPr lang="it-IT" sz="2400" dirty="0"/>
              <a:t> </a:t>
            </a:r>
            <a:r>
              <a:rPr lang="it-IT" sz="2400" dirty="0" err="1"/>
              <a:t>appliquent</a:t>
            </a:r>
            <a:r>
              <a:rPr lang="it-IT" sz="2400" dirty="0"/>
              <a:t> </a:t>
            </a:r>
            <a:r>
              <a:rPr lang="it-IT" sz="2400" dirty="0" err="1"/>
              <a:t>déjà</a:t>
            </a:r>
            <a:r>
              <a:rPr lang="it-IT" sz="2400" dirty="0"/>
              <a:t> </a:t>
            </a:r>
            <a:r>
              <a:rPr lang="it-IT" sz="2400" dirty="0" err="1"/>
              <a:t>au</a:t>
            </a:r>
            <a:r>
              <a:rPr lang="it-IT" sz="2400" dirty="0"/>
              <a:t> </a:t>
            </a:r>
            <a:r>
              <a:rPr lang="it-IT" sz="2400" dirty="0" err="1"/>
              <a:t>sein</a:t>
            </a:r>
            <a:r>
              <a:rPr lang="it-IT" sz="2400" dirty="0"/>
              <a:t> de </a:t>
            </a:r>
            <a:r>
              <a:rPr lang="it-IT" sz="2400" dirty="0" err="1"/>
              <a:t>leur</a:t>
            </a:r>
            <a:r>
              <a:rPr lang="it-IT" sz="2400" dirty="0"/>
              <a:t> </a:t>
            </a:r>
            <a:r>
              <a:rPr lang="it-IT" sz="2400" dirty="0" err="1"/>
              <a:t>organisation</a:t>
            </a:r>
            <a:r>
              <a:rPr lang="it-IT" sz="2400" dirty="0"/>
              <a:t>.</a:t>
            </a:r>
          </a:p>
          <a:p>
            <a:endParaRPr lang="fr-CA" sz="2400" dirty="0"/>
          </a:p>
        </p:txBody>
      </p:sp>
    </p:spTree>
    <p:extLst>
      <p:ext uri="{BB962C8B-B14F-4D97-AF65-F5344CB8AC3E}">
        <p14:creationId xmlns:p14="http://schemas.microsoft.com/office/powerpoint/2010/main" val="1535478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Grande </a:t>
            </a:r>
            <a:r>
              <a:rPr lang="fr-CA" sz="2800" dirty="0"/>
              <a:t>consultation citoyenne sur les discriminations</a:t>
            </a:r>
          </a:p>
        </p:txBody>
      </p:sp>
      <p:sp>
        <p:nvSpPr>
          <p:cNvPr id="3" name="Segnaposto contenuto 2"/>
          <p:cNvSpPr>
            <a:spLocks noGrp="1"/>
          </p:cNvSpPr>
          <p:nvPr>
            <p:ph idx="1"/>
          </p:nvPr>
        </p:nvSpPr>
        <p:spPr/>
        <p:txBody>
          <a:bodyPr>
            <a:normAutofit/>
          </a:bodyPr>
          <a:lstStyle/>
          <a:p>
            <a:pPr algn="just"/>
            <a:r>
              <a:rPr lang="it-IT" sz="2400" b="1" dirty="0" err="1"/>
              <a:t>Anonyme</a:t>
            </a:r>
            <a:r>
              <a:rPr lang="it-IT" sz="2400" dirty="0"/>
              <a:t>, </a:t>
            </a:r>
            <a:r>
              <a:rPr lang="it-IT" sz="2400" dirty="0" err="1"/>
              <a:t>cette</a:t>
            </a:r>
            <a:r>
              <a:rPr lang="it-IT" sz="2400" dirty="0"/>
              <a:t> </a:t>
            </a:r>
            <a:r>
              <a:rPr lang="it-IT" sz="2400" dirty="0" err="1"/>
              <a:t>consultation</a:t>
            </a:r>
            <a:r>
              <a:rPr lang="it-IT" sz="2400" dirty="0"/>
              <a:t> </a:t>
            </a:r>
            <a:r>
              <a:rPr lang="it-IT" sz="2400" dirty="0" err="1"/>
              <a:t>durera</a:t>
            </a:r>
            <a:r>
              <a:rPr lang="it-IT" sz="2400" dirty="0"/>
              <a:t> </a:t>
            </a:r>
            <a:r>
              <a:rPr lang="it-IT" sz="2400" dirty="0" err="1"/>
              <a:t>deux</a:t>
            </a:r>
            <a:r>
              <a:rPr lang="it-IT" sz="2400" dirty="0"/>
              <a:t> </a:t>
            </a:r>
            <a:r>
              <a:rPr lang="it-IT" sz="2400" dirty="0" err="1"/>
              <a:t>mois</a:t>
            </a:r>
            <a:r>
              <a:rPr lang="it-IT" sz="2400" dirty="0"/>
              <a:t> et a </a:t>
            </a:r>
            <a:r>
              <a:rPr lang="it-IT" sz="2400" dirty="0" err="1"/>
              <a:t>vocation</a:t>
            </a:r>
            <a:r>
              <a:rPr lang="it-IT" sz="2400" dirty="0"/>
              <a:t> à </a:t>
            </a:r>
            <a:r>
              <a:rPr lang="it-IT" sz="2400" dirty="0" err="1"/>
              <a:t>être</a:t>
            </a:r>
            <a:r>
              <a:rPr lang="it-IT" sz="2400" dirty="0"/>
              <a:t> un </a:t>
            </a:r>
            <a:r>
              <a:rPr lang="it-IT" sz="2400" dirty="0" err="1"/>
              <a:t>temps</a:t>
            </a:r>
            <a:r>
              <a:rPr lang="it-IT" sz="2400" dirty="0"/>
              <a:t> </a:t>
            </a:r>
            <a:r>
              <a:rPr lang="it-IT" sz="2400" dirty="0" err="1"/>
              <a:t>fort</a:t>
            </a:r>
            <a:r>
              <a:rPr lang="it-IT" sz="2400" dirty="0"/>
              <a:t> de </a:t>
            </a:r>
            <a:r>
              <a:rPr lang="it-IT" sz="2400" dirty="0" err="1"/>
              <a:t>débat</a:t>
            </a:r>
            <a:r>
              <a:rPr lang="it-IT" sz="2400" dirty="0"/>
              <a:t>, de </a:t>
            </a:r>
            <a:r>
              <a:rPr lang="it-IT" sz="2400" dirty="0" err="1"/>
              <a:t>dialogue</a:t>
            </a:r>
            <a:r>
              <a:rPr lang="it-IT" sz="2400" dirty="0"/>
              <a:t> et de </a:t>
            </a:r>
            <a:r>
              <a:rPr lang="it-IT" sz="2400" dirty="0" err="1"/>
              <a:t>propositions</a:t>
            </a:r>
            <a:r>
              <a:rPr lang="it-IT" sz="2400" dirty="0"/>
              <a:t> </a:t>
            </a:r>
            <a:r>
              <a:rPr lang="it-IT" sz="2400" dirty="0" err="1"/>
              <a:t>au</a:t>
            </a:r>
            <a:r>
              <a:rPr lang="it-IT" sz="2400" dirty="0"/>
              <a:t> </a:t>
            </a:r>
            <a:r>
              <a:rPr lang="it-IT" sz="2400" dirty="0" err="1"/>
              <a:t>cours</a:t>
            </a:r>
            <a:r>
              <a:rPr lang="it-IT" sz="2400" dirty="0"/>
              <a:t> </a:t>
            </a:r>
            <a:r>
              <a:rPr lang="it-IT" sz="2400" dirty="0" err="1"/>
              <a:t>duquel</a:t>
            </a:r>
            <a:r>
              <a:rPr lang="it-IT" sz="2400" dirty="0"/>
              <a:t> tout le monde est </a:t>
            </a:r>
            <a:r>
              <a:rPr lang="it-IT" sz="2400" dirty="0" err="1"/>
              <a:t>invité</a:t>
            </a:r>
            <a:r>
              <a:rPr lang="it-IT" sz="2400" dirty="0"/>
              <a:t> à </a:t>
            </a:r>
            <a:r>
              <a:rPr lang="it-IT" sz="2400" dirty="0" err="1"/>
              <a:t>participer</a:t>
            </a:r>
            <a:r>
              <a:rPr lang="it-IT" sz="2400" dirty="0"/>
              <a:t> : </a:t>
            </a:r>
            <a:r>
              <a:rPr lang="it-IT" sz="2400" dirty="0" err="1"/>
              <a:t>citoyens</a:t>
            </a:r>
            <a:r>
              <a:rPr lang="it-IT" sz="2400" dirty="0"/>
              <a:t>, </a:t>
            </a:r>
            <a:r>
              <a:rPr lang="it-IT" sz="2400" dirty="0" err="1"/>
              <a:t>associations</a:t>
            </a:r>
            <a:r>
              <a:rPr lang="it-IT" sz="2400" dirty="0"/>
              <a:t>, </a:t>
            </a:r>
            <a:r>
              <a:rPr lang="it-IT" sz="2400" dirty="0" err="1"/>
              <a:t>entreprises</a:t>
            </a:r>
            <a:r>
              <a:rPr lang="it-IT" sz="2400" dirty="0"/>
              <a:t>, </a:t>
            </a:r>
            <a:r>
              <a:rPr lang="it-IT" sz="2400" dirty="0" err="1"/>
              <a:t>think</a:t>
            </a:r>
            <a:r>
              <a:rPr lang="it-IT" sz="2400" dirty="0"/>
              <a:t> tanks, etc</a:t>
            </a:r>
            <a:r>
              <a:rPr lang="it-IT" sz="2400" dirty="0" smtClean="0"/>
              <a:t>.</a:t>
            </a:r>
          </a:p>
          <a:p>
            <a:pPr algn="just"/>
            <a:r>
              <a:rPr lang="it-IT" sz="2400" dirty="0" err="1"/>
              <a:t>Les</a:t>
            </a:r>
            <a:r>
              <a:rPr lang="it-IT" sz="2400" dirty="0"/>
              <a:t> </a:t>
            </a:r>
            <a:r>
              <a:rPr lang="it-IT" sz="2400" dirty="0" err="1"/>
              <a:t>conclusions</a:t>
            </a:r>
            <a:r>
              <a:rPr lang="it-IT" sz="2400" dirty="0"/>
              <a:t> </a:t>
            </a:r>
            <a:r>
              <a:rPr lang="it-IT" sz="2400" dirty="0" err="1"/>
              <a:t>seront</a:t>
            </a:r>
            <a:r>
              <a:rPr lang="it-IT" sz="2400" dirty="0"/>
              <a:t> </a:t>
            </a:r>
            <a:r>
              <a:rPr lang="it-IT" sz="2400" dirty="0" err="1"/>
              <a:t>restituées</a:t>
            </a:r>
            <a:r>
              <a:rPr lang="it-IT" sz="2400" dirty="0"/>
              <a:t> fin </a:t>
            </a:r>
            <a:r>
              <a:rPr lang="it-IT" sz="2400" dirty="0" err="1"/>
              <a:t>juin</a:t>
            </a:r>
            <a:r>
              <a:rPr lang="it-IT" sz="2400" dirty="0"/>
              <a:t>. </a:t>
            </a:r>
            <a:endParaRPr lang="fr-CA" sz="2400" dirty="0"/>
          </a:p>
        </p:txBody>
      </p:sp>
    </p:spTree>
    <p:extLst>
      <p:ext uri="{BB962C8B-B14F-4D97-AF65-F5344CB8AC3E}">
        <p14:creationId xmlns:p14="http://schemas.microsoft.com/office/powerpoint/2010/main" val="3752852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Grande consultation citoyenne sur les discriminations</a:t>
            </a:r>
          </a:p>
        </p:txBody>
      </p:sp>
      <p:sp>
        <p:nvSpPr>
          <p:cNvPr id="3" name="Segnaposto contenuto 2"/>
          <p:cNvSpPr>
            <a:spLocks noGrp="1"/>
          </p:cNvSpPr>
          <p:nvPr>
            <p:ph idx="1"/>
          </p:nvPr>
        </p:nvSpPr>
        <p:spPr/>
        <p:txBody>
          <a:bodyPr>
            <a:normAutofit fontScale="92500" lnSpcReduction="20000"/>
          </a:bodyPr>
          <a:lstStyle/>
          <a:p>
            <a:pPr algn="just"/>
            <a:r>
              <a:rPr lang="it-IT" sz="2400" b="1" dirty="0" smtClean="0"/>
              <a:t>L’</a:t>
            </a:r>
            <a:r>
              <a:rPr lang="it-IT" sz="2400" b="1" dirty="0" err="1" smtClean="0"/>
              <a:t>égalité</a:t>
            </a:r>
            <a:r>
              <a:rPr lang="it-IT" sz="2400" b="1" dirty="0" smtClean="0"/>
              <a:t> </a:t>
            </a:r>
            <a:r>
              <a:rPr lang="it-IT" sz="2400" b="1" dirty="0"/>
              <a:t>est </a:t>
            </a:r>
            <a:r>
              <a:rPr lang="it-IT" sz="2400" b="1" dirty="0" err="1"/>
              <a:t>au</a:t>
            </a:r>
            <a:r>
              <a:rPr lang="it-IT" sz="2400" b="1" dirty="0"/>
              <a:t> </a:t>
            </a:r>
            <a:r>
              <a:rPr lang="it-IT" sz="2400" b="1" dirty="0" err="1"/>
              <a:t>cœur</a:t>
            </a:r>
            <a:r>
              <a:rPr lang="it-IT" sz="2400" b="1" dirty="0"/>
              <a:t> de </a:t>
            </a:r>
            <a:r>
              <a:rPr lang="it-IT" sz="2400" b="1" dirty="0" err="1"/>
              <a:t>notre</a:t>
            </a:r>
            <a:r>
              <a:rPr lang="it-IT" sz="2400" b="1" dirty="0"/>
              <a:t> </a:t>
            </a:r>
            <a:r>
              <a:rPr lang="it-IT" sz="2400" b="1" dirty="0" err="1"/>
              <a:t>pacte</a:t>
            </a:r>
            <a:r>
              <a:rPr lang="it-IT" sz="2400" b="1" dirty="0"/>
              <a:t> </a:t>
            </a:r>
            <a:r>
              <a:rPr lang="it-IT" sz="2400" b="1" dirty="0" err="1"/>
              <a:t>républicain</a:t>
            </a:r>
            <a:r>
              <a:rPr lang="it-IT" sz="2400" b="1" dirty="0"/>
              <a:t>.</a:t>
            </a:r>
            <a:r>
              <a:rPr lang="it-IT" sz="2400" dirty="0"/>
              <a:t> </a:t>
            </a:r>
            <a:r>
              <a:rPr lang="it-IT" sz="2400" dirty="0" err="1"/>
              <a:t>Cette</a:t>
            </a:r>
            <a:r>
              <a:rPr lang="it-IT" sz="2400" dirty="0"/>
              <a:t> promesse est </a:t>
            </a:r>
            <a:r>
              <a:rPr lang="it-IT" sz="2400" dirty="0" err="1"/>
              <a:t>néanmoins</a:t>
            </a:r>
            <a:r>
              <a:rPr lang="it-IT" sz="2400" dirty="0"/>
              <a:t> </a:t>
            </a:r>
            <a:r>
              <a:rPr lang="it-IT" sz="2400" dirty="0" err="1"/>
              <a:t>aujourd’hui</a:t>
            </a:r>
            <a:r>
              <a:rPr lang="it-IT" sz="2400" dirty="0"/>
              <a:t> </a:t>
            </a:r>
            <a:r>
              <a:rPr lang="it-IT" sz="2400" dirty="0" err="1"/>
              <a:t>fragilisée</a:t>
            </a:r>
            <a:r>
              <a:rPr lang="it-IT" sz="2400" dirty="0"/>
              <a:t> </a:t>
            </a:r>
            <a:r>
              <a:rPr lang="it-IT" sz="2400" dirty="0" err="1"/>
              <a:t>sous</a:t>
            </a:r>
            <a:r>
              <a:rPr lang="it-IT" sz="2400" dirty="0"/>
              <a:t> le </a:t>
            </a:r>
            <a:r>
              <a:rPr lang="it-IT" sz="2400" dirty="0" err="1"/>
              <a:t>poids</a:t>
            </a:r>
            <a:r>
              <a:rPr lang="it-IT" sz="2400" dirty="0"/>
              <a:t> </a:t>
            </a:r>
            <a:r>
              <a:rPr lang="it-IT" sz="2400" dirty="0" err="1"/>
              <a:t>des</a:t>
            </a:r>
            <a:r>
              <a:rPr lang="it-IT" sz="2400" dirty="0"/>
              <a:t> </a:t>
            </a:r>
            <a:r>
              <a:rPr lang="it-IT" sz="2400" dirty="0" err="1"/>
              <a:t>discriminations</a:t>
            </a:r>
            <a:r>
              <a:rPr lang="it-IT" sz="2400" dirty="0"/>
              <a:t> qui, </a:t>
            </a:r>
            <a:r>
              <a:rPr lang="it-IT" sz="2400" dirty="0" err="1"/>
              <a:t>au-delà</a:t>
            </a:r>
            <a:r>
              <a:rPr lang="it-IT" sz="2400" dirty="0"/>
              <a:t> </a:t>
            </a:r>
            <a:r>
              <a:rPr lang="it-IT" sz="2400" dirty="0" err="1"/>
              <a:t>des</a:t>
            </a:r>
            <a:r>
              <a:rPr lang="it-IT" sz="2400" dirty="0"/>
              <a:t> </a:t>
            </a:r>
            <a:r>
              <a:rPr lang="it-IT" sz="2400" dirty="0" err="1"/>
              <a:t>statistiques</a:t>
            </a:r>
            <a:r>
              <a:rPr lang="it-IT" sz="2400" dirty="0"/>
              <a:t>, </a:t>
            </a:r>
            <a:r>
              <a:rPr lang="it-IT" sz="2400" dirty="0" err="1"/>
              <a:t>sont</a:t>
            </a:r>
            <a:r>
              <a:rPr lang="it-IT" sz="2400" dirty="0"/>
              <a:t> une </a:t>
            </a:r>
            <a:r>
              <a:rPr lang="it-IT" sz="2400" dirty="0" err="1"/>
              <a:t>réalité</a:t>
            </a:r>
            <a:r>
              <a:rPr lang="it-IT" sz="2400" dirty="0"/>
              <a:t> </a:t>
            </a:r>
            <a:r>
              <a:rPr lang="it-IT" sz="2400" dirty="0" err="1"/>
              <a:t>vécue</a:t>
            </a:r>
            <a:r>
              <a:rPr lang="it-IT" sz="2400" dirty="0"/>
              <a:t> par </a:t>
            </a:r>
            <a:r>
              <a:rPr lang="it-IT" sz="2400" dirty="0" err="1"/>
              <a:t>nombre</a:t>
            </a:r>
            <a:r>
              <a:rPr lang="it-IT" sz="2400" dirty="0"/>
              <a:t> de nos </a:t>
            </a:r>
            <a:r>
              <a:rPr lang="it-IT" sz="2400" dirty="0" err="1"/>
              <a:t>concitoyens</a:t>
            </a:r>
            <a:r>
              <a:rPr lang="it-IT" sz="2400" dirty="0"/>
              <a:t>. Parce </a:t>
            </a:r>
            <a:r>
              <a:rPr lang="it-IT" sz="2400" dirty="0" err="1"/>
              <a:t>qu’elles</a:t>
            </a:r>
            <a:r>
              <a:rPr lang="it-IT" sz="2400" dirty="0"/>
              <a:t> </a:t>
            </a:r>
            <a:r>
              <a:rPr lang="it-IT" sz="2400" dirty="0" err="1"/>
              <a:t>assignent</a:t>
            </a:r>
            <a:r>
              <a:rPr lang="it-IT" sz="2400" dirty="0"/>
              <a:t>, parce </a:t>
            </a:r>
            <a:r>
              <a:rPr lang="it-IT" sz="2400" dirty="0" err="1"/>
              <a:t>qu’elles</a:t>
            </a:r>
            <a:r>
              <a:rPr lang="it-IT" sz="2400" dirty="0"/>
              <a:t> </a:t>
            </a:r>
            <a:r>
              <a:rPr lang="it-IT" sz="2400" dirty="0" err="1"/>
              <a:t>blessent</a:t>
            </a:r>
            <a:r>
              <a:rPr lang="it-IT" sz="2400" dirty="0"/>
              <a:t> et parce </a:t>
            </a:r>
            <a:r>
              <a:rPr lang="it-IT" sz="2400" dirty="0" err="1"/>
              <a:t>qu’elles</a:t>
            </a:r>
            <a:r>
              <a:rPr lang="it-IT" sz="2400" dirty="0"/>
              <a:t> </a:t>
            </a:r>
            <a:r>
              <a:rPr lang="it-IT" sz="2400" dirty="0" err="1"/>
              <a:t>brisent</a:t>
            </a:r>
            <a:r>
              <a:rPr lang="it-IT" sz="2400" dirty="0"/>
              <a:t> </a:t>
            </a:r>
            <a:r>
              <a:rPr lang="it-IT" sz="2400" dirty="0" err="1"/>
              <a:t>des</a:t>
            </a:r>
            <a:r>
              <a:rPr lang="it-IT" sz="2400" dirty="0"/>
              <a:t> </a:t>
            </a:r>
            <a:r>
              <a:rPr lang="it-IT" sz="2400" dirty="0" err="1"/>
              <a:t>destins</a:t>
            </a:r>
            <a:r>
              <a:rPr lang="it-IT" sz="2400" dirty="0"/>
              <a:t>, </a:t>
            </a:r>
            <a:r>
              <a:rPr lang="it-IT" sz="2400" dirty="0" err="1"/>
              <a:t>ces</a:t>
            </a:r>
            <a:r>
              <a:rPr lang="it-IT" sz="2400" dirty="0"/>
              <a:t> </a:t>
            </a:r>
            <a:r>
              <a:rPr lang="it-IT" sz="2400" dirty="0" err="1"/>
              <a:t>discriminations</a:t>
            </a:r>
            <a:r>
              <a:rPr lang="it-IT" sz="2400" dirty="0"/>
              <a:t> </a:t>
            </a:r>
            <a:r>
              <a:rPr lang="it-IT" sz="2400" dirty="0" err="1"/>
              <a:t>constituent</a:t>
            </a:r>
            <a:r>
              <a:rPr lang="it-IT" sz="2400" dirty="0"/>
              <a:t> </a:t>
            </a:r>
            <a:r>
              <a:rPr lang="it-IT" sz="2400" dirty="0" err="1"/>
              <a:t>des</a:t>
            </a:r>
            <a:r>
              <a:rPr lang="it-IT" sz="2400" dirty="0"/>
              <a:t> </a:t>
            </a:r>
            <a:r>
              <a:rPr lang="it-IT" sz="2400" dirty="0" err="1"/>
              <a:t>injustices</a:t>
            </a:r>
            <a:r>
              <a:rPr lang="it-IT" sz="2400" dirty="0"/>
              <a:t> </a:t>
            </a:r>
            <a:r>
              <a:rPr lang="it-IT" sz="2400" dirty="0" err="1"/>
              <a:t>individuelles</a:t>
            </a:r>
            <a:r>
              <a:rPr lang="it-IT" sz="2400" dirty="0"/>
              <a:t> qui, </a:t>
            </a:r>
            <a:r>
              <a:rPr lang="it-IT" sz="2400" b="1" dirty="0"/>
              <a:t>par </a:t>
            </a:r>
            <a:r>
              <a:rPr lang="it-IT" sz="2400" b="1" dirty="0" err="1"/>
              <a:t>ricochet</a:t>
            </a:r>
            <a:r>
              <a:rPr lang="it-IT" sz="2400" b="1" dirty="0"/>
              <a:t>,</a:t>
            </a:r>
            <a:r>
              <a:rPr lang="it-IT" sz="2400" dirty="0"/>
              <a:t> </a:t>
            </a:r>
            <a:r>
              <a:rPr lang="it-IT" sz="2400" dirty="0" err="1"/>
              <a:t>minent</a:t>
            </a:r>
            <a:r>
              <a:rPr lang="it-IT" sz="2400" dirty="0"/>
              <a:t> </a:t>
            </a:r>
            <a:r>
              <a:rPr lang="it-IT" sz="2400" dirty="0" err="1"/>
              <a:t>notre</a:t>
            </a:r>
            <a:r>
              <a:rPr lang="it-IT" sz="2400" dirty="0"/>
              <a:t> </a:t>
            </a:r>
            <a:r>
              <a:rPr lang="it-IT" sz="2400" dirty="0" err="1"/>
              <a:t>cohésion</a:t>
            </a:r>
            <a:r>
              <a:rPr lang="it-IT" sz="2400" dirty="0"/>
              <a:t> sociale.</a:t>
            </a:r>
          </a:p>
          <a:p>
            <a:pPr algn="just"/>
            <a:r>
              <a:rPr lang="it-IT" sz="2400" dirty="0" err="1"/>
              <a:t>Ces</a:t>
            </a:r>
            <a:r>
              <a:rPr lang="it-IT" sz="2400" dirty="0"/>
              <a:t> </a:t>
            </a:r>
            <a:r>
              <a:rPr lang="it-IT" sz="2400" dirty="0" err="1"/>
              <a:t>discriminations</a:t>
            </a:r>
            <a:r>
              <a:rPr lang="it-IT" sz="2400" dirty="0"/>
              <a:t>, dont </a:t>
            </a:r>
            <a:r>
              <a:rPr lang="it-IT" sz="2400" dirty="0" err="1"/>
              <a:t>nous</a:t>
            </a:r>
            <a:r>
              <a:rPr lang="it-IT" sz="2400" dirty="0"/>
              <a:t> </a:t>
            </a:r>
            <a:r>
              <a:rPr lang="it-IT" sz="2400" dirty="0" err="1"/>
              <a:t>pouvons</a:t>
            </a:r>
            <a:r>
              <a:rPr lang="it-IT" sz="2400" dirty="0"/>
              <a:t> </a:t>
            </a:r>
            <a:r>
              <a:rPr lang="it-IT" sz="2400" dirty="0" err="1"/>
              <a:t>tous</a:t>
            </a:r>
            <a:r>
              <a:rPr lang="it-IT" sz="2400" dirty="0"/>
              <a:t> </a:t>
            </a:r>
            <a:r>
              <a:rPr lang="it-IT" sz="2400" dirty="0" err="1"/>
              <a:t>être</a:t>
            </a:r>
            <a:r>
              <a:rPr lang="it-IT" sz="2400" dirty="0"/>
              <a:t> un jour </a:t>
            </a:r>
            <a:r>
              <a:rPr lang="it-IT" sz="2400" dirty="0" err="1"/>
              <a:t>victimes</a:t>
            </a:r>
            <a:r>
              <a:rPr lang="it-IT" sz="2400" dirty="0"/>
              <a:t> </a:t>
            </a:r>
            <a:r>
              <a:rPr lang="it-IT" sz="2400" dirty="0" err="1"/>
              <a:t>ou</a:t>
            </a:r>
            <a:r>
              <a:rPr lang="it-IT" sz="2400" dirty="0"/>
              <a:t> </a:t>
            </a:r>
            <a:r>
              <a:rPr lang="it-IT" sz="2400" dirty="0" err="1"/>
              <a:t>témoins</a:t>
            </a:r>
            <a:r>
              <a:rPr lang="it-IT" sz="2400" dirty="0"/>
              <a:t>, </a:t>
            </a:r>
            <a:r>
              <a:rPr lang="it-IT" sz="2400" dirty="0" err="1"/>
              <a:t>ignorent</a:t>
            </a:r>
            <a:r>
              <a:rPr lang="it-IT" sz="2400" dirty="0"/>
              <a:t> </a:t>
            </a:r>
            <a:r>
              <a:rPr lang="it-IT" sz="2400" b="1" dirty="0" err="1"/>
              <a:t>les</a:t>
            </a:r>
            <a:r>
              <a:rPr lang="it-IT" sz="2400" b="1" dirty="0"/>
              <a:t> </a:t>
            </a:r>
            <a:r>
              <a:rPr lang="it-IT" sz="2400" b="1" dirty="0" err="1"/>
              <a:t>frontières</a:t>
            </a:r>
            <a:r>
              <a:rPr lang="it-IT" sz="2400" b="1" dirty="0"/>
              <a:t> </a:t>
            </a:r>
            <a:r>
              <a:rPr lang="it-IT" sz="2400" b="1" dirty="0" err="1"/>
              <a:t>géographiques</a:t>
            </a:r>
            <a:r>
              <a:rPr lang="it-IT" sz="2400" b="1" dirty="0"/>
              <a:t>, </a:t>
            </a:r>
            <a:r>
              <a:rPr lang="it-IT" sz="2400" b="1" dirty="0" err="1"/>
              <a:t>culturelles</a:t>
            </a:r>
            <a:r>
              <a:rPr lang="it-IT" sz="2400" b="1" dirty="0"/>
              <a:t> </a:t>
            </a:r>
            <a:r>
              <a:rPr lang="it-IT" sz="2400" b="1" dirty="0" err="1"/>
              <a:t>ou</a:t>
            </a:r>
            <a:r>
              <a:rPr lang="it-IT" sz="2400" b="1" dirty="0"/>
              <a:t> </a:t>
            </a:r>
            <a:r>
              <a:rPr lang="it-IT" sz="2400" b="1" dirty="0" err="1"/>
              <a:t>sociales</a:t>
            </a:r>
            <a:r>
              <a:rPr lang="it-IT" sz="2400" b="1" dirty="0"/>
              <a:t> et se </a:t>
            </a:r>
            <a:r>
              <a:rPr lang="it-IT" sz="2400" b="1" dirty="0" err="1"/>
              <a:t>manifestent</a:t>
            </a:r>
            <a:r>
              <a:rPr lang="it-IT" sz="2400" b="1" dirty="0"/>
              <a:t> –</a:t>
            </a:r>
            <a:r>
              <a:rPr lang="it-IT" sz="2400" dirty="0"/>
              <a:t> de </a:t>
            </a:r>
            <a:r>
              <a:rPr lang="it-IT" sz="2400" dirty="0" err="1"/>
              <a:t>manière</a:t>
            </a:r>
            <a:r>
              <a:rPr lang="it-IT" sz="2400" dirty="0"/>
              <a:t> </a:t>
            </a:r>
            <a:r>
              <a:rPr lang="it-IT" sz="2400" dirty="0" err="1"/>
              <a:t>visible</a:t>
            </a:r>
            <a:r>
              <a:rPr lang="it-IT" sz="2400" dirty="0"/>
              <a:t> </a:t>
            </a:r>
            <a:r>
              <a:rPr lang="it-IT" sz="2400" dirty="0" err="1"/>
              <a:t>ou</a:t>
            </a:r>
            <a:r>
              <a:rPr lang="it-IT" sz="2400" dirty="0"/>
              <a:t> </a:t>
            </a:r>
            <a:r>
              <a:rPr lang="it-IT" sz="2400" dirty="0" err="1"/>
              <a:t>insidieuse</a:t>
            </a:r>
            <a:r>
              <a:rPr lang="it-IT" sz="2400" dirty="0"/>
              <a:t> – </a:t>
            </a:r>
            <a:r>
              <a:rPr lang="it-IT" sz="2400" dirty="0" err="1"/>
              <a:t>dans</a:t>
            </a:r>
            <a:r>
              <a:rPr lang="it-IT" sz="2400" dirty="0"/>
              <a:t> </a:t>
            </a:r>
            <a:r>
              <a:rPr lang="it-IT" sz="2400" dirty="0" err="1"/>
              <a:t>toutes</a:t>
            </a:r>
            <a:r>
              <a:rPr lang="it-IT" sz="2400" dirty="0"/>
              <a:t> </a:t>
            </a:r>
            <a:r>
              <a:rPr lang="it-IT" sz="2400" dirty="0" err="1"/>
              <a:t>les</a:t>
            </a:r>
            <a:r>
              <a:rPr lang="it-IT" sz="2400" dirty="0"/>
              <a:t> </a:t>
            </a:r>
            <a:r>
              <a:rPr lang="it-IT" sz="2400" dirty="0" err="1"/>
              <a:t>sphères</a:t>
            </a:r>
            <a:r>
              <a:rPr lang="it-IT" sz="2400" dirty="0"/>
              <a:t> de </a:t>
            </a:r>
            <a:r>
              <a:rPr lang="it-IT" sz="2400" dirty="0" err="1"/>
              <a:t>notre</a:t>
            </a:r>
            <a:r>
              <a:rPr lang="it-IT" sz="2400" dirty="0"/>
              <a:t> </a:t>
            </a:r>
            <a:r>
              <a:rPr lang="it-IT" sz="2400" dirty="0" err="1"/>
              <a:t>société</a:t>
            </a:r>
            <a:r>
              <a:rPr lang="it-IT" sz="2400" dirty="0"/>
              <a:t> : </a:t>
            </a:r>
            <a:r>
              <a:rPr lang="it-IT" sz="2400" dirty="0" err="1"/>
              <a:t>dans</a:t>
            </a:r>
            <a:r>
              <a:rPr lang="it-IT" sz="2400" dirty="0"/>
              <a:t> l’</a:t>
            </a:r>
            <a:r>
              <a:rPr lang="it-IT" sz="2400" dirty="0" err="1"/>
              <a:t>emploi</a:t>
            </a:r>
            <a:r>
              <a:rPr lang="it-IT" sz="2400" dirty="0"/>
              <a:t>, </a:t>
            </a:r>
            <a:r>
              <a:rPr lang="it-IT" sz="2400" dirty="0" err="1"/>
              <a:t>dans</a:t>
            </a:r>
            <a:r>
              <a:rPr lang="it-IT" sz="2400" dirty="0"/>
              <a:t> l’</a:t>
            </a:r>
            <a:r>
              <a:rPr lang="it-IT" sz="2400" dirty="0" err="1"/>
              <a:t>accès</a:t>
            </a:r>
            <a:r>
              <a:rPr lang="it-IT" sz="2400" dirty="0"/>
              <a:t> </a:t>
            </a:r>
            <a:r>
              <a:rPr lang="it-IT" sz="2400" dirty="0" err="1"/>
              <a:t>au</a:t>
            </a:r>
            <a:r>
              <a:rPr lang="it-IT" sz="2400" dirty="0"/>
              <a:t> </a:t>
            </a:r>
            <a:r>
              <a:rPr lang="it-IT" sz="2400" dirty="0" err="1"/>
              <a:t>logement</a:t>
            </a:r>
            <a:r>
              <a:rPr lang="it-IT" sz="2400" dirty="0"/>
              <a:t>, </a:t>
            </a:r>
            <a:r>
              <a:rPr lang="it-IT" sz="2400" dirty="0" err="1"/>
              <a:t>aux</a:t>
            </a:r>
            <a:r>
              <a:rPr lang="it-IT" sz="2400" dirty="0"/>
              <a:t> </a:t>
            </a:r>
            <a:r>
              <a:rPr lang="it-IT" sz="2400" dirty="0" err="1"/>
              <a:t>soins</a:t>
            </a:r>
            <a:r>
              <a:rPr lang="it-IT" sz="2400" dirty="0"/>
              <a:t>, </a:t>
            </a:r>
            <a:r>
              <a:rPr lang="it-IT" sz="2400" dirty="0" err="1"/>
              <a:t>au</a:t>
            </a:r>
            <a:r>
              <a:rPr lang="it-IT" sz="2400" dirty="0"/>
              <a:t> service public </a:t>
            </a:r>
            <a:r>
              <a:rPr lang="it-IT" sz="2400" dirty="0" err="1"/>
              <a:t>ou</a:t>
            </a:r>
            <a:r>
              <a:rPr lang="it-IT" sz="2400" dirty="0"/>
              <a:t> </a:t>
            </a:r>
            <a:r>
              <a:rPr lang="it-IT" sz="2400" dirty="0" err="1"/>
              <a:t>au</a:t>
            </a:r>
            <a:r>
              <a:rPr lang="it-IT" sz="2400" dirty="0"/>
              <a:t> </a:t>
            </a:r>
            <a:r>
              <a:rPr lang="it-IT" sz="2400" dirty="0" err="1"/>
              <a:t>financement</a:t>
            </a:r>
            <a:r>
              <a:rPr lang="it-IT" sz="2400" dirty="0"/>
              <a:t> </a:t>
            </a:r>
            <a:r>
              <a:rPr lang="it-IT" sz="2400" dirty="0" err="1"/>
              <a:t>bancaire</a:t>
            </a:r>
            <a:r>
              <a:rPr lang="it-IT" sz="2400" dirty="0"/>
              <a:t>, etc. </a:t>
            </a:r>
            <a:r>
              <a:rPr lang="it-IT" sz="2400" dirty="0" err="1"/>
              <a:t>Des</a:t>
            </a:r>
            <a:r>
              <a:rPr lang="it-IT" sz="2400" dirty="0"/>
              <a:t> </a:t>
            </a:r>
            <a:r>
              <a:rPr lang="it-IT" sz="2400" dirty="0" err="1"/>
              <a:t>discriminations</a:t>
            </a:r>
            <a:r>
              <a:rPr lang="it-IT" sz="2400" dirty="0"/>
              <a:t> qui s’</a:t>
            </a:r>
            <a:r>
              <a:rPr lang="it-IT" sz="2400" dirty="0" err="1"/>
              <a:t>opèrent</a:t>
            </a:r>
            <a:r>
              <a:rPr lang="it-IT" sz="2400" dirty="0"/>
              <a:t> en </a:t>
            </a:r>
            <a:r>
              <a:rPr lang="it-IT" sz="2400" dirty="0" err="1"/>
              <a:t>raison</a:t>
            </a:r>
            <a:r>
              <a:rPr lang="it-IT" sz="2400" dirty="0"/>
              <a:t> </a:t>
            </a:r>
            <a:r>
              <a:rPr lang="it-IT" sz="2400" dirty="0" err="1"/>
              <a:t>du</a:t>
            </a:r>
            <a:r>
              <a:rPr lang="it-IT" sz="2400" dirty="0"/>
              <a:t> handicap, de l’origine, </a:t>
            </a:r>
            <a:r>
              <a:rPr lang="it-IT" sz="2400" dirty="0" err="1"/>
              <a:t>du</a:t>
            </a:r>
            <a:r>
              <a:rPr lang="it-IT" sz="2400" dirty="0"/>
              <a:t> </a:t>
            </a:r>
            <a:r>
              <a:rPr lang="it-IT" sz="2400" dirty="0" err="1"/>
              <a:t>genre</a:t>
            </a:r>
            <a:r>
              <a:rPr lang="it-IT" sz="2400" dirty="0"/>
              <a:t>, de l’</a:t>
            </a:r>
            <a:r>
              <a:rPr lang="it-IT" sz="2400" dirty="0" err="1"/>
              <a:t>orientation</a:t>
            </a:r>
            <a:r>
              <a:rPr lang="it-IT" sz="2400" dirty="0"/>
              <a:t> </a:t>
            </a:r>
            <a:r>
              <a:rPr lang="it-IT" sz="2400" dirty="0" err="1"/>
              <a:t>sexuelle</a:t>
            </a:r>
            <a:r>
              <a:rPr lang="it-IT" sz="2400" dirty="0"/>
              <a:t> et de l’</a:t>
            </a:r>
            <a:r>
              <a:rPr lang="it-IT" sz="2400" dirty="0" err="1"/>
              <a:t>identité</a:t>
            </a:r>
            <a:r>
              <a:rPr lang="it-IT" sz="2400" dirty="0"/>
              <a:t> de </a:t>
            </a:r>
            <a:r>
              <a:rPr lang="it-IT" sz="2400" dirty="0" err="1"/>
              <a:t>genre</a:t>
            </a:r>
            <a:r>
              <a:rPr lang="it-IT" sz="2400" dirty="0"/>
              <a:t> </a:t>
            </a:r>
            <a:r>
              <a:rPr lang="it-IT" sz="2400" dirty="0" err="1"/>
              <a:t>ou</a:t>
            </a:r>
            <a:r>
              <a:rPr lang="it-IT" sz="2400" dirty="0"/>
              <a:t> </a:t>
            </a:r>
            <a:r>
              <a:rPr lang="it-IT" sz="2400" dirty="0" err="1"/>
              <a:t>encore</a:t>
            </a:r>
            <a:r>
              <a:rPr lang="it-IT" sz="2400" dirty="0"/>
              <a:t> de l’</a:t>
            </a:r>
            <a:r>
              <a:rPr lang="it-IT" sz="2400" dirty="0" err="1"/>
              <a:t>âge</a:t>
            </a:r>
            <a:r>
              <a:rPr lang="it-IT" sz="2400" dirty="0"/>
              <a:t> </a:t>
            </a:r>
            <a:r>
              <a:rPr lang="it-IT" sz="2400" dirty="0" err="1"/>
              <a:t>ou</a:t>
            </a:r>
            <a:r>
              <a:rPr lang="it-IT" sz="2400" dirty="0"/>
              <a:t> </a:t>
            </a:r>
            <a:r>
              <a:rPr lang="it-IT" sz="2400" dirty="0" err="1"/>
              <a:t>des</a:t>
            </a:r>
            <a:r>
              <a:rPr lang="it-IT" sz="2400" dirty="0"/>
              <a:t> </a:t>
            </a:r>
            <a:r>
              <a:rPr lang="it-IT" sz="2400" dirty="0" err="1"/>
              <a:t>croyances</a:t>
            </a:r>
            <a:r>
              <a:rPr lang="it-IT" sz="2400" dirty="0"/>
              <a:t>. </a:t>
            </a:r>
            <a:r>
              <a:rPr lang="it-IT" sz="2400" dirty="0" err="1"/>
              <a:t>Au</a:t>
            </a:r>
            <a:r>
              <a:rPr lang="it-IT" sz="2400" dirty="0"/>
              <a:t> </a:t>
            </a:r>
            <a:r>
              <a:rPr lang="it-IT" sz="2400" dirty="0" err="1"/>
              <a:t>total</a:t>
            </a:r>
            <a:r>
              <a:rPr lang="it-IT" sz="2400" dirty="0"/>
              <a:t>, il </a:t>
            </a:r>
            <a:r>
              <a:rPr lang="it-IT" sz="2400" dirty="0" err="1"/>
              <a:t>existe</a:t>
            </a:r>
            <a:r>
              <a:rPr lang="it-IT" sz="2400" dirty="0"/>
              <a:t> 25 </a:t>
            </a:r>
            <a:r>
              <a:rPr lang="it-IT" sz="2400" dirty="0" err="1"/>
              <a:t>critères</a:t>
            </a:r>
            <a:r>
              <a:rPr lang="it-IT" sz="2400" dirty="0"/>
              <a:t> de </a:t>
            </a:r>
            <a:r>
              <a:rPr lang="it-IT" sz="2400" dirty="0" err="1"/>
              <a:t>discriminations</a:t>
            </a:r>
            <a:r>
              <a:rPr lang="it-IT" sz="2400" dirty="0"/>
              <a:t> </a:t>
            </a:r>
            <a:r>
              <a:rPr lang="it-IT" sz="2400" dirty="0" err="1"/>
              <a:t>interdits</a:t>
            </a:r>
            <a:r>
              <a:rPr lang="it-IT" sz="2400" dirty="0"/>
              <a:t> par la </a:t>
            </a:r>
            <a:r>
              <a:rPr lang="it-IT" sz="2400" dirty="0" err="1"/>
              <a:t>loi</a:t>
            </a:r>
            <a:r>
              <a:rPr lang="it-IT" sz="2400" dirty="0"/>
              <a:t>.</a:t>
            </a:r>
          </a:p>
          <a:p>
            <a:endParaRPr lang="fr-CA" sz="2400" dirty="0"/>
          </a:p>
        </p:txBody>
      </p:sp>
    </p:spTree>
    <p:extLst>
      <p:ext uri="{BB962C8B-B14F-4D97-AF65-F5344CB8AC3E}">
        <p14:creationId xmlns:p14="http://schemas.microsoft.com/office/powerpoint/2010/main" val="4151626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Grande consultation citoyenne sur les discriminations</a:t>
            </a:r>
          </a:p>
        </p:txBody>
      </p:sp>
      <p:sp>
        <p:nvSpPr>
          <p:cNvPr id="3" name="Segnaposto contenuto 2"/>
          <p:cNvSpPr>
            <a:spLocks noGrp="1"/>
          </p:cNvSpPr>
          <p:nvPr>
            <p:ph idx="1"/>
          </p:nvPr>
        </p:nvSpPr>
        <p:spPr/>
        <p:txBody>
          <a:bodyPr>
            <a:normAutofit/>
          </a:bodyPr>
          <a:lstStyle/>
          <a:p>
            <a:r>
              <a:rPr lang="fr-CA" sz="2400" dirty="0" smtClean="0"/>
              <a:t>vision du site</a:t>
            </a:r>
          </a:p>
          <a:p>
            <a:r>
              <a:rPr lang="fr-CA" sz="2400" dirty="0">
                <a:hlinkClick r:id="rId2"/>
              </a:rPr>
              <a:t>https://www.consultation-discriminations.gouv.fr</a:t>
            </a:r>
            <a:r>
              <a:rPr lang="fr-CA" sz="2400" dirty="0" smtClean="0">
                <a:hlinkClick r:id="rId2"/>
              </a:rPr>
              <a:t>/</a:t>
            </a:r>
            <a:endParaRPr lang="fr-CA" sz="2400" dirty="0" smtClean="0"/>
          </a:p>
          <a:p>
            <a:endParaRPr lang="fr-CA" sz="2400" dirty="0"/>
          </a:p>
          <a:p>
            <a:r>
              <a:rPr lang="fr-CA" sz="2400" dirty="0" err="1" smtClean="0"/>
              <a:t>project</a:t>
            </a:r>
            <a:r>
              <a:rPr lang="fr-CA" sz="2400" dirty="0"/>
              <a:t>/emploi/consultation/</a:t>
            </a:r>
            <a:r>
              <a:rPr lang="fr-CA" sz="2400" dirty="0" smtClean="0"/>
              <a:t>consultation</a:t>
            </a:r>
          </a:p>
          <a:p>
            <a:endParaRPr lang="fr-CA" sz="2400" dirty="0"/>
          </a:p>
          <a:p>
            <a:endParaRPr lang="fr-CA" sz="2400" dirty="0" smtClean="0"/>
          </a:p>
        </p:txBody>
      </p:sp>
    </p:spTree>
    <p:extLst>
      <p:ext uri="{BB962C8B-B14F-4D97-AF65-F5344CB8AC3E}">
        <p14:creationId xmlns:p14="http://schemas.microsoft.com/office/powerpoint/2010/main" val="2767601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Une autre discrimination :</a:t>
            </a:r>
            <a:br>
              <a:rPr lang="fr-FR" sz="2800" dirty="0"/>
            </a:br>
            <a:r>
              <a:rPr lang="fr-FR" sz="2800" dirty="0"/>
              <a:t>la discrimination linguistique</a:t>
            </a:r>
            <a:endParaRPr lang="fr-CA" sz="2800" dirty="0"/>
          </a:p>
        </p:txBody>
      </p:sp>
      <p:sp>
        <p:nvSpPr>
          <p:cNvPr id="3" name="Segnaposto contenuto 2"/>
          <p:cNvSpPr>
            <a:spLocks noGrp="1"/>
          </p:cNvSpPr>
          <p:nvPr>
            <p:ph idx="1"/>
          </p:nvPr>
        </p:nvSpPr>
        <p:spPr/>
        <p:txBody>
          <a:bodyPr>
            <a:normAutofit fontScale="92500" lnSpcReduction="20000"/>
          </a:bodyPr>
          <a:lstStyle/>
          <a:p>
            <a:endParaRPr lang="fr-CA" sz="2400" dirty="0"/>
          </a:p>
          <a:p>
            <a:r>
              <a:rPr lang="fr-CA" sz="2400" dirty="0"/>
              <a:t>Pourquoi l’accent de Jean Castex* détonne encore en 2020</a:t>
            </a:r>
          </a:p>
          <a:p>
            <a:pPr algn="just"/>
            <a:r>
              <a:rPr lang="fr-CA" sz="2400" dirty="0"/>
              <a:t>Qu’il soit moqué ou tout simplement commenté, l’accent du tout nouveau Premier ministre fait beaucoup parler de lui. Un phénomène qui en dit long sur notre rapport aux accents régionaux.</a:t>
            </a:r>
          </a:p>
          <a:p>
            <a:pPr algn="just"/>
            <a:r>
              <a:rPr lang="fr-CA" sz="2400" dirty="0"/>
              <a:t>« Avec un accent méridional, on ne peut pas être Premier ministre.» C’est du moins une perception très répandue dans la société française, estime le sociolinguiste Philippe Blanchet.</a:t>
            </a:r>
          </a:p>
          <a:p>
            <a:pPr algn="just"/>
            <a:r>
              <a:rPr lang="fr-CA" sz="2400" i="1" dirty="0"/>
              <a:t>Le Parisien </a:t>
            </a:r>
            <a:r>
              <a:rPr lang="fr-CA" sz="2400" dirty="0"/>
              <a:t>9 juillet 2020</a:t>
            </a:r>
          </a:p>
          <a:p>
            <a:pPr algn="just"/>
            <a:r>
              <a:rPr lang="fr-CA" sz="2400" dirty="0"/>
              <a:t>Jean Castex, le premier ministre de la V° République a avoir un accent qui n’est pas le « parisien »:</a:t>
            </a:r>
          </a:p>
          <a:p>
            <a:r>
              <a:rPr lang="fr-CA" sz="2400" dirty="0" err="1"/>
              <a:t>Ecoutons</a:t>
            </a:r>
            <a:r>
              <a:rPr lang="fr-CA" sz="2400" dirty="0"/>
              <a:t> </a:t>
            </a:r>
            <a:r>
              <a:rPr lang="fr-CA" sz="2400" dirty="0" err="1"/>
              <a:t>https</a:t>
            </a:r>
            <a:r>
              <a:rPr lang="fr-CA" sz="2400" dirty="0"/>
              <a:t>://</a:t>
            </a:r>
            <a:r>
              <a:rPr lang="fr-CA" sz="2400" dirty="0" err="1"/>
              <a:t>https</a:t>
            </a:r>
            <a:r>
              <a:rPr lang="fr-CA" sz="2400" dirty="0"/>
              <a:t>://</a:t>
            </a:r>
            <a:r>
              <a:rPr lang="fr-CA" sz="2400" dirty="0" err="1"/>
              <a:t>www.youtube.com</a:t>
            </a:r>
            <a:r>
              <a:rPr lang="fr-CA" sz="2400" dirty="0"/>
              <a:t>/</a:t>
            </a:r>
            <a:r>
              <a:rPr lang="fr-CA" sz="2400" dirty="0" err="1"/>
              <a:t>watch?v</a:t>
            </a:r>
            <a:r>
              <a:rPr lang="fr-CA" sz="2400" dirty="0"/>
              <a:t>=U0LrLW4JqYY</a:t>
            </a:r>
          </a:p>
        </p:txBody>
      </p:sp>
    </p:spTree>
    <p:extLst>
      <p:ext uri="{BB962C8B-B14F-4D97-AF65-F5344CB8AC3E}">
        <p14:creationId xmlns:p14="http://schemas.microsoft.com/office/powerpoint/2010/main" val="211111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Discriminations</a:t>
            </a:r>
            <a:br>
              <a:rPr lang="fr-CA" sz="2800" dirty="0" smtClean="0"/>
            </a:br>
            <a:r>
              <a:rPr lang="fr-CA" sz="2800" dirty="0" smtClean="0"/>
              <a:t>Pour vous</a:t>
            </a:r>
            <a:endParaRPr lang="fr-CA" sz="2800" dirty="0"/>
          </a:p>
        </p:txBody>
      </p:sp>
      <p:sp>
        <p:nvSpPr>
          <p:cNvPr id="3" name="Segnaposto contenuto 2"/>
          <p:cNvSpPr>
            <a:spLocks noGrp="1"/>
          </p:cNvSpPr>
          <p:nvPr>
            <p:ph idx="1"/>
          </p:nvPr>
        </p:nvSpPr>
        <p:spPr/>
        <p:txBody>
          <a:bodyPr>
            <a:normAutofit lnSpcReduction="10000"/>
          </a:bodyPr>
          <a:lstStyle/>
          <a:p>
            <a:r>
              <a:rPr lang="fr-CA" sz="2400" dirty="0" smtClean="0"/>
              <a:t>couleur de la peau: faciès ; </a:t>
            </a:r>
          </a:p>
          <a:p>
            <a:r>
              <a:rPr lang="fr-CA" sz="2400" dirty="0" smtClean="0"/>
              <a:t>femmes/hommes;</a:t>
            </a:r>
          </a:p>
          <a:p>
            <a:r>
              <a:rPr lang="fr-CA" sz="2400" dirty="0" smtClean="0"/>
              <a:t>âge: (vouloir + </a:t>
            </a:r>
            <a:r>
              <a:rPr lang="fr-CA" sz="2400" dirty="0" err="1" smtClean="0"/>
              <a:t>subj</a:t>
            </a:r>
            <a:r>
              <a:rPr lang="fr-CA" sz="2400" dirty="0" smtClean="0"/>
              <a:t>)  jeune/jaune</a:t>
            </a:r>
          </a:p>
          <a:p>
            <a:r>
              <a:rPr lang="fr-CA" sz="2400" dirty="0" smtClean="0"/>
              <a:t>religion en Italie catholiques et chrétiens </a:t>
            </a:r>
            <a:r>
              <a:rPr lang="fr-CA" sz="2400" dirty="0" err="1" smtClean="0"/>
              <a:t>plutot</a:t>
            </a:r>
            <a:r>
              <a:rPr lang="fr-CA" sz="2400" dirty="0" smtClean="0"/>
              <a:t> des musulmans</a:t>
            </a:r>
          </a:p>
          <a:p>
            <a:r>
              <a:rPr lang="fr-CA" sz="2400" dirty="0" smtClean="0"/>
              <a:t>orientation sexuelle</a:t>
            </a:r>
          </a:p>
          <a:p>
            <a:r>
              <a:rPr lang="fr-CA" sz="2400" dirty="0" smtClean="0"/>
              <a:t>handicap </a:t>
            </a:r>
          </a:p>
          <a:p>
            <a:r>
              <a:rPr lang="fr-CA" sz="2400" dirty="0" smtClean="0"/>
              <a:t>nationalité</a:t>
            </a:r>
          </a:p>
          <a:p>
            <a:r>
              <a:rPr lang="fr-CA" sz="2400" dirty="0" smtClean="0"/>
              <a:t>échelle sociale</a:t>
            </a:r>
          </a:p>
          <a:p>
            <a:r>
              <a:rPr lang="fr-CA" sz="2400" dirty="0" smtClean="0"/>
              <a:t>apparence physique: belles la vie la plus facile, dans le monde de la mode, un peu plus sous-jacente</a:t>
            </a:r>
            <a:endParaRPr lang="fr-CA" sz="2400" dirty="0"/>
          </a:p>
        </p:txBody>
      </p:sp>
    </p:spTree>
    <p:extLst>
      <p:ext uri="{BB962C8B-B14F-4D97-AF65-F5344CB8AC3E}">
        <p14:creationId xmlns:p14="http://schemas.microsoft.com/office/powerpoint/2010/main" val="2984824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 </a:t>
            </a:r>
            <a:r>
              <a:rPr lang="it-IT" sz="2800" dirty="0" err="1"/>
              <a:t>autre</a:t>
            </a:r>
            <a:r>
              <a:rPr lang="it-IT" sz="2800" dirty="0"/>
              <a:t> </a:t>
            </a:r>
            <a:r>
              <a:rPr lang="it-IT" sz="2800" dirty="0" err="1"/>
              <a:t>cas</a:t>
            </a:r>
            <a:r>
              <a:rPr lang="it-IT" sz="2800" dirty="0"/>
              <a:t> </a:t>
            </a:r>
            <a:r>
              <a:rPr lang="it-IT" sz="2800" dirty="0" err="1"/>
              <a:t>dans</a:t>
            </a:r>
            <a:r>
              <a:rPr lang="it-IT" sz="2800" dirty="0"/>
              <a:t> le monde </a:t>
            </a:r>
            <a:r>
              <a:rPr lang="it-IT" sz="2800" dirty="0" err="1"/>
              <a:t>politique</a:t>
            </a:r>
            <a:endParaRPr lang="it-IT" sz="2800" dirty="0"/>
          </a:p>
        </p:txBody>
      </p:sp>
      <p:sp>
        <p:nvSpPr>
          <p:cNvPr id="3" name="Segnaposto contenuto 2"/>
          <p:cNvSpPr>
            <a:spLocks noGrp="1"/>
          </p:cNvSpPr>
          <p:nvPr>
            <p:ph idx="1"/>
          </p:nvPr>
        </p:nvSpPr>
        <p:spPr/>
        <p:txBody>
          <a:bodyPr>
            <a:normAutofit/>
          </a:bodyPr>
          <a:lstStyle/>
          <a:p>
            <a:r>
              <a:rPr lang="fr-FR" sz="2400" dirty="0"/>
              <a:t>L'accent d'Eva Joly est-il un problème ? (candidate des Verts aux élections présidentielles de 2012)</a:t>
            </a:r>
          </a:p>
          <a:p>
            <a:r>
              <a:rPr lang="fr-FR" sz="2400" dirty="0"/>
              <a:t>Eva Joly a été députée européenne (groupe Vert-ALE) de 2009 à 2019</a:t>
            </a:r>
          </a:p>
          <a:p>
            <a:pPr algn="just"/>
            <a:r>
              <a:rPr lang="fr-FR" sz="2400" dirty="0"/>
              <a:t>Elle a géré le dossier Elf en tant que juge d’instruction avec gain de cause. « Le plus gros scandale politico-financier » sur les détournements de fonds totalisant 504 millions $.</a:t>
            </a:r>
          </a:p>
          <a:p>
            <a:pPr algn="just"/>
            <a:endParaRPr lang="fr-FR" sz="2400" dirty="0"/>
          </a:p>
          <a:p>
            <a:pPr algn="just"/>
            <a:r>
              <a:rPr lang="fr-FR" sz="2400" dirty="0"/>
              <a:t>Clip accents d'Eva Joly - La France résonne de tous les accents du monde </a:t>
            </a:r>
          </a:p>
          <a:p>
            <a:pPr algn="just"/>
            <a:endParaRPr lang="it-IT" sz="2400" dirty="0"/>
          </a:p>
        </p:txBody>
      </p:sp>
    </p:spTree>
    <p:extLst>
      <p:ext uri="{BB962C8B-B14F-4D97-AF65-F5344CB8AC3E}">
        <p14:creationId xmlns:p14="http://schemas.microsoft.com/office/powerpoint/2010/main" val="3077397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la </a:t>
            </a:r>
            <a:r>
              <a:rPr lang="fr-FR" sz="2800" dirty="0"/>
              <a:t>discrimination linguistique</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Proposition de loi nº 2473 visant à promouvoir la France des accents. </a:t>
            </a:r>
            <a:r>
              <a:rPr lang="fr-CA" sz="2400" dirty="0"/>
              <a:t/>
            </a:r>
            <a:br>
              <a:rPr lang="fr-CA" sz="2400" dirty="0"/>
            </a:br>
            <a:r>
              <a:rPr lang="fr-FR" sz="2400" dirty="0"/>
              <a:t>En décembre 2019, Christophe </a:t>
            </a:r>
            <a:r>
              <a:rPr lang="fr-FR" sz="2400" dirty="0" err="1"/>
              <a:t>Euzet</a:t>
            </a:r>
            <a:r>
              <a:rPr lang="fr-FR" sz="2400" dirty="0"/>
              <a:t>, député de l’Hérault* du groupe </a:t>
            </a:r>
            <a:r>
              <a:rPr lang="fr-FR" sz="2400" i="1" dirty="0"/>
              <a:t>Agir ensemble </a:t>
            </a:r>
            <a:r>
              <a:rPr lang="fr-FR" sz="2400" dirty="0"/>
              <a:t>de la majorité présidentielle, dépose avec des collègues à l’Assemblée nationale la </a:t>
            </a:r>
            <a:r>
              <a:rPr lang="fr-FR" sz="2400" i="1" dirty="0"/>
              <a:t>Proposition de loi nº 2473 visant à promouvoir la France des accents.</a:t>
            </a:r>
          </a:p>
          <a:p>
            <a:pPr algn="just"/>
            <a:r>
              <a:rPr lang="fr-CA" sz="2400" dirty="0"/>
              <a:t>La loi a été adoptée en première lecture par l’Assemblée nationale le 26 novembre 2020.</a:t>
            </a:r>
          </a:p>
          <a:p>
            <a:pPr algn="just"/>
            <a:r>
              <a:rPr lang="fr-CA" sz="2400" dirty="0"/>
              <a:t>La proposition de loi reconnait l'accent comme un critère de discrimination. </a:t>
            </a:r>
            <a:r>
              <a:rPr lang="fr-CA" sz="2400" b="1" dirty="0"/>
              <a:t>Elle entend lutter contre la « </a:t>
            </a:r>
            <a:r>
              <a:rPr lang="fr-CA" sz="2400" b="1" dirty="0" err="1"/>
              <a:t>glottophobie</a:t>
            </a:r>
            <a:r>
              <a:rPr lang="fr-CA" sz="2400" b="1" dirty="0"/>
              <a:t> ». </a:t>
            </a:r>
            <a:r>
              <a:rPr lang="fr-CA" sz="2400" dirty="0" err="1"/>
              <a:t>https</a:t>
            </a:r>
            <a:r>
              <a:rPr lang="fr-CA" sz="2400" dirty="0"/>
              <a:t>://</a:t>
            </a:r>
            <a:r>
              <a:rPr lang="fr-CA" sz="2400" dirty="0" err="1"/>
              <a:t>www.vie-publique.fr</a:t>
            </a:r>
            <a:r>
              <a:rPr lang="fr-CA" sz="2400" dirty="0"/>
              <a:t>/loi/277433-proposition-de-loi-glottophobie-promouvoir-la-france-des-accents </a:t>
            </a:r>
          </a:p>
          <a:p>
            <a:pPr algn="just"/>
            <a:r>
              <a:rPr lang="fr-CA" sz="2400" dirty="0"/>
              <a:t>*L’Hérault est un département français de la région Occitanie.</a:t>
            </a:r>
            <a:r>
              <a:rPr lang="fr-FR" sz="2400" dirty="0"/>
              <a:t> </a:t>
            </a:r>
            <a:endParaRPr lang="it-IT" sz="2400" dirty="0"/>
          </a:p>
          <a:p>
            <a:pPr marL="0" indent="0">
              <a:buNone/>
            </a:pPr>
            <a:r>
              <a:rPr lang="fr-FR" sz="2400" i="1" dirty="0"/>
              <a:t> </a:t>
            </a:r>
            <a:endParaRPr lang="fr-CA" sz="2400" dirty="0"/>
          </a:p>
        </p:txBody>
      </p:sp>
    </p:spTree>
    <p:extLst>
      <p:ext uri="{BB962C8B-B14F-4D97-AF65-F5344CB8AC3E}">
        <p14:creationId xmlns:p14="http://schemas.microsoft.com/office/powerpoint/2010/main" val="4099405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err="1"/>
              <a:t>glottophobie</a:t>
            </a:r>
            <a:endParaRPr lang="fr-CA" sz="2800" dirty="0"/>
          </a:p>
        </p:txBody>
      </p:sp>
      <p:sp>
        <p:nvSpPr>
          <p:cNvPr id="3" name="Segnaposto contenuto 2"/>
          <p:cNvSpPr>
            <a:spLocks noGrp="1"/>
          </p:cNvSpPr>
          <p:nvPr>
            <p:ph idx="1"/>
          </p:nvPr>
        </p:nvSpPr>
        <p:spPr/>
        <p:txBody>
          <a:bodyPr>
            <a:normAutofit/>
          </a:bodyPr>
          <a:lstStyle/>
          <a:p>
            <a:pPr algn="just"/>
            <a:r>
              <a:rPr lang="it-IT" sz="2400" dirty="0"/>
              <a:t>Terme </a:t>
            </a:r>
            <a:r>
              <a:rPr lang="it-IT" sz="2400" dirty="0" err="1"/>
              <a:t>forgé</a:t>
            </a:r>
            <a:r>
              <a:rPr lang="it-IT" sz="2400" dirty="0"/>
              <a:t> par Philippe </a:t>
            </a:r>
            <a:r>
              <a:rPr lang="it-IT" sz="2400" dirty="0" err="1"/>
              <a:t>Blanchet</a:t>
            </a:r>
            <a:r>
              <a:rPr lang="it-IT" sz="2400" dirty="0"/>
              <a:t>, sociolinguiste de l’</a:t>
            </a:r>
            <a:r>
              <a:rPr lang="it-IT" sz="2400" dirty="0" err="1"/>
              <a:t>Université</a:t>
            </a:r>
            <a:r>
              <a:rPr lang="it-IT" sz="2400" dirty="0"/>
              <a:t> de </a:t>
            </a:r>
            <a:r>
              <a:rPr lang="it-IT" sz="2400" b="1" dirty="0"/>
              <a:t>Rennes (</a:t>
            </a:r>
            <a:r>
              <a:rPr lang="it-IT" sz="2400" b="1" dirty="0" err="1"/>
              <a:t>Bretagne</a:t>
            </a:r>
            <a:r>
              <a:rPr lang="it-IT" sz="2400" b="1" dirty="0"/>
              <a:t>)</a:t>
            </a:r>
          </a:p>
          <a:p>
            <a:r>
              <a:rPr lang="it-IT" sz="2400" dirty="0"/>
              <a:t>Philippe </a:t>
            </a:r>
            <a:r>
              <a:rPr lang="it-IT" sz="2400" dirty="0" err="1"/>
              <a:t>Blanchet</a:t>
            </a:r>
            <a:r>
              <a:rPr lang="it-IT" sz="2400" dirty="0"/>
              <a:t>, </a:t>
            </a:r>
            <a:r>
              <a:rPr lang="it-IT" sz="2400" i="1" dirty="0" err="1"/>
              <a:t>Discriminations</a:t>
            </a:r>
            <a:r>
              <a:rPr lang="it-IT" sz="2400" i="1" dirty="0"/>
              <a:t> : </a:t>
            </a:r>
            <a:r>
              <a:rPr lang="it-IT" sz="2400" i="1" dirty="0" err="1"/>
              <a:t>combattre</a:t>
            </a:r>
            <a:r>
              <a:rPr lang="it-IT" sz="2400" i="1" dirty="0"/>
              <a:t> la </a:t>
            </a:r>
            <a:r>
              <a:rPr lang="it-IT" sz="2400" i="1" dirty="0" err="1"/>
              <a:t>glottophobie</a:t>
            </a:r>
            <a:endParaRPr lang="it-IT" sz="2400" dirty="0"/>
          </a:p>
          <a:p>
            <a:r>
              <a:rPr lang="it-IT" sz="2400" dirty="0"/>
              <a:t>Paris, </a:t>
            </a:r>
            <a:r>
              <a:rPr lang="it-IT" sz="2400" dirty="0" err="1"/>
              <a:t>Éd</a:t>
            </a:r>
            <a:r>
              <a:rPr lang="it-IT" sz="2400" dirty="0"/>
              <a:t>. </a:t>
            </a:r>
            <a:r>
              <a:rPr lang="it-IT" sz="2400" dirty="0" err="1"/>
              <a:t>Textuel</a:t>
            </a:r>
            <a:r>
              <a:rPr lang="it-IT" sz="2400" dirty="0"/>
              <a:t>, </a:t>
            </a:r>
            <a:r>
              <a:rPr lang="it-IT" sz="2400" dirty="0" err="1"/>
              <a:t>coll</a:t>
            </a:r>
            <a:r>
              <a:rPr lang="it-IT" sz="2400" dirty="0"/>
              <a:t>. </a:t>
            </a:r>
            <a:r>
              <a:rPr lang="it-IT" sz="2400" dirty="0" err="1"/>
              <a:t>Petite</a:t>
            </a:r>
            <a:r>
              <a:rPr lang="it-IT" sz="2400" dirty="0"/>
              <a:t> </a:t>
            </a:r>
            <a:r>
              <a:rPr lang="it-IT" sz="2400" dirty="0" err="1"/>
              <a:t>Encyclopédie</a:t>
            </a:r>
            <a:r>
              <a:rPr lang="it-IT" sz="2400" dirty="0"/>
              <a:t> </a:t>
            </a:r>
            <a:r>
              <a:rPr lang="it-IT" sz="2400" dirty="0" err="1"/>
              <a:t>critique</a:t>
            </a:r>
            <a:r>
              <a:rPr lang="it-IT" sz="2400" dirty="0"/>
              <a:t>, </a:t>
            </a:r>
            <a:r>
              <a:rPr lang="it-IT" sz="2400" b="1" dirty="0"/>
              <a:t>2016.</a:t>
            </a:r>
          </a:p>
          <a:p>
            <a:pPr marL="0" indent="0">
              <a:buNone/>
            </a:pPr>
            <a:r>
              <a:rPr lang="it-IT" sz="2400" dirty="0"/>
              <a:t> </a:t>
            </a:r>
          </a:p>
          <a:p>
            <a:r>
              <a:rPr lang="it-IT" sz="2400" dirty="0"/>
              <a:t>Philippe </a:t>
            </a:r>
            <a:r>
              <a:rPr lang="it-IT" sz="2400" dirty="0" err="1"/>
              <a:t>Blanchet</a:t>
            </a:r>
            <a:r>
              <a:rPr lang="it-IT" sz="2400" dirty="0"/>
              <a:t>, </a:t>
            </a:r>
            <a:r>
              <a:rPr lang="it-IT" sz="2400" i="1" dirty="0"/>
              <a:t>Je n'ai plus osé </a:t>
            </a:r>
            <a:r>
              <a:rPr lang="it-IT" sz="2400" i="1" dirty="0" err="1"/>
              <a:t>ouvrir</a:t>
            </a:r>
            <a:r>
              <a:rPr lang="it-IT" sz="2400" i="1" dirty="0"/>
              <a:t> la </a:t>
            </a:r>
            <a:r>
              <a:rPr lang="it-IT" sz="2400" i="1" dirty="0" err="1"/>
              <a:t>bouche</a:t>
            </a:r>
            <a:r>
              <a:rPr lang="it-IT" sz="2400" i="1" dirty="0"/>
              <a:t>... : </a:t>
            </a:r>
            <a:r>
              <a:rPr lang="it-IT" sz="2400" i="1" dirty="0" err="1"/>
              <a:t>témoignages</a:t>
            </a:r>
            <a:r>
              <a:rPr lang="it-IT" sz="2400" i="1" dirty="0"/>
              <a:t> de </a:t>
            </a:r>
            <a:r>
              <a:rPr lang="it-IT" sz="2400" i="1" dirty="0" err="1"/>
              <a:t>glottophobie</a:t>
            </a:r>
            <a:r>
              <a:rPr lang="it-IT" sz="2400" i="1" dirty="0"/>
              <a:t> </a:t>
            </a:r>
            <a:r>
              <a:rPr lang="it-IT" sz="2400" i="1" dirty="0" err="1"/>
              <a:t>vécue</a:t>
            </a:r>
            <a:r>
              <a:rPr lang="it-IT" sz="2400" i="1" dirty="0"/>
              <a:t> et </a:t>
            </a:r>
            <a:r>
              <a:rPr lang="it-IT" sz="2400" i="1" dirty="0" err="1"/>
              <a:t>moyens</a:t>
            </a:r>
            <a:r>
              <a:rPr lang="it-IT" sz="2400" i="1" dirty="0"/>
              <a:t> de se </a:t>
            </a:r>
            <a:r>
              <a:rPr lang="it-IT" sz="2400" i="1" dirty="0" err="1"/>
              <a:t>défendre</a:t>
            </a:r>
            <a:r>
              <a:rPr lang="it-IT" sz="2400" dirty="0"/>
              <a:t>, Limoges, Lambert-Lucas, 2018.</a:t>
            </a:r>
          </a:p>
          <a:p>
            <a:endParaRPr lang="fr-CA" sz="2400" dirty="0"/>
          </a:p>
        </p:txBody>
      </p:sp>
    </p:spTree>
    <p:extLst>
      <p:ext uri="{BB962C8B-B14F-4D97-AF65-F5344CB8AC3E}">
        <p14:creationId xmlns:p14="http://schemas.microsoft.com/office/powerpoint/2010/main" val="2241393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a:t>
            </a:r>
          </a:p>
        </p:txBody>
      </p:sp>
      <p:sp>
        <p:nvSpPr>
          <p:cNvPr id="3" name="Segnaposto contenuto 2"/>
          <p:cNvSpPr>
            <a:spLocks noGrp="1"/>
          </p:cNvSpPr>
          <p:nvPr>
            <p:ph idx="1"/>
          </p:nvPr>
        </p:nvSpPr>
        <p:spPr/>
        <p:txBody>
          <a:bodyPr>
            <a:normAutofit/>
          </a:bodyPr>
          <a:lstStyle/>
          <a:p>
            <a:pPr algn="just"/>
            <a:r>
              <a:rPr lang="fr-FR" sz="2400" i="1" dirty="0"/>
              <a:t>« Le mépris, la haine, l’agression, le rejet, l’exclusion, de personnes, </a:t>
            </a:r>
            <a:r>
              <a:rPr lang="fr-FR" sz="2400" b="1" i="1" dirty="0"/>
              <a:t>discrimination négative </a:t>
            </a:r>
            <a:r>
              <a:rPr lang="fr-FR" sz="2400" i="1" dirty="0"/>
              <a:t>effectivement ou prétendument fondés sur le fait de considérer </a:t>
            </a:r>
            <a:r>
              <a:rPr lang="fr-FR" sz="2400" b="1" i="1" dirty="0"/>
              <a:t>incorrectes, inférieures, mauvaises certaines formes linguistiques </a:t>
            </a:r>
            <a:r>
              <a:rPr lang="fr-FR" sz="2400" i="1" dirty="0"/>
              <a:t>(perçues comme des langues, des dialectes ou des usages de langues) usitées par ces personnes, en général en focalisant sur les formes linguistiques (et sans toujours avoir pleinement conscience de l’ampleur des effets produits sur les personnes). » </a:t>
            </a:r>
            <a:r>
              <a:rPr lang="fr-FR" sz="2400" dirty="0"/>
              <a:t>(Blanchet, 2016, p. 45)</a:t>
            </a:r>
            <a:endParaRPr lang="it-IT" sz="2400" dirty="0"/>
          </a:p>
          <a:p>
            <a:endParaRPr lang="fr-CA" sz="2400" dirty="0"/>
          </a:p>
        </p:txBody>
      </p:sp>
    </p:spTree>
    <p:extLst>
      <p:ext uri="{BB962C8B-B14F-4D97-AF65-F5344CB8AC3E}">
        <p14:creationId xmlns:p14="http://schemas.microsoft.com/office/powerpoint/2010/main" val="1845844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données</a:t>
            </a:r>
          </a:p>
        </p:txBody>
      </p:sp>
      <p:sp>
        <p:nvSpPr>
          <p:cNvPr id="3" name="Segnaposto contenuto 2"/>
          <p:cNvSpPr>
            <a:spLocks noGrp="1"/>
          </p:cNvSpPr>
          <p:nvPr>
            <p:ph idx="1"/>
          </p:nvPr>
        </p:nvSpPr>
        <p:spPr/>
        <p:txBody>
          <a:bodyPr>
            <a:normAutofit fontScale="92500" lnSpcReduction="10000"/>
          </a:bodyPr>
          <a:lstStyle/>
          <a:p>
            <a:pPr algn="just"/>
            <a:r>
              <a:rPr lang="fr-FR" sz="2400" dirty="0"/>
              <a:t>Dans un sondage réalisé par l’IFOP* en 2020 sur un échantillon de 2.019 personnes, 50% disent avoir un accent régional : 29% disent qu’ils s’expriment avec un accent « un peu marqué », 16% avec un accent « assez marqué » et 5% avec un accent « très marqué ». Ces nombres sont plus élevés dans les milieux des ouvriers et employés. </a:t>
            </a:r>
          </a:p>
          <a:p>
            <a:pPr algn="just"/>
            <a:r>
              <a:rPr lang="fr-FR" sz="2400" dirty="0"/>
              <a:t>Les accents sont plus répandus dans les territoires éloignés de </a:t>
            </a:r>
            <a:r>
              <a:rPr lang="fr-FR" sz="2400" b="1" dirty="0"/>
              <a:t>Paris </a:t>
            </a:r>
            <a:r>
              <a:rPr lang="fr-FR" sz="2400" dirty="0"/>
              <a:t>: Dans le Nord-Pas-de-Calais et les Midi-Pyrénées plus de 80% de personnes affirment parler avec un accent. En Franche-Comté, Alsace, Lorraine, la Bourgogne et le Languedoc-Roussillon, les nombres augmentent à des niveaux entre 66% et 80%. Dans les régions voisines de Paris, seulement 33% des répondants disent s’exprimer avec un accent. </a:t>
            </a:r>
          </a:p>
          <a:p>
            <a:pPr algn="just"/>
            <a:r>
              <a:rPr lang="fr-FR" sz="2400" dirty="0"/>
              <a:t>* IFOP : Institut national d’opinion publique.</a:t>
            </a:r>
            <a:endParaRPr lang="fr-CA" sz="2400" dirty="0"/>
          </a:p>
        </p:txBody>
      </p:sp>
    </p:spTree>
    <p:extLst>
      <p:ext uri="{BB962C8B-B14F-4D97-AF65-F5344CB8AC3E}">
        <p14:creationId xmlns:p14="http://schemas.microsoft.com/office/powerpoint/2010/main" val="3402213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 linguistique</a:t>
            </a:r>
            <a:endParaRPr lang="fr-CA" sz="2800" dirty="0"/>
          </a:p>
        </p:txBody>
      </p:sp>
      <p:sp>
        <p:nvSpPr>
          <p:cNvPr id="3" name="Segnaposto contenuto 2"/>
          <p:cNvSpPr>
            <a:spLocks noGrp="1"/>
          </p:cNvSpPr>
          <p:nvPr>
            <p:ph idx="1"/>
          </p:nvPr>
        </p:nvSpPr>
        <p:spPr/>
        <p:txBody>
          <a:bodyPr>
            <a:normAutofit/>
          </a:bodyPr>
          <a:lstStyle/>
          <a:p>
            <a:r>
              <a:rPr lang="fr-FR" sz="2400" dirty="0"/>
              <a:t>Proposition de loi nº 2473 visant à promouvoir la France des accents</a:t>
            </a:r>
            <a:r>
              <a:rPr lang="fr-FR" sz="2400" dirty="0" smtClean="0"/>
              <a:t>.</a:t>
            </a:r>
            <a:endParaRPr lang="fr-CA" sz="2400" dirty="0"/>
          </a:p>
        </p:txBody>
      </p:sp>
    </p:spTree>
    <p:extLst>
      <p:ext uri="{BB962C8B-B14F-4D97-AF65-F5344CB8AC3E}">
        <p14:creationId xmlns:p14="http://schemas.microsoft.com/office/powerpoint/2010/main" val="2157250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Dans quels domaines ?</a:t>
            </a:r>
          </a:p>
        </p:txBody>
      </p:sp>
      <p:sp>
        <p:nvSpPr>
          <p:cNvPr id="3" name="Segnaposto contenuto 2"/>
          <p:cNvSpPr>
            <a:spLocks noGrp="1"/>
          </p:cNvSpPr>
          <p:nvPr>
            <p:ph idx="1"/>
          </p:nvPr>
        </p:nvSpPr>
        <p:spPr/>
        <p:txBody>
          <a:bodyPr>
            <a:normAutofit/>
          </a:bodyPr>
          <a:lstStyle/>
          <a:p>
            <a:pPr algn="just"/>
            <a:r>
              <a:rPr lang="fr-FR" sz="2400" dirty="0"/>
              <a:t>Surtout dans le domaine du travail. Dans beaucoup de métiers, il y a une pression sur les personnes qui ont un accent, qui peuvent parfois mal vivre leur travail. </a:t>
            </a:r>
            <a:endParaRPr lang="fr-CA" sz="2400" dirty="0"/>
          </a:p>
        </p:txBody>
      </p:sp>
    </p:spTree>
    <p:extLst>
      <p:ext uri="{BB962C8B-B14F-4D97-AF65-F5344CB8AC3E}">
        <p14:creationId xmlns:p14="http://schemas.microsoft.com/office/powerpoint/2010/main" val="3968680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Langues_de_la_France.svg[1].png"/>
          <p:cNvPicPr>
            <a:picLocks noChangeAspect="1"/>
          </p:cNvPicPr>
          <p:nvPr/>
        </p:nvPicPr>
        <p:blipFill>
          <a:blip r:embed="rId2"/>
          <a:stretch>
            <a:fillRect/>
          </a:stretch>
        </p:blipFill>
        <p:spPr>
          <a:xfrm>
            <a:off x="1524000" y="538162"/>
            <a:ext cx="6096000" cy="5781675"/>
          </a:xfrm>
          <a:prstGeom prst="rect">
            <a:avLst/>
          </a:prstGeom>
        </p:spPr>
      </p:pic>
    </p:spTree>
    <p:extLst>
      <p:ext uri="{BB962C8B-B14F-4D97-AF65-F5344CB8AC3E}">
        <p14:creationId xmlns:p14="http://schemas.microsoft.com/office/powerpoint/2010/main" val="297841366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Langues</a:t>
            </a:r>
            <a:r>
              <a:rPr lang="it-IT" sz="2800" dirty="0" smtClean="0"/>
              <a:t> de France</a:t>
            </a:r>
            <a:endParaRPr lang="it-IT" sz="2800" dirty="0"/>
          </a:p>
        </p:txBody>
      </p:sp>
      <p:sp>
        <p:nvSpPr>
          <p:cNvPr id="3" name="Segnaposto contenuto 2"/>
          <p:cNvSpPr>
            <a:spLocks noGrp="1"/>
          </p:cNvSpPr>
          <p:nvPr>
            <p:ph idx="1"/>
          </p:nvPr>
        </p:nvSpPr>
        <p:spPr/>
        <p:txBody>
          <a:bodyPr/>
          <a:lstStyle/>
          <a:p>
            <a:pPr algn="just"/>
            <a:r>
              <a:rPr lang="fr-FR" sz="2400" dirty="0"/>
              <a:t>La France dispose d’un patrimoine linguistique d’une grande richesse. La pluralité des langues façonne l’identité culturelle de la France. À côté du français, langue nationale, dont le caractère officiel est inscrit depuis 1992 dans la Constitution, les langues de France sont notre bien commun, elles contribuent à la créativité de notre pays et à son rayonnement culturel. On entend par langues de France les langues régionales ou minoritaires parlées par des citoyens français sur le territoire de la République depuis assez longtemps pour faire partie du patrimoine culturel national, et ne sont langue officielle d’aucun État. </a:t>
            </a:r>
            <a:r>
              <a:rPr lang="fr-FR" sz="2400" dirty="0" err="1" smtClean="0"/>
              <a:t>www.culturecommunication.gouv.fr</a:t>
            </a:r>
            <a:endParaRPr lang="it-IT" sz="2400" dirty="0"/>
          </a:p>
        </p:txBody>
      </p:sp>
    </p:spTree>
    <p:extLst>
      <p:ext uri="{BB962C8B-B14F-4D97-AF65-F5344CB8AC3E}">
        <p14:creationId xmlns:p14="http://schemas.microsoft.com/office/powerpoint/2010/main" val="827061134"/>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a:t>
            </a:r>
            <a:r>
              <a:rPr lang="fr-CA" sz="2800" dirty="0"/>
              <a:t>P</a:t>
            </a:r>
            <a:r>
              <a:rPr lang="fr-CA" sz="2800" dirty="0" smtClean="0"/>
              <a:t>rocessus </a:t>
            </a:r>
            <a:r>
              <a:rPr lang="fr-CA" sz="2800" dirty="0"/>
              <a:t>de standardisation de la langue </a:t>
            </a:r>
            <a:r>
              <a:rPr lang="fr-CA" sz="2800" dirty="0" smtClean="0"/>
              <a:t>française au cours des siècles</a:t>
            </a:r>
            <a:endParaRPr lang="fr-CA" sz="2800" dirty="0"/>
          </a:p>
        </p:txBody>
      </p:sp>
      <p:sp>
        <p:nvSpPr>
          <p:cNvPr id="3" name="Segnaposto contenuto 2"/>
          <p:cNvSpPr>
            <a:spLocks noGrp="1"/>
          </p:cNvSpPr>
          <p:nvPr>
            <p:ph idx="1"/>
          </p:nvPr>
        </p:nvSpPr>
        <p:spPr/>
        <p:txBody>
          <a:bodyPr>
            <a:normAutofit fontScale="92500"/>
          </a:bodyPr>
          <a:lstStyle/>
          <a:p>
            <a:r>
              <a:rPr lang="fr-FR" sz="2400" b="1" dirty="0"/>
              <a:t>Le français classique</a:t>
            </a:r>
          </a:p>
          <a:p>
            <a:r>
              <a:rPr lang="fr-FR" sz="2400" dirty="0"/>
              <a:t>XVII° siècle :</a:t>
            </a:r>
          </a:p>
          <a:p>
            <a:r>
              <a:rPr lang="fr-FR" sz="2400" dirty="0"/>
              <a:t>création de l’Académie française (1635)</a:t>
            </a:r>
          </a:p>
          <a:p>
            <a:r>
              <a:rPr lang="fr-FR" sz="2400" dirty="0"/>
              <a:t>Vaugelas</a:t>
            </a:r>
            <a:r>
              <a:rPr lang="fr-FR" sz="2400" i="1" dirty="0"/>
              <a:t> </a:t>
            </a:r>
            <a:r>
              <a:rPr lang="fr-FR" sz="2400" dirty="0"/>
              <a:t>: le concept de </a:t>
            </a:r>
            <a:r>
              <a:rPr lang="fr-FR" sz="2400" b="1" dirty="0"/>
              <a:t>Bon usage</a:t>
            </a:r>
            <a:r>
              <a:rPr lang="fr-FR" sz="2400" dirty="0"/>
              <a:t>. </a:t>
            </a:r>
            <a:r>
              <a:rPr lang="fr-FR" sz="2400" i="1" dirty="0"/>
              <a:t>Remarques sur la langue française. Utiles à ceux qui veulent bien parler et bien écrire </a:t>
            </a:r>
            <a:r>
              <a:rPr lang="fr-FR" sz="2400" dirty="0"/>
              <a:t>(1647)</a:t>
            </a:r>
          </a:p>
          <a:p>
            <a:r>
              <a:rPr lang="fr-FR" sz="2400" dirty="0"/>
              <a:t>XVIII° siècle et la Révolution : </a:t>
            </a:r>
          </a:p>
          <a:p>
            <a:pPr algn="just"/>
            <a:r>
              <a:rPr lang="fr-CA" sz="2400" dirty="0"/>
              <a:t>la France devrait être unifiée suivant le concept </a:t>
            </a:r>
            <a:r>
              <a:rPr lang="fr-CA" sz="2400" b="1" dirty="0"/>
              <a:t>"un pays, une nation, une langue". </a:t>
            </a:r>
            <a:endParaRPr lang="fr-FR" sz="2400" b="1" dirty="0">
              <a:latin typeface="Arial" charset="0"/>
            </a:endParaRPr>
          </a:p>
          <a:p>
            <a:r>
              <a:rPr lang="fr-FR" sz="2400" dirty="0"/>
              <a:t>Enquête de l</a:t>
            </a:r>
            <a:r>
              <a:rPr lang="ja-JP" altLang="fr-FR" sz="2400" dirty="0"/>
              <a:t>’</a:t>
            </a:r>
            <a:r>
              <a:rPr lang="fr-FR" altLang="ja-JP" sz="2400" dirty="0"/>
              <a:t>Abbé Grégoire (1792)</a:t>
            </a:r>
          </a:p>
          <a:p>
            <a:r>
              <a:rPr lang="fr-FR" sz="2400" b="1" dirty="0"/>
              <a:t>Le français moderne</a:t>
            </a:r>
          </a:p>
          <a:p>
            <a:r>
              <a:rPr lang="fr-FR" sz="2400" dirty="0"/>
              <a:t>XIX° siècle : Le rôle de l’école</a:t>
            </a:r>
            <a:endParaRPr lang="fr-CA" sz="2400" dirty="0"/>
          </a:p>
        </p:txBody>
      </p:sp>
    </p:spTree>
    <p:extLst>
      <p:ext uri="{BB962C8B-B14F-4D97-AF65-F5344CB8AC3E}">
        <p14:creationId xmlns:p14="http://schemas.microsoft.com/office/powerpoint/2010/main" val="83184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Discriminations</a:t>
            </a:r>
            <a:br>
              <a:rPr lang="fr-CA" sz="2800" dirty="0" smtClean="0"/>
            </a:br>
            <a:r>
              <a:rPr lang="fr-CA" sz="2800" dirty="0" smtClean="0"/>
              <a:t>Pour vous</a:t>
            </a:r>
            <a:endParaRPr lang="fr-CA" sz="2800" dirty="0"/>
          </a:p>
        </p:txBody>
      </p:sp>
      <p:sp>
        <p:nvSpPr>
          <p:cNvPr id="3" name="Segnaposto contenuto 2"/>
          <p:cNvSpPr>
            <a:spLocks noGrp="1"/>
          </p:cNvSpPr>
          <p:nvPr>
            <p:ph idx="1"/>
          </p:nvPr>
        </p:nvSpPr>
        <p:spPr/>
        <p:txBody>
          <a:bodyPr>
            <a:normAutofit/>
          </a:bodyPr>
          <a:lstStyle/>
          <a:p>
            <a:r>
              <a:rPr lang="fr-CA" sz="2400" dirty="0" smtClean="0"/>
              <a:t>dans quels domaines?</a:t>
            </a:r>
          </a:p>
          <a:p>
            <a:r>
              <a:rPr lang="fr-CA" sz="2400" dirty="0" smtClean="0"/>
              <a:t>travail</a:t>
            </a:r>
          </a:p>
          <a:p>
            <a:r>
              <a:rPr lang="fr-CA" sz="2400" dirty="0" smtClean="0"/>
              <a:t>mode</a:t>
            </a:r>
          </a:p>
          <a:p>
            <a:r>
              <a:rPr lang="fr-CA" sz="2400" dirty="0" smtClean="0"/>
              <a:t>famille (discrimination sexuelle)</a:t>
            </a:r>
          </a:p>
          <a:p>
            <a:r>
              <a:rPr lang="fr-CA" sz="2400" dirty="0" smtClean="0"/>
              <a:t>dans la rue, lieux publics</a:t>
            </a:r>
          </a:p>
          <a:p>
            <a:r>
              <a:rPr lang="fr-CA" sz="2400" dirty="0" smtClean="0"/>
              <a:t>dans tous les lieux, cela dépend des discriminations</a:t>
            </a:r>
          </a:p>
          <a:p>
            <a:r>
              <a:rPr lang="fr-CA" sz="2400" dirty="0" smtClean="0"/>
              <a:t>dans l’école</a:t>
            </a:r>
            <a:endParaRPr lang="fr-CA" sz="2400" dirty="0"/>
          </a:p>
        </p:txBody>
      </p:sp>
    </p:spTree>
    <p:extLst>
      <p:ext uri="{BB962C8B-B14F-4D97-AF65-F5344CB8AC3E}">
        <p14:creationId xmlns:p14="http://schemas.microsoft.com/office/powerpoint/2010/main" val="123380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Ses missions</a:t>
            </a:r>
            <a:br>
              <a:rPr lang="fr-CA" sz="2800" dirty="0"/>
            </a:br>
            <a:r>
              <a:rPr lang="fr-FR" sz="2800" dirty="0"/>
              <a:t>http://</a:t>
            </a:r>
            <a:r>
              <a:rPr lang="fr-FR" sz="2800" dirty="0" err="1"/>
              <a:t>academie-francaise.fr</a:t>
            </a:r>
            <a:endParaRPr lang="fr-CA" sz="2800" dirty="0"/>
          </a:p>
        </p:txBody>
      </p:sp>
      <p:sp>
        <p:nvSpPr>
          <p:cNvPr id="3" name="Segnaposto contenuto 2"/>
          <p:cNvSpPr>
            <a:spLocks noGrp="1"/>
          </p:cNvSpPr>
          <p:nvPr>
            <p:ph idx="1"/>
          </p:nvPr>
        </p:nvSpPr>
        <p:spPr/>
        <p:txBody>
          <a:bodyPr/>
          <a:lstStyle/>
          <a:p>
            <a:pPr algn="just"/>
            <a:r>
              <a:rPr lang="fr-FR" sz="2400" dirty="0"/>
              <a:t>Si le XVI</a:t>
            </a:r>
            <a:r>
              <a:rPr lang="fr-FR" sz="2400" baseline="30000" dirty="0"/>
              <a:t>e </a:t>
            </a:r>
            <a:r>
              <a:rPr lang="fr-FR" sz="2400" dirty="0"/>
              <a:t>siècle s’accommodait de ces variantes et flottements, la tendance au XVII</a:t>
            </a:r>
            <a:r>
              <a:rPr lang="fr-FR" sz="2400" baseline="30000" dirty="0"/>
              <a:t>e </a:t>
            </a:r>
            <a:r>
              <a:rPr lang="fr-FR" sz="2400" dirty="0"/>
              <a:t>siècle est </a:t>
            </a:r>
            <a:r>
              <a:rPr lang="fr-FR" sz="2400" b="1" dirty="0"/>
              <a:t>à l’unification dans un langage « moyen »</a:t>
            </a:r>
            <a:r>
              <a:rPr lang="fr-FR" sz="2400" dirty="0"/>
              <a:t>, qui soit compréhensible par tous les Français et par tous les Européens qui adoptent de plus en plus souvent le français comme langue commune.</a:t>
            </a:r>
          </a:p>
          <a:p>
            <a:pPr algn="just"/>
            <a:r>
              <a:rPr lang="fr-FR" sz="2400" dirty="0"/>
              <a:t>Le pouvoir royal, à travers le gouvernement de Richelieu, y voit </a:t>
            </a:r>
            <a:r>
              <a:rPr lang="fr-FR" sz="2400" b="1" dirty="0"/>
              <a:t>un des instruments de sa politique d’unification du royaume à l’intérieur et de son rayonnement diplomatique à l’étranger.</a:t>
            </a:r>
          </a:p>
          <a:p>
            <a:pPr algn="just"/>
            <a:r>
              <a:rPr lang="fr-FR" sz="2400" dirty="0"/>
              <a:t>L’Académie française est donc créée en 1635, pour conférer un poids officiel aux travaux des grammairiens.</a:t>
            </a:r>
          </a:p>
          <a:p>
            <a:endParaRPr lang="fr-CA" sz="2400" dirty="0"/>
          </a:p>
        </p:txBody>
      </p:sp>
    </p:spTree>
    <p:extLst>
      <p:ext uri="{BB962C8B-B14F-4D97-AF65-F5344CB8AC3E}">
        <p14:creationId xmlns:p14="http://schemas.microsoft.com/office/powerpoint/2010/main" val="36849196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olo 1"/>
          <p:cNvSpPr>
            <a:spLocks noGrp="1"/>
          </p:cNvSpPr>
          <p:nvPr>
            <p:ph type="title" idx="4294967295"/>
          </p:nvPr>
        </p:nvSpPr>
        <p:spPr/>
        <p:txBody>
          <a:bodyPr/>
          <a:lstStyle/>
          <a:p>
            <a:pPr eaLnBrk="1" hangingPunct="1"/>
            <a:r>
              <a:rPr lang="it-IT" sz="2800" dirty="0">
                <a:latin typeface="Arial" charset="0"/>
              </a:rPr>
              <a:t>Le bon </a:t>
            </a:r>
            <a:r>
              <a:rPr lang="it-IT" sz="2800" dirty="0" err="1">
                <a:latin typeface="Arial" charset="0"/>
              </a:rPr>
              <a:t>Usage</a:t>
            </a:r>
            <a:r>
              <a:rPr lang="it-IT" sz="2800" dirty="0">
                <a:latin typeface="Arial" charset="0"/>
              </a:rPr>
              <a:t> (</a:t>
            </a:r>
            <a:r>
              <a:rPr lang="it-IT" sz="2800" dirty="0" err="1">
                <a:latin typeface="Arial" charset="0"/>
              </a:rPr>
              <a:t>Vaugelas</a:t>
            </a:r>
            <a:r>
              <a:rPr lang="it-IT" sz="2800" dirty="0">
                <a:latin typeface="Arial" charset="0"/>
              </a:rPr>
              <a:t>)</a:t>
            </a:r>
          </a:p>
        </p:txBody>
      </p:sp>
      <p:sp>
        <p:nvSpPr>
          <p:cNvPr id="40962" name="Segnaposto contenuto 2"/>
          <p:cNvSpPr>
            <a:spLocks noGrp="1"/>
          </p:cNvSpPr>
          <p:nvPr>
            <p:ph idx="4294967295"/>
          </p:nvPr>
        </p:nvSpPr>
        <p:spPr/>
        <p:txBody>
          <a:bodyPr/>
          <a:lstStyle/>
          <a:p>
            <a:pPr algn="just" eaLnBrk="1" hangingPunct="1"/>
            <a:r>
              <a:rPr lang="fr-FR" sz="2400" dirty="0">
                <a:latin typeface="Arial" charset="0"/>
              </a:rPr>
              <a:t>Alors que le siècle précédent semblait admettre une multiplicité de variantes formelles équivalentes, la tendance est désormais à considérer </a:t>
            </a:r>
            <a:r>
              <a:rPr lang="fr-FR" sz="2400" b="1" dirty="0">
                <a:latin typeface="Arial" charset="0"/>
              </a:rPr>
              <a:t>une seule forme comme correcte </a:t>
            </a:r>
            <a:r>
              <a:rPr lang="fr-FR" sz="2400" dirty="0">
                <a:latin typeface="Arial" charset="0"/>
              </a:rPr>
              <a:t>sur le plan formel, mais aussi sur le plan sémantique. Les grammairiens, qui ne sont pas toujours d'accord entre eux, s'efforcent dans une intention unificatrice de définir ce qu'est le bon usage.</a:t>
            </a:r>
            <a:endParaRPr lang="it-IT" sz="2400" dirty="0">
              <a:latin typeface="Arial" charset="0"/>
            </a:endParaRPr>
          </a:p>
        </p:txBody>
      </p:sp>
    </p:spTree>
    <p:extLst>
      <p:ext uri="{BB962C8B-B14F-4D97-AF65-F5344CB8AC3E}">
        <p14:creationId xmlns:p14="http://schemas.microsoft.com/office/powerpoint/2010/main" val="30553991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 Enquête de l</a:t>
            </a:r>
            <a:r>
              <a:rPr lang="ja-JP" altLang="fr-FR" sz="2800" dirty="0">
                <a:latin typeface="Arial" charset="0"/>
              </a:rPr>
              <a:t>’</a:t>
            </a:r>
            <a:r>
              <a:rPr lang="fr-FR" altLang="ja-JP" sz="2800" dirty="0">
                <a:latin typeface="Arial" charset="0"/>
              </a:rPr>
              <a:t>Abbé Grégoire</a:t>
            </a:r>
            <a:endParaRPr lang="fr-FR" sz="2800" dirty="0">
              <a:latin typeface="Arial" charset="0"/>
            </a:endParaRPr>
          </a:p>
        </p:txBody>
      </p:sp>
      <p:sp>
        <p:nvSpPr>
          <p:cNvPr id="73730" name="Rectangle 3"/>
          <p:cNvSpPr>
            <a:spLocks noGrp="1" noChangeArrowheads="1"/>
          </p:cNvSpPr>
          <p:nvPr>
            <p:ph type="body" idx="4294967295"/>
          </p:nvPr>
        </p:nvSpPr>
        <p:spPr/>
        <p:txBody>
          <a:bodyPr>
            <a:normAutofit fontScale="92500"/>
          </a:bodyPr>
          <a:lstStyle/>
          <a:p>
            <a:pPr algn="just" eaLnBrk="1" hangingPunct="1">
              <a:lnSpc>
                <a:spcPct val="90000"/>
              </a:lnSpc>
            </a:pPr>
            <a:r>
              <a:rPr lang="fr-FR" sz="2400" dirty="0">
                <a:latin typeface="Arial" charset="0"/>
              </a:rPr>
              <a:t>Enquête de l</a:t>
            </a:r>
            <a:r>
              <a:rPr lang="ja-JP" altLang="fr-FR" sz="2400" dirty="0">
                <a:latin typeface="Arial" charset="0"/>
              </a:rPr>
              <a:t>’</a:t>
            </a:r>
            <a:r>
              <a:rPr lang="fr-FR" altLang="ja-JP" sz="2400" dirty="0">
                <a:latin typeface="Arial" charset="0"/>
              </a:rPr>
              <a:t>Abbé Grégoire : « Rapport sur la nécessité d</a:t>
            </a:r>
            <a:r>
              <a:rPr lang="ja-JP" altLang="fr-FR" sz="2400" dirty="0">
                <a:latin typeface="Arial" charset="0"/>
              </a:rPr>
              <a:t>’</a:t>
            </a:r>
            <a:r>
              <a:rPr lang="fr-FR" altLang="ja-JP" sz="2400" dirty="0">
                <a:latin typeface="Arial" charset="0"/>
              </a:rPr>
              <a:t>anéantir les patois et d</a:t>
            </a:r>
            <a:r>
              <a:rPr lang="ja-JP" altLang="fr-FR" sz="2400" dirty="0">
                <a:latin typeface="Arial" charset="0"/>
              </a:rPr>
              <a:t>’</a:t>
            </a:r>
            <a:r>
              <a:rPr lang="fr-FR" altLang="ja-JP" sz="2400" dirty="0">
                <a:latin typeface="Arial" charset="0"/>
              </a:rPr>
              <a:t>universaliser l</a:t>
            </a:r>
            <a:r>
              <a:rPr lang="ja-JP" altLang="fr-FR" sz="2400" dirty="0">
                <a:latin typeface="Arial" charset="0"/>
              </a:rPr>
              <a:t>’</a:t>
            </a:r>
            <a:r>
              <a:rPr lang="fr-FR" altLang="ja-JP" sz="2400" dirty="0">
                <a:latin typeface="Arial" charset="0"/>
              </a:rPr>
              <a:t>usage de la langue française » présenté à la Convention en 1794 (le 16 prairial de l’an II) décrivait la situation comme la tour de Babel où se parlent 30 patois </a:t>
            </a:r>
          </a:p>
          <a:p>
            <a:pPr algn="just" eaLnBrk="1" hangingPunct="1">
              <a:lnSpc>
                <a:spcPct val="90000"/>
              </a:lnSpc>
            </a:pPr>
            <a:r>
              <a:rPr lang="fr-FR" sz="2400" dirty="0">
                <a:latin typeface="Arial" charset="0"/>
              </a:rPr>
              <a:t>sur 26 millions, 11 ont le français comme langue maternelle, 3 le parlent couramment, 6 un peu et 6 l</a:t>
            </a:r>
            <a:r>
              <a:rPr lang="ja-JP" altLang="fr-FR" sz="2400" dirty="0">
                <a:latin typeface="Arial" charset="0"/>
              </a:rPr>
              <a:t>’</a:t>
            </a:r>
            <a:r>
              <a:rPr lang="fr-FR" altLang="ja-JP" sz="2400" dirty="0">
                <a:latin typeface="Arial" charset="0"/>
              </a:rPr>
              <a:t>ignorent.</a:t>
            </a:r>
          </a:p>
          <a:p>
            <a:pPr eaLnBrk="1" hangingPunct="1">
              <a:lnSpc>
                <a:spcPct val="90000"/>
              </a:lnSpc>
            </a:pPr>
            <a:r>
              <a:rPr lang="fr-FR" sz="2400" b="1" dirty="0">
                <a:latin typeface="Arial" charset="0"/>
              </a:rPr>
              <a:t>Les jacobins déclarent une guerre contre les patois :</a:t>
            </a:r>
          </a:p>
          <a:p>
            <a:pPr algn="just" eaLnBrk="1" hangingPunct="1">
              <a:lnSpc>
                <a:spcPct val="90000"/>
              </a:lnSpc>
              <a:buFontTx/>
              <a:buNone/>
            </a:pPr>
            <a:r>
              <a:rPr lang="fr-FR" sz="2400" dirty="0">
                <a:latin typeface="Arial" charset="0"/>
              </a:rPr>
              <a:t>« </a:t>
            </a:r>
            <a:r>
              <a:rPr lang="fr-FR" sz="2400" i="1" dirty="0">
                <a:latin typeface="Arial" charset="0"/>
              </a:rPr>
              <a:t>La monarchie avait des raisons de ressembler à la tour de Babel; dans la démocratie, laisser les citoyens ignorants de la langue nationale, incapables de contrôler le pouvoir, c</a:t>
            </a:r>
            <a:r>
              <a:rPr lang="ja-JP" altLang="fr-FR" sz="2400" i="1" dirty="0">
                <a:latin typeface="Arial" charset="0"/>
              </a:rPr>
              <a:t>’</a:t>
            </a:r>
            <a:r>
              <a:rPr lang="fr-FR" altLang="ja-JP" sz="2400" i="1" dirty="0">
                <a:latin typeface="Arial" charset="0"/>
              </a:rPr>
              <a:t>est trahir la patrie … Chez un peuple libre, la langue doit être une et la même pour tous.</a:t>
            </a:r>
            <a:r>
              <a:rPr lang="fr-FR" altLang="ja-JP" sz="2400" dirty="0">
                <a:latin typeface="Arial" charset="0"/>
              </a:rPr>
              <a:t> »</a:t>
            </a:r>
            <a:br>
              <a:rPr lang="fr-FR" altLang="ja-JP" sz="2400" dirty="0">
                <a:latin typeface="Arial" charset="0"/>
              </a:rPr>
            </a:br>
            <a:r>
              <a:rPr lang="fr-FR" altLang="ja-JP" sz="2400" dirty="0">
                <a:latin typeface="Arial" charset="0"/>
              </a:rPr>
              <a:t>    — </a:t>
            </a:r>
            <a:r>
              <a:rPr lang="fr-FR" altLang="ja-JP" sz="2400" dirty="0" err="1">
                <a:latin typeface="Arial" charset="0"/>
              </a:rPr>
              <a:t>Barère</a:t>
            </a:r>
            <a:r>
              <a:rPr lang="fr-FR" altLang="ja-JP" sz="2400" dirty="0">
                <a:latin typeface="Arial" charset="0"/>
              </a:rPr>
              <a:t> (devant la Convention du 27 janvier 1794)</a:t>
            </a:r>
          </a:p>
          <a:p>
            <a:pPr algn="just" eaLnBrk="1" hangingPunct="1">
              <a:lnSpc>
                <a:spcPct val="90000"/>
              </a:lnSpc>
            </a:pPr>
            <a:endParaRPr lang="fr-FR" sz="1800" dirty="0">
              <a:latin typeface="Arial" charset="0"/>
            </a:endParaRPr>
          </a:p>
        </p:txBody>
      </p:sp>
    </p:spTree>
    <p:extLst>
      <p:ext uri="{BB962C8B-B14F-4D97-AF65-F5344CB8AC3E}">
        <p14:creationId xmlns:p14="http://schemas.microsoft.com/office/powerpoint/2010/main" val="1112213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Proposition de loi nº 2473 visant à promouvoir la France des accents. </a:t>
            </a:r>
            <a:r>
              <a:rPr lang="fr-CA" sz="2800" dirty="0"/>
              <a:t/>
            </a:r>
            <a:br>
              <a:rPr lang="fr-CA"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La </a:t>
            </a:r>
            <a:r>
              <a:rPr lang="it-IT" sz="2400" dirty="0" err="1"/>
              <a:t>proposition</a:t>
            </a:r>
            <a:r>
              <a:rPr lang="it-IT" sz="2400" dirty="0"/>
              <a:t> de </a:t>
            </a:r>
            <a:r>
              <a:rPr lang="it-IT" sz="2400" dirty="0" err="1"/>
              <a:t>loi</a:t>
            </a:r>
            <a:r>
              <a:rPr lang="it-IT" sz="2400" dirty="0"/>
              <a:t> </a:t>
            </a:r>
            <a:r>
              <a:rPr lang="it-IT" sz="2400" dirty="0" err="1"/>
              <a:t>entend</a:t>
            </a:r>
            <a:r>
              <a:rPr lang="it-IT" sz="2400" dirty="0"/>
              <a:t> </a:t>
            </a:r>
            <a:r>
              <a:rPr lang="it-IT" sz="2400" dirty="0" err="1"/>
              <a:t>promouvoir</a:t>
            </a:r>
            <a:r>
              <a:rPr lang="it-IT" sz="2400" dirty="0"/>
              <a:t>, </a:t>
            </a:r>
            <a:r>
              <a:rPr lang="it-IT" sz="2400" dirty="0" err="1"/>
              <a:t>selon</a:t>
            </a:r>
            <a:r>
              <a:rPr lang="it-IT" sz="2400" dirty="0"/>
              <a:t> son </a:t>
            </a:r>
            <a:r>
              <a:rPr lang="it-IT" sz="2400" dirty="0" err="1"/>
              <a:t>exposé</a:t>
            </a:r>
            <a:r>
              <a:rPr lang="it-IT" sz="2400" dirty="0"/>
              <a:t> </a:t>
            </a:r>
            <a:r>
              <a:rPr lang="it-IT" sz="2400" dirty="0" err="1"/>
              <a:t>des</a:t>
            </a:r>
            <a:r>
              <a:rPr lang="it-IT" sz="2400" dirty="0"/>
              <a:t> </a:t>
            </a:r>
            <a:r>
              <a:rPr lang="it-IT" sz="2400" dirty="0" err="1"/>
              <a:t>motifs</a:t>
            </a:r>
            <a:r>
              <a:rPr lang="it-IT" sz="2400" dirty="0"/>
              <a:t>, la </a:t>
            </a:r>
            <a:r>
              <a:rPr lang="it-IT" sz="2400" dirty="0" err="1"/>
              <a:t>diversité</a:t>
            </a:r>
            <a:r>
              <a:rPr lang="it-IT" sz="2400" dirty="0"/>
              <a:t> de </a:t>
            </a:r>
            <a:r>
              <a:rPr lang="it-IT" sz="2400" dirty="0" err="1"/>
              <a:t>prononciation</a:t>
            </a:r>
            <a:r>
              <a:rPr lang="it-IT" sz="2400" dirty="0"/>
              <a:t> de la langue </a:t>
            </a:r>
            <a:r>
              <a:rPr lang="it-IT" sz="2400" dirty="0" err="1"/>
              <a:t>française</a:t>
            </a:r>
            <a:r>
              <a:rPr lang="it-IT" sz="2400" dirty="0"/>
              <a:t>, en </a:t>
            </a:r>
            <a:r>
              <a:rPr lang="it-IT" sz="2400" dirty="0" err="1"/>
              <a:t>prohibant</a:t>
            </a:r>
            <a:r>
              <a:rPr lang="it-IT" sz="2400" dirty="0"/>
              <a:t> </a:t>
            </a:r>
            <a:r>
              <a:rPr lang="it-IT" sz="2400" dirty="0" err="1"/>
              <a:t>les</a:t>
            </a:r>
            <a:r>
              <a:rPr lang="it-IT" sz="2400" dirty="0"/>
              <a:t> </a:t>
            </a:r>
            <a:r>
              <a:rPr lang="it-IT" sz="2400" dirty="0" err="1"/>
              <a:t>discriminations</a:t>
            </a:r>
            <a:r>
              <a:rPr lang="it-IT" sz="2400" dirty="0"/>
              <a:t> par </a:t>
            </a:r>
            <a:r>
              <a:rPr lang="it-IT" sz="2400" dirty="0" err="1"/>
              <a:t>l’accent</a:t>
            </a:r>
            <a:r>
              <a:rPr lang="it-IT" sz="2400" dirty="0"/>
              <a:t> </a:t>
            </a:r>
            <a:r>
              <a:rPr lang="it-IT" sz="2400" dirty="0" err="1"/>
              <a:t>que</a:t>
            </a:r>
            <a:r>
              <a:rPr lang="it-IT" sz="2400" dirty="0"/>
              <a:t> l’on constate </a:t>
            </a:r>
            <a:r>
              <a:rPr lang="it-IT" sz="2400" dirty="0" err="1"/>
              <a:t>factuellement</a:t>
            </a:r>
            <a:r>
              <a:rPr lang="it-IT" sz="2400" dirty="0"/>
              <a:t> </a:t>
            </a:r>
            <a:r>
              <a:rPr lang="it-IT" sz="2400" dirty="0" err="1"/>
              <a:t>dans</a:t>
            </a:r>
            <a:r>
              <a:rPr lang="it-IT" sz="2400" dirty="0"/>
              <a:t> </a:t>
            </a:r>
            <a:r>
              <a:rPr lang="it-IT" sz="2400" b="1" dirty="0" err="1"/>
              <a:t>les</a:t>
            </a:r>
            <a:r>
              <a:rPr lang="it-IT" sz="2400" b="1" dirty="0"/>
              <a:t> </a:t>
            </a:r>
            <a:r>
              <a:rPr lang="it-IT" sz="2400" b="1" dirty="0" err="1"/>
              <a:t>fonctions</a:t>
            </a:r>
            <a:r>
              <a:rPr lang="it-IT" sz="2400" b="1" dirty="0"/>
              <a:t> </a:t>
            </a:r>
            <a:r>
              <a:rPr lang="it-IT" sz="2400" dirty="0" err="1"/>
              <a:t>impliquant</a:t>
            </a:r>
            <a:r>
              <a:rPr lang="it-IT" sz="2400" dirty="0"/>
              <a:t>, tout </a:t>
            </a:r>
            <a:r>
              <a:rPr lang="it-IT" sz="2400" dirty="0" err="1"/>
              <a:t>particulièrement</a:t>
            </a:r>
            <a:r>
              <a:rPr lang="it-IT" sz="2400" dirty="0"/>
              <a:t>, </a:t>
            </a:r>
            <a:r>
              <a:rPr lang="it-IT" sz="2400" b="1" dirty="0"/>
              <a:t>une </a:t>
            </a:r>
            <a:r>
              <a:rPr lang="it-IT" sz="2400" b="1" dirty="0" err="1"/>
              <a:t>expression</a:t>
            </a:r>
            <a:r>
              <a:rPr lang="it-IT" sz="2400" b="1" dirty="0"/>
              <a:t> </a:t>
            </a:r>
            <a:r>
              <a:rPr lang="it-IT" sz="2400" b="1" dirty="0" err="1"/>
              <a:t>publique</a:t>
            </a:r>
            <a:r>
              <a:rPr lang="it-IT" sz="2400" dirty="0"/>
              <a:t>.</a:t>
            </a:r>
          </a:p>
          <a:p>
            <a:pPr algn="just"/>
            <a:r>
              <a:rPr lang="it-IT" sz="2400" dirty="0"/>
              <a:t>Elle </a:t>
            </a:r>
            <a:r>
              <a:rPr lang="it-IT" sz="2400" dirty="0" err="1"/>
              <a:t>fait</a:t>
            </a:r>
            <a:r>
              <a:rPr lang="it-IT" sz="2400" dirty="0"/>
              <a:t> de </a:t>
            </a:r>
            <a:r>
              <a:rPr lang="it-IT" sz="2400" dirty="0" err="1"/>
              <a:t>l'accent</a:t>
            </a:r>
            <a:r>
              <a:rPr lang="it-IT" sz="2400" dirty="0"/>
              <a:t> une </a:t>
            </a:r>
            <a:r>
              <a:rPr lang="it-IT" sz="2400" dirty="0" err="1"/>
              <a:t>des</a:t>
            </a:r>
            <a:r>
              <a:rPr lang="it-IT" sz="2400" dirty="0"/>
              <a:t> </a:t>
            </a:r>
            <a:r>
              <a:rPr lang="it-IT" sz="2400" dirty="0" err="1"/>
              <a:t>causes</a:t>
            </a:r>
            <a:r>
              <a:rPr lang="it-IT" sz="2400" dirty="0"/>
              <a:t> de </a:t>
            </a:r>
            <a:r>
              <a:rPr lang="it-IT" sz="2400" dirty="0" err="1"/>
              <a:t>discriminations</a:t>
            </a:r>
            <a:r>
              <a:rPr lang="it-IT" sz="2400" dirty="0"/>
              <a:t> </a:t>
            </a:r>
            <a:r>
              <a:rPr lang="it-IT" sz="2400" dirty="0" err="1"/>
              <a:t>sanctionnées</a:t>
            </a:r>
            <a:r>
              <a:rPr lang="it-IT" sz="2400" dirty="0"/>
              <a:t> par la </a:t>
            </a:r>
            <a:r>
              <a:rPr lang="it-IT" sz="2400" dirty="0" err="1"/>
              <a:t>loi</a:t>
            </a:r>
            <a:r>
              <a:rPr lang="it-IT" sz="2400" dirty="0"/>
              <a:t>, </a:t>
            </a:r>
            <a:r>
              <a:rPr lang="it-IT" sz="2400" dirty="0" err="1"/>
              <a:t>aux</a:t>
            </a:r>
            <a:r>
              <a:rPr lang="it-IT" sz="2400" dirty="0"/>
              <a:t> </a:t>
            </a:r>
            <a:r>
              <a:rPr lang="it-IT" sz="2400" dirty="0" err="1"/>
              <a:t>côtés</a:t>
            </a:r>
            <a:r>
              <a:rPr lang="it-IT" sz="2400" dirty="0"/>
              <a:t> </a:t>
            </a:r>
            <a:r>
              <a:rPr lang="it-IT" sz="2400" dirty="0" err="1"/>
              <a:t>des</a:t>
            </a:r>
            <a:r>
              <a:rPr lang="it-IT" sz="2400" dirty="0"/>
              <a:t> 22 </a:t>
            </a:r>
            <a:r>
              <a:rPr lang="it-IT" sz="2400" dirty="0" err="1"/>
              <a:t>critères</a:t>
            </a:r>
            <a:r>
              <a:rPr lang="it-IT" sz="2400" dirty="0"/>
              <a:t> </a:t>
            </a:r>
            <a:r>
              <a:rPr lang="it-IT" sz="2400" dirty="0" err="1"/>
              <a:t>existants</a:t>
            </a:r>
            <a:r>
              <a:rPr lang="it-IT" sz="2400" dirty="0"/>
              <a:t> (origine, </a:t>
            </a:r>
            <a:r>
              <a:rPr lang="it-IT" sz="2400" dirty="0" err="1"/>
              <a:t>sexe</a:t>
            </a:r>
            <a:r>
              <a:rPr lang="it-IT" sz="2400" dirty="0"/>
              <a:t>, situation de </a:t>
            </a:r>
            <a:r>
              <a:rPr lang="it-IT" sz="2400" dirty="0" err="1"/>
              <a:t>famille</a:t>
            </a:r>
            <a:r>
              <a:rPr lang="it-IT" sz="2400" dirty="0"/>
              <a:t>, handicap, </a:t>
            </a:r>
            <a:r>
              <a:rPr lang="it-IT" sz="2400" dirty="0" err="1"/>
              <a:t>opinions</a:t>
            </a:r>
            <a:r>
              <a:rPr lang="it-IT" sz="2400" dirty="0"/>
              <a:t> </a:t>
            </a:r>
            <a:r>
              <a:rPr lang="it-IT" sz="2400" dirty="0" err="1"/>
              <a:t>politiques</a:t>
            </a:r>
            <a:r>
              <a:rPr lang="it-IT" sz="2400" dirty="0"/>
              <a:t>, </a:t>
            </a:r>
            <a:r>
              <a:rPr lang="it-IT" sz="2400" dirty="0" err="1"/>
              <a:t>patronyme</a:t>
            </a:r>
            <a:r>
              <a:rPr lang="it-IT" sz="2400" dirty="0"/>
              <a:t>...).</a:t>
            </a:r>
          </a:p>
          <a:p>
            <a:pPr algn="just"/>
            <a:r>
              <a:rPr lang="fr-CA" sz="2400" dirty="0"/>
              <a:t>Elle inscrit ce nouveau critère discriminant à la fois dans le code pénal, dans le code du travail et dans la fonction publique.</a:t>
            </a:r>
          </a:p>
          <a:p>
            <a:pPr algn="just"/>
            <a:endParaRPr lang="it-IT" sz="2400" dirty="0"/>
          </a:p>
          <a:p>
            <a:endParaRPr lang="fr-CA" sz="2400" dirty="0"/>
          </a:p>
        </p:txBody>
      </p:sp>
    </p:spTree>
    <p:extLst>
      <p:ext uri="{BB962C8B-B14F-4D97-AF65-F5344CB8AC3E}">
        <p14:creationId xmlns:p14="http://schemas.microsoft.com/office/powerpoint/2010/main" val="3780201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Proposition de loi nº 2473 visant à promouvoir la France des accents. </a:t>
            </a:r>
            <a:r>
              <a:rPr lang="fr-CA" sz="2800" dirty="0"/>
              <a:t/>
            </a:r>
            <a:br>
              <a:rPr lang="fr-CA" sz="2800"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endParaRPr lang="it-IT" sz="2400" dirty="0"/>
          </a:p>
          <a:p>
            <a:pPr algn="just"/>
            <a:r>
              <a:rPr lang="it-IT" sz="2400" dirty="0"/>
              <a:t>Ce </a:t>
            </a:r>
            <a:r>
              <a:rPr lang="it-IT" sz="2400" dirty="0" err="1"/>
              <a:t>nouveau</a:t>
            </a:r>
            <a:r>
              <a:rPr lang="it-IT" sz="2400" dirty="0"/>
              <a:t> </a:t>
            </a:r>
            <a:r>
              <a:rPr lang="it-IT" sz="2400" dirty="0" err="1"/>
              <a:t>critère</a:t>
            </a:r>
            <a:r>
              <a:rPr lang="it-IT" sz="2400" dirty="0"/>
              <a:t> de </a:t>
            </a:r>
            <a:r>
              <a:rPr lang="it-IT" sz="2400" dirty="0" err="1"/>
              <a:t>discrimination</a:t>
            </a:r>
            <a:r>
              <a:rPr lang="it-IT" sz="2400" dirty="0"/>
              <a:t> est </a:t>
            </a:r>
            <a:r>
              <a:rPr lang="it-IT" sz="2400" dirty="0" err="1"/>
              <a:t>introduit</a:t>
            </a:r>
            <a:r>
              <a:rPr lang="it-IT" sz="2400" dirty="0"/>
              <a:t> </a:t>
            </a:r>
            <a:r>
              <a:rPr lang="it-IT" sz="2400" dirty="0" err="1"/>
              <a:t>dans</a:t>
            </a:r>
            <a:r>
              <a:rPr lang="it-IT" sz="2400" dirty="0"/>
              <a:t> le code </a:t>
            </a:r>
            <a:r>
              <a:rPr lang="it-IT" sz="2400" dirty="0" err="1"/>
              <a:t>pénal</a:t>
            </a:r>
            <a:r>
              <a:rPr lang="it-IT" sz="2400" dirty="0"/>
              <a:t>. La </a:t>
            </a:r>
            <a:r>
              <a:rPr lang="it-IT" sz="2400" dirty="0" err="1"/>
              <a:t>personne</a:t>
            </a:r>
            <a:r>
              <a:rPr lang="it-IT" sz="2400" dirty="0"/>
              <a:t> </a:t>
            </a:r>
            <a:r>
              <a:rPr lang="it-IT" sz="2400" dirty="0" err="1"/>
              <a:t>coupable</a:t>
            </a:r>
            <a:r>
              <a:rPr lang="it-IT" sz="2400" dirty="0"/>
              <a:t> d'une </a:t>
            </a:r>
            <a:r>
              <a:rPr lang="it-IT" sz="2400" dirty="0" err="1"/>
              <a:t>telle</a:t>
            </a:r>
            <a:r>
              <a:rPr lang="it-IT" sz="2400" dirty="0"/>
              <a:t> </a:t>
            </a:r>
            <a:r>
              <a:rPr lang="it-IT" sz="2400" dirty="0" err="1"/>
              <a:t>discrimination</a:t>
            </a:r>
            <a:r>
              <a:rPr lang="it-IT" sz="2400" dirty="0"/>
              <a:t> </a:t>
            </a:r>
            <a:r>
              <a:rPr lang="it-IT" sz="2400" dirty="0" err="1"/>
              <a:t>encourt</a:t>
            </a:r>
            <a:r>
              <a:rPr lang="it-IT" sz="2400" dirty="0"/>
              <a:t> </a:t>
            </a:r>
            <a:r>
              <a:rPr lang="it-IT" sz="2400" dirty="0" err="1"/>
              <a:t>jusqu'à</a:t>
            </a:r>
            <a:r>
              <a:rPr lang="it-IT" sz="2400" dirty="0"/>
              <a:t> </a:t>
            </a:r>
            <a:r>
              <a:rPr lang="it-IT" sz="2400" dirty="0" err="1"/>
              <a:t>trois</a:t>
            </a:r>
            <a:r>
              <a:rPr lang="it-IT" sz="2400" dirty="0"/>
              <a:t> </a:t>
            </a:r>
            <a:r>
              <a:rPr lang="it-IT" sz="2400" dirty="0" err="1"/>
              <a:t>ans</a:t>
            </a:r>
            <a:r>
              <a:rPr lang="it-IT" sz="2400" dirty="0"/>
              <a:t> de </a:t>
            </a:r>
            <a:r>
              <a:rPr lang="it-IT" sz="2400" dirty="0" err="1"/>
              <a:t>prison</a:t>
            </a:r>
            <a:r>
              <a:rPr lang="it-IT" sz="2400" dirty="0"/>
              <a:t> et 45 000 </a:t>
            </a:r>
            <a:r>
              <a:rPr lang="it-IT" sz="2400" dirty="0" err="1"/>
              <a:t>euros</a:t>
            </a:r>
            <a:r>
              <a:rPr lang="it-IT" sz="2400" dirty="0"/>
              <a:t> d’</a:t>
            </a:r>
            <a:r>
              <a:rPr lang="it-IT" sz="2400" dirty="0" err="1"/>
              <a:t>amende</a:t>
            </a:r>
            <a:r>
              <a:rPr lang="it-IT" sz="2400" dirty="0"/>
              <a:t> (par </a:t>
            </a:r>
            <a:r>
              <a:rPr lang="it-IT" sz="2400" dirty="0" err="1"/>
              <a:t>exemple</a:t>
            </a:r>
            <a:r>
              <a:rPr lang="it-IT" sz="2400" dirty="0"/>
              <a:t> en </a:t>
            </a:r>
            <a:r>
              <a:rPr lang="it-IT" sz="2400" dirty="0" err="1"/>
              <a:t>cas</a:t>
            </a:r>
            <a:r>
              <a:rPr lang="it-IT" sz="2400" dirty="0"/>
              <a:t> de </a:t>
            </a:r>
            <a:r>
              <a:rPr lang="it-IT" sz="2400" dirty="0" err="1"/>
              <a:t>refus</a:t>
            </a:r>
            <a:r>
              <a:rPr lang="it-IT" sz="2400" dirty="0"/>
              <a:t> d'</a:t>
            </a:r>
            <a:r>
              <a:rPr lang="it-IT" sz="2400" dirty="0" err="1"/>
              <a:t>accéder</a:t>
            </a:r>
            <a:r>
              <a:rPr lang="it-IT" sz="2400" dirty="0"/>
              <a:t> à un </a:t>
            </a:r>
            <a:r>
              <a:rPr lang="it-IT" sz="2400" dirty="0" err="1"/>
              <a:t>bien</a:t>
            </a:r>
            <a:r>
              <a:rPr lang="it-IT" sz="2400" dirty="0"/>
              <a:t> </a:t>
            </a:r>
            <a:r>
              <a:rPr lang="it-IT" sz="2400" dirty="0" err="1"/>
              <a:t>ou</a:t>
            </a:r>
            <a:r>
              <a:rPr lang="it-IT" sz="2400" dirty="0"/>
              <a:t> un service).</a:t>
            </a:r>
          </a:p>
          <a:p>
            <a:pPr algn="just"/>
            <a:r>
              <a:rPr lang="it-IT" sz="2400" dirty="0" err="1"/>
              <a:t>L'accent</a:t>
            </a:r>
            <a:r>
              <a:rPr lang="it-IT" sz="2400" dirty="0"/>
              <a:t> est </a:t>
            </a:r>
            <a:r>
              <a:rPr lang="it-IT" sz="2400" dirty="0" err="1"/>
              <a:t>également</a:t>
            </a:r>
            <a:r>
              <a:rPr lang="it-IT" sz="2400" dirty="0"/>
              <a:t> </a:t>
            </a:r>
            <a:r>
              <a:rPr lang="it-IT" sz="2400" dirty="0" err="1"/>
              <a:t>inscrit</a:t>
            </a:r>
            <a:r>
              <a:rPr lang="it-IT" sz="2400" dirty="0"/>
              <a:t> </a:t>
            </a:r>
            <a:r>
              <a:rPr lang="it-IT" sz="2400" dirty="0" err="1"/>
              <a:t>dans</a:t>
            </a:r>
            <a:r>
              <a:rPr lang="it-IT" sz="2400" dirty="0"/>
              <a:t> le code </a:t>
            </a:r>
            <a:r>
              <a:rPr lang="it-IT" sz="2400" dirty="0" err="1"/>
              <a:t>du</a:t>
            </a:r>
            <a:r>
              <a:rPr lang="it-IT" sz="2400" dirty="0"/>
              <a:t> </a:t>
            </a:r>
            <a:r>
              <a:rPr lang="it-IT" sz="2400" dirty="0" err="1"/>
              <a:t>travail</a:t>
            </a:r>
            <a:r>
              <a:rPr lang="it-IT" sz="2400" dirty="0"/>
              <a:t>, qui </a:t>
            </a:r>
            <a:r>
              <a:rPr lang="it-IT" sz="2400" dirty="0" err="1"/>
              <a:t>précise</a:t>
            </a:r>
            <a:r>
              <a:rPr lang="it-IT" sz="2400" dirty="0"/>
              <a:t> </a:t>
            </a:r>
            <a:r>
              <a:rPr lang="it-IT" sz="2400" dirty="0" err="1"/>
              <a:t>les</a:t>
            </a:r>
            <a:r>
              <a:rPr lang="it-IT" sz="2400" dirty="0"/>
              <a:t> </a:t>
            </a:r>
            <a:r>
              <a:rPr lang="it-IT" sz="2400" dirty="0" err="1"/>
              <a:t>critères</a:t>
            </a:r>
            <a:r>
              <a:rPr lang="it-IT" sz="2400" dirty="0"/>
              <a:t> de </a:t>
            </a:r>
            <a:r>
              <a:rPr lang="it-IT" sz="2400" dirty="0" err="1"/>
              <a:t>discrimination</a:t>
            </a:r>
            <a:r>
              <a:rPr lang="it-IT" sz="2400" dirty="0"/>
              <a:t> </a:t>
            </a:r>
            <a:r>
              <a:rPr lang="it-IT" sz="2400" dirty="0" err="1"/>
              <a:t>spécifiques</a:t>
            </a:r>
            <a:r>
              <a:rPr lang="it-IT" sz="2400" dirty="0"/>
              <a:t> </a:t>
            </a:r>
            <a:r>
              <a:rPr lang="it-IT" sz="2400" dirty="0" err="1"/>
              <a:t>aux</a:t>
            </a:r>
            <a:r>
              <a:rPr lang="it-IT" sz="2400" dirty="0"/>
              <a:t> relations de </a:t>
            </a:r>
            <a:r>
              <a:rPr lang="it-IT" sz="2400" dirty="0" err="1"/>
              <a:t>travail</a:t>
            </a:r>
            <a:r>
              <a:rPr lang="it-IT" sz="2400" dirty="0"/>
              <a:t> (</a:t>
            </a:r>
            <a:r>
              <a:rPr lang="it-IT" sz="2400" dirty="0" err="1"/>
              <a:t>recrutement</a:t>
            </a:r>
            <a:r>
              <a:rPr lang="it-IT" sz="2400" dirty="0"/>
              <a:t>, </a:t>
            </a:r>
            <a:r>
              <a:rPr lang="it-IT" sz="2400" dirty="0" err="1"/>
              <a:t>accès</a:t>
            </a:r>
            <a:r>
              <a:rPr lang="it-IT" sz="2400" dirty="0"/>
              <a:t> à un stage, promotion, </a:t>
            </a:r>
            <a:r>
              <a:rPr lang="it-IT" sz="2400" dirty="0" err="1"/>
              <a:t>licenciement</a:t>
            </a:r>
            <a:r>
              <a:rPr lang="it-IT" sz="2400" dirty="0"/>
              <a:t> ...).</a:t>
            </a:r>
          </a:p>
          <a:p>
            <a:pPr algn="just"/>
            <a:r>
              <a:rPr lang="it-IT" sz="2400" dirty="0" err="1"/>
              <a:t>Toute</a:t>
            </a:r>
            <a:r>
              <a:rPr lang="it-IT" sz="2400" dirty="0"/>
              <a:t> </a:t>
            </a:r>
            <a:r>
              <a:rPr lang="it-IT" sz="2400" dirty="0" err="1"/>
              <a:t>discrimination</a:t>
            </a:r>
            <a:r>
              <a:rPr lang="it-IT" sz="2400" dirty="0"/>
              <a:t> </a:t>
            </a:r>
            <a:r>
              <a:rPr lang="it-IT" sz="2400" dirty="0" err="1"/>
              <a:t>fondée</a:t>
            </a:r>
            <a:r>
              <a:rPr lang="it-IT" sz="2400" dirty="0"/>
              <a:t> </a:t>
            </a:r>
            <a:r>
              <a:rPr lang="it-IT" sz="2400" dirty="0" err="1"/>
              <a:t>sur</a:t>
            </a:r>
            <a:r>
              <a:rPr lang="it-IT" sz="2400" dirty="0"/>
              <a:t> </a:t>
            </a:r>
            <a:r>
              <a:rPr lang="it-IT" sz="2400" dirty="0" err="1"/>
              <a:t>l'accent</a:t>
            </a:r>
            <a:r>
              <a:rPr lang="it-IT" sz="2400" dirty="0"/>
              <a:t> est </a:t>
            </a:r>
            <a:r>
              <a:rPr lang="it-IT" sz="2400" dirty="0" err="1"/>
              <a:t>également</a:t>
            </a:r>
            <a:r>
              <a:rPr lang="it-IT" sz="2400" dirty="0"/>
              <a:t> interdite </a:t>
            </a:r>
            <a:r>
              <a:rPr lang="it-IT" sz="2400" dirty="0" err="1"/>
              <a:t>dans</a:t>
            </a:r>
            <a:r>
              <a:rPr lang="it-IT" sz="2400" dirty="0"/>
              <a:t> la </a:t>
            </a:r>
            <a:r>
              <a:rPr lang="it-IT" sz="2400" dirty="0" err="1"/>
              <a:t>fonction</a:t>
            </a:r>
            <a:r>
              <a:rPr lang="it-IT" sz="2400" dirty="0"/>
              <a:t> </a:t>
            </a:r>
            <a:r>
              <a:rPr lang="it-IT" sz="2400" dirty="0" err="1"/>
              <a:t>publique</a:t>
            </a:r>
            <a:r>
              <a:rPr lang="it-IT" sz="2400" dirty="0"/>
              <a:t> (</a:t>
            </a:r>
            <a:r>
              <a:rPr lang="it-IT" sz="2400" dirty="0" err="1"/>
              <a:t>recrutement</a:t>
            </a:r>
            <a:r>
              <a:rPr lang="it-IT" sz="2400" dirty="0"/>
              <a:t>, </a:t>
            </a:r>
            <a:r>
              <a:rPr lang="it-IT" sz="2400" dirty="0" err="1"/>
              <a:t>titularisation</a:t>
            </a:r>
            <a:r>
              <a:rPr lang="it-IT" sz="2400" dirty="0"/>
              <a:t>,  </a:t>
            </a:r>
            <a:r>
              <a:rPr lang="it-IT" sz="2400" dirty="0" err="1"/>
              <a:t>rémunération</a:t>
            </a:r>
            <a:r>
              <a:rPr lang="it-IT" sz="2400" dirty="0"/>
              <a:t>, </a:t>
            </a:r>
            <a:r>
              <a:rPr lang="it-IT" sz="2400" dirty="0" err="1"/>
              <a:t>évaluation</a:t>
            </a:r>
            <a:r>
              <a:rPr lang="it-IT" sz="2400" dirty="0"/>
              <a:t>, </a:t>
            </a:r>
            <a:r>
              <a:rPr lang="it-IT" sz="2400" dirty="0" err="1"/>
              <a:t>affectation</a:t>
            </a:r>
            <a:r>
              <a:rPr lang="it-IT" sz="2400" dirty="0"/>
              <a:t>...). </a:t>
            </a:r>
            <a:r>
              <a:rPr lang="it-IT" sz="2400" dirty="0" err="1"/>
              <a:t>Des</a:t>
            </a:r>
            <a:r>
              <a:rPr lang="it-IT" sz="2400" dirty="0"/>
              <a:t> </a:t>
            </a:r>
            <a:r>
              <a:rPr lang="it-IT" sz="2400" dirty="0" err="1"/>
              <a:t>sanctions</a:t>
            </a:r>
            <a:r>
              <a:rPr lang="it-IT" sz="2400" dirty="0"/>
              <a:t> </a:t>
            </a:r>
            <a:r>
              <a:rPr lang="it-IT" sz="2400" dirty="0" err="1"/>
              <a:t>disciplinaires</a:t>
            </a:r>
            <a:r>
              <a:rPr lang="it-IT" sz="2400" dirty="0"/>
              <a:t> </a:t>
            </a:r>
            <a:r>
              <a:rPr lang="it-IT" sz="2400" dirty="0" err="1"/>
              <a:t>pourront</a:t>
            </a:r>
            <a:r>
              <a:rPr lang="it-IT" sz="2400" dirty="0"/>
              <a:t> </a:t>
            </a:r>
            <a:r>
              <a:rPr lang="it-IT" sz="2400" dirty="0" err="1"/>
              <a:t>être</a:t>
            </a:r>
            <a:r>
              <a:rPr lang="it-IT" sz="2400" dirty="0"/>
              <a:t> </a:t>
            </a:r>
            <a:r>
              <a:rPr lang="it-IT" sz="2400" dirty="0" err="1"/>
              <a:t>prononcées</a:t>
            </a:r>
            <a:r>
              <a:rPr lang="it-IT" sz="2400" dirty="0"/>
              <a:t> à l’</a:t>
            </a:r>
            <a:r>
              <a:rPr lang="it-IT" sz="2400" dirty="0" err="1"/>
              <a:t>encontre</a:t>
            </a:r>
            <a:r>
              <a:rPr lang="it-IT" sz="2400" dirty="0"/>
              <a:t> de </a:t>
            </a:r>
            <a:r>
              <a:rPr lang="it-IT" sz="2400" dirty="0" err="1"/>
              <a:t>leurs</a:t>
            </a:r>
            <a:r>
              <a:rPr lang="it-IT" sz="2400" dirty="0"/>
              <a:t> </a:t>
            </a:r>
            <a:r>
              <a:rPr lang="it-IT" sz="2400" dirty="0" err="1"/>
              <a:t>auteurs</a:t>
            </a:r>
            <a:endParaRPr lang="it-IT" sz="2400" dirty="0"/>
          </a:p>
          <a:p>
            <a:endParaRPr lang="fr-CA" sz="2400" dirty="0"/>
          </a:p>
        </p:txBody>
      </p:sp>
    </p:spTree>
    <p:extLst>
      <p:ext uri="{BB962C8B-B14F-4D97-AF65-F5344CB8AC3E}">
        <p14:creationId xmlns:p14="http://schemas.microsoft.com/office/powerpoint/2010/main" val="3706737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fontScale="85000" lnSpcReduction="10000"/>
          </a:bodyPr>
          <a:lstStyle/>
          <a:p>
            <a:pPr algn="just"/>
            <a:r>
              <a:rPr lang="it-IT" sz="2400" dirty="0" err="1"/>
              <a:t>Article</a:t>
            </a:r>
            <a:r>
              <a:rPr lang="it-IT" sz="2400" dirty="0"/>
              <a:t> 1° L’</a:t>
            </a:r>
            <a:r>
              <a:rPr lang="it-IT" sz="2400" dirty="0" err="1"/>
              <a:t>article</a:t>
            </a:r>
            <a:r>
              <a:rPr lang="it-IT" sz="2400" dirty="0"/>
              <a:t> 225-1 </a:t>
            </a:r>
            <a:r>
              <a:rPr lang="it-IT" sz="2400" dirty="0" err="1"/>
              <a:t>du</a:t>
            </a:r>
            <a:r>
              <a:rPr lang="it-IT" sz="2400" dirty="0"/>
              <a:t> </a:t>
            </a:r>
            <a:r>
              <a:rPr lang="it-IT" sz="2400" b="1" dirty="0"/>
              <a:t>code </a:t>
            </a:r>
            <a:r>
              <a:rPr lang="it-IT" sz="2400" b="1" dirty="0" err="1"/>
              <a:t>pénal</a:t>
            </a:r>
            <a:r>
              <a:rPr lang="it-IT" sz="2400" b="1" dirty="0"/>
              <a:t> </a:t>
            </a:r>
            <a:r>
              <a:rPr lang="it-IT" sz="2400" dirty="0"/>
              <a:t>est </a:t>
            </a:r>
            <a:r>
              <a:rPr lang="it-IT" sz="2400" dirty="0" err="1"/>
              <a:t>ainsi</a:t>
            </a:r>
            <a:r>
              <a:rPr lang="it-IT" sz="2400" dirty="0"/>
              <a:t> </a:t>
            </a:r>
            <a:r>
              <a:rPr lang="it-IT" sz="2400" dirty="0" err="1"/>
              <a:t>modifié</a:t>
            </a:r>
            <a:r>
              <a:rPr lang="it-IT" sz="2400" dirty="0"/>
              <a:t> :1° </a:t>
            </a:r>
            <a:r>
              <a:rPr lang="it-IT" sz="2400" dirty="0" err="1"/>
              <a:t>Au</a:t>
            </a:r>
            <a:r>
              <a:rPr lang="it-IT" sz="2400" dirty="0"/>
              <a:t> premier </a:t>
            </a:r>
            <a:r>
              <a:rPr lang="it-IT" sz="2400" dirty="0" err="1"/>
              <a:t>alinéa</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leur</a:t>
            </a:r>
            <a:r>
              <a:rPr lang="it-IT" sz="2400" dirty="0"/>
              <a:t> </a:t>
            </a:r>
            <a:r>
              <a:rPr lang="it-IT" sz="2400" dirty="0" err="1"/>
              <a:t>accent</a:t>
            </a:r>
            <a:r>
              <a:rPr lang="it-IT" sz="2400" dirty="0"/>
              <a:t>, » ; </a:t>
            </a:r>
          </a:p>
          <a:p>
            <a:pPr algn="just"/>
            <a:r>
              <a:rPr lang="it-IT" sz="2400" dirty="0"/>
              <a:t>2° </a:t>
            </a:r>
            <a:r>
              <a:rPr lang="it-IT" sz="2400" dirty="0" err="1"/>
              <a:t>Au</a:t>
            </a:r>
            <a:r>
              <a:rPr lang="it-IT" sz="2400" dirty="0"/>
              <a:t> </a:t>
            </a:r>
            <a:r>
              <a:rPr lang="it-IT" sz="2400" dirty="0" err="1"/>
              <a:t>second</a:t>
            </a:r>
            <a:r>
              <a:rPr lang="it-IT" sz="2400" dirty="0"/>
              <a:t> </a:t>
            </a:r>
            <a:r>
              <a:rPr lang="it-IT" sz="2400" dirty="0" err="1"/>
              <a:t>alinéa</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l’accent</a:t>
            </a:r>
            <a:r>
              <a:rPr lang="it-IT" sz="2400" dirty="0"/>
              <a:t>, ». </a:t>
            </a:r>
            <a:r>
              <a:rPr lang="it-IT" sz="2400" dirty="0" err="1"/>
              <a:t>Article</a:t>
            </a:r>
            <a:r>
              <a:rPr lang="it-IT" sz="2400" dirty="0"/>
              <a:t> 2 </a:t>
            </a:r>
          </a:p>
          <a:p>
            <a:pPr algn="just"/>
            <a:r>
              <a:rPr lang="it-IT" sz="2400" dirty="0"/>
              <a:t>À l’</a:t>
            </a:r>
            <a:r>
              <a:rPr lang="it-IT" sz="2400" dirty="0" err="1"/>
              <a:t>article</a:t>
            </a:r>
            <a:r>
              <a:rPr lang="it-IT" sz="2400" dirty="0"/>
              <a:t> L. 1132-1 </a:t>
            </a:r>
            <a:r>
              <a:rPr lang="it-IT" sz="2400" dirty="0" err="1"/>
              <a:t>du</a:t>
            </a:r>
            <a:r>
              <a:rPr lang="it-IT" sz="2400" dirty="0"/>
              <a:t> </a:t>
            </a:r>
            <a:r>
              <a:rPr lang="it-IT" sz="2400" b="1" dirty="0"/>
              <a:t>code </a:t>
            </a:r>
            <a:r>
              <a:rPr lang="it-IT" sz="2400" b="1" dirty="0" err="1"/>
              <a:t>du</a:t>
            </a:r>
            <a:r>
              <a:rPr lang="it-IT" sz="2400" b="1" dirty="0"/>
              <a:t> </a:t>
            </a:r>
            <a:r>
              <a:rPr lang="it-IT" sz="2400" b="1" dirty="0" err="1"/>
              <a:t>travail</a:t>
            </a:r>
            <a:r>
              <a:rPr lang="it-IT" sz="2400" dirty="0"/>
              <a:t>, </a:t>
            </a:r>
            <a:r>
              <a:rPr lang="it-IT" sz="2400" dirty="0" err="1"/>
              <a:t>après</a:t>
            </a:r>
            <a:r>
              <a:rPr lang="it-IT" sz="2400" dirty="0"/>
              <a:t> le </a:t>
            </a:r>
            <a:r>
              <a:rPr lang="it-IT" sz="2400" dirty="0" err="1"/>
              <a:t>mot</a:t>
            </a:r>
            <a:r>
              <a:rPr lang="it-IT" sz="2400" dirty="0"/>
              <a:t> : « handicap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 de son </a:t>
            </a:r>
            <a:r>
              <a:rPr lang="it-IT" sz="2400" dirty="0" err="1"/>
              <a:t>accent</a:t>
            </a:r>
            <a:r>
              <a:rPr lang="it-IT" sz="2400" dirty="0"/>
              <a:t> ». </a:t>
            </a:r>
          </a:p>
          <a:p>
            <a:pPr algn="just"/>
            <a:r>
              <a:rPr lang="it-IT" sz="2400" dirty="0" err="1"/>
              <a:t>Article</a:t>
            </a:r>
            <a:r>
              <a:rPr lang="it-IT" sz="2400" dirty="0"/>
              <a:t> 3 (</a:t>
            </a:r>
            <a:r>
              <a:rPr lang="it-IT" sz="2400" dirty="0" err="1"/>
              <a:t>nouveau</a:t>
            </a:r>
            <a:r>
              <a:rPr lang="it-IT" sz="2400" dirty="0"/>
              <a:t>)</a:t>
            </a:r>
            <a:r>
              <a:rPr lang="it-IT" sz="2400" dirty="0" err="1"/>
              <a:t>Au</a:t>
            </a:r>
            <a:r>
              <a:rPr lang="it-IT" sz="2400" dirty="0"/>
              <a:t> </a:t>
            </a:r>
            <a:r>
              <a:rPr lang="it-IT" sz="2400" dirty="0" err="1"/>
              <a:t>deuxième</a:t>
            </a:r>
            <a:r>
              <a:rPr lang="it-IT" sz="2400" dirty="0"/>
              <a:t> </a:t>
            </a:r>
            <a:r>
              <a:rPr lang="it-IT" sz="2400" dirty="0" err="1"/>
              <a:t>alinéa</a:t>
            </a:r>
            <a:r>
              <a:rPr lang="it-IT" sz="2400" dirty="0"/>
              <a:t> de l’</a:t>
            </a:r>
            <a:r>
              <a:rPr lang="it-IT" sz="2400" dirty="0" err="1"/>
              <a:t>article</a:t>
            </a:r>
            <a:r>
              <a:rPr lang="it-IT" sz="2400" dirty="0"/>
              <a:t> 6 de la </a:t>
            </a:r>
            <a:r>
              <a:rPr lang="it-IT" sz="2400" dirty="0" err="1"/>
              <a:t>loi</a:t>
            </a:r>
            <a:r>
              <a:rPr lang="it-IT" sz="2400" dirty="0"/>
              <a:t> n° 83-634 </a:t>
            </a:r>
            <a:r>
              <a:rPr lang="it-IT" sz="2400" dirty="0" err="1"/>
              <a:t>du</a:t>
            </a:r>
            <a:r>
              <a:rPr lang="it-IT" sz="2400" dirty="0"/>
              <a:t> 13 </a:t>
            </a:r>
            <a:r>
              <a:rPr lang="it-IT" sz="2400" dirty="0" err="1"/>
              <a:t>juillet</a:t>
            </a:r>
            <a:r>
              <a:rPr lang="it-IT" sz="2400" dirty="0"/>
              <a:t> 1983 </a:t>
            </a:r>
            <a:r>
              <a:rPr lang="it-IT" sz="2400" b="1" dirty="0" err="1"/>
              <a:t>portant</a:t>
            </a:r>
            <a:r>
              <a:rPr lang="it-IT" sz="2400" b="1" dirty="0"/>
              <a:t> </a:t>
            </a:r>
            <a:r>
              <a:rPr lang="it-IT" sz="2400" b="1" dirty="0" err="1"/>
              <a:t>droits</a:t>
            </a:r>
            <a:r>
              <a:rPr lang="it-IT" sz="2400" b="1" dirty="0"/>
              <a:t> et </a:t>
            </a:r>
            <a:r>
              <a:rPr lang="it-IT" sz="2400" b="1" dirty="0" err="1"/>
              <a:t>obligations</a:t>
            </a:r>
            <a:r>
              <a:rPr lang="it-IT" sz="2400" b="1" dirty="0"/>
              <a:t> </a:t>
            </a:r>
            <a:r>
              <a:rPr lang="it-IT" sz="2400" b="1" dirty="0" err="1"/>
              <a:t>des</a:t>
            </a:r>
            <a:r>
              <a:rPr lang="it-IT" sz="2400" b="1" dirty="0"/>
              <a:t> </a:t>
            </a:r>
            <a:r>
              <a:rPr lang="it-IT" sz="2400" b="1" dirty="0" err="1"/>
              <a:t>fonctionnaires</a:t>
            </a:r>
            <a:r>
              <a:rPr lang="it-IT" sz="2400" dirty="0"/>
              <a:t>, </a:t>
            </a:r>
            <a:r>
              <a:rPr lang="it-IT" sz="2400" dirty="0" err="1"/>
              <a:t>après</a:t>
            </a:r>
            <a:r>
              <a:rPr lang="it-IT" sz="2400" dirty="0"/>
              <a:t> le </a:t>
            </a:r>
            <a:r>
              <a:rPr lang="it-IT" sz="2400" dirty="0" err="1"/>
              <a:t>mot</a:t>
            </a:r>
            <a:r>
              <a:rPr lang="it-IT" sz="2400" dirty="0"/>
              <a:t> « origine,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a:t>
            </a:r>
            <a:r>
              <a:rPr lang="it-IT" sz="2400" dirty="0" err="1"/>
              <a:t>leur</a:t>
            </a:r>
            <a:r>
              <a:rPr lang="it-IT" sz="2400" dirty="0"/>
              <a:t> </a:t>
            </a:r>
            <a:r>
              <a:rPr lang="it-IT" sz="2400" dirty="0" err="1"/>
              <a:t>accent</a:t>
            </a:r>
            <a:r>
              <a:rPr lang="it-IT" sz="2400" dirty="0"/>
              <a:t>, ».</a:t>
            </a:r>
          </a:p>
          <a:p>
            <a:pPr algn="just"/>
            <a:r>
              <a:rPr lang="it-IT" sz="2400" dirty="0" err="1"/>
              <a:t>Au</a:t>
            </a:r>
            <a:r>
              <a:rPr lang="it-IT" sz="2400" dirty="0"/>
              <a:t> premier </a:t>
            </a:r>
            <a:r>
              <a:rPr lang="it-IT" sz="2400" dirty="0" err="1"/>
              <a:t>alinéa</a:t>
            </a:r>
            <a:r>
              <a:rPr lang="it-IT" sz="2400" dirty="0"/>
              <a:t> de l’</a:t>
            </a:r>
            <a:r>
              <a:rPr lang="it-IT" sz="2400" dirty="0" err="1"/>
              <a:t>article</a:t>
            </a:r>
            <a:r>
              <a:rPr lang="it-IT" sz="2400" dirty="0"/>
              <a:t> 1er de la </a:t>
            </a:r>
            <a:r>
              <a:rPr lang="it-IT" sz="2400" dirty="0" err="1"/>
              <a:t>loi</a:t>
            </a:r>
            <a:r>
              <a:rPr lang="it-IT" sz="2400" dirty="0"/>
              <a:t>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a:t>
            </a:r>
            <a:r>
              <a:rPr lang="it-IT" sz="2400" b="1" dirty="0"/>
              <a:t> </a:t>
            </a:r>
            <a:r>
              <a:rPr lang="it-IT" sz="2400" b="1" dirty="0" err="1"/>
              <a:t>lutte</a:t>
            </a:r>
            <a:r>
              <a:rPr lang="it-IT" sz="2400" b="1" dirty="0"/>
              <a:t> </a:t>
            </a:r>
            <a:r>
              <a:rPr lang="it-IT" sz="2400" b="1" dirty="0" err="1"/>
              <a:t>contre</a:t>
            </a:r>
            <a:r>
              <a:rPr lang="it-IT" sz="2400" b="1" dirty="0"/>
              <a:t> </a:t>
            </a:r>
            <a:r>
              <a:rPr lang="it-IT" sz="2400" b="1" dirty="0" err="1"/>
              <a:t>les</a:t>
            </a:r>
            <a:r>
              <a:rPr lang="it-IT" sz="2400" b="1" dirty="0"/>
              <a:t> </a:t>
            </a:r>
            <a:r>
              <a:rPr lang="it-IT" sz="2400" b="1" dirty="0" err="1"/>
              <a:t>discriminations</a:t>
            </a:r>
            <a:r>
              <a:rPr lang="it-IT" sz="2400" dirty="0"/>
              <a:t>, </a:t>
            </a:r>
            <a:r>
              <a:rPr lang="it-IT" sz="2400" dirty="0" err="1"/>
              <a:t>après</a:t>
            </a:r>
            <a:r>
              <a:rPr lang="it-IT" sz="2400" dirty="0"/>
              <a:t> le </a:t>
            </a:r>
            <a:r>
              <a:rPr lang="it-IT" sz="2400" dirty="0" err="1"/>
              <a:t>mot</a:t>
            </a:r>
            <a:r>
              <a:rPr lang="it-IT" sz="2400" dirty="0"/>
              <a:t> : « </a:t>
            </a:r>
            <a:r>
              <a:rPr lang="it-IT" sz="2400" dirty="0" err="1"/>
              <a:t>syndicales</a:t>
            </a:r>
            <a:r>
              <a:rPr lang="it-IT" sz="2400" dirty="0"/>
              <a:t>, », </a:t>
            </a:r>
            <a:r>
              <a:rPr lang="it-IT" sz="2400" dirty="0" err="1"/>
              <a:t>sont</a:t>
            </a:r>
            <a:r>
              <a:rPr lang="it-IT" sz="2400" dirty="0"/>
              <a:t> </a:t>
            </a:r>
            <a:r>
              <a:rPr lang="it-IT" sz="2400" dirty="0" err="1"/>
              <a:t>insérés</a:t>
            </a:r>
            <a:r>
              <a:rPr lang="it-IT" sz="2400" dirty="0"/>
              <a:t> </a:t>
            </a:r>
            <a:r>
              <a:rPr lang="it-IT" sz="2400" dirty="0" err="1"/>
              <a:t>les</a:t>
            </a:r>
            <a:r>
              <a:rPr lang="it-IT" sz="2400" dirty="0"/>
              <a:t> </a:t>
            </a:r>
            <a:r>
              <a:rPr lang="it-IT" sz="2400" dirty="0" err="1"/>
              <a:t>mots</a:t>
            </a:r>
            <a:r>
              <a:rPr lang="it-IT" sz="2400" dirty="0"/>
              <a:t> : « de son </a:t>
            </a:r>
            <a:r>
              <a:rPr lang="it-IT" sz="2400" dirty="0" err="1"/>
              <a:t>accent</a:t>
            </a:r>
            <a:r>
              <a:rPr lang="it-IT" sz="2400" dirty="0"/>
              <a:t>, ». </a:t>
            </a:r>
            <a:endParaRPr lang="fr-CA" sz="2400" dirty="0"/>
          </a:p>
          <a:p>
            <a:pPr algn="just"/>
            <a:endParaRPr lang="it-IT" sz="2400" b="1" dirty="0"/>
          </a:p>
          <a:p>
            <a:pPr algn="just"/>
            <a:endParaRPr lang="it-IT" sz="2400" dirty="0"/>
          </a:p>
        </p:txBody>
      </p:sp>
    </p:spTree>
    <p:extLst>
      <p:ext uri="{BB962C8B-B14F-4D97-AF65-F5344CB8AC3E}">
        <p14:creationId xmlns:p14="http://schemas.microsoft.com/office/powerpoint/2010/main" val="21401823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Article</a:t>
            </a:r>
            <a:r>
              <a:rPr lang="it-IT" sz="2800" dirty="0"/>
              <a:t> 1° L’</a:t>
            </a:r>
            <a:r>
              <a:rPr lang="it-IT" sz="2800" dirty="0" err="1"/>
              <a:t>article</a:t>
            </a:r>
            <a:r>
              <a:rPr lang="it-IT" sz="2800" dirty="0"/>
              <a:t> 225-1 </a:t>
            </a:r>
            <a:r>
              <a:rPr lang="it-IT" sz="2800" dirty="0" err="1"/>
              <a:t>du</a:t>
            </a:r>
            <a:r>
              <a:rPr lang="it-IT" sz="2800" dirty="0"/>
              <a:t> code </a:t>
            </a:r>
            <a:r>
              <a:rPr lang="it-IT" sz="2800" dirty="0" err="1"/>
              <a:t>pénal</a:t>
            </a:r>
            <a:r>
              <a:rPr lang="it-IT" sz="2800" dirty="0"/>
              <a:t> </a:t>
            </a: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err="1"/>
              <a:t>Constitue</a:t>
            </a:r>
            <a:r>
              <a:rPr lang="it-IT" sz="2400" dirty="0"/>
              <a:t> une </a:t>
            </a:r>
            <a:r>
              <a:rPr lang="it-IT" sz="2400" dirty="0" err="1"/>
              <a:t>discrimination</a:t>
            </a:r>
            <a:r>
              <a:rPr lang="it-IT" sz="2400" dirty="0"/>
              <a:t> </a:t>
            </a:r>
            <a:r>
              <a:rPr lang="it-IT" sz="2400" dirty="0" err="1"/>
              <a:t>toute</a:t>
            </a:r>
            <a:r>
              <a:rPr lang="it-IT" sz="2400" dirty="0"/>
              <a:t> </a:t>
            </a:r>
            <a:r>
              <a:rPr lang="it-IT" sz="2400" dirty="0" err="1"/>
              <a:t>distinction</a:t>
            </a:r>
            <a:r>
              <a:rPr lang="it-IT" sz="2400" dirty="0"/>
              <a:t> </a:t>
            </a:r>
            <a:r>
              <a:rPr lang="it-IT" sz="2400" dirty="0" err="1"/>
              <a:t>opérée</a:t>
            </a:r>
            <a:r>
              <a:rPr lang="it-IT" sz="2400" dirty="0"/>
              <a:t> </a:t>
            </a:r>
            <a:r>
              <a:rPr lang="it-IT" sz="2400" dirty="0" err="1"/>
              <a:t>entre</a:t>
            </a:r>
            <a:r>
              <a:rPr lang="it-IT" sz="2400" dirty="0"/>
              <a:t> </a:t>
            </a:r>
            <a:r>
              <a:rPr lang="it-IT" sz="2400" dirty="0" err="1"/>
              <a:t>les</a:t>
            </a:r>
            <a:r>
              <a:rPr lang="it-IT" sz="2400" dirty="0"/>
              <a:t> </a:t>
            </a:r>
            <a:r>
              <a:rPr lang="it-IT" sz="2400" dirty="0" err="1"/>
              <a:t>personnes</a:t>
            </a:r>
            <a:r>
              <a:rPr lang="it-IT" sz="2400" dirty="0"/>
              <a:t> </a:t>
            </a:r>
            <a:r>
              <a:rPr lang="it-IT" sz="2400" dirty="0" err="1"/>
              <a:t>physiques</a:t>
            </a:r>
            <a:r>
              <a:rPr lang="it-IT" sz="2400" dirty="0"/>
              <a:t> </a:t>
            </a:r>
            <a:r>
              <a:rPr lang="it-IT" sz="2400" dirty="0" err="1"/>
              <a:t>sur</a:t>
            </a:r>
            <a:r>
              <a:rPr lang="it-IT" sz="2400" dirty="0"/>
              <a:t> le </a:t>
            </a:r>
            <a:r>
              <a:rPr lang="it-IT" sz="2400" dirty="0" err="1"/>
              <a:t>fondement</a:t>
            </a:r>
            <a:r>
              <a:rPr lang="it-IT" sz="2400" dirty="0"/>
              <a:t> de </a:t>
            </a:r>
            <a:r>
              <a:rPr lang="it-IT" sz="2400" dirty="0" err="1"/>
              <a:t>leur</a:t>
            </a:r>
            <a:r>
              <a:rPr lang="it-IT" sz="2400" dirty="0"/>
              <a:t> origine, de </a:t>
            </a:r>
            <a:r>
              <a:rPr lang="it-IT" sz="2400" dirty="0" err="1"/>
              <a:t>leur</a:t>
            </a:r>
            <a:r>
              <a:rPr lang="it-IT" sz="2400" dirty="0"/>
              <a:t> </a:t>
            </a:r>
            <a:r>
              <a:rPr lang="it-IT" sz="2400" dirty="0" err="1"/>
              <a:t>sexe</a:t>
            </a:r>
            <a:r>
              <a:rPr lang="it-IT" sz="2400" dirty="0"/>
              <a:t>, de </a:t>
            </a:r>
            <a:r>
              <a:rPr lang="it-IT" sz="2400" dirty="0" err="1"/>
              <a:t>leur</a:t>
            </a:r>
            <a:r>
              <a:rPr lang="it-IT" sz="2400" dirty="0"/>
              <a:t> situation de </a:t>
            </a:r>
            <a:r>
              <a:rPr lang="it-IT" sz="2400" dirty="0" err="1"/>
              <a:t>famille</a:t>
            </a:r>
            <a:r>
              <a:rPr lang="it-IT" sz="2400" dirty="0"/>
              <a:t>, de </a:t>
            </a:r>
            <a:r>
              <a:rPr lang="it-IT" sz="2400" dirty="0" err="1"/>
              <a:t>leur</a:t>
            </a:r>
            <a:r>
              <a:rPr lang="it-IT" sz="2400" dirty="0"/>
              <a:t> </a:t>
            </a:r>
            <a:r>
              <a:rPr lang="it-IT" sz="2400" dirty="0" err="1"/>
              <a:t>grossesse</a:t>
            </a:r>
            <a:r>
              <a:rPr lang="it-IT" sz="2400" dirty="0"/>
              <a:t>, de </a:t>
            </a:r>
            <a:r>
              <a:rPr lang="it-IT" sz="2400" dirty="0" err="1"/>
              <a:t>leur</a:t>
            </a:r>
            <a:r>
              <a:rPr lang="it-IT" sz="2400" dirty="0"/>
              <a:t> </a:t>
            </a:r>
            <a:r>
              <a:rPr lang="it-IT" sz="2400" dirty="0" err="1"/>
              <a:t>apparence</a:t>
            </a:r>
            <a:r>
              <a:rPr lang="it-IT" sz="2400" dirty="0"/>
              <a:t> </a:t>
            </a:r>
            <a:r>
              <a:rPr lang="it-IT" sz="2400" dirty="0" err="1"/>
              <a:t>physique</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a:t>
            </a:r>
            <a:r>
              <a:rPr lang="it-IT" sz="2400" dirty="0" err="1"/>
              <a:t>leur</a:t>
            </a:r>
            <a:r>
              <a:rPr lang="it-IT" sz="2400" dirty="0"/>
              <a:t>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a:t>
            </a:r>
            <a:r>
              <a:rPr lang="it-IT" sz="2400" dirty="0" err="1"/>
              <a:t>leur</a:t>
            </a:r>
            <a:r>
              <a:rPr lang="it-IT" sz="2400" dirty="0"/>
              <a:t> </a:t>
            </a:r>
            <a:r>
              <a:rPr lang="it-IT" sz="2400" dirty="0" err="1"/>
              <a:t>patronyme</a:t>
            </a:r>
            <a:r>
              <a:rPr lang="it-IT" sz="2400" dirty="0"/>
              <a:t>, de </a:t>
            </a:r>
            <a:r>
              <a:rPr lang="it-IT" sz="2400" dirty="0" err="1"/>
              <a:t>leur</a:t>
            </a:r>
            <a:r>
              <a:rPr lang="it-IT" sz="2400" dirty="0"/>
              <a:t> </a:t>
            </a:r>
            <a:r>
              <a:rPr lang="it-IT" sz="2400" dirty="0" err="1"/>
              <a:t>lieu</a:t>
            </a:r>
            <a:r>
              <a:rPr lang="it-IT" sz="2400" dirty="0"/>
              <a:t> de </a:t>
            </a:r>
            <a:r>
              <a:rPr lang="it-IT" sz="2400" dirty="0" err="1"/>
              <a:t>résidence</a:t>
            </a:r>
            <a:r>
              <a:rPr lang="it-IT" sz="2400" dirty="0"/>
              <a:t>, de </a:t>
            </a:r>
            <a:r>
              <a:rPr lang="it-IT" sz="2400" dirty="0" err="1"/>
              <a:t>leur</a:t>
            </a:r>
            <a:r>
              <a:rPr lang="it-IT" sz="2400" dirty="0"/>
              <a:t> </a:t>
            </a:r>
            <a:r>
              <a:rPr lang="it-IT" sz="2400" dirty="0" err="1"/>
              <a:t>état</a:t>
            </a:r>
            <a:r>
              <a:rPr lang="it-IT" sz="2400" dirty="0"/>
              <a:t> de </a:t>
            </a:r>
            <a:r>
              <a:rPr lang="it-IT" sz="2400" dirty="0" err="1"/>
              <a:t>santé</a:t>
            </a:r>
            <a:r>
              <a:rPr lang="it-IT" sz="2400" dirty="0"/>
              <a:t>, de </a:t>
            </a:r>
            <a:r>
              <a:rPr lang="it-IT" sz="2400" dirty="0" err="1"/>
              <a:t>leur</a:t>
            </a:r>
            <a:r>
              <a:rPr lang="it-IT" sz="2400" dirty="0"/>
              <a:t> </a:t>
            </a:r>
            <a:r>
              <a:rPr lang="it-IT" sz="2400" dirty="0" err="1"/>
              <a:t>perte</a:t>
            </a:r>
            <a:r>
              <a:rPr lang="it-IT" sz="2400" dirty="0"/>
              <a:t> d'autonomie, de </a:t>
            </a:r>
            <a:r>
              <a:rPr lang="it-IT" sz="2400" dirty="0" err="1"/>
              <a:t>leur</a:t>
            </a:r>
            <a:r>
              <a:rPr lang="it-IT" sz="2400" dirty="0"/>
              <a:t> handicap, de </a:t>
            </a:r>
            <a:r>
              <a:rPr lang="it-IT" sz="2400" dirty="0" err="1"/>
              <a:t>leurs</a:t>
            </a:r>
            <a:r>
              <a:rPr lang="it-IT" sz="2400" dirty="0"/>
              <a:t> </a:t>
            </a:r>
            <a:r>
              <a:rPr lang="it-IT" sz="2400" dirty="0" err="1"/>
              <a:t>caractéristiques</a:t>
            </a:r>
            <a:r>
              <a:rPr lang="it-IT" sz="2400" dirty="0"/>
              <a:t> </a:t>
            </a:r>
            <a:r>
              <a:rPr lang="it-IT" sz="2400" dirty="0" err="1"/>
              <a:t>génétiques</a:t>
            </a:r>
            <a:r>
              <a:rPr lang="it-IT" sz="2400" dirty="0"/>
              <a:t>, de </a:t>
            </a:r>
            <a:r>
              <a:rPr lang="it-IT" sz="2400" dirty="0" err="1"/>
              <a:t>leurs</a:t>
            </a:r>
            <a:r>
              <a:rPr lang="it-IT" sz="2400" dirty="0"/>
              <a:t> </a:t>
            </a:r>
            <a:r>
              <a:rPr lang="it-IT" sz="2400" dirty="0" err="1"/>
              <a:t>mœurs</a:t>
            </a:r>
            <a:r>
              <a:rPr lang="it-IT" sz="2400" dirty="0"/>
              <a:t>, de </a:t>
            </a:r>
            <a:r>
              <a:rPr lang="it-IT" sz="2400" dirty="0" err="1"/>
              <a:t>leur</a:t>
            </a:r>
            <a:r>
              <a:rPr lang="it-IT" sz="2400" dirty="0"/>
              <a:t> </a:t>
            </a:r>
            <a:r>
              <a:rPr lang="it-IT" sz="2400" dirty="0" err="1"/>
              <a:t>orientation</a:t>
            </a:r>
            <a:r>
              <a:rPr lang="it-IT" sz="2400" dirty="0"/>
              <a:t> </a:t>
            </a:r>
            <a:r>
              <a:rPr lang="it-IT" sz="2400" dirty="0" err="1"/>
              <a:t>sexuelle</a:t>
            </a:r>
            <a:r>
              <a:rPr lang="it-IT" sz="2400" dirty="0"/>
              <a:t>, de </a:t>
            </a:r>
            <a:r>
              <a:rPr lang="it-IT" sz="2400" dirty="0" err="1"/>
              <a:t>leur</a:t>
            </a:r>
            <a:r>
              <a:rPr lang="it-IT" sz="2400" dirty="0"/>
              <a:t> </a:t>
            </a:r>
            <a:r>
              <a:rPr lang="it-IT" sz="2400" dirty="0" err="1"/>
              <a:t>identité</a:t>
            </a:r>
            <a:r>
              <a:rPr lang="it-IT" sz="2400" dirty="0"/>
              <a:t> de </a:t>
            </a:r>
            <a:r>
              <a:rPr lang="it-IT" sz="2400" dirty="0" err="1"/>
              <a:t>genre</a:t>
            </a:r>
            <a:r>
              <a:rPr lang="it-IT" sz="2400" dirty="0"/>
              <a:t>, de </a:t>
            </a:r>
            <a:r>
              <a:rPr lang="it-IT" sz="2400" dirty="0" err="1"/>
              <a:t>leur</a:t>
            </a:r>
            <a:r>
              <a:rPr lang="it-IT" sz="2400" dirty="0"/>
              <a:t> </a:t>
            </a:r>
            <a:r>
              <a:rPr lang="it-IT" sz="2400" dirty="0" err="1"/>
              <a:t>âge</a:t>
            </a:r>
            <a:r>
              <a:rPr lang="it-IT" sz="2400" dirty="0"/>
              <a:t>, de </a:t>
            </a:r>
            <a:r>
              <a:rPr lang="it-IT" sz="2400" dirty="0" err="1"/>
              <a:t>leurs</a:t>
            </a:r>
            <a:r>
              <a:rPr lang="it-IT" sz="2400" dirty="0"/>
              <a:t> </a:t>
            </a:r>
            <a:r>
              <a:rPr lang="it-IT" sz="2400" dirty="0" err="1"/>
              <a:t>opinions</a:t>
            </a:r>
            <a:r>
              <a:rPr lang="it-IT" sz="2400" dirty="0"/>
              <a:t> </a:t>
            </a:r>
            <a:r>
              <a:rPr lang="it-IT" sz="2400" dirty="0" err="1"/>
              <a:t>politiques</a:t>
            </a:r>
            <a:r>
              <a:rPr lang="it-IT" sz="2400" dirty="0"/>
              <a:t>, de </a:t>
            </a:r>
            <a:r>
              <a:rPr lang="it-IT" sz="2400" dirty="0" err="1"/>
              <a:t>leurs</a:t>
            </a:r>
            <a:r>
              <a:rPr lang="it-IT" sz="2400" dirty="0"/>
              <a:t> </a:t>
            </a:r>
            <a:r>
              <a:rPr lang="it-IT" sz="2400" dirty="0" err="1">
                <a:solidFill>
                  <a:srgbClr val="FF0000"/>
                </a:solidFill>
              </a:rPr>
              <a:t>activités</a:t>
            </a:r>
            <a:r>
              <a:rPr lang="it-IT" sz="2400" dirty="0">
                <a:solidFill>
                  <a:srgbClr val="FF0000"/>
                </a:solidFill>
              </a:rPr>
              <a:t> </a:t>
            </a:r>
            <a:r>
              <a:rPr lang="it-IT" sz="2400" dirty="0" err="1">
                <a:solidFill>
                  <a:srgbClr val="FF0000"/>
                </a:solidFill>
              </a:rPr>
              <a:t>syndicales</a:t>
            </a:r>
            <a:r>
              <a:rPr lang="it-IT" sz="2400" dirty="0"/>
              <a:t>,</a:t>
            </a:r>
            <a:r>
              <a:rPr lang="it-IT" sz="2400" dirty="0">
                <a:solidFill>
                  <a:srgbClr val="0000FF"/>
                </a:solidFill>
              </a:rPr>
              <a:t> “de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a:t>de </a:t>
            </a:r>
            <a:r>
              <a:rPr lang="it-IT" sz="2400" dirty="0" err="1"/>
              <a:t>leur</a:t>
            </a:r>
            <a:r>
              <a:rPr lang="it-IT" sz="2400" dirty="0"/>
              <a:t>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 de </a:t>
            </a:r>
            <a:r>
              <a:rPr lang="it-IT" sz="2400" dirty="0" err="1"/>
              <a:t>leur</a:t>
            </a:r>
            <a:r>
              <a:rPr lang="it-IT" sz="2400" dirty="0"/>
              <a:t> </a:t>
            </a:r>
            <a:r>
              <a:rPr lang="it-IT" sz="2400" dirty="0" err="1"/>
              <a:t>appartenance</a:t>
            </a:r>
            <a:r>
              <a:rPr lang="it-IT" sz="2400" dirty="0"/>
              <a:t> </a:t>
            </a:r>
            <a:r>
              <a:rPr lang="it-IT" sz="2400" dirty="0" err="1"/>
              <a:t>ou</a:t>
            </a:r>
            <a:r>
              <a:rPr lang="it-IT" sz="2400" dirty="0"/>
              <a:t> de </a:t>
            </a:r>
            <a:r>
              <a:rPr lang="it-IT" sz="2400" dirty="0" err="1"/>
              <a:t>leur</a:t>
            </a:r>
            <a:r>
              <a:rPr lang="it-IT" sz="2400" dirty="0"/>
              <a:t>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une </a:t>
            </a:r>
            <a:r>
              <a:rPr lang="it-IT" sz="2400" dirty="0" err="1"/>
              <a:t>prétendue</a:t>
            </a:r>
            <a:r>
              <a:rPr lang="it-IT" sz="2400" dirty="0"/>
              <a:t> race </a:t>
            </a:r>
            <a:r>
              <a:rPr lang="it-IT" sz="2400" dirty="0" err="1"/>
              <a:t>ou</a:t>
            </a:r>
            <a:r>
              <a:rPr lang="it-IT" sz="2400" dirty="0"/>
              <a:t> une </a:t>
            </a:r>
            <a:r>
              <a:rPr lang="it-IT" sz="2400" dirty="0" err="1"/>
              <a:t>religion</a:t>
            </a:r>
            <a:r>
              <a:rPr lang="it-IT" sz="2400" dirty="0"/>
              <a:t> </a:t>
            </a:r>
            <a:r>
              <a:rPr lang="it-IT" sz="2400" dirty="0" err="1"/>
              <a:t>déterminée</a:t>
            </a:r>
            <a:r>
              <a:rPr lang="it-IT" sz="2400" dirty="0"/>
              <a:t>. </a:t>
            </a:r>
            <a:endParaRPr lang="fr-CA" sz="2400" dirty="0"/>
          </a:p>
        </p:txBody>
      </p:sp>
    </p:spTree>
    <p:extLst>
      <p:ext uri="{BB962C8B-B14F-4D97-AF65-F5344CB8AC3E}">
        <p14:creationId xmlns:p14="http://schemas.microsoft.com/office/powerpoint/2010/main" val="1879057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Article</a:t>
            </a:r>
            <a:r>
              <a:rPr lang="it-IT" sz="2400" dirty="0"/>
              <a:t> L. 1132-1 </a:t>
            </a:r>
            <a:r>
              <a:rPr lang="it-IT" sz="2400" dirty="0" err="1"/>
              <a:t>du</a:t>
            </a:r>
            <a:r>
              <a:rPr lang="it-IT" sz="2400" dirty="0"/>
              <a:t> </a:t>
            </a:r>
            <a:r>
              <a:rPr lang="it-IT" sz="2400" b="1" dirty="0"/>
              <a:t>code </a:t>
            </a:r>
            <a:r>
              <a:rPr lang="it-IT" sz="2400" b="1" dirty="0" err="1"/>
              <a:t>du</a:t>
            </a:r>
            <a:r>
              <a:rPr lang="it-IT" sz="2400" b="1" dirty="0"/>
              <a:t> </a:t>
            </a:r>
            <a:r>
              <a:rPr lang="it-IT" sz="2400" b="1" dirty="0" err="1"/>
              <a:t>travail</a:t>
            </a:r>
            <a:r>
              <a:rPr lang="it-IT" sz="2400" dirty="0"/>
              <a:t> </a:t>
            </a:r>
            <a:endParaRPr lang="fr-CA" sz="2400" dirty="0"/>
          </a:p>
        </p:txBody>
      </p:sp>
      <p:sp>
        <p:nvSpPr>
          <p:cNvPr id="3" name="Segnaposto contenuto 2"/>
          <p:cNvSpPr>
            <a:spLocks noGrp="1"/>
          </p:cNvSpPr>
          <p:nvPr>
            <p:ph idx="1"/>
          </p:nvPr>
        </p:nvSpPr>
        <p:spPr/>
        <p:txBody>
          <a:bodyPr>
            <a:normAutofit fontScale="70000" lnSpcReduction="20000"/>
          </a:bodyPr>
          <a:lstStyle/>
          <a:p>
            <a:r>
              <a:rPr lang="it-IT" sz="2400" b="1" dirty="0"/>
              <a:t>Principe de non-</a:t>
            </a:r>
            <a:r>
              <a:rPr lang="it-IT" sz="2400" b="1" dirty="0" err="1"/>
              <a:t>discrimination</a:t>
            </a:r>
            <a:endParaRPr lang="it-IT" sz="2400" b="1" dirty="0"/>
          </a:p>
          <a:p>
            <a:pPr algn="just"/>
            <a:r>
              <a:rPr lang="it-IT" sz="2400" dirty="0" err="1"/>
              <a:t>Aucune</a:t>
            </a:r>
            <a:r>
              <a:rPr lang="it-IT" sz="2400" dirty="0"/>
              <a:t> </a:t>
            </a:r>
            <a:r>
              <a:rPr lang="it-IT" sz="2400" dirty="0" err="1"/>
              <a:t>personne</a:t>
            </a:r>
            <a:r>
              <a:rPr lang="it-IT" sz="2400" dirty="0"/>
              <a:t> ne </a:t>
            </a:r>
            <a:r>
              <a:rPr lang="it-IT" sz="2400" dirty="0" err="1"/>
              <a:t>peut</a:t>
            </a:r>
            <a:r>
              <a:rPr lang="it-IT" sz="2400" dirty="0"/>
              <a:t> </a:t>
            </a:r>
            <a:r>
              <a:rPr lang="it-IT" sz="2400" dirty="0" err="1"/>
              <a:t>être</a:t>
            </a:r>
            <a:r>
              <a:rPr lang="it-IT" sz="2400" dirty="0"/>
              <a:t> </a:t>
            </a:r>
            <a:r>
              <a:rPr lang="it-IT" sz="2400" dirty="0" err="1"/>
              <a:t>écartée</a:t>
            </a:r>
            <a:r>
              <a:rPr lang="it-IT" sz="2400" dirty="0"/>
              <a:t> d'une </a:t>
            </a:r>
            <a:r>
              <a:rPr lang="it-IT" sz="2400" dirty="0" err="1"/>
              <a:t>procédure</a:t>
            </a:r>
            <a:r>
              <a:rPr lang="it-IT" sz="2400" dirty="0"/>
              <a:t> de </a:t>
            </a:r>
            <a:r>
              <a:rPr lang="it-IT" sz="2400" dirty="0" err="1"/>
              <a:t>recrutement</a:t>
            </a:r>
            <a:r>
              <a:rPr lang="it-IT" sz="2400" dirty="0"/>
              <a:t> </a:t>
            </a:r>
            <a:r>
              <a:rPr lang="it-IT" sz="2400" dirty="0" err="1"/>
              <a:t>ou</a:t>
            </a:r>
            <a:r>
              <a:rPr lang="it-IT" sz="2400" dirty="0"/>
              <a:t> de nomination </a:t>
            </a:r>
            <a:r>
              <a:rPr lang="it-IT" sz="2400" dirty="0" err="1"/>
              <a:t>ou</a:t>
            </a:r>
            <a:r>
              <a:rPr lang="it-IT" sz="2400" dirty="0"/>
              <a:t> de l'</a:t>
            </a:r>
            <a:r>
              <a:rPr lang="it-IT" sz="2400" dirty="0" err="1"/>
              <a:t>accès</a:t>
            </a:r>
            <a:r>
              <a:rPr lang="it-IT" sz="2400" dirty="0"/>
              <a:t> à un stage </a:t>
            </a:r>
            <a:r>
              <a:rPr lang="it-IT" sz="2400" dirty="0" err="1"/>
              <a:t>ou</a:t>
            </a:r>
            <a:r>
              <a:rPr lang="it-IT" sz="2400" dirty="0"/>
              <a:t> à une </a:t>
            </a:r>
            <a:r>
              <a:rPr lang="it-IT" sz="2400" dirty="0" err="1"/>
              <a:t>période</a:t>
            </a:r>
            <a:r>
              <a:rPr lang="it-IT" sz="2400" dirty="0"/>
              <a:t> de </a:t>
            </a:r>
            <a:r>
              <a:rPr lang="it-IT" sz="2400" dirty="0" err="1"/>
              <a:t>formation</a:t>
            </a:r>
            <a:r>
              <a:rPr lang="it-IT" sz="2400" dirty="0"/>
              <a:t> en </a:t>
            </a:r>
            <a:r>
              <a:rPr lang="it-IT" sz="2400" dirty="0" err="1"/>
              <a:t>entreprise</a:t>
            </a:r>
            <a:r>
              <a:rPr lang="it-IT" sz="2400" dirty="0"/>
              <a:t>, </a:t>
            </a:r>
            <a:r>
              <a:rPr lang="it-IT" sz="2400" dirty="0" err="1"/>
              <a:t>aucun</a:t>
            </a:r>
            <a:r>
              <a:rPr lang="it-IT" sz="2400" dirty="0"/>
              <a:t> </a:t>
            </a:r>
            <a:r>
              <a:rPr lang="it-IT" sz="2400" dirty="0" err="1"/>
              <a:t>salarié</a:t>
            </a:r>
            <a:r>
              <a:rPr lang="it-IT" sz="2400" dirty="0"/>
              <a:t> ne </a:t>
            </a:r>
            <a:r>
              <a:rPr lang="it-IT" sz="2400" dirty="0" err="1"/>
              <a:t>peut</a:t>
            </a:r>
            <a:r>
              <a:rPr lang="it-IT" sz="2400" dirty="0"/>
              <a:t> </a:t>
            </a:r>
            <a:r>
              <a:rPr lang="it-IT" sz="2400" dirty="0" err="1"/>
              <a:t>être</a:t>
            </a:r>
            <a:r>
              <a:rPr lang="it-IT" sz="2400" dirty="0"/>
              <a:t> </a:t>
            </a:r>
            <a:r>
              <a:rPr lang="it-IT" sz="2400" dirty="0" err="1"/>
              <a:t>sanctionné</a:t>
            </a:r>
            <a:r>
              <a:rPr lang="it-IT" sz="2400" dirty="0"/>
              <a:t>, </a:t>
            </a:r>
            <a:r>
              <a:rPr lang="it-IT" sz="2400" dirty="0" err="1"/>
              <a:t>licencié</a:t>
            </a:r>
            <a:r>
              <a:rPr lang="it-IT" sz="2400" dirty="0"/>
              <a:t> </a:t>
            </a:r>
            <a:r>
              <a:rPr lang="it-IT" sz="2400" dirty="0" err="1"/>
              <a:t>ou</a:t>
            </a:r>
            <a:r>
              <a:rPr lang="it-IT" sz="2400" dirty="0"/>
              <a:t> </a:t>
            </a:r>
            <a:r>
              <a:rPr lang="it-IT" sz="2400" dirty="0" err="1"/>
              <a:t>faire</a:t>
            </a:r>
            <a:r>
              <a:rPr lang="it-IT" sz="2400" dirty="0"/>
              <a:t> l'</a:t>
            </a:r>
            <a:r>
              <a:rPr lang="it-IT" sz="2400" dirty="0" err="1"/>
              <a:t>objet</a:t>
            </a:r>
            <a:r>
              <a:rPr lang="it-IT" sz="2400" dirty="0"/>
              <a:t> d'une </a:t>
            </a:r>
            <a:r>
              <a:rPr lang="it-IT" sz="2400" dirty="0" err="1"/>
              <a:t>mesure</a:t>
            </a:r>
            <a:r>
              <a:rPr lang="it-IT" sz="2400" dirty="0"/>
              <a:t> </a:t>
            </a:r>
            <a:r>
              <a:rPr lang="it-IT" sz="2400" dirty="0" err="1"/>
              <a:t>discriminatoire</a:t>
            </a:r>
            <a:r>
              <a:rPr lang="it-IT" sz="2400" dirty="0"/>
              <a:t>, </a:t>
            </a:r>
            <a:r>
              <a:rPr lang="it-IT" sz="2400" dirty="0" err="1"/>
              <a:t>directe</a:t>
            </a:r>
            <a:r>
              <a:rPr lang="it-IT" sz="2400" dirty="0"/>
              <a:t> </a:t>
            </a:r>
            <a:r>
              <a:rPr lang="it-IT" sz="2400" dirty="0" err="1"/>
              <a:t>ou</a:t>
            </a:r>
            <a:r>
              <a:rPr lang="it-IT" sz="2400" dirty="0"/>
              <a:t> </a:t>
            </a:r>
            <a:r>
              <a:rPr lang="it-IT" sz="2400" dirty="0" err="1"/>
              <a:t>indirecte</a:t>
            </a:r>
            <a:r>
              <a:rPr lang="it-IT" sz="2400" dirty="0"/>
              <a:t>, </a:t>
            </a:r>
            <a:r>
              <a:rPr lang="it-IT" sz="2400" dirty="0" err="1"/>
              <a:t>telle</a:t>
            </a:r>
            <a:r>
              <a:rPr lang="it-IT" sz="2400" dirty="0"/>
              <a:t> </a:t>
            </a:r>
            <a:r>
              <a:rPr lang="it-IT" sz="2400" dirty="0" err="1"/>
              <a:t>que</a:t>
            </a:r>
            <a:r>
              <a:rPr lang="it-IT" sz="2400" dirty="0"/>
              <a:t> </a:t>
            </a:r>
            <a:r>
              <a:rPr lang="it-IT" sz="2400" dirty="0" err="1"/>
              <a:t>définie</a:t>
            </a:r>
            <a:r>
              <a:rPr lang="it-IT" sz="2400" dirty="0"/>
              <a:t> à l'</a:t>
            </a:r>
            <a:r>
              <a:rPr lang="it-IT" sz="2400" dirty="0" err="1"/>
              <a:t>article</a:t>
            </a:r>
            <a:r>
              <a:rPr lang="it-IT" sz="2400" dirty="0"/>
              <a:t> 1er de la </a:t>
            </a:r>
            <a:r>
              <a:rPr lang="it-IT" sz="2400" dirty="0" err="1"/>
              <a:t>loi</a:t>
            </a:r>
            <a:r>
              <a:rPr lang="it-IT" sz="2400" dirty="0"/>
              <a:t>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t>
            </a:r>
            <a:r>
              <a:rPr lang="it-IT" sz="2400" dirty="0" err="1"/>
              <a:t>notamment</a:t>
            </a:r>
            <a:r>
              <a:rPr lang="it-IT" sz="2400" dirty="0"/>
              <a:t> en </a:t>
            </a:r>
            <a:r>
              <a:rPr lang="it-IT" sz="2400" dirty="0" err="1"/>
              <a:t>matière</a:t>
            </a:r>
            <a:r>
              <a:rPr lang="it-IT" sz="2400" dirty="0"/>
              <a:t> de </a:t>
            </a:r>
            <a:r>
              <a:rPr lang="it-IT" sz="2400" dirty="0" err="1"/>
              <a:t>rémunération</a:t>
            </a:r>
            <a:r>
              <a:rPr lang="it-IT" sz="2400" dirty="0"/>
              <a:t>, </a:t>
            </a:r>
            <a:r>
              <a:rPr lang="it-IT" sz="2400" dirty="0" err="1"/>
              <a:t>au</a:t>
            </a:r>
            <a:r>
              <a:rPr lang="it-IT" sz="2400" dirty="0"/>
              <a:t> </a:t>
            </a:r>
            <a:r>
              <a:rPr lang="it-IT" sz="2400" dirty="0" err="1"/>
              <a:t>sens</a:t>
            </a:r>
            <a:r>
              <a:rPr lang="it-IT" sz="2400" dirty="0"/>
              <a:t> de l'</a:t>
            </a:r>
            <a:r>
              <a:rPr lang="it-IT" sz="2400" dirty="0" err="1"/>
              <a:t>article</a:t>
            </a:r>
            <a:r>
              <a:rPr lang="it-IT" sz="2400" dirty="0"/>
              <a:t> L. 3221-3, de </a:t>
            </a:r>
            <a:r>
              <a:rPr lang="it-IT" sz="2400" dirty="0" err="1"/>
              <a:t>mesures</a:t>
            </a:r>
            <a:r>
              <a:rPr lang="it-IT" sz="2400" dirty="0"/>
              <a:t> d'</a:t>
            </a:r>
            <a:r>
              <a:rPr lang="it-IT" sz="2400" dirty="0" err="1"/>
              <a:t>intéressement</a:t>
            </a:r>
            <a:r>
              <a:rPr lang="it-IT" sz="2400" dirty="0"/>
              <a:t> </a:t>
            </a:r>
            <a:r>
              <a:rPr lang="it-IT" sz="2400" dirty="0" err="1"/>
              <a:t>ou</a:t>
            </a:r>
            <a:r>
              <a:rPr lang="it-IT" sz="2400" dirty="0"/>
              <a:t> de </a:t>
            </a:r>
            <a:r>
              <a:rPr lang="it-IT" sz="2400" dirty="0" err="1"/>
              <a:t>distribution</a:t>
            </a:r>
            <a:r>
              <a:rPr lang="it-IT" sz="2400" dirty="0"/>
              <a:t> d'</a:t>
            </a:r>
            <a:r>
              <a:rPr lang="it-IT" sz="2400" dirty="0" err="1"/>
              <a:t>actions</a:t>
            </a:r>
            <a:r>
              <a:rPr lang="it-IT" sz="2400" dirty="0"/>
              <a:t>, de </a:t>
            </a:r>
            <a:r>
              <a:rPr lang="it-IT" sz="2400" dirty="0" err="1"/>
              <a:t>formation</a:t>
            </a:r>
            <a:r>
              <a:rPr lang="it-IT" sz="2400" dirty="0"/>
              <a:t>, de </a:t>
            </a:r>
            <a:r>
              <a:rPr lang="it-IT" sz="2400" dirty="0" err="1"/>
              <a:t>reclassement</a:t>
            </a:r>
            <a:r>
              <a:rPr lang="it-IT" sz="2400" dirty="0"/>
              <a:t>, d'</a:t>
            </a:r>
            <a:r>
              <a:rPr lang="it-IT" sz="2400" dirty="0" err="1"/>
              <a:t>affectation</a:t>
            </a:r>
            <a:r>
              <a:rPr lang="it-IT" sz="2400" dirty="0"/>
              <a:t>, de </a:t>
            </a:r>
            <a:r>
              <a:rPr lang="it-IT" sz="2400" dirty="0" err="1"/>
              <a:t>qualification</a:t>
            </a:r>
            <a:r>
              <a:rPr lang="it-IT" sz="2400" dirty="0"/>
              <a:t>, de </a:t>
            </a:r>
            <a:r>
              <a:rPr lang="it-IT" sz="2400" dirty="0" err="1"/>
              <a:t>classification</a:t>
            </a:r>
            <a:r>
              <a:rPr lang="it-IT" sz="2400" dirty="0"/>
              <a:t>, de promotion </a:t>
            </a:r>
            <a:r>
              <a:rPr lang="it-IT" sz="2400" dirty="0" err="1"/>
              <a:t>professionnelle</a:t>
            </a:r>
            <a:r>
              <a:rPr lang="it-IT" sz="2400" dirty="0"/>
              <a:t>, de </a:t>
            </a:r>
            <a:r>
              <a:rPr lang="it-IT" sz="2400" dirty="0" err="1"/>
              <a:t>mutation</a:t>
            </a:r>
            <a:r>
              <a:rPr lang="it-IT" sz="2400" dirty="0"/>
              <a:t> </a:t>
            </a:r>
            <a:r>
              <a:rPr lang="it-IT" sz="2400" dirty="0" err="1"/>
              <a:t>ou</a:t>
            </a:r>
            <a:r>
              <a:rPr lang="it-IT" sz="2400" dirty="0"/>
              <a:t> de </a:t>
            </a:r>
            <a:r>
              <a:rPr lang="it-IT" sz="2400" dirty="0" err="1"/>
              <a:t>renouvellement</a:t>
            </a:r>
            <a:r>
              <a:rPr lang="it-IT" sz="2400" dirty="0"/>
              <a:t> de </a:t>
            </a:r>
            <a:r>
              <a:rPr lang="it-IT" sz="2400" dirty="0" err="1"/>
              <a:t>contrat</a:t>
            </a:r>
            <a:r>
              <a:rPr lang="it-IT" sz="2400" dirty="0"/>
              <a:t> en </a:t>
            </a:r>
            <a:r>
              <a:rPr lang="it-IT" sz="2400" dirty="0" err="1"/>
              <a:t>raison</a:t>
            </a:r>
            <a:r>
              <a:rPr lang="it-IT" sz="2400" dirty="0"/>
              <a:t> de son origine, de son </a:t>
            </a:r>
            <a:r>
              <a:rPr lang="it-IT" sz="2400" dirty="0" err="1"/>
              <a:t>sexe</a:t>
            </a:r>
            <a:r>
              <a:rPr lang="it-IT" sz="2400" dirty="0"/>
              <a:t>, de </a:t>
            </a:r>
            <a:r>
              <a:rPr lang="it-IT" sz="2400" dirty="0" err="1"/>
              <a:t>ses</a:t>
            </a:r>
            <a:r>
              <a:rPr lang="it-IT" sz="2400" dirty="0"/>
              <a:t> </a:t>
            </a:r>
            <a:r>
              <a:rPr lang="it-IT" sz="2400" dirty="0" err="1"/>
              <a:t>moeurs</a:t>
            </a:r>
            <a:r>
              <a:rPr lang="it-IT" sz="2400" dirty="0"/>
              <a:t>, de son </a:t>
            </a:r>
            <a:r>
              <a:rPr lang="it-IT" sz="2400" dirty="0" err="1"/>
              <a:t>orientation</a:t>
            </a:r>
            <a:r>
              <a:rPr lang="it-IT" sz="2400" dirty="0"/>
              <a:t> </a:t>
            </a:r>
            <a:r>
              <a:rPr lang="it-IT" sz="2400" dirty="0" err="1"/>
              <a:t>sexuelle</a:t>
            </a:r>
            <a:r>
              <a:rPr lang="it-IT" sz="2400" dirty="0"/>
              <a:t>, de son </a:t>
            </a:r>
            <a:r>
              <a:rPr lang="it-IT" sz="2400" dirty="0" err="1"/>
              <a:t>identité</a:t>
            </a:r>
            <a:r>
              <a:rPr lang="it-IT" sz="2400" dirty="0"/>
              <a:t> de </a:t>
            </a:r>
            <a:r>
              <a:rPr lang="it-IT" sz="2400" dirty="0" err="1"/>
              <a:t>genre</a:t>
            </a:r>
            <a:r>
              <a:rPr lang="it-IT" sz="2400" dirty="0"/>
              <a:t>, de son </a:t>
            </a:r>
            <a:r>
              <a:rPr lang="it-IT" sz="2400" dirty="0" err="1"/>
              <a:t>âge</a:t>
            </a:r>
            <a:r>
              <a:rPr lang="it-IT" sz="2400" dirty="0"/>
              <a:t>, de sa situation de </a:t>
            </a:r>
            <a:r>
              <a:rPr lang="it-IT" sz="2400" dirty="0" err="1"/>
              <a:t>famille</a:t>
            </a:r>
            <a:r>
              <a:rPr lang="it-IT" sz="2400" dirty="0"/>
              <a:t> </a:t>
            </a:r>
            <a:r>
              <a:rPr lang="it-IT" sz="2400" dirty="0" err="1"/>
              <a:t>ou</a:t>
            </a:r>
            <a:r>
              <a:rPr lang="it-IT" sz="2400" dirty="0"/>
              <a:t> de sa </a:t>
            </a:r>
            <a:r>
              <a:rPr lang="it-IT" sz="2400" dirty="0" err="1"/>
              <a:t>grossesse</a:t>
            </a:r>
            <a:r>
              <a:rPr lang="it-IT" sz="2400" dirty="0"/>
              <a:t>, de </a:t>
            </a:r>
            <a:r>
              <a:rPr lang="it-IT" sz="2400" dirty="0" err="1"/>
              <a:t>ses</a:t>
            </a:r>
            <a:r>
              <a:rPr lang="it-IT" sz="2400" dirty="0"/>
              <a:t> </a:t>
            </a:r>
            <a:r>
              <a:rPr lang="it-IT" sz="2400" dirty="0" err="1"/>
              <a:t>caractéristiques</a:t>
            </a:r>
            <a:r>
              <a:rPr lang="it-IT" sz="2400" dirty="0"/>
              <a:t> </a:t>
            </a:r>
            <a:r>
              <a:rPr lang="it-IT" sz="2400" dirty="0" err="1"/>
              <a:t>génétiques</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sa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son </a:t>
            </a:r>
            <a:r>
              <a:rPr lang="it-IT" sz="2400" dirty="0" err="1"/>
              <a:t>appartenance</a:t>
            </a:r>
            <a:r>
              <a:rPr lang="it-IT" sz="2400" dirty="0"/>
              <a:t> </a:t>
            </a:r>
            <a:r>
              <a:rPr lang="it-IT" sz="2400" dirty="0" err="1"/>
              <a:t>ou</a:t>
            </a:r>
            <a:r>
              <a:rPr lang="it-IT" sz="2400" dirty="0"/>
              <a:t> de sa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a:t>
            </a:r>
            <a:r>
              <a:rPr lang="it-IT" sz="2400" dirty="0" err="1"/>
              <a:t>ou</a:t>
            </a:r>
            <a:r>
              <a:rPr lang="it-IT" sz="2400" dirty="0"/>
              <a:t> une </a:t>
            </a:r>
            <a:r>
              <a:rPr lang="it-IT" sz="2400" dirty="0" err="1"/>
              <a:t>prétendue</a:t>
            </a:r>
            <a:r>
              <a:rPr lang="it-IT" sz="2400" dirty="0"/>
              <a:t> race, de </a:t>
            </a:r>
            <a:r>
              <a:rPr lang="it-IT" sz="2400" dirty="0" err="1"/>
              <a:t>ses</a:t>
            </a:r>
            <a:r>
              <a:rPr lang="it-IT" sz="2400" dirty="0"/>
              <a:t> </a:t>
            </a:r>
            <a:r>
              <a:rPr lang="it-IT" sz="2400" dirty="0" err="1"/>
              <a:t>opinions</a:t>
            </a:r>
            <a:r>
              <a:rPr lang="it-IT" sz="2400" dirty="0"/>
              <a:t> </a:t>
            </a:r>
            <a:r>
              <a:rPr lang="it-IT" sz="2400" dirty="0" err="1"/>
              <a:t>politiques</a:t>
            </a:r>
            <a:r>
              <a:rPr lang="it-IT" sz="2400" dirty="0"/>
              <a:t>, de </a:t>
            </a:r>
            <a:r>
              <a:rPr lang="it-IT" sz="2400" dirty="0" err="1"/>
              <a:t>ses</a:t>
            </a:r>
            <a:r>
              <a:rPr lang="it-IT" sz="2400" dirty="0"/>
              <a:t> </a:t>
            </a:r>
            <a:r>
              <a:rPr lang="it-IT" sz="2400" dirty="0" err="1"/>
              <a:t>activités</a:t>
            </a:r>
            <a:r>
              <a:rPr lang="it-IT" sz="2400" dirty="0">
                <a:solidFill>
                  <a:srgbClr val="FF0000"/>
                </a:solidFill>
              </a:rPr>
              <a:t> </a:t>
            </a:r>
            <a:r>
              <a:rPr lang="it-IT" sz="2400" dirty="0" err="1">
                <a:solidFill>
                  <a:srgbClr val="FF0000"/>
                </a:solidFill>
              </a:rPr>
              <a:t>syndicales</a:t>
            </a:r>
            <a:r>
              <a:rPr lang="it-IT" sz="2400" dirty="0">
                <a:solidFill>
                  <a:srgbClr val="FF0000"/>
                </a:solidFill>
              </a:rPr>
              <a:t> </a:t>
            </a:r>
            <a:r>
              <a:rPr lang="it-IT" sz="2400" dirty="0" err="1"/>
              <a:t>ou</a:t>
            </a:r>
            <a:r>
              <a:rPr lang="it-IT" sz="2400" dirty="0"/>
              <a:t> </a:t>
            </a:r>
            <a:r>
              <a:rPr lang="it-IT" sz="2400" dirty="0" err="1"/>
              <a:t>mutualistes</a:t>
            </a:r>
            <a:r>
              <a:rPr lang="it-IT" sz="2400" dirty="0"/>
              <a:t>, de son </a:t>
            </a:r>
            <a:r>
              <a:rPr lang="it-IT" sz="2400" dirty="0" err="1"/>
              <a:t>exercice</a:t>
            </a:r>
            <a:r>
              <a:rPr lang="it-IT" sz="2400" dirty="0"/>
              <a:t> d'un </a:t>
            </a:r>
            <a:r>
              <a:rPr lang="it-IT" sz="2400" dirty="0" err="1"/>
              <a:t>mandat</a:t>
            </a:r>
            <a:r>
              <a:rPr lang="it-IT" sz="2400" dirty="0"/>
              <a:t> </a:t>
            </a:r>
            <a:r>
              <a:rPr lang="it-IT" sz="2400" dirty="0" err="1"/>
              <a:t>électif</a:t>
            </a:r>
            <a:r>
              <a:rPr lang="it-IT" sz="2400" dirty="0"/>
              <a:t>, de </a:t>
            </a:r>
            <a:r>
              <a:rPr lang="it-IT" sz="2400" dirty="0" err="1"/>
              <a:t>ses</a:t>
            </a:r>
            <a:r>
              <a:rPr lang="it-IT" sz="2400" dirty="0"/>
              <a:t> </a:t>
            </a:r>
            <a:r>
              <a:rPr lang="it-IT" sz="2400" dirty="0" err="1"/>
              <a:t>convictions</a:t>
            </a:r>
            <a:r>
              <a:rPr lang="it-IT" sz="2400" dirty="0"/>
              <a:t> </a:t>
            </a:r>
            <a:r>
              <a:rPr lang="it-IT" sz="2400" dirty="0" err="1"/>
              <a:t>religieuses</a:t>
            </a:r>
            <a:r>
              <a:rPr lang="it-IT" sz="2400" dirty="0"/>
              <a:t>, de son </a:t>
            </a:r>
            <a:r>
              <a:rPr lang="it-IT" sz="2400" dirty="0" err="1"/>
              <a:t>apparence</a:t>
            </a:r>
            <a:r>
              <a:rPr lang="it-IT" sz="2400" dirty="0"/>
              <a:t> </a:t>
            </a:r>
            <a:r>
              <a:rPr lang="it-IT" sz="2400" dirty="0" err="1"/>
              <a:t>physique</a:t>
            </a:r>
            <a:r>
              <a:rPr lang="it-IT" sz="2400" dirty="0"/>
              <a:t>, de son </a:t>
            </a:r>
            <a:r>
              <a:rPr lang="it-IT" sz="2400" dirty="0" err="1"/>
              <a:t>nom</a:t>
            </a:r>
            <a:r>
              <a:rPr lang="it-IT" sz="2400" dirty="0"/>
              <a:t> de </a:t>
            </a:r>
            <a:r>
              <a:rPr lang="it-IT" sz="2400" dirty="0" err="1"/>
              <a:t>famille</a:t>
            </a:r>
            <a:r>
              <a:rPr lang="it-IT" sz="2400" dirty="0"/>
              <a:t>, de son </a:t>
            </a:r>
            <a:r>
              <a:rPr lang="it-IT" sz="2400" dirty="0" err="1"/>
              <a:t>lieu</a:t>
            </a:r>
            <a:r>
              <a:rPr lang="it-IT" sz="2400" dirty="0"/>
              <a:t> de </a:t>
            </a:r>
            <a:r>
              <a:rPr lang="it-IT" sz="2400" dirty="0" err="1"/>
              <a:t>résidence</a:t>
            </a:r>
            <a:r>
              <a:rPr lang="it-IT" sz="2400" dirty="0"/>
              <a:t> </a:t>
            </a:r>
            <a:r>
              <a:rPr lang="it-IT" sz="2400" dirty="0" err="1"/>
              <a:t>ou</a:t>
            </a:r>
            <a:r>
              <a:rPr lang="it-IT" sz="2400" dirty="0"/>
              <a:t> de sa </a:t>
            </a:r>
            <a:r>
              <a:rPr lang="it-IT" sz="2400" dirty="0" err="1"/>
              <a:t>domiciliation</a:t>
            </a:r>
            <a:r>
              <a:rPr lang="it-IT" sz="2400" dirty="0"/>
              <a:t> </a:t>
            </a:r>
            <a:r>
              <a:rPr lang="it-IT" sz="2400" dirty="0" err="1"/>
              <a:t>bancaire</a:t>
            </a:r>
            <a:r>
              <a:rPr lang="it-IT" sz="2400" dirty="0"/>
              <a:t>, </a:t>
            </a:r>
            <a:r>
              <a:rPr lang="it-IT" sz="2400" dirty="0" err="1"/>
              <a:t>ou</a:t>
            </a:r>
            <a:r>
              <a:rPr lang="it-IT" sz="2400" dirty="0"/>
              <a:t> en </a:t>
            </a:r>
            <a:r>
              <a:rPr lang="it-IT" sz="2400" dirty="0" err="1"/>
              <a:t>raison</a:t>
            </a:r>
            <a:r>
              <a:rPr lang="it-IT" sz="2400" dirty="0"/>
              <a:t> de son </a:t>
            </a:r>
            <a:r>
              <a:rPr lang="it-IT" sz="2400" dirty="0" err="1"/>
              <a:t>état</a:t>
            </a:r>
            <a:r>
              <a:rPr lang="it-IT" sz="2400" dirty="0"/>
              <a:t> de </a:t>
            </a:r>
            <a:r>
              <a:rPr lang="it-IT" sz="2400" dirty="0" err="1"/>
              <a:t>santé</a:t>
            </a:r>
            <a:r>
              <a:rPr lang="it-IT" sz="2400" dirty="0"/>
              <a:t>, de sa </a:t>
            </a:r>
            <a:r>
              <a:rPr lang="it-IT" sz="2400" dirty="0" err="1"/>
              <a:t>perte</a:t>
            </a:r>
            <a:r>
              <a:rPr lang="it-IT" sz="2400" dirty="0"/>
              <a:t> d'autonomie </a:t>
            </a:r>
            <a:r>
              <a:rPr lang="it-IT" sz="2400" dirty="0" err="1"/>
              <a:t>ou</a:t>
            </a:r>
            <a:r>
              <a:rPr lang="it-IT" sz="2400" dirty="0"/>
              <a:t> de son handicap, de sa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a:t>
            </a:r>
          </a:p>
          <a:p>
            <a:endParaRPr lang="fr-CA" sz="2400" dirty="0"/>
          </a:p>
        </p:txBody>
      </p:sp>
    </p:spTree>
    <p:extLst>
      <p:ext uri="{BB962C8B-B14F-4D97-AF65-F5344CB8AC3E}">
        <p14:creationId xmlns:p14="http://schemas.microsoft.com/office/powerpoint/2010/main" val="2686854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Au</a:t>
            </a:r>
            <a:r>
              <a:rPr lang="it-IT" sz="2800" dirty="0"/>
              <a:t> </a:t>
            </a:r>
            <a:r>
              <a:rPr lang="it-IT" sz="2800" dirty="0" err="1"/>
              <a:t>deuxième</a:t>
            </a:r>
            <a:r>
              <a:rPr lang="it-IT" sz="2800" dirty="0"/>
              <a:t> </a:t>
            </a:r>
            <a:r>
              <a:rPr lang="it-IT" sz="2800" dirty="0" err="1"/>
              <a:t>alinéa</a:t>
            </a:r>
            <a:r>
              <a:rPr lang="it-IT" sz="2800" dirty="0"/>
              <a:t> de l’</a:t>
            </a:r>
            <a:r>
              <a:rPr lang="it-IT" sz="2800" dirty="0" err="1"/>
              <a:t>article</a:t>
            </a:r>
            <a:r>
              <a:rPr lang="it-IT" sz="2800" dirty="0"/>
              <a:t> 6 de la </a:t>
            </a:r>
            <a:r>
              <a:rPr lang="it-IT" sz="2800" dirty="0" err="1"/>
              <a:t>loi</a:t>
            </a:r>
            <a:r>
              <a:rPr lang="it-IT" sz="2800" dirty="0"/>
              <a:t> n° 83-634 </a:t>
            </a:r>
            <a:r>
              <a:rPr lang="it-IT" sz="2800" dirty="0" err="1"/>
              <a:t>du</a:t>
            </a:r>
            <a:r>
              <a:rPr lang="it-IT" sz="2800" dirty="0"/>
              <a:t> 13 </a:t>
            </a:r>
            <a:r>
              <a:rPr lang="it-IT" sz="2800" dirty="0" err="1"/>
              <a:t>juillet</a:t>
            </a:r>
            <a:r>
              <a:rPr lang="it-IT" sz="2800" dirty="0"/>
              <a:t> 1983 </a:t>
            </a:r>
            <a:endParaRPr lang="fr-CA" sz="2800" dirty="0"/>
          </a:p>
        </p:txBody>
      </p:sp>
      <p:sp>
        <p:nvSpPr>
          <p:cNvPr id="3" name="Segnaposto contenuto 2"/>
          <p:cNvSpPr>
            <a:spLocks noGrp="1"/>
          </p:cNvSpPr>
          <p:nvPr>
            <p:ph idx="1"/>
          </p:nvPr>
        </p:nvSpPr>
        <p:spPr/>
        <p:txBody>
          <a:bodyPr>
            <a:normAutofit/>
          </a:bodyPr>
          <a:lstStyle/>
          <a:p>
            <a:pPr algn="just"/>
            <a:r>
              <a:rPr lang="it-IT" sz="2400" dirty="0"/>
              <a:t>Art. 6.- La </a:t>
            </a:r>
            <a:r>
              <a:rPr lang="it-IT" sz="2400" dirty="0" err="1"/>
              <a:t>liberté</a:t>
            </a:r>
            <a:r>
              <a:rPr lang="it-IT" sz="2400" dirty="0"/>
              <a:t> d'opinion est </a:t>
            </a:r>
            <a:r>
              <a:rPr lang="it-IT" sz="2400" dirty="0" err="1"/>
              <a:t>garantie</a:t>
            </a:r>
            <a:r>
              <a:rPr lang="it-IT" sz="2400" dirty="0"/>
              <a:t> </a:t>
            </a:r>
            <a:r>
              <a:rPr lang="it-IT" sz="2400" dirty="0" err="1"/>
              <a:t>aux</a:t>
            </a:r>
            <a:r>
              <a:rPr lang="it-IT" sz="2400" dirty="0"/>
              <a:t> </a:t>
            </a:r>
            <a:r>
              <a:rPr lang="it-IT" sz="2400" b="1" dirty="0" err="1"/>
              <a:t>fonctionnaires</a:t>
            </a:r>
            <a:r>
              <a:rPr lang="it-IT" sz="2400" dirty="0"/>
              <a:t>. </a:t>
            </a:r>
            <a:r>
              <a:rPr lang="it-IT" sz="2400" dirty="0" err="1"/>
              <a:t>Aucune</a:t>
            </a:r>
            <a:r>
              <a:rPr lang="it-IT" sz="2400" dirty="0"/>
              <a:t> </a:t>
            </a:r>
            <a:r>
              <a:rPr lang="it-IT" sz="2400" dirty="0" err="1"/>
              <a:t>distinction</a:t>
            </a:r>
            <a:r>
              <a:rPr lang="it-IT" sz="2400" dirty="0"/>
              <a:t>, </a:t>
            </a:r>
            <a:r>
              <a:rPr lang="it-IT" sz="2400" dirty="0" err="1"/>
              <a:t>directe</a:t>
            </a:r>
            <a:r>
              <a:rPr lang="it-IT" sz="2400" dirty="0"/>
              <a:t> </a:t>
            </a:r>
            <a:r>
              <a:rPr lang="it-IT" sz="2400" dirty="0" err="1"/>
              <a:t>ou</a:t>
            </a:r>
            <a:r>
              <a:rPr lang="it-IT" sz="2400" dirty="0"/>
              <a:t> </a:t>
            </a:r>
            <a:r>
              <a:rPr lang="it-IT" sz="2400" dirty="0" err="1"/>
              <a:t>indirecte</a:t>
            </a:r>
            <a:r>
              <a:rPr lang="it-IT" sz="2400" dirty="0"/>
              <a:t>, ne </a:t>
            </a:r>
            <a:r>
              <a:rPr lang="it-IT" sz="2400" dirty="0" err="1"/>
              <a:t>peut</a:t>
            </a:r>
            <a:r>
              <a:rPr lang="it-IT" sz="2400" dirty="0"/>
              <a:t> </a:t>
            </a:r>
            <a:r>
              <a:rPr lang="it-IT" sz="2400" dirty="0" err="1"/>
              <a:t>être</a:t>
            </a:r>
            <a:r>
              <a:rPr lang="it-IT" sz="2400" dirty="0"/>
              <a:t> </a:t>
            </a:r>
            <a:r>
              <a:rPr lang="it-IT" sz="2400" dirty="0" err="1"/>
              <a:t>faite</a:t>
            </a:r>
            <a:r>
              <a:rPr lang="it-IT" sz="2400" dirty="0"/>
              <a:t> </a:t>
            </a:r>
            <a:r>
              <a:rPr lang="it-IT" sz="2400" dirty="0" err="1"/>
              <a:t>entre</a:t>
            </a:r>
            <a:r>
              <a:rPr lang="it-IT" sz="2400" dirty="0"/>
              <a:t> </a:t>
            </a:r>
            <a:r>
              <a:rPr lang="it-IT" sz="2400" dirty="0" err="1"/>
              <a:t>les</a:t>
            </a:r>
            <a:r>
              <a:rPr lang="it-IT" sz="2400" dirty="0"/>
              <a:t> </a:t>
            </a:r>
            <a:r>
              <a:rPr lang="it-IT" sz="2400" dirty="0" err="1"/>
              <a:t>fonctionnaires</a:t>
            </a:r>
            <a:r>
              <a:rPr lang="it-IT" sz="2400" dirty="0"/>
              <a:t> en </a:t>
            </a:r>
            <a:r>
              <a:rPr lang="it-IT" sz="2400" dirty="0" err="1"/>
              <a:t>raison</a:t>
            </a:r>
            <a:r>
              <a:rPr lang="it-IT" sz="2400" dirty="0"/>
              <a:t> de </a:t>
            </a:r>
            <a:r>
              <a:rPr lang="it-IT" sz="2400" dirty="0" err="1"/>
              <a:t>leurs</a:t>
            </a:r>
            <a:r>
              <a:rPr lang="it-IT" sz="2400" dirty="0"/>
              <a:t> </a:t>
            </a:r>
            <a:r>
              <a:rPr lang="it-IT" sz="2400" dirty="0" err="1"/>
              <a:t>opinions</a:t>
            </a:r>
            <a:r>
              <a:rPr lang="it-IT" sz="2400" dirty="0"/>
              <a:t> </a:t>
            </a:r>
            <a:r>
              <a:rPr lang="it-IT" sz="2400" dirty="0" err="1"/>
              <a:t>politiques</a:t>
            </a:r>
            <a:r>
              <a:rPr lang="it-IT" sz="2400" dirty="0"/>
              <a:t>, </a:t>
            </a:r>
            <a:r>
              <a:rPr lang="it-IT" sz="2400" dirty="0" err="1"/>
              <a:t>syndicales</a:t>
            </a:r>
            <a:r>
              <a:rPr lang="it-IT" sz="2400" dirty="0"/>
              <a:t>, </a:t>
            </a:r>
            <a:r>
              <a:rPr lang="it-IT" sz="2400" dirty="0" err="1"/>
              <a:t>philosophiques</a:t>
            </a:r>
            <a:r>
              <a:rPr lang="it-IT" sz="2400" dirty="0"/>
              <a:t> </a:t>
            </a:r>
            <a:r>
              <a:rPr lang="it-IT" sz="2400" dirty="0" err="1"/>
              <a:t>ou</a:t>
            </a:r>
            <a:r>
              <a:rPr lang="it-IT" sz="2400" dirty="0"/>
              <a:t> </a:t>
            </a:r>
            <a:r>
              <a:rPr lang="it-IT" sz="2400" dirty="0" err="1"/>
              <a:t>religieuses</a:t>
            </a:r>
            <a:r>
              <a:rPr lang="it-IT" sz="2400" dirty="0"/>
              <a:t>, de </a:t>
            </a:r>
            <a:r>
              <a:rPr lang="it-IT" sz="2400" dirty="0" err="1">
                <a:solidFill>
                  <a:srgbClr val="FF0000"/>
                </a:solidFill>
              </a:rPr>
              <a:t>leur</a:t>
            </a:r>
            <a:r>
              <a:rPr lang="it-IT" sz="2400" dirty="0">
                <a:solidFill>
                  <a:srgbClr val="FF0000"/>
                </a:solidFill>
              </a:rPr>
              <a:t> origine, </a:t>
            </a:r>
            <a:r>
              <a:rPr lang="it-IT" sz="2400" dirty="0"/>
              <a:t>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a:t>de </a:t>
            </a:r>
            <a:r>
              <a:rPr lang="it-IT" sz="2400" dirty="0" err="1"/>
              <a:t>leur</a:t>
            </a:r>
            <a:r>
              <a:rPr lang="it-IT" sz="2400" dirty="0"/>
              <a:t> </a:t>
            </a:r>
            <a:r>
              <a:rPr lang="it-IT" sz="2400" dirty="0" err="1"/>
              <a:t>orientation</a:t>
            </a:r>
            <a:r>
              <a:rPr lang="it-IT" sz="2400" dirty="0"/>
              <a:t> </a:t>
            </a:r>
            <a:r>
              <a:rPr lang="it-IT" sz="2400" dirty="0" err="1"/>
              <a:t>sexuelle</a:t>
            </a:r>
            <a:r>
              <a:rPr lang="it-IT" sz="2400" dirty="0"/>
              <a:t> </a:t>
            </a:r>
            <a:r>
              <a:rPr lang="it-IT" sz="2400" dirty="0" err="1"/>
              <a:t>ou</a:t>
            </a:r>
            <a:r>
              <a:rPr lang="it-IT" sz="2400" dirty="0"/>
              <a:t> </a:t>
            </a:r>
            <a:r>
              <a:rPr lang="it-IT" sz="2400" dirty="0" err="1"/>
              <a:t>identité</a:t>
            </a:r>
            <a:r>
              <a:rPr lang="it-IT" sz="2400" dirty="0"/>
              <a:t> de </a:t>
            </a:r>
            <a:r>
              <a:rPr lang="it-IT" sz="2400" dirty="0" err="1"/>
              <a:t>genre</a:t>
            </a:r>
            <a:r>
              <a:rPr lang="it-IT" sz="2400" dirty="0"/>
              <a:t>, de </a:t>
            </a:r>
            <a:r>
              <a:rPr lang="it-IT" sz="2400" dirty="0" err="1"/>
              <a:t>leur</a:t>
            </a:r>
            <a:r>
              <a:rPr lang="it-IT" sz="2400" dirty="0"/>
              <a:t> </a:t>
            </a:r>
            <a:r>
              <a:rPr lang="it-IT" sz="2400" dirty="0" err="1"/>
              <a:t>âge</a:t>
            </a:r>
            <a:r>
              <a:rPr lang="it-IT" sz="2400" dirty="0"/>
              <a:t>, de </a:t>
            </a:r>
            <a:r>
              <a:rPr lang="it-IT" sz="2400" dirty="0" err="1"/>
              <a:t>leur</a:t>
            </a:r>
            <a:r>
              <a:rPr lang="it-IT" sz="2400" dirty="0"/>
              <a:t> </a:t>
            </a:r>
            <a:r>
              <a:rPr lang="it-IT" sz="2400" dirty="0" err="1"/>
              <a:t>patronyme</a:t>
            </a:r>
            <a:r>
              <a:rPr lang="it-IT" sz="2400" dirty="0"/>
              <a:t>, de </a:t>
            </a:r>
            <a:r>
              <a:rPr lang="it-IT" sz="2400" dirty="0" err="1"/>
              <a:t>leur</a:t>
            </a:r>
            <a:r>
              <a:rPr lang="it-IT" sz="2400" dirty="0"/>
              <a:t> situation de </a:t>
            </a:r>
            <a:r>
              <a:rPr lang="it-IT" sz="2400" dirty="0" err="1"/>
              <a:t>famille</a:t>
            </a:r>
            <a:r>
              <a:rPr lang="it-IT" sz="2400" dirty="0"/>
              <a:t> </a:t>
            </a:r>
            <a:r>
              <a:rPr lang="it-IT" sz="2400" dirty="0" err="1"/>
              <a:t>ou</a:t>
            </a:r>
            <a:r>
              <a:rPr lang="it-IT" sz="2400" dirty="0"/>
              <a:t> de </a:t>
            </a:r>
            <a:r>
              <a:rPr lang="it-IT" sz="2400" dirty="0" err="1"/>
              <a:t>grossesse</a:t>
            </a:r>
            <a:r>
              <a:rPr lang="it-IT" sz="2400" dirty="0"/>
              <a:t>, de </a:t>
            </a:r>
            <a:r>
              <a:rPr lang="it-IT" sz="2400" dirty="0" err="1"/>
              <a:t>leur</a:t>
            </a:r>
            <a:r>
              <a:rPr lang="it-IT" sz="2400" dirty="0"/>
              <a:t> </a:t>
            </a:r>
            <a:r>
              <a:rPr lang="it-IT" sz="2400" dirty="0" err="1"/>
              <a:t>état</a:t>
            </a:r>
            <a:r>
              <a:rPr lang="it-IT" sz="2400" dirty="0"/>
              <a:t> de </a:t>
            </a:r>
            <a:r>
              <a:rPr lang="it-IT" sz="2400" dirty="0" err="1"/>
              <a:t>santé</a:t>
            </a:r>
            <a:r>
              <a:rPr lang="it-IT" sz="2400" dirty="0"/>
              <a:t>, de </a:t>
            </a:r>
            <a:r>
              <a:rPr lang="it-IT" sz="2400" dirty="0" err="1"/>
              <a:t>leur</a:t>
            </a:r>
            <a:r>
              <a:rPr lang="it-IT" sz="2400" dirty="0"/>
              <a:t> </a:t>
            </a:r>
            <a:r>
              <a:rPr lang="it-IT" sz="2400" dirty="0" err="1"/>
              <a:t>apparence</a:t>
            </a:r>
            <a:r>
              <a:rPr lang="it-IT" sz="2400" dirty="0"/>
              <a:t> </a:t>
            </a:r>
            <a:r>
              <a:rPr lang="it-IT" sz="2400" dirty="0" err="1"/>
              <a:t>physique</a:t>
            </a:r>
            <a:r>
              <a:rPr lang="it-IT" sz="2400" dirty="0"/>
              <a:t>, de </a:t>
            </a:r>
            <a:r>
              <a:rPr lang="it-IT" sz="2400" dirty="0" err="1"/>
              <a:t>leur</a:t>
            </a:r>
            <a:r>
              <a:rPr lang="it-IT" sz="2400" dirty="0"/>
              <a:t> handicap </a:t>
            </a:r>
            <a:r>
              <a:rPr lang="it-IT" sz="2400" dirty="0" err="1"/>
              <a:t>ou</a:t>
            </a:r>
            <a:r>
              <a:rPr lang="it-IT" sz="2400" dirty="0"/>
              <a:t> de </a:t>
            </a:r>
            <a:r>
              <a:rPr lang="it-IT" sz="2400" dirty="0" err="1"/>
              <a:t>leur</a:t>
            </a:r>
            <a:r>
              <a:rPr lang="it-IT" sz="2400" dirty="0"/>
              <a:t> </a:t>
            </a:r>
            <a:r>
              <a:rPr lang="it-IT" sz="2400" dirty="0" err="1"/>
              <a:t>appartenance</a:t>
            </a:r>
            <a:r>
              <a:rPr lang="it-IT" sz="2400" dirty="0"/>
              <a:t> </a:t>
            </a:r>
            <a:r>
              <a:rPr lang="it-IT" sz="2400" dirty="0" err="1"/>
              <a:t>ou</a:t>
            </a:r>
            <a:r>
              <a:rPr lang="it-IT" sz="2400" dirty="0"/>
              <a:t> de </a:t>
            </a:r>
            <a:r>
              <a:rPr lang="it-IT" sz="2400" dirty="0" err="1"/>
              <a:t>leur</a:t>
            </a:r>
            <a:r>
              <a:rPr lang="it-IT" sz="2400" dirty="0"/>
              <a:t>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a:t>
            </a:r>
            <a:r>
              <a:rPr lang="it-IT" sz="2400" dirty="0" err="1"/>
              <a:t>ou</a:t>
            </a:r>
            <a:r>
              <a:rPr lang="it-IT" sz="2400" dirty="0"/>
              <a:t> une race.</a:t>
            </a:r>
          </a:p>
        </p:txBody>
      </p:sp>
    </p:spTree>
    <p:extLst>
      <p:ext uri="{BB962C8B-B14F-4D97-AF65-F5344CB8AC3E}">
        <p14:creationId xmlns:p14="http://schemas.microsoft.com/office/powerpoint/2010/main" val="6446679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Article 1 </a:t>
            </a:r>
            <a:r>
              <a:rPr lang="it-IT" sz="2800" dirty="0"/>
              <a:t>la </a:t>
            </a:r>
            <a:r>
              <a:rPr lang="it-IT" sz="2800" dirty="0" err="1"/>
              <a:t>loi</a:t>
            </a:r>
            <a:r>
              <a:rPr lang="it-IT" sz="2800" dirty="0"/>
              <a:t> n° 2008-496 </a:t>
            </a:r>
            <a:r>
              <a:rPr lang="it-IT" sz="2800" dirty="0" err="1"/>
              <a:t>du</a:t>
            </a:r>
            <a:r>
              <a:rPr lang="it-IT" sz="2800" dirty="0"/>
              <a:t> 27 mai 2008</a:t>
            </a:r>
            <a:br>
              <a:rPr lang="it-IT" sz="2800" dirty="0"/>
            </a:br>
            <a:r>
              <a:rPr lang="it-IT" sz="2800" dirty="0"/>
              <a:t>(</a:t>
            </a:r>
            <a:r>
              <a:rPr lang="it-IT" sz="2800" dirty="0" err="1"/>
              <a:t>lutte</a:t>
            </a:r>
            <a:r>
              <a:rPr lang="it-IT" sz="2800" dirty="0"/>
              <a:t> </a:t>
            </a:r>
            <a:r>
              <a:rPr lang="it-IT" sz="2800" dirty="0" err="1"/>
              <a:t>contre</a:t>
            </a:r>
            <a:r>
              <a:rPr lang="it-IT" sz="2800" dirty="0"/>
              <a:t> </a:t>
            </a:r>
            <a:r>
              <a:rPr lang="it-IT" sz="2800" dirty="0" err="1"/>
              <a:t>les</a:t>
            </a:r>
            <a:r>
              <a:rPr lang="it-IT" sz="2800" dirty="0"/>
              <a:t> </a:t>
            </a:r>
            <a:r>
              <a:rPr lang="it-IT" sz="2800" dirty="0" err="1"/>
              <a:t>discriminations</a:t>
            </a:r>
            <a:r>
              <a:rPr lang="it-IT" sz="2800" dirty="0"/>
              <a:t>)</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Constitue</a:t>
            </a:r>
            <a:r>
              <a:rPr lang="it-IT" sz="2400" dirty="0"/>
              <a:t> une </a:t>
            </a:r>
            <a:r>
              <a:rPr lang="it-IT" sz="2400" dirty="0" err="1"/>
              <a:t>discrimination</a:t>
            </a:r>
            <a:r>
              <a:rPr lang="it-IT" sz="2400" dirty="0"/>
              <a:t> </a:t>
            </a:r>
            <a:r>
              <a:rPr lang="it-IT" sz="2400" dirty="0" err="1"/>
              <a:t>directe</a:t>
            </a:r>
            <a:r>
              <a:rPr lang="it-IT" sz="2400" dirty="0"/>
              <a:t> la situation </a:t>
            </a:r>
            <a:r>
              <a:rPr lang="it-IT" sz="2400" dirty="0" err="1"/>
              <a:t>dans</a:t>
            </a:r>
            <a:r>
              <a:rPr lang="it-IT" sz="2400" dirty="0"/>
              <a:t> </a:t>
            </a:r>
            <a:r>
              <a:rPr lang="it-IT" sz="2400" dirty="0" err="1"/>
              <a:t>laquelle</a:t>
            </a:r>
            <a:r>
              <a:rPr lang="it-IT" sz="2400" dirty="0"/>
              <a:t>, </a:t>
            </a:r>
            <a:r>
              <a:rPr lang="it-IT" sz="2400" dirty="0" err="1"/>
              <a:t>sur</a:t>
            </a:r>
            <a:r>
              <a:rPr lang="it-IT" sz="2400" dirty="0"/>
              <a:t> le </a:t>
            </a:r>
            <a:r>
              <a:rPr lang="it-IT" sz="2400" dirty="0" err="1"/>
              <a:t>fondement</a:t>
            </a:r>
            <a:r>
              <a:rPr lang="it-IT" sz="2400" dirty="0"/>
              <a:t> de son origine, de son </a:t>
            </a:r>
            <a:r>
              <a:rPr lang="it-IT" sz="2400" dirty="0" err="1"/>
              <a:t>sexe</a:t>
            </a:r>
            <a:r>
              <a:rPr lang="it-IT" sz="2400" dirty="0"/>
              <a:t>, de sa situation de </a:t>
            </a:r>
            <a:r>
              <a:rPr lang="it-IT" sz="2400" dirty="0" err="1"/>
              <a:t>famille</a:t>
            </a:r>
            <a:r>
              <a:rPr lang="it-IT" sz="2400" dirty="0"/>
              <a:t>, de sa </a:t>
            </a:r>
            <a:r>
              <a:rPr lang="it-IT" sz="2400" dirty="0" err="1"/>
              <a:t>grossesse</a:t>
            </a:r>
            <a:r>
              <a:rPr lang="it-IT" sz="2400" dirty="0"/>
              <a:t>, de son </a:t>
            </a:r>
            <a:r>
              <a:rPr lang="it-IT" sz="2400" dirty="0" err="1"/>
              <a:t>apparence</a:t>
            </a:r>
            <a:r>
              <a:rPr lang="it-IT" sz="2400" dirty="0"/>
              <a:t> </a:t>
            </a:r>
            <a:r>
              <a:rPr lang="it-IT" sz="2400" dirty="0" err="1"/>
              <a:t>physique</a:t>
            </a:r>
            <a:r>
              <a:rPr lang="it-IT" sz="2400" dirty="0"/>
              <a:t>, de la </a:t>
            </a:r>
            <a:r>
              <a:rPr lang="it-IT" sz="2400" dirty="0" err="1"/>
              <a:t>particulière</a:t>
            </a:r>
            <a:r>
              <a:rPr lang="it-IT" sz="2400" dirty="0"/>
              <a:t> </a:t>
            </a:r>
            <a:r>
              <a:rPr lang="it-IT" sz="2400" dirty="0" err="1"/>
              <a:t>vulnérabilité</a:t>
            </a:r>
            <a:r>
              <a:rPr lang="it-IT" sz="2400" dirty="0"/>
              <a:t> </a:t>
            </a:r>
            <a:r>
              <a:rPr lang="it-IT" sz="2400" dirty="0" err="1"/>
              <a:t>résultant</a:t>
            </a:r>
            <a:r>
              <a:rPr lang="it-IT" sz="2400" dirty="0"/>
              <a:t> de sa situation </a:t>
            </a:r>
            <a:r>
              <a:rPr lang="it-IT" sz="2400" dirty="0" err="1"/>
              <a:t>économique</a:t>
            </a:r>
            <a:r>
              <a:rPr lang="it-IT" sz="2400" dirty="0"/>
              <a:t>, apparente </a:t>
            </a:r>
            <a:r>
              <a:rPr lang="it-IT" sz="2400" dirty="0" err="1"/>
              <a:t>ou</a:t>
            </a:r>
            <a:r>
              <a:rPr lang="it-IT" sz="2400" dirty="0"/>
              <a:t> </a:t>
            </a:r>
            <a:r>
              <a:rPr lang="it-IT" sz="2400" dirty="0" err="1"/>
              <a:t>connue</a:t>
            </a:r>
            <a:r>
              <a:rPr lang="it-IT" sz="2400" dirty="0"/>
              <a:t> de son </a:t>
            </a:r>
            <a:r>
              <a:rPr lang="it-IT" sz="2400" dirty="0" err="1"/>
              <a:t>auteur</a:t>
            </a:r>
            <a:r>
              <a:rPr lang="it-IT" sz="2400" dirty="0"/>
              <a:t>, de son </a:t>
            </a:r>
            <a:r>
              <a:rPr lang="it-IT" sz="2400" dirty="0" err="1"/>
              <a:t>patronyme</a:t>
            </a:r>
            <a:r>
              <a:rPr lang="it-IT" sz="2400" dirty="0"/>
              <a:t>, de son </a:t>
            </a:r>
            <a:r>
              <a:rPr lang="it-IT" sz="2400" dirty="0" err="1"/>
              <a:t>lieu</a:t>
            </a:r>
            <a:r>
              <a:rPr lang="it-IT" sz="2400" dirty="0"/>
              <a:t> de </a:t>
            </a:r>
            <a:r>
              <a:rPr lang="it-IT" sz="2400" dirty="0" err="1"/>
              <a:t>résidence</a:t>
            </a:r>
            <a:r>
              <a:rPr lang="it-IT" sz="2400" dirty="0"/>
              <a:t> </a:t>
            </a:r>
            <a:r>
              <a:rPr lang="it-IT" sz="2400" dirty="0" err="1"/>
              <a:t>ou</a:t>
            </a:r>
            <a:r>
              <a:rPr lang="it-IT" sz="2400" dirty="0"/>
              <a:t> de sa </a:t>
            </a:r>
            <a:r>
              <a:rPr lang="it-IT" sz="2400" dirty="0" err="1"/>
              <a:t>domiciliation</a:t>
            </a:r>
            <a:r>
              <a:rPr lang="it-IT" sz="2400" dirty="0"/>
              <a:t> </a:t>
            </a:r>
            <a:r>
              <a:rPr lang="it-IT" sz="2400" dirty="0" err="1"/>
              <a:t>bancaire</a:t>
            </a:r>
            <a:r>
              <a:rPr lang="it-IT" sz="2400" dirty="0"/>
              <a:t>, de son </a:t>
            </a:r>
            <a:r>
              <a:rPr lang="it-IT" sz="2400" dirty="0" err="1"/>
              <a:t>état</a:t>
            </a:r>
            <a:r>
              <a:rPr lang="it-IT" sz="2400" dirty="0"/>
              <a:t> de </a:t>
            </a:r>
            <a:r>
              <a:rPr lang="it-IT" sz="2400" dirty="0" err="1"/>
              <a:t>santé</a:t>
            </a:r>
            <a:r>
              <a:rPr lang="it-IT" sz="2400" dirty="0"/>
              <a:t>, de sa </a:t>
            </a:r>
            <a:r>
              <a:rPr lang="it-IT" sz="2400" dirty="0" err="1"/>
              <a:t>perte</a:t>
            </a:r>
            <a:r>
              <a:rPr lang="it-IT" sz="2400" dirty="0"/>
              <a:t> d'autonomie, de son handicap, de </a:t>
            </a:r>
            <a:r>
              <a:rPr lang="it-IT" sz="2400" dirty="0" err="1"/>
              <a:t>ses</a:t>
            </a:r>
            <a:r>
              <a:rPr lang="it-IT" sz="2400" dirty="0"/>
              <a:t> </a:t>
            </a:r>
            <a:r>
              <a:rPr lang="it-IT" sz="2400" dirty="0" err="1"/>
              <a:t>caractéristiques</a:t>
            </a:r>
            <a:r>
              <a:rPr lang="it-IT" sz="2400" dirty="0"/>
              <a:t> </a:t>
            </a:r>
            <a:r>
              <a:rPr lang="it-IT" sz="2400" dirty="0" err="1"/>
              <a:t>génétiques</a:t>
            </a:r>
            <a:r>
              <a:rPr lang="it-IT" sz="2400" dirty="0"/>
              <a:t>, de </a:t>
            </a:r>
            <a:r>
              <a:rPr lang="it-IT" sz="2400" dirty="0" err="1"/>
              <a:t>ses</a:t>
            </a:r>
            <a:r>
              <a:rPr lang="it-IT" sz="2400" dirty="0"/>
              <a:t> </a:t>
            </a:r>
            <a:r>
              <a:rPr lang="it-IT" sz="2400" dirty="0" err="1"/>
              <a:t>mœurs</a:t>
            </a:r>
            <a:r>
              <a:rPr lang="it-IT" sz="2400" dirty="0"/>
              <a:t>, de son </a:t>
            </a:r>
            <a:r>
              <a:rPr lang="it-IT" sz="2400" dirty="0" err="1"/>
              <a:t>orientation</a:t>
            </a:r>
            <a:r>
              <a:rPr lang="it-IT" sz="2400" dirty="0"/>
              <a:t> </a:t>
            </a:r>
            <a:r>
              <a:rPr lang="it-IT" sz="2400" dirty="0" err="1"/>
              <a:t>sexuelle</a:t>
            </a:r>
            <a:r>
              <a:rPr lang="it-IT" sz="2400" dirty="0"/>
              <a:t>, de son </a:t>
            </a:r>
            <a:r>
              <a:rPr lang="it-IT" sz="2400" dirty="0" err="1"/>
              <a:t>identité</a:t>
            </a:r>
            <a:r>
              <a:rPr lang="it-IT" sz="2400" dirty="0"/>
              <a:t> de </a:t>
            </a:r>
            <a:r>
              <a:rPr lang="it-IT" sz="2400" dirty="0" err="1"/>
              <a:t>genre</a:t>
            </a:r>
            <a:r>
              <a:rPr lang="it-IT" sz="2400" dirty="0"/>
              <a:t>, de son </a:t>
            </a:r>
            <a:r>
              <a:rPr lang="it-IT" sz="2400" dirty="0" err="1"/>
              <a:t>âge</a:t>
            </a:r>
            <a:r>
              <a:rPr lang="it-IT" sz="2400" dirty="0"/>
              <a:t>, de </a:t>
            </a:r>
            <a:r>
              <a:rPr lang="it-IT" sz="2400" dirty="0" err="1"/>
              <a:t>ses</a:t>
            </a:r>
            <a:r>
              <a:rPr lang="it-IT" sz="2400" dirty="0"/>
              <a:t> </a:t>
            </a:r>
            <a:r>
              <a:rPr lang="it-IT" sz="2400" dirty="0" err="1"/>
              <a:t>opinions</a:t>
            </a:r>
            <a:r>
              <a:rPr lang="it-IT" sz="2400" dirty="0"/>
              <a:t> </a:t>
            </a:r>
            <a:r>
              <a:rPr lang="it-IT" sz="2400" dirty="0" err="1"/>
              <a:t>politiques</a:t>
            </a:r>
            <a:r>
              <a:rPr lang="it-IT" sz="2400" dirty="0"/>
              <a:t>, de </a:t>
            </a:r>
            <a:r>
              <a:rPr lang="it-IT" sz="2400" dirty="0" err="1"/>
              <a:t>ses</a:t>
            </a:r>
            <a:r>
              <a:rPr lang="it-IT" sz="2400" dirty="0"/>
              <a:t> </a:t>
            </a:r>
            <a:r>
              <a:rPr lang="it-IT" sz="2400" dirty="0" err="1"/>
              <a:t>activités</a:t>
            </a:r>
            <a:r>
              <a:rPr lang="it-IT" sz="2400" dirty="0"/>
              <a:t> </a:t>
            </a:r>
            <a:r>
              <a:rPr lang="it-IT" sz="2400" dirty="0" err="1">
                <a:solidFill>
                  <a:srgbClr val="FF0000"/>
                </a:solidFill>
              </a:rPr>
              <a:t>syndicales</a:t>
            </a:r>
            <a:r>
              <a:rPr lang="it-IT" sz="2400" dirty="0">
                <a:solidFill>
                  <a:srgbClr val="FF0000"/>
                </a:solidFill>
              </a:rPr>
              <a:t>, </a:t>
            </a:r>
            <a:r>
              <a:rPr lang="it-IT" sz="2400" dirty="0">
                <a:solidFill>
                  <a:srgbClr val="0000FF"/>
                </a:solidFill>
              </a:rPr>
              <a:t>de </a:t>
            </a:r>
            <a:r>
              <a:rPr lang="it-IT" sz="2400" dirty="0" err="1">
                <a:solidFill>
                  <a:srgbClr val="0000FF"/>
                </a:solidFill>
              </a:rPr>
              <a:t>leur</a:t>
            </a:r>
            <a:r>
              <a:rPr lang="it-IT" sz="2400" dirty="0">
                <a:solidFill>
                  <a:srgbClr val="0000FF"/>
                </a:solidFill>
              </a:rPr>
              <a:t> </a:t>
            </a:r>
            <a:r>
              <a:rPr lang="it-IT" sz="2400" dirty="0" err="1">
                <a:solidFill>
                  <a:srgbClr val="0000FF"/>
                </a:solidFill>
              </a:rPr>
              <a:t>accent</a:t>
            </a:r>
            <a:r>
              <a:rPr lang="it-IT" sz="2400" dirty="0">
                <a:solidFill>
                  <a:srgbClr val="0000FF"/>
                </a:solidFill>
              </a:rPr>
              <a:t>, » </a:t>
            </a:r>
            <a:r>
              <a:rPr lang="it-IT" sz="2400" dirty="0"/>
              <a:t>de sa </a:t>
            </a:r>
            <a:r>
              <a:rPr lang="it-IT" sz="2400" dirty="0" err="1"/>
              <a:t>capacité</a:t>
            </a:r>
            <a:r>
              <a:rPr lang="it-IT" sz="2400" dirty="0"/>
              <a:t> à s'</a:t>
            </a:r>
            <a:r>
              <a:rPr lang="it-IT" sz="2400" dirty="0" err="1"/>
              <a:t>exprimer</a:t>
            </a:r>
            <a:r>
              <a:rPr lang="it-IT" sz="2400" dirty="0"/>
              <a:t> </a:t>
            </a:r>
            <a:r>
              <a:rPr lang="it-IT" sz="2400" dirty="0" err="1"/>
              <a:t>dans</a:t>
            </a:r>
            <a:r>
              <a:rPr lang="it-IT" sz="2400" dirty="0"/>
              <a:t> une langue </a:t>
            </a:r>
            <a:r>
              <a:rPr lang="it-IT" sz="2400" dirty="0" err="1"/>
              <a:t>autre</a:t>
            </a:r>
            <a:r>
              <a:rPr lang="it-IT" sz="2400" dirty="0"/>
              <a:t> </a:t>
            </a:r>
            <a:r>
              <a:rPr lang="it-IT" sz="2400" dirty="0" err="1"/>
              <a:t>que</a:t>
            </a:r>
            <a:r>
              <a:rPr lang="it-IT" sz="2400" dirty="0"/>
              <a:t> le </a:t>
            </a:r>
            <a:r>
              <a:rPr lang="it-IT" sz="2400" dirty="0" err="1"/>
              <a:t>français</a:t>
            </a:r>
            <a:r>
              <a:rPr lang="it-IT" sz="2400" dirty="0"/>
              <a:t>, de son </a:t>
            </a:r>
            <a:r>
              <a:rPr lang="it-IT" sz="2400" dirty="0" err="1"/>
              <a:t>appartenance</a:t>
            </a:r>
            <a:r>
              <a:rPr lang="it-IT" sz="2400" dirty="0"/>
              <a:t> </a:t>
            </a:r>
            <a:r>
              <a:rPr lang="it-IT" sz="2400" dirty="0" err="1"/>
              <a:t>ou</a:t>
            </a:r>
            <a:r>
              <a:rPr lang="it-IT" sz="2400" dirty="0"/>
              <a:t> de sa non-</a:t>
            </a:r>
            <a:r>
              <a:rPr lang="it-IT" sz="2400" dirty="0" err="1"/>
              <a:t>appartenance</a:t>
            </a:r>
            <a:r>
              <a:rPr lang="it-IT" sz="2400" dirty="0"/>
              <a:t>, </a:t>
            </a:r>
            <a:r>
              <a:rPr lang="it-IT" sz="2400" dirty="0" err="1"/>
              <a:t>vraie</a:t>
            </a:r>
            <a:r>
              <a:rPr lang="it-IT" sz="2400" dirty="0"/>
              <a:t> </a:t>
            </a:r>
            <a:r>
              <a:rPr lang="it-IT" sz="2400" dirty="0" err="1"/>
              <a:t>ou</a:t>
            </a:r>
            <a:r>
              <a:rPr lang="it-IT" sz="2400" dirty="0"/>
              <a:t> </a:t>
            </a:r>
            <a:r>
              <a:rPr lang="it-IT" sz="2400" dirty="0" err="1"/>
              <a:t>supposée</a:t>
            </a:r>
            <a:r>
              <a:rPr lang="it-IT" sz="2400" dirty="0"/>
              <a:t>, à une </a:t>
            </a:r>
            <a:r>
              <a:rPr lang="it-IT" sz="2400" dirty="0" err="1"/>
              <a:t>ethnie</a:t>
            </a:r>
            <a:r>
              <a:rPr lang="it-IT" sz="2400" dirty="0"/>
              <a:t>, une </a:t>
            </a:r>
            <a:r>
              <a:rPr lang="it-IT" sz="2400" dirty="0" err="1"/>
              <a:t>nation</a:t>
            </a:r>
            <a:r>
              <a:rPr lang="it-IT" sz="2400" dirty="0"/>
              <a:t>, une </a:t>
            </a:r>
            <a:r>
              <a:rPr lang="it-IT" sz="2400" dirty="0" err="1"/>
              <a:t>prétendue</a:t>
            </a:r>
            <a:r>
              <a:rPr lang="it-IT" sz="2400" dirty="0"/>
              <a:t> race </a:t>
            </a:r>
            <a:r>
              <a:rPr lang="it-IT" sz="2400" dirty="0" err="1"/>
              <a:t>ou</a:t>
            </a:r>
            <a:r>
              <a:rPr lang="it-IT" sz="2400" dirty="0"/>
              <a:t> une </a:t>
            </a:r>
            <a:r>
              <a:rPr lang="it-IT" sz="2400" dirty="0" err="1"/>
              <a:t>religion</a:t>
            </a:r>
            <a:r>
              <a:rPr lang="it-IT" sz="2400" dirty="0"/>
              <a:t> </a:t>
            </a:r>
            <a:r>
              <a:rPr lang="it-IT" sz="2400" dirty="0" err="1"/>
              <a:t>déterminée</a:t>
            </a:r>
            <a:r>
              <a:rPr lang="it-IT" sz="2400" dirty="0"/>
              <a:t>, une </a:t>
            </a:r>
            <a:r>
              <a:rPr lang="it-IT" sz="2400" dirty="0" err="1"/>
              <a:t>personne</a:t>
            </a:r>
            <a:r>
              <a:rPr lang="it-IT" sz="2400" dirty="0"/>
              <a:t> est </a:t>
            </a:r>
            <a:r>
              <a:rPr lang="it-IT" sz="2400" dirty="0" err="1"/>
              <a:t>traitée</a:t>
            </a:r>
            <a:r>
              <a:rPr lang="it-IT" sz="2400" dirty="0"/>
              <a:t> de </a:t>
            </a:r>
            <a:r>
              <a:rPr lang="it-IT" sz="2400" dirty="0" err="1"/>
              <a:t>manière</a:t>
            </a:r>
            <a:r>
              <a:rPr lang="it-IT" sz="2400" dirty="0"/>
              <a:t> </a:t>
            </a:r>
            <a:r>
              <a:rPr lang="it-IT" sz="2400" dirty="0" err="1"/>
              <a:t>moins</a:t>
            </a:r>
            <a:r>
              <a:rPr lang="it-IT" sz="2400" dirty="0"/>
              <a:t> </a:t>
            </a:r>
            <a:r>
              <a:rPr lang="it-IT" sz="2400" dirty="0" err="1"/>
              <a:t>favorable</a:t>
            </a:r>
            <a:r>
              <a:rPr lang="it-IT" sz="2400" dirty="0"/>
              <a:t> </a:t>
            </a:r>
            <a:r>
              <a:rPr lang="it-IT" sz="2400" dirty="0" err="1"/>
              <a:t>qu'une</a:t>
            </a:r>
            <a:r>
              <a:rPr lang="it-IT" sz="2400" dirty="0"/>
              <a:t> </a:t>
            </a:r>
            <a:r>
              <a:rPr lang="it-IT" sz="2400" dirty="0" err="1"/>
              <a:t>autre</a:t>
            </a:r>
            <a:r>
              <a:rPr lang="it-IT" sz="2400" dirty="0"/>
              <a:t> ne l'est, ne l'a </a:t>
            </a:r>
            <a:r>
              <a:rPr lang="it-IT" sz="2400" dirty="0" err="1"/>
              <a:t>été</a:t>
            </a:r>
            <a:r>
              <a:rPr lang="it-IT" sz="2400" dirty="0"/>
              <a:t> </a:t>
            </a:r>
            <a:r>
              <a:rPr lang="it-IT" sz="2400" dirty="0" err="1"/>
              <a:t>ou</a:t>
            </a:r>
            <a:r>
              <a:rPr lang="it-IT" sz="2400" dirty="0"/>
              <a:t> ne l'aura </a:t>
            </a:r>
            <a:r>
              <a:rPr lang="it-IT" sz="2400" dirty="0" err="1"/>
              <a:t>été</a:t>
            </a:r>
            <a:r>
              <a:rPr lang="it-IT" sz="2400" dirty="0"/>
              <a:t> </a:t>
            </a:r>
            <a:r>
              <a:rPr lang="it-IT" sz="2400" dirty="0" err="1"/>
              <a:t>dans</a:t>
            </a:r>
            <a:r>
              <a:rPr lang="it-IT" sz="2400" dirty="0"/>
              <a:t> une situation </a:t>
            </a:r>
            <a:r>
              <a:rPr lang="it-IT" sz="2400" dirty="0" err="1"/>
              <a:t>comparable</a:t>
            </a:r>
            <a:r>
              <a:rPr lang="it-IT" sz="2400" dirty="0"/>
              <a:t>. </a:t>
            </a:r>
          </a:p>
          <a:p>
            <a:endParaRPr lang="fr-CA" sz="2400" dirty="0"/>
          </a:p>
        </p:txBody>
      </p:sp>
    </p:spTree>
    <p:extLst>
      <p:ext uri="{BB962C8B-B14F-4D97-AF65-F5344CB8AC3E}">
        <p14:creationId xmlns:p14="http://schemas.microsoft.com/office/powerpoint/2010/main" val="2176046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Exemples</a:t>
            </a:r>
            <a:r>
              <a:rPr lang="it-IT" sz="2800" b="1" dirty="0"/>
              <a:t> de </a:t>
            </a:r>
            <a:r>
              <a:rPr lang="it-IT" sz="2800" b="1" dirty="0" err="1"/>
              <a:t>critères</a:t>
            </a:r>
            <a:r>
              <a:rPr lang="it-IT" sz="2800" b="1" dirty="0"/>
              <a:t> </a:t>
            </a:r>
            <a:r>
              <a:rPr lang="it-IT" sz="2800" b="1" dirty="0" err="1"/>
              <a:t>discriminatoires</a:t>
            </a:r>
            <a:r>
              <a:rPr lang="it-IT" sz="2800" b="1" dirty="0"/>
              <a:t> </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a:t>le </a:t>
            </a:r>
            <a:r>
              <a:rPr lang="it-IT" sz="2400" dirty="0" err="1"/>
              <a:t>rang</a:t>
            </a:r>
            <a:r>
              <a:rPr lang="it-IT" sz="2400" dirty="0"/>
              <a:t> </a:t>
            </a:r>
            <a:r>
              <a:rPr lang="it-IT" sz="2400" dirty="0" err="1"/>
              <a:t>ou</a:t>
            </a:r>
            <a:r>
              <a:rPr lang="it-IT" sz="2400" dirty="0"/>
              <a:t> le statut social, </a:t>
            </a:r>
          </a:p>
          <a:p>
            <a:r>
              <a:rPr lang="it-IT" sz="2400" dirty="0"/>
              <a:t>la fortune, </a:t>
            </a:r>
          </a:p>
          <a:p>
            <a:r>
              <a:rPr lang="it-IT" sz="2400" dirty="0"/>
              <a:t>le </a:t>
            </a:r>
            <a:r>
              <a:rPr lang="it-IT" sz="2400" dirty="0" err="1"/>
              <a:t>sexe</a:t>
            </a:r>
            <a:r>
              <a:rPr lang="it-IT" sz="2400" dirty="0"/>
              <a:t>, </a:t>
            </a:r>
          </a:p>
          <a:p>
            <a:r>
              <a:rPr lang="it-IT" sz="2400" dirty="0" err="1"/>
              <a:t>les</a:t>
            </a:r>
            <a:r>
              <a:rPr lang="it-IT" sz="2400" dirty="0"/>
              <a:t> </a:t>
            </a:r>
            <a:r>
              <a:rPr lang="it-IT" sz="2400" dirty="0" err="1"/>
              <a:t>pratiques</a:t>
            </a:r>
            <a:r>
              <a:rPr lang="it-IT" sz="2400" dirty="0"/>
              <a:t> </a:t>
            </a:r>
            <a:r>
              <a:rPr lang="it-IT" sz="2400" dirty="0" err="1"/>
              <a:t>sexuelles</a:t>
            </a:r>
            <a:r>
              <a:rPr lang="it-IT" sz="2400" dirty="0"/>
              <a:t>, </a:t>
            </a:r>
          </a:p>
          <a:p>
            <a:r>
              <a:rPr lang="it-IT" sz="2400" dirty="0"/>
              <a:t>l'</a:t>
            </a:r>
            <a:r>
              <a:rPr lang="it-IT" sz="2400" dirty="0" err="1"/>
              <a:t>âge</a:t>
            </a:r>
            <a:r>
              <a:rPr lang="it-IT" sz="2400" dirty="0"/>
              <a:t> (Agisme), </a:t>
            </a:r>
          </a:p>
          <a:p>
            <a:r>
              <a:rPr lang="it-IT" sz="2400" dirty="0"/>
              <a:t>l'origine </a:t>
            </a:r>
            <a:r>
              <a:rPr lang="it-IT" sz="2400" dirty="0" err="1"/>
              <a:t>géographique</a:t>
            </a:r>
            <a:r>
              <a:rPr lang="it-IT" sz="2400" dirty="0"/>
              <a:t> </a:t>
            </a:r>
            <a:r>
              <a:rPr lang="it-IT" sz="2400" dirty="0" err="1"/>
              <a:t>ou</a:t>
            </a:r>
            <a:r>
              <a:rPr lang="it-IT" sz="2400" dirty="0"/>
              <a:t> sociale, </a:t>
            </a:r>
          </a:p>
          <a:p>
            <a:r>
              <a:rPr lang="it-IT" sz="2400" dirty="0"/>
              <a:t>la </a:t>
            </a:r>
            <a:r>
              <a:rPr lang="it-IT" sz="2400" dirty="0" err="1"/>
              <a:t>couleur</a:t>
            </a:r>
            <a:r>
              <a:rPr lang="it-IT" sz="2400" dirty="0"/>
              <a:t> de la </a:t>
            </a:r>
            <a:r>
              <a:rPr lang="it-IT" sz="2400" dirty="0" err="1"/>
              <a:t>peau</a:t>
            </a:r>
            <a:r>
              <a:rPr lang="it-IT" sz="2400" dirty="0"/>
              <a:t>, </a:t>
            </a:r>
          </a:p>
          <a:p>
            <a:r>
              <a:rPr lang="it-IT" sz="2400" dirty="0"/>
              <a:t>l'</a:t>
            </a:r>
            <a:r>
              <a:rPr lang="it-IT" sz="2400" dirty="0" err="1"/>
              <a:t>apparence</a:t>
            </a:r>
            <a:r>
              <a:rPr lang="it-IT" sz="2400" dirty="0"/>
              <a:t> </a:t>
            </a:r>
            <a:r>
              <a:rPr lang="it-IT" sz="2400" dirty="0" err="1"/>
              <a:t>physique</a:t>
            </a:r>
            <a:r>
              <a:rPr lang="it-IT" sz="2400" dirty="0"/>
              <a:t> </a:t>
            </a:r>
            <a:r>
              <a:rPr lang="it-IT" sz="2400" dirty="0" err="1"/>
              <a:t>ou</a:t>
            </a:r>
            <a:r>
              <a:rPr lang="it-IT" sz="2400" dirty="0"/>
              <a:t> </a:t>
            </a:r>
            <a:r>
              <a:rPr lang="it-IT" sz="2400" dirty="0" err="1"/>
              <a:t>vestimentaire</a:t>
            </a:r>
            <a:r>
              <a:rPr lang="it-IT" sz="2400" dirty="0"/>
              <a:t>, </a:t>
            </a:r>
          </a:p>
          <a:p>
            <a:r>
              <a:rPr lang="it-IT" sz="2400" dirty="0"/>
              <a:t>l'opinion </a:t>
            </a:r>
            <a:r>
              <a:rPr lang="it-IT" sz="2400" dirty="0" err="1"/>
              <a:t>ou</a:t>
            </a:r>
            <a:r>
              <a:rPr lang="it-IT" sz="2400" dirty="0"/>
              <a:t> l'</a:t>
            </a:r>
            <a:r>
              <a:rPr lang="it-IT" sz="2400" dirty="0" err="1"/>
              <a:t>appartenance</a:t>
            </a:r>
            <a:r>
              <a:rPr lang="it-IT" sz="2400" dirty="0"/>
              <a:t> à un </a:t>
            </a:r>
            <a:r>
              <a:rPr lang="it-IT" sz="2400" dirty="0" err="1"/>
              <a:t>mouvement</a:t>
            </a:r>
            <a:r>
              <a:rPr lang="it-IT" sz="2400" dirty="0"/>
              <a:t> </a:t>
            </a:r>
            <a:r>
              <a:rPr lang="it-IT" sz="2400" dirty="0" err="1"/>
              <a:t>philosophique</a:t>
            </a:r>
            <a:r>
              <a:rPr lang="it-IT" sz="2400" dirty="0"/>
              <a:t>, </a:t>
            </a:r>
          </a:p>
          <a:p>
            <a:r>
              <a:rPr lang="it-IT" sz="2400" dirty="0"/>
              <a:t>la religion, </a:t>
            </a:r>
          </a:p>
          <a:p>
            <a:r>
              <a:rPr lang="it-IT" sz="2400" dirty="0"/>
              <a:t>la culture, le style de vie... </a:t>
            </a:r>
          </a:p>
          <a:p>
            <a:pPr marL="0" indent="0">
              <a:buNone/>
            </a:pPr>
            <a:r>
              <a:rPr lang="it-IT" sz="2400" dirty="0"/>
              <a:t/>
            </a:r>
            <a:br>
              <a:rPr lang="it-IT" sz="2400" dirty="0"/>
            </a:br>
            <a:endParaRPr lang="fr-CA" sz="2400" dirty="0"/>
          </a:p>
        </p:txBody>
      </p:sp>
    </p:spTree>
    <p:extLst>
      <p:ext uri="{BB962C8B-B14F-4D97-AF65-F5344CB8AC3E}">
        <p14:creationId xmlns:p14="http://schemas.microsoft.com/office/powerpoint/2010/main" val="2441189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21 </a:t>
            </a:r>
            <a:r>
              <a:rPr lang="it-IT" sz="2800" dirty="0" err="1" smtClean="0"/>
              <a:t>mars</a:t>
            </a:r>
            <a:r>
              <a:rPr lang="it-IT" sz="2800" dirty="0" smtClean="0"/>
              <a:t> 1804</a:t>
            </a:r>
            <a:endParaRPr lang="fr-CA" sz="2800" dirty="0"/>
          </a:p>
        </p:txBody>
      </p:sp>
      <p:pic>
        <p:nvPicPr>
          <p:cNvPr id="4" name="Segnaposto contenuto 3" descr="459813_1-tt-width-299-height-501-crop-1-bgcolor-ffffff-lazyload-0.jpg"/>
          <p:cNvPicPr>
            <a:picLocks noGrp="1" noChangeAspect="1"/>
          </p:cNvPicPr>
          <p:nvPr>
            <p:ph idx="1"/>
          </p:nvPr>
        </p:nvPicPr>
        <p:blipFill>
          <a:blip r:embed="rId2">
            <a:extLst>
              <a:ext uri="{28A0092B-C50C-407E-A947-70E740481C1C}">
                <a14:useLocalDpi xmlns:a14="http://schemas.microsoft.com/office/drawing/2010/main" val="0"/>
              </a:ext>
            </a:extLst>
          </a:blip>
          <a:srcRect l="-102337" r="-102337"/>
          <a:stretch>
            <a:fillRect/>
          </a:stretch>
        </p:blipFill>
        <p:spPr>
          <a:xfrm>
            <a:off x="0" y="1193800"/>
            <a:ext cx="8229600" cy="4525963"/>
          </a:xfrm>
        </p:spPr>
      </p:pic>
    </p:spTree>
    <p:extLst>
      <p:ext uri="{BB962C8B-B14F-4D97-AF65-F5344CB8AC3E}">
        <p14:creationId xmlns:p14="http://schemas.microsoft.com/office/powerpoint/2010/main" val="37721495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Code </a:t>
            </a:r>
            <a:r>
              <a:rPr lang="it-IT" sz="2800" b="1" dirty="0" err="1"/>
              <a:t>Civil</a:t>
            </a:r>
            <a:r>
              <a:rPr lang="it-IT" sz="2800" b="1" dirty="0"/>
              <a:t> </a:t>
            </a:r>
            <a:r>
              <a:rPr lang="it-IT" sz="2800" b="1" dirty="0" smtClean="0"/>
              <a:t>: </a:t>
            </a:r>
            <a:r>
              <a:rPr lang="it-IT" sz="2800" b="1" dirty="0" err="1"/>
              <a:t>naissance</a:t>
            </a:r>
            <a:r>
              <a:rPr lang="it-IT" sz="2800" b="1" dirty="0"/>
              <a:t>, </a:t>
            </a:r>
            <a:r>
              <a:rPr lang="it-IT" sz="2800" b="1" dirty="0" err="1"/>
              <a:t>principes</a:t>
            </a:r>
            <a:r>
              <a:rPr lang="it-IT" sz="2800" b="1" dirty="0"/>
              <a:t> et </a:t>
            </a:r>
            <a:r>
              <a:rPr lang="it-IT" sz="2800" b="1" dirty="0" err="1"/>
              <a:t>postérité</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smtClean="0"/>
              <a:t>Le </a:t>
            </a:r>
            <a:r>
              <a:rPr lang="it-IT" sz="2400" dirty="0"/>
              <a:t>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a:t>
            </a:r>
            <a:r>
              <a:rPr lang="it-IT" sz="2400" dirty="0" err="1"/>
              <a:t>Napoléon</a:t>
            </a:r>
            <a:r>
              <a:rPr lang="it-IT" sz="2400" dirty="0"/>
              <a:t> </a:t>
            </a:r>
            <a:r>
              <a:rPr lang="it-IT" sz="2400" dirty="0" err="1"/>
              <a:t>réussit</a:t>
            </a:r>
            <a:r>
              <a:rPr lang="it-IT" sz="2400" dirty="0"/>
              <a:t> là </a:t>
            </a:r>
            <a:r>
              <a:rPr lang="it-IT" sz="2400" dirty="0" err="1"/>
              <a:t>où</a:t>
            </a:r>
            <a:r>
              <a:rPr lang="it-IT" sz="2400" dirty="0"/>
              <a:t> </a:t>
            </a:r>
            <a:r>
              <a:rPr lang="it-IT" sz="2400" dirty="0" err="1"/>
              <a:t>tous</a:t>
            </a:r>
            <a:r>
              <a:rPr lang="it-IT" sz="2400" dirty="0"/>
              <a:t> </a:t>
            </a:r>
            <a:r>
              <a:rPr lang="it-IT" sz="2400" dirty="0" err="1"/>
              <a:t>les</a:t>
            </a:r>
            <a:r>
              <a:rPr lang="it-IT" sz="2400" dirty="0"/>
              <a:t> </a:t>
            </a:r>
            <a:r>
              <a:rPr lang="it-IT" sz="2400" dirty="0" err="1"/>
              <a:t>gouvernements</a:t>
            </a:r>
            <a:r>
              <a:rPr lang="it-IT" sz="2400" dirty="0"/>
              <a:t> </a:t>
            </a:r>
            <a:r>
              <a:rPr lang="it-IT" sz="2400" dirty="0" err="1"/>
              <a:t>avaient</a:t>
            </a:r>
            <a:r>
              <a:rPr lang="it-IT" sz="2400" dirty="0"/>
              <a:t> </a:t>
            </a:r>
            <a:r>
              <a:rPr lang="it-IT" sz="2400" dirty="0" err="1"/>
              <a:t>échoué</a:t>
            </a:r>
            <a:r>
              <a:rPr lang="it-IT" sz="2400" dirty="0"/>
              <a:t> </a:t>
            </a:r>
            <a:r>
              <a:rPr lang="it-IT" sz="2400" dirty="0" err="1" smtClean="0"/>
              <a:t>avant</a:t>
            </a:r>
            <a:r>
              <a:rPr lang="it-IT" sz="2400" dirty="0" smtClean="0"/>
              <a:t> </a:t>
            </a:r>
            <a:r>
              <a:rPr lang="it-IT" sz="2400" dirty="0"/>
              <a:t>lui : l’</a:t>
            </a:r>
            <a:r>
              <a:rPr lang="it-IT" sz="2400" dirty="0" err="1"/>
              <a:t>adoption</a:t>
            </a:r>
            <a:r>
              <a:rPr lang="it-IT" sz="2400" dirty="0"/>
              <a:t> d’un Code </a:t>
            </a:r>
            <a:r>
              <a:rPr lang="it-IT" sz="2400" dirty="0" err="1"/>
              <a:t>des</a:t>
            </a:r>
            <a:r>
              <a:rPr lang="it-IT" sz="2400" dirty="0"/>
              <a:t> </a:t>
            </a:r>
            <a:r>
              <a:rPr lang="it-IT" sz="2400" dirty="0" err="1"/>
              <a:t>lois</a:t>
            </a:r>
            <a:r>
              <a:rPr lang="it-IT" sz="2400" dirty="0"/>
              <a:t> </a:t>
            </a:r>
            <a:r>
              <a:rPr lang="it-IT" sz="2400" dirty="0" err="1"/>
              <a:t>civiles</a:t>
            </a:r>
            <a:r>
              <a:rPr lang="it-IT" sz="2400" dirty="0"/>
              <a:t> </a:t>
            </a:r>
            <a:r>
              <a:rPr lang="it-IT" sz="2400" dirty="0" err="1"/>
              <a:t>bien</a:t>
            </a:r>
            <a:r>
              <a:rPr lang="it-IT" sz="2400" dirty="0"/>
              <a:t> </a:t>
            </a:r>
            <a:r>
              <a:rPr lang="it-IT" sz="2400" dirty="0" err="1"/>
              <a:t>rédigé</a:t>
            </a:r>
            <a:r>
              <a:rPr lang="it-IT" sz="2400" dirty="0"/>
              <a:t>, facile à </a:t>
            </a:r>
            <a:r>
              <a:rPr lang="it-IT" sz="2400" dirty="0" err="1"/>
              <a:t>interpréter</a:t>
            </a:r>
            <a:r>
              <a:rPr lang="it-IT" sz="2400" dirty="0"/>
              <a:t>, </a:t>
            </a:r>
            <a:r>
              <a:rPr lang="it-IT" sz="2400" b="1" dirty="0" err="1"/>
              <a:t>triomphe</a:t>
            </a:r>
            <a:r>
              <a:rPr lang="it-IT" sz="2400" b="1" dirty="0"/>
              <a:t> </a:t>
            </a:r>
            <a:r>
              <a:rPr lang="it-IT" sz="2400" b="1" dirty="0" err="1"/>
              <a:t>du</a:t>
            </a:r>
            <a:r>
              <a:rPr lang="it-IT" sz="2400" b="1" dirty="0"/>
              <a:t> </a:t>
            </a:r>
            <a:r>
              <a:rPr lang="it-IT" sz="2400" b="1" dirty="0" err="1"/>
              <a:t>droit</a:t>
            </a:r>
            <a:r>
              <a:rPr lang="it-IT" sz="2400" b="1" dirty="0"/>
              <a:t> </a:t>
            </a:r>
            <a:r>
              <a:rPr lang="it-IT" sz="2400" b="1" dirty="0" err="1"/>
              <a:t>écrit</a:t>
            </a:r>
            <a:r>
              <a:rPr lang="it-IT" sz="2400" b="1" dirty="0"/>
              <a:t> </a:t>
            </a:r>
            <a:r>
              <a:rPr lang="it-IT" sz="2400" b="1" dirty="0" err="1"/>
              <a:t>sur</a:t>
            </a:r>
            <a:r>
              <a:rPr lang="it-IT" sz="2400" b="1" dirty="0"/>
              <a:t> </a:t>
            </a:r>
            <a:r>
              <a:rPr lang="it-IT" sz="2400" b="1" dirty="0" err="1"/>
              <a:t>les</a:t>
            </a:r>
            <a:r>
              <a:rPr lang="it-IT" sz="2400" b="1" dirty="0"/>
              <a:t> </a:t>
            </a:r>
            <a:r>
              <a:rPr lang="it-IT" sz="2400" b="1" dirty="0" err="1" smtClean="0"/>
              <a:t>coutumes</a:t>
            </a:r>
            <a:r>
              <a:rPr lang="it-IT" sz="2400" b="1" dirty="0" smtClean="0"/>
              <a:t> (</a:t>
            </a:r>
            <a:r>
              <a:rPr lang="it-IT" sz="2400" b="1" dirty="0" err="1" smtClean="0"/>
              <a:t>Ordonnances</a:t>
            </a:r>
            <a:r>
              <a:rPr lang="it-IT" sz="2400" b="1" dirty="0" smtClean="0"/>
              <a:t> de </a:t>
            </a:r>
            <a:r>
              <a:rPr lang="it-IT" sz="2400" b="1" dirty="0" err="1" smtClean="0"/>
              <a:t>Villers-Cotterets</a:t>
            </a:r>
            <a:r>
              <a:rPr lang="it-IT" sz="2400" b="1" dirty="0" smtClean="0"/>
              <a:t> 1539. </a:t>
            </a:r>
            <a:r>
              <a:rPr lang="it-IT" sz="2400" b="1" dirty="0" err="1" smtClean="0"/>
              <a:t>Droit</a:t>
            </a:r>
            <a:r>
              <a:rPr lang="it-IT" sz="2400" b="1" dirty="0" smtClean="0"/>
              <a:t> </a:t>
            </a:r>
            <a:r>
              <a:rPr lang="it-IT" sz="2400" b="1" dirty="0" err="1" smtClean="0"/>
              <a:t>coutumier</a:t>
            </a:r>
            <a:r>
              <a:rPr lang="it-IT" sz="2400" b="1" dirty="0" smtClean="0"/>
              <a:t> </a:t>
            </a:r>
            <a:r>
              <a:rPr lang="it-IT" sz="2400" b="1" dirty="0" err="1" smtClean="0"/>
              <a:t>oral</a:t>
            </a:r>
            <a:r>
              <a:rPr lang="it-IT" sz="2400" b="1" dirty="0" smtClean="0"/>
              <a:t>)</a:t>
            </a:r>
            <a:r>
              <a:rPr lang="it-IT" sz="2400" dirty="0" smtClean="0"/>
              <a:t>. </a:t>
            </a:r>
            <a:r>
              <a:rPr lang="it-IT" sz="2400" dirty="0"/>
              <a:t>Il </a:t>
            </a:r>
            <a:r>
              <a:rPr lang="it-IT" sz="2400" dirty="0" err="1"/>
              <a:t>fut</a:t>
            </a:r>
            <a:r>
              <a:rPr lang="it-IT" sz="2400" dirty="0"/>
              <a:t> le </a:t>
            </a:r>
            <a:r>
              <a:rPr lang="it-IT" sz="2400" dirty="0" err="1"/>
              <a:t>moteur</a:t>
            </a:r>
            <a:r>
              <a:rPr lang="it-IT" sz="2400" dirty="0"/>
              <a:t> de </a:t>
            </a:r>
            <a:r>
              <a:rPr lang="it-IT" sz="2400" dirty="0" err="1" smtClean="0"/>
              <a:t>cette</a:t>
            </a:r>
            <a:r>
              <a:rPr lang="it-IT" sz="2400" dirty="0" smtClean="0"/>
              <a:t> grande </a:t>
            </a:r>
            <a:r>
              <a:rPr lang="it-IT" sz="2400" dirty="0" err="1"/>
              <a:t>œuvre</a:t>
            </a:r>
            <a:r>
              <a:rPr lang="it-IT" sz="2400" dirty="0"/>
              <a:t> </a:t>
            </a:r>
            <a:r>
              <a:rPr lang="it-IT" sz="2400" dirty="0" smtClean="0"/>
              <a:t>pensée </a:t>
            </a:r>
            <a:r>
              <a:rPr lang="it-IT" sz="2400" dirty="0"/>
              <a:t>et </a:t>
            </a:r>
            <a:r>
              <a:rPr lang="it-IT" sz="2400" dirty="0" err="1" smtClean="0"/>
              <a:t>préparée</a:t>
            </a:r>
            <a:r>
              <a:rPr lang="it-IT" sz="2400" dirty="0" smtClean="0"/>
              <a:t> </a:t>
            </a:r>
            <a:r>
              <a:rPr lang="it-IT" sz="2400" dirty="0"/>
              <a:t>par une </a:t>
            </a:r>
            <a:r>
              <a:rPr lang="it-IT" sz="2400" dirty="0" err="1"/>
              <a:t>cohorte</a:t>
            </a:r>
            <a:r>
              <a:rPr lang="it-IT" sz="2400" dirty="0"/>
              <a:t> </a:t>
            </a:r>
            <a:r>
              <a:rPr lang="it-IT" sz="2400" dirty="0" err="1"/>
              <a:t>des</a:t>
            </a:r>
            <a:r>
              <a:rPr lang="it-IT" sz="2400" dirty="0"/>
              <a:t> </a:t>
            </a:r>
            <a:r>
              <a:rPr lang="it-IT" sz="2400" dirty="0" err="1"/>
              <a:t>juristes</a:t>
            </a:r>
            <a:r>
              <a:rPr lang="it-IT" sz="2400" dirty="0"/>
              <a:t> de premier </a:t>
            </a:r>
            <a:r>
              <a:rPr lang="it-IT" sz="2400" dirty="0" err="1"/>
              <a:t>plan</a:t>
            </a:r>
            <a:r>
              <a:rPr lang="it-IT" sz="2400" dirty="0"/>
              <a:t>, </a:t>
            </a:r>
            <a:r>
              <a:rPr lang="it-IT" sz="2400" dirty="0" err="1"/>
              <a:t>auxquels</a:t>
            </a:r>
            <a:r>
              <a:rPr lang="it-IT" sz="2400" dirty="0"/>
              <a:t> il </a:t>
            </a:r>
            <a:r>
              <a:rPr lang="it-IT" sz="2400" dirty="0" err="1"/>
              <a:t>fournit</a:t>
            </a:r>
            <a:r>
              <a:rPr lang="it-IT" sz="2400" dirty="0"/>
              <a:t> </a:t>
            </a:r>
            <a:r>
              <a:rPr lang="it-IT" sz="2400" dirty="0" err="1"/>
              <a:t>les</a:t>
            </a:r>
            <a:r>
              <a:rPr lang="it-IT" sz="2400" dirty="0"/>
              <a:t> </a:t>
            </a:r>
            <a:r>
              <a:rPr lang="it-IT" sz="2400" dirty="0" err="1"/>
              <a:t>moyens</a:t>
            </a:r>
            <a:r>
              <a:rPr lang="it-IT" sz="2400" dirty="0"/>
              <a:t> de </a:t>
            </a:r>
            <a:r>
              <a:rPr lang="it-IT" sz="2400" dirty="0" err="1" smtClean="0"/>
              <a:t>travailler</a:t>
            </a:r>
            <a:r>
              <a:rPr lang="it-IT" sz="2400" dirty="0"/>
              <a:t>, non sans </a:t>
            </a:r>
            <a:r>
              <a:rPr lang="it-IT" sz="2400" dirty="0" err="1"/>
              <a:t>parfois</a:t>
            </a:r>
            <a:r>
              <a:rPr lang="it-IT" sz="2400" dirty="0"/>
              <a:t> intervenir pour </a:t>
            </a:r>
            <a:r>
              <a:rPr lang="it-IT" sz="2400" dirty="0" err="1"/>
              <a:t>trancher</a:t>
            </a:r>
            <a:r>
              <a:rPr lang="it-IT" sz="2400" dirty="0"/>
              <a:t> </a:t>
            </a:r>
            <a:r>
              <a:rPr lang="it-IT" sz="2400" dirty="0" err="1"/>
              <a:t>certaines</a:t>
            </a:r>
            <a:r>
              <a:rPr lang="it-IT" sz="2400" dirty="0"/>
              <a:t> </a:t>
            </a:r>
            <a:r>
              <a:rPr lang="it-IT" sz="2400" dirty="0" err="1"/>
              <a:t>questions</a:t>
            </a:r>
            <a:r>
              <a:rPr lang="it-IT" sz="2400" dirty="0"/>
              <a:t>. L’</a:t>
            </a:r>
            <a:r>
              <a:rPr lang="it-IT" sz="2400" dirty="0" err="1"/>
              <a:t>entreprise</a:t>
            </a:r>
            <a:r>
              <a:rPr lang="it-IT" sz="2400" dirty="0"/>
              <a:t> </a:t>
            </a:r>
            <a:r>
              <a:rPr lang="it-IT" sz="2400" dirty="0" err="1"/>
              <a:t>était</a:t>
            </a:r>
            <a:r>
              <a:rPr lang="it-IT" sz="2400" dirty="0"/>
              <a:t> </a:t>
            </a:r>
            <a:r>
              <a:rPr lang="it-IT" sz="2400" dirty="0" err="1"/>
              <a:t>éminemment</a:t>
            </a:r>
            <a:r>
              <a:rPr lang="it-IT" sz="2400" dirty="0"/>
              <a:t> </a:t>
            </a:r>
            <a:r>
              <a:rPr lang="it-IT" sz="2400" dirty="0" err="1"/>
              <a:t>politique</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elle </a:t>
            </a:r>
            <a:r>
              <a:rPr lang="it-IT" sz="2400" dirty="0" err="1"/>
              <a:t>contenait</a:t>
            </a:r>
            <a:r>
              <a:rPr lang="it-IT" sz="2400" dirty="0"/>
              <a:t> </a:t>
            </a:r>
            <a:r>
              <a:rPr lang="it-IT" sz="2400" b="1" dirty="0"/>
              <a:t>une </a:t>
            </a:r>
            <a:r>
              <a:rPr lang="it-IT" sz="2400" b="1" dirty="0" err="1"/>
              <a:t>vision</a:t>
            </a:r>
            <a:r>
              <a:rPr lang="it-IT" sz="2400" b="1" dirty="0"/>
              <a:t> de la </a:t>
            </a:r>
            <a:r>
              <a:rPr lang="it-IT" sz="2400" b="1" dirty="0" err="1"/>
              <a:t>société</a:t>
            </a:r>
            <a:r>
              <a:rPr lang="it-IT" sz="2400" dirty="0"/>
              <a:t>. On ne se contenta </a:t>
            </a:r>
            <a:r>
              <a:rPr lang="it-IT" sz="2400" dirty="0" err="1"/>
              <a:t>pas</a:t>
            </a:r>
            <a:r>
              <a:rPr lang="it-IT" sz="2400" dirty="0"/>
              <a:t> de </a:t>
            </a:r>
            <a:r>
              <a:rPr lang="it-IT" sz="2400" dirty="0" err="1"/>
              <a:t>compiler</a:t>
            </a:r>
            <a:r>
              <a:rPr lang="it-IT" sz="2400" dirty="0"/>
              <a:t>, mais on </a:t>
            </a:r>
            <a:r>
              <a:rPr lang="it-IT" sz="2400" dirty="0" err="1"/>
              <a:t>construisit</a:t>
            </a:r>
            <a:r>
              <a:rPr lang="it-IT" sz="2400" dirty="0"/>
              <a:t> </a:t>
            </a:r>
            <a:r>
              <a:rPr lang="it-IT" sz="2400" dirty="0" err="1"/>
              <a:t>autour</a:t>
            </a:r>
            <a:r>
              <a:rPr lang="it-IT" sz="2400" dirty="0"/>
              <a:t> de </a:t>
            </a:r>
            <a:r>
              <a:rPr lang="it-IT" sz="2400" dirty="0" err="1"/>
              <a:t>grandes</a:t>
            </a:r>
            <a:r>
              <a:rPr lang="it-IT" sz="2400" dirty="0"/>
              <a:t> </a:t>
            </a:r>
            <a:r>
              <a:rPr lang="it-IT" sz="2400" dirty="0" err="1"/>
              <a:t>options</a:t>
            </a:r>
            <a:r>
              <a:rPr lang="it-IT" sz="2400" dirty="0"/>
              <a:t> </a:t>
            </a:r>
            <a:r>
              <a:rPr lang="it-IT" sz="2400" dirty="0" err="1"/>
              <a:t>idéologiques</a:t>
            </a:r>
            <a:r>
              <a:rPr lang="it-IT" sz="2400" dirty="0"/>
              <a:t>.</a:t>
            </a:r>
            <a:r>
              <a:rPr lang="it-IT" sz="2400" b="1" dirty="0" smtClean="0"/>
              <a:t> </a:t>
            </a:r>
          </a:p>
          <a:p>
            <a:r>
              <a:rPr lang="it-IT" sz="2400" dirty="0" err="1"/>
              <a:t>https</a:t>
            </a:r>
            <a:r>
              <a:rPr lang="it-IT" sz="2400" dirty="0"/>
              <a:t>://</a:t>
            </a:r>
            <a:r>
              <a:rPr lang="it-IT" sz="2400" dirty="0" err="1"/>
              <a:t>www.napoleon.org</a:t>
            </a:r>
            <a:r>
              <a:rPr lang="it-IT" sz="2400" dirty="0"/>
              <a:t>/</a:t>
            </a:r>
            <a:r>
              <a:rPr lang="it-IT" sz="2400" dirty="0" err="1"/>
              <a:t>enseignants</a:t>
            </a:r>
            <a:r>
              <a:rPr lang="it-IT" sz="2400" dirty="0"/>
              <a:t>/</a:t>
            </a:r>
            <a:r>
              <a:rPr lang="it-IT" sz="2400" dirty="0" err="1"/>
              <a:t>documents</a:t>
            </a:r>
            <a:r>
              <a:rPr lang="it-IT" sz="2400" dirty="0"/>
              <a:t>/le-code-civil-21-mars-1804-naissance-principes-et-posterite/</a:t>
            </a:r>
          </a:p>
          <a:p>
            <a:endParaRPr lang="fr-CA" sz="2400" dirty="0"/>
          </a:p>
        </p:txBody>
      </p:sp>
    </p:spTree>
    <p:extLst>
      <p:ext uri="{BB962C8B-B14F-4D97-AF65-F5344CB8AC3E}">
        <p14:creationId xmlns:p14="http://schemas.microsoft.com/office/powerpoint/2010/main" val="18490639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Code </a:t>
            </a:r>
            <a:r>
              <a:rPr lang="it-IT" sz="2800" b="1" dirty="0" err="1"/>
              <a:t>Civil</a:t>
            </a:r>
            <a:r>
              <a:rPr lang="it-IT" sz="2800" b="1" dirty="0"/>
              <a:t> (21 </a:t>
            </a:r>
            <a:r>
              <a:rPr lang="it-IT" sz="2800" b="1" dirty="0" err="1"/>
              <a:t>mars</a:t>
            </a:r>
            <a:r>
              <a:rPr lang="it-IT" sz="2800" b="1" dirty="0"/>
              <a:t> 1804) </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err="1"/>
              <a:t>Lancé</a:t>
            </a:r>
            <a:r>
              <a:rPr lang="it-IT" sz="2400" dirty="0"/>
              <a:t> le 12 </a:t>
            </a:r>
            <a:r>
              <a:rPr lang="it-IT" sz="2400" dirty="0" err="1"/>
              <a:t>août</a:t>
            </a:r>
            <a:r>
              <a:rPr lang="it-IT" sz="2400" dirty="0"/>
              <a:t> 1800, le </a:t>
            </a:r>
            <a:r>
              <a:rPr lang="it-IT" sz="2400" dirty="0" err="1"/>
              <a:t>projet</a:t>
            </a:r>
            <a:r>
              <a:rPr lang="it-IT" sz="2400" dirty="0"/>
              <a:t> </a:t>
            </a:r>
            <a:r>
              <a:rPr lang="it-IT" sz="2400" dirty="0" err="1"/>
              <a:t>mit</a:t>
            </a:r>
            <a:r>
              <a:rPr lang="it-IT" sz="2400" dirty="0"/>
              <a:t> </a:t>
            </a:r>
            <a:r>
              <a:rPr lang="it-IT" sz="2400" dirty="0" err="1"/>
              <a:t>près</a:t>
            </a:r>
            <a:r>
              <a:rPr lang="it-IT" sz="2400" dirty="0"/>
              <a:t> de </a:t>
            </a:r>
            <a:r>
              <a:rPr lang="it-IT" sz="2400" dirty="0" err="1"/>
              <a:t>quatre</a:t>
            </a:r>
            <a:r>
              <a:rPr lang="it-IT" sz="2400" dirty="0"/>
              <a:t> </a:t>
            </a:r>
            <a:r>
              <a:rPr lang="it-IT" sz="2400" dirty="0" err="1"/>
              <a:t>ans</a:t>
            </a:r>
            <a:r>
              <a:rPr lang="it-IT" sz="2400" dirty="0"/>
              <a:t> à </a:t>
            </a:r>
            <a:r>
              <a:rPr lang="it-IT" sz="2400" dirty="0" err="1"/>
              <a:t>aboutir</a:t>
            </a:r>
            <a:r>
              <a:rPr lang="it-IT" sz="2400" dirty="0"/>
              <a:t>. Le 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Ce code </a:t>
            </a:r>
            <a:r>
              <a:rPr lang="it-IT" sz="2400" dirty="0" err="1"/>
              <a:t>fut</a:t>
            </a:r>
            <a:r>
              <a:rPr lang="it-IT" sz="2400" dirty="0"/>
              <a:t> le premier d’une longue </a:t>
            </a:r>
            <a:r>
              <a:rPr lang="it-IT" sz="2400" dirty="0" err="1"/>
              <a:t>série</a:t>
            </a:r>
            <a:r>
              <a:rPr lang="it-IT" sz="2400" dirty="0"/>
              <a:t> </a:t>
            </a:r>
            <a:r>
              <a:rPr lang="it-IT" sz="2400" dirty="0" err="1"/>
              <a:t>touchant</a:t>
            </a:r>
            <a:r>
              <a:rPr lang="it-IT" sz="2400" dirty="0"/>
              <a:t> à la fois le </a:t>
            </a:r>
            <a:r>
              <a:rPr lang="it-IT" sz="2400" dirty="0" err="1"/>
              <a:t>droit</a:t>
            </a:r>
            <a:r>
              <a:rPr lang="it-IT" sz="2400" dirty="0"/>
              <a:t> </a:t>
            </a:r>
            <a:r>
              <a:rPr lang="it-IT" sz="2400" dirty="0" err="1"/>
              <a:t>civil</a:t>
            </a:r>
            <a:r>
              <a:rPr lang="it-IT" sz="2400" dirty="0"/>
              <a:t> (</a:t>
            </a:r>
            <a:r>
              <a:rPr lang="it-IT" sz="2400" dirty="0" err="1"/>
              <a:t>droits</a:t>
            </a:r>
            <a:r>
              <a:rPr lang="it-IT" sz="2400" dirty="0"/>
              <a:t> et </a:t>
            </a:r>
            <a:r>
              <a:rPr lang="it-IT" sz="2400" dirty="0" err="1"/>
              <a:t>rapports</a:t>
            </a:r>
            <a:r>
              <a:rPr lang="it-IT" sz="2400" dirty="0"/>
              <a:t> </a:t>
            </a:r>
            <a:r>
              <a:rPr lang="it-IT" sz="2400" dirty="0" err="1"/>
              <a:t>entre</a:t>
            </a:r>
            <a:r>
              <a:rPr lang="it-IT" sz="2400" dirty="0"/>
              <a:t> </a:t>
            </a:r>
            <a:r>
              <a:rPr lang="it-IT" sz="2400" dirty="0" err="1"/>
              <a:t>les</a:t>
            </a:r>
            <a:r>
              <a:rPr lang="it-IT" sz="2400" dirty="0"/>
              <a:t> </a:t>
            </a:r>
            <a:r>
              <a:rPr lang="it-IT" sz="2400" dirty="0" err="1"/>
              <a:t>citoyens</a:t>
            </a:r>
            <a:r>
              <a:rPr lang="it-IT" sz="2400" dirty="0"/>
              <a:t>), le </a:t>
            </a:r>
            <a:r>
              <a:rPr lang="it-IT" sz="2400" dirty="0" err="1"/>
              <a:t>droit</a:t>
            </a:r>
            <a:r>
              <a:rPr lang="it-IT" sz="2400" dirty="0"/>
              <a:t> commercial (pour </a:t>
            </a:r>
            <a:r>
              <a:rPr lang="it-IT" sz="2400" dirty="0" err="1"/>
              <a:t>organiser</a:t>
            </a:r>
            <a:r>
              <a:rPr lang="it-IT" sz="2400" dirty="0"/>
              <a:t> le </a:t>
            </a:r>
            <a:r>
              <a:rPr lang="it-IT" sz="2400" dirty="0" err="1"/>
              <a:t>commerce</a:t>
            </a:r>
            <a:r>
              <a:rPr lang="it-IT" sz="2400" dirty="0"/>
              <a:t>) et le </a:t>
            </a:r>
            <a:r>
              <a:rPr lang="it-IT" sz="2400" dirty="0" err="1"/>
              <a:t>droit</a:t>
            </a:r>
            <a:r>
              <a:rPr lang="it-IT" sz="2400" dirty="0"/>
              <a:t> </a:t>
            </a:r>
            <a:r>
              <a:rPr lang="it-IT" sz="2400" dirty="0" err="1"/>
              <a:t>pénal</a:t>
            </a:r>
            <a:r>
              <a:rPr lang="it-IT" sz="2400" dirty="0"/>
              <a:t> (</a:t>
            </a:r>
            <a:r>
              <a:rPr lang="it-IT" sz="2400" dirty="0" err="1"/>
              <a:t>sanction</a:t>
            </a:r>
            <a:r>
              <a:rPr lang="it-IT" sz="2400" dirty="0"/>
              <a:t> </a:t>
            </a:r>
            <a:r>
              <a:rPr lang="it-IT" sz="2400" dirty="0" err="1"/>
              <a:t>des</a:t>
            </a:r>
            <a:r>
              <a:rPr lang="it-IT" sz="2400" dirty="0"/>
              <a:t> </a:t>
            </a:r>
            <a:r>
              <a:rPr lang="it-IT" sz="2400" dirty="0" err="1"/>
              <a:t>infractions</a:t>
            </a:r>
            <a:r>
              <a:rPr lang="it-IT" sz="2400" dirty="0"/>
              <a:t>).</a:t>
            </a:r>
          </a:p>
          <a:p>
            <a:r>
              <a:rPr lang="it-IT" sz="2400" b="1" dirty="0"/>
              <a:t>LE DROIT ET LA LOI POUR ORGANISER LA SOCIÉTÉ</a:t>
            </a:r>
          </a:p>
          <a:p>
            <a:pPr algn="just"/>
            <a:r>
              <a:rPr lang="it-IT" sz="2400" dirty="0"/>
              <a:t>La </a:t>
            </a:r>
            <a:r>
              <a:rPr lang="it-IT" sz="2400" dirty="0" err="1"/>
              <a:t>règle</a:t>
            </a:r>
            <a:r>
              <a:rPr lang="it-IT" sz="2400" dirty="0"/>
              <a:t> de </a:t>
            </a:r>
            <a:r>
              <a:rPr lang="it-IT" sz="2400" dirty="0" err="1"/>
              <a:t>droit</a:t>
            </a:r>
            <a:r>
              <a:rPr lang="it-IT" sz="2400" dirty="0"/>
              <a:t> </a:t>
            </a:r>
            <a:r>
              <a:rPr lang="it-IT" sz="2400" dirty="0" err="1"/>
              <a:t>fut</a:t>
            </a:r>
            <a:r>
              <a:rPr lang="it-IT" sz="2400" dirty="0"/>
              <a:t> l’</a:t>
            </a:r>
            <a:r>
              <a:rPr lang="it-IT" sz="2400" dirty="0" err="1"/>
              <a:t>outil</a:t>
            </a:r>
            <a:r>
              <a:rPr lang="it-IT" sz="2400" dirty="0"/>
              <a:t> de </a:t>
            </a:r>
            <a:r>
              <a:rPr lang="it-IT" sz="2400" dirty="0" err="1"/>
              <a:t>structuration</a:t>
            </a:r>
            <a:r>
              <a:rPr lang="it-IT" sz="2400" dirty="0"/>
              <a:t> sociale et </a:t>
            </a:r>
            <a:r>
              <a:rPr lang="it-IT" sz="2400" dirty="0" err="1"/>
              <a:t>politique</a:t>
            </a:r>
            <a:r>
              <a:rPr lang="it-IT" sz="2400" dirty="0"/>
              <a:t> par </a:t>
            </a:r>
            <a:r>
              <a:rPr lang="it-IT" sz="2400" dirty="0" err="1"/>
              <a:t>excellence</a:t>
            </a:r>
            <a:r>
              <a:rPr lang="it-IT" sz="2400" dirty="0"/>
              <a:t> </a:t>
            </a:r>
            <a:r>
              <a:rPr lang="it-IT" sz="2400" dirty="0" err="1"/>
              <a:t>du</a:t>
            </a:r>
            <a:r>
              <a:rPr lang="it-IT" sz="2400" dirty="0"/>
              <a:t> </a:t>
            </a:r>
            <a:r>
              <a:rPr lang="it-IT" sz="2400" dirty="0" err="1"/>
              <a:t>Consulat</a:t>
            </a:r>
            <a:r>
              <a:rPr lang="it-IT" sz="2400" dirty="0"/>
              <a:t> et de l’Empire. </a:t>
            </a:r>
            <a:r>
              <a:rPr lang="it-IT" sz="2400" dirty="0" err="1"/>
              <a:t>Sur</a:t>
            </a:r>
            <a:r>
              <a:rPr lang="it-IT" sz="2400" dirty="0"/>
              <a:t> ce </a:t>
            </a:r>
            <a:r>
              <a:rPr lang="it-IT" sz="2400" dirty="0" err="1"/>
              <a:t>plan</a:t>
            </a:r>
            <a:r>
              <a:rPr lang="it-IT" sz="2400" dirty="0"/>
              <a:t>, le </a:t>
            </a:r>
            <a:r>
              <a:rPr lang="it-IT" sz="2400" dirty="0" err="1"/>
              <a:t>régime</a:t>
            </a:r>
            <a:r>
              <a:rPr lang="it-IT" sz="2400" dirty="0"/>
              <a:t> est à </a:t>
            </a:r>
            <a:r>
              <a:rPr lang="it-IT" sz="2400" dirty="0" err="1"/>
              <a:t>créditer</a:t>
            </a:r>
            <a:r>
              <a:rPr lang="it-IT" sz="2400" dirty="0"/>
              <a:t> d’une </a:t>
            </a:r>
            <a:r>
              <a:rPr lang="it-IT" sz="2400" dirty="0" err="1"/>
              <a:t>œuvre</a:t>
            </a:r>
            <a:r>
              <a:rPr lang="it-IT" sz="2400" dirty="0"/>
              <a:t> colossale et </a:t>
            </a:r>
            <a:r>
              <a:rPr lang="it-IT" sz="2400" dirty="0" err="1"/>
              <a:t>pérenne</a:t>
            </a:r>
            <a:r>
              <a:rPr lang="it-IT" sz="2400" dirty="0"/>
              <a:t> : l’</a:t>
            </a:r>
            <a:r>
              <a:rPr lang="it-IT" sz="2400" dirty="0" err="1"/>
              <a:t>unification</a:t>
            </a:r>
            <a:r>
              <a:rPr lang="it-IT" sz="2400" dirty="0"/>
              <a:t> </a:t>
            </a:r>
            <a:r>
              <a:rPr lang="it-IT" sz="2400" dirty="0" err="1"/>
              <a:t>du</a:t>
            </a:r>
            <a:r>
              <a:rPr lang="it-IT" sz="2400" dirty="0"/>
              <a:t> </a:t>
            </a:r>
            <a:r>
              <a:rPr lang="it-IT" sz="2400" dirty="0" err="1"/>
              <a:t>droit</a:t>
            </a:r>
            <a:r>
              <a:rPr lang="it-IT" sz="2400" dirty="0"/>
              <a:t> </a:t>
            </a:r>
            <a:r>
              <a:rPr lang="it-IT" sz="2400" dirty="0" err="1"/>
              <a:t>français</a:t>
            </a:r>
            <a:r>
              <a:rPr lang="it-IT" sz="2400" dirty="0"/>
              <a:t>, </a:t>
            </a:r>
            <a:r>
              <a:rPr lang="it-IT" sz="2400" dirty="0" err="1"/>
              <a:t>avec</a:t>
            </a:r>
            <a:r>
              <a:rPr lang="it-IT" sz="2400" dirty="0"/>
              <a:t>, </a:t>
            </a:r>
            <a:r>
              <a:rPr lang="it-IT" sz="2400" dirty="0" err="1"/>
              <a:t>bien</a:t>
            </a:r>
            <a:r>
              <a:rPr lang="it-IT" sz="2400" dirty="0"/>
              <a:t> </a:t>
            </a:r>
            <a:r>
              <a:rPr lang="it-IT" sz="2400" dirty="0" err="1"/>
              <a:t>sûr</a:t>
            </a:r>
            <a:r>
              <a:rPr lang="it-IT" sz="2400" dirty="0"/>
              <a:t>, le Code </a:t>
            </a:r>
            <a:r>
              <a:rPr lang="it-IT" sz="2400" dirty="0" err="1"/>
              <a:t>Civil</a:t>
            </a:r>
            <a:r>
              <a:rPr lang="it-IT" sz="2400" dirty="0"/>
              <a:t> (1804, </a:t>
            </a:r>
            <a:r>
              <a:rPr lang="it-IT" sz="2400" dirty="0" err="1"/>
              <a:t>rebaptisé</a:t>
            </a:r>
            <a:r>
              <a:rPr lang="it-IT" sz="2400" dirty="0"/>
              <a:t> « Code </a:t>
            </a:r>
            <a:r>
              <a:rPr lang="it-IT" sz="2400" dirty="0" err="1"/>
              <a:t>Napoléon</a:t>
            </a:r>
            <a:r>
              <a:rPr lang="it-IT" sz="2400" dirty="0"/>
              <a:t> » en 1807) mais </a:t>
            </a:r>
            <a:r>
              <a:rPr lang="it-IT" sz="2400" dirty="0" err="1"/>
              <a:t>aussi</a:t>
            </a:r>
            <a:r>
              <a:rPr lang="it-IT" sz="2400" dirty="0"/>
              <a:t> </a:t>
            </a:r>
            <a:r>
              <a:rPr lang="it-IT" sz="2400" dirty="0" err="1"/>
              <a:t>les</a:t>
            </a:r>
            <a:r>
              <a:rPr lang="it-IT" sz="2400" dirty="0"/>
              <a:t> </a:t>
            </a:r>
            <a:r>
              <a:rPr lang="it-IT" sz="2400" dirty="0" err="1"/>
              <a:t>Codes</a:t>
            </a:r>
            <a:r>
              <a:rPr lang="it-IT" sz="2400" dirty="0"/>
              <a:t> de </a:t>
            </a:r>
            <a:r>
              <a:rPr lang="it-IT" sz="2400" dirty="0" err="1"/>
              <a:t>procédure</a:t>
            </a:r>
            <a:r>
              <a:rPr lang="it-IT" sz="2400" dirty="0"/>
              <a:t> civile (1806), de </a:t>
            </a:r>
            <a:r>
              <a:rPr lang="it-IT" sz="2400" dirty="0" err="1"/>
              <a:t>commerce</a:t>
            </a:r>
            <a:r>
              <a:rPr lang="it-IT" sz="2400" dirty="0"/>
              <a:t> (1807), d’</a:t>
            </a:r>
            <a:r>
              <a:rPr lang="it-IT" sz="2400" dirty="0" err="1"/>
              <a:t>instruction</a:t>
            </a:r>
            <a:r>
              <a:rPr lang="it-IT" sz="2400" dirty="0"/>
              <a:t> </a:t>
            </a:r>
            <a:r>
              <a:rPr lang="it-IT" sz="2400" dirty="0" err="1"/>
              <a:t>criminelle</a:t>
            </a:r>
            <a:r>
              <a:rPr lang="it-IT" sz="2400" dirty="0"/>
              <a:t> (1808), </a:t>
            </a:r>
            <a:r>
              <a:rPr lang="it-IT" sz="2400" dirty="0" err="1"/>
              <a:t>pénal</a:t>
            </a:r>
            <a:r>
              <a:rPr lang="it-IT" sz="2400" dirty="0"/>
              <a:t> (1810), sans </a:t>
            </a:r>
            <a:r>
              <a:rPr lang="it-IT" sz="2400" dirty="0" err="1"/>
              <a:t>oublier</a:t>
            </a:r>
            <a:r>
              <a:rPr lang="it-IT" sz="2400" dirty="0"/>
              <a:t> l’</a:t>
            </a:r>
            <a:r>
              <a:rPr lang="it-IT" sz="2400" dirty="0" err="1"/>
              <a:t>ambitieux</a:t>
            </a:r>
            <a:r>
              <a:rPr lang="it-IT" sz="2400" dirty="0"/>
              <a:t> </a:t>
            </a:r>
            <a:r>
              <a:rPr lang="it-IT" sz="2400" dirty="0" err="1"/>
              <a:t>projet</a:t>
            </a:r>
            <a:r>
              <a:rPr lang="it-IT" sz="2400" dirty="0"/>
              <a:t> de Code </a:t>
            </a:r>
            <a:r>
              <a:rPr lang="it-IT" sz="2400" dirty="0" err="1"/>
              <a:t>rural</a:t>
            </a:r>
            <a:r>
              <a:rPr lang="it-IT" sz="2400" dirty="0"/>
              <a:t> qui, </a:t>
            </a:r>
            <a:r>
              <a:rPr lang="it-IT" sz="2400" dirty="0" err="1"/>
              <a:t>bien</a:t>
            </a:r>
            <a:r>
              <a:rPr lang="it-IT" sz="2400" dirty="0"/>
              <a:t> </a:t>
            </a:r>
            <a:r>
              <a:rPr lang="it-IT" sz="2400" dirty="0" err="1"/>
              <a:t>que</a:t>
            </a:r>
            <a:r>
              <a:rPr lang="it-IT" sz="2400" dirty="0"/>
              <a:t> </a:t>
            </a:r>
            <a:r>
              <a:rPr lang="it-IT" sz="2400" dirty="0" err="1"/>
              <a:t>prêt</a:t>
            </a:r>
            <a:r>
              <a:rPr lang="it-IT" sz="2400" dirty="0"/>
              <a:t> à la fin </a:t>
            </a:r>
            <a:r>
              <a:rPr lang="it-IT" sz="2400" dirty="0" err="1"/>
              <a:t>du</a:t>
            </a:r>
            <a:r>
              <a:rPr lang="it-IT" sz="2400" dirty="0"/>
              <a:t> </a:t>
            </a:r>
            <a:r>
              <a:rPr lang="it-IT" sz="2400" dirty="0" err="1"/>
              <a:t>règne</a:t>
            </a:r>
            <a:r>
              <a:rPr lang="it-IT" sz="2400" dirty="0"/>
              <a:t>, ne </a:t>
            </a:r>
            <a:r>
              <a:rPr lang="it-IT" sz="2400" dirty="0" err="1"/>
              <a:t>vit</a:t>
            </a:r>
            <a:r>
              <a:rPr lang="it-IT" sz="2400" dirty="0"/>
              <a:t> </a:t>
            </a:r>
            <a:r>
              <a:rPr lang="it-IT" sz="2400" dirty="0" err="1"/>
              <a:t>pas</a:t>
            </a:r>
            <a:r>
              <a:rPr lang="it-IT" sz="2400" dirty="0"/>
              <a:t> le jour. L’</a:t>
            </a:r>
            <a:r>
              <a:rPr lang="it-IT" sz="2400" dirty="0" err="1"/>
              <a:t>État</a:t>
            </a:r>
            <a:r>
              <a:rPr lang="it-IT" sz="2400" dirty="0"/>
              <a:t> </a:t>
            </a:r>
            <a:r>
              <a:rPr lang="it-IT" sz="2400" dirty="0" err="1"/>
              <a:t>fut</a:t>
            </a:r>
            <a:r>
              <a:rPr lang="it-IT" sz="2400" dirty="0"/>
              <a:t> </a:t>
            </a:r>
            <a:r>
              <a:rPr lang="it-IT" sz="2400" dirty="0" err="1"/>
              <a:t>au</a:t>
            </a:r>
            <a:r>
              <a:rPr lang="it-IT" sz="2400" dirty="0"/>
              <a:t> </a:t>
            </a:r>
            <a:r>
              <a:rPr lang="it-IT" sz="2400" dirty="0" err="1"/>
              <a:t>cœur</a:t>
            </a:r>
            <a:r>
              <a:rPr lang="it-IT" sz="2400" dirty="0"/>
              <a:t> de </a:t>
            </a:r>
            <a:r>
              <a:rPr lang="it-IT" sz="2400" dirty="0" err="1"/>
              <a:t>cette</a:t>
            </a:r>
            <a:r>
              <a:rPr lang="it-IT" sz="2400" dirty="0"/>
              <a:t> </a:t>
            </a:r>
            <a:r>
              <a:rPr lang="it-IT" sz="2400" dirty="0" err="1"/>
              <a:t>entreprise</a:t>
            </a:r>
            <a:r>
              <a:rPr lang="it-IT" sz="2400" dirty="0"/>
              <a:t> </a:t>
            </a:r>
            <a:r>
              <a:rPr lang="it-IT" sz="2400" dirty="0" err="1"/>
              <a:t>adaptée</a:t>
            </a:r>
            <a:r>
              <a:rPr lang="it-IT" sz="2400" dirty="0"/>
              <a:t> </a:t>
            </a:r>
            <a:r>
              <a:rPr lang="it-IT" sz="2400" dirty="0" err="1"/>
              <a:t>aux</a:t>
            </a:r>
            <a:r>
              <a:rPr lang="it-IT" sz="2400" dirty="0"/>
              <a:t> </a:t>
            </a:r>
            <a:r>
              <a:rPr lang="it-IT" sz="2400" dirty="0" err="1"/>
              <a:t>besoins</a:t>
            </a:r>
            <a:r>
              <a:rPr lang="it-IT" sz="2400" dirty="0"/>
              <a:t> </a:t>
            </a:r>
            <a:r>
              <a:rPr lang="it-IT" sz="2400" dirty="0" err="1"/>
              <a:t>du</a:t>
            </a:r>
            <a:r>
              <a:rPr lang="it-IT" sz="2400" dirty="0"/>
              <a:t> </a:t>
            </a:r>
            <a:r>
              <a:rPr lang="it-IT" sz="2400" dirty="0" err="1"/>
              <a:t>temps</a:t>
            </a:r>
            <a:r>
              <a:rPr lang="it-IT" sz="2400" dirty="0"/>
              <a:t>.</a:t>
            </a:r>
          </a:p>
          <a:p>
            <a:endParaRPr lang="fr-CA" sz="2400" dirty="0"/>
          </a:p>
        </p:txBody>
      </p:sp>
    </p:spTree>
    <p:extLst>
      <p:ext uri="{BB962C8B-B14F-4D97-AF65-F5344CB8AC3E}">
        <p14:creationId xmlns:p14="http://schemas.microsoft.com/office/powerpoint/2010/main" val="8241512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Pourquoi</a:t>
            </a:r>
            <a:r>
              <a:rPr lang="it-IT" sz="2800" dirty="0" smtClean="0"/>
              <a:t> « </a:t>
            </a:r>
            <a:r>
              <a:rPr lang="it-IT" sz="2800" dirty="0" err="1" smtClean="0"/>
              <a:t>codifier</a:t>
            </a:r>
            <a:r>
              <a:rPr lang="it-IT" sz="2800" dirty="0" smtClean="0"/>
              <a:t> » ?</a:t>
            </a:r>
            <a:br>
              <a:rPr lang="it-IT" sz="2800" dirty="0" smtClean="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La </a:t>
            </a:r>
            <a:r>
              <a:rPr lang="it-IT" sz="2400" dirty="0" err="1"/>
              <a:t>volonté</a:t>
            </a:r>
            <a:r>
              <a:rPr lang="it-IT" sz="2400" dirty="0"/>
              <a:t> de </a:t>
            </a:r>
            <a:r>
              <a:rPr lang="it-IT" sz="2400" dirty="0" err="1"/>
              <a:t>codifier</a:t>
            </a:r>
            <a:r>
              <a:rPr lang="it-IT" sz="2400" dirty="0"/>
              <a:t> s’</a:t>
            </a:r>
            <a:r>
              <a:rPr lang="it-IT" sz="2400" dirty="0" err="1"/>
              <a:t>inscrivait</a:t>
            </a:r>
            <a:r>
              <a:rPr lang="it-IT" sz="2400" dirty="0"/>
              <a:t> </a:t>
            </a:r>
            <a:r>
              <a:rPr lang="it-IT" sz="2400" dirty="0" err="1"/>
              <a:t>parfaitement</a:t>
            </a:r>
            <a:r>
              <a:rPr lang="it-IT" sz="2400" dirty="0"/>
              <a:t> </a:t>
            </a:r>
            <a:r>
              <a:rPr lang="it-IT" sz="2400" dirty="0" err="1"/>
              <a:t>dans</a:t>
            </a:r>
            <a:r>
              <a:rPr lang="it-IT" sz="2400" dirty="0"/>
              <a:t> </a:t>
            </a:r>
            <a:r>
              <a:rPr lang="it-IT" sz="2400" dirty="0" err="1"/>
              <a:t>les</a:t>
            </a:r>
            <a:r>
              <a:rPr lang="it-IT" sz="2400" dirty="0"/>
              <a:t> </a:t>
            </a:r>
            <a:r>
              <a:rPr lang="it-IT" sz="2400" dirty="0" err="1"/>
              <a:t>principes</a:t>
            </a:r>
            <a:r>
              <a:rPr lang="it-IT" sz="2400" dirty="0"/>
              <a:t> </a:t>
            </a:r>
            <a:r>
              <a:rPr lang="it-IT" sz="2400" dirty="0" err="1" smtClean="0"/>
              <a:t>séculaires</a:t>
            </a:r>
            <a:r>
              <a:rPr lang="it-IT" sz="2400" dirty="0" smtClean="0"/>
              <a:t> </a:t>
            </a:r>
            <a:r>
              <a:rPr lang="it-IT" sz="2400" dirty="0"/>
              <a:t>mais </a:t>
            </a:r>
            <a:r>
              <a:rPr lang="it-IT" sz="2400" dirty="0" err="1"/>
              <a:t>théorisés</a:t>
            </a:r>
            <a:r>
              <a:rPr lang="it-IT" sz="2400" dirty="0"/>
              <a:t> </a:t>
            </a:r>
            <a:r>
              <a:rPr lang="it-IT" sz="2400" dirty="0" err="1"/>
              <a:t>avec</a:t>
            </a:r>
            <a:r>
              <a:rPr lang="it-IT" sz="2400" dirty="0"/>
              <a:t> force par la </a:t>
            </a:r>
            <a:r>
              <a:rPr lang="it-IT" sz="2400" dirty="0" err="1" smtClean="0"/>
              <a:t>Révolution</a:t>
            </a:r>
            <a:r>
              <a:rPr lang="it-IT" sz="2400" dirty="0"/>
              <a:t> </a:t>
            </a:r>
            <a:r>
              <a:rPr lang="it-IT" sz="2400" b="1" dirty="0" smtClean="0"/>
              <a:t>d’</a:t>
            </a:r>
            <a:r>
              <a:rPr lang="it-IT" sz="2400" b="1" dirty="0" err="1" smtClean="0"/>
              <a:t>unité</a:t>
            </a:r>
            <a:r>
              <a:rPr lang="it-IT" sz="2400" b="1" dirty="0" smtClean="0"/>
              <a:t> </a:t>
            </a:r>
            <a:r>
              <a:rPr lang="it-IT" sz="2400" b="1" dirty="0"/>
              <a:t>et d’</a:t>
            </a:r>
            <a:r>
              <a:rPr lang="it-IT" sz="2400" b="1" dirty="0" err="1"/>
              <a:t>indivisibilité</a:t>
            </a:r>
            <a:r>
              <a:rPr lang="it-IT" sz="2400" b="1" dirty="0"/>
              <a:t> de l’</a:t>
            </a:r>
            <a:r>
              <a:rPr lang="it-IT" sz="2400" b="1" dirty="0" err="1"/>
              <a:t>État</a:t>
            </a:r>
            <a:r>
              <a:rPr lang="it-IT" sz="2400" b="1" dirty="0"/>
              <a:t> en France</a:t>
            </a:r>
            <a:r>
              <a:rPr lang="it-IT" sz="2400" dirty="0"/>
              <a:t>, par </a:t>
            </a:r>
            <a:r>
              <a:rPr lang="it-IT" sz="2400" dirty="0" err="1"/>
              <a:t>simplification</a:t>
            </a:r>
            <a:r>
              <a:rPr lang="it-IT" sz="2400" dirty="0"/>
              <a:t> de l’ancien </a:t>
            </a:r>
            <a:r>
              <a:rPr lang="it-IT" sz="2400" dirty="0" err="1"/>
              <a:t>droit</a:t>
            </a:r>
            <a:r>
              <a:rPr lang="it-IT" sz="2400" dirty="0"/>
              <a:t>, qui </a:t>
            </a:r>
            <a:r>
              <a:rPr lang="it-IT" sz="2400" dirty="0" err="1"/>
              <a:t>avait</a:t>
            </a:r>
            <a:r>
              <a:rPr lang="it-IT" sz="2400" dirty="0"/>
              <a:t> </a:t>
            </a:r>
            <a:r>
              <a:rPr lang="it-IT" sz="2400" dirty="0" err="1"/>
              <a:t>fait</a:t>
            </a:r>
            <a:r>
              <a:rPr lang="it-IT" sz="2400" dirty="0"/>
              <a:t> dire à Voltaire </a:t>
            </a:r>
            <a:r>
              <a:rPr lang="it-IT" sz="2400" dirty="0" err="1"/>
              <a:t>que</a:t>
            </a:r>
            <a:r>
              <a:rPr lang="it-IT" sz="2400" dirty="0"/>
              <a:t> </a:t>
            </a:r>
            <a:r>
              <a:rPr lang="it-IT" sz="2400" dirty="0" err="1"/>
              <a:t>lorsqu’on</a:t>
            </a:r>
            <a:r>
              <a:rPr lang="it-IT" sz="2400" dirty="0"/>
              <a:t> </a:t>
            </a:r>
            <a:r>
              <a:rPr lang="it-IT" sz="2400" dirty="0" err="1"/>
              <a:t>voyageait</a:t>
            </a:r>
            <a:r>
              <a:rPr lang="it-IT" sz="2400" dirty="0"/>
              <a:t>, on </a:t>
            </a:r>
            <a:r>
              <a:rPr lang="it-IT" sz="2400" dirty="0" err="1"/>
              <a:t>changeait</a:t>
            </a:r>
            <a:r>
              <a:rPr lang="it-IT" sz="2400" dirty="0"/>
              <a:t> </a:t>
            </a:r>
            <a:r>
              <a:rPr lang="it-IT" sz="2400" dirty="0" err="1"/>
              <a:t>aussi</a:t>
            </a:r>
            <a:r>
              <a:rPr lang="it-IT" sz="2400" dirty="0"/>
              <a:t> </a:t>
            </a:r>
            <a:r>
              <a:rPr lang="it-IT" sz="2400" dirty="0" err="1"/>
              <a:t>souvent</a:t>
            </a:r>
            <a:r>
              <a:rPr lang="it-IT" sz="2400" dirty="0"/>
              <a:t> de </a:t>
            </a:r>
            <a:r>
              <a:rPr lang="it-IT" sz="2400" dirty="0" err="1"/>
              <a:t>lois</a:t>
            </a:r>
            <a:r>
              <a:rPr lang="it-IT" sz="2400" dirty="0"/>
              <a:t> </a:t>
            </a:r>
            <a:r>
              <a:rPr lang="it-IT" sz="2400" dirty="0" err="1"/>
              <a:t>que</a:t>
            </a:r>
            <a:r>
              <a:rPr lang="it-IT" sz="2400" dirty="0"/>
              <a:t> de </a:t>
            </a:r>
            <a:r>
              <a:rPr lang="it-IT" sz="2400" dirty="0" err="1"/>
              <a:t>chevaux</a:t>
            </a:r>
            <a:r>
              <a:rPr lang="it-IT" sz="2400" dirty="0"/>
              <a:t> de poste.</a:t>
            </a:r>
          </a:p>
          <a:p>
            <a:pPr algn="just"/>
            <a:r>
              <a:rPr lang="it-IT" sz="2400" dirty="0" err="1"/>
              <a:t>Sur</a:t>
            </a:r>
            <a:r>
              <a:rPr lang="it-IT" sz="2400" dirty="0"/>
              <a:t> le </a:t>
            </a:r>
            <a:r>
              <a:rPr lang="it-IT" sz="2400" dirty="0" err="1"/>
              <a:t>plan</a:t>
            </a:r>
            <a:r>
              <a:rPr lang="it-IT" sz="2400" dirty="0"/>
              <a:t> </a:t>
            </a:r>
            <a:r>
              <a:rPr lang="it-IT" sz="2400" dirty="0" err="1"/>
              <a:t>technique</a:t>
            </a:r>
            <a:r>
              <a:rPr lang="it-IT" sz="2400" dirty="0"/>
              <a:t>, le </a:t>
            </a:r>
            <a:r>
              <a:rPr lang="it-IT" sz="2400" dirty="0" err="1"/>
              <a:t>regroupement</a:t>
            </a:r>
            <a:r>
              <a:rPr lang="it-IT" sz="2400" dirty="0"/>
              <a:t> </a:t>
            </a:r>
            <a:r>
              <a:rPr lang="it-IT" sz="2400" dirty="0" err="1"/>
              <a:t>des</a:t>
            </a:r>
            <a:r>
              <a:rPr lang="it-IT" sz="2400" dirty="0"/>
              <a:t> </a:t>
            </a:r>
            <a:r>
              <a:rPr lang="it-IT" sz="2400" dirty="0" err="1"/>
              <a:t>textes</a:t>
            </a:r>
            <a:r>
              <a:rPr lang="it-IT" sz="2400" dirty="0"/>
              <a:t> en un </a:t>
            </a:r>
            <a:r>
              <a:rPr lang="it-IT" sz="2400" dirty="0" err="1"/>
              <a:t>seul</a:t>
            </a:r>
            <a:r>
              <a:rPr lang="it-IT" sz="2400" dirty="0"/>
              <a:t> </a:t>
            </a:r>
            <a:r>
              <a:rPr lang="it-IT" sz="2400" dirty="0" err="1"/>
              <a:t>livre</a:t>
            </a:r>
            <a:r>
              <a:rPr lang="it-IT" sz="2400" dirty="0"/>
              <a:t> en </a:t>
            </a:r>
            <a:r>
              <a:rPr lang="it-IT" sz="2400" dirty="0" err="1"/>
              <a:t>facilitait</a:t>
            </a:r>
            <a:r>
              <a:rPr lang="it-IT" sz="2400" dirty="0"/>
              <a:t> la </a:t>
            </a:r>
            <a:r>
              <a:rPr lang="it-IT" sz="2400" dirty="0" err="1"/>
              <a:t>connaissance</a:t>
            </a:r>
            <a:r>
              <a:rPr lang="it-IT" sz="2400" dirty="0"/>
              <a:t> et la </a:t>
            </a:r>
            <a:r>
              <a:rPr lang="it-IT" sz="2400" dirty="0" err="1"/>
              <a:t>publicité</a:t>
            </a:r>
            <a:r>
              <a:rPr lang="it-IT" sz="2400" dirty="0"/>
              <a:t>. </a:t>
            </a:r>
            <a:r>
              <a:rPr lang="it-IT" sz="2400" dirty="0" err="1"/>
              <a:t>Sur</a:t>
            </a:r>
            <a:r>
              <a:rPr lang="it-IT" sz="2400" dirty="0"/>
              <a:t> le </a:t>
            </a:r>
            <a:r>
              <a:rPr lang="it-IT" sz="2400" dirty="0" err="1"/>
              <a:t>plan</a:t>
            </a:r>
            <a:r>
              <a:rPr lang="it-IT" sz="2400" dirty="0"/>
              <a:t> de la </a:t>
            </a:r>
            <a:r>
              <a:rPr lang="it-IT" sz="2400" dirty="0" err="1"/>
              <a:t>philosophie</a:t>
            </a:r>
            <a:r>
              <a:rPr lang="it-IT" sz="2400" dirty="0"/>
              <a:t> </a:t>
            </a:r>
            <a:r>
              <a:rPr lang="it-IT" sz="2400" dirty="0" err="1"/>
              <a:t>juridique</a:t>
            </a:r>
            <a:r>
              <a:rPr lang="it-IT" sz="2400" dirty="0"/>
              <a:t>, il </a:t>
            </a:r>
            <a:r>
              <a:rPr lang="it-IT" sz="2400" dirty="0" err="1"/>
              <a:t>consacrait</a:t>
            </a:r>
            <a:r>
              <a:rPr lang="it-IT" sz="2400" dirty="0"/>
              <a:t> le </a:t>
            </a:r>
            <a:r>
              <a:rPr lang="it-IT" sz="2400" dirty="0" err="1"/>
              <a:t>triomphe</a:t>
            </a:r>
            <a:r>
              <a:rPr lang="it-IT" sz="2400" dirty="0"/>
              <a:t> </a:t>
            </a:r>
            <a:r>
              <a:rPr lang="it-IT" sz="2400" dirty="0" err="1"/>
              <a:t>du</a:t>
            </a:r>
            <a:r>
              <a:rPr lang="it-IT" sz="2400" dirty="0"/>
              <a:t> </a:t>
            </a:r>
            <a:r>
              <a:rPr lang="it-IT" sz="2400" dirty="0" err="1"/>
              <a:t>droit</a:t>
            </a:r>
            <a:r>
              <a:rPr lang="it-IT" sz="2400" dirty="0"/>
              <a:t> </a:t>
            </a:r>
            <a:r>
              <a:rPr lang="it-IT" sz="2400" dirty="0" err="1"/>
              <a:t>écrit</a:t>
            </a:r>
            <a:r>
              <a:rPr lang="it-IT" sz="2400" dirty="0"/>
              <a:t> </a:t>
            </a:r>
            <a:r>
              <a:rPr lang="it-IT" sz="2400" dirty="0" err="1"/>
              <a:t>sur</a:t>
            </a:r>
            <a:r>
              <a:rPr lang="it-IT" sz="2400" dirty="0"/>
              <a:t> </a:t>
            </a:r>
            <a:r>
              <a:rPr lang="it-IT" sz="2400" dirty="0" err="1"/>
              <a:t>les</a:t>
            </a:r>
            <a:r>
              <a:rPr lang="it-IT" sz="2400" dirty="0"/>
              <a:t> </a:t>
            </a:r>
            <a:r>
              <a:rPr lang="it-IT" sz="2400" dirty="0" err="1"/>
              <a:t>coutumes</a:t>
            </a:r>
            <a:r>
              <a:rPr lang="it-IT" sz="2400" dirty="0"/>
              <a:t>. Mais c’est </a:t>
            </a:r>
            <a:r>
              <a:rPr lang="it-IT" sz="2400" dirty="0" err="1"/>
              <a:t>sur</a:t>
            </a:r>
            <a:r>
              <a:rPr lang="it-IT" sz="2400" dirty="0"/>
              <a:t> le </a:t>
            </a:r>
            <a:r>
              <a:rPr lang="it-IT" sz="2400" dirty="0" err="1"/>
              <a:t>plan</a:t>
            </a:r>
            <a:r>
              <a:rPr lang="it-IT" sz="2400" dirty="0"/>
              <a:t> </a:t>
            </a:r>
            <a:r>
              <a:rPr lang="it-IT" sz="2400" dirty="0" err="1"/>
              <a:t>politique</a:t>
            </a:r>
            <a:r>
              <a:rPr lang="it-IT" sz="2400" dirty="0"/>
              <a:t> </a:t>
            </a:r>
            <a:r>
              <a:rPr lang="it-IT" sz="2400" dirty="0" err="1"/>
              <a:t>que</a:t>
            </a:r>
            <a:r>
              <a:rPr lang="it-IT" sz="2400" dirty="0"/>
              <a:t> l’</a:t>
            </a:r>
            <a:r>
              <a:rPr lang="it-IT" sz="2400" dirty="0" err="1"/>
              <a:t>entreprise</a:t>
            </a:r>
            <a:r>
              <a:rPr lang="it-IT" sz="2400" dirty="0"/>
              <a:t> </a:t>
            </a:r>
            <a:r>
              <a:rPr lang="it-IT" sz="2400" dirty="0" err="1"/>
              <a:t>prenait</a:t>
            </a:r>
            <a:r>
              <a:rPr lang="it-IT" sz="2400" dirty="0"/>
              <a:t> tout son </a:t>
            </a:r>
            <a:r>
              <a:rPr lang="it-IT" sz="2400" dirty="0" err="1"/>
              <a:t>sens</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il </a:t>
            </a:r>
            <a:r>
              <a:rPr lang="it-IT" sz="2400" dirty="0" err="1"/>
              <a:t>imposait</a:t>
            </a:r>
            <a:r>
              <a:rPr lang="it-IT" sz="2400" dirty="0"/>
              <a:t> une </a:t>
            </a:r>
            <a:r>
              <a:rPr lang="it-IT" sz="2400" dirty="0" err="1"/>
              <a:t>vision</a:t>
            </a:r>
            <a:r>
              <a:rPr lang="it-IT" sz="2400" dirty="0"/>
              <a:t> de la </a:t>
            </a:r>
            <a:r>
              <a:rPr lang="it-IT" sz="2400" dirty="0" err="1"/>
              <a:t>société</a:t>
            </a:r>
            <a:r>
              <a:rPr lang="it-IT" sz="2400" dirty="0"/>
              <a:t>.</a:t>
            </a:r>
          </a:p>
          <a:p>
            <a:endParaRPr lang="fr-CA" sz="2400" dirty="0"/>
          </a:p>
        </p:txBody>
      </p:sp>
    </p:spTree>
    <p:extLst>
      <p:ext uri="{BB962C8B-B14F-4D97-AF65-F5344CB8AC3E}">
        <p14:creationId xmlns:p14="http://schemas.microsoft.com/office/powerpoint/2010/main" val="752965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a:t>1°)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smtClean="0"/>
              <a:t>.</a:t>
            </a:r>
          </a:p>
          <a:p>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dirty="0"/>
              <a:t>. </a:t>
            </a:r>
            <a:r>
              <a:rPr lang="it-IT" sz="2400" dirty="0" smtClean="0"/>
              <a:t> </a:t>
            </a:r>
          </a:p>
          <a:p>
            <a:r>
              <a:rPr lang="it-IT" sz="2400" dirty="0"/>
              <a:t>3°)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smtClean="0"/>
              <a:t>.</a:t>
            </a:r>
          </a:p>
          <a:p>
            <a:r>
              <a:rPr lang="it-IT" sz="2400" dirty="0"/>
              <a:t>4°)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a:t>
            </a:r>
            <a:endParaRPr lang="fr-CA" sz="2400" dirty="0"/>
          </a:p>
        </p:txBody>
      </p:sp>
    </p:spTree>
    <p:extLst>
      <p:ext uri="{BB962C8B-B14F-4D97-AF65-F5344CB8AC3E}">
        <p14:creationId xmlns:p14="http://schemas.microsoft.com/office/powerpoint/2010/main" val="26426917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smtClean="0"/>
              <a:t>1</a:t>
            </a:r>
            <a:r>
              <a:rPr lang="it-IT" sz="2400" dirty="0"/>
              <a:t>°)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a:t>. Tout </a:t>
            </a:r>
            <a:r>
              <a:rPr lang="it-IT" sz="2400" dirty="0" err="1"/>
              <a:t>Français</a:t>
            </a:r>
            <a:r>
              <a:rPr lang="it-IT" sz="2400" dirty="0"/>
              <a:t> </a:t>
            </a:r>
            <a:r>
              <a:rPr lang="it-IT" sz="2400" dirty="0" err="1"/>
              <a:t>devait</a:t>
            </a:r>
            <a:r>
              <a:rPr lang="it-IT" sz="2400" dirty="0"/>
              <a:t> </a:t>
            </a:r>
            <a:r>
              <a:rPr lang="it-IT" sz="2400" dirty="0" err="1"/>
              <a:t>jouir</a:t>
            </a:r>
            <a:r>
              <a:rPr lang="it-IT" sz="2400" dirty="0"/>
              <a:t> </a:t>
            </a:r>
            <a:r>
              <a:rPr lang="it-IT" sz="2400" dirty="0" err="1"/>
              <a:t>des</a:t>
            </a:r>
            <a:r>
              <a:rPr lang="it-IT" sz="2400" dirty="0"/>
              <a:t> </a:t>
            </a:r>
            <a:r>
              <a:rPr lang="it-IT" sz="2400" dirty="0" err="1"/>
              <a:t>droits</a:t>
            </a:r>
            <a:r>
              <a:rPr lang="it-IT" sz="2400" dirty="0"/>
              <a:t> </a:t>
            </a:r>
            <a:r>
              <a:rPr lang="it-IT" sz="2400" dirty="0" err="1"/>
              <a:t>civils</a:t>
            </a:r>
            <a:r>
              <a:rPr lang="it-IT" sz="2400" dirty="0"/>
              <a:t>, </a:t>
            </a:r>
            <a:r>
              <a:rPr lang="it-IT" sz="2400" dirty="0" err="1"/>
              <a:t>sauf</a:t>
            </a:r>
            <a:r>
              <a:rPr lang="it-IT" sz="2400" dirty="0"/>
              <a:t> à en </a:t>
            </a:r>
            <a:r>
              <a:rPr lang="it-IT" sz="2400" dirty="0" err="1"/>
              <a:t>être</a:t>
            </a:r>
            <a:r>
              <a:rPr lang="it-IT" sz="2400" dirty="0"/>
              <a:t> </a:t>
            </a:r>
            <a:r>
              <a:rPr lang="it-IT" sz="2400" dirty="0" err="1"/>
              <a:t>privé</a:t>
            </a:r>
            <a:r>
              <a:rPr lang="it-IT" sz="2400" dirty="0"/>
              <a:t> pour </a:t>
            </a:r>
            <a:r>
              <a:rPr lang="it-IT" sz="2400" dirty="0" err="1"/>
              <a:t>des</a:t>
            </a:r>
            <a:r>
              <a:rPr lang="it-IT" sz="2400" dirty="0"/>
              <a:t> </a:t>
            </a:r>
            <a:r>
              <a:rPr lang="it-IT" sz="2400" dirty="0" err="1"/>
              <a:t>motifs</a:t>
            </a:r>
            <a:r>
              <a:rPr lang="it-IT" sz="2400" dirty="0"/>
              <a:t> </a:t>
            </a:r>
            <a:r>
              <a:rPr lang="it-IT" sz="2400" dirty="0" err="1"/>
              <a:t>légaux</a:t>
            </a:r>
            <a:r>
              <a:rPr lang="it-IT" sz="2400" dirty="0"/>
              <a:t>. Cela ne </a:t>
            </a:r>
            <a:r>
              <a:rPr lang="it-IT" sz="2400" dirty="0" err="1"/>
              <a:t>signifiait</a:t>
            </a:r>
            <a:r>
              <a:rPr lang="it-IT" sz="2400" dirty="0"/>
              <a:t> </a:t>
            </a:r>
            <a:r>
              <a:rPr lang="it-IT" sz="2400" dirty="0" err="1"/>
              <a:t>pas</a:t>
            </a:r>
            <a:r>
              <a:rPr lang="it-IT" sz="2400" dirty="0"/>
              <a:t> </a:t>
            </a:r>
            <a:r>
              <a:rPr lang="it-IT" sz="2400" dirty="0" err="1"/>
              <a:t>que</a:t>
            </a:r>
            <a:r>
              <a:rPr lang="it-IT" sz="2400" dirty="0"/>
              <a:t> le Code </a:t>
            </a:r>
            <a:r>
              <a:rPr lang="it-IT" sz="2400" dirty="0" err="1"/>
              <a:t>était</a:t>
            </a:r>
            <a:r>
              <a:rPr lang="it-IT" sz="2400" dirty="0"/>
              <a:t> </a:t>
            </a:r>
            <a:r>
              <a:rPr lang="it-IT" sz="2400" dirty="0" err="1"/>
              <a:t>égalitaire</a:t>
            </a:r>
            <a:r>
              <a:rPr lang="it-IT" sz="2400" dirty="0"/>
              <a:t> : </a:t>
            </a:r>
            <a:r>
              <a:rPr lang="it-IT" sz="2400" b="1" dirty="0" err="1"/>
              <a:t>les</a:t>
            </a:r>
            <a:r>
              <a:rPr lang="it-IT" sz="2400" b="1" dirty="0"/>
              <a:t> </a:t>
            </a:r>
            <a:r>
              <a:rPr lang="it-IT" sz="2400" b="1" dirty="0" err="1"/>
              <a:t>codificateurs</a:t>
            </a:r>
            <a:r>
              <a:rPr lang="it-IT" sz="2400" b="1" dirty="0"/>
              <a:t> ne </a:t>
            </a:r>
            <a:r>
              <a:rPr lang="it-IT" sz="2400" b="1" dirty="0" err="1"/>
              <a:t>prétendaient</a:t>
            </a:r>
            <a:r>
              <a:rPr lang="it-IT" sz="2400" b="1" dirty="0"/>
              <a:t> </a:t>
            </a:r>
            <a:r>
              <a:rPr lang="it-IT" sz="2400" b="1" dirty="0" err="1"/>
              <a:t>pas</a:t>
            </a:r>
            <a:r>
              <a:rPr lang="it-IT" sz="2400" b="1" dirty="0"/>
              <a:t> </a:t>
            </a:r>
            <a:r>
              <a:rPr lang="it-IT" sz="2400" b="1" dirty="0" err="1"/>
              <a:t>mettre</a:t>
            </a:r>
            <a:r>
              <a:rPr lang="it-IT" sz="2400" b="1" dirty="0"/>
              <a:t> en </a:t>
            </a:r>
            <a:r>
              <a:rPr lang="it-IT" sz="2400" b="1" dirty="0" err="1"/>
              <a:t>œuvre</a:t>
            </a:r>
            <a:r>
              <a:rPr lang="it-IT" sz="2400" b="1" dirty="0"/>
              <a:t> un </a:t>
            </a:r>
            <a:r>
              <a:rPr lang="it-IT" sz="2400" b="1" dirty="0" err="1"/>
              <a:t>dispositif</a:t>
            </a:r>
            <a:r>
              <a:rPr lang="it-IT" sz="2400" b="1" dirty="0"/>
              <a:t> </a:t>
            </a:r>
            <a:r>
              <a:rPr lang="it-IT" sz="2400" b="1" dirty="0" err="1"/>
              <a:t>visant</a:t>
            </a:r>
            <a:r>
              <a:rPr lang="it-IT" sz="2400" b="1" dirty="0"/>
              <a:t> à </a:t>
            </a:r>
            <a:r>
              <a:rPr lang="it-IT" sz="2400" b="1" dirty="0" err="1"/>
              <a:t>rectifier</a:t>
            </a:r>
            <a:r>
              <a:rPr lang="it-IT" sz="2400" b="1" dirty="0"/>
              <a:t> </a:t>
            </a:r>
            <a:r>
              <a:rPr lang="it-IT" sz="2400" b="1" dirty="0" err="1"/>
              <a:t>les</a:t>
            </a:r>
            <a:r>
              <a:rPr lang="it-IT" sz="2400" b="1" dirty="0"/>
              <a:t> </a:t>
            </a:r>
            <a:r>
              <a:rPr lang="it-IT" sz="2400" b="1" dirty="0" err="1"/>
              <a:t>inégalités</a:t>
            </a:r>
            <a:r>
              <a:rPr lang="it-IT" sz="2400" b="1" dirty="0"/>
              <a:t> </a:t>
            </a:r>
            <a:r>
              <a:rPr lang="it-IT" sz="2400" b="1" dirty="0" err="1"/>
              <a:t>créées</a:t>
            </a:r>
            <a:r>
              <a:rPr lang="it-IT" sz="2400" b="1" dirty="0"/>
              <a:t> par la marche de la </a:t>
            </a:r>
            <a:r>
              <a:rPr lang="it-IT" sz="2400" b="1" dirty="0" err="1"/>
              <a:t>société</a:t>
            </a:r>
            <a:r>
              <a:rPr lang="it-IT" sz="2400" dirty="0"/>
              <a:t>, </a:t>
            </a:r>
            <a:r>
              <a:rPr lang="it-IT" sz="2400" dirty="0" err="1"/>
              <a:t>prolongeant</a:t>
            </a:r>
            <a:r>
              <a:rPr lang="it-IT" sz="2400" dirty="0"/>
              <a:t> </a:t>
            </a:r>
            <a:r>
              <a:rPr lang="it-IT" sz="2400" dirty="0" err="1"/>
              <a:t>ainsi</a:t>
            </a:r>
            <a:r>
              <a:rPr lang="it-IT" sz="2400" dirty="0"/>
              <a:t> l’esprit de la </a:t>
            </a:r>
            <a:r>
              <a:rPr lang="it-IT" sz="2400" dirty="0" err="1"/>
              <a:t>Déclaration</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et </a:t>
            </a:r>
            <a:r>
              <a:rPr lang="it-IT" sz="2400" dirty="0" err="1"/>
              <a:t>du</a:t>
            </a:r>
            <a:r>
              <a:rPr lang="it-IT" sz="2400" dirty="0"/>
              <a:t> </a:t>
            </a:r>
            <a:r>
              <a:rPr lang="it-IT" sz="2400" dirty="0" err="1"/>
              <a:t>Citoyen</a:t>
            </a:r>
            <a:r>
              <a:rPr lang="it-IT" sz="2400" dirty="0"/>
              <a:t>. </a:t>
            </a:r>
            <a:r>
              <a:rPr lang="it-IT" sz="2400" dirty="0" err="1"/>
              <a:t>Égalité</a:t>
            </a:r>
            <a:r>
              <a:rPr lang="it-IT" sz="2400" dirty="0"/>
              <a:t> </a:t>
            </a:r>
            <a:r>
              <a:rPr lang="it-IT" sz="2400" dirty="0" err="1"/>
              <a:t>des</a:t>
            </a:r>
            <a:r>
              <a:rPr lang="it-IT" sz="2400" dirty="0"/>
              <a:t> </a:t>
            </a:r>
            <a:r>
              <a:rPr lang="it-IT" sz="2400" dirty="0" err="1"/>
              <a:t>droits</a:t>
            </a:r>
            <a:r>
              <a:rPr lang="it-IT" sz="2400" dirty="0"/>
              <a:t> n’</a:t>
            </a:r>
            <a:r>
              <a:rPr lang="it-IT" sz="2400" dirty="0" err="1"/>
              <a:t>était</a:t>
            </a:r>
            <a:r>
              <a:rPr lang="it-IT" sz="2400" dirty="0"/>
              <a:t> </a:t>
            </a:r>
            <a:r>
              <a:rPr lang="it-IT" sz="2400" dirty="0" err="1"/>
              <a:t>pas</a:t>
            </a:r>
            <a:r>
              <a:rPr lang="it-IT" sz="2400" dirty="0"/>
              <a:t> </a:t>
            </a:r>
            <a:r>
              <a:rPr lang="it-IT" sz="2400" dirty="0" err="1"/>
              <a:t>égalitarisme</a:t>
            </a:r>
            <a:r>
              <a:rPr lang="it-IT" sz="2400" dirty="0"/>
              <a:t>.</a:t>
            </a:r>
          </a:p>
          <a:p>
            <a:pPr algn="just"/>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b="1" dirty="0"/>
              <a:t>. </a:t>
            </a:r>
            <a:r>
              <a:rPr lang="it-IT" sz="2400" b="1" dirty="0" err="1"/>
              <a:t>Les</a:t>
            </a:r>
            <a:r>
              <a:rPr lang="it-IT" sz="2400" b="1" dirty="0"/>
              <a:t> </a:t>
            </a:r>
            <a:r>
              <a:rPr lang="it-IT" sz="2400" b="1" dirty="0" err="1"/>
              <a:t>actes</a:t>
            </a:r>
            <a:r>
              <a:rPr lang="it-IT" sz="2400" b="1" dirty="0"/>
              <a:t> d’</a:t>
            </a:r>
            <a:r>
              <a:rPr lang="it-IT" sz="2400" b="1" dirty="0" err="1"/>
              <a:t>état-civil</a:t>
            </a:r>
            <a:r>
              <a:rPr lang="it-IT" sz="2400" b="1" dirty="0"/>
              <a:t> </a:t>
            </a:r>
            <a:r>
              <a:rPr lang="it-IT" sz="2400" b="1" dirty="0" err="1"/>
              <a:t>étaient</a:t>
            </a:r>
            <a:r>
              <a:rPr lang="it-IT" sz="2400" b="1" dirty="0"/>
              <a:t> </a:t>
            </a:r>
            <a:r>
              <a:rPr lang="it-IT" sz="2400" b="1" dirty="0" err="1"/>
              <a:t>désormais</a:t>
            </a:r>
            <a:r>
              <a:rPr lang="it-IT" sz="2400" b="1" dirty="0"/>
              <a:t> </a:t>
            </a:r>
            <a:r>
              <a:rPr lang="it-IT" sz="2400" b="1" dirty="0" err="1"/>
              <a:t>établis</a:t>
            </a:r>
            <a:r>
              <a:rPr lang="it-IT" sz="2400" b="1" dirty="0"/>
              <a:t> par </a:t>
            </a:r>
            <a:r>
              <a:rPr lang="it-IT" sz="2400" b="1" dirty="0" err="1"/>
              <a:t>des</a:t>
            </a:r>
            <a:r>
              <a:rPr lang="it-IT" sz="2400" b="1" dirty="0"/>
              <a:t> agents </a:t>
            </a:r>
            <a:r>
              <a:rPr lang="it-IT" sz="2400" b="1" dirty="0" err="1"/>
              <a:t>publics</a:t>
            </a:r>
            <a:r>
              <a:rPr lang="it-IT" sz="2400" dirty="0"/>
              <a:t> et non plus par </a:t>
            </a:r>
            <a:r>
              <a:rPr lang="it-IT" sz="2400" dirty="0" err="1"/>
              <a:t>les</a:t>
            </a:r>
            <a:r>
              <a:rPr lang="it-IT" sz="2400" dirty="0"/>
              <a:t> </a:t>
            </a:r>
            <a:r>
              <a:rPr lang="it-IT" sz="2400" dirty="0" err="1"/>
              <a:t>paroisses</a:t>
            </a:r>
            <a:r>
              <a:rPr lang="it-IT" sz="2400" dirty="0"/>
              <a:t>, </a:t>
            </a:r>
            <a:r>
              <a:rPr lang="it-IT" sz="2400" dirty="0" err="1"/>
              <a:t>faute</a:t>
            </a:r>
            <a:r>
              <a:rPr lang="it-IT" sz="2400" dirty="0"/>
              <a:t> de </a:t>
            </a:r>
            <a:r>
              <a:rPr lang="it-IT" sz="2400" dirty="0" err="1"/>
              <a:t>quoi</a:t>
            </a:r>
            <a:r>
              <a:rPr lang="it-IT" sz="2400" dirty="0"/>
              <a:t> </a:t>
            </a:r>
            <a:r>
              <a:rPr lang="it-IT" sz="2400" dirty="0" err="1"/>
              <a:t>ils</a:t>
            </a:r>
            <a:r>
              <a:rPr lang="it-IT" sz="2400" dirty="0"/>
              <a:t> ne </a:t>
            </a:r>
            <a:r>
              <a:rPr lang="it-IT" sz="2400" dirty="0" err="1"/>
              <a:t>pouvaient</a:t>
            </a:r>
            <a:r>
              <a:rPr lang="it-IT" sz="2400" dirty="0"/>
              <a:t> </a:t>
            </a:r>
            <a:r>
              <a:rPr lang="it-IT" sz="2400" dirty="0" err="1"/>
              <a:t>produire</a:t>
            </a:r>
            <a:r>
              <a:rPr lang="it-IT" sz="2400" dirty="0"/>
              <a:t> d’</a:t>
            </a:r>
            <a:r>
              <a:rPr lang="it-IT" sz="2400" dirty="0" err="1"/>
              <a:t>effets</a:t>
            </a:r>
            <a:r>
              <a:rPr lang="it-IT" sz="2400" dirty="0"/>
              <a:t> </a:t>
            </a:r>
            <a:r>
              <a:rPr lang="it-IT" sz="2400" dirty="0" err="1"/>
              <a:t>juridiques</a:t>
            </a:r>
            <a:r>
              <a:rPr lang="it-IT" sz="2400" dirty="0"/>
              <a:t>. La nécessaire </a:t>
            </a:r>
            <a:r>
              <a:rPr lang="it-IT" sz="2400" dirty="0" err="1"/>
              <a:t>antériorité</a:t>
            </a:r>
            <a:r>
              <a:rPr lang="it-IT" sz="2400" dirty="0"/>
              <a:t> </a:t>
            </a:r>
            <a:r>
              <a:rPr lang="it-IT" sz="2400" dirty="0" err="1"/>
              <a:t>du</a:t>
            </a:r>
            <a:r>
              <a:rPr lang="it-IT" sz="2400" dirty="0"/>
              <a:t> </a:t>
            </a:r>
            <a:r>
              <a:rPr lang="it-IT" sz="2400" b="1" dirty="0" err="1"/>
              <a:t>mariage</a:t>
            </a:r>
            <a:r>
              <a:rPr lang="it-IT" sz="2400" b="1" dirty="0"/>
              <a:t> </a:t>
            </a:r>
            <a:r>
              <a:rPr lang="it-IT" sz="2400" b="1" dirty="0" err="1"/>
              <a:t>civil</a:t>
            </a:r>
            <a:r>
              <a:rPr lang="it-IT" sz="2400" b="1" dirty="0"/>
              <a:t> </a:t>
            </a:r>
            <a:r>
              <a:rPr lang="it-IT" sz="2400" dirty="0"/>
              <a:t>par </a:t>
            </a:r>
            <a:r>
              <a:rPr lang="it-IT" sz="2400" dirty="0" err="1"/>
              <a:t>rapport</a:t>
            </a:r>
            <a:r>
              <a:rPr lang="it-IT" sz="2400" dirty="0"/>
              <a:t> </a:t>
            </a:r>
            <a:r>
              <a:rPr lang="it-IT" sz="2400" dirty="0" err="1"/>
              <a:t>au</a:t>
            </a:r>
            <a:r>
              <a:rPr lang="it-IT" sz="2400" dirty="0"/>
              <a:t> </a:t>
            </a:r>
            <a:r>
              <a:rPr lang="it-IT" sz="2400" dirty="0" err="1"/>
              <a:t>mariage</a:t>
            </a:r>
            <a:r>
              <a:rPr lang="it-IT" sz="2400" dirty="0"/>
              <a:t> </a:t>
            </a:r>
            <a:r>
              <a:rPr lang="it-IT" sz="2400" dirty="0" err="1"/>
              <a:t>religieux</a:t>
            </a:r>
            <a:r>
              <a:rPr lang="it-IT" sz="2400" dirty="0"/>
              <a:t> </a:t>
            </a:r>
            <a:r>
              <a:rPr lang="it-IT" sz="2400" dirty="0" err="1"/>
              <a:t>était</a:t>
            </a:r>
            <a:r>
              <a:rPr lang="it-IT" sz="2400" dirty="0"/>
              <a:t> </a:t>
            </a:r>
            <a:r>
              <a:rPr lang="it-IT" sz="2400" dirty="0" err="1"/>
              <a:t>proclamée</a:t>
            </a:r>
            <a:r>
              <a:rPr lang="it-IT" sz="2400" dirty="0"/>
              <a:t> </a:t>
            </a:r>
            <a:r>
              <a:rPr lang="it-IT" sz="2400" dirty="0" err="1"/>
              <a:t>avec</a:t>
            </a:r>
            <a:r>
              <a:rPr lang="it-IT" sz="2400" dirty="0"/>
              <a:t> force. </a:t>
            </a:r>
            <a:r>
              <a:rPr lang="it-IT" sz="2400" dirty="0" err="1"/>
              <a:t>Même</a:t>
            </a:r>
            <a:r>
              <a:rPr lang="it-IT" sz="2400" dirty="0"/>
              <a:t> </a:t>
            </a:r>
            <a:r>
              <a:rPr lang="it-IT" sz="2400" dirty="0" err="1"/>
              <a:t>limité</a:t>
            </a:r>
            <a:r>
              <a:rPr lang="it-IT" sz="2400" dirty="0"/>
              <a:t> par </a:t>
            </a:r>
            <a:r>
              <a:rPr lang="it-IT" sz="2400" dirty="0" err="1"/>
              <a:t>rapport</a:t>
            </a:r>
            <a:r>
              <a:rPr lang="it-IT" sz="2400" dirty="0"/>
              <a:t> à la </a:t>
            </a:r>
            <a:r>
              <a:rPr lang="it-IT" sz="2400" dirty="0" err="1"/>
              <a:t>législation</a:t>
            </a:r>
            <a:r>
              <a:rPr lang="it-IT" sz="2400" dirty="0"/>
              <a:t> « </a:t>
            </a:r>
            <a:r>
              <a:rPr lang="it-IT" sz="2400" dirty="0" err="1"/>
              <a:t>intermédiaire</a:t>
            </a:r>
            <a:r>
              <a:rPr lang="it-IT" sz="2400" dirty="0"/>
              <a:t> », le </a:t>
            </a:r>
            <a:r>
              <a:rPr lang="it-IT" sz="2400" b="1" dirty="0" err="1"/>
              <a:t>divorce</a:t>
            </a:r>
            <a:r>
              <a:rPr lang="it-IT" sz="2400" b="1" dirty="0"/>
              <a:t> </a:t>
            </a:r>
            <a:r>
              <a:rPr lang="it-IT" sz="2400" b="1" dirty="0" err="1"/>
              <a:t>était</a:t>
            </a:r>
            <a:r>
              <a:rPr lang="it-IT" sz="2400" b="1" dirty="0"/>
              <a:t> </a:t>
            </a:r>
            <a:r>
              <a:rPr lang="it-IT" sz="2400" b="1" dirty="0" err="1"/>
              <a:t>reconnu</a:t>
            </a:r>
            <a:r>
              <a:rPr lang="it-IT" sz="2400" b="1" dirty="0"/>
              <a:t>, </a:t>
            </a:r>
            <a:r>
              <a:rPr lang="it-IT" sz="2400" b="1" dirty="0" err="1"/>
              <a:t>contre</a:t>
            </a:r>
            <a:r>
              <a:rPr lang="it-IT" sz="2400" b="1" dirty="0"/>
              <a:t> </a:t>
            </a:r>
            <a:r>
              <a:rPr lang="it-IT" sz="2400" b="1" dirty="0" err="1"/>
              <a:t>l’avis</a:t>
            </a:r>
            <a:r>
              <a:rPr lang="it-IT" sz="2400" b="1" dirty="0"/>
              <a:t> de l’</a:t>
            </a:r>
            <a:r>
              <a:rPr lang="it-IT" sz="2400" b="1" dirty="0" err="1"/>
              <a:t>Église</a:t>
            </a:r>
            <a:r>
              <a:rPr lang="it-IT" sz="2400" b="1" dirty="0"/>
              <a:t> : </a:t>
            </a:r>
            <a:r>
              <a:rPr lang="it-IT" sz="2400" dirty="0"/>
              <a:t>le </a:t>
            </a:r>
            <a:r>
              <a:rPr lang="it-IT" sz="2400" dirty="0" err="1"/>
              <a:t>mariage</a:t>
            </a:r>
            <a:r>
              <a:rPr lang="it-IT" sz="2400" dirty="0"/>
              <a:t> </a:t>
            </a:r>
            <a:r>
              <a:rPr lang="it-IT" sz="2400" dirty="0" err="1"/>
              <a:t>était</a:t>
            </a:r>
            <a:r>
              <a:rPr lang="it-IT" sz="2400" dirty="0"/>
              <a:t> un </a:t>
            </a:r>
            <a:r>
              <a:rPr lang="it-IT" sz="2400" dirty="0" err="1"/>
              <a:t>contrat</a:t>
            </a:r>
            <a:r>
              <a:rPr lang="it-IT" sz="2400" dirty="0"/>
              <a:t> qui, </a:t>
            </a:r>
            <a:r>
              <a:rPr lang="it-IT" sz="2400" dirty="0" err="1"/>
              <a:t>comme</a:t>
            </a:r>
            <a:r>
              <a:rPr lang="it-IT" sz="2400" dirty="0"/>
              <a:t> </a:t>
            </a:r>
            <a:r>
              <a:rPr lang="it-IT" sz="2400" dirty="0" err="1"/>
              <a:t>tel</a:t>
            </a:r>
            <a:r>
              <a:rPr lang="it-IT" sz="2400" dirty="0"/>
              <a:t>, </a:t>
            </a:r>
            <a:r>
              <a:rPr lang="it-IT" sz="2400" dirty="0" err="1"/>
              <a:t>pouvait</a:t>
            </a:r>
            <a:r>
              <a:rPr lang="it-IT" sz="2400" dirty="0"/>
              <a:t> </a:t>
            </a:r>
            <a:r>
              <a:rPr lang="it-IT" sz="2400" dirty="0" err="1"/>
              <a:t>être</a:t>
            </a:r>
            <a:r>
              <a:rPr lang="it-IT" sz="2400" dirty="0"/>
              <a:t> </a:t>
            </a:r>
            <a:r>
              <a:rPr lang="it-IT" sz="2400" dirty="0" err="1"/>
              <a:t>dissout</a:t>
            </a:r>
            <a:r>
              <a:rPr lang="it-IT" sz="2400" dirty="0" smtClean="0"/>
              <a:t>.</a:t>
            </a:r>
            <a:endParaRPr lang="it-IT" sz="2400" dirty="0"/>
          </a:p>
        </p:txBody>
      </p:sp>
    </p:spTree>
    <p:extLst>
      <p:ext uri="{BB962C8B-B14F-4D97-AF65-F5344CB8AC3E}">
        <p14:creationId xmlns:p14="http://schemas.microsoft.com/office/powerpoint/2010/main" val="9639245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3</a:t>
            </a:r>
            <a:r>
              <a:rPr lang="it-IT" sz="2400" dirty="0"/>
              <a:t>°)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a:t>. Le </a:t>
            </a:r>
            <a:r>
              <a:rPr lang="it-IT" sz="2400" dirty="0" err="1"/>
              <a:t>statut</a:t>
            </a:r>
            <a:r>
              <a:rPr lang="it-IT" sz="2400" dirty="0"/>
              <a:t> de la femme (</a:t>
            </a:r>
            <a:r>
              <a:rPr lang="it-IT" sz="2400" dirty="0" err="1"/>
              <a:t>qu’il</a:t>
            </a:r>
            <a:r>
              <a:rPr lang="it-IT" sz="2400" dirty="0"/>
              <a:t> s’agisse de la </a:t>
            </a:r>
            <a:r>
              <a:rPr lang="it-IT" sz="2400" dirty="0" err="1"/>
              <a:t>fille</a:t>
            </a:r>
            <a:r>
              <a:rPr lang="it-IT" sz="2400" dirty="0"/>
              <a:t> </a:t>
            </a:r>
            <a:r>
              <a:rPr lang="it-IT" sz="2400" dirty="0" err="1"/>
              <a:t>ou</a:t>
            </a:r>
            <a:r>
              <a:rPr lang="it-IT" sz="2400" dirty="0"/>
              <a:t> de l’</a:t>
            </a:r>
            <a:r>
              <a:rPr lang="it-IT" sz="2400" dirty="0" err="1"/>
              <a:t>épouse</a:t>
            </a:r>
            <a:r>
              <a:rPr lang="it-IT" sz="2400" dirty="0"/>
              <a:t>) </a:t>
            </a:r>
            <a:r>
              <a:rPr lang="it-IT" sz="2400" dirty="0" err="1"/>
              <a:t>était</a:t>
            </a:r>
            <a:r>
              <a:rPr lang="it-IT" sz="2400" dirty="0"/>
              <a:t> </a:t>
            </a:r>
            <a:r>
              <a:rPr lang="it-IT" sz="2400" dirty="0" err="1"/>
              <a:t>donc</a:t>
            </a:r>
            <a:r>
              <a:rPr lang="it-IT" sz="2400" dirty="0"/>
              <a:t> </a:t>
            </a:r>
            <a:r>
              <a:rPr lang="it-IT" sz="2400" dirty="0" err="1"/>
              <a:t>marqué</a:t>
            </a:r>
            <a:r>
              <a:rPr lang="it-IT" sz="2400" dirty="0"/>
              <a:t> par l’</a:t>
            </a:r>
            <a:r>
              <a:rPr lang="it-IT" sz="2400" dirty="0" err="1"/>
              <a:t>inégalité</a:t>
            </a:r>
            <a:r>
              <a:rPr lang="it-IT" sz="2400" dirty="0"/>
              <a:t>. </a:t>
            </a:r>
            <a:r>
              <a:rPr lang="it-IT" sz="2400" dirty="0" err="1"/>
              <a:t>Même</a:t>
            </a:r>
            <a:r>
              <a:rPr lang="it-IT" sz="2400" dirty="0"/>
              <a:t> </a:t>
            </a:r>
            <a:r>
              <a:rPr lang="it-IT" sz="2400" dirty="0" err="1"/>
              <a:t>lorsque</a:t>
            </a:r>
            <a:r>
              <a:rPr lang="it-IT" sz="2400" dirty="0"/>
              <a:t> la </a:t>
            </a:r>
            <a:r>
              <a:rPr lang="it-IT" sz="2400" dirty="0" err="1"/>
              <a:t>fille</a:t>
            </a:r>
            <a:r>
              <a:rPr lang="it-IT" sz="2400" dirty="0"/>
              <a:t> de la </a:t>
            </a:r>
            <a:r>
              <a:rPr lang="it-IT" sz="2400" dirty="0" err="1"/>
              <a:t>famille</a:t>
            </a:r>
            <a:r>
              <a:rPr lang="it-IT" sz="2400" dirty="0"/>
              <a:t> se </a:t>
            </a:r>
            <a:r>
              <a:rPr lang="it-IT" sz="2400" dirty="0" err="1"/>
              <a:t>mariait</a:t>
            </a:r>
            <a:r>
              <a:rPr lang="it-IT" sz="2400" dirty="0"/>
              <a:t>, elle </a:t>
            </a:r>
            <a:r>
              <a:rPr lang="it-IT" sz="2400" dirty="0" err="1"/>
              <a:t>était</a:t>
            </a:r>
            <a:r>
              <a:rPr lang="it-IT" sz="2400" dirty="0"/>
              <a:t> </a:t>
            </a:r>
            <a:r>
              <a:rPr lang="it-IT" sz="2400" dirty="0" err="1"/>
              <a:t>placée</a:t>
            </a:r>
            <a:r>
              <a:rPr lang="it-IT" sz="2400" dirty="0"/>
              <a:t> </a:t>
            </a:r>
            <a:r>
              <a:rPr lang="it-IT" sz="2400" dirty="0" err="1"/>
              <a:t>sous</a:t>
            </a:r>
            <a:r>
              <a:rPr lang="it-IT" sz="2400" dirty="0"/>
              <a:t> la </a:t>
            </a:r>
            <a:r>
              <a:rPr lang="it-IT" sz="2400" dirty="0" err="1"/>
              <a:t>tutelle</a:t>
            </a:r>
            <a:r>
              <a:rPr lang="it-IT" sz="2400" dirty="0"/>
              <a:t> de son mari. Elle ne </a:t>
            </a:r>
            <a:r>
              <a:rPr lang="it-IT" sz="2400" dirty="0" err="1"/>
              <a:t>jouissait</a:t>
            </a:r>
            <a:r>
              <a:rPr lang="it-IT" sz="2400" dirty="0"/>
              <a:t> de l’</a:t>
            </a:r>
            <a:r>
              <a:rPr lang="it-IT" sz="2400" dirty="0" err="1"/>
              <a:t>intégralité</a:t>
            </a:r>
            <a:r>
              <a:rPr lang="it-IT" sz="2400" dirty="0"/>
              <a:t> de </a:t>
            </a:r>
            <a:r>
              <a:rPr lang="it-IT" sz="2400" dirty="0" err="1"/>
              <a:t>ses</a:t>
            </a:r>
            <a:r>
              <a:rPr lang="it-IT" sz="2400" dirty="0"/>
              <a:t> </a:t>
            </a:r>
            <a:r>
              <a:rPr lang="it-IT" sz="2400" dirty="0" err="1"/>
              <a:t>droits</a:t>
            </a:r>
            <a:r>
              <a:rPr lang="it-IT" sz="2400" dirty="0"/>
              <a:t> </a:t>
            </a:r>
            <a:r>
              <a:rPr lang="it-IT" sz="2400" dirty="0" err="1"/>
              <a:t>que</a:t>
            </a:r>
            <a:r>
              <a:rPr lang="it-IT" sz="2400" dirty="0"/>
              <a:t> si elle </a:t>
            </a:r>
            <a:r>
              <a:rPr lang="it-IT" sz="2400" b="1" dirty="0" err="1"/>
              <a:t>restait</a:t>
            </a:r>
            <a:r>
              <a:rPr lang="it-IT" sz="2400" b="1" dirty="0"/>
              <a:t> </a:t>
            </a:r>
            <a:r>
              <a:rPr lang="it-IT" sz="2400" b="1" dirty="0" err="1"/>
              <a:t>célibataire</a:t>
            </a:r>
            <a:r>
              <a:rPr lang="it-IT" sz="2400" b="1" dirty="0"/>
              <a:t> </a:t>
            </a:r>
            <a:r>
              <a:rPr lang="it-IT" sz="2400" dirty="0" err="1"/>
              <a:t>ou</a:t>
            </a:r>
            <a:r>
              <a:rPr lang="it-IT" sz="2400" dirty="0"/>
              <a:t> </a:t>
            </a:r>
            <a:r>
              <a:rPr lang="it-IT" sz="2400" dirty="0" err="1"/>
              <a:t>devenait</a:t>
            </a:r>
            <a:r>
              <a:rPr lang="it-IT" sz="2400" dirty="0"/>
              <a:t> </a:t>
            </a:r>
            <a:r>
              <a:rPr lang="it-IT" sz="2400" dirty="0" err="1"/>
              <a:t>veuve</a:t>
            </a:r>
            <a:r>
              <a:rPr lang="it-IT" sz="2400" dirty="0"/>
              <a:t>.</a:t>
            </a:r>
          </a:p>
          <a:p>
            <a:pPr algn="just"/>
            <a:r>
              <a:rPr lang="it-IT" sz="2400" dirty="0" err="1"/>
              <a:t>Les</a:t>
            </a:r>
            <a:r>
              <a:rPr lang="it-IT" sz="2400" dirty="0"/>
              <a:t> enfants </a:t>
            </a:r>
            <a:r>
              <a:rPr lang="it-IT" sz="2400" dirty="0" err="1"/>
              <a:t>étaient</a:t>
            </a:r>
            <a:r>
              <a:rPr lang="it-IT" sz="2400" dirty="0"/>
              <a:t> </a:t>
            </a:r>
            <a:r>
              <a:rPr lang="it-IT" sz="2400" dirty="0" err="1"/>
              <a:t>assujettis</a:t>
            </a:r>
            <a:r>
              <a:rPr lang="it-IT" sz="2400" dirty="0"/>
              <a:t> à un </a:t>
            </a:r>
            <a:r>
              <a:rPr lang="it-IT" sz="2400" dirty="0" err="1"/>
              <a:t>régime</a:t>
            </a:r>
            <a:r>
              <a:rPr lang="it-IT" sz="2400" dirty="0"/>
              <a:t> </a:t>
            </a:r>
            <a:r>
              <a:rPr lang="it-IT" sz="2400" dirty="0" err="1"/>
              <a:t>semblable</a:t>
            </a:r>
            <a:r>
              <a:rPr lang="it-IT" sz="2400" dirty="0"/>
              <a:t> </a:t>
            </a:r>
            <a:r>
              <a:rPr lang="it-IT" sz="2400" dirty="0" err="1"/>
              <a:t>les</a:t>
            </a:r>
            <a:r>
              <a:rPr lang="it-IT" sz="2400" dirty="0"/>
              <a:t> </a:t>
            </a:r>
            <a:r>
              <a:rPr lang="it-IT" sz="2400" dirty="0" err="1"/>
              <a:t>obligeant</a:t>
            </a:r>
            <a:r>
              <a:rPr lang="it-IT" sz="2400" dirty="0"/>
              <a:t>, par </a:t>
            </a:r>
            <a:r>
              <a:rPr lang="it-IT" sz="2400" dirty="0" err="1"/>
              <a:t>exemple</a:t>
            </a:r>
            <a:r>
              <a:rPr lang="it-IT" sz="2400" dirty="0"/>
              <a:t>, à </a:t>
            </a:r>
            <a:r>
              <a:rPr lang="it-IT" sz="2400" dirty="0" err="1"/>
              <a:t>obtenir</a:t>
            </a:r>
            <a:r>
              <a:rPr lang="it-IT" sz="2400" dirty="0"/>
              <a:t> l’</a:t>
            </a:r>
            <a:r>
              <a:rPr lang="it-IT" sz="2400" dirty="0" err="1"/>
              <a:t>autorisation</a:t>
            </a:r>
            <a:r>
              <a:rPr lang="it-IT" sz="2400" dirty="0"/>
              <a:t> </a:t>
            </a:r>
            <a:r>
              <a:rPr lang="it-IT" sz="2400" dirty="0" err="1"/>
              <a:t>du</a:t>
            </a:r>
            <a:r>
              <a:rPr lang="it-IT" sz="2400" dirty="0"/>
              <a:t> </a:t>
            </a:r>
            <a:r>
              <a:rPr lang="it-IT" sz="2400" dirty="0" err="1"/>
              <a:t>père</a:t>
            </a:r>
            <a:r>
              <a:rPr lang="it-IT" sz="2400" dirty="0"/>
              <a:t> pour se </a:t>
            </a:r>
            <a:r>
              <a:rPr lang="it-IT" sz="2400" dirty="0" err="1"/>
              <a:t>marier</a:t>
            </a:r>
            <a:r>
              <a:rPr lang="it-IT" sz="2400" dirty="0"/>
              <a:t>, </a:t>
            </a:r>
            <a:r>
              <a:rPr lang="it-IT" sz="2400" dirty="0" err="1"/>
              <a:t>jusqu’à</a:t>
            </a:r>
            <a:r>
              <a:rPr lang="it-IT" sz="2400" dirty="0"/>
              <a:t> l’</a:t>
            </a:r>
            <a:r>
              <a:rPr lang="it-IT" sz="2400" dirty="0" err="1"/>
              <a:t>âge</a:t>
            </a:r>
            <a:r>
              <a:rPr lang="it-IT" sz="2400" dirty="0"/>
              <a:t> </a:t>
            </a:r>
            <a:r>
              <a:rPr lang="it-IT" sz="2400" b="1" dirty="0"/>
              <a:t>de </a:t>
            </a:r>
            <a:r>
              <a:rPr lang="it-IT" sz="2400" b="1" dirty="0" err="1"/>
              <a:t>vingt-cinq</a:t>
            </a:r>
            <a:r>
              <a:rPr lang="it-IT" sz="2400" b="1" dirty="0"/>
              <a:t> </a:t>
            </a:r>
            <a:r>
              <a:rPr lang="it-IT" sz="2400" b="1" dirty="0" err="1"/>
              <a:t>ans</a:t>
            </a:r>
            <a:r>
              <a:rPr lang="it-IT" sz="2400" b="1" dirty="0"/>
              <a:t>.</a:t>
            </a:r>
          </a:p>
        </p:txBody>
      </p:sp>
    </p:spTree>
    <p:extLst>
      <p:ext uri="{BB962C8B-B14F-4D97-AF65-F5344CB8AC3E}">
        <p14:creationId xmlns:p14="http://schemas.microsoft.com/office/powerpoint/2010/main" val="18962604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4°</a:t>
            </a:r>
            <a:r>
              <a:rPr lang="it-IT" sz="2400" dirty="0"/>
              <a:t>)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 </a:t>
            </a:r>
            <a:r>
              <a:rPr lang="it-IT" sz="2400" dirty="0" err="1"/>
              <a:t>Chaque</a:t>
            </a:r>
            <a:r>
              <a:rPr lang="it-IT" sz="2400" dirty="0"/>
              <a:t> </a:t>
            </a:r>
            <a:r>
              <a:rPr lang="it-IT" sz="2400" dirty="0" err="1"/>
              <a:t>propriétaire</a:t>
            </a:r>
            <a:r>
              <a:rPr lang="it-IT" sz="2400" dirty="0"/>
              <a:t> </a:t>
            </a:r>
            <a:r>
              <a:rPr lang="it-IT" sz="2400" dirty="0" err="1"/>
              <a:t>était</a:t>
            </a:r>
            <a:r>
              <a:rPr lang="it-IT" sz="2400" dirty="0"/>
              <a:t> libre de </a:t>
            </a:r>
            <a:r>
              <a:rPr lang="it-IT" sz="2400" dirty="0" err="1"/>
              <a:t>jouir</a:t>
            </a:r>
            <a:r>
              <a:rPr lang="it-IT" sz="2400" dirty="0"/>
              <a:t> et de </a:t>
            </a:r>
            <a:r>
              <a:rPr lang="it-IT" sz="2400" dirty="0" err="1"/>
              <a:t>disposer</a:t>
            </a:r>
            <a:r>
              <a:rPr lang="it-IT" sz="2400" dirty="0"/>
              <a:t> de </a:t>
            </a:r>
            <a:r>
              <a:rPr lang="it-IT" sz="2400" dirty="0" err="1"/>
              <a:t>ses</a:t>
            </a:r>
            <a:r>
              <a:rPr lang="it-IT" sz="2400" dirty="0"/>
              <a:t> </a:t>
            </a:r>
            <a:r>
              <a:rPr lang="it-IT" sz="2400" dirty="0" err="1"/>
              <a:t>biens</a:t>
            </a:r>
            <a:r>
              <a:rPr lang="it-IT" sz="2400" dirty="0"/>
              <a:t> </a:t>
            </a:r>
            <a:r>
              <a:rPr lang="it-IT" sz="2400" dirty="0" err="1"/>
              <a:t>comme</a:t>
            </a:r>
            <a:r>
              <a:rPr lang="it-IT" sz="2400" dirty="0"/>
              <a:t> il l’</a:t>
            </a:r>
            <a:r>
              <a:rPr lang="it-IT" sz="2400" dirty="0" err="1"/>
              <a:t>entendait</a:t>
            </a:r>
            <a:r>
              <a:rPr lang="it-IT" sz="2400" dirty="0"/>
              <a:t>, à </a:t>
            </a:r>
            <a:r>
              <a:rPr lang="it-IT" sz="2400" dirty="0" err="1"/>
              <a:t>condition</a:t>
            </a:r>
            <a:r>
              <a:rPr lang="it-IT" sz="2400" dirty="0"/>
              <a:t> de ne </a:t>
            </a:r>
            <a:r>
              <a:rPr lang="it-IT" sz="2400" dirty="0" err="1"/>
              <a:t>pas</a:t>
            </a:r>
            <a:r>
              <a:rPr lang="it-IT" sz="2400" dirty="0"/>
              <a:t> en </a:t>
            </a:r>
            <a:r>
              <a:rPr lang="it-IT" sz="2400" dirty="0" err="1"/>
              <a:t>faire</a:t>
            </a:r>
            <a:r>
              <a:rPr lang="it-IT" sz="2400" dirty="0"/>
              <a:t> « un </a:t>
            </a:r>
            <a:r>
              <a:rPr lang="it-IT" sz="2400" dirty="0" err="1"/>
              <a:t>usage</a:t>
            </a:r>
            <a:r>
              <a:rPr lang="it-IT" sz="2400" dirty="0"/>
              <a:t> </a:t>
            </a:r>
            <a:r>
              <a:rPr lang="it-IT" sz="2400" dirty="0" err="1"/>
              <a:t>prohibé</a:t>
            </a:r>
            <a:r>
              <a:rPr lang="it-IT" sz="2400" dirty="0"/>
              <a:t> par </a:t>
            </a:r>
            <a:r>
              <a:rPr lang="it-IT" sz="2400" dirty="0" err="1"/>
              <a:t>les</a:t>
            </a:r>
            <a:r>
              <a:rPr lang="it-IT" sz="2400" dirty="0"/>
              <a:t> </a:t>
            </a:r>
            <a:r>
              <a:rPr lang="it-IT" sz="2400" dirty="0" err="1"/>
              <a:t>lois</a:t>
            </a:r>
            <a:r>
              <a:rPr lang="it-IT" sz="2400" dirty="0"/>
              <a:t> et </a:t>
            </a:r>
            <a:r>
              <a:rPr lang="it-IT" sz="2400" dirty="0" err="1"/>
              <a:t>les</a:t>
            </a:r>
            <a:r>
              <a:rPr lang="it-IT" sz="2400" dirty="0"/>
              <a:t> </a:t>
            </a:r>
            <a:r>
              <a:rPr lang="it-IT" sz="2400" dirty="0" err="1"/>
              <a:t>règlements</a:t>
            </a:r>
            <a:r>
              <a:rPr lang="it-IT" sz="2400" dirty="0"/>
              <a:t> » (art. 544). Le </a:t>
            </a:r>
            <a:r>
              <a:rPr lang="it-IT" sz="2400" dirty="0" err="1"/>
              <a:t>droit</a:t>
            </a:r>
            <a:r>
              <a:rPr lang="it-IT" sz="2400" dirty="0"/>
              <a:t> de </a:t>
            </a:r>
            <a:r>
              <a:rPr lang="it-IT" sz="2400" dirty="0" err="1"/>
              <a:t>propriété</a:t>
            </a:r>
            <a:r>
              <a:rPr lang="it-IT" sz="2400" dirty="0"/>
              <a:t> ne </a:t>
            </a:r>
            <a:r>
              <a:rPr lang="it-IT" sz="2400" dirty="0" err="1"/>
              <a:t>souffrait</a:t>
            </a:r>
            <a:r>
              <a:rPr lang="it-IT" sz="2400" dirty="0"/>
              <a:t> </a:t>
            </a:r>
            <a:r>
              <a:rPr lang="it-IT" sz="2400" dirty="0" err="1"/>
              <a:t>que</a:t>
            </a:r>
            <a:r>
              <a:rPr lang="it-IT" sz="2400" dirty="0"/>
              <a:t> de </a:t>
            </a:r>
            <a:r>
              <a:rPr lang="it-IT" sz="2400" dirty="0" err="1"/>
              <a:t>très</a:t>
            </a:r>
            <a:r>
              <a:rPr lang="it-IT" sz="2400" dirty="0"/>
              <a:t> </a:t>
            </a:r>
            <a:r>
              <a:rPr lang="it-IT" sz="2400" dirty="0" err="1"/>
              <a:t>rares</a:t>
            </a:r>
            <a:r>
              <a:rPr lang="it-IT" sz="2400" dirty="0"/>
              <a:t> </a:t>
            </a:r>
            <a:r>
              <a:rPr lang="it-IT" sz="2400" dirty="0" err="1"/>
              <a:t>exceptions</a:t>
            </a:r>
            <a:r>
              <a:rPr lang="it-IT" sz="2400" dirty="0"/>
              <a:t> : en </a:t>
            </a:r>
            <a:r>
              <a:rPr lang="it-IT" sz="2400" dirty="0" err="1"/>
              <a:t>matière</a:t>
            </a:r>
            <a:r>
              <a:rPr lang="it-IT" sz="2400" dirty="0"/>
              <a:t> de </a:t>
            </a:r>
            <a:r>
              <a:rPr lang="it-IT" sz="2400" dirty="0" err="1"/>
              <a:t>successions</a:t>
            </a:r>
            <a:r>
              <a:rPr lang="it-IT" sz="2400" dirty="0"/>
              <a:t> </a:t>
            </a:r>
            <a:r>
              <a:rPr lang="it-IT" sz="2400" dirty="0" err="1"/>
              <a:t>avec</a:t>
            </a:r>
            <a:r>
              <a:rPr lang="it-IT" sz="2400" dirty="0"/>
              <a:t> la </a:t>
            </a:r>
            <a:r>
              <a:rPr lang="it-IT" sz="2400" dirty="0" err="1"/>
              <a:t>réserve</a:t>
            </a:r>
            <a:r>
              <a:rPr lang="it-IT" sz="2400" dirty="0"/>
              <a:t> et </a:t>
            </a:r>
            <a:r>
              <a:rPr lang="it-IT" sz="2400" dirty="0" err="1"/>
              <a:t>dans</a:t>
            </a:r>
            <a:r>
              <a:rPr lang="it-IT" sz="2400" dirty="0"/>
              <a:t> </a:t>
            </a:r>
            <a:r>
              <a:rPr lang="it-IT" sz="2400" dirty="0" err="1"/>
              <a:t>les</a:t>
            </a:r>
            <a:r>
              <a:rPr lang="it-IT" sz="2400" dirty="0"/>
              <a:t> </a:t>
            </a:r>
            <a:r>
              <a:rPr lang="it-IT" sz="2400" dirty="0" err="1"/>
              <a:t>cas</a:t>
            </a:r>
            <a:r>
              <a:rPr lang="it-IT" sz="2400" dirty="0"/>
              <a:t> d’</a:t>
            </a:r>
            <a:r>
              <a:rPr lang="it-IT" sz="2400" dirty="0" err="1"/>
              <a:t>expropriation</a:t>
            </a:r>
            <a:r>
              <a:rPr lang="it-IT" sz="2400" dirty="0"/>
              <a:t> pour cause d’</a:t>
            </a:r>
            <a:r>
              <a:rPr lang="it-IT" sz="2400" dirty="0" err="1"/>
              <a:t>utilité</a:t>
            </a:r>
            <a:r>
              <a:rPr lang="it-IT" sz="2400" dirty="0"/>
              <a:t> </a:t>
            </a:r>
            <a:r>
              <a:rPr lang="it-IT" sz="2400" dirty="0" err="1"/>
              <a:t>publique</a:t>
            </a:r>
            <a:r>
              <a:rPr lang="it-IT" sz="2400" dirty="0"/>
              <a:t>. </a:t>
            </a:r>
            <a:r>
              <a:rPr lang="it-IT" sz="2400" dirty="0" err="1"/>
              <a:t>Dans</a:t>
            </a:r>
            <a:r>
              <a:rPr lang="it-IT" sz="2400" dirty="0"/>
              <a:t> ce dernier </a:t>
            </a:r>
            <a:r>
              <a:rPr lang="it-IT" sz="2400" dirty="0" err="1"/>
              <a:t>cas</a:t>
            </a:r>
            <a:r>
              <a:rPr lang="it-IT" sz="2400" dirty="0"/>
              <a:t>, </a:t>
            </a:r>
            <a:r>
              <a:rPr lang="it-IT" sz="2400" dirty="0" err="1"/>
              <a:t>comme</a:t>
            </a:r>
            <a:r>
              <a:rPr lang="it-IT" sz="2400" dirty="0"/>
              <a:t> l’</a:t>
            </a:r>
            <a:r>
              <a:rPr lang="it-IT" sz="2400" dirty="0" err="1"/>
              <a:t>avait</a:t>
            </a:r>
            <a:r>
              <a:rPr lang="it-IT" sz="2400" dirty="0"/>
              <a:t> </a:t>
            </a:r>
            <a:r>
              <a:rPr lang="it-IT" sz="2400" dirty="0" err="1"/>
              <a:t>proclamé</a:t>
            </a:r>
            <a:r>
              <a:rPr lang="it-IT" sz="2400" dirty="0"/>
              <a:t> la </a:t>
            </a:r>
            <a:r>
              <a:rPr lang="it-IT" sz="2400" dirty="0" err="1"/>
              <a:t>Déclaration</a:t>
            </a:r>
            <a:r>
              <a:rPr lang="it-IT" sz="2400" dirty="0"/>
              <a:t> de 1789, le </a:t>
            </a:r>
            <a:r>
              <a:rPr lang="it-IT" sz="2400" dirty="0" err="1"/>
              <a:t>propriétaire</a:t>
            </a:r>
            <a:r>
              <a:rPr lang="it-IT" sz="2400" dirty="0"/>
              <a:t> </a:t>
            </a:r>
            <a:r>
              <a:rPr lang="it-IT" sz="2400" dirty="0" err="1"/>
              <a:t>devait</a:t>
            </a:r>
            <a:r>
              <a:rPr lang="it-IT" sz="2400" dirty="0"/>
              <a:t> </a:t>
            </a:r>
            <a:r>
              <a:rPr lang="it-IT" sz="2400" dirty="0" err="1"/>
              <a:t>percevoir</a:t>
            </a:r>
            <a:r>
              <a:rPr lang="it-IT" sz="2400" dirty="0"/>
              <a:t> une « </a:t>
            </a:r>
            <a:r>
              <a:rPr lang="it-IT" sz="2400" dirty="0" err="1"/>
              <a:t>juste</a:t>
            </a:r>
            <a:r>
              <a:rPr lang="it-IT" sz="2400" dirty="0"/>
              <a:t> et </a:t>
            </a:r>
            <a:r>
              <a:rPr lang="it-IT" sz="2400" dirty="0" err="1"/>
              <a:t>préalable</a:t>
            </a:r>
            <a:r>
              <a:rPr lang="it-IT" sz="2400" dirty="0"/>
              <a:t> </a:t>
            </a:r>
            <a:r>
              <a:rPr lang="it-IT" sz="2400" dirty="0" err="1"/>
              <a:t>indemnité</a:t>
            </a:r>
            <a:r>
              <a:rPr lang="it-IT" sz="2400" dirty="0"/>
              <a:t> ». Un </a:t>
            </a:r>
            <a:r>
              <a:rPr lang="it-IT" sz="2400" dirty="0" err="1"/>
              <a:t>chiffre</a:t>
            </a:r>
            <a:r>
              <a:rPr lang="it-IT" sz="2400" dirty="0"/>
              <a:t> illustre l’</a:t>
            </a:r>
            <a:r>
              <a:rPr lang="it-IT" sz="2400" dirty="0" err="1"/>
              <a:t>importance</a:t>
            </a:r>
            <a:r>
              <a:rPr lang="it-IT" sz="2400" dirty="0"/>
              <a:t> de la </a:t>
            </a:r>
            <a:r>
              <a:rPr lang="it-IT" sz="2400" dirty="0" err="1"/>
              <a:t>propriété</a:t>
            </a:r>
            <a:r>
              <a:rPr lang="it-IT" sz="2400" dirty="0"/>
              <a:t> </a:t>
            </a:r>
            <a:r>
              <a:rPr lang="it-IT" sz="2400" dirty="0" err="1"/>
              <a:t>dans</a:t>
            </a:r>
            <a:r>
              <a:rPr lang="it-IT" sz="2400" dirty="0"/>
              <a:t> </a:t>
            </a:r>
            <a:r>
              <a:rPr lang="it-IT" sz="2400" dirty="0" err="1"/>
              <a:t>cette</a:t>
            </a:r>
            <a:r>
              <a:rPr lang="it-IT" sz="2400" dirty="0"/>
              <a:t> </a:t>
            </a:r>
            <a:r>
              <a:rPr lang="it-IT" sz="2400" dirty="0" err="1"/>
              <a:t>conception</a:t>
            </a:r>
            <a:r>
              <a:rPr lang="it-IT" sz="2400" dirty="0"/>
              <a:t> : le Code </a:t>
            </a:r>
            <a:r>
              <a:rPr lang="it-IT" sz="2400" dirty="0" err="1"/>
              <a:t>Civil</a:t>
            </a:r>
            <a:r>
              <a:rPr lang="it-IT" sz="2400" dirty="0"/>
              <a:t> </a:t>
            </a:r>
            <a:r>
              <a:rPr lang="it-IT" sz="2400" dirty="0" err="1"/>
              <a:t>consacrait</a:t>
            </a:r>
            <a:r>
              <a:rPr lang="it-IT" sz="2400" dirty="0"/>
              <a:t> 1 570 </a:t>
            </a:r>
            <a:r>
              <a:rPr lang="it-IT" sz="2400" dirty="0" err="1"/>
              <a:t>articles</a:t>
            </a:r>
            <a:r>
              <a:rPr lang="it-IT" sz="2400" dirty="0"/>
              <a:t> (</a:t>
            </a:r>
            <a:r>
              <a:rPr lang="it-IT" sz="2400" dirty="0" err="1"/>
              <a:t>sur</a:t>
            </a:r>
            <a:r>
              <a:rPr lang="it-IT" sz="2400" dirty="0"/>
              <a:t>  2281) à la </a:t>
            </a:r>
            <a:r>
              <a:rPr lang="it-IT" sz="2400" dirty="0" err="1"/>
              <a:t>propriété</a:t>
            </a:r>
            <a:r>
              <a:rPr lang="it-IT" sz="2400" dirty="0"/>
              <a:t>.</a:t>
            </a:r>
            <a:endParaRPr lang="fr-CA" sz="2400" dirty="0"/>
          </a:p>
        </p:txBody>
      </p:sp>
    </p:spTree>
    <p:extLst>
      <p:ext uri="{BB962C8B-B14F-4D97-AF65-F5344CB8AC3E}">
        <p14:creationId xmlns:p14="http://schemas.microsoft.com/office/powerpoint/2010/main" val="31243996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code civil napoléonien perdure avec </a:t>
            </a:r>
            <a:r>
              <a:rPr lang="fr-CA" sz="2800" smtClean="0"/>
              <a:t>des modifications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t>Pendant plus de </a:t>
            </a:r>
            <a:r>
              <a:rPr lang="it-IT" sz="2400" dirty="0" err="1"/>
              <a:t>soixante</a:t>
            </a:r>
            <a:r>
              <a:rPr lang="it-IT" sz="2400" dirty="0"/>
              <a:t>-dix </a:t>
            </a:r>
            <a:r>
              <a:rPr lang="it-IT" sz="2400" dirty="0" err="1"/>
              <a:t>ans</a:t>
            </a:r>
            <a:r>
              <a:rPr lang="it-IT" sz="2400" dirty="0"/>
              <a:t>, </a:t>
            </a:r>
            <a:r>
              <a:rPr lang="it-IT" sz="2400" dirty="0" err="1"/>
              <a:t>les</a:t>
            </a:r>
            <a:r>
              <a:rPr lang="it-IT" sz="2400" dirty="0"/>
              <a:t> </a:t>
            </a:r>
            <a:r>
              <a:rPr lang="it-IT" sz="2400" dirty="0" err="1"/>
              <a:t>régimes</a:t>
            </a:r>
            <a:r>
              <a:rPr lang="it-IT" sz="2400" dirty="0"/>
              <a:t> </a:t>
            </a:r>
            <a:r>
              <a:rPr lang="it-IT" sz="2400" dirty="0" err="1"/>
              <a:t>successifs</a:t>
            </a:r>
            <a:r>
              <a:rPr lang="it-IT" sz="2400" dirty="0"/>
              <a:t> </a:t>
            </a:r>
            <a:r>
              <a:rPr lang="it-IT" sz="2400" dirty="0" err="1"/>
              <a:t>réformèrent</a:t>
            </a:r>
            <a:r>
              <a:rPr lang="it-IT" sz="2400" dirty="0"/>
              <a:t> </a:t>
            </a:r>
            <a:r>
              <a:rPr lang="it-IT" sz="2400" dirty="0" err="1"/>
              <a:t>peu</a:t>
            </a:r>
            <a:r>
              <a:rPr lang="it-IT" sz="2400" dirty="0"/>
              <a:t> le Code. </a:t>
            </a:r>
            <a:r>
              <a:rPr lang="it-IT" sz="2400" dirty="0" err="1"/>
              <a:t>Après</a:t>
            </a:r>
            <a:r>
              <a:rPr lang="it-IT" sz="2400" dirty="0"/>
              <a:t> </a:t>
            </a:r>
            <a:r>
              <a:rPr lang="it-IT" sz="2400" dirty="0" err="1"/>
              <a:t>quelques</a:t>
            </a:r>
            <a:r>
              <a:rPr lang="it-IT" sz="2400" dirty="0"/>
              <a:t> </a:t>
            </a:r>
            <a:r>
              <a:rPr lang="it-IT" sz="2400" dirty="0" err="1"/>
              <a:t>modifications</a:t>
            </a:r>
            <a:r>
              <a:rPr lang="it-IT" sz="2400" dirty="0"/>
              <a:t> </a:t>
            </a:r>
            <a:r>
              <a:rPr lang="it-IT" sz="2400" dirty="0" err="1"/>
              <a:t>mineures</a:t>
            </a:r>
            <a:r>
              <a:rPr lang="it-IT" sz="2400" dirty="0"/>
              <a:t> </a:t>
            </a:r>
            <a:r>
              <a:rPr lang="it-IT" sz="2400" dirty="0" err="1"/>
              <a:t>sous</a:t>
            </a:r>
            <a:r>
              <a:rPr lang="it-IT" sz="2400" dirty="0"/>
              <a:t> le Second Empire (dont la </a:t>
            </a:r>
            <a:r>
              <a:rPr lang="it-IT" sz="2400" dirty="0" err="1"/>
              <a:t>loi</a:t>
            </a:r>
            <a:r>
              <a:rPr lang="it-IT" sz="2400" dirty="0"/>
              <a:t> de 1864 </a:t>
            </a:r>
            <a:r>
              <a:rPr lang="it-IT" sz="2400" dirty="0" err="1"/>
              <a:t>abolissant</a:t>
            </a:r>
            <a:r>
              <a:rPr lang="it-IT" sz="2400" dirty="0"/>
              <a:t> le </a:t>
            </a:r>
            <a:r>
              <a:rPr lang="it-IT" sz="2400" dirty="0" err="1"/>
              <a:t>délit</a:t>
            </a:r>
            <a:r>
              <a:rPr lang="it-IT" sz="2400" dirty="0"/>
              <a:t> de </a:t>
            </a:r>
            <a:r>
              <a:rPr lang="it-IT" sz="2400" dirty="0" err="1" smtClean="0"/>
              <a:t>coalition</a:t>
            </a:r>
            <a:r>
              <a:rPr lang="it-IT" sz="2400" dirty="0" smtClean="0"/>
              <a:t>*)</a:t>
            </a:r>
            <a:r>
              <a:rPr lang="it-IT" sz="2400" dirty="0"/>
              <a:t>, la </a:t>
            </a:r>
            <a:r>
              <a:rPr lang="it-IT" sz="2400" dirty="0" err="1"/>
              <a:t>IIIe</a:t>
            </a:r>
            <a:r>
              <a:rPr lang="it-IT" sz="2400" dirty="0"/>
              <a:t> </a:t>
            </a:r>
            <a:r>
              <a:rPr lang="it-IT" sz="2400" dirty="0" err="1"/>
              <a:t>République</a:t>
            </a:r>
            <a:r>
              <a:rPr lang="it-IT" sz="2400" dirty="0"/>
              <a:t> </a:t>
            </a:r>
            <a:r>
              <a:rPr lang="it-IT" sz="2400" dirty="0" err="1"/>
              <a:t>procéda</a:t>
            </a:r>
            <a:r>
              <a:rPr lang="it-IT" sz="2400" dirty="0"/>
              <a:t> à une </a:t>
            </a:r>
            <a:r>
              <a:rPr lang="it-IT" sz="2400" dirty="0" err="1"/>
              <a:t>véritable</a:t>
            </a:r>
            <a:r>
              <a:rPr lang="it-IT" sz="2400" dirty="0"/>
              <a:t> </a:t>
            </a:r>
            <a:r>
              <a:rPr lang="it-IT" sz="2400" b="1" dirty="0" err="1"/>
              <a:t>modernisation</a:t>
            </a:r>
            <a:r>
              <a:rPr lang="it-IT" sz="2400" dirty="0"/>
              <a:t> dont </a:t>
            </a:r>
            <a:r>
              <a:rPr lang="it-IT" sz="2400" dirty="0" err="1"/>
              <a:t>notamment</a:t>
            </a:r>
            <a:r>
              <a:rPr lang="it-IT" sz="2400" dirty="0"/>
              <a:t> celle </a:t>
            </a:r>
            <a:r>
              <a:rPr lang="it-IT" sz="2400" dirty="0" err="1"/>
              <a:t>concernant</a:t>
            </a:r>
            <a:r>
              <a:rPr lang="it-IT" sz="2400" dirty="0"/>
              <a:t> la </a:t>
            </a:r>
            <a:r>
              <a:rPr lang="it-IT" sz="2400" dirty="0" err="1"/>
              <a:t>capacité</a:t>
            </a:r>
            <a:r>
              <a:rPr lang="it-IT" sz="2400" dirty="0"/>
              <a:t> </a:t>
            </a:r>
            <a:r>
              <a:rPr lang="it-IT" sz="2400" dirty="0" err="1"/>
              <a:t>juridique</a:t>
            </a:r>
            <a:r>
              <a:rPr lang="it-IT" sz="2400" dirty="0"/>
              <a:t> </a:t>
            </a:r>
            <a:r>
              <a:rPr lang="it-IT" sz="2400" dirty="0" err="1"/>
              <a:t>des</a:t>
            </a:r>
            <a:r>
              <a:rPr lang="it-IT" sz="2400" dirty="0"/>
              <a:t> femmes </a:t>
            </a:r>
            <a:r>
              <a:rPr lang="it-IT" sz="2400" dirty="0" err="1"/>
              <a:t>mariées</a:t>
            </a:r>
            <a:r>
              <a:rPr lang="it-IT" sz="2400" dirty="0"/>
              <a:t> (</a:t>
            </a:r>
            <a:r>
              <a:rPr lang="it-IT" sz="2400" dirty="0" err="1"/>
              <a:t>lois</a:t>
            </a:r>
            <a:r>
              <a:rPr lang="it-IT" sz="2400" dirty="0"/>
              <a:t> de 1938 et 1942), </a:t>
            </a:r>
            <a:r>
              <a:rPr lang="it-IT" sz="2400" dirty="0" err="1"/>
              <a:t>tandis</a:t>
            </a:r>
            <a:r>
              <a:rPr lang="it-IT" sz="2400" dirty="0"/>
              <a:t> </a:t>
            </a:r>
            <a:r>
              <a:rPr lang="it-IT" sz="2400" dirty="0" err="1"/>
              <a:t>que</a:t>
            </a:r>
            <a:r>
              <a:rPr lang="it-IT" sz="2400" dirty="0"/>
              <a:t> la </a:t>
            </a:r>
            <a:r>
              <a:rPr lang="it-IT" sz="2400" dirty="0" err="1"/>
              <a:t>Cour</a:t>
            </a:r>
            <a:r>
              <a:rPr lang="it-IT" sz="2400" dirty="0"/>
              <a:t> de </a:t>
            </a:r>
            <a:r>
              <a:rPr lang="it-IT" sz="2400" dirty="0" err="1"/>
              <a:t>Cassation</a:t>
            </a:r>
            <a:r>
              <a:rPr lang="it-IT" sz="2400" dirty="0"/>
              <a:t> </a:t>
            </a:r>
            <a:r>
              <a:rPr lang="it-IT" sz="2400" dirty="0" err="1"/>
              <a:t>interprétait</a:t>
            </a:r>
            <a:r>
              <a:rPr lang="it-IT" sz="2400" dirty="0"/>
              <a:t> de plus en plus </a:t>
            </a:r>
            <a:r>
              <a:rPr lang="it-IT" sz="2400" dirty="0" err="1"/>
              <a:t>largement</a:t>
            </a:r>
            <a:r>
              <a:rPr lang="it-IT" sz="2400" dirty="0"/>
              <a:t> </a:t>
            </a:r>
            <a:r>
              <a:rPr lang="it-IT" sz="2400" dirty="0" err="1"/>
              <a:t>les</a:t>
            </a:r>
            <a:r>
              <a:rPr lang="it-IT" sz="2400" dirty="0"/>
              <a:t> </a:t>
            </a:r>
            <a:r>
              <a:rPr lang="it-IT" sz="2400" dirty="0" err="1"/>
              <a:t>dispositions</a:t>
            </a:r>
            <a:r>
              <a:rPr lang="it-IT" sz="2400" dirty="0"/>
              <a:t> d’origine. </a:t>
            </a:r>
            <a:r>
              <a:rPr lang="it-IT" sz="2400" dirty="0" err="1"/>
              <a:t>Depuis</a:t>
            </a:r>
            <a:r>
              <a:rPr lang="it-IT" sz="2400" dirty="0"/>
              <a:t> 1945, </a:t>
            </a:r>
            <a:r>
              <a:rPr lang="it-IT" sz="2400" dirty="0" err="1"/>
              <a:t>les</a:t>
            </a:r>
            <a:r>
              <a:rPr lang="it-IT" sz="2400" dirty="0"/>
              <a:t> </a:t>
            </a:r>
            <a:r>
              <a:rPr lang="it-IT" sz="2400" dirty="0" err="1"/>
              <a:t>changements</a:t>
            </a:r>
            <a:r>
              <a:rPr lang="it-IT" sz="2400" dirty="0"/>
              <a:t> </a:t>
            </a:r>
            <a:r>
              <a:rPr lang="it-IT" sz="2400" dirty="0" err="1"/>
              <a:t>ont</a:t>
            </a:r>
            <a:r>
              <a:rPr lang="it-IT" sz="2400" dirty="0"/>
              <a:t> </a:t>
            </a:r>
            <a:r>
              <a:rPr lang="it-IT" sz="2400" dirty="0" err="1"/>
              <a:t>été</a:t>
            </a:r>
            <a:r>
              <a:rPr lang="it-IT" sz="2400" dirty="0"/>
              <a:t> </a:t>
            </a:r>
            <a:r>
              <a:rPr lang="it-IT" sz="2400" dirty="0" err="1"/>
              <a:t>encore</a:t>
            </a:r>
            <a:r>
              <a:rPr lang="it-IT" sz="2400" dirty="0"/>
              <a:t> plus </a:t>
            </a:r>
            <a:r>
              <a:rPr lang="it-IT" sz="2400" dirty="0" err="1"/>
              <a:t>profonds</a:t>
            </a:r>
            <a:r>
              <a:rPr lang="it-IT" sz="2400" dirty="0"/>
              <a:t> et </a:t>
            </a:r>
            <a:r>
              <a:rPr lang="it-IT" sz="2400" dirty="0" err="1"/>
              <a:t>ont</a:t>
            </a:r>
            <a:r>
              <a:rPr lang="it-IT" sz="2400" dirty="0"/>
              <a:t> touché </a:t>
            </a:r>
            <a:r>
              <a:rPr lang="it-IT" sz="2400" dirty="0" err="1"/>
              <a:t>presque</a:t>
            </a:r>
            <a:r>
              <a:rPr lang="it-IT" sz="2400" dirty="0"/>
              <a:t> </a:t>
            </a:r>
            <a:r>
              <a:rPr lang="it-IT" sz="2400" dirty="0" err="1"/>
              <a:t>tous</a:t>
            </a:r>
            <a:r>
              <a:rPr lang="it-IT" sz="2400" dirty="0"/>
              <a:t> </a:t>
            </a:r>
            <a:r>
              <a:rPr lang="it-IT" sz="2400" dirty="0" err="1"/>
              <a:t>les</a:t>
            </a:r>
            <a:r>
              <a:rPr lang="it-IT" sz="2400" dirty="0"/>
              <a:t> </a:t>
            </a:r>
            <a:r>
              <a:rPr lang="it-IT" sz="2400" dirty="0" err="1"/>
              <a:t>domaines</a:t>
            </a:r>
            <a:r>
              <a:rPr lang="it-IT" sz="2400" dirty="0"/>
              <a:t>, </a:t>
            </a:r>
            <a:r>
              <a:rPr lang="it-IT" sz="2400" dirty="0" err="1"/>
              <a:t>notamment</a:t>
            </a:r>
            <a:r>
              <a:rPr lang="it-IT" sz="2400" dirty="0"/>
              <a:t> le </a:t>
            </a:r>
            <a:r>
              <a:rPr lang="it-IT" sz="2400" b="1" dirty="0" err="1"/>
              <a:t>droit</a:t>
            </a:r>
            <a:r>
              <a:rPr lang="it-IT" sz="2400" b="1" dirty="0"/>
              <a:t> </a:t>
            </a:r>
            <a:r>
              <a:rPr lang="it-IT" sz="2400" b="1" dirty="0" err="1"/>
              <a:t>des</a:t>
            </a:r>
            <a:r>
              <a:rPr lang="it-IT" sz="2400" b="1" dirty="0"/>
              <a:t> </a:t>
            </a:r>
            <a:r>
              <a:rPr lang="it-IT" sz="2400" b="1" dirty="0" err="1"/>
              <a:t>contrats</a:t>
            </a:r>
            <a:r>
              <a:rPr lang="it-IT" sz="2400" b="1" dirty="0"/>
              <a:t>, </a:t>
            </a:r>
            <a:r>
              <a:rPr lang="it-IT" sz="2400" dirty="0" err="1"/>
              <a:t>chamboulé</a:t>
            </a:r>
            <a:r>
              <a:rPr lang="it-IT" sz="2400" dirty="0"/>
              <a:t> par une </a:t>
            </a:r>
            <a:r>
              <a:rPr lang="it-IT" sz="2400" dirty="0" err="1"/>
              <a:t>réforme</a:t>
            </a:r>
            <a:r>
              <a:rPr lang="it-IT" sz="2400" dirty="0"/>
              <a:t> </a:t>
            </a:r>
            <a:r>
              <a:rPr lang="it-IT" sz="2400" dirty="0" err="1"/>
              <a:t>des</a:t>
            </a:r>
            <a:r>
              <a:rPr lang="it-IT" sz="2400" dirty="0"/>
              <a:t> </a:t>
            </a:r>
            <a:r>
              <a:rPr lang="it-IT" sz="2400" dirty="0" err="1"/>
              <a:t>années</a:t>
            </a:r>
            <a:r>
              <a:rPr lang="it-IT" sz="2400" dirty="0"/>
              <a:t> 2010. </a:t>
            </a:r>
            <a:r>
              <a:rPr lang="it-IT" sz="2400" dirty="0" err="1"/>
              <a:t>Quoiqu’il</a:t>
            </a:r>
            <a:r>
              <a:rPr lang="it-IT" sz="2400" dirty="0"/>
              <a:t> en </a:t>
            </a:r>
            <a:r>
              <a:rPr lang="it-IT" sz="2400" dirty="0" err="1"/>
              <a:t>soit</a:t>
            </a:r>
            <a:r>
              <a:rPr lang="it-IT" sz="2400" dirty="0"/>
              <a:t>, une </a:t>
            </a:r>
            <a:r>
              <a:rPr lang="it-IT" sz="2400" dirty="0" err="1"/>
              <a:t>petite</a:t>
            </a:r>
            <a:r>
              <a:rPr lang="it-IT" sz="2400" dirty="0"/>
              <a:t> </a:t>
            </a:r>
            <a:r>
              <a:rPr lang="it-IT" sz="2400" dirty="0" err="1"/>
              <a:t>moitié</a:t>
            </a:r>
            <a:r>
              <a:rPr lang="it-IT" sz="2400" dirty="0"/>
              <a:t> </a:t>
            </a:r>
            <a:r>
              <a:rPr lang="it-IT" sz="2400" dirty="0" err="1"/>
              <a:t>des</a:t>
            </a:r>
            <a:r>
              <a:rPr lang="it-IT" sz="2400" dirty="0"/>
              <a:t> </a:t>
            </a:r>
            <a:r>
              <a:rPr lang="it-IT" sz="2400" dirty="0" err="1"/>
              <a:t>articles</a:t>
            </a:r>
            <a:r>
              <a:rPr lang="it-IT" sz="2400" dirty="0"/>
              <a:t> </a:t>
            </a:r>
            <a:r>
              <a:rPr lang="it-IT" sz="2400" dirty="0" err="1"/>
              <a:t>actuels</a:t>
            </a:r>
            <a:r>
              <a:rPr lang="it-IT" sz="2400" dirty="0"/>
              <a:t> </a:t>
            </a:r>
            <a:r>
              <a:rPr lang="it-IT" sz="2400" dirty="0" err="1"/>
              <a:t>datent</a:t>
            </a:r>
            <a:r>
              <a:rPr lang="it-IT" sz="2400" dirty="0"/>
              <a:t> </a:t>
            </a:r>
            <a:r>
              <a:rPr lang="it-IT" sz="2400" dirty="0" err="1"/>
              <a:t>encore</a:t>
            </a:r>
            <a:r>
              <a:rPr lang="it-IT" sz="2400" dirty="0"/>
              <a:t> de 1804, </a:t>
            </a:r>
            <a:r>
              <a:rPr lang="it-IT" sz="2400" dirty="0" err="1"/>
              <a:t>preuve</a:t>
            </a:r>
            <a:r>
              <a:rPr lang="it-IT" sz="2400" dirty="0"/>
              <a:t> </a:t>
            </a:r>
            <a:r>
              <a:rPr lang="it-IT" sz="2400" dirty="0" err="1"/>
              <a:t>qu’au</a:t>
            </a:r>
            <a:r>
              <a:rPr lang="it-IT" sz="2400" dirty="0"/>
              <a:t> </a:t>
            </a:r>
            <a:r>
              <a:rPr lang="it-IT" sz="2400" dirty="0" err="1"/>
              <a:t>fond</a:t>
            </a:r>
            <a:r>
              <a:rPr lang="it-IT" sz="2400" dirty="0"/>
              <a:t>, l’</a:t>
            </a:r>
            <a:r>
              <a:rPr lang="it-IT" sz="2400" dirty="0" err="1"/>
              <a:t>empereur</a:t>
            </a:r>
            <a:r>
              <a:rPr lang="it-IT" sz="2400" dirty="0"/>
              <a:t> n’</a:t>
            </a:r>
            <a:r>
              <a:rPr lang="it-IT" sz="2400" dirty="0" err="1"/>
              <a:t>avait</a:t>
            </a:r>
            <a:r>
              <a:rPr lang="it-IT" sz="2400" dirty="0"/>
              <a:t> </a:t>
            </a:r>
            <a:r>
              <a:rPr lang="it-IT" sz="2400" dirty="0" err="1"/>
              <a:t>pas</a:t>
            </a:r>
            <a:r>
              <a:rPr lang="it-IT" sz="2400" dirty="0"/>
              <a:t> </a:t>
            </a:r>
            <a:r>
              <a:rPr lang="it-IT" sz="2400" dirty="0" err="1"/>
              <a:t>tort</a:t>
            </a:r>
            <a:r>
              <a:rPr lang="it-IT" sz="2400" dirty="0"/>
              <a:t> </a:t>
            </a:r>
            <a:r>
              <a:rPr lang="it-IT" sz="2400" dirty="0" err="1"/>
              <a:t>lorsqu’il</a:t>
            </a:r>
            <a:r>
              <a:rPr lang="it-IT" sz="2400" dirty="0"/>
              <a:t> </a:t>
            </a:r>
            <a:r>
              <a:rPr lang="it-IT" sz="2400" dirty="0" err="1"/>
              <a:t>déclarait</a:t>
            </a:r>
            <a:r>
              <a:rPr lang="it-IT" sz="2400" dirty="0"/>
              <a:t>, pendant son </a:t>
            </a:r>
            <a:r>
              <a:rPr lang="it-IT" sz="2400" dirty="0" err="1"/>
              <a:t>exil</a:t>
            </a:r>
            <a:r>
              <a:rPr lang="it-IT" sz="2400" dirty="0"/>
              <a:t> à </a:t>
            </a:r>
            <a:r>
              <a:rPr lang="it-IT" sz="2400" dirty="0" err="1"/>
              <a:t>Sainte-Hélène</a:t>
            </a:r>
            <a:r>
              <a:rPr lang="it-IT" sz="2400" dirty="0"/>
              <a:t>, </a:t>
            </a:r>
            <a:r>
              <a:rPr lang="it-IT" sz="2400" dirty="0" err="1"/>
              <a:t>que</a:t>
            </a:r>
            <a:r>
              <a:rPr lang="it-IT" sz="2400" dirty="0"/>
              <a:t> « son » Code </a:t>
            </a:r>
            <a:r>
              <a:rPr lang="it-IT" sz="2400" dirty="0" err="1"/>
              <a:t>resterait</a:t>
            </a:r>
            <a:r>
              <a:rPr lang="it-IT" sz="2400" dirty="0"/>
              <a:t> une </a:t>
            </a:r>
            <a:r>
              <a:rPr lang="it-IT" sz="2400" dirty="0" err="1"/>
              <a:t>des</a:t>
            </a:r>
            <a:r>
              <a:rPr lang="it-IT" sz="2400" dirty="0"/>
              <a:t> </a:t>
            </a:r>
            <a:r>
              <a:rPr lang="it-IT" sz="2400" dirty="0" err="1"/>
              <a:t>vraies</a:t>
            </a:r>
            <a:r>
              <a:rPr lang="it-IT" sz="2400" dirty="0"/>
              <a:t> </a:t>
            </a:r>
            <a:r>
              <a:rPr lang="it-IT" sz="2400" dirty="0" err="1"/>
              <a:t>gloires</a:t>
            </a:r>
            <a:r>
              <a:rPr lang="it-IT" sz="2400" dirty="0"/>
              <a:t> de son </a:t>
            </a:r>
            <a:r>
              <a:rPr lang="it-IT" sz="2400" dirty="0" err="1"/>
              <a:t>règne</a:t>
            </a:r>
            <a:r>
              <a:rPr lang="it-IT" sz="2400" dirty="0"/>
              <a:t> et </a:t>
            </a:r>
            <a:r>
              <a:rPr lang="it-IT" sz="2400" dirty="0" err="1"/>
              <a:t>ferait</a:t>
            </a:r>
            <a:r>
              <a:rPr lang="it-IT" sz="2400" dirty="0"/>
              <a:t> plus « </a:t>
            </a:r>
            <a:r>
              <a:rPr lang="it-IT" sz="2400" dirty="0" err="1"/>
              <a:t>que</a:t>
            </a:r>
            <a:r>
              <a:rPr lang="it-IT" sz="2400" dirty="0"/>
              <a:t> la masse de </a:t>
            </a:r>
            <a:r>
              <a:rPr lang="it-IT" sz="2400" dirty="0" err="1"/>
              <a:t>toutes</a:t>
            </a:r>
            <a:r>
              <a:rPr lang="it-IT" sz="2400" dirty="0"/>
              <a:t> </a:t>
            </a:r>
            <a:r>
              <a:rPr lang="it-IT" sz="2400" dirty="0" err="1"/>
              <a:t>les</a:t>
            </a:r>
            <a:r>
              <a:rPr lang="it-IT" sz="2400" dirty="0"/>
              <a:t> </a:t>
            </a:r>
            <a:r>
              <a:rPr lang="it-IT" sz="2400" dirty="0" err="1"/>
              <a:t>lois</a:t>
            </a:r>
            <a:r>
              <a:rPr lang="it-IT" sz="2400" dirty="0"/>
              <a:t> qui [l’</a:t>
            </a:r>
            <a:r>
              <a:rPr lang="it-IT" sz="2400" dirty="0" err="1"/>
              <a:t>avaient</a:t>
            </a:r>
            <a:r>
              <a:rPr lang="it-IT" sz="2400" dirty="0"/>
              <a:t>] </a:t>
            </a:r>
            <a:r>
              <a:rPr lang="it-IT" sz="2400" dirty="0" err="1"/>
              <a:t>précédé</a:t>
            </a:r>
            <a:r>
              <a:rPr lang="it-IT" sz="2400" dirty="0"/>
              <a:t> »</a:t>
            </a:r>
            <a:r>
              <a:rPr lang="it-IT" sz="2400" dirty="0" smtClean="0"/>
              <a:t>.</a:t>
            </a:r>
          </a:p>
        </p:txBody>
      </p:sp>
    </p:spTree>
    <p:extLst>
      <p:ext uri="{BB962C8B-B14F-4D97-AF65-F5344CB8AC3E}">
        <p14:creationId xmlns:p14="http://schemas.microsoft.com/office/powerpoint/2010/main" val="38035461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a:t>
            </a:r>
            <a:r>
              <a:rPr lang="it-IT" sz="2800" dirty="0" err="1"/>
              <a:t>délit</a:t>
            </a:r>
            <a:r>
              <a:rPr lang="it-IT" sz="2800" dirty="0"/>
              <a:t> de </a:t>
            </a:r>
            <a:r>
              <a:rPr lang="it-IT" sz="2800" dirty="0" err="1"/>
              <a:t>coalition</a:t>
            </a:r>
            <a:r>
              <a:rPr lang="it-IT" sz="2800" dirty="0"/>
              <a:t> </a:t>
            </a:r>
            <a:endParaRPr lang="fr-CA" sz="2800" dirty="0"/>
          </a:p>
        </p:txBody>
      </p:sp>
      <p:sp>
        <p:nvSpPr>
          <p:cNvPr id="3" name="Segnaposto contenuto 2"/>
          <p:cNvSpPr>
            <a:spLocks noGrp="1"/>
          </p:cNvSpPr>
          <p:nvPr>
            <p:ph idx="1"/>
          </p:nvPr>
        </p:nvSpPr>
        <p:spPr/>
        <p:txBody>
          <a:bodyPr>
            <a:normAutofit/>
          </a:bodyPr>
          <a:lstStyle/>
          <a:p>
            <a:r>
              <a:rPr lang="it-IT" sz="2400" dirty="0"/>
              <a:t>Le </a:t>
            </a:r>
            <a:r>
              <a:rPr lang="it-IT" sz="2400" dirty="0" err="1"/>
              <a:t>délit</a:t>
            </a:r>
            <a:r>
              <a:rPr lang="it-IT" sz="2400" dirty="0"/>
              <a:t> de </a:t>
            </a:r>
            <a:r>
              <a:rPr lang="it-IT" sz="2400" dirty="0" err="1"/>
              <a:t>coalition</a:t>
            </a:r>
            <a:r>
              <a:rPr lang="it-IT" sz="2400" dirty="0"/>
              <a:t> est </a:t>
            </a:r>
            <a:r>
              <a:rPr lang="it-IT" sz="2400" dirty="0" err="1"/>
              <a:t>institué</a:t>
            </a:r>
            <a:r>
              <a:rPr lang="it-IT" sz="2400" dirty="0"/>
              <a:t> par la </a:t>
            </a:r>
            <a:r>
              <a:rPr lang="it-IT" sz="2400" dirty="0" err="1"/>
              <a:t>loi</a:t>
            </a:r>
            <a:r>
              <a:rPr lang="it-IT" sz="2400" dirty="0"/>
              <a:t> Le </a:t>
            </a:r>
            <a:r>
              <a:rPr lang="it-IT" sz="2400" dirty="0" err="1"/>
              <a:t>Chapelier</a:t>
            </a:r>
            <a:r>
              <a:rPr lang="it-IT" sz="2400" dirty="0"/>
              <a:t> </a:t>
            </a:r>
            <a:r>
              <a:rPr lang="it-IT" sz="2400" dirty="0" err="1"/>
              <a:t>du</a:t>
            </a:r>
            <a:r>
              <a:rPr lang="it-IT" sz="2400" dirty="0"/>
              <a:t> 14 </a:t>
            </a:r>
            <a:r>
              <a:rPr lang="it-IT" sz="2400" dirty="0" err="1"/>
              <a:t>juin</a:t>
            </a:r>
            <a:r>
              <a:rPr lang="it-IT" sz="2400" dirty="0"/>
              <a:t> 1791 qui </a:t>
            </a:r>
            <a:r>
              <a:rPr lang="it-IT" sz="2400" dirty="0" err="1"/>
              <a:t>interdit</a:t>
            </a:r>
            <a:r>
              <a:rPr lang="it-IT" sz="2400" dirty="0"/>
              <a:t> </a:t>
            </a:r>
            <a:r>
              <a:rPr lang="it-IT" sz="2400" dirty="0" err="1"/>
              <a:t>les</a:t>
            </a:r>
            <a:r>
              <a:rPr lang="it-IT" sz="2400" dirty="0"/>
              <a:t> </a:t>
            </a:r>
            <a:r>
              <a:rPr lang="it-IT" sz="2400" dirty="0" err="1"/>
              <a:t>rassemblements</a:t>
            </a:r>
            <a:r>
              <a:rPr lang="it-IT" sz="2400" dirty="0"/>
              <a:t> </a:t>
            </a:r>
            <a:r>
              <a:rPr lang="it-IT" sz="2400" dirty="0" err="1"/>
              <a:t>ouvriers</a:t>
            </a:r>
            <a:r>
              <a:rPr lang="it-IT" sz="2400" dirty="0"/>
              <a:t> et </a:t>
            </a:r>
            <a:r>
              <a:rPr lang="it-IT" sz="2400" dirty="0" err="1" smtClean="0"/>
              <a:t>paysans</a:t>
            </a:r>
            <a:r>
              <a:rPr lang="it-IT" sz="2400" dirty="0" smtClean="0"/>
              <a:t>. Il </a:t>
            </a:r>
            <a:r>
              <a:rPr lang="it-IT" sz="2400" dirty="0"/>
              <a:t>est </a:t>
            </a:r>
            <a:r>
              <a:rPr lang="it-IT" sz="2400" dirty="0" err="1"/>
              <a:t>abrogé</a:t>
            </a:r>
            <a:r>
              <a:rPr lang="it-IT" sz="2400" dirty="0"/>
              <a:t> par la </a:t>
            </a:r>
            <a:r>
              <a:rPr lang="it-IT" sz="2400" dirty="0" err="1"/>
              <a:t>Loi</a:t>
            </a:r>
            <a:r>
              <a:rPr lang="it-IT" sz="2400" dirty="0"/>
              <a:t> </a:t>
            </a:r>
            <a:r>
              <a:rPr lang="it-IT" sz="2400" dirty="0" err="1"/>
              <a:t>Ollivier</a:t>
            </a:r>
            <a:r>
              <a:rPr lang="it-IT" sz="2400" dirty="0"/>
              <a:t> </a:t>
            </a:r>
            <a:r>
              <a:rPr lang="it-IT" sz="2400" dirty="0" err="1"/>
              <a:t>du</a:t>
            </a:r>
            <a:r>
              <a:rPr lang="it-IT" sz="2400" dirty="0"/>
              <a:t> 25 mai 1864</a:t>
            </a:r>
            <a:r>
              <a:rPr lang="it-IT" sz="2400" dirty="0" smtClean="0"/>
              <a:t>.</a:t>
            </a:r>
          </a:p>
          <a:p>
            <a:pPr algn="just"/>
            <a:r>
              <a:rPr lang="it-IT" sz="2400" dirty="0" err="1"/>
              <a:t>Alors</a:t>
            </a:r>
            <a:r>
              <a:rPr lang="it-IT" sz="2400" dirty="0"/>
              <a:t> </a:t>
            </a:r>
            <a:r>
              <a:rPr lang="it-IT" sz="2400" dirty="0" err="1"/>
              <a:t>que</a:t>
            </a:r>
            <a:r>
              <a:rPr lang="it-IT" sz="2400" dirty="0"/>
              <a:t> la </a:t>
            </a:r>
            <a:r>
              <a:rPr lang="it-IT" sz="2400" dirty="0" err="1"/>
              <a:t>révolution</a:t>
            </a:r>
            <a:r>
              <a:rPr lang="it-IT" sz="2400" dirty="0"/>
              <a:t> </a:t>
            </a:r>
            <a:r>
              <a:rPr lang="it-IT" sz="2400" dirty="0" err="1"/>
              <a:t>industrielle</a:t>
            </a:r>
            <a:r>
              <a:rPr lang="it-IT" sz="2400" dirty="0"/>
              <a:t> est en </a:t>
            </a:r>
            <a:r>
              <a:rPr lang="it-IT" sz="2400" dirty="0" err="1"/>
              <a:t>train</a:t>
            </a:r>
            <a:r>
              <a:rPr lang="it-IT" sz="2400" dirty="0"/>
              <a:t> de transformer </a:t>
            </a:r>
            <a:r>
              <a:rPr lang="it-IT" sz="2400" dirty="0" err="1"/>
              <a:t>profondément</a:t>
            </a:r>
            <a:r>
              <a:rPr lang="it-IT" sz="2400" dirty="0"/>
              <a:t> la France, </a:t>
            </a:r>
            <a:r>
              <a:rPr lang="it-IT" sz="2400" dirty="0" err="1"/>
              <a:t>Napoléon</a:t>
            </a:r>
            <a:r>
              <a:rPr lang="it-IT" sz="2400" dirty="0"/>
              <a:t> III </a:t>
            </a:r>
            <a:r>
              <a:rPr lang="it-IT" sz="2400" dirty="0" err="1"/>
              <a:t>fait</a:t>
            </a:r>
            <a:r>
              <a:rPr lang="it-IT" sz="2400" dirty="0"/>
              <a:t> </a:t>
            </a:r>
            <a:r>
              <a:rPr lang="it-IT" sz="2400" dirty="0" err="1"/>
              <a:t>montre</a:t>
            </a:r>
            <a:r>
              <a:rPr lang="it-IT" sz="2400" dirty="0"/>
              <a:t> d'une </a:t>
            </a:r>
            <a:r>
              <a:rPr lang="it-IT" sz="2400" dirty="0" err="1"/>
              <a:t>certaine</a:t>
            </a:r>
            <a:r>
              <a:rPr lang="it-IT" sz="2400" dirty="0"/>
              <a:t> forme de </a:t>
            </a:r>
            <a:r>
              <a:rPr lang="it-IT" sz="2400" dirty="0" err="1"/>
              <a:t>progressisme</a:t>
            </a:r>
            <a:r>
              <a:rPr lang="it-IT" sz="2400" dirty="0"/>
              <a:t> social : en 1864, il </a:t>
            </a:r>
            <a:r>
              <a:rPr lang="it-IT" sz="2400" dirty="0" err="1"/>
              <a:t>abroge</a:t>
            </a:r>
            <a:r>
              <a:rPr lang="it-IT" sz="2400" dirty="0"/>
              <a:t> le </a:t>
            </a:r>
            <a:r>
              <a:rPr lang="it-IT" sz="2400" dirty="0" err="1"/>
              <a:t>délit</a:t>
            </a:r>
            <a:r>
              <a:rPr lang="it-IT" sz="2400" dirty="0"/>
              <a:t> de </a:t>
            </a:r>
            <a:r>
              <a:rPr lang="it-IT" sz="2400" dirty="0" err="1"/>
              <a:t>coalition</a:t>
            </a:r>
            <a:r>
              <a:rPr lang="it-IT" sz="2400" dirty="0"/>
              <a:t>, </a:t>
            </a:r>
            <a:r>
              <a:rPr lang="it-IT" sz="2400" dirty="0" err="1"/>
              <a:t>instaurant</a:t>
            </a:r>
            <a:r>
              <a:rPr lang="it-IT" sz="2400" dirty="0"/>
              <a:t> de </a:t>
            </a:r>
            <a:r>
              <a:rPr lang="it-IT" sz="2400" dirty="0" err="1"/>
              <a:t>fait</a:t>
            </a:r>
            <a:r>
              <a:rPr lang="it-IT" sz="2400" dirty="0"/>
              <a:t> le </a:t>
            </a:r>
            <a:r>
              <a:rPr lang="it-IT" sz="2400" dirty="0" err="1"/>
              <a:t>droit</a:t>
            </a:r>
            <a:r>
              <a:rPr lang="it-IT" sz="2400" dirty="0"/>
              <a:t> de </a:t>
            </a:r>
            <a:r>
              <a:rPr lang="it-IT" sz="2400" dirty="0" err="1"/>
              <a:t>grève</a:t>
            </a:r>
            <a:r>
              <a:rPr lang="it-IT" sz="2400" dirty="0"/>
              <a:t>. </a:t>
            </a:r>
            <a:endParaRPr lang="fr-CA" sz="2400" dirty="0"/>
          </a:p>
        </p:txBody>
      </p:sp>
    </p:spTree>
    <p:extLst>
      <p:ext uri="{BB962C8B-B14F-4D97-AF65-F5344CB8AC3E}">
        <p14:creationId xmlns:p14="http://schemas.microsoft.com/office/powerpoint/2010/main" val="242338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Exemples</a:t>
            </a:r>
            <a:r>
              <a:rPr lang="it-IT" sz="2800" b="1" dirty="0"/>
              <a:t> de </a:t>
            </a:r>
            <a:r>
              <a:rPr lang="it-IT" sz="2800" b="1" dirty="0" err="1"/>
              <a:t>critères</a:t>
            </a:r>
            <a:r>
              <a:rPr lang="it-IT" sz="2800" b="1" dirty="0"/>
              <a:t> </a:t>
            </a:r>
            <a:r>
              <a:rPr lang="it-IT" sz="2800" b="1" dirty="0" err="1"/>
              <a:t>discriminatoires</a:t>
            </a:r>
            <a:r>
              <a:rPr lang="it-IT" sz="2800" b="1" dirty="0"/>
              <a:t> </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discrimination</a:t>
            </a:r>
            <a:r>
              <a:rPr lang="it-IT" sz="2400" b="1" dirty="0"/>
              <a:t> </a:t>
            </a:r>
            <a:r>
              <a:rPr lang="it-IT" sz="2400" b="1" dirty="0" err="1"/>
              <a:t>peut</a:t>
            </a:r>
            <a:r>
              <a:rPr lang="it-IT" sz="2400" b="1" dirty="0"/>
              <a:t> </a:t>
            </a:r>
            <a:r>
              <a:rPr lang="it-IT" sz="2400" b="1" dirty="0" err="1"/>
              <a:t>porter</a:t>
            </a:r>
            <a:r>
              <a:rPr lang="it-IT" sz="2400" b="1" dirty="0"/>
              <a:t> </a:t>
            </a:r>
            <a:r>
              <a:rPr lang="it-IT" sz="2400" b="1" dirty="0" err="1"/>
              <a:t>sur</a:t>
            </a:r>
            <a:r>
              <a:rPr lang="it-IT" sz="2400" b="1" dirty="0"/>
              <a:t> :</a:t>
            </a:r>
            <a:r>
              <a:rPr lang="it-IT" sz="2400" dirty="0"/>
              <a:t> </a:t>
            </a:r>
          </a:p>
          <a:p>
            <a:r>
              <a:rPr lang="it-IT" sz="2400" dirty="0"/>
              <a:t>l'</a:t>
            </a:r>
            <a:r>
              <a:rPr lang="it-IT" sz="2400" dirty="0" err="1"/>
              <a:t>emploi</a:t>
            </a:r>
            <a:r>
              <a:rPr lang="it-IT" sz="2400" dirty="0"/>
              <a:t>, </a:t>
            </a:r>
          </a:p>
          <a:p>
            <a:r>
              <a:rPr lang="it-IT" sz="2400" b="1" dirty="0"/>
              <a:t>le </a:t>
            </a:r>
            <a:r>
              <a:rPr lang="it-IT" sz="2400" b="1" dirty="0" err="1"/>
              <a:t>logement</a:t>
            </a:r>
            <a:r>
              <a:rPr lang="it-IT" sz="2400" b="1" dirty="0"/>
              <a:t>, </a:t>
            </a:r>
          </a:p>
          <a:p>
            <a:r>
              <a:rPr lang="it-IT" sz="2400" dirty="0"/>
              <a:t>l'</a:t>
            </a:r>
            <a:r>
              <a:rPr lang="it-IT" sz="2400" dirty="0" err="1"/>
              <a:t>accès</a:t>
            </a:r>
            <a:r>
              <a:rPr lang="it-IT" sz="2400" dirty="0"/>
              <a:t> à </a:t>
            </a:r>
            <a:r>
              <a:rPr lang="it-IT" sz="2400" dirty="0" err="1"/>
              <a:t>certains</a:t>
            </a:r>
            <a:r>
              <a:rPr lang="it-IT" sz="2400" dirty="0"/>
              <a:t> </a:t>
            </a:r>
            <a:r>
              <a:rPr lang="it-IT" sz="2400" dirty="0" err="1"/>
              <a:t>lieux</a:t>
            </a:r>
            <a:r>
              <a:rPr lang="it-IT" sz="2400" dirty="0"/>
              <a:t> (ex : </a:t>
            </a:r>
            <a:r>
              <a:rPr lang="it-IT" sz="2400" dirty="0" err="1"/>
              <a:t>boîtes</a:t>
            </a:r>
            <a:r>
              <a:rPr lang="it-IT" sz="2400" dirty="0"/>
              <a:t> de </a:t>
            </a:r>
            <a:r>
              <a:rPr lang="it-IT" sz="2400" dirty="0" err="1"/>
              <a:t>nuit</a:t>
            </a:r>
            <a:r>
              <a:rPr lang="it-IT" sz="2400" dirty="0"/>
              <a:t>) </a:t>
            </a:r>
          </a:p>
          <a:p>
            <a:r>
              <a:rPr lang="it-IT" sz="2400" dirty="0" err="1"/>
              <a:t>les</a:t>
            </a:r>
            <a:r>
              <a:rPr lang="it-IT" sz="2400" dirty="0"/>
              <a:t> </a:t>
            </a:r>
            <a:r>
              <a:rPr lang="it-IT" sz="2400" dirty="0" err="1"/>
              <a:t>prix</a:t>
            </a:r>
            <a:r>
              <a:rPr lang="it-IT" sz="2400" dirty="0"/>
              <a:t> de </a:t>
            </a:r>
            <a:r>
              <a:rPr lang="it-IT" sz="2400" dirty="0" err="1"/>
              <a:t>vente</a:t>
            </a:r>
            <a:r>
              <a:rPr lang="it-IT" sz="2400" dirty="0"/>
              <a:t>, </a:t>
            </a:r>
          </a:p>
          <a:p>
            <a:r>
              <a:rPr lang="it-IT" sz="2400" dirty="0"/>
              <a:t>le </a:t>
            </a:r>
            <a:r>
              <a:rPr lang="it-IT" sz="2400" dirty="0" err="1"/>
              <a:t>droit</a:t>
            </a:r>
            <a:r>
              <a:rPr lang="it-IT" sz="2400" dirty="0"/>
              <a:t> à </a:t>
            </a:r>
            <a:r>
              <a:rPr lang="it-IT" sz="2400" dirty="0" err="1"/>
              <a:t>des</a:t>
            </a:r>
            <a:r>
              <a:rPr lang="it-IT" sz="2400" dirty="0"/>
              <a:t> </a:t>
            </a:r>
            <a:r>
              <a:rPr lang="it-IT" sz="2400" dirty="0" err="1"/>
              <a:t>biens</a:t>
            </a:r>
            <a:r>
              <a:rPr lang="it-IT" sz="2400" dirty="0"/>
              <a:t> </a:t>
            </a:r>
            <a:r>
              <a:rPr lang="it-IT" sz="2400" dirty="0" err="1"/>
              <a:t>ou</a:t>
            </a:r>
            <a:r>
              <a:rPr lang="it-IT" sz="2400" dirty="0"/>
              <a:t> à </a:t>
            </a:r>
            <a:r>
              <a:rPr lang="it-IT" sz="2400" dirty="0" err="1"/>
              <a:t>des</a:t>
            </a:r>
            <a:r>
              <a:rPr lang="it-IT" sz="2400" dirty="0"/>
              <a:t> </a:t>
            </a:r>
            <a:r>
              <a:rPr lang="it-IT" sz="2400" dirty="0" err="1"/>
              <a:t>services</a:t>
            </a:r>
            <a:r>
              <a:rPr lang="it-IT" sz="2400" dirty="0"/>
              <a:t>... </a:t>
            </a:r>
          </a:p>
          <a:p>
            <a:endParaRPr lang="fr-CA" sz="2400" dirty="0"/>
          </a:p>
        </p:txBody>
      </p:sp>
    </p:spTree>
    <p:extLst>
      <p:ext uri="{BB962C8B-B14F-4D97-AF65-F5344CB8AC3E}">
        <p14:creationId xmlns:p14="http://schemas.microsoft.com/office/powerpoint/2010/main" val="309949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Toupie</a:t>
            </a:r>
            <a:br>
              <a:rPr lang="fr-CA" sz="2800" dirty="0"/>
            </a:br>
            <a:r>
              <a:rPr lang="fr-CA" sz="2800" dirty="0"/>
              <a:t>http://</a:t>
            </a:r>
            <a:r>
              <a:rPr lang="fr-CA" sz="2800" dirty="0" err="1"/>
              <a:t>www.toupie.org</a:t>
            </a:r>
            <a:r>
              <a:rPr lang="fr-CA" sz="2800" dirty="0"/>
              <a:t>/Dictionnaire/</a:t>
            </a:r>
          </a:p>
        </p:txBody>
      </p:sp>
      <p:sp>
        <p:nvSpPr>
          <p:cNvPr id="3" name="Segnaposto contenuto 2"/>
          <p:cNvSpPr>
            <a:spLocks noGrp="1"/>
          </p:cNvSpPr>
          <p:nvPr>
            <p:ph idx="1"/>
          </p:nvPr>
        </p:nvSpPr>
        <p:spPr/>
        <p:txBody>
          <a:bodyPr>
            <a:normAutofit fontScale="40000" lnSpcReduction="20000"/>
          </a:bodyPr>
          <a:lstStyle/>
          <a:p>
            <a:pPr algn="just"/>
            <a:r>
              <a:rPr lang="it-IT" sz="2400" dirty="0"/>
              <a:t/>
            </a:r>
            <a:br>
              <a:rPr lang="it-IT" sz="2400" dirty="0"/>
            </a:br>
            <a:r>
              <a:rPr lang="it-IT" sz="5100" b="1" dirty="0" err="1"/>
              <a:t>Etymologie</a:t>
            </a:r>
            <a:r>
              <a:rPr lang="it-IT" sz="5100" dirty="0"/>
              <a:t> : </a:t>
            </a:r>
            <a:r>
              <a:rPr lang="it-IT" sz="5100" dirty="0" err="1"/>
              <a:t>du</a:t>
            </a:r>
            <a:r>
              <a:rPr lang="it-IT" sz="5100" dirty="0"/>
              <a:t> latin </a:t>
            </a:r>
            <a:r>
              <a:rPr lang="it-IT" sz="5100" i="1" dirty="0"/>
              <a:t>discriminare</a:t>
            </a:r>
            <a:r>
              <a:rPr lang="it-IT" sz="5100" dirty="0"/>
              <a:t>, de </a:t>
            </a:r>
            <a:r>
              <a:rPr lang="it-IT" sz="5100" i="1" dirty="0" err="1"/>
              <a:t>crimen</a:t>
            </a:r>
            <a:r>
              <a:rPr lang="it-IT" sz="5100" dirty="0"/>
              <a:t>, </a:t>
            </a:r>
            <a:r>
              <a:rPr lang="it-IT" sz="5100" dirty="0" err="1"/>
              <a:t>point</a:t>
            </a:r>
            <a:r>
              <a:rPr lang="it-IT" sz="5100" dirty="0"/>
              <a:t> de </a:t>
            </a:r>
            <a:r>
              <a:rPr lang="it-IT" sz="5100" dirty="0" err="1"/>
              <a:t>séparation</a:t>
            </a:r>
            <a:r>
              <a:rPr lang="it-IT" sz="5100" dirty="0"/>
              <a:t>.</a:t>
            </a:r>
            <a:br>
              <a:rPr lang="it-IT" sz="5100" dirty="0"/>
            </a:br>
            <a:r>
              <a:rPr lang="it-IT" sz="5100" dirty="0"/>
              <a:t/>
            </a:r>
            <a:br>
              <a:rPr lang="it-IT" sz="5100" dirty="0"/>
            </a:br>
            <a:r>
              <a:rPr lang="it-IT" sz="6000" dirty="0" err="1"/>
              <a:t>Dans</a:t>
            </a:r>
            <a:r>
              <a:rPr lang="it-IT" sz="6000" dirty="0"/>
              <a:t> le </a:t>
            </a:r>
            <a:r>
              <a:rPr lang="it-IT" sz="6000" dirty="0" err="1"/>
              <a:t>domaine</a:t>
            </a:r>
            <a:r>
              <a:rPr lang="it-IT" sz="6000" dirty="0"/>
              <a:t> social, la </a:t>
            </a:r>
            <a:r>
              <a:rPr lang="it-IT" sz="6000" dirty="0" err="1"/>
              <a:t>discrimination</a:t>
            </a:r>
            <a:r>
              <a:rPr lang="it-IT" sz="6000" dirty="0"/>
              <a:t> est la </a:t>
            </a:r>
            <a:r>
              <a:rPr lang="it-IT" sz="6000" b="1" dirty="0" err="1"/>
              <a:t>distinction</a:t>
            </a:r>
            <a:r>
              <a:rPr lang="it-IT" sz="6000" b="1" dirty="0"/>
              <a:t> </a:t>
            </a:r>
            <a:r>
              <a:rPr lang="it-IT" sz="6000" b="1" dirty="0" err="1"/>
              <a:t>négative</a:t>
            </a:r>
            <a:r>
              <a:rPr lang="it-IT" sz="6000" dirty="0"/>
              <a:t>, l'</a:t>
            </a:r>
            <a:r>
              <a:rPr lang="it-IT" sz="6000" b="1" dirty="0"/>
              <a:t>isolement</a:t>
            </a:r>
            <a:r>
              <a:rPr lang="it-IT" sz="6000" dirty="0"/>
              <a:t>, la </a:t>
            </a:r>
            <a:r>
              <a:rPr lang="it-IT" sz="6000" b="1" dirty="0"/>
              <a:t>ségrégation</a:t>
            </a:r>
            <a:r>
              <a:rPr lang="it-IT" sz="6000" dirty="0"/>
              <a:t> de </a:t>
            </a:r>
            <a:r>
              <a:rPr lang="it-IT" sz="6000" dirty="0" err="1"/>
              <a:t>personnes</a:t>
            </a:r>
            <a:r>
              <a:rPr lang="it-IT" sz="6000" dirty="0"/>
              <a:t> </a:t>
            </a:r>
            <a:r>
              <a:rPr lang="it-IT" sz="6000" dirty="0" err="1"/>
              <a:t>ou</a:t>
            </a:r>
            <a:r>
              <a:rPr lang="it-IT" sz="6000" dirty="0"/>
              <a:t> d'un </a:t>
            </a:r>
            <a:r>
              <a:rPr lang="it-IT" sz="6000" dirty="0" err="1"/>
              <a:t>groupe</a:t>
            </a:r>
            <a:r>
              <a:rPr lang="it-IT" sz="6000" dirty="0"/>
              <a:t> de </a:t>
            </a:r>
            <a:r>
              <a:rPr lang="it-IT" sz="6000" dirty="0" err="1"/>
              <a:t>personnes</a:t>
            </a:r>
            <a:r>
              <a:rPr lang="it-IT" sz="6000" dirty="0"/>
              <a:t> par </a:t>
            </a:r>
            <a:r>
              <a:rPr lang="it-IT" sz="6000" dirty="0" err="1"/>
              <a:t>rapport</a:t>
            </a:r>
            <a:r>
              <a:rPr lang="it-IT" sz="6000" dirty="0"/>
              <a:t> à un ensemble plus large. Elle consiste à </a:t>
            </a:r>
            <a:r>
              <a:rPr lang="it-IT" sz="6000" b="1" dirty="0" err="1"/>
              <a:t>restreindre</a:t>
            </a:r>
            <a:r>
              <a:rPr lang="it-IT" sz="6000" b="1" dirty="0"/>
              <a:t> </a:t>
            </a:r>
            <a:r>
              <a:rPr lang="it-IT" sz="6000" b="1" dirty="0" err="1"/>
              <a:t>les</a:t>
            </a:r>
            <a:r>
              <a:rPr lang="it-IT" sz="6000" b="1" dirty="0"/>
              <a:t> droits de </a:t>
            </a:r>
            <a:r>
              <a:rPr lang="it-IT" sz="6000" b="1" dirty="0" err="1"/>
              <a:t>certains</a:t>
            </a:r>
            <a:r>
              <a:rPr lang="it-IT" sz="6000" dirty="0"/>
              <a:t> en </a:t>
            </a:r>
            <a:r>
              <a:rPr lang="it-IT" sz="6000" dirty="0" err="1"/>
              <a:t>leur</a:t>
            </a:r>
            <a:r>
              <a:rPr lang="it-IT" sz="6000" dirty="0"/>
              <a:t> </a:t>
            </a:r>
            <a:r>
              <a:rPr lang="it-IT" sz="6000" dirty="0" err="1"/>
              <a:t>appliquant</a:t>
            </a:r>
            <a:r>
              <a:rPr lang="it-IT" sz="6000" dirty="0"/>
              <a:t> un </a:t>
            </a:r>
            <a:r>
              <a:rPr lang="it-IT" sz="6000" b="1" dirty="0" err="1"/>
              <a:t>traitement</a:t>
            </a:r>
            <a:r>
              <a:rPr lang="it-IT" sz="6000" b="1" dirty="0"/>
              <a:t> </a:t>
            </a:r>
            <a:r>
              <a:rPr lang="it-IT" sz="6000" b="1" dirty="0" err="1"/>
              <a:t>spécifique</a:t>
            </a:r>
            <a:r>
              <a:rPr lang="it-IT" sz="6000" b="1" dirty="0"/>
              <a:t> </a:t>
            </a:r>
            <a:r>
              <a:rPr lang="it-IT" sz="6000" b="1" dirty="0" err="1"/>
              <a:t>défavorable</a:t>
            </a:r>
            <a:r>
              <a:rPr lang="it-IT" sz="6000" dirty="0"/>
              <a:t> sans relation </a:t>
            </a:r>
            <a:r>
              <a:rPr lang="it-IT" sz="6000" dirty="0" err="1"/>
              <a:t>objective</a:t>
            </a:r>
            <a:r>
              <a:rPr lang="it-IT" sz="6000" dirty="0"/>
              <a:t> </a:t>
            </a:r>
            <a:r>
              <a:rPr lang="it-IT" sz="6000" dirty="0" err="1"/>
              <a:t>avec</a:t>
            </a:r>
            <a:r>
              <a:rPr lang="it-IT" sz="6000" dirty="0"/>
              <a:t> ce qui </a:t>
            </a:r>
            <a:r>
              <a:rPr lang="it-IT" sz="6000" dirty="0" err="1"/>
              <a:t>permet</a:t>
            </a:r>
            <a:r>
              <a:rPr lang="it-IT" sz="6000" dirty="0"/>
              <a:t> de </a:t>
            </a:r>
            <a:r>
              <a:rPr lang="it-IT" sz="6000" dirty="0" err="1"/>
              <a:t>déterminer</a:t>
            </a:r>
            <a:r>
              <a:rPr lang="it-IT" sz="6000" dirty="0"/>
              <a:t> l'ensemble plus large.</a:t>
            </a:r>
            <a:br>
              <a:rPr lang="it-IT" sz="6000" dirty="0"/>
            </a:br>
            <a:r>
              <a:rPr lang="it-IT" sz="6000" dirty="0"/>
              <a:t/>
            </a:r>
            <a:br>
              <a:rPr lang="it-IT" sz="6000" dirty="0"/>
            </a:br>
            <a:r>
              <a:rPr lang="it-IT" sz="6000" dirty="0" err="1"/>
              <a:t>Qu'elle</a:t>
            </a:r>
            <a:r>
              <a:rPr lang="it-IT" sz="6000" dirty="0"/>
              <a:t> </a:t>
            </a:r>
            <a:r>
              <a:rPr lang="it-IT" sz="6000" dirty="0" err="1"/>
              <a:t>soit</a:t>
            </a:r>
            <a:r>
              <a:rPr lang="it-IT" sz="6000" dirty="0"/>
              <a:t> </a:t>
            </a:r>
            <a:r>
              <a:rPr lang="it-IT" sz="6000" b="1" dirty="0" err="1"/>
              <a:t>volontaire</a:t>
            </a:r>
            <a:r>
              <a:rPr lang="it-IT" sz="6000" b="1" dirty="0"/>
              <a:t> </a:t>
            </a:r>
            <a:r>
              <a:rPr lang="it-IT" sz="6000" b="1" dirty="0" err="1"/>
              <a:t>ou</a:t>
            </a:r>
            <a:r>
              <a:rPr lang="it-IT" sz="6000" b="1" dirty="0"/>
              <a:t> </a:t>
            </a:r>
            <a:r>
              <a:rPr lang="it-IT" sz="6000" b="1" dirty="0" err="1"/>
              <a:t>inconsciente</a:t>
            </a:r>
            <a:r>
              <a:rPr lang="it-IT" sz="6000" b="1" dirty="0"/>
              <a:t>, </a:t>
            </a:r>
            <a:r>
              <a:rPr lang="it-IT" sz="6000" dirty="0"/>
              <a:t>la </a:t>
            </a:r>
            <a:r>
              <a:rPr lang="it-IT" sz="6000" dirty="0" err="1"/>
              <a:t>discrimination</a:t>
            </a:r>
            <a:r>
              <a:rPr lang="it-IT" sz="6000" dirty="0"/>
              <a:t> porte </a:t>
            </a:r>
            <a:r>
              <a:rPr lang="it-IT" sz="6000" dirty="0" err="1"/>
              <a:t>atteinte</a:t>
            </a:r>
            <a:r>
              <a:rPr lang="it-IT" sz="6000" dirty="0"/>
              <a:t>, à l'égalité </a:t>
            </a:r>
            <a:r>
              <a:rPr lang="it-IT" sz="6000" dirty="0" err="1"/>
              <a:t>des</a:t>
            </a:r>
            <a:r>
              <a:rPr lang="it-IT" sz="6000" dirty="0"/>
              <a:t> </a:t>
            </a:r>
            <a:r>
              <a:rPr lang="it-IT" sz="6000" dirty="0" err="1"/>
              <a:t>droits</a:t>
            </a:r>
            <a:r>
              <a:rPr lang="it-IT" sz="6000" dirty="0"/>
              <a:t>, à l'égalité des chances, mais </a:t>
            </a:r>
            <a:r>
              <a:rPr lang="it-IT" sz="6000" dirty="0" err="1"/>
              <a:t>aussi</a:t>
            </a:r>
            <a:r>
              <a:rPr lang="it-IT" sz="6000" dirty="0"/>
              <a:t> à l'</a:t>
            </a:r>
            <a:r>
              <a:rPr lang="it-IT" sz="6000" dirty="0" err="1"/>
              <a:t>égalité</a:t>
            </a:r>
            <a:r>
              <a:rPr lang="it-IT" sz="6000" dirty="0"/>
              <a:t> </a:t>
            </a:r>
            <a:r>
              <a:rPr lang="it-IT" sz="6000" dirty="0" err="1"/>
              <a:t>des</a:t>
            </a:r>
            <a:r>
              <a:rPr lang="it-IT" sz="6000" dirty="0"/>
              <a:t> </a:t>
            </a:r>
            <a:r>
              <a:rPr lang="it-IT" sz="6000" dirty="0" err="1"/>
              <a:t>devoirs</a:t>
            </a:r>
            <a:r>
              <a:rPr lang="it-IT" sz="6000" dirty="0"/>
              <a:t> de </a:t>
            </a:r>
            <a:r>
              <a:rPr lang="it-IT" sz="6000" dirty="0" err="1"/>
              <a:t>chacun</a:t>
            </a:r>
            <a:r>
              <a:rPr lang="it-IT" sz="6000" dirty="0"/>
              <a:t>.</a:t>
            </a:r>
            <a:br>
              <a:rPr lang="it-IT" sz="6000" dirty="0"/>
            </a:br>
            <a:r>
              <a:rPr lang="it-IT" sz="6000" dirty="0"/>
              <a:t/>
            </a:r>
            <a:br>
              <a:rPr lang="it-IT" sz="6000" dirty="0"/>
            </a:br>
            <a:endParaRPr lang="fr-CA" sz="6000" dirty="0"/>
          </a:p>
        </p:txBody>
      </p:sp>
    </p:spTree>
    <p:extLst>
      <p:ext uri="{BB962C8B-B14F-4D97-AF65-F5344CB8AC3E}">
        <p14:creationId xmlns:p14="http://schemas.microsoft.com/office/powerpoint/2010/main" val="257580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Toupie</a:t>
            </a:r>
            <a:br>
              <a:rPr lang="fr-CA" sz="2800" dirty="0"/>
            </a:br>
            <a:r>
              <a:rPr lang="fr-CA" sz="2800" dirty="0"/>
              <a:t>http://</a:t>
            </a:r>
            <a:r>
              <a:rPr lang="fr-CA" sz="2800" dirty="0" err="1"/>
              <a:t>www.toupie.org</a:t>
            </a:r>
            <a:r>
              <a:rPr lang="fr-CA" sz="2800" dirty="0"/>
              <a:t>/Dictionnaire/</a:t>
            </a:r>
          </a:p>
        </p:txBody>
      </p:sp>
      <p:sp>
        <p:nvSpPr>
          <p:cNvPr id="3" name="Segnaposto contenuto 2"/>
          <p:cNvSpPr>
            <a:spLocks noGrp="1"/>
          </p:cNvSpPr>
          <p:nvPr>
            <p:ph idx="1"/>
          </p:nvPr>
        </p:nvSpPr>
        <p:spPr/>
        <p:txBody>
          <a:bodyPr>
            <a:normAutofit fontScale="40000" lnSpcReduction="20000"/>
          </a:bodyPr>
          <a:lstStyle/>
          <a:p>
            <a:pPr algn="just"/>
            <a:r>
              <a:rPr lang="it-IT" sz="2400" dirty="0"/>
              <a:t/>
            </a:r>
            <a:br>
              <a:rPr lang="it-IT" sz="2400" dirty="0"/>
            </a:br>
            <a:endParaRPr lang="it-IT" sz="5100" dirty="0"/>
          </a:p>
          <a:p>
            <a:pPr algn="just"/>
            <a:r>
              <a:rPr lang="it-IT" sz="6000" dirty="0"/>
              <a:t>Il a </a:t>
            </a:r>
            <a:r>
              <a:rPr lang="it-IT" sz="6000" dirty="0" err="1"/>
              <a:t>été</a:t>
            </a:r>
            <a:r>
              <a:rPr lang="it-IT" sz="6000" dirty="0"/>
              <a:t> </a:t>
            </a:r>
            <a:r>
              <a:rPr lang="it-IT" sz="6000" dirty="0" err="1"/>
              <a:t>constaté</a:t>
            </a:r>
            <a:r>
              <a:rPr lang="it-IT" sz="6000" dirty="0"/>
              <a:t> </a:t>
            </a:r>
            <a:r>
              <a:rPr lang="it-IT" sz="6000" dirty="0" err="1"/>
              <a:t>qu'en</a:t>
            </a:r>
            <a:r>
              <a:rPr lang="it-IT" sz="6000" dirty="0"/>
              <a:t> </a:t>
            </a:r>
            <a:r>
              <a:rPr lang="it-IT" sz="6000" dirty="0" err="1"/>
              <a:t>période</a:t>
            </a:r>
            <a:r>
              <a:rPr lang="it-IT" sz="6000" dirty="0"/>
              <a:t> de crise économique, la </a:t>
            </a:r>
            <a:r>
              <a:rPr lang="it-IT" sz="6000" dirty="0" err="1"/>
              <a:t>discrimination</a:t>
            </a:r>
            <a:r>
              <a:rPr lang="it-IT" sz="6000" dirty="0"/>
              <a:t> s'</a:t>
            </a:r>
            <a:r>
              <a:rPr lang="it-IT" sz="6000" dirty="0" err="1"/>
              <a:t>aggravait</a:t>
            </a:r>
            <a:r>
              <a:rPr lang="it-IT" sz="6000" dirty="0"/>
              <a:t> de </a:t>
            </a:r>
            <a:r>
              <a:rPr lang="it-IT" sz="6000" dirty="0" err="1"/>
              <a:t>manière</a:t>
            </a:r>
            <a:r>
              <a:rPr lang="it-IT" sz="6000" dirty="0"/>
              <a:t> importante </a:t>
            </a:r>
            <a:r>
              <a:rPr lang="it-IT" sz="6000" dirty="0" err="1"/>
              <a:t>envers</a:t>
            </a:r>
            <a:r>
              <a:rPr lang="it-IT" sz="6000" dirty="0"/>
              <a:t> </a:t>
            </a:r>
            <a:r>
              <a:rPr lang="it-IT" sz="6000" dirty="0" err="1"/>
              <a:t>certaines</a:t>
            </a:r>
            <a:r>
              <a:rPr lang="it-IT" sz="6000" dirty="0"/>
              <a:t> ethnies </a:t>
            </a:r>
            <a:r>
              <a:rPr lang="it-IT" sz="6000" dirty="0" err="1"/>
              <a:t>ou</a:t>
            </a:r>
            <a:r>
              <a:rPr lang="it-IT" sz="6000" dirty="0"/>
              <a:t> communautés, </a:t>
            </a:r>
            <a:r>
              <a:rPr lang="it-IT" sz="6000" dirty="0" err="1"/>
              <a:t>rendues</a:t>
            </a:r>
            <a:r>
              <a:rPr lang="it-IT" sz="6000" dirty="0"/>
              <a:t> </a:t>
            </a:r>
            <a:r>
              <a:rPr lang="it-IT" sz="6000" dirty="0" err="1"/>
              <a:t>injustement</a:t>
            </a:r>
            <a:r>
              <a:rPr lang="it-IT" sz="6000" dirty="0"/>
              <a:t> </a:t>
            </a:r>
            <a:r>
              <a:rPr lang="it-IT" sz="6000" dirty="0" err="1"/>
              <a:t>responsables</a:t>
            </a:r>
            <a:r>
              <a:rPr lang="it-IT" sz="6000" dirty="0"/>
              <a:t> de la situation. </a:t>
            </a:r>
            <a:r>
              <a:rPr lang="it-IT" sz="6000" dirty="0" err="1"/>
              <a:t>Dans</a:t>
            </a:r>
            <a:r>
              <a:rPr lang="it-IT" sz="6000" dirty="0"/>
              <a:t> </a:t>
            </a:r>
            <a:r>
              <a:rPr lang="it-IT" sz="6000" dirty="0" err="1"/>
              <a:t>les</a:t>
            </a:r>
            <a:r>
              <a:rPr lang="it-IT" sz="6000" dirty="0"/>
              <a:t> démocraties, </a:t>
            </a:r>
            <a:r>
              <a:rPr lang="it-IT" sz="6000" dirty="0" err="1"/>
              <a:t>les</a:t>
            </a:r>
            <a:r>
              <a:rPr lang="it-IT" sz="6000" dirty="0"/>
              <a:t> </a:t>
            </a:r>
            <a:r>
              <a:rPr lang="it-IT" sz="6000" dirty="0" err="1"/>
              <a:t>lois</a:t>
            </a:r>
            <a:r>
              <a:rPr lang="it-IT" sz="6000" dirty="0"/>
              <a:t> </a:t>
            </a:r>
            <a:r>
              <a:rPr lang="it-IT" sz="6000" dirty="0" err="1"/>
              <a:t>constituent</a:t>
            </a:r>
            <a:r>
              <a:rPr lang="it-IT" sz="6000" dirty="0"/>
              <a:t> l'un </a:t>
            </a:r>
            <a:r>
              <a:rPr lang="it-IT" sz="6000" dirty="0" err="1"/>
              <a:t>des</a:t>
            </a:r>
            <a:r>
              <a:rPr lang="it-IT" sz="6000" dirty="0"/>
              <a:t> </a:t>
            </a:r>
            <a:r>
              <a:rPr lang="it-IT" sz="6000" dirty="0" err="1"/>
              <a:t>moyens</a:t>
            </a:r>
            <a:r>
              <a:rPr lang="it-IT" sz="6000" dirty="0"/>
              <a:t> </a:t>
            </a:r>
            <a:r>
              <a:rPr lang="it-IT" sz="6000" dirty="0" err="1"/>
              <a:t>les</a:t>
            </a:r>
            <a:r>
              <a:rPr lang="it-IT" sz="6000" dirty="0"/>
              <a:t> plus </a:t>
            </a:r>
            <a:r>
              <a:rPr lang="it-IT" sz="6000" dirty="0" err="1"/>
              <a:t>efficaces</a:t>
            </a:r>
            <a:r>
              <a:rPr lang="it-IT" sz="6000" dirty="0"/>
              <a:t> pour </a:t>
            </a:r>
            <a:r>
              <a:rPr lang="it-IT" sz="6000" dirty="0" err="1"/>
              <a:t>combattre</a:t>
            </a:r>
            <a:r>
              <a:rPr lang="it-IT" sz="6000" dirty="0"/>
              <a:t> </a:t>
            </a:r>
            <a:r>
              <a:rPr lang="it-IT" sz="6000" dirty="0" err="1"/>
              <a:t>toute</a:t>
            </a:r>
            <a:r>
              <a:rPr lang="it-IT" sz="6000" dirty="0"/>
              <a:t> forme de </a:t>
            </a:r>
            <a:r>
              <a:rPr lang="it-IT" sz="6000" dirty="0" err="1"/>
              <a:t>discrimination</a:t>
            </a:r>
            <a:r>
              <a:rPr lang="it-IT" sz="6000" dirty="0"/>
              <a:t>. </a:t>
            </a:r>
            <a:r>
              <a:rPr lang="it-IT" sz="6000" dirty="0" err="1"/>
              <a:t>Cependant</a:t>
            </a:r>
            <a:r>
              <a:rPr lang="it-IT" sz="6000" dirty="0"/>
              <a:t> </a:t>
            </a:r>
            <a:r>
              <a:rPr lang="it-IT" sz="6000" dirty="0" err="1"/>
              <a:t>cette</a:t>
            </a:r>
            <a:r>
              <a:rPr lang="it-IT" sz="6000" dirty="0"/>
              <a:t> </a:t>
            </a:r>
            <a:r>
              <a:rPr lang="it-IT" sz="6000" dirty="0" err="1"/>
              <a:t>lutte</a:t>
            </a:r>
            <a:r>
              <a:rPr lang="it-IT" sz="6000" dirty="0"/>
              <a:t> </a:t>
            </a:r>
            <a:r>
              <a:rPr lang="it-IT" sz="6000" dirty="0" err="1"/>
              <a:t>devient</a:t>
            </a:r>
            <a:r>
              <a:rPr lang="it-IT" sz="6000" dirty="0"/>
              <a:t> difficile </a:t>
            </a:r>
            <a:r>
              <a:rPr lang="it-IT" sz="6000" dirty="0" err="1"/>
              <a:t>lorsque</a:t>
            </a:r>
            <a:r>
              <a:rPr lang="it-IT" sz="6000" dirty="0"/>
              <a:t> la </a:t>
            </a:r>
            <a:r>
              <a:rPr lang="it-IT" sz="6000" dirty="0" err="1"/>
              <a:t>discrimination</a:t>
            </a:r>
            <a:r>
              <a:rPr lang="it-IT" sz="6000" dirty="0"/>
              <a:t> est une </a:t>
            </a:r>
            <a:r>
              <a:rPr lang="it-IT" sz="6000" dirty="0" err="1"/>
              <a:t>habitude</a:t>
            </a:r>
            <a:r>
              <a:rPr lang="it-IT" sz="6000" dirty="0"/>
              <a:t> sociale généralisée. </a:t>
            </a:r>
            <a:br>
              <a:rPr lang="it-IT" sz="6000" dirty="0"/>
            </a:br>
            <a:endParaRPr lang="it-IT" sz="6000" dirty="0" smtClean="0"/>
          </a:p>
          <a:p>
            <a:pPr algn="just"/>
            <a:endParaRPr lang="it-IT" sz="6000" dirty="0"/>
          </a:p>
          <a:p>
            <a:pPr algn="just"/>
            <a:r>
              <a:rPr lang="it-IT" sz="6000" dirty="0" smtClean="0"/>
              <a:t>(</a:t>
            </a:r>
            <a:r>
              <a:rPr lang="it-IT" sz="6000" dirty="0" err="1" smtClean="0"/>
              <a:t>au</a:t>
            </a:r>
            <a:r>
              <a:rPr lang="it-IT" sz="6000" dirty="0" smtClean="0"/>
              <a:t> </a:t>
            </a:r>
            <a:r>
              <a:rPr lang="it-IT" sz="6000" dirty="0" err="1" smtClean="0"/>
              <a:t>cours</a:t>
            </a:r>
            <a:r>
              <a:rPr lang="it-IT" sz="6000" dirty="0" smtClean="0"/>
              <a:t> de la </a:t>
            </a:r>
            <a:r>
              <a:rPr lang="it-IT" sz="6000" dirty="0" err="1" smtClean="0"/>
              <a:t>pandémie</a:t>
            </a:r>
            <a:r>
              <a:rPr lang="it-IT" sz="6000" dirty="0" smtClean="0"/>
              <a:t>, </a:t>
            </a:r>
            <a:r>
              <a:rPr lang="it-IT" sz="6000" dirty="0" err="1" smtClean="0"/>
              <a:t>les</a:t>
            </a:r>
            <a:r>
              <a:rPr lang="it-IT" sz="6000" dirty="0" smtClean="0"/>
              <a:t> </a:t>
            </a:r>
            <a:r>
              <a:rPr lang="it-IT" sz="6000" dirty="0" err="1" smtClean="0"/>
              <a:t>Chinois</a:t>
            </a:r>
            <a:r>
              <a:rPr lang="it-IT" sz="6000" dirty="0" smtClean="0"/>
              <a:t> par </a:t>
            </a:r>
            <a:r>
              <a:rPr lang="it-IT" sz="6000" dirty="0" err="1" smtClean="0"/>
              <a:t>exemple</a:t>
            </a:r>
            <a:r>
              <a:rPr lang="it-IT" sz="6000" dirty="0" smtClean="0"/>
              <a:t>)</a:t>
            </a:r>
            <a:r>
              <a:rPr lang="it-IT" sz="6000" dirty="0"/>
              <a:t/>
            </a:r>
            <a:br>
              <a:rPr lang="it-IT" sz="6000" dirty="0"/>
            </a:br>
            <a:r>
              <a:rPr lang="it-IT" sz="5100" dirty="0"/>
              <a:t/>
            </a:r>
            <a:br>
              <a:rPr lang="it-IT" sz="5100" dirty="0"/>
            </a:br>
            <a:endParaRPr lang="fr-CA" sz="5100" dirty="0"/>
          </a:p>
        </p:txBody>
      </p:sp>
    </p:spTree>
    <p:extLst>
      <p:ext uri="{BB962C8B-B14F-4D97-AF65-F5344CB8AC3E}">
        <p14:creationId xmlns:p14="http://schemas.microsoft.com/office/powerpoint/2010/main" val="326673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Loi contre les discriminations</a:t>
            </a:r>
            <a:br>
              <a:rPr lang="fr-CA" sz="2800" dirty="0"/>
            </a:br>
            <a:r>
              <a:rPr lang="fr-CA" sz="2800" dirty="0"/>
              <a:t>Article 1</a:t>
            </a:r>
            <a:br>
              <a:rPr lang="fr-CA" sz="2800" dirty="0"/>
            </a:br>
            <a:r>
              <a:rPr lang="fr-CA" sz="2800" dirty="0"/>
              <a:t>Modifié par LOI n°2017-256 du 28 février 2017 - art. 70</a:t>
            </a:r>
          </a:p>
        </p:txBody>
      </p:sp>
      <p:sp>
        <p:nvSpPr>
          <p:cNvPr id="3" name="Segnaposto contenuto 2"/>
          <p:cNvSpPr>
            <a:spLocks noGrp="1"/>
          </p:cNvSpPr>
          <p:nvPr>
            <p:ph idx="1"/>
          </p:nvPr>
        </p:nvSpPr>
        <p:spPr/>
        <p:txBody>
          <a:bodyPr>
            <a:normAutofit fontScale="85000" lnSpcReduction="20000"/>
          </a:bodyPr>
          <a:lstStyle/>
          <a:p>
            <a:pPr algn="just"/>
            <a:r>
              <a:rPr lang="it-IT" sz="2600" dirty="0" err="1"/>
              <a:t>Constitue</a:t>
            </a:r>
            <a:r>
              <a:rPr lang="it-IT" sz="2600" dirty="0"/>
              <a:t> une </a:t>
            </a:r>
            <a:r>
              <a:rPr lang="it-IT" sz="2600" b="1" dirty="0" err="1"/>
              <a:t>discrimination</a:t>
            </a:r>
            <a:r>
              <a:rPr lang="it-IT" sz="2600" b="1" dirty="0"/>
              <a:t> </a:t>
            </a:r>
            <a:r>
              <a:rPr lang="it-IT" sz="2600" b="1" dirty="0" err="1"/>
              <a:t>directe</a:t>
            </a:r>
            <a:r>
              <a:rPr lang="it-IT" sz="2600" b="1" dirty="0"/>
              <a:t> </a:t>
            </a:r>
            <a:r>
              <a:rPr lang="it-IT" sz="2600" dirty="0"/>
              <a:t>la situation </a:t>
            </a:r>
            <a:r>
              <a:rPr lang="it-IT" sz="2600" dirty="0" err="1"/>
              <a:t>dans</a:t>
            </a:r>
            <a:r>
              <a:rPr lang="it-IT" sz="2600" dirty="0"/>
              <a:t> </a:t>
            </a:r>
            <a:r>
              <a:rPr lang="it-IT" sz="2600" dirty="0" err="1"/>
              <a:t>laquelle</a:t>
            </a:r>
            <a:r>
              <a:rPr lang="it-IT" sz="2600" dirty="0"/>
              <a:t>, </a:t>
            </a:r>
            <a:r>
              <a:rPr lang="it-IT" sz="2600" dirty="0" err="1"/>
              <a:t>sur</a:t>
            </a:r>
            <a:r>
              <a:rPr lang="it-IT" sz="2600" dirty="0"/>
              <a:t> le </a:t>
            </a:r>
            <a:r>
              <a:rPr lang="it-IT" sz="2600" dirty="0" err="1"/>
              <a:t>fondement</a:t>
            </a:r>
            <a:r>
              <a:rPr lang="it-IT" sz="2600" dirty="0"/>
              <a:t> de son origine, de son </a:t>
            </a:r>
            <a:r>
              <a:rPr lang="it-IT" sz="2600" dirty="0" err="1"/>
              <a:t>sexe</a:t>
            </a:r>
            <a:r>
              <a:rPr lang="it-IT" sz="2600" dirty="0"/>
              <a:t>, de sa situation de </a:t>
            </a:r>
            <a:r>
              <a:rPr lang="it-IT" sz="2600" dirty="0" err="1"/>
              <a:t>famille</a:t>
            </a:r>
            <a:r>
              <a:rPr lang="it-IT" sz="2600" dirty="0"/>
              <a:t>, de sa </a:t>
            </a:r>
            <a:r>
              <a:rPr lang="it-IT" sz="2600" dirty="0" err="1"/>
              <a:t>grossesse</a:t>
            </a:r>
            <a:r>
              <a:rPr lang="it-IT" sz="2600" dirty="0"/>
              <a:t>, de son </a:t>
            </a:r>
            <a:r>
              <a:rPr lang="it-IT" sz="2600" dirty="0" err="1"/>
              <a:t>apparence</a:t>
            </a:r>
            <a:r>
              <a:rPr lang="it-IT" sz="2600" dirty="0"/>
              <a:t> </a:t>
            </a:r>
            <a:r>
              <a:rPr lang="it-IT" sz="2600" dirty="0" err="1"/>
              <a:t>physique</a:t>
            </a:r>
            <a:r>
              <a:rPr lang="it-IT" sz="2600" dirty="0"/>
              <a:t>, de la </a:t>
            </a:r>
            <a:r>
              <a:rPr lang="it-IT" sz="2600" dirty="0" err="1"/>
              <a:t>particulière</a:t>
            </a:r>
            <a:r>
              <a:rPr lang="it-IT" sz="2600" dirty="0"/>
              <a:t> </a:t>
            </a:r>
            <a:r>
              <a:rPr lang="it-IT" sz="2600" dirty="0" err="1"/>
              <a:t>vulnérabilité</a:t>
            </a:r>
            <a:r>
              <a:rPr lang="it-IT" sz="2600" dirty="0"/>
              <a:t> </a:t>
            </a:r>
            <a:r>
              <a:rPr lang="it-IT" sz="2600" dirty="0" err="1"/>
              <a:t>résultant</a:t>
            </a:r>
            <a:r>
              <a:rPr lang="it-IT" sz="2600" dirty="0"/>
              <a:t> de sa situation </a:t>
            </a:r>
            <a:r>
              <a:rPr lang="it-IT" sz="2600" dirty="0" err="1"/>
              <a:t>économique</a:t>
            </a:r>
            <a:r>
              <a:rPr lang="it-IT" sz="2600" dirty="0"/>
              <a:t>, apparente </a:t>
            </a:r>
            <a:r>
              <a:rPr lang="it-IT" sz="2600" dirty="0" err="1"/>
              <a:t>ou</a:t>
            </a:r>
            <a:r>
              <a:rPr lang="it-IT" sz="2600" dirty="0"/>
              <a:t> </a:t>
            </a:r>
            <a:r>
              <a:rPr lang="it-IT" sz="2600" dirty="0" err="1"/>
              <a:t>connue</a:t>
            </a:r>
            <a:r>
              <a:rPr lang="it-IT" sz="2600" dirty="0"/>
              <a:t> de son </a:t>
            </a:r>
            <a:r>
              <a:rPr lang="it-IT" sz="2600" dirty="0" err="1"/>
              <a:t>auteur</a:t>
            </a:r>
            <a:r>
              <a:rPr lang="it-IT" sz="2600" dirty="0"/>
              <a:t>, de son </a:t>
            </a:r>
            <a:r>
              <a:rPr lang="it-IT" sz="2600" dirty="0" err="1"/>
              <a:t>patronyme</a:t>
            </a:r>
            <a:r>
              <a:rPr lang="it-IT" sz="2600" dirty="0"/>
              <a:t>, de son </a:t>
            </a:r>
            <a:r>
              <a:rPr lang="it-IT" sz="2600" dirty="0" err="1"/>
              <a:t>lieu</a:t>
            </a:r>
            <a:r>
              <a:rPr lang="it-IT" sz="2600" dirty="0"/>
              <a:t> de </a:t>
            </a:r>
            <a:r>
              <a:rPr lang="it-IT" sz="2600" dirty="0" err="1"/>
              <a:t>résidence</a:t>
            </a:r>
            <a:r>
              <a:rPr lang="it-IT" sz="2600" dirty="0"/>
              <a:t> </a:t>
            </a:r>
            <a:r>
              <a:rPr lang="it-IT" sz="2600" dirty="0" err="1"/>
              <a:t>ou</a:t>
            </a:r>
            <a:r>
              <a:rPr lang="it-IT" sz="2600" dirty="0"/>
              <a:t> de sa </a:t>
            </a:r>
            <a:r>
              <a:rPr lang="it-IT" sz="2600" dirty="0" err="1"/>
              <a:t>domiciliation</a:t>
            </a:r>
            <a:r>
              <a:rPr lang="it-IT" sz="2600" dirty="0"/>
              <a:t> </a:t>
            </a:r>
            <a:r>
              <a:rPr lang="it-IT" sz="2600" dirty="0" err="1"/>
              <a:t>bancaire</a:t>
            </a:r>
            <a:r>
              <a:rPr lang="it-IT" sz="2600" dirty="0"/>
              <a:t>, de son </a:t>
            </a:r>
            <a:r>
              <a:rPr lang="it-IT" sz="2600" dirty="0" err="1"/>
              <a:t>état</a:t>
            </a:r>
            <a:r>
              <a:rPr lang="it-IT" sz="2600" dirty="0"/>
              <a:t> de </a:t>
            </a:r>
            <a:r>
              <a:rPr lang="it-IT" sz="2600" dirty="0" err="1"/>
              <a:t>santé</a:t>
            </a:r>
            <a:r>
              <a:rPr lang="it-IT" sz="2600" dirty="0"/>
              <a:t>, de sa </a:t>
            </a:r>
            <a:r>
              <a:rPr lang="it-IT" sz="2600" dirty="0" err="1"/>
              <a:t>perte</a:t>
            </a:r>
            <a:r>
              <a:rPr lang="it-IT" sz="2600" dirty="0"/>
              <a:t> d'autonomie, de son handicap, de </a:t>
            </a:r>
            <a:r>
              <a:rPr lang="it-IT" sz="2600" dirty="0" err="1"/>
              <a:t>ses</a:t>
            </a:r>
            <a:r>
              <a:rPr lang="it-IT" sz="2600" dirty="0"/>
              <a:t> </a:t>
            </a:r>
            <a:r>
              <a:rPr lang="it-IT" sz="2600" dirty="0" err="1"/>
              <a:t>caractéristiques</a:t>
            </a:r>
            <a:r>
              <a:rPr lang="it-IT" sz="2600" dirty="0"/>
              <a:t> </a:t>
            </a:r>
            <a:r>
              <a:rPr lang="it-IT" sz="2600" dirty="0" err="1"/>
              <a:t>génétiques</a:t>
            </a:r>
            <a:r>
              <a:rPr lang="it-IT" sz="2600" dirty="0"/>
              <a:t>, de </a:t>
            </a:r>
            <a:r>
              <a:rPr lang="it-IT" sz="2600" dirty="0" err="1"/>
              <a:t>ses</a:t>
            </a:r>
            <a:r>
              <a:rPr lang="it-IT" sz="2600" dirty="0"/>
              <a:t> </a:t>
            </a:r>
            <a:r>
              <a:rPr lang="it-IT" sz="2600" dirty="0" err="1"/>
              <a:t>mœurs</a:t>
            </a:r>
            <a:r>
              <a:rPr lang="it-IT" sz="2600" dirty="0"/>
              <a:t>, de son </a:t>
            </a:r>
            <a:r>
              <a:rPr lang="it-IT" sz="2600" dirty="0" err="1"/>
              <a:t>orientation</a:t>
            </a:r>
            <a:r>
              <a:rPr lang="it-IT" sz="2600" dirty="0"/>
              <a:t> </a:t>
            </a:r>
            <a:r>
              <a:rPr lang="it-IT" sz="2600" dirty="0" err="1"/>
              <a:t>sexuelle</a:t>
            </a:r>
            <a:r>
              <a:rPr lang="it-IT" sz="2600" dirty="0"/>
              <a:t>, de son </a:t>
            </a:r>
            <a:r>
              <a:rPr lang="it-IT" sz="2600" dirty="0" err="1"/>
              <a:t>identité</a:t>
            </a:r>
            <a:r>
              <a:rPr lang="it-IT" sz="2600" dirty="0"/>
              <a:t> de </a:t>
            </a:r>
            <a:r>
              <a:rPr lang="it-IT" sz="2600" dirty="0" err="1"/>
              <a:t>genre</a:t>
            </a:r>
            <a:r>
              <a:rPr lang="it-IT" sz="2600" dirty="0"/>
              <a:t>, de son </a:t>
            </a:r>
            <a:r>
              <a:rPr lang="it-IT" sz="2600" dirty="0" err="1"/>
              <a:t>âge</a:t>
            </a:r>
            <a:r>
              <a:rPr lang="it-IT" sz="2600" dirty="0"/>
              <a:t>, de </a:t>
            </a:r>
            <a:r>
              <a:rPr lang="it-IT" sz="2600" dirty="0" err="1"/>
              <a:t>ses</a:t>
            </a:r>
            <a:r>
              <a:rPr lang="it-IT" sz="2600" dirty="0"/>
              <a:t> </a:t>
            </a:r>
            <a:r>
              <a:rPr lang="it-IT" sz="2600" dirty="0" err="1"/>
              <a:t>opinions</a:t>
            </a:r>
            <a:r>
              <a:rPr lang="it-IT" sz="2600" dirty="0"/>
              <a:t> </a:t>
            </a:r>
            <a:r>
              <a:rPr lang="it-IT" sz="2600" dirty="0" err="1"/>
              <a:t>politiques</a:t>
            </a:r>
            <a:r>
              <a:rPr lang="it-IT" sz="2600" dirty="0"/>
              <a:t>, de </a:t>
            </a:r>
            <a:r>
              <a:rPr lang="it-IT" sz="2600" dirty="0" err="1"/>
              <a:t>ses</a:t>
            </a:r>
            <a:r>
              <a:rPr lang="it-IT" sz="2600" dirty="0"/>
              <a:t> </a:t>
            </a:r>
            <a:r>
              <a:rPr lang="it-IT" sz="2600" dirty="0" err="1"/>
              <a:t>activités</a:t>
            </a:r>
            <a:r>
              <a:rPr lang="it-IT" sz="2600" dirty="0"/>
              <a:t> </a:t>
            </a:r>
            <a:r>
              <a:rPr lang="it-IT" sz="2600" dirty="0" err="1"/>
              <a:t>syndicales</a:t>
            </a:r>
            <a:r>
              <a:rPr lang="it-IT" sz="2600" dirty="0"/>
              <a:t>, de sa </a:t>
            </a:r>
            <a:r>
              <a:rPr lang="it-IT" sz="2600" dirty="0" err="1"/>
              <a:t>capacité</a:t>
            </a:r>
            <a:r>
              <a:rPr lang="it-IT" sz="2600" dirty="0"/>
              <a:t> à s'</a:t>
            </a:r>
            <a:r>
              <a:rPr lang="it-IT" sz="2600" dirty="0" err="1"/>
              <a:t>exprimer</a:t>
            </a:r>
            <a:r>
              <a:rPr lang="it-IT" sz="2600" dirty="0"/>
              <a:t> </a:t>
            </a:r>
            <a:r>
              <a:rPr lang="it-IT" sz="2600" dirty="0" err="1"/>
              <a:t>dans</a:t>
            </a:r>
            <a:r>
              <a:rPr lang="it-IT" sz="2600" dirty="0"/>
              <a:t> une langue </a:t>
            </a:r>
            <a:r>
              <a:rPr lang="it-IT" sz="2600" dirty="0" err="1"/>
              <a:t>autre</a:t>
            </a:r>
            <a:r>
              <a:rPr lang="it-IT" sz="2600" dirty="0"/>
              <a:t> </a:t>
            </a:r>
            <a:r>
              <a:rPr lang="it-IT" sz="2600" dirty="0" err="1"/>
              <a:t>que</a:t>
            </a:r>
            <a:r>
              <a:rPr lang="it-IT" sz="2600" dirty="0"/>
              <a:t> le </a:t>
            </a:r>
            <a:r>
              <a:rPr lang="it-IT" sz="2600" dirty="0" err="1"/>
              <a:t>français</a:t>
            </a:r>
            <a:r>
              <a:rPr lang="it-IT" sz="2600" dirty="0"/>
              <a:t>, de son </a:t>
            </a:r>
            <a:r>
              <a:rPr lang="it-IT" sz="2600" dirty="0" err="1"/>
              <a:t>appartenance</a:t>
            </a:r>
            <a:r>
              <a:rPr lang="it-IT" sz="2600" dirty="0"/>
              <a:t> </a:t>
            </a:r>
            <a:r>
              <a:rPr lang="it-IT" sz="2600" dirty="0" err="1"/>
              <a:t>ou</a:t>
            </a:r>
            <a:r>
              <a:rPr lang="it-IT" sz="2600" dirty="0"/>
              <a:t> de sa non-</a:t>
            </a:r>
            <a:r>
              <a:rPr lang="it-IT" sz="2600" dirty="0" err="1"/>
              <a:t>appartenance</a:t>
            </a:r>
            <a:r>
              <a:rPr lang="it-IT" sz="2600" dirty="0"/>
              <a:t>, </a:t>
            </a:r>
            <a:r>
              <a:rPr lang="it-IT" sz="2600" dirty="0" err="1"/>
              <a:t>vraie</a:t>
            </a:r>
            <a:r>
              <a:rPr lang="it-IT" sz="2600" dirty="0"/>
              <a:t> </a:t>
            </a:r>
            <a:r>
              <a:rPr lang="it-IT" sz="2600" dirty="0" err="1"/>
              <a:t>ou</a:t>
            </a:r>
            <a:r>
              <a:rPr lang="it-IT" sz="2600" dirty="0"/>
              <a:t> </a:t>
            </a:r>
            <a:r>
              <a:rPr lang="it-IT" sz="2600" dirty="0" err="1"/>
              <a:t>supposée</a:t>
            </a:r>
            <a:r>
              <a:rPr lang="it-IT" sz="2600" dirty="0"/>
              <a:t>, à une </a:t>
            </a:r>
            <a:r>
              <a:rPr lang="it-IT" sz="2600" dirty="0" err="1"/>
              <a:t>ethnie</a:t>
            </a:r>
            <a:r>
              <a:rPr lang="it-IT" sz="2600" dirty="0"/>
              <a:t>, une </a:t>
            </a:r>
            <a:r>
              <a:rPr lang="it-IT" sz="2600" dirty="0" err="1"/>
              <a:t>nation</a:t>
            </a:r>
            <a:r>
              <a:rPr lang="it-IT" sz="2600" dirty="0"/>
              <a:t>, une </a:t>
            </a:r>
            <a:r>
              <a:rPr lang="it-IT" sz="2600" dirty="0" err="1"/>
              <a:t>prétendue</a:t>
            </a:r>
            <a:r>
              <a:rPr lang="it-IT" sz="2600" dirty="0"/>
              <a:t> race </a:t>
            </a:r>
            <a:r>
              <a:rPr lang="it-IT" sz="2600" dirty="0" err="1"/>
              <a:t>ou</a:t>
            </a:r>
            <a:r>
              <a:rPr lang="it-IT" sz="2600" dirty="0"/>
              <a:t> une </a:t>
            </a:r>
            <a:r>
              <a:rPr lang="it-IT" sz="2600" dirty="0" err="1"/>
              <a:t>religion</a:t>
            </a:r>
            <a:r>
              <a:rPr lang="it-IT" sz="2600" dirty="0"/>
              <a:t> </a:t>
            </a:r>
            <a:r>
              <a:rPr lang="it-IT" sz="2600" dirty="0" err="1"/>
              <a:t>déterminée</a:t>
            </a:r>
            <a:r>
              <a:rPr lang="it-IT" sz="2600" dirty="0"/>
              <a:t>, une </a:t>
            </a:r>
            <a:r>
              <a:rPr lang="it-IT" sz="2600" dirty="0" err="1"/>
              <a:t>personne</a:t>
            </a:r>
            <a:r>
              <a:rPr lang="it-IT" sz="2600" dirty="0"/>
              <a:t> est </a:t>
            </a:r>
            <a:r>
              <a:rPr lang="it-IT" sz="2600" dirty="0" err="1"/>
              <a:t>traitée</a:t>
            </a:r>
            <a:r>
              <a:rPr lang="it-IT" sz="2600" dirty="0"/>
              <a:t> de </a:t>
            </a:r>
            <a:r>
              <a:rPr lang="it-IT" sz="2600" dirty="0" err="1"/>
              <a:t>manière</a:t>
            </a:r>
            <a:r>
              <a:rPr lang="it-IT" sz="2600" dirty="0"/>
              <a:t> </a:t>
            </a:r>
            <a:r>
              <a:rPr lang="it-IT" sz="2600" dirty="0" err="1"/>
              <a:t>moins</a:t>
            </a:r>
            <a:r>
              <a:rPr lang="it-IT" sz="2600" dirty="0"/>
              <a:t> </a:t>
            </a:r>
            <a:r>
              <a:rPr lang="it-IT" sz="2600" dirty="0" err="1"/>
              <a:t>favorable</a:t>
            </a:r>
            <a:r>
              <a:rPr lang="it-IT" sz="2600" dirty="0"/>
              <a:t> </a:t>
            </a:r>
            <a:r>
              <a:rPr lang="it-IT" sz="2600" dirty="0" err="1"/>
              <a:t>qu'une</a:t>
            </a:r>
            <a:r>
              <a:rPr lang="it-IT" sz="2600" dirty="0"/>
              <a:t> </a:t>
            </a:r>
            <a:r>
              <a:rPr lang="it-IT" sz="2600" dirty="0" err="1"/>
              <a:t>autre</a:t>
            </a:r>
            <a:r>
              <a:rPr lang="it-IT" sz="2600" dirty="0"/>
              <a:t> ne l'est, ne l'a </a:t>
            </a:r>
            <a:r>
              <a:rPr lang="it-IT" sz="2600" dirty="0" err="1"/>
              <a:t>été</a:t>
            </a:r>
            <a:r>
              <a:rPr lang="it-IT" sz="2600" dirty="0"/>
              <a:t> </a:t>
            </a:r>
            <a:r>
              <a:rPr lang="it-IT" sz="2600" dirty="0" err="1"/>
              <a:t>ou</a:t>
            </a:r>
            <a:r>
              <a:rPr lang="it-IT" sz="2600" dirty="0"/>
              <a:t> ne l'aura </a:t>
            </a:r>
            <a:r>
              <a:rPr lang="it-IT" sz="2600" dirty="0" err="1"/>
              <a:t>été</a:t>
            </a:r>
            <a:r>
              <a:rPr lang="it-IT" sz="2600" dirty="0"/>
              <a:t> </a:t>
            </a:r>
            <a:r>
              <a:rPr lang="it-IT" sz="2600" dirty="0" err="1"/>
              <a:t>dans</a:t>
            </a:r>
            <a:r>
              <a:rPr lang="it-IT" sz="2600" dirty="0"/>
              <a:t> une situation </a:t>
            </a:r>
            <a:r>
              <a:rPr lang="it-IT" sz="2600" dirty="0" err="1"/>
              <a:t>comparable</a:t>
            </a:r>
            <a:r>
              <a:rPr lang="it-IT" sz="2600" dirty="0"/>
              <a:t>. </a:t>
            </a:r>
          </a:p>
          <a:p>
            <a:pPr algn="just"/>
            <a:r>
              <a:rPr lang="it-IT" sz="2600" dirty="0" err="1"/>
              <a:t>https</a:t>
            </a:r>
            <a:r>
              <a:rPr lang="it-IT" sz="2600" dirty="0"/>
              <a:t>://</a:t>
            </a:r>
            <a:r>
              <a:rPr lang="it-IT" sz="2600" dirty="0" err="1"/>
              <a:t>www.legifrance.gouv.fr</a:t>
            </a:r>
            <a:r>
              <a:rPr lang="it-IT" sz="2600" dirty="0"/>
              <a:t>/loda/id/JORFTEXT000018877783/</a:t>
            </a:r>
          </a:p>
          <a:p>
            <a:endParaRPr lang="fr-CA" sz="2400" dirty="0"/>
          </a:p>
        </p:txBody>
      </p:sp>
    </p:spTree>
    <p:extLst>
      <p:ext uri="{BB962C8B-B14F-4D97-AF65-F5344CB8AC3E}">
        <p14:creationId xmlns:p14="http://schemas.microsoft.com/office/powerpoint/2010/main" val="3379359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TotalTime>
  <Words>4269</Words>
  <Application>Microsoft Macintosh PowerPoint</Application>
  <PresentationFormat>Presentazione su schermo (4:3)</PresentationFormat>
  <Paragraphs>258</Paragraphs>
  <Slides>59</Slides>
  <Notes>1</Notes>
  <HiddenSlides>0</HiddenSlides>
  <MMClips>0</MMClips>
  <ScaleCrop>false</ScaleCrop>
  <HeadingPairs>
    <vt:vector size="4" baseType="variant">
      <vt:variant>
        <vt:lpstr>Tema</vt:lpstr>
      </vt:variant>
      <vt:variant>
        <vt:i4>1</vt:i4>
      </vt:variant>
      <vt:variant>
        <vt:lpstr>Titoli diapositive</vt:lpstr>
      </vt:variant>
      <vt:variant>
        <vt:i4>59</vt:i4>
      </vt:variant>
    </vt:vector>
  </HeadingPairs>
  <TitlesOfParts>
    <vt:vector size="60" baseType="lpstr">
      <vt:lpstr>Tema di Office</vt:lpstr>
      <vt:lpstr>Discriminations</vt:lpstr>
      <vt:lpstr>Discriminations</vt:lpstr>
      <vt:lpstr>Discriminations Pour vous</vt:lpstr>
      <vt:lpstr>Discriminations Pour vous</vt:lpstr>
      <vt:lpstr>Exemples de critères discriminatoires </vt:lpstr>
      <vt:lpstr>Exemples de critères discriminatoires </vt:lpstr>
      <vt:lpstr>Définition de Toupie http://www.toupie.org/Dictionnaire/</vt:lpstr>
      <vt:lpstr>Définition de Toupie http://www.toupie.org/Dictionnaire/</vt:lpstr>
      <vt:lpstr>Loi contre les discriminations Article 1 Modifié par LOI n°2017-256 du 28 février 2017 - art. 70</vt:lpstr>
      <vt:lpstr>Loi contre les discriminations</vt:lpstr>
      <vt:lpstr>Discrimination indirecte</vt:lpstr>
      <vt:lpstr>Un autre exemple</vt:lpstr>
      <vt:lpstr>Discriminations dans le Code pénal https://www.legifrance.gouv.fr/codes/id/LEGIARTI000018881602/2008-05-29</vt:lpstr>
      <vt:lpstr>Dans le Code pénal</vt:lpstr>
      <vt:lpstr>défenseur des droits</vt:lpstr>
      <vt:lpstr>Défenseur des droits </vt:lpstr>
      <vt:lpstr>Défenseur des droits </vt:lpstr>
      <vt:lpstr>La plateforme anti-discriminations </vt:lpstr>
      <vt:lpstr>Plate-forme antidiscriminations </vt:lpstr>
      <vt:lpstr>ATD (Agir Tous pour la Dignité) </vt:lpstr>
      <vt:lpstr>Claire Hédon : « Les discriminations minent la confiance dans la nation » </vt:lpstr>
      <vt:lpstr>Rapport annuel d’activité 2020 </vt:lpstr>
      <vt:lpstr>Rapport annuel d’activité 2020 </vt:lpstr>
      <vt:lpstr>Grande consultation citoyenne sur les discriminations</vt:lpstr>
      <vt:lpstr>Grande consultation citoyenne sur les discriminations</vt:lpstr>
      <vt:lpstr>Grande consultation citoyenne sur les discriminations</vt:lpstr>
      <vt:lpstr>Grande consultation citoyenne sur les discriminations</vt:lpstr>
      <vt:lpstr>Grande consultation citoyenne sur les discriminations</vt:lpstr>
      <vt:lpstr>Une autre discrimination : la discrimination linguistique</vt:lpstr>
      <vt:lpstr>Un autre cas dans le monde politique</vt:lpstr>
      <vt:lpstr>la discrimination linguistique</vt:lpstr>
      <vt:lpstr>glottophobie</vt:lpstr>
      <vt:lpstr>Définition</vt:lpstr>
      <vt:lpstr>Les données</vt:lpstr>
      <vt:lpstr>Discrimination linguistique</vt:lpstr>
      <vt:lpstr>Dans quels domaines ?</vt:lpstr>
      <vt:lpstr>Presentazione di PowerPoint</vt:lpstr>
      <vt:lpstr>Langues de France</vt:lpstr>
      <vt:lpstr> Processus de standardisation de la langue française au cours des siècles</vt:lpstr>
      <vt:lpstr>Ses missions http://academie-francaise.fr</vt:lpstr>
      <vt:lpstr>Le bon Usage (Vaugelas)</vt:lpstr>
      <vt:lpstr>XVIII° siècle : Enquête de l’Abbé Grégoire</vt:lpstr>
      <vt:lpstr>Proposition de loi nº 2473 visant à promouvoir la France des accents.  </vt:lpstr>
      <vt:lpstr>Proposition de loi nº 2473 visant à promouvoir la France des accents.  </vt:lpstr>
      <vt:lpstr>Presentazione di PowerPoint</vt:lpstr>
      <vt:lpstr>Article 1° L’article 225-1 du code pénal </vt:lpstr>
      <vt:lpstr>Article L. 1132-1 du code du travail </vt:lpstr>
      <vt:lpstr>Au deuxième alinéa de l’article 6 de la loi n° 83-634 du 13 juillet 1983 </vt:lpstr>
      <vt:lpstr>Article 1 la loi n° 2008-496 du 27 mai 2008 (lutte contre les discriminations) </vt:lpstr>
      <vt:lpstr>21 mars 1804</vt:lpstr>
      <vt:lpstr>Le Code Civil : naissance, principes et postérité </vt:lpstr>
      <vt:lpstr>Le Code Civil (21 mars 1804) </vt:lpstr>
      <vt:lpstr>Pourquoi « codifier » ? </vt:lpstr>
      <vt:lpstr>GRANDS PRINCIPES DU CODE CIVIL </vt:lpstr>
      <vt:lpstr>GRANDS PRINCIPES DU CODE CIVIL </vt:lpstr>
      <vt:lpstr>GRANDS PRINCIPES DU CODE CIVIL </vt:lpstr>
      <vt:lpstr>GRANDS PRINCIPES DU CODE CIVIL </vt:lpstr>
      <vt:lpstr>Le code civil napoléonien perdure avec des modifications</vt:lpstr>
      <vt:lpstr>*Le délit de coalition </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29</cp:revision>
  <dcterms:created xsi:type="dcterms:W3CDTF">2021-04-26T20:30:41Z</dcterms:created>
  <dcterms:modified xsi:type="dcterms:W3CDTF">2021-04-27T12:59:49Z</dcterms:modified>
</cp:coreProperties>
</file>