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6"/>
  </p:notesMasterIdLst>
  <p:sldIdLst>
    <p:sldId id="256" r:id="rId2"/>
    <p:sldId id="257" r:id="rId3"/>
    <p:sldId id="391" r:id="rId4"/>
    <p:sldId id="411" r:id="rId5"/>
    <p:sldId id="505" r:id="rId6"/>
    <p:sldId id="506"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503" r:id="rId24"/>
    <p:sldId id="504" r:id="rId25"/>
    <p:sldId id="507" r:id="rId26"/>
    <p:sldId id="508" r:id="rId27"/>
    <p:sldId id="510" r:id="rId28"/>
    <p:sldId id="51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 id="532" r:id="rId50"/>
    <p:sldId id="547" r:id="rId51"/>
    <p:sldId id="533" r:id="rId52"/>
    <p:sldId id="534" r:id="rId53"/>
    <p:sldId id="535" r:id="rId54"/>
    <p:sldId id="537" r:id="rId55"/>
    <p:sldId id="538" r:id="rId56"/>
    <p:sldId id="539" r:id="rId57"/>
    <p:sldId id="540" r:id="rId58"/>
    <p:sldId id="541" r:id="rId59"/>
    <p:sldId id="542" r:id="rId60"/>
    <p:sldId id="543" r:id="rId61"/>
    <p:sldId id="544" r:id="rId62"/>
    <p:sldId id="545" r:id="rId63"/>
    <p:sldId id="274" r:id="rId64"/>
    <p:sldId id="275" r:id="rId65"/>
    <p:sldId id="276" r:id="rId66"/>
    <p:sldId id="277" r:id="rId67"/>
    <p:sldId id="278" r:id="rId68"/>
    <p:sldId id="279" r:id="rId69"/>
    <p:sldId id="280" r:id="rId70"/>
    <p:sldId id="281"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423" r:id="rId84"/>
    <p:sldId id="424" r:id="rId85"/>
    <p:sldId id="425" r:id="rId86"/>
    <p:sldId id="426" r:id="rId87"/>
    <p:sldId id="427" r:id="rId88"/>
    <p:sldId id="428" r:id="rId89"/>
    <p:sldId id="429" r:id="rId90"/>
    <p:sldId id="430" r:id="rId91"/>
    <p:sldId id="431" r:id="rId92"/>
    <p:sldId id="432" r:id="rId93"/>
    <p:sldId id="433" r:id="rId94"/>
    <p:sldId id="463" r:id="rId95"/>
    <p:sldId id="458" r:id="rId96"/>
    <p:sldId id="459" r:id="rId97"/>
    <p:sldId id="460" r:id="rId98"/>
    <p:sldId id="461" r:id="rId99"/>
    <p:sldId id="462" r:id="rId100"/>
    <p:sldId id="548" r:id="rId101"/>
    <p:sldId id="494" r:id="rId102"/>
    <p:sldId id="495" r:id="rId103"/>
    <p:sldId id="496" r:id="rId104"/>
    <p:sldId id="497" r:id="rId105"/>
    <p:sldId id="498" r:id="rId106"/>
    <p:sldId id="499" r:id="rId107"/>
    <p:sldId id="500" r:id="rId108"/>
    <p:sldId id="501" r:id="rId109"/>
    <p:sldId id="502" r:id="rId110"/>
    <p:sldId id="443" r:id="rId111"/>
    <p:sldId id="444" r:id="rId112"/>
    <p:sldId id="445" r:id="rId113"/>
    <p:sldId id="446" r:id="rId114"/>
    <p:sldId id="447" r:id="rId115"/>
    <p:sldId id="448" r:id="rId116"/>
    <p:sldId id="449" r:id="rId117"/>
    <p:sldId id="450" r:id="rId118"/>
    <p:sldId id="451" r:id="rId119"/>
    <p:sldId id="452" r:id="rId120"/>
    <p:sldId id="453" r:id="rId121"/>
    <p:sldId id="454" r:id="rId122"/>
    <p:sldId id="455" r:id="rId123"/>
    <p:sldId id="456" r:id="rId124"/>
    <p:sldId id="457" r:id="rId125"/>
    <p:sldId id="464" r:id="rId126"/>
    <p:sldId id="282" r:id="rId127"/>
    <p:sldId id="283" r:id="rId128"/>
    <p:sldId id="284" r:id="rId129"/>
    <p:sldId id="285" r:id="rId130"/>
    <p:sldId id="286" r:id="rId131"/>
    <p:sldId id="287" r:id="rId132"/>
    <p:sldId id="288" r:id="rId133"/>
    <p:sldId id="289" r:id="rId134"/>
    <p:sldId id="291" r:id="rId135"/>
    <p:sldId id="293" r:id="rId136"/>
    <p:sldId id="294" r:id="rId137"/>
    <p:sldId id="295" r:id="rId138"/>
    <p:sldId id="296" r:id="rId139"/>
    <p:sldId id="297" r:id="rId140"/>
    <p:sldId id="298" r:id="rId141"/>
    <p:sldId id="348" r:id="rId142"/>
    <p:sldId id="350" r:id="rId143"/>
    <p:sldId id="351" r:id="rId144"/>
    <p:sldId id="352" r:id="rId145"/>
    <p:sldId id="353" r:id="rId146"/>
    <p:sldId id="299" r:id="rId147"/>
    <p:sldId id="300" r:id="rId148"/>
    <p:sldId id="301" r:id="rId149"/>
    <p:sldId id="302" r:id="rId150"/>
    <p:sldId id="303" r:id="rId151"/>
    <p:sldId id="304" r:id="rId152"/>
    <p:sldId id="305" r:id="rId153"/>
    <p:sldId id="306" r:id="rId154"/>
    <p:sldId id="307" r:id="rId155"/>
    <p:sldId id="308" r:id="rId156"/>
    <p:sldId id="309" r:id="rId157"/>
    <p:sldId id="310" r:id="rId158"/>
    <p:sldId id="311" r:id="rId159"/>
    <p:sldId id="312" r:id="rId160"/>
    <p:sldId id="313" r:id="rId161"/>
    <p:sldId id="314" r:id="rId162"/>
    <p:sldId id="315" r:id="rId163"/>
    <p:sldId id="316" r:id="rId164"/>
    <p:sldId id="317" r:id="rId165"/>
    <p:sldId id="318" r:id="rId166"/>
    <p:sldId id="319" r:id="rId167"/>
    <p:sldId id="320" r:id="rId168"/>
    <p:sldId id="327" r:id="rId169"/>
    <p:sldId id="328" r:id="rId170"/>
    <p:sldId id="329" r:id="rId171"/>
    <p:sldId id="330" r:id="rId172"/>
    <p:sldId id="331" r:id="rId173"/>
    <p:sldId id="332" r:id="rId174"/>
    <p:sldId id="333" r:id="rId175"/>
    <p:sldId id="334" r:id="rId176"/>
    <p:sldId id="335" r:id="rId177"/>
    <p:sldId id="336" r:id="rId178"/>
    <p:sldId id="337" r:id="rId179"/>
    <p:sldId id="356" r:id="rId180"/>
    <p:sldId id="392" r:id="rId181"/>
    <p:sldId id="357" r:id="rId182"/>
    <p:sldId id="358" r:id="rId183"/>
    <p:sldId id="359" r:id="rId184"/>
    <p:sldId id="360" r:id="rId185"/>
    <p:sldId id="361" r:id="rId186"/>
    <p:sldId id="362" r:id="rId187"/>
    <p:sldId id="364" r:id="rId188"/>
    <p:sldId id="365" r:id="rId189"/>
    <p:sldId id="366" r:id="rId190"/>
    <p:sldId id="367" r:id="rId191"/>
    <p:sldId id="368" r:id="rId192"/>
    <p:sldId id="369" r:id="rId193"/>
    <p:sldId id="370" r:id="rId194"/>
    <p:sldId id="371" r:id="rId19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8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notesMaster" Target="notesMasters/notesMaster1.xml"/><Relationship Id="rId197" Type="http://schemas.openxmlformats.org/officeDocument/2006/relationships/printerSettings" Target="printerSettings/printerSettings1.bin"/><Relationship Id="rId198" Type="http://schemas.openxmlformats.org/officeDocument/2006/relationships/presProps" Target="presProps.xml"/><Relationship Id="rId199" Type="http://schemas.openxmlformats.org/officeDocument/2006/relationships/viewProps" Target="view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theme" Target="theme/theme1.xml"/><Relationship Id="rId201"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C41DE-BE3F-454F-8611-6E41C5B17F6B}" type="datetimeFigureOut">
              <a:rPr lang="it-IT" smtClean="0"/>
              <a:t>27/04/21</a:t>
            </a:fld>
            <a:endParaRPr lang="fr-CA"/>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FE4CE9-D45E-784E-8A41-6016545ECE3F}" type="slidenum">
              <a:rPr lang="fr-CA" smtClean="0"/>
              <a:t>‹n.›</a:t>
            </a:fld>
            <a:endParaRPr lang="fr-CA"/>
          </a:p>
        </p:txBody>
      </p:sp>
    </p:spTree>
    <p:extLst>
      <p:ext uri="{BB962C8B-B14F-4D97-AF65-F5344CB8AC3E}">
        <p14:creationId xmlns:p14="http://schemas.microsoft.com/office/powerpoint/2010/main" val="378751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fr-CA"/>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CA"/>
          </a:p>
        </p:txBody>
      </p:sp>
      <p:sp>
        <p:nvSpPr>
          <p:cNvPr id="4" name="Segnaposto data 3"/>
          <p:cNvSpPr>
            <a:spLocks noGrp="1"/>
          </p:cNvSpPr>
          <p:nvPr>
            <p:ph type="dt" sz="half" idx="10"/>
          </p:nvPr>
        </p:nvSpPr>
        <p:spPr/>
        <p:txBody>
          <a:bodyPr/>
          <a:lstStyle/>
          <a:p>
            <a:fld id="{C7C971EB-C6FF-984D-AA39-391EBBB3D347}" type="datetimeFigureOut">
              <a:rPr lang="it-IT" smtClean="0"/>
              <a:t>27/04/21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581DC666-41E2-A042-B2D4-02BFA89754D9}" type="slidenum">
              <a:rPr lang="fr-CA" smtClean="0"/>
              <a:t>‹n.›</a:t>
            </a:fld>
            <a:endParaRPr lang="fr-CA"/>
          </a:p>
        </p:txBody>
      </p:sp>
    </p:spTree>
    <p:extLst>
      <p:ext uri="{BB962C8B-B14F-4D97-AF65-F5344CB8AC3E}">
        <p14:creationId xmlns:p14="http://schemas.microsoft.com/office/powerpoint/2010/main" val="23020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C7C971EB-C6FF-984D-AA39-391EBBB3D347}" type="datetimeFigureOut">
              <a:rPr lang="it-IT" smtClean="0"/>
              <a:t>27/04/21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581DC666-41E2-A042-B2D4-02BFA89754D9}" type="slidenum">
              <a:rPr lang="fr-CA" smtClean="0"/>
              <a:t>‹n.›</a:t>
            </a:fld>
            <a:endParaRPr lang="fr-CA"/>
          </a:p>
        </p:txBody>
      </p:sp>
    </p:spTree>
    <p:extLst>
      <p:ext uri="{BB962C8B-B14F-4D97-AF65-F5344CB8AC3E}">
        <p14:creationId xmlns:p14="http://schemas.microsoft.com/office/powerpoint/2010/main" val="21317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fr-CA"/>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C7C971EB-C6FF-984D-AA39-391EBBB3D347}" type="datetimeFigureOut">
              <a:rPr lang="it-IT" smtClean="0"/>
              <a:t>27/04/21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581DC666-41E2-A042-B2D4-02BFA89754D9}" type="slidenum">
              <a:rPr lang="fr-CA" smtClean="0"/>
              <a:t>‹n.›</a:t>
            </a:fld>
            <a:endParaRPr lang="fr-CA"/>
          </a:p>
        </p:txBody>
      </p:sp>
    </p:spTree>
    <p:extLst>
      <p:ext uri="{BB962C8B-B14F-4D97-AF65-F5344CB8AC3E}">
        <p14:creationId xmlns:p14="http://schemas.microsoft.com/office/powerpoint/2010/main" val="64619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C7C971EB-C6FF-984D-AA39-391EBBB3D347}" type="datetimeFigureOut">
              <a:rPr lang="it-IT" smtClean="0"/>
              <a:t>27/04/21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581DC666-41E2-A042-B2D4-02BFA89754D9}" type="slidenum">
              <a:rPr lang="fr-CA" smtClean="0"/>
              <a:t>‹n.›</a:t>
            </a:fld>
            <a:endParaRPr lang="fr-CA"/>
          </a:p>
        </p:txBody>
      </p:sp>
    </p:spTree>
    <p:extLst>
      <p:ext uri="{BB962C8B-B14F-4D97-AF65-F5344CB8AC3E}">
        <p14:creationId xmlns:p14="http://schemas.microsoft.com/office/powerpoint/2010/main" val="251824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fr-CA"/>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C7C971EB-C6FF-984D-AA39-391EBBB3D347}" type="datetimeFigureOut">
              <a:rPr lang="it-IT" smtClean="0"/>
              <a:t>27/04/21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581DC666-41E2-A042-B2D4-02BFA89754D9}" type="slidenum">
              <a:rPr lang="fr-CA" smtClean="0"/>
              <a:t>‹n.›</a:t>
            </a:fld>
            <a:endParaRPr lang="fr-CA"/>
          </a:p>
        </p:txBody>
      </p:sp>
    </p:spTree>
    <p:extLst>
      <p:ext uri="{BB962C8B-B14F-4D97-AF65-F5344CB8AC3E}">
        <p14:creationId xmlns:p14="http://schemas.microsoft.com/office/powerpoint/2010/main" val="357680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data 4"/>
          <p:cNvSpPr>
            <a:spLocks noGrp="1"/>
          </p:cNvSpPr>
          <p:nvPr>
            <p:ph type="dt" sz="half" idx="10"/>
          </p:nvPr>
        </p:nvSpPr>
        <p:spPr/>
        <p:txBody>
          <a:bodyPr/>
          <a:lstStyle/>
          <a:p>
            <a:fld id="{C7C971EB-C6FF-984D-AA39-391EBBB3D347}" type="datetimeFigureOut">
              <a:rPr lang="it-IT" smtClean="0"/>
              <a:t>27/04/21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581DC666-41E2-A042-B2D4-02BFA89754D9}" type="slidenum">
              <a:rPr lang="fr-CA" smtClean="0"/>
              <a:t>‹n.›</a:t>
            </a:fld>
            <a:endParaRPr lang="fr-CA"/>
          </a:p>
        </p:txBody>
      </p:sp>
    </p:spTree>
    <p:extLst>
      <p:ext uri="{BB962C8B-B14F-4D97-AF65-F5344CB8AC3E}">
        <p14:creationId xmlns:p14="http://schemas.microsoft.com/office/powerpoint/2010/main" val="293414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fr-CA"/>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7" name="Segnaposto data 6"/>
          <p:cNvSpPr>
            <a:spLocks noGrp="1"/>
          </p:cNvSpPr>
          <p:nvPr>
            <p:ph type="dt" sz="half" idx="10"/>
          </p:nvPr>
        </p:nvSpPr>
        <p:spPr/>
        <p:txBody>
          <a:bodyPr/>
          <a:lstStyle/>
          <a:p>
            <a:fld id="{C7C971EB-C6FF-984D-AA39-391EBBB3D347}" type="datetimeFigureOut">
              <a:rPr lang="it-IT" smtClean="0"/>
              <a:t>27/04/21</a:t>
            </a:fld>
            <a:endParaRPr lang="fr-CA"/>
          </a:p>
        </p:txBody>
      </p:sp>
      <p:sp>
        <p:nvSpPr>
          <p:cNvPr id="8" name="Segnaposto piè di pagina 7"/>
          <p:cNvSpPr>
            <a:spLocks noGrp="1"/>
          </p:cNvSpPr>
          <p:nvPr>
            <p:ph type="ftr" sz="quarter" idx="11"/>
          </p:nvPr>
        </p:nvSpPr>
        <p:spPr/>
        <p:txBody>
          <a:bodyPr/>
          <a:lstStyle/>
          <a:p>
            <a:endParaRPr lang="fr-CA"/>
          </a:p>
        </p:txBody>
      </p:sp>
      <p:sp>
        <p:nvSpPr>
          <p:cNvPr id="9" name="Segnaposto numero diapositiva 8"/>
          <p:cNvSpPr>
            <a:spLocks noGrp="1"/>
          </p:cNvSpPr>
          <p:nvPr>
            <p:ph type="sldNum" sz="quarter" idx="12"/>
          </p:nvPr>
        </p:nvSpPr>
        <p:spPr/>
        <p:txBody>
          <a:bodyPr/>
          <a:lstStyle/>
          <a:p>
            <a:fld id="{581DC666-41E2-A042-B2D4-02BFA89754D9}" type="slidenum">
              <a:rPr lang="fr-CA" smtClean="0"/>
              <a:t>‹n.›</a:t>
            </a:fld>
            <a:endParaRPr lang="fr-CA"/>
          </a:p>
        </p:txBody>
      </p:sp>
    </p:spTree>
    <p:extLst>
      <p:ext uri="{BB962C8B-B14F-4D97-AF65-F5344CB8AC3E}">
        <p14:creationId xmlns:p14="http://schemas.microsoft.com/office/powerpoint/2010/main" val="41682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data 2"/>
          <p:cNvSpPr>
            <a:spLocks noGrp="1"/>
          </p:cNvSpPr>
          <p:nvPr>
            <p:ph type="dt" sz="half" idx="10"/>
          </p:nvPr>
        </p:nvSpPr>
        <p:spPr/>
        <p:txBody>
          <a:bodyPr/>
          <a:lstStyle/>
          <a:p>
            <a:fld id="{C7C971EB-C6FF-984D-AA39-391EBBB3D347}" type="datetimeFigureOut">
              <a:rPr lang="it-IT" smtClean="0"/>
              <a:t>27/04/21</a:t>
            </a:fld>
            <a:endParaRPr lang="fr-CA"/>
          </a:p>
        </p:txBody>
      </p:sp>
      <p:sp>
        <p:nvSpPr>
          <p:cNvPr id="4" name="Segnaposto piè di pagina 3"/>
          <p:cNvSpPr>
            <a:spLocks noGrp="1"/>
          </p:cNvSpPr>
          <p:nvPr>
            <p:ph type="ftr" sz="quarter" idx="11"/>
          </p:nvPr>
        </p:nvSpPr>
        <p:spPr/>
        <p:txBody>
          <a:bodyPr/>
          <a:lstStyle/>
          <a:p>
            <a:endParaRPr lang="fr-CA"/>
          </a:p>
        </p:txBody>
      </p:sp>
      <p:sp>
        <p:nvSpPr>
          <p:cNvPr id="5" name="Segnaposto numero diapositiva 4"/>
          <p:cNvSpPr>
            <a:spLocks noGrp="1"/>
          </p:cNvSpPr>
          <p:nvPr>
            <p:ph type="sldNum" sz="quarter" idx="12"/>
          </p:nvPr>
        </p:nvSpPr>
        <p:spPr/>
        <p:txBody>
          <a:bodyPr/>
          <a:lstStyle/>
          <a:p>
            <a:fld id="{581DC666-41E2-A042-B2D4-02BFA89754D9}" type="slidenum">
              <a:rPr lang="fr-CA" smtClean="0"/>
              <a:t>‹n.›</a:t>
            </a:fld>
            <a:endParaRPr lang="fr-CA"/>
          </a:p>
        </p:txBody>
      </p:sp>
    </p:spTree>
    <p:extLst>
      <p:ext uri="{BB962C8B-B14F-4D97-AF65-F5344CB8AC3E}">
        <p14:creationId xmlns:p14="http://schemas.microsoft.com/office/powerpoint/2010/main" val="253057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7C971EB-C6FF-984D-AA39-391EBBB3D347}" type="datetimeFigureOut">
              <a:rPr lang="it-IT" smtClean="0"/>
              <a:t>27/04/21</a:t>
            </a:fld>
            <a:endParaRPr lang="fr-CA"/>
          </a:p>
        </p:txBody>
      </p:sp>
      <p:sp>
        <p:nvSpPr>
          <p:cNvPr id="3" name="Segnaposto piè di pagina 2"/>
          <p:cNvSpPr>
            <a:spLocks noGrp="1"/>
          </p:cNvSpPr>
          <p:nvPr>
            <p:ph type="ftr" sz="quarter" idx="11"/>
          </p:nvPr>
        </p:nvSpPr>
        <p:spPr/>
        <p:txBody>
          <a:bodyPr/>
          <a:lstStyle/>
          <a:p>
            <a:endParaRPr lang="fr-CA"/>
          </a:p>
        </p:txBody>
      </p:sp>
      <p:sp>
        <p:nvSpPr>
          <p:cNvPr id="4" name="Segnaposto numero diapositiva 3"/>
          <p:cNvSpPr>
            <a:spLocks noGrp="1"/>
          </p:cNvSpPr>
          <p:nvPr>
            <p:ph type="sldNum" sz="quarter" idx="12"/>
          </p:nvPr>
        </p:nvSpPr>
        <p:spPr/>
        <p:txBody>
          <a:bodyPr/>
          <a:lstStyle/>
          <a:p>
            <a:fld id="{581DC666-41E2-A042-B2D4-02BFA89754D9}" type="slidenum">
              <a:rPr lang="fr-CA" smtClean="0"/>
              <a:t>‹n.›</a:t>
            </a:fld>
            <a:endParaRPr lang="fr-CA"/>
          </a:p>
        </p:txBody>
      </p:sp>
    </p:spTree>
    <p:extLst>
      <p:ext uri="{BB962C8B-B14F-4D97-AF65-F5344CB8AC3E}">
        <p14:creationId xmlns:p14="http://schemas.microsoft.com/office/powerpoint/2010/main" val="207449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fr-CA"/>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7C971EB-C6FF-984D-AA39-391EBBB3D347}" type="datetimeFigureOut">
              <a:rPr lang="it-IT" smtClean="0"/>
              <a:t>27/04/21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581DC666-41E2-A042-B2D4-02BFA89754D9}" type="slidenum">
              <a:rPr lang="fr-CA" smtClean="0"/>
              <a:t>‹n.›</a:t>
            </a:fld>
            <a:endParaRPr lang="fr-CA"/>
          </a:p>
        </p:txBody>
      </p:sp>
    </p:spTree>
    <p:extLst>
      <p:ext uri="{BB962C8B-B14F-4D97-AF65-F5344CB8AC3E}">
        <p14:creationId xmlns:p14="http://schemas.microsoft.com/office/powerpoint/2010/main" val="152884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fr-CA"/>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7C971EB-C6FF-984D-AA39-391EBBB3D347}" type="datetimeFigureOut">
              <a:rPr lang="it-IT" smtClean="0"/>
              <a:t>27/04/21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581DC666-41E2-A042-B2D4-02BFA89754D9}" type="slidenum">
              <a:rPr lang="fr-CA" smtClean="0"/>
              <a:t>‹n.›</a:t>
            </a:fld>
            <a:endParaRPr lang="fr-CA"/>
          </a:p>
        </p:txBody>
      </p:sp>
    </p:spTree>
    <p:extLst>
      <p:ext uri="{BB962C8B-B14F-4D97-AF65-F5344CB8AC3E}">
        <p14:creationId xmlns:p14="http://schemas.microsoft.com/office/powerpoint/2010/main" val="17007719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fr-CA"/>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971EB-C6FF-984D-AA39-391EBBB3D347}" type="datetimeFigureOut">
              <a:rPr lang="it-IT" smtClean="0"/>
              <a:t>27/04/21</a:t>
            </a:fld>
            <a:endParaRPr lang="fr-CA"/>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DC666-41E2-A042-B2D4-02BFA89754D9}" type="slidenum">
              <a:rPr lang="fr-CA" smtClean="0"/>
              <a:t>‹n.›</a:t>
            </a:fld>
            <a:endParaRPr lang="fr-CA"/>
          </a:p>
        </p:txBody>
      </p:sp>
    </p:spTree>
    <p:extLst>
      <p:ext uri="{BB962C8B-B14F-4D97-AF65-F5344CB8AC3E}">
        <p14:creationId xmlns:p14="http://schemas.microsoft.com/office/powerpoint/2010/main" val="2274018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gifrance.gouv.fr/affichTexte.do?cidTexte=JORFTEXT000000866501" TargetMode="External"/><Relationship Id="rId3" Type="http://schemas.openxmlformats.org/officeDocument/2006/relationships/hyperlink" Target="http://www.legifrance.gouv.fr/affichTexte.do?cidTexte=JORFTEXT000000556183"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vie-publique.fr/fiches/271400-la-loi-du-9-decembre-1905-de-separation-des-eglises-et-de-leta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uvernement.fr/action/la-justice-du-21e-siecle"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fr-CA" sz="2800" dirty="0" smtClean="0"/>
              <a:t>Observations hebdomadaires sur des questions sociétales et politiques avec l’appui de références juridiques et historiques</a:t>
            </a:r>
            <a:endParaRPr lang="fr-CA" sz="2800" dirty="0"/>
          </a:p>
        </p:txBody>
      </p:sp>
      <p:sp>
        <p:nvSpPr>
          <p:cNvPr id="3" name="Sottotitolo 2"/>
          <p:cNvSpPr>
            <a:spLocks noGrp="1"/>
          </p:cNvSpPr>
          <p:nvPr>
            <p:ph type="subTitle" idx="1"/>
          </p:nvPr>
        </p:nvSpPr>
        <p:spPr/>
        <p:txBody>
          <a:bodyPr>
            <a:normAutofit/>
          </a:bodyPr>
          <a:lstStyle/>
          <a:p>
            <a:r>
              <a:rPr lang="fr-CA" sz="2400" dirty="0" smtClean="0"/>
              <a:t>Langue, pouvoir, droit, culture</a:t>
            </a:r>
          </a:p>
          <a:p>
            <a:r>
              <a:rPr lang="fr-CA" sz="2400" dirty="0"/>
              <a:t>L</a:t>
            </a:r>
            <a:r>
              <a:rPr lang="fr-CA" sz="2400" dirty="0" smtClean="0"/>
              <a:t>ingua </a:t>
            </a:r>
            <a:r>
              <a:rPr lang="fr-CA" sz="2400" dirty="0" err="1" smtClean="0"/>
              <a:t>francese</a:t>
            </a:r>
            <a:r>
              <a:rPr lang="fr-CA" sz="2400" dirty="0" smtClean="0"/>
              <a:t> 2020-2021</a:t>
            </a:r>
          </a:p>
          <a:p>
            <a:r>
              <a:rPr lang="fr-CA" sz="2400" dirty="0" smtClean="0"/>
              <a:t>3° </a:t>
            </a:r>
            <a:r>
              <a:rPr lang="fr-CA" sz="2400" dirty="0" err="1" smtClean="0"/>
              <a:t>anno</a:t>
            </a:r>
            <a:r>
              <a:rPr lang="fr-CA" sz="2400" dirty="0" smtClean="0"/>
              <a:t> CIAPG</a:t>
            </a:r>
            <a:endParaRPr lang="fr-CA" sz="2400" dirty="0"/>
          </a:p>
        </p:txBody>
      </p:sp>
    </p:spTree>
    <p:extLst>
      <p:ext uri="{BB962C8B-B14F-4D97-AF65-F5344CB8AC3E}">
        <p14:creationId xmlns:p14="http://schemas.microsoft.com/office/powerpoint/2010/main" val="3459157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
            </a:r>
            <a:br>
              <a:rPr lang="fr-CA" sz="2800" dirty="0"/>
            </a:br>
            <a:r>
              <a:rPr lang="fr-CA" sz="2800" dirty="0"/>
              <a:t>Art. 24 de la « sécurité globale »</a:t>
            </a:r>
            <a:br>
              <a:rPr lang="fr-CA" sz="2800" dirty="0"/>
            </a:br>
            <a:endParaRPr lang="fr-CA" sz="2800" dirty="0"/>
          </a:p>
        </p:txBody>
      </p:sp>
      <p:sp>
        <p:nvSpPr>
          <p:cNvPr id="3" name="Segnaposto contenuto 2"/>
          <p:cNvSpPr>
            <a:spLocks noGrp="1"/>
          </p:cNvSpPr>
          <p:nvPr>
            <p:ph idx="1"/>
          </p:nvPr>
        </p:nvSpPr>
        <p:spPr/>
        <p:txBody>
          <a:bodyPr>
            <a:normAutofit/>
          </a:bodyPr>
          <a:lstStyle/>
          <a:p>
            <a:r>
              <a:rPr lang="it-IT" sz="2400" dirty="0"/>
              <a:t>Un </a:t>
            </a:r>
            <a:r>
              <a:rPr lang="it-IT" sz="2400" dirty="0" err="1"/>
              <a:t>article</a:t>
            </a:r>
            <a:r>
              <a:rPr lang="it-IT" sz="2400" dirty="0"/>
              <a:t> </a:t>
            </a:r>
            <a:r>
              <a:rPr lang="it-IT" sz="2400" dirty="0" err="1"/>
              <a:t>polémique</a:t>
            </a:r>
            <a:r>
              <a:rPr lang="it-IT" sz="2400" dirty="0"/>
              <a:t> qui porte « une grave </a:t>
            </a:r>
            <a:r>
              <a:rPr lang="it-IT" sz="2400" dirty="0" err="1"/>
              <a:t>atteinte</a:t>
            </a:r>
            <a:r>
              <a:rPr lang="it-IT" sz="2400" dirty="0"/>
              <a:t> » </a:t>
            </a:r>
            <a:r>
              <a:rPr lang="it-IT" sz="2400" dirty="0" err="1"/>
              <a:t>au</a:t>
            </a:r>
            <a:r>
              <a:rPr lang="it-IT" sz="2400" dirty="0"/>
              <a:t> </a:t>
            </a:r>
            <a:r>
              <a:rPr lang="it-IT" sz="2400" dirty="0" err="1"/>
              <a:t>droit</a:t>
            </a:r>
            <a:r>
              <a:rPr lang="it-IT" sz="2400" dirty="0"/>
              <a:t> de la presse</a:t>
            </a:r>
          </a:p>
          <a:p>
            <a:pPr algn="just"/>
            <a:r>
              <a:rPr lang="it-IT" sz="2400" dirty="0"/>
              <a:t>En </a:t>
            </a:r>
            <a:r>
              <a:rPr lang="it-IT" sz="2400" dirty="0" err="1"/>
              <a:t>modifiant</a:t>
            </a:r>
            <a:r>
              <a:rPr lang="it-IT" sz="2400" dirty="0"/>
              <a:t> la </a:t>
            </a:r>
            <a:r>
              <a:rPr lang="it-IT" sz="2400" dirty="0" err="1"/>
              <a:t>loi</a:t>
            </a:r>
            <a:r>
              <a:rPr lang="it-IT" sz="2400" dirty="0"/>
              <a:t> de 1881 </a:t>
            </a:r>
            <a:r>
              <a:rPr lang="it-IT" sz="2400" dirty="0" err="1"/>
              <a:t>sur</a:t>
            </a:r>
            <a:r>
              <a:rPr lang="it-IT" sz="2400" dirty="0"/>
              <a:t> la </a:t>
            </a:r>
            <a:r>
              <a:rPr lang="it-IT" sz="2400" dirty="0" err="1"/>
              <a:t>liberté</a:t>
            </a:r>
            <a:r>
              <a:rPr lang="it-IT" sz="2400" dirty="0"/>
              <a:t> de la presse, la </a:t>
            </a:r>
            <a:r>
              <a:rPr lang="it-IT" sz="2400" dirty="0" err="1"/>
              <a:t>disposition</a:t>
            </a:r>
            <a:r>
              <a:rPr lang="it-IT" sz="2400" dirty="0"/>
              <a:t> </a:t>
            </a:r>
            <a:r>
              <a:rPr lang="it-IT" sz="2400" dirty="0" err="1"/>
              <a:t>du</a:t>
            </a:r>
            <a:r>
              <a:rPr lang="it-IT" sz="2400" dirty="0"/>
              <a:t> </a:t>
            </a:r>
            <a:r>
              <a:rPr lang="it-IT" sz="2400" dirty="0" err="1"/>
              <a:t>projet</a:t>
            </a:r>
            <a:r>
              <a:rPr lang="it-IT" sz="2400" dirty="0"/>
              <a:t> de </a:t>
            </a:r>
            <a:r>
              <a:rPr lang="it-IT" sz="2400" dirty="0" err="1"/>
              <a:t>loi</a:t>
            </a:r>
            <a:r>
              <a:rPr lang="it-IT" sz="2400" dirty="0"/>
              <a:t> de « </a:t>
            </a:r>
            <a:r>
              <a:rPr lang="it-IT" sz="2400" dirty="0" err="1"/>
              <a:t>sécurité</a:t>
            </a:r>
            <a:r>
              <a:rPr lang="it-IT" sz="2400" dirty="0"/>
              <a:t> globale » </a:t>
            </a:r>
            <a:r>
              <a:rPr lang="it-IT" sz="2400" dirty="0" err="1"/>
              <a:t>visant</a:t>
            </a:r>
            <a:r>
              <a:rPr lang="it-IT" sz="2400" dirty="0"/>
              <a:t> à </a:t>
            </a:r>
            <a:r>
              <a:rPr lang="it-IT" sz="2400" dirty="0" err="1"/>
              <a:t>limiter</a:t>
            </a:r>
            <a:r>
              <a:rPr lang="it-IT" sz="2400" dirty="0"/>
              <a:t> la </a:t>
            </a:r>
            <a:r>
              <a:rPr lang="it-IT" sz="2400" dirty="0" err="1"/>
              <a:t>diffusion</a:t>
            </a:r>
            <a:r>
              <a:rPr lang="it-IT" sz="2400" dirty="0"/>
              <a:t> d’images </a:t>
            </a:r>
            <a:r>
              <a:rPr lang="it-IT" sz="2400" dirty="0" err="1"/>
              <a:t>des</a:t>
            </a:r>
            <a:r>
              <a:rPr lang="it-IT" sz="2400" dirty="0"/>
              <a:t> </a:t>
            </a:r>
            <a:r>
              <a:rPr lang="it-IT" sz="2400" dirty="0" err="1"/>
              <a:t>forces</a:t>
            </a:r>
            <a:r>
              <a:rPr lang="it-IT" sz="2400" dirty="0"/>
              <a:t> de l’</a:t>
            </a:r>
            <a:r>
              <a:rPr lang="it-IT" sz="2400" dirty="0" err="1"/>
              <a:t>ordre</a:t>
            </a:r>
            <a:r>
              <a:rPr lang="it-IT" sz="2400" dirty="0"/>
              <a:t> </a:t>
            </a:r>
            <a:r>
              <a:rPr lang="it-IT" sz="2400" dirty="0" err="1"/>
              <a:t>sur</a:t>
            </a:r>
            <a:r>
              <a:rPr lang="it-IT" sz="2400" dirty="0"/>
              <a:t> le </a:t>
            </a:r>
            <a:r>
              <a:rPr lang="it-IT" sz="2400" dirty="0" err="1"/>
              <a:t>terrain</a:t>
            </a:r>
            <a:r>
              <a:rPr lang="it-IT" sz="2400" dirty="0"/>
              <a:t> a </a:t>
            </a:r>
            <a:r>
              <a:rPr lang="it-IT" sz="2400" dirty="0" err="1"/>
              <a:t>provoqué</a:t>
            </a:r>
            <a:r>
              <a:rPr lang="it-IT" sz="2400" dirty="0"/>
              <a:t> une </a:t>
            </a:r>
            <a:r>
              <a:rPr lang="it-IT" sz="2400" dirty="0" err="1"/>
              <a:t>levée</a:t>
            </a:r>
            <a:r>
              <a:rPr lang="it-IT" sz="2400" dirty="0"/>
              <a:t> de </a:t>
            </a:r>
            <a:r>
              <a:rPr lang="it-IT" sz="2400" dirty="0" err="1"/>
              <a:t>boucliers</a:t>
            </a:r>
            <a:r>
              <a:rPr lang="it-IT" sz="2400" dirty="0"/>
              <a:t>. </a:t>
            </a:r>
            <a:r>
              <a:rPr lang="it-IT" sz="2400" dirty="0" err="1"/>
              <a:t>Les</a:t>
            </a:r>
            <a:r>
              <a:rPr lang="it-IT" sz="2400" dirty="0"/>
              <a:t> </a:t>
            </a:r>
            <a:r>
              <a:rPr lang="it-IT" sz="2400" dirty="0" err="1"/>
              <a:t>représentants</a:t>
            </a:r>
            <a:r>
              <a:rPr lang="it-IT" sz="2400" dirty="0"/>
              <a:t> </a:t>
            </a:r>
            <a:r>
              <a:rPr lang="it-IT" sz="2400" dirty="0" err="1"/>
              <a:t>des</a:t>
            </a:r>
            <a:r>
              <a:rPr lang="it-IT" sz="2400" dirty="0"/>
              <a:t> </a:t>
            </a:r>
            <a:r>
              <a:rPr lang="it-IT" sz="2400" dirty="0" err="1"/>
              <a:t>journalistes</a:t>
            </a:r>
            <a:r>
              <a:rPr lang="it-IT" sz="2400" dirty="0"/>
              <a:t> et </a:t>
            </a:r>
            <a:r>
              <a:rPr lang="it-IT" sz="2400" dirty="0" err="1"/>
              <a:t>les</a:t>
            </a:r>
            <a:r>
              <a:rPr lang="it-IT" sz="2400" dirty="0"/>
              <a:t> </a:t>
            </a:r>
            <a:r>
              <a:rPr lang="it-IT" sz="2400" dirty="0" err="1"/>
              <a:t>défenseurs</a:t>
            </a:r>
            <a:r>
              <a:rPr lang="it-IT" sz="2400" dirty="0"/>
              <a:t> </a:t>
            </a:r>
            <a:r>
              <a:rPr lang="it-IT" sz="2400" dirty="0" err="1"/>
              <a:t>des</a:t>
            </a:r>
            <a:r>
              <a:rPr lang="it-IT" sz="2400" dirty="0"/>
              <a:t> </a:t>
            </a:r>
            <a:r>
              <a:rPr lang="it-IT" sz="2400" dirty="0" err="1"/>
              <a:t>libertés</a:t>
            </a:r>
            <a:r>
              <a:rPr lang="it-IT" sz="2400" dirty="0"/>
              <a:t> </a:t>
            </a:r>
            <a:r>
              <a:rPr lang="it-IT" sz="2400" dirty="0" err="1"/>
              <a:t>publiques</a:t>
            </a:r>
            <a:r>
              <a:rPr lang="it-IT" sz="2400" dirty="0"/>
              <a:t> </a:t>
            </a:r>
            <a:r>
              <a:rPr lang="it-IT" sz="2400" dirty="0" err="1"/>
              <a:t>fustigent</a:t>
            </a:r>
            <a:r>
              <a:rPr lang="it-IT" sz="2400" dirty="0"/>
              <a:t> </a:t>
            </a:r>
            <a:r>
              <a:rPr lang="it-IT" sz="2400" i="1" dirty="0"/>
              <a:t>« une grave </a:t>
            </a:r>
            <a:r>
              <a:rPr lang="it-IT" sz="2400" i="1" dirty="0" err="1"/>
              <a:t>atteinte</a:t>
            </a:r>
            <a:r>
              <a:rPr lang="it-IT" sz="2400" i="1" dirty="0"/>
              <a:t> »</a:t>
            </a:r>
            <a:r>
              <a:rPr lang="it-IT" sz="2400" dirty="0"/>
              <a:t> </a:t>
            </a:r>
            <a:r>
              <a:rPr lang="it-IT" sz="2400" dirty="0" err="1"/>
              <a:t>au</a:t>
            </a:r>
            <a:r>
              <a:rPr lang="it-IT" sz="2400" dirty="0"/>
              <a:t> </a:t>
            </a:r>
            <a:r>
              <a:rPr lang="it-IT" sz="2400" dirty="0" err="1"/>
              <a:t>droit</a:t>
            </a:r>
            <a:r>
              <a:rPr lang="it-IT" sz="2400" dirty="0"/>
              <a:t> </a:t>
            </a:r>
            <a:r>
              <a:rPr lang="it-IT" sz="2400" dirty="0" err="1"/>
              <a:t>des</a:t>
            </a:r>
            <a:r>
              <a:rPr lang="it-IT" sz="2400" dirty="0"/>
              <a:t> </a:t>
            </a:r>
            <a:r>
              <a:rPr lang="it-IT" sz="2400" dirty="0" err="1"/>
              <a:t>médias</a:t>
            </a:r>
            <a:r>
              <a:rPr lang="it-IT" sz="2400" dirty="0"/>
              <a:t>.</a:t>
            </a:r>
          </a:p>
          <a:p>
            <a:pPr algn="just"/>
            <a:r>
              <a:rPr lang="it-IT" sz="2400" i="1" dirty="0"/>
              <a:t>Le Monde </a:t>
            </a:r>
            <a:r>
              <a:rPr lang="it-IT" sz="2400" dirty="0"/>
              <a:t>17 </a:t>
            </a:r>
            <a:r>
              <a:rPr lang="it-IT" sz="2400" dirty="0" err="1"/>
              <a:t>nov</a:t>
            </a:r>
            <a:r>
              <a:rPr lang="it-IT" sz="2400" dirty="0"/>
              <a:t>. 2020</a:t>
            </a:r>
          </a:p>
          <a:p>
            <a:endParaRPr lang="fr-CA" sz="2400" dirty="0"/>
          </a:p>
        </p:txBody>
      </p:sp>
    </p:spTree>
    <p:extLst>
      <p:ext uri="{BB962C8B-B14F-4D97-AF65-F5344CB8AC3E}">
        <p14:creationId xmlns:p14="http://schemas.microsoft.com/office/powerpoint/2010/main" val="15711179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t>
            </a:r>
            <a:r>
              <a:rPr lang="fr-CA" sz="2800" dirty="0" smtClean="0"/>
              <a:t>’histoire aujourd’hui</a:t>
            </a:r>
            <a:endParaRPr lang="fr-CA" sz="2800" dirty="0"/>
          </a:p>
        </p:txBody>
      </p:sp>
      <p:sp>
        <p:nvSpPr>
          <p:cNvPr id="3" name="Segnaposto contenuto 2"/>
          <p:cNvSpPr>
            <a:spLocks noGrp="1"/>
          </p:cNvSpPr>
          <p:nvPr>
            <p:ph idx="1"/>
          </p:nvPr>
        </p:nvSpPr>
        <p:spPr/>
        <p:txBody>
          <a:bodyPr>
            <a:normAutofit fontScale="92500"/>
          </a:bodyPr>
          <a:lstStyle/>
          <a:p>
            <a:r>
              <a:rPr lang="it-IT" sz="2400" b="1" dirty="0"/>
              <a:t>Coronavirus : </a:t>
            </a:r>
            <a:r>
              <a:rPr lang="it-IT" sz="2400" b="1" dirty="0" err="1"/>
              <a:t>Thierry</a:t>
            </a:r>
            <a:r>
              <a:rPr lang="it-IT" sz="2400" b="1" dirty="0"/>
              <a:t> Breton </a:t>
            </a:r>
            <a:r>
              <a:rPr lang="it-IT" sz="2400" b="1" dirty="0" err="1"/>
              <a:t>fixe</a:t>
            </a:r>
            <a:r>
              <a:rPr lang="it-IT" sz="2400" b="1" dirty="0"/>
              <a:t> l’</a:t>
            </a:r>
            <a:r>
              <a:rPr lang="it-IT" sz="2400" b="1" dirty="0" err="1"/>
              <a:t>objectif</a:t>
            </a:r>
            <a:r>
              <a:rPr lang="it-IT" sz="2400" b="1" dirty="0"/>
              <a:t> </a:t>
            </a:r>
            <a:r>
              <a:rPr lang="it-IT" sz="2400" b="1" dirty="0" err="1"/>
              <a:t>du</a:t>
            </a:r>
            <a:r>
              <a:rPr lang="it-IT" sz="2400" b="1" dirty="0"/>
              <a:t> 14 </a:t>
            </a:r>
            <a:r>
              <a:rPr lang="it-IT" sz="2400" b="1" dirty="0" err="1"/>
              <a:t>juillet</a:t>
            </a:r>
            <a:r>
              <a:rPr lang="it-IT" sz="2400" b="1" dirty="0"/>
              <a:t> pour </a:t>
            </a:r>
            <a:r>
              <a:rPr lang="it-IT" sz="2400" b="1" dirty="0" err="1"/>
              <a:t>atteindre</a:t>
            </a:r>
            <a:r>
              <a:rPr lang="it-IT" sz="2400" b="1" dirty="0"/>
              <a:t> en Europe l’</a:t>
            </a:r>
            <a:r>
              <a:rPr lang="it-IT" sz="2400" b="1" dirty="0" err="1"/>
              <a:t>immunité</a:t>
            </a:r>
            <a:r>
              <a:rPr lang="it-IT" sz="2400" b="1" dirty="0"/>
              <a:t> </a:t>
            </a:r>
            <a:r>
              <a:rPr lang="it-IT" sz="2400" b="1" dirty="0" err="1"/>
              <a:t>collective</a:t>
            </a:r>
            <a:endParaRPr lang="it-IT" sz="2400" b="1" dirty="0"/>
          </a:p>
          <a:p>
            <a:pPr algn="just"/>
            <a:r>
              <a:rPr lang="it-IT" sz="2400" b="1" dirty="0"/>
              <a:t>VACCINATION</a:t>
            </a:r>
            <a:r>
              <a:rPr lang="it-IT" sz="2400" dirty="0"/>
              <a:t> </a:t>
            </a:r>
            <a:r>
              <a:rPr lang="it-IT" sz="2400" dirty="0" err="1"/>
              <a:t>Selon</a:t>
            </a:r>
            <a:r>
              <a:rPr lang="it-IT" sz="2400" dirty="0"/>
              <a:t> le </a:t>
            </a:r>
            <a:r>
              <a:rPr lang="it-IT" sz="2400" dirty="0" err="1"/>
              <a:t>commissaire</a:t>
            </a:r>
            <a:r>
              <a:rPr lang="it-IT" sz="2400" dirty="0"/>
              <a:t> </a:t>
            </a:r>
            <a:r>
              <a:rPr lang="it-IT" sz="2400" dirty="0" err="1"/>
              <a:t>européen</a:t>
            </a:r>
            <a:r>
              <a:rPr lang="it-IT" sz="2400" dirty="0"/>
              <a:t> </a:t>
            </a:r>
            <a:r>
              <a:rPr lang="it-IT" sz="2400" dirty="0" err="1"/>
              <a:t>au</a:t>
            </a:r>
            <a:r>
              <a:rPr lang="it-IT" sz="2400" dirty="0"/>
              <a:t> </a:t>
            </a:r>
            <a:r>
              <a:rPr lang="it-IT" sz="2400" dirty="0" err="1"/>
              <a:t>Marché</a:t>
            </a:r>
            <a:r>
              <a:rPr lang="it-IT" sz="2400" dirty="0"/>
              <a:t> </a:t>
            </a:r>
            <a:r>
              <a:rPr lang="it-IT" sz="2400" dirty="0" err="1"/>
              <a:t>intérieur</a:t>
            </a:r>
            <a:r>
              <a:rPr lang="it-IT" sz="2400" dirty="0"/>
              <a:t>, la </a:t>
            </a:r>
            <a:r>
              <a:rPr lang="it-IT" sz="2400" dirty="0" err="1"/>
              <a:t>hausse</a:t>
            </a:r>
            <a:r>
              <a:rPr lang="it-IT" sz="2400" dirty="0"/>
              <a:t> </a:t>
            </a:r>
            <a:r>
              <a:rPr lang="it-IT" sz="2400" dirty="0" err="1"/>
              <a:t>des</a:t>
            </a:r>
            <a:r>
              <a:rPr lang="it-IT" sz="2400" dirty="0"/>
              <a:t> </a:t>
            </a:r>
            <a:r>
              <a:rPr lang="it-IT" sz="2400" dirty="0" err="1"/>
              <a:t>livraisons</a:t>
            </a:r>
            <a:r>
              <a:rPr lang="it-IT" sz="2400" dirty="0"/>
              <a:t> </a:t>
            </a:r>
            <a:r>
              <a:rPr lang="it-IT" sz="2400" dirty="0" err="1"/>
              <a:t>des</a:t>
            </a:r>
            <a:r>
              <a:rPr lang="it-IT" sz="2400" dirty="0"/>
              <a:t> </a:t>
            </a:r>
            <a:r>
              <a:rPr lang="it-IT" sz="2400" dirty="0" err="1"/>
              <a:t>vaccins</a:t>
            </a:r>
            <a:r>
              <a:rPr lang="it-IT" sz="2400" dirty="0"/>
              <a:t>, dont il est </a:t>
            </a:r>
            <a:r>
              <a:rPr lang="it-IT" sz="2400" dirty="0" err="1"/>
              <a:t>responsable</a:t>
            </a:r>
            <a:r>
              <a:rPr lang="it-IT" sz="2400" dirty="0"/>
              <a:t>, </a:t>
            </a:r>
            <a:r>
              <a:rPr lang="it-IT" sz="2400" dirty="0" err="1"/>
              <a:t>permet</a:t>
            </a:r>
            <a:r>
              <a:rPr lang="it-IT" sz="2400" dirty="0"/>
              <a:t> de se </a:t>
            </a:r>
            <a:r>
              <a:rPr lang="it-IT" sz="2400" dirty="0" err="1"/>
              <a:t>fixer</a:t>
            </a:r>
            <a:r>
              <a:rPr lang="it-IT" sz="2400" dirty="0"/>
              <a:t> </a:t>
            </a:r>
            <a:r>
              <a:rPr lang="it-IT" sz="2400" dirty="0" err="1"/>
              <a:t>cette</a:t>
            </a:r>
            <a:r>
              <a:rPr lang="it-IT" sz="2400" dirty="0"/>
              <a:t> </a:t>
            </a:r>
            <a:r>
              <a:rPr lang="it-IT" sz="2400" b="1" dirty="0"/>
              <a:t>« date </a:t>
            </a:r>
            <a:r>
              <a:rPr lang="it-IT" sz="2400" b="1" dirty="0" err="1"/>
              <a:t>symbolique</a:t>
            </a:r>
            <a:r>
              <a:rPr lang="it-IT" sz="2400" b="1" dirty="0"/>
              <a:t> </a:t>
            </a:r>
            <a:r>
              <a:rPr lang="it-IT" sz="2400" b="1" dirty="0" smtClean="0"/>
              <a:t>»</a:t>
            </a:r>
          </a:p>
          <a:p>
            <a:pPr algn="just"/>
            <a:r>
              <a:rPr lang="it-IT" sz="2400" dirty="0"/>
              <a:t>A quel moment la </a:t>
            </a:r>
            <a:r>
              <a:rPr lang="it-IT" sz="2400" dirty="0" err="1"/>
              <a:t>vaccination</a:t>
            </a:r>
            <a:r>
              <a:rPr lang="it-IT" sz="2400" dirty="0"/>
              <a:t> va-t-elle </a:t>
            </a:r>
            <a:r>
              <a:rPr lang="it-IT" sz="2400" dirty="0" err="1"/>
              <a:t>permettre</a:t>
            </a:r>
            <a:r>
              <a:rPr lang="it-IT" sz="2400" dirty="0"/>
              <a:t> à l’Europe d’</a:t>
            </a:r>
            <a:r>
              <a:rPr lang="it-IT" sz="2400" dirty="0" err="1"/>
              <a:t>atteindre</a:t>
            </a:r>
            <a:r>
              <a:rPr lang="it-IT" sz="2400" dirty="0"/>
              <a:t> l’</a:t>
            </a:r>
            <a:r>
              <a:rPr lang="it-IT" sz="2400" dirty="0" err="1"/>
              <a:t>immunité</a:t>
            </a:r>
            <a:r>
              <a:rPr lang="it-IT" sz="2400" dirty="0"/>
              <a:t> </a:t>
            </a:r>
            <a:r>
              <a:rPr lang="it-IT" sz="2400" dirty="0" err="1"/>
              <a:t>collective</a:t>
            </a:r>
            <a:r>
              <a:rPr lang="it-IT" sz="2400" dirty="0"/>
              <a:t> </a:t>
            </a:r>
            <a:r>
              <a:rPr lang="it-IT" sz="2400" dirty="0" err="1"/>
              <a:t>dans</a:t>
            </a:r>
            <a:r>
              <a:rPr lang="it-IT" sz="2400" dirty="0"/>
              <a:t> la </a:t>
            </a:r>
            <a:r>
              <a:rPr lang="it-IT" sz="2400" dirty="0" err="1"/>
              <a:t>lutte</a:t>
            </a:r>
            <a:r>
              <a:rPr lang="it-IT" sz="2400" dirty="0"/>
              <a:t> </a:t>
            </a:r>
            <a:r>
              <a:rPr lang="it-IT" sz="2400" dirty="0" err="1"/>
              <a:t>du</a:t>
            </a:r>
            <a:r>
              <a:rPr lang="it-IT" sz="2400" dirty="0"/>
              <a:t> </a:t>
            </a:r>
            <a:r>
              <a:rPr lang="it-IT" sz="2400" dirty="0" err="1"/>
              <a:t>continent</a:t>
            </a:r>
            <a:r>
              <a:rPr lang="it-IT" sz="2400" dirty="0"/>
              <a:t> </a:t>
            </a:r>
            <a:r>
              <a:rPr lang="it-IT" sz="2400" dirty="0" err="1"/>
              <a:t>contre</a:t>
            </a:r>
            <a:r>
              <a:rPr lang="it-IT" sz="2400" dirty="0"/>
              <a:t> la </a:t>
            </a:r>
            <a:r>
              <a:rPr lang="it-IT" sz="2400" dirty="0" err="1"/>
              <a:t>pandémie</a:t>
            </a:r>
            <a:r>
              <a:rPr lang="it-IT" sz="2400" dirty="0"/>
              <a:t> </a:t>
            </a:r>
            <a:r>
              <a:rPr lang="it-IT" sz="2400" dirty="0" err="1"/>
              <a:t>du</a:t>
            </a:r>
            <a:r>
              <a:rPr lang="it-IT" sz="2400" dirty="0"/>
              <a:t> coronavirus ? A </a:t>
            </a:r>
            <a:r>
              <a:rPr lang="it-IT" sz="2400" dirty="0" err="1"/>
              <a:t>cette</a:t>
            </a:r>
            <a:r>
              <a:rPr lang="it-IT" sz="2400" dirty="0"/>
              <a:t> </a:t>
            </a:r>
            <a:r>
              <a:rPr lang="it-IT" sz="2400" dirty="0" err="1"/>
              <a:t>question</a:t>
            </a:r>
            <a:r>
              <a:rPr lang="it-IT" sz="2400" dirty="0"/>
              <a:t> </a:t>
            </a:r>
            <a:r>
              <a:rPr lang="it-IT" sz="2400" dirty="0" err="1"/>
              <a:t>Thierry</a:t>
            </a:r>
            <a:r>
              <a:rPr lang="it-IT" sz="2400" dirty="0"/>
              <a:t> Breton, le « Monsieur </a:t>
            </a:r>
            <a:r>
              <a:rPr lang="it-IT" sz="2400" dirty="0" err="1"/>
              <a:t>vaccin</a:t>
            </a:r>
            <a:r>
              <a:rPr lang="it-IT" sz="2400" dirty="0"/>
              <a:t> » de la </a:t>
            </a:r>
            <a:r>
              <a:rPr lang="it-IT" sz="2400" dirty="0" err="1"/>
              <a:t>Commission</a:t>
            </a:r>
            <a:r>
              <a:rPr lang="it-IT" sz="2400" dirty="0"/>
              <a:t> </a:t>
            </a:r>
            <a:r>
              <a:rPr lang="it-IT" sz="2400" dirty="0" err="1"/>
              <a:t>européenne</a:t>
            </a:r>
            <a:r>
              <a:rPr lang="it-IT" sz="2400" dirty="0"/>
              <a:t>, a </a:t>
            </a:r>
            <a:r>
              <a:rPr lang="it-IT" sz="2400" dirty="0" err="1"/>
              <a:t>choisi</a:t>
            </a:r>
            <a:r>
              <a:rPr lang="it-IT" sz="2400" dirty="0"/>
              <a:t> de </a:t>
            </a:r>
            <a:r>
              <a:rPr lang="it-IT" sz="2400" dirty="0" err="1"/>
              <a:t>répondre</a:t>
            </a:r>
            <a:r>
              <a:rPr lang="it-IT" sz="2400" dirty="0"/>
              <a:t> </a:t>
            </a:r>
            <a:r>
              <a:rPr lang="it-IT" sz="2400" dirty="0" err="1"/>
              <a:t>précisément</a:t>
            </a:r>
            <a:r>
              <a:rPr lang="it-IT" sz="2400" dirty="0"/>
              <a:t> : le 14 </a:t>
            </a:r>
            <a:r>
              <a:rPr lang="it-IT" sz="2400" dirty="0" err="1"/>
              <a:t>juillet</a:t>
            </a:r>
            <a:r>
              <a:rPr lang="it-IT" sz="2400" dirty="0"/>
              <a:t>. </a:t>
            </a:r>
            <a:r>
              <a:rPr lang="it-IT" sz="2400" dirty="0" err="1"/>
              <a:t>Selon</a:t>
            </a:r>
            <a:r>
              <a:rPr lang="it-IT" sz="2400" dirty="0"/>
              <a:t> lui, la </a:t>
            </a:r>
            <a:r>
              <a:rPr lang="it-IT" sz="2400" dirty="0" err="1"/>
              <a:t>hausse</a:t>
            </a:r>
            <a:r>
              <a:rPr lang="it-IT" sz="2400" dirty="0"/>
              <a:t> </a:t>
            </a:r>
            <a:r>
              <a:rPr lang="it-IT" sz="2400" dirty="0" err="1"/>
              <a:t>prévue</a:t>
            </a:r>
            <a:r>
              <a:rPr lang="it-IT" sz="2400" dirty="0"/>
              <a:t> </a:t>
            </a:r>
            <a:r>
              <a:rPr lang="it-IT" sz="2400" dirty="0" err="1"/>
              <a:t>des</a:t>
            </a:r>
            <a:r>
              <a:rPr lang="it-IT" sz="2400" dirty="0"/>
              <a:t> </a:t>
            </a:r>
            <a:r>
              <a:rPr lang="it-IT" sz="2400" dirty="0" err="1"/>
              <a:t>livraisons</a:t>
            </a:r>
            <a:r>
              <a:rPr lang="it-IT" sz="2400" dirty="0"/>
              <a:t> de </a:t>
            </a:r>
            <a:r>
              <a:rPr lang="it-IT" sz="2400" dirty="0" err="1"/>
              <a:t>vaccins</a:t>
            </a:r>
            <a:r>
              <a:rPr lang="it-IT" sz="2400" dirty="0"/>
              <a:t> va </a:t>
            </a:r>
            <a:r>
              <a:rPr lang="it-IT" sz="2400" dirty="0" err="1"/>
              <a:t>permettre</a:t>
            </a:r>
            <a:r>
              <a:rPr lang="it-IT" sz="2400" dirty="0"/>
              <a:t> d’</a:t>
            </a:r>
            <a:r>
              <a:rPr lang="it-IT" sz="2400" dirty="0" err="1"/>
              <a:t>atteindre</a:t>
            </a:r>
            <a:r>
              <a:rPr lang="it-IT" sz="2400" dirty="0"/>
              <a:t> </a:t>
            </a:r>
            <a:r>
              <a:rPr lang="it-IT" sz="2400" dirty="0" err="1"/>
              <a:t>cet</a:t>
            </a:r>
            <a:r>
              <a:rPr lang="it-IT" sz="2400" dirty="0"/>
              <a:t> </a:t>
            </a:r>
            <a:r>
              <a:rPr lang="it-IT" sz="2400" dirty="0" err="1"/>
              <a:t>objectif</a:t>
            </a:r>
            <a:r>
              <a:rPr lang="it-IT" sz="2400" dirty="0"/>
              <a:t>. </a:t>
            </a:r>
            <a:endParaRPr lang="it-IT" sz="2400" dirty="0" smtClean="0"/>
          </a:p>
          <a:p>
            <a:pPr algn="just"/>
            <a:r>
              <a:rPr lang="it-IT" sz="2400" i="1" dirty="0" smtClean="0"/>
              <a:t>20 minutes </a:t>
            </a:r>
            <a:r>
              <a:rPr lang="it-IT" sz="2400" dirty="0" smtClean="0"/>
              <a:t>22mars 2021</a:t>
            </a:r>
            <a:endParaRPr lang="it-IT" sz="2400" dirty="0"/>
          </a:p>
          <a:p>
            <a:endParaRPr lang="fr-CA" sz="2400" dirty="0"/>
          </a:p>
        </p:txBody>
      </p:sp>
    </p:spTree>
    <p:extLst>
      <p:ext uri="{BB962C8B-B14F-4D97-AF65-F5344CB8AC3E}">
        <p14:creationId xmlns:p14="http://schemas.microsoft.com/office/powerpoint/2010/main" val="39068726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
            </a:r>
            <a:br>
              <a:rPr lang="it-IT" sz="2800" dirty="0"/>
            </a:br>
            <a:r>
              <a:rPr lang="it-IT" sz="2800" dirty="0" err="1" smtClean="0"/>
              <a:t>Les</a:t>
            </a:r>
            <a:r>
              <a:rPr lang="it-IT" sz="2800" dirty="0" smtClean="0"/>
              <a:t> </a:t>
            </a:r>
            <a:r>
              <a:rPr lang="it-IT" sz="2800" dirty="0" err="1" smtClean="0"/>
              <a:t>commérations</a:t>
            </a:r>
            <a:r>
              <a:rPr lang="it-IT" sz="2800" dirty="0" smtClean="0"/>
              <a:t/>
            </a:r>
            <a:br>
              <a:rPr lang="it-IT" sz="2800" dirty="0" smtClean="0"/>
            </a:br>
            <a:r>
              <a:rPr lang="it-IT" sz="2800" dirty="0" smtClean="0"/>
              <a:t>150e </a:t>
            </a:r>
            <a:r>
              <a:rPr lang="it-IT" sz="2800" dirty="0" err="1"/>
              <a:t>anniversaire</a:t>
            </a:r>
            <a:r>
              <a:rPr lang="it-IT" sz="2800" dirty="0"/>
              <a:t> de la </a:t>
            </a:r>
            <a:r>
              <a:rPr lang="it-IT" sz="2800" dirty="0" err="1"/>
              <a:t>Commune</a:t>
            </a:r>
            <a:r>
              <a:rPr lang="it-IT" sz="2800" dirty="0"/>
              <a:t> de Paris </a:t>
            </a:r>
            <a:br>
              <a:rPr lang="it-IT" sz="2800" dirty="0"/>
            </a:br>
            <a:r>
              <a:rPr lang="it-IT" sz="2800" dirty="0"/>
              <a:t>18 </a:t>
            </a:r>
            <a:r>
              <a:rPr lang="it-IT" sz="2800" dirty="0" err="1"/>
              <a:t>mars</a:t>
            </a:r>
            <a:r>
              <a:rPr lang="it-IT" sz="2800" dirty="0"/>
              <a:t> 1871-18 </a:t>
            </a:r>
            <a:r>
              <a:rPr lang="it-IT" sz="2800" dirty="0" err="1"/>
              <a:t>mars</a:t>
            </a:r>
            <a:r>
              <a:rPr lang="it-IT" sz="2800" dirty="0"/>
              <a:t> 2021</a:t>
            </a:r>
            <a:r>
              <a:rPr lang="fr-CA" sz="2800" dirty="0"/>
              <a:t/>
            </a:r>
            <a:br>
              <a:rPr lang="fr-CA" sz="2800" dirty="0"/>
            </a:br>
            <a:endParaRPr lang="fr-CA" sz="2800" dirty="0"/>
          </a:p>
        </p:txBody>
      </p:sp>
      <p:sp>
        <p:nvSpPr>
          <p:cNvPr id="3" name="Segnaposto contenuto 2"/>
          <p:cNvSpPr>
            <a:spLocks noGrp="1"/>
          </p:cNvSpPr>
          <p:nvPr>
            <p:ph idx="1"/>
          </p:nvPr>
        </p:nvSpPr>
        <p:spPr/>
        <p:txBody>
          <a:bodyPr>
            <a:normAutofit/>
          </a:bodyPr>
          <a:lstStyle/>
          <a:p>
            <a:pPr algn="just"/>
            <a:r>
              <a:rPr lang="it-IT" sz="2400" dirty="0" err="1"/>
              <a:t>Faut</a:t>
            </a:r>
            <a:r>
              <a:rPr lang="it-IT" sz="2400" dirty="0"/>
              <a:t>-il </a:t>
            </a:r>
            <a:r>
              <a:rPr lang="it-IT" sz="2400" dirty="0" err="1"/>
              <a:t>célébrer</a:t>
            </a:r>
            <a:r>
              <a:rPr lang="it-IT" sz="2400" dirty="0"/>
              <a:t> </a:t>
            </a:r>
            <a:r>
              <a:rPr lang="it-IT" sz="2400" dirty="0" err="1"/>
              <a:t>les</a:t>
            </a:r>
            <a:r>
              <a:rPr lang="it-IT" sz="2400" dirty="0"/>
              <a:t> 150 </a:t>
            </a:r>
            <a:r>
              <a:rPr lang="it-IT" sz="2400" dirty="0" err="1"/>
              <a:t>ans</a:t>
            </a:r>
            <a:r>
              <a:rPr lang="it-IT" sz="2400" dirty="0"/>
              <a:t> de la </a:t>
            </a:r>
            <a:r>
              <a:rPr lang="it-IT" sz="2400" dirty="0" err="1"/>
              <a:t>Commune</a:t>
            </a:r>
            <a:r>
              <a:rPr lang="it-IT" sz="2400" dirty="0"/>
              <a:t> de Paris ? </a:t>
            </a:r>
            <a:endParaRPr lang="it-IT" sz="2400" b="1" dirty="0" smtClean="0"/>
          </a:p>
          <a:p>
            <a:pPr algn="just"/>
            <a:r>
              <a:rPr lang="it-IT" sz="2400" b="1" dirty="0" smtClean="0"/>
              <a:t>L'</a:t>
            </a:r>
            <a:r>
              <a:rPr lang="it-IT" sz="2400" b="1" dirty="0" err="1" smtClean="0"/>
              <a:t>insurrection</a:t>
            </a:r>
            <a:r>
              <a:rPr lang="it-IT" sz="2400" b="1" dirty="0" smtClean="0"/>
              <a:t> </a:t>
            </a:r>
            <a:r>
              <a:rPr lang="it-IT" sz="2400" b="1" dirty="0" err="1"/>
              <a:t>déclenchée</a:t>
            </a:r>
            <a:r>
              <a:rPr lang="it-IT" sz="2400" b="1" dirty="0"/>
              <a:t> par la </a:t>
            </a:r>
            <a:r>
              <a:rPr lang="it-IT" sz="2400" b="1" dirty="0" err="1"/>
              <a:t>population</a:t>
            </a:r>
            <a:r>
              <a:rPr lang="it-IT" sz="2400" b="1" dirty="0"/>
              <a:t> de la capitale le 18 </a:t>
            </a:r>
            <a:r>
              <a:rPr lang="it-IT" sz="2400" b="1" dirty="0" err="1"/>
              <a:t>mars</a:t>
            </a:r>
            <a:r>
              <a:rPr lang="it-IT" sz="2400" b="1" dirty="0"/>
              <a:t> 1871 est </a:t>
            </a:r>
            <a:r>
              <a:rPr lang="it-IT" sz="2400" b="1" dirty="0" err="1"/>
              <a:t>aussi</a:t>
            </a:r>
            <a:r>
              <a:rPr lang="it-IT" sz="2400" b="1" dirty="0"/>
              <a:t> </a:t>
            </a:r>
            <a:r>
              <a:rPr lang="it-IT" sz="2400" b="1" dirty="0" err="1"/>
              <a:t>mythique</a:t>
            </a:r>
            <a:r>
              <a:rPr lang="it-IT" sz="2400" b="1" dirty="0"/>
              <a:t> </a:t>
            </a:r>
            <a:r>
              <a:rPr lang="it-IT" sz="2400" b="1" dirty="0" err="1"/>
              <a:t>que</a:t>
            </a:r>
            <a:r>
              <a:rPr lang="it-IT" sz="2400" b="1" dirty="0"/>
              <a:t> </a:t>
            </a:r>
            <a:r>
              <a:rPr lang="it-IT" sz="2400" b="1" dirty="0" err="1"/>
              <a:t>controversée</a:t>
            </a:r>
            <a:r>
              <a:rPr lang="it-IT" sz="2400" b="1" dirty="0"/>
              <a:t>. Sa </a:t>
            </a:r>
            <a:r>
              <a:rPr lang="it-IT" sz="2400" b="1" dirty="0" err="1"/>
              <a:t>commémoration</a:t>
            </a:r>
            <a:r>
              <a:rPr lang="it-IT" sz="2400" b="1" dirty="0"/>
              <a:t> par Anne </a:t>
            </a:r>
            <a:r>
              <a:rPr lang="it-IT" sz="2400" b="1" dirty="0" smtClean="0"/>
              <a:t>Hidalgo, la </a:t>
            </a:r>
            <a:r>
              <a:rPr lang="it-IT" sz="2400" b="1" dirty="0" err="1" smtClean="0"/>
              <a:t>maire</a:t>
            </a:r>
            <a:r>
              <a:rPr lang="it-IT" sz="2400" b="1" dirty="0" smtClean="0"/>
              <a:t> de Paris, </a:t>
            </a:r>
            <a:r>
              <a:rPr lang="it-IT" sz="2400" b="1" dirty="0" err="1"/>
              <a:t>suscite</a:t>
            </a:r>
            <a:r>
              <a:rPr lang="it-IT" sz="2400" b="1" dirty="0"/>
              <a:t> la </a:t>
            </a:r>
            <a:r>
              <a:rPr lang="it-IT" sz="2400" b="1" dirty="0" err="1"/>
              <a:t>polémique</a:t>
            </a:r>
            <a:r>
              <a:rPr lang="it-IT" sz="2400" b="1" dirty="0"/>
              <a:t>. </a:t>
            </a:r>
            <a:endParaRPr lang="it-IT" sz="2400" b="1" dirty="0" smtClean="0"/>
          </a:p>
          <a:p>
            <a:pPr algn="just"/>
            <a:endParaRPr lang="it-IT" sz="2400" b="1" dirty="0"/>
          </a:p>
          <a:p>
            <a:pPr algn="just"/>
            <a:r>
              <a:rPr lang="it-IT" sz="2400" i="1" dirty="0" smtClean="0"/>
              <a:t>L’Express</a:t>
            </a:r>
            <a:r>
              <a:rPr lang="it-IT" sz="2400" dirty="0" smtClean="0"/>
              <a:t>, 2 </a:t>
            </a:r>
            <a:r>
              <a:rPr lang="it-IT" sz="2400" dirty="0" err="1" smtClean="0"/>
              <a:t>mars</a:t>
            </a:r>
            <a:r>
              <a:rPr lang="it-IT" sz="2400" dirty="0" smtClean="0"/>
              <a:t> 2021</a:t>
            </a:r>
            <a:endParaRPr lang="it-IT" sz="2400" dirty="0"/>
          </a:p>
          <a:p>
            <a:endParaRPr lang="fr-CA" sz="2400" dirty="0"/>
          </a:p>
        </p:txBody>
      </p:sp>
    </p:spTree>
    <p:extLst>
      <p:ext uri="{BB962C8B-B14F-4D97-AF65-F5344CB8AC3E}">
        <p14:creationId xmlns:p14="http://schemas.microsoft.com/office/powerpoint/2010/main" val="33554958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err="1" smtClean="0"/>
              <a:t>Les</a:t>
            </a:r>
            <a:r>
              <a:rPr lang="it-IT" sz="2800" dirty="0" smtClean="0"/>
              <a:t> </a:t>
            </a:r>
            <a:r>
              <a:rPr lang="it-IT" sz="2800" dirty="0" err="1" smtClean="0"/>
              <a:t>commérations</a:t>
            </a:r>
            <a:r>
              <a:rPr lang="it-IT" sz="2800" dirty="0" smtClean="0"/>
              <a:t/>
            </a:r>
            <a:br>
              <a:rPr lang="it-IT" sz="2800" dirty="0" smtClean="0"/>
            </a:br>
            <a:r>
              <a:rPr lang="it-IT" sz="2800" dirty="0" smtClean="0"/>
              <a:t>150e </a:t>
            </a:r>
            <a:r>
              <a:rPr lang="it-IT" sz="2800" dirty="0" err="1" smtClean="0"/>
              <a:t>anniversaire</a:t>
            </a:r>
            <a:r>
              <a:rPr lang="it-IT" sz="2800" dirty="0" smtClean="0"/>
              <a:t> de la </a:t>
            </a:r>
            <a:r>
              <a:rPr lang="it-IT" sz="2800" dirty="0" err="1" smtClean="0"/>
              <a:t>Commune</a:t>
            </a:r>
            <a:r>
              <a:rPr lang="it-IT" sz="2800" dirty="0" smtClean="0"/>
              <a:t> de Paris </a:t>
            </a:r>
            <a:br>
              <a:rPr lang="it-IT" sz="2800" dirty="0" smtClean="0"/>
            </a:br>
            <a:endParaRPr lang="fr-CA" sz="2800" dirty="0"/>
          </a:p>
        </p:txBody>
      </p:sp>
      <p:sp>
        <p:nvSpPr>
          <p:cNvPr id="3" name="Segnaposto contenuto 2"/>
          <p:cNvSpPr>
            <a:spLocks noGrp="1"/>
          </p:cNvSpPr>
          <p:nvPr>
            <p:ph idx="1"/>
          </p:nvPr>
        </p:nvSpPr>
        <p:spPr/>
        <p:txBody>
          <a:bodyPr>
            <a:normAutofit/>
          </a:bodyPr>
          <a:lstStyle/>
          <a:p>
            <a:r>
              <a:rPr lang="it-IT" sz="2400" dirty="0" err="1"/>
              <a:t>Interview</a:t>
            </a:r>
            <a:endParaRPr lang="it-IT" sz="2400" dirty="0"/>
          </a:p>
          <a:p>
            <a:pPr algn="just"/>
            <a:r>
              <a:rPr lang="it-IT" sz="2400" b="1" dirty="0"/>
              <a:t>Robert </a:t>
            </a:r>
            <a:r>
              <a:rPr lang="it-IT" sz="2400" b="1" dirty="0" err="1"/>
              <a:t>Tombs</a:t>
            </a:r>
            <a:r>
              <a:rPr lang="it-IT" sz="2400" b="1" dirty="0"/>
              <a:t> : «Il </a:t>
            </a:r>
            <a:r>
              <a:rPr lang="it-IT" sz="2400" b="1" dirty="0" err="1"/>
              <a:t>n’y</a:t>
            </a:r>
            <a:r>
              <a:rPr lang="it-IT" sz="2400" b="1" dirty="0"/>
              <a:t> a </a:t>
            </a:r>
            <a:r>
              <a:rPr lang="it-IT" sz="2400" b="1" dirty="0" err="1"/>
              <a:t>jamais</a:t>
            </a:r>
            <a:r>
              <a:rPr lang="it-IT" sz="2400" b="1" dirty="0"/>
              <a:t> </a:t>
            </a:r>
            <a:r>
              <a:rPr lang="it-IT" sz="2400" b="1" dirty="0" err="1"/>
              <a:t>eu</a:t>
            </a:r>
            <a:r>
              <a:rPr lang="it-IT" sz="2400" b="1" dirty="0"/>
              <a:t> de </a:t>
            </a:r>
            <a:r>
              <a:rPr lang="it-IT" sz="2400" b="1" dirty="0" err="1"/>
              <a:t>système</a:t>
            </a:r>
            <a:r>
              <a:rPr lang="it-IT" sz="2400" b="1" dirty="0"/>
              <a:t> </a:t>
            </a:r>
            <a:r>
              <a:rPr lang="it-IT" sz="2400" b="1" dirty="0" err="1"/>
              <a:t>aussi</a:t>
            </a:r>
            <a:r>
              <a:rPr lang="it-IT" sz="2400" b="1" dirty="0"/>
              <a:t> </a:t>
            </a:r>
            <a:r>
              <a:rPr lang="it-IT" sz="2400" b="1" dirty="0" err="1"/>
              <a:t>démocratique</a:t>
            </a:r>
            <a:r>
              <a:rPr lang="it-IT" sz="2400" b="1" dirty="0"/>
              <a:t> </a:t>
            </a:r>
            <a:r>
              <a:rPr lang="it-IT" sz="2400" b="1" dirty="0" err="1"/>
              <a:t>que</a:t>
            </a:r>
            <a:r>
              <a:rPr lang="it-IT" sz="2400" b="1" dirty="0"/>
              <a:t> la </a:t>
            </a:r>
            <a:r>
              <a:rPr lang="it-IT" sz="2400" b="1" dirty="0" err="1"/>
              <a:t>Commune</a:t>
            </a:r>
            <a:r>
              <a:rPr lang="it-IT" sz="2400" b="1" dirty="0" smtClean="0"/>
              <a:t>»</a:t>
            </a:r>
          </a:p>
          <a:p>
            <a:pPr algn="just"/>
            <a:r>
              <a:rPr lang="it-IT" sz="2400" dirty="0" err="1"/>
              <a:t>Peut</a:t>
            </a:r>
            <a:r>
              <a:rPr lang="it-IT" sz="2400" dirty="0"/>
              <a:t>-on, en </a:t>
            </a:r>
            <a:r>
              <a:rPr lang="it-IT" sz="2400" dirty="0" err="1"/>
              <a:t>quelques</a:t>
            </a:r>
            <a:r>
              <a:rPr lang="it-IT" sz="2400" dirty="0"/>
              <a:t> </a:t>
            </a:r>
            <a:r>
              <a:rPr lang="it-IT" sz="2400" dirty="0" err="1"/>
              <a:t>mots</a:t>
            </a:r>
            <a:r>
              <a:rPr lang="it-IT" sz="2400" dirty="0"/>
              <a:t>, </a:t>
            </a:r>
            <a:r>
              <a:rPr lang="it-IT" sz="2400" dirty="0" err="1"/>
              <a:t>décrire</a:t>
            </a:r>
            <a:r>
              <a:rPr lang="it-IT" sz="2400" dirty="0"/>
              <a:t> la nature de la </a:t>
            </a:r>
            <a:r>
              <a:rPr lang="it-IT" sz="2400" dirty="0" err="1"/>
              <a:t>Commune</a:t>
            </a:r>
            <a:r>
              <a:rPr lang="it-IT" sz="2400" dirty="0"/>
              <a:t> de 1871 ? C’est une </a:t>
            </a:r>
            <a:r>
              <a:rPr lang="it-IT" sz="2400" dirty="0" err="1"/>
              <a:t>révolution</a:t>
            </a:r>
            <a:r>
              <a:rPr lang="it-IT" sz="2400" dirty="0"/>
              <a:t> </a:t>
            </a:r>
            <a:r>
              <a:rPr lang="it-IT" sz="2400" dirty="0" smtClean="0"/>
              <a:t>?</a:t>
            </a:r>
          </a:p>
          <a:p>
            <a:pPr algn="just"/>
            <a:r>
              <a:rPr lang="it-IT" sz="2400" dirty="0" err="1"/>
              <a:t>Disons</a:t>
            </a:r>
            <a:r>
              <a:rPr lang="it-IT" sz="2400" dirty="0"/>
              <a:t> </a:t>
            </a:r>
            <a:r>
              <a:rPr lang="it-IT" sz="2400" dirty="0" err="1"/>
              <a:t>qu’il</a:t>
            </a:r>
            <a:r>
              <a:rPr lang="it-IT" sz="2400" dirty="0"/>
              <a:t> s’</a:t>
            </a:r>
            <a:r>
              <a:rPr lang="it-IT" sz="2400" dirty="0" err="1"/>
              <a:t>agit</a:t>
            </a:r>
            <a:r>
              <a:rPr lang="it-IT" sz="2400" dirty="0"/>
              <a:t> d’une </a:t>
            </a:r>
            <a:r>
              <a:rPr lang="it-IT" sz="2400" dirty="0" err="1"/>
              <a:t>insurrection</a:t>
            </a:r>
            <a:r>
              <a:rPr lang="it-IT" sz="2400" dirty="0"/>
              <a:t> </a:t>
            </a:r>
            <a:r>
              <a:rPr lang="it-IT" sz="2400" dirty="0" err="1"/>
              <a:t>spontanée</a:t>
            </a:r>
            <a:r>
              <a:rPr lang="it-IT" sz="2400" dirty="0"/>
              <a:t>, </a:t>
            </a:r>
            <a:r>
              <a:rPr lang="it-IT" sz="2400" dirty="0" err="1"/>
              <a:t>inattendue</a:t>
            </a:r>
            <a:r>
              <a:rPr lang="it-IT" sz="2400" dirty="0" smtClean="0"/>
              <a:t>.</a:t>
            </a:r>
          </a:p>
          <a:p>
            <a:pPr algn="just"/>
            <a:r>
              <a:rPr lang="it-IT" sz="2400" dirty="0" err="1"/>
              <a:t>Cette</a:t>
            </a:r>
            <a:r>
              <a:rPr lang="it-IT" sz="2400" dirty="0"/>
              <a:t> </a:t>
            </a:r>
            <a:r>
              <a:rPr lang="it-IT" sz="2400" dirty="0" err="1"/>
              <a:t>tradition</a:t>
            </a:r>
            <a:r>
              <a:rPr lang="it-IT" sz="2400" dirty="0"/>
              <a:t> </a:t>
            </a:r>
            <a:r>
              <a:rPr lang="it-IT" sz="2400" dirty="0" err="1"/>
              <a:t>remonte</a:t>
            </a:r>
            <a:r>
              <a:rPr lang="it-IT" sz="2400" dirty="0"/>
              <a:t> </a:t>
            </a:r>
            <a:r>
              <a:rPr lang="it-IT" sz="2400" dirty="0" err="1"/>
              <a:t>évidemment</a:t>
            </a:r>
            <a:r>
              <a:rPr lang="it-IT" sz="2400" dirty="0"/>
              <a:t> à 1789, mais </a:t>
            </a:r>
            <a:r>
              <a:rPr lang="it-IT" sz="2400" dirty="0" err="1"/>
              <a:t>revient</a:t>
            </a:r>
            <a:r>
              <a:rPr lang="it-IT" sz="2400" dirty="0"/>
              <a:t> </a:t>
            </a:r>
            <a:r>
              <a:rPr lang="it-IT" sz="2400" dirty="0" err="1"/>
              <a:t>notamment</a:t>
            </a:r>
            <a:r>
              <a:rPr lang="it-IT" sz="2400" dirty="0"/>
              <a:t> pendant </a:t>
            </a:r>
            <a:r>
              <a:rPr lang="it-IT" sz="2400" dirty="0" err="1"/>
              <a:t>les</a:t>
            </a:r>
            <a:r>
              <a:rPr lang="it-IT" sz="2400" dirty="0"/>
              <a:t> </a:t>
            </a:r>
            <a:r>
              <a:rPr lang="it-IT" sz="2400" dirty="0" err="1"/>
              <a:t>années</a:t>
            </a:r>
            <a:r>
              <a:rPr lang="it-IT" sz="2400" dirty="0"/>
              <a:t> 1830, </a:t>
            </a:r>
            <a:r>
              <a:rPr lang="it-IT" sz="2400" dirty="0" err="1"/>
              <a:t>ou</a:t>
            </a:r>
            <a:r>
              <a:rPr lang="it-IT" sz="2400" dirty="0"/>
              <a:t> </a:t>
            </a:r>
            <a:r>
              <a:rPr lang="it-IT" sz="2400" dirty="0" err="1"/>
              <a:t>lors</a:t>
            </a:r>
            <a:r>
              <a:rPr lang="it-IT" sz="2400" dirty="0"/>
              <a:t> </a:t>
            </a:r>
            <a:r>
              <a:rPr lang="it-IT" sz="2400" dirty="0" err="1"/>
              <a:t>des</a:t>
            </a:r>
            <a:r>
              <a:rPr lang="it-IT" sz="2400" dirty="0"/>
              <a:t> </a:t>
            </a:r>
            <a:r>
              <a:rPr lang="it-IT" sz="2400" dirty="0" err="1"/>
              <a:t>journées</a:t>
            </a:r>
            <a:r>
              <a:rPr lang="it-IT" sz="2400" dirty="0"/>
              <a:t> de </a:t>
            </a:r>
            <a:r>
              <a:rPr lang="it-IT" sz="2400" dirty="0" err="1"/>
              <a:t>juin</a:t>
            </a:r>
            <a:r>
              <a:rPr lang="it-IT" sz="2400" dirty="0"/>
              <a:t> 1848. </a:t>
            </a:r>
            <a:r>
              <a:rPr lang="it-IT" sz="2400" dirty="0" err="1"/>
              <a:t>Avec</a:t>
            </a:r>
            <a:r>
              <a:rPr lang="it-IT" sz="2400" dirty="0"/>
              <a:t> la fin de la </a:t>
            </a:r>
            <a:r>
              <a:rPr lang="it-IT" sz="2400" dirty="0" err="1"/>
              <a:t>Commune</a:t>
            </a:r>
            <a:r>
              <a:rPr lang="it-IT" sz="2400" dirty="0"/>
              <a:t>, c’est </a:t>
            </a:r>
            <a:r>
              <a:rPr lang="it-IT" sz="2400" dirty="0" err="1"/>
              <a:t>aussi</a:t>
            </a:r>
            <a:r>
              <a:rPr lang="it-IT" sz="2400" dirty="0"/>
              <a:t> la fin d’une </a:t>
            </a:r>
            <a:r>
              <a:rPr lang="it-IT" sz="2400" dirty="0" err="1"/>
              <a:t>pratique</a:t>
            </a:r>
            <a:r>
              <a:rPr lang="it-IT" sz="2400" dirty="0"/>
              <a:t> </a:t>
            </a:r>
            <a:r>
              <a:rPr lang="it-IT" sz="2400" dirty="0" err="1"/>
              <a:t>révolutionnaire</a:t>
            </a:r>
            <a:r>
              <a:rPr lang="it-IT" sz="2400" dirty="0"/>
              <a:t> </a:t>
            </a:r>
            <a:r>
              <a:rPr lang="it-IT" sz="2400" dirty="0" err="1"/>
              <a:t>organisée</a:t>
            </a:r>
            <a:r>
              <a:rPr lang="it-IT" sz="2400" dirty="0"/>
              <a:t>, en un </a:t>
            </a:r>
            <a:r>
              <a:rPr lang="it-IT" sz="2400" dirty="0" err="1"/>
              <a:t>sens</a:t>
            </a:r>
            <a:r>
              <a:rPr lang="it-IT" sz="2400" dirty="0"/>
              <a:t>, </a:t>
            </a:r>
            <a:r>
              <a:rPr lang="it-IT" sz="2400" dirty="0" err="1"/>
              <a:t>autour</a:t>
            </a:r>
            <a:r>
              <a:rPr lang="it-IT" sz="2400" dirty="0"/>
              <a:t> de la </a:t>
            </a:r>
            <a:r>
              <a:rPr lang="it-IT" sz="2400" dirty="0" err="1"/>
              <a:t>barricade</a:t>
            </a:r>
            <a:r>
              <a:rPr lang="it-IT" sz="2400" dirty="0"/>
              <a:t>.</a:t>
            </a:r>
          </a:p>
          <a:p>
            <a:pPr algn="just"/>
            <a:endParaRPr lang="it-IT" sz="2400" b="1" dirty="0"/>
          </a:p>
          <a:p>
            <a:endParaRPr lang="fr-CA" sz="2400" dirty="0"/>
          </a:p>
        </p:txBody>
      </p:sp>
    </p:spTree>
    <p:extLst>
      <p:ext uri="{BB962C8B-B14F-4D97-AF65-F5344CB8AC3E}">
        <p14:creationId xmlns:p14="http://schemas.microsoft.com/office/powerpoint/2010/main" val="4138387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150e </a:t>
            </a:r>
            <a:r>
              <a:rPr lang="it-IT" sz="2800" dirty="0" err="1"/>
              <a:t>anniversaire</a:t>
            </a:r>
            <a:r>
              <a:rPr lang="it-IT" sz="2800" dirty="0"/>
              <a:t> </a:t>
            </a:r>
            <a:r>
              <a:rPr lang="it-IT" sz="2800" dirty="0" smtClean="0"/>
              <a:t>de la </a:t>
            </a:r>
            <a:r>
              <a:rPr lang="it-IT" sz="2800" dirty="0" err="1"/>
              <a:t>Commune</a:t>
            </a:r>
            <a:r>
              <a:rPr lang="it-IT" sz="2800" dirty="0"/>
              <a:t> de Paris </a:t>
            </a:r>
            <a:r>
              <a:rPr lang="it-IT" sz="2800" dirty="0" smtClean="0"/>
              <a:t/>
            </a:r>
            <a:br>
              <a:rPr lang="it-IT" sz="2800" dirty="0" smtClean="0"/>
            </a:br>
            <a:r>
              <a:rPr lang="it-IT" sz="2800" dirty="0" smtClean="0"/>
              <a:t>18 </a:t>
            </a:r>
            <a:r>
              <a:rPr lang="it-IT" sz="2800" dirty="0" err="1" smtClean="0"/>
              <a:t>mars</a:t>
            </a:r>
            <a:r>
              <a:rPr lang="it-IT" sz="2800" dirty="0" smtClean="0"/>
              <a:t> 1871-18 </a:t>
            </a:r>
            <a:r>
              <a:rPr lang="it-IT" sz="2800" dirty="0" err="1" smtClean="0"/>
              <a:t>mars</a:t>
            </a:r>
            <a:r>
              <a:rPr lang="it-IT" sz="2800" dirty="0" smtClean="0"/>
              <a:t> 2021</a:t>
            </a:r>
            <a:endParaRPr lang="fr-CA" sz="2800" dirty="0"/>
          </a:p>
        </p:txBody>
      </p:sp>
      <p:sp>
        <p:nvSpPr>
          <p:cNvPr id="3" name="Segnaposto contenuto 2"/>
          <p:cNvSpPr>
            <a:spLocks noGrp="1"/>
          </p:cNvSpPr>
          <p:nvPr>
            <p:ph idx="1"/>
          </p:nvPr>
        </p:nvSpPr>
        <p:spPr/>
        <p:txBody>
          <a:bodyPr>
            <a:normAutofit/>
          </a:bodyPr>
          <a:lstStyle/>
          <a:p>
            <a:pPr algn="just"/>
            <a:r>
              <a:rPr lang="it-IT" sz="2400" dirty="0"/>
              <a:t>La </a:t>
            </a:r>
            <a:r>
              <a:rPr lang="it-IT" sz="2400" dirty="0" err="1"/>
              <a:t>Commune</a:t>
            </a:r>
            <a:r>
              <a:rPr lang="it-IT" sz="2400" dirty="0"/>
              <a:t> de Paris est le </a:t>
            </a:r>
            <a:r>
              <a:rPr lang="it-IT" sz="2400" dirty="0" err="1"/>
              <a:t>nom</a:t>
            </a:r>
            <a:r>
              <a:rPr lang="it-IT" sz="2400" dirty="0"/>
              <a:t> </a:t>
            </a:r>
            <a:r>
              <a:rPr lang="it-IT" sz="2400" dirty="0" err="1"/>
              <a:t>donné</a:t>
            </a:r>
            <a:r>
              <a:rPr lang="it-IT" sz="2400" dirty="0"/>
              <a:t> </a:t>
            </a:r>
            <a:r>
              <a:rPr lang="it-IT" sz="2400" dirty="0" err="1"/>
              <a:t>au</a:t>
            </a:r>
            <a:r>
              <a:rPr lang="it-IT" sz="2400" dirty="0"/>
              <a:t> </a:t>
            </a:r>
            <a:r>
              <a:rPr lang="it-IT" sz="2400" dirty="0" err="1"/>
              <a:t>mouvement</a:t>
            </a:r>
            <a:r>
              <a:rPr lang="it-IT" sz="2400" dirty="0"/>
              <a:t> </a:t>
            </a:r>
            <a:r>
              <a:rPr lang="it-IT" sz="2400" dirty="0" err="1"/>
              <a:t>révolutionnaire</a:t>
            </a:r>
            <a:r>
              <a:rPr lang="it-IT" sz="2400" dirty="0"/>
              <a:t> et </a:t>
            </a:r>
            <a:r>
              <a:rPr lang="it-IT" sz="2400" dirty="0" err="1"/>
              <a:t>au</a:t>
            </a:r>
            <a:r>
              <a:rPr lang="it-IT" sz="2400" dirty="0"/>
              <a:t> </a:t>
            </a:r>
            <a:r>
              <a:rPr lang="it-IT" sz="2400" dirty="0" err="1"/>
              <a:t>gouvernement</a:t>
            </a:r>
            <a:r>
              <a:rPr lang="it-IT" sz="2400" dirty="0"/>
              <a:t> </a:t>
            </a:r>
            <a:r>
              <a:rPr lang="it-IT" sz="2400" dirty="0" err="1"/>
              <a:t>insurrectionnel</a:t>
            </a:r>
            <a:r>
              <a:rPr lang="it-IT" sz="2400" dirty="0"/>
              <a:t> qui </a:t>
            </a:r>
            <a:r>
              <a:rPr lang="it-IT" sz="2400" dirty="0" err="1"/>
              <a:t>fut</a:t>
            </a:r>
            <a:r>
              <a:rPr lang="it-IT" sz="2400" dirty="0"/>
              <a:t> </a:t>
            </a:r>
            <a:r>
              <a:rPr lang="it-IT" sz="2400" dirty="0" err="1"/>
              <a:t>mis</a:t>
            </a:r>
            <a:r>
              <a:rPr lang="it-IT" sz="2400" dirty="0"/>
              <a:t> en </a:t>
            </a:r>
            <a:r>
              <a:rPr lang="it-IT" sz="2400" dirty="0" err="1"/>
              <a:t>place</a:t>
            </a:r>
            <a:r>
              <a:rPr lang="it-IT" sz="2400" dirty="0"/>
              <a:t> </a:t>
            </a:r>
            <a:r>
              <a:rPr lang="it-IT" sz="2400" dirty="0" err="1"/>
              <a:t>dans</a:t>
            </a:r>
            <a:r>
              <a:rPr lang="it-IT" sz="2400" dirty="0"/>
              <a:t> la capitale </a:t>
            </a:r>
            <a:r>
              <a:rPr lang="it-IT" sz="2400" dirty="0" err="1"/>
              <a:t>entre</a:t>
            </a:r>
            <a:r>
              <a:rPr lang="it-IT" sz="2400" dirty="0"/>
              <a:t> le 18 </a:t>
            </a:r>
            <a:r>
              <a:rPr lang="it-IT" sz="2400" dirty="0" err="1"/>
              <a:t>mars</a:t>
            </a:r>
            <a:r>
              <a:rPr lang="it-IT" sz="2400" dirty="0"/>
              <a:t> et le 28 mai 1871</a:t>
            </a:r>
            <a:r>
              <a:rPr lang="it-IT" sz="2400" dirty="0" smtClean="0"/>
              <a:t>.</a:t>
            </a:r>
          </a:p>
          <a:p>
            <a:pPr algn="just"/>
            <a:endParaRPr lang="it-IT" sz="2400" dirty="0"/>
          </a:p>
          <a:p>
            <a:pPr algn="just"/>
            <a:r>
              <a:rPr lang="it-IT" sz="2400" i="1" dirty="0"/>
              <a:t>JDD</a:t>
            </a:r>
            <a:r>
              <a:rPr lang="it-IT" sz="2400" dirty="0"/>
              <a:t> 11 </a:t>
            </a:r>
            <a:r>
              <a:rPr lang="it-IT" sz="2400" dirty="0" err="1"/>
              <a:t>mars</a:t>
            </a:r>
            <a:r>
              <a:rPr lang="it-IT" sz="2400" dirty="0"/>
              <a:t> 2021</a:t>
            </a:r>
            <a:endParaRPr lang="fr-CA" sz="2400" dirty="0"/>
          </a:p>
          <a:p>
            <a:pPr algn="just"/>
            <a:endParaRPr lang="it-IT" sz="2400" dirty="0"/>
          </a:p>
        </p:txBody>
      </p:sp>
    </p:spTree>
    <p:extLst>
      <p:ext uri="{BB962C8B-B14F-4D97-AF65-F5344CB8AC3E}">
        <p14:creationId xmlns:p14="http://schemas.microsoft.com/office/powerpoint/2010/main" val="6292382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150e </a:t>
            </a:r>
            <a:r>
              <a:rPr lang="it-IT" sz="2800" dirty="0" err="1"/>
              <a:t>anniversaire</a:t>
            </a:r>
            <a:r>
              <a:rPr lang="it-IT" sz="2800" dirty="0"/>
              <a:t> de la </a:t>
            </a:r>
            <a:r>
              <a:rPr lang="it-IT" sz="2800" dirty="0" err="1"/>
              <a:t>Commune</a:t>
            </a:r>
            <a:r>
              <a:rPr lang="it-IT" sz="2800" dirty="0"/>
              <a:t> de Paris </a:t>
            </a:r>
            <a:br>
              <a:rPr lang="it-IT" sz="2800" dirty="0"/>
            </a:br>
            <a:r>
              <a:rPr lang="it-IT" sz="2800" dirty="0"/>
              <a:t>18 </a:t>
            </a:r>
            <a:r>
              <a:rPr lang="it-IT" sz="2800" dirty="0" err="1"/>
              <a:t>mars</a:t>
            </a:r>
            <a:r>
              <a:rPr lang="it-IT" sz="2800" dirty="0"/>
              <a:t> 1871-18 </a:t>
            </a:r>
            <a:r>
              <a:rPr lang="it-IT" sz="2800" dirty="0" err="1"/>
              <a:t>mars</a:t>
            </a:r>
            <a:r>
              <a:rPr lang="it-IT" sz="2800" dirty="0"/>
              <a:t> 2021</a:t>
            </a:r>
            <a:endParaRPr lang="fr-CA" sz="2800" dirty="0"/>
          </a:p>
        </p:txBody>
      </p:sp>
      <p:sp>
        <p:nvSpPr>
          <p:cNvPr id="3" name="Segnaposto contenuto 2"/>
          <p:cNvSpPr>
            <a:spLocks noGrp="1"/>
          </p:cNvSpPr>
          <p:nvPr>
            <p:ph idx="1"/>
          </p:nvPr>
        </p:nvSpPr>
        <p:spPr/>
        <p:txBody>
          <a:bodyPr>
            <a:normAutofit/>
          </a:bodyPr>
          <a:lstStyle/>
          <a:p>
            <a:pPr algn="just"/>
            <a:r>
              <a:rPr lang="it-IT" sz="2400" dirty="0" err="1"/>
              <a:t>Cette</a:t>
            </a:r>
            <a:r>
              <a:rPr lang="it-IT" sz="2400" dirty="0"/>
              <a:t> </a:t>
            </a:r>
            <a:r>
              <a:rPr lang="it-IT" sz="2400" dirty="0" err="1"/>
              <a:t>révolte</a:t>
            </a:r>
            <a:r>
              <a:rPr lang="it-IT" sz="2400" dirty="0"/>
              <a:t> est la </a:t>
            </a:r>
            <a:r>
              <a:rPr lang="it-IT" sz="2400" dirty="0" err="1"/>
              <a:t>conséquence</a:t>
            </a:r>
            <a:r>
              <a:rPr lang="it-IT" sz="2400" dirty="0"/>
              <a:t> </a:t>
            </a:r>
            <a:r>
              <a:rPr lang="it-IT" sz="2400" dirty="0" err="1"/>
              <a:t>directe</a:t>
            </a:r>
            <a:r>
              <a:rPr lang="it-IT" sz="2400" dirty="0"/>
              <a:t> de la guerre de 1870-1871 </a:t>
            </a:r>
            <a:r>
              <a:rPr lang="it-IT" sz="2400" dirty="0" err="1"/>
              <a:t>entre</a:t>
            </a:r>
            <a:r>
              <a:rPr lang="it-IT" sz="2400" dirty="0"/>
              <a:t> la France et la </a:t>
            </a:r>
            <a:r>
              <a:rPr lang="it-IT" sz="2400" dirty="0" err="1"/>
              <a:t>Prusse</a:t>
            </a:r>
            <a:r>
              <a:rPr lang="it-IT" sz="2400" dirty="0"/>
              <a:t>. </a:t>
            </a:r>
            <a:endParaRPr lang="it-IT" sz="2400" dirty="0" smtClean="0"/>
          </a:p>
          <a:p>
            <a:pPr algn="just"/>
            <a:r>
              <a:rPr lang="it-IT" sz="2400" dirty="0" smtClean="0"/>
              <a:t>En </a:t>
            </a:r>
            <a:r>
              <a:rPr lang="it-IT" sz="2400" dirty="0" err="1"/>
              <a:t>septembre</a:t>
            </a:r>
            <a:r>
              <a:rPr lang="it-IT" sz="2400" dirty="0"/>
              <a:t> 1870, la France est en </a:t>
            </a:r>
            <a:r>
              <a:rPr lang="it-IT" sz="2400" dirty="0" err="1"/>
              <a:t>déroute</a:t>
            </a:r>
            <a:r>
              <a:rPr lang="it-IT" sz="2400" dirty="0"/>
              <a:t>, </a:t>
            </a:r>
            <a:r>
              <a:rPr lang="it-IT" sz="2400" dirty="0" err="1"/>
              <a:t>Napoléon</a:t>
            </a:r>
            <a:r>
              <a:rPr lang="it-IT" sz="2400" dirty="0"/>
              <a:t> III </a:t>
            </a:r>
            <a:r>
              <a:rPr lang="it-IT" sz="2400" dirty="0" err="1"/>
              <a:t>abdique</a:t>
            </a:r>
            <a:r>
              <a:rPr lang="it-IT" sz="2400" dirty="0"/>
              <a:t> </a:t>
            </a:r>
            <a:r>
              <a:rPr lang="it-IT" sz="2400" dirty="0" err="1"/>
              <a:t>au</a:t>
            </a:r>
            <a:r>
              <a:rPr lang="it-IT" sz="2400" dirty="0"/>
              <a:t> profit de la </a:t>
            </a:r>
            <a:r>
              <a:rPr lang="it-IT" sz="2400" dirty="0" err="1"/>
              <a:t>IIIe</a:t>
            </a:r>
            <a:r>
              <a:rPr lang="it-IT" sz="2400" dirty="0"/>
              <a:t> </a:t>
            </a:r>
            <a:r>
              <a:rPr lang="it-IT" sz="2400" dirty="0" err="1"/>
              <a:t>République</a:t>
            </a:r>
            <a:r>
              <a:rPr lang="it-IT" sz="2400" dirty="0"/>
              <a:t> et Paris est </a:t>
            </a:r>
            <a:r>
              <a:rPr lang="it-IT" sz="2400" dirty="0" err="1"/>
              <a:t>assiégée</a:t>
            </a:r>
            <a:r>
              <a:rPr lang="it-IT" sz="2400" dirty="0"/>
              <a:t> par </a:t>
            </a:r>
            <a:r>
              <a:rPr lang="it-IT" sz="2400" dirty="0" err="1"/>
              <a:t>les</a:t>
            </a:r>
            <a:r>
              <a:rPr lang="it-IT" sz="2400" dirty="0"/>
              <a:t> </a:t>
            </a:r>
            <a:r>
              <a:rPr lang="it-IT" sz="2400" dirty="0" err="1"/>
              <a:t>troupes</a:t>
            </a:r>
            <a:r>
              <a:rPr lang="it-IT" sz="2400" dirty="0"/>
              <a:t> </a:t>
            </a:r>
            <a:r>
              <a:rPr lang="it-IT" sz="2400" dirty="0" err="1"/>
              <a:t>ennemies</a:t>
            </a:r>
            <a:r>
              <a:rPr lang="it-IT" sz="2400" dirty="0"/>
              <a:t>. </a:t>
            </a:r>
            <a:r>
              <a:rPr lang="it-IT" sz="2400" dirty="0" err="1"/>
              <a:t>Sous</a:t>
            </a:r>
            <a:r>
              <a:rPr lang="it-IT" sz="2400" dirty="0"/>
              <a:t> l'</a:t>
            </a:r>
            <a:r>
              <a:rPr lang="it-IT" sz="2400" dirty="0" err="1"/>
              <a:t>effet</a:t>
            </a:r>
            <a:r>
              <a:rPr lang="it-IT" sz="2400" dirty="0"/>
              <a:t> </a:t>
            </a:r>
            <a:r>
              <a:rPr lang="it-IT" sz="2400" dirty="0" err="1"/>
              <a:t>du</a:t>
            </a:r>
            <a:r>
              <a:rPr lang="it-IT" sz="2400" dirty="0"/>
              <a:t> </a:t>
            </a:r>
            <a:r>
              <a:rPr lang="it-IT" sz="2400" dirty="0" err="1"/>
              <a:t>blocus</a:t>
            </a:r>
            <a:r>
              <a:rPr lang="it-IT" sz="2400" dirty="0"/>
              <a:t>, </a:t>
            </a:r>
            <a:r>
              <a:rPr lang="it-IT" sz="2400" dirty="0" err="1"/>
              <a:t>les</a:t>
            </a:r>
            <a:r>
              <a:rPr lang="it-IT" sz="2400" dirty="0"/>
              <a:t> </a:t>
            </a:r>
            <a:r>
              <a:rPr lang="it-IT" sz="2400" dirty="0" err="1"/>
              <a:t>Parisiens</a:t>
            </a:r>
            <a:r>
              <a:rPr lang="it-IT" sz="2400" dirty="0"/>
              <a:t> </a:t>
            </a:r>
            <a:r>
              <a:rPr lang="it-IT" sz="2400" dirty="0" err="1"/>
              <a:t>meurent</a:t>
            </a:r>
            <a:r>
              <a:rPr lang="it-IT" sz="2400" dirty="0"/>
              <a:t> de </a:t>
            </a:r>
            <a:r>
              <a:rPr lang="it-IT" sz="2400" dirty="0" err="1"/>
              <a:t>faim</a:t>
            </a:r>
            <a:r>
              <a:rPr lang="it-IT" sz="2400" dirty="0"/>
              <a:t> à </a:t>
            </a:r>
            <a:r>
              <a:rPr lang="it-IT" sz="2400" dirty="0" err="1"/>
              <a:t>tel</a:t>
            </a:r>
            <a:r>
              <a:rPr lang="it-IT" sz="2400" dirty="0"/>
              <a:t> </a:t>
            </a:r>
            <a:r>
              <a:rPr lang="it-IT" sz="2400" dirty="0" err="1"/>
              <a:t>point</a:t>
            </a:r>
            <a:r>
              <a:rPr lang="it-IT" sz="2400" dirty="0"/>
              <a:t> </a:t>
            </a:r>
            <a:r>
              <a:rPr lang="it-IT" sz="2400" dirty="0" err="1"/>
              <a:t>qu'une</a:t>
            </a:r>
            <a:r>
              <a:rPr lang="it-IT" sz="2400" dirty="0"/>
              <a:t> </a:t>
            </a:r>
            <a:r>
              <a:rPr lang="it-IT" sz="2400" dirty="0" err="1"/>
              <a:t>partie</a:t>
            </a:r>
            <a:r>
              <a:rPr lang="it-IT" sz="2400" dirty="0"/>
              <a:t> </a:t>
            </a:r>
            <a:r>
              <a:rPr lang="it-IT" sz="2400" dirty="0" err="1"/>
              <a:t>des</a:t>
            </a:r>
            <a:r>
              <a:rPr lang="it-IT" sz="2400" dirty="0"/>
              <a:t> </a:t>
            </a:r>
            <a:r>
              <a:rPr lang="it-IT" sz="2400" dirty="0" err="1"/>
              <a:t>animaux</a:t>
            </a:r>
            <a:r>
              <a:rPr lang="it-IT" sz="2400" dirty="0"/>
              <a:t> </a:t>
            </a:r>
            <a:r>
              <a:rPr lang="it-IT" sz="2400" dirty="0" err="1"/>
              <a:t>du</a:t>
            </a:r>
            <a:r>
              <a:rPr lang="it-IT" sz="2400" dirty="0"/>
              <a:t> zoo de </a:t>
            </a:r>
            <a:r>
              <a:rPr lang="it-IT" sz="2400" dirty="0" err="1"/>
              <a:t>Vincennes</a:t>
            </a:r>
            <a:r>
              <a:rPr lang="it-IT" sz="2400" dirty="0"/>
              <a:t> </a:t>
            </a:r>
            <a:r>
              <a:rPr lang="it-IT" sz="2400" dirty="0" err="1"/>
              <a:t>sont</a:t>
            </a:r>
            <a:r>
              <a:rPr lang="it-IT" sz="2400" dirty="0"/>
              <a:t> </a:t>
            </a:r>
            <a:r>
              <a:rPr lang="it-IT" sz="2400" dirty="0" err="1"/>
              <a:t>mangés</a:t>
            </a:r>
            <a:r>
              <a:rPr lang="it-IT" sz="2400" dirty="0"/>
              <a:t>. Mais la capitale </a:t>
            </a:r>
            <a:r>
              <a:rPr lang="it-IT" sz="2400" dirty="0" err="1"/>
              <a:t>résiste</a:t>
            </a:r>
            <a:r>
              <a:rPr lang="it-IT" sz="2400" dirty="0"/>
              <a:t> </a:t>
            </a:r>
            <a:r>
              <a:rPr lang="it-IT" sz="2400" dirty="0" err="1"/>
              <a:t>aux</a:t>
            </a:r>
            <a:r>
              <a:rPr lang="it-IT" sz="2400" dirty="0"/>
              <a:t> </a:t>
            </a:r>
            <a:r>
              <a:rPr lang="it-IT" sz="2400" dirty="0" err="1"/>
              <a:t>Prussiens</a:t>
            </a:r>
            <a:r>
              <a:rPr lang="it-IT" sz="2400" dirty="0"/>
              <a:t> et le </a:t>
            </a:r>
            <a:r>
              <a:rPr lang="it-IT" sz="2400" dirty="0" err="1"/>
              <a:t>siège</a:t>
            </a:r>
            <a:r>
              <a:rPr lang="it-IT" sz="2400" dirty="0"/>
              <a:t> n'est </a:t>
            </a:r>
            <a:r>
              <a:rPr lang="it-IT" sz="2400" dirty="0" err="1"/>
              <a:t>pas</a:t>
            </a:r>
            <a:r>
              <a:rPr lang="it-IT" sz="2400" dirty="0"/>
              <a:t> </a:t>
            </a:r>
            <a:r>
              <a:rPr lang="it-IT" sz="2400" dirty="0" err="1"/>
              <a:t>rompu</a:t>
            </a:r>
            <a:r>
              <a:rPr lang="it-IT" sz="2400" dirty="0"/>
              <a:t>. </a:t>
            </a:r>
            <a:r>
              <a:rPr lang="it-IT" sz="2400" dirty="0" err="1"/>
              <a:t>Alors</a:t>
            </a:r>
            <a:r>
              <a:rPr lang="it-IT" sz="2400" dirty="0"/>
              <a:t>, </a:t>
            </a:r>
            <a:r>
              <a:rPr lang="it-IT" sz="2400" dirty="0" err="1"/>
              <a:t>quand</a:t>
            </a:r>
            <a:r>
              <a:rPr lang="it-IT" sz="2400" dirty="0"/>
              <a:t> le </a:t>
            </a:r>
            <a:r>
              <a:rPr lang="it-IT" sz="2400" dirty="0" err="1"/>
              <a:t>pouvoir</a:t>
            </a:r>
            <a:r>
              <a:rPr lang="it-IT" sz="2400" dirty="0"/>
              <a:t> </a:t>
            </a:r>
            <a:r>
              <a:rPr lang="it-IT" sz="2400" dirty="0" err="1"/>
              <a:t>républicain</a:t>
            </a:r>
            <a:r>
              <a:rPr lang="it-IT" sz="2400" dirty="0"/>
              <a:t> </a:t>
            </a:r>
            <a:r>
              <a:rPr lang="it-IT" sz="2400" dirty="0" err="1"/>
              <a:t>décide</a:t>
            </a:r>
            <a:r>
              <a:rPr lang="it-IT" sz="2400" dirty="0"/>
              <a:t> de </a:t>
            </a:r>
            <a:r>
              <a:rPr lang="it-IT" sz="2400" dirty="0" err="1"/>
              <a:t>capituler</a:t>
            </a:r>
            <a:r>
              <a:rPr lang="it-IT" sz="2400" dirty="0"/>
              <a:t>, </a:t>
            </a:r>
            <a:r>
              <a:rPr lang="it-IT" sz="2400" dirty="0" err="1"/>
              <a:t>les</a:t>
            </a:r>
            <a:r>
              <a:rPr lang="it-IT" sz="2400" dirty="0"/>
              <a:t> </a:t>
            </a:r>
            <a:r>
              <a:rPr lang="it-IT" sz="2400" dirty="0" err="1"/>
              <a:t>Parisiens</a:t>
            </a:r>
            <a:r>
              <a:rPr lang="it-IT" sz="2400" dirty="0"/>
              <a:t> </a:t>
            </a:r>
            <a:r>
              <a:rPr lang="it-IT" sz="2400" dirty="0" err="1"/>
              <a:t>refusent</a:t>
            </a:r>
            <a:r>
              <a:rPr lang="it-IT" sz="2400" dirty="0"/>
              <a:t> de se </a:t>
            </a:r>
            <a:r>
              <a:rPr lang="it-IT" sz="2400" dirty="0" err="1"/>
              <a:t>rendre</a:t>
            </a:r>
            <a:r>
              <a:rPr lang="it-IT" sz="2400" dirty="0" smtClean="0"/>
              <a:t>.</a:t>
            </a:r>
          </a:p>
          <a:p>
            <a:pPr algn="just"/>
            <a:r>
              <a:rPr lang="it-IT" sz="2400" i="1" dirty="0" smtClean="0"/>
              <a:t>JDD</a:t>
            </a:r>
            <a:r>
              <a:rPr lang="it-IT" sz="2400" dirty="0" smtClean="0"/>
              <a:t> 11 </a:t>
            </a:r>
            <a:r>
              <a:rPr lang="it-IT" sz="2400" dirty="0" err="1" smtClean="0"/>
              <a:t>mars</a:t>
            </a:r>
            <a:r>
              <a:rPr lang="it-IT" sz="2400" dirty="0" smtClean="0"/>
              <a:t> 2021</a:t>
            </a:r>
            <a:endParaRPr lang="fr-CA" sz="2400" dirty="0"/>
          </a:p>
        </p:txBody>
      </p:sp>
    </p:spTree>
    <p:extLst>
      <p:ext uri="{BB962C8B-B14F-4D97-AF65-F5344CB8AC3E}">
        <p14:creationId xmlns:p14="http://schemas.microsoft.com/office/powerpoint/2010/main" val="13401558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150e </a:t>
            </a:r>
            <a:r>
              <a:rPr lang="it-IT" sz="2800" dirty="0" err="1"/>
              <a:t>anniversaire</a:t>
            </a:r>
            <a:r>
              <a:rPr lang="it-IT" sz="2800" dirty="0"/>
              <a:t> de la </a:t>
            </a:r>
            <a:r>
              <a:rPr lang="it-IT" sz="2800" dirty="0" err="1"/>
              <a:t>Commune</a:t>
            </a:r>
            <a:r>
              <a:rPr lang="it-IT" sz="2800" dirty="0"/>
              <a:t> de Paris </a:t>
            </a:r>
            <a:br>
              <a:rPr lang="it-IT" sz="2800" dirty="0"/>
            </a:br>
            <a:r>
              <a:rPr lang="it-IT" sz="2800" dirty="0"/>
              <a:t>18 </a:t>
            </a:r>
            <a:r>
              <a:rPr lang="it-IT" sz="2800" dirty="0" err="1"/>
              <a:t>mars</a:t>
            </a:r>
            <a:r>
              <a:rPr lang="it-IT" sz="2800" dirty="0"/>
              <a:t> 1871-18 </a:t>
            </a:r>
            <a:r>
              <a:rPr lang="it-IT" sz="2800" dirty="0" err="1"/>
              <a:t>mars</a:t>
            </a:r>
            <a:r>
              <a:rPr lang="it-IT" sz="2800" dirty="0"/>
              <a:t> 2021</a:t>
            </a:r>
            <a:endParaRPr lang="fr-CA" sz="2800" dirty="0"/>
          </a:p>
        </p:txBody>
      </p:sp>
      <p:sp>
        <p:nvSpPr>
          <p:cNvPr id="3" name="Segnaposto contenuto 2"/>
          <p:cNvSpPr>
            <a:spLocks noGrp="1"/>
          </p:cNvSpPr>
          <p:nvPr>
            <p:ph idx="1"/>
          </p:nvPr>
        </p:nvSpPr>
        <p:spPr/>
        <p:txBody>
          <a:bodyPr>
            <a:normAutofit/>
          </a:bodyPr>
          <a:lstStyle/>
          <a:p>
            <a:r>
              <a:rPr lang="it-IT" sz="2400" b="1" dirty="0"/>
              <a:t>Une "</a:t>
            </a:r>
            <a:r>
              <a:rPr lang="it-IT" sz="2400" b="1" dirty="0" err="1"/>
              <a:t>semaine</a:t>
            </a:r>
            <a:r>
              <a:rPr lang="it-IT" sz="2400" b="1" dirty="0"/>
              <a:t> </a:t>
            </a:r>
            <a:r>
              <a:rPr lang="it-IT" sz="2400" b="1" dirty="0" err="1"/>
              <a:t>sanglante</a:t>
            </a:r>
            <a:r>
              <a:rPr lang="it-IT" sz="2400" b="1" dirty="0"/>
              <a:t>" qui a </a:t>
            </a:r>
            <a:r>
              <a:rPr lang="it-IT" sz="2400" b="1" dirty="0" err="1"/>
              <a:t>marqué</a:t>
            </a:r>
            <a:r>
              <a:rPr lang="it-IT" sz="2400" b="1" dirty="0"/>
              <a:t> </a:t>
            </a:r>
            <a:r>
              <a:rPr lang="it-IT" sz="2400" b="1" dirty="0" err="1"/>
              <a:t>les</a:t>
            </a:r>
            <a:r>
              <a:rPr lang="it-IT" sz="2400" b="1" dirty="0"/>
              <a:t> </a:t>
            </a:r>
            <a:r>
              <a:rPr lang="it-IT" sz="2400" b="1" dirty="0" err="1"/>
              <a:t>esprits</a:t>
            </a:r>
            <a:endParaRPr lang="it-IT" sz="2400" b="1" dirty="0"/>
          </a:p>
          <a:p>
            <a:pPr algn="just"/>
            <a:r>
              <a:rPr lang="it-IT" sz="2400" dirty="0"/>
              <a:t>Une </a:t>
            </a:r>
            <a:r>
              <a:rPr lang="it-IT" sz="2400" dirty="0" err="1"/>
              <a:t>partie</a:t>
            </a:r>
            <a:r>
              <a:rPr lang="it-IT" sz="2400" dirty="0"/>
              <a:t> d'</a:t>
            </a:r>
            <a:r>
              <a:rPr lang="it-IT" sz="2400" dirty="0" err="1"/>
              <a:t>entre</a:t>
            </a:r>
            <a:r>
              <a:rPr lang="it-IT" sz="2400" dirty="0"/>
              <a:t> </a:t>
            </a:r>
            <a:r>
              <a:rPr lang="it-IT" sz="2400" dirty="0" err="1"/>
              <a:t>eux</a:t>
            </a:r>
            <a:r>
              <a:rPr lang="it-IT" sz="2400" dirty="0"/>
              <a:t>, </a:t>
            </a:r>
            <a:r>
              <a:rPr lang="it-IT" sz="2400" dirty="0" err="1"/>
              <a:t>emmenés</a:t>
            </a:r>
            <a:r>
              <a:rPr lang="it-IT" sz="2400" dirty="0"/>
              <a:t> par la </a:t>
            </a:r>
            <a:r>
              <a:rPr lang="it-IT" sz="2400" dirty="0" err="1"/>
              <a:t>Garde</a:t>
            </a:r>
            <a:r>
              <a:rPr lang="it-IT" sz="2400" dirty="0"/>
              <a:t> </a:t>
            </a:r>
            <a:r>
              <a:rPr lang="it-IT" sz="2400" dirty="0" err="1"/>
              <a:t>nationale</a:t>
            </a:r>
            <a:r>
              <a:rPr lang="it-IT" sz="2400" dirty="0"/>
              <a:t>, </a:t>
            </a:r>
            <a:r>
              <a:rPr lang="it-IT" sz="2400" dirty="0" err="1"/>
              <a:t>prend</a:t>
            </a:r>
            <a:r>
              <a:rPr lang="it-IT" sz="2400" dirty="0"/>
              <a:t> </a:t>
            </a:r>
            <a:r>
              <a:rPr lang="it-IT" sz="2400" dirty="0" err="1"/>
              <a:t>les</a:t>
            </a:r>
            <a:r>
              <a:rPr lang="it-IT" sz="2400" dirty="0"/>
              <a:t> </a:t>
            </a:r>
            <a:r>
              <a:rPr lang="it-IT" sz="2400" dirty="0" err="1"/>
              <a:t>armes</a:t>
            </a:r>
            <a:r>
              <a:rPr lang="it-IT" sz="2400" dirty="0"/>
              <a:t> et </a:t>
            </a:r>
            <a:r>
              <a:rPr lang="it-IT" sz="2400" dirty="0" err="1"/>
              <a:t>combat</a:t>
            </a:r>
            <a:r>
              <a:rPr lang="it-IT" sz="2400" dirty="0"/>
              <a:t> à la fois </a:t>
            </a:r>
            <a:r>
              <a:rPr lang="it-IT" sz="2400" dirty="0" err="1"/>
              <a:t>les</a:t>
            </a:r>
            <a:r>
              <a:rPr lang="it-IT" sz="2400" dirty="0"/>
              <a:t> </a:t>
            </a:r>
            <a:r>
              <a:rPr lang="it-IT" sz="2400" dirty="0" err="1"/>
              <a:t>Prussiens</a:t>
            </a:r>
            <a:r>
              <a:rPr lang="it-IT" sz="2400" dirty="0"/>
              <a:t> - qui </a:t>
            </a:r>
            <a:r>
              <a:rPr lang="it-IT" sz="2400" dirty="0" err="1"/>
              <a:t>défilent</a:t>
            </a:r>
            <a:r>
              <a:rPr lang="it-IT" sz="2400" dirty="0"/>
              <a:t> </a:t>
            </a:r>
            <a:r>
              <a:rPr lang="it-IT" sz="2400" dirty="0" err="1"/>
              <a:t>dans</a:t>
            </a:r>
            <a:r>
              <a:rPr lang="it-IT" sz="2400" dirty="0"/>
              <a:t> la capitale le 1er </a:t>
            </a:r>
            <a:r>
              <a:rPr lang="it-IT" sz="2400" dirty="0" err="1"/>
              <a:t>mars</a:t>
            </a:r>
            <a:r>
              <a:rPr lang="it-IT" sz="2400" dirty="0"/>
              <a:t> - et le </a:t>
            </a:r>
            <a:r>
              <a:rPr lang="it-IT" sz="2400" dirty="0" err="1"/>
              <a:t>pouvoir</a:t>
            </a:r>
            <a:r>
              <a:rPr lang="it-IT" sz="2400" dirty="0"/>
              <a:t>. Le 18 </a:t>
            </a:r>
            <a:r>
              <a:rPr lang="it-IT" sz="2400" dirty="0" err="1"/>
              <a:t>mars</a:t>
            </a:r>
            <a:r>
              <a:rPr lang="it-IT" sz="2400" dirty="0"/>
              <a:t> 1871, le chef </a:t>
            </a:r>
            <a:r>
              <a:rPr lang="it-IT" sz="2400" dirty="0" err="1"/>
              <a:t>du</a:t>
            </a:r>
            <a:r>
              <a:rPr lang="it-IT" sz="2400" dirty="0"/>
              <a:t> </a:t>
            </a:r>
            <a:r>
              <a:rPr lang="it-IT" sz="2400" dirty="0" err="1"/>
              <a:t>gouvernement</a:t>
            </a:r>
            <a:r>
              <a:rPr lang="it-IT" sz="2400" dirty="0"/>
              <a:t> </a:t>
            </a:r>
            <a:r>
              <a:rPr lang="it-IT" sz="2400" dirty="0" err="1"/>
              <a:t>provisoire</a:t>
            </a:r>
            <a:r>
              <a:rPr lang="it-IT" sz="2400" dirty="0"/>
              <a:t>, </a:t>
            </a:r>
            <a:r>
              <a:rPr lang="it-IT" sz="2400" dirty="0" err="1"/>
              <a:t>Adolphe</a:t>
            </a:r>
            <a:r>
              <a:rPr lang="it-IT" sz="2400" dirty="0"/>
              <a:t> </a:t>
            </a:r>
            <a:r>
              <a:rPr lang="it-IT" sz="2400" dirty="0" err="1"/>
              <a:t>Thiers</a:t>
            </a:r>
            <a:r>
              <a:rPr lang="it-IT" sz="2400" dirty="0"/>
              <a:t>, </a:t>
            </a:r>
            <a:r>
              <a:rPr lang="it-IT" sz="2400" dirty="0" err="1"/>
              <a:t>fait</a:t>
            </a:r>
            <a:r>
              <a:rPr lang="it-IT" sz="2400" dirty="0"/>
              <a:t> </a:t>
            </a:r>
            <a:r>
              <a:rPr lang="it-IT" sz="2400" dirty="0" err="1"/>
              <a:t>arrêter</a:t>
            </a:r>
            <a:r>
              <a:rPr lang="it-IT" sz="2400" dirty="0"/>
              <a:t> Auguste </a:t>
            </a:r>
            <a:r>
              <a:rPr lang="it-IT" sz="2400" dirty="0" err="1"/>
              <a:t>Blanqui</a:t>
            </a:r>
            <a:r>
              <a:rPr lang="it-IT" sz="2400" dirty="0"/>
              <a:t>, l'un </a:t>
            </a:r>
            <a:r>
              <a:rPr lang="it-IT" sz="2400" dirty="0" err="1"/>
              <a:t>des</a:t>
            </a:r>
            <a:r>
              <a:rPr lang="it-IT" sz="2400" dirty="0"/>
              <a:t> </a:t>
            </a:r>
            <a:r>
              <a:rPr lang="it-IT" sz="2400" dirty="0" err="1"/>
              <a:t>leaders</a:t>
            </a:r>
            <a:r>
              <a:rPr lang="it-IT" sz="2400" dirty="0"/>
              <a:t> </a:t>
            </a:r>
            <a:r>
              <a:rPr lang="it-IT" sz="2400" dirty="0" err="1"/>
              <a:t>du</a:t>
            </a:r>
            <a:r>
              <a:rPr lang="it-IT" sz="2400" dirty="0"/>
              <a:t> </a:t>
            </a:r>
            <a:r>
              <a:rPr lang="it-IT" sz="2400" dirty="0" err="1"/>
              <a:t>mouvement</a:t>
            </a:r>
            <a:r>
              <a:rPr lang="it-IT" sz="2400" dirty="0"/>
              <a:t>, et </a:t>
            </a:r>
            <a:r>
              <a:rPr lang="it-IT" sz="2400" dirty="0" err="1"/>
              <a:t>envoie</a:t>
            </a:r>
            <a:r>
              <a:rPr lang="it-IT" sz="2400" dirty="0"/>
              <a:t> </a:t>
            </a:r>
            <a:r>
              <a:rPr lang="it-IT" sz="2400" dirty="0" err="1"/>
              <a:t>des</a:t>
            </a:r>
            <a:r>
              <a:rPr lang="it-IT" sz="2400" dirty="0"/>
              <a:t> </a:t>
            </a:r>
            <a:r>
              <a:rPr lang="it-IT" sz="2400" dirty="0" err="1"/>
              <a:t>troupes</a:t>
            </a:r>
            <a:r>
              <a:rPr lang="it-IT" sz="2400" dirty="0"/>
              <a:t> pour </a:t>
            </a:r>
            <a:r>
              <a:rPr lang="it-IT" sz="2400" dirty="0" err="1"/>
              <a:t>désarmer</a:t>
            </a:r>
            <a:r>
              <a:rPr lang="it-IT" sz="2400" dirty="0"/>
              <a:t> la </a:t>
            </a:r>
            <a:r>
              <a:rPr lang="it-IT" sz="2400" dirty="0" err="1"/>
              <a:t>Garde</a:t>
            </a:r>
            <a:r>
              <a:rPr lang="it-IT" sz="2400" dirty="0"/>
              <a:t> </a:t>
            </a:r>
            <a:r>
              <a:rPr lang="it-IT" sz="2400" dirty="0" err="1"/>
              <a:t>nationale</a:t>
            </a:r>
            <a:r>
              <a:rPr lang="it-IT" sz="2400" dirty="0"/>
              <a:t>. Mais </a:t>
            </a:r>
            <a:r>
              <a:rPr lang="it-IT" sz="2400" dirty="0" err="1"/>
              <a:t>celles</a:t>
            </a:r>
            <a:r>
              <a:rPr lang="it-IT" sz="2400" dirty="0"/>
              <a:t>-ci </a:t>
            </a:r>
            <a:r>
              <a:rPr lang="it-IT" sz="2400" dirty="0" err="1"/>
              <a:t>fraternisent</a:t>
            </a:r>
            <a:r>
              <a:rPr lang="it-IT" sz="2400" dirty="0"/>
              <a:t> </a:t>
            </a:r>
            <a:r>
              <a:rPr lang="it-IT" sz="2400" dirty="0" err="1"/>
              <a:t>avec</a:t>
            </a:r>
            <a:r>
              <a:rPr lang="it-IT" sz="2400" dirty="0"/>
              <a:t> la </a:t>
            </a:r>
            <a:r>
              <a:rPr lang="it-IT" sz="2400" dirty="0" err="1"/>
              <a:t>foule</a:t>
            </a:r>
            <a:r>
              <a:rPr lang="it-IT" sz="2400" dirty="0"/>
              <a:t> et la </a:t>
            </a:r>
            <a:r>
              <a:rPr lang="it-IT" sz="2400" dirty="0" err="1"/>
              <a:t>Garde</a:t>
            </a:r>
            <a:r>
              <a:rPr lang="it-IT" sz="2400" dirty="0"/>
              <a:t> </a:t>
            </a:r>
            <a:r>
              <a:rPr lang="it-IT" sz="2400" dirty="0" err="1"/>
              <a:t>nationale</a:t>
            </a:r>
            <a:r>
              <a:rPr lang="it-IT" sz="2400" dirty="0"/>
              <a:t>. En </a:t>
            </a:r>
            <a:r>
              <a:rPr lang="it-IT" sz="2400" dirty="0" err="1"/>
              <a:t>quelques</a:t>
            </a:r>
            <a:r>
              <a:rPr lang="it-IT" sz="2400" dirty="0"/>
              <a:t> </a:t>
            </a:r>
            <a:r>
              <a:rPr lang="it-IT" sz="2400" dirty="0" err="1"/>
              <a:t>jours</a:t>
            </a:r>
            <a:r>
              <a:rPr lang="it-IT" sz="2400" dirty="0"/>
              <a:t>, la </a:t>
            </a:r>
            <a:r>
              <a:rPr lang="it-IT" sz="2400" dirty="0" err="1"/>
              <a:t>Commune</a:t>
            </a:r>
            <a:r>
              <a:rPr lang="it-IT" sz="2400" dirty="0"/>
              <a:t> de Paris s'</a:t>
            </a:r>
            <a:r>
              <a:rPr lang="it-IT" sz="2400" dirty="0" err="1"/>
              <a:t>organise</a:t>
            </a:r>
            <a:r>
              <a:rPr lang="it-IT" sz="2400" dirty="0"/>
              <a:t> en une </a:t>
            </a:r>
            <a:r>
              <a:rPr lang="it-IT" sz="2400" dirty="0" err="1"/>
              <a:t>entité</a:t>
            </a:r>
            <a:r>
              <a:rPr lang="it-IT" sz="2400" dirty="0"/>
              <a:t> </a:t>
            </a:r>
            <a:r>
              <a:rPr lang="it-IT" sz="2400" dirty="0" err="1"/>
              <a:t>politique</a:t>
            </a:r>
            <a:r>
              <a:rPr lang="it-IT" sz="2400" dirty="0"/>
              <a:t> </a:t>
            </a:r>
            <a:r>
              <a:rPr lang="it-IT" sz="2400" dirty="0" err="1"/>
              <a:t>indépendante</a:t>
            </a:r>
            <a:r>
              <a:rPr lang="it-IT" sz="2400" dirty="0"/>
              <a:t>, </a:t>
            </a:r>
            <a:r>
              <a:rPr lang="it-IT" sz="2400" dirty="0" err="1"/>
              <a:t>avec</a:t>
            </a:r>
            <a:r>
              <a:rPr lang="it-IT" sz="2400" dirty="0"/>
              <a:t> </a:t>
            </a:r>
            <a:r>
              <a:rPr lang="it-IT" sz="2400" b="1" dirty="0"/>
              <a:t>un </a:t>
            </a:r>
            <a:r>
              <a:rPr lang="it-IT" sz="2400" b="1" dirty="0" err="1"/>
              <a:t>contre-gouvernement</a:t>
            </a:r>
            <a:r>
              <a:rPr lang="it-IT" sz="2400" b="1" dirty="0" smtClean="0"/>
              <a:t>.</a:t>
            </a:r>
          </a:p>
          <a:p>
            <a:pPr algn="just"/>
            <a:r>
              <a:rPr lang="it-IT" sz="2400" i="1" dirty="0"/>
              <a:t>JDD</a:t>
            </a:r>
            <a:r>
              <a:rPr lang="it-IT" sz="2400" dirty="0"/>
              <a:t> 11 </a:t>
            </a:r>
            <a:r>
              <a:rPr lang="it-IT" sz="2400" dirty="0" err="1"/>
              <a:t>mars</a:t>
            </a:r>
            <a:r>
              <a:rPr lang="it-IT" sz="2400" dirty="0"/>
              <a:t> 2021</a:t>
            </a:r>
            <a:endParaRPr lang="fr-CA" sz="2400" dirty="0"/>
          </a:p>
          <a:p>
            <a:pPr algn="just"/>
            <a:endParaRPr lang="it-IT" sz="2400" dirty="0"/>
          </a:p>
          <a:p>
            <a:endParaRPr lang="fr-CA" sz="2400" dirty="0"/>
          </a:p>
        </p:txBody>
      </p:sp>
    </p:spTree>
    <p:extLst>
      <p:ext uri="{BB962C8B-B14F-4D97-AF65-F5344CB8AC3E}">
        <p14:creationId xmlns:p14="http://schemas.microsoft.com/office/powerpoint/2010/main" val="10724867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150e </a:t>
            </a:r>
            <a:r>
              <a:rPr lang="it-IT" sz="2800" dirty="0" err="1"/>
              <a:t>anniversaire</a:t>
            </a:r>
            <a:r>
              <a:rPr lang="it-IT" sz="2800" dirty="0"/>
              <a:t> de la </a:t>
            </a:r>
            <a:r>
              <a:rPr lang="it-IT" sz="2800" dirty="0" err="1"/>
              <a:t>Commune</a:t>
            </a:r>
            <a:r>
              <a:rPr lang="it-IT" sz="2800" dirty="0"/>
              <a:t> de Paris </a:t>
            </a:r>
            <a:br>
              <a:rPr lang="it-IT" sz="2800" dirty="0"/>
            </a:br>
            <a:r>
              <a:rPr lang="it-IT" sz="2800" dirty="0"/>
              <a:t>18 </a:t>
            </a:r>
            <a:r>
              <a:rPr lang="it-IT" sz="2800" dirty="0" err="1"/>
              <a:t>mars</a:t>
            </a:r>
            <a:r>
              <a:rPr lang="it-IT" sz="2800" dirty="0"/>
              <a:t> 1871-18 </a:t>
            </a:r>
            <a:r>
              <a:rPr lang="it-IT" sz="2800" dirty="0" err="1"/>
              <a:t>mars</a:t>
            </a:r>
            <a:r>
              <a:rPr lang="it-IT" sz="2800" dirty="0"/>
              <a:t> 2021</a:t>
            </a:r>
            <a:endParaRPr lang="fr-CA" sz="2800" dirty="0"/>
          </a:p>
        </p:txBody>
      </p:sp>
      <p:sp>
        <p:nvSpPr>
          <p:cNvPr id="3" name="Segnaposto contenuto 2"/>
          <p:cNvSpPr>
            <a:spLocks noGrp="1"/>
          </p:cNvSpPr>
          <p:nvPr>
            <p:ph idx="1"/>
          </p:nvPr>
        </p:nvSpPr>
        <p:spPr/>
        <p:txBody>
          <a:bodyPr>
            <a:normAutofit/>
          </a:bodyPr>
          <a:lstStyle/>
          <a:p>
            <a:pPr algn="just"/>
            <a:r>
              <a:rPr lang="it-IT" sz="2400" dirty="0" err="1"/>
              <a:t>Les</a:t>
            </a:r>
            <a:r>
              <a:rPr lang="it-IT" sz="2400" dirty="0"/>
              <a:t> </a:t>
            </a:r>
            <a:r>
              <a:rPr lang="it-IT" sz="2400" dirty="0" err="1"/>
              <a:t>troupes</a:t>
            </a:r>
            <a:r>
              <a:rPr lang="it-IT" sz="2400" dirty="0"/>
              <a:t> </a:t>
            </a:r>
            <a:r>
              <a:rPr lang="it-IT" sz="2400" dirty="0" err="1"/>
              <a:t>régulières</a:t>
            </a:r>
            <a:r>
              <a:rPr lang="it-IT" sz="2400" dirty="0"/>
              <a:t>, dont le </a:t>
            </a:r>
            <a:r>
              <a:rPr lang="it-IT" sz="2400" dirty="0" err="1"/>
              <a:t>commandant</a:t>
            </a:r>
            <a:r>
              <a:rPr lang="it-IT" sz="2400" dirty="0"/>
              <a:t> en chef </a:t>
            </a:r>
            <a:r>
              <a:rPr lang="it-IT" sz="2400" dirty="0" err="1"/>
              <a:t>était</a:t>
            </a:r>
            <a:r>
              <a:rPr lang="it-IT" sz="2400" dirty="0"/>
              <a:t> </a:t>
            </a:r>
            <a:r>
              <a:rPr lang="it-IT" sz="2400" dirty="0" err="1"/>
              <a:t>Patrice</a:t>
            </a:r>
            <a:r>
              <a:rPr lang="it-IT" sz="2400" dirty="0"/>
              <a:t> de Mac </a:t>
            </a:r>
            <a:r>
              <a:rPr lang="it-IT" sz="2400" dirty="0" err="1"/>
              <a:t>Mahon</a:t>
            </a:r>
            <a:r>
              <a:rPr lang="it-IT" sz="2400" dirty="0"/>
              <a:t>, </a:t>
            </a:r>
            <a:r>
              <a:rPr lang="it-IT" sz="2400" dirty="0" err="1"/>
              <a:t>finissent</a:t>
            </a:r>
            <a:r>
              <a:rPr lang="it-IT" sz="2400" dirty="0"/>
              <a:t> par </a:t>
            </a:r>
            <a:r>
              <a:rPr lang="it-IT" sz="2400" dirty="0" err="1"/>
              <a:t>reprendre</a:t>
            </a:r>
            <a:r>
              <a:rPr lang="it-IT" sz="2400" dirty="0"/>
              <a:t> le </a:t>
            </a:r>
            <a:r>
              <a:rPr lang="it-IT" sz="2400" dirty="0" err="1"/>
              <a:t>dessus</a:t>
            </a:r>
            <a:r>
              <a:rPr lang="it-IT" sz="2400" dirty="0"/>
              <a:t> et, à l'</a:t>
            </a:r>
            <a:r>
              <a:rPr lang="it-IT" sz="2400" dirty="0" err="1"/>
              <a:t>occasion</a:t>
            </a:r>
            <a:r>
              <a:rPr lang="it-IT" sz="2400" dirty="0"/>
              <a:t> de la "</a:t>
            </a:r>
            <a:r>
              <a:rPr lang="it-IT" sz="2400" dirty="0" err="1"/>
              <a:t>semaine</a:t>
            </a:r>
            <a:r>
              <a:rPr lang="it-IT" sz="2400" dirty="0"/>
              <a:t> </a:t>
            </a:r>
            <a:r>
              <a:rPr lang="it-IT" sz="2400" dirty="0" err="1"/>
              <a:t>sanglante</a:t>
            </a:r>
            <a:r>
              <a:rPr lang="it-IT" sz="2400" dirty="0"/>
              <a:t>", </a:t>
            </a:r>
            <a:r>
              <a:rPr lang="it-IT" sz="2400" dirty="0" err="1"/>
              <a:t>du</a:t>
            </a:r>
            <a:r>
              <a:rPr lang="it-IT" sz="2400" dirty="0"/>
              <a:t> 21 </a:t>
            </a:r>
            <a:r>
              <a:rPr lang="it-IT" sz="2400" dirty="0" err="1"/>
              <a:t>au</a:t>
            </a:r>
            <a:r>
              <a:rPr lang="it-IT" sz="2400" dirty="0"/>
              <a:t> 28 mai 1871, </a:t>
            </a:r>
            <a:r>
              <a:rPr lang="it-IT" sz="2400" dirty="0" err="1"/>
              <a:t>elles</a:t>
            </a:r>
            <a:r>
              <a:rPr lang="it-IT" sz="2400" dirty="0"/>
              <a:t> </a:t>
            </a:r>
            <a:r>
              <a:rPr lang="it-IT" sz="2400" dirty="0" err="1"/>
              <a:t>écrasent</a:t>
            </a:r>
            <a:r>
              <a:rPr lang="it-IT" sz="2400" dirty="0"/>
              <a:t> le </a:t>
            </a:r>
            <a:r>
              <a:rPr lang="it-IT" sz="2400" dirty="0" err="1"/>
              <a:t>mouvement</a:t>
            </a:r>
            <a:r>
              <a:rPr lang="it-IT" sz="2400" dirty="0"/>
              <a:t> </a:t>
            </a:r>
            <a:r>
              <a:rPr lang="it-IT" sz="2400" dirty="0" err="1"/>
              <a:t>insurrectionnel</a:t>
            </a:r>
            <a:r>
              <a:rPr lang="it-IT" sz="2400" dirty="0"/>
              <a:t> </a:t>
            </a:r>
            <a:r>
              <a:rPr lang="it-IT" sz="2400" dirty="0" err="1"/>
              <a:t>sous</a:t>
            </a:r>
            <a:r>
              <a:rPr lang="it-IT" sz="2400" dirty="0"/>
              <a:t> l'</a:t>
            </a:r>
            <a:r>
              <a:rPr lang="it-IT" sz="2400" dirty="0" err="1"/>
              <a:t>impulsion</a:t>
            </a:r>
            <a:r>
              <a:rPr lang="it-IT" sz="2400" dirty="0"/>
              <a:t> de </a:t>
            </a:r>
            <a:r>
              <a:rPr lang="it-IT" sz="2400" dirty="0" err="1"/>
              <a:t>généraux</a:t>
            </a:r>
            <a:r>
              <a:rPr lang="it-IT" sz="2400" dirty="0"/>
              <a:t> </a:t>
            </a:r>
            <a:r>
              <a:rPr lang="it-IT" sz="2400" dirty="0" err="1"/>
              <a:t>comme</a:t>
            </a:r>
            <a:r>
              <a:rPr lang="it-IT" sz="2400" dirty="0"/>
              <a:t> Ernest </a:t>
            </a:r>
            <a:r>
              <a:rPr lang="it-IT" sz="2400" dirty="0" err="1"/>
              <a:t>Courtot</a:t>
            </a:r>
            <a:r>
              <a:rPr lang="it-IT" sz="2400" dirty="0"/>
              <a:t> de </a:t>
            </a:r>
            <a:r>
              <a:rPr lang="it-IT" sz="2400" dirty="0" err="1"/>
              <a:t>Cissey</a:t>
            </a:r>
            <a:r>
              <a:rPr lang="it-IT" sz="2400" dirty="0"/>
              <a:t>, Joseph </a:t>
            </a:r>
            <a:r>
              <a:rPr lang="it-IT" sz="2400" dirty="0" err="1"/>
              <a:t>Vinoy</a:t>
            </a:r>
            <a:r>
              <a:rPr lang="it-IT" sz="2400" dirty="0"/>
              <a:t> et Gaston de </a:t>
            </a:r>
            <a:r>
              <a:rPr lang="it-IT" sz="2400" dirty="0" err="1"/>
              <a:t>Galliffet</a:t>
            </a:r>
            <a:r>
              <a:rPr lang="it-IT" sz="2400" dirty="0"/>
              <a:t>. Le </a:t>
            </a:r>
            <a:r>
              <a:rPr lang="it-IT" sz="2400" dirty="0" err="1"/>
              <a:t>nombre</a:t>
            </a:r>
            <a:r>
              <a:rPr lang="it-IT" sz="2400" dirty="0"/>
              <a:t> de </a:t>
            </a:r>
            <a:r>
              <a:rPr lang="it-IT" sz="2400" dirty="0" err="1"/>
              <a:t>fédérés</a:t>
            </a:r>
            <a:r>
              <a:rPr lang="it-IT" sz="2400" dirty="0"/>
              <a:t> </a:t>
            </a:r>
            <a:r>
              <a:rPr lang="it-IT" sz="2400" dirty="0" err="1"/>
              <a:t>morts</a:t>
            </a:r>
            <a:r>
              <a:rPr lang="it-IT" sz="2400" dirty="0"/>
              <a:t> est </a:t>
            </a:r>
            <a:r>
              <a:rPr lang="it-IT" sz="2400" dirty="0" err="1"/>
              <a:t>estimé</a:t>
            </a:r>
            <a:r>
              <a:rPr lang="it-IT" sz="2400" dirty="0"/>
              <a:t> </a:t>
            </a:r>
            <a:r>
              <a:rPr lang="it-IT" sz="2400" dirty="0" err="1"/>
              <a:t>entre</a:t>
            </a:r>
            <a:r>
              <a:rPr lang="it-IT" sz="2400" dirty="0"/>
              <a:t> 20.000 et 30.000, </a:t>
            </a:r>
            <a:r>
              <a:rPr lang="it-IT" sz="2400" dirty="0" err="1"/>
              <a:t>contre</a:t>
            </a:r>
            <a:r>
              <a:rPr lang="it-IT" sz="2400" dirty="0"/>
              <a:t> 1.364 </a:t>
            </a:r>
            <a:r>
              <a:rPr lang="it-IT" sz="2400" dirty="0" err="1"/>
              <a:t>dans</a:t>
            </a:r>
            <a:r>
              <a:rPr lang="it-IT" sz="2400" dirty="0"/>
              <a:t> l'</a:t>
            </a:r>
            <a:r>
              <a:rPr lang="it-IT" sz="2400" dirty="0" err="1"/>
              <a:t>autre</a:t>
            </a:r>
            <a:r>
              <a:rPr lang="it-IT" sz="2400" dirty="0"/>
              <a:t> camp</a:t>
            </a:r>
            <a:r>
              <a:rPr lang="it-IT" sz="2400" dirty="0" smtClean="0"/>
              <a:t>.</a:t>
            </a:r>
          </a:p>
          <a:p>
            <a:pPr algn="just"/>
            <a:r>
              <a:rPr lang="it-IT" sz="2400" i="1" dirty="0"/>
              <a:t>JDD</a:t>
            </a:r>
            <a:r>
              <a:rPr lang="it-IT" sz="2400" dirty="0"/>
              <a:t> 11 </a:t>
            </a:r>
            <a:r>
              <a:rPr lang="it-IT" sz="2400" dirty="0" err="1"/>
              <a:t>mars</a:t>
            </a:r>
            <a:r>
              <a:rPr lang="it-IT" sz="2400" dirty="0"/>
              <a:t> 2021</a:t>
            </a:r>
            <a:endParaRPr lang="fr-CA" sz="2400" dirty="0"/>
          </a:p>
          <a:p>
            <a:pPr algn="just"/>
            <a:endParaRPr lang="fr-CA" sz="2400" dirty="0"/>
          </a:p>
        </p:txBody>
      </p:sp>
    </p:spTree>
    <p:extLst>
      <p:ext uri="{BB962C8B-B14F-4D97-AF65-F5344CB8AC3E}">
        <p14:creationId xmlns:p14="http://schemas.microsoft.com/office/powerpoint/2010/main" val="15443948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150e </a:t>
            </a:r>
            <a:r>
              <a:rPr lang="it-IT" sz="2800" dirty="0" err="1"/>
              <a:t>anniversaire</a:t>
            </a:r>
            <a:r>
              <a:rPr lang="it-IT" sz="2800" dirty="0"/>
              <a:t> de la </a:t>
            </a:r>
            <a:r>
              <a:rPr lang="it-IT" sz="2800" dirty="0" err="1"/>
              <a:t>Commune</a:t>
            </a:r>
            <a:r>
              <a:rPr lang="it-IT" sz="2800" dirty="0"/>
              <a:t> de Paris </a:t>
            </a:r>
            <a:br>
              <a:rPr lang="it-IT" sz="2800" dirty="0"/>
            </a:br>
            <a:r>
              <a:rPr lang="it-IT" sz="2800" dirty="0"/>
              <a:t>18 </a:t>
            </a:r>
            <a:r>
              <a:rPr lang="it-IT" sz="2800" dirty="0" err="1"/>
              <a:t>mars</a:t>
            </a:r>
            <a:r>
              <a:rPr lang="it-IT" sz="2800" dirty="0"/>
              <a:t> 1871-18 </a:t>
            </a:r>
            <a:r>
              <a:rPr lang="it-IT" sz="2800" dirty="0" err="1"/>
              <a:t>mars</a:t>
            </a:r>
            <a:r>
              <a:rPr lang="it-IT" sz="2800" dirty="0"/>
              <a:t> 2021</a:t>
            </a:r>
            <a:endParaRPr lang="fr-CA" sz="2800" dirty="0"/>
          </a:p>
        </p:txBody>
      </p:sp>
      <p:sp>
        <p:nvSpPr>
          <p:cNvPr id="3" name="Segnaposto contenuto 2"/>
          <p:cNvSpPr>
            <a:spLocks noGrp="1"/>
          </p:cNvSpPr>
          <p:nvPr>
            <p:ph idx="1"/>
          </p:nvPr>
        </p:nvSpPr>
        <p:spPr/>
        <p:txBody>
          <a:bodyPr>
            <a:normAutofit/>
          </a:bodyPr>
          <a:lstStyle/>
          <a:p>
            <a:pPr algn="just"/>
            <a:r>
              <a:rPr lang="it-IT" sz="2400" dirty="0" err="1"/>
              <a:t>Sur</a:t>
            </a:r>
            <a:r>
              <a:rPr lang="it-IT" sz="2400" dirty="0"/>
              <a:t> plus de 38.000 </a:t>
            </a:r>
            <a:r>
              <a:rPr lang="it-IT" sz="2400" dirty="0" err="1"/>
              <a:t>insurgés</a:t>
            </a:r>
            <a:r>
              <a:rPr lang="it-IT" sz="2400" dirty="0"/>
              <a:t> </a:t>
            </a:r>
            <a:r>
              <a:rPr lang="it-IT" sz="2400" dirty="0" err="1"/>
              <a:t>jugés</a:t>
            </a:r>
            <a:r>
              <a:rPr lang="it-IT" sz="2400" dirty="0"/>
              <a:t> en </a:t>
            </a:r>
            <a:r>
              <a:rPr lang="it-IT" sz="2400" dirty="0" err="1"/>
              <a:t>conseil</a:t>
            </a:r>
            <a:r>
              <a:rPr lang="it-IT" sz="2400" dirty="0"/>
              <a:t> de guerre, 7.500 </a:t>
            </a:r>
            <a:r>
              <a:rPr lang="it-IT" sz="2400" dirty="0" err="1"/>
              <a:t>sont</a:t>
            </a:r>
            <a:r>
              <a:rPr lang="it-IT" sz="2400" dirty="0"/>
              <a:t> </a:t>
            </a:r>
            <a:r>
              <a:rPr lang="it-IT" sz="2400" dirty="0" err="1"/>
              <a:t>déportés</a:t>
            </a:r>
            <a:r>
              <a:rPr lang="it-IT" sz="2400" dirty="0"/>
              <a:t> en </a:t>
            </a:r>
            <a:r>
              <a:rPr lang="it-IT" sz="2400" dirty="0" err="1"/>
              <a:t>Algérie</a:t>
            </a:r>
            <a:r>
              <a:rPr lang="it-IT" sz="2400" dirty="0"/>
              <a:t> et en Nouvelle-</a:t>
            </a:r>
            <a:r>
              <a:rPr lang="it-IT" sz="2400" dirty="0" err="1"/>
              <a:t>Calédonie</a:t>
            </a:r>
            <a:r>
              <a:rPr lang="it-IT" sz="2400" dirty="0"/>
              <a:t>, </a:t>
            </a:r>
            <a:r>
              <a:rPr lang="it-IT" sz="2400" dirty="0" err="1"/>
              <a:t>comme</a:t>
            </a:r>
            <a:r>
              <a:rPr lang="it-IT" sz="2400" dirty="0"/>
              <a:t> Louise Michel. </a:t>
            </a:r>
            <a:r>
              <a:rPr lang="it-IT" sz="2400" dirty="0" err="1"/>
              <a:t>Les</a:t>
            </a:r>
            <a:r>
              <a:rPr lang="it-IT" sz="2400" dirty="0"/>
              <a:t> </a:t>
            </a:r>
            <a:r>
              <a:rPr lang="it-IT" sz="2400" dirty="0" err="1"/>
              <a:t>survivants</a:t>
            </a:r>
            <a:r>
              <a:rPr lang="it-IT" sz="2400" dirty="0"/>
              <a:t> </a:t>
            </a:r>
            <a:r>
              <a:rPr lang="it-IT" sz="2400" dirty="0" err="1"/>
              <a:t>sont</a:t>
            </a:r>
            <a:r>
              <a:rPr lang="it-IT" sz="2400" dirty="0"/>
              <a:t> </a:t>
            </a:r>
            <a:r>
              <a:rPr lang="it-IT" sz="2400" dirty="0" err="1"/>
              <a:t>amnistiés</a:t>
            </a:r>
            <a:r>
              <a:rPr lang="it-IT" sz="2400" dirty="0"/>
              <a:t> en 1880. </a:t>
            </a:r>
            <a:r>
              <a:rPr lang="it-IT" sz="2400" dirty="0" err="1"/>
              <a:t>Les</a:t>
            </a:r>
            <a:r>
              <a:rPr lang="it-IT" sz="2400" dirty="0"/>
              <a:t> </a:t>
            </a:r>
            <a:r>
              <a:rPr lang="it-IT" sz="2400" dirty="0" err="1"/>
              <a:t>événements</a:t>
            </a:r>
            <a:r>
              <a:rPr lang="it-IT" sz="2400" dirty="0"/>
              <a:t> de la </a:t>
            </a:r>
            <a:r>
              <a:rPr lang="it-IT" sz="2400" dirty="0" err="1"/>
              <a:t>Commune</a:t>
            </a:r>
            <a:r>
              <a:rPr lang="it-IT" sz="2400" dirty="0"/>
              <a:t> de Paris </a:t>
            </a:r>
            <a:r>
              <a:rPr lang="it-IT" sz="2400" dirty="0" err="1"/>
              <a:t>ont</a:t>
            </a:r>
            <a:r>
              <a:rPr lang="it-IT" sz="2400" dirty="0"/>
              <a:t> </a:t>
            </a:r>
            <a:r>
              <a:rPr lang="it-IT" sz="2400" dirty="0" err="1"/>
              <a:t>eu</a:t>
            </a:r>
            <a:r>
              <a:rPr lang="it-IT" sz="2400" dirty="0"/>
              <a:t> une </a:t>
            </a:r>
            <a:r>
              <a:rPr lang="it-IT" sz="2400" dirty="0" err="1"/>
              <a:t>influence</a:t>
            </a:r>
            <a:r>
              <a:rPr lang="it-IT" sz="2400" dirty="0"/>
              <a:t> </a:t>
            </a:r>
            <a:r>
              <a:rPr lang="it-IT" sz="2400" dirty="0" err="1"/>
              <a:t>majeure</a:t>
            </a:r>
            <a:r>
              <a:rPr lang="it-IT" sz="2400" dirty="0"/>
              <a:t> </a:t>
            </a:r>
            <a:r>
              <a:rPr lang="it-IT" sz="2400" dirty="0" err="1"/>
              <a:t>dans</a:t>
            </a:r>
            <a:r>
              <a:rPr lang="it-IT" sz="2400" dirty="0"/>
              <a:t> l'histoire </a:t>
            </a:r>
            <a:r>
              <a:rPr lang="it-IT" sz="2400" dirty="0" err="1"/>
              <a:t>des</a:t>
            </a:r>
            <a:r>
              <a:rPr lang="it-IT" sz="2400" dirty="0"/>
              <a:t> </a:t>
            </a:r>
            <a:r>
              <a:rPr lang="it-IT" sz="2400" dirty="0" err="1"/>
              <a:t>idées</a:t>
            </a:r>
            <a:r>
              <a:rPr lang="it-IT" sz="2400" dirty="0"/>
              <a:t> </a:t>
            </a:r>
            <a:r>
              <a:rPr lang="it-IT" sz="2400" dirty="0" err="1"/>
              <a:t>politiques</a:t>
            </a:r>
            <a:r>
              <a:rPr lang="it-IT" sz="2400" dirty="0"/>
              <a:t>. </a:t>
            </a:r>
            <a:r>
              <a:rPr lang="it-IT" sz="2400" dirty="0" err="1"/>
              <a:t>Les</a:t>
            </a:r>
            <a:r>
              <a:rPr lang="it-IT" sz="2400" dirty="0"/>
              <a:t> </a:t>
            </a:r>
            <a:r>
              <a:rPr lang="it-IT" sz="2400" dirty="0" err="1"/>
              <a:t>mesures</a:t>
            </a:r>
            <a:r>
              <a:rPr lang="it-IT" sz="2400" dirty="0"/>
              <a:t> </a:t>
            </a:r>
            <a:r>
              <a:rPr lang="it-IT" sz="2400" dirty="0" err="1"/>
              <a:t>décidées</a:t>
            </a:r>
            <a:r>
              <a:rPr lang="it-IT" sz="2400" dirty="0"/>
              <a:t> par son </a:t>
            </a:r>
            <a:r>
              <a:rPr lang="it-IT" sz="2400" dirty="0" err="1"/>
              <a:t>contre-gouvernement</a:t>
            </a:r>
            <a:r>
              <a:rPr lang="it-IT" sz="2400" dirty="0"/>
              <a:t> (la </a:t>
            </a:r>
            <a:r>
              <a:rPr lang="it-IT" sz="2400" dirty="0" err="1"/>
              <a:t>séparation</a:t>
            </a:r>
            <a:r>
              <a:rPr lang="it-IT" sz="2400" dirty="0"/>
              <a:t> </a:t>
            </a:r>
            <a:r>
              <a:rPr lang="it-IT" sz="2400" dirty="0" err="1"/>
              <a:t>entre</a:t>
            </a:r>
            <a:r>
              <a:rPr lang="it-IT" sz="2400" dirty="0"/>
              <a:t> l'</a:t>
            </a:r>
            <a:r>
              <a:rPr lang="it-IT" sz="2400" dirty="0" err="1"/>
              <a:t>Eglise</a:t>
            </a:r>
            <a:r>
              <a:rPr lang="it-IT" sz="2400" dirty="0"/>
              <a:t> et l'</a:t>
            </a:r>
            <a:r>
              <a:rPr lang="it-IT" sz="2400" dirty="0" err="1"/>
              <a:t>Etat</a:t>
            </a:r>
            <a:r>
              <a:rPr lang="it-IT" sz="2400" dirty="0"/>
              <a:t>, la </a:t>
            </a:r>
            <a:r>
              <a:rPr lang="it-IT" sz="2400" dirty="0" err="1"/>
              <a:t>valorisation</a:t>
            </a:r>
            <a:r>
              <a:rPr lang="it-IT" sz="2400" dirty="0"/>
              <a:t> </a:t>
            </a:r>
            <a:r>
              <a:rPr lang="it-IT" sz="2400" dirty="0" err="1"/>
              <a:t>du</a:t>
            </a:r>
            <a:r>
              <a:rPr lang="it-IT" sz="2400" dirty="0"/>
              <a:t> </a:t>
            </a:r>
            <a:r>
              <a:rPr lang="it-IT" sz="2400" dirty="0" err="1"/>
              <a:t>statut</a:t>
            </a:r>
            <a:r>
              <a:rPr lang="it-IT" sz="2400" dirty="0"/>
              <a:t> de l'</a:t>
            </a:r>
            <a:r>
              <a:rPr lang="it-IT" sz="2400" dirty="0" err="1"/>
              <a:t>ouvrier</a:t>
            </a:r>
            <a:r>
              <a:rPr lang="it-IT" sz="2400" dirty="0"/>
              <a:t> et de </a:t>
            </a:r>
            <a:r>
              <a:rPr lang="it-IT" sz="2400" dirty="0" err="1"/>
              <a:t>ses</a:t>
            </a:r>
            <a:r>
              <a:rPr lang="it-IT" sz="2400" dirty="0"/>
              <a:t> </a:t>
            </a:r>
            <a:r>
              <a:rPr lang="it-IT" sz="2400" dirty="0" err="1"/>
              <a:t>droits</a:t>
            </a:r>
            <a:r>
              <a:rPr lang="it-IT" sz="2400" dirty="0"/>
              <a:t>, </a:t>
            </a:r>
            <a:r>
              <a:rPr lang="it-IT" sz="2400" dirty="0" err="1"/>
              <a:t>etc</a:t>
            </a:r>
            <a:r>
              <a:rPr lang="it-IT" sz="2400" dirty="0"/>
              <a:t>), dont la </a:t>
            </a:r>
            <a:r>
              <a:rPr lang="it-IT" sz="2400" dirty="0" err="1"/>
              <a:t>plupart</a:t>
            </a:r>
            <a:r>
              <a:rPr lang="it-IT" sz="2400" dirty="0"/>
              <a:t> n'</a:t>
            </a:r>
            <a:r>
              <a:rPr lang="it-IT" sz="2400" dirty="0" err="1"/>
              <a:t>ont</a:t>
            </a:r>
            <a:r>
              <a:rPr lang="it-IT" sz="2400" dirty="0"/>
              <a:t> </a:t>
            </a:r>
            <a:r>
              <a:rPr lang="it-IT" sz="2400" dirty="0" err="1"/>
              <a:t>pas</a:t>
            </a:r>
            <a:r>
              <a:rPr lang="it-IT" sz="2400" dirty="0"/>
              <a:t> </a:t>
            </a:r>
            <a:r>
              <a:rPr lang="it-IT" sz="2400" dirty="0" err="1"/>
              <a:t>pu</a:t>
            </a:r>
            <a:r>
              <a:rPr lang="it-IT" sz="2400" dirty="0"/>
              <a:t> </a:t>
            </a:r>
            <a:r>
              <a:rPr lang="it-IT" sz="2400" dirty="0" err="1"/>
              <a:t>être</a:t>
            </a:r>
            <a:r>
              <a:rPr lang="it-IT" sz="2400" dirty="0"/>
              <a:t> </a:t>
            </a:r>
            <a:r>
              <a:rPr lang="it-IT" sz="2400" dirty="0" err="1"/>
              <a:t>mises</a:t>
            </a:r>
            <a:r>
              <a:rPr lang="it-IT" sz="2400" dirty="0"/>
              <a:t> en </a:t>
            </a:r>
            <a:r>
              <a:rPr lang="it-IT" sz="2400" dirty="0" err="1"/>
              <a:t>place</a:t>
            </a:r>
            <a:r>
              <a:rPr lang="it-IT" sz="2400" dirty="0"/>
              <a:t>, </a:t>
            </a:r>
            <a:r>
              <a:rPr lang="it-IT" sz="2400" dirty="0" err="1"/>
              <a:t>ont</a:t>
            </a:r>
            <a:r>
              <a:rPr lang="it-IT" sz="2400" dirty="0"/>
              <a:t> </a:t>
            </a:r>
            <a:r>
              <a:rPr lang="it-IT" sz="2400" dirty="0" err="1"/>
              <a:t>notamment</a:t>
            </a:r>
            <a:r>
              <a:rPr lang="it-IT" sz="2400" dirty="0"/>
              <a:t> </a:t>
            </a:r>
            <a:r>
              <a:rPr lang="it-IT" sz="2400" dirty="0" err="1"/>
              <a:t>été</a:t>
            </a:r>
            <a:r>
              <a:rPr lang="it-IT" sz="2400" dirty="0"/>
              <a:t> </a:t>
            </a:r>
            <a:r>
              <a:rPr lang="it-IT" sz="2400" dirty="0" err="1"/>
              <a:t>reprises</a:t>
            </a:r>
            <a:r>
              <a:rPr lang="it-IT" sz="2400" dirty="0"/>
              <a:t> par l'</a:t>
            </a:r>
            <a:r>
              <a:rPr lang="it-IT" sz="2400" dirty="0" err="1"/>
              <a:t>idéologie</a:t>
            </a:r>
            <a:r>
              <a:rPr lang="it-IT" sz="2400" dirty="0"/>
              <a:t> marxiste </a:t>
            </a:r>
            <a:r>
              <a:rPr lang="it-IT" sz="2400" dirty="0" err="1"/>
              <a:t>puis</a:t>
            </a:r>
            <a:r>
              <a:rPr lang="it-IT" sz="2400" dirty="0"/>
              <a:t> communiste</a:t>
            </a:r>
            <a:r>
              <a:rPr lang="it-IT" sz="2400" dirty="0" smtClean="0"/>
              <a:t>.</a:t>
            </a:r>
          </a:p>
          <a:p>
            <a:pPr algn="just"/>
            <a:r>
              <a:rPr lang="it-IT" sz="2400" i="1" dirty="0"/>
              <a:t>JDD</a:t>
            </a:r>
            <a:r>
              <a:rPr lang="it-IT" sz="2400" dirty="0"/>
              <a:t> 11 </a:t>
            </a:r>
            <a:r>
              <a:rPr lang="it-IT" sz="2400" dirty="0" err="1"/>
              <a:t>mars</a:t>
            </a:r>
            <a:r>
              <a:rPr lang="it-IT" sz="2400" dirty="0"/>
              <a:t> 2021</a:t>
            </a:r>
            <a:endParaRPr lang="fr-CA" sz="2400" dirty="0"/>
          </a:p>
          <a:p>
            <a:pPr algn="just"/>
            <a:endParaRPr lang="fr-CA" sz="2400" dirty="0"/>
          </a:p>
        </p:txBody>
      </p:sp>
    </p:spTree>
    <p:extLst>
      <p:ext uri="{BB962C8B-B14F-4D97-AF65-F5344CB8AC3E}">
        <p14:creationId xmlns:p14="http://schemas.microsoft.com/office/powerpoint/2010/main" val="27091388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La Mairie de Paris </a:t>
            </a:r>
            <a:r>
              <a:rPr lang="fr-CA" sz="2800" dirty="0"/>
              <a:t>d’aujourd’hui</a:t>
            </a:r>
            <a:r>
              <a:rPr lang="fr-CA" sz="2800" dirty="0" smtClean="0"/>
              <a:t> et la Commune de Paris</a:t>
            </a:r>
            <a:endParaRPr lang="fr-CA" sz="2800" dirty="0"/>
          </a:p>
        </p:txBody>
      </p:sp>
      <p:sp>
        <p:nvSpPr>
          <p:cNvPr id="3" name="Segnaposto contenuto 2"/>
          <p:cNvSpPr>
            <a:spLocks noGrp="1"/>
          </p:cNvSpPr>
          <p:nvPr>
            <p:ph idx="1"/>
          </p:nvPr>
        </p:nvSpPr>
        <p:spPr/>
        <p:txBody>
          <a:bodyPr>
            <a:normAutofit/>
          </a:bodyPr>
          <a:lstStyle/>
          <a:p>
            <a:pPr algn="just"/>
            <a:r>
              <a:rPr lang="it-IT" sz="2400" dirty="0"/>
              <a:t>Le 18 </a:t>
            </a:r>
            <a:r>
              <a:rPr lang="it-IT" sz="2400" dirty="0" err="1"/>
              <a:t>mars</a:t>
            </a:r>
            <a:r>
              <a:rPr lang="it-IT" sz="2400" dirty="0"/>
              <a:t> 1871, </a:t>
            </a:r>
            <a:r>
              <a:rPr lang="it-IT" sz="2400" dirty="0" err="1"/>
              <a:t>les</a:t>
            </a:r>
            <a:r>
              <a:rPr lang="it-IT" sz="2400" dirty="0"/>
              <a:t> </a:t>
            </a:r>
            <a:r>
              <a:rPr lang="it-IT" sz="2400" dirty="0" err="1"/>
              <a:t>Parisiens</a:t>
            </a:r>
            <a:r>
              <a:rPr lang="it-IT" sz="2400" dirty="0"/>
              <a:t> se </a:t>
            </a:r>
            <a:r>
              <a:rPr lang="it-IT" sz="2400" dirty="0" err="1"/>
              <a:t>rebellent</a:t>
            </a:r>
            <a:r>
              <a:rPr lang="it-IT" sz="2400" dirty="0"/>
              <a:t> </a:t>
            </a:r>
            <a:r>
              <a:rPr lang="it-IT" sz="2400" dirty="0" err="1"/>
              <a:t>contre</a:t>
            </a:r>
            <a:r>
              <a:rPr lang="it-IT" sz="2400" dirty="0"/>
              <a:t> le </a:t>
            </a:r>
            <a:r>
              <a:rPr lang="it-IT" sz="2400" dirty="0" err="1"/>
              <a:t>gouvernement</a:t>
            </a:r>
            <a:r>
              <a:rPr lang="it-IT" sz="2400" dirty="0"/>
              <a:t>. C'est le </a:t>
            </a:r>
            <a:r>
              <a:rPr lang="it-IT" sz="2400" dirty="0" err="1"/>
              <a:t>début</a:t>
            </a:r>
            <a:r>
              <a:rPr lang="it-IT" sz="2400" dirty="0"/>
              <a:t> de la </a:t>
            </a:r>
            <a:r>
              <a:rPr lang="it-IT" sz="2400" dirty="0" err="1"/>
              <a:t>Commune</a:t>
            </a:r>
            <a:r>
              <a:rPr lang="it-IT" sz="2400" dirty="0"/>
              <a:t> qui </a:t>
            </a:r>
            <a:r>
              <a:rPr lang="it-IT" sz="2400" dirty="0" err="1"/>
              <a:t>durera</a:t>
            </a:r>
            <a:r>
              <a:rPr lang="it-IT" sz="2400" dirty="0"/>
              <a:t> 72 </a:t>
            </a:r>
            <a:r>
              <a:rPr lang="it-IT" sz="2400" dirty="0" err="1"/>
              <a:t>jours</a:t>
            </a:r>
            <a:r>
              <a:rPr lang="it-IT" sz="2400" dirty="0"/>
              <a:t>. Un </a:t>
            </a:r>
            <a:r>
              <a:rPr lang="it-IT" sz="2400" dirty="0" err="1"/>
              <a:t>épisode</a:t>
            </a:r>
            <a:r>
              <a:rPr lang="it-IT" sz="2400" dirty="0"/>
              <a:t> </a:t>
            </a:r>
            <a:r>
              <a:rPr lang="it-IT" sz="2400" dirty="0" err="1"/>
              <a:t>historique</a:t>
            </a:r>
            <a:r>
              <a:rPr lang="it-IT" sz="2400" dirty="0"/>
              <a:t> qui a </a:t>
            </a:r>
            <a:r>
              <a:rPr lang="it-IT" sz="2400" dirty="0" err="1"/>
              <a:t>marqué</a:t>
            </a:r>
            <a:r>
              <a:rPr lang="it-IT" sz="2400" dirty="0"/>
              <a:t> </a:t>
            </a:r>
            <a:r>
              <a:rPr lang="it-IT" sz="2400" dirty="0" err="1"/>
              <a:t>les</a:t>
            </a:r>
            <a:r>
              <a:rPr lang="it-IT" sz="2400" dirty="0"/>
              <a:t> </a:t>
            </a:r>
            <a:r>
              <a:rPr lang="it-IT" sz="2400" dirty="0" err="1"/>
              <a:t>esprits</a:t>
            </a:r>
            <a:r>
              <a:rPr lang="it-IT" sz="2400" dirty="0"/>
              <a:t>. 150 </a:t>
            </a:r>
            <a:r>
              <a:rPr lang="it-IT" sz="2400" dirty="0" err="1"/>
              <a:t>ans</a:t>
            </a:r>
            <a:r>
              <a:rPr lang="it-IT" sz="2400" dirty="0"/>
              <a:t> </a:t>
            </a:r>
            <a:r>
              <a:rPr lang="it-IT" sz="2400" dirty="0" err="1"/>
              <a:t>après</a:t>
            </a:r>
            <a:r>
              <a:rPr lang="it-IT" sz="2400" dirty="0"/>
              <a:t>, la Ville de Paris a </a:t>
            </a:r>
            <a:r>
              <a:rPr lang="it-IT" sz="2400" dirty="0" err="1"/>
              <a:t>décidé</a:t>
            </a:r>
            <a:r>
              <a:rPr lang="it-IT" sz="2400" dirty="0"/>
              <a:t> de </a:t>
            </a:r>
            <a:r>
              <a:rPr lang="it-IT" sz="2400" dirty="0" err="1"/>
              <a:t>commémorer</a:t>
            </a:r>
            <a:r>
              <a:rPr lang="it-IT" sz="2400" dirty="0"/>
              <a:t> </a:t>
            </a:r>
            <a:r>
              <a:rPr lang="it-IT" sz="2400" dirty="0" err="1"/>
              <a:t>cet</a:t>
            </a:r>
            <a:r>
              <a:rPr lang="it-IT" sz="2400" dirty="0"/>
              <a:t> </a:t>
            </a:r>
            <a:r>
              <a:rPr lang="it-IT" sz="2400" dirty="0" err="1"/>
              <a:t>événement</a:t>
            </a:r>
            <a:r>
              <a:rPr lang="it-IT" sz="2400" dirty="0"/>
              <a:t> </a:t>
            </a:r>
            <a:r>
              <a:rPr lang="it-IT" sz="2400" dirty="0" err="1"/>
              <a:t>avec</a:t>
            </a:r>
            <a:r>
              <a:rPr lang="it-IT" sz="2400" dirty="0"/>
              <a:t> </a:t>
            </a:r>
            <a:r>
              <a:rPr lang="it-IT" sz="2400" dirty="0" err="1"/>
              <a:t>diverses</a:t>
            </a:r>
            <a:r>
              <a:rPr lang="it-IT" sz="2400" dirty="0"/>
              <a:t> </a:t>
            </a:r>
            <a:r>
              <a:rPr lang="it-IT" sz="2400" dirty="0" err="1" smtClean="0"/>
              <a:t>manifestions</a:t>
            </a:r>
            <a:r>
              <a:rPr lang="it-IT" sz="2400" dirty="0" smtClean="0"/>
              <a:t>.</a:t>
            </a:r>
          </a:p>
          <a:p>
            <a:pPr algn="just"/>
            <a:endParaRPr lang="it-IT" sz="2400" dirty="0"/>
          </a:p>
          <a:p>
            <a:pPr algn="just"/>
            <a:endParaRPr lang="it-IT" sz="2400" dirty="0" smtClean="0"/>
          </a:p>
          <a:p>
            <a:pPr algn="just"/>
            <a:r>
              <a:rPr lang="it-IT" sz="2400" dirty="0" err="1"/>
              <a:t>https</a:t>
            </a:r>
            <a:r>
              <a:rPr lang="it-IT" sz="2400" dirty="0"/>
              <a:t>://</a:t>
            </a:r>
            <a:r>
              <a:rPr lang="it-IT" sz="2400" dirty="0" err="1"/>
              <a:t>www.paris.fr</a:t>
            </a:r>
            <a:r>
              <a:rPr lang="it-IT" sz="2400" dirty="0"/>
              <a:t>/</a:t>
            </a:r>
            <a:r>
              <a:rPr lang="it-IT" sz="2400" dirty="0" err="1"/>
              <a:t>pages</a:t>
            </a:r>
            <a:r>
              <a:rPr lang="it-IT" sz="2400" dirty="0"/>
              <a:t>/les-150-ans-de-la-commune-l-origine-1-5-16961</a:t>
            </a:r>
          </a:p>
          <a:p>
            <a:pPr algn="just"/>
            <a:endParaRPr lang="fr-CA" sz="2400" dirty="0"/>
          </a:p>
        </p:txBody>
      </p:sp>
    </p:spTree>
    <p:extLst>
      <p:ext uri="{BB962C8B-B14F-4D97-AF65-F5344CB8AC3E}">
        <p14:creationId xmlns:p14="http://schemas.microsoft.com/office/powerpoint/2010/main" val="16948529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 Mairie de </a:t>
            </a:r>
            <a:r>
              <a:rPr lang="fr-CA" sz="2800" dirty="0" smtClean="0"/>
              <a:t>Paris d’aujourd’hui </a:t>
            </a:r>
            <a:r>
              <a:rPr lang="fr-CA" sz="2800" dirty="0"/>
              <a:t>et la Commune de Paris</a:t>
            </a:r>
          </a:p>
        </p:txBody>
      </p:sp>
      <p:sp>
        <p:nvSpPr>
          <p:cNvPr id="3" name="Segnaposto contenuto 2"/>
          <p:cNvSpPr>
            <a:spLocks noGrp="1"/>
          </p:cNvSpPr>
          <p:nvPr>
            <p:ph idx="1"/>
          </p:nvPr>
        </p:nvSpPr>
        <p:spPr/>
        <p:txBody>
          <a:bodyPr>
            <a:normAutofit lnSpcReduction="10000"/>
          </a:bodyPr>
          <a:lstStyle/>
          <a:p>
            <a:pPr algn="just"/>
            <a:r>
              <a:rPr lang="it-IT" sz="2400" dirty="0"/>
              <a:t>C’</a:t>
            </a:r>
            <a:r>
              <a:rPr lang="it-IT" sz="2400" dirty="0" err="1"/>
              <a:t>était</a:t>
            </a:r>
            <a:r>
              <a:rPr lang="it-IT" sz="2400" dirty="0"/>
              <a:t> il y a 150 </a:t>
            </a:r>
            <a:r>
              <a:rPr lang="it-IT" sz="2400" dirty="0" err="1"/>
              <a:t>ans</a:t>
            </a:r>
            <a:r>
              <a:rPr lang="it-IT" sz="2400" dirty="0"/>
              <a:t> ! Le 18 </a:t>
            </a:r>
            <a:r>
              <a:rPr lang="it-IT" sz="2400" dirty="0" err="1"/>
              <a:t>mars</a:t>
            </a:r>
            <a:r>
              <a:rPr lang="it-IT" sz="2400" dirty="0"/>
              <a:t> 1871 </a:t>
            </a:r>
            <a:r>
              <a:rPr lang="it-IT" sz="2400" dirty="0" err="1"/>
              <a:t>débutait</a:t>
            </a:r>
            <a:r>
              <a:rPr lang="it-IT" sz="2400" dirty="0"/>
              <a:t> la </a:t>
            </a:r>
            <a:r>
              <a:rPr lang="it-IT" sz="2400" dirty="0" err="1"/>
              <a:t>Commune</a:t>
            </a:r>
            <a:r>
              <a:rPr lang="it-IT" sz="2400" dirty="0"/>
              <a:t> de Paris. Un </a:t>
            </a:r>
            <a:r>
              <a:rPr lang="it-IT" sz="2400" dirty="0" err="1"/>
              <a:t>événement</a:t>
            </a:r>
            <a:r>
              <a:rPr lang="it-IT" sz="2400" dirty="0"/>
              <a:t> qui </a:t>
            </a:r>
            <a:r>
              <a:rPr lang="it-IT" sz="2400" dirty="0" err="1"/>
              <a:t>finira</a:t>
            </a:r>
            <a:r>
              <a:rPr lang="it-IT" sz="2400" dirty="0"/>
              <a:t> par « la </a:t>
            </a:r>
            <a:r>
              <a:rPr lang="it-IT" sz="2400" dirty="0" err="1"/>
              <a:t>semaine</a:t>
            </a:r>
            <a:r>
              <a:rPr lang="it-IT" sz="2400" dirty="0"/>
              <a:t> </a:t>
            </a:r>
            <a:r>
              <a:rPr lang="it-IT" sz="2400" dirty="0" err="1"/>
              <a:t>sanglante</a:t>
            </a:r>
            <a:r>
              <a:rPr lang="it-IT" sz="2400" dirty="0"/>
              <a:t> » </a:t>
            </a:r>
            <a:r>
              <a:rPr lang="it-IT" sz="2400" dirty="0" err="1"/>
              <a:t>du</a:t>
            </a:r>
            <a:r>
              <a:rPr lang="it-IT" sz="2400" dirty="0"/>
              <a:t> 21 </a:t>
            </a:r>
            <a:r>
              <a:rPr lang="it-IT" sz="2400" dirty="0" err="1"/>
              <a:t>au</a:t>
            </a:r>
            <a:r>
              <a:rPr lang="it-IT" sz="2400" dirty="0"/>
              <a:t> 28 mai </a:t>
            </a:r>
            <a:r>
              <a:rPr lang="it-IT" sz="2400" dirty="0" err="1"/>
              <a:t>où</a:t>
            </a:r>
            <a:r>
              <a:rPr lang="it-IT" sz="2400" dirty="0"/>
              <a:t> </a:t>
            </a:r>
            <a:r>
              <a:rPr lang="it-IT" sz="2400" dirty="0" err="1"/>
              <a:t>environ</a:t>
            </a:r>
            <a:r>
              <a:rPr lang="it-IT" sz="2400" dirty="0"/>
              <a:t> 20 000 </a:t>
            </a:r>
            <a:r>
              <a:rPr lang="it-IT" sz="2400" dirty="0" err="1"/>
              <a:t>communards</a:t>
            </a:r>
            <a:r>
              <a:rPr lang="it-IT" sz="2400" dirty="0"/>
              <a:t> </a:t>
            </a:r>
            <a:r>
              <a:rPr lang="it-IT" sz="2400" dirty="0" err="1"/>
              <a:t>furent</a:t>
            </a:r>
            <a:r>
              <a:rPr lang="it-IT" sz="2400" dirty="0"/>
              <a:t> </a:t>
            </a:r>
            <a:r>
              <a:rPr lang="it-IT" sz="2400" dirty="0" err="1"/>
              <a:t>tués</a:t>
            </a:r>
            <a:r>
              <a:rPr lang="it-IT" sz="2400" dirty="0"/>
              <a:t> par </a:t>
            </a:r>
            <a:r>
              <a:rPr lang="it-IT" sz="2400" dirty="0" err="1"/>
              <a:t>les</a:t>
            </a:r>
            <a:r>
              <a:rPr lang="it-IT" sz="2400" dirty="0"/>
              <a:t> </a:t>
            </a:r>
            <a:r>
              <a:rPr lang="it-IT" sz="2400" dirty="0" err="1"/>
              <a:t>Versaillais</a:t>
            </a:r>
            <a:r>
              <a:rPr lang="it-IT" sz="2400" dirty="0"/>
              <a:t>. Un court moment de l’histoire qui </a:t>
            </a:r>
            <a:r>
              <a:rPr lang="it-IT" sz="2400" dirty="0" err="1"/>
              <a:t>marqua</a:t>
            </a:r>
            <a:r>
              <a:rPr lang="it-IT" sz="2400" dirty="0"/>
              <a:t> et </a:t>
            </a:r>
            <a:r>
              <a:rPr lang="it-IT" sz="2400" b="1" dirty="0" err="1"/>
              <a:t>marque</a:t>
            </a:r>
            <a:r>
              <a:rPr lang="it-IT" sz="2400" b="1" dirty="0"/>
              <a:t> </a:t>
            </a:r>
            <a:r>
              <a:rPr lang="it-IT" sz="2400" b="1" dirty="0" err="1"/>
              <a:t>encore</a:t>
            </a:r>
            <a:r>
              <a:rPr lang="it-IT" sz="2400" b="1" dirty="0"/>
              <a:t> </a:t>
            </a:r>
            <a:r>
              <a:rPr lang="it-IT" sz="2400" b="1" dirty="0" err="1"/>
              <a:t>les</a:t>
            </a:r>
            <a:r>
              <a:rPr lang="it-IT" sz="2400" b="1" dirty="0"/>
              <a:t> </a:t>
            </a:r>
            <a:r>
              <a:rPr lang="it-IT" sz="2400" b="1" dirty="0" err="1"/>
              <a:t>esprits</a:t>
            </a:r>
            <a:r>
              <a:rPr lang="it-IT" sz="2400" b="1" dirty="0"/>
              <a:t> </a:t>
            </a:r>
            <a:r>
              <a:rPr lang="it-IT" sz="2400" b="1" dirty="0" err="1"/>
              <a:t>tant</a:t>
            </a:r>
            <a:r>
              <a:rPr lang="it-IT" sz="2400" b="1" dirty="0"/>
              <a:t> </a:t>
            </a:r>
            <a:r>
              <a:rPr lang="it-IT" sz="2400" dirty="0"/>
              <a:t>en France </a:t>
            </a:r>
            <a:r>
              <a:rPr lang="it-IT" sz="2400" dirty="0" err="1"/>
              <a:t>qu’à</a:t>
            </a:r>
            <a:r>
              <a:rPr lang="it-IT" sz="2400" dirty="0"/>
              <a:t> l’</a:t>
            </a:r>
            <a:r>
              <a:rPr lang="it-IT" sz="2400" dirty="0" err="1"/>
              <a:t>étranger</a:t>
            </a:r>
            <a:r>
              <a:rPr lang="it-IT" sz="2400" dirty="0"/>
              <a:t>. </a:t>
            </a:r>
          </a:p>
          <a:p>
            <a:pPr algn="just"/>
            <a:r>
              <a:rPr lang="it-IT" sz="2400" dirty="0"/>
              <a:t>Une </a:t>
            </a:r>
            <a:r>
              <a:rPr lang="it-IT" sz="2400" dirty="0" err="1"/>
              <a:t>parenthèse</a:t>
            </a:r>
            <a:r>
              <a:rPr lang="it-IT" sz="2400" dirty="0"/>
              <a:t> </a:t>
            </a:r>
            <a:r>
              <a:rPr lang="it-IT" sz="2400" dirty="0" err="1"/>
              <a:t>durant</a:t>
            </a:r>
            <a:r>
              <a:rPr lang="it-IT" sz="2400" dirty="0"/>
              <a:t> </a:t>
            </a:r>
            <a:r>
              <a:rPr lang="it-IT" sz="2400" dirty="0" err="1"/>
              <a:t>laquelle</a:t>
            </a:r>
            <a:r>
              <a:rPr lang="it-IT" sz="2400" dirty="0"/>
              <a:t> </a:t>
            </a:r>
            <a:r>
              <a:rPr lang="it-IT" sz="2400" dirty="0" err="1"/>
              <a:t>émergèrent</a:t>
            </a:r>
            <a:r>
              <a:rPr lang="it-IT" sz="2400" dirty="0"/>
              <a:t> </a:t>
            </a:r>
            <a:r>
              <a:rPr lang="it-IT" sz="2400" dirty="0" err="1"/>
              <a:t>cependant</a:t>
            </a:r>
            <a:r>
              <a:rPr lang="it-IT" sz="2400" dirty="0"/>
              <a:t> </a:t>
            </a:r>
            <a:r>
              <a:rPr lang="it-IT" sz="2400" dirty="0" err="1"/>
              <a:t>des</a:t>
            </a:r>
            <a:r>
              <a:rPr lang="it-IT" sz="2400" dirty="0"/>
              <a:t> </a:t>
            </a:r>
            <a:r>
              <a:rPr lang="it-IT" sz="2400" dirty="0" err="1"/>
              <a:t>droits</a:t>
            </a:r>
            <a:r>
              <a:rPr lang="it-IT" sz="2400" dirty="0"/>
              <a:t> et </a:t>
            </a:r>
            <a:r>
              <a:rPr lang="it-IT" sz="2400" dirty="0" err="1"/>
              <a:t>concepts</a:t>
            </a:r>
            <a:r>
              <a:rPr lang="it-IT" sz="2400" dirty="0"/>
              <a:t> </a:t>
            </a:r>
            <a:r>
              <a:rPr lang="it-IT" sz="2400" dirty="0" err="1"/>
              <a:t>novateurs</a:t>
            </a:r>
            <a:r>
              <a:rPr lang="it-IT" sz="2400" dirty="0"/>
              <a:t> : l’</a:t>
            </a:r>
            <a:r>
              <a:rPr lang="it-IT" sz="2400" dirty="0" err="1"/>
              <a:t>enseignement</a:t>
            </a:r>
            <a:r>
              <a:rPr lang="it-IT" sz="2400" dirty="0"/>
              <a:t> </a:t>
            </a:r>
            <a:r>
              <a:rPr lang="it-IT" sz="2400" dirty="0" err="1"/>
              <a:t>laïc</a:t>
            </a:r>
            <a:r>
              <a:rPr lang="it-IT" sz="2400" dirty="0"/>
              <a:t> et </a:t>
            </a:r>
            <a:r>
              <a:rPr lang="it-IT" sz="2400" dirty="0" err="1"/>
              <a:t>obligatoire</a:t>
            </a:r>
            <a:r>
              <a:rPr lang="it-IT" sz="2400" dirty="0"/>
              <a:t>, la </a:t>
            </a:r>
            <a:r>
              <a:rPr lang="it-IT" sz="2400" dirty="0" err="1"/>
              <a:t>séparation</a:t>
            </a:r>
            <a:r>
              <a:rPr lang="it-IT" sz="2400" dirty="0"/>
              <a:t> </a:t>
            </a:r>
            <a:r>
              <a:rPr lang="it-IT" sz="2400" dirty="0" err="1"/>
              <a:t>des</a:t>
            </a:r>
            <a:r>
              <a:rPr lang="it-IT" sz="2400" dirty="0"/>
              <a:t> </a:t>
            </a:r>
            <a:r>
              <a:rPr lang="it-IT" sz="2400" dirty="0" err="1"/>
              <a:t>Eglises</a:t>
            </a:r>
            <a:r>
              <a:rPr lang="it-IT" sz="2400" dirty="0"/>
              <a:t> et de l’</a:t>
            </a:r>
            <a:r>
              <a:rPr lang="it-IT" sz="2400" dirty="0" err="1"/>
              <a:t>Etat</a:t>
            </a:r>
            <a:r>
              <a:rPr lang="it-IT" sz="2400" dirty="0"/>
              <a:t>, l’</a:t>
            </a:r>
            <a:r>
              <a:rPr lang="it-IT" sz="2400" dirty="0" err="1"/>
              <a:t>ébauche</a:t>
            </a:r>
            <a:r>
              <a:rPr lang="it-IT" sz="2400" dirty="0"/>
              <a:t> de l’</a:t>
            </a:r>
            <a:r>
              <a:rPr lang="it-IT" sz="2400" dirty="0" err="1"/>
              <a:t>égalité</a:t>
            </a:r>
            <a:r>
              <a:rPr lang="it-IT" sz="2400" dirty="0"/>
              <a:t> </a:t>
            </a:r>
            <a:r>
              <a:rPr lang="it-IT" sz="2400" dirty="0" err="1"/>
              <a:t>professionnelle</a:t>
            </a:r>
            <a:r>
              <a:rPr lang="it-IT" sz="2400" dirty="0"/>
              <a:t> </a:t>
            </a:r>
            <a:r>
              <a:rPr lang="it-IT" sz="2400" dirty="0" err="1"/>
              <a:t>hommes</a:t>
            </a:r>
            <a:r>
              <a:rPr lang="it-IT" sz="2400" dirty="0"/>
              <a:t>-femmes, le </a:t>
            </a:r>
            <a:r>
              <a:rPr lang="it-IT" sz="2400" dirty="0" err="1"/>
              <a:t>divorce</a:t>
            </a:r>
            <a:r>
              <a:rPr lang="it-IT" sz="2400" dirty="0"/>
              <a:t> par </a:t>
            </a:r>
            <a:r>
              <a:rPr lang="it-IT" sz="2400" dirty="0" err="1"/>
              <a:t>consentement</a:t>
            </a:r>
            <a:r>
              <a:rPr lang="it-IT" sz="2400" dirty="0"/>
              <a:t> </a:t>
            </a:r>
            <a:r>
              <a:rPr lang="it-IT" sz="2400" dirty="0" err="1"/>
              <a:t>mutuel</a:t>
            </a:r>
            <a:r>
              <a:rPr lang="it-IT" sz="2400" dirty="0"/>
              <a:t>, etc. </a:t>
            </a:r>
            <a:endParaRPr lang="it-IT" sz="2400" dirty="0" smtClean="0"/>
          </a:p>
          <a:p>
            <a:pPr algn="just"/>
            <a:r>
              <a:rPr lang="it-IT" sz="2400" dirty="0" err="1"/>
              <a:t>https</a:t>
            </a:r>
            <a:r>
              <a:rPr lang="it-IT" sz="2400" dirty="0"/>
              <a:t>://</a:t>
            </a:r>
            <a:r>
              <a:rPr lang="it-IT" sz="2400" dirty="0" err="1"/>
              <a:t>www.paris.fr</a:t>
            </a:r>
            <a:r>
              <a:rPr lang="it-IT" sz="2400" dirty="0"/>
              <a:t>/</a:t>
            </a:r>
            <a:r>
              <a:rPr lang="it-IT" sz="2400" dirty="0" err="1"/>
              <a:t>pages</a:t>
            </a:r>
            <a:r>
              <a:rPr lang="it-IT" sz="2400" dirty="0"/>
              <a:t>/les-150-ans-de-la-commune-l-origine-1-5-16961</a:t>
            </a:r>
          </a:p>
          <a:p>
            <a:endParaRPr lang="fr-CA" sz="2400" dirty="0"/>
          </a:p>
        </p:txBody>
      </p:sp>
    </p:spTree>
    <p:extLst>
      <p:ext uri="{BB962C8B-B14F-4D97-AF65-F5344CB8AC3E}">
        <p14:creationId xmlns:p14="http://schemas.microsoft.com/office/powerpoint/2010/main" val="159539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Art. 24 </a:t>
            </a:r>
            <a:br>
              <a:rPr lang="fr-CA" sz="2800" dirty="0"/>
            </a:br>
            <a:r>
              <a:rPr lang="fr-CA" sz="2800" dirty="0"/>
              <a:t>un sujet hautement politique</a:t>
            </a:r>
          </a:p>
        </p:txBody>
      </p:sp>
      <p:sp>
        <p:nvSpPr>
          <p:cNvPr id="3" name="Segnaposto contenuto 2"/>
          <p:cNvSpPr>
            <a:spLocks noGrp="1"/>
          </p:cNvSpPr>
          <p:nvPr>
            <p:ph idx="1"/>
          </p:nvPr>
        </p:nvSpPr>
        <p:spPr/>
        <p:txBody>
          <a:bodyPr>
            <a:normAutofit/>
          </a:bodyPr>
          <a:lstStyle/>
          <a:p>
            <a:pPr algn="just"/>
            <a:r>
              <a:rPr lang="fr-CA" sz="2400" dirty="0"/>
              <a:t>la proposition de loi pour « une sécurité globale », portée par les deux députés LRM Alice </a:t>
            </a:r>
            <a:r>
              <a:rPr lang="fr-CA" sz="2400" dirty="0" err="1"/>
              <a:t>Thourot</a:t>
            </a:r>
            <a:r>
              <a:rPr lang="fr-CA" sz="2400" dirty="0"/>
              <a:t> (Drôme) et Jean-Michel </a:t>
            </a:r>
            <a:r>
              <a:rPr lang="fr-CA" sz="2400" dirty="0" err="1"/>
              <a:t>Fauvergue</a:t>
            </a:r>
            <a:r>
              <a:rPr lang="fr-CA" sz="2400" dirty="0"/>
              <a:t> (Seine-et-Marne), est devenue un sujet hautement politique, suscitant quelque 400 amendements pour son dépôt en commission.</a:t>
            </a:r>
          </a:p>
          <a:p>
            <a:pPr algn="just"/>
            <a:r>
              <a:rPr lang="fr-CA" sz="2400" i="1" dirty="0"/>
              <a:t>Le Monde</a:t>
            </a:r>
            <a:r>
              <a:rPr lang="fr-CA" sz="2400" dirty="0"/>
              <a:t>, 4 novembre 2020</a:t>
            </a:r>
          </a:p>
        </p:txBody>
      </p:sp>
    </p:spTree>
    <p:extLst>
      <p:ext uri="{BB962C8B-B14F-4D97-AF65-F5344CB8AC3E}">
        <p14:creationId xmlns:p14="http://schemas.microsoft.com/office/powerpoint/2010/main" val="4472510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t>
            </a:r>
            <a:r>
              <a:rPr lang="fr-CA" sz="2800" dirty="0" smtClean="0"/>
              <a:t>es commémorations</a:t>
            </a:r>
            <a:br>
              <a:rPr lang="fr-CA" sz="2800" dirty="0" smtClean="0"/>
            </a:br>
            <a:endParaRPr lang="fr-CA" sz="2800" dirty="0"/>
          </a:p>
        </p:txBody>
      </p:sp>
      <p:sp>
        <p:nvSpPr>
          <p:cNvPr id="3" name="Segnaposto contenuto 2"/>
          <p:cNvSpPr>
            <a:spLocks noGrp="1"/>
          </p:cNvSpPr>
          <p:nvPr>
            <p:ph idx="1"/>
          </p:nvPr>
        </p:nvSpPr>
        <p:spPr/>
        <p:txBody>
          <a:bodyPr>
            <a:normAutofit lnSpcReduction="10000"/>
          </a:bodyPr>
          <a:lstStyle/>
          <a:p>
            <a:pPr algn="just"/>
            <a:r>
              <a:rPr lang="fr-CA" sz="2400" dirty="0"/>
              <a:t>Deux cents ans après sa mort, Napoléon continue de bousculer le pays. Depuis plusieurs semaines, intellectuels et politiques se déchirent pour savoir si le bicentenaire de son décès, le 5 mai 1821, doit être célébré par </a:t>
            </a:r>
            <a:r>
              <a:rPr lang="fr-CA" sz="2400" b="1" dirty="0"/>
              <a:t>Emmanuel </a:t>
            </a:r>
            <a:r>
              <a:rPr lang="fr-CA" sz="2400" b="1" dirty="0" err="1"/>
              <a:t>Macron</a:t>
            </a:r>
            <a:r>
              <a:rPr lang="fr-CA" sz="2400" dirty="0" smtClean="0"/>
              <a:t>.</a:t>
            </a:r>
            <a:endParaRPr lang="fr-CA" sz="2400" dirty="0"/>
          </a:p>
          <a:p>
            <a:pPr algn="just"/>
            <a:r>
              <a:rPr lang="it-IT" sz="2400" dirty="0" err="1" smtClean="0"/>
              <a:t>Faut</a:t>
            </a:r>
            <a:r>
              <a:rPr lang="it-IT" sz="2400" dirty="0"/>
              <a:t>-il </a:t>
            </a:r>
            <a:r>
              <a:rPr lang="it-IT" sz="2400" dirty="0" err="1"/>
              <a:t>célébrer</a:t>
            </a:r>
            <a:r>
              <a:rPr lang="it-IT" sz="2400" dirty="0"/>
              <a:t> le </a:t>
            </a:r>
            <a:r>
              <a:rPr lang="it-IT" sz="2400" dirty="0" err="1"/>
              <a:t>bicentenaire</a:t>
            </a:r>
            <a:r>
              <a:rPr lang="it-IT" sz="2400" dirty="0"/>
              <a:t> de la </a:t>
            </a:r>
            <a:r>
              <a:rPr lang="it-IT" sz="2400" dirty="0" err="1"/>
              <a:t>mort</a:t>
            </a:r>
            <a:r>
              <a:rPr lang="it-IT" sz="2400" dirty="0"/>
              <a:t> de </a:t>
            </a:r>
            <a:r>
              <a:rPr lang="it-IT" sz="2400" dirty="0" err="1"/>
              <a:t>Napoléon</a:t>
            </a:r>
            <a:r>
              <a:rPr lang="it-IT" sz="2400" dirty="0"/>
              <a:t> </a:t>
            </a:r>
            <a:r>
              <a:rPr lang="it-IT" sz="2400" dirty="0" smtClean="0"/>
              <a:t>?</a:t>
            </a:r>
            <a:endParaRPr lang="it-IT" sz="2400" dirty="0"/>
          </a:p>
          <a:p>
            <a:pPr algn="just"/>
            <a:r>
              <a:rPr lang="it-IT" sz="2400" dirty="0" err="1"/>
              <a:t>Bicentenaire</a:t>
            </a:r>
            <a:r>
              <a:rPr lang="it-IT" sz="2400" dirty="0"/>
              <a:t> de la </a:t>
            </a:r>
            <a:r>
              <a:rPr lang="it-IT" sz="2400" dirty="0" err="1"/>
              <a:t>mort</a:t>
            </a:r>
            <a:r>
              <a:rPr lang="it-IT" sz="2400" dirty="0"/>
              <a:t> de </a:t>
            </a:r>
            <a:r>
              <a:rPr lang="it-IT" sz="2400" dirty="0" err="1"/>
              <a:t>Napoléon</a:t>
            </a:r>
            <a:r>
              <a:rPr lang="it-IT" sz="2400" dirty="0"/>
              <a:t> : </a:t>
            </a:r>
            <a:r>
              <a:rPr lang="it-IT" sz="2400" dirty="0" err="1"/>
              <a:t>Pourquoi</a:t>
            </a:r>
            <a:r>
              <a:rPr lang="it-IT" sz="2400" dirty="0"/>
              <a:t> </a:t>
            </a:r>
            <a:r>
              <a:rPr lang="it-IT" sz="2400" dirty="0" err="1"/>
              <a:t>les</a:t>
            </a:r>
            <a:r>
              <a:rPr lang="it-IT" sz="2400" dirty="0"/>
              <a:t> </a:t>
            </a:r>
            <a:r>
              <a:rPr lang="it-IT" sz="2400" dirty="0" err="1"/>
              <a:t>politiques</a:t>
            </a:r>
            <a:r>
              <a:rPr lang="it-IT" sz="2400" dirty="0"/>
              <a:t> se </a:t>
            </a:r>
            <a:r>
              <a:rPr lang="it-IT" sz="2400" dirty="0" err="1"/>
              <a:t>déchirent-ils</a:t>
            </a:r>
            <a:r>
              <a:rPr lang="it-IT" sz="2400" dirty="0"/>
              <a:t> </a:t>
            </a:r>
            <a:r>
              <a:rPr lang="it-IT" sz="2400" dirty="0" err="1"/>
              <a:t>autant</a:t>
            </a:r>
            <a:r>
              <a:rPr lang="it-IT" sz="2400" dirty="0"/>
              <a:t> </a:t>
            </a:r>
            <a:r>
              <a:rPr lang="it-IT" sz="2400" dirty="0" err="1"/>
              <a:t>sur</a:t>
            </a:r>
            <a:r>
              <a:rPr lang="it-IT" sz="2400" dirty="0"/>
              <a:t> l'Histoire et </a:t>
            </a:r>
            <a:r>
              <a:rPr lang="it-IT" sz="2400" dirty="0" err="1"/>
              <a:t>ses</a:t>
            </a:r>
            <a:r>
              <a:rPr lang="it-IT" sz="2400" dirty="0"/>
              <a:t> </a:t>
            </a:r>
            <a:r>
              <a:rPr lang="it-IT" sz="2400" dirty="0" err="1" smtClean="0"/>
              <a:t>figures</a:t>
            </a:r>
            <a:r>
              <a:rPr lang="it-IT" sz="2400" dirty="0" smtClean="0"/>
              <a:t>?</a:t>
            </a:r>
            <a:endParaRPr lang="it-IT" sz="2400" dirty="0"/>
          </a:p>
          <a:p>
            <a:pPr algn="just"/>
            <a:r>
              <a:rPr lang="it-IT" sz="2400" dirty="0" err="1" smtClean="0"/>
              <a:t>Napoléon</a:t>
            </a:r>
            <a:r>
              <a:rPr lang="it-IT" sz="2400" dirty="0" smtClean="0"/>
              <a:t> </a:t>
            </a:r>
            <a:r>
              <a:rPr lang="it-IT" sz="2400" dirty="0"/>
              <a:t>: </a:t>
            </a:r>
            <a:r>
              <a:rPr lang="it-IT" sz="2400" dirty="0" err="1"/>
              <a:t>pourquoi</a:t>
            </a:r>
            <a:r>
              <a:rPr lang="it-IT" sz="2400" dirty="0"/>
              <a:t> la </a:t>
            </a:r>
            <a:r>
              <a:rPr lang="it-IT" sz="2400" dirty="0" err="1"/>
              <a:t>célébration</a:t>
            </a:r>
            <a:r>
              <a:rPr lang="it-IT" sz="2400" dirty="0"/>
              <a:t> </a:t>
            </a:r>
            <a:r>
              <a:rPr lang="it-IT" sz="2400" dirty="0" err="1"/>
              <a:t>du</a:t>
            </a:r>
            <a:r>
              <a:rPr lang="it-IT" sz="2400" dirty="0"/>
              <a:t> </a:t>
            </a:r>
            <a:r>
              <a:rPr lang="it-IT" sz="2400" dirty="0" err="1"/>
              <a:t>bicentenaire</a:t>
            </a:r>
            <a:r>
              <a:rPr lang="it-IT" sz="2400" dirty="0"/>
              <a:t> de sa </a:t>
            </a:r>
            <a:r>
              <a:rPr lang="it-IT" sz="2400" dirty="0" err="1"/>
              <a:t>mort</a:t>
            </a:r>
            <a:r>
              <a:rPr lang="it-IT" sz="2400" dirty="0"/>
              <a:t> </a:t>
            </a:r>
            <a:r>
              <a:rPr lang="it-IT" sz="2400" dirty="0" err="1"/>
              <a:t>fait</a:t>
            </a:r>
            <a:r>
              <a:rPr lang="it-IT" sz="2400" dirty="0"/>
              <a:t> </a:t>
            </a:r>
            <a:r>
              <a:rPr lang="it-IT" sz="2400" dirty="0" err="1" smtClean="0"/>
              <a:t>polémique</a:t>
            </a:r>
            <a:r>
              <a:rPr lang="it-IT" sz="2400" dirty="0" smtClean="0"/>
              <a:t> ?</a:t>
            </a:r>
          </a:p>
          <a:p>
            <a:pPr algn="just"/>
            <a:r>
              <a:rPr lang="it-IT" sz="2400" dirty="0"/>
              <a:t>"</a:t>
            </a:r>
            <a:r>
              <a:rPr lang="it-IT" sz="2400" dirty="0" err="1"/>
              <a:t>Doit</a:t>
            </a:r>
            <a:r>
              <a:rPr lang="it-IT" sz="2400" dirty="0"/>
              <a:t>-il </a:t>
            </a:r>
            <a:r>
              <a:rPr lang="it-IT" sz="2400" dirty="0" err="1"/>
              <a:t>rendre</a:t>
            </a:r>
            <a:r>
              <a:rPr lang="it-IT" sz="2400" dirty="0"/>
              <a:t> </a:t>
            </a:r>
            <a:r>
              <a:rPr lang="it-IT" sz="2400" dirty="0" err="1"/>
              <a:t>hommage</a:t>
            </a:r>
            <a:r>
              <a:rPr lang="it-IT" sz="2400" dirty="0"/>
              <a:t> à un </a:t>
            </a:r>
            <a:r>
              <a:rPr lang="it-IT" sz="2400" dirty="0" err="1"/>
              <a:t>homme</a:t>
            </a:r>
            <a:r>
              <a:rPr lang="it-IT" sz="2400" dirty="0"/>
              <a:t> qui a </a:t>
            </a:r>
            <a:r>
              <a:rPr lang="it-IT" sz="2400" dirty="0" err="1"/>
              <a:t>fait</a:t>
            </a:r>
            <a:r>
              <a:rPr lang="it-IT" sz="2400" dirty="0"/>
              <a:t> </a:t>
            </a:r>
            <a:r>
              <a:rPr lang="it-IT" sz="2400" b="1" dirty="0"/>
              <a:t>un coup d'</a:t>
            </a:r>
            <a:r>
              <a:rPr lang="it-IT" sz="2400" b="1" dirty="0" err="1"/>
              <a:t>Etat</a:t>
            </a:r>
            <a:r>
              <a:rPr lang="it-IT" sz="2400" b="1" dirty="0"/>
              <a:t> </a:t>
            </a:r>
            <a:r>
              <a:rPr lang="it-IT" sz="2400" b="1" dirty="0" err="1"/>
              <a:t>contre</a:t>
            </a:r>
            <a:r>
              <a:rPr lang="it-IT" sz="2400" b="1" dirty="0"/>
              <a:t> la </a:t>
            </a:r>
            <a:r>
              <a:rPr lang="it-IT" sz="2400" b="1" dirty="0" err="1"/>
              <a:t>République</a:t>
            </a:r>
            <a:r>
              <a:rPr lang="it-IT" sz="2400" b="1" dirty="0"/>
              <a:t> </a:t>
            </a:r>
            <a:r>
              <a:rPr lang="it-IT" sz="2400" dirty="0"/>
              <a:t>?”</a:t>
            </a:r>
          </a:p>
          <a:p>
            <a:pPr algn="just"/>
            <a:endParaRPr lang="it-IT" sz="2400" dirty="0" smtClean="0"/>
          </a:p>
          <a:p>
            <a:endParaRPr lang="it-IT" sz="2400" dirty="0"/>
          </a:p>
          <a:p>
            <a:pPr algn="just"/>
            <a:endParaRPr lang="it-IT" sz="2400" dirty="0"/>
          </a:p>
          <a:p>
            <a:pPr algn="just"/>
            <a:endParaRPr lang="fr-CA" sz="2400" dirty="0"/>
          </a:p>
        </p:txBody>
      </p:sp>
    </p:spTree>
    <p:extLst>
      <p:ext uri="{BB962C8B-B14F-4D97-AF65-F5344CB8AC3E}">
        <p14:creationId xmlns:p14="http://schemas.microsoft.com/office/powerpoint/2010/main" val="46567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Faut</a:t>
            </a:r>
            <a:r>
              <a:rPr lang="it-IT" sz="2800" dirty="0"/>
              <a:t>-il </a:t>
            </a:r>
            <a:r>
              <a:rPr lang="it-IT" sz="2800" dirty="0" err="1"/>
              <a:t>célébrer</a:t>
            </a:r>
            <a:r>
              <a:rPr lang="it-IT" sz="2800" dirty="0"/>
              <a:t> le </a:t>
            </a:r>
            <a:r>
              <a:rPr lang="it-IT" sz="2800" dirty="0" err="1"/>
              <a:t>bicentenaire</a:t>
            </a:r>
            <a:r>
              <a:rPr lang="it-IT" sz="2800" dirty="0"/>
              <a:t> de la </a:t>
            </a:r>
            <a:r>
              <a:rPr lang="it-IT" sz="2800" dirty="0" err="1"/>
              <a:t>mort</a:t>
            </a:r>
            <a:r>
              <a:rPr lang="it-IT" sz="2800" dirty="0"/>
              <a:t> de </a:t>
            </a:r>
            <a:r>
              <a:rPr lang="it-IT" sz="2800" dirty="0" err="1"/>
              <a:t>Napoléon</a:t>
            </a:r>
            <a:r>
              <a:rPr lang="it-IT" sz="2800" dirty="0"/>
              <a:t> ? </a:t>
            </a: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fr-CA" sz="2400" dirty="0"/>
              <a:t>Pour certains, il est </a:t>
            </a:r>
            <a:r>
              <a:rPr lang="fr-CA" sz="2400" b="1" dirty="0"/>
              <a:t>l’un des plus grands hommes d’</a:t>
            </a:r>
            <a:r>
              <a:rPr lang="fr-CA" sz="2400" b="1" dirty="0" err="1"/>
              <a:t>Etat</a:t>
            </a:r>
            <a:r>
              <a:rPr lang="fr-CA" sz="2400" b="1" dirty="0"/>
              <a:t> que le pays ait jamais connu. </a:t>
            </a:r>
            <a:endParaRPr lang="fr-CA" sz="2400" b="1" dirty="0" smtClean="0"/>
          </a:p>
          <a:p>
            <a:pPr algn="just"/>
            <a:r>
              <a:rPr lang="fr-CA" sz="2400" dirty="0" smtClean="0"/>
              <a:t>Pour </a:t>
            </a:r>
            <a:r>
              <a:rPr lang="fr-CA" sz="2400" dirty="0"/>
              <a:t>d’autres, il incarne un pouvoir autoritaire, qui a notamment rétabli l'esclavage dans les colonies françaises. </a:t>
            </a:r>
            <a:endParaRPr lang="fr-CA" sz="2400" dirty="0" smtClean="0"/>
          </a:p>
          <a:p>
            <a:pPr algn="just"/>
            <a:r>
              <a:rPr lang="fr-FR" sz="2400" dirty="0" smtClean="0"/>
              <a:t>Faut-il célébrer un homme que certains affirment «</a:t>
            </a:r>
            <a:r>
              <a:rPr lang="fr-FR" sz="2400" i="1" dirty="0" smtClean="0"/>
              <a:t> raciste</a:t>
            </a:r>
            <a:r>
              <a:rPr lang="fr-FR" sz="2400" dirty="0" smtClean="0"/>
              <a:t> », « </a:t>
            </a:r>
            <a:r>
              <a:rPr lang="fr-FR" sz="2400" i="1" dirty="0" smtClean="0"/>
              <a:t>esclavagiste</a:t>
            </a:r>
            <a:r>
              <a:rPr lang="fr-FR" sz="2400" dirty="0" smtClean="0"/>
              <a:t> », « </a:t>
            </a:r>
            <a:r>
              <a:rPr lang="fr-FR" sz="2400" i="1" dirty="0" smtClean="0"/>
              <a:t>misogyne </a:t>
            </a:r>
            <a:r>
              <a:rPr lang="fr-FR" sz="2400" dirty="0" smtClean="0"/>
              <a:t>», « </a:t>
            </a:r>
            <a:r>
              <a:rPr lang="fr-FR" sz="2400" i="1" dirty="0" smtClean="0"/>
              <a:t>belliqueux</a:t>
            </a:r>
            <a:r>
              <a:rPr lang="fr-FR" sz="2400" dirty="0" smtClean="0"/>
              <a:t> », « </a:t>
            </a:r>
            <a:r>
              <a:rPr lang="fr-FR" sz="2400" i="1" dirty="0" smtClean="0"/>
              <a:t>dictatorial </a:t>
            </a:r>
            <a:r>
              <a:rPr lang="fr-FR" sz="2400" dirty="0" smtClean="0"/>
              <a:t>», « </a:t>
            </a:r>
            <a:r>
              <a:rPr lang="fr-FR" sz="2400" b="1" i="1" dirty="0" smtClean="0"/>
              <a:t>fossoyeur</a:t>
            </a:r>
            <a:r>
              <a:rPr lang="fr-FR" sz="2400" i="1" dirty="0" smtClean="0"/>
              <a:t> de la République</a:t>
            </a:r>
            <a:r>
              <a:rPr lang="fr-FR" sz="2400" dirty="0" smtClean="0"/>
              <a:t> », lorsque ce n’est pas « </a:t>
            </a:r>
            <a:r>
              <a:rPr lang="fr-FR" sz="2400" i="1" dirty="0" smtClean="0"/>
              <a:t>génocidaire précurseur d’Hitler</a:t>
            </a:r>
            <a:r>
              <a:rPr lang="fr-FR" sz="2400" dirty="0" smtClean="0"/>
              <a:t> » ?</a:t>
            </a:r>
            <a:endParaRPr lang="fr-FR" sz="2400" b="1" dirty="0" smtClean="0"/>
          </a:p>
          <a:p>
            <a:pPr algn="just"/>
            <a:r>
              <a:rPr lang="fr-FR" sz="2400" dirty="0" smtClean="0"/>
              <a:t>Le général révolutionnaire devenu empereur mérite-t-il les honneurs de la République ? Le rétablissement, en 1802, de l’esclavage, aboli en 1794, attise tout particulièrement la controverse.</a:t>
            </a:r>
          </a:p>
          <a:p>
            <a:pPr algn="just"/>
            <a:r>
              <a:rPr lang="fr-FR" sz="2400" dirty="0" smtClean="0"/>
              <a:t>Empereur de France de 1804 à 1814, Napoléon est aussi celui qui a</a:t>
            </a:r>
            <a:r>
              <a:rPr lang="fr-FR" sz="2400" b="1" dirty="0" smtClean="0"/>
              <a:t> </a:t>
            </a:r>
            <a:r>
              <a:rPr lang="fr-FR" sz="2400" dirty="0" smtClean="0"/>
              <a:t>rétabli l'esclavage, aboli une première fois en 1794 à </a:t>
            </a:r>
            <a:r>
              <a:rPr lang="fr-FR" sz="2400" b="1" dirty="0" smtClean="0"/>
              <a:t>la suite de la Révolution Française</a:t>
            </a:r>
            <a:r>
              <a:rPr lang="it-IT" sz="2400" b="1" dirty="0" smtClean="0"/>
              <a:t>.</a:t>
            </a:r>
            <a:r>
              <a:rPr lang="it-IT" sz="2400" b="1" dirty="0"/>
              <a:t> </a:t>
            </a:r>
          </a:p>
          <a:p>
            <a:pPr marL="0" indent="0" algn="just">
              <a:buNone/>
            </a:pPr>
            <a:endParaRPr lang="fr-CA" sz="2400" dirty="0" smtClean="0"/>
          </a:p>
        </p:txBody>
      </p:sp>
    </p:spTree>
    <p:extLst>
      <p:ext uri="{BB962C8B-B14F-4D97-AF65-F5344CB8AC3E}">
        <p14:creationId xmlns:p14="http://schemas.microsoft.com/office/powerpoint/2010/main" val="27553087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Points historiques</a:t>
            </a: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it-IT" sz="2400" dirty="0" smtClean="0"/>
              <a:t>La </a:t>
            </a:r>
            <a:r>
              <a:rPr lang="it-IT" sz="2400" b="1" dirty="0"/>
              <a:t>Première </a:t>
            </a:r>
            <a:r>
              <a:rPr lang="it-IT" sz="2400" b="1" dirty="0" err="1"/>
              <a:t>République</a:t>
            </a:r>
            <a:r>
              <a:rPr lang="it-IT" sz="2400" b="1" dirty="0"/>
              <a:t> est </a:t>
            </a:r>
            <a:r>
              <a:rPr lang="it-IT" sz="2400" b="1" dirty="0" err="1"/>
              <a:t>installée</a:t>
            </a:r>
            <a:r>
              <a:rPr lang="it-IT" sz="2400" b="1" dirty="0"/>
              <a:t> </a:t>
            </a:r>
            <a:r>
              <a:rPr lang="it-IT" sz="2400" b="1" dirty="0" err="1"/>
              <a:t>depuis</a:t>
            </a:r>
            <a:r>
              <a:rPr lang="it-IT" sz="2400" b="1" dirty="0"/>
              <a:t> le 22 </a:t>
            </a:r>
            <a:r>
              <a:rPr lang="it-IT" sz="2400" b="1" dirty="0" err="1"/>
              <a:t>septembre</a:t>
            </a:r>
            <a:r>
              <a:rPr lang="it-IT" sz="2400" b="1" dirty="0"/>
              <a:t> 1792</a:t>
            </a:r>
            <a:r>
              <a:rPr lang="it-IT" sz="2400" dirty="0"/>
              <a:t> : le </a:t>
            </a:r>
            <a:r>
              <a:rPr lang="it-IT" sz="2400" dirty="0" err="1"/>
              <a:t>gouvernement</a:t>
            </a:r>
            <a:r>
              <a:rPr lang="it-IT" sz="2400" dirty="0"/>
              <a:t> est </a:t>
            </a:r>
            <a:r>
              <a:rPr lang="it-IT" sz="2400" dirty="0" err="1"/>
              <a:t>partagé</a:t>
            </a:r>
            <a:r>
              <a:rPr lang="it-IT" sz="2400" dirty="0"/>
              <a:t>, </a:t>
            </a:r>
            <a:r>
              <a:rPr lang="it-IT" sz="2400" dirty="0" err="1"/>
              <a:t>les</a:t>
            </a:r>
            <a:r>
              <a:rPr lang="it-IT" sz="2400" dirty="0"/>
              <a:t> </a:t>
            </a:r>
            <a:r>
              <a:rPr lang="it-IT" sz="2400" dirty="0" err="1"/>
              <a:t>privilèges</a:t>
            </a:r>
            <a:r>
              <a:rPr lang="it-IT" sz="2400" dirty="0"/>
              <a:t> de la </a:t>
            </a:r>
            <a:r>
              <a:rPr lang="it-IT" sz="2400" dirty="0" err="1"/>
              <a:t>noblesse</a:t>
            </a:r>
            <a:r>
              <a:rPr lang="it-IT" sz="2400" dirty="0"/>
              <a:t> </a:t>
            </a:r>
            <a:r>
              <a:rPr lang="it-IT" sz="2400" dirty="0" err="1"/>
              <a:t>sont</a:t>
            </a:r>
            <a:r>
              <a:rPr lang="it-IT" sz="2400" dirty="0"/>
              <a:t> </a:t>
            </a:r>
            <a:r>
              <a:rPr lang="it-IT" sz="2400" dirty="0" err="1"/>
              <a:t>abolis</a:t>
            </a:r>
            <a:r>
              <a:rPr lang="it-IT" sz="2400" dirty="0"/>
              <a:t> et </a:t>
            </a:r>
            <a:r>
              <a:rPr lang="it-IT" sz="2400" b="1" dirty="0" err="1"/>
              <a:t>tous</a:t>
            </a:r>
            <a:r>
              <a:rPr lang="it-IT" sz="2400" b="1" dirty="0"/>
              <a:t> </a:t>
            </a:r>
            <a:r>
              <a:rPr lang="it-IT" sz="2400" b="1" dirty="0" err="1"/>
              <a:t>les</a:t>
            </a:r>
            <a:r>
              <a:rPr lang="it-IT" sz="2400" b="1" dirty="0"/>
              <a:t> </a:t>
            </a:r>
            <a:r>
              <a:rPr lang="it-IT" sz="2400" b="1" dirty="0" err="1"/>
              <a:t>hommes</a:t>
            </a:r>
            <a:r>
              <a:rPr lang="it-IT" sz="2400" b="1" dirty="0"/>
              <a:t> </a:t>
            </a:r>
            <a:r>
              <a:rPr lang="it-IT" sz="2400" b="1" dirty="0" err="1"/>
              <a:t>sont</a:t>
            </a:r>
            <a:r>
              <a:rPr lang="it-IT" sz="2400" b="1" dirty="0"/>
              <a:t> </a:t>
            </a:r>
            <a:r>
              <a:rPr lang="it-IT" sz="2400" b="1" dirty="0" err="1"/>
              <a:t>égaux</a:t>
            </a:r>
            <a:r>
              <a:rPr lang="it-IT" sz="2400" b="1" dirty="0"/>
              <a:t> </a:t>
            </a:r>
            <a:r>
              <a:rPr lang="it-IT" sz="2400" dirty="0"/>
              <a:t>en </a:t>
            </a:r>
            <a:r>
              <a:rPr lang="it-IT" sz="2400" dirty="0" err="1"/>
              <a:t>droit</a:t>
            </a:r>
            <a:r>
              <a:rPr lang="it-IT" sz="2400" dirty="0"/>
              <a:t>, la </a:t>
            </a:r>
            <a:r>
              <a:rPr lang="it-IT" sz="2400" dirty="0" err="1"/>
              <a:t>religion</a:t>
            </a:r>
            <a:r>
              <a:rPr lang="it-IT" sz="2400" dirty="0"/>
              <a:t> </a:t>
            </a:r>
            <a:r>
              <a:rPr lang="it-IT" sz="2400" dirty="0" err="1"/>
              <a:t>catholique</a:t>
            </a:r>
            <a:r>
              <a:rPr lang="it-IT" sz="2400" dirty="0"/>
              <a:t> est </a:t>
            </a:r>
            <a:r>
              <a:rPr lang="it-IT" sz="2400" dirty="0" err="1"/>
              <a:t>supprimée</a:t>
            </a:r>
            <a:r>
              <a:rPr lang="it-IT" sz="2400" dirty="0"/>
              <a:t> et </a:t>
            </a:r>
            <a:r>
              <a:rPr lang="it-IT" sz="2400" dirty="0" err="1"/>
              <a:t>ses</a:t>
            </a:r>
            <a:r>
              <a:rPr lang="it-IT" sz="2400" dirty="0"/>
              <a:t> </a:t>
            </a:r>
            <a:r>
              <a:rPr lang="it-IT" sz="2400" dirty="0" err="1"/>
              <a:t>églises</a:t>
            </a:r>
            <a:r>
              <a:rPr lang="it-IT" sz="2400" dirty="0"/>
              <a:t> </a:t>
            </a:r>
            <a:r>
              <a:rPr lang="it-IT" sz="2400" dirty="0" err="1"/>
              <a:t>fermées</a:t>
            </a:r>
            <a:r>
              <a:rPr lang="it-IT" sz="2400" dirty="0"/>
              <a:t>. </a:t>
            </a:r>
            <a:r>
              <a:rPr lang="it-IT" sz="2400" dirty="0" err="1"/>
              <a:t>Des</a:t>
            </a:r>
            <a:r>
              <a:rPr lang="it-IT" sz="2400" dirty="0"/>
              <a:t> </a:t>
            </a:r>
            <a:r>
              <a:rPr lang="it-IT" sz="2400" dirty="0" err="1"/>
              <a:t>représentants</a:t>
            </a:r>
            <a:r>
              <a:rPr lang="it-IT" sz="2400" dirty="0"/>
              <a:t> </a:t>
            </a:r>
            <a:r>
              <a:rPr lang="it-IT" sz="2400" dirty="0" err="1"/>
              <a:t>des</a:t>
            </a:r>
            <a:r>
              <a:rPr lang="it-IT" sz="2400" dirty="0"/>
              <a:t> </a:t>
            </a:r>
            <a:r>
              <a:rPr lang="it-IT" sz="2400" dirty="0" err="1"/>
              <a:t>citoyens</a:t>
            </a:r>
            <a:r>
              <a:rPr lang="it-IT" sz="2400" dirty="0"/>
              <a:t> </a:t>
            </a:r>
            <a:r>
              <a:rPr lang="it-IT" sz="2400" dirty="0" err="1"/>
              <a:t>sont</a:t>
            </a:r>
            <a:r>
              <a:rPr lang="it-IT" sz="2400" dirty="0"/>
              <a:t> </a:t>
            </a:r>
            <a:r>
              <a:rPr lang="it-IT" sz="2400" dirty="0" err="1"/>
              <a:t>organisés</a:t>
            </a:r>
            <a:r>
              <a:rPr lang="it-IT" sz="2400" dirty="0"/>
              <a:t> en </a:t>
            </a:r>
            <a:r>
              <a:rPr lang="it-IT" sz="2400" dirty="0" err="1"/>
              <a:t>assemblée</a:t>
            </a:r>
            <a:r>
              <a:rPr lang="it-IT" sz="2400" dirty="0"/>
              <a:t> pour discuter et </a:t>
            </a:r>
            <a:r>
              <a:rPr lang="it-IT" sz="2400" dirty="0" err="1"/>
              <a:t>voter</a:t>
            </a:r>
            <a:r>
              <a:rPr lang="it-IT" sz="2400" dirty="0"/>
              <a:t> </a:t>
            </a:r>
            <a:r>
              <a:rPr lang="it-IT" sz="2400" dirty="0" err="1"/>
              <a:t>les</a:t>
            </a:r>
            <a:r>
              <a:rPr lang="it-IT" sz="2400" dirty="0"/>
              <a:t> </a:t>
            </a:r>
            <a:r>
              <a:rPr lang="it-IT" sz="2400" dirty="0" err="1"/>
              <a:t>lois</a:t>
            </a:r>
            <a:r>
              <a:rPr lang="it-IT" sz="2400" dirty="0"/>
              <a:t>. Mais </a:t>
            </a:r>
            <a:r>
              <a:rPr lang="it-IT" sz="2400" dirty="0" err="1"/>
              <a:t>plusieurs</a:t>
            </a:r>
            <a:r>
              <a:rPr lang="it-IT" sz="2400" dirty="0"/>
              <a:t> </a:t>
            </a:r>
            <a:r>
              <a:rPr lang="it-IT" sz="2400" dirty="0" err="1"/>
              <a:t>groupes</a:t>
            </a:r>
            <a:r>
              <a:rPr lang="it-IT" sz="2400" dirty="0"/>
              <a:t> </a:t>
            </a:r>
            <a:r>
              <a:rPr lang="it-IT" sz="2400" dirty="0" err="1"/>
              <a:t>politiques</a:t>
            </a:r>
            <a:r>
              <a:rPr lang="it-IT" sz="2400" dirty="0"/>
              <a:t> s’</a:t>
            </a:r>
            <a:r>
              <a:rPr lang="it-IT" sz="2400" dirty="0" err="1"/>
              <a:t>affrontent</a:t>
            </a:r>
            <a:r>
              <a:rPr lang="it-IT" sz="2400" dirty="0"/>
              <a:t> et c’est l’</a:t>
            </a:r>
            <a:r>
              <a:rPr lang="it-IT" sz="2400" dirty="0" err="1"/>
              <a:t>instabilité</a:t>
            </a:r>
            <a:r>
              <a:rPr lang="it-IT" sz="2400" dirty="0"/>
              <a:t> </a:t>
            </a:r>
            <a:r>
              <a:rPr lang="it-IT" sz="2400" dirty="0" err="1"/>
              <a:t>politique</a:t>
            </a:r>
            <a:r>
              <a:rPr lang="it-IT" sz="2400" dirty="0" smtClean="0"/>
              <a:t>.</a:t>
            </a:r>
            <a:endParaRPr lang="it-IT" sz="2400" dirty="0"/>
          </a:p>
          <a:p>
            <a:pPr algn="just"/>
            <a:r>
              <a:rPr lang="it-IT" sz="2400" dirty="0"/>
              <a:t>En 1795, un </a:t>
            </a:r>
            <a:r>
              <a:rPr lang="it-IT" sz="2400" dirty="0" err="1"/>
              <a:t>nouveau</a:t>
            </a:r>
            <a:r>
              <a:rPr lang="it-IT" sz="2400" dirty="0"/>
              <a:t> </a:t>
            </a:r>
            <a:r>
              <a:rPr lang="it-IT" sz="2400" dirty="0" err="1"/>
              <a:t>régime</a:t>
            </a:r>
            <a:r>
              <a:rPr lang="it-IT" sz="2400" dirty="0"/>
              <a:t> est </a:t>
            </a:r>
            <a:r>
              <a:rPr lang="it-IT" sz="2400" dirty="0" err="1"/>
              <a:t>mis</a:t>
            </a:r>
            <a:r>
              <a:rPr lang="it-IT" sz="2400" dirty="0"/>
              <a:t> en </a:t>
            </a:r>
            <a:r>
              <a:rPr lang="it-IT" sz="2400" dirty="0" err="1"/>
              <a:t>place</a:t>
            </a:r>
            <a:r>
              <a:rPr lang="it-IT" sz="2400" dirty="0"/>
              <a:t>, c’est le </a:t>
            </a:r>
            <a:r>
              <a:rPr lang="it-IT" sz="2400" dirty="0" err="1"/>
              <a:t>Directoire</a:t>
            </a:r>
            <a:r>
              <a:rPr lang="it-IT" sz="2400" dirty="0"/>
              <a:t> : le </a:t>
            </a:r>
            <a:r>
              <a:rPr lang="it-IT" sz="2400" dirty="0" err="1"/>
              <a:t>gouvernement</a:t>
            </a:r>
            <a:r>
              <a:rPr lang="it-IT" sz="2400" dirty="0"/>
              <a:t> est </a:t>
            </a:r>
            <a:r>
              <a:rPr lang="it-IT" sz="2400" dirty="0" err="1"/>
              <a:t>dirigé</a:t>
            </a:r>
            <a:r>
              <a:rPr lang="it-IT" sz="2400" dirty="0"/>
              <a:t> par </a:t>
            </a:r>
            <a:r>
              <a:rPr lang="it-IT" sz="2400" dirty="0" err="1"/>
              <a:t>des</a:t>
            </a:r>
            <a:r>
              <a:rPr lang="it-IT" sz="2400" dirty="0"/>
              <a:t> </a:t>
            </a:r>
            <a:r>
              <a:rPr lang="it-IT" sz="2400" dirty="0" err="1"/>
              <a:t>Directeurs</a:t>
            </a:r>
            <a:r>
              <a:rPr lang="it-IT" sz="2400" dirty="0"/>
              <a:t>, et </a:t>
            </a:r>
            <a:r>
              <a:rPr lang="it-IT" sz="2400" dirty="0" err="1"/>
              <a:t>deux</a:t>
            </a:r>
            <a:r>
              <a:rPr lang="it-IT" sz="2400" dirty="0"/>
              <a:t> </a:t>
            </a:r>
            <a:r>
              <a:rPr lang="it-IT" sz="2400" dirty="0" err="1"/>
              <a:t>assemblées</a:t>
            </a:r>
            <a:r>
              <a:rPr lang="it-IT" sz="2400" dirty="0"/>
              <a:t> </a:t>
            </a:r>
            <a:r>
              <a:rPr lang="it-IT" sz="2400" dirty="0" err="1"/>
              <a:t>législatives</a:t>
            </a:r>
            <a:r>
              <a:rPr lang="it-IT" sz="2400" dirty="0"/>
              <a:t> </a:t>
            </a:r>
            <a:r>
              <a:rPr lang="it-IT" sz="2400" dirty="0" err="1" smtClean="0"/>
              <a:t>représentent</a:t>
            </a:r>
            <a:r>
              <a:rPr lang="it-IT" sz="2400" dirty="0" smtClean="0"/>
              <a:t> </a:t>
            </a:r>
            <a:r>
              <a:rPr lang="it-IT" sz="2400" dirty="0" err="1"/>
              <a:t>les</a:t>
            </a:r>
            <a:r>
              <a:rPr lang="it-IT" sz="2400" dirty="0"/>
              <a:t> </a:t>
            </a:r>
            <a:r>
              <a:rPr lang="it-IT" sz="2400" dirty="0" err="1"/>
              <a:t>citoyens</a:t>
            </a:r>
            <a:r>
              <a:rPr lang="it-IT" sz="2400" dirty="0"/>
              <a:t>. Mais le </a:t>
            </a:r>
            <a:r>
              <a:rPr lang="it-IT" sz="2400" dirty="0" err="1"/>
              <a:t>Directoire</a:t>
            </a:r>
            <a:r>
              <a:rPr lang="it-IT" sz="2400" dirty="0"/>
              <a:t> n’</a:t>
            </a:r>
            <a:r>
              <a:rPr lang="it-IT" sz="2400" dirty="0" err="1"/>
              <a:t>arrive</a:t>
            </a:r>
            <a:r>
              <a:rPr lang="it-IT" sz="2400" dirty="0"/>
              <a:t> </a:t>
            </a:r>
            <a:r>
              <a:rPr lang="it-IT" sz="2400" dirty="0" err="1"/>
              <a:t>pas</a:t>
            </a:r>
            <a:r>
              <a:rPr lang="it-IT" sz="2400" dirty="0"/>
              <a:t> à </a:t>
            </a:r>
            <a:r>
              <a:rPr lang="it-IT" sz="2400" dirty="0" err="1"/>
              <a:t>régler</a:t>
            </a:r>
            <a:r>
              <a:rPr lang="it-IT" sz="2400" dirty="0"/>
              <a:t> </a:t>
            </a:r>
            <a:r>
              <a:rPr lang="it-IT" sz="2400" dirty="0" err="1"/>
              <a:t>les</a:t>
            </a:r>
            <a:r>
              <a:rPr lang="it-IT" sz="2400" dirty="0"/>
              <a:t> </a:t>
            </a:r>
            <a:r>
              <a:rPr lang="it-IT" sz="2400" dirty="0" err="1"/>
              <a:t>difficultés</a:t>
            </a:r>
            <a:r>
              <a:rPr lang="it-IT" sz="2400" dirty="0"/>
              <a:t> </a:t>
            </a:r>
            <a:r>
              <a:rPr lang="it-IT" sz="2400" dirty="0" err="1"/>
              <a:t>économiques</a:t>
            </a:r>
            <a:r>
              <a:rPr lang="it-IT" sz="2400" dirty="0"/>
              <a:t> et est </a:t>
            </a:r>
            <a:r>
              <a:rPr lang="it-IT" sz="2400" dirty="0" err="1"/>
              <a:t>détesté</a:t>
            </a:r>
            <a:r>
              <a:rPr lang="it-IT" sz="2400" dirty="0"/>
              <a:t> par </a:t>
            </a:r>
            <a:r>
              <a:rPr lang="it-IT" sz="2400" dirty="0" err="1"/>
              <a:t>les</a:t>
            </a:r>
            <a:r>
              <a:rPr lang="it-IT" sz="2400" dirty="0"/>
              <a:t> </a:t>
            </a:r>
            <a:r>
              <a:rPr lang="it-IT" sz="2400" dirty="0" err="1"/>
              <a:t>Français</a:t>
            </a:r>
            <a:r>
              <a:rPr lang="it-IT" sz="2400" dirty="0"/>
              <a:t>. </a:t>
            </a:r>
            <a:r>
              <a:rPr lang="it-IT" sz="2400" dirty="0" err="1"/>
              <a:t>Certains</a:t>
            </a:r>
            <a:r>
              <a:rPr lang="it-IT" sz="2400" dirty="0"/>
              <a:t> </a:t>
            </a:r>
            <a:r>
              <a:rPr lang="it-IT" sz="2400" dirty="0" err="1"/>
              <a:t>Directeurs</a:t>
            </a:r>
            <a:r>
              <a:rPr lang="it-IT" sz="2400" dirty="0"/>
              <a:t> </a:t>
            </a:r>
            <a:r>
              <a:rPr lang="it-IT" sz="2400" dirty="0" err="1"/>
              <a:t>demandent</a:t>
            </a:r>
            <a:r>
              <a:rPr lang="it-IT" sz="2400" dirty="0"/>
              <a:t> </a:t>
            </a:r>
            <a:r>
              <a:rPr lang="it-IT" sz="2400" dirty="0" err="1"/>
              <a:t>au</a:t>
            </a:r>
            <a:r>
              <a:rPr lang="it-IT" sz="2400" dirty="0"/>
              <a:t> </a:t>
            </a:r>
            <a:r>
              <a:rPr lang="it-IT" sz="2400" b="1" dirty="0" err="1"/>
              <a:t>général</a:t>
            </a:r>
            <a:r>
              <a:rPr lang="it-IT" sz="2400" b="1" dirty="0"/>
              <a:t> Bonaparte </a:t>
            </a:r>
            <a:r>
              <a:rPr lang="it-IT" sz="2400" dirty="0"/>
              <a:t>son </a:t>
            </a:r>
            <a:r>
              <a:rPr lang="it-IT" sz="2400" dirty="0" err="1"/>
              <a:t>aide</a:t>
            </a:r>
            <a:r>
              <a:rPr lang="it-IT" sz="2400" dirty="0"/>
              <a:t> pour </a:t>
            </a:r>
            <a:r>
              <a:rPr lang="it-IT" sz="2400" dirty="0" err="1"/>
              <a:t>changer</a:t>
            </a:r>
            <a:r>
              <a:rPr lang="it-IT" sz="2400" dirty="0"/>
              <a:t> le </a:t>
            </a:r>
            <a:r>
              <a:rPr lang="it-IT" sz="2400" dirty="0" err="1"/>
              <a:t>régime</a:t>
            </a:r>
            <a:r>
              <a:rPr lang="it-IT" sz="2400" dirty="0"/>
              <a:t>, par la </a:t>
            </a:r>
            <a:r>
              <a:rPr lang="it-IT" sz="2400" dirty="0" err="1"/>
              <a:t>surprise</a:t>
            </a:r>
            <a:r>
              <a:rPr lang="it-IT" sz="2400" dirty="0"/>
              <a:t> et la force : c’est-à-dire par un coup d’</a:t>
            </a:r>
            <a:r>
              <a:rPr lang="it-IT" sz="2400" dirty="0" err="1"/>
              <a:t>État</a:t>
            </a:r>
            <a:r>
              <a:rPr lang="it-IT" sz="2400" dirty="0"/>
              <a:t>.</a:t>
            </a:r>
          </a:p>
          <a:p>
            <a:endParaRPr lang="fr-CA" sz="2400" dirty="0"/>
          </a:p>
        </p:txBody>
      </p:sp>
    </p:spTree>
    <p:extLst>
      <p:ext uri="{BB962C8B-B14F-4D97-AF65-F5344CB8AC3E}">
        <p14:creationId xmlns:p14="http://schemas.microsoft.com/office/powerpoint/2010/main" val="41926771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Points historiques</a:t>
            </a:r>
          </a:p>
        </p:txBody>
      </p:sp>
      <p:sp>
        <p:nvSpPr>
          <p:cNvPr id="3" name="Segnaposto contenuto 2"/>
          <p:cNvSpPr>
            <a:spLocks noGrp="1"/>
          </p:cNvSpPr>
          <p:nvPr>
            <p:ph idx="1"/>
          </p:nvPr>
        </p:nvSpPr>
        <p:spPr/>
        <p:txBody>
          <a:bodyPr>
            <a:normAutofit lnSpcReduction="10000"/>
          </a:bodyPr>
          <a:lstStyle/>
          <a:p>
            <a:pPr algn="just"/>
            <a:r>
              <a:rPr lang="it-IT" sz="2400" dirty="0" err="1"/>
              <a:t>Depuis</a:t>
            </a:r>
            <a:r>
              <a:rPr lang="it-IT" sz="2400" dirty="0"/>
              <a:t> </a:t>
            </a:r>
            <a:r>
              <a:rPr lang="it-IT" sz="2400" dirty="0" err="1"/>
              <a:t>octobre</a:t>
            </a:r>
            <a:r>
              <a:rPr lang="it-IT" sz="2400" dirty="0"/>
              <a:t> 1795, </a:t>
            </a:r>
            <a:r>
              <a:rPr lang="it-IT" sz="2400" dirty="0" err="1"/>
              <a:t>Napoléon</a:t>
            </a:r>
            <a:r>
              <a:rPr lang="it-IT" sz="2400" dirty="0"/>
              <a:t> Bonaparte est un </a:t>
            </a:r>
            <a:r>
              <a:rPr lang="it-IT" sz="2400" dirty="0" err="1"/>
              <a:t>général</a:t>
            </a:r>
            <a:r>
              <a:rPr lang="it-IT" sz="2400" dirty="0"/>
              <a:t> de l’</a:t>
            </a:r>
            <a:r>
              <a:rPr lang="it-IT" sz="2400" dirty="0" err="1"/>
              <a:t>armée</a:t>
            </a:r>
            <a:r>
              <a:rPr lang="it-IT" sz="2400" dirty="0"/>
              <a:t> de la </a:t>
            </a:r>
            <a:r>
              <a:rPr lang="it-IT" sz="2400" dirty="0" err="1"/>
              <a:t>République</a:t>
            </a:r>
            <a:r>
              <a:rPr lang="it-IT" sz="2400" dirty="0"/>
              <a:t>. Il a </a:t>
            </a:r>
            <a:r>
              <a:rPr lang="it-IT" sz="2400" dirty="0" err="1"/>
              <a:t>gagné</a:t>
            </a:r>
            <a:r>
              <a:rPr lang="it-IT" sz="2400" dirty="0"/>
              <a:t> de </a:t>
            </a:r>
            <a:r>
              <a:rPr lang="it-IT" sz="2400" dirty="0" err="1"/>
              <a:t>nombreuses</a:t>
            </a:r>
            <a:r>
              <a:rPr lang="it-IT" sz="2400" dirty="0"/>
              <a:t> </a:t>
            </a:r>
            <a:r>
              <a:rPr lang="it-IT" sz="2400" dirty="0" err="1"/>
              <a:t>batailles</a:t>
            </a:r>
            <a:r>
              <a:rPr lang="it-IT" sz="2400" dirty="0"/>
              <a:t>, </a:t>
            </a:r>
            <a:r>
              <a:rPr lang="it-IT" sz="2400" dirty="0" err="1"/>
              <a:t>notamment</a:t>
            </a:r>
            <a:r>
              <a:rPr lang="it-IT" sz="2400" dirty="0"/>
              <a:t> </a:t>
            </a:r>
            <a:r>
              <a:rPr lang="it-IT" sz="2400" dirty="0" err="1"/>
              <a:t>lors</a:t>
            </a:r>
            <a:r>
              <a:rPr lang="it-IT" sz="2400" dirty="0"/>
              <a:t> de sa première grande campagne </a:t>
            </a:r>
            <a:r>
              <a:rPr lang="it-IT" sz="2400" dirty="0" err="1"/>
              <a:t>militaire</a:t>
            </a:r>
            <a:r>
              <a:rPr lang="it-IT" sz="2400" dirty="0"/>
              <a:t> en </a:t>
            </a:r>
            <a:r>
              <a:rPr lang="it-IT" sz="2400" dirty="0" err="1"/>
              <a:t>Italie</a:t>
            </a:r>
            <a:r>
              <a:rPr lang="it-IT" sz="2400" dirty="0"/>
              <a:t>, et est </a:t>
            </a:r>
            <a:r>
              <a:rPr lang="it-IT" sz="2400" dirty="0" err="1"/>
              <a:t>devenu</a:t>
            </a:r>
            <a:r>
              <a:rPr lang="it-IT" sz="2400" dirty="0"/>
              <a:t> </a:t>
            </a:r>
            <a:r>
              <a:rPr lang="it-IT" sz="2400" dirty="0" err="1"/>
              <a:t>très</a:t>
            </a:r>
            <a:r>
              <a:rPr lang="it-IT" sz="2400" dirty="0"/>
              <a:t> </a:t>
            </a:r>
            <a:r>
              <a:rPr lang="it-IT" sz="2400" dirty="0" err="1"/>
              <a:t>populaire</a:t>
            </a:r>
            <a:r>
              <a:rPr lang="it-IT" sz="2400" dirty="0"/>
              <a:t>. En 1798, il a </a:t>
            </a:r>
            <a:r>
              <a:rPr lang="it-IT" sz="2400" dirty="0" err="1"/>
              <a:t>conduit</a:t>
            </a:r>
            <a:r>
              <a:rPr lang="it-IT" sz="2400" dirty="0"/>
              <a:t> une campagne </a:t>
            </a:r>
            <a:r>
              <a:rPr lang="it-IT" sz="2400" dirty="0" err="1"/>
              <a:t>militaire</a:t>
            </a:r>
            <a:r>
              <a:rPr lang="it-IT" sz="2400" dirty="0"/>
              <a:t> et </a:t>
            </a:r>
            <a:r>
              <a:rPr lang="it-IT" sz="2400" dirty="0" err="1"/>
              <a:t>scientifique</a:t>
            </a:r>
            <a:r>
              <a:rPr lang="it-IT" sz="2400" dirty="0"/>
              <a:t> en </a:t>
            </a:r>
            <a:r>
              <a:rPr lang="it-IT" sz="2400" dirty="0" err="1"/>
              <a:t>Égypte</a:t>
            </a:r>
            <a:r>
              <a:rPr lang="it-IT" sz="2400" dirty="0"/>
              <a:t>. Ce n’est </a:t>
            </a:r>
            <a:r>
              <a:rPr lang="it-IT" sz="2400" dirty="0" err="1"/>
              <a:t>pas</a:t>
            </a:r>
            <a:r>
              <a:rPr lang="it-IT" sz="2400" dirty="0"/>
              <a:t> </a:t>
            </a:r>
            <a:r>
              <a:rPr lang="it-IT" sz="2400" dirty="0" err="1"/>
              <a:t>vraiment</a:t>
            </a:r>
            <a:r>
              <a:rPr lang="it-IT" sz="2400" dirty="0"/>
              <a:t> un </a:t>
            </a:r>
            <a:r>
              <a:rPr lang="it-IT" sz="2400" dirty="0" err="1"/>
              <a:t>grand</a:t>
            </a:r>
            <a:r>
              <a:rPr lang="it-IT" sz="2400" dirty="0"/>
              <a:t> </a:t>
            </a:r>
            <a:r>
              <a:rPr lang="it-IT" sz="2400" dirty="0" err="1"/>
              <a:t>succès</a:t>
            </a:r>
            <a:r>
              <a:rPr lang="it-IT" sz="2400" dirty="0"/>
              <a:t> </a:t>
            </a:r>
            <a:r>
              <a:rPr lang="it-IT" sz="2400" dirty="0" err="1"/>
              <a:t>militaire</a:t>
            </a:r>
            <a:r>
              <a:rPr lang="it-IT" sz="2400" dirty="0"/>
              <a:t>, mais pendant l’</a:t>
            </a:r>
            <a:r>
              <a:rPr lang="it-IT" sz="2400" dirty="0" err="1"/>
              <a:t>absence</a:t>
            </a:r>
            <a:r>
              <a:rPr lang="it-IT" sz="2400" dirty="0"/>
              <a:t> de </a:t>
            </a:r>
            <a:r>
              <a:rPr lang="it-IT" sz="2400" dirty="0" err="1"/>
              <a:t>Napoléon</a:t>
            </a:r>
            <a:r>
              <a:rPr lang="it-IT" sz="2400" dirty="0"/>
              <a:t>, son </a:t>
            </a:r>
            <a:r>
              <a:rPr lang="it-IT" sz="2400" dirty="0" err="1"/>
              <a:t>frère</a:t>
            </a:r>
            <a:r>
              <a:rPr lang="it-IT" sz="2400" dirty="0"/>
              <a:t> Lucien </a:t>
            </a:r>
            <a:r>
              <a:rPr lang="it-IT" sz="2400" dirty="0" err="1"/>
              <a:t>entretient</a:t>
            </a:r>
            <a:r>
              <a:rPr lang="it-IT" sz="2400" dirty="0"/>
              <a:t> sa </a:t>
            </a:r>
            <a:r>
              <a:rPr lang="it-IT" sz="2400" dirty="0" err="1"/>
              <a:t>popularité</a:t>
            </a:r>
            <a:r>
              <a:rPr lang="it-IT" sz="2400" dirty="0"/>
              <a:t> </a:t>
            </a:r>
            <a:r>
              <a:rPr lang="it-IT" sz="2400" dirty="0" err="1"/>
              <a:t>dans</a:t>
            </a:r>
            <a:r>
              <a:rPr lang="it-IT" sz="2400" dirty="0"/>
              <a:t> </a:t>
            </a:r>
            <a:r>
              <a:rPr lang="it-IT" sz="2400" dirty="0" err="1"/>
              <a:t>les</a:t>
            </a:r>
            <a:r>
              <a:rPr lang="it-IT" sz="2400" dirty="0"/>
              <a:t> </a:t>
            </a:r>
            <a:r>
              <a:rPr lang="it-IT" sz="2400" dirty="0" err="1"/>
              <a:t>milieux</a:t>
            </a:r>
            <a:r>
              <a:rPr lang="it-IT" sz="2400" dirty="0"/>
              <a:t> </a:t>
            </a:r>
            <a:r>
              <a:rPr lang="it-IT" sz="2400" dirty="0" err="1"/>
              <a:t>politiques</a:t>
            </a:r>
            <a:r>
              <a:rPr lang="it-IT" sz="2400" dirty="0"/>
              <a:t>. Et </a:t>
            </a:r>
            <a:r>
              <a:rPr lang="it-IT" sz="2400" dirty="0" err="1"/>
              <a:t>depuis</a:t>
            </a:r>
            <a:r>
              <a:rPr lang="it-IT" sz="2400" dirty="0"/>
              <a:t> l’</a:t>
            </a:r>
            <a:r>
              <a:rPr lang="it-IT" sz="2400" dirty="0" err="1"/>
              <a:t>Égypte</a:t>
            </a:r>
            <a:r>
              <a:rPr lang="it-IT" sz="2400" dirty="0"/>
              <a:t>, </a:t>
            </a:r>
            <a:r>
              <a:rPr lang="it-IT" sz="2400" dirty="0" err="1"/>
              <a:t>Napoléon</a:t>
            </a:r>
            <a:r>
              <a:rPr lang="it-IT" sz="2400" dirty="0"/>
              <a:t> Bonaparte se </a:t>
            </a:r>
            <a:r>
              <a:rPr lang="it-IT" sz="2400" dirty="0" err="1"/>
              <a:t>tient</a:t>
            </a:r>
            <a:r>
              <a:rPr lang="it-IT" sz="2400" dirty="0"/>
              <a:t> </a:t>
            </a:r>
            <a:r>
              <a:rPr lang="it-IT" sz="2400" dirty="0" err="1"/>
              <a:t>informé</a:t>
            </a:r>
            <a:r>
              <a:rPr lang="it-IT" sz="2400" dirty="0"/>
              <a:t> </a:t>
            </a:r>
            <a:r>
              <a:rPr lang="it-IT" sz="2400" dirty="0" err="1"/>
              <a:t>des</a:t>
            </a:r>
            <a:r>
              <a:rPr lang="it-IT" sz="2400" dirty="0"/>
              <a:t> </a:t>
            </a:r>
            <a:r>
              <a:rPr lang="it-IT" sz="2400" dirty="0" err="1"/>
              <a:t>difficultés</a:t>
            </a:r>
            <a:r>
              <a:rPr lang="it-IT" sz="2400" dirty="0"/>
              <a:t> </a:t>
            </a:r>
            <a:r>
              <a:rPr lang="it-IT" sz="2400" dirty="0" err="1"/>
              <a:t>politiques</a:t>
            </a:r>
            <a:r>
              <a:rPr lang="it-IT" sz="2400" dirty="0"/>
              <a:t> en France. Il </a:t>
            </a:r>
            <a:r>
              <a:rPr lang="it-IT" sz="2400" dirty="0" err="1"/>
              <a:t>rentre</a:t>
            </a:r>
            <a:r>
              <a:rPr lang="it-IT" sz="2400" dirty="0"/>
              <a:t> le plus </a:t>
            </a:r>
            <a:r>
              <a:rPr lang="it-IT" sz="2400" dirty="0" err="1"/>
              <a:t>rapidement</a:t>
            </a:r>
            <a:r>
              <a:rPr lang="it-IT" sz="2400" dirty="0"/>
              <a:t> en France, et </a:t>
            </a:r>
            <a:r>
              <a:rPr lang="it-IT" sz="2400" dirty="0" err="1"/>
              <a:t>arrive</a:t>
            </a:r>
            <a:r>
              <a:rPr lang="it-IT" sz="2400" dirty="0"/>
              <a:t> à Paris le 16 </a:t>
            </a:r>
            <a:r>
              <a:rPr lang="it-IT" sz="2400" dirty="0" err="1"/>
              <a:t>octobre</a:t>
            </a:r>
            <a:r>
              <a:rPr lang="it-IT" sz="2400" dirty="0"/>
              <a:t> 1799. À la </a:t>
            </a:r>
            <a:r>
              <a:rPr lang="it-IT" sz="2400" dirty="0" err="1"/>
              <a:t>même</a:t>
            </a:r>
            <a:r>
              <a:rPr lang="it-IT" sz="2400" dirty="0"/>
              <a:t> époque, Lucien Bonaparte </a:t>
            </a:r>
            <a:r>
              <a:rPr lang="it-IT" sz="2400" dirty="0" err="1"/>
              <a:t>devient</a:t>
            </a:r>
            <a:r>
              <a:rPr lang="it-IT" sz="2400" dirty="0"/>
              <a:t> le </a:t>
            </a:r>
            <a:r>
              <a:rPr lang="it-IT" sz="2400" dirty="0" err="1"/>
              <a:t>président</a:t>
            </a:r>
            <a:r>
              <a:rPr lang="it-IT" sz="2400" dirty="0"/>
              <a:t> de l’</a:t>
            </a:r>
            <a:r>
              <a:rPr lang="it-IT" sz="2400" dirty="0" err="1"/>
              <a:t>assemblée</a:t>
            </a:r>
            <a:r>
              <a:rPr lang="it-IT" sz="2400" dirty="0"/>
              <a:t> </a:t>
            </a:r>
            <a:r>
              <a:rPr lang="it-IT" sz="2400" dirty="0" err="1"/>
              <a:t>des</a:t>
            </a:r>
            <a:r>
              <a:rPr lang="it-IT" sz="2400" dirty="0"/>
              <a:t> </a:t>
            </a:r>
            <a:r>
              <a:rPr lang="it-IT" sz="2400" dirty="0" err="1"/>
              <a:t>Cinq-Cents</a:t>
            </a:r>
            <a:r>
              <a:rPr lang="it-IT" sz="2400" dirty="0"/>
              <a:t> : tout est </a:t>
            </a:r>
            <a:r>
              <a:rPr lang="it-IT" sz="2400" dirty="0" err="1"/>
              <a:t>réuni</a:t>
            </a:r>
            <a:r>
              <a:rPr lang="it-IT" sz="2400" dirty="0"/>
              <a:t> pour </a:t>
            </a:r>
            <a:r>
              <a:rPr lang="it-IT" sz="2400" dirty="0" err="1"/>
              <a:t>que</a:t>
            </a:r>
            <a:r>
              <a:rPr lang="it-IT" sz="2400" dirty="0"/>
              <a:t> </a:t>
            </a:r>
            <a:r>
              <a:rPr lang="it-IT" sz="2400" dirty="0" err="1"/>
              <a:t>les</a:t>
            </a:r>
            <a:r>
              <a:rPr lang="it-IT" sz="2400" dirty="0"/>
              <a:t> </a:t>
            </a:r>
            <a:r>
              <a:rPr lang="it-IT" sz="2400" dirty="0" err="1"/>
              <a:t>frères</a:t>
            </a:r>
            <a:r>
              <a:rPr lang="it-IT" sz="2400" dirty="0"/>
              <a:t> Bonaparte </a:t>
            </a:r>
            <a:r>
              <a:rPr lang="it-IT" sz="2400" dirty="0" err="1"/>
              <a:t>prennent</a:t>
            </a:r>
            <a:r>
              <a:rPr lang="it-IT" sz="2400" dirty="0"/>
              <a:t> le </a:t>
            </a:r>
            <a:r>
              <a:rPr lang="it-IT" sz="2400" dirty="0" err="1"/>
              <a:t>pouvoir</a:t>
            </a:r>
            <a:r>
              <a:rPr lang="it-IT" sz="2400" dirty="0"/>
              <a:t>.</a:t>
            </a:r>
            <a:endParaRPr lang="fr-CA" sz="2400" dirty="0"/>
          </a:p>
        </p:txBody>
      </p:sp>
    </p:spTree>
    <p:extLst>
      <p:ext uri="{BB962C8B-B14F-4D97-AF65-F5344CB8AC3E}">
        <p14:creationId xmlns:p14="http://schemas.microsoft.com/office/powerpoint/2010/main" val="31976263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Points historiques</a:t>
            </a:r>
            <a:endParaRPr lang="fr-CA" sz="2800" dirty="0"/>
          </a:p>
        </p:txBody>
      </p:sp>
      <p:sp>
        <p:nvSpPr>
          <p:cNvPr id="3" name="Segnaposto contenuto 2"/>
          <p:cNvSpPr>
            <a:spLocks noGrp="1"/>
          </p:cNvSpPr>
          <p:nvPr>
            <p:ph idx="1"/>
          </p:nvPr>
        </p:nvSpPr>
        <p:spPr/>
        <p:txBody>
          <a:bodyPr>
            <a:normAutofit fontScale="92500" lnSpcReduction="20000"/>
          </a:bodyPr>
          <a:lstStyle/>
          <a:p>
            <a:r>
              <a:rPr lang="it-IT" sz="2400" b="1" dirty="0"/>
              <a:t>1799, le coup d’</a:t>
            </a:r>
            <a:r>
              <a:rPr lang="it-IT" sz="2400" b="1" dirty="0" err="1"/>
              <a:t>État</a:t>
            </a:r>
            <a:r>
              <a:rPr lang="it-IT" sz="2400" b="1" dirty="0"/>
              <a:t> </a:t>
            </a:r>
            <a:r>
              <a:rPr lang="it-IT" sz="2400" b="1" dirty="0" err="1"/>
              <a:t>du</a:t>
            </a:r>
            <a:r>
              <a:rPr lang="it-IT" sz="2400" b="1" dirty="0"/>
              <a:t> 18 </a:t>
            </a:r>
            <a:r>
              <a:rPr lang="it-IT" sz="2400" b="1" dirty="0" err="1"/>
              <a:t>Brumaire</a:t>
            </a:r>
            <a:r>
              <a:rPr lang="it-IT" sz="2400" b="1" dirty="0"/>
              <a:t> : le </a:t>
            </a:r>
            <a:r>
              <a:rPr lang="it-IT" sz="2400" b="1" dirty="0" err="1"/>
              <a:t>général</a:t>
            </a:r>
            <a:r>
              <a:rPr lang="it-IT" sz="2400" b="1" dirty="0"/>
              <a:t> </a:t>
            </a:r>
            <a:r>
              <a:rPr lang="it-IT" sz="2400" b="1" dirty="0" err="1"/>
              <a:t>Napoléon</a:t>
            </a:r>
            <a:r>
              <a:rPr lang="it-IT" sz="2400" b="1" dirty="0"/>
              <a:t> Bonaparte </a:t>
            </a:r>
            <a:r>
              <a:rPr lang="it-IT" sz="2400" b="1" dirty="0" err="1"/>
              <a:t>prend</a:t>
            </a:r>
            <a:r>
              <a:rPr lang="it-IT" sz="2400" b="1" dirty="0"/>
              <a:t> le </a:t>
            </a:r>
            <a:r>
              <a:rPr lang="it-IT" sz="2400" b="1" dirty="0" err="1" smtClean="0"/>
              <a:t>pouvoir</a:t>
            </a:r>
            <a:endParaRPr lang="it-IT" sz="2400" b="1" dirty="0" smtClean="0"/>
          </a:p>
          <a:p>
            <a:endParaRPr lang="it-IT" sz="2400" b="1" dirty="0"/>
          </a:p>
          <a:p>
            <a:pPr algn="just"/>
            <a:r>
              <a:rPr lang="it-IT" sz="2400" dirty="0"/>
              <a:t>9 et 10 novembre 1799 : dix </a:t>
            </a:r>
            <a:r>
              <a:rPr lang="it-IT" sz="2400" dirty="0" err="1"/>
              <a:t>ans</a:t>
            </a:r>
            <a:r>
              <a:rPr lang="it-IT" sz="2400" dirty="0"/>
              <a:t> </a:t>
            </a:r>
            <a:r>
              <a:rPr lang="it-IT" sz="2400" dirty="0" err="1"/>
              <a:t>après</a:t>
            </a:r>
            <a:r>
              <a:rPr lang="it-IT" sz="2400" dirty="0"/>
              <a:t> le </a:t>
            </a:r>
            <a:r>
              <a:rPr lang="it-IT" sz="2400" dirty="0" err="1"/>
              <a:t>début</a:t>
            </a:r>
            <a:r>
              <a:rPr lang="it-IT" sz="2400" dirty="0"/>
              <a:t> de la </a:t>
            </a:r>
            <a:r>
              <a:rPr lang="it-IT" sz="2400" dirty="0" err="1"/>
              <a:t>Révolution</a:t>
            </a:r>
            <a:r>
              <a:rPr lang="it-IT" sz="2400" dirty="0"/>
              <a:t> </a:t>
            </a:r>
            <a:r>
              <a:rPr lang="it-IT" sz="2400" dirty="0" err="1"/>
              <a:t>française</a:t>
            </a:r>
            <a:r>
              <a:rPr lang="it-IT" sz="2400" dirty="0"/>
              <a:t>, qui a </a:t>
            </a:r>
            <a:r>
              <a:rPr lang="it-IT" sz="2400" dirty="0" err="1"/>
              <a:t>remplacé</a:t>
            </a:r>
            <a:r>
              <a:rPr lang="it-IT" sz="2400" dirty="0"/>
              <a:t> la monarchie par la </a:t>
            </a:r>
            <a:r>
              <a:rPr lang="it-IT" sz="2400" dirty="0" err="1"/>
              <a:t>république</a:t>
            </a:r>
            <a:r>
              <a:rPr lang="it-IT" sz="2400" dirty="0"/>
              <a:t>, le </a:t>
            </a:r>
            <a:r>
              <a:rPr lang="it-IT" sz="2400" dirty="0" err="1"/>
              <a:t>général</a:t>
            </a:r>
            <a:r>
              <a:rPr lang="it-IT" sz="2400" dirty="0"/>
              <a:t> Bonaparte </a:t>
            </a:r>
            <a:r>
              <a:rPr lang="it-IT" sz="2400" dirty="0" err="1"/>
              <a:t>prend</a:t>
            </a:r>
            <a:r>
              <a:rPr lang="it-IT" sz="2400" dirty="0"/>
              <a:t> le </a:t>
            </a:r>
            <a:r>
              <a:rPr lang="it-IT" sz="2400" dirty="0" err="1"/>
              <a:t>pouvoir</a:t>
            </a:r>
            <a:r>
              <a:rPr lang="it-IT" sz="2400" dirty="0"/>
              <a:t> </a:t>
            </a:r>
            <a:r>
              <a:rPr lang="it-IT" sz="2400" dirty="0" err="1"/>
              <a:t>lors</a:t>
            </a:r>
            <a:r>
              <a:rPr lang="it-IT" sz="2400" dirty="0"/>
              <a:t> </a:t>
            </a:r>
            <a:r>
              <a:rPr lang="it-IT" sz="2400" dirty="0" err="1"/>
              <a:t>du</a:t>
            </a:r>
            <a:r>
              <a:rPr lang="it-IT" sz="2400" dirty="0"/>
              <a:t> coup d’</a:t>
            </a:r>
            <a:r>
              <a:rPr lang="it-IT" sz="2400" dirty="0" err="1"/>
              <a:t>État</a:t>
            </a:r>
            <a:r>
              <a:rPr lang="it-IT" sz="2400" dirty="0"/>
              <a:t> </a:t>
            </a:r>
            <a:r>
              <a:rPr lang="it-IT" sz="2400" dirty="0" err="1"/>
              <a:t>du</a:t>
            </a:r>
            <a:r>
              <a:rPr lang="it-IT" sz="2400" dirty="0"/>
              <a:t> 18 </a:t>
            </a:r>
            <a:r>
              <a:rPr lang="it-IT" sz="2400" dirty="0" err="1"/>
              <a:t>Brumaire</a:t>
            </a:r>
            <a:r>
              <a:rPr lang="it-IT" sz="2400" dirty="0"/>
              <a:t>.</a:t>
            </a:r>
            <a:r>
              <a:rPr lang="it-IT" sz="2400" b="1" dirty="0" smtClean="0"/>
              <a:t> </a:t>
            </a:r>
          </a:p>
          <a:p>
            <a:pPr algn="just"/>
            <a:r>
              <a:rPr lang="it-IT" sz="2400" dirty="0"/>
              <a:t>Le </a:t>
            </a:r>
            <a:r>
              <a:rPr lang="it-IT" sz="2400" dirty="0" err="1"/>
              <a:t>gouvernement</a:t>
            </a:r>
            <a:r>
              <a:rPr lang="it-IT" sz="2400" dirty="0"/>
              <a:t> </a:t>
            </a:r>
            <a:r>
              <a:rPr lang="it-IT" sz="2400" dirty="0" err="1"/>
              <a:t>du</a:t>
            </a:r>
            <a:r>
              <a:rPr lang="it-IT" sz="2400" dirty="0"/>
              <a:t> </a:t>
            </a:r>
            <a:r>
              <a:rPr lang="it-IT" sz="2400" dirty="0" err="1"/>
              <a:t>Consulat</a:t>
            </a:r>
            <a:r>
              <a:rPr lang="it-IT" sz="2400" dirty="0"/>
              <a:t> forme le </a:t>
            </a:r>
            <a:r>
              <a:rPr lang="it-IT" sz="2400" dirty="0" err="1"/>
              <a:t>gouvernement</a:t>
            </a:r>
            <a:r>
              <a:rPr lang="it-IT" sz="2400" dirty="0"/>
              <a:t> de la </a:t>
            </a:r>
            <a:r>
              <a:rPr lang="it-IT" sz="2400" dirty="0" err="1"/>
              <a:t>République</a:t>
            </a:r>
            <a:r>
              <a:rPr lang="it-IT" sz="2400" dirty="0"/>
              <a:t> </a:t>
            </a:r>
            <a:r>
              <a:rPr lang="it-IT" sz="2400" dirty="0" err="1"/>
              <a:t>française</a:t>
            </a:r>
            <a:r>
              <a:rPr lang="it-IT" sz="2400" dirty="0"/>
              <a:t> </a:t>
            </a:r>
            <a:r>
              <a:rPr lang="it-IT" sz="2400" dirty="0" err="1"/>
              <a:t>entre</a:t>
            </a:r>
            <a:r>
              <a:rPr lang="it-IT" sz="2400" dirty="0"/>
              <a:t> 1799 et 1804</a:t>
            </a:r>
            <a:r>
              <a:rPr lang="it-IT" sz="2400" dirty="0" smtClean="0"/>
              <a:t>.</a:t>
            </a:r>
          </a:p>
          <a:p>
            <a:pPr algn="just"/>
            <a:r>
              <a:rPr lang="it-IT" sz="2400" dirty="0" err="1"/>
              <a:t>Napoléon</a:t>
            </a:r>
            <a:r>
              <a:rPr lang="it-IT" sz="2400" dirty="0"/>
              <a:t> Bonaparte </a:t>
            </a:r>
            <a:r>
              <a:rPr lang="it-IT" sz="2400" dirty="0" err="1"/>
              <a:t>arrive</a:t>
            </a:r>
            <a:r>
              <a:rPr lang="it-IT" sz="2400" dirty="0"/>
              <a:t> à </a:t>
            </a:r>
            <a:r>
              <a:rPr lang="it-IT" sz="2400" dirty="0" err="1"/>
              <a:t>imposer</a:t>
            </a:r>
            <a:r>
              <a:rPr lang="it-IT" sz="2400" dirty="0"/>
              <a:t> sa nomination </a:t>
            </a:r>
            <a:r>
              <a:rPr lang="it-IT" sz="2400" dirty="0" err="1"/>
              <a:t>comme</a:t>
            </a:r>
            <a:r>
              <a:rPr lang="it-IT" sz="2400" dirty="0"/>
              <a:t> Premier </a:t>
            </a:r>
            <a:r>
              <a:rPr lang="it-IT" sz="2400" dirty="0" err="1"/>
              <a:t>Consul</a:t>
            </a:r>
            <a:r>
              <a:rPr lang="it-IT" sz="2400" dirty="0"/>
              <a:t>.</a:t>
            </a:r>
          </a:p>
          <a:p>
            <a:pPr algn="just"/>
            <a:r>
              <a:rPr lang="it-IT" sz="2400" dirty="0"/>
              <a:t>À 30 </a:t>
            </a:r>
            <a:r>
              <a:rPr lang="it-IT" sz="2400" dirty="0" err="1"/>
              <a:t>ans</a:t>
            </a:r>
            <a:r>
              <a:rPr lang="it-IT" sz="2400" dirty="0"/>
              <a:t>, il est le </a:t>
            </a:r>
            <a:r>
              <a:rPr lang="it-IT" sz="2400" dirty="0" err="1"/>
              <a:t>nouveau</a:t>
            </a:r>
            <a:r>
              <a:rPr lang="it-IT" sz="2400" dirty="0"/>
              <a:t> chef de l’</a:t>
            </a:r>
            <a:r>
              <a:rPr lang="it-IT" sz="2400" dirty="0" err="1"/>
              <a:t>État</a:t>
            </a:r>
            <a:r>
              <a:rPr lang="it-IT" sz="2400" dirty="0" smtClean="0"/>
              <a:t>.</a:t>
            </a:r>
            <a:endParaRPr lang="it-IT" sz="2400" dirty="0"/>
          </a:p>
          <a:p>
            <a:pPr algn="just"/>
            <a:r>
              <a:rPr lang="it-IT" sz="2400" dirty="0" err="1" smtClean="0"/>
              <a:t>Napoléon</a:t>
            </a:r>
            <a:r>
              <a:rPr lang="it-IT" sz="2400" dirty="0" smtClean="0"/>
              <a:t> </a:t>
            </a:r>
            <a:r>
              <a:rPr lang="it-IT" sz="2400" dirty="0"/>
              <a:t>Bonaparte, Emmanuel-Joseph </a:t>
            </a:r>
            <a:r>
              <a:rPr lang="it-IT" sz="2400" dirty="0" err="1"/>
              <a:t>Sieyès</a:t>
            </a:r>
            <a:r>
              <a:rPr lang="it-IT" sz="2400" dirty="0"/>
              <a:t>, et Roger </a:t>
            </a:r>
            <a:r>
              <a:rPr lang="it-IT" sz="2400" dirty="0" err="1"/>
              <a:t>Ducos</a:t>
            </a:r>
            <a:r>
              <a:rPr lang="it-IT" sz="2400" dirty="0"/>
              <a:t> </a:t>
            </a:r>
            <a:r>
              <a:rPr lang="it-IT" sz="2400" dirty="0" err="1"/>
              <a:t>forment</a:t>
            </a:r>
            <a:r>
              <a:rPr lang="it-IT" sz="2400" dirty="0"/>
              <a:t> un </a:t>
            </a:r>
            <a:r>
              <a:rPr lang="it-IT" sz="2400" dirty="0" err="1"/>
              <a:t>Consulat</a:t>
            </a:r>
            <a:r>
              <a:rPr lang="it-IT" sz="2400" dirty="0"/>
              <a:t> </a:t>
            </a:r>
            <a:r>
              <a:rPr lang="it-IT" sz="2400" dirty="0" err="1"/>
              <a:t>provisoire</a:t>
            </a:r>
            <a:r>
              <a:rPr lang="it-IT" sz="2400" dirty="0"/>
              <a:t>, </a:t>
            </a:r>
            <a:r>
              <a:rPr lang="it-IT" sz="2400" dirty="0" err="1"/>
              <a:t>avant</a:t>
            </a:r>
            <a:r>
              <a:rPr lang="it-IT" sz="2400" dirty="0"/>
              <a:t> l'</a:t>
            </a:r>
            <a:r>
              <a:rPr lang="it-IT" sz="2400" dirty="0" err="1"/>
              <a:t>adoption</a:t>
            </a:r>
            <a:r>
              <a:rPr lang="it-IT" sz="2400" dirty="0"/>
              <a:t> de la nouvelle </a:t>
            </a:r>
            <a:r>
              <a:rPr lang="it-IT" sz="2400" dirty="0" err="1"/>
              <a:t>Constitution</a:t>
            </a:r>
            <a:r>
              <a:rPr lang="it-IT" sz="2400" dirty="0"/>
              <a:t>, le 13 </a:t>
            </a:r>
            <a:r>
              <a:rPr lang="it-IT" sz="2400" dirty="0" err="1"/>
              <a:t>décembre</a:t>
            </a:r>
            <a:r>
              <a:rPr lang="it-IT" sz="2400" dirty="0"/>
              <a:t> 1799 .</a:t>
            </a:r>
            <a:endParaRPr lang="fr-CA" sz="2400" dirty="0"/>
          </a:p>
          <a:p>
            <a:pPr algn="just"/>
            <a:endParaRPr lang="it-IT" sz="2400" b="1" dirty="0"/>
          </a:p>
          <a:p>
            <a:endParaRPr lang="fr-CA" sz="2400" dirty="0"/>
          </a:p>
        </p:txBody>
      </p:sp>
    </p:spTree>
    <p:extLst>
      <p:ext uri="{BB962C8B-B14F-4D97-AF65-F5344CB8AC3E}">
        <p14:creationId xmlns:p14="http://schemas.microsoft.com/office/powerpoint/2010/main" val="24745844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Points historiques</a:t>
            </a:r>
            <a:endParaRPr lang="fr-CA" sz="2800" dirty="0"/>
          </a:p>
        </p:txBody>
      </p:sp>
      <p:sp>
        <p:nvSpPr>
          <p:cNvPr id="3" name="Segnaposto contenuto 2"/>
          <p:cNvSpPr>
            <a:spLocks noGrp="1"/>
          </p:cNvSpPr>
          <p:nvPr>
            <p:ph idx="1"/>
          </p:nvPr>
        </p:nvSpPr>
        <p:spPr/>
        <p:txBody>
          <a:bodyPr>
            <a:normAutofit fontScale="92500" lnSpcReduction="10000"/>
          </a:bodyPr>
          <a:lstStyle/>
          <a:p>
            <a:r>
              <a:rPr lang="it-IT" sz="2400" b="1" dirty="0"/>
              <a:t>Une nouvelle </a:t>
            </a:r>
            <a:r>
              <a:rPr lang="it-IT" sz="2400" b="1" dirty="0" err="1"/>
              <a:t>Constitution</a:t>
            </a:r>
            <a:r>
              <a:rPr lang="it-IT" sz="2400" b="1" dirty="0"/>
              <a:t> </a:t>
            </a:r>
            <a:r>
              <a:rPr lang="it-IT" sz="2400" b="1" dirty="0" err="1"/>
              <a:t>organise</a:t>
            </a:r>
            <a:r>
              <a:rPr lang="it-IT" sz="2400" b="1" dirty="0"/>
              <a:t> le </a:t>
            </a:r>
            <a:r>
              <a:rPr lang="it-IT" sz="2400" b="1" dirty="0" err="1"/>
              <a:t>régime</a:t>
            </a:r>
            <a:r>
              <a:rPr lang="it-IT" sz="2400" b="1" dirty="0"/>
              <a:t> </a:t>
            </a:r>
            <a:r>
              <a:rPr lang="it-IT" sz="2400" b="1" dirty="0" err="1"/>
              <a:t>du</a:t>
            </a:r>
            <a:r>
              <a:rPr lang="it-IT" sz="2400" b="1" dirty="0"/>
              <a:t> </a:t>
            </a:r>
            <a:r>
              <a:rPr lang="it-IT" sz="2400" b="1" dirty="0" err="1"/>
              <a:t>Consulat</a:t>
            </a:r>
            <a:r>
              <a:rPr lang="it-IT" sz="2400" b="1" dirty="0"/>
              <a:t/>
            </a:r>
            <a:br>
              <a:rPr lang="it-IT" sz="2400" b="1" dirty="0"/>
            </a:br>
            <a:endParaRPr lang="it-IT" sz="2400" b="1" dirty="0"/>
          </a:p>
          <a:p>
            <a:pPr algn="just"/>
            <a:r>
              <a:rPr lang="it-IT" sz="2400" dirty="0" err="1"/>
              <a:t>Avec</a:t>
            </a:r>
            <a:r>
              <a:rPr lang="it-IT" sz="2400" dirty="0"/>
              <a:t> la nouvelle </a:t>
            </a:r>
            <a:r>
              <a:rPr lang="it-IT" sz="2400" dirty="0" err="1"/>
              <a:t>constitution</a:t>
            </a:r>
            <a:r>
              <a:rPr lang="it-IT" sz="2400" dirty="0"/>
              <a:t> </a:t>
            </a:r>
            <a:r>
              <a:rPr lang="it-IT" sz="2400" dirty="0" err="1"/>
              <a:t>signée</a:t>
            </a:r>
            <a:r>
              <a:rPr lang="it-IT" sz="2400" dirty="0"/>
              <a:t> </a:t>
            </a:r>
            <a:r>
              <a:rPr lang="it-IT" sz="2400" dirty="0" smtClean="0"/>
              <a:t>le 13 </a:t>
            </a:r>
            <a:r>
              <a:rPr lang="it-IT" sz="2400" dirty="0" err="1"/>
              <a:t>décembre</a:t>
            </a:r>
            <a:r>
              <a:rPr lang="it-IT" sz="2400" dirty="0"/>
              <a:t> 1799, le Premier </a:t>
            </a:r>
            <a:r>
              <a:rPr lang="it-IT" sz="2400" dirty="0" err="1"/>
              <a:t>Consul</a:t>
            </a:r>
            <a:r>
              <a:rPr lang="it-IT" sz="2400" dirty="0"/>
              <a:t> </a:t>
            </a:r>
            <a:r>
              <a:rPr lang="it-IT" sz="2400" dirty="0" err="1"/>
              <a:t>gouverne</a:t>
            </a:r>
            <a:r>
              <a:rPr lang="it-IT" sz="2400" dirty="0"/>
              <a:t> </a:t>
            </a:r>
            <a:r>
              <a:rPr lang="it-IT" sz="2400" dirty="0" err="1"/>
              <a:t>avec</a:t>
            </a:r>
            <a:r>
              <a:rPr lang="it-IT" sz="2400" dirty="0"/>
              <a:t> </a:t>
            </a:r>
            <a:r>
              <a:rPr lang="it-IT" sz="2400" dirty="0" err="1"/>
              <a:t>deux</a:t>
            </a:r>
            <a:r>
              <a:rPr lang="it-IT" sz="2400" dirty="0"/>
              <a:t> </a:t>
            </a:r>
            <a:r>
              <a:rPr lang="it-IT" sz="2400" dirty="0" err="1"/>
              <a:t>autres</a:t>
            </a:r>
            <a:r>
              <a:rPr lang="it-IT" sz="2400" dirty="0"/>
              <a:t> </a:t>
            </a:r>
            <a:r>
              <a:rPr lang="it-IT" sz="2400" dirty="0" err="1"/>
              <a:t>consuls</a:t>
            </a:r>
            <a:r>
              <a:rPr lang="it-IT" sz="2400" dirty="0"/>
              <a:t>. Mais il a </a:t>
            </a:r>
            <a:r>
              <a:rPr lang="it-IT" sz="2400" dirty="0" err="1"/>
              <a:t>entre</a:t>
            </a:r>
            <a:r>
              <a:rPr lang="it-IT" sz="2400" dirty="0"/>
              <a:t> </a:t>
            </a:r>
            <a:r>
              <a:rPr lang="it-IT" sz="2400" dirty="0" err="1"/>
              <a:t>les</a:t>
            </a:r>
            <a:r>
              <a:rPr lang="it-IT" sz="2400" dirty="0"/>
              <a:t> </a:t>
            </a:r>
            <a:r>
              <a:rPr lang="it-IT" sz="2400" dirty="0" err="1"/>
              <a:t>mains</a:t>
            </a:r>
            <a:r>
              <a:rPr lang="it-IT" sz="2400" dirty="0"/>
              <a:t> la </a:t>
            </a:r>
            <a:r>
              <a:rPr lang="it-IT" sz="2400" dirty="0" err="1"/>
              <a:t>plupart</a:t>
            </a:r>
            <a:r>
              <a:rPr lang="it-IT" sz="2400" dirty="0"/>
              <a:t> </a:t>
            </a:r>
            <a:r>
              <a:rPr lang="it-IT" sz="2400" dirty="0" err="1"/>
              <a:t>des</a:t>
            </a:r>
            <a:r>
              <a:rPr lang="it-IT" sz="2400" dirty="0"/>
              <a:t> </a:t>
            </a:r>
            <a:r>
              <a:rPr lang="it-IT" sz="2400" dirty="0" err="1"/>
              <a:t>pouvoirs</a:t>
            </a:r>
            <a:r>
              <a:rPr lang="it-IT" sz="2400" dirty="0"/>
              <a:t> : il </a:t>
            </a:r>
            <a:r>
              <a:rPr lang="it-IT" sz="2400" dirty="0" err="1"/>
              <a:t>nomme</a:t>
            </a:r>
            <a:r>
              <a:rPr lang="it-IT" sz="2400" dirty="0"/>
              <a:t> </a:t>
            </a:r>
            <a:r>
              <a:rPr lang="it-IT" sz="2400" dirty="0" err="1"/>
              <a:t>les</a:t>
            </a:r>
            <a:r>
              <a:rPr lang="it-IT" sz="2400" dirty="0"/>
              <a:t> </a:t>
            </a:r>
            <a:r>
              <a:rPr lang="it-IT" sz="2400" dirty="0" err="1"/>
              <a:t>ministres</a:t>
            </a:r>
            <a:r>
              <a:rPr lang="it-IT" sz="2400" dirty="0"/>
              <a:t>, </a:t>
            </a:r>
            <a:r>
              <a:rPr lang="it-IT" sz="2400" dirty="0" err="1"/>
              <a:t>les</a:t>
            </a:r>
            <a:r>
              <a:rPr lang="it-IT" sz="2400" dirty="0"/>
              <a:t> </a:t>
            </a:r>
            <a:r>
              <a:rPr lang="it-IT" sz="2400" dirty="0" err="1"/>
              <a:t>ambassadeurs</a:t>
            </a:r>
            <a:r>
              <a:rPr lang="it-IT" sz="2400" dirty="0"/>
              <a:t>, </a:t>
            </a:r>
            <a:r>
              <a:rPr lang="it-IT" sz="2400" dirty="0" err="1"/>
              <a:t>les</a:t>
            </a:r>
            <a:r>
              <a:rPr lang="it-IT" sz="2400" dirty="0"/>
              <a:t> </a:t>
            </a:r>
            <a:r>
              <a:rPr lang="it-IT" sz="2400" dirty="0" err="1"/>
              <a:t>officiers</a:t>
            </a:r>
            <a:r>
              <a:rPr lang="it-IT" sz="2400" dirty="0"/>
              <a:t> de l’</a:t>
            </a:r>
            <a:r>
              <a:rPr lang="it-IT" sz="2400" dirty="0" err="1"/>
              <a:t>armée</a:t>
            </a:r>
            <a:r>
              <a:rPr lang="it-IT" sz="2400" dirty="0"/>
              <a:t> et </a:t>
            </a:r>
            <a:r>
              <a:rPr lang="it-IT" sz="2400" dirty="0" err="1"/>
              <a:t>les</a:t>
            </a:r>
            <a:r>
              <a:rPr lang="it-IT" sz="2400" dirty="0"/>
              <a:t> </a:t>
            </a:r>
            <a:r>
              <a:rPr lang="it-IT" sz="2400" dirty="0" err="1"/>
              <a:t>juges</a:t>
            </a:r>
            <a:r>
              <a:rPr lang="it-IT" sz="2400" dirty="0"/>
              <a:t>, et le </a:t>
            </a:r>
            <a:r>
              <a:rPr lang="it-IT" sz="2400" dirty="0" err="1"/>
              <a:t>Conseil</a:t>
            </a:r>
            <a:r>
              <a:rPr lang="it-IT" sz="2400" dirty="0"/>
              <a:t> d’</a:t>
            </a:r>
            <a:r>
              <a:rPr lang="it-IT" sz="2400" dirty="0" err="1"/>
              <a:t>État</a:t>
            </a:r>
            <a:r>
              <a:rPr lang="it-IT" sz="2400" dirty="0"/>
              <a:t> qui </a:t>
            </a:r>
            <a:r>
              <a:rPr lang="it-IT" sz="2400" dirty="0" err="1"/>
              <a:t>rédige</a:t>
            </a:r>
            <a:r>
              <a:rPr lang="it-IT" sz="2400" dirty="0"/>
              <a:t> </a:t>
            </a:r>
            <a:r>
              <a:rPr lang="it-IT" sz="2400" dirty="0" err="1"/>
              <a:t>les</a:t>
            </a:r>
            <a:r>
              <a:rPr lang="it-IT" sz="2400" dirty="0"/>
              <a:t> </a:t>
            </a:r>
            <a:r>
              <a:rPr lang="it-IT" sz="2400" dirty="0" err="1"/>
              <a:t>lois</a:t>
            </a:r>
            <a:r>
              <a:rPr lang="it-IT" sz="2400" dirty="0"/>
              <a:t>. </a:t>
            </a:r>
            <a:r>
              <a:rPr lang="it-IT" sz="2400" dirty="0" err="1"/>
              <a:t>Trois</a:t>
            </a:r>
            <a:r>
              <a:rPr lang="it-IT" sz="2400" dirty="0"/>
              <a:t> </a:t>
            </a:r>
            <a:r>
              <a:rPr lang="it-IT" sz="2400" dirty="0" err="1"/>
              <a:t>assemblées</a:t>
            </a:r>
            <a:r>
              <a:rPr lang="it-IT" sz="2400" dirty="0"/>
              <a:t> </a:t>
            </a:r>
            <a:r>
              <a:rPr lang="it-IT" sz="2400" dirty="0" err="1"/>
              <a:t>discutent</a:t>
            </a:r>
            <a:r>
              <a:rPr lang="it-IT" sz="2400" dirty="0"/>
              <a:t> </a:t>
            </a:r>
            <a:r>
              <a:rPr lang="it-IT" sz="2400" dirty="0" err="1"/>
              <a:t>ou</a:t>
            </a:r>
            <a:r>
              <a:rPr lang="it-IT" sz="2400" dirty="0"/>
              <a:t> </a:t>
            </a:r>
            <a:r>
              <a:rPr lang="it-IT" sz="2400" dirty="0" err="1"/>
              <a:t>votent</a:t>
            </a:r>
            <a:r>
              <a:rPr lang="it-IT" sz="2400" dirty="0"/>
              <a:t> </a:t>
            </a:r>
            <a:r>
              <a:rPr lang="it-IT" sz="2400" dirty="0" err="1"/>
              <a:t>les</a:t>
            </a:r>
            <a:r>
              <a:rPr lang="it-IT" sz="2400" dirty="0"/>
              <a:t> </a:t>
            </a:r>
            <a:r>
              <a:rPr lang="it-IT" sz="2400" dirty="0" err="1"/>
              <a:t>lois</a:t>
            </a:r>
            <a:r>
              <a:rPr lang="it-IT" sz="2400" dirty="0"/>
              <a:t> mais </a:t>
            </a:r>
            <a:r>
              <a:rPr lang="it-IT" sz="2400" dirty="0" err="1"/>
              <a:t>séparément</a:t>
            </a:r>
            <a:r>
              <a:rPr lang="it-IT" sz="2400" dirty="0"/>
              <a:t>, ce qui </a:t>
            </a:r>
            <a:r>
              <a:rPr lang="it-IT" sz="2400" dirty="0" err="1"/>
              <a:t>affaiblit</a:t>
            </a:r>
            <a:r>
              <a:rPr lang="it-IT" sz="2400" dirty="0"/>
              <a:t> </a:t>
            </a:r>
            <a:r>
              <a:rPr lang="it-IT" sz="2400" dirty="0" err="1"/>
              <a:t>leur</a:t>
            </a:r>
            <a:r>
              <a:rPr lang="it-IT" sz="2400" dirty="0"/>
              <a:t> </a:t>
            </a:r>
            <a:r>
              <a:rPr lang="it-IT" sz="2400" dirty="0" err="1"/>
              <a:t>pouvoir</a:t>
            </a:r>
            <a:r>
              <a:rPr lang="it-IT" sz="2400" dirty="0"/>
              <a:t>.</a:t>
            </a:r>
          </a:p>
          <a:p>
            <a:pPr algn="just"/>
            <a:r>
              <a:rPr lang="it-IT" sz="2400" dirty="0"/>
              <a:t>Pendant le </a:t>
            </a:r>
            <a:r>
              <a:rPr lang="it-IT" sz="2400" dirty="0" err="1"/>
              <a:t>Consulat</a:t>
            </a:r>
            <a:r>
              <a:rPr lang="it-IT" sz="2400" dirty="0"/>
              <a:t>, </a:t>
            </a:r>
            <a:r>
              <a:rPr lang="it-IT" sz="2400" b="1" dirty="0"/>
              <a:t>le Premier </a:t>
            </a:r>
            <a:r>
              <a:rPr lang="it-IT" sz="2400" b="1" dirty="0" err="1"/>
              <a:t>Consul</a:t>
            </a:r>
            <a:r>
              <a:rPr lang="it-IT" sz="2400" b="1" dirty="0"/>
              <a:t> Bonaparte </a:t>
            </a:r>
            <a:r>
              <a:rPr lang="it-IT" sz="2400" b="1" dirty="0" err="1"/>
              <a:t>modernise</a:t>
            </a:r>
            <a:r>
              <a:rPr lang="it-IT" sz="2400" b="1" dirty="0"/>
              <a:t> la France</a:t>
            </a:r>
            <a:r>
              <a:rPr lang="it-IT" sz="2400" dirty="0"/>
              <a:t> : il </a:t>
            </a:r>
            <a:r>
              <a:rPr lang="it-IT" sz="2400" dirty="0" err="1"/>
              <a:t>crée</a:t>
            </a:r>
            <a:r>
              <a:rPr lang="it-IT" sz="2400" dirty="0"/>
              <a:t> la </a:t>
            </a:r>
            <a:r>
              <a:rPr lang="it-IT" sz="2400" dirty="0" err="1"/>
              <a:t>Banque</a:t>
            </a:r>
            <a:r>
              <a:rPr lang="it-IT" sz="2400" dirty="0"/>
              <a:t> de France qui va </a:t>
            </a:r>
            <a:r>
              <a:rPr lang="it-IT" sz="2400" dirty="0" err="1"/>
              <a:t>gérer</a:t>
            </a:r>
            <a:r>
              <a:rPr lang="it-IT" sz="2400" dirty="0"/>
              <a:t> la nouvelle </a:t>
            </a:r>
            <a:r>
              <a:rPr lang="it-IT" sz="2400" dirty="0" err="1"/>
              <a:t>monnaie</a:t>
            </a:r>
            <a:r>
              <a:rPr lang="it-IT" sz="2400" dirty="0"/>
              <a:t>, le </a:t>
            </a:r>
            <a:r>
              <a:rPr lang="it-IT" sz="2400" dirty="0" err="1"/>
              <a:t>franc</a:t>
            </a:r>
            <a:r>
              <a:rPr lang="it-IT" sz="2400" dirty="0"/>
              <a:t> </a:t>
            </a:r>
            <a:r>
              <a:rPr lang="it-IT" sz="2400" dirty="0" err="1"/>
              <a:t>germinal</a:t>
            </a:r>
            <a:r>
              <a:rPr lang="it-IT" sz="2400" dirty="0"/>
              <a:t> (Germinal, c’est le </a:t>
            </a:r>
            <a:r>
              <a:rPr lang="it-IT" sz="2400" dirty="0" err="1"/>
              <a:t>mois</a:t>
            </a:r>
            <a:r>
              <a:rPr lang="it-IT" sz="2400" dirty="0"/>
              <a:t> qui va </a:t>
            </a:r>
            <a:r>
              <a:rPr lang="it-IT" sz="2400" dirty="0" err="1"/>
              <a:t>du</a:t>
            </a:r>
            <a:r>
              <a:rPr lang="it-IT" sz="2400" dirty="0"/>
              <a:t> 21 </a:t>
            </a:r>
            <a:r>
              <a:rPr lang="it-IT" sz="2400" dirty="0" err="1"/>
              <a:t>mars</a:t>
            </a:r>
            <a:r>
              <a:rPr lang="it-IT" sz="2400" dirty="0"/>
              <a:t> </a:t>
            </a:r>
            <a:r>
              <a:rPr lang="it-IT" sz="2400" dirty="0" err="1"/>
              <a:t>au</a:t>
            </a:r>
            <a:r>
              <a:rPr lang="it-IT" sz="2400" dirty="0"/>
              <a:t> 19 </a:t>
            </a:r>
            <a:r>
              <a:rPr lang="it-IT" sz="2400" dirty="0" err="1"/>
              <a:t>avril</a:t>
            </a:r>
            <a:r>
              <a:rPr lang="it-IT" sz="2400" dirty="0"/>
              <a:t>) ; il </a:t>
            </a:r>
            <a:r>
              <a:rPr lang="it-IT" sz="2400" dirty="0" err="1"/>
              <a:t>organise</a:t>
            </a:r>
            <a:r>
              <a:rPr lang="it-IT" sz="2400" dirty="0"/>
              <a:t> </a:t>
            </a:r>
            <a:r>
              <a:rPr lang="it-IT" sz="2400" dirty="0" err="1"/>
              <a:t>l’administration</a:t>
            </a:r>
            <a:r>
              <a:rPr lang="it-IT" sz="2400" dirty="0"/>
              <a:t> </a:t>
            </a:r>
            <a:r>
              <a:rPr lang="it-IT" sz="2400" dirty="0" err="1"/>
              <a:t>du</a:t>
            </a:r>
            <a:r>
              <a:rPr lang="it-IT" sz="2400" dirty="0"/>
              <a:t> </a:t>
            </a:r>
            <a:r>
              <a:rPr lang="it-IT" sz="2400" dirty="0" err="1"/>
              <a:t>pays</a:t>
            </a:r>
            <a:r>
              <a:rPr lang="it-IT" sz="2400" dirty="0"/>
              <a:t>, </a:t>
            </a:r>
            <a:r>
              <a:rPr lang="it-IT" sz="2400" dirty="0" err="1"/>
              <a:t>avec</a:t>
            </a:r>
            <a:r>
              <a:rPr lang="it-IT" sz="2400" dirty="0"/>
              <a:t> </a:t>
            </a:r>
            <a:r>
              <a:rPr lang="it-IT" sz="2400" dirty="0" err="1"/>
              <a:t>les</a:t>
            </a:r>
            <a:r>
              <a:rPr lang="it-IT" sz="2400" dirty="0"/>
              <a:t> </a:t>
            </a:r>
            <a:r>
              <a:rPr lang="it-IT" sz="2400" dirty="0" err="1"/>
              <a:t>départements</a:t>
            </a:r>
            <a:r>
              <a:rPr lang="it-IT" sz="2400" dirty="0"/>
              <a:t> et </a:t>
            </a:r>
            <a:r>
              <a:rPr lang="it-IT" sz="2400" dirty="0" err="1"/>
              <a:t>les</a:t>
            </a:r>
            <a:r>
              <a:rPr lang="it-IT" sz="2400" dirty="0"/>
              <a:t> </a:t>
            </a:r>
            <a:r>
              <a:rPr lang="it-IT" sz="2400" dirty="0" err="1"/>
              <a:t>préfets</a:t>
            </a:r>
            <a:r>
              <a:rPr lang="it-IT" sz="2400" dirty="0"/>
              <a:t> ; il </a:t>
            </a:r>
            <a:r>
              <a:rPr lang="it-IT" sz="2400" dirty="0" err="1"/>
              <a:t>ordonne</a:t>
            </a:r>
            <a:r>
              <a:rPr lang="it-IT" sz="2400" dirty="0"/>
              <a:t> la </a:t>
            </a:r>
            <a:r>
              <a:rPr lang="it-IT" sz="2400" dirty="0" err="1"/>
              <a:t>rédaction</a:t>
            </a:r>
            <a:r>
              <a:rPr lang="it-IT" sz="2400" dirty="0"/>
              <a:t> </a:t>
            </a:r>
            <a:r>
              <a:rPr lang="it-IT" sz="2400" dirty="0" err="1"/>
              <a:t>du</a:t>
            </a:r>
            <a:r>
              <a:rPr lang="it-IT" sz="2400" dirty="0"/>
              <a:t> Code </a:t>
            </a:r>
            <a:r>
              <a:rPr lang="it-IT" sz="2400" dirty="0" err="1"/>
              <a:t>civil</a:t>
            </a:r>
            <a:r>
              <a:rPr lang="it-IT" sz="2400" dirty="0"/>
              <a:t> ; il </a:t>
            </a:r>
            <a:r>
              <a:rPr lang="it-IT" sz="2400" dirty="0" err="1"/>
              <a:t>crée</a:t>
            </a:r>
            <a:r>
              <a:rPr lang="it-IT" sz="2400" dirty="0"/>
              <a:t> la </a:t>
            </a:r>
            <a:r>
              <a:rPr lang="it-IT" sz="2400" dirty="0" err="1"/>
              <a:t>Légion</a:t>
            </a:r>
            <a:r>
              <a:rPr lang="it-IT" sz="2400" dirty="0"/>
              <a:t> d’</a:t>
            </a:r>
            <a:r>
              <a:rPr lang="it-IT" sz="2400" dirty="0" err="1"/>
              <a:t>honneur</a:t>
            </a:r>
            <a:r>
              <a:rPr lang="it-IT" sz="2400" dirty="0"/>
              <a:t>. </a:t>
            </a:r>
            <a:endParaRPr lang="fr-CA" sz="2400" dirty="0"/>
          </a:p>
        </p:txBody>
      </p:sp>
    </p:spTree>
    <p:extLst>
      <p:ext uri="{BB962C8B-B14F-4D97-AF65-F5344CB8AC3E}">
        <p14:creationId xmlns:p14="http://schemas.microsoft.com/office/powerpoint/2010/main" val="41692264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Points historiques</a:t>
            </a:r>
          </a:p>
        </p:txBody>
      </p:sp>
      <p:sp>
        <p:nvSpPr>
          <p:cNvPr id="3" name="Segnaposto contenuto 2"/>
          <p:cNvSpPr>
            <a:spLocks noGrp="1"/>
          </p:cNvSpPr>
          <p:nvPr>
            <p:ph idx="1"/>
          </p:nvPr>
        </p:nvSpPr>
        <p:spPr/>
        <p:txBody>
          <a:bodyPr>
            <a:normAutofit fontScale="92500" lnSpcReduction="20000"/>
          </a:bodyPr>
          <a:lstStyle/>
          <a:p>
            <a:pPr algn="just"/>
            <a:r>
              <a:rPr lang="fr-CA" sz="2400" dirty="0" smtClean="0"/>
              <a:t>Napoléon </a:t>
            </a:r>
            <a:r>
              <a:rPr lang="fr-CA" sz="2400" dirty="0"/>
              <a:t>est Premier consul —</a:t>
            </a:r>
            <a:r>
              <a:rPr lang="fr-CA" sz="2400" b="1" dirty="0"/>
              <a:t> consul à vie à partir du 2 août 1802 — jusqu'au 18 mai 1804, date à laquelle </a:t>
            </a:r>
            <a:r>
              <a:rPr lang="fr-CA" sz="2400" dirty="0"/>
              <a:t>l'Empire est proclamé par un sénatus-consulte suivi d'un plébiscite. </a:t>
            </a:r>
            <a:endParaRPr lang="fr-CA" sz="2400" dirty="0" smtClean="0"/>
          </a:p>
          <a:p>
            <a:pPr algn="just"/>
            <a:r>
              <a:rPr lang="fr-CA" sz="2400" dirty="0"/>
              <a:t>Le référendum, prévu par l'article 142 du </a:t>
            </a:r>
            <a:r>
              <a:rPr lang="fr-CA" sz="2400" dirty="0" err="1"/>
              <a:t>senatus-consulte</a:t>
            </a:r>
            <a:r>
              <a:rPr lang="fr-CA" sz="2400" dirty="0"/>
              <a:t>, porte sur la question de la succession impériale telle que définie dans la constitution de l’an XII, qui instaure le Premier Empire. </a:t>
            </a:r>
            <a:endParaRPr lang="fr-CA" sz="2400" dirty="0" smtClean="0"/>
          </a:p>
          <a:p>
            <a:pPr algn="just"/>
            <a:r>
              <a:rPr lang="fr-CA" sz="2400" dirty="0"/>
              <a:t>Le référendum sur la Constitution de l'an XII a lieu en France durant le mois de juin 1804. Les résultats sont officiellement publiés le 1er décembre 1804. </a:t>
            </a:r>
            <a:r>
              <a:rPr lang="fr-CA" sz="2400" dirty="0" smtClean="0"/>
              <a:t>(99,93% pour)</a:t>
            </a:r>
          </a:p>
          <a:p>
            <a:pPr algn="just"/>
            <a:r>
              <a:rPr lang="fr-CA" sz="2400" dirty="0" smtClean="0"/>
              <a:t>Il </a:t>
            </a:r>
            <a:r>
              <a:rPr lang="fr-CA" sz="2400" dirty="0"/>
              <a:t>est sacré empereur, en la cathédrale Notre-Dame de Paris, le 2 décembre 1804, par le pape Pie VII. </a:t>
            </a:r>
            <a:endParaRPr lang="fr-CA" sz="2400" dirty="0" smtClean="0"/>
          </a:p>
          <a:p>
            <a:pPr algn="just"/>
            <a:r>
              <a:rPr lang="it-IT" sz="2400" dirty="0" err="1"/>
              <a:t>Empereur</a:t>
            </a:r>
            <a:r>
              <a:rPr lang="it-IT" sz="2400" dirty="0"/>
              <a:t> de France de 1804 à 1814, </a:t>
            </a:r>
            <a:r>
              <a:rPr lang="it-IT" sz="2400" dirty="0" err="1"/>
              <a:t>Napoléon</a:t>
            </a:r>
            <a:r>
              <a:rPr lang="it-IT" sz="2400" dirty="0"/>
              <a:t> est </a:t>
            </a:r>
            <a:r>
              <a:rPr lang="it-IT" sz="2400" dirty="0" err="1"/>
              <a:t>aussi</a:t>
            </a:r>
            <a:r>
              <a:rPr lang="it-IT" sz="2400" dirty="0"/>
              <a:t> </a:t>
            </a:r>
            <a:r>
              <a:rPr lang="it-IT" sz="2400" dirty="0" err="1"/>
              <a:t>celui</a:t>
            </a:r>
            <a:r>
              <a:rPr lang="it-IT" sz="2400" dirty="0"/>
              <a:t> qui a</a:t>
            </a:r>
            <a:r>
              <a:rPr lang="it-IT" sz="2400" b="1" dirty="0"/>
              <a:t> </a:t>
            </a:r>
            <a:r>
              <a:rPr lang="it-IT" sz="2400" b="1" dirty="0" err="1"/>
              <a:t>rétabli</a:t>
            </a:r>
            <a:r>
              <a:rPr lang="it-IT" sz="2400" b="1" dirty="0"/>
              <a:t> l'</a:t>
            </a:r>
            <a:r>
              <a:rPr lang="it-IT" sz="2400" b="1" dirty="0" err="1"/>
              <a:t>esclavage</a:t>
            </a:r>
            <a:r>
              <a:rPr lang="it-IT" sz="2400" dirty="0"/>
              <a:t>, </a:t>
            </a:r>
            <a:r>
              <a:rPr lang="it-IT" sz="2400" dirty="0" err="1"/>
              <a:t>aboli</a:t>
            </a:r>
            <a:r>
              <a:rPr lang="it-IT" sz="2400" dirty="0"/>
              <a:t> une première fois en 1794 à la suite de la </a:t>
            </a:r>
            <a:r>
              <a:rPr lang="it-IT" sz="2400" dirty="0" err="1"/>
              <a:t>Révolution</a:t>
            </a:r>
            <a:r>
              <a:rPr lang="it-IT" sz="2400" dirty="0"/>
              <a:t> </a:t>
            </a:r>
            <a:r>
              <a:rPr lang="it-IT" sz="2400" dirty="0" err="1"/>
              <a:t>Française</a:t>
            </a:r>
            <a:r>
              <a:rPr lang="it-IT" sz="2400" dirty="0"/>
              <a:t>. </a:t>
            </a:r>
            <a:endParaRPr lang="fr-CA" sz="2400" dirty="0"/>
          </a:p>
        </p:txBody>
      </p:sp>
    </p:spTree>
    <p:extLst>
      <p:ext uri="{BB962C8B-B14F-4D97-AF65-F5344CB8AC3E}">
        <p14:creationId xmlns:p14="http://schemas.microsoft.com/office/powerpoint/2010/main" val="5148791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 </a:t>
            </a:r>
            <a:r>
              <a:rPr lang="fr-CA" sz="2800" dirty="0"/>
              <a:t>choix d’une commémoration est un choix politique </a:t>
            </a:r>
            <a:br>
              <a:rPr lang="fr-CA" sz="2800" dirty="0"/>
            </a:b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fr-CA" sz="2400" dirty="0" smtClean="0"/>
              <a:t>«</a:t>
            </a:r>
            <a:r>
              <a:rPr lang="fr-CA" sz="2400" dirty="0"/>
              <a:t> La France est une nation politique, passionnée d’Histoire, un pays dans lequel les livres historiques se vendent très bien. Les politiques aiment faire référence à des figures du passé, y trouvent des sources d’inspiration car parler du passé, c’est parler du présent et de l’avenir », assure Alexis Corbière, le député La France insoumise de Seine-Saint-Denis</a:t>
            </a:r>
            <a:r>
              <a:rPr lang="fr-CA" sz="2400" dirty="0" smtClean="0"/>
              <a:t>.</a:t>
            </a:r>
          </a:p>
          <a:p>
            <a:pPr algn="just"/>
            <a:r>
              <a:rPr lang="fr-CA" sz="2400" dirty="0" smtClean="0"/>
              <a:t>Professeur </a:t>
            </a:r>
            <a:r>
              <a:rPr lang="fr-CA" sz="2400" dirty="0"/>
              <a:t>d’histoire de formation, l’élu s’est attaqué ainsi en 2014, aux côtés de Jean-Luc Mélenchon, au jeu vidéo </a:t>
            </a:r>
            <a:r>
              <a:rPr lang="fr-CA" sz="2400" dirty="0" err="1"/>
              <a:t>Assassin’s</a:t>
            </a:r>
            <a:r>
              <a:rPr lang="fr-CA" sz="2400" dirty="0"/>
              <a:t> </a:t>
            </a:r>
            <a:r>
              <a:rPr lang="fr-CA" sz="2400" dirty="0" err="1"/>
              <a:t>Creed</a:t>
            </a:r>
            <a:r>
              <a:rPr lang="fr-CA" sz="2400" dirty="0"/>
              <a:t>, dénonçant « le dénigrement de la grande Révolution » de 1789. « Le rôle de député est aussi de diffuser des idées dans la société car les victoires culturelles précèdent toujours les victoires électorales. Il va de soi que l’Histoire en fait partie », dit-il</a:t>
            </a:r>
            <a:r>
              <a:rPr lang="fr-CA" sz="2400" dirty="0" smtClean="0"/>
              <a:t>.</a:t>
            </a:r>
          </a:p>
          <a:p>
            <a:r>
              <a:rPr lang="fr-CA" sz="2400" dirty="0" err="1"/>
              <a:t>https</a:t>
            </a:r>
            <a:r>
              <a:rPr lang="fr-CA" sz="2400" dirty="0"/>
              <a:t>://www.20minutes.fr/politique/2991179-20210307-bicentenaire-mort-napoleon-pourquoi-politiques-dechirent-autant-histoire-figures</a:t>
            </a:r>
          </a:p>
          <a:p>
            <a:endParaRPr lang="fr-CA" sz="2400" dirty="0"/>
          </a:p>
        </p:txBody>
      </p:sp>
    </p:spTree>
    <p:extLst>
      <p:ext uri="{BB962C8B-B14F-4D97-AF65-F5344CB8AC3E}">
        <p14:creationId xmlns:p14="http://schemas.microsoft.com/office/powerpoint/2010/main" val="11776586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choix d’une commémoration est un choix politique </a:t>
            </a:r>
            <a:br>
              <a:rPr lang="fr-CA" sz="2800" dirty="0"/>
            </a:br>
            <a:endParaRPr lang="fr-CA" sz="2800" dirty="0"/>
          </a:p>
        </p:txBody>
      </p:sp>
      <p:sp>
        <p:nvSpPr>
          <p:cNvPr id="3" name="Segnaposto contenuto 2"/>
          <p:cNvSpPr>
            <a:spLocks noGrp="1"/>
          </p:cNvSpPr>
          <p:nvPr>
            <p:ph idx="1"/>
          </p:nvPr>
        </p:nvSpPr>
        <p:spPr/>
        <p:txBody>
          <a:bodyPr>
            <a:normAutofit/>
          </a:bodyPr>
          <a:lstStyle/>
          <a:p>
            <a:pPr algn="just"/>
            <a:r>
              <a:rPr lang="fr-CA" sz="2400" dirty="0" smtClean="0"/>
              <a:t>Alexis </a:t>
            </a:r>
            <a:r>
              <a:rPr lang="fr-CA" sz="2400" dirty="0"/>
              <a:t>Corbière qualifie l'Empereur arrivé au pouvoir par un coup d'état de "fossoyeur de la République"</a:t>
            </a:r>
            <a:r>
              <a:rPr lang="fr-CA" sz="2400" dirty="0" smtClean="0"/>
              <a:t>.</a:t>
            </a:r>
          </a:p>
          <a:p>
            <a:pPr algn="just"/>
            <a:r>
              <a:rPr lang="fr-CA" sz="2400" dirty="0" smtClean="0"/>
              <a:t>Napoléon </a:t>
            </a:r>
            <a:r>
              <a:rPr lang="fr-CA" sz="2400" dirty="0"/>
              <a:t>est aussi celui qui a rétabli l'esclavage après son abolition de 1794, et celui qui a instauré "le livret ouvrier", outil de contrôle des déplacements des personnes appartenant à la classe ouvrière.</a:t>
            </a:r>
            <a:br>
              <a:rPr lang="fr-CA" sz="2400" dirty="0"/>
            </a:br>
            <a:endParaRPr lang="fr-CA" sz="2400" dirty="0"/>
          </a:p>
        </p:txBody>
      </p:sp>
    </p:spTree>
    <p:extLst>
      <p:ext uri="{BB962C8B-B14F-4D97-AF65-F5344CB8AC3E}">
        <p14:creationId xmlns:p14="http://schemas.microsoft.com/office/powerpoint/2010/main" val="26198172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choix d’une commémoration est un choix politique </a:t>
            </a:r>
            <a:br>
              <a:rPr lang="fr-CA" sz="2800" dirty="0"/>
            </a:br>
            <a:endParaRPr lang="fr-CA" sz="2800" dirty="0"/>
          </a:p>
        </p:txBody>
      </p:sp>
      <p:sp>
        <p:nvSpPr>
          <p:cNvPr id="3" name="Segnaposto contenuto 2"/>
          <p:cNvSpPr>
            <a:spLocks noGrp="1"/>
          </p:cNvSpPr>
          <p:nvPr>
            <p:ph idx="1"/>
          </p:nvPr>
        </p:nvSpPr>
        <p:spPr/>
        <p:txBody>
          <a:bodyPr>
            <a:normAutofit/>
          </a:bodyPr>
          <a:lstStyle/>
          <a:p>
            <a:pPr algn="just"/>
            <a:r>
              <a:rPr lang="fr-CA" sz="2400" dirty="0"/>
              <a:t>Pour l'historien Dimitri </a:t>
            </a:r>
            <a:r>
              <a:rPr lang="fr-CA" sz="2400" dirty="0" err="1"/>
              <a:t>Casali</a:t>
            </a:r>
            <a:r>
              <a:rPr lang="fr-CA" sz="2400" dirty="0"/>
              <a:t>, il est naturel de </a:t>
            </a:r>
            <a:r>
              <a:rPr lang="fr-CA" sz="2400" dirty="0" smtClean="0"/>
              <a:t>« commémorer </a:t>
            </a:r>
            <a:r>
              <a:rPr lang="fr-CA" sz="2400" dirty="0"/>
              <a:t>un homme aussi exceptionnel pour son courage, ses valeurs, son </a:t>
            </a:r>
            <a:r>
              <a:rPr lang="fr-CA" sz="2400" dirty="0" smtClean="0"/>
              <a:t>parcours ». Ce </a:t>
            </a:r>
            <a:r>
              <a:rPr lang="fr-CA" sz="2400" dirty="0"/>
              <a:t>spécialiste de Napoléon indique ne pas comprendre pourquoi la célébration du bicentenaire de sa mort fait polémique. Dans d'autres pays, "la question ne se serait même pas posée", insiste-t-il.</a:t>
            </a:r>
          </a:p>
        </p:txBody>
      </p:sp>
    </p:spTree>
    <p:extLst>
      <p:ext uri="{BB962C8B-B14F-4D97-AF65-F5344CB8AC3E}">
        <p14:creationId xmlns:p14="http://schemas.microsoft.com/office/powerpoint/2010/main" val="385687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CA" sz="2400" dirty="0"/>
              <a:t>Proposition de loi « Sécurité globale » : l’alerte de la Défenseure des droits</a:t>
            </a:r>
            <a:br>
              <a:rPr lang="fr-CA" sz="2400" dirty="0"/>
            </a:br>
            <a:endParaRPr lang="fr-CA" sz="2400" dirty="0"/>
          </a:p>
        </p:txBody>
      </p:sp>
      <p:sp>
        <p:nvSpPr>
          <p:cNvPr id="3" name="Segnaposto contenuto 2"/>
          <p:cNvSpPr>
            <a:spLocks noGrp="1"/>
          </p:cNvSpPr>
          <p:nvPr>
            <p:ph idx="1"/>
          </p:nvPr>
        </p:nvSpPr>
        <p:spPr/>
        <p:txBody>
          <a:bodyPr>
            <a:normAutofit/>
          </a:bodyPr>
          <a:lstStyle/>
          <a:p>
            <a:pPr algn="just"/>
            <a:r>
              <a:rPr lang="it-IT" sz="2400" b="1" dirty="0" err="1"/>
              <a:t>Loi</a:t>
            </a:r>
            <a:r>
              <a:rPr lang="it-IT" sz="2400" b="1" dirty="0"/>
              <a:t> de « </a:t>
            </a:r>
            <a:r>
              <a:rPr lang="it-IT" sz="2400" b="1" dirty="0" err="1"/>
              <a:t>sécurité</a:t>
            </a:r>
            <a:r>
              <a:rPr lang="it-IT" sz="2400" b="1" dirty="0"/>
              <a:t> globale » : une </a:t>
            </a:r>
            <a:r>
              <a:rPr lang="it-IT" sz="2400" b="1" dirty="0" err="1"/>
              <a:t>proposition</a:t>
            </a:r>
            <a:r>
              <a:rPr lang="it-IT" sz="2400" b="1" dirty="0"/>
              <a:t> pour </a:t>
            </a:r>
            <a:r>
              <a:rPr lang="it-IT" sz="2400" b="1" dirty="0" err="1"/>
              <a:t>limiter</a:t>
            </a:r>
            <a:r>
              <a:rPr lang="it-IT" sz="2400" b="1" dirty="0"/>
              <a:t> la </a:t>
            </a:r>
            <a:r>
              <a:rPr lang="it-IT" sz="2400" b="1" dirty="0" err="1"/>
              <a:t>diffusion</a:t>
            </a:r>
            <a:r>
              <a:rPr lang="it-IT" sz="2400" b="1" dirty="0"/>
              <a:t> d’images </a:t>
            </a:r>
            <a:r>
              <a:rPr lang="it-IT" sz="2400" b="1" dirty="0" err="1"/>
              <a:t>des</a:t>
            </a:r>
            <a:r>
              <a:rPr lang="it-IT" sz="2400" b="1" dirty="0"/>
              <a:t> </a:t>
            </a:r>
            <a:r>
              <a:rPr lang="it-IT" sz="2400" b="1" dirty="0" err="1"/>
              <a:t>forces</a:t>
            </a:r>
            <a:r>
              <a:rPr lang="it-IT" sz="2400" b="1" dirty="0"/>
              <a:t> de l’</a:t>
            </a:r>
            <a:r>
              <a:rPr lang="it-IT" sz="2400" b="1" dirty="0" err="1"/>
              <a:t>ordre</a:t>
            </a:r>
            <a:endParaRPr lang="it-IT" sz="2400" b="1" dirty="0"/>
          </a:p>
          <a:p>
            <a:pPr algn="just"/>
            <a:r>
              <a:rPr lang="it-IT" sz="2400" dirty="0"/>
              <a:t>La </a:t>
            </a:r>
            <a:r>
              <a:rPr lang="it-IT" sz="2400" dirty="0" err="1"/>
              <a:t>Défenseure</a:t>
            </a:r>
            <a:r>
              <a:rPr lang="it-IT" sz="2400" dirty="0"/>
              <a:t> </a:t>
            </a:r>
            <a:r>
              <a:rPr lang="it-IT" sz="2400" dirty="0" err="1"/>
              <a:t>des</a:t>
            </a:r>
            <a:r>
              <a:rPr lang="it-IT" sz="2400" dirty="0"/>
              <a:t> </a:t>
            </a:r>
            <a:r>
              <a:rPr lang="it-IT" sz="2400" dirty="0" err="1"/>
              <a:t>droits</a:t>
            </a:r>
            <a:r>
              <a:rPr lang="it-IT" sz="2400" dirty="0"/>
              <a:t> s’est dite « </a:t>
            </a:r>
            <a:r>
              <a:rPr lang="it-IT" sz="2400" dirty="0" err="1"/>
              <a:t>particulièrement</a:t>
            </a:r>
            <a:r>
              <a:rPr lang="it-IT" sz="2400" dirty="0"/>
              <a:t> </a:t>
            </a:r>
            <a:r>
              <a:rPr lang="it-IT" sz="2400" dirty="0" err="1"/>
              <a:t>préoccupée</a:t>
            </a:r>
            <a:r>
              <a:rPr lang="it-IT" sz="2400" dirty="0"/>
              <a:t> » par </a:t>
            </a:r>
            <a:r>
              <a:rPr lang="it-IT" sz="2400" dirty="0" err="1"/>
              <a:t>cette</a:t>
            </a:r>
            <a:r>
              <a:rPr lang="it-IT" sz="2400" dirty="0"/>
              <a:t> </a:t>
            </a:r>
            <a:r>
              <a:rPr lang="it-IT" sz="2400" dirty="0" err="1"/>
              <a:t>disposition</a:t>
            </a:r>
            <a:r>
              <a:rPr lang="it-IT" sz="2400" dirty="0"/>
              <a:t> </a:t>
            </a:r>
            <a:r>
              <a:rPr lang="it-IT" sz="2400" dirty="0" err="1"/>
              <a:t>du</a:t>
            </a:r>
            <a:r>
              <a:rPr lang="it-IT" sz="2400" dirty="0"/>
              <a:t> </a:t>
            </a:r>
            <a:r>
              <a:rPr lang="it-IT" sz="2400" dirty="0" err="1"/>
              <a:t>désormais</a:t>
            </a:r>
            <a:r>
              <a:rPr lang="it-IT" sz="2400" dirty="0"/>
              <a:t> </a:t>
            </a:r>
            <a:r>
              <a:rPr lang="it-IT" sz="2400" dirty="0" err="1"/>
              <a:t>très</a:t>
            </a:r>
            <a:r>
              <a:rPr lang="it-IT" sz="2400" dirty="0"/>
              <a:t> </a:t>
            </a:r>
            <a:r>
              <a:rPr lang="it-IT" sz="2400" dirty="0" err="1"/>
              <a:t>politique</a:t>
            </a:r>
            <a:r>
              <a:rPr lang="it-IT" sz="2400" dirty="0"/>
              <a:t> </a:t>
            </a:r>
            <a:r>
              <a:rPr lang="it-IT" sz="2400" dirty="0" err="1"/>
              <a:t>projet</a:t>
            </a:r>
            <a:r>
              <a:rPr lang="it-IT" sz="2400" dirty="0"/>
              <a:t> de </a:t>
            </a:r>
            <a:r>
              <a:rPr lang="it-IT" sz="2400" dirty="0" err="1"/>
              <a:t>loi</a:t>
            </a:r>
            <a:r>
              <a:rPr lang="it-IT" sz="2400" dirty="0"/>
              <a:t> de « </a:t>
            </a:r>
            <a:r>
              <a:rPr lang="it-IT" sz="2400" dirty="0" err="1"/>
              <a:t>sécurité</a:t>
            </a:r>
            <a:r>
              <a:rPr lang="it-IT" sz="2400" dirty="0"/>
              <a:t> globale ». </a:t>
            </a:r>
          </a:p>
          <a:p>
            <a:r>
              <a:rPr lang="fr-CA" sz="2400" i="1" dirty="0"/>
              <a:t>Le Monde </a:t>
            </a:r>
            <a:r>
              <a:rPr lang="fr-CA" sz="2400" dirty="0"/>
              <a:t>4 novembre 2020</a:t>
            </a:r>
          </a:p>
        </p:txBody>
      </p:sp>
    </p:spTree>
    <p:extLst>
      <p:ext uri="{BB962C8B-B14F-4D97-AF65-F5344CB8AC3E}">
        <p14:creationId xmlns:p14="http://schemas.microsoft.com/office/powerpoint/2010/main" val="5337455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choix d’une commémoration est un choix politique </a:t>
            </a:r>
            <a:br>
              <a:rPr lang="fr-CA" sz="2800" dirty="0"/>
            </a:b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a:t>« Il y a </a:t>
            </a:r>
            <a:r>
              <a:rPr lang="it-IT" sz="2400" dirty="0" err="1"/>
              <a:t>des</a:t>
            </a:r>
            <a:r>
              <a:rPr lang="it-IT" sz="2400" dirty="0"/>
              <a:t> </a:t>
            </a:r>
            <a:r>
              <a:rPr lang="it-IT" sz="2400" dirty="0" err="1"/>
              <a:t>personnages</a:t>
            </a:r>
            <a:r>
              <a:rPr lang="it-IT" sz="2400" dirty="0"/>
              <a:t> </a:t>
            </a:r>
            <a:r>
              <a:rPr lang="it-IT" sz="2400" dirty="0" err="1"/>
              <a:t>historiques</a:t>
            </a:r>
            <a:r>
              <a:rPr lang="it-IT" sz="2400" dirty="0"/>
              <a:t> </a:t>
            </a:r>
            <a:r>
              <a:rPr lang="it-IT" sz="2400" dirty="0" err="1"/>
              <a:t>qu’on</a:t>
            </a:r>
            <a:r>
              <a:rPr lang="it-IT" sz="2400" dirty="0"/>
              <a:t> </a:t>
            </a:r>
            <a:r>
              <a:rPr lang="it-IT" sz="2400" dirty="0" err="1"/>
              <a:t>aime</a:t>
            </a:r>
            <a:r>
              <a:rPr lang="it-IT" sz="2400" dirty="0"/>
              <a:t> plus </a:t>
            </a:r>
            <a:r>
              <a:rPr lang="it-IT" sz="2400" dirty="0" err="1"/>
              <a:t>que</a:t>
            </a:r>
            <a:r>
              <a:rPr lang="it-IT" sz="2400" dirty="0"/>
              <a:t> d’</a:t>
            </a:r>
            <a:r>
              <a:rPr lang="it-IT" sz="2400" dirty="0" err="1"/>
              <a:t>autres</a:t>
            </a:r>
            <a:r>
              <a:rPr lang="it-IT" sz="2400" dirty="0"/>
              <a:t>. Pour </a:t>
            </a:r>
            <a:r>
              <a:rPr lang="it-IT" sz="2400" dirty="0" err="1"/>
              <a:t>moi</a:t>
            </a:r>
            <a:r>
              <a:rPr lang="it-IT" sz="2400" dirty="0"/>
              <a:t> qui </a:t>
            </a:r>
            <a:r>
              <a:rPr lang="it-IT" sz="2400" dirty="0" err="1"/>
              <a:t>suis</a:t>
            </a:r>
            <a:r>
              <a:rPr lang="it-IT" sz="2400" dirty="0"/>
              <a:t> gaulliste et </a:t>
            </a:r>
            <a:r>
              <a:rPr lang="it-IT" sz="2400" dirty="0" err="1"/>
              <a:t>viens</a:t>
            </a:r>
            <a:r>
              <a:rPr lang="it-IT" sz="2400" dirty="0"/>
              <a:t> de la </a:t>
            </a:r>
            <a:r>
              <a:rPr lang="it-IT" sz="2400" dirty="0" err="1"/>
              <a:t>droite</a:t>
            </a:r>
            <a:r>
              <a:rPr lang="it-IT" sz="2400" dirty="0"/>
              <a:t> bonapartiste, </a:t>
            </a:r>
            <a:r>
              <a:rPr lang="it-IT" sz="2400" dirty="0" err="1"/>
              <a:t>Napoléon</a:t>
            </a:r>
            <a:r>
              <a:rPr lang="it-IT" sz="2400" dirty="0"/>
              <a:t> </a:t>
            </a:r>
            <a:r>
              <a:rPr lang="it-IT" sz="2400" dirty="0" err="1"/>
              <a:t>incarne</a:t>
            </a:r>
            <a:r>
              <a:rPr lang="it-IT" sz="2400" dirty="0"/>
              <a:t> la </a:t>
            </a:r>
            <a:r>
              <a:rPr lang="it-IT" sz="2400" dirty="0" err="1"/>
              <a:t>volonté</a:t>
            </a:r>
            <a:r>
              <a:rPr lang="it-IT" sz="2400" dirty="0"/>
              <a:t> </a:t>
            </a:r>
            <a:r>
              <a:rPr lang="it-IT" sz="2400" dirty="0" err="1"/>
              <a:t>politique</a:t>
            </a:r>
            <a:r>
              <a:rPr lang="it-IT" sz="2400" dirty="0"/>
              <a:t> et le </a:t>
            </a:r>
            <a:r>
              <a:rPr lang="it-IT" sz="2400" dirty="0" err="1"/>
              <a:t>génie</a:t>
            </a:r>
            <a:r>
              <a:rPr lang="it-IT" sz="2400" dirty="0"/>
              <a:t> </a:t>
            </a:r>
            <a:r>
              <a:rPr lang="it-IT" sz="2400" dirty="0" err="1"/>
              <a:t>français</a:t>
            </a:r>
            <a:r>
              <a:rPr lang="it-IT" sz="2400" dirty="0"/>
              <a:t> », </a:t>
            </a:r>
            <a:r>
              <a:rPr lang="it-IT" sz="2400" dirty="0" err="1"/>
              <a:t>souligne</a:t>
            </a:r>
            <a:r>
              <a:rPr lang="it-IT" sz="2400" dirty="0"/>
              <a:t> Julien Aubert, </a:t>
            </a:r>
            <a:r>
              <a:rPr lang="it-IT" sz="2400" dirty="0" err="1"/>
              <a:t>député</a:t>
            </a:r>
            <a:r>
              <a:rPr lang="it-IT" sz="2400" dirty="0"/>
              <a:t> </a:t>
            </a:r>
            <a:r>
              <a:rPr lang="it-IT" sz="2400" dirty="0" err="1"/>
              <a:t>Les</a:t>
            </a:r>
            <a:r>
              <a:rPr lang="it-IT" sz="2400" dirty="0"/>
              <a:t> </a:t>
            </a:r>
            <a:r>
              <a:rPr lang="it-IT" sz="2400" dirty="0" err="1"/>
              <a:t>Républicains</a:t>
            </a:r>
            <a:r>
              <a:rPr lang="it-IT" sz="2400" dirty="0" smtClean="0"/>
              <a:t>.</a:t>
            </a:r>
          </a:p>
          <a:p>
            <a:pPr algn="just"/>
            <a:r>
              <a:rPr lang="it-IT" sz="2400" dirty="0" smtClean="0"/>
              <a:t> </a:t>
            </a:r>
            <a:r>
              <a:rPr lang="it-IT" sz="2400" dirty="0"/>
              <a:t>« Le </a:t>
            </a:r>
            <a:r>
              <a:rPr lang="it-IT" sz="2400" dirty="0" err="1"/>
              <a:t>choix</a:t>
            </a:r>
            <a:r>
              <a:rPr lang="it-IT" sz="2400" dirty="0"/>
              <a:t> d’une </a:t>
            </a:r>
            <a:r>
              <a:rPr lang="it-IT" sz="2400" dirty="0" err="1"/>
              <a:t>commémoration</a:t>
            </a:r>
            <a:r>
              <a:rPr lang="it-IT" sz="2400" dirty="0"/>
              <a:t> est un </a:t>
            </a:r>
            <a:r>
              <a:rPr lang="it-IT" sz="2400" dirty="0" err="1"/>
              <a:t>choix</a:t>
            </a:r>
            <a:r>
              <a:rPr lang="it-IT" sz="2400" dirty="0"/>
              <a:t> </a:t>
            </a:r>
            <a:r>
              <a:rPr lang="it-IT" sz="2400" dirty="0" err="1"/>
              <a:t>politique</a:t>
            </a:r>
            <a:r>
              <a:rPr lang="it-IT" sz="2400" dirty="0"/>
              <a:t>. C’est </a:t>
            </a:r>
            <a:r>
              <a:rPr lang="it-IT" sz="2400" dirty="0" err="1"/>
              <a:t>aussi</a:t>
            </a:r>
            <a:r>
              <a:rPr lang="it-IT" sz="2400" dirty="0"/>
              <a:t> </a:t>
            </a:r>
            <a:r>
              <a:rPr lang="it-IT" sz="2400" dirty="0" err="1"/>
              <a:t>envoyer</a:t>
            </a:r>
            <a:r>
              <a:rPr lang="it-IT" sz="2400" dirty="0"/>
              <a:t> un </a:t>
            </a:r>
            <a:r>
              <a:rPr lang="it-IT" sz="2400" dirty="0" err="1"/>
              <a:t>signal</a:t>
            </a:r>
            <a:r>
              <a:rPr lang="it-IT" sz="2400" dirty="0"/>
              <a:t>, se </a:t>
            </a:r>
            <a:r>
              <a:rPr lang="it-IT" sz="2400" dirty="0" err="1"/>
              <a:t>placer</a:t>
            </a:r>
            <a:r>
              <a:rPr lang="it-IT" sz="2400" dirty="0"/>
              <a:t> </a:t>
            </a:r>
            <a:r>
              <a:rPr lang="it-IT" sz="2400" dirty="0" err="1"/>
              <a:t>dans</a:t>
            </a:r>
            <a:r>
              <a:rPr lang="it-IT" sz="2400" dirty="0"/>
              <a:t> une </a:t>
            </a:r>
            <a:r>
              <a:rPr lang="it-IT" sz="2400" dirty="0" err="1"/>
              <a:t>lignée</a:t>
            </a:r>
            <a:r>
              <a:rPr lang="it-IT" sz="2400" dirty="0"/>
              <a:t>. Un </a:t>
            </a:r>
            <a:r>
              <a:rPr lang="it-IT" sz="2400" dirty="0" err="1"/>
              <a:t>homme</a:t>
            </a:r>
            <a:r>
              <a:rPr lang="it-IT" sz="2400" dirty="0"/>
              <a:t> de gauche ne </a:t>
            </a:r>
            <a:r>
              <a:rPr lang="it-IT" sz="2400" dirty="0" err="1"/>
              <a:t>choisira</a:t>
            </a:r>
            <a:r>
              <a:rPr lang="it-IT" sz="2400" dirty="0"/>
              <a:t> </a:t>
            </a:r>
            <a:r>
              <a:rPr lang="it-IT" sz="2400" dirty="0" err="1"/>
              <a:t>pas</a:t>
            </a:r>
            <a:r>
              <a:rPr lang="it-IT" sz="2400" dirty="0"/>
              <a:t> </a:t>
            </a:r>
            <a:r>
              <a:rPr lang="it-IT" sz="2400" dirty="0" err="1"/>
              <a:t>les</a:t>
            </a:r>
            <a:r>
              <a:rPr lang="it-IT" sz="2400" dirty="0"/>
              <a:t> </a:t>
            </a:r>
            <a:r>
              <a:rPr lang="it-IT" sz="2400" dirty="0" err="1"/>
              <a:t>mêmes</a:t>
            </a:r>
            <a:r>
              <a:rPr lang="it-IT" sz="2400" dirty="0"/>
              <a:t> </a:t>
            </a:r>
            <a:r>
              <a:rPr lang="it-IT" sz="2400" dirty="0" err="1"/>
              <a:t>figures</a:t>
            </a:r>
            <a:r>
              <a:rPr lang="it-IT" sz="2400" dirty="0"/>
              <a:t> </a:t>
            </a:r>
            <a:r>
              <a:rPr lang="it-IT" sz="2400" dirty="0" err="1"/>
              <a:t>qu’un</a:t>
            </a:r>
            <a:r>
              <a:rPr lang="it-IT" sz="2400" dirty="0"/>
              <a:t> </a:t>
            </a:r>
            <a:r>
              <a:rPr lang="it-IT" sz="2400" dirty="0" err="1"/>
              <a:t>homme</a:t>
            </a:r>
            <a:r>
              <a:rPr lang="it-IT" sz="2400" dirty="0"/>
              <a:t> de </a:t>
            </a:r>
            <a:r>
              <a:rPr lang="it-IT" sz="2400" dirty="0" err="1"/>
              <a:t>droite</a:t>
            </a:r>
            <a:r>
              <a:rPr lang="it-IT" sz="2400" dirty="0"/>
              <a:t>. » </a:t>
            </a:r>
            <a:r>
              <a:rPr lang="it-IT" sz="2400" dirty="0" err="1"/>
              <a:t>Choisir</a:t>
            </a:r>
            <a:r>
              <a:rPr lang="it-IT" sz="2400" dirty="0"/>
              <a:t> une </a:t>
            </a:r>
            <a:r>
              <a:rPr lang="it-IT" sz="2400" dirty="0" err="1"/>
              <a:t>référence</a:t>
            </a:r>
            <a:r>
              <a:rPr lang="it-IT" sz="2400" dirty="0"/>
              <a:t> </a:t>
            </a:r>
            <a:r>
              <a:rPr lang="it-IT" sz="2400" dirty="0" err="1"/>
              <a:t>historique</a:t>
            </a:r>
            <a:r>
              <a:rPr lang="it-IT" sz="2400" dirty="0"/>
              <a:t> n’est </a:t>
            </a:r>
            <a:r>
              <a:rPr lang="it-IT" sz="2400" dirty="0" err="1"/>
              <a:t>donc</a:t>
            </a:r>
            <a:r>
              <a:rPr lang="it-IT" sz="2400" dirty="0"/>
              <a:t> </a:t>
            </a:r>
            <a:r>
              <a:rPr lang="it-IT" sz="2400" dirty="0" err="1"/>
              <a:t>jamais</a:t>
            </a:r>
            <a:r>
              <a:rPr lang="it-IT" sz="2400" dirty="0"/>
              <a:t> </a:t>
            </a:r>
            <a:r>
              <a:rPr lang="it-IT" sz="2400" dirty="0" err="1"/>
              <a:t>dénué</a:t>
            </a:r>
            <a:r>
              <a:rPr lang="it-IT" sz="2400" dirty="0"/>
              <a:t> de </a:t>
            </a:r>
            <a:r>
              <a:rPr lang="it-IT" sz="2400" dirty="0" err="1"/>
              <a:t>sens</a:t>
            </a:r>
            <a:r>
              <a:rPr lang="it-IT" sz="2400" dirty="0"/>
              <a:t> </a:t>
            </a:r>
            <a:r>
              <a:rPr lang="it-IT" sz="2400" dirty="0" err="1"/>
              <a:t>politique</a:t>
            </a:r>
            <a:r>
              <a:rPr lang="it-IT" sz="2400" dirty="0" smtClean="0"/>
              <a:t>.</a:t>
            </a:r>
          </a:p>
          <a:p>
            <a:pPr algn="just"/>
            <a:r>
              <a:rPr lang="fr-CA" sz="2400" dirty="0" err="1"/>
              <a:t>https</a:t>
            </a:r>
            <a:r>
              <a:rPr lang="fr-CA" sz="2400" dirty="0"/>
              <a:t>://www.20minutes.fr/politique/2991179-20210307-bicentenaire-mort-napoleon-pourquoi-politiques-dechirent-autant-histoire-figures</a:t>
            </a:r>
          </a:p>
          <a:p>
            <a:pPr algn="just"/>
            <a:endParaRPr lang="fr-CA" sz="2400" dirty="0"/>
          </a:p>
        </p:txBody>
      </p:sp>
    </p:spTree>
    <p:extLst>
      <p:ext uri="{BB962C8B-B14F-4D97-AF65-F5344CB8AC3E}">
        <p14:creationId xmlns:p14="http://schemas.microsoft.com/office/powerpoint/2010/main" val="7096763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La </a:t>
            </a:r>
            <a:r>
              <a:rPr lang="it-IT" sz="2800" dirty="0" err="1"/>
              <a:t>commémoration</a:t>
            </a:r>
            <a:r>
              <a:rPr lang="it-IT" sz="2800" dirty="0"/>
              <a:t> </a:t>
            </a:r>
            <a:r>
              <a:rPr lang="it-IT" sz="2800" dirty="0" err="1"/>
              <a:t>du</a:t>
            </a:r>
            <a:r>
              <a:rPr lang="it-IT" sz="2800" dirty="0"/>
              <a:t> </a:t>
            </a:r>
            <a:r>
              <a:rPr lang="it-IT" sz="2800" dirty="0" err="1"/>
              <a:t>bicentenaire</a:t>
            </a:r>
            <a:r>
              <a:rPr lang="it-IT" sz="2800" dirty="0"/>
              <a:t> de la </a:t>
            </a:r>
            <a:r>
              <a:rPr lang="it-IT" sz="2800" dirty="0" err="1"/>
              <a:t>mort</a:t>
            </a:r>
            <a:r>
              <a:rPr lang="it-IT" sz="2800" dirty="0"/>
              <a:t> de </a:t>
            </a:r>
            <a:r>
              <a:rPr lang="it-IT" sz="2800" dirty="0" err="1"/>
              <a:t>Napoléon</a:t>
            </a:r>
            <a:r>
              <a:rPr lang="it-IT" sz="2800" dirty="0"/>
              <a:t> </a:t>
            </a:r>
            <a:r>
              <a:rPr lang="it-IT" sz="2800" dirty="0" err="1"/>
              <a:t>doit</a:t>
            </a:r>
            <a:r>
              <a:rPr lang="it-IT" sz="2800" dirty="0"/>
              <a:t> </a:t>
            </a:r>
            <a:r>
              <a:rPr lang="it-IT" sz="2800" dirty="0" err="1"/>
              <a:t>échapper</a:t>
            </a:r>
            <a:r>
              <a:rPr lang="it-IT" sz="2800" dirty="0"/>
              <a:t> à </a:t>
            </a:r>
            <a:r>
              <a:rPr lang="it-IT" sz="2800" dirty="0" smtClean="0"/>
              <a:t>l’</a:t>
            </a:r>
            <a:r>
              <a:rPr lang="it-IT" sz="2800" dirty="0" err="1" smtClean="0"/>
              <a:t>hystérisation</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smtClean="0"/>
              <a:t>[</a:t>
            </a:r>
            <a:r>
              <a:rPr lang="mr-IN" sz="2400" dirty="0" smtClean="0"/>
              <a:t>…</a:t>
            </a:r>
            <a:r>
              <a:rPr lang="it-IT" sz="2400" dirty="0" smtClean="0"/>
              <a:t>] Car </a:t>
            </a:r>
            <a:r>
              <a:rPr lang="it-IT" sz="2400" dirty="0"/>
              <a:t>le </a:t>
            </a:r>
            <a:r>
              <a:rPr lang="it-IT" sz="2400" dirty="0" err="1"/>
              <a:t>véritable</a:t>
            </a:r>
            <a:r>
              <a:rPr lang="it-IT" sz="2400" dirty="0"/>
              <a:t> </a:t>
            </a:r>
            <a:r>
              <a:rPr lang="it-IT" sz="2400" dirty="0" err="1"/>
              <a:t>enjeu</a:t>
            </a:r>
            <a:r>
              <a:rPr lang="it-IT" sz="2400" dirty="0"/>
              <a:t> de </a:t>
            </a:r>
            <a:r>
              <a:rPr lang="it-IT" sz="2400" dirty="0" err="1"/>
              <a:t>notre</a:t>
            </a:r>
            <a:r>
              <a:rPr lang="it-IT" sz="2400" dirty="0"/>
              <a:t> </a:t>
            </a:r>
            <a:r>
              <a:rPr lang="it-IT" sz="2400" dirty="0" err="1"/>
              <a:t>mémoire</a:t>
            </a:r>
            <a:r>
              <a:rPr lang="it-IT" sz="2400" dirty="0"/>
              <a:t> </a:t>
            </a:r>
            <a:r>
              <a:rPr lang="it-IT" sz="2400" dirty="0" err="1"/>
              <a:t>nationale</a:t>
            </a:r>
            <a:r>
              <a:rPr lang="it-IT" sz="2400" dirty="0"/>
              <a:t> n’est </a:t>
            </a:r>
            <a:r>
              <a:rPr lang="it-IT" sz="2400" dirty="0" err="1"/>
              <a:t>pas</a:t>
            </a:r>
            <a:r>
              <a:rPr lang="it-IT" sz="2400" dirty="0"/>
              <a:t> </a:t>
            </a:r>
            <a:r>
              <a:rPr lang="it-IT" sz="2400" dirty="0" err="1"/>
              <a:t>Napoléon</a:t>
            </a:r>
            <a:r>
              <a:rPr lang="it-IT" sz="2400" dirty="0"/>
              <a:t>, l’</a:t>
            </a:r>
            <a:r>
              <a:rPr lang="it-IT" sz="2400" dirty="0" err="1"/>
              <a:t>individu</a:t>
            </a:r>
            <a:r>
              <a:rPr lang="it-IT" sz="2400" dirty="0"/>
              <a:t>, mais ce qui, </a:t>
            </a:r>
            <a:r>
              <a:rPr lang="it-IT" sz="2400" dirty="0" err="1"/>
              <a:t>chez</a:t>
            </a:r>
            <a:r>
              <a:rPr lang="it-IT" sz="2400" dirty="0"/>
              <a:t> </a:t>
            </a:r>
            <a:r>
              <a:rPr lang="it-IT" sz="2400" dirty="0" err="1"/>
              <a:t>Napoléon</a:t>
            </a:r>
            <a:r>
              <a:rPr lang="it-IT" sz="2400" dirty="0"/>
              <a:t>, </a:t>
            </a:r>
            <a:r>
              <a:rPr lang="it-IT" sz="2400" dirty="0" err="1"/>
              <a:t>fait</a:t>
            </a:r>
            <a:r>
              <a:rPr lang="it-IT" sz="2400" dirty="0"/>
              <a:t> </a:t>
            </a:r>
            <a:r>
              <a:rPr lang="it-IT" sz="2400" dirty="0" err="1"/>
              <a:t>écho</a:t>
            </a:r>
            <a:r>
              <a:rPr lang="it-IT" sz="2400" dirty="0"/>
              <a:t> à l’</a:t>
            </a:r>
            <a:r>
              <a:rPr lang="it-IT" sz="2400" dirty="0" err="1"/>
              <a:t>idée</a:t>
            </a:r>
            <a:r>
              <a:rPr lang="it-IT" sz="2400" dirty="0"/>
              <a:t> </a:t>
            </a:r>
            <a:r>
              <a:rPr lang="it-IT" sz="2400" dirty="0" err="1"/>
              <a:t>que</a:t>
            </a:r>
            <a:r>
              <a:rPr lang="it-IT" sz="2400" dirty="0"/>
              <a:t> </a:t>
            </a:r>
            <a:r>
              <a:rPr lang="it-IT" sz="2400" dirty="0" err="1"/>
              <a:t>nous</a:t>
            </a:r>
            <a:r>
              <a:rPr lang="it-IT" sz="2400" dirty="0"/>
              <a:t> </a:t>
            </a:r>
            <a:r>
              <a:rPr lang="it-IT" sz="2400" dirty="0" err="1"/>
              <a:t>nous</a:t>
            </a:r>
            <a:r>
              <a:rPr lang="it-IT" sz="2400" dirty="0"/>
              <a:t> </a:t>
            </a:r>
            <a:r>
              <a:rPr lang="it-IT" sz="2400" dirty="0" err="1"/>
              <a:t>faisons</a:t>
            </a:r>
            <a:r>
              <a:rPr lang="it-IT" sz="2400" dirty="0"/>
              <a:t> de la France. Le </a:t>
            </a:r>
            <a:r>
              <a:rPr lang="it-IT" sz="2400" dirty="0" err="1"/>
              <a:t>sens</a:t>
            </a:r>
            <a:r>
              <a:rPr lang="it-IT" sz="2400" dirty="0"/>
              <a:t> </a:t>
            </a:r>
            <a:r>
              <a:rPr lang="it-IT" sz="2400" dirty="0" err="1"/>
              <a:t>véritable</a:t>
            </a:r>
            <a:r>
              <a:rPr lang="it-IT" sz="2400" dirty="0"/>
              <a:t> de la </a:t>
            </a:r>
            <a:r>
              <a:rPr lang="it-IT" sz="2400" dirty="0" err="1"/>
              <a:t>commémoration</a:t>
            </a:r>
            <a:r>
              <a:rPr lang="it-IT" sz="2400" dirty="0"/>
              <a:t> n’est </a:t>
            </a:r>
            <a:r>
              <a:rPr lang="it-IT" sz="2400" dirty="0" err="1"/>
              <a:t>pas</a:t>
            </a:r>
            <a:r>
              <a:rPr lang="it-IT" sz="2400" dirty="0"/>
              <a:t> de </a:t>
            </a:r>
            <a:r>
              <a:rPr lang="it-IT" sz="2400" dirty="0" err="1"/>
              <a:t>présenter</a:t>
            </a:r>
            <a:r>
              <a:rPr lang="it-IT" sz="2400" dirty="0"/>
              <a:t> </a:t>
            </a:r>
            <a:r>
              <a:rPr lang="it-IT" sz="2400" dirty="0" err="1"/>
              <a:t>aux</a:t>
            </a:r>
            <a:r>
              <a:rPr lang="it-IT" sz="2400" dirty="0"/>
              <a:t> </a:t>
            </a:r>
            <a:r>
              <a:rPr lang="it-IT" sz="2400" dirty="0" err="1"/>
              <a:t>foules</a:t>
            </a:r>
            <a:r>
              <a:rPr lang="it-IT" sz="2400" dirty="0"/>
              <a:t> </a:t>
            </a:r>
            <a:r>
              <a:rPr lang="it-IT" sz="2400" dirty="0" err="1"/>
              <a:t>ébahies</a:t>
            </a:r>
            <a:r>
              <a:rPr lang="it-IT" sz="2400" dirty="0"/>
              <a:t> un </a:t>
            </a:r>
            <a:r>
              <a:rPr lang="it-IT" sz="2400" dirty="0" err="1"/>
              <a:t>homme</a:t>
            </a:r>
            <a:r>
              <a:rPr lang="it-IT" sz="2400" dirty="0"/>
              <a:t> sans </a:t>
            </a:r>
            <a:r>
              <a:rPr lang="it-IT" sz="2400" dirty="0" err="1"/>
              <a:t>aspérité</a:t>
            </a:r>
            <a:r>
              <a:rPr lang="it-IT" sz="2400" dirty="0"/>
              <a:t>, sans </a:t>
            </a:r>
            <a:r>
              <a:rPr lang="it-IT" sz="2400" dirty="0" err="1"/>
              <a:t>défaut</a:t>
            </a:r>
            <a:r>
              <a:rPr lang="it-IT" sz="2400" dirty="0"/>
              <a:t>, sans part d’ombre, sans </a:t>
            </a:r>
            <a:r>
              <a:rPr lang="it-IT" sz="2400" dirty="0" err="1"/>
              <a:t>action</a:t>
            </a:r>
            <a:r>
              <a:rPr lang="it-IT" sz="2400" dirty="0"/>
              <a:t> </a:t>
            </a:r>
            <a:r>
              <a:rPr lang="it-IT" sz="2400" dirty="0" err="1"/>
              <a:t>particulièrement</a:t>
            </a:r>
            <a:r>
              <a:rPr lang="it-IT" sz="2400" dirty="0"/>
              <a:t> </a:t>
            </a:r>
            <a:r>
              <a:rPr lang="it-IT" sz="2400" dirty="0" err="1"/>
              <a:t>remarquable</a:t>
            </a:r>
            <a:r>
              <a:rPr lang="it-IT" sz="2400" dirty="0"/>
              <a:t> qui le distingue </a:t>
            </a:r>
            <a:r>
              <a:rPr lang="it-IT" sz="2400" dirty="0" err="1"/>
              <a:t>du</a:t>
            </a:r>
            <a:r>
              <a:rPr lang="it-IT" sz="2400" dirty="0"/>
              <a:t> </a:t>
            </a:r>
            <a:r>
              <a:rPr lang="it-IT" sz="2400" dirty="0" err="1"/>
              <a:t>commun</a:t>
            </a:r>
            <a:r>
              <a:rPr lang="it-IT" sz="2400" dirty="0"/>
              <a:t>… </a:t>
            </a:r>
            <a:r>
              <a:rPr lang="it-IT" sz="2400" dirty="0" err="1"/>
              <a:t>Au</a:t>
            </a:r>
            <a:r>
              <a:rPr lang="it-IT" sz="2400" dirty="0"/>
              <a:t> </a:t>
            </a:r>
            <a:r>
              <a:rPr lang="it-IT" sz="2400" dirty="0" err="1"/>
              <a:t>contraire</a:t>
            </a:r>
            <a:r>
              <a:rPr lang="it-IT" sz="2400" dirty="0"/>
              <a:t>. L’</a:t>
            </a:r>
            <a:r>
              <a:rPr lang="it-IT" sz="2400" dirty="0" err="1"/>
              <a:t>objet</a:t>
            </a:r>
            <a:r>
              <a:rPr lang="it-IT" sz="2400" dirty="0"/>
              <a:t> d’une </a:t>
            </a:r>
            <a:r>
              <a:rPr lang="it-IT" sz="2400" dirty="0" err="1"/>
              <a:t>commémoration</a:t>
            </a:r>
            <a:r>
              <a:rPr lang="it-IT" sz="2400" dirty="0"/>
              <a:t> est une </a:t>
            </a:r>
            <a:r>
              <a:rPr lang="it-IT" sz="2400" dirty="0" err="1"/>
              <a:t>quête</a:t>
            </a:r>
            <a:r>
              <a:rPr lang="it-IT" sz="2400" dirty="0"/>
              <a:t> de </a:t>
            </a:r>
            <a:r>
              <a:rPr lang="it-IT" sz="2400" dirty="0" err="1"/>
              <a:t>sens</a:t>
            </a:r>
            <a:r>
              <a:rPr lang="it-IT" sz="2400" dirty="0"/>
              <a:t>. Il s’</a:t>
            </a:r>
            <a:r>
              <a:rPr lang="it-IT" sz="2400" dirty="0" err="1"/>
              <a:t>agit</a:t>
            </a:r>
            <a:r>
              <a:rPr lang="it-IT" sz="2400" dirty="0"/>
              <a:t> de </a:t>
            </a:r>
            <a:r>
              <a:rPr lang="it-IT" sz="2400" dirty="0" err="1"/>
              <a:t>rappeler</a:t>
            </a:r>
            <a:r>
              <a:rPr lang="it-IT" sz="2400" dirty="0"/>
              <a:t> </a:t>
            </a:r>
            <a:r>
              <a:rPr lang="it-IT" sz="2400" dirty="0" err="1"/>
              <a:t>au</a:t>
            </a:r>
            <a:r>
              <a:rPr lang="it-IT" sz="2400" dirty="0"/>
              <a:t> </a:t>
            </a:r>
            <a:r>
              <a:rPr lang="it-IT" sz="2400" dirty="0" err="1"/>
              <a:t>Peuple</a:t>
            </a:r>
            <a:r>
              <a:rPr lang="it-IT" sz="2400" dirty="0"/>
              <a:t> </a:t>
            </a:r>
            <a:r>
              <a:rPr lang="it-IT" sz="2400" dirty="0" err="1"/>
              <a:t>qu’il</a:t>
            </a:r>
            <a:r>
              <a:rPr lang="it-IT" sz="2400" dirty="0"/>
              <a:t> y </a:t>
            </a:r>
            <a:r>
              <a:rPr lang="it-IT" sz="2400" dirty="0" err="1"/>
              <a:t>eut</a:t>
            </a:r>
            <a:r>
              <a:rPr lang="it-IT" sz="2400" dirty="0"/>
              <a:t> </a:t>
            </a:r>
            <a:r>
              <a:rPr lang="it-IT" sz="2400" dirty="0" err="1"/>
              <a:t>des</a:t>
            </a:r>
            <a:r>
              <a:rPr lang="it-IT" sz="2400" dirty="0"/>
              <a:t> </a:t>
            </a:r>
            <a:r>
              <a:rPr lang="it-IT" sz="2400" dirty="0" err="1"/>
              <a:t>hommes</a:t>
            </a:r>
            <a:r>
              <a:rPr lang="it-IT" sz="2400" dirty="0"/>
              <a:t> </a:t>
            </a:r>
            <a:r>
              <a:rPr lang="it-IT" sz="2400" dirty="0" err="1"/>
              <a:t>exceptionnels</a:t>
            </a:r>
            <a:r>
              <a:rPr lang="it-IT" sz="2400" dirty="0"/>
              <a:t>, qui </a:t>
            </a:r>
            <a:r>
              <a:rPr lang="it-IT" sz="2400" dirty="0" err="1"/>
              <a:t>firent</a:t>
            </a:r>
            <a:r>
              <a:rPr lang="it-IT" sz="2400" dirty="0"/>
              <a:t> </a:t>
            </a:r>
            <a:r>
              <a:rPr lang="it-IT" sz="2400" dirty="0" err="1"/>
              <a:t>des</a:t>
            </a:r>
            <a:r>
              <a:rPr lang="it-IT" sz="2400" dirty="0"/>
              <a:t> </a:t>
            </a:r>
            <a:r>
              <a:rPr lang="it-IT" sz="2400" dirty="0" err="1"/>
              <a:t>choses</a:t>
            </a:r>
            <a:r>
              <a:rPr lang="it-IT" sz="2400" dirty="0"/>
              <a:t> </a:t>
            </a:r>
            <a:r>
              <a:rPr lang="it-IT" sz="2400" dirty="0" err="1"/>
              <a:t>exceptionnelles</a:t>
            </a:r>
            <a:r>
              <a:rPr lang="it-IT" sz="2400" dirty="0"/>
              <a:t> et </a:t>
            </a:r>
            <a:r>
              <a:rPr lang="it-IT" sz="2400" dirty="0" err="1"/>
              <a:t>que</a:t>
            </a:r>
            <a:r>
              <a:rPr lang="it-IT" sz="2400" dirty="0"/>
              <a:t> </a:t>
            </a:r>
            <a:r>
              <a:rPr lang="it-IT" sz="2400" dirty="0" err="1"/>
              <a:t>ces</a:t>
            </a:r>
            <a:r>
              <a:rPr lang="it-IT" sz="2400" dirty="0"/>
              <a:t> </a:t>
            </a:r>
            <a:r>
              <a:rPr lang="it-IT" sz="2400" dirty="0" err="1"/>
              <a:t>hommes</a:t>
            </a:r>
            <a:r>
              <a:rPr lang="it-IT" sz="2400" dirty="0"/>
              <a:t> </a:t>
            </a:r>
            <a:r>
              <a:rPr lang="it-IT" sz="2400" dirty="0" err="1"/>
              <a:t>ont</a:t>
            </a:r>
            <a:r>
              <a:rPr lang="it-IT" sz="2400" dirty="0"/>
              <a:t> </a:t>
            </a:r>
            <a:r>
              <a:rPr lang="it-IT" sz="2400" dirty="0" err="1"/>
              <a:t>marqué</a:t>
            </a:r>
            <a:r>
              <a:rPr lang="it-IT" sz="2400" dirty="0"/>
              <a:t> </a:t>
            </a:r>
            <a:r>
              <a:rPr lang="it-IT" sz="2400" dirty="0" err="1"/>
              <a:t>notre</a:t>
            </a:r>
            <a:r>
              <a:rPr lang="it-IT" sz="2400" dirty="0"/>
              <a:t> Histoire ; </a:t>
            </a:r>
            <a:r>
              <a:rPr lang="it-IT" sz="2400" dirty="0" err="1"/>
              <a:t>qu’un</a:t>
            </a:r>
            <a:r>
              <a:rPr lang="it-IT" sz="2400" dirty="0"/>
              <a:t> </a:t>
            </a:r>
            <a:r>
              <a:rPr lang="it-IT" sz="2400" dirty="0" err="1"/>
              <a:t>peu</a:t>
            </a:r>
            <a:r>
              <a:rPr lang="it-IT" sz="2400" dirty="0"/>
              <a:t> de </a:t>
            </a:r>
            <a:r>
              <a:rPr lang="it-IT" sz="2400" dirty="0" err="1"/>
              <a:t>leur</a:t>
            </a:r>
            <a:r>
              <a:rPr lang="it-IT" sz="2400" dirty="0"/>
              <a:t> </a:t>
            </a:r>
            <a:r>
              <a:rPr lang="it-IT" sz="2400" dirty="0" err="1"/>
              <a:t>action</a:t>
            </a:r>
            <a:r>
              <a:rPr lang="it-IT" sz="2400" dirty="0"/>
              <a:t> est </a:t>
            </a:r>
            <a:r>
              <a:rPr lang="it-IT" sz="2400" dirty="0" err="1"/>
              <a:t>passée</a:t>
            </a:r>
            <a:r>
              <a:rPr lang="it-IT" sz="2400" dirty="0"/>
              <a:t> </a:t>
            </a:r>
            <a:r>
              <a:rPr lang="it-IT" sz="2400" dirty="0" err="1"/>
              <a:t>dans</a:t>
            </a:r>
            <a:r>
              <a:rPr lang="it-IT" sz="2400" dirty="0"/>
              <a:t> </a:t>
            </a:r>
            <a:r>
              <a:rPr lang="it-IT" sz="2400" dirty="0" err="1"/>
              <a:t>notre</a:t>
            </a:r>
            <a:r>
              <a:rPr lang="it-IT" sz="2400" dirty="0"/>
              <a:t> </a:t>
            </a:r>
            <a:r>
              <a:rPr lang="it-IT" sz="2400" dirty="0" err="1"/>
              <a:t>présent</a:t>
            </a:r>
            <a:r>
              <a:rPr lang="it-IT" sz="2400" dirty="0"/>
              <a:t>, c’est-à-dire </a:t>
            </a:r>
            <a:r>
              <a:rPr lang="it-IT" sz="2400" dirty="0" err="1"/>
              <a:t>notre</a:t>
            </a:r>
            <a:r>
              <a:rPr lang="it-IT" sz="2400" dirty="0"/>
              <a:t> </a:t>
            </a:r>
            <a:r>
              <a:rPr lang="it-IT" sz="2400" dirty="0" err="1"/>
              <a:t>identité</a:t>
            </a:r>
            <a:r>
              <a:rPr lang="it-IT" sz="2400" dirty="0" smtClean="0"/>
              <a:t>. </a:t>
            </a:r>
          </a:p>
          <a:p>
            <a:pPr algn="just"/>
            <a:r>
              <a:rPr lang="it-IT" sz="2400" dirty="0" err="1"/>
              <a:t>Gaël</a:t>
            </a:r>
            <a:r>
              <a:rPr lang="it-IT" sz="2400" dirty="0"/>
              <a:t> </a:t>
            </a:r>
            <a:r>
              <a:rPr lang="it-IT" sz="2400" dirty="0" err="1"/>
              <a:t>Nofri</a:t>
            </a:r>
            <a:r>
              <a:rPr lang="it-IT" sz="2400" dirty="0"/>
              <a:t>, </a:t>
            </a:r>
            <a:r>
              <a:rPr lang="it-IT" sz="2400" dirty="0" err="1"/>
              <a:t>historien</a:t>
            </a:r>
            <a:r>
              <a:rPr lang="it-IT" sz="2400" dirty="0"/>
              <a:t>  </a:t>
            </a:r>
            <a:r>
              <a:rPr lang="it-IT" sz="2400" i="1" dirty="0" smtClean="0"/>
              <a:t>Marianne</a:t>
            </a:r>
            <a:r>
              <a:rPr lang="it-IT" sz="2400" dirty="0" smtClean="0"/>
              <a:t> (17/02/2021)</a:t>
            </a:r>
            <a:endParaRPr lang="fr-CA" sz="2400" dirty="0"/>
          </a:p>
        </p:txBody>
      </p:sp>
    </p:spTree>
    <p:extLst>
      <p:ext uri="{BB962C8B-B14F-4D97-AF65-F5344CB8AC3E}">
        <p14:creationId xmlns:p14="http://schemas.microsoft.com/office/powerpoint/2010/main" val="24075964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La </a:t>
            </a:r>
            <a:r>
              <a:rPr lang="it-IT" sz="2800" dirty="0" err="1"/>
              <a:t>commémoration</a:t>
            </a:r>
            <a:r>
              <a:rPr lang="it-IT" sz="2800" dirty="0"/>
              <a:t> </a:t>
            </a:r>
            <a:r>
              <a:rPr lang="it-IT" sz="2800" dirty="0" err="1"/>
              <a:t>du</a:t>
            </a:r>
            <a:r>
              <a:rPr lang="it-IT" sz="2800" dirty="0"/>
              <a:t> </a:t>
            </a:r>
            <a:r>
              <a:rPr lang="it-IT" sz="2800" dirty="0" err="1"/>
              <a:t>bicentenaire</a:t>
            </a:r>
            <a:r>
              <a:rPr lang="it-IT" sz="2800" dirty="0"/>
              <a:t> de la </a:t>
            </a:r>
            <a:r>
              <a:rPr lang="it-IT" sz="2800" dirty="0" err="1"/>
              <a:t>mort</a:t>
            </a:r>
            <a:r>
              <a:rPr lang="it-IT" sz="2800" dirty="0"/>
              <a:t> de </a:t>
            </a:r>
            <a:r>
              <a:rPr lang="it-IT" sz="2800" dirty="0" err="1"/>
              <a:t>Napoléon</a:t>
            </a:r>
            <a:r>
              <a:rPr lang="it-IT" sz="2800" dirty="0"/>
              <a:t> </a:t>
            </a:r>
            <a:r>
              <a:rPr lang="it-IT" sz="2800" dirty="0" err="1"/>
              <a:t>doit</a:t>
            </a:r>
            <a:r>
              <a:rPr lang="it-IT" sz="2800" dirty="0"/>
              <a:t> </a:t>
            </a:r>
            <a:r>
              <a:rPr lang="it-IT" sz="2800" dirty="0" err="1"/>
              <a:t>échapper</a:t>
            </a:r>
            <a:r>
              <a:rPr lang="it-IT" sz="2800" dirty="0"/>
              <a:t> à </a:t>
            </a:r>
            <a:r>
              <a:rPr lang="it-IT" sz="2800" dirty="0" smtClean="0"/>
              <a:t>l’</a:t>
            </a:r>
            <a:r>
              <a:rPr lang="it-IT" sz="2800" dirty="0" err="1" smtClean="0"/>
              <a:t>hystérisation</a:t>
            </a:r>
            <a:r>
              <a:rPr lang="it-IT" sz="2800" dirty="0"/>
              <a:t/>
            </a:r>
            <a:br>
              <a:rPr lang="it-IT" sz="2800" dirty="0"/>
            </a:b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smtClean="0"/>
              <a:t>[</a:t>
            </a:r>
            <a:r>
              <a:rPr lang="mr-IN" sz="2400" dirty="0" smtClean="0"/>
              <a:t>…</a:t>
            </a:r>
            <a:r>
              <a:rPr lang="it-IT" sz="2400" dirty="0" smtClean="0"/>
              <a:t>] face </a:t>
            </a:r>
            <a:r>
              <a:rPr lang="it-IT" sz="2400" dirty="0"/>
              <a:t>à la </a:t>
            </a:r>
            <a:r>
              <a:rPr lang="it-IT" sz="2400" dirty="0" err="1"/>
              <a:t>désorganisation</a:t>
            </a:r>
            <a:r>
              <a:rPr lang="it-IT" sz="2400" dirty="0"/>
              <a:t> de </a:t>
            </a:r>
            <a:r>
              <a:rPr lang="it-IT" sz="2400" dirty="0" err="1"/>
              <a:t>ces</a:t>
            </a:r>
            <a:r>
              <a:rPr lang="it-IT" sz="2400" dirty="0"/>
              <a:t> </a:t>
            </a:r>
            <a:r>
              <a:rPr lang="it-IT" sz="2400" dirty="0" err="1"/>
              <a:t>institutions</a:t>
            </a:r>
            <a:r>
              <a:rPr lang="it-IT" sz="2400" dirty="0"/>
              <a:t>, il </a:t>
            </a:r>
            <a:r>
              <a:rPr lang="it-IT" sz="2400" dirty="0" err="1"/>
              <a:t>structure</a:t>
            </a:r>
            <a:r>
              <a:rPr lang="it-IT" sz="2400" dirty="0"/>
              <a:t> </a:t>
            </a:r>
            <a:r>
              <a:rPr lang="it-IT" sz="2400" dirty="0" err="1"/>
              <a:t>les</a:t>
            </a:r>
            <a:r>
              <a:rPr lang="it-IT" sz="2400" dirty="0"/>
              <a:t> </a:t>
            </a:r>
            <a:r>
              <a:rPr lang="it-IT" sz="2400" dirty="0" err="1"/>
              <a:t>départements</a:t>
            </a:r>
            <a:r>
              <a:rPr lang="it-IT" sz="2400" dirty="0"/>
              <a:t>, </a:t>
            </a:r>
            <a:r>
              <a:rPr lang="it-IT" sz="2400" dirty="0" err="1"/>
              <a:t>institue</a:t>
            </a:r>
            <a:r>
              <a:rPr lang="it-IT" sz="2400" dirty="0"/>
              <a:t> le </a:t>
            </a:r>
            <a:r>
              <a:rPr lang="it-IT" sz="2400" dirty="0" err="1"/>
              <a:t>corps</a:t>
            </a:r>
            <a:r>
              <a:rPr lang="it-IT" sz="2400" dirty="0"/>
              <a:t> </a:t>
            </a:r>
            <a:r>
              <a:rPr lang="it-IT" sz="2400" dirty="0" err="1"/>
              <a:t>préfectoral</a:t>
            </a:r>
            <a:r>
              <a:rPr lang="it-IT" sz="2400" dirty="0"/>
              <a:t>, la </a:t>
            </a:r>
            <a:r>
              <a:rPr lang="it-IT" sz="2400" dirty="0" err="1"/>
              <a:t>Cour</a:t>
            </a:r>
            <a:r>
              <a:rPr lang="it-IT" sz="2400" dirty="0"/>
              <a:t> de </a:t>
            </a:r>
            <a:r>
              <a:rPr lang="it-IT" sz="2400" dirty="0" err="1"/>
              <a:t>Comptes</a:t>
            </a:r>
            <a:r>
              <a:rPr lang="it-IT" sz="2400" dirty="0"/>
              <a:t> et la </a:t>
            </a:r>
            <a:r>
              <a:rPr lang="it-IT" sz="2400" dirty="0" err="1"/>
              <a:t>Légion</a:t>
            </a:r>
            <a:r>
              <a:rPr lang="it-IT" sz="2400" dirty="0"/>
              <a:t> d’</a:t>
            </a:r>
            <a:r>
              <a:rPr lang="it-IT" sz="2400" dirty="0" err="1"/>
              <a:t>Honneur</a:t>
            </a:r>
            <a:r>
              <a:rPr lang="it-IT" sz="2400" dirty="0"/>
              <a:t>. L’</a:t>
            </a:r>
            <a:r>
              <a:rPr lang="it-IT" sz="2400" dirty="0" err="1"/>
              <a:t>enseignement</a:t>
            </a:r>
            <a:r>
              <a:rPr lang="it-IT" sz="2400" dirty="0"/>
              <a:t> n’est </a:t>
            </a:r>
            <a:r>
              <a:rPr lang="it-IT" sz="2400" dirty="0" err="1"/>
              <a:t>pas</a:t>
            </a:r>
            <a:r>
              <a:rPr lang="it-IT" sz="2400" dirty="0"/>
              <a:t> </a:t>
            </a:r>
            <a:r>
              <a:rPr lang="it-IT" sz="2400" dirty="0" err="1"/>
              <a:t>oublié</a:t>
            </a:r>
            <a:r>
              <a:rPr lang="it-IT" sz="2400" dirty="0"/>
              <a:t> </a:t>
            </a:r>
            <a:r>
              <a:rPr lang="it-IT" sz="2400" dirty="0" err="1"/>
              <a:t>avec</a:t>
            </a:r>
            <a:r>
              <a:rPr lang="it-IT" sz="2400" dirty="0"/>
              <a:t> le </a:t>
            </a:r>
            <a:r>
              <a:rPr lang="it-IT" sz="2400" dirty="0" err="1"/>
              <a:t>lycée</a:t>
            </a:r>
            <a:r>
              <a:rPr lang="it-IT" sz="2400" dirty="0"/>
              <a:t>, l’</a:t>
            </a:r>
            <a:r>
              <a:rPr lang="it-IT" sz="2400" dirty="0" err="1"/>
              <a:t>université</a:t>
            </a:r>
            <a:r>
              <a:rPr lang="it-IT" sz="2400" dirty="0"/>
              <a:t> et le </a:t>
            </a:r>
            <a:r>
              <a:rPr lang="it-IT" sz="2400" dirty="0" err="1"/>
              <a:t>baccalauréat</a:t>
            </a:r>
            <a:r>
              <a:rPr lang="it-IT" sz="2400" dirty="0"/>
              <a:t>. Il donne un </a:t>
            </a:r>
            <a:r>
              <a:rPr lang="it-IT" sz="2400" dirty="0" err="1"/>
              <a:t>cadre</a:t>
            </a:r>
            <a:r>
              <a:rPr lang="it-IT" sz="2400" dirty="0"/>
              <a:t> </a:t>
            </a:r>
            <a:r>
              <a:rPr lang="it-IT" sz="2400" dirty="0" err="1"/>
              <a:t>juridique</a:t>
            </a:r>
            <a:r>
              <a:rPr lang="it-IT" sz="2400" dirty="0"/>
              <a:t> à un </a:t>
            </a:r>
            <a:r>
              <a:rPr lang="it-IT" sz="2400" dirty="0" err="1"/>
              <a:t>pays</a:t>
            </a:r>
            <a:r>
              <a:rPr lang="it-IT" sz="2400" dirty="0"/>
              <a:t> qui en </a:t>
            </a:r>
            <a:r>
              <a:rPr lang="it-IT" sz="2400" dirty="0" err="1"/>
              <a:t>cherchait</a:t>
            </a:r>
            <a:r>
              <a:rPr lang="it-IT" sz="2400" dirty="0"/>
              <a:t> </a:t>
            </a:r>
            <a:r>
              <a:rPr lang="it-IT" sz="2400" dirty="0" err="1"/>
              <a:t>désespérément</a:t>
            </a:r>
            <a:r>
              <a:rPr lang="it-IT" sz="2400" dirty="0"/>
              <a:t> un </a:t>
            </a:r>
            <a:r>
              <a:rPr lang="it-IT" sz="2400" dirty="0" err="1"/>
              <a:t>grâce</a:t>
            </a:r>
            <a:r>
              <a:rPr lang="it-IT" sz="2400" dirty="0"/>
              <a:t> </a:t>
            </a:r>
            <a:r>
              <a:rPr lang="it-IT" sz="2400" dirty="0" err="1"/>
              <a:t>au</a:t>
            </a:r>
            <a:r>
              <a:rPr lang="it-IT" sz="2400" dirty="0"/>
              <a:t> Code </a:t>
            </a:r>
            <a:r>
              <a:rPr lang="it-IT" sz="2400" dirty="0" err="1"/>
              <a:t>Civil</a:t>
            </a:r>
            <a:r>
              <a:rPr lang="it-IT" sz="2400" dirty="0"/>
              <a:t> et </a:t>
            </a:r>
            <a:r>
              <a:rPr lang="it-IT" sz="2400" dirty="0" err="1"/>
              <a:t>au</a:t>
            </a:r>
            <a:r>
              <a:rPr lang="it-IT" sz="2400" dirty="0"/>
              <a:t> Code </a:t>
            </a:r>
            <a:r>
              <a:rPr lang="it-IT" sz="2400" dirty="0" err="1"/>
              <a:t>Pénal</a:t>
            </a:r>
            <a:r>
              <a:rPr lang="it-IT" sz="2400" b="1" dirty="0"/>
              <a:t>. </a:t>
            </a:r>
            <a:r>
              <a:rPr lang="it-IT" sz="2400" dirty="0" err="1"/>
              <a:t>Chacune</a:t>
            </a:r>
            <a:r>
              <a:rPr lang="it-IT" sz="2400" dirty="0"/>
              <a:t> de </a:t>
            </a:r>
            <a:r>
              <a:rPr lang="it-IT" sz="2400" dirty="0" err="1"/>
              <a:t>ces</a:t>
            </a:r>
            <a:r>
              <a:rPr lang="it-IT" sz="2400" dirty="0"/>
              <a:t> </a:t>
            </a:r>
            <a:r>
              <a:rPr lang="it-IT" sz="2400" dirty="0" err="1"/>
              <a:t>réalisations</a:t>
            </a:r>
            <a:r>
              <a:rPr lang="it-IT" sz="2400" dirty="0"/>
              <a:t> fonde </a:t>
            </a:r>
            <a:r>
              <a:rPr lang="it-IT" sz="2400" dirty="0" err="1"/>
              <a:t>quelque</a:t>
            </a:r>
            <a:r>
              <a:rPr lang="it-IT" sz="2400" dirty="0"/>
              <a:t> </a:t>
            </a:r>
            <a:r>
              <a:rPr lang="it-IT" sz="2400" b="1" dirty="0" err="1"/>
              <a:t>chose</a:t>
            </a:r>
            <a:r>
              <a:rPr lang="it-IT" sz="2400" b="1" dirty="0"/>
              <a:t> de </a:t>
            </a:r>
            <a:r>
              <a:rPr lang="it-IT" sz="2400" b="1" dirty="0" err="1"/>
              <a:t>durable</a:t>
            </a:r>
            <a:r>
              <a:rPr lang="it-IT" sz="2400" dirty="0"/>
              <a:t>, </a:t>
            </a:r>
            <a:r>
              <a:rPr lang="it-IT" sz="2400" dirty="0" err="1"/>
              <a:t>chacune</a:t>
            </a:r>
            <a:r>
              <a:rPr lang="it-IT" sz="2400" dirty="0"/>
              <a:t> va </a:t>
            </a:r>
            <a:r>
              <a:rPr lang="it-IT" sz="2400" dirty="0" err="1"/>
              <a:t>perdurer</a:t>
            </a:r>
            <a:r>
              <a:rPr lang="it-IT" sz="2400" dirty="0"/>
              <a:t> par-</a:t>
            </a:r>
            <a:r>
              <a:rPr lang="it-IT" sz="2400" dirty="0" err="1"/>
              <a:t>delà</a:t>
            </a:r>
            <a:r>
              <a:rPr lang="it-IT" sz="2400" dirty="0"/>
              <a:t> </a:t>
            </a:r>
            <a:r>
              <a:rPr lang="it-IT" sz="2400" dirty="0" err="1"/>
              <a:t>les</a:t>
            </a:r>
            <a:r>
              <a:rPr lang="it-IT" sz="2400" dirty="0"/>
              <a:t> </a:t>
            </a:r>
            <a:r>
              <a:rPr lang="it-IT" sz="2400" dirty="0" err="1"/>
              <a:t>régimes</a:t>
            </a:r>
            <a:r>
              <a:rPr lang="it-IT" sz="2400" dirty="0"/>
              <a:t> et </a:t>
            </a:r>
            <a:r>
              <a:rPr lang="it-IT" sz="2400" dirty="0" err="1"/>
              <a:t>les</a:t>
            </a:r>
            <a:r>
              <a:rPr lang="it-IT" sz="2400" dirty="0"/>
              <a:t> </a:t>
            </a:r>
            <a:r>
              <a:rPr lang="it-IT" sz="2400" dirty="0" err="1"/>
              <a:t>époques</a:t>
            </a:r>
            <a:r>
              <a:rPr lang="it-IT" sz="2400" dirty="0"/>
              <a:t>. En cela son </a:t>
            </a:r>
            <a:r>
              <a:rPr lang="it-IT" sz="2400" dirty="0" err="1"/>
              <a:t>œuvre</a:t>
            </a:r>
            <a:r>
              <a:rPr lang="it-IT" sz="2400" dirty="0"/>
              <a:t> est immense</a:t>
            </a:r>
            <a:r>
              <a:rPr lang="it-IT" sz="2400" dirty="0" smtClean="0"/>
              <a:t>.</a:t>
            </a:r>
          </a:p>
          <a:p>
            <a:pPr algn="just"/>
            <a:r>
              <a:rPr lang="it-IT" sz="2400" dirty="0" err="1"/>
              <a:t>Gaël</a:t>
            </a:r>
            <a:r>
              <a:rPr lang="it-IT" sz="2400" dirty="0"/>
              <a:t> </a:t>
            </a:r>
            <a:r>
              <a:rPr lang="it-IT" sz="2400" dirty="0" err="1" smtClean="0"/>
              <a:t>Nofri</a:t>
            </a:r>
            <a:r>
              <a:rPr lang="it-IT" sz="2400" dirty="0" smtClean="0"/>
              <a:t>, </a:t>
            </a:r>
            <a:r>
              <a:rPr lang="it-IT" sz="2400" dirty="0" err="1" smtClean="0"/>
              <a:t>historien</a:t>
            </a:r>
            <a:r>
              <a:rPr lang="it-IT" sz="2400" dirty="0" smtClean="0"/>
              <a:t> </a:t>
            </a:r>
            <a:r>
              <a:rPr lang="it-IT" sz="2400" dirty="0" err="1"/>
              <a:t>https</a:t>
            </a:r>
            <a:r>
              <a:rPr lang="it-IT" sz="2400" dirty="0"/>
              <a:t>://</a:t>
            </a:r>
            <a:r>
              <a:rPr lang="it-IT" sz="2400" dirty="0" err="1"/>
              <a:t>www.marianne.net</a:t>
            </a:r>
            <a:r>
              <a:rPr lang="it-IT" sz="2400" dirty="0"/>
              <a:t>/agora/</a:t>
            </a:r>
            <a:r>
              <a:rPr lang="it-IT" sz="2400" dirty="0" err="1"/>
              <a:t>tribunes-libres</a:t>
            </a:r>
            <a:r>
              <a:rPr lang="it-IT" sz="2400" dirty="0"/>
              <a:t>/la-commemoration-du-bicentenaire-de-la-mort-de-napoleon-doit-echapper-a-lhysterisation</a:t>
            </a:r>
          </a:p>
          <a:p>
            <a:pPr algn="just"/>
            <a:endParaRPr lang="fr-CA" sz="2400" dirty="0"/>
          </a:p>
        </p:txBody>
      </p:sp>
    </p:spTree>
    <p:extLst>
      <p:ext uri="{BB962C8B-B14F-4D97-AF65-F5344CB8AC3E}">
        <p14:creationId xmlns:p14="http://schemas.microsoft.com/office/powerpoint/2010/main" val="14325159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 code civil et les droits des femmes </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 </a:t>
            </a:r>
            <a:r>
              <a:rPr lang="it-IT" sz="2400" dirty="0" err="1" smtClean="0"/>
              <a:t>Élisabeth</a:t>
            </a:r>
            <a:r>
              <a:rPr lang="it-IT" sz="2400" dirty="0" smtClean="0"/>
              <a:t> Moreno, </a:t>
            </a:r>
            <a:r>
              <a:rPr lang="it-IT" sz="2400" dirty="0"/>
              <a:t>ministre en </a:t>
            </a:r>
            <a:r>
              <a:rPr lang="it-IT" sz="2400" dirty="0" err="1"/>
              <a:t>charge</a:t>
            </a:r>
            <a:r>
              <a:rPr lang="it-IT" sz="2400" dirty="0"/>
              <a:t> de l'</a:t>
            </a:r>
            <a:r>
              <a:rPr lang="it-IT" sz="2400" dirty="0" err="1"/>
              <a:t>Égalité</a:t>
            </a:r>
            <a:r>
              <a:rPr lang="it-IT" sz="2400" dirty="0"/>
              <a:t> </a:t>
            </a:r>
            <a:r>
              <a:rPr lang="it-IT" sz="2400" dirty="0" smtClean="0"/>
              <a:t>:</a:t>
            </a:r>
          </a:p>
          <a:p>
            <a:r>
              <a:rPr lang="it-IT" sz="2400" dirty="0"/>
              <a:t>"Il </a:t>
            </a:r>
            <a:r>
              <a:rPr lang="it-IT" sz="2400" dirty="0" err="1"/>
              <a:t>était</a:t>
            </a:r>
            <a:r>
              <a:rPr lang="it-IT" sz="2400" dirty="0"/>
              <a:t> l'un </a:t>
            </a:r>
            <a:r>
              <a:rPr lang="it-IT" sz="2400" dirty="0" err="1"/>
              <a:t>des</a:t>
            </a:r>
            <a:r>
              <a:rPr lang="it-IT" sz="2400" dirty="0"/>
              <a:t> plus </a:t>
            </a:r>
            <a:r>
              <a:rPr lang="it-IT" sz="2400" dirty="0" err="1"/>
              <a:t>grands</a:t>
            </a:r>
            <a:r>
              <a:rPr lang="it-IT" sz="2400" dirty="0"/>
              <a:t> </a:t>
            </a:r>
            <a:r>
              <a:rPr lang="it-IT" sz="2400" dirty="0" err="1" smtClean="0"/>
              <a:t>misogynes</a:t>
            </a:r>
            <a:r>
              <a:rPr lang="it-IT" sz="2400" dirty="0" smtClean="0"/>
              <a:t>”</a:t>
            </a:r>
          </a:p>
          <a:p>
            <a:endParaRPr lang="it-IT" sz="2400" dirty="0" smtClean="0"/>
          </a:p>
          <a:p>
            <a:r>
              <a:rPr lang="it-IT" sz="2400" dirty="0" smtClean="0"/>
              <a:t> - </a:t>
            </a:r>
            <a:r>
              <a:rPr lang="it-IT" sz="2400" dirty="0" err="1" smtClean="0"/>
              <a:t>Mathilde</a:t>
            </a:r>
            <a:r>
              <a:rPr lang="it-IT" sz="2400" dirty="0" smtClean="0"/>
              <a:t> </a:t>
            </a:r>
            <a:r>
              <a:rPr lang="it-IT" sz="2400" dirty="0" err="1" smtClean="0"/>
              <a:t>Larrère</a:t>
            </a:r>
            <a:r>
              <a:rPr lang="it-IT" sz="2400" dirty="0" smtClean="0"/>
              <a:t>, </a:t>
            </a:r>
            <a:r>
              <a:rPr lang="it-IT" sz="2400" dirty="0" err="1" smtClean="0"/>
              <a:t>historienne</a:t>
            </a:r>
            <a:r>
              <a:rPr lang="it-IT" sz="2400" dirty="0" smtClean="0"/>
              <a:t> </a:t>
            </a:r>
            <a:r>
              <a:rPr lang="it-IT" sz="2400" dirty="0" err="1"/>
              <a:t>spécialiste</a:t>
            </a:r>
            <a:r>
              <a:rPr lang="it-IT" sz="2400" dirty="0"/>
              <a:t> </a:t>
            </a:r>
            <a:r>
              <a:rPr lang="it-IT" sz="2400" dirty="0" err="1"/>
              <a:t>du</a:t>
            </a:r>
            <a:r>
              <a:rPr lang="it-IT" sz="2400" dirty="0"/>
              <a:t> </a:t>
            </a:r>
            <a:r>
              <a:rPr lang="it-IT" sz="2400" dirty="0" err="1"/>
              <a:t>XIXème</a:t>
            </a:r>
            <a:r>
              <a:rPr lang="it-IT" sz="2400" dirty="0"/>
              <a:t> </a:t>
            </a:r>
            <a:r>
              <a:rPr lang="it-IT" sz="2400" dirty="0" err="1"/>
              <a:t>siècle</a:t>
            </a:r>
            <a:r>
              <a:rPr lang="it-IT" sz="2400" dirty="0"/>
              <a:t> </a:t>
            </a:r>
            <a:r>
              <a:rPr lang="it-IT" sz="2400" dirty="0" smtClean="0"/>
              <a:t>:</a:t>
            </a:r>
          </a:p>
          <a:p>
            <a:pPr algn="just"/>
            <a:r>
              <a:rPr lang="it-IT" sz="2400" dirty="0" smtClean="0"/>
              <a:t>Il </a:t>
            </a:r>
            <a:r>
              <a:rPr lang="it-IT" sz="2400" dirty="0" err="1"/>
              <a:t>n'y</a:t>
            </a:r>
            <a:r>
              <a:rPr lang="it-IT" sz="2400" dirty="0"/>
              <a:t> a </a:t>
            </a:r>
            <a:r>
              <a:rPr lang="it-IT" sz="2400" dirty="0" err="1"/>
              <a:t>aucun</a:t>
            </a:r>
            <a:r>
              <a:rPr lang="it-IT" sz="2400" dirty="0"/>
              <a:t> chef d’</a:t>
            </a:r>
            <a:r>
              <a:rPr lang="it-IT" sz="2400" dirty="0" err="1"/>
              <a:t>État</a:t>
            </a:r>
            <a:r>
              <a:rPr lang="it-IT" sz="2400" dirty="0"/>
              <a:t> qui </a:t>
            </a:r>
            <a:r>
              <a:rPr lang="it-IT" sz="2400" dirty="0" err="1"/>
              <a:t>ait</a:t>
            </a:r>
            <a:r>
              <a:rPr lang="it-IT" sz="2400" dirty="0"/>
              <a:t> </a:t>
            </a:r>
            <a:r>
              <a:rPr lang="it-IT" sz="2400" dirty="0" err="1"/>
              <a:t>fait</a:t>
            </a:r>
            <a:r>
              <a:rPr lang="it-IT" sz="2400" dirty="0"/>
              <a:t> plus de mal à la cause </a:t>
            </a:r>
            <a:r>
              <a:rPr lang="it-IT" sz="2400" dirty="0" err="1"/>
              <a:t>des</a:t>
            </a:r>
            <a:r>
              <a:rPr lang="it-IT" sz="2400" dirty="0"/>
              <a:t> femmes </a:t>
            </a:r>
            <a:r>
              <a:rPr lang="it-IT" sz="2400" dirty="0" err="1"/>
              <a:t>que</a:t>
            </a:r>
            <a:r>
              <a:rPr lang="it-IT" sz="2400" dirty="0"/>
              <a:t> </a:t>
            </a:r>
            <a:r>
              <a:rPr lang="it-IT" sz="2400" dirty="0" err="1" smtClean="0"/>
              <a:t>Napoléon</a:t>
            </a:r>
            <a:r>
              <a:rPr lang="it-IT" sz="2400" dirty="0" smtClean="0"/>
              <a:t>.</a:t>
            </a:r>
          </a:p>
          <a:p>
            <a:pPr algn="just"/>
            <a:r>
              <a:rPr lang="it-IT" sz="2400" dirty="0"/>
              <a:t>Elle </a:t>
            </a:r>
            <a:r>
              <a:rPr lang="it-IT" sz="2400" dirty="0" err="1"/>
              <a:t>prend</a:t>
            </a:r>
            <a:r>
              <a:rPr lang="it-IT" sz="2400" dirty="0"/>
              <a:t> pour </a:t>
            </a:r>
            <a:r>
              <a:rPr lang="it-IT" sz="2400" dirty="0" err="1"/>
              <a:t>exemple</a:t>
            </a:r>
            <a:r>
              <a:rPr lang="it-IT" sz="2400" dirty="0"/>
              <a:t> le </a:t>
            </a:r>
            <a:r>
              <a:rPr lang="it-IT" sz="2400" dirty="0" err="1"/>
              <a:t>fameux</a:t>
            </a:r>
            <a:r>
              <a:rPr lang="it-IT" sz="2400" dirty="0"/>
              <a:t> Code </a:t>
            </a:r>
            <a:r>
              <a:rPr lang="it-IT" sz="2400" dirty="0" err="1"/>
              <a:t>Civil</a:t>
            </a:r>
            <a:r>
              <a:rPr lang="it-IT" sz="2400" dirty="0"/>
              <a:t>, </a:t>
            </a:r>
            <a:r>
              <a:rPr lang="it-IT" sz="2400" dirty="0" err="1"/>
              <a:t>institué</a:t>
            </a:r>
            <a:r>
              <a:rPr lang="it-IT" sz="2400" dirty="0"/>
              <a:t> par l'</a:t>
            </a:r>
            <a:r>
              <a:rPr lang="it-IT" sz="2400" dirty="0" err="1"/>
              <a:t>Empereur</a:t>
            </a:r>
            <a:r>
              <a:rPr lang="it-IT" sz="2400" dirty="0"/>
              <a:t>. "Ce texte </a:t>
            </a:r>
            <a:r>
              <a:rPr lang="it-IT" sz="2400" dirty="0" err="1"/>
              <a:t>enterre</a:t>
            </a:r>
            <a:r>
              <a:rPr lang="it-IT" sz="2400" dirty="0"/>
              <a:t> tout ce </a:t>
            </a:r>
            <a:r>
              <a:rPr lang="it-IT" sz="2400" dirty="0" err="1"/>
              <a:t>que</a:t>
            </a:r>
            <a:r>
              <a:rPr lang="it-IT" sz="2400" dirty="0"/>
              <a:t> </a:t>
            </a:r>
            <a:r>
              <a:rPr lang="it-IT" sz="2400" dirty="0" err="1"/>
              <a:t>les</a:t>
            </a:r>
            <a:r>
              <a:rPr lang="it-IT" sz="2400" dirty="0"/>
              <a:t> femmes </a:t>
            </a:r>
            <a:r>
              <a:rPr lang="it-IT" sz="2400" dirty="0" err="1"/>
              <a:t>ont</a:t>
            </a:r>
            <a:r>
              <a:rPr lang="it-IT" sz="2400" dirty="0"/>
              <a:t> </a:t>
            </a:r>
            <a:r>
              <a:rPr lang="it-IT" sz="2400" dirty="0" err="1"/>
              <a:t>pu</a:t>
            </a:r>
            <a:r>
              <a:rPr lang="it-IT" sz="2400" dirty="0"/>
              <a:t> </a:t>
            </a:r>
            <a:r>
              <a:rPr lang="it-IT" sz="2400" dirty="0" err="1"/>
              <a:t>acquérir</a:t>
            </a:r>
            <a:r>
              <a:rPr lang="it-IT" sz="2400" dirty="0"/>
              <a:t> pendant la </a:t>
            </a:r>
            <a:r>
              <a:rPr lang="it-IT" sz="2400" dirty="0" err="1"/>
              <a:t>Révolution</a:t>
            </a:r>
            <a:r>
              <a:rPr lang="it-IT" sz="2400" dirty="0"/>
              <a:t> </a:t>
            </a:r>
            <a:r>
              <a:rPr lang="it-IT" sz="2400" dirty="0" err="1"/>
              <a:t>française</a:t>
            </a:r>
            <a:r>
              <a:rPr lang="it-IT" sz="2400" dirty="0"/>
              <a:t>, </a:t>
            </a:r>
            <a:r>
              <a:rPr lang="it-IT" sz="2400" dirty="0" err="1"/>
              <a:t>explique</a:t>
            </a:r>
            <a:r>
              <a:rPr lang="it-IT" sz="2400" dirty="0"/>
              <a:t>-t-elle. Il </a:t>
            </a:r>
            <a:r>
              <a:rPr lang="it-IT" sz="2400" dirty="0" err="1"/>
              <a:t>met</a:t>
            </a:r>
            <a:r>
              <a:rPr lang="it-IT" sz="2400" dirty="0"/>
              <a:t> la femme </a:t>
            </a:r>
            <a:r>
              <a:rPr lang="it-IT" sz="2400" dirty="0" err="1"/>
              <a:t>sous</a:t>
            </a:r>
            <a:r>
              <a:rPr lang="it-IT" sz="2400" dirty="0"/>
              <a:t> la </a:t>
            </a:r>
            <a:r>
              <a:rPr lang="it-IT" sz="2400" dirty="0" err="1"/>
              <a:t>domination</a:t>
            </a:r>
            <a:r>
              <a:rPr lang="it-IT" sz="2400" dirty="0"/>
              <a:t> </a:t>
            </a:r>
            <a:r>
              <a:rPr lang="it-IT" sz="2400" dirty="0" err="1"/>
              <a:t>du</a:t>
            </a:r>
            <a:r>
              <a:rPr lang="it-IT" sz="2400" dirty="0"/>
              <a:t> mari, elle lui </a:t>
            </a:r>
            <a:r>
              <a:rPr lang="it-IT" sz="2400" dirty="0" err="1"/>
              <a:t>doit</a:t>
            </a:r>
            <a:r>
              <a:rPr lang="it-IT" sz="2400" dirty="0"/>
              <a:t> </a:t>
            </a:r>
            <a:r>
              <a:rPr lang="it-IT" sz="2400" dirty="0" err="1"/>
              <a:t>obéissance</a:t>
            </a:r>
            <a:r>
              <a:rPr lang="it-IT" sz="2400" dirty="0"/>
              <a:t> et le mari lui </a:t>
            </a:r>
            <a:r>
              <a:rPr lang="it-IT" sz="2400" dirty="0" err="1"/>
              <a:t>doit</a:t>
            </a:r>
            <a:r>
              <a:rPr lang="it-IT" sz="2400" dirty="0"/>
              <a:t> </a:t>
            </a:r>
            <a:r>
              <a:rPr lang="it-IT" sz="2400" dirty="0" err="1"/>
              <a:t>protection</a:t>
            </a:r>
            <a:r>
              <a:rPr lang="it-IT" sz="2400" dirty="0"/>
              <a:t>". </a:t>
            </a:r>
          </a:p>
          <a:p>
            <a:pPr algn="just"/>
            <a:endParaRPr lang="it-IT" sz="2400" dirty="0"/>
          </a:p>
        </p:txBody>
      </p:sp>
    </p:spTree>
    <p:extLst>
      <p:ext uri="{BB962C8B-B14F-4D97-AF65-F5344CB8AC3E}">
        <p14:creationId xmlns:p14="http://schemas.microsoft.com/office/powerpoint/2010/main" val="11283148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code civil et les droits des femmes </a:t>
            </a:r>
          </a:p>
        </p:txBody>
      </p:sp>
      <p:sp>
        <p:nvSpPr>
          <p:cNvPr id="3" name="Segnaposto contenuto 2"/>
          <p:cNvSpPr>
            <a:spLocks noGrp="1"/>
          </p:cNvSpPr>
          <p:nvPr>
            <p:ph idx="1"/>
          </p:nvPr>
        </p:nvSpPr>
        <p:spPr/>
        <p:txBody>
          <a:bodyPr>
            <a:normAutofit/>
          </a:bodyPr>
          <a:lstStyle/>
          <a:p>
            <a:pPr algn="just"/>
            <a:endParaRPr lang="fr-CA" sz="2400" dirty="0" smtClean="0"/>
          </a:p>
          <a:p>
            <a:pPr algn="just"/>
            <a:r>
              <a:rPr lang="it-IT" sz="2400" dirty="0" smtClean="0"/>
              <a:t>(</a:t>
            </a:r>
            <a:r>
              <a:rPr lang="it-IT" sz="2400" dirty="0" err="1" smtClean="0"/>
              <a:t>Mathilde</a:t>
            </a:r>
            <a:r>
              <a:rPr lang="it-IT" sz="2400" dirty="0" smtClean="0"/>
              <a:t> </a:t>
            </a:r>
            <a:r>
              <a:rPr lang="it-IT" sz="2400" dirty="0" err="1" smtClean="0"/>
              <a:t>Larrère</a:t>
            </a:r>
            <a:r>
              <a:rPr lang="it-IT" sz="2400" dirty="0" smtClean="0"/>
              <a:t>) </a:t>
            </a:r>
            <a:r>
              <a:rPr lang="fr-CA" sz="2400" dirty="0" smtClean="0"/>
              <a:t>Aucun </a:t>
            </a:r>
            <a:r>
              <a:rPr lang="fr-CA" sz="2400" dirty="0"/>
              <a:t>droit de travailler sans l'accord de son mari. Aucun droit de disposer de son salaire. Aucun droit de vote. Sous l'autorité de leurs époux, les femmes sont considérées comme des personnes mineures. Les violences intrafamiliales sont permises et les femmes doivent s'adonner à leur "devoir conjugal", ce que les féministes de l'époque appellent "le viol </a:t>
            </a:r>
            <a:r>
              <a:rPr lang="fr-CA" sz="2400" dirty="0" smtClean="0"/>
              <a:t>légal ». </a:t>
            </a:r>
            <a:r>
              <a:rPr lang="it-IT" sz="2400" dirty="0" err="1"/>
              <a:t>https</a:t>
            </a:r>
            <a:r>
              <a:rPr lang="it-IT" sz="2400" dirty="0"/>
              <a:t>://</a:t>
            </a:r>
            <a:r>
              <a:rPr lang="it-IT" sz="2400" dirty="0" err="1"/>
              <a:t>www.rtl.fr</a:t>
            </a:r>
            <a:r>
              <a:rPr lang="it-IT" sz="2400" dirty="0"/>
              <a:t>/</a:t>
            </a:r>
            <a:r>
              <a:rPr lang="it-IT" sz="2400" dirty="0" err="1"/>
              <a:t>actu</a:t>
            </a:r>
            <a:r>
              <a:rPr lang="it-IT" sz="2400" dirty="0"/>
              <a:t>/</a:t>
            </a:r>
            <a:r>
              <a:rPr lang="it-IT" sz="2400" dirty="0" err="1"/>
              <a:t>debats-societe</a:t>
            </a:r>
            <a:r>
              <a:rPr lang="it-IT" sz="2400" dirty="0"/>
              <a:t>/napoleon-pourquoi-la-celebration-du-bicentenaire-de-sa-mort-fait-polemique-7900007554</a:t>
            </a:r>
            <a:endParaRPr lang="fr-CA" sz="2400" dirty="0"/>
          </a:p>
          <a:p>
            <a:pPr algn="just"/>
            <a:endParaRPr lang="fr-CA" sz="2400" dirty="0"/>
          </a:p>
        </p:txBody>
      </p:sp>
    </p:spTree>
    <p:extLst>
      <p:ext uri="{BB962C8B-B14F-4D97-AF65-F5344CB8AC3E}">
        <p14:creationId xmlns:p14="http://schemas.microsoft.com/office/powerpoint/2010/main" val="24694657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Décision du Président de la République</a:t>
            </a:r>
            <a:endParaRPr lang="fr-CA" sz="2800" dirty="0"/>
          </a:p>
        </p:txBody>
      </p:sp>
      <p:sp>
        <p:nvSpPr>
          <p:cNvPr id="3" name="Segnaposto contenuto 2"/>
          <p:cNvSpPr>
            <a:spLocks noGrp="1"/>
          </p:cNvSpPr>
          <p:nvPr>
            <p:ph idx="1"/>
          </p:nvPr>
        </p:nvSpPr>
        <p:spPr/>
        <p:txBody>
          <a:bodyPr>
            <a:normAutofit/>
          </a:bodyPr>
          <a:lstStyle/>
          <a:p>
            <a:endParaRPr lang="it-IT" sz="2400" b="1" dirty="0" smtClean="0"/>
          </a:p>
          <a:p>
            <a:pPr algn="just"/>
            <a:r>
              <a:rPr lang="it-IT" sz="2400" dirty="0" smtClean="0"/>
              <a:t>Emmanuel </a:t>
            </a:r>
            <a:r>
              <a:rPr lang="it-IT" sz="2400" dirty="0" err="1"/>
              <a:t>Macron</a:t>
            </a:r>
            <a:r>
              <a:rPr lang="it-IT" sz="2400" dirty="0"/>
              <a:t> va </a:t>
            </a:r>
            <a:r>
              <a:rPr lang="it-IT" sz="2400" dirty="0" err="1"/>
              <a:t>commémorer</a:t>
            </a:r>
            <a:r>
              <a:rPr lang="it-IT" sz="2400" dirty="0"/>
              <a:t> le </a:t>
            </a:r>
            <a:r>
              <a:rPr lang="it-IT" sz="2400" dirty="0" err="1"/>
              <a:t>bicentenaire</a:t>
            </a:r>
            <a:r>
              <a:rPr lang="it-IT" sz="2400" dirty="0"/>
              <a:t> de la </a:t>
            </a:r>
            <a:r>
              <a:rPr lang="it-IT" sz="2400" dirty="0" err="1"/>
              <a:t>mort</a:t>
            </a:r>
            <a:r>
              <a:rPr lang="it-IT" sz="2400" dirty="0"/>
              <a:t> de </a:t>
            </a:r>
            <a:r>
              <a:rPr lang="it-IT" sz="2400" dirty="0" err="1"/>
              <a:t>Napoléon</a:t>
            </a:r>
            <a:endParaRPr lang="it-IT" sz="2400" dirty="0"/>
          </a:p>
          <a:p>
            <a:pPr algn="just"/>
            <a:r>
              <a:rPr lang="it-IT" sz="2400" dirty="0"/>
              <a:t>Gabriel </a:t>
            </a:r>
            <a:r>
              <a:rPr lang="it-IT" sz="2400" dirty="0" err="1"/>
              <a:t>Attal</a:t>
            </a:r>
            <a:r>
              <a:rPr lang="it-IT" sz="2400" dirty="0"/>
              <a:t> a </a:t>
            </a:r>
            <a:r>
              <a:rPr lang="it-IT" sz="2400" dirty="0" err="1"/>
              <a:t>annoncé</a:t>
            </a:r>
            <a:r>
              <a:rPr lang="it-IT" sz="2400" dirty="0"/>
              <a:t> </a:t>
            </a:r>
            <a:r>
              <a:rPr lang="it-IT" sz="2400" dirty="0" err="1"/>
              <a:t>que</a:t>
            </a:r>
            <a:r>
              <a:rPr lang="it-IT" sz="2400" dirty="0"/>
              <a:t> le chef de l'</a:t>
            </a:r>
            <a:r>
              <a:rPr lang="it-IT" sz="2400" dirty="0" err="1"/>
              <a:t>État</a:t>
            </a:r>
            <a:r>
              <a:rPr lang="it-IT" sz="2400" dirty="0"/>
              <a:t> </a:t>
            </a:r>
            <a:r>
              <a:rPr lang="it-IT" sz="2400" dirty="0" err="1"/>
              <a:t>commémorerait</a:t>
            </a:r>
            <a:r>
              <a:rPr lang="it-IT" sz="2400" dirty="0"/>
              <a:t> le 5 mai le </a:t>
            </a:r>
            <a:r>
              <a:rPr lang="it-IT" sz="2400" dirty="0" err="1"/>
              <a:t>bicentenaire</a:t>
            </a:r>
            <a:r>
              <a:rPr lang="it-IT" sz="2400" dirty="0"/>
              <a:t> de la </a:t>
            </a:r>
            <a:r>
              <a:rPr lang="it-IT" sz="2400" dirty="0" err="1"/>
              <a:t>mort</a:t>
            </a:r>
            <a:r>
              <a:rPr lang="it-IT" sz="2400" dirty="0"/>
              <a:t> de </a:t>
            </a:r>
            <a:r>
              <a:rPr lang="it-IT" sz="2400" dirty="0" err="1"/>
              <a:t>Napoléon</a:t>
            </a:r>
            <a:r>
              <a:rPr lang="it-IT" sz="2400" dirty="0"/>
              <a:t>, figure "</a:t>
            </a:r>
            <a:r>
              <a:rPr lang="it-IT" sz="2400" dirty="0" err="1"/>
              <a:t>majeure</a:t>
            </a:r>
            <a:r>
              <a:rPr lang="it-IT" sz="2400" dirty="0"/>
              <a:t>" mais </a:t>
            </a:r>
            <a:r>
              <a:rPr lang="it-IT" sz="2400" dirty="0" err="1"/>
              <a:t>controversée</a:t>
            </a:r>
            <a:r>
              <a:rPr lang="it-IT" sz="2400" dirty="0"/>
              <a:t> de l'histoire de France. </a:t>
            </a:r>
            <a:endParaRPr lang="it-IT" sz="2400" dirty="0" smtClean="0"/>
          </a:p>
          <a:p>
            <a:pPr algn="just"/>
            <a:endParaRPr lang="it-IT" sz="2400" dirty="0"/>
          </a:p>
          <a:p>
            <a:pPr algn="just"/>
            <a:endParaRPr lang="it-IT" sz="2400" dirty="0"/>
          </a:p>
          <a:p>
            <a:endParaRPr lang="fr-CA" sz="2400" dirty="0"/>
          </a:p>
        </p:txBody>
      </p:sp>
    </p:spTree>
    <p:extLst>
      <p:ext uri="{BB962C8B-B14F-4D97-AF65-F5344CB8AC3E}">
        <p14:creationId xmlns:p14="http://schemas.microsoft.com/office/powerpoint/2010/main" val="30031927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 </a:t>
            </a:r>
            <a:r>
              <a:rPr lang="it-IT" sz="2800" dirty="0" smtClean="0"/>
              <a:t>L'</a:t>
            </a:r>
            <a:r>
              <a:rPr lang="it-IT" sz="2800" dirty="0" err="1" smtClean="0"/>
              <a:t>écriture</a:t>
            </a:r>
            <a:r>
              <a:rPr lang="it-IT" sz="2800" dirty="0" smtClean="0"/>
              <a:t> </a:t>
            </a:r>
            <a:r>
              <a:rPr lang="it-IT" sz="2800" dirty="0"/>
              <a:t>inclusive</a:t>
            </a:r>
            <a:endParaRPr lang="fr-CA" sz="2800" dirty="0"/>
          </a:p>
        </p:txBody>
      </p:sp>
      <p:sp>
        <p:nvSpPr>
          <p:cNvPr id="3" name="Segnaposto contenuto 2"/>
          <p:cNvSpPr>
            <a:spLocks noGrp="1"/>
          </p:cNvSpPr>
          <p:nvPr>
            <p:ph idx="1"/>
          </p:nvPr>
        </p:nvSpPr>
        <p:spPr/>
        <p:txBody>
          <a:bodyPr>
            <a:normAutofit/>
          </a:bodyPr>
          <a:lstStyle/>
          <a:p>
            <a:pPr algn="just"/>
            <a:r>
              <a:rPr lang="it-IT" sz="2400" b="1" dirty="0" err="1"/>
              <a:t>Qu'est</a:t>
            </a:r>
            <a:r>
              <a:rPr lang="it-IT" sz="2400" b="1" dirty="0"/>
              <a:t>-ce </a:t>
            </a:r>
            <a:r>
              <a:rPr lang="it-IT" sz="2400" b="1" dirty="0" err="1"/>
              <a:t>que</a:t>
            </a:r>
            <a:r>
              <a:rPr lang="it-IT" sz="2400" b="1" dirty="0"/>
              <a:t> l'</a:t>
            </a:r>
            <a:r>
              <a:rPr lang="it-IT" sz="2400" b="1" dirty="0" err="1"/>
              <a:t>écriture</a:t>
            </a:r>
            <a:r>
              <a:rPr lang="it-IT" sz="2400" b="1" dirty="0"/>
              <a:t> inclusive?</a:t>
            </a:r>
          </a:p>
          <a:p>
            <a:pPr algn="just"/>
            <a:r>
              <a:rPr lang="it-IT" sz="2400" dirty="0"/>
              <a:t>60 </a:t>
            </a:r>
            <a:r>
              <a:rPr lang="it-IT" sz="2400" dirty="0" err="1"/>
              <a:t>députés</a:t>
            </a:r>
            <a:r>
              <a:rPr lang="it-IT" sz="2400" dirty="0"/>
              <a:t> </a:t>
            </a:r>
            <a:r>
              <a:rPr lang="it-IT" sz="2400" dirty="0" err="1"/>
              <a:t>ont</a:t>
            </a:r>
            <a:r>
              <a:rPr lang="it-IT" sz="2400" dirty="0"/>
              <a:t> </a:t>
            </a:r>
            <a:r>
              <a:rPr lang="it-IT" sz="2400" dirty="0" err="1"/>
              <a:t>signé</a:t>
            </a:r>
            <a:r>
              <a:rPr lang="it-IT" sz="2400" dirty="0"/>
              <a:t> une </a:t>
            </a:r>
            <a:r>
              <a:rPr lang="it-IT" sz="2400" dirty="0" err="1"/>
              <a:t>proposition</a:t>
            </a:r>
            <a:r>
              <a:rPr lang="it-IT" sz="2400" dirty="0"/>
              <a:t> de </a:t>
            </a:r>
            <a:r>
              <a:rPr lang="it-IT" sz="2400" dirty="0" err="1"/>
              <a:t>loi</a:t>
            </a:r>
            <a:r>
              <a:rPr lang="it-IT" sz="2400" dirty="0"/>
              <a:t> pour l'interdire </a:t>
            </a:r>
            <a:r>
              <a:rPr lang="it-IT" sz="2400" dirty="0" err="1"/>
              <a:t>dans</a:t>
            </a:r>
            <a:r>
              <a:rPr lang="it-IT" sz="2400" dirty="0"/>
              <a:t> </a:t>
            </a:r>
            <a:r>
              <a:rPr lang="it-IT" sz="2400" dirty="0" err="1"/>
              <a:t>les</a:t>
            </a:r>
            <a:r>
              <a:rPr lang="it-IT" sz="2400" dirty="0"/>
              <a:t> </a:t>
            </a:r>
            <a:r>
              <a:rPr lang="it-IT" sz="2400" dirty="0" err="1"/>
              <a:t>documents</a:t>
            </a:r>
            <a:r>
              <a:rPr lang="it-IT" sz="2400" dirty="0"/>
              <a:t> </a:t>
            </a:r>
            <a:r>
              <a:rPr lang="it-IT" sz="2400" dirty="0" err="1"/>
              <a:t>administratifs</a:t>
            </a:r>
            <a:r>
              <a:rPr lang="it-IT" sz="2400" dirty="0"/>
              <a:t>. Mais </a:t>
            </a:r>
            <a:r>
              <a:rPr lang="it-IT" sz="2400" dirty="0" err="1"/>
              <a:t>qu'est</a:t>
            </a:r>
            <a:r>
              <a:rPr lang="it-IT" sz="2400" dirty="0"/>
              <a:t>-ce </a:t>
            </a:r>
            <a:r>
              <a:rPr lang="it-IT" sz="2400" dirty="0" err="1"/>
              <a:t>que</a:t>
            </a:r>
            <a:r>
              <a:rPr lang="it-IT" sz="2400" dirty="0"/>
              <a:t> l'</a:t>
            </a:r>
            <a:r>
              <a:rPr lang="it-IT" sz="2400" dirty="0" err="1"/>
              <a:t>écriture</a:t>
            </a:r>
            <a:r>
              <a:rPr lang="it-IT" sz="2400" dirty="0"/>
              <a:t> inclusive, qui </a:t>
            </a:r>
            <a:r>
              <a:rPr lang="it-IT" sz="2400" b="1" dirty="0" err="1"/>
              <a:t>déchaîne</a:t>
            </a:r>
            <a:r>
              <a:rPr lang="it-IT" sz="2400" b="1" dirty="0"/>
              <a:t> </a:t>
            </a:r>
            <a:r>
              <a:rPr lang="it-IT" sz="2400" b="1" dirty="0" err="1"/>
              <a:t>les</a:t>
            </a:r>
            <a:r>
              <a:rPr lang="it-IT" sz="2400" b="1" dirty="0"/>
              <a:t> </a:t>
            </a:r>
            <a:r>
              <a:rPr lang="it-IT" sz="2400" b="1" dirty="0" err="1"/>
              <a:t>passions</a:t>
            </a:r>
            <a:r>
              <a:rPr lang="it-IT" sz="2400" b="1" dirty="0"/>
              <a:t> </a:t>
            </a:r>
            <a:r>
              <a:rPr lang="it-IT" sz="2400" dirty="0" err="1"/>
              <a:t>depuis</a:t>
            </a:r>
            <a:r>
              <a:rPr lang="it-IT" sz="2400" dirty="0"/>
              <a:t> 2017? </a:t>
            </a:r>
          </a:p>
          <a:p>
            <a:pPr algn="just"/>
            <a:r>
              <a:rPr lang="it-IT" sz="2400" i="1" dirty="0"/>
              <a:t>Journal </a:t>
            </a:r>
            <a:r>
              <a:rPr lang="it-IT" sz="2400" i="1" dirty="0" err="1"/>
              <a:t>du</a:t>
            </a:r>
            <a:r>
              <a:rPr lang="it-IT" sz="2400" i="1" dirty="0"/>
              <a:t> </a:t>
            </a:r>
            <a:r>
              <a:rPr lang="it-IT" sz="2400" i="1" dirty="0" err="1"/>
              <a:t>dimanche</a:t>
            </a:r>
            <a:r>
              <a:rPr lang="it-IT" sz="2400" i="1" dirty="0"/>
              <a:t> </a:t>
            </a:r>
            <a:r>
              <a:rPr lang="it-IT" sz="2400" dirty="0"/>
              <a:t>19 </a:t>
            </a:r>
            <a:r>
              <a:rPr lang="it-IT" sz="2400" dirty="0" err="1"/>
              <a:t>février</a:t>
            </a:r>
            <a:r>
              <a:rPr lang="it-IT" sz="2400" dirty="0"/>
              <a:t> </a:t>
            </a:r>
            <a:r>
              <a:rPr lang="it-IT" sz="2400" dirty="0" smtClean="0"/>
              <a:t>2021</a:t>
            </a:r>
          </a:p>
          <a:p>
            <a:pPr algn="just"/>
            <a:endParaRPr lang="it-IT" sz="2400" dirty="0"/>
          </a:p>
          <a:p>
            <a:pPr algn="just"/>
            <a:r>
              <a:rPr lang="it-IT" sz="2400" dirty="0" smtClean="0"/>
              <a:t>L'</a:t>
            </a:r>
            <a:r>
              <a:rPr lang="it-IT" sz="2400" dirty="0" err="1" smtClean="0"/>
              <a:t>écriture</a:t>
            </a:r>
            <a:r>
              <a:rPr lang="it-IT" sz="2400" dirty="0" smtClean="0"/>
              <a:t> inclusive </a:t>
            </a:r>
            <a:r>
              <a:rPr lang="it-IT" sz="2400" dirty="0" err="1" smtClean="0"/>
              <a:t>désigne</a:t>
            </a:r>
            <a:r>
              <a:rPr lang="it-IT" sz="2400" dirty="0" smtClean="0"/>
              <a:t> l'ensemble </a:t>
            </a:r>
            <a:r>
              <a:rPr lang="it-IT" sz="2400" dirty="0" err="1" smtClean="0"/>
              <a:t>des</a:t>
            </a:r>
            <a:r>
              <a:rPr lang="it-IT" sz="2400" dirty="0" smtClean="0"/>
              <a:t> </a:t>
            </a:r>
            <a:r>
              <a:rPr lang="it-IT" sz="2400" dirty="0" err="1" smtClean="0"/>
              <a:t>attentions</a:t>
            </a:r>
            <a:r>
              <a:rPr lang="it-IT" sz="2400" dirty="0" smtClean="0"/>
              <a:t> </a:t>
            </a:r>
            <a:r>
              <a:rPr lang="it-IT" sz="2400" dirty="0" err="1" smtClean="0"/>
              <a:t>graphiques</a:t>
            </a:r>
            <a:r>
              <a:rPr lang="it-IT" sz="2400" dirty="0" smtClean="0"/>
              <a:t>, </a:t>
            </a:r>
            <a:r>
              <a:rPr lang="it-IT" sz="2400" dirty="0" err="1" smtClean="0"/>
              <a:t>lexicales</a:t>
            </a:r>
            <a:r>
              <a:rPr lang="it-IT" sz="2400" dirty="0" smtClean="0"/>
              <a:t> et </a:t>
            </a:r>
            <a:r>
              <a:rPr lang="it-IT" sz="2400" dirty="0" err="1" smtClean="0"/>
              <a:t>syntaxiques</a:t>
            </a:r>
            <a:r>
              <a:rPr lang="it-IT" sz="2400" dirty="0" smtClean="0"/>
              <a:t> qui </a:t>
            </a:r>
            <a:r>
              <a:rPr lang="it-IT" sz="2400" dirty="0" err="1" smtClean="0"/>
              <a:t>permettent</a:t>
            </a:r>
            <a:r>
              <a:rPr lang="it-IT" sz="2400" dirty="0" smtClean="0"/>
              <a:t> d'</a:t>
            </a:r>
            <a:r>
              <a:rPr lang="it-IT" sz="2400" dirty="0" err="1" smtClean="0"/>
              <a:t>assurer</a:t>
            </a:r>
            <a:r>
              <a:rPr lang="it-IT" sz="2400" dirty="0" smtClean="0"/>
              <a:t> une </a:t>
            </a:r>
            <a:r>
              <a:rPr lang="it-IT" sz="2400" dirty="0" err="1" smtClean="0"/>
              <a:t>égalité</a:t>
            </a:r>
            <a:r>
              <a:rPr lang="it-IT" sz="2400" dirty="0" smtClean="0"/>
              <a:t> de </a:t>
            </a:r>
            <a:r>
              <a:rPr lang="it-IT" sz="2400" dirty="0" err="1" smtClean="0"/>
              <a:t>représentations</a:t>
            </a:r>
            <a:r>
              <a:rPr lang="it-IT" sz="2400" dirty="0" smtClean="0"/>
              <a:t> </a:t>
            </a:r>
            <a:r>
              <a:rPr lang="it-IT" sz="2400" dirty="0" err="1" smtClean="0"/>
              <a:t>des</a:t>
            </a:r>
            <a:r>
              <a:rPr lang="it-IT" sz="2400" dirty="0" smtClean="0"/>
              <a:t> </a:t>
            </a:r>
            <a:r>
              <a:rPr lang="it-IT" sz="2400" dirty="0" err="1" smtClean="0"/>
              <a:t>deux</a:t>
            </a:r>
            <a:r>
              <a:rPr lang="it-IT" sz="2400" dirty="0" smtClean="0"/>
              <a:t> </a:t>
            </a:r>
            <a:r>
              <a:rPr lang="it-IT" sz="2400" dirty="0" err="1" smtClean="0"/>
              <a:t>sexes</a:t>
            </a:r>
            <a:r>
              <a:rPr lang="it-IT" sz="2400" dirty="0" smtClean="0"/>
              <a:t>. </a:t>
            </a:r>
          </a:p>
          <a:p>
            <a:pPr algn="just"/>
            <a:endParaRPr lang="fr-CA" sz="2400" dirty="0"/>
          </a:p>
        </p:txBody>
      </p:sp>
    </p:spTree>
    <p:extLst>
      <p:ext uri="{BB962C8B-B14F-4D97-AF65-F5344CB8AC3E}">
        <p14:creationId xmlns:p14="http://schemas.microsoft.com/office/powerpoint/2010/main" val="10884767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r>
              <a:rPr lang="fr-CA" sz="2800" dirty="0"/>
              <a:t>écriture inclusive</a:t>
            </a:r>
            <a:endParaRPr lang="it-IT" sz="2800" dirty="0"/>
          </a:p>
        </p:txBody>
      </p:sp>
      <p:sp>
        <p:nvSpPr>
          <p:cNvPr id="3" name="Segnaposto contenuto 2"/>
          <p:cNvSpPr>
            <a:spLocks noGrp="1"/>
          </p:cNvSpPr>
          <p:nvPr>
            <p:ph idx="1"/>
          </p:nvPr>
        </p:nvSpPr>
        <p:spPr/>
        <p:txBody>
          <a:bodyPr>
            <a:normAutofit/>
          </a:bodyPr>
          <a:lstStyle/>
          <a:p>
            <a:pPr algn="just"/>
            <a:r>
              <a:rPr lang="fr-FR" sz="2400" dirty="0"/>
              <a:t>Un choix "personnel et militant", "en rien majoritaire", qui "brouille les messages" et "complexifie l'apprentissage de la langue française". Le député François Jolivet (LREM), auteur de la proposition déposée mercredi à l'Assemblée, ne mâche pas ses mots contre l'écriture inclusive. La soixantaine de ses collègues qui le soutient, principalement issue de la majorité et de l'opposition de droite, </a:t>
            </a:r>
            <a:r>
              <a:rPr lang="fr-FR" sz="2400" b="1" dirty="0"/>
              <a:t>souhaite interdire l'usage de l'écriture inclusive dans les documents administratifs et pour les personnes morales chargées d'une mission de service public.</a:t>
            </a:r>
            <a:endParaRPr lang="it-IT" sz="2400" b="1" dirty="0"/>
          </a:p>
        </p:txBody>
      </p:sp>
    </p:spTree>
    <p:extLst>
      <p:ext uri="{BB962C8B-B14F-4D97-AF65-F5344CB8AC3E}">
        <p14:creationId xmlns:p14="http://schemas.microsoft.com/office/powerpoint/2010/main" val="18658460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r>
              <a:rPr lang="fr-CA" sz="2800" dirty="0"/>
              <a:t>écriture inclusive</a:t>
            </a:r>
          </a:p>
        </p:txBody>
      </p:sp>
      <p:sp>
        <p:nvSpPr>
          <p:cNvPr id="3" name="Segnaposto contenuto 2"/>
          <p:cNvSpPr>
            <a:spLocks noGrp="1"/>
          </p:cNvSpPr>
          <p:nvPr>
            <p:ph idx="1"/>
          </p:nvPr>
        </p:nvSpPr>
        <p:spPr/>
        <p:txBody>
          <a:bodyPr>
            <a:normAutofit/>
          </a:bodyPr>
          <a:lstStyle/>
          <a:p>
            <a:pPr algn="just"/>
            <a:r>
              <a:rPr lang="it-IT" sz="2400" dirty="0"/>
              <a:t>Le </a:t>
            </a:r>
            <a:r>
              <a:rPr lang="it-IT" sz="2400" dirty="0" err="1"/>
              <a:t>but</a:t>
            </a:r>
            <a:r>
              <a:rPr lang="it-IT" sz="2400" dirty="0"/>
              <a:t> de </a:t>
            </a:r>
            <a:r>
              <a:rPr lang="it-IT" sz="2400" dirty="0" err="1"/>
              <a:t>cette</a:t>
            </a:r>
            <a:r>
              <a:rPr lang="it-IT" sz="2400" dirty="0"/>
              <a:t> </a:t>
            </a:r>
            <a:r>
              <a:rPr lang="it-IT" sz="2400" dirty="0" err="1"/>
              <a:t>proposition</a:t>
            </a:r>
            <a:r>
              <a:rPr lang="it-IT" sz="2400" dirty="0"/>
              <a:t> de </a:t>
            </a:r>
            <a:r>
              <a:rPr lang="it-IT" sz="2400" dirty="0" err="1"/>
              <a:t>loi</a:t>
            </a:r>
            <a:r>
              <a:rPr lang="it-IT" sz="2400" dirty="0"/>
              <a:t>, </a:t>
            </a:r>
            <a:r>
              <a:rPr lang="it-IT" sz="2400" dirty="0" err="1"/>
              <a:t>essentiellement</a:t>
            </a:r>
            <a:r>
              <a:rPr lang="it-IT" sz="2400" dirty="0"/>
              <a:t> </a:t>
            </a:r>
            <a:r>
              <a:rPr lang="it-IT" sz="2400" dirty="0" err="1"/>
              <a:t>symbolique</a:t>
            </a:r>
            <a:r>
              <a:rPr lang="it-IT" sz="2400" dirty="0"/>
              <a:t>, est de </a:t>
            </a:r>
            <a:r>
              <a:rPr lang="it-IT" sz="2400" dirty="0" err="1"/>
              <a:t>pousser</a:t>
            </a:r>
            <a:r>
              <a:rPr lang="it-IT" sz="2400" dirty="0"/>
              <a:t> </a:t>
            </a:r>
            <a:r>
              <a:rPr lang="it-IT" sz="2400" dirty="0" err="1"/>
              <a:t>les</a:t>
            </a:r>
            <a:r>
              <a:rPr lang="it-IT" sz="2400" dirty="0"/>
              <a:t> </a:t>
            </a:r>
            <a:r>
              <a:rPr lang="it-IT" sz="2400" dirty="0" err="1"/>
              <a:t>ministres</a:t>
            </a:r>
            <a:r>
              <a:rPr lang="it-IT" sz="2400" dirty="0"/>
              <a:t> à s'</a:t>
            </a:r>
            <a:r>
              <a:rPr lang="it-IT" sz="2400" dirty="0" err="1"/>
              <a:t>emparer</a:t>
            </a:r>
            <a:r>
              <a:rPr lang="it-IT" sz="2400" dirty="0"/>
              <a:t> </a:t>
            </a:r>
            <a:r>
              <a:rPr lang="it-IT" sz="2400" dirty="0" err="1"/>
              <a:t>du</a:t>
            </a:r>
            <a:r>
              <a:rPr lang="it-IT" sz="2400" dirty="0"/>
              <a:t> </a:t>
            </a:r>
            <a:r>
              <a:rPr lang="it-IT" sz="2400" dirty="0" err="1"/>
              <a:t>sujet</a:t>
            </a:r>
            <a:r>
              <a:rPr lang="it-IT" sz="2400" dirty="0"/>
              <a:t>, "à l'instar d'Edouard Philippe en 2017", </a:t>
            </a:r>
            <a:r>
              <a:rPr lang="it-IT" sz="2400" dirty="0" err="1"/>
              <a:t>déclare</a:t>
            </a:r>
            <a:r>
              <a:rPr lang="it-IT" sz="2400" dirty="0"/>
              <a:t> François </a:t>
            </a:r>
            <a:r>
              <a:rPr lang="it-IT" sz="2400" dirty="0" err="1"/>
              <a:t>Jolivet</a:t>
            </a:r>
            <a:r>
              <a:rPr lang="it-IT" sz="2400" dirty="0"/>
              <a:t>. </a:t>
            </a:r>
            <a:r>
              <a:rPr lang="it-IT" sz="2400" b="1" dirty="0" err="1"/>
              <a:t>Dans</a:t>
            </a:r>
            <a:r>
              <a:rPr lang="it-IT" sz="2400" b="1" dirty="0"/>
              <a:t> une </a:t>
            </a:r>
            <a:r>
              <a:rPr lang="it-IT" sz="2400" b="1" dirty="0" err="1"/>
              <a:t>circulaire</a:t>
            </a:r>
            <a:r>
              <a:rPr lang="it-IT" sz="2400" b="1" dirty="0"/>
              <a:t> </a:t>
            </a:r>
            <a:r>
              <a:rPr lang="it-IT" sz="2400" b="1" dirty="0" err="1"/>
              <a:t>du</a:t>
            </a:r>
            <a:r>
              <a:rPr lang="it-IT" sz="2400" b="1" dirty="0"/>
              <a:t> 21 </a:t>
            </a:r>
            <a:r>
              <a:rPr lang="it-IT" sz="2400" b="1" dirty="0" err="1"/>
              <a:t>janvier</a:t>
            </a:r>
            <a:r>
              <a:rPr lang="it-IT" sz="2400" b="1" dirty="0"/>
              <a:t> 2017</a:t>
            </a:r>
            <a:r>
              <a:rPr lang="it-IT" sz="2400" dirty="0"/>
              <a:t>, l'ancien Premier ministre </a:t>
            </a:r>
            <a:r>
              <a:rPr lang="it-IT" sz="2400" dirty="0" err="1"/>
              <a:t>avait</a:t>
            </a:r>
            <a:r>
              <a:rPr lang="it-IT" sz="2400" dirty="0"/>
              <a:t> en </a:t>
            </a:r>
            <a:r>
              <a:rPr lang="it-IT" sz="2400" dirty="0" err="1"/>
              <a:t>effet</a:t>
            </a:r>
            <a:r>
              <a:rPr lang="it-IT" sz="2400" dirty="0"/>
              <a:t> "</a:t>
            </a:r>
            <a:r>
              <a:rPr lang="it-IT" sz="2400" dirty="0" err="1"/>
              <a:t>invité</a:t>
            </a:r>
            <a:r>
              <a:rPr lang="it-IT" sz="2400" dirty="0"/>
              <a:t>" </a:t>
            </a:r>
            <a:r>
              <a:rPr lang="it-IT" sz="2400" dirty="0" err="1"/>
              <a:t>les</a:t>
            </a:r>
            <a:r>
              <a:rPr lang="it-IT" sz="2400" dirty="0"/>
              <a:t> </a:t>
            </a:r>
            <a:r>
              <a:rPr lang="it-IT" sz="2400" dirty="0" err="1"/>
              <a:t>ministres</a:t>
            </a:r>
            <a:r>
              <a:rPr lang="it-IT" sz="2400" dirty="0"/>
              <a:t>, "en </a:t>
            </a:r>
            <a:r>
              <a:rPr lang="it-IT" sz="2400" dirty="0" err="1"/>
              <a:t>particulier</a:t>
            </a:r>
            <a:r>
              <a:rPr lang="it-IT" sz="2400" dirty="0"/>
              <a:t> pour </a:t>
            </a:r>
            <a:r>
              <a:rPr lang="it-IT" sz="2400" dirty="0" err="1"/>
              <a:t>les</a:t>
            </a:r>
            <a:r>
              <a:rPr lang="it-IT" sz="2400" dirty="0"/>
              <a:t> </a:t>
            </a:r>
            <a:r>
              <a:rPr lang="it-IT" sz="2400" dirty="0" err="1"/>
              <a:t>textes</a:t>
            </a:r>
            <a:r>
              <a:rPr lang="it-IT" sz="2400" dirty="0"/>
              <a:t> </a:t>
            </a:r>
            <a:r>
              <a:rPr lang="it-IT" sz="2400" dirty="0" err="1"/>
              <a:t>destinés</a:t>
            </a:r>
            <a:r>
              <a:rPr lang="it-IT" sz="2400" dirty="0"/>
              <a:t> à </a:t>
            </a:r>
            <a:r>
              <a:rPr lang="it-IT" sz="2400" dirty="0" err="1"/>
              <a:t>être</a:t>
            </a:r>
            <a:r>
              <a:rPr lang="it-IT" sz="2400" dirty="0"/>
              <a:t> </a:t>
            </a:r>
            <a:r>
              <a:rPr lang="it-IT" sz="2400" dirty="0" err="1"/>
              <a:t>publiés</a:t>
            </a:r>
            <a:r>
              <a:rPr lang="it-IT" sz="2400" dirty="0"/>
              <a:t> </a:t>
            </a:r>
            <a:r>
              <a:rPr lang="it-IT" sz="2400" dirty="0" err="1"/>
              <a:t>au</a:t>
            </a:r>
            <a:r>
              <a:rPr lang="it-IT" sz="2400" dirty="0"/>
              <a:t> Journal </a:t>
            </a:r>
            <a:r>
              <a:rPr lang="it-IT" sz="2400" dirty="0" err="1"/>
              <a:t>officiel</a:t>
            </a:r>
            <a:r>
              <a:rPr lang="it-IT" sz="2400" dirty="0"/>
              <a:t> de la </a:t>
            </a:r>
            <a:r>
              <a:rPr lang="it-IT" sz="2400" dirty="0" err="1"/>
              <a:t>République</a:t>
            </a:r>
            <a:r>
              <a:rPr lang="it-IT" sz="2400" dirty="0"/>
              <a:t> </a:t>
            </a:r>
            <a:r>
              <a:rPr lang="it-IT" sz="2400" dirty="0" err="1"/>
              <a:t>française</a:t>
            </a:r>
            <a:r>
              <a:rPr lang="it-IT" sz="2400" dirty="0"/>
              <a:t>, à ne </a:t>
            </a:r>
            <a:r>
              <a:rPr lang="it-IT" sz="2400" dirty="0" err="1"/>
              <a:t>pas</a:t>
            </a:r>
            <a:r>
              <a:rPr lang="it-IT" sz="2400" dirty="0"/>
              <a:t> </a:t>
            </a:r>
            <a:r>
              <a:rPr lang="it-IT" sz="2400" dirty="0" err="1"/>
              <a:t>faire</a:t>
            </a:r>
            <a:r>
              <a:rPr lang="it-IT" sz="2400" dirty="0"/>
              <a:t> </a:t>
            </a:r>
            <a:r>
              <a:rPr lang="it-IT" sz="2400" dirty="0" err="1"/>
              <a:t>usage</a:t>
            </a:r>
            <a:r>
              <a:rPr lang="it-IT" sz="2400" dirty="0"/>
              <a:t> de l'</a:t>
            </a:r>
            <a:r>
              <a:rPr lang="it-IT" sz="2400" dirty="0" err="1"/>
              <a:t>écriture</a:t>
            </a:r>
            <a:r>
              <a:rPr lang="it-IT" sz="2400" dirty="0"/>
              <a:t> dite inclusive".</a:t>
            </a:r>
            <a:endParaRPr lang="fr-CA" sz="2400" dirty="0"/>
          </a:p>
        </p:txBody>
      </p:sp>
    </p:spTree>
    <p:extLst>
      <p:ext uri="{BB962C8B-B14F-4D97-AF65-F5344CB8AC3E}">
        <p14:creationId xmlns:p14="http://schemas.microsoft.com/office/powerpoint/2010/main" val="19153626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r>
              <a:rPr lang="fr-CA" sz="2800" dirty="0"/>
              <a:t>écriture inclusive</a:t>
            </a:r>
            <a:endParaRPr lang="it-IT" sz="2800" dirty="0"/>
          </a:p>
        </p:txBody>
      </p:sp>
      <p:sp>
        <p:nvSpPr>
          <p:cNvPr id="3" name="Segnaposto contenuto 2"/>
          <p:cNvSpPr>
            <a:spLocks noGrp="1"/>
          </p:cNvSpPr>
          <p:nvPr>
            <p:ph idx="1"/>
          </p:nvPr>
        </p:nvSpPr>
        <p:spPr/>
        <p:txBody>
          <a:bodyPr>
            <a:normAutofit/>
          </a:bodyPr>
          <a:lstStyle/>
          <a:p>
            <a:pPr algn="just"/>
            <a:r>
              <a:rPr lang="fr-FR" sz="2400" dirty="0"/>
              <a:t>Les promoteurs de l'écriture inclusive, eux, défendent qu'elle promeut simplement </a:t>
            </a:r>
            <a:r>
              <a:rPr lang="fr-FR" sz="2400" b="1" dirty="0"/>
              <a:t>l'égalité entre les hommes et les femmes,</a:t>
            </a:r>
            <a:r>
              <a:rPr lang="fr-FR" sz="2400" dirty="0"/>
              <a:t> en évitant de rendre ces dernières invisibles ou moins importantes dans les écrits et</a:t>
            </a:r>
            <a:r>
              <a:rPr lang="fr-FR" sz="2400" b="1" dirty="0"/>
              <a:t> en retirant au masculin son caractère générique. </a:t>
            </a:r>
            <a:r>
              <a:rPr lang="fr-FR" sz="2400" dirty="0"/>
              <a:t>Elle consiste en quatre grands principes :</a:t>
            </a:r>
            <a:endParaRPr lang="it-IT" sz="2400" dirty="0"/>
          </a:p>
        </p:txBody>
      </p:sp>
    </p:spTree>
    <p:extLst>
      <p:ext uri="{BB962C8B-B14F-4D97-AF65-F5344CB8AC3E}">
        <p14:creationId xmlns:p14="http://schemas.microsoft.com/office/powerpoint/2010/main" val="206500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CA" sz="2400" dirty="0"/>
              <a:t>Proposition de loi « Sécurité globale » : l’alerte de la Défenseure des droits</a:t>
            </a:r>
            <a:br>
              <a:rPr lang="fr-CA" sz="2400" dirty="0"/>
            </a:br>
            <a:endParaRPr lang="fr-CA" sz="2400" dirty="0"/>
          </a:p>
        </p:txBody>
      </p:sp>
      <p:sp>
        <p:nvSpPr>
          <p:cNvPr id="3" name="Segnaposto contenuto 2"/>
          <p:cNvSpPr>
            <a:spLocks noGrp="1"/>
          </p:cNvSpPr>
          <p:nvPr>
            <p:ph idx="1"/>
          </p:nvPr>
        </p:nvSpPr>
        <p:spPr/>
        <p:txBody>
          <a:bodyPr>
            <a:normAutofit/>
          </a:bodyPr>
          <a:lstStyle/>
          <a:p>
            <a:pPr algn="just"/>
            <a:r>
              <a:rPr lang="fr-CA" sz="2400" dirty="0"/>
              <a:t>Autorité indépendante chargée de veiller au respect des règles de déontologie par les professionnels de la sécurité, publique comme privée, le Défenseur des droits a apporté ses observations dans un avis publié ce jour sur la proposition de loi relative à la « Sécurité globale ». </a:t>
            </a:r>
          </a:p>
          <a:p>
            <a:pPr algn="just"/>
            <a:r>
              <a:rPr lang="fr-CA" sz="2400" dirty="0"/>
              <a:t>La Défenseure des droits, Claire </a:t>
            </a:r>
            <a:r>
              <a:rPr lang="fr-CA" sz="2400" dirty="0" err="1"/>
              <a:t>Hédon</a:t>
            </a:r>
            <a:r>
              <a:rPr lang="fr-CA" sz="2400" dirty="0"/>
              <a:t>, considère en effet que cette proposition de loi soulève des risques considérables d’atteinte à plusieurs droits fondamentaux, </a:t>
            </a:r>
            <a:r>
              <a:rPr lang="fr-CA" sz="2400" b="1" dirty="0"/>
              <a:t>notamment au droit à la vie privée et à la liberté d’information</a:t>
            </a:r>
            <a:r>
              <a:rPr lang="fr-CA" sz="2400" dirty="0"/>
              <a:t>.</a:t>
            </a:r>
          </a:p>
          <a:p>
            <a:pPr algn="just"/>
            <a:endParaRPr lang="fr-CA" sz="2400" dirty="0"/>
          </a:p>
          <a:p>
            <a:endParaRPr lang="fr-CA" sz="2400" dirty="0"/>
          </a:p>
        </p:txBody>
      </p:sp>
    </p:spTree>
    <p:extLst>
      <p:ext uri="{BB962C8B-B14F-4D97-AF65-F5344CB8AC3E}">
        <p14:creationId xmlns:p14="http://schemas.microsoft.com/office/powerpoint/2010/main" val="33814666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r>
              <a:rPr lang="fr-CA" sz="2800" dirty="0"/>
              <a:t>écriture inclusive</a:t>
            </a: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fr-FR" sz="2400" b="1" dirty="0"/>
              <a:t>1. Exprimer à la fois le masculin et le féminin dès qu'on parle d'un groupe :</a:t>
            </a:r>
            <a:r>
              <a:rPr lang="fr-FR" sz="2400" dirty="0"/>
              <a:t> c'est le </a:t>
            </a:r>
            <a:r>
              <a:rPr lang="fr-FR" sz="2400" b="1" dirty="0"/>
              <a:t>point le plus controversé </a:t>
            </a:r>
            <a:r>
              <a:rPr lang="fr-FR" sz="2400" dirty="0"/>
              <a:t>de l'écriture inclusive. Afin de souligner la présence à la fois des hommes et des femmes dans un groupe donné, l'écriture inclusive marque d'un point médian les différences de genre. Il est taxé d'"illisible" par ses détracteurs. Dans les faits, il est donc préconisé d'écrire "</a:t>
            </a:r>
            <a:r>
              <a:rPr lang="fr-FR" sz="2400" dirty="0" err="1"/>
              <a:t>un·e</a:t>
            </a:r>
            <a:r>
              <a:rPr lang="fr-FR" sz="2400" dirty="0"/>
              <a:t> </a:t>
            </a:r>
            <a:r>
              <a:rPr lang="fr-FR" sz="2400" dirty="0" err="1"/>
              <a:t>apprenti·e</a:t>
            </a:r>
            <a:r>
              <a:rPr lang="fr-FR" sz="2400" dirty="0"/>
              <a:t>" ou "les </a:t>
            </a:r>
            <a:r>
              <a:rPr lang="fr-FR" sz="2400" dirty="0" err="1"/>
              <a:t>ingénieur·es</a:t>
            </a:r>
            <a:r>
              <a:rPr lang="fr-FR" sz="2400" dirty="0"/>
              <a:t>", "les </a:t>
            </a:r>
            <a:r>
              <a:rPr lang="fr-FR" sz="2400" dirty="0" err="1"/>
              <a:t>électeur.rices</a:t>
            </a:r>
            <a:r>
              <a:rPr lang="fr-FR" sz="2400" dirty="0"/>
              <a:t>" ou "</a:t>
            </a:r>
            <a:r>
              <a:rPr lang="fr-FR" sz="2400" dirty="0" err="1"/>
              <a:t>créatif·ive</a:t>
            </a:r>
            <a:r>
              <a:rPr lang="fr-FR" sz="2400" dirty="0"/>
              <a:t>". </a:t>
            </a:r>
            <a:br>
              <a:rPr lang="fr-FR" sz="2400" dirty="0"/>
            </a:br>
            <a:r>
              <a:rPr lang="fr-FR" sz="2400" dirty="0"/>
              <a:t>D'autres solutions existent en dehors du point médian. L'emploi d'un </a:t>
            </a:r>
            <a:r>
              <a:rPr lang="fr-FR" sz="2400" b="1" dirty="0"/>
              <a:t>terme épicène </a:t>
            </a:r>
            <a:r>
              <a:rPr lang="fr-FR" sz="2400" dirty="0"/>
              <a:t>peut être privilégié pour désigner un groupe, soit un mot englobant les deux genres : "les élèves", "les personnes candidates", "les volontaires". On peut autrement recourir à la double flexion, c'est-à-dire accoler le féminin et le masculin d'un même mot : "les agriculteurs et les agricultrices", "celles et ceux", "les Françaises et les Français"...</a:t>
            </a:r>
            <a:endParaRPr lang="it-IT" sz="2400" dirty="0"/>
          </a:p>
        </p:txBody>
      </p:sp>
    </p:spTree>
    <p:extLst>
      <p:ext uri="{BB962C8B-B14F-4D97-AF65-F5344CB8AC3E}">
        <p14:creationId xmlns:p14="http://schemas.microsoft.com/office/powerpoint/2010/main" val="17197058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r>
              <a:rPr lang="fr-CA" sz="2800" dirty="0"/>
              <a:t>écriture inclusive</a:t>
            </a:r>
            <a:endParaRPr lang="it-IT" sz="2800" dirty="0"/>
          </a:p>
        </p:txBody>
      </p:sp>
      <p:sp>
        <p:nvSpPr>
          <p:cNvPr id="3" name="Segnaposto contenuto 2"/>
          <p:cNvSpPr>
            <a:spLocks noGrp="1"/>
          </p:cNvSpPr>
          <p:nvPr>
            <p:ph idx="1"/>
          </p:nvPr>
        </p:nvSpPr>
        <p:spPr/>
        <p:txBody>
          <a:bodyPr>
            <a:normAutofit/>
          </a:bodyPr>
          <a:lstStyle/>
          <a:p>
            <a:pPr algn="just"/>
            <a:r>
              <a:rPr lang="it-IT" sz="2400" dirty="0"/>
              <a:t>2. </a:t>
            </a:r>
            <a:r>
              <a:rPr lang="fr-FR" sz="2400" b="1" dirty="0"/>
              <a:t>Accorder les métiers, fonctions, grades et titres :</a:t>
            </a:r>
            <a:r>
              <a:rPr lang="fr-FR" sz="2400" dirty="0"/>
              <a:t> plus simplement, l'écriture inclusive consiste à féminiser tous les noms de profession, le plus souvent en ajoutant un "e" à la fin des mots. On parle donc d'une "jardinière", "principale", "cheminote", ou à défaut, d'une "chercheuse", d'une "carreleuse".</a:t>
            </a:r>
            <a:endParaRPr lang="it-IT" sz="2400" dirty="0"/>
          </a:p>
        </p:txBody>
      </p:sp>
    </p:spTree>
    <p:extLst>
      <p:ext uri="{BB962C8B-B14F-4D97-AF65-F5344CB8AC3E}">
        <p14:creationId xmlns:p14="http://schemas.microsoft.com/office/powerpoint/2010/main" val="29622363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r>
              <a:rPr lang="fr-CA" sz="2800" dirty="0"/>
              <a:t>écriture inclusive</a:t>
            </a:r>
            <a:endParaRPr lang="it-IT" sz="2800" dirty="0"/>
          </a:p>
        </p:txBody>
      </p:sp>
      <p:sp>
        <p:nvSpPr>
          <p:cNvPr id="3" name="Segnaposto contenuto 2"/>
          <p:cNvSpPr>
            <a:spLocks noGrp="1"/>
          </p:cNvSpPr>
          <p:nvPr>
            <p:ph idx="1"/>
          </p:nvPr>
        </p:nvSpPr>
        <p:spPr/>
        <p:txBody>
          <a:bodyPr>
            <a:normAutofit fontScale="92500"/>
          </a:bodyPr>
          <a:lstStyle/>
          <a:p>
            <a:pPr algn="just"/>
            <a:r>
              <a:rPr lang="it-IT" sz="2400" dirty="0"/>
              <a:t>3. </a:t>
            </a:r>
            <a:r>
              <a:rPr lang="fr-FR" sz="2400" b="1" dirty="0"/>
              <a:t>Accorder l'adjectif avec le sujet le plus proche, et non au masculin :</a:t>
            </a:r>
            <a:r>
              <a:rPr lang="fr-FR" sz="2400" dirty="0"/>
              <a:t> </a:t>
            </a:r>
            <a:r>
              <a:rPr lang="fr-FR" sz="2400" b="1" dirty="0"/>
              <a:t>"le masculin l'emporte sur le féminin" </a:t>
            </a:r>
            <a:r>
              <a:rPr lang="fr-FR" sz="2400" dirty="0"/>
              <a:t>est la règle au pluriel dès qu'un groupe comprend au moins un homme. Les défenseurs de l'écriture inclusive souhaitent y mettre fin par l'accord de proximité, qui s'attache au sujet le plus proche. On dira ainsi "les villages et les villes sont belles" ou "les pays et régions étrangères". A noter que la règle actuelle n'a pas toujours existé, comme le rappelle sur Europe 1 Eliane </a:t>
            </a:r>
            <a:r>
              <a:rPr lang="fr-FR" sz="2400" dirty="0" err="1"/>
              <a:t>Viennot</a:t>
            </a:r>
            <a:r>
              <a:rPr lang="fr-FR" sz="2400" dirty="0"/>
              <a:t>,</a:t>
            </a:r>
            <a:r>
              <a:rPr lang="fr-FR" sz="2400" b="1" dirty="0"/>
              <a:t> professeur </a:t>
            </a:r>
            <a:r>
              <a:rPr lang="fr-FR" sz="2400" dirty="0"/>
              <a:t>de l'Université de Saint-Etienne et promotrice de l'écriture inclusive : ""Elle a été mise au point au 17e siècle. D'ailleurs, à cette époque-là, on ne disait pas exactement cette formule, mais </a:t>
            </a:r>
            <a:r>
              <a:rPr lang="fr-FR" sz="2400" b="1" dirty="0"/>
              <a:t>'le genre le plus noble s'impose lorsque les deux genres sont en présence'</a:t>
            </a:r>
            <a:r>
              <a:rPr lang="fr-FR" sz="2400" dirty="0"/>
              <a:t>. Ça veut tout dire."</a:t>
            </a:r>
            <a:endParaRPr lang="it-IT" sz="2400" dirty="0"/>
          </a:p>
        </p:txBody>
      </p:sp>
    </p:spTree>
    <p:extLst>
      <p:ext uri="{BB962C8B-B14F-4D97-AF65-F5344CB8AC3E}">
        <p14:creationId xmlns:p14="http://schemas.microsoft.com/office/powerpoint/2010/main" val="37834842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r>
              <a:rPr lang="fr-CA" sz="2800" dirty="0"/>
              <a:t>écriture inclusive</a:t>
            </a:r>
            <a:endParaRPr lang="it-IT" sz="2800" dirty="0"/>
          </a:p>
        </p:txBody>
      </p:sp>
      <p:sp>
        <p:nvSpPr>
          <p:cNvPr id="3" name="Segnaposto contenuto 2"/>
          <p:cNvSpPr>
            <a:spLocks noGrp="1"/>
          </p:cNvSpPr>
          <p:nvPr>
            <p:ph idx="1"/>
          </p:nvPr>
        </p:nvSpPr>
        <p:spPr/>
        <p:txBody>
          <a:bodyPr>
            <a:normAutofit/>
          </a:bodyPr>
          <a:lstStyle/>
          <a:p>
            <a:pPr algn="just"/>
            <a:r>
              <a:rPr lang="it-IT" sz="2400" dirty="0"/>
              <a:t>4. </a:t>
            </a:r>
            <a:r>
              <a:rPr lang="fr-FR" sz="2400" b="1" dirty="0"/>
              <a:t>Eviter les termes génériques comme "droits de l'Homme" :</a:t>
            </a:r>
            <a:r>
              <a:rPr lang="fr-FR" sz="2400" dirty="0"/>
              <a:t> l'écriture inclusive proscrit enfin les antonomases du nom commun, c'est-à-dire tous les noms commençant à l'écrit par une majuscule. On parlera ainsi de "droits humains" ou de "droits de la personne humaine" plutôt que de "droits de l'Homme".</a:t>
            </a:r>
            <a:endParaRPr lang="it-IT" sz="2400" dirty="0"/>
          </a:p>
        </p:txBody>
      </p:sp>
    </p:spTree>
    <p:extLst>
      <p:ext uri="{BB962C8B-B14F-4D97-AF65-F5344CB8AC3E}">
        <p14:creationId xmlns:p14="http://schemas.microsoft.com/office/powerpoint/2010/main" val="30268884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a:t>
            </a:r>
            <a:br>
              <a:rPr lang="fr-CA" sz="2800" dirty="0"/>
            </a:br>
            <a:r>
              <a:rPr lang="fr-CA" sz="2800" dirty="0"/>
              <a:t>sur l’écriture inclusive</a:t>
            </a:r>
          </a:p>
        </p:txBody>
      </p:sp>
      <p:sp>
        <p:nvSpPr>
          <p:cNvPr id="3" name="Segnaposto contenuto 2"/>
          <p:cNvSpPr>
            <a:spLocks noGrp="1"/>
          </p:cNvSpPr>
          <p:nvPr>
            <p:ph idx="1"/>
          </p:nvPr>
        </p:nvSpPr>
        <p:spPr/>
        <p:txBody>
          <a:bodyPr>
            <a:normAutofit lnSpcReduction="10000"/>
          </a:bodyPr>
          <a:lstStyle/>
          <a:p>
            <a:r>
              <a:rPr lang="it-IT" sz="2400" b="1" dirty="0" err="1"/>
              <a:t>Les</a:t>
            </a:r>
            <a:r>
              <a:rPr lang="it-IT" sz="2400" b="1" dirty="0"/>
              <a:t> </a:t>
            </a:r>
            <a:r>
              <a:rPr lang="it-IT" sz="2400" b="1" dirty="0" err="1"/>
              <a:t>marié·e·s</a:t>
            </a:r>
            <a:r>
              <a:rPr lang="it-IT" sz="2400" b="1" dirty="0"/>
              <a:t> de </a:t>
            </a:r>
            <a:r>
              <a:rPr lang="it-IT" sz="2400" b="1" dirty="0" err="1"/>
              <a:t>l'An</a:t>
            </a:r>
            <a:r>
              <a:rPr lang="it-IT" sz="2400" b="1" dirty="0"/>
              <a:t> 13 </a:t>
            </a:r>
          </a:p>
          <a:p>
            <a:r>
              <a:rPr lang="it-IT" sz="2400" b="1" dirty="0"/>
              <a:t>Le </a:t>
            </a:r>
            <a:r>
              <a:rPr lang="it-IT" sz="2400" b="1" dirty="0" err="1"/>
              <a:t>mariage</a:t>
            </a:r>
            <a:r>
              <a:rPr lang="it-IT" sz="2400" b="1" dirty="0"/>
              <a:t> pour </a:t>
            </a:r>
            <a:r>
              <a:rPr lang="it-IT" sz="2400" b="1" dirty="0" err="1"/>
              <a:t>tous</a:t>
            </a:r>
            <a:r>
              <a:rPr lang="it-IT" sz="2400" b="1" dirty="0"/>
              <a:t> </a:t>
            </a:r>
            <a:r>
              <a:rPr lang="it-IT" sz="2400" b="1" dirty="0" err="1"/>
              <a:t>fête</a:t>
            </a:r>
            <a:r>
              <a:rPr lang="it-IT" sz="2400" b="1" dirty="0"/>
              <a:t> </a:t>
            </a:r>
            <a:r>
              <a:rPr lang="it-IT" sz="2400" b="1" dirty="0" err="1"/>
              <a:t>ses</a:t>
            </a:r>
            <a:r>
              <a:rPr lang="it-IT" sz="2400" b="1" dirty="0"/>
              <a:t> </a:t>
            </a:r>
            <a:r>
              <a:rPr lang="it-IT" sz="2400" b="1" dirty="0" err="1"/>
              <a:t>cinq</a:t>
            </a:r>
            <a:r>
              <a:rPr lang="it-IT" sz="2400" b="1" dirty="0"/>
              <a:t> </a:t>
            </a:r>
            <a:r>
              <a:rPr lang="it-IT" sz="2400" b="1" dirty="0" err="1"/>
              <a:t>ans</a:t>
            </a:r>
            <a:r>
              <a:rPr lang="it-IT" sz="2400" b="1" dirty="0"/>
              <a:t> : une </a:t>
            </a:r>
            <a:r>
              <a:rPr lang="it-IT" sz="2400" b="1" dirty="0" err="1"/>
              <a:t>vingtaine</a:t>
            </a:r>
            <a:r>
              <a:rPr lang="it-IT" sz="2400" b="1" dirty="0"/>
              <a:t> d'</a:t>
            </a:r>
            <a:r>
              <a:rPr lang="it-IT" sz="2400" b="1" dirty="0" err="1"/>
              <a:t>homosexuel·le·s</a:t>
            </a:r>
            <a:r>
              <a:rPr lang="it-IT" sz="2400" b="1" dirty="0"/>
              <a:t> </a:t>
            </a:r>
            <a:r>
              <a:rPr lang="it-IT" sz="2400" b="1" dirty="0" err="1"/>
              <a:t>racontent</a:t>
            </a:r>
            <a:r>
              <a:rPr lang="it-IT" sz="2400" b="1" dirty="0"/>
              <a:t> </a:t>
            </a:r>
            <a:r>
              <a:rPr lang="it-IT" sz="2400" b="1" dirty="0" err="1"/>
              <a:t>leur</a:t>
            </a:r>
            <a:r>
              <a:rPr lang="it-IT" sz="2400" b="1" dirty="0"/>
              <a:t> jour </a:t>
            </a:r>
            <a:r>
              <a:rPr lang="it-IT" sz="2400" b="1" dirty="0" err="1"/>
              <a:t>J</a:t>
            </a:r>
            <a:endParaRPr lang="it-IT" sz="2400" b="1" dirty="0"/>
          </a:p>
          <a:p>
            <a:pPr algn="just"/>
            <a:r>
              <a:rPr lang="it-IT" sz="2400" dirty="0"/>
              <a:t>Le 23 </a:t>
            </a:r>
            <a:r>
              <a:rPr lang="it-IT" sz="2400" dirty="0" err="1"/>
              <a:t>avril</a:t>
            </a:r>
            <a:r>
              <a:rPr lang="it-IT" sz="2400" dirty="0"/>
              <a:t> 2013, </a:t>
            </a:r>
            <a:r>
              <a:rPr lang="it-IT" sz="2400" dirty="0" err="1"/>
              <a:t>les</a:t>
            </a:r>
            <a:r>
              <a:rPr lang="it-IT" sz="2400" dirty="0"/>
              <a:t> </a:t>
            </a:r>
            <a:r>
              <a:rPr lang="it-IT" sz="2400" dirty="0" err="1">
                <a:solidFill>
                  <a:srgbClr val="FF0000"/>
                </a:solidFill>
              </a:rPr>
              <a:t>député</a:t>
            </a:r>
            <a:r>
              <a:rPr lang="it-IT" sz="2400" dirty="0">
                <a:solidFill>
                  <a:srgbClr val="FF0000"/>
                </a:solidFill>
              </a:rPr>
              <a:t>.(</a:t>
            </a:r>
            <a:r>
              <a:rPr lang="it-IT" sz="2400" dirty="0" err="1">
                <a:solidFill>
                  <a:srgbClr val="FF0000"/>
                </a:solidFill>
              </a:rPr>
              <a:t>e.s</a:t>
            </a:r>
            <a:r>
              <a:rPr lang="it-IT" sz="2400" dirty="0">
                <a:solidFill>
                  <a:srgbClr val="FF0000"/>
                </a:solidFill>
              </a:rPr>
              <a:t>)</a:t>
            </a:r>
            <a:r>
              <a:rPr lang="it-IT" sz="2400" dirty="0"/>
              <a:t> </a:t>
            </a:r>
            <a:r>
              <a:rPr lang="it-IT" sz="2400" dirty="0" err="1"/>
              <a:t>adoptaient</a:t>
            </a:r>
            <a:r>
              <a:rPr lang="it-IT" sz="2400" dirty="0"/>
              <a:t> </a:t>
            </a:r>
            <a:r>
              <a:rPr lang="it-IT" sz="2400" dirty="0" err="1"/>
              <a:t>définitivement</a:t>
            </a:r>
            <a:r>
              <a:rPr lang="it-IT" sz="2400" dirty="0"/>
              <a:t> la </a:t>
            </a:r>
            <a:r>
              <a:rPr lang="it-IT" sz="2400" dirty="0" err="1"/>
              <a:t>loi</a:t>
            </a:r>
            <a:r>
              <a:rPr lang="it-IT" sz="2400" dirty="0"/>
              <a:t> </a:t>
            </a:r>
            <a:r>
              <a:rPr lang="it-IT" sz="2400" dirty="0" err="1"/>
              <a:t>ouvrant</a:t>
            </a:r>
            <a:r>
              <a:rPr lang="it-IT" sz="2400" dirty="0"/>
              <a:t> le </a:t>
            </a:r>
            <a:r>
              <a:rPr lang="it-IT" sz="2400" dirty="0" err="1"/>
              <a:t>mariage</a:t>
            </a:r>
            <a:r>
              <a:rPr lang="it-IT" sz="2400" dirty="0"/>
              <a:t> et l'</a:t>
            </a:r>
            <a:r>
              <a:rPr lang="it-IT" sz="2400" dirty="0" err="1"/>
              <a:t>adoption</a:t>
            </a:r>
            <a:r>
              <a:rPr lang="it-IT" sz="2400" dirty="0"/>
              <a:t> </a:t>
            </a:r>
            <a:r>
              <a:rPr lang="it-IT" sz="2400" dirty="0" err="1"/>
              <a:t>aux</a:t>
            </a:r>
            <a:r>
              <a:rPr lang="it-IT" sz="2400" dirty="0"/>
              <a:t> </a:t>
            </a:r>
            <a:r>
              <a:rPr lang="it-IT" sz="2400" dirty="0" err="1"/>
              <a:t>couples</a:t>
            </a:r>
            <a:r>
              <a:rPr lang="it-IT" sz="2400" dirty="0"/>
              <a:t> de </a:t>
            </a:r>
            <a:r>
              <a:rPr lang="it-IT" sz="2400" dirty="0" err="1"/>
              <a:t>personnes</a:t>
            </a:r>
            <a:r>
              <a:rPr lang="it-IT" sz="2400" dirty="0"/>
              <a:t> de </a:t>
            </a:r>
            <a:r>
              <a:rPr lang="it-IT" sz="2400" dirty="0" err="1"/>
              <a:t>même</a:t>
            </a:r>
            <a:r>
              <a:rPr lang="it-IT" sz="2400" dirty="0"/>
              <a:t> </a:t>
            </a:r>
            <a:r>
              <a:rPr lang="it-IT" sz="2400" dirty="0" err="1"/>
              <a:t>sexe</a:t>
            </a:r>
            <a:r>
              <a:rPr lang="it-IT" sz="2400" dirty="0"/>
              <a:t>, dite </a:t>
            </a:r>
            <a:r>
              <a:rPr lang="it-IT" sz="2400" dirty="0" err="1"/>
              <a:t>loi</a:t>
            </a:r>
            <a:r>
              <a:rPr lang="it-IT" sz="2400" dirty="0"/>
              <a:t> </a:t>
            </a:r>
            <a:r>
              <a:rPr lang="it-IT" sz="2400" dirty="0" err="1"/>
              <a:t>Taubira</a:t>
            </a:r>
            <a:r>
              <a:rPr lang="it-IT" sz="2400" dirty="0"/>
              <a:t>. </a:t>
            </a:r>
            <a:r>
              <a:rPr lang="it-IT" sz="2400" dirty="0" err="1"/>
              <a:t>Après</a:t>
            </a:r>
            <a:r>
              <a:rPr lang="it-IT" sz="2400" dirty="0"/>
              <a:t> </a:t>
            </a:r>
            <a:r>
              <a:rPr lang="it-IT" sz="2400" dirty="0" err="1"/>
              <a:t>des</a:t>
            </a:r>
            <a:r>
              <a:rPr lang="it-IT" sz="2400" dirty="0"/>
              <a:t> </a:t>
            </a:r>
            <a:r>
              <a:rPr lang="it-IT" sz="2400" dirty="0" err="1"/>
              <a:t>centaines</a:t>
            </a:r>
            <a:r>
              <a:rPr lang="it-IT" sz="2400" dirty="0"/>
              <a:t> d'</a:t>
            </a:r>
            <a:r>
              <a:rPr lang="it-IT" sz="2400" dirty="0" err="1"/>
              <a:t>heures</a:t>
            </a:r>
            <a:r>
              <a:rPr lang="it-IT" sz="2400" dirty="0"/>
              <a:t> de </a:t>
            </a:r>
            <a:r>
              <a:rPr lang="it-IT" sz="2400" dirty="0" err="1"/>
              <a:t>débats</a:t>
            </a:r>
            <a:r>
              <a:rPr lang="it-IT" sz="2400" dirty="0"/>
              <a:t> </a:t>
            </a:r>
            <a:r>
              <a:rPr lang="it-IT" sz="2400" dirty="0" err="1"/>
              <a:t>douloureux</a:t>
            </a:r>
            <a:r>
              <a:rPr lang="it-IT" sz="2400" dirty="0"/>
              <a:t>, </a:t>
            </a:r>
            <a:r>
              <a:rPr lang="it-IT" sz="2400" dirty="0" err="1"/>
              <a:t>marqués</a:t>
            </a:r>
            <a:r>
              <a:rPr lang="it-IT" sz="2400" dirty="0"/>
              <a:t> par la </a:t>
            </a:r>
            <a:r>
              <a:rPr lang="it-IT" sz="2400" dirty="0" err="1"/>
              <a:t>libération</a:t>
            </a:r>
            <a:r>
              <a:rPr lang="it-IT" sz="2400" dirty="0"/>
              <a:t> d'une parole </a:t>
            </a:r>
            <a:r>
              <a:rPr lang="it-IT" sz="2400" dirty="0" err="1"/>
              <a:t>homophobe</a:t>
            </a:r>
            <a:r>
              <a:rPr lang="it-IT" sz="2400" dirty="0"/>
              <a:t> </a:t>
            </a:r>
            <a:r>
              <a:rPr lang="it-IT" sz="2400" dirty="0" err="1"/>
              <a:t>décomplexée</a:t>
            </a:r>
            <a:r>
              <a:rPr lang="it-IT" sz="2400" dirty="0"/>
              <a:t> </a:t>
            </a:r>
            <a:r>
              <a:rPr lang="it-IT" sz="2400" dirty="0" err="1"/>
              <a:t>dans</a:t>
            </a:r>
            <a:r>
              <a:rPr lang="it-IT" sz="2400" dirty="0"/>
              <a:t> </a:t>
            </a:r>
            <a:r>
              <a:rPr lang="it-IT" sz="2400" dirty="0" err="1"/>
              <a:t>les</a:t>
            </a:r>
            <a:r>
              <a:rPr lang="it-IT" sz="2400" dirty="0"/>
              <a:t> </a:t>
            </a:r>
            <a:r>
              <a:rPr lang="it-IT" sz="2400" dirty="0" err="1"/>
              <a:t>rangs</a:t>
            </a:r>
            <a:r>
              <a:rPr lang="it-IT" sz="2400" dirty="0"/>
              <a:t> de la </a:t>
            </a:r>
            <a:r>
              <a:rPr lang="it-IT" sz="2400" dirty="0" err="1"/>
              <a:t>droite</a:t>
            </a:r>
            <a:r>
              <a:rPr lang="it-IT" sz="2400" dirty="0"/>
              <a:t> conservatrice, </a:t>
            </a:r>
            <a:r>
              <a:rPr lang="it-IT" sz="2400" dirty="0" err="1"/>
              <a:t>les</a:t>
            </a:r>
            <a:r>
              <a:rPr lang="it-IT" sz="2400" dirty="0"/>
              <a:t> </a:t>
            </a:r>
            <a:r>
              <a:rPr lang="it-IT" sz="2400" dirty="0" err="1"/>
              <a:t>gays</a:t>
            </a:r>
            <a:r>
              <a:rPr lang="it-IT" sz="2400" dirty="0"/>
              <a:t>, </a:t>
            </a:r>
            <a:r>
              <a:rPr lang="it-IT" sz="2400" dirty="0" err="1"/>
              <a:t>les</a:t>
            </a:r>
            <a:r>
              <a:rPr lang="it-IT" sz="2400" dirty="0"/>
              <a:t> </a:t>
            </a:r>
            <a:r>
              <a:rPr lang="it-IT" sz="2400" dirty="0" err="1"/>
              <a:t>lesbiennes</a:t>
            </a:r>
            <a:r>
              <a:rPr lang="it-IT" sz="2400" dirty="0"/>
              <a:t> et </a:t>
            </a:r>
            <a:r>
              <a:rPr lang="it-IT" sz="2400" dirty="0" err="1"/>
              <a:t>les</a:t>
            </a:r>
            <a:r>
              <a:rPr lang="it-IT" sz="2400" dirty="0"/>
              <a:t> bis se </a:t>
            </a:r>
            <a:r>
              <a:rPr lang="it-IT" sz="2400" dirty="0" err="1"/>
              <a:t>sont</a:t>
            </a:r>
            <a:r>
              <a:rPr lang="it-IT" sz="2400" dirty="0"/>
              <a:t> </a:t>
            </a:r>
            <a:r>
              <a:rPr lang="it-IT" sz="2400" dirty="0" err="1">
                <a:solidFill>
                  <a:srgbClr val="FF0000"/>
                </a:solidFill>
              </a:rPr>
              <a:t>approprié</a:t>
            </a:r>
            <a:r>
              <a:rPr lang="it-IT" sz="2400" dirty="0">
                <a:solidFill>
                  <a:srgbClr val="FF0000"/>
                </a:solidFill>
              </a:rPr>
              <a:t>(.e.)</a:t>
            </a:r>
            <a:r>
              <a:rPr lang="it-IT" sz="2400" dirty="0" err="1">
                <a:solidFill>
                  <a:srgbClr val="FF0000"/>
                </a:solidFill>
              </a:rPr>
              <a:t>s</a:t>
            </a:r>
            <a:r>
              <a:rPr lang="it-IT" sz="2400" dirty="0"/>
              <a:t> </a:t>
            </a:r>
            <a:r>
              <a:rPr lang="it-IT" sz="2400" dirty="0" err="1"/>
              <a:t>cette</a:t>
            </a:r>
            <a:r>
              <a:rPr lang="it-IT" sz="2400" dirty="0"/>
              <a:t> </a:t>
            </a:r>
            <a:r>
              <a:rPr lang="it-IT" sz="2400" dirty="0" err="1"/>
              <a:t>institution</a:t>
            </a:r>
            <a:r>
              <a:rPr lang="it-IT" sz="2400" dirty="0"/>
              <a:t> dont </a:t>
            </a:r>
            <a:r>
              <a:rPr lang="it-IT" sz="2400" dirty="0" err="1">
                <a:solidFill>
                  <a:srgbClr val="FF0000"/>
                </a:solidFill>
              </a:rPr>
              <a:t>ils</a:t>
            </a:r>
            <a:r>
              <a:rPr lang="it-IT" sz="2400" dirty="0">
                <a:solidFill>
                  <a:srgbClr val="FF0000"/>
                </a:solidFill>
              </a:rPr>
              <a:t> (et </a:t>
            </a:r>
            <a:r>
              <a:rPr lang="it-IT" sz="2400" dirty="0" err="1">
                <a:solidFill>
                  <a:srgbClr val="FF0000"/>
                </a:solidFill>
              </a:rPr>
              <a:t>elles</a:t>
            </a:r>
            <a:r>
              <a:rPr lang="it-IT" sz="2400" dirty="0">
                <a:solidFill>
                  <a:srgbClr val="FF0000"/>
                </a:solidFill>
              </a:rPr>
              <a:t>) </a:t>
            </a:r>
            <a:r>
              <a:rPr lang="it-IT" sz="2400" dirty="0" err="1"/>
              <a:t>étaient</a:t>
            </a:r>
            <a:r>
              <a:rPr lang="it-IT" sz="2400" dirty="0"/>
              <a:t> </a:t>
            </a:r>
            <a:r>
              <a:rPr lang="it-IT" sz="2400" dirty="0" err="1"/>
              <a:t>autrefois</a:t>
            </a:r>
            <a:r>
              <a:rPr lang="it-IT" sz="2400" dirty="0"/>
              <a:t> </a:t>
            </a:r>
            <a:r>
              <a:rPr lang="it-IT" sz="2400" b="1" dirty="0" err="1"/>
              <a:t>exclu.e.s</a:t>
            </a:r>
            <a:r>
              <a:rPr lang="it-IT" sz="2400" b="1" dirty="0"/>
              <a:t>. </a:t>
            </a:r>
            <a:r>
              <a:rPr lang="it-IT" sz="2400" dirty="0" err="1"/>
              <a:t>Ils</a:t>
            </a:r>
            <a:r>
              <a:rPr lang="it-IT" sz="2400" dirty="0"/>
              <a:t> </a:t>
            </a:r>
            <a:r>
              <a:rPr lang="it-IT" sz="2400" dirty="0" err="1"/>
              <a:t>fêtent</a:t>
            </a:r>
            <a:r>
              <a:rPr lang="it-IT" sz="2400" dirty="0"/>
              <a:t> </a:t>
            </a:r>
            <a:r>
              <a:rPr lang="it-IT" sz="2400" dirty="0" err="1"/>
              <a:t>cette</a:t>
            </a:r>
            <a:r>
              <a:rPr lang="it-IT" sz="2400" dirty="0"/>
              <a:t> </a:t>
            </a:r>
            <a:r>
              <a:rPr lang="it-IT" sz="2400" dirty="0" err="1"/>
              <a:t>année</a:t>
            </a:r>
            <a:r>
              <a:rPr lang="it-IT" sz="2400" dirty="0"/>
              <a:t> </a:t>
            </a:r>
            <a:r>
              <a:rPr lang="it-IT" sz="2400" dirty="0" err="1"/>
              <a:t>leurs</a:t>
            </a:r>
            <a:r>
              <a:rPr lang="it-IT" sz="2400" dirty="0"/>
              <a:t> </a:t>
            </a:r>
            <a:r>
              <a:rPr lang="it-IT" sz="2400" dirty="0" err="1"/>
              <a:t>noces</a:t>
            </a:r>
            <a:r>
              <a:rPr lang="it-IT" sz="2400" dirty="0"/>
              <a:t> de </a:t>
            </a:r>
            <a:r>
              <a:rPr lang="it-IT" sz="2400" dirty="0" err="1"/>
              <a:t>bois</a:t>
            </a:r>
            <a:r>
              <a:rPr lang="it-IT" sz="2400" dirty="0"/>
              <a:t>. </a:t>
            </a:r>
            <a:r>
              <a:rPr lang="it-IT" sz="2400" dirty="0" err="1"/>
              <a:t>Mêmes</a:t>
            </a:r>
            <a:r>
              <a:rPr lang="it-IT" sz="2400" dirty="0"/>
              <a:t> </a:t>
            </a:r>
            <a:r>
              <a:rPr lang="it-IT" sz="2400" dirty="0" err="1"/>
              <a:t>droits</a:t>
            </a:r>
            <a:r>
              <a:rPr lang="it-IT" sz="2400" dirty="0"/>
              <a:t>, </a:t>
            </a:r>
            <a:r>
              <a:rPr lang="it-IT" sz="2400" dirty="0" err="1"/>
              <a:t>mêmes</a:t>
            </a:r>
            <a:r>
              <a:rPr lang="it-IT" sz="2400" dirty="0"/>
              <a:t> </a:t>
            </a:r>
            <a:r>
              <a:rPr lang="it-IT" sz="2400" dirty="0" err="1"/>
              <a:t>cérémonies</a:t>
            </a:r>
            <a:r>
              <a:rPr lang="it-IT" sz="2400" dirty="0"/>
              <a:t> ? </a:t>
            </a:r>
            <a:r>
              <a:rPr lang="it-IT" sz="2400" dirty="0" err="1"/>
              <a:t>Propos</a:t>
            </a:r>
            <a:r>
              <a:rPr lang="it-IT" sz="2400" dirty="0"/>
              <a:t> </a:t>
            </a:r>
            <a:r>
              <a:rPr lang="it-IT" sz="2400" dirty="0" err="1"/>
              <a:t>recueillis</a:t>
            </a:r>
            <a:r>
              <a:rPr lang="it-IT" sz="2400" dirty="0"/>
              <a:t> par Florian </a:t>
            </a:r>
            <a:r>
              <a:rPr lang="it-IT" sz="2400" dirty="0" err="1"/>
              <a:t>Bardou</a:t>
            </a:r>
            <a:r>
              <a:rPr lang="it-IT" sz="2400" dirty="0"/>
              <a:t> et Catherine </a:t>
            </a:r>
            <a:r>
              <a:rPr lang="it-IT" sz="2400" dirty="0" err="1"/>
              <a:t>Mallaval</a:t>
            </a:r>
            <a:r>
              <a:rPr lang="it-IT" sz="2400" dirty="0"/>
              <a:t>. </a:t>
            </a:r>
            <a:r>
              <a:rPr lang="it-IT" sz="2400" i="1" dirty="0"/>
              <a:t>Libération</a:t>
            </a:r>
            <a:r>
              <a:rPr lang="it-IT" sz="2400" dirty="0"/>
              <a:t> 23 </a:t>
            </a:r>
            <a:r>
              <a:rPr lang="it-IT" sz="2400" dirty="0" err="1"/>
              <a:t>avril</a:t>
            </a:r>
            <a:r>
              <a:rPr lang="it-IT" sz="2400" dirty="0"/>
              <a:t> 2018</a:t>
            </a:r>
          </a:p>
          <a:p>
            <a:endParaRPr lang="fr-CA" sz="2400" dirty="0"/>
          </a:p>
        </p:txBody>
      </p:sp>
    </p:spTree>
    <p:extLst>
      <p:ext uri="{BB962C8B-B14F-4D97-AF65-F5344CB8AC3E}">
        <p14:creationId xmlns:p14="http://schemas.microsoft.com/office/powerpoint/2010/main" val="38201070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a:t>User du féminin </a:t>
            </a:r>
            <a:r>
              <a:rPr lang="fr-CA" sz="2800" dirty="0"/>
              <a:t>dans la langue française</a:t>
            </a:r>
            <a:br>
              <a:rPr lang="fr-CA" sz="2800" dirty="0"/>
            </a:br>
            <a:r>
              <a:rPr lang="fr-CA" sz="2800" dirty="0"/>
              <a:t>au XXI° siècle</a:t>
            </a:r>
          </a:p>
        </p:txBody>
      </p:sp>
      <p:sp>
        <p:nvSpPr>
          <p:cNvPr id="3" name="Segnaposto contenuto 2"/>
          <p:cNvSpPr>
            <a:spLocks noGrp="1"/>
          </p:cNvSpPr>
          <p:nvPr>
            <p:ph idx="1"/>
          </p:nvPr>
        </p:nvSpPr>
        <p:spPr/>
        <p:txBody>
          <a:bodyPr>
            <a:normAutofit/>
          </a:bodyPr>
          <a:lstStyle/>
          <a:p>
            <a:r>
              <a:rPr lang="fr-CA" sz="2400" dirty="0"/>
              <a:t>Une grande querelle en France</a:t>
            </a:r>
          </a:p>
          <a:p>
            <a:pPr algn="just"/>
            <a:r>
              <a:rPr lang="fr-CA" sz="2400" dirty="0"/>
              <a:t>mais, pas tant dans les autres pays de langue française comme le Canada, la Suisse et la Belgique.</a:t>
            </a:r>
          </a:p>
          <a:p>
            <a:pPr algn="just"/>
            <a:endParaRPr lang="fr-CA" sz="2400" dirty="0"/>
          </a:p>
          <a:p>
            <a:endParaRPr lang="fr-CA" sz="2400" dirty="0"/>
          </a:p>
          <a:p>
            <a:endParaRPr lang="fr-CA" sz="2400" dirty="0"/>
          </a:p>
        </p:txBody>
      </p:sp>
    </p:spTree>
    <p:extLst>
      <p:ext uri="{BB962C8B-B14F-4D97-AF65-F5344CB8AC3E}">
        <p14:creationId xmlns:p14="http://schemas.microsoft.com/office/powerpoint/2010/main" val="18666687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 User </a:t>
            </a:r>
            <a:r>
              <a:rPr lang="it-IT" sz="2800" dirty="0" err="1"/>
              <a:t>du</a:t>
            </a:r>
            <a:r>
              <a:rPr lang="it-IT" sz="2800" dirty="0"/>
              <a:t> </a:t>
            </a:r>
            <a:r>
              <a:rPr lang="it-IT" sz="2800" dirty="0" err="1"/>
              <a:t>féminin</a:t>
            </a:r>
            <a:r>
              <a:rPr lang="it-IT" sz="2800" dirty="0"/>
              <a:t> » </a:t>
            </a:r>
            <a:r>
              <a:rPr lang="it-IT" sz="2800" dirty="0" err="1"/>
              <a:t>plutôt</a:t>
            </a:r>
            <a:r>
              <a:rPr lang="it-IT" sz="2800" dirty="0"/>
              <a:t> </a:t>
            </a:r>
            <a:r>
              <a:rPr lang="it-IT" sz="2800" dirty="0" err="1"/>
              <a:t>que</a:t>
            </a:r>
            <a:r>
              <a:rPr lang="it-IT" sz="2800" dirty="0"/>
              <a:t> « </a:t>
            </a:r>
            <a:r>
              <a:rPr lang="it-IT" sz="2800" dirty="0" err="1"/>
              <a:t>féminiser</a:t>
            </a:r>
            <a:r>
              <a:rPr lang="it-IT" sz="2800" dirty="0"/>
              <a:t> »</a:t>
            </a:r>
            <a:br>
              <a:rPr lang="it-IT" sz="2800" dirty="0"/>
            </a:br>
            <a:r>
              <a:rPr lang="it-IT" sz="2800" dirty="0" err="1"/>
              <a:t>ou</a:t>
            </a:r>
            <a:r>
              <a:rPr lang="it-IT" sz="2800" dirty="0"/>
              <a:t> </a:t>
            </a:r>
            <a:r>
              <a:rPr lang="it-IT" sz="2800" dirty="0" err="1"/>
              <a:t>mieux</a:t>
            </a:r>
            <a:r>
              <a:rPr lang="it-IT" sz="2800" dirty="0"/>
              <a:t> “</a:t>
            </a:r>
            <a:r>
              <a:rPr lang="it-IT" sz="2800" dirty="0" err="1"/>
              <a:t>démasculiniser</a:t>
            </a:r>
            <a:r>
              <a:rPr lang="it-IT" sz="2800" dirty="0"/>
              <a:t>”</a:t>
            </a:r>
            <a:br>
              <a:rPr lang="it-IT" sz="2800" dirty="0"/>
            </a:br>
            <a:r>
              <a:rPr lang="it-IT" sz="2800" dirty="0"/>
              <a:t> ?</a:t>
            </a:r>
            <a:endParaRPr lang="fr-CA" sz="2800" dirty="0"/>
          </a:p>
        </p:txBody>
      </p:sp>
      <p:sp>
        <p:nvSpPr>
          <p:cNvPr id="3" name="Segnaposto contenuto 2"/>
          <p:cNvSpPr>
            <a:spLocks noGrp="1"/>
          </p:cNvSpPr>
          <p:nvPr>
            <p:ph idx="1"/>
          </p:nvPr>
        </p:nvSpPr>
        <p:spPr/>
        <p:txBody>
          <a:bodyPr>
            <a:normAutofit/>
          </a:bodyPr>
          <a:lstStyle/>
          <a:p>
            <a:pPr algn="just"/>
            <a:r>
              <a:rPr lang="it-IT" sz="2400" dirty="0" err="1"/>
              <a:t>Privilégier</a:t>
            </a:r>
            <a:r>
              <a:rPr lang="it-IT" sz="2400" dirty="0"/>
              <a:t> l’</a:t>
            </a:r>
            <a:r>
              <a:rPr lang="it-IT" sz="2400" dirty="0" err="1"/>
              <a:t>expression</a:t>
            </a:r>
            <a:r>
              <a:rPr lang="it-IT" sz="2400" dirty="0"/>
              <a:t> « </a:t>
            </a:r>
            <a:r>
              <a:rPr lang="it-IT" sz="2400" dirty="0" err="1"/>
              <a:t>user</a:t>
            </a:r>
            <a:r>
              <a:rPr lang="it-IT" sz="2400" dirty="0"/>
              <a:t> </a:t>
            </a:r>
            <a:r>
              <a:rPr lang="it-IT" sz="2400" dirty="0" err="1"/>
              <a:t>du</a:t>
            </a:r>
            <a:r>
              <a:rPr lang="it-IT" sz="2400" dirty="0"/>
              <a:t> </a:t>
            </a:r>
            <a:r>
              <a:rPr lang="it-IT" sz="2400" dirty="0" err="1"/>
              <a:t>féminin</a:t>
            </a:r>
            <a:r>
              <a:rPr lang="it-IT" sz="2400" dirty="0"/>
              <a:t> » </a:t>
            </a:r>
            <a:r>
              <a:rPr lang="it-IT" sz="2400" dirty="0" err="1"/>
              <a:t>plutôt</a:t>
            </a:r>
            <a:r>
              <a:rPr lang="it-IT" sz="2400" dirty="0"/>
              <a:t> </a:t>
            </a:r>
            <a:r>
              <a:rPr lang="it-IT" sz="2400" dirty="0" err="1"/>
              <a:t>que</a:t>
            </a:r>
            <a:r>
              <a:rPr lang="it-IT" sz="2400" dirty="0"/>
              <a:t> « </a:t>
            </a:r>
            <a:r>
              <a:rPr lang="it-IT" sz="2400" dirty="0" err="1"/>
              <a:t>féminiser</a:t>
            </a:r>
            <a:r>
              <a:rPr lang="it-IT" sz="2400" dirty="0"/>
              <a:t> » la langue </a:t>
            </a:r>
            <a:r>
              <a:rPr lang="it-IT" sz="2400" dirty="0" err="1"/>
              <a:t>ou</a:t>
            </a:r>
            <a:r>
              <a:rPr lang="it-IT" sz="2400" dirty="0"/>
              <a:t> le </a:t>
            </a:r>
            <a:r>
              <a:rPr lang="it-IT" sz="2400" dirty="0" err="1"/>
              <a:t>langage</a:t>
            </a:r>
            <a:r>
              <a:rPr lang="it-IT" sz="2400" dirty="0"/>
              <a:t>, car le </a:t>
            </a:r>
            <a:r>
              <a:rPr lang="it-IT" sz="2400" dirty="0" err="1"/>
              <a:t>genre</a:t>
            </a:r>
            <a:r>
              <a:rPr lang="it-IT" sz="2400" dirty="0"/>
              <a:t> </a:t>
            </a:r>
            <a:r>
              <a:rPr lang="it-IT" sz="2400" dirty="0" err="1"/>
              <a:t>grammatical</a:t>
            </a:r>
            <a:r>
              <a:rPr lang="it-IT" sz="2400" dirty="0"/>
              <a:t> </a:t>
            </a:r>
            <a:r>
              <a:rPr lang="it-IT" sz="2400" dirty="0" err="1"/>
              <a:t>féminin</a:t>
            </a:r>
            <a:r>
              <a:rPr lang="it-IT" sz="2400" dirty="0"/>
              <a:t> </a:t>
            </a:r>
            <a:r>
              <a:rPr lang="it-IT" sz="2400" dirty="0" err="1"/>
              <a:t>existe</a:t>
            </a:r>
            <a:r>
              <a:rPr lang="it-IT" sz="2400" dirty="0"/>
              <a:t> </a:t>
            </a:r>
            <a:r>
              <a:rPr lang="it-IT" sz="2400" dirty="0" err="1"/>
              <a:t>déja</a:t>
            </a:r>
            <a:r>
              <a:rPr lang="it-IT" sz="2400" dirty="0"/>
              <a:t>̀ : il est </a:t>
            </a:r>
            <a:r>
              <a:rPr lang="it-IT" sz="2400" dirty="0" err="1"/>
              <a:t>simplement</a:t>
            </a:r>
            <a:r>
              <a:rPr lang="it-IT" sz="2400" dirty="0"/>
              <a:t> </a:t>
            </a:r>
            <a:r>
              <a:rPr lang="it-IT" sz="2400" dirty="0" err="1"/>
              <a:t>peu</a:t>
            </a:r>
            <a:r>
              <a:rPr lang="it-IT" sz="2400" dirty="0"/>
              <a:t>, </a:t>
            </a:r>
            <a:r>
              <a:rPr lang="it-IT" sz="2400" dirty="0" err="1"/>
              <a:t>ou</a:t>
            </a:r>
            <a:r>
              <a:rPr lang="it-IT" sz="2400" dirty="0"/>
              <a:t> plus </a:t>
            </a:r>
            <a:r>
              <a:rPr lang="it-IT" sz="2400" dirty="0" err="1"/>
              <a:t>usite</a:t>
            </a:r>
            <a:r>
              <a:rPr lang="it-IT" sz="2400" dirty="0"/>
              <a:t>́. Le </a:t>
            </a:r>
            <a:r>
              <a:rPr lang="it-IT" sz="2400" dirty="0" err="1"/>
              <a:t>fait</a:t>
            </a:r>
            <a:r>
              <a:rPr lang="it-IT" sz="2400" dirty="0"/>
              <a:t> d’</a:t>
            </a:r>
            <a:r>
              <a:rPr lang="it-IT" sz="2400" dirty="0" err="1"/>
              <a:t>utiliser</a:t>
            </a:r>
            <a:r>
              <a:rPr lang="it-IT" sz="2400" dirty="0"/>
              <a:t> un </a:t>
            </a:r>
            <a:r>
              <a:rPr lang="it-IT" sz="2400" dirty="0" err="1"/>
              <a:t>verbe</a:t>
            </a:r>
            <a:r>
              <a:rPr lang="it-IT" sz="2400" dirty="0"/>
              <a:t> </a:t>
            </a:r>
            <a:r>
              <a:rPr lang="it-IT" sz="2400" dirty="0" err="1"/>
              <a:t>d’action</a:t>
            </a:r>
            <a:r>
              <a:rPr lang="it-IT" sz="2400" dirty="0"/>
              <a:t> </a:t>
            </a:r>
            <a:r>
              <a:rPr lang="it-IT" sz="2400" dirty="0" err="1"/>
              <a:t>comme</a:t>
            </a:r>
            <a:r>
              <a:rPr lang="it-IT" sz="2400" dirty="0"/>
              <a:t> « </a:t>
            </a:r>
            <a:r>
              <a:rPr lang="it-IT" sz="2400" dirty="0" err="1"/>
              <a:t>féminiser</a:t>
            </a:r>
            <a:r>
              <a:rPr lang="it-IT" sz="2400" dirty="0"/>
              <a:t> » </a:t>
            </a:r>
            <a:r>
              <a:rPr lang="it-IT" sz="2400" dirty="0" err="1"/>
              <a:t>sous-entend</a:t>
            </a:r>
            <a:r>
              <a:rPr lang="it-IT" sz="2400" dirty="0"/>
              <a:t> à </a:t>
            </a:r>
            <a:r>
              <a:rPr lang="it-IT" sz="2400" dirty="0" err="1"/>
              <a:t>tort</a:t>
            </a:r>
            <a:r>
              <a:rPr lang="it-IT" sz="2400" dirty="0"/>
              <a:t> </a:t>
            </a:r>
            <a:r>
              <a:rPr lang="it-IT" sz="2400" dirty="0" err="1"/>
              <a:t>que</a:t>
            </a:r>
            <a:r>
              <a:rPr lang="it-IT" sz="2400" dirty="0"/>
              <a:t> l’on </a:t>
            </a:r>
            <a:r>
              <a:rPr lang="it-IT" sz="2400" dirty="0" err="1"/>
              <a:t>transformerait</a:t>
            </a:r>
            <a:r>
              <a:rPr lang="it-IT" sz="2400" dirty="0"/>
              <a:t> la langue. (HCE)</a:t>
            </a:r>
          </a:p>
          <a:p>
            <a:pPr algn="just"/>
            <a:endParaRPr lang="it-IT" sz="2400" dirty="0"/>
          </a:p>
          <a:p>
            <a:pPr algn="just"/>
            <a:r>
              <a:rPr lang="it-IT" sz="2400" dirty="0" err="1"/>
              <a:t>ou</a:t>
            </a:r>
            <a:r>
              <a:rPr lang="it-IT" sz="2400" dirty="0"/>
              <a:t> </a:t>
            </a:r>
            <a:r>
              <a:rPr lang="fr-FR" sz="2400" dirty="0"/>
              <a:t>mieux </a:t>
            </a:r>
            <a:r>
              <a:rPr lang="it-IT" sz="2400" dirty="0"/>
              <a:t>“</a:t>
            </a:r>
            <a:r>
              <a:rPr lang="it-IT" sz="2400" dirty="0" err="1"/>
              <a:t>démasculiniser</a:t>
            </a:r>
            <a:r>
              <a:rPr lang="it-IT" sz="2400" dirty="0"/>
              <a:t>”</a:t>
            </a:r>
          </a:p>
          <a:p>
            <a:endParaRPr lang="fr-CA" sz="2400" dirty="0"/>
          </a:p>
        </p:txBody>
      </p:sp>
    </p:spTree>
    <p:extLst>
      <p:ext uri="{BB962C8B-B14F-4D97-AF65-F5344CB8AC3E}">
        <p14:creationId xmlns:p14="http://schemas.microsoft.com/office/powerpoint/2010/main" val="33840018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i="1" dirty="0"/>
              <a:t>User du féminin</a:t>
            </a:r>
            <a:r>
              <a:rPr lang="fr-CA" sz="2800" dirty="0"/>
              <a:t> ou </a:t>
            </a:r>
            <a:r>
              <a:rPr lang="fr-CA" sz="2800" i="1" dirty="0"/>
              <a:t>démasculiniser </a:t>
            </a:r>
            <a:r>
              <a:rPr lang="fr-CA" sz="2800" dirty="0"/>
              <a:t>dans la langue française</a:t>
            </a:r>
            <a:br>
              <a:rPr lang="fr-CA" sz="2800" dirty="0"/>
            </a:br>
            <a:r>
              <a:rPr lang="fr-CA" sz="2800" dirty="0"/>
              <a:t>au XXI° siècle</a:t>
            </a:r>
          </a:p>
        </p:txBody>
      </p:sp>
      <p:sp>
        <p:nvSpPr>
          <p:cNvPr id="3" name="Segnaposto contenuto 2"/>
          <p:cNvSpPr>
            <a:spLocks noGrp="1"/>
          </p:cNvSpPr>
          <p:nvPr>
            <p:ph idx="1"/>
          </p:nvPr>
        </p:nvSpPr>
        <p:spPr/>
        <p:txBody>
          <a:bodyPr>
            <a:normAutofit/>
          </a:bodyPr>
          <a:lstStyle/>
          <a:p>
            <a:pPr marL="0" indent="0" algn="just">
              <a:buNone/>
            </a:pPr>
            <a:endParaRPr lang="fr-CA" sz="2400" dirty="0"/>
          </a:p>
          <a:p>
            <a:endParaRPr lang="fr-CA" sz="2400" dirty="0"/>
          </a:p>
          <a:p>
            <a:pPr algn="just"/>
            <a:r>
              <a:rPr lang="fr-FR" sz="2400" dirty="0"/>
              <a:t>« User du féminin » comprend deux notions et deux étapes : </a:t>
            </a:r>
          </a:p>
          <a:p>
            <a:r>
              <a:rPr lang="fr-FR" sz="2400" dirty="0"/>
              <a:t>1. la féminisation lexicale (la féminisation des mots)</a:t>
            </a:r>
          </a:p>
          <a:p>
            <a:pPr algn="just"/>
            <a:r>
              <a:rPr lang="fr-FR" sz="2400" dirty="0"/>
              <a:t>2. la féminisation des textes : en français de France, l’écriture inclusive; dans les autres pays, la </a:t>
            </a:r>
            <a:r>
              <a:rPr lang="fr-FR" sz="2400" b="1" dirty="0"/>
              <a:t>rédaction épicène. </a:t>
            </a:r>
          </a:p>
          <a:p>
            <a:pPr algn="just"/>
            <a:endParaRPr lang="it-IT" sz="2400" dirty="0"/>
          </a:p>
          <a:p>
            <a:endParaRPr lang="it-IT" sz="2400" dirty="0"/>
          </a:p>
          <a:p>
            <a:endParaRPr lang="fr-CA" sz="2400" dirty="0"/>
          </a:p>
        </p:txBody>
      </p:sp>
    </p:spTree>
    <p:extLst>
      <p:ext uri="{BB962C8B-B14F-4D97-AF65-F5344CB8AC3E}">
        <p14:creationId xmlns:p14="http://schemas.microsoft.com/office/powerpoint/2010/main" val="11281305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En France, affaire d’</a:t>
            </a:r>
            <a:r>
              <a:rPr lang="it-IT" sz="2800" i="1" dirty="0" err="1"/>
              <a:t>État</a:t>
            </a:r>
            <a:r>
              <a:rPr lang="it-IT" sz="2800" i="1" dirty="0"/>
              <a:t> </a:t>
            </a:r>
            <a:r>
              <a:rPr lang="mr-IN" sz="2800" i="1" dirty="0"/>
              <a:t>…</a:t>
            </a:r>
            <a:endParaRPr lang="fr-CA" sz="2800" dirty="0"/>
          </a:p>
        </p:txBody>
      </p:sp>
      <p:sp>
        <p:nvSpPr>
          <p:cNvPr id="3" name="Segnaposto contenuto 2"/>
          <p:cNvSpPr>
            <a:spLocks noGrp="1"/>
          </p:cNvSpPr>
          <p:nvPr>
            <p:ph idx="1"/>
          </p:nvPr>
        </p:nvSpPr>
        <p:spPr/>
        <p:txBody>
          <a:bodyPr>
            <a:normAutofit fontScale="92500"/>
          </a:bodyPr>
          <a:lstStyle/>
          <a:p>
            <a:pPr algn="just"/>
            <a:r>
              <a:rPr lang="fr-FR" sz="2400" dirty="0"/>
              <a:t>En France, </a:t>
            </a:r>
            <a:r>
              <a:rPr lang="fr-FR" sz="2400" i="1" dirty="0"/>
              <a:t>la langue est une affaire d’État </a:t>
            </a:r>
            <a:r>
              <a:rPr lang="fr-FR" sz="2400" dirty="0"/>
              <a:t>ou même</a:t>
            </a:r>
            <a:r>
              <a:rPr lang="fr-FR" sz="2400" i="1" dirty="0"/>
              <a:t> “une religion d’État” </a:t>
            </a:r>
            <a:r>
              <a:rPr lang="fr-FR" sz="2400" dirty="0"/>
              <a:t>(</a:t>
            </a:r>
            <a:r>
              <a:rPr lang="fr-FR" sz="2400" dirty="0" err="1"/>
              <a:t>Cerquiglini</a:t>
            </a:r>
            <a:r>
              <a:rPr lang="fr-FR" sz="2400" dirty="0"/>
              <a:t> 2003), mais aussi de gouvernements, par rapport à supprimer l’invisibilité des femmes :</a:t>
            </a:r>
          </a:p>
          <a:p>
            <a:r>
              <a:rPr lang="fr-FR" sz="2400" dirty="0"/>
              <a:t>En  1984, ouverture de la part du gouvernement socialiste : Laurent Fabius </a:t>
            </a:r>
          </a:p>
          <a:p>
            <a:r>
              <a:rPr lang="fr-FR" sz="2400" dirty="0"/>
              <a:t>En 1986, fermeture par le Gouvernement de droite : Jacques Chirac</a:t>
            </a:r>
          </a:p>
          <a:p>
            <a:r>
              <a:rPr lang="fr-FR" sz="2400" dirty="0"/>
              <a:t>En 1998, Gouvernement de gauche :  Lionel Jospin, présence de 4 femmes ministres qui demandaient d’</a:t>
            </a:r>
            <a:r>
              <a:rPr lang="fr-FR" sz="2400" dirty="0" err="1"/>
              <a:t>etre</a:t>
            </a:r>
            <a:r>
              <a:rPr lang="fr-FR" sz="2400" dirty="0"/>
              <a:t> appelées “Madame la Ministre” (JORF 1998). </a:t>
            </a:r>
          </a:p>
          <a:p>
            <a:r>
              <a:rPr lang="en-US" sz="2400" i="1" u="sng" dirty="0" err="1"/>
              <a:t>Circulaire</a:t>
            </a:r>
            <a:r>
              <a:rPr lang="en-US" sz="2400" i="1" u="sng" dirty="0"/>
              <a:t> du 21 </a:t>
            </a:r>
            <a:r>
              <a:rPr lang="en-US" sz="2400" i="1" u="sng" dirty="0" err="1"/>
              <a:t>novembre</a:t>
            </a:r>
            <a:r>
              <a:rPr lang="en-US" sz="2400" i="1" u="sng" dirty="0"/>
              <a:t> 2017 relative aux </a:t>
            </a:r>
            <a:r>
              <a:rPr lang="en-US" sz="2400" i="1" u="sng" dirty="0" err="1"/>
              <a:t>règles</a:t>
            </a:r>
            <a:r>
              <a:rPr lang="en-US" sz="2400" i="1" u="sng" dirty="0"/>
              <a:t> de </a:t>
            </a:r>
            <a:r>
              <a:rPr lang="en-US" sz="2400" i="1" u="sng" dirty="0" err="1"/>
              <a:t>féminisation</a:t>
            </a:r>
            <a:r>
              <a:rPr lang="en-US" sz="2400" i="1" u="sng" dirty="0"/>
              <a:t> et de </a:t>
            </a:r>
            <a:r>
              <a:rPr lang="en-US" sz="2400" i="1" u="sng" dirty="0" err="1"/>
              <a:t>rédaction</a:t>
            </a:r>
            <a:r>
              <a:rPr lang="en-US" sz="2400" i="1" u="sng" dirty="0"/>
              <a:t> des </a:t>
            </a:r>
            <a:r>
              <a:rPr lang="en-US" sz="2400" i="1" u="sng" dirty="0" err="1"/>
              <a:t>textes</a:t>
            </a:r>
            <a:r>
              <a:rPr lang="en-US" sz="2400" i="1" u="sng" dirty="0"/>
              <a:t> </a:t>
            </a:r>
            <a:r>
              <a:rPr lang="en-US" sz="2400" i="1" u="sng" dirty="0" err="1"/>
              <a:t>publiés</a:t>
            </a:r>
            <a:r>
              <a:rPr lang="en-US" sz="2400" i="1" u="sng" dirty="0"/>
              <a:t>.</a:t>
            </a:r>
            <a:r>
              <a:rPr lang="en-US" sz="2400" u="sng" dirty="0"/>
              <a:t> </a:t>
            </a:r>
          </a:p>
          <a:p>
            <a:r>
              <a:rPr lang="en-US" sz="2400" u="sng" dirty="0"/>
              <a:t>2021 </a:t>
            </a:r>
            <a:r>
              <a:rPr lang="it-IT" sz="2400" dirty="0" err="1"/>
              <a:t>Proposition</a:t>
            </a:r>
            <a:r>
              <a:rPr lang="it-IT" sz="2400" dirty="0"/>
              <a:t> de </a:t>
            </a:r>
            <a:r>
              <a:rPr lang="it-IT" sz="2400" dirty="0" err="1"/>
              <a:t>loi</a:t>
            </a:r>
            <a:r>
              <a:rPr lang="it-IT" sz="2400" dirty="0"/>
              <a:t>, </a:t>
            </a:r>
          </a:p>
          <a:p>
            <a:endParaRPr lang="fr-CA" sz="2400" dirty="0"/>
          </a:p>
          <a:p>
            <a:endParaRPr lang="fr-FR" sz="2400" dirty="0"/>
          </a:p>
        </p:txBody>
      </p:sp>
    </p:spTree>
    <p:extLst>
      <p:ext uri="{BB962C8B-B14F-4D97-AF65-F5344CB8AC3E}">
        <p14:creationId xmlns:p14="http://schemas.microsoft.com/office/powerpoint/2010/main" val="32135727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En France, affaire d’</a:t>
            </a:r>
            <a:r>
              <a:rPr lang="it-IT" sz="2800" i="1" dirty="0" err="1"/>
              <a:t>État</a:t>
            </a:r>
            <a:r>
              <a:rPr lang="it-IT" sz="2800" i="1" dirty="0"/>
              <a:t> </a:t>
            </a:r>
            <a:r>
              <a:rPr lang="mr-IN" sz="2800" i="1" dirty="0"/>
              <a:t>…</a:t>
            </a:r>
            <a:endParaRPr lang="fr-CA" sz="2800" dirty="0"/>
          </a:p>
        </p:txBody>
      </p:sp>
      <p:sp>
        <p:nvSpPr>
          <p:cNvPr id="3" name="Segnaposto contenuto 2"/>
          <p:cNvSpPr>
            <a:spLocks noGrp="1"/>
          </p:cNvSpPr>
          <p:nvPr>
            <p:ph idx="1"/>
          </p:nvPr>
        </p:nvSpPr>
        <p:spPr/>
        <p:txBody>
          <a:bodyPr>
            <a:normAutofit/>
          </a:bodyPr>
          <a:lstStyle/>
          <a:p>
            <a:r>
              <a:rPr lang="fr-CA" sz="2400" dirty="0"/>
              <a:t>Et également deux institutions</a:t>
            </a:r>
          </a:p>
          <a:p>
            <a:r>
              <a:rPr lang="fr-CA" sz="2400" dirty="0"/>
              <a:t>L’Académie française</a:t>
            </a:r>
          </a:p>
          <a:p>
            <a:r>
              <a:rPr lang="it-IT" sz="2400" dirty="0"/>
              <a:t>Le </a:t>
            </a:r>
            <a:r>
              <a:rPr lang="it-IT" sz="2400" dirty="0" err="1"/>
              <a:t>Haut</a:t>
            </a:r>
            <a:r>
              <a:rPr lang="it-IT" sz="2400" dirty="0"/>
              <a:t> </a:t>
            </a:r>
            <a:r>
              <a:rPr lang="it-IT" sz="2400" dirty="0" err="1"/>
              <a:t>Conseil</a:t>
            </a:r>
            <a:r>
              <a:rPr lang="it-IT" sz="2400" dirty="0"/>
              <a:t> à l’</a:t>
            </a:r>
            <a:r>
              <a:rPr lang="it-IT" sz="2400" dirty="0" err="1"/>
              <a:t>Egalité</a:t>
            </a:r>
            <a:r>
              <a:rPr lang="it-IT" sz="2400" b="1" dirty="0"/>
              <a:t/>
            </a:r>
            <a:br>
              <a:rPr lang="it-IT" sz="2400" b="1" dirty="0"/>
            </a:br>
            <a:r>
              <a:rPr lang="fr-CA" sz="2400" dirty="0"/>
              <a:t> </a:t>
            </a:r>
          </a:p>
          <a:p>
            <a:endParaRPr lang="fr-FR" sz="2400" dirty="0"/>
          </a:p>
        </p:txBody>
      </p:sp>
    </p:spTree>
    <p:extLst>
      <p:ext uri="{BB962C8B-B14F-4D97-AF65-F5344CB8AC3E}">
        <p14:creationId xmlns:p14="http://schemas.microsoft.com/office/powerpoint/2010/main" val="146066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CA" sz="2400" dirty="0"/>
              <a:t>Proposition de loi « Sécurité globale » : l’alerte de la Défenseure des droits</a:t>
            </a:r>
            <a:br>
              <a:rPr lang="fr-CA" sz="2400" dirty="0"/>
            </a:br>
            <a:endParaRPr lang="fr-CA" sz="2400" dirty="0"/>
          </a:p>
        </p:txBody>
      </p:sp>
      <p:sp>
        <p:nvSpPr>
          <p:cNvPr id="3" name="Segnaposto contenuto 2"/>
          <p:cNvSpPr>
            <a:spLocks noGrp="1"/>
          </p:cNvSpPr>
          <p:nvPr>
            <p:ph idx="1"/>
          </p:nvPr>
        </p:nvSpPr>
        <p:spPr/>
        <p:txBody>
          <a:bodyPr>
            <a:normAutofit/>
          </a:bodyPr>
          <a:lstStyle/>
          <a:p>
            <a:pPr algn="just"/>
            <a:r>
              <a:rPr lang="fr-CA" sz="2400" dirty="0"/>
              <a:t>Elle est particulièrement préoccupée par les restrictions envisagées concernant la diffusion d’images des agents des forces de sécurité dans l’exercice de leur fonction. Elle demande à ce que ne soient, à l’occasion de ce texte, entravés ni la liberté de la presse, ni le droit à l’information. Elle tient en effet à rappeler l’importance du caractère public de l’action des forces de sécurité et considère que l’information du public et la publication d’images relatives aux interventions de police sont légitimes et nécessaires au fonctionnement démocratique, comme à l’exercice de ses propres missions de contrôle du comportement des forces de sécurité.</a:t>
            </a:r>
          </a:p>
          <a:p>
            <a:pPr algn="just"/>
            <a:endParaRPr lang="fr-CA" sz="2400" dirty="0"/>
          </a:p>
          <a:p>
            <a:endParaRPr lang="fr-CA" sz="2400" dirty="0"/>
          </a:p>
        </p:txBody>
      </p:sp>
    </p:spTree>
    <p:extLst>
      <p:ext uri="{BB962C8B-B14F-4D97-AF65-F5344CB8AC3E}">
        <p14:creationId xmlns:p14="http://schemas.microsoft.com/office/powerpoint/2010/main" val="35372516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i="1" dirty="0"/>
              <a:t>Femme, </a:t>
            </a:r>
            <a:r>
              <a:rPr lang="it-IT" sz="2800" i="1" dirty="0" err="1"/>
              <a:t>j'écris</a:t>
            </a:r>
            <a:r>
              <a:rPr lang="it-IT" sz="2800" i="1" dirty="0"/>
              <a:t> ton </a:t>
            </a:r>
            <a:r>
              <a:rPr lang="it-IT" sz="2800" i="1" dirty="0" err="1"/>
              <a:t>nom</a:t>
            </a:r>
            <a:r>
              <a:rPr lang="it-IT" sz="2800" i="1" dirty="0"/>
              <a:t>…</a:t>
            </a:r>
            <a:endParaRPr lang="fr-CA" sz="2800" dirty="0"/>
          </a:p>
        </p:txBody>
      </p:sp>
      <p:sp>
        <p:nvSpPr>
          <p:cNvPr id="3" name="Segnaposto contenuto 2"/>
          <p:cNvSpPr>
            <a:spLocks noGrp="1"/>
          </p:cNvSpPr>
          <p:nvPr>
            <p:ph idx="1"/>
          </p:nvPr>
        </p:nvSpPr>
        <p:spPr/>
        <p:txBody>
          <a:bodyPr>
            <a:normAutofit/>
          </a:bodyPr>
          <a:lstStyle/>
          <a:p>
            <a:r>
              <a:rPr lang="it-IT" sz="2400" i="1" dirty="0"/>
              <a:t>Femme, </a:t>
            </a:r>
            <a:r>
              <a:rPr lang="it-IT" sz="2400" i="1" dirty="0" err="1"/>
              <a:t>j'écris</a:t>
            </a:r>
            <a:r>
              <a:rPr lang="it-IT" sz="2400" i="1" dirty="0"/>
              <a:t> ton </a:t>
            </a:r>
            <a:r>
              <a:rPr lang="it-IT" sz="2400" i="1" dirty="0" err="1"/>
              <a:t>nom</a:t>
            </a:r>
            <a:r>
              <a:rPr lang="it-IT" sz="2400" i="1" dirty="0"/>
              <a:t>…, (</a:t>
            </a:r>
            <a:r>
              <a:rPr lang="it-IT" sz="2400" dirty="0" err="1"/>
              <a:t>sous-jacent</a:t>
            </a:r>
            <a:r>
              <a:rPr lang="it-IT" sz="2400" dirty="0"/>
              <a:t> </a:t>
            </a:r>
            <a:r>
              <a:rPr lang="it-IT" sz="2400" i="1" dirty="0"/>
              <a:t>“</a:t>
            </a:r>
            <a:r>
              <a:rPr lang="it-IT" sz="2400" i="1" dirty="0" err="1"/>
              <a:t>Liberté</a:t>
            </a:r>
            <a:r>
              <a:rPr lang="it-IT" sz="2400" i="1" dirty="0"/>
              <a:t>, </a:t>
            </a:r>
            <a:r>
              <a:rPr lang="it-IT" sz="2400" i="1" dirty="0" err="1"/>
              <a:t>j’écris</a:t>
            </a:r>
            <a:r>
              <a:rPr lang="it-IT" sz="2400" i="1" dirty="0"/>
              <a:t> ton </a:t>
            </a:r>
            <a:r>
              <a:rPr lang="it-IT" sz="2400" i="1" dirty="0" err="1"/>
              <a:t>nom</a:t>
            </a:r>
            <a:r>
              <a:rPr lang="it-IT" sz="2400" i="1" dirty="0"/>
              <a:t>” </a:t>
            </a:r>
            <a:r>
              <a:rPr lang="it-IT" sz="2400" dirty="0"/>
              <a:t>de Paul </a:t>
            </a:r>
            <a:r>
              <a:rPr lang="it-IT" sz="2400" dirty="0" err="1"/>
              <a:t>Eluard</a:t>
            </a:r>
            <a:r>
              <a:rPr lang="it-IT" sz="2400" dirty="0"/>
              <a:t>) </a:t>
            </a:r>
          </a:p>
          <a:p>
            <a:pPr algn="just"/>
            <a:r>
              <a:rPr lang="it-IT" sz="2400" dirty="0"/>
              <a:t>En 1999, le premier guide </a:t>
            </a:r>
            <a:r>
              <a:rPr lang="it-IT" sz="2400" dirty="0" err="1"/>
              <a:t>sur</a:t>
            </a:r>
            <a:r>
              <a:rPr lang="it-IT" sz="2400" dirty="0"/>
              <a:t> la </a:t>
            </a:r>
            <a:r>
              <a:rPr lang="it-IT" sz="2400" dirty="0" err="1"/>
              <a:t>féminisation</a:t>
            </a:r>
            <a:r>
              <a:rPr lang="it-IT" sz="2400" dirty="0"/>
              <a:t> </a:t>
            </a:r>
            <a:r>
              <a:rPr lang="it-IT" sz="2400" dirty="0" err="1"/>
              <a:t>rédigé</a:t>
            </a:r>
            <a:r>
              <a:rPr lang="it-IT" sz="2400" dirty="0"/>
              <a:t> par l’</a:t>
            </a:r>
            <a:r>
              <a:rPr lang="it-IT" sz="2400" dirty="0" err="1"/>
              <a:t>Institut</a:t>
            </a:r>
            <a:r>
              <a:rPr lang="it-IT" sz="2400" dirty="0"/>
              <a:t> </a:t>
            </a:r>
            <a:r>
              <a:rPr lang="it-IT" sz="2400" dirty="0" err="1"/>
              <a:t>national</a:t>
            </a:r>
            <a:r>
              <a:rPr lang="it-IT" sz="2400" dirty="0"/>
              <a:t> de la langue </a:t>
            </a:r>
            <a:r>
              <a:rPr lang="it-IT" sz="2400" dirty="0" err="1"/>
              <a:t>française</a:t>
            </a:r>
            <a:r>
              <a:rPr lang="it-IT" sz="2400" dirty="0"/>
              <a:t> </a:t>
            </a:r>
            <a:r>
              <a:rPr lang="it-IT" sz="2400" dirty="0" err="1"/>
              <a:t>avec</a:t>
            </a:r>
            <a:r>
              <a:rPr lang="it-IT" sz="2400" dirty="0"/>
              <a:t> une </a:t>
            </a:r>
            <a:r>
              <a:rPr lang="it-IT" sz="2400" dirty="0" err="1"/>
              <a:t>préface</a:t>
            </a:r>
            <a:r>
              <a:rPr lang="it-IT" sz="2400" dirty="0"/>
              <a:t> de Lionel Jospin, premier ministre.</a:t>
            </a:r>
          </a:p>
          <a:p>
            <a:pPr marL="0" indent="0">
              <a:buNone/>
            </a:pPr>
            <a:r>
              <a:rPr lang="it-IT" sz="2400" dirty="0"/>
              <a:t> </a:t>
            </a:r>
          </a:p>
          <a:p>
            <a:r>
              <a:rPr lang="en-US" sz="2400" dirty="0" err="1"/>
              <a:t>Becquer</a:t>
            </a:r>
            <a:r>
              <a:rPr lang="en-US" sz="2400" dirty="0"/>
              <a:t> Annie (</a:t>
            </a:r>
            <a:r>
              <a:rPr lang="en-US" sz="2400" i="1" dirty="0"/>
              <a:t>et al</a:t>
            </a:r>
            <a:r>
              <a:rPr lang="en-US" sz="2400" dirty="0"/>
              <a:t>.) (1999) </a:t>
            </a:r>
            <a:r>
              <a:rPr lang="en-US" sz="2400" i="1" dirty="0"/>
              <a:t>Femme, </a:t>
            </a:r>
            <a:r>
              <a:rPr lang="en-US" sz="2400" i="1" dirty="0" err="1"/>
              <a:t>j’écris</a:t>
            </a:r>
            <a:r>
              <a:rPr lang="en-US" sz="2400" i="1" dirty="0"/>
              <a:t> ton nom…- Guide </a:t>
            </a:r>
            <a:r>
              <a:rPr lang="en-US" sz="2400" i="1" dirty="0" err="1"/>
              <a:t>d’aide</a:t>
            </a:r>
            <a:r>
              <a:rPr lang="en-US" sz="2400" i="1" dirty="0"/>
              <a:t> </a:t>
            </a:r>
            <a:r>
              <a:rPr lang="en-US" sz="2400" i="1" dirty="0" err="1"/>
              <a:t>à</a:t>
            </a:r>
            <a:r>
              <a:rPr lang="en-US" sz="2400" i="1" dirty="0"/>
              <a:t> la </a:t>
            </a:r>
            <a:r>
              <a:rPr lang="en-US" sz="2400" i="1" dirty="0" err="1"/>
              <a:t>féminisation</a:t>
            </a:r>
            <a:r>
              <a:rPr lang="en-US" sz="2400" i="1" dirty="0"/>
              <a:t> des </a:t>
            </a:r>
            <a:r>
              <a:rPr lang="en-US" sz="2400" i="1" dirty="0" err="1"/>
              <a:t>noms</a:t>
            </a:r>
            <a:r>
              <a:rPr lang="en-US" sz="2400" i="1" dirty="0"/>
              <a:t> de métiers, </a:t>
            </a:r>
            <a:r>
              <a:rPr lang="en-US" sz="2400" i="1" dirty="0" err="1"/>
              <a:t>titres</a:t>
            </a:r>
            <a:r>
              <a:rPr lang="en-US" sz="2400" i="1" dirty="0"/>
              <a:t>, grades et </a:t>
            </a:r>
            <a:r>
              <a:rPr lang="en-US" sz="2400" i="1" dirty="0" err="1"/>
              <a:t>fonctions</a:t>
            </a:r>
            <a:r>
              <a:rPr lang="en-US" sz="2400" dirty="0"/>
              <a:t>, Paris, La documentation </a:t>
            </a:r>
            <a:r>
              <a:rPr lang="en-US" sz="2400" dirty="0" err="1"/>
              <a:t>française</a:t>
            </a:r>
            <a:r>
              <a:rPr lang="en-US" sz="2400" dirty="0"/>
              <a:t>.</a:t>
            </a:r>
          </a:p>
          <a:p>
            <a:r>
              <a:rPr lang="en-US" sz="2400" dirty="0"/>
              <a:t> </a:t>
            </a:r>
            <a:r>
              <a:rPr lang="en-US" sz="2400" dirty="0" err="1"/>
              <a:t>Voir</a:t>
            </a:r>
            <a:r>
              <a:rPr lang="en-US" sz="2400" dirty="0"/>
              <a:t> </a:t>
            </a:r>
            <a:r>
              <a:rPr lang="en-US" sz="2400" dirty="0" err="1"/>
              <a:t>sur</a:t>
            </a:r>
            <a:r>
              <a:rPr lang="en-US" sz="2400" dirty="0"/>
              <a:t> le site</a:t>
            </a:r>
            <a:endParaRPr lang="it-IT" sz="2400" dirty="0"/>
          </a:p>
          <a:p>
            <a:endParaRPr lang="fr-CA" sz="2400" dirty="0"/>
          </a:p>
        </p:txBody>
      </p:sp>
    </p:spTree>
    <p:extLst>
      <p:ext uri="{BB962C8B-B14F-4D97-AF65-F5344CB8AC3E}">
        <p14:creationId xmlns:p14="http://schemas.microsoft.com/office/powerpoint/2010/main" val="20522051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Poème "</a:t>
            </a:r>
            <a:r>
              <a:rPr lang="fr-FR" sz="2800" i="1" dirty="0"/>
              <a:t>Liberté</a:t>
            </a:r>
            <a:r>
              <a:rPr lang="fr-FR" sz="2800" dirty="0"/>
              <a:t>" de </a:t>
            </a:r>
            <a:r>
              <a:rPr lang="fr-FR" sz="2800" i="1" dirty="0"/>
              <a:t>Paul </a:t>
            </a:r>
            <a:r>
              <a:rPr lang="fr-FR" sz="2800" i="1" dirty="0" smtClean="0"/>
              <a:t>Eluard </a:t>
            </a:r>
            <a:r>
              <a:rPr lang="fr-FR" sz="2800" dirty="0" smtClean="0"/>
              <a:t>(</a:t>
            </a:r>
            <a:r>
              <a:rPr lang="it-IT" sz="2800" dirty="0" smtClean="0"/>
              <a:t>1895-1952)</a:t>
            </a:r>
            <a:r>
              <a:rPr lang="fr-FR" sz="2800" dirty="0" smtClean="0"/>
              <a:t>, </a:t>
            </a:r>
            <a:r>
              <a:rPr lang="fr-FR" sz="2800" dirty="0"/>
              <a:t>illustré par </a:t>
            </a:r>
            <a:r>
              <a:rPr lang="fr-FR" sz="2800" i="1" dirty="0"/>
              <a:t>Fernand Léger</a:t>
            </a:r>
            <a:r>
              <a:rPr lang="fr-FR" sz="2800" dirty="0"/>
              <a:t> en 1953 </a:t>
            </a:r>
            <a:endParaRPr lang="it-IT" sz="28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23598" y="1600202"/>
            <a:ext cx="5096805" cy="4525963"/>
          </a:xfrm>
        </p:spPr>
      </p:pic>
    </p:spTree>
    <p:extLst>
      <p:ext uri="{BB962C8B-B14F-4D97-AF65-F5344CB8AC3E}">
        <p14:creationId xmlns:p14="http://schemas.microsoft.com/office/powerpoint/2010/main" val="78514010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i="1" dirty="0" err="1"/>
              <a:t>Poésie</a:t>
            </a:r>
            <a:r>
              <a:rPr lang="it-IT" sz="2800" i="1" dirty="0"/>
              <a:t> et </a:t>
            </a:r>
            <a:r>
              <a:rPr lang="it-IT" sz="2800" i="1" dirty="0" err="1"/>
              <a:t>vérité</a:t>
            </a:r>
            <a:r>
              <a:rPr lang="it-IT" sz="2800" i="1" dirty="0"/>
              <a:t> 1942</a:t>
            </a:r>
            <a:r>
              <a:rPr lang="it-IT" sz="2800" dirty="0"/>
              <a:t> (</a:t>
            </a:r>
            <a:r>
              <a:rPr lang="it-IT" sz="2800" dirty="0" err="1"/>
              <a:t>recueil</a:t>
            </a:r>
            <a:r>
              <a:rPr lang="it-IT" sz="2800" dirty="0"/>
              <a:t> </a:t>
            </a:r>
            <a:r>
              <a:rPr lang="it-IT" sz="2800" dirty="0" err="1"/>
              <a:t>clandestin</a:t>
            </a:r>
            <a:r>
              <a:rPr lang="it-IT" sz="2800" dirty="0"/>
              <a:t>)</a:t>
            </a:r>
            <a:br>
              <a:rPr lang="it-IT" sz="2800" dirty="0"/>
            </a:br>
            <a:r>
              <a:rPr lang="it-IT" sz="2800" i="1" dirty="0" err="1"/>
              <a:t>Au</a:t>
            </a:r>
            <a:r>
              <a:rPr lang="it-IT" sz="2800" i="1" dirty="0"/>
              <a:t> rendez-vous </a:t>
            </a:r>
            <a:r>
              <a:rPr lang="it-IT" sz="2800" i="1" dirty="0" err="1"/>
              <a:t>allemand</a:t>
            </a:r>
            <a:r>
              <a:rPr lang="it-IT" sz="2800" dirty="0"/>
              <a:t> (1945, </a:t>
            </a:r>
            <a:r>
              <a:rPr lang="it-IT" sz="2800" dirty="0" err="1"/>
              <a:t>Les</a:t>
            </a:r>
            <a:r>
              <a:rPr lang="it-IT" sz="2800" dirty="0"/>
              <a:t> </a:t>
            </a:r>
            <a:r>
              <a:rPr lang="it-IT" sz="2800" dirty="0" err="1"/>
              <a:t>Editions</a:t>
            </a:r>
            <a:r>
              <a:rPr lang="it-IT" sz="2800" dirty="0"/>
              <a:t> de </a:t>
            </a:r>
            <a:r>
              <a:rPr lang="it-IT" sz="2800" dirty="0" err="1"/>
              <a:t>Minuit</a:t>
            </a:r>
            <a:r>
              <a:rPr lang="it-IT" sz="2800" dirty="0"/>
              <a:t>)</a:t>
            </a:r>
            <a:endParaRPr lang="fr-CA" sz="2800" dirty="0"/>
          </a:p>
        </p:txBody>
      </p:sp>
      <p:sp>
        <p:nvSpPr>
          <p:cNvPr id="3" name="Segnaposto contenuto 2"/>
          <p:cNvSpPr>
            <a:spLocks noGrp="1"/>
          </p:cNvSpPr>
          <p:nvPr>
            <p:ph idx="1"/>
          </p:nvPr>
        </p:nvSpPr>
        <p:spPr/>
        <p:txBody>
          <a:bodyPr>
            <a:normAutofit/>
          </a:bodyPr>
          <a:lstStyle/>
          <a:p>
            <a:pPr algn="just"/>
            <a:r>
              <a:rPr lang="it-IT" sz="2400" dirty="0"/>
              <a:t>Ce </a:t>
            </a:r>
            <a:r>
              <a:rPr lang="it-IT" sz="2400" dirty="0" err="1"/>
              <a:t>poème</a:t>
            </a:r>
            <a:r>
              <a:rPr lang="it-IT" sz="2400" dirty="0"/>
              <a:t> qui </a:t>
            </a:r>
            <a:r>
              <a:rPr lang="it-IT" sz="2400" dirty="0" err="1"/>
              <a:t>ouvre</a:t>
            </a:r>
            <a:r>
              <a:rPr lang="it-IT" sz="2400" dirty="0"/>
              <a:t> le </a:t>
            </a:r>
            <a:r>
              <a:rPr lang="it-IT" sz="2400" dirty="0" err="1"/>
              <a:t>recueil</a:t>
            </a:r>
            <a:r>
              <a:rPr lang="it-IT" sz="2400" dirty="0"/>
              <a:t> </a:t>
            </a:r>
            <a:r>
              <a:rPr lang="it-IT" sz="2400" i="1" dirty="0" err="1"/>
              <a:t>Poésie</a:t>
            </a:r>
            <a:r>
              <a:rPr lang="it-IT" sz="2400" i="1" dirty="0"/>
              <a:t> et </a:t>
            </a:r>
            <a:r>
              <a:rPr lang="it-IT" sz="2400" i="1" dirty="0" err="1"/>
              <a:t>Vérité</a:t>
            </a:r>
            <a:r>
              <a:rPr lang="it-IT" sz="2400" i="1" dirty="0"/>
              <a:t> </a:t>
            </a:r>
            <a:r>
              <a:rPr lang="it-IT" sz="2400" dirty="0"/>
              <a:t>est </a:t>
            </a:r>
            <a:r>
              <a:rPr lang="it-IT" sz="2400" dirty="0" err="1"/>
              <a:t>celui</a:t>
            </a:r>
            <a:r>
              <a:rPr lang="it-IT" sz="2400" dirty="0"/>
              <a:t> d'un </a:t>
            </a:r>
            <a:r>
              <a:rPr lang="it-IT" sz="2400" dirty="0" err="1"/>
              <a:t>Eluard</a:t>
            </a:r>
            <a:r>
              <a:rPr lang="it-IT" sz="2400" dirty="0"/>
              <a:t> </a:t>
            </a:r>
            <a:r>
              <a:rPr lang="it-IT" sz="2400" dirty="0" err="1"/>
              <a:t>infatigable</a:t>
            </a:r>
            <a:r>
              <a:rPr lang="it-IT" sz="2400" dirty="0"/>
              <a:t>, </a:t>
            </a:r>
            <a:r>
              <a:rPr lang="it-IT" sz="2400" b="1" dirty="0" err="1"/>
              <a:t>messager</a:t>
            </a:r>
            <a:r>
              <a:rPr lang="it-IT" sz="2400" dirty="0"/>
              <a:t> de la </a:t>
            </a:r>
            <a:r>
              <a:rPr lang="it-IT" sz="2400" dirty="0" err="1"/>
              <a:t>lutte</a:t>
            </a:r>
            <a:r>
              <a:rPr lang="it-IT" sz="2400" dirty="0"/>
              <a:t> et de l'</a:t>
            </a:r>
            <a:r>
              <a:rPr lang="it-IT" sz="2400" dirty="0" err="1"/>
              <a:t>espoir</a:t>
            </a:r>
            <a:r>
              <a:rPr lang="it-IT" sz="2400" dirty="0"/>
              <a:t> </a:t>
            </a:r>
            <a:r>
              <a:rPr lang="it-IT" sz="2400" dirty="0" err="1"/>
              <a:t>dans</a:t>
            </a:r>
            <a:r>
              <a:rPr lang="it-IT" sz="2400" dirty="0"/>
              <a:t> une France </a:t>
            </a:r>
            <a:r>
              <a:rPr lang="it-IT" sz="2400" dirty="0" err="1"/>
              <a:t>occupée</a:t>
            </a:r>
            <a:r>
              <a:rPr lang="it-IT" sz="2400" dirty="0"/>
              <a:t>, </a:t>
            </a:r>
            <a:r>
              <a:rPr lang="it-IT" sz="2400" dirty="0" err="1"/>
              <a:t>divisée</a:t>
            </a:r>
            <a:r>
              <a:rPr lang="it-IT" sz="2400" dirty="0"/>
              <a:t>. Le texte </a:t>
            </a:r>
            <a:r>
              <a:rPr lang="it-IT" sz="2400" dirty="0" err="1"/>
              <a:t>fut</a:t>
            </a:r>
            <a:r>
              <a:rPr lang="it-IT" sz="2400" dirty="0"/>
              <a:t> </a:t>
            </a:r>
            <a:r>
              <a:rPr lang="it-IT" sz="2400" dirty="0" err="1"/>
              <a:t>traduit</a:t>
            </a:r>
            <a:r>
              <a:rPr lang="it-IT" sz="2400" dirty="0"/>
              <a:t> et </a:t>
            </a:r>
            <a:r>
              <a:rPr lang="it-IT" sz="2400" dirty="0" err="1"/>
              <a:t>diffusé</a:t>
            </a:r>
            <a:r>
              <a:rPr lang="it-IT" sz="2400" dirty="0"/>
              <a:t> à </a:t>
            </a:r>
            <a:r>
              <a:rPr lang="it-IT" sz="2400" dirty="0" err="1"/>
              <a:t>travers</a:t>
            </a:r>
            <a:r>
              <a:rPr lang="it-IT" sz="2400" dirty="0"/>
              <a:t> </a:t>
            </a:r>
            <a:r>
              <a:rPr lang="it-IT" sz="2400" dirty="0" err="1"/>
              <a:t>toute</a:t>
            </a:r>
            <a:r>
              <a:rPr lang="it-IT" sz="2400" dirty="0"/>
              <a:t> l'Europe </a:t>
            </a:r>
            <a:r>
              <a:rPr lang="it-IT" sz="2400" dirty="0" err="1"/>
              <a:t>sous</a:t>
            </a:r>
            <a:r>
              <a:rPr lang="it-IT" sz="2400" dirty="0"/>
              <a:t> le </a:t>
            </a:r>
            <a:r>
              <a:rPr lang="it-IT" sz="2400" dirty="0" err="1"/>
              <a:t>manteau</a:t>
            </a:r>
            <a:r>
              <a:rPr lang="it-IT" sz="2400" dirty="0"/>
              <a:t>, par radio, par </a:t>
            </a:r>
            <a:r>
              <a:rPr lang="it-IT" sz="2400" dirty="0" err="1"/>
              <a:t>parachutage</a:t>
            </a:r>
            <a:r>
              <a:rPr lang="it-IT" sz="2400" dirty="0"/>
              <a:t>. A la fin de la guerre </a:t>
            </a:r>
            <a:r>
              <a:rPr lang="it-IT" sz="2400" dirty="0" err="1"/>
              <a:t>les</a:t>
            </a:r>
            <a:r>
              <a:rPr lang="it-IT" sz="2400" dirty="0"/>
              <a:t> </a:t>
            </a:r>
            <a:r>
              <a:rPr lang="it-IT" sz="2400" dirty="0" err="1"/>
              <a:t>résistants</a:t>
            </a:r>
            <a:r>
              <a:rPr lang="it-IT" sz="2400" dirty="0"/>
              <a:t> </a:t>
            </a:r>
            <a:r>
              <a:rPr lang="it-IT" sz="2400" dirty="0" err="1"/>
              <a:t>savaient</a:t>
            </a:r>
            <a:r>
              <a:rPr lang="it-IT" sz="2400" dirty="0"/>
              <a:t> par </a:t>
            </a:r>
            <a:r>
              <a:rPr lang="it-IT" sz="2400" dirty="0" err="1"/>
              <a:t>cœur</a:t>
            </a:r>
            <a:r>
              <a:rPr lang="it-IT" sz="2400" dirty="0"/>
              <a:t> </a:t>
            </a:r>
            <a:r>
              <a:rPr lang="it-IT" sz="2400" dirty="0" err="1"/>
              <a:t>ces</a:t>
            </a:r>
            <a:r>
              <a:rPr lang="it-IT" sz="2400" dirty="0"/>
              <a:t> </a:t>
            </a:r>
            <a:r>
              <a:rPr lang="it-IT" sz="2400" dirty="0" err="1"/>
              <a:t>strophes</a:t>
            </a:r>
            <a:r>
              <a:rPr lang="it-IT" sz="2400" dirty="0"/>
              <a:t> </a:t>
            </a:r>
            <a:r>
              <a:rPr lang="it-IT" sz="2400" dirty="0" err="1"/>
              <a:t>tonitruantes</a:t>
            </a:r>
            <a:r>
              <a:rPr lang="it-IT" sz="2400" dirty="0"/>
              <a:t>.</a:t>
            </a:r>
            <a:endParaRPr lang="fr-CA" sz="2400" dirty="0"/>
          </a:p>
        </p:txBody>
      </p:sp>
    </p:spTree>
    <p:extLst>
      <p:ext uri="{BB962C8B-B14F-4D97-AF65-F5344CB8AC3E}">
        <p14:creationId xmlns:p14="http://schemas.microsoft.com/office/powerpoint/2010/main" val="13676543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i="1" dirty="0" err="1"/>
              <a:t>Poésie</a:t>
            </a:r>
            <a:r>
              <a:rPr lang="it-IT" sz="2400" i="1" dirty="0"/>
              <a:t> et </a:t>
            </a:r>
            <a:r>
              <a:rPr lang="it-IT" sz="2400" i="1" dirty="0" err="1"/>
              <a:t>vérité</a:t>
            </a:r>
            <a:r>
              <a:rPr lang="it-IT" sz="2400" i="1" dirty="0"/>
              <a:t> 1942</a:t>
            </a:r>
            <a:r>
              <a:rPr lang="it-IT" sz="2400" dirty="0"/>
              <a:t> (</a:t>
            </a:r>
            <a:r>
              <a:rPr lang="it-IT" sz="2400" dirty="0" err="1"/>
              <a:t>recueil</a:t>
            </a:r>
            <a:r>
              <a:rPr lang="it-IT" sz="2400" dirty="0"/>
              <a:t> </a:t>
            </a:r>
            <a:r>
              <a:rPr lang="it-IT" sz="2400" dirty="0" err="1"/>
              <a:t>clandestin</a:t>
            </a:r>
            <a:r>
              <a:rPr lang="it-IT" sz="2400" dirty="0"/>
              <a:t>)</a:t>
            </a:r>
            <a:br>
              <a:rPr lang="it-IT" sz="2400" dirty="0"/>
            </a:br>
            <a:r>
              <a:rPr lang="it-IT" sz="2400" i="1" dirty="0" err="1"/>
              <a:t>Au</a:t>
            </a:r>
            <a:r>
              <a:rPr lang="it-IT" sz="2400" i="1" dirty="0"/>
              <a:t> rendez-vous </a:t>
            </a:r>
            <a:r>
              <a:rPr lang="it-IT" sz="2400" i="1" dirty="0" err="1"/>
              <a:t>allemand</a:t>
            </a:r>
            <a:r>
              <a:rPr lang="it-IT" sz="2400" dirty="0"/>
              <a:t> (1945, </a:t>
            </a:r>
            <a:r>
              <a:rPr lang="it-IT" sz="2400" dirty="0" err="1"/>
              <a:t>Les</a:t>
            </a:r>
            <a:r>
              <a:rPr lang="it-IT" sz="2400" dirty="0"/>
              <a:t> </a:t>
            </a:r>
            <a:r>
              <a:rPr lang="it-IT" sz="2400" dirty="0" err="1"/>
              <a:t>Editions</a:t>
            </a:r>
            <a:r>
              <a:rPr lang="it-IT" sz="2400" dirty="0"/>
              <a:t> de </a:t>
            </a:r>
            <a:r>
              <a:rPr lang="it-IT" sz="2400" dirty="0" err="1"/>
              <a:t>Minuit</a:t>
            </a:r>
            <a:r>
              <a:rPr lang="it-IT" sz="2400" dirty="0"/>
              <a:t>)</a:t>
            </a:r>
            <a:endParaRPr lang="fr-CA" sz="2400" dirty="0"/>
          </a:p>
        </p:txBody>
      </p:sp>
      <p:graphicFrame>
        <p:nvGraphicFramePr>
          <p:cNvPr id="4" name="Segnaposto contenuto 3"/>
          <p:cNvGraphicFramePr>
            <a:graphicFrameLocks noGrp="1"/>
          </p:cNvGraphicFramePr>
          <p:nvPr>
            <p:ph idx="1"/>
            <p:extLst/>
          </p:nvPr>
        </p:nvGraphicFramePr>
        <p:xfrm>
          <a:off x="1485900" y="1600200"/>
          <a:ext cx="6172200" cy="704596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370840">
                <a:tc>
                  <a:txBody>
                    <a:bodyPr/>
                    <a:lstStyle/>
                    <a:p>
                      <a:endParaRPr lang="fr-CA" dirty="0"/>
                    </a:p>
                  </a:txBody>
                  <a:tcPr marL="68580" marR="68580"/>
                </a:tc>
                <a:tc>
                  <a:txBody>
                    <a:bodyPr/>
                    <a:lstStyle/>
                    <a:p>
                      <a:endParaRPr lang="fr-CA"/>
                    </a:p>
                  </a:txBody>
                  <a:tcPr marL="68580" marR="68580"/>
                </a:tc>
                <a:tc>
                  <a:txBody>
                    <a:bodyPr/>
                    <a:lstStyle/>
                    <a:p>
                      <a:endParaRPr lang="fr-CA"/>
                    </a:p>
                  </a:txBody>
                  <a:tcPr marL="68580" marR="68580"/>
                </a:tc>
                <a:extLst>
                  <a:ext uri="{0D108BD9-81ED-4DB2-BD59-A6C34878D82A}">
                    <a16:rowId xmlns="" xmlns:a16="http://schemas.microsoft.com/office/drawing/2014/main" val="10000"/>
                  </a:ext>
                </a:extLst>
              </a:tr>
              <a:tr h="370840">
                <a:tc>
                  <a:txBody>
                    <a:bodyPr/>
                    <a:lstStyle/>
                    <a:p>
                      <a:r>
                        <a:rPr lang="it-IT" dirty="0" err="1"/>
                        <a:t>Sur</a:t>
                      </a:r>
                      <a:r>
                        <a:rPr lang="it-IT" dirty="0"/>
                        <a:t> </a:t>
                      </a:r>
                      <a:r>
                        <a:rPr lang="it-IT" dirty="0" err="1"/>
                        <a:t>mes</a:t>
                      </a:r>
                      <a:r>
                        <a:rPr lang="it-IT" dirty="0"/>
                        <a:t> cahiers d’</a:t>
                      </a:r>
                      <a:r>
                        <a:rPr lang="it-IT" dirty="0" err="1"/>
                        <a:t>écolier</a:t>
                      </a:r>
                      <a:r>
                        <a:rPr lang="it-IT" dirty="0"/>
                        <a:t/>
                      </a:r>
                      <a:br>
                        <a:rPr lang="it-IT" dirty="0"/>
                      </a:br>
                      <a:r>
                        <a:rPr lang="it-IT" dirty="0" err="1"/>
                        <a:t>Sur</a:t>
                      </a:r>
                      <a:r>
                        <a:rPr lang="it-IT" dirty="0"/>
                        <a:t> </a:t>
                      </a:r>
                      <a:r>
                        <a:rPr lang="it-IT" dirty="0" err="1"/>
                        <a:t>mon</a:t>
                      </a:r>
                      <a:r>
                        <a:rPr lang="it-IT" dirty="0"/>
                        <a:t> </a:t>
                      </a:r>
                      <a:r>
                        <a:rPr lang="it-IT" dirty="0" err="1"/>
                        <a:t>pupitre</a:t>
                      </a:r>
                      <a:r>
                        <a:rPr lang="it-IT" dirty="0"/>
                        <a:t> et </a:t>
                      </a:r>
                      <a:r>
                        <a:rPr lang="it-IT" dirty="0" err="1"/>
                        <a:t>les</a:t>
                      </a:r>
                      <a:r>
                        <a:rPr lang="it-IT" dirty="0"/>
                        <a:t> </a:t>
                      </a:r>
                      <a:r>
                        <a:rPr lang="it-IT" dirty="0" err="1"/>
                        <a:t>arbres</a:t>
                      </a:r>
                      <a:r>
                        <a:rPr lang="it-IT" dirty="0"/>
                        <a:t/>
                      </a:r>
                      <a:br>
                        <a:rPr lang="it-IT" dirty="0"/>
                      </a:br>
                      <a:r>
                        <a:rPr lang="it-IT" dirty="0" err="1"/>
                        <a:t>Sur</a:t>
                      </a:r>
                      <a:r>
                        <a:rPr lang="it-IT" dirty="0"/>
                        <a:t> le </a:t>
                      </a:r>
                      <a:r>
                        <a:rPr lang="it-IT" dirty="0" err="1"/>
                        <a:t>sable</a:t>
                      </a:r>
                      <a:r>
                        <a:rPr lang="it-IT" dirty="0"/>
                        <a:t> </a:t>
                      </a:r>
                      <a:r>
                        <a:rPr lang="it-IT" dirty="0" err="1"/>
                        <a:t>sur</a:t>
                      </a:r>
                      <a:r>
                        <a:rPr lang="it-IT" dirty="0"/>
                        <a:t> la </a:t>
                      </a:r>
                      <a:r>
                        <a:rPr lang="it-IT" dirty="0" err="1"/>
                        <a:t>neige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toutes</a:t>
                      </a:r>
                      <a:r>
                        <a:rPr lang="it-IT" dirty="0"/>
                        <a:t> </a:t>
                      </a:r>
                      <a:r>
                        <a:rPr lang="it-IT" dirty="0" err="1"/>
                        <a:t>les</a:t>
                      </a:r>
                      <a:r>
                        <a:rPr lang="it-IT" dirty="0"/>
                        <a:t> </a:t>
                      </a:r>
                      <a:r>
                        <a:rPr lang="it-IT" dirty="0" err="1"/>
                        <a:t>pages</a:t>
                      </a:r>
                      <a:r>
                        <a:rPr lang="it-IT" dirty="0"/>
                        <a:t> </a:t>
                      </a:r>
                      <a:r>
                        <a:rPr lang="it-IT" dirty="0" err="1"/>
                        <a:t>lues</a:t>
                      </a:r>
                      <a:r>
                        <a:rPr lang="it-IT" dirty="0"/>
                        <a:t/>
                      </a:r>
                      <a:br>
                        <a:rPr lang="it-IT" dirty="0"/>
                      </a:br>
                      <a:r>
                        <a:rPr lang="it-IT" dirty="0" err="1"/>
                        <a:t>Sur</a:t>
                      </a:r>
                      <a:r>
                        <a:rPr lang="it-IT" dirty="0"/>
                        <a:t> </a:t>
                      </a:r>
                      <a:r>
                        <a:rPr lang="it-IT" dirty="0" err="1"/>
                        <a:t>toutes</a:t>
                      </a:r>
                      <a:r>
                        <a:rPr lang="it-IT" dirty="0"/>
                        <a:t> </a:t>
                      </a:r>
                      <a:r>
                        <a:rPr lang="it-IT" dirty="0" err="1"/>
                        <a:t>les</a:t>
                      </a:r>
                      <a:r>
                        <a:rPr lang="it-IT" dirty="0"/>
                        <a:t> </a:t>
                      </a:r>
                      <a:r>
                        <a:rPr lang="it-IT" dirty="0" err="1"/>
                        <a:t>pages</a:t>
                      </a:r>
                      <a:r>
                        <a:rPr lang="it-IT" dirty="0"/>
                        <a:t> </a:t>
                      </a:r>
                      <a:r>
                        <a:rPr lang="it-IT" dirty="0" err="1"/>
                        <a:t>blanches</a:t>
                      </a:r>
                      <a:r>
                        <a:rPr lang="it-IT" dirty="0"/>
                        <a:t/>
                      </a:r>
                      <a:br>
                        <a:rPr lang="it-IT" dirty="0"/>
                      </a:br>
                      <a:r>
                        <a:rPr lang="it-IT" dirty="0"/>
                        <a:t>Pierre </a:t>
                      </a:r>
                      <a:r>
                        <a:rPr lang="it-IT" dirty="0" err="1"/>
                        <a:t>sang</a:t>
                      </a:r>
                      <a:r>
                        <a:rPr lang="it-IT" dirty="0"/>
                        <a:t> papier </a:t>
                      </a:r>
                      <a:r>
                        <a:rPr lang="it-IT" dirty="0" err="1"/>
                        <a:t>ou</a:t>
                      </a:r>
                      <a:r>
                        <a:rPr lang="it-IT" dirty="0"/>
                        <a:t> </a:t>
                      </a:r>
                      <a:r>
                        <a:rPr lang="it-IT" dirty="0" err="1"/>
                        <a:t>cendre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les</a:t>
                      </a:r>
                      <a:r>
                        <a:rPr lang="it-IT" dirty="0"/>
                        <a:t> images </a:t>
                      </a:r>
                      <a:r>
                        <a:rPr lang="it-IT" dirty="0" err="1"/>
                        <a:t>dorées</a:t>
                      </a:r>
                      <a:r>
                        <a:rPr lang="it-IT" dirty="0"/>
                        <a:t/>
                      </a:r>
                      <a:br>
                        <a:rPr lang="it-IT" dirty="0"/>
                      </a:br>
                      <a:r>
                        <a:rPr lang="it-IT" dirty="0" err="1"/>
                        <a:t>Sur</a:t>
                      </a:r>
                      <a:r>
                        <a:rPr lang="it-IT" dirty="0"/>
                        <a:t> </a:t>
                      </a:r>
                      <a:r>
                        <a:rPr lang="it-IT" dirty="0" err="1"/>
                        <a:t>les</a:t>
                      </a:r>
                      <a:r>
                        <a:rPr lang="it-IT" dirty="0"/>
                        <a:t> </a:t>
                      </a:r>
                      <a:r>
                        <a:rPr lang="it-IT" dirty="0" err="1"/>
                        <a:t>armes</a:t>
                      </a:r>
                      <a:r>
                        <a:rPr lang="it-IT" dirty="0"/>
                        <a:t> </a:t>
                      </a:r>
                      <a:r>
                        <a:rPr lang="it-IT" dirty="0" err="1"/>
                        <a:t>des</a:t>
                      </a:r>
                      <a:r>
                        <a:rPr lang="it-IT" dirty="0"/>
                        <a:t> </a:t>
                      </a:r>
                      <a:r>
                        <a:rPr lang="it-IT" dirty="0" err="1"/>
                        <a:t>guerriers</a:t>
                      </a:r>
                      <a:r>
                        <a:rPr lang="it-IT" dirty="0"/>
                        <a:t/>
                      </a:r>
                      <a:br>
                        <a:rPr lang="it-IT" dirty="0"/>
                      </a:br>
                      <a:r>
                        <a:rPr lang="it-IT" dirty="0" err="1"/>
                        <a:t>Sur</a:t>
                      </a:r>
                      <a:r>
                        <a:rPr lang="it-IT" dirty="0"/>
                        <a:t> la </a:t>
                      </a:r>
                      <a:r>
                        <a:rPr lang="it-IT" dirty="0" err="1"/>
                        <a:t>couronne</a:t>
                      </a:r>
                      <a:r>
                        <a:rPr lang="it-IT" dirty="0"/>
                        <a:t> </a:t>
                      </a:r>
                      <a:r>
                        <a:rPr lang="it-IT" dirty="0" err="1"/>
                        <a:t>des</a:t>
                      </a:r>
                      <a:r>
                        <a:rPr lang="it-IT" dirty="0"/>
                        <a:t> </a:t>
                      </a:r>
                      <a:r>
                        <a:rPr lang="it-IT" dirty="0" err="1"/>
                        <a:t>rois</a:t>
                      </a:r>
                      <a:r>
                        <a:rPr lang="it-IT" dirty="0"/>
                        <a:t/>
                      </a:r>
                      <a:br>
                        <a:rPr lang="it-IT" dirty="0"/>
                      </a:br>
                      <a:r>
                        <a:rPr lang="it-IT" dirty="0" err="1"/>
                        <a:t>J’écris</a:t>
                      </a:r>
                      <a:r>
                        <a:rPr lang="it-IT" dirty="0"/>
                        <a:t> ton </a:t>
                      </a:r>
                      <a:r>
                        <a:rPr lang="it-IT" dirty="0" err="1"/>
                        <a:t>nom</a:t>
                      </a:r>
                      <a:endParaRPr lang="it-IT" dirty="0"/>
                    </a:p>
                    <a:p>
                      <a:endParaRPr lang="fr-CA" dirty="0"/>
                    </a:p>
                  </a:txBody>
                  <a:tcPr marL="68580" marR="68580"/>
                </a:tc>
                <a:tc>
                  <a:txBody>
                    <a:bodyPr/>
                    <a:lstStyle/>
                    <a:p>
                      <a:r>
                        <a:rPr lang="it-IT" dirty="0" err="1"/>
                        <a:t>Sur</a:t>
                      </a:r>
                      <a:r>
                        <a:rPr lang="it-IT" dirty="0"/>
                        <a:t> la jungle et le </a:t>
                      </a:r>
                      <a:r>
                        <a:rPr lang="it-IT" dirty="0" err="1"/>
                        <a:t>désert</a:t>
                      </a:r>
                      <a:r>
                        <a:rPr lang="it-IT" dirty="0"/>
                        <a:t/>
                      </a:r>
                      <a:br>
                        <a:rPr lang="it-IT" dirty="0"/>
                      </a:br>
                      <a:r>
                        <a:rPr lang="it-IT" dirty="0" err="1"/>
                        <a:t>Sur</a:t>
                      </a:r>
                      <a:r>
                        <a:rPr lang="it-IT" dirty="0"/>
                        <a:t> </a:t>
                      </a:r>
                      <a:r>
                        <a:rPr lang="it-IT" dirty="0" err="1"/>
                        <a:t>les</a:t>
                      </a:r>
                      <a:r>
                        <a:rPr lang="it-IT" dirty="0"/>
                        <a:t> </a:t>
                      </a:r>
                      <a:r>
                        <a:rPr lang="it-IT" dirty="0" err="1"/>
                        <a:t>nids</a:t>
                      </a:r>
                      <a:r>
                        <a:rPr lang="it-IT" dirty="0"/>
                        <a:t> </a:t>
                      </a:r>
                      <a:r>
                        <a:rPr lang="it-IT" dirty="0" err="1"/>
                        <a:t>sur</a:t>
                      </a:r>
                      <a:r>
                        <a:rPr lang="it-IT" dirty="0"/>
                        <a:t> </a:t>
                      </a:r>
                      <a:r>
                        <a:rPr lang="it-IT" dirty="0" err="1"/>
                        <a:t>les</a:t>
                      </a:r>
                      <a:r>
                        <a:rPr lang="it-IT" dirty="0"/>
                        <a:t> </a:t>
                      </a:r>
                      <a:r>
                        <a:rPr lang="it-IT" dirty="0" err="1"/>
                        <a:t>genêts</a:t>
                      </a:r>
                      <a:r>
                        <a:rPr lang="it-IT" dirty="0"/>
                        <a:t/>
                      </a:r>
                      <a:br>
                        <a:rPr lang="it-IT" dirty="0"/>
                      </a:br>
                      <a:r>
                        <a:rPr lang="it-IT" dirty="0" err="1"/>
                        <a:t>Sur</a:t>
                      </a:r>
                      <a:r>
                        <a:rPr lang="it-IT" dirty="0"/>
                        <a:t> l’</a:t>
                      </a:r>
                      <a:r>
                        <a:rPr lang="it-IT" dirty="0" err="1"/>
                        <a:t>écho</a:t>
                      </a:r>
                      <a:r>
                        <a:rPr lang="it-IT" dirty="0"/>
                        <a:t> de </a:t>
                      </a:r>
                      <a:r>
                        <a:rPr lang="it-IT" dirty="0" err="1"/>
                        <a:t>mon</a:t>
                      </a:r>
                      <a:r>
                        <a:rPr lang="it-IT" dirty="0"/>
                        <a:t> </a:t>
                      </a:r>
                      <a:r>
                        <a:rPr lang="it-IT" dirty="0" err="1"/>
                        <a:t>enfance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les</a:t>
                      </a:r>
                      <a:r>
                        <a:rPr lang="it-IT" dirty="0"/>
                        <a:t> </a:t>
                      </a:r>
                      <a:r>
                        <a:rPr lang="it-IT" dirty="0" err="1"/>
                        <a:t>merveilles</a:t>
                      </a:r>
                      <a:r>
                        <a:rPr lang="it-IT" dirty="0"/>
                        <a:t> </a:t>
                      </a:r>
                      <a:r>
                        <a:rPr lang="it-IT" dirty="0" err="1"/>
                        <a:t>des</a:t>
                      </a:r>
                      <a:r>
                        <a:rPr lang="it-IT" dirty="0"/>
                        <a:t> </a:t>
                      </a:r>
                      <a:r>
                        <a:rPr lang="it-IT" dirty="0" err="1"/>
                        <a:t>nuits</a:t>
                      </a:r>
                      <a:r>
                        <a:rPr lang="it-IT" dirty="0"/>
                        <a:t/>
                      </a:r>
                      <a:br>
                        <a:rPr lang="it-IT" dirty="0"/>
                      </a:br>
                      <a:r>
                        <a:rPr lang="it-IT" dirty="0" err="1"/>
                        <a:t>Sur</a:t>
                      </a:r>
                      <a:r>
                        <a:rPr lang="it-IT" dirty="0"/>
                        <a:t> le </a:t>
                      </a:r>
                      <a:r>
                        <a:rPr lang="it-IT" dirty="0" err="1"/>
                        <a:t>pain</a:t>
                      </a:r>
                      <a:r>
                        <a:rPr lang="it-IT" dirty="0"/>
                        <a:t> </a:t>
                      </a:r>
                      <a:r>
                        <a:rPr lang="it-IT" dirty="0" err="1"/>
                        <a:t>blanc</a:t>
                      </a:r>
                      <a:r>
                        <a:rPr lang="it-IT" dirty="0"/>
                        <a:t> </a:t>
                      </a:r>
                      <a:r>
                        <a:rPr lang="it-IT" dirty="0" err="1"/>
                        <a:t>des</a:t>
                      </a:r>
                      <a:r>
                        <a:rPr lang="it-IT" dirty="0"/>
                        <a:t> </a:t>
                      </a:r>
                      <a:r>
                        <a:rPr lang="it-IT" dirty="0" err="1"/>
                        <a:t>journées</a:t>
                      </a:r>
                      <a:r>
                        <a:rPr lang="it-IT" dirty="0"/>
                        <a:t/>
                      </a:r>
                      <a:br>
                        <a:rPr lang="it-IT" dirty="0"/>
                      </a:br>
                      <a:r>
                        <a:rPr lang="it-IT" dirty="0" err="1"/>
                        <a:t>Sur</a:t>
                      </a:r>
                      <a:r>
                        <a:rPr lang="it-IT" dirty="0"/>
                        <a:t> </a:t>
                      </a:r>
                      <a:r>
                        <a:rPr lang="it-IT" dirty="0" err="1"/>
                        <a:t>les</a:t>
                      </a:r>
                      <a:r>
                        <a:rPr lang="it-IT" dirty="0"/>
                        <a:t> </a:t>
                      </a:r>
                      <a:r>
                        <a:rPr lang="it-IT" dirty="0" err="1"/>
                        <a:t>saisons</a:t>
                      </a:r>
                      <a:r>
                        <a:rPr lang="it-IT" dirty="0"/>
                        <a:t> </a:t>
                      </a:r>
                      <a:r>
                        <a:rPr lang="it-IT" dirty="0" err="1"/>
                        <a:t>fiancées</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tous</a:t>
                      </a:r>
                      <a:r>
                        <a:rPr lang="it-IT" dirty="0"/>
                        <a:t> </a:t>
                      </a:r>
                      <a:r>
                        <a:rPr lang="it-IT" dirty="0" err="1"/>
                        <a:t>mes</a:t>
                      </a:r>
                      <a:r>
                        <a:rPr lang="it-IT" dirty="0"/>
                        <a:t> chiffons d’</a:t>
                      </a:r>
                      <a:r>
                        <a:rPr lang="it-IT" dirty="0" err="1"/>
                        <a:t>azur</a:t>
                      </a:r>
                      <a:r>
                        <a:rPr lang="it-IT" dirty="0"/>
                        <a:t/>
                      </a:r>
                      <a:br>
                        <a:rPr lang="it-IT" dirty="0"/>
                      </a:br>
                      <a:r>
                        <a:rPr lang="it-IT" dirty="0" err="1"/>
                        <a:t>Sur</a:t>
                      </a:r>
                      <a:r>
                        <a:rPr lang="it-IT" dirty="0"/>
                        <a:t> l’</a:t>
                      </a:r>
                      <a:r>
                        <a:rPr lang="it-IT" dirty="0" err="1"/>
                        <a:t>étang</a:t>
                      </a:r>
                      <a:r>
                        <a:rPr lang="it-IT" dirty="0"/>
                        <a:t> soleil </a:t>
                      </a:r>
                      <a:r>
                        <a:rPr lang="it-IT" dirty="0" err="1"/>
                        <a:t>moisi</a:t>
                      </a:r>
                      <a:r>
                        <a:rPr lang="it-IT" dirty="0"/>
                        <a:t/>
                      </a:r>
                      <a:br>
                        <a:rPr lang="it-IT" dirty="0"/>
                      </a:br>
                      <a:r>
                        <a:rPr lang="it-IT" dirty="0" err="1"/>
                        <a:t>Sur</a:t>
                      </a:r>
                      <a:r>
                        <a:rPr lang="it-IT" dirty="0"/>
                        <a:t> le </a:t>
                      </a:r>
                      <a:r>
                        <a:rPr lang="it-IT" dirty="0" err="1"/>
                        <a:t>lac</a:t>
                      </a:r>
                      <a:r>
                        <a:rPr lang="it-IT" dirty="0"/>
                        <a:t> lune </a:t>
                      </a:r>
                      <a:r>
                        <a:rPr lang="it-IT" dirty="0" err="1"/>
                        <a:t>vivante</a:t>
                      </a:r>
                      <a:r>
                        <a:rPr lang="it-IT" dirty="0"/>
                        <a:t/>
                      </a:r>
                      <a:br>
                        <a:rPr lang="it-IT" dirty="0"/>
                      </a:br>
                      <a:r>
                        <a:rPr lang="it-IT" dirty="0" err="1"/>
                        <a:t>J’écris</a:t>
                      </a:r>
                      <a:r>
                        <a:rPr lang="it-IT" dirty="0"/>
                        <a:t> ton </a:t>
                      </a:r>
                      <a:r>
                        <a:rPr lang="it-IT" dirty="0" err="1"/>
                        <a:t>nom</a:t>
                      </a:r>
                      <a:endParaRPr lang="it-IT" dirty="0"/>
                    </a:p>
                    <a:p>
                      <a:endParaRPr lang="fr-CA" dirty="0"/>
                    </a:p>
                  </a:txBody>
                  <a:tcPr marL="68580" marR="68580"/>
                </a:tc>
                <a:tc>
                  <a:txBody>
                    <a:bodyPr/>
                    <a:lstStyle/>
                    <a:p>
                      <a:r>
                        <a:rPr lang="it-IT" dirty="0" err="1"/>
                        <a:t>Sur</a:t>
                      </a:r>
                      <a:r>
                        <a:rPr lang="it-IT" dirty="0"/>
                        <a:t> </a:t>
                      </a:r>
                      <a:r>
                        <a:rPr lang="it-IT" dirty="0" err="1"/>
                        <a:t>les</a:t>
                      </a:r>
                      <a:r>
                        <a:rPr lang="it-IT" dirty="0"/>
                        <a:t> </a:t>
                      </a:r>
                      <a:r>
                        <a:rPr lang="it-IT" dirty="0" err="1"/>
                        <a:t>champs</a:t>
                      </a:r>
                      <a:r>
                        <a:rPr lang="it-IT" dirty="0"/>
                        <a:t> </a:t>
                      </a:r>
                      <a:r>
                        <a:rPr lang="it-IT" dirty="0" err="1"/>
                        <a:t>sur</a:t>
                      </a:r>
                      <a:r>
                        <a:rPr lang="it-IT" dirty="0"/>
                        <a:t> l’</a:t>
                      </a:r>
                      <a:r>
                        <a:rPr lang="it-IT" dirty="0" err="1"/>
                        <a:t>horizon</a:t>
                      </a:r>
                      <a:r>
                        <a:rPr lang="it-IT" dirty="0"/>
                        <a:t/>
                      </a:r>
                      <a:br>
                        <a:rPr lang="it-IT" dirty="0"/>
                      </a:br>
                      <a:r>
                        <a:rPr lang="it-IT" dirty="0" err="1"/>
                        <a:t>Sur</a:t>
                      </a:r>
                      <a:r>
                        <a:rPr lang="it-IT" dirty="0"/>
                        <a:t> </a:t>
                      </a:r>
                      <a:r>
                        <a:rPr lang="it-IT" dirty="0" err="1"/>
                        <a:t>les</a:t>
                      </a:r>
                      <a:r>
                        <a:rPr lang="it-IT" dirty="0"/>
                        <a:t> </a:t>
                      </a:r>
                      <a:r>
                        <a:rPr lang="it-IT" dirty="0" err="1"/>
                        <a:t>ailes</a:t>
                      </a:r>
                      <a:r>
                        <a:rPr lang="it-IT" dirty="0"/>
                        <a:t> </a:t>
                      </a:r>
                      <a:r>
                        <a:rPr lang="it-IT" dirty="0" err="1"/>
                        <a:t>des</a:t>
                      </a:r>
                      <a:r>
                        <a:rPr lang="it-IT" dirty="0"/>
                        <a:t> </a:t>
                      </a:r>
                      <a:r>
                        <a:rPr lang="it-IT" dirty="0" err="1"/>
                        <a:t>oiseaux</a:t>
                      </a:r>
                      <a:r>
                        <a:rPr lang="it-IT" dirty="0"/>
                        <a:t/>
                      </a:r>
                      <a:br>
                        <a:rPr lang="it-IT" dirty="0"/>
                      </a:br>
                      <a:r>
                        <a:rPr lang="it-IT" dirty="0"/>
                        <a:t>Et </a:t>
                      </a:r>
                      <a:r>
                        <a:rPr lang="it-IT" dirty="0" err="1"/>
                        <a:t>sur</a:t>
                      </a:r>
                      <a:r>
                        <a:rPr lang="it-IT" dirty="0"/>
                        <a:t> le </a:t>
                      </a:r>
                      <a:r>
                        <a:rPr lang="it-IT" dirty="0" err="1"/>
                        <a:t>moulin</a:t>
                      </a:r>
                      <a:r>
                        <a:rPr lang="it-IT" dirty="0"/>
                        <a:t> </a:t>
                      </a:r>
                      <a:r>
                        <a:rPr lang="it-IT" dirty="0" err="1"/>
                        <a:t>des</a:t>
                      </a:r>
                      <a:r>
                        <a:rPr lang="it-IT" dirty="0"/>
                        <a:t> </a:t>
                      </a:r>
                      <a:r>
                        <a:rPr lang="it-IT" dirty="0" err="1"/>
                        <a:t>ombres</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chaque</a:t>
                      </a:r>
                      <a:r>
                        <a:rPr lang="it-IT" dirty="0"/>
                        <a:t> </a:t>
                      </a:r>
                      <a:r>
                        <a:rPr lang="it-IT" dirty="0" err="1"/>
                        <a:t>bouffée</a:t>
                      </a:r>
                      <a:r>
                        <a:rPr lang="it-IT" dirty="0"/>
                        <a:t> d’aurore</a:t>
                      </a:r>
                      <a:br>
                        <a:rPr lang="it-IT" dirty="0"/>
                      </a:br>
                      <a:r>
                        <a:rPr lang="it-IT" dirty="0" err="1"/>
                        <a:t>Sur</a:t>
                      </a:r>
                      <a:r>
                        <a:rPr lang="it-IT" dirty="0"/>
                        <a:t> la </a:t>
                      </a:r>
                      <a:r>
                        <a:rPr lang="it-IT" dirty="0" err="1"/>
                        <a:t>mer</a:t>
                      </a:r>
                      <a:r>
                        <a:rPr lang="it-IT" dirty="0"/>
                        <a:t> </a:t>
                      </a:r>
                      <a:r>
                        <a:rPr lang="it-IT" dirty="0" err="1"/>
                        <a:t>sur</a:t>
                      </a:r>
                      <a:r>
                        <a:rPr lang="it-IT" dirty="0"/>
                        <a:t> </a:t>
                      </a:r>
                      <a:r>
                        <a:rPr lang="it-IT" dirty="0" err="1"/>
                        <a:t>les</a:t>
                      </a:r>
                      <a:r>
                        <a:rPr lang="it-IT" dirty="0"/>
                        <a:t> </a:t>
                      </a:r>
                      <a:r>
                        <a:rPr lang="it-IT" dirty="0" err="1"/>
                        <a:t>bateaux</a:t>
                      </a:r>
                      <a:r>
                        <a:rPr lang="it-IT" dirty="0"/>
                        <a:t/>
                      </a:r>
                      <a:br>
                        <a:rPr lang="it-IT" dirty="0"/>
                      </a:br>
                      <a:r>
                        <a:rPr lang="it-IT" dirty="0" err="1"/>
                        <a:t>Sur</a:t>
                      </a:r>
                      <a:r>
                        <a:rPr lang="it-IT" dirty="0"/>
                        <a:t> la montagne </a:t>
                      </a:r>
                      <a:r>
                        <a:rPr lang="it-IT" dirty="0" err="1"/>
                        <a:t>démente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la mousse </a:t>
                      </a:r>
                      <a:r>
                        <a:rPr lang="it-IT" dirty="0" err="1"/>
                        <a:t>des</a:t>
                      </a:r>
                      <a:r>
                        <a:rPr lang="it-IT" dirty="0"/>
                        <a:t> </a:t>
                      </a:r>
                      <a:r>
                        <a:rPr lang="it-IT" dirty="0" err="1"/>
                        <a:t>nuages</a:t>
                      </a:r>
                      <a:r>
                        <a:rPr lang="it-IT" dirty="0"/>
                        <a:t/>
                      </a:r>
                      <a:br>
                        <a:rPr lang="it-IT" dirty="0"/>
                      </a:br>
                      <a:r>
                        <a:rPr lang="it-IT" dirty="0" err="1"/>
                        <a:t>Sur</a:t>
                      </a:r>
                      <a:r>
                        <a:rPr lang="it-IT" dirty="0"/>
                        <a:t> </a:t>
                      </a:r>
                      <a:r>
                        <a:rPr lang="it-IT" dirty="0" err="1"/>
                        <a:t>les</a:t>
                      </a:r>
                      <a:r>
                        <a:rPr lang="it-IT" dirty="0"/>
                        <a:t> </a:t>
                      </a:r>
                      <a:r>
                        <a:rPr lang="it-IT" dirty="0" err="1"/>
                        <a:t>sueurs</a:t>
                      </a:r>
                      <a:r>
                        <a:rPr lang="it-IT" dirty="0"/>
                        <a:t> de l’</a:t>
                      </a:r>
                      <a:r>
                        <a:rPr lang="it-IT" dirty="0" err="1"/>
                        <a:t>orage</a:t>
                      </a:r>
                      <a:r>
                        <a:rPr lang="it-IT" dirty="0"/>
                        <a:t/>
                      </a:r>
                      <a:br>
                        <a:rPr lang="it-IT" dirty="0"/>
                      </a:br>
                      <a:r>
                        <a:rPr lang="it-IT" dirty="0" err="1"/>
                        <a:t>Sur</a:t>
                      </a:r>
                      <a:r>
                        <a:rPr lang="it-IT" dirty="0"/>
                        <a:t> la </a:t>
                      </a:r>
                      <a:r>
                        <a:rPr lang="it-IT" dirty="0" err="1"/>
                        <a:t>pluie</a:t>
                      </a:r>
                      <a:r>
                        <a:rPr lang="it-IT" dirty="0"/>
                        <a:t> </a:t>
                      </a:r>
                      <a:r>
                        <a:rPr lang="it-IT" dirty="0" err="1"/>
                        <a:t>épaisse</a:t>
                      </a:r>
                      <a:r>
                        <a:rPr lang="it-IT" dirty="0"/>
                        <a:t> et </a:t>
                      </a:r>
                      <a:r>
                        <a:rPr lang="it-IT" dirty="0" err="1"/>
                        <a:t>fade</a:t>
                      </a:r>
                      <a:r>
                        <a:rPr lang="it-IT" dirty="0"/>
                        <a:t/>
                      </a:r>
                      <a:br>
                        <a:rPr lang="it-IT" dirty="0"/>
                      </a:br>
                      <a:r>
                        <a:rPr lang="it-IT" dirty="0" err="1"/>
                        <a:t>J’écris</a:t>
                      </a:r>
                      <a:r>
                        <a:rPr lang="it-IT" dirty="0"/>
                        <a:t> ton </a:t>
                      </a:r>
                      <a:r>
                        <a:rPr lang="it-IT" dirty="0" err="1"/>
                        <a:t>nom</a:t>
                      </a:r>
                      <a:endParaRPr lang="it-IT" dirty="0"/>
                    </a:p>
                  </a:txBody>
                  <a:tcPr marL="68580" marR="6858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6742901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graphicFrame>
        <p:nvGraphicFramePr>
          <p:cNvPr id="4" name="Segnaposto contenuto 3"/>
          <p:cNvGraphicFramePr>
            <a:graphicFrameLocks noGrp="1"/>
          </p:cNvGraphicFramePr>
          <p:nvPr>
            <p:ph idx="1"/>
            <p:extLst/>
          </p:nvPr>
        </p:nvGraphicFramePr>
        <p:xfrm>
          <a:off x="1485900" y="1600200"/>
          <a:ext cx="6172200" cy="704596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370840">
                <a:tc>
                  <a:txBody>
                    <a:bodyPr/>
                    <a:lstStyle/>
                    <a:p>
                      <a:endParaRPr lang="fr-CA" dirty="0"/>
                    </a:p>
                  </a:txBody>
                  <a:tcPr marL="68580" marR="68580"/>
                </a:tc>
                <a:tc>
                  <a:txBody>
                    <a:bodyPr/>
                    <a:lstStyle/>
                    <a:p>
                      <a:endParaRPr lang="fr-CA"/>
                    </a:p>
                  </a:txBody>
                  <a:tcPr marL="68580" marR="68580"/>
                </a:tc>
                <a:tc>
                  <a:txBody>
                    <a:bodyPr/>
                    <a:lstStyle/>
                    <a:p>
                      <a:endParaRPr lang="fr-CA"/>
                    </a:p>
                  </a:txBody>
                  <a:tcPr marL="68580" marR="68580"/>
                </a:tc>
                <a:extLst>
                  <a:ext uri="{0D108BD9-81ED-4DB2-BD59-A6C34878D82A}">
                    <a16:rowId xmlns="" xmlns:a16="http://schemas.microsoft.com/office/drawing/2014/main" val="10000"/>
                  </a:ext>
                </a:extLst>
              </a:tr>
              <a:tr h="370840">
                <a:tc>
                  <a:txBody>
                    <a:bodyPr/>
                    <a:lstStyle/>
                    <a:p>
                      <a:r>
                        <a:rPr lang="it-IT" dirty="0" err="1"/>
                        <a:t>Sur</a:t>
                      </a:r>
                      <a:r>
                        <a:rPr lang="it-IT" dirty="0"/>
                        <a:t> </a:t>
                      </a:r>
                      <a:r>
                        <a:rPr lang="it-IT" dirty="0" err="1"/>
                        <a:t>les</a:t>
                      </a:r>
                      <a:r>
                        <a:rPr lang="it-IT" dirty="0"/>
                        <a:t> </a:t>
                      </a:r>
                      <a:r>
                        <a:rPr lang="it-IT" dirty="0" err="1"/>
                        <a:t>formes</a:t>
                      </a:r>
                      <a:r>
                        <a:rPr lang="it-IT" dirty="0"/>
                        <a:t> </a:t>
                      </a:r>
                      <a:r>
                        <a:rPr lang="it-IT" dirty="0" err="1"/>
                        <a:t>scintillantes</a:t>
                      </a:r>
                      <a:r>
                        <a:rPr lang="it-IT" dirty="0"/>
                        <a:t/>
                      </a:r>
                      <a:br>
                        <a:rPr lang="it-IT" dirty="0"/>
                      </a:br>
                      <a:r>
                        <a:rPr lang="it-IT" dirty="0" err="1"/>
                        <a:t>Sur</a:t>
                      </a:r>
                      <a:r>
                        <a:rPr lang="it-IT" dirty="0"/>
                        <a:t> </a:t>
                      </a:r>
                      <a:r>
                        <a:rPr lang="it-IT" dirty="0" err="1"/>
                        <a:t>les</a:t>
                      </a:r>
                      <a:r>
                        <a:rPr lang="it-IT" dirty="0"/>
                        <a:t> </a:t>
                      </a:r>
                      <a:r>
                        <a:rPr lang="it-IT" dirty="0" err="1"/>
                        <a:t>cloches</a:t>
                      </a:r>
                      <a:r>
                        <a:rPr lang="it-IT" dirty="0"/>
                        <a:t> </a:t>
                      </a:r>
                      <a:r>
                        <a:rPr lang="it-IT" dirty="0" err="1"/>
                        <a:t>des</a:t>
                      </a:r>
                      <a:r>
                        <a:rPr lang="it-IT" dirty="0"/>
                        <a:t> </a:t>
                      </a:r>
                      <a:r>
                        <a:rPr lang="it-IT" dirty="0" err="1"/>
                        <a:t>couleurs</a:t>
                      </a:r>
                      <a:r>
                        <a:rPr lang="it-IT" dirty="0"/>
                        <a:t/>
                      </a:r>
                      <a:br>
                        <a:rPr lang="it-IT" dirty="0"/>
                      </a:br>
                      <a:r>
                        <a:rPr lang="it-IT" dirty="0" err="1"/>
                        <a:t>Sur</a:t>
                      </a:r>
                      <a:r>
                        <a:rPr lang="it-IT" dirty="0"/>
                        <a:t> la </a:t>
                      </a:r>
                      <a:r>
                        <a:rPr lang="it-IT" dirty="0" err="1"/>
                        <a:t>vérité</a:t>
                      </a:r>
                      <a:r>
                        <a:rPr lang="it-IT" dirty="0"/>
                        <a:t> </a:t>
                      </a:r>
                      <a:r>
                        <a:rPr lang="it-IT" dirty="0" err="1"/>
                        <a:t>physique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les</a:t>
                      </a:r>
                      <a:r>
                        <a:rPr lang="it-IT" dirty="0"/>
                        <a:t> </a:t>
                      </a:r>
                      <a:r>
                        <a:rPr lang="it-IT" dirty="0" err="1"/>
                        <a:t>sentiers</a:t>
                      </a:r>
                      <a:r>
                        <a:rPr lang="it-IT" dirty="0"/>
                        <a:t> </a:t>
                      </a:r>
                      <a:r>
                        <a:rPr lang="it-IT" dirty="0" err="1"/>
                        <a:t>éveillés</a:t>
                      </a:r>
                      <a:r>
                        <a:rPr lang="it-IT" dirty="0"/>
                        <a:t/>
                      </a:r>
                      <a:br>
                        <a:rPr lang="it-IT" dirty="0"/>
                      </a:br>
                      <a:r>
                        <a:rPr lang="it-IT" dirty="0" err="1"/>
                        <a:t>Sur</a:t>
                      </a:r>
                      <a:r>
                        <a:rPr lang="it-IT" dirty="0"/>
                        <a:t> </a:t>
                      </a:r>
                      <a:r>
                        <a:rPr lang="it-IT" dirty="0" err="1"/>
                        <a:t>les</a:t>
                      </a:r>
                      <a:r>
                        <a:rPr lang="it-IT" dirty="0"/>
                        <a:t> </a:t>
                      </a:r>
                      <a:r>
                        <a:rPr lang="it-IT" dirty="0" err="1"/>
                        <a:t>routes</a:t>
                      </a:r>
                      <a:r>
                        <a:rPr lang="it-IT" dirty="0"/>
                        <a:t> </a:t>
                      </a:r>
                      <a:r>
                        <a:rPr lang="it-IT" dirty="0" err="1"/>
                        <a:t>déployées</a:t>
                      </a:r>
                      <a:r>
                        <a:rPr lang="it-IT" dirty="0"/>
                        <a:t/>
                      </a:r>
                      <a:br>
                        <a:rPr lang="it-IT" dirty="0"/>
                      </a:br>
                      <a:r>
                        <a:rPr lang="it-IT" dirty="0" err="1"/>
                        <a:t>Sur</a:t>
                      </a:r>
                      <a:r>
                        <a:rPr lang="it-IT" dirty="0"/>
                        <a:t> </a:t>
                      </a:r>
                      <a:r>
                        <a:rPr lang="it-IT" dirty="0" err="1"/>
                        <a:t>les</a:t>
                      </a:r>
                      <a:r>
                        <a:rPr lang="it-IT" dirty="0"/>
                        <a:t> </a:t>
                      </a:r>
                      <a:r>
                        <a:rPr lang="it-IT" dirty="0" err="1"/>
                        <a:t>places</a:t>
                      </a:r>
                      <a:r>
                        <a:rPr lang="it-IT" dirty="0"/>
                        <a:t> qui </a:t>
                      </a:r>
                      <a:r>
                        <a:rPr lang="it-IT" dirty="0" err="1"/>
                        <a:t>débordent</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la lampe qui s’allume</a:t>
                      </a:r>
                      <a:br>
                        <a:rPr lang="it-IT" dirty="0"/>
                      </a:br>
                      <a:r>
                        <a:rPr lang="it-IT" dirty="0" err="1"/>
                        <a:t>Sur</a:t>
                      </a:r>
                      <a:r>
                        <a:rPr lang="it-IT" dirty="0"/>
                        <a:t> la lampe qui s’</a:t>
                      </a:r>
                      <a:r>
                        <a:rPr lang="it-IT" dirty="0" err="1"/>
                        <a:t>éteint</a:t>
                      </a:r>
                      <a:r>
                        <a:rPr lang="it-IT" dirty="0"/>
                        <a:t/>
                      </a:r>
                      <a:br>
                        <a:rPr lang="it-IT" dirty="0"/>
                      </a:br>
                      <a:r>
                        <a:rPr lang="it-IT" dirty="0" err="1"/>
                        <a:t>Sur</a:t>
                      </a:r>
                      <a:r>
                        <a:rPr lang="it-IT" dirty="0"/>
                        <a:t> </a:t>
                      </a:r>
                      <a:r>
                        <a:rPr lang="it-IT" dirty="0" err="1"/>
                        <a:t>mes</a:t>
                      </a:r>
                      <a:r>
                        <a:rPr lang="it-IT" dirty="0"/>
                        <a:t> </a:t>
                      </a:r>
                      <a:r>
                        <a:rPr lang="it-IT" dirty="0" err="1"/>
                        <a:t>maisons</a:t>
                      </a:r>
                      <a:r>
                        <a:rPr lang="it-IT" dirty="0"/>
                        <a:t> </a:t>
                      </a:r>
                      <a:r>
                        <a:rPr lang="it-IT" dirty="0" err="1"/>
                        <a:t>réunies</a:t>
                      </a:r>
                      <a:r>
                        <a:rPr lang="it-IT" dirty="0"/>
                        <a:t/>
                      </a:r>
                      <a:br>
                        <a:rPr lang="it-IT" dirty="0"/>
                      </a:br>
                      <a:r>
                        <a:rPr lang="it-IT" dirty="0" err="1"/>
                        <a:t>J’écris</a:t>
                      </a:r>
                      <a:r>
                        <a:rPr lang="it-IT" dirty="0"/>
                        <a:t> ton </a:t>
                      </a:r>
                      <a:r>
                        <a:rPr lang="it-IT" dirty="0" err="1"/>
                        <a:t>nom</a:t>
                      </a:r>
                      <a:endParaRPr lang="it-IT" dirty="0"/>
                    </a:p>
                    <a:p>
                      <a:endParaRPr lang="fr-CA" dirty="0"/>
                    </a:p>
                  </a:txBody>
                  <a:tcPr marL="68580" marR="68580"/>
                </a:tc>
                <a:tc>
                  <a:txBody>
                    <a:bodyPr/>
                    <a:lstStyle/>
                    <a:p>
                      <a:r>
                        <a:rPr lang="it-IT" dirty="0" err="1"/>
                        <a:t>Sur</a:t>
                      </a:r>
                      <a:r>
                        <a:rPr lang="it-IT" dirty="0"/>
                        <a:t> le </a:t>
                      </a:r>
                      <a:r>
                        <a:rPr lang="it-IT" dirty="0" err="1"/>
                        <a:t>fruit</a:t>
                      </a:r>
                      <a:r>
                        <a:rPr lang="it-IT" dirty="0"/>
                        <a:t> coupé en </a:t>
                      </a:r>
                      <a:r>
                        <a:rPr lang="it-IT" dirty="0" err="1"/>
                        <a:t>deux</a:t>
                      </a:r>
                      <a:r>
                        <a:rPr lang="it-IT" dirty="0"/>
                        <a:t/>
                      </a:r>
                      <a:br>
                        <a:rPr lang="it-IT" dirty="0"/>
                      </a:br>
                      <a:r>
                        <a:rPr lang="it-IT" dirty="0" err="1"/>
                        <a:t>Du</a:t>
                      </a:r>
                      <a:r>
                        <a:rPr lang="it-IT" dirty="0"/>
                        <a:t> </a:t>
                      </a:r>
                      <a:r>
                        <a:rPr lang="it-IT" dirty="0" err="1"/>
                        <a:t>miroir</a:t>
                      </a:r>
                      <a:r>
                        <a:rPr lang="it-IT" dirty="0"/>
                        <a:t> et de ma </a:t>
                      </a:r>
                      <a:r>
                        <a:rPr lang="it-IT" dirty="0" err="1"/>
                        <a:t>chambre</a:t>
                      </a:r>
                      <a:r>
                        <a:rPr lang="it-IT" dirty="0"/>
                        <a:t/>
                      </a:r>
                      <a:br>
                        <a:rPr lang="it-IT" dirty="0"/>
                      </a:br>
                      <a:r>
                        <a:rPr lang="it-IT" dirty="0" err="1"/>
                        <a:t>Sur</a:t>
                      </a:r>
                      <a:r>
                        <a:rPr lang="it-IT" dirty="0"/>
                        <a:t> </a:t>
                      </a:r>
                      <a:r>
                        <a:rPr lang="it-IT" dirty="0" err="1"/>
                        <a:t>mon</a:t>
                      </a:r>
                      <a:r>
                        <a:rPr lang="it-IT" dirty="0"/>
                        <a:t> </a:t>
                      </a:r>
                      <a:r>
                        <a:rPr lang="it-IT" dirty="0" err="1"/>
                        <a:t>lit</a:t>
                      </a:r>
                      <a:r>
                        <a:rPr lang="it-IT" dirty="0"/>
                        <a:t> </a:t>
                      </a:r>
                      <a:r>
                        <a:rPr lang="it-IT" dirty="0" err="1"/>
                        <a:t>coquille</a:t>
                      </a:r>
                      <a:r>
                        <a:rPr lang="it-IT" dirty="0"/>
                        <a:t> vide</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mon</a:t>
                      </a:r>
                      <a:r>
                        <a:rPr lang="it-IT" dirty="0"/>
                        <a:t> </a:t>
                      </a:r>
                      <a:r>
                        <a:rPr lang="it-IT" dirty="0" err="1"/>
                        <a:t>chien</a:t>
                      </a:r>
                      <a:r>
                        <a:rPr lang="it-IT" dirty="0"/>
                        <a:t> </a:t>
                      </a:r>
                      <a:r>
                        <a:rPr lang="it-IT" dirty="0" err="1"/>
                        <a:t>gourmand</a:t>
                      </a:r>
                      <a:r>
                        <a:rPr lang="it-IT" dirty="0"/>
                        <a:t> et </a:t>
                      </a:r>
                      <a:r>
                        <a:rPr lang="it-IT" dirty="0" err="1"/>
                        <a:t>tendre</a:t>
                      </a:r>
                      <a:r>
                        <a:rPr lang="it-IT" dirty="0"/>
                        <a:t/>
                      </a:r>
                      <a:br>
                        <a:rPr lang="it-IT" dirty="0"/>
                      </a:br>
                      <a:r>
                        <a:rPr lang="it-IT" dirty="0" err="1"/>
                        <a:t>Sur</a:t>
                      </a:r>
                      <a:r>
                        <a:rPr lang="it-IT" dirty="0"/>
                        <a:t> </a:t>
                      </a:r>
                      <a:r>
                        <a:rPr lang="it-IT" dirty="0" err="1"/>
                        <a:t>ses</a:t>
                      </a:r>
                      <a:r>
                        <a:rPr lang="it-IT" dirty="0"/>
                        <a:t> </a:t>
                      </a:r>
                      <a:r>
                        <a:rPr lang="it-IT" dirty="0" err="1"/>
                        <a:t>oreilles</a:t>
                      </a:r>
                      <a:r>
                        <a:rPr lang="it-IT" dirty="0"/>
                        <a:t> </a:t>
                      </a:r>
                      <a:r>
                        <a:rPr lang="it-IT" dirty="0" err="1"/>
                        <a:t>dressées</a:t>
                      </a:r>
                      <a:r>
                        <a:rPr lang="it-IT" dirty="0"/>
                        <a:t/>
                      </a:r>
                      <a:br>
                        <a:rPr lang="it-IT" dirty="0"/>
                      </a:br>
                      <a:r>
                        <a:rPr lang="it-IT" dirty="0" err="1"/>
                        <a:t>Sur</a:t>
                      </a:r>
                      <a:r>
                        <a:rPr lang="it-IT" dirty="0"/>
                        <a:t> sa patte </a:t>
                      </a:r>
                      <a:r>
                        <a:rPr lang="it-IT" dirty="0" err="1"/>
                        <a:t>maladroite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le </a:t>
                      </a:r>
                      <a:r>
                        <a:rPr lang="it-IT" dirty="0" err="1"/>
                        <a:t>tremplin</a:t>
                      </a:r>
                      <a:r>
                        <a:rPr lang="it-IT" dirty="0"/>
                        <a:t> de ma porte</a:t>
                      </a:r>
                      <a:br>
                        <a:rPr lang="it-IT" dirty="0"/>
                      </a:br>
                      <a:r>
                        <a:rPr lang="it-IT" dirty="0" err="1"/>
                        <a:t>Sur</a:t>
                      </a:r>
                      <a:r>
                        <a:rPr lang="it-IT" dirty="0"/>
                        <a:t> </a:t>
                      </a:r>
                      <a:r>
                        <a:rPr lang="it-IT" dirty="0" err="1"/>
                        <a:t>les</a:t>
                      </a:r>
                      <a:r>
                        <a:rPr lang="it-IT" dirty="0"/>
                        <a:t> </a:t>
                      </a:r>
                      <a:r>
                        <a:rPr lang="it-IT" dirty="0" err="1"/>
                        <a:t>objets</a:t>
                      </a:r>
                      <a:r>
                        <a:rPr lang="it-IT" dirty="0"/>
                        <a:t> </a:t>
                      </a:r>
                      <a:r>
                        <a:rPr lang="it-IT" dirty="0" err="1"/>
                        <a:t>familiers</a:t>
                      </a:r>
                      <a:r>
                        <a:rPr lang="it-IT" dirty="0"/>
                        <a:t/>
                      </a:r>
                      <a:br>
                        <a:rPr lang="it-IT" dirty="0"/>
                      </a:br>
                      <a:r>
                        <a:rPr lang="it-IT" dirty="0" err="1"/>
                        <a:t>Sur</a:t>
                      </a:r>
                      <a:r>
                        <a:rPr lang="it-IT" dirty="0"/>
                        <a:t> le </a:t>
                      </a:r>
                      <a:r>
                        <a:rPr lang="it-IT" dirty="0" err="1"/>
                        <a:t>flot</a:t>
                      </a:r>
                      <a:r>
                        <a:rPr lang="it-IT" dirty="0"/>
                        <a:t> </a:t>
                      </a:r>
                      <a:r>
                        <a:rPr lang="it-IT" dirty="0" err="1"/>
                        <a:t>du</a:t>
                      </a:r>
                      <a:r>
                        <a:rPr lang="it-IT" dirty="0"/>
                        <a:t> </a:t>
                      </a:r>
                      <a:r>
                        <a:rPr lang="it-IT" dirty="0" err="1"/>
                        <a:t>feu</a:t>
                      </a:r>
                      <a:r>
                        <a:rPr lang="it-IT" dirty="0"/>
                        <a:t> </a:t>
                      </a:r>
                      <a:r>
                        <a:rPr lang="it-IT" dirty="0" err="1"/>
                        <a:t>béni</a:t>
                      </a:r>
                      <a:r>
                        <a:rPr lang="it-IT" dirty="0"/>
                        <a:t/>
                      </a:r>
                      <a:br>
                        <a:rPr lang="it-IT" dirty="0"/>
                      </a:br>
                      <a:r>
                        <a:rPr lang="it-IT" dirty="0" err="1"/>
                        <a:t>J’écris</a:t>
                      </a:r>
                      <a:r>
                        <a:rPr lang="it-IT" dirty="0"/>
                        <a:t> ton </a:t>
                      </a:r>
                      <a:r>
                        <a:rPr lang="it-IT" dirty="0" err="1"/>
                        <a:t>nom</a:t>
                      </a:r>
                      <a:endParaRPr lang="it-IT" dirty="0"/>
                    </a:p>
                    <a:p>
                      <a:endParaRPr lang="fr-CA" dirty="0"/>
                    </a:p>
                  </a:txBody>
                  <a:tcPr marL="68580" marR="68580"/>
                </a:tc>
                <a:tc>
                  <a:txBody>
                    <a:bodyPr/>
                    <a:lstStyle/>
                    <a:p>
                      <a:r>
                        <a:rPr lang="it-IT" dirty="0" err="1"/>
                        <a:t>Sur</a:t>
                      </a:r>
                      <a:r>
                        <a:rPr lang="it-IT" dirty="0"/>
                        <a:t> </a:t>
                      </a:r>
                      <a:r>
                        <a:rPr lang="it-IT" dirty="0" err="1"/>
                        <a:t>toute</a:t>
                      </a:r>
                      <a:r>
                        <a:rPr lang="it-IT" dirty="0"/>
                        <a:t> </a:t>
                      </a:r>
                      <a:r>
                        <a:rPr lang="it-IT" dirty="0" err="1"/>
                        <a:t>chair</a:t>
                      </a:r>
                      <a:r>
                        <a:rPr lang="it-IT" dirty="0"/>
                        <a:t> </a:t>
                      </a:r>
                      <a:r>
                        <a:rPr lang="it-IT" dirty="0" err="1"/>
                        <a:t>accordée</a:t>
                      </a:r>
                      <a:r>
                        <a:rPr lang="it-IT" dirty="0"/>
                        <a:t/>
                      </a:r>
                      <a:br>
                        <a:rPr lang="it-IT" dirty="0"/>
                      </a:br>
                      <a:r>
                        <a:rPr lang="it-IT" dirty="0" err="1"/>
                        <a:t>Sur</a:t>
                      </a:r>
                      <a:r>
                        <a:rPr lang="it-IT" dirty="0"/>
                        <a:t> le front de </a:t>
                      </a:r>
                      <a:r>
                        <a:rPr lang="it-IT" dirty="0" err="1"/>
                        <a:t>mes</a:t>
                      </a:r>
                      <a:r>
                        <a:rPr lang="it-IT" dirty="0"/>
                        <a:t> </a:t>
                      </a:r>
                      <a:r>
                        <a:rPr lang="it-IT" dirty="0" err="1"/>
                        <a:t>amis</a:t>
                      </a:r>
                      <a:r>
                        <a:rPr lang="it-IT" dirty="0"/>
                        <a:t/>
                      </a:r>
                      <a:br>
                        <a:rPr lang="it-IT" dirty="0"/>
                      </a:br>
                      <a:r>
                        <a:rPr lang="it-IT" dirty="0" err="1"/>
                        <a:t>Sur</a:t>
                      </a:r>
                      <a:r>
                        <a:rPr lang="it-IT" dirty="0"/>
                        <a:t> </a:t>
                      </a:r>
                      <a:r>
                        <a:rPr lang="it-IT" dirty="0" err="1"/>
                        <a:t>chaque</a:t>
                      </a:r>
                      <a:r>
                        <a:rPr lang="it-IT" dirty="0"/>
                        <a:t> </a:t>
                      </a:r>
                      <a:r>
                        <a:rPr lang="it-IT" dirty="0" err="1"/>
                        <a:t>main</a:t>
                      </a:r>
                      <a:r>
                        <a:rPr lang="it-IT" dirty="0"/>
                        <a:t> qui se </a:t>
                      </a:r>
                      <a:r>
                        <a:rPr lang="it-IT" dirty="0" err="1"/>
                        <a:t>tend</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la </a:t>
                      </a:r>
                      <a:r>
                        <a:rPr lang="it-IT" dirty="0" err="1"/>
                        <a:t>vitre</a:t>
                      </a:r>
                      <a:r>
                        <a:rPr lang="it-IT" dirty="0"/>
                        <a:t> </a:t>
                      </a:r>
                      <a:r>
                        <a:rPr lang="it-IT" dirty="0" err="1"/>
                        <a:t>des</a:t>
                      </a:r>
                      <a:r>
                        <a:rPr lang="it-IT" dirty="0"/>
                        <a:t> </a:t>
                      </a:r>
                      <a:r>
                        <a:rPr lang="it-IT" dirty="0" err="1"/>
                        <a:t>surprises</a:t>
                      </a:r>
                      <a:r>
                        <a:rPr lang="it-IT" dirty="0"/>
                        <a:t/>
                      </a:r>
                      <a:br>
                        <a:rPr lang="it-IT" dirty="0"/>
                      </a:br>
                      <a:r>
                        <a:rPr lang="it-IT" dirty="0" err="1"/>
                        <a:t>Sur</a:t>
                      </a:r>
                      <a:r>
                        <a:rPr lang="it-IT" dirty="0"/>
                        <a:t> </a:t>
                      </a:r>
                      <a:r>
                        <a:rPr lang="it-IT" dirty="0" err="1"/>
                        <a:t>les</a:t>
                      </a:r>
                      <a:r>
                        <a:rPr lang="it-IT" dirty="0"/>
                        <a:t> </a:t>
                      </a:r>
                      <a:r>
                        <a:rPr lang="it-IT" dirty="0" err="1"/>
                        <a:t>lèvres</a:t>
                      </a:r>
                      <a:r>
                        <a:rPr lang="it-IT" dirty="0"/>
                        <a:t> </a:t>
                      </a:r>
                      <a:r>
                        <a:rPr lang="it-IT" dirty="0" err="1"/>
                        <a:t>attentives</a:t>
                      </a:r>
                      <a:r>
                        <a:rPr lang="it-IT" dirty="0"/>
                        <a:t/>
                      </a:r>
                      <a:br>
                        <a:rPr lang="it-IT" dirty="0"/>
                      </a:br>
                      <a:r>
                        <a:rPr lang="it-IT" dirty="0" err="1"/>
                        <a:t>Bien</a:t>
                      </a:r>
                      <a:r>
                        <a:rPr lang="it-IT" dirty="0"/>
                        <a:t> </a:t>
                      </a:r>
                      <a:r>
                        <a:rPr lang="it-IT" dirty="0" err="1"/>
                        <a:t>au-dessus</a:t>
                      </a:r>
                      <a:r>
                        <a:rPr lang="it-IT" dirty="0"/>
                        <a:t> </a:t>
                      </a:r>
                      <a:r>
                        <a:rPr lang="it-IT" dirty="0" err="1"/>
                        <a:t>du</a:t>
                      </a:r>
                      <a:r>
                        <a:rPr lang="it-IT" dirty="0"/>
                        <a:t> </a:t>
                      </a:r>
                      <a:r>
                        <a:rPr lang="it-IT" dirty="0" err="1"/>
                        <a:t>silence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mes</a:t>
                      </a:r>
                      <a:r>
                        <a:rPr lang="it-IT" dirty="0"/>
                        <a:t> </a:t>
                      </a:r>
                      <a:r>
                        <a:rPr lang="it-IT" dirty="0" err="1"/>
                        <a:t>refuges</a:t>
                      </a:r>
                      <a:r>
                        <a:rPr lang="it-IT" dirty="0"/>
                        <a:t> </a:t>
                      </a:r>
                      <a:r>
                        <a:rPr lang="it-IT" dirty="0" err="1"/>
                        <a:t>détruits</a:t>
                      </a:r>
                      <a:r>
                        <a:rPr lang="it-IT" dirty="0"/>
                        <a:t/>
                      </a:r>
                      <a:br>
                        <a:rPr lang="it-IT" dirty="0"/>
                      </a:br>
                      <a:r>
                        <a:rPr lang="it-IT" dirty="0" err="1"/>
                        <a:t>Sur</a:t>
                      </a:r>
                      <a:r>
                        <a:rPr lang="it-IT" dirty="0"/>
                        <a:t> </a:t>
                      </a:r>
                      <a:r>
                        <a:rPr lang="it-IT" dirty="0" err="1"/>
                        <a:t>mes</a:t>
                      </a:r>
                      <a:r>
                        <a:rPr lang="it-IT" dirty="0"/>
                        <a:t> </a:t>
                      </a:r>
                      <a:r>
                        <a:rPr lang="it-IT" dirty="0" err="1"/>
                        <a:t>phares</a:t>
                      </a:r>
                      <a:r>
                        <a:rPr lang="it-IT" dirty="0"/>
                        <a:t> </a:t>
                      </a:r>
                      <a:r>
                        <a:rPr lang="it-IT" dirty="0" err="1"/>
                        <a:t>écroulés</a:t>
                      </a:r>
                      <a:r>
                        <a:rPr lang="it-IT" dirty="0"/>
                        <a:t/>
                      </a:r>
                      <a:br>
                        <a:rPr lang="it-IT" dirty="0"/>
                      </a:br>
                      <a:r>
                        <a:rPr lang="it-IT" dirty="0" err="1"/>
                        <a:t>Sur</a:t>
                      </a:r>
                      <a:r>
                        <a:rPr lang="it-IT" dirty="0"/>
                        <a:t> </a:t>
                      </a:r>
                      <a:r>
                        <a:rPr lang="it-IT" dirty="0" err="1"/>
                        <a:t>les</a:t>
                      </a:r>
                      <a:r>
                        <a:rPr lang="it-IT" dirty="0"/>
                        <a:t> </a:t>
                      </a:r>
                      <a:r>
                        <a:rPr lang="it-IT" dirty="0" err="1"/>
                        <a:t>murs</a:t>
                      </a:r>
                      <a:r>
                        <a:rPr lang="it-IT" dirty="0"/>
                        <a:t> de </a:t>
                      </a:r>
                      <a:r>
                        <a:rPr lang="it-IT" dirty="0" err="1"/>
                        <a:t>mon</a:t>
                      </a:r>
                      <a:r>
                        <a:rPr lang="it-IT" dirty="0"/>
                        <a:t> </a:t>
                      </a:r>
                      <a:r>
                        <a:rPr lang="it-IT" dirty="0" err="1"/>
                        <a:t>ennui</a:t>
                      </a:r>
                      <a:r>
                        <a:rPr lang="it-IT" dirty="0"/>
                        <a:t/>
                      </a:r>
                      <a:br>
                        <a:rPr lang="it-IT" dirty="0"/>
                      </a:br>
                      <a:r>
                        <a:rPr lang="it-IT" dirty="0" err="1"/>
                        <a:t>J’écris</a:t>
                      </a:r>
                      <a:r>
                        <a:rPr lang="it-IT" dirty="0"/>
                        <a:t> ton </a:t>
                      </a:r>
                      <a:r>
                        <a:rPr lang="it-IT" dirty="0" err="1"/>
                        <a:t>nom</a:t>
                      </a:r>
                      <a:endParaRPr lang="it-IT" dirty="0"/>
                    </a:p>
                    <a:p>
                      <a:endParaRPr lang="it-IT" dirty="0"/>
                    </a:p>
                  </a:txBody>
                  <a:tcPr marL="68580" marR="6858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8319127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fontScale="85000" lnSpcReduction="20000"/>
          </a:bodyPr>
          <a:lstStyle/>
          <a:p>
            <a:r>
              <a:rPr lang="it-IT" sz="2400" dirty="0" err="1"/>
              <a:t>Sur</a:t>
            </a:r>
            <a:r>
              <a:rPr lang="it-IT" sz="2400" dirty="0"/>
              <a:t> l’</a:t>
            </a:r>
            <a:r>
              <a:rPr lang="it-IT" sz="2400" dirty="0" err="1"/>
              <a:t>absence</a:t>
            </a:r>
            <a:r>
              <a:rPr lang="it-IT" sz="2400" dirty="0"/>
              <a:t> sans </a:t>
            </a:r>
            <a:r>
              <a:rPr lang="it-IT" sz="2400" dirty="0" err="1"/>
              <a:t>désir</a:t>
            </a:r>
            <a:r>
              <a:rPr lang="it-IT" sz="2400" dirty="0"/>
              <a:t/>
            </a:r>
            <a:br>
              <a:rPr lang="it-IT" sz="2400" dirty="0"/>
            </a:br>
            <a:r>
              <a:rPr lang="it-IT" sz="2400" dirty="0" err="1"/>
              <a:t>Sur</a:t>
            </a:r>
            <a:r>
              <a:rPr lang="it-IT" sz="2400" dirty="0"/>
              <a:t> la </a:t>
            </a:r>
            <a:r>
              <a:rPr lang="it-IT" sz="2400" dirty="0" err="1"/>
              <a:t>solitude</a:t>
            </a:r>
            <a:r>
              <a:rPr lang="it-IT" sz="2400" dirty="0"/>
              <a:t> </a:t>
            </a:r>
            <a:r>
              <a:rPr lang="it-IT" sz="2400" dirty="0" err="1"/>
              <a:t>nue</a:t>
            </a:r>
            <a:r>
              <a:rPr lang="it-IT" sz="2400" dirty="0"/>
              <a:t/>
            </a:r>
            <a:br>
              <a:rPr lang="it-IT" sz="2400" dirty="0"/>
            </a:br>
            <a:r>
              <a:rPr lang="it-IT" sz="2400" dirty="0" err="1"/>
              <a:t>Sur</a:t>
            </a:r>
            <a:r>
              <a:rPr lang="it-IT" sz="2400" dirty="0"/>
              <a:t> </a:t>
            </a:r>
            <a:r>
              <a:rPr lang="it-IT" sz="2400" dirty="0" err="1"/>
              <a:t>les</a:t>
            </a:r>
            <a:r>
              <a:rPr lang="it-IT" sz="2400" dirty="0"/>
              <a:t> </a:t>
            </a:r>
            <a:r>
              <a:rPr lang="it-IT" sz="2400" dirty="0" err="1"/>
              <a:t>marches</a:t>
            </a:r>
            <a:r>
              <a:rPr lang="it-IT" sz="2400" dirty="0"/>
              <a:t> de la </a:t>
            </a:r>
            <a:r>
              <a:rPr lang="it-IT" sz="2400" dirty="0" err="1"/>
              <a:t>mort</a:t>
            </a:r>
            <a:r>
              <a:rPr lang="it-IT" sz="2400" dirty="0"/>
              <a:t/>
            </a:r>
            <a:br>
              <a:rPr lang="it-IT" sz="2400" dirty="0"/>
            </a:br>
            <a:r>
              <a:rPr lang="it-IT" sz="2400" dirty="0" err="1"/>
              <a:t>J’écris</a:t>
            </a:r>
            <a:r>
              <a:rPr lang="it-IT" sz="2400" dirty="0"/>
              <a:t> ton </a:t>
            </a:r>
            <a:r>
              <a:rPr lang="it-IT" sz="2400" dirty="0" err="1"/>
              <a:t>nom</a:t>
            </a:r>
            <a:endParaRPr lang="it-IT" sz="2400" dirty="0"/>
          </a:p>
          <a:p>
            <a:endParaRPr lang="it-IT" sz="2400" dirty="0"/>
          </a:p>
          <a:p>
            <a:r>
              <a:rPr lang="it-IT" sz="2400" dirty="0" err="1"/>
              <a:t>Sur</a:t>
            </a:r>
            <a:r>
              <a:rPr lang="it-IT" sz="2400" dirty="0"/>
              <a:t> la </a:t>
            </a:r>
            <a:r>
              <a:rPr lang="it-IT" sz="2400" dirty="0" err="1"/>
              <a:t>santé</a:t>
            </a:r>
            <a:r>
              <a:rPr lang="it-IT" sz="2400" dirty="0"/>
              <a:t> </a:t>
            </a:r>
            <a:r>
              <a:rPr lang="it-IT" sz="2400" dirty="0" err="1"/>
              <a:t>revenue</a:t>
            </a:r>
            <a:r>
              <a:rPr lang="it-IT" sz="2400" dirty="0"/>
              <a:t/>
            </a:r>
            <a:br>
              <a:rPr lang="it-IT" sz="2400" dirty="0"/>
            </a:br>
            <a:r>
              <a:rPr lang="it-IT" sz="2400" dirty="0" err="1"/>
              <a:t>Sur</a:t>
            </a:r>
            <a:r>
              <a:rPr lang="it-IT" sz="2400" dirty="0"/>
              <a:t> le </a:t>
            </a:r>
            <a:r>
              <a:rPr lang="it-IT" sz="2400" dirty="0" err="1"/>
              <a:t>risque</a:t>
            </a:r>
            <a:r>
              <a:rPr lang="it-IT" sz="2400" dirty="0"/>
              <a:t> </a:t>
            </a:r>
            <a:r>
              <a:rPr lang="it-IT" sz="2400" dirty="0" err="1"/>
              <a:t>disparu</a:t>
            </a:r>
            <a:r>
              <a:rPr lang="it-IT" sz="2400" dirty="0"/>
              <a:t/>
            </a:r>
            <a:br>
              <a:rPr lang="it-IT" sz="2400" dirty="0"/>
            </a:br>
            <a:r>
              <a:rPr lang="it-IT" sz="2400" dirty="0" err="1"/>
              <a:t>Sur</a:t>
            </a:r>
            <a:r>
              <a:rPr lang="it-IT" sz="2400" dirty="0"/>
              <a:t> l’</a:t>
            </a:r>
            <a:r>
              <a:rPr lang="it-IT" sz="2400" dirty="0" err="1"/>
              <a:t>espoir</a:t>
            </a:r>
            <a:r>
              <a:rPr lang="it-IT" sz="2400" dirty="0"/>
              <a:t> sans souvenir</a:t>
            </a:r>
            <a:br>
              <a:rPr lang="it-IT" sz="2400" dirty="0"/>
            </a:br>
            <a:r>
              <a:rPr lang="it-IT" sz="2400" dirty="0" err="1"/>
              <a:t>J’écris</a:t>
            </a:r>
            <a:r>
              <a:rPr lang="it-IT" sz="2400" dirty="0"/>
              <a:t> ton </a:t>
            </a:r>
            <a:r>
              <a:rPr lang="it-IT" sz="2400" dirty="0" err="1"/>
              <a:t>nom</a:t>
            </a:r>
            <a:endParaRPr lang="it-IT" sz="2400" dirty="0"/>
          </a:p>
          <a:p>
            <a:endParaRPr lang="it-IT" sz="2400" dirty="0"/>
          </a:p>
          <a:p>
            <a:r>
              <a:rPr lang="it-IT" sz="2400" dirty="0"/>
              <a:t>Et par le </a:t>
            </a:r>
            <a:r>
              <a:rPr lang="it-IT" sz="2400" dirty="0" err="1"/>
              <a:t>pouvoir</a:t>
            </a:r>
            <a:r>
              <a:rPr lang="it-IT" sz="2400" dirty="0"/>
              <a:t> d’un </a:t>
            </a:r>
            <a:r>
              <a:rPr lang="it-IT" sz="2400" dirty="0" err="1"/>
              <a:t>mot</a:t>
            </a:r>
            <a:r>
              <a:rPr lang="it-IT" sz="2400" dirty="0"/>
              <a:t/>
            </a:r>
            <a:br>
              <a:rPr lang="it-IT" sz="2400" dirty="0"/>
            </a:br>
            <a:r>
              <a:rPr lang="it-IT" sz="2400" dirty="0"/>
              <a:t>Je </a:t>
            </a:r>
            <a:r>
              <a:rPr lang="it-IT" sz="2400" dirty="0" err="1"/>
              <a:t>recommence</a:t>
            </a:r>
            <a:r>
              <a:rPr lang="it-IT" sz="2400" dirty="0"/>
              <a:t> ma vie</a:t>
            </a:r>
            <a:br>
              <a:rPr lang="it-IT" sz="2400" dirty="0"/>
            </a:br>
            <a:r>
              <a:rPr lang="it-IT" sz="2400" dirty="0"/>
              <a:t>Je </a:t>
            </a:r>
            <a:r>
              <a:rPr lang="it-IT" sz="2400" dirty="0" err="1"/>
              <a:t>suis</a:t>
            </a:r>
            <a:r>
              <a:rPr lang="it-IT" sz="2400" dirty="0"/>
              <a:t> né pour te </a:t>
            </a:r>
            <a:r>
              <a:rPr lang="it-IT" sz="2400" dirty="0" err="1"/>
              <a:t>connaître</a:t>
            </a:r>
            <a:r>
              <a:rPr lang="it-IT" sz="2400" dirty="0"/>
              <a:t/>
            </a:r>
            <a:br>
              <a:rPr lang="it-IT" sz="2400" dirty="0"/>
            </a:br>
            <a:r>
              <a:rPr lang="it-IT" sz="2400" dirty="0"/>
              <a:t>Pour te </a:t>
            </a:r>
            <a:r>
              <a:rPr lang="it-IT" sz="2400" dirty="0" err="1"/>
              <a:t>nommer</a:t>
            </a:r>
            <a:endParaRPr lang="it-IT" sz="2400" dirty="0"/>
          </a:p>
          <a:p>
            <a:endParaRPr lang="it-IT" sz="2400" dirty="0"/>
          </a:p>
          <a:p>
            <a:r>
              <a:rPr lang="it-IT" sz="2400" dirty="0" err="1"/>
              <a:t>Liberté</a:t>
            </a:r>
            <a:r>
              <a:rPr lang="it-IT" sz="2400" dirty="0"/>
              <a:t>.</a:t>
            </a:r>
          </a:p>
          <a:p>
            <a:endParaRPr lang="fr-CA" sz="2400" dirty="0"/>
          </a:p>
        </p:txBody>
      </p:sp>
    </p:spTree>
    <p:extLst>
      <p:ext uri="{BB962C8B-B14F-4D97-AF65-F5344CB8AC3E}">
        <p14:creationId xmlns:p14="http://schemas.microsoft.com/office/powerpoint/2010/main" val="15366352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Préface</a:t>
            </a:r>
          </a:p>
        </p:txBody>
      </p:sp>
      <p:sp>
        <p:nvSpPr>
          <p:cNvPr id="3" name="Segnaposto contenuto 2"/>
          <p:cNvSpPr>
            <a:spLocks noGrp="1"/>
          </p:cNvSpPr>
          <p:nvPr>
            <p:ph idx="1"/>
          </p:nvPr>
        </p:nvSpPr>
        <p:spPr/>
        <p:txBody>
          <a:bodyPr>
            <a:normAutofit/>
          </a:bodyPr>
          <a:lstStyle/>
          <a:p>
            <a:pPr algn="just"/>
            <a:r>
              <a:rPr lang="it-IT" sz="2400" dirty="0"/>
              <a:t>Notre </a:t>
            </a:r>
            <a:r>
              <a:rPr lang="it-IT" sz="2400" dirty="0" err="1"/>
              <a:t>pays</a:t>
            </a:r>
            <a:r>
              <a:rPr lang="it-IT" sz="2400" dirty="0"/>
              <a:t> </a:t>
            </a:r>
            <a:r>
              <a:rPr lang="it-IT" sz="2400" b="1" dirty="0" err="1"/>
              <a:t>aime</a:t>
            </a:r>
            <a:r>
              <a:rPr lang="it-IT" sz="2400" dirty="0"/>
              <a:t> </a:t>
            </a:r>
            <a:r>
              <a:rPr lang="it-IT" sz="2400" b="1" dirty="0" err="1"/>
              <a:t>les</a:t>
            </a:r>
            <a:r>
              <a:rPr lang="it-IT" sz="2400" b="1" dirty="0"/>
              <a:t> </a:t>
            </a:r>
            <a:r>
              <a:rPr lang="it-IT" sz="2400" b="1" dirty="0" err="1"/>
              <a:t>querelles</a:t>
            </a:r>
            <a:r>
              <a:rPr lang="it-IT" sz="2400" b="1" dirty="0"/>
              <a:t> </a:t>
            </a:r>
            <a:r>
              <a:rPr lang="it-IT" sz="2400" dirty="0"/>
              <a:t>qui </a:t>
            </a:r>
            <a:r>
              <a:rPr lang="it-IT" sz="2400" dirty="0" err="1"/>
              <a:t>tournent</a:t>
            </a:r>
            <a:r>
              <a:rPr lang="it-IT" sz="2400" dirty="0"/>
              <a:t> </a:t>
            </a:r>
            <a:r>
              <a:rPr lang="it-IT" sz="2400" dirty="0" err="1"/>
              <a:t>autour</a:t>
            </a:r>
            <a:r>
              <a:rPr lang="it-IT" sz="2400" dirty="0"/>
              <a:t> de sa langue : on l’a vu il y a </a:t>
            </a:r>
            <a:r>
              <a:rPr lang="it-IT" sz="2400" dirty="0" err="1"/>
              <a:t>quelques</a:t>
            </a:r>
            <a:r>
              <a:rPr lang="it-IT" sz="2400" dirty="0"/>
              <a:t> </a:t>
            </a:r>
            <a:r>
              <a:rPr lang="it-IT" sz="2400" dirty="0" err="1"/>
              <a:t>années</a:t>
            </a:r>
            <a:r>
              <a:rPr lang="it-IT" sz="2400" dirty="0"/>
              <a:t> </a:t>
            </a:r>
            <a:r>
              <a:rPr lang="it-IT" sz="2400" dirty="0" err="1"/>
              <a:t>avec</a:t>
            </a:r>
            <a:r>
              <a:rPr lang="it-IT" sz="2400" dirty="0"/>
              <a:t> la « querelle de l’</a:t>
            </a:r>
            <a:r>
              <a:rPr lang="it-IT" sz="2400" dirty="0" err="1"/>
              <a:t>orthographe</a:t>
            </a:r>
            <a:r>
              <a:rPr lang="it-IT" sz="2400" dirty="0"/>
              <a:t> ». </a:t>
            </a:r>
            <a:r>
              <a:rPr lang="it-IT" sz="2400" dirty="0" err="1"/>
              <a:t>Les</a:t>
            </a:r>
            <a:r>
              <a:rPr lang="it-IT" sz="2400" dirty="0"/>
              <a:t> </a:t>
            </a:r>
            <a:r>
              <a:rPr lang="it-IT" sz="2400" dirty="0" err="1"/>
              <a:t>débats</a:t>
            </a:r>
            <a:r>
              <a:rPr lang="it-IT" sz="2400" dirty="0"/>
              <a:t> </a:t>
            </a:r>
            <a:r>
              <a:rPr lang="it-IT" sz="2400" dirty="0" err="1"/>
              <a:t>autour</a:t>
            </a:r>
            <a:r>
              <a:rPr lang="it-IT" sz="2400" dirty="0"/>
              <a:t> de l’</a:t>
            </a:r>
            <a:r>
              <a:rPr lang="it-IT" sz="2400" dirty="0" err="1"/>
              <a:t>usage</a:t>
            </a:r>
            <a:r>
              <a:rPr lang="it-IT" sz="2400" dirty="0"/>
              <a:t> </a:t>
            </a:r>
            <a:r>
              <a:rPr lang="it-IT" sz="2400" dirty="0" err="1"/>
              <a:t>du</a:t>
            </a:r>
            <a:r>
              <a:rPr lang="it-IT" sz="2400" dirty="0"/>
              <a:t> </a:t>
            </a:r>
            <a:r>
              <a:rPr lang="it-IT" sz="2400" dirty="0" err="1"/>
              <a:t>français</a:t>
            </a:r>
            <a:r>
              <a:rPr lang="it-IT" sz="2400" dirty="0"/>
              <a:t> </a:t>
            </a:r>
            <a:r>
              <a:rPr lang="it-IT" sz="2400" dirty="0" err="1"/>
              <a:t>viennent</a:t>
            </a:r>
            <a:r>
              <a:rPr lang="it-IT" sz="2400" dirty="0"/>
              <a:t> </a:t>
            </a:r>
            <a:r>
              <a:rPr lang="it-IT" sz="2400" dirty="0" err="1"/>
              <a:t>nourrir</a:t>
            </a:r>
            <a:r>
              <a:rPr lang="it-IT" sz="2400" dirty="0"/>
              <a:t> </a:t>
            </a:r>
            <a:r>
              <a:rPr lang="it-IT" sz="2400" dirty="0" err="1"/>
              <a:t>discussions</a:t>
            </a:r>
            <a:r>
              <a:rPr lang="it-IT" sz="2400" dirty="0"/>
              <a:t> et </a:t>
            </a:r>
            <a:r>
              <a:rPr lang="it-IT" sz="2400" dirty="0" err="1"/>
              <a:t>forums</a:t>
            </a:r>
            <a:r>
              <a:rPr lang="it-IT" sz="2400" dirty="0"/>
              <a:t> et </a:t>
            </a:r>
            <a:r>
              <a:rPr lang="it-IT" sz="2400" dirty="0" err="1"/>
              <a:t>remplissent</a:t>
            </a:r>
            <a:r>
              <a:rPr lang="it-IT" sz="2400" dirty="0"/>
              <a:t> </a:t>
            </a:r>
            <a:r>
              <a:rPr lang="it-IT" sz="2400" dirty="0" err="1"/>
              <a:t>les</a:t>
            </a:r>
            <a:r>
              <a:rPr lang="it-IT" sz="2400" dirty="0"/>
              <a:t> </a:t>
            </a:r>
            <a:r>
              <a:rPr lang="it-IT" sz="2400" dirty="0" err="1"/>
              <a:t>pages</a:t>
            </a:r>
            <a:r>
              <a:rPr lang="it-IT" sz="2400" dirty="0"/>
              <a:t> </a:t>
            </a:r>
            <a:r>
              <a:rPr lang="it-IT" sz="2400" dirty="0" err="1"/>
              <a:t>des</a:t>
            </a:r>
            <a:r>
              <a:rPr lang="it-IT" sz="2400" dirty="0"/>
              <a:t> </a:t>
            </a:r>
            <a:r>
              <a:rPr lang="it-IT" sz="2400" dirty="0" err="1"/>
              <a:t>journaux</a:t>
            </a:r>
            <a:r>
              <a:rPr lang="it-IT" sz="2400" dirty="0"/>
              <a:t>. Cela </a:t>
            </a:r>
            <a:r>
              <a:rPr lang="it-IT" sz="2400" dirty="0" err="1"/>
              <a:t>prouve</a:t>
            </a:r>
            <a:r>
              <a:rPr lang="it-IT" sz="2400" dirty="0"/>
              <a:t>, </a:t>
            </a:r>
            <a:r>
              <a:rPr lang="it-IT" sz="2400" dirty="0" err="1"/>
              <a:t>s’il</a:t>
            </a:r>
            <a:r>
              <a:rPr lang="it-IT" sz="2400" dirty="0"/>
              <a:t> en </a:t>
            </a:r>
            <a:r>
              <a:rPr lang="it-IT" sz="2400" dirty="0" err="1"/>
              <a:t>était</a:t>
            </a:r>
            <a:r>
              <a:rPr lang="it-IT" sz="2400" dirty="0"/>
              <a:t> </a:t>
            </a:r>
            <a:r>
              <a:rPr lang="it-IT" sz="2400" dirty="0" err="1"/>
              <a:t>besoin</a:t>
            </a:r>
            <a:r>
              <a:rPr lang="it-IT" sz="2400" dirty="0"/>
              <a:t>, l’</a:t>
            </a:r>
            <a:r>
              <a:rPr lang="it-IT" sz="2400" dirty="0" err="1"/>
              <a:t>attachement</a:t>
            </a:r>
            <a:r>
              <a:rPr lang="it-IT" sz="2400" dirty="0"/>
              <a:t> de nos </a:t>
            </a:r>
            <a:r>
              <a:rPr lang="it-IT" sz="2400" dirty="0" err="1"/>
              <a:t>concitoyens</a:t>
            </a:r>
            <a:r>
              <a:rPr lang="it-IT" sz="2400" dirty="0"/>
              <a:t> à </a:t>
            </a:r>
            <a:r>
              <a:rPr lang="it-IT" sz="2400" dirty="0" err="1"/>
              <a:t>leur</a:t>
            </a:r>
            <a:r>
              <a:rPr lang="it-IT" sz="2400" dirty="0"/>
              <a:t> langue et le </a:t>
            </a:r>
            <a:r>
              <a:rPr lang="it-IT" sz="2400" dirty="0" err="1"/>
              <a:t>souci</a:t>
            </a:r>
            <a:r>
              <a:rPr lang="it-IT" sz="2400" dirty="0"/>
              <a:t> </a:t>
            </a:r>
            <a:r>
              <a:rPr lang="it-IT" sz="2400" dirty="0" err="1"/>
              <a:t>permanent</a:t>
            </a:r>
            <a:r>
              <a:rPr lang="it-IT" sz="2400" dirty="0"/>
              <a:t> </a:t>
            </a:r>
            <a:r>
              <a:rPr lang="it-IT" sz="2400" dirty="0" err="1"/>
              <a:t>du</a:t>
            </a:r>
            <a:r>
              <a:rPr lang="it-IT" sz="2400" dirty="0"/>
              <a:t> </a:t>
            </a:r>
            <a:r>
              <a:rPr lang="it-IT" sz="2400" b="1" dirty="0"/>
              <a:t>« bon </a:t>
            </a:r>
            <a:r>
              <a:rPr lang="it-IT" sz="2400" b="1" dirty="0" err="1"/>
              <a:t>usage</a:t>
            </a:r>
            <a:r>
              <a:rPr lang="it-IT" sz="2400" b="1" dirty="0"/>
              <a:t> » </a:t>
            </a:r>
            <a:r>
              <a:rPr lang="it-IT" sz="2400" dirty="0"/>
              <a:t>qui </a:t>
            </a:r>
            <a:r>
              <a:rPr lang="it-IT" sz="2400" dirty="0" err="1"/>
              <a:t>nous</a:t>
            </a:r>
            <a:r>
              <a:rPr lang="it-IT" sz="2400" dirty="0"/>
              <a:t> anime. [</a:t>
            </a:r>
            <a:r>
              <a:rPr lang="mr-IN" sz="2400" dirty="0"/>
              <a:t>…</a:t>
            </a:r>
            <a:r>
              <a:rPr lang="it-IT" sz="2400" dirty="0"/>
              <a:t>]</a:t>
            </a:r>
          </a:p>
          <a:p>
            <a:pPr algn="just"/>
            <a:r>
              <a:rPr lang="it-IT" sz="2400" dirty="0"/>
              <a:t>Notre langue </a:t>
            </a:r>
            <a:r>
              <a:rPr lang="it-IT" sz="2400" dirty="0" err="1"/>
              <a:t>évolue</a:t>
            </a:r>
            <a:r>
              <a:rPr lang="it-IT" sz="2400" dirty="0"/>
              <a:t> : elle n’est </a:t>
            </a:r>
            <a:r>
              <a:rPr lang="it-IT" sz="2400" dirty="0" err="1"/>
              <a:t>évidemment</a:t>
            </a:r>
            <a:r>
              <a:rPr lang="it-IT" sz="2400" dirty="0"/>
              <a:t> </a:t>
            </a:r>
            <a:r>
              <a:rPr lang="it-IT" sz="2400" dirty="0" err="1"/>
              <a:t>pas</a:t>
            </a:r>
            <a:r>
              <a:rPr lang="it-IT" sz="2400" dirty="0"/>
              <a:t> </a:t>
            </a:r>
            <a:r>
              <a:rPr lang="it-IT" sz="2400" dirty="0" err="1"/>
              <a:t>séparée</a:t>
            </a:r>
            <a:r>
              <a:rPr lang="it-IT" sz="2400" dirty="0"/>
              <a:t> </a:t>
            </a:r>
            <a:r>
              <a:rPr lang="it-IT" sz="2400" dirty="0" err="1"/>
              <a:t>des</a:t>
            </a:r>
            <a:r>
              <a:rPr lang="it-IT" sz="2400" dirty="0"/>
              <a:t> </a:t>
            </a:r>
            <a:r>
              <a:rPr lang="it-IT" sz="2400" dirty="0" err="1"/>
              <a:t>enjeux</a:t>
            </a:r>
            <a:r>
              <a:rPr lang="it-IT" sz="2400" dirty="0"/>
              <a:t> </a:t>
            </a:r>
            <a:r>
              <a:rPr lang="it-IT" sz="2400" dirty="0" err="1"/>
              <a:t>du</a:t>
            </a:r>
            <a:r>
              <a:rPr lang="it-IT" sz="2400" dirty="0"/>
              <a:t> </a:t>
            </a:r>
            <a:r>
              <a:rPr lang="it-IT" sz="2400" dirty="0" err="1"/>
              <a:t>temps</a:t>
            </a:r>
            <a:r>
              <a:rPr lang="it-IT" sz="2400" dirty="0"/>
              <a:t>. </a:t>
            </a:r>
            <a:r>
              <a:rPr lang="it-IT" sz="2400" b="1" dirty="0"/>
              <a:t>La </a:t>
            </a:r>
            <a:r>
              <a:rPr lang="it-IT" sz="2400" b="1" dirty="0" err="1"/>
              <a:t>parité</a:t>
            </a:r>
            <a:r>
              <a:rPr lang="it-IT" sz="2400" b="1" dirty="0"/>
              <a:t> a sa </a:t>
            </a:r>
            <a:r>
              <a:rPr lang="it-IT" sz="2400" b="1" dirty="0" err="1"/>
              <a:t>place</a:t>
            </a:r>
            <a:r>
              <a:rPr lang="it-IT" sz="2400" b="1" dirty="0"/>
              <a:t> </a:t>
            </a:r>
            <a:r>
              <a:rPr lang="it-IT" sz="2400" b="1" dirty="0" err="1"/>
              <a:t>dans</a:t>
            </a:r>
            <a:r>
              <a:rPr lang="it-IT" sz="2400" b="1" dirty="0"/>
              <a:t> la langue. </a:t>
            </a:r>
            <a:r>
              <a:rPr lang="it-IT" sz="2400" dirty="0"/>
              <a:t>Je </a:t>
            </a:r>
            <a:r>
              <a:rPr lang="it-IT" sz="2400" dirty="0" err="1"/>
              <a:t>souhaite</a:t>
            </a:r>
            <a:r>
              <a:rPr lang="it-IT" sz="2400" dirty="0"/>
              <a:t> </a:t>
            </a:r>
            <a:r>
              <a:rPr lang="it-IT" sz="2400" dirty="0" err="1"/>
              <a:t>que</a:t>
            </a:r>
            <a:r>
              <a:rPr lang="it-IT" sz="2400" dirty="0"/>
              <a:t> ce guide </a:t>
            </a:r>
            <a:r>
              <a:rPr lang="it-IT" sz="2400" dirty="0" err="1"/>
              <a:t>facilite</a:t>
            </a:r>
            <a:r>
              <a:rPr lang="it-IT" sz="2400" dirty="0"/>
              <a:t> une </a:t>
            </a:r>
            <a:r>
              <a:rPr lang="it-IT" sz="2400" dirty="0" err="1"/>
              <a:t>démarche</a:t>
            </a:r>
            <a:r>
              <a:rPr lang="it-IT" sz="2400" dirty="0"/>
              <a:t> dont la </a:t>
            </a:r>
            <a:r>
              <a:rPr lang="it-IT" sz="2400" dirty="0" err="1"/>
              <a:t>légitimité</a:t>
            </a:r>
            <a:r>
              <a:rPr lang="it-IT" sz="2400" dirty="0"/>
              <a:t> n’est plus à </a:t>
            </a:r>
            <a:r>
              <a:rPr lang="it-IT" sz="2400" dirty="0" err="1"/>
              <a:t>démontrer</a:t>
            </a:r>
            <a:r>
              <a:rPr lang="it-IT" sz="2400" dirty="0"/>
              <a:t>.</a:t>
            </a:r>
            <a:endParaRPr lang="fr-CA" sz="2400" dirty="0"/>
          </a:p>
        </p:txBody>
      </p:sp>
    </p:spTree>
    <p:extLst>
      <p:ext uri="{BB962C8B-B14F-4D97-AF65-F5344CB8AC3E}">
        <p14:creationId xmlns:p14="http://schemas.microsoft.com/office/powerpoint/2010/main" val="41326474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fontScale="77500" lnSpcReduction="20000"/>
          </a:bodyPr>
          <a:lstStyle/>
          <a:p>
            <a:r>
              <a:rPr lang="en-US" dirty="0"/>
              <a:t>JORF (1986) </a:t>
            </a:r>
            <a:r>
              <a:rPr lang="en-US" i="1" dirty="0" err="1"/>
              <a:t>Circulaire</a:t>
            </a:r>
            <a:r>
              <a:rPr lang="en-US" i="1" dirty="0"/>
              <a:t> du 11 mars 1986 relative </a:t>
            </a:r>
            <a:r>
              <a:rPr lang="en-US" i="1" dirty="0" err="1"/>
              <a:t>à</a:t>
            </a:r>
            <a:r>
              <a:rPr lang="en-US" i="1" dirty="0"/>
              <a:t> la </a:t>
            </a:r>
            <a:r>
              <a:rPr lang="en-US" i="1" dirty="0" err="1"/>
              <a:t>féminisation</a:t>
            </a:r>
            <a:r>
              <a:rPr lang="en-US" i="1" dirty="0"/>
              <a:t> des </a:t>
            </a:r>
            <a:r>
              <a:rPr lang="en-US" i="1" dirty="0" err="1"/>
              <a:t>noms</a:t>
            </a:r>
            <a:r>
              <a:rPr lang="en-US" i="1" dirty="0"/>
              <a:t> de métier, </a:t>
            </a:r>
            <a:r>
              <a:rPr lang="en-US" i="1" dirty="0" err="1"/>
              <a:t>fonction</a:t>
            </a:r>
            <a:r>
              <a:rPr lang="en-US" i="1" dirty="0"/>
              <a:t>, grade </a:t>
            </a:r>
            <a:r>
              <a:rPr lang="en-US" i="1" dirty="0" err="1"/>
              <a:t>ou</a:t>
            </a:r>
            <a:r>
              <a:rPr lang="en-US" i="1" dirty="0"/>
              <a:t> </a:t>
            </a:r>
            <a:r>
              <a:rPr lang="en-US" i="1" dirty="0" err="1"/>
              <a:t>titre</a:t>
            </a:r>
            <a:r>
              <a:rPr lang="en-US" dirty="0"/>
              <a:t>. </a:t>
            </a:r>
            <a:endParaRPr lang="it-IT" dirty="0"/>
          </a:p>
          <a:p>
            <a:r>
              <a:rPr lang="en-US" u="sng" dirty="0">
                <a:hlinkClick r:id="rId2"/>
              </a:rPr>
              <a:t>www.legifrance.gouv.fr/affichTexte.do?cidTexte=JORFTEXT000000866501</a:t>
            </a:r>
            <a:r>
              <a:rPr lang="en-US" dirty="0"/>
              <a:t>, </a:t>
            </a:r>
            <a:r>
              <a:rPr lang="it-IT" u="sng" dirty="0"/>
              <a:t>consultato il 10 ottobre 2018.</a:t>
            </a:r>
            <a:endParaRPr lang="it-IT" dirty="0"/>
          </a:p>
          <a:p>
            <a:r>
              <a:rPr lang="en-US" dirty="0"/>
              <a:t>JORF (1998) </a:t>
            </a:r>
            <a:r>
              <a:rPr lang="en-US" i="1" dirty="0" err="1"/>
              <a:t>Circulaire</a:t>
            </a:r>
            <a:r>
              <a:rPr lang="en-US" i="1" dirty="0"/>
              <a:t> du 6 mars 1998 relative </a:t>
            </a:r>
            <a:r>
              <a:rPr lang="en-US" i="1" dirty="0" err="1"/>
              <a:t>à</a:t>
            </a:r>
            <a:r>
              <a:rPr lang="en-US" i="1" dirty="0"/>
              <a:t> la </a:t>
            </a:r>
            <a:r>
              <a:rPr lang="en-US" i="1" dirty="0" err="1"/>
              <a:t>féminisation</a:t>
            </a:r>
            <a:r>
              <a:rPr lang="en-US" i="1" dirty="0"/>
              <a:t> des </a:t>
            </a:r>
            <a:r>
              <a:rPr lang="en-US" i="1" dirty="0" err="1"/>
              <a:t>noms</a:t>
            </a:r>
            <a:r>
              <a:rPr lang="en-US" i="1" dirty="0"/>
              <a:t> de métier, </a:t>
            </a:r>
            <a:r>
              <a:rPr lang="en-US" i="1" dirty="0" err="1"/>
              <a:t>fonction</a:t>
            </a:r>
            <a:r>
              <a:rPr lang="en-US" i="1" dirty="0"/>
              <a:t>, grade </a:t>
            </a:r>
            <a:r>
              <a:rPr lang="en-US" i="1" dirty="0" err="1"/>
              <a:t>ou</a:t>
            </a:r>
            <a:r>
              <a:rPr lang="en-US" i="1" dirty="0"/>
              <a:t> </a:t>
            </a:r>
            <a:r>
              <a:rPr lang="en-US" i="1" dirty="0" err="1"/>
              <a:t>titre</a:t>
            </a:r>
            <a:r>
              <a:rPr lang="en-US" i="1" dirty="0"/>
              <a:t>.</a:t>
            </a:r>
            <a:endParaRPr lang="it-IT" dirty="0"/>
          </a:p>
          <a:p>
            <a:r>
              <a:rPr lang="en-US" u="sng" dirty="0">
                <a:hlinkClick r:id="rId3"/>
              </a:rPr>
              <a:t>www.legifrance.gouv.fr/affichTexte.do?cidTexte=JORFTEXT000000556183</a:t>
            </a:r>
            <a:r>
              <a:rPr lang="en-US" u="sng" dirty="0"/>
              <a:t>, </a:t>
            </a:r>
            <a:r>
              <a:rPr lang="it-IT" u="sng" dirty="0"/>
              <a:t>consultato il 10 ottobre 2018.</a:t>
            </a:r>
          </a:p>
          <a:p>
            <a:endParaRPr lang="it-IT" dirty="0"/>
          </a:p>
          <a:p>
            <a:r>
              <a:rPr lang="en-US" u="sng" dirty="0"/>
              <a:t>JORF (2017) </a:t>
            </a:r>
            <a:r>
              <a:rPr lang="en-US" i="1" u="sng" dirty="0" err="1"/>
              <a:t>Circulaire</a:t>
            </a:r>
            <a:r>
              <a:rPr lang="en-US" i="1" u="sng" dirty="0"/>
              <a:t> du 21 </a:t>
            </a:r>
            <a:r>
              <a:rPr lang="en-US" i="1" u="sng" dirty="0" err="1"/>
              <a:t>novembre</a:t>
            </a:r>
            <a:r>
              <a:rPr lang="en-US" i="1" u="sng" dirty="0"/>
              <a:t> 2017 relative aux </a:t>
            </a:r>
            <a:r>
              <a:rPr lang="en-US" i="1" u="sng" dirty="0" err="1"/>
              <a:t>règles</a:t>
            </a:r>
            <a:r>
              <a:rPr lang="en-US" i="1" u="sng" dirty="0"/>
              <a:t> de </a:t>
            </a:r>
            <a:r>
              <a:rPr lang="en-US" i="1" u="sng" dirty="0" err="1"/>
              <a:t>féminisation</a:t>
            </a:r>
            <a:r>
              <a:rPr lang="en-US" i="1" u="sng" dirty="0"/>
              <a:t> et de </a:t>
            </a:r>
            <a:r>
              <a:rPr lang="en-US" i="1" u="sng" dirty="0" err="1"/>
              <a:t>rédaction</a:t>
            </a:r>
            <a:r>
              <a:rPr lang="en-US" i="1" u="sng" dirty="0"/>
              <a:t> des </a:t>
            </a:r>
            <a:r>
              <a:rPr lang="en-US" i="1" u="sng" dirty="0" err="1"/>
              <a:t>textes</a:t>
            </a:r>
            <a:r>
              <a:rPr lang="en-US" i="1" u="sng" dirty="0"/>
              <a:t> </a:t>
            </a:r>
            <a:r>
              <a:rPr lang="en-US" i="1" u="sng" dirty="0" err="1"/>
              <a:t>publiés</a:t>
            </a:r>
            <a:r>
              <a:rPr lang="en-US" i="1" u="sng" dirty="0"/>
              <a:t>.</a:t>
            </a:r>
            <a:r>
              <a:rPr lang="en-US" u="sng" dirty="0"/>
              <a:t> </a:t>
            </a:r>
            <a:endParaRPr lang="it-IT" dirty="0"/>
          </a:p>
          <a:p>
            <a:endParaRPr lang="fr-CA" dirty="0"/>
          </a:p>
        </p:txBody>
      </p:sp>
    </p:spTree>
    <p:extLst>
      <p:ext uri="{BB962C8B-B14F-4D97-AF65-F5344CB8AC3E}">
        <p14:creationId xmlns:p14="http://schemas.microsoft.com/office/powerpoint/2010/main" val="35185743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a:t>La maison d’</a:t>
            </a:r>
            <a:r>
              <a:rPr lang="it-IT" sz="2400" dirty="0" err="1"/>
              <a:t>édition</a:t>
            </a:r>
            <a:r>
              <a:rPr lang="it-IT" sz="2400" dirty="0"/>
              <a:t> </a:t>
            </a:r>
            <a:r>
              <a:rPr lang="it-IT" sz="2400" dirty="0" err="1"/>
              <a:t>Hatier</a:t>
            </a:r>
            <a:r>
              <a:rPr lang="it-IT" sz="2400" dirty="0"/>
              <a:t> </a:t>
            </a:r>
            <a:r>
              <a:rPr lang="it-IT" sz="2400" dirty="0" err="1"/>
              <a:t>tente</a:t>
            </a:r>
            <a:r>
              <a:rPr lang="it-IT" sz="2400" dirty="0"/>
              <a:t> l'</a:t>
            </a:r>
            <a:r>
              <a:rPr lang="it-IT" sz="2400" dirty="0" err="1"/>
              <a:t>écriture</a:t>
            </a:r>
            <a:r>
              <a:rPr lang="it-IT" sz="2400" dirty="0"/>
              <a:t> inclusive </a:t>
            </a:r>
            <a:r>
              <a:rPr lang="it-IT" sz="2400" dirty="0" err="1"/>
              <a:t>dans</a:t>
            </a:r>
            <a:r>
              <a:rPr lang="it-IT" sz="2400" dirty="0"/>
              <a:t> un </a:t>
            </a:r>
            <a:r>
              <a:rPr lang="it-IT" sz="2400" dirty="0" err="1"/>
              <a:t>manuel</a:t>
            </a:r>
            <a:r>
              <a:rPr lang="it-IT" sz="2400" dirty="0"/>
              <a:t> </a:t>
            </a:r>
            <a:r>
              <a:rPr lang="it-IT" sz="2400" dirty="0" err="1"/>
              <a:t>scolaire</a:t>
            </a:r>
            <a:r>
              <a:rPr lang="it-IT" sz="2400" dirty="0"/>
              <a:t> : </a:t>
            </a:r>
            <a:r>
              <a:rPr lang="it-IT" sz="2400" dirty="0" err="1"/>
              <a:t>tollé</a:t>
            </a:r>
            <a:r>
              <a:rPr lang="it-IT" sz="2400" dirty="0"/>
              <a:t> </a:t>
            </a:r>
            <a:r>
              <a:rPr lang="it-IT" sz="2400" dirty="0" err="1"/>
              <a:t>général</a:t>
            </a:r>
            <a:r>
              <a:rPr lang="it-IT" sz="2400" dirty="0"/>
              <a:t/>
            </a:r>
            <a:br>
              <a:rPr lang="it-IT" sz="2400" dirty="0"/>
            </a:br>
            <a:endParaRPr lang="fr-CA" sz="2400" dirty="0"/>
          </a:p>
        </p:txBody>
      </p:sp>
      <p:sp>
        <p:nvSpPr>
          <p:cNvPr id="3" name="Segnaposto contenuto 2"/>
          <p:cNvSpPr>
            <a:spLocks noGrp="1"/>
          </p:cNvSpPr>
          <p:nvPr>
            <p:ph idx="1"/>
          </p:nvPr>
        </p:nvSpPr>
        <p:spPr/>
        <p:txBody>
          <a:bodyPr>
            <a:normAutofit/>
          </a:bodyPr>
          <a:lstStyle/>
          <a:p>
            <a:r>
              <a:rPr lang="it-IT" sz="2400" dirty="0"/>
              <a:t>27 </a:t>
            </a:r>
            <a:r>
              <a:rPr lang="it-IT" sz="2400" dirty="0" err="1"/>
              <a:t>septembre</a:t>
            </a:r>
            <a:r>
              <a:rPr lang="it-IT" sz="2400" dirty="0"/>
              <a:t> 2017</a:t>
            </a:r>
          </a:p>
          <a:p>
            <a:endParaRPr lang="it-IT" sz="2400" dirty="0"/>
          </a:p>
          <a:p>
            <a:pPr algn="just"/>
            <a:r>
              <a:rPr lang="it-IT" sz="2400" dirty="0" err="1"/>
              <a:t>Les</a:t>
            </a:r>
            <a:r>
              <a:rPr lang="it-IT" sz="2400" dirty="0"/>
              <a:t> </a:t>
            </a:r>
            <a:r>
              <a:rPr lang="it-IT" sz="2400" dirty="0" err="1"/>
              <a:t>éditions</a:t>
            </a:r>
            <a:r>
              <a:rPr lang="it-IT" sz="2400" dirty="0"/>
              <a:t> </a:t>
            </a:r>
            <a:r>
              <a:rPr lang="it-IT" sz="2400" dirty="0" err="1"/>
              <a:t>Hatier</a:t>
            </a:r>
            <a:r>
              <a:rPr lang="it-IT" sz="2400" dirty="0"/>
              <a:t> </a:t>
            </a:r>
            <a:r>
              <a:rPr lang="it-IT" sz="2400" dirty="0" err="1"/>
              <a:t>sont</a:t>
            </a:r>
            <a:r>
              <a:rPr lang="it-IT" sz="2400" dirty="0"/>
              <a:t> </a:t>
            </a:r>
            <a:r>
              <a:rPr lang="it-IT" sz="2400" dirty="0" err="1"/>
              <a:t>visiblement</a:t>
            </a:r>
            <a:r>
              <a:rPr lang="it-IT" sz="2400" dirty="0"/>
              <a:t> </a:t>
            </a:r>
            <a:r>
              <a:rPr lang="it-IT" sz="2400" dirty="0" err="1"/>
              <a:t>allées</a:t>
            </a:r>
            <a:r>
              <a:rPr lang="it-IT" sz="2400" dirty="0"/>
              <a:t> </a:t>
            </a:r>
            <a:r>
              <a:rPr lang="it-IT" sz="2400" dirty="0" err="1"/>
              <a:t>trop</a:t>
            </a:r>
            <a:r>
              <a:rPr lang="it-IT" sz="2400" dirty="0"/>
              <a:t> </a:t>
            </a:r>
            <a:r>
              <a:rPr lang="it-IT" sz="2400" dirty="0" err="1"/>
              <a:t>loin</a:t>
            </a:r>
            <a:r>
              <a:rPr lang="it-IT" sz="2400" dirty="0"/>
              <a:t> : </a:t>
            </a:r>
            <a:r>
              <a:rPr lang="it-IT" sz="2400" dirty="0" err="1"/>
              <a:t>dans</a:t>
            </a:r>
            <a:r>
              <a:rPr lang="it-IT" sz="2400" dirty="0"/>
              <a:t> le </a:t>
            </a:r>
            <a:r>
              <a:rPr lang="it-IT" sz="2400" dirty="0" err="1"/>
              <a:t>manuel</a:t>
            </a:r>
            <a:r>
              <a:rPr lang="it-IT" sz="2400" dirty="0"/>
              <a:t> </a:t>
            </a:r>
            <a:r>
              <a:rPr lang="it-IT" sz="2400" i="1" dirty="0" err="1"/>
              <a:t>Questionner</a:t>
            </a:r>
            <a:r>
              <a:rPr lang="it-IT" sz="2400" i="1" dirty="0"/>
              <a:t> le monde</a:t>
            </a:r>
            <a:r>
              <a:rPr lang="it-IT" sz="2400" dirty="0"/>
              <a:t>, </a:t>
            </a:r>
            <a:r>
              <a:rPr lang="it-IT" sz="2400" dirty="0" err="1"/>
              <a:t>signé</a:t>
            </a:r>
            <a:r>
              <a:rPr lang="it-IT" sz="2400" dirty="0"/>
              <a:t> par Sophie Le </a:t>
            </a:r>
            <a:r>
              <a:rPr lang="it-IT" sz="2400" dirty="0" err="1"/>
              <a:t>Callennec</a:t>
            </a:r>
            <a:r>
              <a:rPr lang="it-IT" sz="2400" dirty="0"/>
              <a:t> et </a:t>
            </a:r>
            <a:r>
              <a:rPr lang="it-IT" sz="2400" dirty="0" err="1"/>
              <a:t>Émilie</a:t>
            </a:r>
            <a:r>
              <a:rPr lang="it-IT" sz="2400" dirty="0"/>
              <a:t> François, on </a:t>
            </a:r>
            <a:r>
              <a:rPr lang="it-IT" sz="2400" dirty="0" err="1"/>
              <a:t>découvre</a:t>
            </a:r>
            <a:r>
              <a:rPr lang="it-IT" sz="2400" dirty="0"/>
              <a:t> </a:t>
            </a:r>
            <a:r>
              <a:rPr lang="it-IT" sz="2400" dirty="0" err="1"/>
              <a:t>que</a:t>
            </a:r>
            <a:r>
              <a:rPr lang="it-IT" sz="2400" dirty="0"/>
              <a:t> </a:t>
            </a:r>
            <a:r>
              <a:rPr lang="it-IT" sz="2400" dirty="0" err="1"/>
              <a:t>les</a:t>
            </a:r>
            <a:r>
              <a:rPr lang="it-IT" sz="2400" dirty="0"/>
              <a:t> </a:t>
            </a:r>
            <a:r>
              <a:rPr lang="it-IT" sz="2400" dirty="0" err="1"/>
              <a:t>noms</a:t>
            </a:r>
            <a:r>
              <a:rPr lang="it-IT" sz="2400" dirty="0"/>
              <a:t> </a:t>
            </a:r>
            <a:r>
              <a:rPr lang="it-IT" sz="2400" dirty="0" err="1"/>
              <a:t>ont</a:t>
            </a:r>
            <a:r>
              <a:rPr lang="it-IT" sz="2400" dirty="0"/>
              <a:t> </a:t>
            </a:r>
            <a:r>
              <a:rPr lang="it-IT" sz="2400" dirty="0" err="1"/>
              <a:t>été</a:t>
            </a:r>
            <a:r>
              <a:rPr lang="it-IT" sz="2400" dirty="0"/>
              <a:t> </a:t>
            </a:r>
            <a:r>
              <a:rPr lang="it-IT" sz="2400" dirty="0" err="1"/>
              <a:t>rédigés</a:t>
            </a:r>
            <a:r>
              <a:rPr lang="it-IT" sz="2400" dirty="0"/>
              <a:t> </a:t>
            </a:r>
            <a:r>
              <a:rPr lang="it-IT" sz="2400" dirty="0" err="1"/>
              <a:t>selon</a:t>
            </a:r>
            <a:r>
              <a:rPr lang="it-IT" sz="2400" dirty="0"/>
              <a:t> </a:t>
            </a:r>
            <a:r>
              <a:rPr lang="it-IT" sz="2400" dirty="0" err="1"/>
              <a:t>les</a:t>
            </a:r>
            <a:r>
              <a:rPr lang="it-IT" sz="2400" dirty="0"/>
              <a:t> </a:t>
            </a:r>
            <a:r>
              <a:rPr lang="it-IT" sz="2400" dirty="0" err="1"/>
              <a:t>règles</a:t>
            </a:r>
            <a:r>
              <a:rPr lang="it-IT" sz="2400" dirty="0"/>
              <a:t> </a:t>
            </a:r>
            <a:r>
              <a:rPr lang="it-IT" sz="2400" dirty="0" err="1"/>
              <a:t>préconisées</a:t>
            </a:r>
            <a:r>
              <a:rPr lang="it-IT" sz="2400" dirty="0"/>
              <a:t> pour une </a:t>
            </a:r>
            <a:r>
              <a:rPr lang="it-IT" sz="2400" dirty="0" err="1"/>
              <a:t>écriture</a:t>
            </a:r>
            <a:r>
              <a:rPr lang="it-IT" sz="2400" dirty="0"/>
              <a:t> inclusive. </a:t>
            </a:r>
            <a:r>
              <a:rPr lang="it-IT" sz="2400" dirty="0" err="1"/>
              <a:t>Autrement</a:t>
            </a:r>
            <a:r>
              <a:rPr lang="it-IT" sz="2400" dirty="0"/>
              <a:t> </a:t>
            </a:r>
            <a:r>
              <a:rPr lang="it-IT" sz="2400" dirty="0" err="1"/>
              <a:t>dit</a:t>
            </a:r>
            <a:r>
              <a:rPr lang="it-IT" sz="2400" dirty="0"/>
              <a:t>, l'</a:t>
            </a:r>
            <a:r>
              <a:rPr lang="it-IT" sz="2400" dirty="0" err="1"/>
              <a:t>ajout</a:t>
            </a:r>
            <a:r>
              <a:rPr lang="it-IT" sz="2400" dirty="0"/>
              <a:t> </a:t>
            </a:r>
            <a:r>
              <a:rPr lang="it-IT" sz="2400" dirty="0" err="1"/>
              <a:t>des</a:t>
            </a:r>
            <a:r>
              <a:rPr lang="it-IT" sz="2400" dirty="0"/>
              <a:t> </a:t>
            </a:r>
            <a:r>
              <a:rPr lang="it-IT" sz="2400" dirty="0" err="1"/>
              <a:t>différents</a:t>
            </a:r>
            <a:r>
              <a:rPr lang="it-IT" sz="2400" dirty="0"/>
              <a:t> </a:t>
            </a:r>
            <a:r>
              <a:rPr lang="it-IT" sz="2400" dirty="0" err="1"/>
              <a:t>accords</a:t>
            </a:r>
            <a:r>
              <a:rPr lang="it-IT" sz="2400" dirty="0"/>
              <a:t> </a:t>
            </a:r>
            <a:r>
              <a:rPr lang="it-IT" sz="2400" dirty="0" err="1"/>
              <a:t>au</a:t>
            </a:r>
            <a:r>
              <a:rPr lang="it-IT" sz="2400" dirty="0"/>
              <a:t> </a:t>
            </a:r>
            <a:r>
              <a:rPr lang="it-IT" sz="2400" dirty="0" err="1"/>
              <a:t>bout</a:t>
            </a:r>
            <a:r>
              <a:rPr lang="it-IT" sz="2400" dirty="0"/>
              <a:t> d'un </a:t>
            </a:r>
            <a:r>
              <a:rPr lang="it-IT" sz="2400" dirty="0" err="1"/>
              <a:t>nom</a:t>
            </a:r>
            <a:r>
              <a:rPr lang="it-IT" sz="2400" dirty="0"/>
              <a:t>, par </a:t>
            </a:r>
            <a:r>
              <a:rPr lang="it-IT" sz="2400" dirty="0" err="1"/>
              <a:t>exemple</a:t>
            </a:r>
            <a:r>
              <a:rPr lang="it-IT" sz="2400" dirty="0"/>
              <a:t> </a:t>
            </a:r>
            <a:r>
              <a:rPr lang="it-IT" sz="2400" dirty="0" err="1"/>
              <a:t>auteur·e</a:t>
            </a:r>
            <a:r>
              <a:rPr lang="it-IT" sz="2400" dirty="0"/>
              <a:t>. </a:t>
            </a:r>
            <a:br>
              <a:rPr lang="it-IT" sz="2400" dirty="0"/>
            </a:br>
            <a:r>
              <a:rPr lang="it-IT" sz="2400" dirty="0"/>
              <a:t> </a:t>
            </a:r>
          </a:p>
          <a:p>
            <a:endParaRPr lang="fr-CA" sz="2400" dirty="0"/>
          </a:p>
        </p:txBody>
      </p:sp>
    </p:spTree>
    <p:extLst>
      <p:ext uri="{BB962C8B-B14F-4D97-AF65-F5344CB8AC3E}">
        <p14:creationId xmlns:p14="http://schemas.microsoft.com/office/powerpoint/2010/main" val="40981438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Manuel </a:t>
            </a:r>
            <a:r>
              <a:rPr lang="it-IT" sz="2400" i="1" dirty="0" err="1"/>
              <a:t>Questionner</a:t>
            </a:r>
            <a:r>
              <a:rPr lang="it-IT" sz="2400" i="1" dirty="0"/>
              <a:t> le monde </a:t>
            </a:r>
            <a:r>
              <a:rPr lang="it-IT" sz="2400" dirty="0"/>
              <a:t>et </a:t>
            </a:r>
            <a:r>
              <a:rPr lang="it-IT" sz="2400" dirty="0" err="1"/>
              <a:t>écriture</a:t>
            </a:r>
            <a:r>
              <a:rPr lang="it-IT" sz="2400" dirty="0"/>
              <a:t> inclusive</a:t>
            </a:r>
            <a:endParaRPr lang="fr-CA" sz="2400" dirty="0"/>
          </a:p>
        </p:txBody>
      </p:sp>
      <p:sp>
        <p:nvSpPr>
          <p:cNvPr id="3" name="Segnaposto contenuto 2"/>
          <p:cNvSpPr>
            <a:spLocks noGrp="1"/>
          </p:cNvSpPr>
          <p:nvPr>
            <p:ph idx="1"/>
          </p:nvPr>
        </p:nvSpPr>
        <p:spPr/>
        <p:txBody>
          <a:bodyPr>
            <a:normAutofit/>
          </a:bodyPr>
          <a:lstStyle/>
          <a:p>
            <a:pPr algn="just"/>
            <a:r>
              <a:rPr lang="it-IT" sz="2400" dirty="0"/>
              <a:t>Ce </a:t>
            </a:r>
            <a:r>
              <a:rPr lang="it-IT" sz="2400" dirty="0" err="1"/>
              <a:t>manuel</a:t>
            </a:r>
            <a:r>
              <a:rPr lang="it-IT" sz="2400" dirty="0"/>
              <a:t> de CE2 </a:t>
            </a:r>
            <a:r>
              <a:rPr lang="it-IT" sz="2400" dirty="0" err="1"/>
              <a:t>publié</a:t>
            </a:r>
            <a:r>
              <a:rPr lang="it-IT" sz="2400" dirty="0"/>
              <a:t> le 8 </a:t>
            </a:r>
            <a:r>
              <a:rPr lang="it-IT" sz="2400" dirty="0" err="1"/>
              <a:t>mars</a:t>
            </a:r>
            <a:r>
              <a:rPr lang="it-IT" sz="2400" dirty="0"/>
              <a:t> 2017 concerne le </a:t>
            </a:r>
            <a:r>
              <a:rPr lang="it-IT" sz="2400" dirty="0" err="1"/>
              <a:t>programme</a:t>
            </a:r>
            <a:r>
              <a:rPr lang="it-IT" sz="2400" dirty="0"/>
              <a:t> « </a:t>
            </a:r>
            <a:r>
              <a:rPr lang="it-IT" sz="2400" dirty="0" err="1"/>
              <a:t>Questionner</a:t>
            </a:r>
            <a:r>
              <a:rPr lang="it-IT" sz="2400" dirty="0"/>
              <a:t> le Monde », </a:t>
            </a:r>
            <a:r>
              <a:rPr lang="it-IT" sz="2400" dirty="0" err="1"/>
              <a:t>appliqué</a:t>
            </a:r>
            <a:r>
              <a:rPr lang="it-IT" sz="2400" dirty="0"/>
              <a:t> en </a:t>
            </a:r>
            <a:r>
              <a:rPr lang="it-IT" sz="2400" dirty="0" err="1"/>
              <a:t>lien</a:t>
            </a:r>
            <a:r>
              <a:rPr lang="it-IT" sz="2400" dirty="0"/>
              <a:t> </a:t>
            </a:r>
            <a:r>
              <a:rPr lang="it-IT" sz="2400" dirty="0" err="1"/>
              <a:t>avec</a:t>
            </a:r>
            <a:r>
              <a:rPr lang="it-IT" sz="2400" dirty="0"/>
              <a:t> l’</a:t>
            </a:r>
            <a:r>
              <a:rPr lang="it-IT" sz="2400" dirty="0" err="1"/>
              <a:t>Enseignement</a:t>
            </a:r>
            <a:r>
              <a:rPr lang="it-IT" sz="2400" dirty="0"/>
              <a:t> Moral et </a:t>
            </a:r>
            <a:r>
              <a:rPr lang="it-IT" sz="2400" dirty="0" err="1"/>
              <a:t>Civique</a:t>
            </a:r>
            <a:r>
              <a:rPr lang="it-IT" sz="2400" dirty="0"/>
              <a:t> : on y </a:t>
            </a:r>
            <a:r>
              <a:rPr lang="it-IT" sz="2400" dirty="0" err="1"/>
              <a:t>évoque</a:t>
            </a:r>
            <a:r>
              <a:rPr lang="it-IT" sz="2400" dirty="0"/>
              <a:t> le </a:t>
            </a:r>
            <a:r>
              <a:rPr lang="it-IT" sz="2400" dirty="0" err="1"/>
              <a:t>temps</a:t>
            </a:r>
            <a:r>
              <a:rPr lang="it-IT" sz="2400" dirty="0"/>
              <a:t>, l'</a:t>
            </a:r>
            <a:r>
              <a:rPr lang="it-IT" sz="2400" dirty="0" err="1"/>
              <a:t>espace</a:t>
            </a:r>
            <a:r>
              <a:rPr lang="it-IT" sz="2400" dirty="0"/>
              <a:t> et </a:t>
            </a:r>
            <a:r>
              <a:rPr lang="it-IT" sz="2400" dirty="0" err="1"/>
              <a:t>les</a:t>
            </a:r>
            <a:r>
              <a:rPr lang="it-IT" sz="2400" dirty="0"/>
              <a:t> </a:t>
            </a:r>
            <a:r>
              <a:rPr lang="it-IT" sz="2400" dirty="0" err="1"/>
              <a:t>êtres</a:t>
            </a:r>
            <a:r>
              <a:rPr lang="it-IT" sz="2400" dirty="0"/>
              <a:t> vivants, </a:t>
            </a:r>
            <a:r>
              <a:rPr lang="it-IT" sz="2400" dirty="0" err="1"/>
              <a:t>avec</a:t>
            </a:r>
            <a:r>
              <a:rPr lang="it-IT" sz="2400" dirty="0"/>
              <a:t>, </a:t>
            </a:r>
            <a:r>
              <a:rPr lang="it-IT" sz="2400" dirty="0" err="1"/>
              <a:t>notamment</a:t>
            </a:r>
            <a:r>
              <a:rPr lang="it-IT" sz="2400" dirty="0"/>
              <a:t>, un </a:t>
            </a:r>
            <a:r>
              <a:rPr lang="it-IT" sz="2400" dirty="0" err="1"/>
              <a:t>chapitre</a:t>
            </a:r>
            <a:r>
              <a:rPr lang="it-IT" sz="2400" dirty="0"/>
              <a:t> </a:t>
            </a:r>
            <a:r>
              <a:rPr lang="it-IT" sz="2400" dirty="0" err="1"/>
              <a:t>sur</a:t>
            </a:r>
            <a:r>
              <a:rPr lang="it-IT" sz="2400" dirty="0"/>
              <a:t> « La </a:t>
            </a:r>
            <a:r>
              <a:rPr lang="it-IT" sz="2400" dirty="0" err="1"/>
              <a:t>place</a:t>
            </a:r>
            <a:r>
              <a:rPr lang="it-IT" sz="2400" dirty="0"/>
              <a:t> </a:t>
            </a:r>
            <a:r>
              <a:rPr lang="it-IT" sz="2400" dirty="0" err="1"/>
              <a:t>des</a:t>
            </a:r>
            <a:r>
              <a:rPr lang="it-IT" sz="2400" dirty="0"/>
              <a:t> femmes </a:t>
            </a:r>
            <a:r>
              <a:rPr lang="it-IT" sz="2400" dirty="0" err="1"/>
              <a:t>au</a:t>
            </a:r>
            <a:r>
              <a:rPr lang="it-IT" sz="2400" dirty="0"/>
              <a:t> fil </a:t>
            </a:r>
            <a:r>
              <a:rPr lang="it-IT" sz="2400" dirty="0" err="1"/>
              <a:t>du</a:t>
            </a:r>
            <a:r>
              <a:rPr lang="it-IT" sz="2400" dirty="0"/>
              <a:t> </a:t>
            </a:r>
            <a:r>
              <a:rPr lang="it-IT" sz="2400" dirty="0" err="1"/>
              <a:t>temps</a:t>
            </a:r>
            <a:r>
              <a:rPr lang="it-IT" sz="2400" dirty="0"/>
              <a:t> ». </a:t>
            </a:r>
            <a:r>
              <a:rPr lang="it-IT" sz="2400" dirty="0" err="1"/>
              <a:t>Dans</a:t>
            </a:r>
            <a:r>
              <a:rPr lang="it-IT" sz="2400" dirty="0"/>
              <a:t> un </a:t>
            </a:r>
            <a:r>
              <a:rPr lang="it-IT" sz="2400" dirty="0" err="1"/>
              <a:t>souci</a:t>
            </a:r>
            <a:r>
              <a:rPr lang="it-IT" sz="2400" dirty="0"/>
              <a:t> d'</a:t>
            </a:r>
            <a:r>
              <a:rPr lang="it-IT" sz="2400" dirty="0" err="1"/>
              <a:t>égalité</a:t>
            </a:r>
            <a:r>
              <a:rPr lang="it-IT" sz="2400" dirty="0"/>
              <a:t> </a:t>
            </a:r>
            <a:r>
              <a:rPr lang="it-IT" sz="2400" dirty="0" err="1"/>
              <a:t>entre</a:t>
            </a:r>
            <a:r>
              <a:rPr lang="it-IT" sz="2400" dirty="0"/>
              <a:t> </a:t>
            </a:r>
            <a:r>
              <a:rPr lang="it-IT" sz="2400" dirty="0" err="1"/>
              <a:t>les</a:t>
            </a:r>
            <a:r>
              <a:rPr lang="it-IT" sz="2400" dirty="0"/>
              <a:t> femmes et </a:t>
            </a:r>
            <a:r>
              <a:rPr lang="it-IT" sz="2400" dirty="0" err="1"/>
              <a:t>les</a:t>
            </a:r>
            <a:r>
              <a:rPr lang="it-IT" sz="2400" dirty="0"/>
              <a:t> </a:t>
            </a:r>
            <a:r>
              <a:rPr lang="it-IT" sz="2400" dirty="0" err="1"/>
              <a:t>hommes</a:t>
            </a:r>
            <a:r>
              <a:rPr lang="it-IT" sz="2400" dirty="0"/>
              <a:t>, </a:t>
            </a:r>
            <a:r>
              <a:rPr lang="it-IT" sz="2400" dirty="0" err="1"/>
              <a:t>les</a:t>
            </a:r>
            <a:r>
              <a:rPr lang="it-IT" sz="2400" dirty="0"/>
              <a:t> </a:t>
            </a:r>
            <a:r>
              <a:rPr lang="it-IT" sz="2400" dirty="0" err="1"/>
              <a:t>éditions</a:t>
            </a:r>
            <a:r>
              <a:rPr lang="it-IT" sz="2400" dirty="0"/>
              <a:t> </a:t>
            </a:r>
            <a:r>
              <a:rPr lang="it-IT" sz="2400" dirty="0" err="1"/>
              <a:t>Hatier</a:t>
            </a:r>
            <a:r>
              <a:rPr lang="it-IT" sz="2400" dirty="0"/>
              <a:t> et </a:t>
            </a:r>
            <a:r>
              <a:rPr lang="it-IT" sz="2400" dirty="0" err="1"/>
              <a:t>les</a:t>
            </a:r>
            <a:r>
              <a:rPr lang="it-IT" sz="2400" dirty="0"/>
              <a:t> </a:t>
            </a:r>
            <a:r>
              <a:rPr lang="it-IT" sz="2400" dirty="0" err="1"/>
              <a:t>auteures</a:t>
            </a:r>
            <a:r>
              <a:rPr lang="it-IT" sz="2400" dirty="0"/>
              <a:t> </a:t>
            </a:r>
            <a:r>
              <a:rPr lang="it-IT" sz="2400" dirty="0" err="1"/>
              <a:t>ont</a:t>
            </a:r>
            <a:r>
              <a:rPr lang="it-IT" sz="2400" dirty="0"/>
              <a:t> </a:t>
            </a:r>
            <a:r>
              <a:rPr lang="it-IT" sz="2400" dirty="0" err="1"/>
              <a:t>décidé</a:t>
            </a:r>
            <a:r>
              <a:rPr lang="it-IT" sz="2400" dirty="0"/>
              <a:t> de </a:t>
            </a:r>
            <a:r>
              <a:rPr lang="it-IT" sz="2400" dirty="0" err="1"/>
              <a:t>suivre</a:t>
            </a:r>
            <a:r>
              <a:rPr lang="it-IT" sz="2400" dirty="0"/>
              <a:t> </a:t>
            </a:r>
            <a:r>
              <a:rPr lang="it-IT" sz="2400" dirty="0" err="1"/>
              <a:t>les</a:t>
            </a:r>
            <a:r>
              <a:rPr lang="it-IT" sz="2400" dirty="0"/>
              <a:t> </a:t>
            </a:r>
            <a:r>
              <a:rPr lang="it-IT" sz="2400" dirty="0" err="1"/>
              <a:t>recommandations</a:t>
            </a:r>
            <a:r>
              <a:rPr lang="it-IT" sz="2400" dirty="0"/>
              <a:t> </a:t>
            </a:r>
            <a:r>
              <a:rPr lang="it-IT" sz="2400" dirty="0" err="1"/>
              <a:t>du</a:t>
            </a:r>
            <a:r>
              <a:rPr lang="it-IT" sz="2400" dirty="0"/>
              <a:t> </a:t>
            </a:r>
            <a:r>
              <a:rPr lang="it-IT" sz="2400" b="1" dirty="0" err="1"/>
              <a:t>Haut</a:t>
            </a:r>
            <a:r>
              <a:rPr lang="it-IT" sz="2400" b="1" dirty="0"/>
              <a:t> </a:t>
            </a:r>
            <a:r>
              <a:rPr lang="it-IT" sz="2400" b="1" dirty="0" err="1"/>
              <a:t>Conseil</a:t>
            </a:r>
            <a:r>
              <a:rPr lang="it-IT" sz="2400" b="1" dirty="0"/>
              <a:t> à l'</a:t>
            </a:r>
            <a:r>
              <a:rPr lang="it-IT" sz="2400" b="1" dirty="0" err="1"/>
              <a:t>Égalité</a:t>
            </a:r>
            <a:r>
              <a:rPr lang="it-IT" sz="2400" b="1" dirty="0"/>
              <a:t> pour une </a:t>
            </a:r>
            <a:r>
              <a:rPr lang="it-IT" sz="2400" b="1" dirty="0" err="1"/>
              <a:t>communication</a:t>
            </a:r>
            <a:r>
              <a:rPr lang="it-IT" sz="2400" b="1" dirty="0"/>
              <a:t> </a:t>
            </a:r>
            <a:r>
              <a:rPr lang="it-IT" sz="2400" b="1" dirty="0" err="1"/>
              <a:t>publique</a:t>
            </a:r>
            <a:r>
              <a:rPr lang="it-IT" sz="2400" b="1" dirty="0"/>
              <a:t> sans </a:t>
            </a:r>
            <a:r>
              <a:rPr lang="it-IT" sz="2400" b="1" dirty="0" err="1"/>
              <a:t>stéréotype</a:t>
            </a:r>
            <a:r>
              <a:rPr lang="it-IT" sz="2400" b="1" dirty="0"/>
              <a:t> de </a:t>
            </a:r>
            <a:r>
              <a:rPr lang="it-IT" sz="2400" b="1" dirty="0" err="1"/>
              <a:t>sexe</a:t>
            </a:r>
            <a:r>
              <a:rPr lang="it-IT" sz="2400" b="1" dirty="0"/>
              <a:t>, d'</a:t>
            </a:r>
            <a:r>
              <a:rPr lang="it-IT" sz="2400" b="1" dirty="0" err="1"/>
              <a:t>après</a:t>
            </a:r>
            <a:r>
              <a:rPr lang="it-IT" sz="2400" b="1" dirty="0"/>
              <a:t> le guide </a:t>
            </a:r>
            <a:r>
              <a:rPr lang="it-IT" sz="2400" b="1" dirty="0" err="1"/>
              <a:t>publié</a:t>
            </a:r>
            <a:r>
              <a:rPr lang="it-IT" sz="2400" b="1" dirty="0"/>
              <a:t> en 2015.</a:t>
            </a:r>
          </a:p>
          <a:p>
            <a:pPr algn="just"/>
            <a:endParaRPr lang="it-IT" sz="2400" b="1" dirty="0"/>
          </a:p>
          <a:p>
            <a:pPr marL="0" indent="0">
              <a:buNone/>
            </a:pPr>
            <a:r>
              <a:rPr lang="it-IT" sz="2400" dirty="0"/>
              <a:t> </a:t>
            </a:r>
          </a:p>
          <a:p>
            <a:endParaRPr lang="fr-CA" sz="2400" dirty="0"/>
          </a:p>
        </p:txBody>
      </p:sp>
    </p:spTree>
    <p:extLst>
      <p:ext uri="{BB962C8B-B14F-4D97-AF65-F5344CB8AC3E}">
        <p14:creationId xmlns:p14="http://schemas.microsoft.com/office/powerpoint/2010/main" val="339963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b="1" dirty="0"/>
              <a:t>Le </a:t>
            </a:r>
            <a:r>
              <a:rPr lang="it-IT" sz="2400" b="1" dirty="0" err="1"/>
              <a:t>conseil</a:t>
            </a:r>
            <a:r>
              <a:rPr lang="it-IT" sz="2400" b="1" dirty="0"/>
              <a:t> </a:t>
            </a:r>
            <a:r>
              <a:rPr lang="it-IT" sz="2400" b="1" dirty="0" err="1"/>
              <a:t>des</a:t>
            </a:r>
            <a:r>
              <a:rPr lang="it-IT" sz="2400" b="1" dirty="0"/>
              <a:t> </a:t>
            </a:r>
            <a:r>
              <a:rPr lang="it-IT" sz="2400" b="1" dirty="0" err="1"/>
              <a:t>droits</a:t>
            </a:r>
            <a:r>
              <a:rPr lang="it-IT" sz="2400" b="1" dirty="0"/>
              <a:t> de l’</a:t>
            </a:r>
            <a:r>
              <a:rPr lang="it-IT" sz="2400" b="1" dirty="0" err="1"/>
              <a:t>homme</a:t>
            </a:r>
            <a:r>
              <a:rPr lang="it-IT" sz="2400" b="1" dirty="0"/>
              <a:t> de l’ONU </a:t>
            </a:r>
            <a:r>
              <a:rPr lang="it-IT" sz="2400" dirty="0"/>
              <a:t>s’</a:t>
            </a:r>
            <a:r>
              <a:rPr lang="it-IT" sz="2400" dirty="0" err="1"/>
              <a:t>inquiète</a:t>
            </a:r>
            <a:r>
              <a:rPr lang="it-IT" sz="2400" dirty="0"/>
              <a:t> </a:t>
            </a:r>
            <a:r>
              <a:rPr lang="it-IT" sz="2400" dirty="0" err="1"/>
              <a:t>du</a:t>
            </a:r>
            <a:r>
              <a:rPr lang="it-IT" sz="2400" dirty="0"/>
              <a:t> </a:t>
            </a:r>
            <a:r>
              <a:rPr lang="it-IT" sz="2400" dirty="0" err="1"/>
              <a:t>contenu</a:t>
            </a:r>
            <a:r>
              <a:rPr lang="it-IT" sz="2400" dirty="0"/>
              <a:t> de la </a:t>
            </a:r>
            <a:r>
              <a:rPr lang="it-IT" sz="2400" dirty="0" err="1"/>
              <a:t>proposition</a:t>
            </a:r>
            <a:r>
              <a:rPr lang="it-IT" sz="2400" dirty="0"/>
              <a:t> de </a:t>
            </a:r>
            <a:r>
              <a:rPr lang="it-IT" sz="2400" dirty="0" err="1"/>
              <a:t>loi</a:t>
            </a:r>
            <a:r>
              <a:rPr lang="it-IT" sz="2400" dirty="0"/>
              <a:t> « pour une </a:t>
            </a:r>
            <a:r>
              <a:rPr lang="it-IT" sz="2400" dirty="0" err="1"/>
              <a:t>sécurité</a:t>
            </a:r>
            <a:r>
              <a:rPr lang="it-IT" sz="2400" dirty="0"/>
              <a:t> globale »</a:t>
            </a:r>
            <a:br>
              <a:rPr lang="it-IT" sz="2400" dirty="0"/>
            </a:br>
            <a:endParaRPr lang="fr-CA" sz="2400" dirty="0"/>
          </a:p>
        </p:txBody>
      </p:sp>
      <p:sp>
        <p:nvSpPr>
          <p:cNvPr id="3" name="Segnaposto contenuto 2"/>
          <p:cNvSpPr>
            <a:spLocks noGrp="1"/>
          </p:cNvSpPr>
          <p:nvPr>
            <p:ph idx="1"/>
          </p:nvPr>
        </p:nvSpPr>
        <p:spPr/>
        <p:txBody>
          <a:bodyPr>
            <a:normAutofit lnSpcReduction="10000"/>
          </a:bodyPr>
          <a:lstStyle/>
          <a:p>
            <a:pPr algn="just"/>
            <a:r>
              <a:rPr lang="it-IT" sz="2400" dirty="0" err="1"/>
              <a:t>Dans</a:t>
            </a:r>
            <a:r>
              <a:rPr lang="it-IT" sz="2400" dirty="0"/>
              <a:t> un </a:t>
            </a:r>
            <a:r>
              <a:rPr lang="it-IT" sz="2400" dirty="0" err="1"/>
              <a:t>rapport</a:t>
            </a:r>
            <a:r>
              <a:rPr lang="it-IT" sz="2400" dirty="0"/>
              <a:t> </a:t>
            </a:r>
            <a:r>
              <a:rPr lang="it-IT" sz="2400" dirty="0" err="1"/>
              <a:t>rédigé</a:t>
            </a:r>
            <a:r>
              <a:rPr lang="it-IT" sz="2400" dirty="0"/>
              <a:t> le 12 novembre, </a:t>
            </a:r>
            <a:r>
              <a:rPr lang="it-IT" sz="2400" dirty="0" err="1"/>
              <a:t>trois</a:t>
            </a:r>
            <a:r>
              <a:rPr lang="it-IT" sz="2400" dirty="0"/>
              <a:t> </a:t>
            </a:r>
            <a:r>
              <a:rPr lang="it-IT" sz="2400" dirty="0" err="1"/>
              <a:t>experts</a:t>
            </a:r>
            <a:r>
              <a:rPr lang="it-IT" sz="2400" dirty="0"/>
              <a:t> </a:t>
            </a:r>
            <a:r>
              <a:rPr lang="it-IT" sz="2400" dirty="0" err="1"/>
              <a:t>internationaux</a:t>
            </a:r>
            <a:r>
              <a:rPr lang="it-IT" sz="2400" dirty="0"/>
              <a:t> </a:t>
            </a:r>
            <a:r>
              <a:rPr lang="it-IT" sz="2400" dirty="0" err="1"/>
              <a:t>pointent</a:t>
            </a:r>
            <a:r>
              <a:rPr lang="it-IT" sz="2400" dirty="0"/>
              <a:t> </a:t>
            </a:r>
            <a:r>
              <a:rPr lang="it-IT" sz="2400" dirty="0" err="1"/>
              <a:t>notamment</a:t>
            </a:r>
            <a:r>
              <a:rPr lang="it-IT" sz="2400" dirty="0"/>
              <a:t> </a:t>
            </a:r>
            <a:r>
              <a:rPr lang="it-IT" sz="2400" dirty="0" err="1"/>
              <a:t>du</a:t>
            </a:r>
            <a:r>
              <a:rPr lang="it-IT" sz="2400" dirty="0"/>
              <a:t> </a:t>
            </a:r>
            <a:r>
              <a:rPr lang="it-IT" sz="2400" dirty="0" err="1"/>
              <a:t>doigt</a:t>
            </a:r>
            <a:r>
              <a:rPr lang="it-IT" sz="2400" dirty="0"/>
              <a:t> la </a:t>
            </a:r>
            <a:r>
              <a:rPr lang="it-IT" sz="2400" dirty="0" err="1"/>
              <a:t>mesure</a:t>
            </a:r>
            <a:r>
              <a:rPr lang="it-IT" sz="2400" dirty="0"/>
              <a:t> la plus </a:t>
            </a:r>
            <a:r>
              <a:rPr lang="it-IT" sz="2400" dirty="0" err="1"/>
              <a:t>controversée</a:t>
            </a:r>
            <a:r>
              <a:rPr lang="it-IT" sz="2400" dirty="0"/>
              <a:t>, qui </a:t>
            </a:r>
            <a:r>
              <a:rPr lang="it-IT" sz="2400" dirty="0" err="1"/>
              <a:t>vise</a:t>
            </a:r>
            <a:r>
              <a:rPr lang="it-IT" sz="2400" dirty="0"/>
              <a:t> à </a:t>
            </a:r>
            <a:r>
              <a:rPr lang="it-IT" sz="2400" dirty="0" err="1"/>
              <a:t>limiter</a:t>
            </a:r>
            <a:r>
              <a:rPr lang="it-IT" sz="2400" dirty="0"/>
              <a:t> la </a:t>
            </a:r>
            <a:r>
              <a:rPr lang="it-IT" sz="2400" dirty="0" err="1"/>
              <a:t>diffusion</a:t>
            </a:r>
            <a:r>
              <a:rPr lang="it-IT" sz="2400" dirty="0"/>
              <a:t> d’images </a:t>
            </a:r>
            <a:r>
              <a:rPr lang="it-IT" sz="2400" dirty="0" err="1"/>
              <a:t>des</a:t>
            </a:r>
            <a:r>
              <a:rPr lang="it-IT" sz="2400" dirty="0"/>
              <a:t> </a:t>
            </a:r>
            <a:r>
              <a:rPr lang="it-IT" sz="2400" dirty="0" err="1"/>
              <a:t>forces</a:t>
            </a:r>
            <a:r>
              <a:rPr lang="it-IT" sz="2400" dirty="0"/>
              <a:t> de l’</a:t>
            </a:r>
            <a:r>
              <a:rPr lang="it-IT" sz="2400" dirty="0" err="1"/>
              <a:t>ordre</a:t>
            </a:r>
            <a:r>
              <a:rPr lang="it-IT" sz="2400" dirty="0"/>
              <a:t>. </a:t>
            </a:r>
          </a:p>
          <a:p>
            <a:pPr algn="just"/>
            <a:r>
              <a:rPr lang="it-IT" sz="2400" dirty="0" err="1"/>
              <a:t>Selon</a:t>
            </a:r>
            <a:r>
              <a:rPr lang="it-IT" sz="2400" dirty="0"/>
              <a:t> </a:t>
            </a:r>
            <a:r>
              <a:rPr lang="it-IT" sz="2400" dirty="0" err="1"/>
              <a:t>eux</a:t>
            </a:r>
            <a:r>
              <a:rPr lang="it-IT" sz="2400" dirty="0"/>
              <a:t>, la </a:t>
            </a:r>
            <a:r>
              <a:rPr lang="it-IT" sz="2400" dirty="0" err="1"/>
              <a:t>proposition</a:t>
            </a:r>
            <a:r>
              <a:rPr lang="it-IT" sz="2400" dirty="0"/>
              <a:t> de </a:t>
            </a:r>
            <a:r>
              <a:rPr lang="it-IT" sz="2400" dirty="0" err="1"/>
              <a:t>loi</a:t>
            </a:r>
            <a:r>
              <a:rPr lang="it-IT" sz="2400" dirty="0"/>
              <a:t> porte </a:t>
            </a:r>
            <a:r>
              <a:rPr lang="it-IT" sz="2400" i="1" dirty="0"/>
              <a:t>« </a:t>
            </a:r>
            <a:r>
              <a:rPr lang="it-IT" sz="2400" i="1" dirty="0" err="1"/>
              <a:t>des</a:t>
            </a:r>
            <a:r>
              <a:rPr lang="it-IT" sz="2400" i="1" dirty="0"/>
              <a:t> </a:t>
            </a:r>
            <a:r>
              <a:rPr lang="it-IT" sz="2400" i="1" dirty="0" err="1"/>
              <a:t>atteintes</a:t>
            </a:r>
            <a:r>
              <a:rPr lang="it-IT" sz="2400" i="1" dirty="0"/>
              <a:t> </a:t>
            </a:r>
            <a:r>
              <a:rPr lang="it-IT" sz="2400" i="1" dirty="0" err="1"/>
              <a:t>importantes</a:t>
            </a:r>
            <a:r>
              <a:rPr lang="it-IT" sz="2400" i="1" dirty="0"/>
              <a:t> </a:t>
            </a:r>
            <a:r>
              <a:rPr lang="it-IT" sz="2400" i="1" dirty="0" err="1"/>
              <a:t>aux</a:t>
            </a:r>
            <a:r>
              <a:rPr lang="it-IT" sz="2400" i="1" dirty="0"/>
              <a:t> </a:t>
            </a:r>
            <a:r>
              <a:rPr lang="it-IT" sz="2400" i="1" dirty="0" err="1"/>
              <a:t>droits</a:t>
            </a:r>
            <a:r>
              <a:rPr lang="it-IT" sz="2400" i="1" dirty="0"/>
              <a:t> de l’</a:t>
            </a:r>
            <a:r>
              <a:rPr lang="it-IT" sz="2400" i="1" dirty="0" err="1"/>
              <a:t>homme</a:t>
            </a:r>
            <a:r>
              <a:rPr lang="it-IT" sz="2400" i="1" dirty="0"/>
              <a:t> et </a:t>
            </a:r>
            <a:r>
              <a:rPr lang="it-IT" sz="2400" i="1" dirty="0" err="1"/>
              <a:t>aux</a:t>
            </a:r>
            <a:r>
              <a:rPr lang="it-IT" sz="2400" i="1" dirty="0"/>
              <a:t> </a:t>
            </a:r>
            <a:r>
              <a:rPr lang="it-IT" sz="2400" i="1" dirty="0" err="1"/>
              <a:t>libertés</a:t>
            </a:r>
            <a:r>
              <a:rPr lang="it-IT" sz="2400" i="1" dirty="0"/>
              <a:t> </a:t>
            </a:r>
            <a:r>
              <a:rPr lang="it-IT" sz="2400" i="1" dirty="0" err="1"/>
              <a:t>fondamentales</a:t>
            </a:r>
            <a:r>
              <a:rPr lang="it-IT" sz="2400" i="1" dirty="0"/>
              <a:t>, </a:t>
            </a:r>
            <a:r>
              <a:rPr lang="it-IT" sz="2400" i="1" dirty="0" err="1"/>
              <a:t>notamment</a:t>
            </a:r>
            <a:r>
              <a:rPr lang="it-IT" sz="2400" i="1" dirty="0"/>
              <a:t> le </a:t>
            </a:r>
            <a:r>
              <a:rPr lang="it-IT" sz="2400" i="1" dirty="0" err="1"/>
              <a:t>droit</a:t>
            </a:r>
            <a:r>
              <a:rPr lang="it-IT" sz="2400" i="1" dirty="0"/>
              <a:t> à la vie </a:t>
            </a:r>
            <a:r>
              <a:rPr lang="it-IT" sz="2400" i="1" dirty="0" err="1"/>
              <a:t>privée</a:t>
            </a:r>
            <a:r>
              <a:rPr lang="it-IT" sz="2400" i="1" dirty="0"/>
              <a:t>, le </a:t>
            </a:r>
            <a:r>
              <a:rPr lang="it-IT" sz="2400" i="1" dirty="0" err="1"/>
              <a:t>droit</a:t>
            </a:r>
            <a:r>
              <a:rPr lang="it-IT" sz="2400" i="1" dirty="0"/>
              <a:t> à la </a:t>
            </a:r>
            <a:r>
              <a:rPr lang="it-IT" sz="2400" i="1" dirty="0" err="1"/>
              <a:t>liberté</a:t>
            </a:r>
            <a:r>
              <a:rPr lang="it-IT" sz="2400" i="1" dirty="0"/>
              <a:t> d’</a:t>
            </a:r>
            <a:r>
              <a:rPr lang="it-IT" sz="2400" i="1" dirty="0" err="1"/>
              <a:t>expression</a:t>
            </a:r>
            <a:r>
              <a:rPr lang="it-IT" sz="2400" i="1" dirty="0"/>
              <a:t> et d’opinion, et le </a:t>
            </a:r>
            <a:r>
              <a:rPr lang="it-IT" sz="2400" i="1" dirty="0" err="1"/>
              <a:t>droit</a:t>
            </a:r>
            <a:r>
              <a:rPr lang="it-IT" sz="2400" i="1" dirty="0"/>
              <a:t> à la </a:t>
            </a:r>
            <a:r>
              <a:rPr lang="it-IT" sz="2400" i="1" dirty="0" err="1"/>
              <a:t>liberté</a:t>
            </a:r>
            <a:r>
              <a:rPr lang="it-IT" sz="2400" i="1" dirty="0"/>
              <a:t> d’</a:t>
            </a:r>
            <a:r>
              <a:rPr lang="it-IT" sz="2400" i="1" dirty="0" err="1"/>
              <a:t>association</a:t>
            </a:r>
            <a:r>
              <a:rPr lang="it-IT" sz="2400" i="1" dirty="0"/>
              <a:t> et de </a:t>
            </a:r>
            <a:r>
              <a:rPr lang="it-IT" sz="2400" i="1" dirty="0" err="1"/>
              <a:t>réunion</a:t>
            </a:r>
            <a:r>
              <a:rPr lang="it-IT" sz="2400" i="1" dirty="0"/>
              <a:t> </a:t>
            </a:r>
            <a:r>
              <a:rPr lang="it-IT" sz="2400" i="1" dirty="0" err="1"/>
              <a:t>pacifique</a:t>
            </a:r>
            <a:r>
              <a:rPr lang="it-IT" sz="2400" i="1" dirty="0"/>
              <a:t> »</a:t>
            </a:r>
            <a:r>
              <a:rPr lang="it-IT" sz="2400" dirty="0"/>
              <a:t> et </a:t>
            </a:r>
            <a:r>
              <a:rPr lang="it-IT" sz="2400" dirty="0" err="1"/>
              <a:t>place</a:t>
            </a:r>
            <a:r>
              <a:rPr lang="it-IT" sz="2400" dirty="0"/>
              <a:t> la France en </a:t>
            </a:r>
            <a:r>
              <a:rPr lang="it-IT" sz="2400" dirty="0" err="1"/>
              <a:t>contradiction</a:t>
            </a:r>
            <a:r>
              <a:rPr lang="it-IT" sz="2400" dirty="0"/>
              <a:t> </a:t>
            </a:r>
            <a:r>
              <a:rPr lang="it-IT" sz="2400" dirty="0" err="1"/>
              <a:t>avec</a:t>
            </a:r>
            <a:r>
              <a:rPr lang="it-IT" sz="2400" dirty="0"/>
              <a:t> la </a:t>
            </a:r>
            <a:r>
              <a:rPr lang="it-IT" sz="2400" b="1" dirty="0" err="1"/>
              <a:t>Déclaration</a:t>
            </a:r>
            <a:r>
              <a:rPr lang="it-IT" sz="2400" b="1" dirty="0"/>
              <a:t> </a:t>
            </a:r>
            <a:r>
              <a:rPr lang="it-IT" sz="2400" b="1" dirty="0" err="1"/>
              <a:t>universelle</a:t>
            </a:r>
            <a:r>
              <a:rPr lang="it-IT" sz="2400" b="1" dirty="0"/>
              <a:t> </a:t>
            </a:r>
            <a:r>
              <a:rPr lang="it-IT" sz="2400" b="1" dirty="0" err="1"/>
              <a:t>des</a:t>
            </a:r>
            <a:r>
              <a:rPr lang="it-IT" sz="2400" b="1" dirty="0"/>
              <a:t> </a:t>
            </a:r>
            <a:r>
              <a:rPr lang="it-IT" sz="2400" b="1" dirty="0" err="1"/>
              <a:t>droits</a:t>
            </a:r>
            <a:r>
              <a:rPr lang="it-IT" sz="2400" b="1" dirty="0"/>
              <a:t> de l’</a:t>
            </a:r>
            <a:r>
              <a:rPr lang="it-IT" sz="2400" b="1" dirty="0" err="1"/>
              <a:t>homme</a:t>
            </a:r>
            <a:r>
              <a:rPr lang="it-IT" sz="2400" b="1" dirty="0"/>
              <a:t>, le </a:t>
            </a:r>
            <a:r>
              <a:rPr lang="it-IT" sz="2400" b="1" dirty="0" err="1"/>
              <a:t>Pacte</a:t>
            </a:r>
            <a:r>
              <a:rPr lang="it-IT" sz="2400" b="1" dirty="0"/>
              <a:t> </a:t>
            </a:r>
            <a:r>
              <a:rPr lang="it-IT" sz="2400" b="1" dirty="0" err="1"/>
              <a:t>international</a:t>
            </a:r>
            <a:r>
              <a:rPr lang="it-IT" sz="2400" b="1" dirty="0"/>
              <a:t> </a:t>
            </a:r>
            <a:r>
              <a:rPr lang="it-IT" sz="2400" b="1" dirty="0" err="1"/>
              <a:t>relatif</a:t>
            </a:r>
            <a:r>
              <a:rPr lang="it-IT" sz="2400" b="1" dirty="0"/>
              <a:t> </a:t>
            </a:r>
            <a:r>
              <a:rPr lang="it-IT" sz="2400" b="1" dirty="0" err="1"/>
              <a:t>aux</a:t>
            </a:r>
            <a:r>
              <a:rPr lang="it-IT" sz="2400" b="1" dirty="0"/>
              <a:t> </a:t>
            </a:r>
            <a:r>
              <a:rPr lang="it-IT" sz="2400" b="1" dirty="0" err="1"/>
              <a:t>droits</a:t>
            </a:r>
            <a:r>
              <a:rPr lang="it-IT" sz="2400" b="1" dirty="0"/>
              <a:t> </a:t>
            </a:r>
            <a:r>
              <a:rPr lang="it-IT" sz="2400" b="1" dirty="0" err="1"/>
              <a:t>civils</a:t>
            </a:r>
            <a:r>
              <a:rPr lang="it-IT" sz="2400" b="1" dirty="0"/>
              <a:t> et </a:t>
            </a:r>
            <a:r>
              <a:rPr lang="it-IT" sz="2400" b="1" dirty="0" err="1"/>
              <a:t>politiques</a:t>
            </a:r>
            <a:r>
              <a:rPr lang="it-IT" sz="2400" b="1" dirty="0"/>
              <a:t> et la Convention </a:t>
            </a:r>
            <a:r>
              <a:rPr lang="it-IT" sz="2400" b="1" dirty="0" err="1"/>
              <a:t>européenne</a:t>
            </a:r>
            <a:r>
              <a:rPr lang="it-IT" sz="2400" b="1" dirty="0"/>
              <a:t> </a:t>
            </a:r>
            <a:r>
              <a:rPr lang="it-IT" sz="2400" b="1" dirty="0" err="1"/>
              <a:t>des</a:t>
            </a:r>
            <a:r>
              <a:rPr lang="it-IT" sz="2400" b="1" dirty="0"/>
              <a:t> </a:t>
            </a:r>
            <a:r>
              <a:rPr lang="it-IT" sz="2400" b="1" dirty="0" err="1"/>
              <a:t>droits</a:t>
            </a:r>
            <a:r>
              <a:rPr lang="it-IT" sz="2400" b="1" dirty="0"/>
              <a:t> de l’</a:t>
            </a:r>
            <a:r>
              <a:rPr lang="it-IT" sz="2400" b="1" dirty="0" err="1"/>
              <a:t>homme</a:t>
            </a:r>
            <a:r>
              <a:rPr lang="it-IT" sz="2400" b="1" dirty="0"/>
              <a:t>.</a:t>
            </a:r>
          </a:p>
          <a:p>
            <a:endParaRPr lang="fr-CA" sz="2400" dirty="0"/>
          </a:p>
        </p:txBody>
      </p:sp>
    </p:spTree>
    <p:extLst>
      <p:ext uri="{BB962C8B-B14F-4D97-AF65-F5344CB8AC3E}">
        <p14:creationId xmlns:p14="http://schemas.microsoft.com/office/powerpoint/2010/main" val="327526851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L’Académie française et la masculinisation</a:t>
            </a:r>
          </a:p>
        </p:txBody>
      </p:sp>
      <p:sp>
        <p:nvSpPr>
          <p:cNvPr id="3" name="Segnaposto contenuto 2"/>
          <p:cNvSpPr>
            <a:spLocks noGrp="1"/>
          </p:cNvSpPr>
          <p:nvPr>
            <p:ph idx="1"/>
          </p:nvPr>
        </p:nvSpPr>
        <p:spPr/>
        <p:txBody>
          <a:bodyPr>
            <a:normAutofit fontScale="92500"/>
          </a:bodyPr>
          <a:lstStyle/>
          <a:p>
            <a:pPr algn="just"/>
            <a:r>
              <a:rPr lang="it-IT" sz="2400" dirty="0"/>
              <a:t>En </a:t>
            </a:r>
            <a:r>
              <a:rPr lang="it-IT" sz="2400" dirty="0" err="1"/>
              <a:t>trois</a:t>
            </a:r>
            <a:r>
              <a:rPr lang="it-IT" sz="2400" dirty="0"/>
              <a:t> </a:t>
            </a:r>
            <a:r>
              <a:rPr lang="it-IT" sz="2400" dirty="0" err="1"/>
              <a:t>siècles</a:t>
            </a:r>
            <a:r>
              <a:rPr lang="it-IT" sz="2400" dirty="0"/>
              <a:t> et demi d’</a:t>
            </a:r>
            <a:r>
              <a:rPr lang="it-IT" sz="2400" dirty="0" err="1"/>
              <a:t>existence</a:t>
            </a:r>
            <a:r>
              <a:rPr lang="it-IT" sz="2400" dirty="0"/>
              <a:t>, l’Académie a </a:t>
            </a:r>
            <a:r>
              <a:rPr lang="it-IT" sz="2400" dirty="0" err="1"/>
              <a:t>beaucoup</a:t>
            </a:r>
            <a:r>
              <a:rPr lang="it-IT" sz="2400" dirty="0"/>
              <a:t> </a:t>
            </a:r>
            <a:r>
              <a:rPr lang="it-IT" sz="2400" dirty="0" err="1"/>
              <a:t>travaillé</a:t>
            </a:r>
            <a:r>
              <a:rPr lang="it-IT" sz="2400" dirty="0"/>
              <a:t> à </a:t>
            </a:r>
            <a:r>
              <a:rPr lang="it-IT" sz="2400" b="1" dirty="0" err="1"/>
              <a:t>masculiniser</a:t>
            </a:r>
            <a:r>
              <a:rPr lang="it-IT" sz="2400" b="1" dirty="0"/>
              <a:t> </a:t>
            </a:r>
            <a:r>
              <a:rPr lang="it-IT" sz="2400" dirty="0"/>
              <a:t>le </a:t>
            </a:r>
            <a:r>
              <a:rPr lang="it-IT" sz="2400" dirty="0" err="1"/>
              <a:t>français</a:t>
            </a:r>
            <a:r>
              <a:rPr lang="it-IT" sz="2400" dirty="0"/>
              <a:t>. Porte-</a:t>
            </a:r>
            <a:r>
              <a:rPr lang="it-IT" sz="2400" dirty="0" err="1"/>
              <a:t>bannière</a:t>
            </a:r>
            <a:r>
              <a:rPr lang="it-IT" sz="2400" dirty="0"/>
              <a:t> </a:t>
            </a:r>
            <a:r>
              <a:rPr lang="it-IT" sz="2400" dirty="0" err="1"/>
              <a:t>des</a:t>
            </a:r>
            <a:r>
              <a:rPr lang="it-IT" sz="2400" dirty="0"/>
              <a:t> </a:t>
            </a:r>
            <a:r>
              <a:rPr lang="it-IT" sz="2400" dirty="0" err="1"/>
              <a:t>partisans</a:t>
            </a:r>
            <a:r>
              <a:rPr lang="it-IT" sz="2400" dirty="0"/>
              <a:t> </a:t>
            </a:r>
            <a:r>
              <a:rPr lang="it-IT" sz="2400" dirty="0" err="1"/>
              <a:t>du</a:t>
            </a:r>
            <a:r>
              <a:rPr lang="it-IT" sz="2400" dirty="0"/>
              <a:t> </a:t>
            </a:r>
            <a:r>
              <a:rPr lang="it-IT" sz="2400" b="1" dirty="0"/>
              <a:t>«</a:t>
            </a:r>
            <a:r>
              <a:rPr lang="it-IT" sz="2400" b="1" dirty="0" err="1"/>
              <a:t>genre</a:t>
            </a:r>
            <a:r>
              <a:rPr lang="it-IT" sz="2400" b="1" dirty="0"/>
              <a:t> le plus </a:t>
            </a:r>
            <a:r>
              <a:rPr lang="it-IT" sz="2400" b="1" dirty="0" err="1"/>
              <a:t>noble</a:t>
            </a:r>
            <a:r>
              <a:rPr lang="it-IT" sz="2400" dirty="0"/>
              <a:t>», ce vestige de la monarchie </a:t>
            </a:r>
            <a:r>
              <a:rPr lang="it-IT" sz="2400" dirty="0" err="1"/>
              <a:t>absolue</a:t>
            </a:r>
            <a:r>
              <a:rPr lang="it-IT" sz="2400" dirty="0"/>
              <a:t> </a:t>
            </a:r>
            <a:r>
              <a:rPr lang="it-IT" sz="2400" dirty="0" err="1"/>
              <a:t>mène</a:t>
            </a:r>
            <a:r>
              <a:rPr lang="it-IT" sz="2400" dirty="0"/>
              <a:t> </a:t>
            </a:r>
            <a:r>
              <a:rPr lang="it-IT" sz="2400" dirty="0" err="1"/>
              <a:t>depuis</a:t>
            </a:r>
            <a:r>
              <a:rPr lang="it-IT" sz="2400" dirty="0"/>
              <a:t> le milieu </a:t>
            </a:r>
            <a:r>
              <a:rPr lang="it-IT" sz="2400" dirty="0" err="1"/>
              <a:t>des</a:t>
            </a:r>
            <a:r>
              <a:rPr lang="it-IT" sz="2400" dirty="0"/>
              <a:t> </a:t>
            </a:r>
            <a:r>
              <a:rPr lang="it-IT" sz="2400" dirty="0" err="1"/>
              <a:t>années</a:t>
            </a:r>
            <a:r>
              <a:rPr lang="it-IT" sz="2400" dirty="0"/>
              <a:t> 1980 </a:t>
            </a:r>
            <a:r>
              <a:rPr lang="it-IT" sz="2400" b="1" dirty="0"/>
              <a:t>une </a:t>
            </a:r>
            <a:r>
              <a:rPr lang="it-IT" sz="2400" b="1" dirty="0" err="1"/>
              <a:t>croisade</a:t>
            </a:r>
            <a:r>
              <a:rPr lang="it-IT" sz="2400" b="1" dirty="0"/>
              <a:t> </a:t>
            </a:r>
            <a:r>
              <a:rPr lang="it-IT" sz="2400" dirty="0" err="1"/>
              <a:t>contre</a:t>
            </a:r>
            <a:r>
              <a:rPr lang="it-IT" sz="2400" dirty="0"/>
              <a:t> la «</a:t>
            </a:r>
            <a:r>
              <a:rPr lang="it-IT" sz="2400" dirty="0" err="1"/>
              <a:t>féminisation</a:t>
            </a:r>
            <a:r>
              <a:rPr lang="it-IT" sz="2400" dirty="0"/>
              <a:t>», en </a:t>
            </a:r>
            <a:r>
              <a:rPr lang="it-IT" sz="2400" dirty="0" err="1"/>
              <a:t>dépit</a:t>
            </a:r>
            <a:r>
              <a:rPr lang="it-IT" sz="2400" dirty="0"/>
              <a:t> </a:t>
            </a:r>
            <a:r>
              <a:rPr lang="it-IT" sz="2400" dirty="0" err="1"/>
              <a:t>des</a:t>
            </a:r>
            <a:r>
              <a:rPr lang="it-IT" sz="2400" dirty="0"/>
              <a:t> </a:t>
            </a:r>
            <a:r>
              <a:rPr lang="it-IT" sz="2400" dirty="0" err="1"/>
              <a:t>besoins</a:t>
            </a:r>
            <a:r>
              <a:rPr lang="it-IT" sz="2400" dirty="0"/>
              <a:t> </a:t>
            </a:r>
            <a:r>
              <a:rPr lang="it-IT" sz="2400" dirty="0" err="1"/>
              <a:t>langagiers</a:t>
            </a:r>
            <a:r>
              <a:rPr lang="it-IT" sz="2400" dirty="0"/>
              <a:t> d’une </a:t>
            </a:r>
            <a:r>
              <a:rPr lang="it-IT" sz="2400" dirty="0" err="1"/>
              <a:t>société</a:t>
            </a:r>
            <a:r>
              <a:rPr lang="it-IT" sz="2400" dirty="0"/>
              <a:t> </a:t>
            </a:r>
            <a:r>
              <a:rPr lang="it-IT" sz="2400" dirty="0" err="1"/>
              <a:t>où</a:t>
            </a:r>
            <a:r>
              <a:rPr lang="it-IT" sz="2400" dirty="0"/>
              <a:t> l’</a:t>
            </a:r>
            <a:r>
              <a:rPr lang="it-IT" sz="2400" dirty="0" err="1"/>
              <a:t>égalité</a:t>
            </a:r>
            <a:r>
              <a:rPr lang="it-IT" sz="2400" dirty="0"/>
              <a:t> </a:t>
            </a:r>
            <a:r>
              <a:rPr lang="it-IT" sz="2400" dirty="0" err="1"/>
              <a:t>des</a:t>
            </a:r>
            <a:r>
              <a:rPr lang="it-IT" sz="2400" dirty="0"/>
              <a:t> </a:t>
            </a:r>
            <a:r>
              <a:rPr lang="it-IT" sz="2400" dirty="0" err="1"/>
              <a:t>sexes</a:t>
            </a:r>
            <a:r>
              <a:rPr lang="it-IT" sz="2400" dirty="0"/>
              <a:t> </a:t>
            </a:r>
            <a:r>
              <a:rPr lang="it-IT" sz="2400" dirty="0" err="1"/>
              <a:t>progresse</a:t>
            </a:r>
            <a:r>
              <a:rPr lang="it-IT" sz="2400" dirty="0"/>
              <a:t> – en </a:t>
            </a:r>
            <a:r>
              <a:rPr lang="it-IT" sz="2400" dirty="0" err="1"/>
              <a:t>dépit</a:t>
            </a:r>
            <a:r>
              <a:rPr lang="it-IT" sz="2400" dirty="0"/>
              <a:t>, </a:t>
            </a:r>
            <a:r>
              <a:rPr lang="it-IT" sz="2400" dirty="0" err="1"/>
              <a:t>surtout</a:t>
            </a:r>
            <a:r>
              <a:rPr lang="it-IT" sz="2400" dirty="0"/>
              <a:t>, </a:t>
            </a:r>
            <a:r>
              <a:rPr lang="it-IT" sz="2400" dirty="0" err="1"/>
              <a:t>des</a:t>
            </a:r>
            <a:r>
              <a:rPr lang="it-IT" sz="2400" dirty="0"/>
              <a:t> </a:t>
            </a:r>
            <a:r>
              <a:rPr lang="it-IT" sz="2400" dirty="0" err="1"/>
              <a:t>logiques</a:t>
            </a:r>
            <a:r>
              <a:rPr lang="it-IT" sz="2400" dirty="0"/>
              <a:t> de la langue </a:t>
            </a:r>
            <a:r>
              <a:rPr lang="it-IT" sz="2400" dirty="0" err="1"/>
              <a:t>française</a:t>
            </a:r>
            <a:r>
              <a:rPr lang="it-IT" sz="2400" dirty="0"/>
              <a:t> et </a:t>
            </a:r>
            <a:r>
              <a:rPr lang="it-IT" sz="2400" dirty="0" err="1"/>
              <a:t>des</a:t>
            </a:r>
            <a:r>
              <a:rPr lang="it-IT" sz="2400" dirty="0"/>
              <a:t> </a:t>
            </a:r>
            <a:r>
              <a:rPr lang="it-IT" sz="2400" dirty="0" err="1"/>
              <a:t>évolutions</a:t>
            </a:r>
            <a:r>
              <a:rPr lang="it-IT" sz="2400" dirty="0"/>
              <a:t> à l’</a:t>
            </a:r>
            <a:r>
              <a:rPr lang="it-IT" sz="2400" dirty="0" err="1"/>
              <a:t>œuvre</a:t>
            </a:r>
            <a:r>
              <a:rPr lang="it-IT" sz="2400" dirty="0"/>
              <a:t> </a:t>
            </a:r>
            <a:r>
              <a:rPr lang="it-IT" sz="2400" dirty="0" err="1"/>
              <a:t>dans</a:t>
            </a:r>
            <a:r>
              <a:rPr lang="it-IT" sz="2400" dirty="0"/>
              <a:t> </a:t>
            </a:r>
            <a:r>
              <a:rPr lang="it-IT" sz="2400" dirty="0" err="1"/>
              <a:t>les</a:t>
            </a:r>
            <a:r>
              <a:rPr lang="it-IT" sz="2400" dirty="0"/>
              <a:t> </a:t>
            </a:r>
            <a:r>
              <a:rPr lang="it-IT" sz="2400" dirty="0" err="1"/>
              <a:t>autres</a:t>
            </a:r>
            <a:r>
              <a:rPr lang="it-IT" sz="2400" dirty="0"/>
              <a:t> </a:t>
            </a:r>
            <a:r>
              <a:rPr lang="it-IT" sz="2400" dirty="0" err="1"/>
              <a:t>pays</a:t>
            </a:r>
            <a:r>
              <a:rPr lang="it-IT" sz="2400" dirty="0"/>
              <a:t> </a:t>
            </a:r>
            <a:r>
              <a:rPr lang="it-IT" sz="2400" dirty="0" err="1"/>
              <a:t>francophones</a:t>
            </a:r>
            <a:r>
              <a:rPr lang="it-IT" sz="2400" dirty="0"/>
              <a:t>.</a:t>
            </a:r>
          </a:p>
          <a:p>
            <a:pPr algn="just"/>
            <a:endParaRPr lang="it-IT" sz="2400" dirty="0"/>
          </a:p>
          <a:p>
            <a:pPr algn="just"/>
            <a:r>
              <a:rPr lang="it-IT" sz="2400" i="1" dirty="0"/>
              <a:t>L'Académie </a:t>
            </a:r>
            <a:r>
              <a:rPr lang="it-IT" sz="2400" i="1" dirty="0" err="1"/>
              <a:t>contre</a:t>
            </a:r>
            <a:r>
              <a:rPr lang="it-IT" sz="2400" i="1" dirty="0"/>
              <a:t> la langue </a:t>
            </a:r>
            <a:r>
              <a:rPr lang="it-IT" sz="2400" i="1" dirty="0" err="1"/>
              <a:t>française</a:t>
            </a:r>
            <a:r>
              <a:rPr lang="it-IT" sz="2400" i="1" dirty="0"/>
              <a:t> : le dossier «</a:t>
            </a:r>
            <a:r>
              <a:rPr lang="it-IT" sz="2400" i="1" dirty="0" err="1"/>
              <a:t>féminisation</a:t>
            </a:r>
            <a:r>
              <a:rPr lang="it-IT" sz="2400" i="1" dirty="0"/>
              <a:t>»</a:t>
            </a:r>
            <a:br>
              <a:rPr lang="it-IT" sz="2400" i="1" dirty="0"/>
            </a:br>
            <a:r>
              <a:rPr lang="it-IT" sz="2400" dirty="0" err="1"/>
              <a:t>Avec</a:t>
            </a:r>
            <a:r>
              <a:rPr lang="it-IT" sz="2400" dirty="0"/>
              <a:t> Maria </a:t>
            </a:r>
            <a:r>
              <a:rPr lang="it-IT" sz="2400" dirty="0" err="1"/>
              <a:t>Candea</a:t>
            </a:r>
            <a:r>
              <a:rPr lang="it-IT" sz="2400" dirty="0"/>
              <a:t>, Yannick </a:t>
            </a:r>
            <a:r>
              <a:rPr lang="it-IT" sz="2400" dirty="0" err="1"/>
              <a:t>Chevalier</a:t>
            </a:r>
            <a:r>
              <a:rPr lang="it-IT" sz="2400" dirty="0"/>
              <a:t>, </a:t>
            </a:r>
            <a:r>
              <a:rPr lang="it-IT" sz="2400" dirty="0" err="1"/>
              <a:t>Sylvia</a:t>
            </a:r>
            <a:r>
              <a:rPr lang="it-IT" sz="2400" dirty="0"/>
              <a:t> </a:t>
            </a:r>
            <a:r>
              <a:rPr lang="it-IT" sz="2400" dirty="0" err="1"/>
              <a:t>Duverger</a:t>
            </a:r>
            <a:r>
              <a:rPr lang="it-IT" sz="2400" dirty="0"/>
              <a:t>, Anne-Marie </a:t>
            </a:r>
            <a:r>
              <a:rPr lang="it-IT" sz="2400" dirty="0" err="1"/>
              <a:t>Houdebine</a:t>
            </a:r>
            <a:r>
              <a:rPr lang="it-IT" sz="2400" dirty="0"/>
              <a:t> (†) et la </a:t>
            </a:r>
            <a:r>
              <a:rPr lang="it-IT" sz="2400" dirty="0" err="1"/>
              <a:t>collaboration</a:t>
            </a:r>
            <a:r>
              <a:rPr lang="it-IT" sz="2400" dirty="0"/>
              <a:t> d'Audrey </a:t>
            </a:r>
            <a:r>
              <a:rPr lang="it-IT" sz="2400" dirty="0" err="1"/>
              <a:t>Lasserre</a:t>
            </a:r>
            <a:r>
              <a:rPr lang="it-IT" sz="2400" dirty="0"/>
              <a:t/>
            </a:r>
            <a:br>
              <a:rPr lang="it-IT" sz="2400" dirty="0"/>
            </a:br>
            <a:r>
              <a:rPr lang="it-IT" sz="2400" dirty="0" err="1"/>
              <a:t>Donnemarie-Dontilly</a:t>
            </a:r>
            <a:r>
              <a:rPr lang="it-IT" sz="2400" dirty="0"/>
              <a:t>, Paris, </a:t>
            </a:r>
            <a:r>
              <a:rPr lang="it-IT" sz="2400" dirty="0" err="1"/>
              <a:t>éditions</a:t>
            </a:r>
            <a:r>
              <a:rPr lang="it-IT" sz="2400" dirty="0"/>
              <a:t> </a:t>
            </a:r>
            <a:r>
              <a:rPr lang="it-IT" sz="2400" dirty="0" err="1"/>
              <a:t>iXe</a:t>
            </a:r>
            <a:r>
              <a:rPr lang="it-IT" sz="2400" dirty="0"/>
              <a:t>, 2016. </a:t>
            </a:r>
            <a:endParaRPr lang="fr-CA" sz="2400" dirty="0"/>
          </a:p>
        </p:txBody>
      </p:sp>
    </p:spTree>
    <p:extLst>
      <p:ext uri="{BB962C8B-B14F-4D97-AF65-F5344CB8AC3E}">
        <p14:creationId xmlns:p14="http://schemas.microsoft.com/office/powerpoint/2010/main" val="38656594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it-IT" sz="2400" dirty="0" err="1"/>
              <a:t>Trois</a:t>
            </a:r>
            <a:r>
              <a:rPr lang="it-IT" sz="2400" dirty="0"/>
              <a:t> </a:t>
            </a:r>
            <a:r>
              <a:rPr lang="it-IT" sz="2400" dirty="0" err="1"/>
              <a:t>Déclarations</a:t>
            </a:r>
            <a:r>
              <a:rPr lang="it-IT" sz="2400" dirty="0"/>
              <a:t> (1984, 2002, 2017) et une Mise </a:t>
            </a:r>
            <a:r>
              <a:rPr lang="it-IT" sz="2400" dirty="0" err="1"/>
              <a:t>au</a:t>
            </a:r>
            <a:r>
              <a:rPr lang="it-IT" sz="2400" dirty="0"/>
              <a:t> </a:t>
            </a:r>
            <a:r>
              <a:rPr lang="it-IT" sz="2400" dirty="0" err="1"/>
              <a:t>point</a:t>
            </a:r>
            <a:r>
              <a:rPr lang="it-IT" sz="2400" dirty="0"/>
              <a:t> (2014) et</a:t>
            </a:r>
          </a:p>
          <a:p>
            <a:r>
              <a:rPr lang="it-IT" sz="2400" dirty="0"/>
              <a:t>le </a:t>
            </a:r>
            <a:r>
              <a:rPr lang="it-IT" sz="2400" dirty="0" err="1"/>
              <a:t>tournant</a:t>
            </a:r>
            <a:r>
              <a:rPr lang="it-IT" sz="2400" dirty="0"/>
              <a:t> en 2019</a:t>
            </a:r>
            <a:endParaRPr lang="fr-CA" sz="2400" dirty="0"/>
          </a:p>
        </p:txBody>
      </p:sp>
    </p:spTree>
    <p:extLst>
      <p:ext uri="{BB962C8B-B14F-4D97-AF65-F5344CB8AC3E}">
        <p14:creationId xmlns:p14="http://schemas.microsoft.com/office/powerpoint/2010/main" val="28642314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Académie française 1984</a:t>
            </a:r>
            <a:br>
              <a:rPr lang="fr-CA" sz="2800" dirty="0"/>
            </a:br>
            <a:r>
              <a:rPr lang="fr-CA" sz="2800" dirty="0"/>
              <a:t>Les métiers</a:t>
            </a:r>
          </a:p>
        </p:txBody>
      </p:sp>
      <p:sp>
        <p:nvSpPr>
          <p:cNvPr id="3" name="Segnaposto contenuto 2"/>
          <p:cNvSpPr>
            <a:spLocks noGrp="1"/>
          </p:cNvSpPr>
          <p:nvPr>
            <p:ph idx="1"/>
          </p:nvPr>
        </p:nvSpPr>
        <p:spPr/>
        <p:txBody>
          <a:bodyPr>
            <a:normAutofit/>
          </a:bodyPr>
          <a:lstStyle/>
          <a:p>
            <a:pPr algn="just"/>
            <a:r>
              <a:rPr lang="it-IT" sz="2400" dirty="0"/>
              <a:t>En 1984, le</a:t>
            </a:r>
            <a:r>
              <a:rPr lang="it-IT" sz="2400" b="1" dirty="0"/>
              <a:t> </a:t>
            </a:r>
            <a:r>
              <a:rPr lang="it-IT" sz="2400" b="1" dirty="0" err="1"/>
              <a:t>gouvernement</a:t>
            </a:r>
            <a:r>
              <a:rPr lang="it-IT" sz="2400" b="1" dirty="0"/>
              <a:t> </a:t>
            </a:r>
            <a:r>
              <a:rPr lang="it-IT" sz="2400" dirty="0"/>
              <a:t>de Laurent Fabius a </a:t>
            </a:r>
            <a:r>
              <a:rPr lang="it-IT" sz="2400" dirty="0" err="1"/>
              <a:t>institué</a:t>
            </a:r>
            <a:r>
              <a:rPr lang="it-IT" sz="2400" dirty="0"/>
              <a:t> une </a:t>
            </a:r>
            <a:r>
              <a:rPr lang="it-IT" sz="2400" dirty="0" err="1"/>
              <a:t>commission</a:t>
            </a:r>
            <a:r>
              <a:rPr lang="it-IT" sz="2400" dirty="0"/>
              <a:t> « </a:t>
            </a:r>
            <a:r>
              <a:rPr lang="it-IT" sz="2400" dirty="0" err="1"/>
              <a:t>chargée</a:t>
            </a:r>
            <a:r>
              <a:rPr lang="it-IT" sz="2400" dirty="0"/>
              <a:t> d’</a:t>
            </a:r>
            <a:r>
              <a:rPr lang="it-IT" sz="2400" dirty="0" err="1"/>
              <a:t>étudier</a:t>
            </a:r>
            <a:r>
              <a:rPr lang="it-IT" sz="2400" dirty="0"/>
              <a:t> </a:t>
            </a:r>
            <a:r>
              <a:rPr lang="it-IT" sz="2400" b="1" dirty="0"/>
              <a:t>la </a:t>
            </a:r>
            <a:r>
              <a:rPr lang="it-IT" sz="2400" b="1" dirty="0" err="1"/>
              <a:t>féminisation</a:t>
            </a:r>
            <a:r>
              <a:rPr lang="it-IT" sz="2400" b="1" dirty="0"/>
              <a:t> </a:t>
            </a:r>
            <a:r>
              <a:rPr lang="it-IT" sz="2400" b="1" dirty="0" err="1"/>
              <a:t>des</a:t>
            </a:r>
            <a:r>
              <a:rPr lang="it-IT" sz="2400" b="1" dirty="0"/>
              <a:t> </a:t>
            </a:r>
            <a:r>
              <a:rPr lang="it-IT" sz="2400" b="1" dirty="0" err="1"/>
              <a:t>titres</a:t>
            </a:r>
            <a:r>
              <a:rPr lang="it-IT" sz="2400" b="1" dirty="0"/>
              <a:t> et </a:t>
            </a:r>
            <a:r>
              <a:rPr lang="it-IT" sz="2400" b="1" dirty="0" err="1"/>
              <a:t>des</a:t>
            </a:r>
            <a:r>
              <a:rPr lang="it-IT" sz="2400" b="1" dirty="0"/>
              <a:t> </a:t>
            </a:r>
            <a:r>
              <a:rPr lang="it-IT" sz="2400" b="1" dirty="0" err="1"/>
              <a:t>fonctions</a:t>
            </a:r>
            <a:r>
              <a:rPr lang="it-IT" sz="2400" b="1" dirty="0"/>
              <a:t> </a:t>
            </a:r>
            <a:r>
              <a:rPr lang="it-IT" sz="2400" dirty="0"/>
              <a:t>et, d’une </a:t>
            </a:r>
            <a:r>
              <a:rPr lang="it-IT" sz="2400" dirty="0" err="1"/>
              <a:t>manière</a:t>
            </a:r>
            <a:r>
              <a:rPr lang="it-IT" sz="2400" dirty="0"/>
              <a:t> </a:t>
            </a:r>
            <a:r>
              <a:rPr lang="it-IT" sz="2400" dirty="0" err="1"/>
              <a:t>générale</a:t>
            </a:r>
            <a:r>
              <a:rPr lang="it-IT" sz="2400" dirty="0"/>
              <a:t>, le </a:t>
            </a:r>
            <a:r>
              <a:rPr lang="it-IT" sz="2400" dirty="0" err="1"/>
              <a:t>vocabulaire</a:t>
            </a:r>
            <a:r>
              <a:rPr lang="it-IT" sz="2400" dirty="0"/>
              <a:t> </a:t>
            </a:r>
            <a:r>
              <a:rPr lang="it-IT" sz="2400" dirty="0" err="1"/>
              <a:t>concernant</a:t>
            </a:r>
            <a:r>
              <a:rPr lang="it-IT" sz="2400" dirty="0"/>
              <a:t> </a:t>
            </a:r>
            <a:r>
              <a:rPr lang="it-IT" sz="2400" dirty="0" err="1"/>
              <a:t>les</a:t>
            </a:r>
            <a:r>
              <a:rPr lang="it-IT" sz="2400" dirty="0"/>
              <a:t> </a:t>
            </a:r>
            <a:r>
              <a:rPr lang="it-IT" sz="2400" dirty="0" err="1"/>
              <a:t>activités</a:t>
            </a:r>
            <a:r>
              <a:rPr lang="it-IT" sz="2400" dirty="0"/>
              <a:t> </a:t>
            </a:r>
            <a:r>
              <a:rPr lang="it-IT" sz="2400" dirty="0" err="1"/>
              <a:t>des</a:t>
            </a:r>
            <a:r>
              <a:rPr lang="it-IT" sz="2400" dirty="0"/>
              <a:t> femmes ». </a:t>
            </a:r>
            <a:r>
              <a:rPr lang="it-IT" sz="2400" dirty="0" err="1"/>
              <a:t>Dans</a:t>
            </a:r>
            <a:r>
              <a:rPr lang="it-IT" sz="2400" dirty="0"/>
              <a:t> une </a:t>
            </a:r>
            <a:r>
              <a:rPr lang="it-IT" sz="2400" dirty="0" err="1"/>
              <a:t>circulaire</a:t>
            </a:r>
            <a:r>
              <a:rPr lang="it-IT" sz="2400" dirty="0"/>
              <a:t> </a:t>
            </a:r>
            <a:r>
              <a:rPr lang="it-IT" sz="2400" dirty="0" err="1"/>
              <a:t>datée</a:t>
            </a:r>
            <a:r>
              <a:rPr lang="it-IT" sz="2400" dirty="0"/>
              <a:t> </a:t>
            </a:r>
            <a:r>
              <a:rPr lang="it-IT" sz="2400" dirty="0" err="1"/>
              <a:t>du</a:t>
            </a:r>
            <a:r>
              <a:rPr lang="it-IT" sz="2400" dirty="0"/>
              <a:t> 11 </a:t>
            </a:r>
            <a:r>
              <a:rPr lang="it-IT" sz="2400" dirty="0" err="1"/>
              <a:t>mars</a:t>
            </a:r>
            <a:r>
              <a:rPr lang="it-IT" sz="2400" dirty="0"/>
              <a:t> 1986, le Premier ministre, M. Laurent Fabius, </a:t>
            </a:r>
            <a:r>
              <a:rPr lang="it-IT" sz="2400" dirty="0" err="1"/>
              <a:t>conseille</a:t>
            </a:r>
            <a:r>
              <a:rPr lang="it-IT" sz="2400" dirty="0"/>
              <a:t> </a:t>
            </a:r>
            <a:r>
              <a:rPr lang="it-IT" sz="2400" dirty="0" err="1"/>
              <a:t>l’application</a:t>
            </a:r>
            <a:r>
              <a:rPr lang="it-IT" sz="2400" dirty="0"/>
              <a:t> </a:t>
            </a:r>
            <a:r>
              <a:rPr lang="it-IT" sz="2400" dirty="0" err="1"/>
              <a:t>des</a:t>
            </a:r>
            <a:r>
              <a:rPr lang="it-IT" sz="2400" dirty="0"/>
              <a:t> </a:t>
            </a:r>
            <a:r>
              <a:rPr lang="it-IT" sz="2400" dirty="0" err="1"/>
              <a:t>règles</a:t>
            </a:r>
            <a:r>
              <a:rPr lang="it-IT" sz="2400" dirty="0"/>
              <a:t> de </a:t>
            </a:r>
            <a:r>
              <a:rPr lang="it-IT" sz="2400" dirty="0" err="1"/>
              <a:t>féminisation</a:t>
            </a:r>
            <a:r>
              <a:rPr lang="it-IT" sz="2400" dirty="0"/>
              <a:t> </a:t>
            </a:r>
            <a:r>
              <a:rPr lang="it-IT" sz="2400" dirty="0" err="1"/>
              <a:t>recommandées</a:t>
            </a:r>
            <a:r>
              <a:rPr lang="it-IT" sz="2400" dirty="0"/>
              <a:t> par </a:t>
            </a:r>
            <a:r>
              <a:rPr lang="it-IT" sz="2400" dirty="0" err="1"/>
              <a:t>cette</a:t>
            </a:r>
            <a:r>
              <a:rPr lang="it-IT" sz="2400" dirty="0"/>
              <a:t> </a:t>
            </a:r>
            <a:r>
              <a:rPr lang="it-IT" sz="2400" dirty="0" err="1"/>
              <a:t>commission</a:t>
            </a:r>
            <a:r>
              <a:rPr lang="it-IT" sz="2400" dirty="0"/>
              <a:t>. </a:t>
            </a:r>
          </a:p>
          <a:p>
            <a:r>
              <a:rPr lang="it-IT" sz="2400" dirty="0"/>
              <a:t>L’Académie </a:t>
            </a:r>
            <a:r>
              <a:rPr lang="it-IT" sz="2400" dirty="0" err="1"/>
              <a:t>française</a:t>
            </a:r>
            <a:r>
              <a:rPr lang="it-IT" sz="2400" dirty="0"/>
              <a:t>, qui n’a </a:t>
            </a:r>
            <a:r>
              <a:rPr lang="it-IT" sz="2400" dirty="0" err="1"/>
              <a:t>pas</a:t>
            </a:r>
            <a:r>
              <a:rPr lang="it-IT" sz="2400" dirty="0"/>
              <a:t> </a:t>
            </a:r>
            <a:r>
              <a:rPr lang="it-IT" sz="2400" dirty="0" err="1"/>
              <a:t>été</a:t>
            </a:r>
            <a:r>
              <a:rPr lang="it-IT" sz="2400" dirty="0"/>
              <a:t> </a:t>
            </a:r>
            <a:r>
              <a:rPr lang="it-IT" sz="2400" dirty="0" err="1"/>
              <a:t>associée</a:t>
            </a:r>
            <a:r>
              <a:rPr lang="it-IT" sz="2400" dirty="0"/>
              <a:t> </a:t>
            </a:r>
            <a:r>
              <a:rPr lang="it-IT" sz="2400" dirty="0" err="1"/>
              <a:t>aux</a:t>
            </a:r>
            <a:r>
              <a:rPr lang="it-IT" sz="2400" dirty="0"/>
              <a:t> </a:t>
            </a:r>
            <a:r>
              <a:rPr lang="it-IT" sz="2400" dirty="0" err="1"/>
              <a:t>travaux</a:t>
            </a:r>
            <a:r>
              <a:rPr lang="it-IT" sz="2400" dirty="0"/>
              <a:t> de </a:t>
            </a:r>
            <a:r>
              <a:rPr lang="it-IT" sz="2400" dirty="0" err="1"/>
              <a:t>cette</a:t>
            </a:r>
            <a:r>
              <a:rPr lang="it-IT" sz="2400" dirty="0"/>
              <a:t> </a:t>
            </a:r>
            <a:r>
              <a:rPr lang="it-IT" sz="2400" dirty="0" err="1"/>
              <a:t>commission</a:t>
            </a:r>
            <a:r>
              <a:rPr lang="it-IT" sz="2400" dirty="0"/>
              <a:t>, n’</a:t>
            </a:r>
            <a:r>
              <a:rPr lang="it-IT" sz="2400" dirty="0" err="1"/>
              <a:t>approuve</a:t>
            </a:r>
            <a:r>
              <a:rPr lang="it-IT" sz="2400" dirty="0"/>
              <a:t> </a:t>
            </a:r>
            <a:r>
              <a:rPr lang="it-IT" sz="2400" dirty="0" err="1"/>
              <a:t>pas</a:t>
            </a:r>
            <a:r>
              <a:rPr lang="it-IT" sz="2400" dirty="0"/>
              <a:t> </a:t>
            </a:r>
            <a:r>
              <a:rPr lang="it-IT" sz="2400" dirty="0" err="1"/>
              <a:t>les</a:t>
            </a:r>
            <a:r>
              <a:rPr lang="it-IT" sz="2400" dirty="0"/>
              <a:t> </a:t>
            </a:r>
            <a:r>
              <a:rPr lang="it-IT" sz="2400" dirty="0" err="1"/>
              <a:t>conclusions</a:t>
            </a:r>
            <a:r>
              <a:rPr lang="it-IT" sz="2400" dirty="0"/>
              <a:t> </a:t>
            </a:r>
            <a:r>
              <a:rPr lang="it-IT" sz="2400" dirty="0" err="1"/>
              <a:t>que</a:t>
            </a:r>
            <a:r>
              <a:rPr lang="it-IT" sz="2400" dirty="0"/>
              <a:t> celle-ci a </a:t>
            </a:r>
            <a:r>
              <a:rPr lang="it-IT" sz="2400" dirty="0" err="1"/>
              <a:t>rendues</a:t>
            </a:r>
            <a:r>
              <a:rPr lang="it-IT" sz="2400" dirty="0"/>
              <a:t>.</a:t>
            </a:r>
          </a:p>
          <a:p>
            <a:endParaRPr lang="fr-CA" sz="2400" dirty="0"/>
          </a:p>
        </p:txBody>
      </p:sp>
    </p:spTree>
    <p:extLst>
      <p:ext uri="{BB962C8B-B14F-4D97-AF65-F5344CB8AC3E}">
        <p14:creationId xmlns:p14="http://schemas.microsoft.com/office/powerpoint/2010/main" val="10630582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Académie française 2002</a:t>
            </a:r>
            <a:br>
              <a:rPr lang="fr-CA" sz="2800" dirty="0"/>
            </a:br>
            <a:r>
              <a:rPr lang="fr-CA" sz="2800" dirty="0"/>
              <a:t>Le genre</a:t>
            </a:r>
          </a:p>
        </p:txBody>
      </p:sp>
      <p:sp>
        <p:nvSpPr>
          <p:cNvPr id="3" name="Segnaposto contenuto 2"/>
          <p:cNvSpPr>
            <a:spLocks noGrp="1"/>
          </p:cNvSpPr>
          <p:nvPr>
            <p:ph idx="1"/>
          </p:nvPr>
        </p:nvSpPr>
        <p:spPr/>
        <p:txBody>
          <a:bodyPr>
            <a:normAutofit fontScale="92500" lnSpcReduction="20000"/>
          </a:bodyPr>
          <a:lstStyle/>
          <a:p>
            <a:pPr algn="just"/>
            <a:r>
              <a:rPr lang="it-IT" sz="2400" dirty="0"/>
              <a:t>Le 21 </a:t>
            </a:r>
            <a:r>
              <a:rPr lang="it-IT" sz="2400" dirty="0" err="1"/>
              <a:t>mars</a:t>
            </a:r>
            <a:r>
              <a:rPr lang="it-IT" sz="2400" dirty="0"/>
              <a:t> 2002, l’Académie </a:t>
            </a:r>
            <a:r>
              <a:rPr lang="it-IT" sz="2400" dirty="0" err="1"/>
              <a:t>française</a:t>
            </a:r>
            <a:r>
              <a:rPr lang="it-IT" sz="2400" dirty="0"/>
              <a:t> </a:t>
            </a:r>
            <a:r>
              <a:rPr lang="it-IT" sz="2400" dirty="0" err="1"/>
              <a:t>publie</a:t>
            </a:r>
            <a:r>
              <a:rPr lang="it-IT" sz="2400" dirty="0"/>
              <a:t> une nouvelle </a:t>
            </a:r>
            <a:r>
              <a:rPr lang="it-IT" sz="2400" dirty="0" err="1"/>
              <a:t>déclaration</a:t>
            </a:r>
            <a:r>
              <a:rPr lang="it-IT" sz="2400" dirty="0"/>
              <a:t> pour </a:t>
            </a:r>
            <a:r>
              <a:rPr lang="it-IT" sz="2400" dirty="0" err="1"/>
              <a:t>rappeler</a:t>
            </a:r>
            <a:r>
              <a:rPr lang="it-IT" sz="2400" dirty="0"/>
              <a:t> sa position à ce </a:t>
            </a:r>
            <a:r>
              <a:rPr lang="it-IT" sz="2400" dirty="0" err="1"/>
              <a:t>sujet</a:t>
            </a:r>
            <a:r>
              <a:rPr lang="it-IT" sz="2400" dirty="0"/>
              <a:t> et, en </a:t>
            </a:r>
            <a:r>
              <a:rPr lang="it-IT" sz="2400" dirty="0" err="1"/>
              <a:t>particulier</a:t>
            </a:r>
            <a:r>
              <a:rPr lang="it-IT" sz="2400" dirty="0"/>
              <a:t>, le </a:t>
            </a:r>
            <a:r>
              <a:rPr lang="it-IT" sz="2400" dirty="0" err="1"/>
              <a:t>contresens</a:t>
            </a:r>
            <a:r>
              <a:rPr lang="it-IT" sz="2400" dirty="0"/>
              <a:t> </a:t>
            </a:r>
            <a:r>
              <a:rPr lang="it-IT" sz="2400" dirty="0" err="1"/>
              <a:t>linguistique</a:t>
            </a:r>
            <a:r>
              <a:rPr lang="it-IT" sz="2400" dirty="0"/>
              <a:t> </a:t>
            </a:r>
            <a:r>
              <a:rPr lang="it-IT" sz="2400" dirty="0" err="1"/>
              <a:t>sur</a:t>
            </a:r>
            <a:r>
              <a:rPr lang="it-IT" sz="2400" dirty="0"/>
              <a:t> </a:t>
            </a:r>
            <a:r>
              <a:rPr lang="it-IT" sz="2400" dirty="0" err="1"/>
              <a:t>lequel</a:t>
            </a:r>
            <a:r>
              <a:rPr lang="it-IT" sz="2400" dirty="0"/>
              <a:t> </a:t>
            </a:r>
            <a:r>
              <a:rPr lang="it-IT" sz="2400" dirty="0" err="1"/>
              <a:t>repose</a:t>
            </a:r>
            <a:r>
              <a:rPr lang="it-IT" sz="2400" dirty="0"/>
              <a:t> l’</a:t>
            </a:r>
            <a:r>
              <a:rPr lang="it-IT" sz="2400" dirty="0" err="1"/>
              <a:t>entreprise</a:t>
            </a:r>
            <a:r>
              <a:rPr lang="it-IT" sz="2400" dirty="0"/>
              <a:t> d’une </a:t>
            </a:r>
            <a:r>
              <a:rPr lang="it-IT" sz="2400" dirty="0" err="1"/>
              <a:t>féminisation</a:t>
            </a:r>
            <a:r>
              <a:rPr lang="it-IT" sz="2400" dirty="0"/>
              <a:t> </a:t>
            </a:r>
            <a:r>
              <a:rPr lang="it-IT" sz="2400" dirty="0" err="1"/>
              <a:t>systématique</a:t>
            </a:r>
            <a:r>
              <a:rPr lang="it-IT" sz="2400" dirty="0"/>
              <a:t>. Si, en </a:t>
            </a:r>
            <a:r>
              <a:rPr lang="it-IT" sz="2400" dirty="0" err="1"/>
              <a:t>effet</a:t>
            </a:r>
            <a:r>
              <a:rPr lang="it-IT" sz="2400" dirty="0"/>
              <a:t>, le </a:t>
            </a:r>
            <a:r>
              <a:rPr lang="it-IT" sz="2400" dirty="0" err="1"/>
              <a:t>français</a:t>
            </a:r>
            <a:r>
              <a:rPr lang="it-IT" sz="2400" dirty="0"/>
              <a:t> </a:t>
            </a:r>
            <a:r>
              <a:rPr lang="it-IT" sz="2400" dirty="0" err="1"/>
              <a:t>connaît</a:t>
            </a:r>
            <a:r>
              <a:rPr lang="it-IT" sz="2400" dirty="0"/>
              <a:t> </a:t>
            </a:r>
            <a:r>
              <a:rPr lang="it-IT" sz="2400" dirty="0" err="1"/>
              <a:t>deux</a:t>
            </a:r>
            <a:r>
              <a:rPr lang="it-IT" sz="2400" dirty="0"/>
              <a:t> </a:t>
            </a:r>
            <a:r>
              <a:rPr lang="it-IT" sz="2400" dirty="0" err="1"/>
              <a:t>genres</a:t>
            </a:r>
            <a:r>
              <a:rPr lang="it-IT" sz="2400" dirty="0"/>
              <a:t>, </a:t>
            </a:r>
            <a:r>
              <a:rPr lang="it-IT" sz="2400" dirty="0" err="1"/>
              <a:t>appelés</a:t>
            </a:r>
            <a:r>
              <a:rPr lang="it-IT" sz="2400" dirty="0"/>
              <a:t> </a:t>
            </a:r>
            <a:r>
              <a:rPr lang="it-IT" sz="2400" dirty="0" err="1"/>
              <a:t>masculin</a:t>
            </a:r>
            <a:r>
              <a:rPr lang="it-IT" sz="2400" dirty="0"/>
              <a:t> et </a:t>
            </a:r>
            <a:r>
              <a:rPr lang="it-IT" sz="2400" dirty="0" err="1"/>
              <a:t>féminin</a:t>
            </a:r>
            <a:r>
              <a:rPr lang="it-IT" sz="2400" dirty="0"/>
              <a:t>, il </a:t>
            </a:r>
            <a:r>
              <a:rPr lang="it-IT" sz="2400" dirty="0" err="1"/>
              <a:t>serait</a:t>
            </a:r>
            <a:r>
              <a:rPr lang="it-IT" sz="2400" dirty="0"/>
              <a:t> plus </a:t>
            </a:r>
            <a:r>
              <a:rPr lang="it-IT" sz="2400" dirty="0" err="1"/>
              <a:t>juste</a:t>
            </a:r>
            <a:r>
              <a:rPr lang="it-IT" sz="2400" dirty="0"/>
              <a:t> de </a:t>
            </a:r>
            <a:r>
              <a:rPr lang="it-IT" sz="2400" dirty="0" err="1"/>
              <a:t>les</a:t>
            </a:r>
            <a:r>
              <a:rPr lang="it-IT" sz="2400" dirty="0"/>
              <a:t> </a:t>
            </a:r>
            <a:r>
              <a:rPr lang="it-IT" sz="2400" dirty="0" err="1"/>
              <a:t>nommer</a:t>
            </a:r>
            <a:r>
              <a:rPr lang="it-IT" sz="2400" dirty="0"/>
              <a:t> </a:t>
            </a:r>
            <a:r>
              <a:rPr lang="it-IT" sz="2400" b="1" i="1" dirty="0" err="1"/>
              <a:t>genre</a:t>
            </a:r>
            <a:r>
              <a:rPr lang="it-IT" sz="2400" b="1" i="1" dirty="0"/>
              <a:t> </a:t>
            </a:r>
            <a:r>
              <a:rPr lang="it-IT" sz="2400" b="1" i="1" dirty="0" err="1"/>
              <a:t>marqué</a:t>
            </a:r>
            <a:r>
              <a:rPr lang="it-IT" sz="2400" dirty="0"/>
              <a:t> et </a:t>
            </a:r>
            <a:r>
              <a:rPr lang="it-IT" sz="2400" b="1" i="1" dirty="0" err="1"/>
              <a:t>genre</a:t>
            </a:r>
            <a:r>
              <a:rPr lang="it-IT" sz="2400" b="1" i="1" dirty="0"/>
              <a:t> non </a:t>
            </a:r>
            <a:r>
              <a:rPr lang="it-IT" sz="2400" b="1" i="1" dirty="0" err="1"/>
              <a:t>marqué</a:t>
            </a:r>
            <a:r>
              <a:rPr lang="it-IT" sz="2400" b="1" i="1" dirty="0"/>
              <a:t>.</a:t>
            </a:r>
            <a:r>
              <a:rPr lang="it-IT" sz="2400" dirty="0"/>
              <a:t> Seul </a:t>
            </a:r>
            <a:r>
              <a:rPr lang="it-IT" sz="2400" b="1" dirty="0"/>
              <a:t>le </a:t>
            </a:r>
            <a:r>
              <a:rPr lang="it-IT" sz="2400" b="1" dirty="0" err="1"/>
              <a:t>genre</a:t>
            </a:r>
            <a:r>
              <a:rPr lang="it-IT" sz="2400" b="1" dirty="0"/>
              <a:t> </a:t>
            </a:r>
            <a:r>
              <a:rPr lang="it-IT" sz="2400" b="1" dirty="0" err="1"/>
              <a:t>masculin</a:t>
            </a:r>
            <a:r>
              <a:rPr lang="it-IT" sz="2400" b="1" dirty="0"/>
              <a:t>, non </a:t>
            </a:r>
            <a:r>
              <a:rPr lang="it-IT" sz="2400" b="1" dirty="0" err="1"/>
              <a:t>marqué</a:t>
            </a:r>
            <a:r>
              <a:rPr lang="it-IT" sz="2400" b="1" dirty="0"/>
              <a:t>, </a:t>
            </a:r>
            <a:r>
              <a:rPr lang="it-IT" sz="2400" b="1" dirty="0" err="1"/>
              <a:t>peut</a:t>
            </a:r>
            <a:r>
              <a:rPr lang="it-IT" sz="2400" b="1" dirty="0"/>
              <a:t> </a:t>
            </a:r>
            <a:r>
              <a:rPr lang="it-IT" sz="2400" b="1" dirty="0" err="1"/>
              <a:t>représenter</a:t>
            </a:r>
            <a:r>
              <a:rPr lang="it-IT" sz="2400" b="1" dirty="0"/>
              <a:t> </a:t>
            </a:r>
            <a:r>
              <a:rPr lang="it-IT" sz="2400" b="1" dirty="0" err="1"/>
              <a:t>aussi</a:t>
            </a:r>
            <a:r>
              <a:rPr lang="it-IT" sz="2400" b="1" dirty="0"/>
              <a:t> </a:t>
            </a:r>
            <a:r>
              <a:rPr lang="it-IT" sz="2400" b="1" dirty="0" err="1"/>
              <a:t>bien</a:t>
            </a:r>
            <a:r>
              <a:rPr lang="it-IT" sz="2400" b="1" dirty="0"/>
              <a:t> </a:t>
            </a:r>
            <a:r>
              <a:rPr lang="it-IT" sz="2400" b="1" dirty="0" err="1"/>
              <a:t>les</a:t>
            </a:r>
            <a:r>
              <a:rPr lang="it-IT" sz="2400" b="1" dirty="0"/>
              <a:t> </a:t>
            </a:r>
            <a:r>
              <a:rPr lang="it-IT" sz="2400" b="1" dirty="0" err="1"/>
              <a:t>éléments</a:t>
            </a:r>
            <a:r>
              <a:rPr lang="it-IT" sz="2400" b="1" dirty="0"/>
              <a:t> </a:t>
            </a:r>
            <a:r>
              <a:rPr lang="it-IT" sz="2400" b="1" dirty="0" err="1"/>
              <a:t>masculins</a:t>
            </a:r>
            <a:r>
              <a:rPr lang="it-IT" sz="2400" b="1" dirty="0"/>
              <a:t> </a:t>
            </a:r>
            <a:r>
              <a:rPr lang="it-IT" sz="2400" b="1" dirty="0" err="1"/>
              <a:t>que</a:t>
            </a:r>
            <a:r>
              <a:rPr lang="it-IT" sz="2400" b="1" dirty="0"/>
              <a:t> </a:t>
            </a:r>
            <a:r>
              <a:rPr lang="it-IT" sz="2400" b="1" dirty="0" err="1"/>
              <a:t>féminins</a:t>
            </a:r>
            <a:r>
              <a:rPr lang="it-IT" sz="2400" b="1" dirty="0"/>
              <a:t>.</a:t>
            </a:r>
            <a:r>
              <a:rPr lang="it-IT" sz="2400" dirty="0"/>
              <a:t> En </a:t>
            </a:r>
            <a:r>
              <a:rPr lang="it-IT" sz="2400" dirty="0" err="1"/>
              <a:t>effet</a:t>
            </a:r>
            <a:r>
              <a:rPr lang="it-IT" sz="2400" dirty="0"/>
              <a:t>, le </a:t>
            </a:r>
            <a:r>
              <a:rPr lang="it-IT" sz="2400" dirty="0" err="1"/>
              <a:t>genre</a:t>
            </a:r>
            <a:r>
              <a:rPr lang="it-IT" sz="2400" dirty="0"/>
              <a:t> </a:t>
            </a:r>
            <a:r>
              <a:rPr lang="it-IT" sz="2400" dirty="0" err="1"/>
              <a:t>féminin</a:t>
            </a:r>
            <a:r>
              <a:rPr lang="it-IT" sz="2400" dirty="0"/>
              <a:t> </a:t>
            </a:r>
            <a:r>
              <a:rPr lang="it-IT" sz="2400" dirty="0" err="1"/>
              <a:t>ou</a:t>
            </a:r>
            <a:r>
              <a:rPr lang="it-IT" sz="2400" dirty="0"/>
              <a:t> </a:t>
            </a:r>
            <a:r>
              <a:rPr lang="it-IT" sz="2400" dirty="0" err="1"/>
              <a:t>marqué</a:t>
            </a:r>
            <a:r>
              <a:rPr lang="it-IT" sz="2400" dirty="0"/>
              <a:t> est </a:t>
            </a:r>
            <a:r>
              <a:rPr lang="it-IT" sz="2400" dirty="0" err="1"/>
              <a:t>privatif</a:t>
            </a:r>
            <a:r>
              <a:rPr lang="it-IT" sz="2400" dirty="0"/>
              <a:t> : un « </a:t>
            </a:r>
            <a:r>
              <a:rPr lang="it-IT" sz="2400" dirty="0" err="1"/>
              <a:t>groupe</a:t>
            </a:r>
            <a:r>
              <a:rPr lang="it-IT" sz="2400" dirty="0"/>
              <a:t> d’</a:t>
            </a:r>
            <a:r>
              <a:rPr lang="it-IT" sz="2400" dirty="0" err="1"/>
              <a:t>étudiantes</a:t>
            </a:r>
            <a:r>
              <a:rPr lang="it-IT" sz="2400" dirty="0"/>
              <a:t> » ne </a:t>
            </a:r>
            <a:r>
              <a:rPr lang="it-IT" sz="2400" dirty="0" err="1"/>
              <a:t>pourra</a:t>
            </a:r>
            <a:r>
              <a:rPr lang="it-IT" sz="2400" dirty="0"/>
              <a:t> </a:t>
            </a:r>
            <a:r>
              <a:rPr lang="it-IT" sz="2400" dirty="0" err="1"/>
              <a:t>contenir</a:t>
            </a:r>
            <a:r>
              <a:rPr lang="it-IT" sz="2400" dirty="0"/>
              <a:t> d’</a:t>
            </a:r>
            <a:r>
              <a:rPr lang="it-IT" sz="2400" dirty="0" err="1"/>
              <a:t>élèves</a:t>
            </a:r>
            <a:r>
              <a:rPr lang="it-IT" sz="2400" dirty="0"/>
              <a:t> de </a:t>
            </a:r>
            <a:r>
              <a:rPr lang="it-IT" sz="2400" dirty="0" err="1"/>
              <a:t>sexe</a:t>
            </a:r>
            <a:r>
              <a:rPr lang="it-IT" sz="2400" dirty="0"/>
              <a:t> </a:t>
            </a:r>
            <a:r>
              <a:rPr lang="it-IT" sz="2400" dirty="0" err="1"/>
              <a:t>masculin</a:t>
            </a:r>
            <a:r>
              <a:rPr lang="it-IT" sz="2400" dirty="0"/>
              <a:t>, </a:t>
            </a:r>
            <a:r>
              <a:rPr lang="it-IT" sz="2400" dirty="0" err="1"/>
              <a:t>tandis</a:t>
            </a:r>
            <a:r>
              <a:rPr lang="it-IT" sz="2400" dirty="0"/>
              <a:t> </a:t>
            </a:r>
            <a:r>
              <a:rPr lang="it-IT" sz="2400" dirty="0" err="1"/>
              <a:t>qu’un</a:t>
            </a:r>
            <a:r>
              <a:rPr lang="it-IT" sz="2400" dirty="0"/>
              <a:t> « </a:t>
            </a:r>
            <a:r>
              <a:rPr lang="it-IT" sz="2400" dirty="0" err="1"/>
              <a:t>groupe</a:t>
            </a:r>
            <a:r>
              <a:rPr lang="it-IT" sz="2400" dirty="0"/>
              <a:t> d’</a:t>
            </a:r>
            <a:r>
              <a:rPr lang="it-IT" sz="2400" dirty="0" err="1"/>
              <a:t>étudiants</a:t>
            </a:r>
            <a:r>
              <a:rPr lang="it-IT" sz="2400" dirty="0"/>
              <a:t> » </a:t>
            </a:r>
            <a:r>
              <a:rPr lang="it-IT" sz="2400" dirty="0" err="1"/>
              <a:t>pourra</a:t>
            </a:r>
            <a:r>
              <a:rPr lang="it-IT" sz="2400" dirty="0"/>
              <a:t> </a:t>
            </a:r>
            <a:r>
              <a:rPr lang="it-IT" sz="2400" dirty="0" err="1"/>
              <a:t>contenir</a:t>
            </a:r>
            <a:r>
              <a:rPr lang="it-IT" sz="2400" dirty="0"/>
              <a:t> </a:t>
            </a:r>
            <a:r>
              <a:rPr lang="it-IT" sz="2400" dirty="0" err="1"/>
              <a:t>des</a:t>
            </a:r>
            <a:r>
              <a:rPr lang="it-IT" sz="2400" dirty="0"/>
              <a:t> </a:t>
            </a:r>
            <a:r>
              <a:rPr lang="it-IT" sz="2400" dirty="0" err="1"/>
              <a:t>élèves</a:t>
            </a:r>
            <a:r>
              <a:rPr lang="it-IT" sz="2400" dirty="0"/>
              <a:t> </a:t>
            </a:r>
            <a:r>
              <a:rPr lang="it-IT" sz="2400" dirty="0" err="1"/>
              <a:t>des</a:t>
            </a:r>
            <a:r>
              <a:rPr lang="it-IT" sz="2400" dirty="0"/>
              <a:t> </a:t>
            </a:r>
            <a:r>
              <a:rPr lang="it-IT" sz="2400" dirty="0" err="1"/>
              <a:t>deux</a:t>
            </a:r>
            <a:r>
              <a:rPr lang="it-IT" sz="2400" dirty="0"/>
              <a:t> </a:t>
            </a:r>
            <a:r>
              <a:rPr lang="it-IT" sz="2400" dirty="0" err="1"/>
              <a:t>sexes</a:t>
            </a:r>
            <a:r>
              <a:rPr lang="it-IT" sz="2400" dirty="0"/>
              <a:t>, </a:t>
            </a:r>
            <a:r>
              <a:rPr lang="it-IT" sz="2400" dirty="0" err="1"/>
              <a:t>indifféremment</a:t>
            </a:r>
            <a:r>
              <a:rPr lang="it-IT" sz="2400" dirty="0"/>
              <a:t>. </a:t>
            </a:r>
            <a:r>
              <a:rPr lang="it-IT" sz="2400" b="1" dirty="0"/>
              <a:t>On se </a:t>
            </a:r>
            <a:r>
              <a:rPr lang="it-IT" sz="2400" b="1" dirty="0" err="1"/>
              <a:t>gardera</a:t>
            </a:r>
            <a:r>
              <a:rPr lang="it-IT" sz="2400" b="1" dirty="0"/>
              <a:t> </a:t>
            </a:r>
            <a:r>
              <a:rPr lang="it-IT" sz="2400" b="1" dirty="0" err="1"/>
              <a:t>également</a:t>
            </a:r>
            <a:r>
              <a:rPr lang="it-IT" sz="2400" b="1" dirty="0"/>
              <a:t> de dire </a:t>
            </a:r>
            <a:r>
              <a:rPr lang="it-IT" sz="2400" b="1" dirty="0" err="1"/>
              <a:t>les</a:t>
            </a:r>
            <a:r>
              <a:rPr lang="it-IT" sz="2400" b="1" dirty="0"/>
              <a:t> </a:t>
            </a:r>
            <a:r>
              <a:rPr lang="it-IT" sz="2400" b="1" dirty="0" err="1"/>
              <a:t>électeurs</a:t>
            </a:r>
            <a:r>
              <a:rPr lang="it-IT" sz="2400" b="1" dirty="0"/>
              <a:t> et </a:t>
            </a:r>
            <a:r>
              <a:rPr lang="it-IT" sz="2400" b="1" dirty="0" err="1"/>
              <a:t>les</a:t>
            </a:r>
            <a:r>
              <a:rPr lang="it-IT" sz="2400" b="1" dirty="0"/>
              <a:t> </a:t>
            </a:r>
            <a:r>
              <a:rPr lang="it-IT" sz="2400" b="1" dirty="0" err="1"/>
              <a:t>électrices</a:t>
            </a:r>
            <a:r>
              <a:rPr lang="it-IT" sz="2400" b="1" dirty="0"/>
              <a:t>, </a:t>
            </a:r>
            <a:r>
              <a:rPr lang="it-IT" sz="2400" dirty="0" err="1"/>
              <a:t>les</a:t>
            </a:r>
            <a:r>
              <a:rPr lang="it-IT" sz="2400" dirty="0"/>
              <a:t> </a:t>
            </a:r>
            <a:r>
              <a:rPr lang="it-IT" sz="2400" dirty="0" err="1"/>
              <a:t>informaticiennes</a:t>
            </a:r>
            <a:r>
              <a:rPr lang="it-IT" sz="2400" dirty="0"/>
              <a:t> et </a:t>
            </a:r>
            <a:r>
              <a:rPr lang="it-IT" sz="2400" dirty="0" err="1"/>
              <a:t>les</a:t>
            </a:r>
            <a:r>
              <a:rPr lang="it-IT" sz="2400" dirty="0"/>
              <a:t> </a:t>
            </a:r>
            <a:r>
              <a:rPr lang="it-IT" sz="2400" dirty="0" err="1"/>
              <a:t>informaticiens</a:t>
            </a:r>
            <a:r>
              <a:rPr lang="it-IT" sz="2400" dirty="0"/>
              <a:t>, </a:t>
            </a:r>
            <a:r>
              <a:rPr lang="it-IT" sz="2400" dirty="0" err="1"/>
              <a:t>expressions</a:t>
            </a:r>
            <a:r>
              <a:rPr lang="it-IT" sz="2400" dirty="0"/>
              <a:t> qui </a:t>
            </a:r>
            <a:r>
              <a:rPr lang="it-IT" sz="2400" dirty="0" err="1"/>
              <a:t>sont</a:t>
            </a:r>
            <a:r>
              <a:rPr lang="it-IT" sz="2400" dirty="0"/>
              <a:t> non </a:t>
            </a:r>
            <a:r>
              <a:rPr lang="it-IT" sz="2400" dirty="0" err="1"/>
              <a:t>seulement</a:t>
            </a:r>
            <a:r>
              <a:rPr lang="it-IT" sz="2400" dirty="0"/>
              <a:t> </a:t>
            </a:r>
            <a:r>
              <a:rPr lang="it-IT" sz="2400" b="1" dirty="0" err="1"/>
              <a:t>lourdes</a:t>
            </a:r>
            <a:r>
              <a:rPr lang="it-IT" sz="2400" dirty="0"/>
              <a:t> mais </a:t>
            </a:r>
            <a:r>
              <a:rPr lang="it-IT" sz="2400" dirty="0" err="1"/>
              <a:t>aussi</a:t>
            </a:r>
            <a:r>
              <a:rPr lang="it-IT" sz="2400" dirty="0"/>
              <a:t> </a:t>
            </a:r>
            <a:r>
              <a:rPr lang="it-IT" sz="2400" b="1" dirty="0" err="1"/>
              <a:t>redondantes</a:t>
            </a:r>
            <a:r>
              <a:rPr lang="it-IT" sz="2400" dirty="0"/>
              <a:t>, </a:t>
            </a:r>
            <a:r>
              <a:rPr lang="it-IT" sz="2400" dirty="0" err="1"/>
              <a:t>les</a:t>
            </a:r>
            <a:r>
              <a:rPr lang="it-IT" sz="2400" dirty="0"/>
              <a:t> </a:t>
            </a:r>
            <a:r>
              <a:rPr lang="it-IT" sz="2400" dirty="0" err="1"/>
              <a:t>informaticiennes</a:t>
            </a:r>
            <a:r>
              <a:rPr lang="it-IT" sz="2400" dirty="0"/>
              <a:t> </a:t>
            </a:r>
            <a:r>
              <a:rPr lang="it-IT" sz="2400" dirty="0" err="1"/>
              <a:t>étant</a:t>
            </a:r>
            <a:r>
              <a:rPr lang="it-IT" sz="2400" dirty="0"/>
              <a:t> </a:t>
            </a:r>
            <a:r>
              <a:rPr lang="it-IT" sz="2400" dirty="0" err="1"/>
              <a:t>comprises</a:t>
            </a:r>
            <a:r>
              <a:rPr lang="it-IT" sz="2400" dirty="0"/>
              <a:t> </a:t>
            </a:r>
            <a:r>
              <a:rPr lang="it-IT" sz="2400" dirty="0" err="1"/>
              <a:t>dans</a:t>
            </a:r>
            <a:r>
              <a:rPr lang="it-IT" sz="2400" dirty="0"/>
              <a:t> </a:t>
            </a:r>
            <a:r>
              <a:rPr lang="it-IT" sz="2400" dirty="0" err="1"/>
              <a:t>les</a:t>
            </a:r>
            <a:r>
              <a:rPr lang="it-IT" sz="2400" dirty="0"/>
              <a:t> </a:t>
            </a:r>
            <a:r>
              <a:rPr lang="it-IT" sz="2400" dirty="0" err="1"/>
              <a:t>informaticiens</a:t>
            </a:r>
            <a:r>
              <a:rPr lang="it-IT" sz="2400" dirty="0"/>
              <a:t>. </a:t>
            </a:r>
            <a:endParaRPr lang="fr-CA" sz="2400" dirty="0"/>
          </a:p>
        </p:txBody>
      </p:sp>
    </p:spTree>
    <p:extLst>
      <p:ext uri="{BB962C8B-B14F-4D97-AF65-F5344CB8AC3E}">
        <p14:creationId xmlns:p14="http://schemas.microsoft.com/office/powerpoint/2010/main" val="9981029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Académie française 2002</a:t>
            </a:r>
          </a:p>
        </p:txBody>
      </p:sp>
      <p:sp>
        <p:nvSpPr>
          <p:cNvPr id="3" name="Segnaposto contenuto 2"/>
          <p:cNvSpPr>
            <a:spLocks noGrp="1"/>
          </p:cNvSpPr>
          <p:nvPr>
            <p:ph idx="1"/>
          </p:nvPr>
        </p:nvSpPr>
        <p:spPr/>
        <p:txBody>
          <a:bodyPr>
            <a:normAutofit/>
          </a:bodyPr>
          <a:lstStyle/>
          <a:p>
            <a:pPr algn="just"/>
            <a:r>
              <a:rPr lang="it-IT" sz="2400" dirty="0"/>
              <a:t>“De la </a:t>
            </a:r>
            <a:r>
              <a:rPr lang="it-IT" sz="2400" dirty="0" err="1"/>
              <a:t>même</a:t>
            </a:r>
            <a:r>
              <a:rPr lang="it-IT" sz="2400" dirty="0"/>
              <a:t> </a:t>
            </a:r>
            <a:r>
              <a:rPr lang="it-IT" sz="2400" dirty="0" err="1"/>
              <a:t>manière</a:t>
            </a:r>
            <a:r>
              <a:rPr lang="it-IT" sz="2400" dirty="0"/>
              <a:t>, l’</a:t>
            </a:r>
            <a:r>
              <a:rPr lang="it-IT" sz="2400" dirty="0" err="1"/>
              <a:t>usage</a:t>
            </a:r>
            <a:r>
              <a:rPr lang="it-IT" sz="2400" dirty="0"/>
              <a:t> </a:t>
            </a:r>
            <a:r>
              <a:rPr lang="it-IT" sz="2400" dirty="0" err="1"/>
              <a:t>du</a:t>
            </a:r>
            <a:r>
              <a:rPr lang="it-IT" sz="2400" dirty="0"/>
              <a:t> </a:t>
            </a:r>
            <a:r>
              <a:rPr lang="it-IT" sz="2400" dirty="0" err="1"/>
              <a:t>symbole</a:t>
            </a:r>
            <a:r>
              <a:rPr lang="it-IT" sz="2400" dirty="0"/>
              <a:t> « / » </a:t>
            </a:r>
            <a:r>
              <a:rPr lang="it-IT" sz="2400" dirty="0" err="1"/>
              <a:t>ou</a:t>
            </a:r>
            <a:r>
              <a:rPr lang="it-IT" sz="2400" dirty="0"/>
              <a:t> </a:t>
            </a:r>
            <a:r>
              <a:rPr lang="it-IT" sz="2400" dirty="0" err="1"/>
              <a:t>des</a:t>
            </a:r>
            <a:r>
              <a:rPr lang="it-IT" sz="2400" dirty="0"/>
              <a:t> </a:t>
            </a:r>
            <a:r>
              <a:rPr lang="it-IT" sz="2400" dirty="0" err="1"/>
              <a:t>parenthèses</a:t>
            </a:r>
            <a:r>
              <a:rPr lang="it-IT" sz="2400" dirty="0"/>
              <a:t> pour </a:t>
            </a:r>
            <a:r>
              <a:rPr lang="it-IT" sz="2400" dirty="0" err="1"/>
              <a:t>indiquer</a:t>
            </a:r>
            <a:r>
              <a:rPr lang="it-IT" sz="2400" dirty="0"/>
              <a:t> </a:t>
            </a:r>
            <a:r>
              <a:rPr lang="it-IT" sz="2400" dirty="0" err="1"/>
              <a:t>les</a:t>
            </a:r>
            <a:r>
              <a:rPr lang="it-IT" sz="2400" dirty="0"/>
              <a:t> </a:t>
            </a:r>
            <a:r>
              <a:rPr lang="it-IT" sz="2400" dirty="0" err="1"/>
              <a:t>formes</a:t>
            </a:r>
            <a:r>
              <a:rPr lang="it-IT" sz="2400" dirty="0"/>
              <a:t> </a:t>
            </a:r>
            <a:r>
              <a:rPr lang="it-IT" sz="2400" dirty="0" err="1"/>
              <a:t>masculine</a:t>
            </a:r>
            <a:r>
              <a:rPr lang="it-IT" sz="2400" dirty="0"/>
              <a:t> et </a:t>
            </a:r>
            <a:r>
              <a:rPr lang="it-IT" sz="2400" dirty="0" err="1"/>
              <a:t>féminine</a:t>
            </a:r>
            <a:r>
              <a:rPr lang="it-IT" sz="2400" dirty="0"/>
              <a:t> (</a:t>
            </a:r>
            <a:r>
              <a:rPr lang="it-IT" sz="2400" dirty="0" err="1"/>
              <a:t>Les</a:t>
            </a:r>
            <a:r>
              <a:rPr lang="it-IT" sz="2400" dirty="0"/>
              <a:t> </a:t>
            </a:r>
            <a:r>
              <a:rPr lang="it-IT" sz="2400" dirty="0" err="1"/>
              <a:t>électeurs</a:t>
            </a:r>
            <a:r>
              <a:rPr lang="it-IT" sz="2400" dirty="0"/>
              <a:t>/</a:t>
            </a:r>
            <a:r>
              <a:rPr lang="it-IT" sz="2400" dirty="0" err="1"/>
              <a:t>électrices</a:t>
            </a:r>
            <a:r>
              <a:rPr lang="it-IT" sz="2400" dirty="0"/>
              <a:t> </a:t>
            </a:r>
            <a:r>
              <a:rPr lang="it-IT" sz="2400" dirty="0" err="1"/>
              <a:t>du</a:t>
            </a:r>
            <a:r>
              <a:rPr lang="it-IT" sz="2400" dirty="0"/>
              <a:t> boulevard Voltaire </a:t>
            </a:r>
            <a:r>
              <a:rPr lang="it-IT" sz="2400" dirty="0" err="1"/>
              <a:t>sont</a:t>
            </a:r>
            <a:r>
              <a:rPr lang="it-IT" sz="2400" dirty="0"/>
              <a:t> </a:t>
            </a:r>
            <a:r>
              <a:rPr lang="it-IT" sz="2400" dirty="0" err="1"/>
              <a:t>appelé</a:t>
            </a:r>
            <a:r>
              <a:rPr lang="it-IT" sz="2400" dirty="0"/>
              <a:t>(e)</a:t>
            </a:r>
            <a:r>
              <a:rPr lang="it-IT" sz="2400" dirty="0" err="1"/>
              <a:t>s</a:t>
            </a:r>
            <a:r>
              <a:rPr lang="it-IT" sz="2400" dirty="0"/>
              <a:t> à </a:t>
            </a:r>
            <a:r>
              <a:rPr lang="it-IT" sz="2400" dirty="0" err="1"/>
              <a:t>voter</a:t>
            </a:r>
            <a:r>
              <a:rPr lang="it-IT" sz="2400" dirty="0"/>
              <a:t> </a:t>
            </a:r>
            <a:r>
              <a:rPr lang="it-IT" sz="2400" dirty="0" err="1"/>
              <a:t>dans</a:t>
            </a:r>
            <a:r>
              <a:rPr lang="it-IT" sz="2400" dirty="0"/>
              <a:t> le bureau 14) </a:t>
            </a:r>
            <a:r>
              <a:rPr lang="it-IT" sz="2400" dirty="0" err="1"/>
              <a:t>doit</a:t>
            </a:r>
            <a:r>
              <a:rPr lang="it-IT" sz="2400" dirty="0"/>
              <a:t> </a:t>
            </a:r>
            <a:r>
              <a:rPr lang="it-IT" sz="2400" dirty="0" err="1"/>
              <a:t>être</a:t>
            </a:r>
            <a:r>
              <a:rPr lang="it-IT" sz="2400" dirty="0"/>
              <a:t> </a:t>
            </a:r>
            <a:r>
              <a:rPr lang="it-IT" sz="2400" b="1" dirty="0" err="1"/>
              <a:t>proscrit</a:t>
            </a:r>
            <a:r>
              <a:rPr lang="it-IT" sz="2400" b="1" dirty="0"/>
              <a:t> </a:t>
            </a:r>
            <a:r>
              <a:rPr lang="it-IT" sz="2400" dirty="0" err="1"/>
              <a:t>dans</a:t>
            </a:r>
            <a:r>
              <a:rPr lang="it-IT" sz="2400" dirty="0"/>
              <a:t> la </a:t>
            </a:r>
            <a:r>
              <a:rPr lang="it-IT" sz="2400" dirty="0" err="1"/>
              <a:t>mesure</a:t>
            </a:r>
            <a:r>
              <a:rPr lang="it-IT" sz="2400" dirty="0"/>
              <a:t> </a:t>
            </a:r>
            <a:r>
              <a:rPr lang="it-IT" sz="2400" dirty="0" err="1"/>
              <a:t>où</a:t>
            </a:r>
            <a:r>
              <a:rPr lang="it-IT" sz="2400" dirty="0"/>
              <a:t> </a:t>
            </a:r>
            <a:r>
              <a:rPr lang="it-IT" sz="2400" b="1" dirty="0"/>
              <a:t>il </a:t>
            </a:r>
            <a:r>
              <a:rPr lang="it-IT" sz="2400" b="1" dirty="0" err="1"/>
              <a:t>contrevient</a:t>
            </a:r>
            <a:r>
              <a:rPr lang="it-IT" sz="2400" b="1" dirty="0"/>
              <a:t> à la </a:t>
            </a:r>
            <a:r>
              <a:rPr lang="it-IT" sz="2400" b="1" dirty="0" err="1"/>
              <a:t>règle</a:t>
            </a:r>
            <a:r>
              <a:rPr lang="it-IT" sz="2400" b="1" dirty="0"/>
              <a:t> </a:t>
            </a:r>
            <a:r>
              <a:rPr lang="it-IT" sz="2400" b="1" dirty="0" err="1"/>
              <a:t>traditionnelle</a:t>
            </a:r>
            <a:r>
              <a:rPr lang="it-IT" sz="2400" b="1" dirty="0"/>
              <a:t> de </a:t>
            </a:r>
            <a:r>
              <a:rPr lang="it-IT" sz="2400" b="1" dirty="0" err="1"/>
              <a:t>l’accord</a:t>
            </a:r>
            <a:r>
              <a:rPr lang="it-IT" sz="2400" b="1" dirty="0"/>
              <a:t> </a:t>
            </a:r>
            <a:r>
              <a:rPr lang="it-IT" sz="2400" b="1" dirty="0" err="1"/>
              <a:t>au</a:t>
            </a:r>
            <a:r>
              <a:rPr lang="it-IT" sz="2400" b="1" dirty="0"/>
              <a:t> </a:t>
            </a:r>
            <a:r>
              <a:rPr lang="it-IT" sz="2400" b="1" dirty="0" err="1"/>
              <a:t>pluriel</a:t>
            </a:r>
            <a:r>
              <a:rPr lang="it-IT" sz="2400" b="1" dirty="0"/>
              <a:t>. </a:t>
            </a:r>
            <a:r>
              <a:rPr lang="it-IT" sz="2400" dirty="0"/>
              <a:t>C’est </a:t>
            </a:r>
            <a:r>
              <a:rPr lang="it-IT" sz="2400" dirty="0" err="1"/>
              <a:t>donc</a:t>
            </a:r>
            <a:r>
              <a:rPr lang="it-IT" sz="2400" dirty="0"/>
              <a:t> </a:t>
            </a:r>
            <a:r>
              <a:rPr lang="it-IT" sz="2400" b="1" dirty="0"/>
              <a:t>le </a:t>
            </a:r>
            <a:r>
              <a:rPr lang="it-IT" sz="2400" b="1" dirty="0" err="1"/>
              <a:t>féminin</a:t>
            </a:r>
            <a:r>
              <a:rPr lang="it-IT" sz="2400" b="1" dirty="0"/>
              <a:t> qui est le </a:t>
            </a:r>
            <a:r>
              <a:rPr lang="it-IT" sz="2400" b="1" dirty="0" err="1"/>
              <a:t>genre</a:t>
            </a:r>
            <a:r>
              <a:rPr lang="it-IT" sz="2400" b="1" dirty="0"/>
              <a:t> de la </a:t>
            </a:r>
            <a:r>
              <a:rPr lang="it-IT" sz="2400" b="1" dirty="0" err="1"/>
              <a:t>discrimination</a:t>
            </a:r>
            <a:r>
              <a:rPr lang="it-IT" sz="2400" b="1" dirty="0"/>
              <a:t>,</a:t>
            </a:r>
            <a:r>
              <a:rPr lang="it-IT" sz="2400" dirty="0"/>
              <a:t> et non, </a:t>
            </a:r>
            <a:r>
              <a:rPr lang="it-IT" sz="2400" dirty="0" err="1"/>
              <a:t>comme</a:t>
            </a:r>
            <a:r>
              <a:rPr lang="it-IT" sz="2400" dirty="0"/>
              <a:t> on </a:t>
            </a:r>
            <a:r>
              <a:rPr lang="it-IT" sz="2400" dirty="0" err="1"/>
              <a:t>peut</a:t>
            </a:r>
            <a:r>
              <a:rPr lang="it-IT" sz="2400" dirty="0"/>
              <a:t> </a:t>
            </a:r>
            <a:r>
              <a:rPr lang="it-IT" sz="2400" dirty="0" err="1"/>
              <a:t>parfois</a:t>
            </a:r>
            <a:r>
              <a:rPr lang="it-IT" sz="2400" dirty="0"/>
              <a:t> l’</a:t>
            </a:r>
            <a:r>
              <a:rPr lang="it-IT" sz="2400" dirty="0" err="1"/>
              <a:t>entendre</a:t>
            </a:r>
            <a:r>
              <a:rPr lang="it-IT" sz="2400" dirty="0"/>
              <a:t>, le </a:t>
            </a:r>
            <a:r>
              <a:rPr lang="it-IT" sz="2400" dirty="0" err="1"/>
              <a:t>genre</a:t>
            </a:r>
            <a:r>
              <a:rPr lang="it-IT" sz="2400" dirty="0"/>
              <a:t> </a:t>
            </a:r>
            <a:r>
              <a:rPr lang="it-IT" sz="2400" dirty="0" err="1"/>
              <a:t>masculin</a:t>
            </a:r>
            <a:r>
              <a:rPr lang="it-IT" sz="2400" dirty="0"/>
              <a:t>. “</a:t>
            </a:r>
            <a:endParaRPr lang="fr-CA" sz="2400" dirty="0"/>
          </a:p>
        </p:txBody>
      </p:sp>
    </p:spTree>
    <p:extLst>
      <p:ext uri="{BB962C8B-B14F-4D97-AF65-F5344CB8AC3E}">
        <p14:creationId xmlns:p14="http://schemas.microsoft.com/office/powerpoint/2010/main" val="23486341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Déclaration de l’Académie française</a:t>
            </a:r>
            <a:br>
              <a:rPr lang="fr-CA" sz="2800" dirty="0"/>
            </a:br>
            <a:r>
              <a:rPr lang="fr-CA" sz="2800" dirty="0"/>
              <a:t>2002</a:t>
            </a:r>
          </a:p>
        </p:txBody>
      </p:sp>
      <p:sp>
        <p:nvSpPr>
          <p:cNvPr id="3" name="Segnaposto contenuto 2"/>
          <p:cNvSpPr>
            <a:spLocks noGrp="1"/>
          </p:cNvSpPr>
          <p:nvPr>
            <p:ph idx="1"/>
          </p:nvPr>
        </p:nvSpPr>
        <p:spPr/>
        <p:txBody>
          <a:bodyPr>
            <a:normAutofit fontScale="92500" lnSpcReduction="20000"/>
          </a:bodyPr>
          <a:lstStyle/>
          <a:p>
            <a:pPr algn="just"/>
            <a:r>
              <a:rPr lang="fr-CA" sz="2400" dirty="0"/>
              <a:t>« Un catalogue de métiers, titres et fonctions systématiquement et arbitrairement "féminisés" a été publié par la Documentation française, avec une préface du Premier ministre. La presse, la télévision ont suivi avec empressement ce qui pouvait passer pour une directive régalienne et légale » (déclaration adoptée à l’unanimité dans la séance du 25 mars 2002). Or </a:t>
            </a:r>
            <a:r>
              <a:rPr lang="fr-CA" sz="2400" b="1" dirty="0"/>
              <a:t>aucun texte ne donne au gouvernement</a:t>
            </a:r>
            <a:r>
              <a:rPr lang="fr-CA" sz="2400" dirty="0"/>
              <a:t> </a:t>
            </a:r>
            <a:r>
              <a:rPr lang="fr-CA" sz="2400" b="1" dirty="0"/>
              <a:t>« le pouvoir de modifier de sa seule autorité le vocabulaire et la grammaire du français »</a:t>
            </a:r>
            <a:r>
              <a:rPr lang="fr-CA" sz="2400" dirty="0"/>
              <a:t>. Nul ne peut régenter la langue, ni prescrire des règles qui </a:t>
            </a:r>
            <a:r>
              <a:rPr lang="fr-CA" sz="2400" b="1" dirty="0"/>
              <a:t>violeraient la grammaire ou la syntaxe </a:t>
            </a:r>
            <a:r>
              <a:rPr lang="fr-CA" sz="2400" dirty="0"/>
              <a:t>: elle n’est pas en effet un outil qui se modèle au gré des désirs et des projets politiques. Les compétences du pouvoir politique sont limitées par le statut juridique de la langue, expression de la souveraineté nationale et de la liberté individuelle, et par l’autorité de l’usage qui restreint la portée de toute terminologie officielle et obligatoire. Et </a:t>
            </a:r>
            <a:r>
              <a:rPr lang="fr-CA" sz="2400" b="1" dirty="0"/>
              <a:t>de l’usage, seule l’Académie française a été instituée « la gardienne ». </a:t>
            </a:r>
            <a:endParaRPr lang="fr-CA" sz="2400" dirty="0"/>
          </a:p>
        </p:txBody>
      </p:sp>
    </p:spTree>
    <p:extLst>
      <p:ext uri="{BB962C8B-B14F-4D97-AF65-F5344CB8AC3E}">
        <p14:creationId xmlns:p14="http://schemas.microsoft.com/office/powerpoint/2010/main" val="14004842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Incident à l’Assemblée nationale</a:t>
            </a:r>
            <a:br>
              <a:rPr lang="fr-CA" sz="2800" dirty="0"/>
            </a:br>
            <a:r>
              <a:rPr lang="fr-CA" sz="2800" dirty="0"/>
              <a:t>2014</a:t>
            </a:r>
          </a:p>
        </p:txBody>
      </p:sp>
      <p:sp>
        <p:nvSpPr>
          <p:cNvPr id="3" name="Segnaposto contenuto 2"/>
          <p:cNvSpPr>
            <a:spLocks noGrp="1"/>
          </p:cNvSpPr>
          <p:nvPr>
            <p:ph idx="1"/>
          </p:nvPr>
        </p:nvSpPr>
        <p:spPr/>
        <p:txBody>
          <a:bodyPr>
            <a:normAutofit/>
          </a:bodyPr>
          <a:lstStyle/>
          <a:p>
            <a:endParaRPr lang="fr-CA" sz="2400" dirty="0"/>
          </a:p>
          <a:p>
            <a:pPr algn="just"/>
            <a:r>
              <a:rPr lang="fr-CA" sz="2400" dirty="0"/>
              <a:t>Début octobre 2014, M. Julien Aubert, député UMP, a refusé de dire «Madame la présidente» à Sandrine </a:t>
            </a:r>
            <a:r>
              <a:rPr lang="fr-CA" sz="2400" dirty="0" err="1"/>
              <a:t>Mazetier</a:t>
            </a:r>
            <a:r>
              <a:rPr lang="fr-CA" sz="2400" dirty="0"/>
              <a:t> qui présidait la séance à l’Assemblée nationale.</a:t>
            </a:r>
          </a:p>
        </p:txBody>
      </p:sp>
    </p:spTree>
    <p:extLst>
      <p:ext uri="{BB962C8B-B14F-4D97-AF65-F5344CB8AC3E}">
        <p14:creationId xmlns:p14="http://schemas.microsoft.com/office/powerpoint/2010/main" val="38950757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Mise </a:t>
            </a:r>
            <a:r>
              <a:rPr lang="it-IT" sz="2800" dirty="0" err="1"/>
              <a:t>au</a:t>
            </a:r>
            <a:r>
              <a:rPr lang="it-IT" sz="2800" dirty="0"/>
              <a:t> </a:t>
            </a:r>
            <a:r>
              <a:rPr lang="it-IT" sz="2800" dirty="0" err="1"/>
              <a:t>point</a:t>
            </a:r>
            <a:r>
              <a:rPr lang="it-IT" sz="2800" dirty="0"/>
              <a:t> de l’Académie </a:t>
            </a:r>
            <a:r>
              <a:rPr lang="it-IT" sz="2800" dirty="0" err="1"/>
              <a:t>française</a:t>
            </a:r>
            <a:r>
              <a:rPr lang="it-IT" sz="2800" dirty="0"/>
              <a:t/>
            </a:r>
            <a:br>
              <a:rPr lang="it-IT" sz="2800" dirty="0"/>
            </a:br>
            <a:r>
              <a:rPr lang="it-IT" sz="2800" dirty="0"/>
              <a:t>2014</a:t>
            </a:r>
            <a:endParaRPr lang="fr-CA" sz="2800" dirty="0"/>
          </a:p>
        </p:txBody>
      </p:sp>
      <p:sp>
        <p:nvSpPr>
          <p:cNvPr id="3" name="Segnaposto contenuto 2"/>
          <p:cNvSpPr>
            <a:spLocks noGrp="1"/>
          </p:cNvSpPr>
          <p:nvPr>
            <p:ph idx="1"/>
          </p:nvPr>
        </p:nvSpPr>
        <p:spPr/>
        <p:txBody>
          <a:bodyPr>
            <a:normAutofit/>
          </a:bodyPr>
          <a:lstStyle/>
          <a:p>
            <a:r>
              <a:rPr lang="it-IT" sz="2400" b="1" dirty="0"/>
              <a:t>La </a:t>
            </a:r>
            <a:r>
              <a:rPr lang="it-IT" sz="2400" b="1" dirty="0" err="1"/>
              <a:t>féminisation</a:t>
            </a:r>
            <a:r>
              <a:rPr lang="it-IT" sz="2400" b="1" dirty="0"/>
              <a:t> </a:t>
            </a:r>
            <a:r>
              <a:rPr lang="it-IT" sz="2400" b="1" dirty="0" err="1"/>
              <a:t>des</a:t>
            </a:r>
            <a:r>
              <a:rPr lang="it-IT" sz="2400" b="1" dirty="0"/>
              <a:t> </a:t>
            </a:r>
            <a:r>
              <a:rPr lang="it-IT" sz="2400" b="1" dirty="0" err="1"/>
              <a:t>noms</a:t>
            </a:r>
            <a:r>
              <a:rPr lang="it-IT" sz="2400" b="1" dirty="0"/>
              <a:t> de </a:t>
            </a:r>
            <a:r>
              <a:rPr lang="it-IT" sz="2400" b="1" dirty="0" err="1"/>
              <a:t>métiers</a:t>
            </a:r>
            <a:r>
              <a:rPr lang="it-IT" sz="2400" b="1" dirty="0"/>
              <a:t>, </a:t>
            </a:r>
            <a:r>
              <a:rPr lang="it-IT" sz="2400" b="1" dirty="0" err="1"/>
              <a:t>fonctions</a:t>
            </a:r>
            <a:r>
              <a:rPr lang="it-IT" sz="2400" b="1" dirty="0"/>
              <a:t>, </a:t>
            </a:r>
            <a:r>
              <a:rPr lang="it-IT" sz="2400" b="1" dirty="0" err="1"/>
              <a:t>grades</a:t>
            </a:r>
            <a:r>
              <a:rPr lang="it-IT" sz="2400" b="1" dirty="0"/>
              <a:t> </a:t>
            </a:r>
            <a:r>
              <a:rPr lang="it-IT" sz="2400" b="1" dirty="0" err="1"/>
              <a:t>ou</a:t>
            </a:r>
            <a:r>
              <a:rPr lang="it-IT" sz="2400" b="1" dirty="0"/>
              <a:t> </a:t>
            </a:r>
            <a:r>
              <a:rPr lang="it-IT" sz="2400" b="1" dirty="0" err="1"/>
              <a:t>titres</a:t>
            </a:r>
            <a:r>
              <a:rPr lang="it-IT" sz="2400" b="1" dirty="0"/>
              <a:t> - Mise </a:t>
            </a:r>
            <a:r>
              <a:rPr lang="it-IT" sz="2400" b="1" dirty="0" err="1"/>
              <a:t>au</a:t>
            </a:r>
            <a:r>
              <a:rPr lang="it-IT" sz="2400" b="1" dirty="0"/>
              <a:t> </a:t>
            </a:r>
            <a:r>
              <a:rPr lang="it-IT" sz="2400" b="1" dirty="0" err="1"/>
              <a:t>point</a:t>
            </a:r>
            <a:r>
              <a:rPr lang="it-IT" sz="2400" b="1" dirty="0"/>
              <a:t> de l’Académie </a:t>
            </a:r>
            <a:r>
              <a:rPr lang="it-IT" sz="2400" b="1" dirty="0" err="1"/>
              <a:t>française</a:t>
            </a:r>
            <a:r>
              <a:rPr lang="it-IT" sz="2400" b="1" dirty="0"/>
              <a:t> </a:t>
            </a:r>
          </a:p>
          <a:p>
            <a:r>
              <a:rPr lang="it-IT" sz="2400" dirty="0"/>
              <a:t>Le 10 </a:t>
            </a:r>
            <a:r>
              <a:rPr lang="it-IT" sz="2400" dirty="0" err="1"/>
              <a:t>octobre</a:t>
            </a:r>
            <a:r>
              <a:rPr lang="it-IT" sz="2400" dirty="0"/>
              <a:t> 2014</a:t>
            </a:r>
          </a:p>
          <a:p>
            <a:r>
              <a:rPr lang="it-IT" sz="2400" dirty="0" err="1"/>
              <a:t>Déclaration</a:t>
            </a:r>
            <a:r>
              <a:rPr lang="it-IT" sz="2400" dirty="0"/>
              <a:t> de l’Académie </a:t>
            </a:r>
            <a:r>
              <a:rPr lang="it-IT" sz="2400" dirty="0" err="1"/>
              <a:t>française</a:t>
            </a:r>
            <a:endParaRPr lang="it-IT" sz="2400" dirty="0"/>
          </a:p>
          <a:p>
            <a:pPr algn="just"/>
            <a:r>
              <a:rPr lang="it-IT" sz="2400" dirty="0"/>
              <a:t> Un </a:t>
            </a:r>
            <a:r>
              <a:rPr lang="it-IT" sz="2400" dirty="0" err="1"/>
              <a:t>incident</a:t>
            </a:r>
            <a:r>
              <a:rPr lang="it-IT" sz="2400" dirty="0"/>
              <a:t> </a:t>
            </a:r>
            <a:r>
              <a:rPr lang="it-IT" sz="2400" dirty="0" err="1"/>
              <a:t>récent</a:t>
            </a:r>
            <a:r>
              <a:rPr lang="it-IT" sz="2400" dirty="0"/>
              <a:t> </a:t>
            </a:r>
            <a:r>
              <a:rPr lang="it-IT" sz="2400" dirty="0" err="1"/>
              <a:t>opposant</a:t>
            </a:r>
            <a:r>
              <a:rPr lang="it-IT" sz="2400" dirty="0"/>
              <a:t> à l’</a:t>
            </a:r>
            <a:r>
              <a:rPr lang="it-IT" sz="2400" dirty="0" err="1"/>
              <a:t>Assemblée</a:t>
            </a:r>
            <a:r>
              <a:rPr lang="it-IT" sz="2400" dirty="0"/>
              <a:t> </a:t>
            </a:r>
            <a:r>
              <a:rPr lang="it-IT" sz="2400" dirty="0" err="1"/>
              <a:t>nationale</a:t>
            </a:r>
            <a:r>
              <a:rPr lang="it-IT" sz="2400" dirty="0"/>
              <a:t> un </a:t>
            </a:r>
            <a:r>
              <a:rPr lang="it-IT" sz="2400" dirty="0" err="1"/>
              <a:t>député</a:t>
            </a:r>
            <a:r>
              <a:rPr lang="it-IT" sz="2400" dirty="0"/>
              <a:t> à la « </a:t>
            </a:r>
            <a:r>
              <a:rPr lang="it-IT" sz="2400" dirty="0" err="1"/>
              <a:t>présidente</a:t>
            </a:r>
            <a:r>
              <a:rPr lang="it-IT" sz="2400" dirty="0"/>
              <a:t> de </a:t>
            </a:r>
            <a:r>
              <a:rPr lang="it-IT" sz="2400" dirty="0" err="1"/>
              <a:t>séance</a:t>
            </a:r>
            <a:r>
              <a:rPr lang="it-IT" sz="2400" dirty="0"/>
              <a:t> » a </a:t>
            </a:r>
            <a:r>
              <a:rPr lang="it-IT" sz="2400" dirty="0" err="1"/>
              <a:t>attiré</a:t>
            </a:r>
            <a:r>
              <a:rPr lang="it-IT" sz="2400" dirty="0"/>
              <a:t> l’</a:t>
            </a:r>
            <a:r>
              <a:rPr lang="it-IT" sz="2400" dirty="0" err="1"/>
              <a:t>attention</a:t>
            </a:r>
            <a:r>
              <a:rPr lang="it-IT" sz="2400" dirty="0"/>
              <a:t> </a:t>
            </a:r>
            <a:r>
              <a:rPr lang="it-IT" sz="2400" dirty="0" err="1"/>
              <a:t>du</a:t>
            </a:r>
            <a:r>
              <a:rPr lang="it-IT" sz="2400" dirty="0"/>
              <a:t> public </a:t>
            </a:r>
            <a:r>
              <a:rPr lang="it-IT" sz="2400" dirty="0" err="1"/>
              <a:t>sur</a:t>
            </a:r>
            <a:r>
              <a:rPr lang="it-IT" sz="2400" dirty="0"/>
              <a:t> la </a:t>
            </a:r>
            <a:r>
              <a:rPr lang="it-IT" sz="2400" dirty="0" err="1"/>
              <a:t>féminisation</a:t>
            </a:r>
            <a:r>
              <a:rPr lang="it-IT" sz="2400" dirty="0"/>
              <a:t> </a:t>
            </a:r>
            <a:r>
              <a:rPr lang="it-IT" sz="2400" dirty="0" err="1"/>
              <a:t>des</a:t>
            </a:r>
            <a:r>
              <a:rPr lang="it-IT" sz="2400" dirty="0"/>
              <a:t> </a:t>
            </a:r>
            <a:r>
              <a:rPr lang="it-IT" sz="2400" dirty="0" err="1"/>
              <a:t>noms</a:t>
            </a:r>
            <a:r>
              <a:rPr lang="it-IT" sz="2400" dirty="0"/>
              <a:t> de </a:t>
            </a:r>
            <a:r>
              <a:rPr lang="it-IT" sz="2400" dirty="0" err="1"/>
              <a:t>métiers</a:t>
            </a:r>
            <a:r>
              <a:rPr lang="it-IT" sz="2400" dirty="0"/>
              <a:t>, </a:t>
            </a:r>
            <a:r>
              <a:rPr lang="it-IT" sz="2400" dirty="0" err="1"/>
              <a:t>fonctions</a:t>
            </a:r>
            <a:r>
              <a:rPr lang="it-IT" sz="2400" dirty="0"/>
              <a:t>, </a:t>
            </a:r>
            <a:r>
              <a:rPr lang="it-IT" sz="2400" dirty="0" err="1"/>
              <a:t>grades</a:t>
            </a:r>
            <a:r>
              <a:rPr lang="it-IT" sz="2400" dirty="0"/>
              <a:t> </a:t>
            </a:r>
            <a:r>
              <a:rPr lang="it-IT" sz="2400" dirty="0" err="1"/>
              <a:t>ou</a:t>
            </a:r>
            <a:r>
              <a:rPr lang="it-IT" sz="2400" dirty="0"/>
              <a:t> </a:t>
            </a:r>
            <a:r>
              <a:rPr lang="it-IT" sz="2400" dirty="0" err="1"/>
              <a:t>titres</a:t>
            </a:r>
            <a:r>
              <a:rPr lang="it-IT" sz="2400" dirty="0"/>
              <a:t>. L’Académie </a:t>
            </a:r>
            <a:r>
              <a:rPr lang="it-IT" sz="2400" dirty="0" err="1"/>
              <a:t>française</a:t>
            </a:r>
            <a:r>
              <a:rPr lang="it-IT" sz="2400" dirty="0"/>
              <a:t>, </a:t>
            </a:r>
            <a:r>
              <a:rPr lang="it-IT" sz="2400" dirty="0" err="1"/>
              <a:t>fidèle</a:t>
            </a:r>
            <a:r>
              <a:rPr lang="it-IT" sz="2400" dirty="0"/>
              <a:t> à la </a:t>
            </a:r>
            <a:r>
              <a:rPr lang="it-IT" sz="2400" dirty="0" err="1"/>
              <a:t>mission</a:t>
            </a:r>
            <a:r>
              <a:rPr lang="it-IT" sz="2400" dirty="0"/>
              <a:t> </a:t>
            </a:r>
            <a:r>
              <a:rPr lang="it-IT" sz="2400" dirty="0" err="1"/>
              <a:t>que</a:t>
            </a:r>
            <a:r>
              <a:rPr lang="it-IT" sz="2400" dirty="0"/>
              <a:t> lui </a:t>
            </a:r>
            <a:r>
              <a:rPr lang="it-IT" sz="2400" dirty="0" err="1"/>
              <a:t>assignent</a:t>
            </a:r>
            <a:r>
              <a:rPr lang="it-IT" sz="2400" dirty="0"/>
              <a:t> </a:t>
            </a:r>
            <a:r>
              <a:rPr lang="it-IT" sz="2400" dirty="0" err="1"/>
              <a:t>ses</a:t>
            </a:r>
            <a:r>
              <a:rPr lang="it-IT" sz="2400" dirty="0"/>
              <a:t> </a:t>
            </a:r>
            <a:r>
              <a:rPr lang="it-IT" sz="2400" dirty="0" err="1"/>
              <a:t>statuts</a:t>
            </a:r>
            <a:r>
              <a:rPr lang="it-IT" sz="2400" dirty="0"/>
              <a:t> </a:t>
            </a:r>
            <a:r>
              <a:rPr lang="it-IT" sz="2400" dirty="0" err="1"/>
              <a:t>depuis</a:t>
            </a:r>
            <a:r>
              <a:rPr lang="it-IT" sz="2400" dirty="0"/>
              <a:t> 1635, </a:t>
            </a:r>
            <a:r>
              <a:rPr lang="it-IT" sz="2400" dirty="0" err="1"/>
              <a:t>tient</a:t>
            </a:r>
            <a:r>
              <a:rPr lang="it-IT" sz="2400" dirty="0"/>
              <a:t> à </a:t>
            </a:r>
            <a:r>
              <a:rPr lang="it-IT" sz="2400" dirty="0" err="1"/>
              <a:t>rappeler</a:t>
            </a:r>
            <a:r>
              <a:rPr lang="it-IT" sz="2400" dirty="0"/>
              <a:t> </a:t>
            </a:r>
            <a:r>
              <a:rPr lang="it-IT" sz="2400" dirty="0" err="1"/>
              <a:t>les</a:t>
            </a:r>
            <a:r>
              <a:rPr lang="it-IT" sz="2400" dirty="0"/>
              <a:t> </a:t>
            </a:r>
            <a:r>
              <a:rPr lang="it-IT" sz="2400" dirty="0" err="1"/>
              <a:t>règles</a:t>
            </a:r>
            <a:r>
              <a:rPr lang="it-IT" sz="2400" dirty="0"/>
              <a:t> qui s’</a:t>
            </a:r>
            <a:r>
              <a:rPr lang="it-IT" sz="2400" dirty="0" err="1"/>
              <a:t>imposent</a:t>
            </a:r>
            <a:r>
              <a:rPr lang="it-IT" sz="2400" dirty="0"/>
              <a:t> </a:t>
            </a:r>
            <a:r>
              <a:rPr lang="it-IT" sz="2400" dirty="0" err="1"/>
              <a:t>dans</a:t>
            </a:r>
            <a:r>
              <a:rPr lang="it-IT" sz="2400" dirty="0"/>
              <a:t> </a:t>
            </a:r>
            <a:r>
              <a:rPr lang="it-IT" sz="2400" dirty="0" err="1"/>
              <a:t>notre</a:t>
            </a:r>
            <a:r>
              <a:rPr lang="it-IT" sz="2400" dirty="0"/>
              <a:t> langue pour la </a:t>
            </a:r>
            <a:r>
              <a:rPr lang="it-IT" sz="2400" dirty="0" err="1"/>
              <a:t>formation</a:t>
            </a:r>
            <a:r>
              <a:rPr lang="it-IT" sz="2400" dirty="0"/>
              <a:t> et l’</a:t>
            </a:r>
            <a:r>
              <a:rPr lang="it-IT" sz="2400" dirty="0" err="1"/>
              <a:t>emploi</a:t>
            </a:r>
            <a:r>
              <a:rPr lang="it-IT" sz="2400" dirty="0"/>
              <a:t> de </a:t>
            </a:r>
            <a:r>
              <a:rPr lang="it-IT" sz="2400" dirty="0" err="1"/>
              <a:t>ces</a:t>
            </a:r>
            <a:r>
              <a:rPr lang="it-IT" sz="2400" dirty="0"/>
              <a:t> </a:t>
            </a:r>
            <a:r>
              <a:rPr lang="it-IT" sz="2400" dirty="0" err="1"/>
              <a:t>termes</a:t>
            </a:r>
            <a:r>
              <a:rPr lang="it-IT" sz="2400" dirty="0"/>
              <a:t> :</a:t>
            </a:r>
          </a:p>
          <a:p>
            <a:endParaRPr lang="fr-CA" sz="2400" dirty="0"/>
          </a:p>
        </p:txBody>
      </p:sp>
    </p:spTree>
    <p:extLst>
      <p:ext uri="{BB962C8B-B14F-4D97-AF65-F5344CB8AC3E}">
        <p14:creationId xmlns:p14="http://schemas.microsoft.com/office/powerpoint/2010/main" val="291369194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t>Mise </a:t>
            </a:r>
            <a:r>
              <a:rPr lang="it-IT" sz="2400" b="1" dirty="0" err="1"/>
              <a:t>au</a:t>
            </a:r>
            <a:r>
              <a:rPr lang="it-IT" sz="2400" b="1" dirty="0"/>
              <a:t> </a:t>
            </a:r>
            <a:r>
              <a:rPr lang="it-IT" sz="2400" b="1" dirty="0" err="1"/>
              <a:t>point</a:t>
            </a:r>
            <a:r>
              <a:rPr lang="it-IT" sz="2400" b="1" dirty="0"/>
              <a:t> de l’Académie </a:t>
            </a:r>
            <a:r>
              <a:rPr lang="it-IT" sz="2400" b="1" dirty="0" err="1"/>
              <a:t>française</a:t>
            </a:r>
            <a:r>
              <a:rPr lang="it-IT" sz="2400" b="1" dirty="0"/>
              <a:t/>
            </a:r>
            <a:br>
              <a:rPr lang="it-IT" sz="2400" b="1" dirty="0"/>
            </a:br>
            <a:r>
              <a:rPr lang="it-IT" sz="2400" b="1" dirty="0"/>
              <a:t>2014</a:t>
            </a:r>
            <a:endParaRPr lang="fr-CA" sz="2400" dirty="0"/>
          </a:p>
        </p:txBody>
      </p:sp>
      <p:sp>
        <p:nvSpPr>
          <p:cNvPr id="3" name="Segnaposto contenuto 2"/>
          <p:cNvSpPr>
            <a:spLocks noGrp="1"/>
          </p:cNvSpPr>
          <p:nvPr>
            <p:ph idx="1"/>
          </p:nvPr>
        </p:nvSpPr>
        <p:spPr/>
        <p:txBody>
          <a:bodyPr>
            <a:normAutofit fontScale="92500" lnSpcReduction="20000"/>
          </a:bodyPr>
          <a:lstStyle/>
          <a:p>
            <a:pPr algn="just"/>
            <a:r>
              <a:rPr lang="it-IT" sz="2400" dirty="0"/>
              <a:t>Mais, </a:t>
            </a:r>
            <a:r>
              <a:rPr lang="it-IT" sz="2400" dirty="0" err="1"/>
              <a:t>conformément</a:t>
            </a:r>
            <a:r>
              <a:rPr lang="it-IT" sz="2400" dirty="0"/>
              <a:t> à sa </a:t>
            </a:r>
            <a:r>
              <a:rPr lang="it-IT" sz="2400" dirty="0" err="1"/>
              <a:t>mission</a:t>
            </a:r>
            <a:r>
              <a:rPr lang="it-IT" sz="2400" dirty="0"/>
              <a:t>, </a:t>
            </a:r>
            <a:r>
              <a:rPr lang="it-IT" sz="2400" dirty="0" err="1"/>
              <a:t>défendant</a:t>
            </a:r>
            <a:r>
              <a:rPr lang="it-IT" sz="2400" dirty="0"/>
              <a:t> l’esprit de la langue et </a:t>
            </a:r>
            <a:r>
              <a:rPr lang="it-IT" sz="2400" dirty="0" err="1"/>
              <a:t>les</a:t>
            </a:r>
            <a:r>
              <a:rPr lang="it-IT" sz="2400" dirty="0"/>
              <a:t> </a:t>
            </a:r>
            <a:r>
              <a:rPr lang="it-IT" sz="2400" dirty="0" err="1"/>
              <a:t>règles</a:t>
            </a:r>
            <a:r>
              <a:rPr lang="it-IT" sz="2400" dirty="0"/>
              <a:t> qui </a:t>
            </a:r>
            <a:r>
              <a:rPr lang="it-IT" sz="2400" dirty="0" err="1"/>
              <a:t>président</a:t>
            </a:r>
            <a:r>
              <a:rPr lang="it-IT" sz="2400" dirty="0"/>
              <a:t> à l’</a:t>
            </a:r>
            <a:r>
              <a:rPr lang="it-IT" sz="2400" dirty="0" err="1"/>
              <a:t>enrichissement</a:t>
            </a:r>
            <a:r>
              <a:rPr lang="it-IT" sz="2400" dirty="0"/>
              <a:t> </a:t>
            </a:r>
            <a:r>
              <a:rPr lang="it-IT" sz="2400" dirty="0" err="1"/>
              <a:t>du</a:t>
            </a:r>
            <a:r>
              <a:rPr lang="it-IT" sz="2400" dirty="0"/>
              <a:t> </a:t>
            </a:r>
            <a:r>
              <a:rPr lang="it-IT" sz="2400" dirty="0" err="1"/>
              <a:t>vocabulaire</a:t>
            </a:r>
            <a:r>
              <a:rPr lang="it-IT" sz="2400" dirty="0"/>
              <a:t>, </a:t>
            </a:r>
            <a:r>
              <a:rPr lang="it-IT" sz="2400" b="1" dirty="0"/>
              <a:t>elle </a:t>
            </a:r>
            <a:r>
              <a:rPr lang="it-IT" sz="2400" b="1" dirty="0" err="1"/>
              <a:t>rejette</a:t>
            </a:r>
            <a:r>
              <a:rPr lang="it-IT" sz="2400" b="1" dirty="0"/>
              <a:t> un esprit de </a:t>
            </a:r>
            <a:r>
              <a:rPr lang="it-IT" sz="2400" b="1" dirty="0" err="1"/>
              <a:t>système</a:t>
            </a:r>
            <a:r>
              <a:rPr lang="it-IT" sz="2400" dirty="0"/>
              <a:t> qui </a:t>
            </a:r>
            <a:r>
              <a:rPr lang="it-IT" sz="2400" dirty="0" err="1"/>
              <a:t>tend</a:t>
            </a:r>
            <a:r>
              <a:rPr lang="it-IT" sz="2400" dirty="0"/>
              <a:t> à </a:t>
            </a:r>
            <a:r>
              <a:rPr lang="it-IT" sz="2400" b="1" dirty="0" err="1"/>
              <a:t>imposer</a:t>
            </a:r>
            <a:r>
              <a:rPr lang="it-IT" sz="2400" dirty="0"/>
              <a:t>, </a:t>
            </a:r>
            <a:r>
              <a:rPr lang="it-IT" sz="2400" dirty="0" err="1"/>
              <a:t>parfois</a:t>
            </a:r>
            <a:r>
              <a:rPr lang="it-IT" sz="2400" dirty="0"/>
              <a:t> </a:t>
            </a:r>
            <a:r>
              <a:rPr lang="it-IT" sz="2400" dirty="0" err="1"/>
              <a:t>contre</a:t>
            </a:r>
            <a:r>
              <a:rPr lang="it-IT" sz="2400" dirty="0"/>
              <a:t> le </a:t>
            </a:r>
            <a:r>
              <a:rPr lang="it-IT" sz="2400" dirty="0" err="1"/>
              <a:t>vœu</a:t>
            </a:r>
            <a:r>
              <a:rPr lang="it-IT" sz="2400" dirty="0"/>
              <a:t> </a:t>
            </a:r>
            <a:r>
              <a:rPr lang="it-IT" sz="2400" dirty="0" err="1"/>
              <a:t>des</a:t>
            </a:r>
            <a:r>
              <a:rPr lang="it-IT" sz="2400" dirty="0"/>
              <a:t> </a:t>
            </a:r>
            <a:r>
              <a:rPr lang="it-IT" sz="2400" dirty="0" err="1"/>
              <a:t>intéressées</a:t>
            </a:r>
            <a:r>
              <a:rPr lang="it-IT" sz="2400" dirty="0"/>
              <a:t>, </a:t>
            </a:r>
            <a:r>
              <a:rPr lang="it-IT" sz="2400" dirty="0" err="1"/>
              <a:t>des</a:t>
            </a:r>
            <a:r>
              <a:rPr lang="it-IT" sz="2400" dirty="0"/>
              <a:t> </a:t>
            </a:r>
            <a:r>
              <a:rPr lang="it-IT" sz="2400" dirty="0" err="1"/>
              <a:t>formes</a:t>
            </a:r>
            <a:r>
              <a:rPr lang="it-IT" sz="2400" dirty="0"/>
              <a:t> </a:t>
            </a:r>
            <a:r>
              <a:rPr lang="it-IT" sz="2400" dirty="0" err="1"/>
              <a:t>telles</a:t>
            </a:r>
            <a:r>
              <a:rPr lang="it-IT" sz="2400" dirty="0"/>
              <a:t> </a:t>
            </a:r>
            <a:r>
              <a:rPr lang="it-IT" sz="2400" dirty="0" err="1"/>
              <a:t>que</a:t>
            </a:r>
            <a:r>
              <a:rPr lang="it-IT" sz="2400" dirty="0"/>
              <a:t> </a:t>
            </a:r>
            <a:r>
              <a:rPr lang="it-IT" sz="2400" i="1" dirty="0" err="1"/>
              <a:t>professeure</a:t>
            </a:r>
            <a:r>
              <a:rPr lang="it-IT" sz="2400" dirty="0"/>
              <a:t>, </a:t>
            </a:r>
            <a:r>
              <a:rPr lang="it-IT" sz="2400" i="1" dirty="0" err="1"/>
              <a:t>recteure</a:t>
            </a:r>
            <a:r>
              <a:rPr lang="it-IT" sz="2400" dirty="0"/>
              <a:t>, </a:t>
            </a:r>
            <a:r>
              <a:rPr lang="it-IT" sz="2400" i="1" dirty="0" err="1"/>
              <a:t>sapeuse-pompière</a:t>
            </a:r>
            <a:r>
              <a:rPr lang="it-IT" sz="2400" dirty="0"/>
              <a:t>, </a:t>
            </a:r>
            <a:r>
              <a:rPr lang="it-IT" sz="2400" i="1" dirty="0" err="1"/>
              <a:t>auteure</a:t>
            </a:r>
            <a:r>
              <a:rPr lang="it-IT" sz="2400" dirty="0"/>
              <a:t>, </a:t>
            </a:r>
            <a:r>
              <a:rPr lang="it-IT" sz="2400" i="1" dirty="0" err="1"/>
              <a:t>ingénieure</a:t>
            </a:r>
            <a:r>
              <a:rPr lang="it-IT" sz="2400" dirty="0"/>
              <a:t>, </a:t>
            </a:r>
            <a:r>
              <a:rPr lang="it-IT" sz="2400" i="1" dirty="0" err="1"/>
              <a:t>procureure</a:t>
            </a:r>
            <a:r>
              <a:rPr lang="it-IT" sz="2400" dirty="0"/>
              <a:t>, etc., pour ne </a:t>
            </a:r>
            <a:r>
              <a:rPr lang="it-IT" sz="2400" dirty="0" err="1"/>
              <a:t>rien</a:t>
            </a:r>
            <a:r>
              <a:rPr lang="it-IT" sz="2400" dirty="0"/>
              <a:t> dire de </a:t>
            </a:r>
            <a:r>
              <a:rPr lang="it-IT" sz="2400" i="1" dirty="0" err="1"/>
              <a:t>chercheure</a:t>
            </a:r>
            <a:r>
              <a:rPr lang="it-IT" sz="2400" dirty="0"/>
              <a:t>, qui </a:t>
            </a:r>
            <a:r>
              <a:rPr lang="it-IT" sz="2400" b="1" dirty="0" err="1"/>
              <a:t>sont</a:t>
            </a:r>
            <a:r>
              <a:rPr lang="it-IT" sz="2400" b="1" dirty="0"/>
              <a:t> </a:t>
            </a:r>
            <a:r>
              <a:rPr lang="it-IT" sz="2400" b="1" dirty="0" err="1"/>
              <a:t>contraires</a:t>
            </a:r>
            <a:r>
              <a:rPr lang="it-IT" sz="2400" b="1" dirty="0"/>
              <a:t> </a:t>
            </a:r>
            <a:r>
              <a:rPr lang="it-IT" sz="2400" b="1" dirty="0" err="1"/>
              <a:t>aux</a:t>
            </a:r>
            <a:r>
              <a:rPr lang="it-IT" sz="2400" b="1" dirty="0"/>
              <a:t> </a:t>
            </a:r>
            <a:r>
              <a:rPr lang="it-IT" sz="2400" b="1" dirty="0" err="1"/>
              <a:t>règles</a:t>
            </a:r>
            <a:r>
              <a:rPr lang="it-IT" sz="2400" b="1" dirty="0"/>
              <a:t> </a:t>
            </a:r>
            <a:r>
              <a:rPr lang="it-IT" sz="2400" b="1" dirty="0" err="1"/>
              <a:t>ordinaires</a:t>
            </a:r>
            <a:r>
              <a:rPr lang="it-IT" sz="2400" b="1" dirty="0"/>
              <a:t> de </a:t>
            </a:r>
            <a:r>
              <a:rPr lang="it-IT" sz="2400" b="1" dirty="0" err="1"/>
              <a:t>dérivation</a:t>
            </a:r>
            <a:r>
              <a:rPr lang="it-IT" sz="2400" b="1" dirty="0"/>
              <a:t> et </a:t>
            </a:r>
            <a:r>
              <a:rPr lang="it-IT" sz="2400" b="1" dirty="0" err="1"/>
              <a:t>constituent</a:t>
            </a:r>
            <a:r>
              <a:rPr lang="it-IT" sz="2400" b="1" dirty="0"/>
              <a:t> de </a:t>
            </a:r>
            <a:r>
              <a:rPr lang="it-IT" sz="2400" b="1" dirty="0" err="1"/>
              <a:t>véritables</a:t>
            </a:r>
            <a:r>
              <a:rPr lang="it-IT" sz="2400" b="1" dirty="0"/>
              <a:t> </a:t>
            </a:r>
            <a:r>
              <a:rPr lang="it-IT" sz="2400" b="1" dirty="0" err="1"/>
              <a:t>barbarismes</a:t>
            </a:r>
            <a:r>
              <a:rPr lang="it-IT" sz="2400" b="1" dirty="0"/>
              <a:t>. </a:t>
            </a:r>
            <a:r>
              <a:rPr lang="it-IT" sz="2400" dirty="0"/>
              <a:t>Le </a:t>
            </a:r>
            <a:r>
              <a:rPr lang="it-IT" sz="2400" dirty="0" err="1"/>
              <a:t>français</a:t>
            </a:r>
            <a:r>
              <a:rPr lang="it-IT" sz="2400" dirty="0"/>
              <a:t> ne dispose </a:t>
            </a:r>
            <a:r>
              <a:rPr lang="it-IT" sz="2400" dirty="0" err="1"/>
              <a:t>pas</a:t>
            </a:r>
            <a:r>
              <a:rPr lang="it-IT" sz="2400" dirty="0"/>
              <a:t> d’un </a:t>
            </a:r>
            <a:r>
              <a:rPr lang="it-IT" sz="2400" dirty="0" err="1"/>
              <a:t>suffixe</a:t>
            </a:r>
            <a:r>
              <a:rPr lang="it-IT" sz="2400" dirty="0"/>
              <a:t> </a:t>
            </a:r>
            <a:r>
              <a:rPr lang="it-IT" sz="2400" dirty="0" err="1"/>
              <a:t>unique</a:t>
            </a:r>
            <a:r>
              <a:rPr lang="it-IT" sz="2400" dirty="0"/>
              <a:t> </a:t>
            </a:r>
            <a:r>
              <a:rPr lang="it-IT" sz="2400" dirty="0" err="1"/>
              <a:t>permettant</a:t>
            </a:r>
            <a:r>
              <a:rPr lang="it-IT" sz="2400" dirty="0"/>
              <a:t> de </a:t>
            </a:r>
            <a:r>
              <a:rPr lang="it-IT" sz="2400" dirty="0" err="1"/>
              <a:t>féminiser</a:t>
            </a:r>
            <a:r>
              <a:rPr lang="it-IT" sz="2400" dirty="0"/>
              <a:t> </a:t>
            </a:r>
            <a:r>
              <a:rPr lang="it-IT" sz="2400" dirty="0" err="1"/>
              <a:t>automatiquement</a:t>
            </a:r>
            <a:r>
              <a:rPr lang="it-IT" sz="2400" dirty="0"/>
              <a:t> </a:t>
            </a:r>
            <a:r>
              <a:rPr lang="it-IT" sz="2400" dirty="0" err="1"/>
              <a:t>les</a:t>
            </a:r>
            <a:r>
              <a:rPr lang="it-IT" sz="2400" dirty="0"/>
              <a:t> </a:t>
            </a:r>
            <a:r>
              <a:rPr lang="it-IT" sz="2400" dirty="0" err="1"/>
              <a:t>substantifs</a:t>
            </a:r>
            <a:r>
              <a:rPr lang="it-IT" sz="2400" dirty="0"/>
              <a:t>. S’</a:t>
            </a:r>
            <a:r>
              <a:rPr lang="it-IT" sz="2400" dirty="0" err="1"/>
              <a:t>agissant</a:t>
            </a:r>
            <a:r>
              <a:rPr lang="it-IT" sz="2400" dirty="0"/>
              <a:t> </a:t>
            </a:r>
            <a:r>
              <a:rPr lang="it-IT" sz="2400" dirty="0" err="1"/>
              <a:t>des</a:t>
            </a:r>
            <a:r>
              <a:rPr lang="it-IT" sz="2400" dirty="0"/>
              <a:t> </a:t>
            </a:r>
            <a:r>
              <a:rPr lang="it-IT" sz="2400" dirty="0" err="1"/>
              <a:t>métiers</a:t>
            </a:r>
            <a:r>
              <a:rPr lang="it-IT" sz="2400" dirty="0"/>
              <a:t>, </a:t>
            </a:r>
            <a:r>
              <a:rPr lang="it-IT" sz="2400" dirty="0" err="1"/>
              <a:t>très</a:t>
            </a:r>
            <a:r>
              <a:rPr lang="it-IT" sz="2400" dirty="0"/>
              <a:t> </a:t>
            </a:r>
            <a:r>
              <a:rPr lang="it-IT" sz="2400" dirty="0" err="1"/>
              <a:t>peu</a:t>
            </a:r>
            <a:r>
              <a:rPr lang="it-IT" sz="2400" dirty="0"/>
              <a:t> de </a:t>
            </a:r>
            <a:r>
              <a:rPr lang="it-IT" sz="2400" dirty="0" err="1"/>
              <a:t>noms</a:t>
            </a:r>
            <a:r>
              <a:rPr lang="it-IT" sz="2400" dirty="0"/>
              <a:t> s’</a:t>
            </a:r>
            <a:r>
              <a:rPr lang="it-IT" sz="2400" dirty="0" err="1"/>
              <a:t>avèrent</a:t>
            </a:r>
            <a:r>
              <a:rPr lang="it-IT" sz="2400" dirty="0"/>
              <a:t> en </a:t>
            </a:r>
            <a:r>
              <a:rPr lang="it-IT" sz="2400" dirty="0" err="1"/>
              <a:t>réalité</a:t>
            </a:r>
            <a:r>
              <a:rPr lang="it-IT" sz="2400" dirty="0"/>
              <a:t>, </a:t>
            </a:r>
            <a:r>
              <a:rPr lang="it-IT" sz="2400" dirty="0" err="1"/>
              <a:t>du</a:t>
            </a:r>
            <a:r>
              <a:rPr lang="it-IT" sz="2400" dirty="0"/>
              <a:t> </a:t>
            </a:r>
            <a:r>
              <a:rPr lang="it-IT" sz="2400" dirty="0" err="1"/>
              <a:t>point</a:t>
            </a:r>
            <a:r>
              <a:rPr lang="it-IT" sz="2400" dirty="0"/>
              <a:t> de </a:t>
            </a:r>
            <a:r>
              <a:rPr lang="it-IT" sz="2400" dirty="0" err="1"/>
              <a:t>vue</a:t>
            </a:r>
            <a:r>
              <a:rPr lang="it-IT" sz="2400" dirty="0"/>
              <a:t> </a:t>
            </a:r>
            <a:r>
              <a:rPr lang="it-IT" sz="2400" dirty="0" err="1"/>
              <a:t>morphologique</a:t>
            </a:r>
            <a:r>
              <a:rPr lang="it-IT" sz="2400" dirty="0"/>
              <a:t>, </a:t>
            </a:r>
            <a:r>
              <a:rPr lang="it-IT" sz="2400" dirty="0" err="1"/>
              <a:t>rebelles</a:t>
            </a:r>
            <a:r>
              <a:rPr lang="it-IT" sz="2400" dirty="0"/>
              <a:t> à la </a:t>
            </a:r>
            <a:r>
              <a:rPr lang="it-IT" sz="2400" dirty="0" err="1"/>
              <a:t>féminisation</a:t>
            </a:r>
            <a:r>
              <a:rPr lang="it-IT" sz="2400" dirty="0"/>
              <a:t> </a:t>
            </a:r>
            <a:r>
              <a:rPr lang="it-IT" sz="2400" dirty="0" err="1"/>
              <a:t>quand</a:t>
            </a:r>
            <a:r>
              <a:rPr lang="it-IT" sz="2400" dirty="0"/>
              <a:t> elle </a:t>
            </a:r>
            <a:r>
              <a:rPr lang="it-IT" sz="2400" dirty="0" err="1"/>
              <a:t>paraît</a:t>
            </a:r>
            <a:r>
              <a:rPr lang="it-IT" sz="2400" dirty="0"/>
              <a:t> utile. </a:t>
            </a:r>
            <a:r>
              <a:rPr lang="it-IT" sz="2400" dirty="0" err="1"/>
              <a:t>Comme</a:t>
            </a:r>
            <a:r>
              <a:rPr lang="it-IT" sz="2400" dirty="0"/>
              <a:t> </a:t>
            </a:r>
            <a:r>
              <a:rPr lang="it-IT" sz="2400" dirty="0" err="1"/>
              <a:t>bien</a:t>
            </a:r>
            <a:r>
              <a:rPr lang="it-IT" sz="2400" dirty="0"/>
              <a:t> d’</a:t>
            </a:r>
            <a:r>
              <a:rPr lang="it-IT" sz="2400" dirty="0" err="1"/>
              <a:t>autres</a:t>
            </a:r>
            <a:r>
              <a:rPr lang="it-IT" sz="2400" dirty="0"/>
              <a:t> </a:t>
            </a:r>
            <a:r>
              <a:rPr lang="it-IT" sz="2400" dirty="0" err="1"/>
              <a:t>langues</a:t>
            </a:r>
            <a:r>
              <a:rPr lang="it-IT" sz="2400" dirty="0"/>
              <a:t>, le </a:t>
            </a:r>
            <a:r>
              <a:rPr lang="it-IT" sz="2400" dirty="0" err="1"/>
              <a:t>français</a:t>
            </a:r>
            <a:r>
              <a:rPr lang="it-IT" sz="2400" dirty="0"/>
              <a:t> </a:t>
            </a:r>
            <a:r>
              <a:rPr lang="it-IT" sz="2400" dirty="0" err="1"/>
              <a:t>peut</a:t>
            </a:r>
            <a:r>
              <a:rPr lang="it-IT" sz="2400" dirty="0"/>
              <a:t> par </a:t>
            </a:r>
            <a:r>
              <a:rPr lang="it-IT" sz="2400" dirty="0" err="1"/>
              <a:t>ailleurs</a:t>
            </a:r>
            <a:r>
              <a:rPr lang="it-IT" sz="2400" dirty="0"/>
              <a:t>, </a:t>
            </a:r>
            <a:r>
              <a:rPr lang="it-IT" sz="2400" dirty="0" err="1"/>
              <a:t>quand</a:t>
            </a:r>
            <a:r>
              <a:rPr lang="it-IT" sz="2400" dirty="0"/>
              <a:t> le </a:t>
            </a:r>
            <a:r>
              <a:rPr lang="it-IT" sz="2400" dirty="0" err="1"/>
              <a:t>sexe</a:t>
            </a:r>
            <a:r>
              <a:rPr lang="it-IT" sz="2400" dirty="0"/>
              <a:t> de la </a:t>
            </a:r>
            <a:r>
              <a:rPr lang="it-IT" sz="2400" dirty="0" err="1"/>
              <a:t>personne</a:t>
            </a:r>
            <a:r>
              <a:rPr lang="it-IT" sz="2400" dirty="0"/>
              <a:t> n’est </a:t>
            </a:r>
            <a:r>
              <a:rPr lang="it-IT" sz="2400" dirty="0" err="1"/>
              <a:t>pas</a:t>
            </a:r>
            <a:r>
              <a:rPr lang="it-IT" sz="2400" dirty="0"/>
              <a:t> plus à </a:t>
            </a:r>
            <a:r>
              <a:rPr lang="it-IT" sz="2400" dirty="0" err="1"/>
              <a:t>prendre</a:t>
            </a:r>
            <a:r>
              <a:rPr lang="it-IT" sz="2400" dirty="0"/>
              <a:t> en </a:t>
            </a:r>
            <a:r>
              <a:rPr lang="it-IT" sz="2400" dirty="0" err="1"/>
              <a:t>considération</a:t>
            </a:r>
            <a:r>
              <a:rPr lang="it-IT" sz="2400" dirty="0"/>
              <a:t> </a:t>
            </a:r>
            <a:r>
              <a:rPr lang="it-IT" sz="2400" dirty="0" err="1"/>
              <a:t>que</a:t>
            </a:r>
            <a:r>
              <a:rPr lang="it-IT" sz="2400" dirty="0"/>
              <a:t> </a:t>
            </a:r>
            <a:r>
              <a:rPr lang="it-IT" sz="2400" dirty="0" err="1"/>
              <a:t>ses</a:t>
            </a:r>
            <a:r>
              <a:rPr lang="it-IT" sz="2400" dirty="0"/>
              <a:t> </a:t>
            </a:r>
            <a:r>
              <a:rPr lang="it-IT" sz="2400" dirty="0" err="1"/>
              <a:t>autres</a:t>
            </a:r>
            <a:r>
              <a:rPr lang="it-IT" sz="2400" dirty="0"/>
              <a:t> </a:t>
            </a:r>
            <a:r>
              <a:rPr lang="it-IT" sz="2400" dirty="0" err="1"/>
              <a:t>particularités</a:t>
            </a:r>
            <a:r>
              <a:rPr lang="it-IT" sz="2400" dirty="0"/>
              <a:t> </a:t>
            </a:r>
            <a:r>
              <a:rPr lang="it-IT" sz="2400" dirty="0" err="1"/>
              <a:t>individuelles</a:t>
            </a:r>
            <a:r>
              <a:rPr lang="it-IT" sz="2400" dirty="0"/>
              <a:t>, </a:t>
            </a:r>
            <a:r>
              <a:rPr lang="it-IT" sz="2400" dirty="0" err="1"/>
              <a:t>faire</a:t>
            </a:r>
            <a:r>
              <a:rPr lang="it-IT" sz="2400" dirty="0"/>
              <a:t> </a:t>
            </a:r>
            <a:r>
              <a:rPr lang="it-IT" sz="2400" dirty="0" err="1"/>
              <a:t>appel</a:t>
            </a:r>
            <a:r>
              <a:rPr lang="it-IT" sz="2400" dirty="0"/>
              <a:t> </a:t>
            </a:r>
            <a:r>
              <a:rPr lang="it-IT" sz="2400" dirty="0" err="1"/>
              <a:t>au</a:t>
            </a:r>
            <a:r>
              <a:rPr lang="it-IT" sz="2400" dirty="0"/>
              <a:t> </a:t>
            </a:r>
            <a:r>
              <a:rPr lang="it-IT" sz="2400" b="1" dirty="0" err="1"/>
              <a:t>masculin</a:t>
            </a:r>
            <a:r>
              <a:rPr lang="it-IT" sz="2400" b="1" dirty="0"/>
              <a:t> à </a:t>
            </a:r>
            <a:r>
              <a:rPr lang="it-IT" sz="2400" b="1" dirty="0" err="1"/>
              <a:t>valeur</a:t>
            </a:r>
            <a:r>
              <a:rPr lang="it-IT" sz="2400" b="1" dirty="0"/>
              <a:t> </a:t>
            </a:r>
            <a:r>
              <a:rPr lang="it-IT" sz="2400" b="1" dirty="0" err="1"/>
              <a:t>générique</a:t>
            </a:r>
            <a:r>
              <a:rPr lang="it-IT" sz="2400" dirty="0"/>
              <a:t>, </a:t>
            </a:r>
            <a:r>
              <a:rPr lang="it-IT" sz="2400" dirty="0" err="1"/>
              <a:t>ou</a:t>
            </a:r>
            <a:r>
              <a:rPr lang="it-IT" sz="2400" dirty="0"/>
              <a:t> </a:t>
            </a:r>
            <a:r>
              <a:rPr lang="it-IT" sz="2400" b="1" dirty="0"/>
              <a:t>« non </a:t>
            </a:r>
            <a:r>
              <a:rPr lang="it-IT" sz="2400" b="1" dirty="0" err="1"/>
              <a:t>marquée</a:t>
            </a:r>
            <a:r>
              <a:rPr lang="it-IT" sz="2400" b="1" dirty="0"/>
              <a:t> »</a:t>
            </a:r>
            <a:r>
              <a:rPr lang="it-IT" sz="2400" dirty="0"/>
              <a:t>.</a:t>
            </a:r>
            <a:endParaRPr lang="fr-CA" sz="2400" dirty="0"/>
          </a:p>
        </p:txBody>
      </p:sp>
    </p:spTree>
    <p:extLst>
      <p:ext uri="{BB962C8B-B14F-4D97-AF65-F5344CB8AC3E}">
        <p14:creationId xmlns:p14="http://schemas.microsoft.com/office/powerpoint/2010/main" val="258188559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err="1"/>
              <a:t>Polémiques</a:t>
            </a:r>
            <a:r>
              <a:rPr lang="it-IT" sz="2800" dirty="0"/>
              <a:t> </a:t>
            </a:r>
            <a:r>
              <a:rPr lang="it-IT" sz="2800" dirty="0" err="1"/>
              <a:t>sur</a:t>
            </a:r>
            <a:r>
              <a:rPr lang="it-IT" sz="2800" dirty="0"/>
              <a:t> l’</a:t>
            </a:r>
            <a:r>
              <a:rPr lang="it-IT" sz="2800" dirty="0" err="1"/>
              <a:t>écriture</a:t>
            </a:r>
            <a:r>
              <a:rPr lang="it-IT" sz="2800" dirty="0"/>
              <a:t> inclusive en France</a:t>
            </a:r>
            <a:br>
              <a:rPr lang="it-IT" sz="2800" dirty="0"/>
            </a:br>
            <a:r>
              <a:rPr lang="it-IT" sz="2800" dirty="0"/>
              <a:t>en 2017</a:t>
            </a:r>
            <a:endParaRPr lang="fr-FR" sz="2800" dirty="0"/>
          </a:p>
        </p:txBody>
      </p:sp>
      <p:sp>
        <p:nvSpPr>
          <p:cNvPr id="3" name="Content Placeholder 2"/>
          <p:cNvSpPr>
            <a:spLocks noGrp="1"/>
          </p:cNvSpPr>
          <p:nvPr>
            <p:ph idx="1"/>
          </p:nvPr>
        </p:nvSpPr>
        <p:spPr/>
        <p:txBody>
          <a:bodyPr>
            <a:normAutofit fontScale="92500" lnSpcReduction="10000"/>
          </a:bodyPr>
          <a:lstStyle/>
          <a:p>
            <a:pPr algn="just"/>
            <a:r>
              <a:rPr lang="fr-FR" sz="2400" b="1" dirty="0"/>
              <a:t>Le gouvernement </a:t>
            </a:r>
          </a:p>
          <a:p>
            <a:pPr algn="just"/>
            <a:r>
              <a:rPr lang="fr-FR" sz="2400" b="1" dirty="0"/>
              <a:t>Edouard Philippe décide de bannir l’écriture inclusive des textes officiels</a:t>
            </a:r>
          </a:p>
          <a:p>
            <a:pPr algn="just"/>
            <a:r>
              <a:rPr lang="fr-FR" sz="2400" dirty="0"/>
              <a:t>L’écriture inclusive, qui fait polémique en France, remet en cause la règle d’accord selon laquelle, au pluriel, </a:t>
            </a:r>
            <a:r>
              <a:rPr lang="fr-FR" sz="2400" b="1" dirty="0"/>
              <a:t>« le masculin l’emporte sur le féminin ».</a:t>
            </a:r>
          </a:p>
          <a:p>
            <a:pPr algn="just"/>
            <a:r>
              <a:rPr lang="fr-FR" sz="2400" dirty="0"/>
              <a:t>Depuis plusieurs mois, le débat sur l’écriture inclusive divise. Notamment depuis l’édition chez Hatier d’un manuel scolaire en écriture inclusive. </a:t>
            </a:r>
            <a:r>
              <a:rPr lang="fr-FR" sz="2400" b="1" dirty="0"/>
              <a:t>Le ministre de l’éducation nationale, Jean-Michel </a:t>
            </a:r>
            <a:r>
              <a:rPr lang="fr-FR" sz="2400" b="1" dirty="0" err="1"/>
              <a:t>Blanquer</a:t>
            </a:r>
            <a:r>
              <a:rPr lang="fr-FR" sz="2400" b="1" dirty="0"/>
              <a:t>, mais aussi l’Académie française </a:t>
            </a:r>
            <a:r>
              <a:rPr lang="fr-FR" sz="2400" dirty="0"/>
              <a:t>se sont prononcés contre son usage. Les membres de l’Académie française ayant lancé, à la fin d’octobre, </a:t>
            </a:r>
            <a:r>
              <a:rPr lang="fr-FR" sz="2400" i="1" dirty="0"/>
              <a:t>« un cri d’alarme » </a:t>
            </a:r>
            <a:r>
              <a:rPr lang="fr-FR" sz="2400" dirty="0"/>
              <a:t>contre l’utilisation de ce type de graphie.</a:t>
            </a:r>
            <a:br>
              <a:rPr lang="fr-FR" sz="2400" dirty="0"/>
            </a:br>
            <a:endParaRPr lang="fr-FR" sz="2400" dirty="0"/>
          </a:p>
          <a:p>
            <a:endParaRPr lang="fr-FR" sz="2400" dirty="0"/>
          </a:p>
        </p:txBody>
      </p:sp>
    </p:spTree>
    <p:extLst>
      <p:ext uri="{BB962C8B-B14F-4D97-AF65-F5344CB8AC3E}">
        <p14:creationId xmlns:p14="http://schemas.microsoft.com/office/powerpoint/2010/main" val="75613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Mobilisations de novembre 2020 à janvier 2021</a:t>
            </a:r>
          </a:p>
        </p:txBody>
      </p:sp>
      <p:sp>
        <p:nvSpPr>
          <p:cNvPr id="3" name="Segnaposto contenuto 2"/>
          <p:cNvSpPr>
            <a:spLocks noGrp="1"/>
          </p:cNvSpPr>
          <p:nvPr>
            <p:ph idx="1"/>
          </p:nvPr>
        </p:nvSpPr>
        <p:spPr/>
        <p:txBody>
          <a:bodyPr>
            <a:normAutofit/>
          </a:bodyPr>
          <a:lstStyle/>
          <a:p>
            <a:pPr algn="just"/>
            <a:r>
              <a:rPr lang="fr-CA" sz="2400" dirty="0"/>
              <a:t>Il a suscité de fortes protestations, a entraîné de grosses manifestations et a même été la source d'une crise politique entre l'exécutif et le Parlement … avant d'être de facto suspendu. </a:t>
            </a:r>
          </a:p>
          <a:p>
            <a:pPr algn="just"/>
            <a:r>
              <a:rPr lang="fr-CA" sz="2400" i="1" dirty="0"/>
              <a:t>Le Monde </a:t>
            </a:r>
            <a:r>
              <a:rPr lang="fr-CA" sz="2400" dirty="0"/>
              <a:t>30 novembre 2020</a:t>
            </a:r>
          </a:p>
          <a:p>
            <a:pPr algn="just"/>
            <a:r>
              <a:rPr lang="it-IT" sz="2400" b="1" dirty="0" err="1"/>
              <a:t>Loi</a:t>
            </a:r>
            <a:r>
              <a:rPr lang="it-IT" sz="2400" b="1" dirty="0"/>
              <a:t> « </a:t>
            </a:r>
            <a:r>
              <a:rPr lang="it-IT" sz="2400" b="1" dirty="0" err="1"/>
              <a:t>sécurité</a:t>
            </a:r>
            <a:r>
              <a:rPr lang="it-IT" sz="2400" b="1" dirty="0"/>
              <a:t> globale » : </a:t>
            </a:r>
            <a:r>
              <a:rPr lang="it-IT" sz="2400" b="1" dirty="0" err="1"/>
              <a:t>près</a:t>
            </a:r>
            <a:r>
              <a:rPr lang="it-IT" sz="2400" b="1" dirty="0"/>
              <a:t> de 33 000 </a:t>
            </a:r>
            <a:r>
              <a:rPr lang="it-IT" sz="2400" b="1" dirty="0" err="1"/>
              <a:t>personnes</a:t>
            </a:r>
            <a:r>
              <a:rPr lang="it-IT" sz="2400" b="1" dirty="0"/>
              <a:t> </a:t>
            </a:r>
            <a:r>
              <a:rPr lang="it-IT" sz="2400" b="1" dirty="0" err="1"/>
              <a:t>mobilisées</a:t>
            </a:r>
            <a:r>
              <a:rPr lang="it-IT" sz="2400" b="1" dirty="0"/>
              <a:t> en France, </a:t>
            </a:r>
            <a:r>
              <a:rPr lang="it-IT" sz="2400" b="1" dirty="0" err="1"/>
              <a:t>selon</a:t>
            </a:r>
            <a:r>
              <a:rPr lang="it-IT" sz="2400" b="1" dirty="0"/>
              <a:t> le </a:t>
            </a:r>
            <a:r>
              <a:rPr lang="it-IT" sz="2400" b="1" dirty="0" err="1"/>
              <a:t>ministère</a:t>
            </a:r>
            <a:r>
              <a:rPr lang="it-IT" sz="2400" b="1" dirty="0"/>
              <a:t> de l’</a:t>
            </a:r>
            <a:r>
              <a:rPr lang="it-IT" sz="2400" b="1" dirty="0" err="1"/>
              <a:t>intérieur</a:t>
            </a:r>
            <a:endParaRPr lang="it-IT" sz="2400" b="1" dirty="0"/>
          </a:p>
          <a:p>
            <a:pPr algn="just"/>
            <a:r>
              <a:rPr lang="it-IT" sz="2400" dirty="0" err="1"/>
              <a:t>Les</a:t>
            </a:r>
            <a:r>
              <a:rPr lang="it-IT" sz="2400" dirty="0"/>
              <a:t> </a:t>
            </a:r>
            <a:r>
              <a:rPr lang="it-IT" sz="2400" dirty="0" err="1"/>
              <a:t>manifestants</a:t>
            </a:r>
            <a:r>
              <a:rPr lang="it-IT" sz="2400" dirty="0"/>
              <a:t> s’</a:t>
            </a:r>
            <a:r>
              <a:rPr lang="it-IT" sz="2400" dirty="0" err="1"/>
              <a:t>opposent</a:t>
            </a:r>
            <a:r>
              <a:rPr lang="it-IT" sz="2400" dirty="0"/>
              <a:t> </a:t>
            </a:r>
            <a:r>
              <a:rPr lang="it-IT" sz="2400" dirty="0" err="1"/>
              <a:t>notamment</a:t>
            </a:r>
            <a:r>
              <a:rPr lang="it-IT" sz="2400" dirty="0"/>
              <a:t> à l’</a:t>
            </a:r>
            <a:r>
              <a:rPr lang="it-IT" sz="2400" dirty="0" err="1"/>
              <a:t>article</a:t>
            </a:r>
            <a:r>
              <a:rPr lang="it-IT" sz="2400" dirty="0"/>
              <a:t> 24, qui </a:t>
            </a:r>
            <a:r>
              <a:rPr lang="it-IT" sz="2400" dirty="0" err="1"/>
              <a:t>pénalise</a:t>
            </a:r>
            <a:r>
              <a:rPr lang="it-IT" sz="2400" dirty="0"/>
              <a:t> la </a:t>
            </a:r>
            <a:r>
              <a:rPr lang="it-IT" sz="2400" dirty="0" err="1"/>
              <a:t>diffusion</a:t>
            </a:r>
            <a:r>
              <a:rPr lang="it-IT" sz="2400" dirty="0"/>
              <a:t> « </a:t>
            </a:r>
            <a:r>
              <a:rPr lang="it-IT" sz="2400" dirty="0" err="1"/>
              <a:t>malveillante</a:t>
            </a:r>
            <a:r>
              <a:rPr lang="it-IT" sz="2400" dirty="0"/>
              <a:t> » d’images de </a:t>
            </a:r>
            <a:r>
              <a:rPr lang="it-IT" sz="2400" dirty="0" err="1"/>
              <a:t>membres</a:t>
            </a:r>
            <a:r>
              <a:rPr lang="it-IT" sz="2400" dirty="0"/>
              <a:t> </a:t>
            </a:r>
            <a:r>
              <a:rPr lang="it-IT" sz="2400" dirty="0" err="1"/>
              <a:t>des</a:t>
            </a:r>
            <a:r>
              <a:rPr lang="it-IT" sz="2400" dirty="0"/>
              <a:t> </a:t>
            </a:r>
            <a:r>
              <a:rPr lang="it-IT" sz="2400" dirty="0" err="1"/>
              <a:t>forces</a:t>
            </a:r>
            <a:r>
              <a:rPr lang="it-IT" sz="2400" dirty="0"/>
              <a:t> de l’</a:t>
            </a:r>
            <a:r>
              <a:rPr lang="it-IT" sz="2400" dirty="0" err="1"/>
              <a:t>ordre</a:t>
            </a:r>
            <a:r>
              <a:rPr lang="it-IT" sz="2400" dirty="0"/>
              <a:t>. </a:t>
            </a:r>
          </a:p>
          <a:p>
            <a:r>
              <a:rPr lang="fr-CA" sz="2400" i="1" dirty="0"/>
              <a:t>Le Monde </a:t>
            </a:r>
            <a:r>
              <a:rPr lang="fr-CA" sz="2400" dirty="0"/>
              <a:t>30 janvier 2021</a:t>
            </a:r>
          </a:p>
          <a:p>
            <a:pPr algn="just"/>
            <a:endParaRPr lang="fr-CA" sz="2400" dirty="0"/>
          </a:p>
          <a:p>
            <a:endParaRPr lang="fr-CA" sz="2400" dirty="0"/>
          </a:p>
        </p:txBody>
      </p:sp>
    </p:spTree>
    <p:extLst>
      <p:ext uri="{BB962C8B-B14F-4D97-AF65-F5344CB8AC3E}">
        <p14:creationId xmlns:p14="http://schemas.microsoft.com/office/powerpoint/2010/main" val="333601915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Polémiques</a:t>
            </a:r>
            <a:r>
              <a:rPr lang="it-IT" sz="2800" dirty="0"/>
              <a:t> </a:t>
            </a:r>
            <a:r>
              <a:rPr lang="it-IT" sz="2800" dirty="0" err="1"/>
              <a:t>sur</a:t>
            </a:r>
            <a:r>
              <a:rPr lang="it-IT" sz="2800" dirty="0"/>
              <a:t> l’</a:t>
            </a:r>
            <a:r>
              <a:rPr lang="it-IT" sz="2800" dirty="0" err="1"/>
              <a:t>écriture</a:t>
            </a:r>
            <a:r>
              <a:rPr lang="it-IT" sz="2800" dirty="0"/>
              <a:t> inclusive en France</a:t>
            </a:r>
            <a:br>
              <a:rPr lang="it-IT" sz="2800" dirty="0"/>
            </a:br>
            <a:r>
              <a:rPr lang="it-IT" sz="2800" dirty="0"/>
              <a:t>en 2017</a:t>
            </a: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it-IT" sz="2400" dirty="0"/>
              <a:t>L’ACADÉMIE FRANÇAISE </a:t>
            </a:r>
          </a:p>
          <a:p>
            <a:pPr algn="just"/>
            <a:r>
              <a:rPr lang="it-IT" sz="2400" dirty="0"/>
              <a:t>DÉCLARATION de l’ACADÉMIE FRANÇAISE </a:t>
            </a:r>
            <a:r>
              <a:rPr lang="it-IT" sz="2400" dirty="0" err="1"/>
              <a:t>sur</a:t>
            </a:r>
            <a:r>
              <a:rPr lang="it-IT" sz="2400" dirty="0"/>
              <a:t> l'ÉCRITURE dite « INCLUSIVE »</a:t>
            </a:r>
          </a:p>
          <a:p>
            <a:r>
              <a:rPr lang="it-IT" sz="2400" b="1" dirty="0" err="1"/>
              <a:t>adoptée</a:t>
            </a:r>
            <a:r>
              <a:rPr lang="it-IT" sz="2400" b="1" dirty="0"/>
              <a:t> à l’</a:t>
            </a:r>
            <a:r>
              <a:rPr lang="it-IT" sz="2400" b="1" dirty="0" err="1"/>
              <a:t>unanimité</a:t>
            </a:r>
            <a:r>
              <a:rPr lang="it-IT" sz="2400" b="1" dirty="0"/>
              <a:t> de </a:t>
            </a:r>
            <a:r>
              <a:rPr lang="it-IT" sz="2400" b="1" dirty="0" err="1"/>
              <a:t>ses</a:t>
            </a:r>
            <a:r>
              <a:rPr lang="it-IT" sz="2400" b="1" dirty="0"/>
              <a:t> </a:t>
            </a:r>
            <a:r>
              <a:rPr lang="it-IT" sz="2400" b="1" dirty="0" err="1"/>
              <a:t>membres</a:t>
            </a:r>
            <a:r>
              <a:rPr lang="it-IT" sz="2400" b="1" dirty="0"/>
              <a:t> </a:t>
            </a:r>
            <a:r>
              <a:rPr lang="it-IT" sz="2400" b="1" dirty="0" err="1"/>
              <a:t>dans</a:t>
            </a:r>
            <a:r>
              <a:rPr lang="it-IT" sz="2400" b="1" dirty="0"/>
              <a:t> la </a:t>
            </a:r>
            <a:r>
              <a:rPr lang="it-IT" sz="2400" b="1" dirty="0" err="1"/>
              <a:t>séance</a:t>
            </a:r>
            <a:r>
              <a:rPr lang="it-IT" sz="2400" b="1" dirty="0"/>
              <a:t> </a:t>
            </a:r>
            <a:r>
              <a:rPr lang="it-IT" sz="2400" b="1" dirty="0" err="1"/>
              <a:t>du</a:t>
            </a:r>
            <a:r>
              <a:rPr lang="it-IT" sz="2400" b="1" dirty="0"/>
              <a:t> </a:t>
            </a:r>
            <a:r>
              <a:rPr lang="it-IT" sz="2400" b="1" dirty="0" err="1"/>
              <a:t>jeudi</a:t>
            </a:r>
            <a:r>
              <a:rPr lang="it-IT" sz="2400" b="1" dirty="0"/>
              <a:t> 26 </a:t>
            </a:r>
            <a:r>
              <a:rPr lang="it-IT" sz="2400" b="1" dirty="0" err="1"/>
              <a:t>octobre</a:t>
            </a:r>
            <a:r>
              <a:rPr lang="it-IT" sz="2400" b="1" dirty="0"/>
              <a:t> 2017</a:t>
            </a:r>
          </a:p>
          <a:p>
            <a:pPr algn="just"/>
            <a:r>
              <a:rPr lang="it-IT" sz="2400" dirty="0" err="1"/>
              <a:t>Prenant</a:t>
            </a:r>
            <a:r>
              <a:rPr lang="it-IT" sz="2400" dirty="0"/>
              <a:t> </a:t>
            </a:r>
            <a:r>
              <a:rPr lang="it-IT" sz="2400" dirty="0" err="1"/>
              <a:t>acte</a:t>
            </a:r>
            <a:r>
              <a:rPr lang="it-IT" sz="2400" dirty="0"/>
              <a:t> de la </a:t>
            </a:r>
            <a:r>
              <a:rPr lang="it-IT" sz="2400" dirty="0" err="1"/>
              <a:t>diffusion</a:t>
            </a:r>
            <a:r>
              <a:rPr lang="it-IT" sz="2400" dirty="0"/>
              <a:t> d’une « </a:t>
            </a:r>
            <a:r>
              <a:rPr lang="it-IT" sz="2400" dirty="0" err="1"/>
              <a:t>écriture</a:t>
            </a:r>
            <a:r>
              <a:rPr lang="it-IT" sz="2400" dirty="0"/>
              <a:t> inclusive » qui </a:t>
            </a:r>
            <a:r>
              <a:rPr lang="it-IT" sz="2400" dirty="0" err="1"/>
              <a:t>prétend</a:t>
            </a:r>
            <a:r>
              <a:rPr lang="it-IT" sz="2400" dirty="0"/>
              <a:t> s’</a:t>
            </a:r>
            <a:r>
              <a:rPr lang="it-IT" sz="2400" dirty="0" err="1"/>
              <a:t>imposer</a:t>
            </a:r>
            <a:r>
              <a:rPr lang="it-IT" sz="2400" dirty="0"/>
              <a:t> </a:t>
            </a:r>
            <a:r>
              <a:rPr lang="it-IT" sz="2400" dirty="0" err="1"/>
              <a:t>comme</a:t>
            </a:r>
            <a:r>
              <a:rPr lang="it-IT" sz="2400" dirty="0"/>
              <a:t> norme, l’Académie </a:t>
            </a:r>
            <a:r>
              <a:rPr lang="it-IT" sz="2400" dirty="0" err="1"/>
              <a:t>française</a:t>
            </a:r>
            <a:r>
              <a:rPr lang="it-IT" sz="2400" dirty="0"/>
              <a:t> </a:t>
            </a:r>
            <a:r>
              <a:rPr lang="it-IT" sz="2400" dirty="0" err="1"/>
              <a:t>élève</a:t>
            </a:r>
            <a:r>
              <a:rPr lang="it-IT" sz="2400" dirty="0"/>
              <a:t> </a:t>
            </a:r>
            <a:r>
              <a:rPr lang="it-IT" sz="2400" b="1" dirty="0"/>
              <a:t>à l’</a:t>
            </a:r>
            <a:r>
              <a:rPr lang="it-IT" sz="2400" b="1" dirty="0" err="1"/>
              <a:t>unanimité</a:t>
            </a:r>
            <a:r>
              <a:rPr lang="it-IT" sz="2400" b="1" dirty="0"/>
              <a:t> </a:t>
            </a:r>
            <a:r>
              <a:rPr lang="it-IT" sz="2400" dirty="0"/>
              <a:t>une </a:t>
            </a:r>
            <a:r>
              <a:rPr lang="it-IT" sz="2400" dirty="0" err="1"/>
              <a:t>solennelle</a:t>
            </a:r>
            <a:r>
              <a:rPr lang="it-IT" sz="2400" dirty="0"/>
              <a:t> mise en </a:t>
            </a:r>
            <a:r>
              <a:rPr lang="it-IT" sz="2400" dirty="0" err="1"/>
              <a:t>garde</a:t>
            </a:r>
            <a:r>
              <a:rPr lang="it-IT" sz="2400" dirty="0"/>
              <a:t>. La </a:t>
            </a:r>
            <a:r>
              <a:rPr lang="it-IT" sz="2400" dirty="0" err="1"/>
              <a:t>multiplication</a:t>
            </a:r>
            <a:r>
              <a:rPr lang="it-IT" sz="2400" dirty="0"/>
              <a:t> </a:t>
            </a:r>
            <a:r>
              <a:rPr lang="it-IT" sz="2400" dirty="0" err="1"/>
              <a:t>des</a:t>
            </a:r>
            <a:r>
              <a:rPr lang="it-IT" sz="2400" dirty="0"/>
              <a:t> </a:t>
            </a:r>
            <a:r>
              <a:rPr lang="it-IT" sz="2400" dirty="0" err="1"/>
              <a:t>marques</a:t>
            </a:r>
            <a:r>
              <a:rPr lang="it-IT" sz="2400" dirty="0"/>
              <a:t> </a:t>
            </a:r>
            <a:r>
              <a:rPr lang="it-IT" sz="2400" dirty="0" err="1"/>
              <a:t>orthographiques</a:t>
            </a:r>
            <a:r>
              <a:rPr lang="it-IT" sz="2400" dirty="0"/>
              <a:t> et </a:t>
            </a:r>
            <a:r>
              <a:rPr lang="it-IT" sz="2400" dirty="0" err="1"/>
              <a:t>syntaxiques</a:t>
            </a:r>
            <a:r>
              <a:rPr lang="it-IT" sz="2400" dirty="0"/>
              <a:t> </a:t>
            </a:r>
            <a:r>
              <a:rPr lang="it-IT" sz="2400" dirty="0" err="1"/>
              <a:t>qu’elle</a:t>
            </a:r>
            <a:r>
              <a:rPr lang="it-IT" sz="2400" dirty="0"/>
              <a:t> </a:t>
            </a:r>
            <a:r>
              <a:rPr lang="it-IT" sz="2400" dirty="0" err="1"/>
              <a:t>induit</a:t>
            </a:r>
            <a:r>
              <a:rPr lang="it-IT" sz="2400" dirty="0"/>
              <a:t> </a:t>
            </a:r>
            <a:r>
              <a:rPr lang="it-IT" sz="2400" dirty="0" err="1"/>
              <a:t>aboutit</a:t>
            </a:r>
            <a:r>
              <a:rPr lang="it-IT" sz="2400" dirty="0"/>
              <a:t> à une langue </a:t>
            </a:r>
            <a:r>
              <a:rPr lang="it-IT" sz="2400" b="1" dirty="0" err="1"/>
              <a:t>désunie</a:t>
            </a:r>
            <a:r>
              <a:rPr lang="it-IT" sz="2400" b="1" dirty="0"/>
              <a:t>, disparate </a:t>
            </a:r>
            <a:r>
              <a:rPr lang="it-IT" sz="2400" b="1" dirty="0" err="1"/>
              <a:t>dans</a:t>
            </a:r>
            <a:r>
              <a:rPr lang="it-IT" sz="2400" b="1" dirty="0"/>
              <a:t> son </a:t>
            </a:r>
            <a:r>
              <a:rPr lang="it-IT" sz="2400" b="1" dirty="0" err="1"/>
              <a:t>expression</a:t>
            </a:r>
            <a:r>
              <a:rPr lang="it-IT" sz="2400" b="1" dirty="0"/>
              <a:t>, </a:t>
            </a:r>
            <a:r>
              <a:rPr lang="it-IT" sz="2400" b="1" dirty="0" err="1"/>
              <a:t>créant</a:t>
            </a:r>
            <a:r>
              <a:rPr lang="it-IT" sz="2400" b="1" dirty="0"/>
              <a:t> une </a:t>
            </a:r>
            <a:r>
              <a:rPr lang="it-IT" sz="2400" b="1" dirty="0" err="1"/>
              <a:t>confusion</a:t>
            </a:r>
            <a:r>
              <a:rPr lang="it-IT" sz="2400" b="1" dirty="0"/>
              <a:t> qui confine à l’</a:t>
            </a:r>
            <a:r>
              <a:rPr lang="it-IT" sz="2400" b="1" dirty="0" err="1"/>
              <a:t>illisibilité</a:t>
            </a:r>
            <a:r>
              <a:rPr lang="it-IT" sz="2400" b="1" dirty="0"/>
              <a:t>. </a:t>
            </a:r>
            <a:r>
              <a:rPr lang="it-IT" sz="2400" dirty="0"/>
              <a:t>On </a:t>
            </a:r>
            <a:r>
              <a:rPr lang="it-IT" sz="2400" dirty="0" err="1"/>
              <a:t>voit</a:t>
            </a:r>
            <a:r>
              <a:rPr lang="it-IT" sz="2400" dirty="0"/>
              <a:t> mal quel est l’</a:t>
            </a:r>
            <a:r>
              <a:rPr lang="it-IT" sz="2400" dirty="0" err="1"/>
              <a:t>objectif</a:t>
            </a:r>
            <a:r>
              <a:rPr lang="it-IT" sz="2400" dirty="0"/>
              <a:t> </a:t>
            </a:r>
            <a:r>
              <a:rPr lang="it-IT" sz="2400" dirty="0" err="1"/>
              <a:t>poursuivi</a:t>
            </a:r>
            <a:r>
              <a:rPr lang="it-IT" sz="2400" dirty="0"/>
              <a:t> et </a:t>
            </a:r>
            <a:r>
              <a:rPr lang="it-IT" sz="2400" dirty="0" err="1"/>
              <a:t>comment</a:t>
            </a:r>
            <a:r>
              <a:rPr lang="it-IT" sz="2400" dirty="0"/>
              <a:t> il </a:t>
            </a:r>
            <a:r>
              <a:rPr lang="it-IT" sz="2400" dirty="0" err="1"/>
              <a:t>pourrait</a:t>
            </a:r>
            <a:r>
              <a:rPr lang="it-IT" sz="2400" dirty="0"/>
              <a:t> </a:t>
            </a:r>
            <a:r>
              <a:rPr lang="it-IT" sz="2400" dirty="0" err="1"/>
              <a:t>surmonter</a:t>
            </a:r>
            <a:r>
              <a:rPr lang="it-IT" sz="2400" dirty="0"/>
              <a:t> </a:t>
            </a:r>
            <a:r>
              <a:rPr lang="it-IT" sz="2400" dirty="0" err="1"/>
              <a:t>les</a:t>
            </a:r>
            <a:r>
              <a:rPr lang="it-IT" sz="2400" dirty="0"/>
              <a:t> </a:t>
            </a:r>
            <a:r>
              <a:rPr lang="it-IT" sz="2400" dirty="0" err="1"/>
              <a:t>obstacles</a:t>
            </a:r>
            <a:r>
              <a:rPr lang="it-IT" sz="2400" dirty="0"/>
              <a:t> </a:t>
            </a:r>
            <a:r>
              <a:rPr lang="it-IT" sz="2400" dirty="0" err="1"/>
              <a:t>pratiques</a:t>
            </a:r>
            <a:r>
              <a:rPr lang="it-IT" sz="2400" dirty="0"/>
              <a:t> d’</a:t>
            </a:r>
            <a:r>
              <a:rPr lang="it-IT" sz="2400" dirty="0" err="1"/>
              <a:t>écriture</a:t>
            </a:r>
            <a:r>
              <a:rPr lang="it-IT" sz="2400" dirty="0"/>
              <a:t>, de </a:t>
            </a:r>
            <a:r>
              <a:rPr lang="it-IT" sz="2400" dirty="0" err="1"/>
              <a:t>lecture</a:t>
            </a:r>
            <a:r>
              <a:rPr lang="it-IT" sz="2400" dirty="0"/>
              <a:t> – </a:t>
            </a:r>
            <a:r>
              <a:rPr lang="it-IT" sz="2400" dirty="0" err="1"/>
              <a:t>visuelle</a:t>
            </a:r>
            <a:r>
              <a:rPr lang="it-IT" sz="2400" dirty="0"/>
              <a:t> </a:t>
            </a:r>
            <a:r>
              <a:rPr lang="it-IT" sz="2400" dirty="0" err="1"/>
              <a:t>ou</a:t>
            </a:r>
            <a:r>
              <a:rPr lang="it-IT" sz="2400" dirty="0"/>
              <a:t> à </a:t>
            </a:r>
            <a:r>
              <a:rPr lang="it-IT" sz="2400" dirty="0" err="1"/>
              <a:t>voix</a:t>
            </a:r>
            <a:r>
              <a:rPr lang="it-IT" sz="2400" dirty="0"/>
              <a:t> haute – et de </a:t>
            </a:r>
            <a:r>
              <a:rPr lang="it-IT" sz="2400" dirty="0" err="1"/>
              <a:t>prononciation</a:t>
            </a:r>
            <a:r>
              <a:rPr lang="it-IT" sz="2400" dirty="0"/>
              <a:t>. Cela </a:t>
            </a:r>
            <a:r>
              <a:rPr lang="it-IT" sz="2400" dirty="0" err="1"/>
              <a:t>alourdirait</a:t>
            </a:r>
            <a:r>
              <a:rPr lang="it-IT" sz="2400" dirty="0"/>
              <a:t> la </a:t>
            </a:r>
            <a:r>
              <a:rPr lang="it-IT" sz="2400" dirty="0" err="1"/>
              <a:t>tâche</a:t>
            </a:r>
            <a:r>
              <a:rPr lang="it-IT" sz="2400" dirty="0"/>
              <a:t> </a:t>
            </a:r>
            <a:r>
              <a:rPr lang="it-IT" sz="2400" dirty="0" err="1"/>
              <a:t>des</a:t>
            </a:r>
            <a:r>
              <a:rPr lang="it-IT" sz="2400" dirty="0"/>
              <a:t> </a:t>
            </a:r>
            <a:r>
              <a:rPr lang="it-IT" sz="2400" dirty="0" err="1"/>
              <a:t>pédagogues</a:t>
            </a:r>
            <a:r>
              <a:rPr lang="it-IT" sz="2400" dirty="0"/>
              <a:t>. Cela </a:t>
            </a:r>
            <a:r>
              <a:rPr lang="it-IT" sz="2400" dirty="0" err="1"/>
              <a:t>compliquerait</a:t>
            </a:r>
            <a:r>
              <a:rPr lang="it-IT" sz="2400" dirty="0"/>
              <a:t> plus </a:t>
            </a:r>
            <a:r>
              <a:rPr lang="it-IT" sz="2400" dirty="0" err="1"/>
              <a:t>encore</a:t>
            </a:r>
            <a:r>
              <a:rPr lang="it-IT" sz="2400" dirty="0"/>
              <a:t> celle </a:t>
            </a:r>
            <a:r>
              <a:rPr lang="it-IT" sz="2400" dirty="0" err="1"/>
              <a:t>des</a:t>
            </a:r>
            <a:r>
              <a:rPr lang="it-IT" sz="2400" dirty="0"/>
              <a:t> </a:t>
            </a:r>
            <a:r>
              <a:rPr lang="it-IT" sz="2400" dirty="0" err="1"/>
              <a:t>lecteurs</a:t>
            </a:r>
            <a:r>
              <a:rPr lang="it-IT" sz="2400" dirty="0"/>
              <a:t>. </a:t>
            </a:r>
          </a:p>
          <a:p>
            <a:endParaRPr lang="fr-CA" sz="2400" dirty="0"/>
          </a:p>
        </p:txBody>
      </p:sp>
    </p:spTree>
    <p:extLst>
      <p:ext uri="{BB962C8B-B14F-4D97-AF65-F5344CB8AC3E}">
        <p14:creationId xmlns:p14="http://schemas.microsoft.com/office/powerpoint/2010/main" val="217322243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DÉCLARATION de l’ACADÉMIE FRANÇAISE </a:t>
            </a:r>
            <a:r>
              <a:rPr lang="it-IT" sz="2800" dirty="0" err="1"/>
              <a:t>sur</a:t>
            </a:r>
            <a:r>
              <a:rPr lang="it-IT" sz="2800" dirty="0"/>
              <a:t> l'ÉCRITURE dite « INCLUSIVE »</a:t>
            </a:r>
            <a:br>
              <a:rPr lang="it-IT" sz="2800" dirty="0"/>
            </a:b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it-IT" sz="2400" dirty="0"/>
              <a:t>Plus </a:t>
            </a:r>
            <a:r>
              <a:rPr lang="it-IT" sz="2400" dirty="0" err="1"/>
              <a:t>que</a:t>
            </a:r>
            <a:r>
              <a:rPr lang="it-IT" sz="2400" dirty="0"/>
              <a:t> </a:t>
            </a:r>
            <a:r>
              <a:rPr lang="it-IT" sz="2400" dirty="0" err="1"/>
              <a:t>toute</a:t>
            </a:r>
            <a:r>
              <a:rPr lang="it-IT" sz="2400" dirty="0"/>
              <a:t> </a:t>
            </a:r>
            <a:r>
              <a:rPr lang="it-IT" sz="2400" dirty="0" err="1"/>
              <a:t>autre</a:t>
            </a:r>
            <a:r>
              <a:rPr lang="it-IT" sz="2400" dirty="0"/>
              <a:t> </a:t>
            </a:r>
            <a:r>
              <a:rPr lang="it-IT" sz="2400" dirty="0" err="1"/>
              <a:t>institution</a:t>
            </a:r>
            <a:r>
              <a:rPr lang="it-IT" sz="2400" dirty="0"/>
              <a:t>, l’Académie </a:t>
            </a:r>
            <a:r>
              <a:rPr lang="it-IT" sz="2400" dirty="0" err="1"/>
              <a:t>française</a:t>
            </a:r>
            <a:r>
              <a:rPr lang="it-IT" sz="2400" dirty="0"/>
              <a:t> est </a:t>
            </a:r>
            <a:r>
              <a:rPr lang="it-IT" sz="2400" dirty="0" err="1"/>
              <a:t>sensible</a:t>
            </a:r>
            <a:r>
              <a:rPr lang="it-IT" sz="2400" dirty="0"/>
              <a:t> </a:t>
            </a:r>
            <a:r>
              <a:rPr lang="it-IT" sz="2400" dirty="0" err="1"/>
              <a:t>aux</a:t>
            </a:r>
            <a:r>
              <a:rPr lang="it-IT" sz="2400" dirty="0"/>
              <a:t> </a:t>
            </a:r>
            <a:r>
              <a:rPr lang="it-IT" sz="2400" dirty="0" err="1"/>
              <a:t>évolutions</a:t>
            </a:r>
            <a:r>
              <a:rPr lang="it-IT" sz="2400" dirty="0"/>
              <a:t> et </a:t>
            </a:r>
            <a:r>
              <a:rPr lang="it-IT" sz="2400" dirty="0" err="1"/>
              <a:t>aux</a:t>
            </a:r>
            <a:r>
              <a:rPr lang="it-IT" sz="2400" dirty="0"/>
              <a:t> </a:t>
            </a:r>
            <a:r>
              <a:rPr lang="it-IT" sz="2400" dirty="0" err="1"/>
              <a:t>innovations</a:t>
            </a:r>
            <a:r>
              <a:rPr lang="it-IT" sz="2400" dirty="0"/>
              <a:t> de la langue, </a:t>
            </a:r>
            <a:r>
              <a:rPr lang="it-IT" sz="2400" dirty="0" err="1"/>
              <a:t>puisqu’elle</a:t>
            </a:r>
            <a:r>
              <a:rPr lang="it-IT" sz="2400" dirty="0"/>
              <a:t> a pour </a:t>
            </a:r>
            <a:r>
              <a:rPr lang="it-IT" sz="2400" b="1" dirty="0" err="1"/>
              <a:t>mission</a:t>
            </a:r>
            <a:r>
              <a:rPr lang="it-IT" sz="2400" b="1" dirty="0"/>
              <a:t> de </a:t>
            </a:r>
            <a:r>
              <a:rPr lang="it-IT" sz="2400" b="1" dirty="0" err="1"/>
              <a:t>les</a:t>
            </a:r>
            <a:r>
              <a:rPr lang="it-IT" sz="2400" b="1" dirty="0"/>
              <a:t> </a:t>
            </a:r>
            <a:r>
              <a:rPr lang="it-IT" sz="2400" b="1" dirty="0" err="1"/>
              <a:t>codifier</a:t>
            </a:r>
            <a:r>
              <a:rPr lang="it-IT" sz="2400" dirty="0"/>
              <a:t>. En </a:t>
            </a:r>
            <a:r>
              <a:rPr lang="it-IT" sz="2400" dirty="0" err="1"/>
              <a:t>cette</a:t>
            </a:r>
            <a:r>
              <a:rPr lang="it-IT" sz="2400" dirty="0"/>
              <a:t> </a:t>
            </a:r>
            <a:r>
              <a:rPr lang="it-IT" sz="2400" dirty="0" err="1"/>
              <a:t>occasion</a:t>
            </a:r>
            <a:r>
              <a:rPr lang="it-IT" sz="2400" dirty="0"/>
              <a:t>, c’est </a:t>
            </a:r>
            <a:r>
              <a:rPr lang="it-IT" sz="2400" dirty="0" err="1"/>
              <a:t>moins</a:t>
            </a:r>
            <a:r>
              <a:rPr lang="it-IT" sz="2400" dirty="0"/>
              <a:t> en </a:t>
            </a:r>
            <a:r>
              <a:rPr lang="it-IT" sz="2400" dirty="0" err="1"/>
              <a:t>gardienne</a:t>
            </a:r>
            <a:r>
              <a:rPr lang="it-IT" sz="2400" dirty="0"/>
              <a:t> de la norme </a:t>
            </a:r>
            <a:r>
              <a:rPr lang="it-IT" sz="2400" dirty="0" err="1"/>
              <a:t>qu’en</a:t>
            </a:r>
            <a:r>
              <a:rPr lang="it-IT" sz="2400" dirty="0"/>
              <a:t> </a:t>
            </a:r>
            <a:r>
              <a:rPr lang="it-IT" sz="2400" b="1" dirty="0"/>
              <a:t>garante de l’</a:t>
            </a:r>
            <a:r>
              <a:rPr lang="it-IT" sz="2400" b="1" dirty="0" err="1"/>
              <a:t>avenir</a:t>
            </a:r>
            <a:r>
              <a:rPr lang="it-IT" sz="2400" b="1" dirty="0"/>
              <a:t> </a:t>
            </a:r>
            <a:r>
              <a:rPr lang="it-IT" sz="2400" b="1" dirty="0" err="1"/>
              <a:t>qu’elle</a:t>
            </a:r>
            <a:r>
              <a:rPr lang="it-IT" sz="2400" b="1" dirty="0"/>
              <a:t> lance un cri d’</a:t>
            </a:r>
            <a:r>
              <a:rPr lang="it-IT" sz="2400" b="1" dirty="0" err="1"/>
              <a:t>alarme</a:t>
            </a:r>
            <a:r>
              <a:rPr lang="it-IT" sz="2400" b="1" dirty="0"/>
              <a:t> </a:t>
            </a:r>
            <a:r>
              <a:rPr lang="it-IT" sz="2400" dirty="0"/>
              <a:t>: </a:t>
            </a:r>
            <a:r>
              <a:rPr lang="it-IT" sz="2400" dirty="0" err="1"/>
              <a:t>devant</a:t>
            </a:r>
            <a:r>
              <a:rPr lang="it-IT" sz="2400" dirty="0"/>
              <a:t> </a:t>
            </a:r>
            <a:r>
              <a:rPr lang="it-IT" sz="2400" dirty="0" err="1"/>
              <a:t>cette</a:t>
            </a:r>
            <a:r>
              <a:rPr lang="it-IT" sz="2400" dirty="0"/>
              <a:t> </a:t>
            </a:r>
            <a:r>
              <a:rPr lang="it-IT" sz="2400" dirty="0" err="1"/>
              <a:t>aberration</a:t>
            </a:r>
            <a:r>
              <a:rPr lang="it-IT" sz="2400" dirty="0"/>
              <a:t> « inclusive », la langue </a:t>
            </a:r>
            <a:r>
              <a:rPr lang="it-IT" sz="2400" dirty="0" err="1"/>
              <a:t>française</a:t>
            </a:r>
            <a:r>
              <a:rPr lang="it-IT" sz="2400" dirty="0"/>
              <a:t> se </a:t>
            </a:r>
            <a:r>
              <a:rPr lang="it-IT" sz="2400" dirty="0" err="1"/>
              <a:t>trouve</a:t>
            </a:r>
            <a:r>
              <a:rPr lang="it-IT" sz="2400" dirty="0"/>
              <a:t> </a:t>
            </a:r>
            <a:r>
              <a:rPr lang="it-IT" sz="2400" dirty="0" err="1"/>
              <a:t>désormais</a:t>
            </a:r>
            <a:r>
              <a:rPr lang="it-IT" sz="2400" dirty="0"/>
              <a:t> en </a:t>
            </a:r>
            <a:r>
              <a:rPr lang="it-IT" sz="2400" b="1" dirty="0" err="1"/>
              <a:t>péril</a:t>
            </a:r>
            <a:r>
              <a:rPr lang="it-IT" sz="2400" b="1" dirty="0"/>
              <a:t> </a:t>
            </a:r>
            <a:r>
              <a:rPr lang="it-IT" sz="2400" b="1" dirty="0" err="1"/>
              <a:t>mortel</a:t>
            </a:r>
            <a:r>
              <a:rPr lang="it-IT" sz="2400" dirty="0"/>
              <a:t>, ce dont </a:t>
            </a:r>
            <a:r>
              <a:rPr lang="it-IT" sz="2400" dirty="0" err="1"/>
              <a:t>notre</a:t>
            </a:r>
            <a:r>
              <a:rPr lang="it-IT" sz="2400" dirty="0"/>
              <a:t> </a:t>
            </a:r>
            <a:r>
              <a:rPr lang="it-IT" sz="2400" dirty="0" err="1"/>
              <a:t>nation</a:t>
            </a:r>
            <a:r>
              <a:rPr lang="it-IT" sz="2400" dirty="0"/>
              <a:t> est </a:t>
            </a:r>
            <a:r>
              <a:rPr lang="it-IT" sz="2400" dirty="0" err="1"/>
              <a:t>dès</a:t>
            </a:r>
            <a:r>
              <a:rPr lang="it-IT" sz="2400" dirty="0"/>
              <a:t> </a:t>
            </a:r>
            <a:r>
              <a:rPr lang="it-IT" sz="2400" dirty="0" err="1"/>
              <a:t>aujourd’hui</a:t>
            </a:r>
            <a:r>
              <a:rPr lang="it-IT" sz="2400" dirty="0"/>
              <a:t> </a:t>
            </a:r>
            <a:r>
              <a:rPr lang="it-IT" sz="2400" dirty="0" err="1"/>
              <a:t>comptable</a:t>
            </a:r>
            <a:r>
              <a:rPr lang="it-IT" sz="2400" dirty="0"/>
              <a:t> </a:t>
            </a:r>
            <a:r>
              <a:rPr lang="it-IT" sz="2400" dirty="0" err="1"/>
              <a:t>devant</a:t>
            </a:r>
            <a:r>
              <a:rPr lang="it-IT" sz="2400" dirty="0"/>
              <a:t> </a:t>
            </a:r>
            <a:r>
              <a:rPr lang="it-IT" sz="2400" dirty="0" err="1"/>
              <a:t>les</a:t>
            </a:r>
            <a:r>
              <a:rPr lang="it-IT" sz="2400" dirty="0"/>
              <a:t> </a:t>
            </a:r>
            <a:r>
              <a:rPr lang="it-IT" sz="2400" dirty="0" err="1"/>
              <a:t>générations</a:t>
            </a:r>
            <a:r>
              <a:rPr lang="it-IT" sz="2400" dirty="0"/>
              <a:t> </a:t>
            </a:r>
            <a:r>
              <a:rPr lang="it-IT" sz="2400" dirty="0" err="1"/>
              <a:t>futures</a:t>
            </a:r>
            <a:r>
              <a:rPr lang="it-IT" sz="2400" dirty="0"/>
              <a:t>. </a:t>
            </a:r>
          </a:p>
          <a:p>
            <a:pPr algn="just"/>
            <a:r>
              <a:rPr lang="it-IT" sz="2400" dirty="0"/>
              <a:t>Il est </a:t>
            </a:r>
            <a:r>
              <a:rPr lang="it-IT" sz="2400" dirty="0" err="1"/>
              <a:t>déjà</a:t>
            </a:r>
            <a:r>
              <a:rPr lang="it-IT" sz="2400" dirty="0"/>
              <a:t> difficile d’</a:t>
            </a:r>
            <a:r>
              <a:rPr lang="it-IT" sz="2400" dirty="0" err="1"/>
              <a:t>acquérir</a:t>
            </a:r>
            <a:r>
              <a:rPr lang="it-IT" sz="2400" dirty="0"/>
              <a:t> une langue, </a:t>
            </a:r>
            <a:r>
              <a:rPr lang="it-IT" sz="2400" dirty="0" err="1"/>
              <a:t>qu’en</a:t>
            </a:r>
            <a:r>
              <a:rPr lang="it-IT" sz="2400" dirty="0"/>
              <a:t> sera-t-il si l’</a:t>
            </a:r>
            <a:r>
              <a:rPr lang="it-IT" sz="2400" dirty="0" err="1"/>
              <a:t>usage</a:t>
            </a:r>
            <a:r>
              <a:rPr lang="it-IT" sz="2400" dirty="0"/>
              <a:t> y </a:t>
            </a:r>
            <a:r>
              <a:rPr lang="it-IT" sz="2400" dirty="0" err="1"/>
              <a:t>ajoute</a:t>
            </a:r>
            <a:r>
              <a:rPr lang="it-IT" sz="2400" dirty="0"/>
              <a:t> </a:t>
            </a:r>
            <a:r>
              <a:rPr lang="it-IT" sz="2400" dirty="0" err="1"/>
              <a:t>des</a:t>
            </a:r>
            <a:r>
              <a:rPr lang="it-IT" sz="2400" dirty="0"/>
              <a:t> </a:t>
            </a:r>
            <a:r>
              <a:rPr lang="it-IT" sz="2400" dirty="0" err="1"/>
              <a:t>formes</a:t>
            </a:r>
            <a:r>
              <a:rPr lang="it-IT" sz="2400" dirty="0"/>
              <a:t> </a:t>
            </a:r>
            <a:r>
              <a:rPr lang="it-IT" sz="2400" dirty="0" err="1"/>
              <a:t>secondes</a:t>
            </a:r>
            <a:r>
              <a:rPr lang="it-IT" sz="2400" dirty="0"/>
              <a:t> et </a:t>
            </a:r>
            <a:r>
              <a:rPr lang="it-IT" sz="2400" dirty="0" err="1"/>
              <a:t>altérées</a:t>
            </a:r>
            <a:r>
              <a:rPr lang="it-IT" sz="2400" dirty="0"/>
              <a:t> ? </a:t>
            </a:r>
            <a:r>
              <a:rPr lang="it-IT" sz="2400" dirty="0" err="1"/>
              <a:t>Comment</a:t>
            </a:r>
            <a:r>
              <a:rPr lang="it-IT" sz="2400" dirty="0"/>
              <a:t> </a:t>
            </a:r>
            <a:r>
              <a:rPr lang="it-IT" sz="2400" dirty="0" err="1"/>
              <a:t>les</a:t>
            </a:r>
            <a:r>
              <a:rPr lang="it-IT" sz="2400" dirty="0"/>
              <a:t> </a:t>
            </a:r>
            <a:r>
              <a:rPr lang="it-IT" sz="2400" dirty="0" err="1"/>
              <a:t>générations</a:t>
            </a:r>
            <a:r>
              <a:rPr lang="it-IT" sz="2400" dirty="0"/>
              <a:t> à venir </a:t>
            </a:r>
            <a:r>
              <a:rPr lang="it-IT" sz="2400" dirty="0" err="1"/>
              <a:t>pourront-elles</a:t>
            </a:r>
            <a:r>
              <a:rPr lang="it-IT" sz="2400" dirty="0"/>
              <a:t> </a:t>
            </a:r>
            <a:r>
              <a:rPr lang="it-IT" sz="2400" dirty="0" err="1"/>
              <a:t>grandir</a:t>
            </a:r>
            <a:r>
              <a:rPr lang="it-IT" sz="2400" dirty="0"/>
              <a:t> en </a:t>
            </a:r>
            <a:r>
              <a:rPr lang="it-IT" sz="2400" dirty="0" err="1"/>
              <a:t>intimité</a:t>
            </a:r>
            <a:r>
              <a:rPr lang="it-IT" sz="2400" dirty="0"/>
              <a:t> </a:t>
            </a:r>
            <a:r>
              <a:rPr lang="it-IT" sz="2400" dirty="0" err="1"/>
              <a:t>avec</a:t>
            </a:r>
            <a:r>
              <a:rPr lang="it-IT" sz="2400" dirty="0"/>
              <a:t> </a:t>
            </a:r>
            <a:r>
              <a:rPr lang="it-IT" sz="2400" dirty="0" err="1"/>
              <a:t>notre</a:t>
            </a:r>
            <a:r>
              <a:rPr lang="it-IT" sz="2400" dirty="0"/>
              <a:t> </a:t>
            </a:r>
            <a:r>
              <a:rPr lang="it-IT" sz="2400" dirty="0" err="1"/>
              <a:t>patrimoine</a:t>
            </a:r>
            <a:r>
              <a:rPr lang="it-IT" sz="2400" dirty="0"/>
              <a:t> </a:t>
            </a:r>
            <a:r>
              <a:rPr lang="it-IT" sz="2400" dirty="0" err="1"/>
              <a:t>écrit</a:t>
            </a:r>
            <a:r>
              <a:rPr lang="it-IT" sz="2400" dirty="0"/>
              <a:t> ? </a:t>
            </a:r>
            <a:r>
              <a:rPr lang="it-IT" sz="2400" b="1" dirty="0" err="1"/>
              <a:t>Quant</a:t>
            </a:r>
            <a:r>
              <a:rPr lang="it-IT" sz="2400" b="1" dirty="0"/>
              <a:t> </a:t>
            </a:r>
            <a:r>
              <a:rPr lang="it-IT" sz="2400" b="1" dirty="0" err="1"/>
              <a:t>aux</a:t>
            </a:r>
            <a:r>
              <a:rPr lang="it-IT" sz="2400" b="1" dirty="0"/>
              <a:t> </a:t>
            </a:r>
            <a:r>
              <a:rPr lang="it-IT" sz="2400" b="1" dirty="0" err="1"/>
              <a:t>promesses</a:t>
            </a:r>
            <a:r>
              <a:rPr lang="it-IT" sz="2400" b="1" dirty="0"/>
              <a:t> de la </a:t>
            </a:r>
            <a:r>
              <a:rPr lang="it-IT" sz="2400" b="1" dirty="0" err="1"/>
              <a:t>francophonie</a:t>
            </a:r>
            <a:r>
              <a:rPr lang="it-IT" sz="2400" dirty="0"/>
              <a:t>, </a:t>
            </a:r>
            <a:r>
              <a:rPr lang="it-IT" sz="2400" dirty="0" err="1"/>
              <a:t>elles</a:t>
            </a:r>
            <a:r>
              <a:rPr lang="it-IT" sz="2400" dirty="0"/>
              <a:t> </a:t>
            </a:r>
            <a:r>
              <a:rPr lang="it-IT" sz="2400" dirty="0" err="1"/>
              <a:t>seront</a:t>
            </a:r>
            <a:r>
              <a:rPr lang="it-IT" sz="2400" dirty="0"/>
              <a:t> </a:t>
            </a:r>
            <a:r>
              <a:rPr lang="it-IT" sz="2400" dirty="0" err="1"/>
              <a:t>anéanties</a:t>
            </a:r>
            <a:r>
              <a:rPr lang="it-IT" sz="2400" dirty="0"/>
              <a:t> si la langue </a:t>
            </a:r>
            <a:r>
              <a:rPr lang="it-IT" sz="2400" dirty="0" err="1"/>
              <a:t>française</a:t>
            </a:r>
            <a:r>
              <a:rPr lang="it-IT" sz="2400" dirty="0"/>
              <a:t> s’</a:t>
            </a:r>
            <a:r>
              <a:rPr lang="it-IT" sz="2400" dirty="0" err="1"/>
              <a:t>empêche</a:t>
            </a:r>
            <a:r>
              <a:rPr lang="it-IT" sz="2400" dirty="0"/>
              <a:t> elle-</a:t>
            </a:r>
            <a:r>
              <a:rPr lang="it-IT" sz="2400" dirty="0" err="1"/>
              <a:t>même</a:t>
            </a:r>
            <a:r>
              <a:rPr lang="it-IT" sz="2400" dirty="0"/>
              <a:t> par ce </a:t>
            </a:r>
            <a:r>
              <a:rPr lang="it-IT" sz="2400" dirty="0" err="1"/>
              <a:t>redoublement</a:t>
            </a:r>
            <a:r>
              <a:rPr lang="it-IT" sz="2400" dirty="0"/>
              <a:t> de </a:t>
            </a:r>
            <a:r>
              <a:rPr lang="it-IT" sz="2400" dirty="0" err="1"/>
              <a:t>complexité</a:t>
            </a:r>
            <a:r>
              <a:rPr lang="it-IT" sz="2400" dirty="0"/>
              <a:t>, </a:t>
            </a:r>
            <a:r>
              <a:rPr lang="it-IT" sz="2400" dirty="0" err="1"/>
              <a:t>au</a:t>
            </a:r>
            <a:r>
              <a:rPr lang="it-IT" sz="2400" dirty="0"/>
              <a:t> </a:t>
            </a:r>
            <a:r>
              <a:rPr lang="it-IT" sz="2400" dirty="0" err="1"/>
              <a:t>bénéfice</a:t>
            </a:r>
            <a:r>
              <a:rPr lang="it-IT" sz="2400" dirty="0"/>
              <a:t> d’</a:t>
            </a:r>
            <a:r>
              <a:rPr lang="it-IT" sz="2400" dirty="0" err="1"/>
              <a:t>autres</a:t>
            </a:r>
            <a:r>
              <a:rPr lang="it-IT" sz="2400" dirty="0"/>
              <a:t> </a:t>
            </a:r>
            <a:r>
              <a:rPr lang="it-IT" sz="2400" dirty="0" err="1"/>
              <a:t>langues</a:t>
            </a:r>
            <a:r>
              <a:rPr lang="it-IT" sz="2400" dirty="0"/>
              <a:t> qui en </a:t>
            </a:r>
            <a:r>
              <a:rPr lang="it-IT" sz="2400" dirty="0" err="1"/>
              <a:t>tireront</a:t>
            </a:r>
            <a:r>
              <a:rPr lang="it-IT" sz="2400" dirty="0"/>
              <a:t> profit pour </a:t>
            </a:r>
            <a:r>
              <a:rPr lang="it-IT" sz="2400" dirty="0" err="1"/>
              <a:t>prévaloir</a:t>
            </a:r>
            <a:r>
              <a:rPr lang="it-IT" sz="2400" dirty="0"/>
              <a:t> </a:t>
            </a:r>
            <a:r>
              <a:rPr lang="it-IT" sz="2400" dirty="0" err="1"/>
              <a:t>sur</a:t>
            </a:r>
            <a:r>
              <a:rPr lang="it-IT" sz="2400" dirty="0"/>
              <a:t> la </a:t>
            </a:r>
            <a:r>
              <a:rPr lang="it-IT" sz="2400" dirty="0" err="1"/>
              <a:t>planète</a:t>
            </a:r>
            <a:r>
              <a:rPr lang="it-IT" sz="2400" dirty="0"/>
              <a:t>. </a:t>
            </a:r>
          </a:p>
          <a:p>
            <a:endParaRPr lang="fr-CA" sz="2400" dirty="0"/>
          </a:p>
        </p:txBody>
      </p:sp>
    </p:spTree>
    <p:extLst>
      <p:ext uri="{BB962C8B-B14F-4D97-AF65-F5344CB8AC3E}">
        <p14:creationId xmlns:p14="http://schemas.microsoft.com/office/powerpoint/2010/main" val="6881166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Tournant de l’Académie française en 2019</a:t>
            </a:r>
          </a:p>
        </p:txBody>
      </p:sp>
      <p:sp>
        <p:nvSpPr>
          <p:cNvPr id="3" name="Segnaposto contenuto 2"/>
          <p:cNvSpPr>
            <a:spLocks noGrp="1"/>
          </p:cNvSpPr>
          <p:nvPr>
            <p:ph idx="1"/>
          </p:nvPr>
        </p:nvSpPr>
        <p:spPr/>
        <p:txBody>
          <a:bodyPr>
            <a:normAutofit/>
          </a:bodyPr>
          <a:lstStyle/>
          <a:p>
            <a:r>
              <a:rPr lang="it-IT" sz="2400" dirty="0" err="1"/>
              <a:t>Questions</a:t>
            </a:r>
            <a:r>
              <a:rPr lang="it-IT" sz="2400" dirty="0"/>
              <a:t> de langue :</a:t>
            </a:r>
          </a:p>
          <a:p>
            <a:r>
              <a:rPr lang="it-IT" sz="2400" dirty="0"/>
              <a:t>“</a:t>
            </a:r>
            <a:r>
              <a:rPr lang="it-IT" sz="2400" dirty="0" err="1"/>
              <a:t>Féminisation</a:t>
            </a:r>
            <a:r>
              <a:rPr lang="it-IT" sz="2400" dirty="0"/>
              <a:t>”</a:t>
            </a:r>
          </a:p>
          <a:p>
            <a:pPr algn="just"/>
            <a:r>
              <a:rPr lang="it-IT" sz="2400" dirty="0" err="1"/>
              <a:t>Dans</a:t>
            </a:r>
            <a:r>
              <a:rPr lang="it-IT" sz="2400" dirty="0"/>
              <a:t> sa </a:t>
            </a:r>
            <a:r>
              <a:rPr lang="it-IT" sz="2400" dirty="0" err="1"/>
              <a:t>séance</a:t>
            </a:r>
            <a:r>
              <a:rPr lang="it-IT" sz="2400" dirty="0"/>
              <a:t> </a:t>
            </a:r>
            <a:r>
              <a:rPr lang="it-IT" sz="2400" dirty="0" err="1"/>
              <a:t>du</a:t>
            </a:r>
            <a:r>
              <a:rPr lang="it-IT" sz="2400" dirty="0"/>
              <a:t> </a:t>
            </a:r>
            <a:r>
              <a:rPr lang="it-IT" sz="2400" dirty="0" err="1"/>
              <a:t>jeudi</a:t>
            </a:r>
            <a:r>
              <a:rPr lang="it-IT" sz="2400" dirty="0"/>
              <a:t> 28 </a:t>
            </a:r>
            <a:r>
              <a:rPr lang="it-IT" sz="2400" dirty="0" err="1"/>
              <a:t>février</a:t>
            </a:r>
            <a:r>
              <a:rPr lang="it-IT" sz="2400" dirty="0"/>
              <a:t> 2019, l’Académie </a:t>
            </a:r>
            <a:r>
              <a:rPr lang="it-IT" sz="2400" dirty="0" err="1"/>
              <a:t>française</a:t>
            </a:r>
            <a:r>
              <a:rPr lang="it-IT" sz="2400" dirty="0"/>
              <a:t> a </a:t>
            </a:r>
            <a:r>
              <a:rPr lang="it-IT" sz="2400" dirty="0" err="1"/>
              <a:t>adopté</a:t>
            </a:r>
            <a:r>
              <a:rPr lang="it-IT" sz="2400" dirty="0"/>
              <a:t> à une large </a:t>
            </a:r>
            <a:r>
              <a:rPr lang="it-IT" sz="2400" dirty="0" err="1"/>
              <a:t>majorité</a:t>
            </a:r>
            <a:r>
              <a:rPr lang="it-IT" sz="2400" dirty="0"/>
              <a:t> le </a:t>
            </a:r>
            <a:r>
              <a:rPr lang="it-IT" sz="2400" dirty="0" err="1"/>
              <a:t>rapport</a:t>
            </a:r>
            <a:r>
              <a:rPr lang="it-IT" sz="2400" dirty="0"/>
              <a:t> </a:t>
            </a:r>
            <a:r>
              <a:rPr lang="it-IT" sz="2400" dirty="0" err="1"/>
              <a:t>sur</a:t>
            </a:r>
            <a:r>
              <a:rPr lang="it-IT" sz="2400" dirty="0"/>
              <a:t> la </a:t>
            </a:r>
            <a:r>
              <a:rPr lang="it-IT" sz="2400" dirty="0" err="1"/>
              <a:t>féminisation</a:t>
            </a:r>
            <a:r>
              <a:rPr lang="it-IT" sz="2400" dirty="0"/>
              <a:t> </a:t>
            </a:r>
            <a:r>
              <a:rPr lang="it-IT" sz="2400" dirty="0" err="1"/>
              <a:t>des</a:t>
            </a:r>
            <a:r>
              <a:rPr lang="it-IT" sz="2400" dirty="0"/>
              <a:t> </a:t>
            </a:r>
            <a:r>
              <a:rPr lang="it-IT" sz="2400" dirty="0" err="1"/>
              <a:t>noms</a:t>
            </a:r>
            <a:r>
              <a:rPr lang="it-IT" sz="2400" dirty="0"/>
              <a:t> de </a:t>
            </a:r>
            <a:r>
              <a:rPr lang="it-IT" sz="2400" dirty="0" err="1"/>
              <a:t>métiers</a:t>
            </a:r>
            <a:r>
              <a:rPr lang="it-IT" sz="2400" dirty="0"/>
              <a:t> et de </a:t>
            </a:r>
            <a:r>
              <a:rPr lang="it-IT" sz="2400" dirty="0" err="1"/>
              <a:t>fonctions</a:t>
            </a:r>
            <a:endParaRPr lang="fr-CA" sz="2400" dirty="0"/>
          </a:p>
        </p:txBody>
      </p:sp>
    </p:spTree>
    <p:extLst>
      <p:ext uri="{BB962C8B-B14F-4D97-AF65-F5344CB8AC3E}">
        <p14:creationId xmlns:p14="http://schemas.microsoft.com/office/powerpoint/2010/main" val="3639338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Déclaration de l’Académie française</a:t>
            </a:r>
            <a:br>
              <a:rPr lang="fr-CA" sz="2800" dirty="0"/>
            </a:br>
            <a:r>
              <a:rPr lang="fr-CA" sz="2800" dirty="0"/>
              <a:t>2019</a:t>
            </a:r>
          </a:p>
        </p:txBody>
      </p:sp>
      <p:sp>
        <p:nvSpPr>
          <p:cNvPr id="3" name="Segnaposto contenuto 2"/>
          <p:cNvSpPr>
            <a:spLocks noGrp="1"/>
          </p:cNvSpPr>
          <p:nvPr>
            <p:ph idx="1"/>
          </p:nvPr>
        </p:nvSpPr>
        <p:spPr/>
        <p:txBody>
          <a:bodyPr>
            <a:normAutofit/>
          </a:bodyPr>
          <a:lstStyle/>
          <a:p>
            <a:pPr algn="just"/>
            <a:r>
              <a:rPr lang="it-IT" sz="2000" dirty="0"/>
              <a:t>Le </a:t>
            </a:r>
            <a:r>
              <a:rPr lang="it-IT" sz="2000" dirty="0" err="1"/>
              <a:t>contexte</a:t>
            </a:r>
            <a:r>
              <a:rPr lang="it-IT" sz="2000" dirty="0"/>
              <a:t> La </a:t>
            </a:r>
            <a:r>
              <a:rPr lang="it-IT" sz="2000" dirty="0" err="1"/>
              <a:t>féminisation</a:t>
            </a:r>
            <a:r>
              <a:rPr lang="it-IT" sz="2000" dirty="0"/>
              <a:t> </a:t>
            </a:r>
            <a:r>
              <a:rPr lang="it-IT" sz="2000" dirty="0" err="1"/>
              <a:t>des</a:t>
            </a:r>
            <a:r>
              <a:rPr lang="it-IT" sz="2000" dirty="0"/>
              <a:t> </a:t>
            </a:r>
            <a:r>
              <a:rPr lang="it-IT" sz="2000" dirty="0" err="1"/>
              <a:t>noms</a:t>
            </a:r>
            <a:r>
              <a:rPr lang="it-IT" sz="2000" dirty="0"/>
              <a:t> de </a:t>
            </a:r>
            <a:r>
              <a:rPr lang="it-IT" sz="2000" dirty="0" err="1"/>
              <a:t>métiers</a:t>
            </a:r>
            <a:r>
              <a:rPr lang="it-IT" sz="2000" dirty="0"/>
              <a:t>, de </a:t>
            </a:r>
            <a:r>
              <a:rPr lang="it-IT" sz="2000" dirty="0" err="1"/>
              <a:t>fonctions</a:t>
            </a:r>
            <a:r>
              <a:rPr lang="it-IT" sz="2000" dirty="0"/>
              <a:t> et </a:t>
            </a:r>
            <a:r>
              <a:rPr lang="it-IT" sz="2000" dirty="0" err="1"/>
              <a:t>des</a:t>
            </a:r>
            <a:r>
              <a:rPr lang="it-IT" sz="2000" dirty="0"/>
              <a:t> </a:t>
            </a:r>
            <a:r>
              <a:rPr lang="it-IT" sz="2000" dirty="0" err="1"/>
              <a:t>titres</a:t>
            </a:r>
            <a:r>
              <a:rPr lang="it-IT" sz="2000" dirty="0"/>
              <a:t> </a:t>
            </a:r>
            <a:r>
              <a:rPr lang="it-IT" sz="2000" dirty="0" err="1"/>
              <a:t>soulève</a:t>
            </a:r>
            <a:r>
              <a:rPr lang="it-IT" sz="2000" dirty="0"/>
              <a:t> </a:t>
            </a:r>
            <a:r>
              <a:rPr lang="it-IT" sz="2000" dirty="0" err="1"/>
              <a:t>diverses</a:t>
            </a:r>
            <a:r>
              <a:rPr lang="it-IT" sz="2000" dirty="0"/>
              <a:t> </a:t>
            </a:r>
            <a:r>
              <a:rPr lang="it-IT" sz="2000" dirty="0" err="1"/>
              <a:t>questions</a:t>
            </a:r>
            <a:r>
              <a:rPr lang="it-IT" sz="2000" dirty="0"/>
              <a:t> en </a:t>
            </a:r>
            <a:r>
              <a:rPr lang="it-IT" sz="2000" dirty="0" err="1"/>
              <a:t>raison</a:t>
            </a:r>
            <a:r>
              <a:rPr lang="it-IT" sz="2000" dirty="0"/>
              <a:t> </a:t>
            </a:r>
            <a:r>
              <a:rPr lang="it-IT" sz="2000" dirty="0" err="1"/>
              <a:t>du</a:t>
            </a:r>
            <a:r>
              <a:rPr lang="it-IT" sz="2000" dirty="0"/>
              <a:t> </a:t>
            </a:r>
            <a:r>
              <a:rPr lang="it-IT" sz="2000" dirty="0" err="1"/>
              <a:t>décalage</a:t>
            </a:r>
            <a:r>
              <a:rPr lang="it-IT" sz="2000" dirty="0"/>
              <a:t> </a:t>
            </a:r>
            <a:r>
              <a:rPr lang="it-IT" sz="2000" dirty="0" err="1"/>
              <a:t>que</a:t>
            </a:r>
            <a:r>
              <a:rPr lang="it-IT" sz="2000" dirty="0"/>
              <a:t> l’on </a:t>
            </a:r>
            <a:r>
              <a:rPr lang="it-IT" sz="2000" dirty="0" err="1"/>
              <a:t>observe</a:t>
            </a:r>
            <a:r>
              <a:rPr lang="it-IT" sz="2000" dirty="0"/>
              <a:t> </a:t>
            </a:r>
            <a:r>
              <a:rPr lang="it-IT" sz="2000" dirty="0" err="1"/>
              <a:t>entre</a:t>
            </a:r>
            <a:r>
              <a:rPr lang="it-IT" sz="2000" dirty="0"/>
              <a:t> </a:t>
            </a:r>
            <a:r>
              <a:rPr lang="it-IT" sz="2000" dirty="0" err="1"/>
              <a:t>les</a:t>
            </a:r>
            <a:r>
              <a:rPr lang="it-IT" sz="2000" dirty="0"/>
              <a:t> </a:t>
            </a:r>
            <a:r>
              <a:rPr lang="it-IT" sz="2000" dirty="0" err="1"/>
              <a:t>réalités</a:t>
            </a:r>
            <a:r>
              <a:rPr lang="it-IT" sz="2000" dirty="0"/>
              <a:t> </a:t>
            </a:r>
            <a:r>
              <a:rPr lang="it-IT" sz="2000" dirty="0" err="1"/>
              <a:t>sociales</a:t>
            </a:r>
            <a:r>
              <a:rPr lang="it-IT" sz="2000" dirty="0"/>
              <a:t> et </a:t>
            </a:r>
            <a:r>
              <a:rPr lang="it-IT" sz="2000" dirty="0" err="1"/>
              <a:t>leur</a:t>
            </a:r>
            <a:r>
              <a:rPr lang="it-IT" sz="2000" dirty="0"/>
              <a:t> </a:t>
            </a:r>
            <a:r>
              <a:rPr lang="it-IT" sz="2000" dirty="0" err="1"/>
              <a:t>traduction</a:t>
            </a:r>
            <a:r>
              <a:rPr lang="it-IT" sz="2000" dirty="0"/>
              <a:t> </a:t>
            </a:r>
            <a:r>
              <a:rPr lang="it-IT" sz="2000" dirty="0" err="1"/>
              <a:t>dans</a:t>
            </a:r>
            <a:r>
              <a:rPr lang="it-IT" sz="2000" dirty="0"/>
              <a:t> le </a:t>
            </a:r>
            <a:r>
              <a:rPr lang="it-IT" sz="2000" dirty="0" err="1"/>
              <a:t>langage</a:t>
            </a:r>
            <a:r>
              <a:rPr lang="it-IT" sz="2000" dirty="0"/>
              <a:t>, et </a:t>
            </a:r>
            <a:r>
              <a:rPr lang="it-IT" sz="2000" dirty="0" err="1"/>
              <a:t>les</a:t>
            </a:r>
            <a:r>
              <a:rPr lang="it-IT" sz="2000" dirty="0"/>
              <a:t> </a:t>
            </a:r>
            <a:r>
              <a:rPr lang="it-IT" sz="2000" dirty="0" err="1"/>
              <a:t>tentatives</a:t>
            </a:r>
            <a:r>
              <a:rPr lang="it-IT" sz="2000" dirty="0"/>
              <a:t> </a:t>
            </a:r>
            <a:r>
              <a:rPr lang="it-IT" sz="2000" dirty="0" err="1"/>
              <a:t>visant</a:t>
            </a:r>
            <a:r>
              <a:rPr lang="it-IT" sz="2000" dirty="0"/>
              <a:t> à la </a:t>
            </a:r>
            <a:r>
              <a:rPr lang="it-IT" sz="2000" dirty="0" err="1"/>
              <a:t>réduction</a:t>
            </a:r>
            <a:r>
              <a:rPr lang="it-IT" sz="2000" dirty="0"/>
              <a:t> de </a:t>
            </a:r>
            <a:r>
              <a:rPr lang="it-IT" sz="2000" dirty="0" err="1"/>
              <a:t>cet</a:t>
            </a:r>
            <a:r>
              <a:rPr lang="it-IT" sz="2000" dirty="0"/>
              <a:t> </a:t>
            </a:r>
            <a:r>
              <a:rPr lang="it-IT" sz="2000" dirty="0" err="1"/>
              <a:t>écart</a:t>
            </a:r>
            <a:r>
              <a:rPr lang="it-IT" sz="2000" dirty="0"/>
              <a:t>. En ce </a:t>
            </a:r>
            <a:r>
              <a:rPr lang="it-IT" sz="2000" dirty="0" err="1"/>
              <a:t>début</a:t>
            </a:r>
            <a:r>
              <a:rPr lang="it-IT" sz="2000" dirty="0"/>
              <a:t> de </a:t>
            </a:r>
            <a:r>
              <a:rPr lang="it-IT" sz="2000" dirty="0" err="1"/>
              <a:t>XXIe</a:t>
            </a:r>
            <a:r>
              <a:rPr lang="it-IT" sz="2000" dirty="0"/>
              <a:t> </a:t>
            </a:r>
            <a:r>
              <a:rPr lang="it-IT" sz="2000" dirty="0" err="1"/>
              <a:t>siècle</a:t>
            </a:r>
            <a:r>
              <a:rPr lang="it-IT" sz="2000" dirty="0"/>
              <a:t>, </a:t>
            </a:r>
            <a:r>
              <a:rPr lang="it-IT" sz="2000" dirty="0" err="1"/>
              <a:t>tous</a:t>
            </a:r>
            <a:r>
              <a:rPr lang="it-IT" sz="2000" dirty="0"/>
              <a:t> </a:t>
            </a:r>
            <a:r>
              <a:rPr lang="it-IT" sz="2000" dirty="0" err="1"/>
              <a:t>les</a:t>
            </a:r>
            <a:r>
              <a:rPr lang="it-IT" sz="2000" dirty="0"/>
              <a:t> </a:t>
            </a:r>
            <a:r>
              <a:rPr lang="it-IT" sz="2000" dirty="0" err="1"/>
              <a:t>pays</a:t>
            </a:r>
            <a:r>
              <a:rPr lang="it-IT" sz="2000" dirty="0"/>
              <a:t> </a:t>
            </a:r>
            <a:r>
              <a:rPr lang="it-IT" sz="2000" dirty="0" err="1"/>
              <a:t>du</a:t>
            </a:r>
            <a:r>
              <a:rPr lang="it-IT" sz="2000" dirty="0"/>
              <a:t> monde, et en </a:t>
            </a:r>
            <a:r>
              <a:rPr lang="it-IT" sz="2000" dirty="0" err="1"/>
              <a:t>particulier</a:t>
            </a:r>
            <a:r>
              <a:rPr lang="it-IT" sz="2000" dirty="0"/>
              <a:t> la France et </a:t>
            </a:r>
            <a:r>
              <a:rPr lang="it-IT" sz="2000" dirty="0" err="1"/>
              <a:t>les</a:t>
            </a:r>
            <a:r>
              <a:rPr lang="it-IT" sz="2000" dirty="0"/>
              <a:t> </a:t>
            </a:r>
            <a:r>
              <a:rPr lang="it-IT" sz="2000" dirty="0" err="1"/>
              <a:t>autres</a:t>
            </a:r>
            <a:r>
              <a:rPr lang="it-IT" sz="2000" dirty="0"/>
              <a:t> </a:t>
            </a:r>
            <a:r>
              <a:rPr lang="it-IT" sz="2000" dirty="0" err="1"/>
              <a:t>pays</a:t>
            </a:r>
            <a:r>
              <a:rPr lang="it-IT" sz="2000" dirty="0"/>
              <a:t> </a:t>
            </a:r>
            <a:r>
              <a:rPr lang="it-IT" sz="2000" dirty="0" err="1"/>
              <a:t>entièrement</a:t>
            </a:r>
            <a:r>
              <a:rPr lang="it-IT" sz="2000" dirty="0"/>
              <a:t> </a:t>
            </a:r>
            <a:r>
              <a:rPr lang="it-IT" sz="2000" dirty="0" err="1"/>
              <a:t>ou</a:t>
            </a:r>
            <a:r>
              <a:rPr lang="it-IT" sz="2000" dirty="0"/>
              <a:t> en </a:t>
            </a:r>
            <a:r>
              <a:rPr lang="it-IT" sz="2000" dirty="0" err="1"/>
              <a:t>partie</a:t>
            </a:r>
            <a:r>
              <a:rPr lang="it-IT" sz="2000" dirty="0"/>
              <a:t> de langue </a:t>
            </a:r>
            <a:r>
              <a:rPr lang="it-IT" sz="2000" dirty="0" err="1"/>
              <a:t>française</a:t>
            </a:r>
            <a:r>
              <a:rPr lang="it-IT" sz="2000" dirty="0"/>
              <a:t>, </a:t>
            </a:r>
            <a:r>
              <a:rPr lang="it-IT" sz="2000" dirty="0" err="1"/>
              <a:t>connaissent</a:t>
            </a:r>
            <a:r>
              <a:rPr lang="it-IT" sz="2000" dirty="0"/>
              <a:t> une </a:t>
            </a:r>
            <a:r>
              <a:rPr lang="it-IT" sz="2000" dirty="0" err="1"/>
              <a:t>évolution</a:t>
            </a:r>
            <a:r>
              <a:rPr lang="it-IT" sz="2000" dirty="0"/>
              <a:t> rapide et </a:t>
            </a:r>
            <a:r>
              <a:rPr lang="it-IT" sz="2000" dirty="0" err="1"/>
              <a:t>générale</a:t>
            </a:r>
            <a:r>
              <a:rPr lang="it-IT" sz="2000" dirty="0"/>
              <a:t> de la </a:t>
            </a:r>
            <a:r>
              <a:rPr lang="it-IT" sz="2000" dirty="0" err="1"/>
              <a:t>place</a:t>
            </a:r>
            <a:r>
              <a:rPr lang="it-IT" sz="2000" dirty="0"/>
              <a:t> </a:t>
            </a:r>
            <a:r>
              <a:rPr lang="it-IT" sz="2000" dirty="0" err="1"/>
              <a:t>qu’occupent</a:t>
            </a:r>
            <a:r>
              <a:rPr lang="it-IT" sz="2000" dirty="0"/>
              <a:t> </a:t>
            </a:r>
            <a:r>
              <a:rPr lang="it-IT" sz="2000" dirty="0" err="1"/>
              <a:t>les</a:t>
            </a:r>
            <a:r>
              <a:rPr lang="it-IT" sz="2000" dirty="0"/>
              <a:t> femmes </a:t>
            </a:r>
            <a:r>
              <a:rPr lang="it-IT" sz="2000" dirty="0" err="1"/>
              <a:t>dans</a:t>
            </a:r>
            <a:r>
              <a:rPr lang="it-IT" sz="2000" dirty="0"/>
              <a:t> la </a:t>
            </a:r>
            <a:r>
              <a:rPr lang="it-IT" sz="2000" dirty="0" err="1"/>
              <a:t>société</a:t>
            </a:r>
            <a:r>
              <a:rPr lang="it-IT" sz="2000" dirty="0"/>
              <a:t>, de la </a:t>
            </a:r>
            <a:r>
              <a:rPr lang="it-IT" sz="2000" dirty="0" err="1"/>
              <a:t>carrière</a:t>
            </a:r>
            <a:r>
              <a:rPr lang="it-IT" sz="2000" dirty="0"/>
              <a:t> </a:t>
            </a:r>
            <a:r>
              <a:rPr lang="it-IT" sz="2000" dirty="0" err="1"/>
              <a:t>professionnelle</a:t>
            </a:r>
            <a:r>
              <a:rPr lang="it-IT" sz="2000" dirty="0"/>
              <a:t> qui s’</a:t>
            </a:r>
            <a:r>
              <a:rPr lang="it-IT" sz="2000" dirty="0" err="1"/>
              <a:t>ouvre</a:t>
            </a:r>
            <a:r>
              <a:rPr lang="it-IT" sz="2000" dirty="0"/>
              <a:t> à </a:t>
            </a:r>
            <a:r>
              <a:rPr lang="it-IT" sz="2000" dirty="0" err="1"/>
              <a:t>elles</a:t>
            </a:r>
            <a:r>
              <a:rPr lang="it-IT" sz="2000" dirty="0"/>
              <a:t>, </a:t>
            </a:r>
            <a:r>
              <a:rPr lang="it-IT" sz="2000" dirty="0" err="1"/>
              <a:t>des</a:t>
            </a:r>
            <a:r>
              <a:rPr lang="it-IT" sz="2000" dirty="0"/>
              <a:t> </a:t>
            </a:r>
            <a:r>
              <a:rPr lang="it-IT" sz="2000" dirty="0" err="1"/>
              <a:t>métiers</a:t>
            </a:r>
            <a:r>
              <a:rPr lang="it-IT" sz="2000" dirty="0"/>
              <a:t> et </a:t>
            </a:r>
            <a:r>
              <a:rPr lang="it-IT" sz="2000" dirty="0" err="1"/>
              <a:t>des</a:t>
            </a:r>
            <a:r>
              <a:rPr lang="it-IT" sz="2000" dirty="0"/>
              <a:t> </a:t>
            </a:r>
            <a:r>
              <a:rPr lang="it-IT" sz="2000" dirty="0" err="1"/>
              <a:t>fonctions</a:t>
            </a:r>
            <a:r>
              <a:rPr lang="it-IT" sz="2000" dirty="0"/>
              <a:t> </a:t>
            </a:r>
            <a:r>
              <a:rPr lang="it-IT" sz="2000" dirty="0" err="1"/>
              <a:t>auxquels</a:t>
            </a:r>
            <a:r>
              <a:rPr lang="it-IT" sz="2000" dirty="0"/>
              <a:t> </a:t>
            </a:r>
            <a:r>
              <a:rPr lang="it-IT" sz="2000" dirty="0" err="1"/>
              <a:t>elles</a:t>
            </a:r>
            <a:r>
              <a:rPr lang="it-IT" sz="2000" dirty="0"/>
              <a:t> </a:t>
            </a:r>
            <a:r>
              <a:rPr lang="it-IT" sz="2000" dirty="0" err="1"/>
              <a:t>accèdent</a:t>
            </a:r>
            <a:r>
              <a:rPr lang="it-IT" sz="2000" dirty="0"/>
              <a:t> sans </a:t>
            </a:r>
            <a:r>
              <a:rPr lang="it-IT" sz="2000" dirty="0" err="1"/>
              <a:t>que</a:t>
            </a:r>
            <a:r>
              <a:rPr lang="it-IT" sz="2000" dirty="0"/>
              <a:t> l’</a:t>
            </a:r>
            <a:r>
              <a:rPr lang="it-IT" sz="2000" dirty="0" err="1"/>
              <a:t>appellation</a:t>
            </a:r>
            <a:r>
              <a:rPr lang="it-IT" sz="2000" dirty="0"/>
              <a:t> </a:t>
            </a:r>
            <a:r>
              <a:rPr lang="it-IT" sz="2000" dirty="0" err="1"/>
              <a:t>correspondant</a:t>
            </a:r>
            <a:r>
              <a:rPr lang="it-IT" sz="2000" dirty="0"/>
              <a:t> à </a:t>
            </a:r>
            <a:r>
              <a:rPr lang="it-IT" sz="2000" dirty="0" err="1"/>
              <a:t>leur</a:t>
            </a:r>
            <a:r>
              <a:rPr lang="it-IT" sz="2000" dirty="0"/>
              <a:t> </a:t>
            </a:r>
            <a:r>
              <a:rPr lang="it-IT" sz="2000" dirty="0" err="1"/>
              <a:t>activité</a:t>
            </a:r>
            <a:r>
              <a:rPr lang="it-IT" sz="2000" dirty="0"/>
              <a:t> et à </a:t>
            </a:r>
            <a:r>
              <a:rPr lang="it-IT" sz="2000" dirty="0" err="1"/>
              <a:t>leur</a:t>
            </a:r>
            <a:r>
              <a:rPr lang="it-IT" sz="2000" dirty="0"/>
              <a:t> </a:t>
            </a:r>
            <a:r>
              <a:rPr lang="it-IT" sz="2000" dirty="0" err="1"/>
              <a:t>rôle</a:t>
            </a:r>
            <a:r>
              <a:rPr lang="it-IT" sz="2000" dirty="0"/>
              <a:t> </a:t>
            </a:r>
            <a:r>
              <a:rPr lang="it-IT" sz="2000" dirty="0" err="1"/>
              <a:t>réponde</a:t>
            </a:r>
            <a:r>
              <a:rPr lang="it-IT" sz="2000" dirty="0"/>
              <a:t> </a:t>
            </a:r>
            <a:r>
              <a:rPr lang="it-IT" sz="2000" dirty="0" err="1"/>
              <a:t>pleinement</a:t>
            </a:r>
            <a:r>
              <a:rPr lang="it-IT" sz="2000" dirty="0"/>
              <a:t> à </a:t>
            </a:r>
            <a:r>
              <a:rPr lang="it-IT" sz="2000" dirty="0" err="1"/>
              <a:t>cette</a:t>
            </a:r>
            <a:r>
              <a:rPr lang="it-IT" sz="2000" dirty="0"/>
              <a:t> situation nouvelle. Il en </a:t>
            </a:r>
            <a:r>
              <a:rPr lang="it-IT" sz="2000" dirty="0" err="1"/>
              <a:t>résulte</a:t>
            </a:r>
            <a:r>
              <a:rPr lang="it-IT" sz="2000" dirty="0"/>
              <a:t> une attente de la part d’un </a:t>
            </a:r>
            <a:r>
              <a:rPr lang="it-IT" sz="2000" dirty="0" err="1"/>
              <a:t>nombre</a:t>
            </a:r>
            <a:r>
              <a:rPr lang="it-IT" sz="2000" dirty="0"/>
              <a:t> croissant de femmes, qui </a:t>
            </a:r>
            <a:r>
              <a:rPr lang="it-IT" sz="2000" dirty="0" err="1"/>
              <a:t>souhaitent</a:t>
            </a:r>
            <a:r>
              <a:rPr lang="it-IT" sz="2000" dirty="0"/>
              <a:t> </a:t>
            </a:r>
            <a:r>
              <a:rPr lang="it-IT" sz="2000" dirty="0" err="1"/>
              <a:t>voir</a:t>
            </a:r>
            <a:r>
              <a:rPr lang="it-IT" sz="2000" dirty="0"/>
              <a:t> </a:t>
            </a:r>
            <a:r>
              <a:rPr lang="it-IT" sz="2000" dirty="0" err="1"/>
              <a:t>nommer</a:t>
            </a:r>
            <a:r>
              <a:rPr lang="it-IT" sz="2000" dirty="0"/>
              <a:t> </a:t>
            </a:r>
            <a:r>
              <a:rPr lang="it-IT" sz="2000" dirty="0" err="1"/>
              <a:t>au</a:t>
            </a:r>
            <a:r>
              <a:rPr lang="it-IT" sz="2000" dirty="0"/>
              <a:t> </a:t>
            </a:r>
            <a:r>
              <a:rPr lang="it-IT" sz="2000" dirty="0" err="1"/>
              <a:t>féminin</a:t>
            </a:r>
            <a:r>
              <a:rPr lang="it-IT" sz="2000" dirty="0"/>
              <a:t> la </a:t>
            </a:r>
            <a:r>
              <a:rPr lang="it-IT" sz="2000" dirty="0" err="1"/>
              <a:t>profession</a:t>
            </a:r>
            <a:r>
              <a:rPr lang="it-IT" sz="2000" dirty="0"/>
              <a:t> </a:t>
            </a:r>
            <a:r>
              <a:rPr lang="it-IT" sz="2000" dirty="0" err="1"/>
              <a:t>ou</a:t>
            </a:r>
            <a:r>
              <a:rPr lang="it-IT" sz="2000" dirty="0"/>
              <a:t> la </a:t>
            </a:r>
            <a:r>
              <a:rPr lang="it-IT" sz="2000" dirty="0" err="1"/>
              <a:t>charge</a:t>
            </a:r>
            <a:r>
              <a:rPr lang="it-IT" sz="2000" dirty="0"/>
              <a:t> </a:t>
            </a:r>
            <a:r>
              <a:rPr lang="it-IT" sz="2000" dirty="0" err="1"/>
              <a:t>qu’elles</a:t>
            </a:r>
            <a:r>
              <a:rPr lang="it-IT" sz="2000" dirty="0"/>
              <a:t> </a:t>
            </a:r>
            <a:r>
              <a:rPr lang="it-IT" sz="2000" dirty="0" err="1"/>
              <a:t>exercent</a:t>
            </a:r>
            <a:r>
              <a:rPr lang="it-IT" sz="2000" dirty="0"/>
              <a:t>, et qui </a:t>
            </a:r>
            <a:r>
              <a:rPr lang="it-IT" sz="2000" dirty="0" err="1"/>
              <a:t>aspirent</a:t>
            </a:r>
            <a:r>
              <a:rPr lang="it-IT" sz="2000" dirty="0"/>
              <a:t> à </a:t>
            </a:r>
            <a:r>
              <a:rPr lang="it-IT" sz="2000" dirty="0" err="1"/>
              <a:t>voir</a:t>
            </a:r>
            <a:r>
              <a:rPr lang="it-IT" sz="2000" dirty="0"/>
              <a:t> </a:t>
            </a:r>
            <a:r>
              <a:rPr lang="it-IT" sz="2000" dirty="0" err="1"/>
              <a:t>combler</a:t>
            </a:r>
            <a:r>
              <a:rPr lang="it-IT" sz="2000" dirty="0"/>
              <a:t> ce </a:t>
            </a:r>
            <a:r>
              <a:rPr lang="it-IT" sz="2000" dirty="0" err="1"/>
              <a:t>qu’elles</a:t>
            </a:r>
            <a:r>
              <a:rPr lang="it-IT" sz="2000" dirty="0"/>
              <a:t> </a:t>
            </a:r>
            <a:r>
              <a:rPr lang="it-IT" sz="2000" dirty="0" err="1"/>
              <a:t>ressentent</a:t>
            </a:r>
            <a:r>
              <a:rPr lang="it-IT" sz="2000" dirty="0"/>
              <a:t> </a:t>
            </a:r>
            <a:r>
              <a:rPr lang="it-IT" sz="2000" dirty="0" err="1"/>
              <a:t>comme</a:t>
            </a:r>
            <a:r>
              <a:rPr lang="it-IT" sz="2000" dirty="0"/>
              <a:t> une </a:t>
            </a:r>
            <a:r>
              <a:rPr lang="it-IT" sz="2000" b="1" dirty="0"/>
              <a:t>lacune de la langue.</a:t>
            </a:r>
            <a:endParaRPr lang="fr-CA" sz="2000" b="1" dirty="0"/>
          </a:p>
        </p:txBody>
      </p:sp>
    </p:spTree>
    <p:extLst>
      <p:ext uri="{BB962C8B-B14F-4D97-AF65-F5344CB8AC3E}">
        <p14:creationId xmlns:p14="http://schemas.microsoft.com/office/powerpoint/2010/main" val="15852756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Déclaration de l’Académie française</a:t>
            </a:r>
            <a:br>
              <a:rPr lang="fr-CA" sz="2800" dirty="0"/>
            </a:br>
            <a:r>
              <a:rPr lang="fr-CA" sz="2800" dirty="0"/>
              <a:t>2019</a:t>
            </a:r>
          </a:p>
        </p:txBody>
      </p:sp>
      <p:sp>
        <p:nvSpPr>
          <p:cNvPr id="3" name="Segnaposto contenuto 2"/>
          <p:cNvSpPr>
            <a:spLocks noGrp="1"/>
          </p:cNvSpPr>
          <p:nvPr>
            <p:ph idx="1"/>
          </p:nvPr>
        </p:nvSpPr>
        <p:spPr/>
        <p:txBody>
          <a:bodyPr>
            <a:normAutofit/>
          </a:bodyPr>
          <a:lstStyle/>
          <a:p>
            <a:pPr algn="just"/>
            <a:r>
              <a:rPr lang="it-IT" sz="2400" dirty="0"/>
              <a:t>la </a:t>
            </a:r>
            <a:r>
              <a:rPr lang="it-IT" sz="2400" dirty="0" err="1"/>
              <a:t>commission</a:t>
            </a:r>
            <a:r>
              <a:rPr lang="it-IT" sz="2400" dirty="0"/>
              <a:t> s’est </a:t>
            </a:r>
            <a:r>
              <a:rPr lang="it-IT" sz="2400" dirty="0" err="1"/>
              <a:t>conformée</a:t>
            </a:r>
            <a:r>
              <a:rPr lang="it-IT" sz="2400" dirty="0"/>
              <a:t> </a:t>
            </a:r>
            <a:r>
              <a:rPr lang="it-IT" sz="2400" dirty="0" err="1"/>
              <a:t>aux</a:t>
            </a:r>
            <a:r>
              <a:rPr lang="it-IT" sz="2400" dirty="0"/>
              <a:t> </a:t>
            </a:r>
            <a:r>
              <a:rPr lang="it-IT" sz="2400" dirty="0" err="1"/>
              <a:t>méthodes</a:t>
            </a:r>
            <a:r>
              <a:rPr lang="it-IT" sz="2400" dirty="0"/>
              <a:t> </a:t>
            </a:r>
            <a:r>
              <a:rPr lang="it-IT" sz="2400" dirty="0" err="1"/>
              <a:t>éprouvées</a:t>
            </a:r>
            <a:r>
              <a:rPr lang="it-IT" sz="2400" dirty="0"/>
              <a:t> à l’Académie, qui a </a:t>
            </a:r>
            <a:r>
              <a:rPr lang="it-IT" sz="2400" dirty="0" err="1"/>
              <a:t>toujours</a:t>
            </a:r>
            <a:r>
              <a:rPr lang="it-IT" sz="2400" dirty="0"/>
              <a:t> </a:t>
            </a:r>
            <a:r>
              <a:rPr lang="it-IT" sz="2400" dirty="0" err="1"/>
              <a:t>fondé</a:t>
            </a:r>
            <a:r>
              <a:rPr lang="it-IT" sz="2400" dirty="0"/>
              <a:t> </a:t>
            </a:r>
            <a:r>
              <a:rPr lang="it-IT" sz="2400" dirty="0" err="1"/>
              <a:t>ses</a:t>
            </a:r>
            <a:r>
              <a:rPr lang="it-IT" sz="2400" dirty="0"/>
              <a:t> </a:t>
            </a:r>
            <a:r>
              <a:rPr lang="it-IT" sz="2400" dirty="0" err="1"/>
              <a:t>recommandations</a:t>
            </a:r>
            <a:r>
              <a:rPr lang="it-IT" sz="2400" dirty="0"/>
              <a:t> </a:t>
            </a:r>
            <a:r>
              <a:rPr lang="it-IT" sz="2400" dirty="0" err="1"/>
              <a:t>sur</a:t>
            </a:r>
            <a:r>
              <a:rPr lang="it-IT" sz="2400" dirty="0"/>
              <a:t> le </a:t>
            </a:r>
            <a:r>
              <a:rPr lang="it-IT" sz="2400" b="1" dirty="0"/>
              <a:t>«bon </a:t>
            </a:r>
            <a:r>
              <a:rPr lang="it-IT" sz="2400" b="1" dirty="0" err="1"/>
              <a:t>usage</a:t>
            </a:r>
            <a:r>
              <a:rPr lang="it-IT" sz="2400" b="1" dirty="0"/>
              <a:t>» </a:t>
            </a:r>
            <a:r>
              <a:rPr lang="it-IT" sz="2400" dirty="0"/>
              <a:t>dont elle est la </a:t>
            </a:r>
            <a:r>
              <a:rPr lang="it-IT" sz="2400" dirty="0" err="1"/>
              <a:t>gardienne</a:t>
            </a:r>
            <a:r>
              <a:rPr lang="it-IT" sz="2400" dirty="0"/>
              <a:t>, ce qui </a:t>
            </a:r>
            <a:r>
              <a:rPr lang="it-IT" sz="2400" dirty="0" err="1"/>
              <a:t>implique</a:t>
            </a:r>
            <a:r>
              <a:rPr lang="it-IT" sz="2400" dirty="0"/>
              <a:t>, non </a:t>
            </a:r>
            <a:r>
              <a:rPr lang="it-IT" sz="2400" dirty="0" err="1"/>
              <a:t>pas</a:t>
            </a:r>
            <a:r>
              <a:rPr lang="it-IT" sz="2400" dirty="0"/>
              <a:t> d’</a:t>
            </a:r>
            <a:r>
              <a:rPr lang="it-IT" sz="2400" dirty="0" err="1"/>
              <a:t>avaliser</a:t>
            </a:r>
            <a:r>
              <a:rPr lang="it-IT" sz="2400" dirty="0"/>
              <a:t> </a:t>
            </a:r>
            <a:r>
              <a:rPr lang="it-IT" sz="2400" dirty="0" err="1"/>
              <a:t>tous</a:t>
            </a:r>
            <a:r>
              <a:rPr lang="it-IT" sz="2400" dirty="0"/>
              <a:t> </a:t>
            </a:r>
            <a:r>
              <a:rPr lang="it-IT" sz="2400" dirty="0" err="1"/>
              <a:t>les</a:t>
            </a:r>
            <a:r>
              <a:rPr lang="it-IT" sz="2400" dirty="0"/>
              <a:t> </a:t>
            </a:r>
            <a:r>
              <a:rPr lang="it-IT" sz="2400" dirty="0" err="1"/>
              <a:t>usages</a:t>
            </a:r>
            <a:r>
              <a:rPr lang="it-IT" sz="2400" dirty="0"/>
              <a:t>, ni de </a:t>
            </a:r>
            <a:r>
              <a:rPr lang="it-IT" sz="2400" dirty="0" err="1"/>
              <a:t>les</a:t>
            </a:r>
            <a:r>
              <a:rPr lang="it-IT" sz="2400" dirty="0"/>
              <a:t> </a:t>
            </a:r>
            <a:r>
              <a:rPr lang="it-IT" sz="2400" dirty="0" err="1"/>
              <a:t>retarder</a:t>
            </a:r>
            <a:r>
              <a:rPr lang="it-IT" sz="2400" dirty="0"/>
              <a:t> </a:t>
            </a:r>
            <a:r>
              <a:rPr lang="it-IT" sz="2400" dirty="0" err="1"/>
              <a:t>ou</a:t>
            </a:r>
            <a:r>
              <a:rPr lang="it-IT" sz="2400" dirty="0"/>
              <a:t> de </a:t>
            </a:r>
            <a:r>
              <a:rPr lang="it-IT" sz="2400" dirty="0" err="1"/>
              <a:t>les</a:t>
            </a:r>
            <a:r>
              <a:rPr lang="it-IT" sz="2400" dirty="0"/>
              <a:t> </a:t>
            </a:r>
            <a:r>
              <a:rPr lang="it-IT" sz="2400" dirty="0" err="1"/>
              <a:t>devancer</a:t>
            </a:r>
            <a:r>
              <a:rPr lang="it-IT" sz="2400" dirty="0"/>
              <a:t>, ni de </a:t>
            </a:r>
            <a:r>
              <a:rPr lang="it-IT" sz="2400" dirty="0" err="1"/>
              <a:t>chercher</a:t>
            </a:r>
            <a:r>
              <a:rPr lang="it-IT" sz="2400" dirty="0"/>
              <a:t> à </a:t>
            </a:r>
            <a:r>
              <a:rPr lang="it-IT" sz="2400" dirty="0" err="1"/>
              <a:t>les</a:t>
            </a:r>
            <a:r>
              <a:rPr lang="it-IT" sz="2400" dirty="0"/>
              <a:t> </a:t>
            </a:r>
            <a:r>
              <a:rPr lang="it-IT" sz="2400" dirty="0" err="1"/>
              <a:t>imposer</a:t>
            </a:r>
            <a:r>
              <a:rPr lang="it-IT" sz="2400" dirty="0"/>
              <a:t>, mais de </a:t>
            </a:r>
            <a:r>
              <a:rPr lang="it-IT" sz="2400" dirty="0" err="1"/>
              <a:t>dégager</a:t>
            </a:r>
            <a:r>
              <a:rPr lang="it-IT" sz="2400" dirty="0"/>
              <a:t> </a:t>
            </a:r>
            <a:r>
              <a:rPr lang="it-IT" sz="2400" dirty="0" err="1"/>
              <a:t>ceux</a:t>
            </a:r>
            <a:r>
              <a:rPr lang="it-IT" sz="2400" dirty="0"/>
              <a:t> qui </a:t>
            </a:r>
            <a:r>
              <a:rPr lang="it-IT" sz="2400" dirty="0" err="1"/>
              <a:t>attestent</a:t>
            </a:r>
            <a:r>
              <a:rPr lang="it-IT" sz="2400" dirty="0"/>
              <a:t> </a:t>
            </a:r>
            <a:r>
              <a:rPr lang="it-IT" sz="2400" b="1" dirty="0"/>
              <a:t>une </a:t>
            </a:r>
            <a:r>
              <a:rPr lang="it-IT" sz="2400" b="1" dirty="0" err="1"/>
              <a:t>formation</a:t>
            </a:r>
            <a:r>
              <a:rPr lang="it-IT" sz="2400" b="1" dirty="0"/>
              <a:t> </a:t>
            </a:r>
            <a:r>
              <a:rPr lang="it-IT" sz="2400" b="1" dirty="0" err="1"/>
              <a:t>correcte</a:t>
            </a:r>
            <a:r>
              <a:rPr lang="it-IT" sz="2400" b="1" dirty="0"/>
              <a:t> </a:t>
            </a:r>
            <a:r>
              <a:rPr lang="it-IT" sz="2400" dirty="0"/>
              <a:t>et </a:t>
            </a:r>
            <a:r>
              <a:rPr lang="it-IT" sz="2400" dirty="0" err="1"/>
              <a:t>sont</a:t>
            </a:r>
            <a:r>
              <a:rPr lang="it-IT" sz="2400" dirty="0"/>
              <a:t> </a:t>
            </a:r>
            <a:r>
              <a:rPr lang="it-IT" sz="2400" dirty="0" err="1"/>
              <a:t>durablement</a:t>
            </a:r>
            <a:r>
              <a:rPr lang="it-IT" sz="2400" dirty="0"/>
              <a:t> </a:t>
            </a:r>
            <a:r>
              <a:rPr lang="it-IT" sz="2400" dirty="0" err="1"/>
              <a:t>établis</a:t>
            </a:r>
            <a:r>
              <a:rPr lang="it-IT" sz="2400" dirty="0"/>
              <a:t>.</a:t>
            </a:r>
            <a:endParaRPr lang="fr-CA" sz="2400" dirty="0"/>
          </a:p>
        </p:txBody>
      </p:sp>
    </p:spTree>
    <p:extLst>
      <p:ext uri="{BB962C8B-B14F-4D97-AF65-F5344CB8AC3E}">
        <p14:creationId xmlns:p14="http://schemas.microsoft.com/office/powerpoint/2010/main" val="429442162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Déclaration de l’Académie française</a:t>
            </a:r>
            <a:br>
              <a:rPr lang="fr-CA" sz="2800" dirty="0"/>
            </a:br>
            <a:r>
              <a:rPr lang="fr-CA" sz="2800" dirty="0"/>
              <a:t>2019</a:t>
            </a:r>
          </a:p>
        </p:txBody>
      </p:sp>
      <p:sp>
        <p:nvSpPr>
          <p:cNvPr id="3" name="Segnaposto contenuto 2"/>
          <p:cNvSpPr>
            <a:spLocks noGrp="1"/>
          </p:cNvSpPr>
          <p:nvPr>
            <p:ph idx="1"/>
          </p:nvPr>
        </p:nvSpPr>
        <p:spPr/>
        <p:txBody>
          <a:bodyPr>
            <a:normAutofit fontScale="92500"/>
          </a:bodyPr>
          <a:lstStyle/>
          <a:p>
            <a:pPr algn="just"/>
            <a:r>
              <a:rPr lang="it-IT" sz="2400" dirty="0"/>
              <a:t>S’</a:t>
            </a:r>
            <a:r>
              <a:rPr lang="it-IT" sz="2400" dirty="0" err="1"/>
              <a:t>agissant</a:t>
            </a:r>
            <a:r>
              <a:rPr lang="it-IT" sz="2400" dirty="0"/>
              <a:t> </a:t>
            </a:r>
            <a:r>
              <a:rPr lang="it-IT" sz="2400" dirty="0" err="1"/>
              <a:t>des</a:t>
            </a:r>
            <a:r>
              <a:rPr lang="it-IT" sz="2400" dirty="0"/>
              <a:t> </a:t>
            </a:r>
            <a:r>
              <a:rPr lang="it-IT" sz="2400" dirty="0" err="1"/>
              <a:t>noms</a:t>
            </a:r>
            <a:r>
              <a:rPr lang="it-IT" sz="2400" dirty="0"/>
              <a:t> de </a:t>
            </a:r>
            <a:r>
              <a:rPr lang="it-IT" sz="2400" dirty="0" err="1"/>
              <a:t>métiers</a:t>
            </a:r>
            <a:r>
              <a:rPr lang="it-IT" sz="2400" dirty="0"/>
              <a:t>, l’Académie </a:t>
            </a:r>
            <a:r>
              <a:rPr lang="it-IT" sz="2400" dirty="0" err="1"/>
              <a:t>considère</a:t>
            </a:r>
            <a:r>
              <a:rPr lang="it-IT" sz="2400" dirty="0"/>
              <a:t> </a:t>
            </a:r>
            <a:r>
              <a:rPr lang="it-IT" sz="2400" dirty="0" err="1"/>
              <a:t>que</a:t>
            </a:r>
            <a:r>
              <a:rPr lang="it-IT" sz="2400" dirty="0"/>
              <a:t> </a:t>
            </a:r>
            <a:r>
              <a:rPr lang="it-IT" sz="2400" dirty="0" err="1"/>
              <a:t>toutes</a:t>
            </a:r>
            <a:r>
              <a:rPr lang="it-IT" sz="2400" dirty="0"/>
              <a:t> </a:t>
            </a:r>
            <a:r>
              <a:rPr lang="it-IT" sz="2400" dirty="0" err="1"/>
              <a:t>les</a:t>
            </a:r>
            <a:r>
              <a:rPr lang="it-IT" sz="2400" dirty="0"/>
              <a:t> </a:t>
            </a:r>
            <a:r>
              <a:rPr lang="it-IT" sz="2400" dirty="0" err="1"/>
              <a:t>évolutions</a:t>
            </a:r>
            <a:r>
              <a:rPr lang="it-IT" sz="2400" dirty="0"/>
              <a:t> </a:t>
            </a:r>
            <a:r>
              <a:rPr lang="it-IT" sz="2400" dirty="0" err="1"/>
              <a:t>visant</a:t>
            </a:r>
            <a:r>
              <a:rPr lang="it-IT" sz="2400" dirty="0"/>
              <a:t> à </a:t>
            </a:r>
            <a:r>
              <a:rPr lang="it-IT" sz="2400" dirty="0" err="1"/>
              <a:t>faire</a:t>
            </a:r>
            <a:r>
              <a:rPr lang="it-IT" sz="2400" dirty="0"/>
              <a:t> </a:t>
            </a:r>
            <a:r>
              <a:rPr lang="it-IT" sz="2400" dirty="0" err="1"/>
              <a:t>reconnaître</a:t>
            </a:r>
            <a:r>
              <a:rPr lang="it-IT" sz="2400" dirty="0"/>
              <a:t> </a:t>
            </a:r>
            <a:r>
              <a:rPr lang="it-IT" sz="2400" dirty="0" err="1"/>
              <a:t>dans</a:t>
            </a:r>
            <a:r>
              <a:rPr lang="it-IT" sz="2400" dirty="0"/>
              <a:t> la langue la </a:t>
            </a:r>
            <a:r>
              <a:rPr lang="it-IT" sz="2400" dirty="0" err="1"/>
              <a:t>place</a:t>
            </a:r>
            <a:r>
              <a:rPr lang="it-IT" sz="2400" dirty="0"/>
              <a:t> </a:t>
            </a:r>
            <a:r>
              <a:rPr lang="it-IT" sz="2400" dirty="0" err="1"/>
              <a:t>aujourd’hui</a:t>
            </a:r>
            <a:r>
              <a:rPr lang="it-IT" sz="2400" dirty="0"/>
              <a:t> </a:t>
            </a:r>
            <a:r>
              <a:rPr lang="it-IT" sz="2400" dirty="0" err="1"/>
              <a:t>reconnue</a:t>
            </a:r>
            <a:r>
              <a:rPr lang="it-IT" sz="2400" dirty="0"/>
              <a:t> </a:t>
            </a:r>
            <a:r>
              <a:rPr lang="it-IT" sz="2400" dirty="0" err="1"/>
              <a:t>aux</a:t>
            </a:r>
            <a:r>
              <a:rPr lang="it-IT" sz="2400" dirty="0"/>
              <a:t> femmes </a:t>
            </a:r>
            <a:r>
              <a:rPr lang="it-IT" sz="2400" dirty="0" err="1"/>
              <a:t>dans</a:t>
            </a:r>
            <a:r>
              <a:rPr lang="it-IT" sz="2400" dirty="0"/>
              <a:t> la </a:t>
            </a:r>
            <a:r>
              <a:rPr lang="it-IT" sz="2400" dirty="0" err="1"/>
              <a:t>société</a:t>
            </a:r>
            <a:r>
              <a:rPr lang="it-IT" sz="2400" dirty="0"/>
              <a:t> </a:t>
            </a:r>
            <a:r>
              <a:rPr lang="it-IT" sz="2400" dirty="0" err="1"/>
              <a:t>peuvent</a:t>
            </a:r>
            <a:r>
              <a:rPr lang="it-IT" sz="2400" dirty="0"/>
              <a:t> </a:t>
            </a:r>
            <a:r>
              <a:rPr lang="it-IT" sz="2400" dirty="0" err="1"/>
              <a:t>être</a:t>
            </a:r>
            <a:r>
              <a:rPr lang="it-IT" sz="2400" dirty="0"/>
              <a:t> </a:t>
            </a:r>
            <a:r>
              <a:rPr lang="it-IT" sz="2400" dirty="0" err="1"/>
              <a:t>envisagées</a:t>
            </a:r>
            <a:r>
              <a:rPr lang="it-IT" sz="2400" dirty="0"/>
              <a:t>, pour </a:t>
            </a:r>
            <a:r>
              <a:rPr lang="it-IT" sz="2400" dirty="0" err="1"/>
              <a:t>peu</a:t>
            </a:r>
            <a:r>
              <a:rPr lang="it-IT" sz="2400" dirty="0"/>
              <a:t> </a:t>
            </a:r>
            <a:r>
              <a:rPr lang="it-IT" sz="2400" dirty="0" err="1"/>
              <a:t>qu’elles</a:t>
            </a:r>
            <a:r>
              <a:rPr lang="it-IT" sz="2400" dirty="0"/>
              <a:t> ne </a:t>
            </a:r>
            <a:r>
              <a:rPr lang="it-IT" sz="2400" b="1" dirty="0" err="1"/>
              <a:t>contreviennent</a:t>
            </a:r>
            <a:r>
              <a:rPr lang="it-IT" sz="2400" b="1" dirty="0"/>
              <a:t> </a:t>
            </a:r>
            <a:r>
              <a:rPr lang="it-IT" sz="2400" b="1" dirty="0" err="1"/>
              <a:t>pas</a:t>
            </a:r>
            <a:r>
              <a:rPr lang="it-IT" sz="2400" b="1" dirty="0"/>
              <a:t> </a:t>
            </a:r>
            <a:r>
              <a:rPr lang="it-IT" sz="2400" b="1" dirty="0" err="1"/>
              <a:t>aux</a:t>
            </a:r>
            <a:r>
              <a:rPr lang="it-IT" sz="2400" b="1" dirty="0"/>
              <a:t> </a:t>
            </a:r>
            <a:r>
              <a:rPr lang="it-IT" sz="2400" b="1" dirty="0" err="1"/>
              <a:t>règles</a:t>
            </a:r>
            <a:r>
              <a:rPr lang="it-IT" sz="2400" b="1" dirty="0"/>
              <a:t> </a:t>
            </a:r>
            <a:r>
              <a:rPr lang="it-IT" sz="2400" b="1" dirty="0" err="1"/>
              <a:t>élémentaires</a:t>
            </a:r>
            <a:r>
              <a:rPr lang="it-IT" sz="2400" b="1" dirty="0"/>
              <a:t> et </a:t>
            </a:r>
            <a:r>
              <a:rPr lang="it-IT" sz="2400" b="1" dirty="0" err="1"/>
              <a:t>fondamentales</a:t>
            </a:r>
            <a:r>
              <a:rPr lang="it-IT" sz="2400" b="1" dirty="0"/>
              <a:t> de la langue</a:t>
            </a:r>
            <a:r>
              <a:rPr lang="it-IT" sz="2400" dirty="0"/>
              <a:t>, en </a:t>
            </a:r>
            <a:r>
              <a:rPr lang="it-IT" sz="2400" dirty="0" err="1"/>
              <a:t>particulier</a:t>
            </a:r>
            <a:r>
              <a:rPr lang="it-IT" sz="2400" dirty="0"/>
              <a:t> </a:t>
            </a:r>
            <a:r>
              <a:rPr lang="it-IT" sz="2400" dirty="0" err="1"/>
              <a:t>aux</a:t>
            </a:r>
            <a:r>
              <a:rPr lang="it-IT" sz="2400" dirty="0"/>
              <a:t> </a:t>
            </a:r>
            <a:r>
              <a:rPr lang="it-IT" sz="2400" dirty="0" err="1"/>
              <a:t>règles</a:t>
            </a:r>
            <a:r>
              <a:rPr lang="it-IT" sz="2400" dirty="0"/>
              <a:t> </a:t>
            </a:r>
            <a:r>
              <a:rPr lang="it-IT" sz="2400" dirty="0" err="1"/>
              <a:t>morphologiques</a:t>
            </a:r>
            <a:r>
              <a:rPr lang="it-IT" sz="2400" dirty="0"/>
              <a:t> qui </a:t>
            </a:r>
            <a:r>
              <a:rPr lang="it-IT" sz="2400" dirty="0" err="1"/>
              <a:t>président</a:t>
            </a:r>
            <a:r>
              <a:rPr lang="it-IT" sz="2400" dirty="0"/>
              <a:t> à la </a:t>
            </a:r>
            <a:r>
              <a:rPr lang="it-IT" sz="2400" dirty="0" err="1"/>
              <a:t>création</a:t>
            </a:r>
            <a:r>
              <a:rPr lang="it-IT" sz="2400" dirty="0"/>
              <a:t> </a:t>
            </a:r>
            <a:r>
              <a:rPr lang="it-IT" sz="2400" dirty="0" err="1"/>
              <a:t>des</a:t>
            </a:r>
            <a:r>
              <a:rPr lang="it-IT" sz="2400" dirty="0"/>
              <a:t> </a:t>
            </a:r>
            <a:r>
              <a:rPr lang="it-IT" sz="2400" dirty="0" err="1"/>
              <a:t>formes</a:t>
            </a:r>
            <a:r>
              <a:rPr lang="it-IT" sz="2400" dirty="0"/>
              <a:t> </a:t>
            </a:r>
            <a:r>
              <a:rPr lang="it-IT" sz="2400" dirty="0" err="1"/>
              <a:t>féminines</a:t>
            </a:r>
            <a:r>
              <a:rPr lang="it-IT" sz="2400" dirty="0"/>
              <a:t> </a:t>
            </a:r>
            <a:r>
              <a:rPr lang="it-IT" sz="2400" dirty="0" err="1"/>
              <a:t>dérivées</a:t>
            </a:r>
            <a:r>
              <a:rPr lang="it-IT" sz="2400" dirty="0"/>
              <a:t> </a:t>
            </a:r>
            <a:r>
              <a:rPr lang="it-IT" sz="2400" dirty="0" err="1"/>
              <a:t>des</a:t>
            </a:r>
            <a:r>
              <a:rPr lang="it-IT" sz="2400" dirty="0"/>
              <a:t> </a:t>
            </a:r>
            <a:r>
              <a:rPr lang="it-IT" sz="2400" dirty="0" err="1"/>
              <a:t>substantifs</a:t>
            </a:r>
            <a:r>
              <a:rPr lang="it-IT" sz="2400" dirty="0"/>
              <a:t> </a:t>
            </a:r>
            <a:r>
              <a:rPr lang="it-IT" sz="2400" dirty="0" err="1"/>
              <a:t>masculins</a:t>
            </a:r>
            <a:r>
              <a:rPr lang="it-IT" sz="2400" dirty="0"/>
              <a:t>. </a:t>
            </a:r>
            <a:r>
              <a:rPr lang="it-IT" sz="2400" dirty="0" err="1"/>
              <a:t>Ces</a:t>
            </a:r>
            <a:r>
              <a:rPr lang="it-IT" sz="2400" dirty="0"/>
              <a:t> </a:t>
            </a:r>
            <a:r>
              <a:rPr lang="it-IT" sz="2400" dirty="0" err="1"/>
              <a:t>contraintes</a:t>
            </a:r>
            <a:r>
              <a:rPr lang="it-IT" sz="2400" dirty="0"/>
              <a:t> </a:t>
            </a:r>
            <a:r>
              <a:rPr lang="it-IT" sz="2400" dirty="0" err="1"/>
              <a:t>sont</a:t>
            </a:r>
            <a:r>
              <a:rPr lang="it-IT" sz="2400" dirty="0"/>
              <a:t> </a:t>
            </a:r>
            <a:r>
              <a:rPr lang="it-IT" sz="2400" dirty="0" err="1"/>
              <a:t>objectives</a:t>
            </a:r>
            <a:r>
              <a:rPr lang="it-IT" sz="2400" dirty="0"/>
              <a:t>, et il </a:t>
            </a:r>
            <a:r>
              <a:rPr lang="it-IT" sz="2400" dirty="0" err="1"/>
              <a:t>convient</a:t>
            </a:r>
            <a:r>
              <a:rPr lang="it-IT" sz="2400" dirty="0"/>
              <a:t> de </a:t>
            </a:r>
            <a:r>
              <a:rPr lang="it-IT" sz="2400" dirty="0" err="1"/>
              <a:t>rappeler</a:t>
            </a:r>
            <a:r>
              <a:rPr lang="it-IT" sz="2400" dirty="0"/>
              <a:t> </a:t>
            </a:r>
            <a:r>
              <a:rPr lang="it-IT" sz="2400" dirty="0" err="1"/>
              <a:t>que</a:t>
            </a:r>
            <a:r>
              <a:rPr lang="it-IT" sz="2400" dirty="0"/>
              <a:t> </a:t>
            </a:r>
            <a:r>
              <a:rPr lang="it-IT" sz="2400" dirty="0" err="1"/>
              <a:t>les</a:t>
            </a:r>
            <a:r>
              <a:rPr lang="it-IT" sz="2400" dirty="0"/>
              <a:t> </a:t>
            </a:r>
            <a:r>
              <a:rPr lang="it-IT" sz="2400" dirty="0" err="1"/>
              <a:t>formes</a:t>
            </a:r>
            <a:r>
              <a:rPr lang="it-IT" sz="2400" dirty="0"/>
              <a:t> </a:t>
            </a:r>
            <a:r>
              <a:rPr lang="it-IT" sz="2400" dirty="0" err="1"/>
              <a:t>féminines</a:t>
            </a:r>
            <a:r>
              <a:rPr lang="it-IT" sz="2400" dirty="0"/>
              <a:t> </a:t>
            </a:r>
            <a:r>
              <a:rPr lang="it-IT" sz="2400" dirty="0" err="1"/>
              <a:t>auxquelles</a:t>
            </a:r>
            <a:r>
              <a:rPr lang="it-IT" sz="2400" dirty="0"/>
              <a:t> on </a:t>
            </a:r>
            <a:r>
              <a:rPr lang="it-IT" sz="2400" dirty="0" err="1"/>
              <a:t>peut</a:t>
            </a:r>
            <a:r>
              <a:rPr lang="it-IT" sz="2400" dirty="0"/>
              <a:t> </a:t>
            </a:r>
            <a:r>
              <a:rPr lang="it-IT" sz="2400" dirty="0" err="1"/>
              <a:t>légitimement</a:t>
            </a:r>
            <a:r>
              <a:rPr lang="it-IT" sz="2400" dirty="0"/>
              <a:t> </a:t>
            </a:r>
            <a:r>
              <a:rPr lang="it-IT" sz="2400" dirty="0" err="1"/>
              <a:t>recourir</a:t>
            </a:r>
            <a:r>
              <a:rPr lang="it-IT" sz="2400" dirty="0"/>
              <a:t> </a:t>
            </a:r>
            <a:r>
              <a:rPr lang="it-IT" sz="2400" dirty="0" err="1"/>
              <a:t>doivent</a:t>
            </a:r>
            <a:r>
              <a:rPr lang="it-IT" sz="2400" dirty="0"/>
              <a:t> </a:t>
            </a:r>
            <a:r>
              <a:rPr lang="it-IT" sz="2400" dirty="0" err="1"/>
              <a:t>être</a:t>
            </a:r>
            <a:r>
              <a:rPr lang="it-IT" sz="2400" dirty="0"/>
              <a:t> </a:t>
            </a:r>
            <a:r>
              <a:rPr lang="it-IT" sz="2400" dirty="0" err="1"/>
              <a:t>conformes</a:t>
            </a:r>
            <a:r>
              <a:rPr lang="it-IT" sz="2400" dirty="0"/>
              <a:t> </a:t>
            </a:r>
            <a:r>
              <a:rPr lang="it-IT" sz="2400" dirty="0" err="1"/>
              <a:t>aux</a:t>
            </a:r>
            <a:r>
              <a:rPr lang="it-IT" sz="2400" dirty="0"/>
              <a:t> </a:t>
            </a:r>
            <a:r>
              <a:rPr lang="it-IT" sz="2400" dirty="0" err="1"/>
              <a:t>modes</a:t>
            </a:r>
            <a:r>
              <a:rPr lang="it-IT" sz="2400" dirty="0"/>
              <a:t> </a:t>
            </a:r>
            <a:r>
              <a:rPr lang="it-IT" sz="2400" dirty="0" err="1"/>
              <a:t>ordinaires</a:t>
            </a:r>
            <a:r>
              <a:rPr lang="it-IT" sz="2400" dirty="0"/>
              <a:t> d’</a:t>
            </a:r>
            <a:r>
              <a:rPr lang="it-IT" sz="2400" dirty="0" err="1"/>
              <a:t>expression</a:t>
            </a:r>
            <a:r>
              <a:rPr lang="it-IT" sz="2400" dirty="0"/>
              <a:t> et de </a:t>
            </a:r>
            <a:r>
              <a:rPr lang="it-IT" sz="2400" dirty="0" err="1"/>
              <a:t>formation</a:t>
            </a:r>
            <a:r>
              <a:rPr lang="it-IT" sz="2400" dirty="0"/>
              <a:t> </a:t>
            </a:r>
            <a:r>
              <a:rPr lang="it-IT" sz="2400" dirty="0" err="1"/>
              <a:t>propres</a:t>
            </a:r>
            <a:r>
              <a:rPr lang="it-IT" sz="2400" dirty="0"/>
              <a:t> </a:t>
            </a:r>
            <a:r>
              <a:rPr lang="it-IT" sz="2400" dirty="0" err="1"/>
              <a:t>au</a:t>
            </a:r>
            <a:r>
              <a:rPr lang="it-IT" sz="2400" dirty="0"/>
              <a:t> </a:t>
            </a:r>
            <a:r>
              <a:rPr lang="it-IT" sz="2400" dirty="0" err="1"/>
              <a:t>français</a:t>
            </a:r>
            <a:r>
              <a:rPr lang="it-IT" sz="2400" dirty="0"/>
              <a:t>, </a:t>
            </a:r>
            <a:r>
              <a:rPr lang="it-IT" sz="2400" dirty="0" err="1"/>
              <a:t>dans</a:t>
            </a:r>
            <a:r>
              <a:rPr lang="it-IT" sz="2400" dirty="0"/>
              <a:t> la </a:t>
            </a:r>
            <a:r>
              <a:rPr lang="it-IT" sz="2400" dirty="0" err="1"/>
              <a:t>mesure</a:t>
            </a:r>
            <a:r>
              <a:rPr lang="it-IT" sz="2400" dirty="0"/>
              <a:t> </a:t>
            </a:r>
            <a:r>
              <a:rPr lang="it-IT" sz="2400" dirty="0" err="1"/>
              <a:t>où</a:t>
            </a:r>
            <a:r>
              <a:rPr lang="it-IT" sz="2400" dirty="0"/>
              <a:t> </a:t>
            </a:r>
            <a:r>
              <a:rPr lang="it-IT" sz="2400" dirty="0" err="1"/>
              <a:t>ces</a:t>
            </a:r>
            <a:r>
              <a:rPr lang="it-IT" sz="2400" dirty="0"/>
              <a:t> </a:t>
            </a:r>
            <a:r>
              <a:rPr lang="it-IT" sz="2400" dirty="0" err="1"/>
              <a:t>règles</a:t>
            </a:r>
            <a:r>
              <a:rPr lang="it-IT" sz="2400" dirty="0"/>
              <a:t> </a:t>
            </a:r>
            <a:r>
              <a:rPr lang="it-IT" sz="2400" dirty="0" err="1"/>
              <a:t>fondamentales</a:t>
            </a:r>
            <a:r>
              <a:rPr lang="it-IT" sz="2400" dirty="0"/>
              <a:t> </a:t>
            </a:r>
            <a:r>
              <a:rPr lang="it-IT" sz="2400" dirty="0" err="1"/>
              <a:t>ordonnent</a:t>
            </a:r>
            <a:r>
              <a:rPr lang="it-IT" sz="2400" dirty="0"/>
              <a:t> et </a:t>
            </a:r>
            <a:r>
              <a:rPr lang="it-IT" sz="2400" dirty="0" err="1"/>
              <a:t>guident</a:t>
            </a:r>
            <a:r>
              <a:rPr lang="it-IT" sz="2400" dirty="0"/>
              <a:t> </a:t>
            </a:r>
            <a:r>
              <a:rPr lang="it-IT" sz="2400" dirty="0" err="1"/>
              <a:t>toutes</a:t>
            </a:r>
            <a:r>
              <a:rPr lang="it-IT" sz="2400" dirty="0"/>
              <a:t> </a:t>
            </a:r>
            <a:r>
              <a:rPr lang="it-IT" sz="2400" dirty="0" err="1"/>
              <a:t>ses</a:t>
            </a:r>
            <a:r>
              <a:rPr lang="it-IT" sz="2400" dirty="0"/>
              <a:t> </a:t>
            </a:r>
            <a:r>
              <a:rPr lang="it-IT" sz="2400" dirty="0" err="1"/>
              <a:t>évolutions</a:t>
            </a:r>
            <a:r>
              <a:rPr lang="it-IT" sz="2400" dirty="0"/>
              <a:t>. Il n’est </a:t>
            </a:r>
            <a:r>
              <a:rPr lang="it-IT" sz="2400" dirty="0" err="1"/>
              <a:t>pas</a:t>
            </a:r>
            <a:r>
              <a:rPr lang="it-IT" sz="2400" dirty="0"/>
              <a:t> </a:t>
            </a:r>
            <a:r>
              <a:rPr lang="it-IT" sz="2400" dirty="0" err="1"/>
              <a:t>loisible</a:t>
            </a:r>
            <a:r>
              <a:rPr lang="it-IT" sz="2400" dirty="0"/>
              <a:t> de s’en </a:t>
            </a:r>
            <a:r>
              <a:rPr lang="it-IT" sz="2400" dirty="0" err="1"/>
              <a:t>affranchir</a:t>
            </a:r>
            <a:r>
              <a:rPr lang="it-IT" sz="2400" dirty="0"/>
              <a:t>, </a:t>
            </a:r>
            <a:r>
              <a:rPr lang="it-IT" sz="2400" dirty="0" err="1"/>
              <a:t>au</a:t>
            </a:r>
            <a:r>
              <a:rPr lang="it-IT" sz="2400" dirty="0"/>
              <a:t> </a:t>
            </a:r>
            <a:r>
              <a:rPr lang="it-IT" sz="2400" b="1" dirty="0" err="1"/>
              <a:t>risque</a:t>
            </a:r>
            <a:r>
              <a:rPr lang="it-IT" sz="2400" b="1" dirty="0"/>
              <a:t> de </a:t>
            </a:r>
            <a:r>
              <a:rPr lang="it-IT" sz="2400" b="1" dirty="0" err="1"/>
              <a:t>bouleverser</a:t>
            </a:r>
            <a:r>
              <a:rPr lang="it-IT" sz="2400" b="1" dirty="0"/>
              <a:t> le </a:t>
            </a:r>
            <a:r>
              <a:rPr lang="it-IT" sz="2400" b="1" dirty="0" err="1"/>
              <a:t>système</a:t>
            </a:r>
            <a:r>
              <a:rPr lang="it-IT" sz="2400" b="1" dirty="0"/>
              <a:t> de la langue. </a:t>
            </a:r>
            <a:endParaRPr lang="fr-CA" sz="2400" b="1" dirty="0"/>
          </a:p>
        </p:txBody>
      </p:sp>
    </p:spTree>
    <p:extLst>
      <p:ext uri="{BB962C8B-B14F-4D97-AF65-F5344CB8AC3E}">
        <p14:creationId xmlns:p14="http://schemas.microsoft.com/office/powerpoint/2010/main" val="13728013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Déclaration de l’Académie française</a:t>
            </a:r>
            <a:br>
              <a:rPr lang="fr-CA" sz="2800" dirty="0"/>
            </a:br>
            <a:r>
              <a:rPr lang="fr-CA" sz="2800" dirty="0"/>
              <a:t>2019</a:t>
            </a:r>
            <a:br>
              <a:rPr lang="fr-CA" sz="2800" dirty="0"/>
            </a:br>
            <a:r>
              <a:rPr lang="it-IT" sz="2800" dirty="0"/>
              <a:t>«-</a:t>
            </a:r>
            <a:r>
              <a:rPr lang="it-IT" sz="2800" dirty="0" err="1"/>
              <a:t>eure</a:t>
            </a:r>
            <a:r>
              <a:rPr lang="it-IT" sz="2800" dirty="0"/>
              <a:t>»</a:t>
            </a:r>
            <a:endParaRPr lang="fr-CA" sz="2800" dirty="0"/>
          </a:p>
        </p:txBody>
      </p:sp>
      <p:sp>
        <p:nvSpPr>
          <p:cNvPr id="3" name="Segnaposto contenuto 2"/>
          <p:cNvSpPr>
            <a:spLocks noGrp="1"/>
          </p:cNvSpPr>
          <p:nvPr>
            <p:ph idx="1"/>
          </p:nvPr>
        </p:nvSpPr>
        <p:spPr/>
        <p:txBody>
          <a:bodyPr>
            <a:normAutofit/>
          </a:bodyPr>
          <a:lstStyle/>
          <a:p>
            <a:pPr algn="just"/>
            <a:r>
              <a:rPr lang="it-IT" sz="2400" dirty="0"/>
              <a:t>L’</a:t>
            </a:r>
            <a:r>
              <a:rPr lang="it-IT" sz="2400" dirty="0" err="1"/>
              <a:t>emploi</a:t>
            </a:r>
            <a:r>
              <a:rPr lang="it-IT" sz="2400" dirty="0"/>
              <a:t> de </a:t>
            </a:r>
            <a:r>
              <a:rPr lang="it-IT" sz="2400" dirty="0" err="1"/>
              <a:t>ces</a:t>
            </a:r>
            <a:r>
              <a:rPr lang="it-IT" sz="2400" dirty="0"/>
              <a:t> </a:t>
            </a:r>
            <a:r>
              <a:rPr lang="it-IT" sz="2400" dirty="0" err="1"/>
              <a:t>formes</a:t>
            </a:r>
            <a:r>
              <a:rPr lang="it-IT" sz="2400" dirty="0"/>
              <a:t> en «-</a:t>
            </a:r>
            <a:r>
              <a:rPr lang="it-IT" sz="2400" dirty="0" err="1"/>
              <a:t>eure</a:t>
            </a:r>
            <a:r>
              <a:rPr lang="it-IT" sz="2400" dirty="0"/>
              <a:t>», qui </a:t>
            </a:r>
            <a:r>
              <a:rPr lang="it-IT" sz="2400" dirty="0" err="1"/>
              <a:t>fait</a:t>
            </a:r>
            <a:r>
              <a:rPr lang="it-IT" sz="2400" dirty="0"/>
              <a:t> </a:t>
            </a:r>
            <a:r>
              <a:rPr lang="it-IT" sz="2400" dirty="0" err="1"/>
              <a:t>débat</a:t>
            </a:r>
            <a:r>
              <a:rPr lang="it-IT" sz="2400" dirty="0"/>
              <a:t>, et </a:t>
            </a:r>
            <a:r>
              <a:rPr lang="it-IT" sz="2400" dirty="0" err="1"/>
              <a:t>cristallise</a:t>
            </a:r>
            <a:r>
              <a:rPr lang="it-IT" sz="2400" dirty="0"/>
              <a:t> </a:t>
            </a:r>
            <a:r>
              <a:rPr lang="it-IT" sz="2400" dirty="0" err="1"/>
              <a:t>certaines</a:t>
            </a:r>
            <a:r>
              <a:rPr lang="it-IT" sz="2400" dirty="0"/>
              <a:t> </a:t>
            </a:r>
            <a:r>
              <a:rPr lang="it-IT" sz="2400" dirty="0" err="1"/>
              <a:t>oppositions</a:t>
            </a:r>
            <a:r>
              <a:rPr lang="it-IT" sz="2400" dirty="0"/>
              <a:t> </a:t>
            </a:r>
            <a:r>
              <a:rPr lang="it-IT" sz="2400" dirty="0" err="1"/>
              <a:t>au</a:t>
            </a:r>
            <a:r>
              <a:rPr lang="it-IT" sz="2400" dirty="0"/>
              <a:t> </a:t>
            </a:r>
            <a:r>
              <a:rPr lang="it-IT" sz="2400" dirty="0" err="1"/>
              <a:t>mouvement</a:t>
            </a:r>
            <a:r>
              <a:rPr lang="it-IT" sz="2400" dirty="0"/>
              <a:t> </a:t>
            </a:r>
            <a:r>
              <a:rPr lang="it-IT" sz="2400" dirty="0" err="1"/>
              <a:t>naturel</a:t>
            </a:r>
            <a:r>
              <a:rPr lang="it-IT" sz="2400" dirty="0"/>
              <a:t> de la </a:t>
            </a:r>
            <a:r>
              <a:rPr lang="it-IT" sz="2400" dirty="0" err="1"/>
              <a:t>féminisation</a:t>
            </a:r>
            <a:r>
              <a:rPr lang="it-IT" sz="2400" dirty="0"/>
              <a:t> de la langue, </a:t>
            </a:r>
            <a:r>
              <a:rPr lang="it-IT" sz="2400" b="1" dirty="0"/>
              <a:t>ne </a:t>
            </a:r>
            <a:r>
              <a:rPr lang="it-IT" sz="2400" b="1" dirty="0" err="1"/>
              <a:t>constitue</a:t>
            </a:r>
            <a:r>
              <a:rPr lang="it-IT" sz="2400" b="1" dirty="0"/>
              <a:t> </a:t>
            </a:r>
            <a:r>
              <a:rPr lang="it-IT" sz="2400" b="1" dirty="0" err="1"/>
              <a:t>pas</a:t>
            </a:r>
            <a:r>
              <a:rPr lang="it-IT" sz="2400" b="1" dirty="0"/>
              <a:t> une </a:t>
            </a:r>
            <a:r>
              <a:rPr lang="it-IT" sz="2400" b="1" dirty="0" err="1"/>
              <a:t>menace</a:t>
            </a:r>
            <a:r>
              <a:rPr lang="it-IT" sz="2400" b="1" dirty="0"/>
              <a:t> pour la </a:t>
            </a:r>
            <a:r>
              <a:rPr lang="it-IT" sz="2400" b="1" dirty="0" err="1"/>
              <a:t>structure</a:t>
            </a:r>
            <a:r>
              <a:rPr lang="it-IT" sz="2400" b="1" dirty="0"/>
              <a:t> de la langue </a:t>
            </a:r>
            <a:r>
              <a:rPr lang="it-IT" sz="2400" dirty="0"/>
              <a:t>ni un </a:t>
            </a:r>
            <a:r>
              <a:rPr lang="it-IT" sz="2400" dirty="0" err="1"/>
              <a:t>enjeu</a:t>
            </a:r>
            <a:r>
              <a:rPr lang="it-IT" sz="2400" dirty="0"/>
              <a:t> </a:t>
            </a:r>
            <a:r>
              <a:rPr lang="it-IT" sz="2400" dirty="0" err="1"/>
              <a:t>véritable</a:t>
            </a:r>
            <a:r>
              <a:rPr lang="it-IT" sz="2400" dirty="0"/>
              <a:t> </a:t>
            </a:r>
            <a:r>
              <a:rPr lang="it-IT" sz="2400" dirty="0" err="1"/>
              <a:t>du</a:t>
            </a:r>
            <a:r>
              <a:rPr lang="it-IT" sz="2400" dirty="0"/>
              <a:t> </a:t>
            </a:r>
            <a:r>
              <a:rPr lang="it-IT" sz="2400" dirty="0" err="1"/>
              <a:t>point</a:t>
            </a:r>
            <a:r>
              <a:rPr lang="it-IT" sz="2400" dirty="0"/>
              <a:t> de </a:t>
            </a:r>
            <a:r>
              <a:rPr lang="it-IT" sz="2400" dirty="0" err="1"/>
              <a:t>vue</a:t>
            </a:r>
            <a:r>
              <a:rPr lang="it-IT" sz="2400" dirty="0"/>
              <a:t> de l’</a:t>
            </a:r>
            <a:r>
              <a:rPr lang="it-IT" sz="2400" dirty="0" err="1"/>
              <a:t>euphonie</a:t>
            </a:r>
            <a:r>
              <a:rPr lang="it-IT" sz="2400" dirty="0"/>
              <a:t>, à </a:t>
            </a:r>
            <a:r>
              <a:rPr lang="it-IT" sz="2400" dirty="0" err="1"/>
              <a:t>condition</a:t>
            </a:r>
            <a:r>
              <a:rPr lang="it-IT" sz="2400" dirty="0"/>
              <a:t> </a:t>
            </a:r>
            <a:r>
              <a:rPr lang="it-IT" sz="2400" dirty="0" err="1"/>
              <a:t>toutefois</a:t>
            </a:r>
            <a:r>
              <a:rPr lang="it-IT" sz="2400" dirty="0"/>
              <a:t> </a:t>
            </a:r>
            <a:r>
              <a:rPr lang="it-IT" sz="2400" dirty="0" err="1"/>
              <a:t>que</a:t>
            </a:r>
            <a:r>
              <a:rPr lang="it-IT" sz="2400" dirty="0"/>
              <a:t> le «e» </a:t>
            </a:r>
            <a:r>
              <a:rPr lang="it-IT" sz="2400" dirty="0" err="1"/>
              <a:t>muet</a:t>
            </a:r>
            <a:r>
              <a:rPr lang="it-IT" sz="2400" dirty="0"/>
              <a:t> </a:t>
            </a:r>
            <a:r>
              <a:rPr lang="it-IT" sz="2400" dirty="0" err="1"/>
              <a:t>final</a:t>
            </a:r>
            <a:r>
              <a:rPr lang="it-IT" sz="2400" dirty="0"/>
              <a:t> ne </a:t>
            </a:r>
            <a:r>
              <a:rPr lang="it-IT" sz="2400" dirty="0" err="1"/>
              <a:t>soit</a:t>
            </a:r>
            <a:r>
              <a:rPr lang="it-IT" sz="2400" dirty="0"/>
              <a:t> </a:t>
            </a:r>
            <a:r>
              <a:rPr lang="it-IT" sz="2400" dirty="0" err="1"/>
              <a:t>pas</a:t>
            </a:r>
            <a:r>
              <a:rPr lang="it-IT" sz="2400" dirty="0"/>
              <a:t> </a:t>
            </a:r>
            <a:r>
              <a:rPr lang="it-IT" sz="2400" dirty="0" err="1"/>
              <a:t>prononcé</a:t>
            </a:r>
            <a:r>
              <a:rPr lang="it-IT" sz="2400" dirty="0"/>
              <a:t>. L’</a:t>
            </a:r>
            <a:r>
              <a:rPr lang="it-IT" sz="2400" dirty="0" err="1"/>
              <a:t>usage</a:t>
            </a:r>
            <a:r>
              <a:rPr lang="it-IT" sz="2400" dirty="0"/>
              <a:t> est en </a:t>
            </a:r>
            <a:r>
              <a:rPr lang="it-IT" sz="2400" dirty="0" err="1"/>
              <a:t>train</a:t>
            </a:r>
            <a:r>
              <a:rPr lang="it-IT" sz="2400" dirty="0"/>
              <a:t> de se </a:t>
            </a:r>
            <a:r>
              <a:rPr lang="it-IT" sz="2400" dirty="0" err="1"/>
              <a:t>former</a:t>
            </a:r>
            <a:r>
              <a:rPr lang="it-IT" sz="2400" dirty="0"/>
              <a:t>: </a:t>
            </a:r>
            <a:r>
              <a:rPr lang="it-IT" sz="2400" dirty="0" err="1"/>
              <a:t>cette</a:t>
            </a:r>
            <a:r>
              <a:rPr lang="it-IT" sz="2400" dirty="0"/>
              <a:t> forme de </a:t>
            </a:r>
            <a:r>
              <a:rPr lang="it-IT" sz="2400" dirty="0" err="1"/>
              <a:t>féminisation</a:t>
            </a:r>
            <a:r>
              <a:rPr lang="it-IT" sz="2400" dirty="0"/>
              <a:t> s’</a:t>
            </a:r>
            <a:r>
              <a:rPr lang="it-IT" sz="2400" dirty="0" err="1"/>
              <a:t>appliquera</a:t>
            </a:r>
            <a:r>
              <a:rPr lang="it-IT" sz="2400" dirty="0"/>
              <a:t>-t-elle à </a:t>
            </a:r>
            <a:r>
              <a:rPr lang="it-IT" sz="2400" dirty="0" err="1"/>
              <a:t>tous</a:t>
            </a:r>
            <a:r>
              <a:rPr lang="it-IT" sz="2400" dirty="0"/>
              <a:t> </a:t>
            </a:r>
            <a:r>
              <a:rPr lang="it-IT" sz="2400" dirty="0" err="1"/>
              <a:t>les</a:t>
            </a:r>
            <a:r>
              <a:rPr lang="it-IT" sz="2400" dirty="0"/>
              <a:t> </a:t>
            </a:r>
            <a:r>
              <a:rPr lang="it-IT" sz="2400" dirty="0" err="1"/>
              <a:t>substantifs</a:t>
            </a:r>
            <a:r>
              <a:rPr lang="it-IT" sz="2400" dirty="0"/>
              <a:t> en «-</a:t>
            </a:r>
            <a:r>
              <a:rPr lang="it-IT" sz="2400" dirty="0" err="1"/>
              <a:t>eur</a:t>
            </a:r>
            <a:r>
              <a:rPr lang="it-IT" sz="2400" dirty="0"/>
              <a:t>» qui n’</a:t>
            </a:r>
            <a:r>
              <a:rPr lang="it-IT" sz="2400" dirty="0" err="1"/>
              <a:t>ont</a:t>
            </a:r>
            <a:r>
              <a:rPr lang="it-IT" sz="2400" dirty="0"/>
              <a:t> </a:t>
            </a:r>
            <a:r>
              <a:rPr lang="it-IT" sz="2400" dirty="0" err="1"/>
              <a:t>pas</a:t>
            </a:r>
            <a:r>
              <a:rPr lang="it-IT" sz="2400" dirty="0"/>
              <a:t> de </a:t>
            </a:r>
            <a:r>
              <a:rPr lang="it-IT" sz="2400" dirty="0" err="1"/>
              <a:t>féminin</a:t>
            </a:r>
            <a:r>
              <a:rPr lang="it-IT" sz="2400" dirty="0"/>
              <a:t>? Il n’</a:t>
            </a:r>
            <a:r>
              <a:rPr lang="it-IT" sz="2400" dirty="0" err="1"/>
              <a:t>entre</a:t>
            </a:r>
            <a:r>
              <a:rPr lang="it-IT" sz="2400" dirty="0"/>
              <a:t> </a:t>
            </a:r>
            <a:r>
              <a:rPr lang="it-IT" sz="2400" dirty="0" err="1"/>
              <a:t>pas</a:t>
            </a:r>
            <a:r>
              <a:rPr lang="it-IT" sz="2400" dirty="0"/>
              <a:t> </a:t>
            </a:r>
            <a:r>
              <a:rPr lang="it-IT" sz="2400" dirty="0" err="1"/>
              <a:t>dans</a:t>
            </a:r>
            <a:r>
              <a:rPr lang="it-IT" sz="2400" dirty="0"/>
              <a:t> la </a:t>
            </a:r>
            <a:r>
              <a:rPr lang="it-IT" sz="2400" dirty="0" err="1"/>
              <a:t>mission</a:t>
            </a:r>
            <a:r>
              <a:rPr lang="it-IT" sz="2400" dirty="0"/>
              <a:t> de l’Académie d’</a:t>
            </a:r>
            <a:r>
              <a:rPr lang="it-IT" sz="2400" dirty="0" err="1"/>
              <a:t>anticiper</a:t>
            </a:r>
            <a:r>
              <a:rPr lang="it-IT" sz="2400" dirty="0"/>
              <a:t> </a:t>
            </a:r>
            <a:r>
              <a:rPr lang="it-IT" sz="2400" dirty="0" err="1"/>
              <a:t>sur</a:t>
            </a:r>
            <a:r>
              <a:rPr lang="it-IT" sz="2400" dirty="0"/>
              <a:t> </a:t>
            </a:r>
            <a:r>
              <a:rPr lang="it-IT" sz="2400" dirty="0" err="1"/>
              <a:t>les</a:t>
            </a:r>
            <a:r>
              <a:rPr lang="it-IT" sz="2400" dirty="0"/>
              <a:t> </a:t>
            </a:r>
            <a:r>
              <a:rPr lang="it-IT" sz="2400" dirty="0" err="1"/>
              <a:t>évolutions</a:t>
            </a:r>
            <a:r>
              <a:rPr lang="it-IT" sz="2400" dirty="0"/>
              <a:t> en </a:t>
            </a:r>
            <a:r>
              <a:rPr lang="it-IT" sz="2400" dirty="0" err="1"/>
              <a:t>cours</a:t>
            </a:r>
            <a:r>
              <a:rPr lang="it-IT" sz="2400" dirty="0"/>
              <a:t>, et qui ne </a:t>
            </a:r>
            <a:r>
              <a:rPr lang="it-IT" sz="2400" dirty="0" err="1"/>
              <a:t>manqueront</a:t>
            </a:r>
            <a:r>
              <a:rPr lang="it-IT" sz="2400" dirty="0"/>
              <a:t> </a:t>
            </a:r>
            <a:r>
              <a:rPr lang="it-IT" sz="2400" dirty="0" err="1"/>
              <a:t>pas</a:t>
            </a:r>
            <a:r>
              <a:rPr lang="it-IT" sz="2400" dirty="0"/>
              <a:t> de se </a:t>
            </a:r>
            <a:r>
              <a:rPr lang="it-IT" sz="2400" dirty="0" err="1"/>
              <a:t>poursuivre</a:t>
            </a:r>
            <a:r>
              <a:rPr lang="it-IT" sz="2400" dirty="0"/>
              <a:t> en </a:t>
            </a:r>
            <a:r>
              <a:rPr lang="it-IT" sz="2400" dirty="0" err="1"/>
              <a:t>fonction</a:t>
            </a:r>
            <a:r>
              <a:rPr lang="it-IT" sz="2400" dirty="0"/>
              <a:t> </a:t>
            </a:r>
            <a:r>
              <a:rPr lang="it-IT" sz="2400" dirty="0" err="1"/>
              <a:t>des</a:t>
            </a:r>
            <a:r>
              <a:rPr lang="it-IT" sz="2400" dirty="0"/>
              <a:t> </a:t>
            </a:r>
            <a:r>
              <a:rPr lang="it-IT" sz="2400" dirty="0" err="1"/>
              <a:t>transformations</a:t>
            </a:r>
            <a:r>
              <a:rPr lang="it-IT" sz="2400" dirty="0"/>
              <a:t> de la </a:t>
            </a:r>
            <a:r>
              <a:rPr lang="it-IT" sz="2400" dirty="0" err="1"/>
              <a:t>société</a:t>
            </a:r>
            <a:r>
              <a:rPr lang="it-IT" sz="2400" dirty="0"/>
              <a:t> et </a:t>
            </a:r>
            <a:r>
              <a:rPr lang="it-IT" sz="2400" dirty="0" err="1"/>
              <a:t>des</a:t>
            </a:r>
            <a:r>
              <a:rPr lang="it-IT" sz="2400" dirty="0"/>
              <a:t> </a:t>
            </a:r>
            <a:r>
              <a:rPr lang="it-IT" sz="2400" dirty="0" err="1"/>
              <a:t>mœurs</a:t>
            </a:r>
            <a:r>
              <a:rPr lang="it-IT" sz="2400" dirty="0"/>
              <a:t>.</a:t>
            </a:r>
            <a:endParaRPr lang="fr-CA" sz="2400" dirty="0"/>
          </a:p>
        </p:txBody>
      </p:sp>
    </p:spTree>
    <p:extLst>
      <p:ext uri="{BB962C8B-B14F-4D97-AF65-F5344CB8AC3E}">
        <p14:creationId xmlns:p14="http://schemas.microsoft.com/office/powerpoint/2010/main" val="13786717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Déclaration de l’Académie française</a:t>
            </a:r>
            <a:br>
              <a:rPr lang="fr-CA" sz="2800" dirty="0"/>
            </a:br>
            <a:r>
              <a:rPr lang="fr-CA" sz="2800" dirty="0"/>
              <a:t>2019 </a:t>
            </a:r>
            <a:r>
              <a:rPr lang="it-IT" sz="2800" dirty="0"/>
              <a:t>«</a:t>
            </a:r>
            <a:r>
              <a:rPr lang="it-IT" sz="2800" dirty="0" err="1"/>
              <a:t>auteur</a:t>
            </a:r>
            <a:r>
              <a:rPr lang="it-IT" sz="2800" dirty="0"/>
              <a:t>» </a:t>
            </a:r>
            <a:endParaRPr lang="fr-CA" sz="2800" dirty="0"/>
          </a:p>
        </p:txBody>
      </p:sp>
      <p:sp>
        <p:nvSpPr>
          <p:cNvPr id="3" name="Segnaposto contenuto 2"/>
          <p:cNvSpPr>
            <a:spLocks noGrp="1"/>
          </p:cNvSpPr>
          <p:nvPr>
            <p:ph idx="1"/>
          </p:nvPr>
        </p:nvSpPr>
        <p:spPr/>
        <p:txBody>
          <a:bodyPr>
            <a:normAutofit/>
          </a:bodyPr>
          <a:lstStyle/>
          <a:p>
            <a:pPr algn="just"/>
            <a:r>
              <a:rPr lang="it-IT" sz="2400" dirty="0"/>
              <a:t>Un </a:t>
            </a:r>
            <a:r>
              <a:rPr lang="it-IT" sz="2400" dirty="0" err="1"/>
              <a:t>cas</a:t>
            </a:r>
            <a:r>
              <a:rPr lang="it-IT" sz="2400" dirty="0"/>
              <a:t> </a:t>
            </a:r>
            <a:r>
              <a:rPr lang="it-IT" sz="2400" dirty="0" err="1"/>
              <a:t>épineux</a:t>
            </a:r>
            <a:r>
              <a:rPr lang="it-IT" sz="2400" dirty="0"/>
              <a:t> est </a:t>
            </a:r>
            <a:r>
              <a:rPr lang="it-IT" sz="2400" dirty="0" err="1"/>
              <a:t>celui</a:t>
            </a:r>
            <a:r>
              <a:rPr lang="it-IT" sz="2400" dirty="0"/>
              <a:t> de la forme </a:t>
            </a:r>
            <a:r>
              <a:rPr lang="it-IT" sz="2400" dirty="0" err="1"/>
              <a:t>féminine</a:t>
            </a:r>
            <a:r>
              <a:rPr lang="it-IT" sz="2400" dirty="0"/>
              <a:t> </a:t>
            </a:r>
            <a:r>
              <a:rPr lang="it-IT" sz="2400" dirty="0" err="1"/>
              <a:t>du</a:t>
            </a:r>
            <a:r>
              <a:rPr lang="it-IT" sz="2400" dirty="0"/>
              <a:t> </a:t>
            </a:r>
            <a:r>
              <a:rPr lang="it-IT" sz="2400" dirty="0" err="1"/>
              <a:t>substantif</a:t>
            </a:r>
            <a:r>
              <a:rPr lang="it-IT" sz="2400" dirty="0"/>
              <a:t> «</a:t>
            </a:r>
            <a:r>
              <a:rPr lang="it-IT" sz="2400" dirty="0" err="1"/>
              <a:t>auteur</a:t>
            </a:r>
            <a:r>
              <a:rPr lang="it-IT" sz="2400" dirty="0"/>
              <a:t>». Il </a:t>
            </a:r>
            <a:r>
              <a:rPr lang="it-IT" sz="2400" dirty="0" err="1"/>
              <a:t>existe</a:t>
            </a:r>
            <a:r>
              <a:rPr lang="it-IT" sz="2400" dirty="0"/>
              <a:t> </a:t>
            </a:r>
            <a:r>
              <a:rPr lang="it-IT" sz="2400" dirty="0" err="1"/>
              <a:t>ou</a:t>
            </a:r>
            <a:r>
              <a:rPr lang="it-IT" sz="2400" dirty="0"/>
              <a:t> il a </a:t>
            </a:r>
            <a:r>
              <a:rPr lang="it-IT" sz="2400" dirty="0" err="1"/>
              <a:t>existé</a:t>
            </a:r>
            <a:r>
              <a:rPr lang="it-IT" sz="2400" dirty="0"/>
              <a:t> </a:t>
            </a:r>
            <a:r>
              <a:rPr lang="it-IT" sz="2400" dirty="0" err="1"/>
              <a:t>des</a:t>
            </a:r>
            <a:r>
              <a:rPr lang="it-IT" sz="2400" dirty="0"/>
              <a:t> </a:t>
            </a:r>
            <a:r>
              <a:rPr lang="it-IT" sz="2400" dirty="0" err="1"/>
              <a:t>formes</a:t>
            </a:r>
            <a:r>
              <a:rPr lang="it-IT" sz="2400" dirty="0"/>
              <a:t> </a:t>
            </a:r>
            <a:r>
              <a:rPr lang="it-IT" sz="2400" dirty="0" err="1"/>
              <a:t>concurrentes</a:t>
            </a:r>
            <a:r>
              <a:rPr lang="it-IT" sz="2400" dirty="0"/>
              <a:t>, </a:t>
            </a:r>
            <a:r>
              <a:rPr lang="it-IT" sz="2400" dirty="0" err="1"/>
              <a:t>telles</a:t>
            </a:r>
            <a:r>
              <a:rPr lang="it-IT" sz="2400" dirty="0"/>
              <a:t> </a:t>
            </a:r>
            <a:r>
              <a:rPr lang="it-IT" sz="2400" dirty="0" err="1"/>
              <a:t>que</a:t>
            </a:r>
            <a:r>
              <a:rPr lang="it-IT" sz="2400" dirty="0"/>
              <a:t> «</a:t>
            </a:r>
            <a:r>
              <a:rPr lang="it-IT" sz="2400" dirty="0" err="1"/>
              <a:t>authoresse</a:t>
            </a:r>
            <a:r>
              <a:rPr lang="it-IT" sz="2400" dirty="0"/>
              <a:t>» </a:t>
            </a:r>
            <a:r>
              <a:rPr lang="it-IT" sz="2400" dirty="0" err="1"/>
              <a:t>ou</a:t>
            </a:r>
            <a:r>
              <a:rPr lang="it-IT" sz="2400" dirty="0"/>
              <a:t> «</a:t>
            </a:r>
            <a:r>
              <a:rPr lang="it-IT" sz="2400" dirty="0" err="1"/>
              <a:t>autoresse</a:t>
            </a:r>
            <a:r>
              <a:rPr lang="it-IT" sz="2400" dirty="0"/>
              <a:t>», «autrice» (</a:t>
            </a:r>
            <a:r>
              <a:rPr lang="it-IT" sz="2400" dirty="0" err="1"/>
              <a:t>assez</a:t>
            </a:r>
            <a:r>
              <a:rPr lang="it-IT" sz="2400" dirty="0"/>
              <a:t> </a:t>
            </a:r>
            <a:r>
              <a:rPr lang="it-IT" sz="2400" dirty="0" err="1"/>
              <a:t>faiblement</a:t>
            </a:r>
            <a:r>
              <a:rPr lang="it-IT" sz="2400" dirty="0"/>
              <a:t> </a:t>
            </a:r>
            <a:r>
              <a:rPr lang="it-IT" sz="2400" dirty="0" err="1"/>
              <a:t>usité</a:t>
            </a:r>
            <a:r>
              <a:rPr lang="it-IT" sz="2400" dirty="0"/>
              <a:t>) et plus </a:t>
            </a:r>
            <a:r>
              <a:rPr lang="it-IT" sz="2400" dirty="0" err="1"/>
              <a:t>souvent</a:t>
            </a:r>
            <a:r>
              <a:rPr lang="it-IT" sz="2400" dirty="0"/>
              <a:t> </a:t>
            </a:r>
            <a:r>
              <a:rPr lang="it-IT" sz="2400" dirty="0" err="1"/>
              <a:t>aujourd’hui</a:t>
            </a:r>
            <a:r>
              <a:rPr lang="it-IT" sz="2400" dirty="0"/>
              <a:t> «</a:t>
            </a:r>
            <a:r>
              <a:rPr lang="it-IT" sz="2400" dirty="0" err="1"/>
              <a:t>auteure</a:t>
            </a:r>
            <a:r>
              <a:rPr lang="it-IT" sz="2400" dirty="0"/>
              <a:t>». On </a:t>
            </a:r>
            <a:r>
              <a:rPr lang="it-IT" sz="2400" dirty="0" err="1"/>
              <a:t>observera</a:t>
            </a:r>
            <a:r>
              <a:rPr lang="it-IT" sz="2400" dirty="0"/>
              <a:t> </a:t>
            </a:r>
            <a:r>
              <a:rPr lang="it-IT" sz="2400" dirty="0" err="1"/>
              <a:t>que</a:t>
            </a:r>
            <a:r>
              <a:rPr lang="it-IT" sz="2400" dirty="0"/>
              <a:t> l’on </a:t>
            </a:r>
            <a:r>
              <a:rPr lang="it-IT" sz="2400" dirty="0" err="1"/>
              <a:t>parle</a:t>
            </a:r>
            <a:r>
              <a:rPr lang="it-IT" sz="2400" dirty="0"/>
              <a:t> </a:t>
            </a:r>
            <a:r>
              <a:rPr lang="it-IT" sz="2400" dirty="0" err="1"/>
              <a:t>couramment</a:t>
            </a:r>
            <a:r>
              <a:rPr lang="it-IT" sz="2400" dirty="0"/>
              <a:t> de «</a:t>
            </a:r>
            <a:r>
              <a:rPr lang="it-IT" sz="2400" dirty="0" err="1"/>
              <a:t>créatrice</a:t>
            </a:r>
            <a:r>
              <a:rPr lang="it-IT" sz="2400" dirty="0"/>
              <a:t>» et de «</a:t>
            </a:r>
            <a:r>
              <a:rPr lang="it-IT" sz="2400" dirty="0" err="1"/>
              <a:t>réalisatrice</a:t>
            </a:r>
            <a:r>
              <a:rPr lang="it-IT" sz="2400" dirty="0"/>
              <a:t>»: or la </a:t>
            </a:r>
            <a:r>
              <a:rPr lang="it-IT" sz="2400" dirty="0" err="1"/>
              <a:t>notion</a:t>
            </a:r>
            <a:r>
              <a:rPr lang="it-IT" sz="2400" dirty="0"/>
              <a:t> d’«</a:t>
            </a:r>
            <a:r>
              <a:rPr lang="it-IT" sz="2400" dirty="0" err="1"/>
              <a:t>auteur</a:t>
            </a:r>
            <a:r>
              <a:rPr lang="it-IT" sz="2400" dirty="0"/>
              <a:t>» n’est </a:t>
            </a:r>
            <a:r>
              <a:rPr lang="it-IT" sz="2400" dirty="0" err="1"/>
              <a:t>pas</a:t>
            </a:r>
            <a:r>
              <a:rPr lang="it-IT" sz="2400" dirty="0"/>
              <a:t> </a:t>
            </a:r>
            <a:r>
              <a:rPr lang="it-IT" sz="2400" dirty="0" err="1"/>
              <a:t>moins</a:t>
            </a:r>
            <a:r>
              <a:rPr lang="it-IT" sz="2400" dirty="0"/>
              <a:t> </a:t>
            </a:r>
            <a:r>
              <a:rPr lang="it-IT" sz="2400" dirty="0" err="1"/>
              <a:t>abstraite</a:t>
            </a:r>
            <a:r>
              <a:rPr lang="it-IT" sz="2400" dirty="0"/>
              <a:t> </a:t>
            </a:r>
            <a:r>
              <a:rPr lang="it-IT" sz="2400" dirty="0" err="1"/>
              <a:t>que</a:t>
            </a:r>
            <a:r>
              <a:rPr lang="it-IT" sz="2400" dirty="0"/>
              <a:t> celle de «</a:t>
            </a:r>
            <a:r>
              <a:rPr lang="it-IT" sz="2400" dirty="0" err="1"/>
              <a:t>créateur</a:t>
            </a:r>
            <a:r>
              <a:rPr lang="it-IT" sz="2400" dirty="0"/>
              <a:t>» </a:t>
            </a:r>
            <a:r>
              <a:rPr lang="it-IT" sz="2400" dirty="0" err="1"/>
              <a:t>ou</a:t>
            </a:r>
            <a:r>
              <a:rPr lang="it-IT" sz="2400" dirty="0"/>
              <a:t> de «</a:t>
            </a:r>
            <a:r>
              <a:rPr lang="it-IT" sz="2400" dirty="0" err="1"/>
              <a:t>réalisateur</a:t>
            </a:r>
            <a:r>
              <a:rPr lang="it-IT" sz="2400" dirty="0"/>
              <a:t>». </a:t>
            </a:r>
            <a:r>
              <a:rPr lang="it-IT" sz="2400" b="1" dirty="0"/>
              <a:t>«Autrice», dont la </a:t>
            </a:r>
            <a:r>
              <a:rPr lang="it-IT" sz="2400" b="1" dirty="0" err="1"/>
              <a:t>formation</a:t>
            </a:r>
            <a:r>
              <a:rPr lang="it-IT" sz="2400" b="1" dirty="0"/>
              <a:t> est plus </a:t>
            </a:r>
            <a:r>
              <a:rPr lang="it-IT" sz="2400" b="1" dirty="0" err="1"/>
              <a:t>satisfaisante</a:t>
            </a:r>
            <a:r>
              <a:rPr lang="it-IT" sz="2400" dirty="0"/>
              <a:t>, n’est </a:t>
            </a:r>
            <a:r>
              <a:rPr lang="it-IT" sz="2400" dirty="0" err="1"/>
              <a:t>pas</a:t>
            </a:r>
            <a:r>
              <a:rPr lang="it-IT" sz="2400" dirty="0"/>
              <a:t> </a:t>
            </a:r>
            <a:r>
              <a:rPr lang="it-IT" sz="2400" dirty="0" err="1"/>
              <a:t>complètement</a:t>
            </a:r>
            <a:r>
              <a:rPr lang="it-IT" sz="2400" dirty="0"/>
              <a:t> sorti de l’</a:t>
            </a:r>
            <a:r>
              <a:rPr lang="it-IT" sz="2400" dirty="0" err="1"/>
              <a:t>usage</a:t>
            </a:r>
            <a:r>
              <a:rPr lang="it-IT" sz="2400" dirty="0"/>
              <a:t> [</a:t>
            </a:r>
            <a:r>
              <a:rPr lang="mr-IN" sz="2400" dirty="0"/>
              <a:t>…</a:t>
            </a:r>
            <a:r>
              <a:rPr lang="it-IT" sz="2400" dirty="0"/>
              <a:t>] </a:t>
            </a:r>
          </a:p>
        </p:txBody>
      </p:sp>
    </p:spTree>
    <p:extLst>
      <p:ext uri="{BB962C8B-B14F-4D97-AF65-F5344CB8AC3E}">
        <p14:creationId xmlns:p14="http://schemas.microsoft.com/office/powerpoint/2010/main" val="847126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le Guide </a:t>
            </a:r>
            <a:r>
              <a:rPr lang="it-IT" sz="2800" b="1" dirty="0" err="1"/>
              <a:t>pratique</a:t>
            </a:r>
            <a:r>
              <a:rPr lang="it-IT" sz="2800" b="1" dirty="0"/>
              <a:t> </a:t>
            </a:r>
            <a:r>
              <a:rPr lang="it-IT" sz="2800" b="1" dirty="0" err="1"/>
              <a:t>du</a:t>
            </a:r>
            <a:r>
              <a:rPr lang="it-IT" sz="2800" b="1" dirty="0"/>
              <a:t> </a:t>
            </a:r>
            <a:r>
              <a:rPr lang="it-IT" sz="2800" b="1" dirty="0" err="1"/>
              <a:t>Haut</a:t>
            </a:r>
            <a:r>
              <a:rPr lang="it-IT" sz="2800" b="1" dirty="0"/>
              <a:t> </a:t>
            </a:r>
            <a:r>
              <a:rPr lang="it-IT" sz="2800" b="1" dirty="0" err="1"/>
              <a:t>Conseil</a:t>
            </a:r>
            <a:r>
              <a:rPr lang="it-IT" sz="2800" b="1" dirty="0"/>
              <a:t> à l’</a:t>
            </a:r>
            <a:r>
              <a:rPr lang="it-IT" sz="2800" b="1" dirty="0" err="1"/>
              <a:t>Egalité</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it-IT" sz="2400" dirty="0"/>
              <a:t>La Convention d’engagement pour une </a:t>
            </a:r>
            <a:r>
              <a:rPr lang="it-IT" sz="2400" dirty="0" err="1"/>
              <a:t>communication</a:t>
            </a:r>
            <a:r>
              <a:rPr lang="it-IT" sz="2400" dirty="0"/>
              <a:t> </a:t>
            </a:r>
            <a:r>
              <a:rPr lang="it-IT" sz="2400" dirty="0" err="1"/>
              <a:t>publique</a:t>
            </a:r>
            <a:r>
              <a:rPr lang="it-IT" sz="2400" dirty="0"/>
              <a:t> sans </a:t>
            </a:r>
            <a:r>
              <a:rPr lang="it-IT" sz="2400" dirty="0" err="1"/>
              <a:t>stéréotype</a:t>
            </a:r>
            <a:r>
              <a:rPr lang="it-IT" sz="2400" dirty="0"/>
              <a:t> de </a:t>
            </a:r>
            <a:r>
              <a:rPr lang="it-IT" sz="2400" dirty="0" err="1"/>
              <a:t>sexe</a:t>
            </a:r>
            <a:r>
              <a:rPr lang="it-IT" sz="2400" dirty="0"/>
              <a:t> a </a:t>
            </a:r>
            <a:r>
              <a:rPr lang="it-IT" sz="2400" dirty="0" err="1"/>
              <a:t>depuis</a:t>
            </a:r>
            <a:r>
              <a:rPr lang="it-IT" sz="2400" dirty="0"/>
              <a:t> </a:t>
            </a:r>
            <a:r>
              <a:rPr lang="it-IT" sz="2400" dirty="0" err="1"/>
              <a:t>éte</a:t>
            </a:r>
            <a:r>
              <a:rPr lang="it-IT" sz="2400" dirty="0"/>
              <a:t>́ </a:t>
            </a:r>
            <a:r>
              <a:rPr lang="it-IT" sz="2400" dirty="0" err="1"/>
              <a:t>adoptée</a:t>
            </a:r>
            <a:r>
              <a:rPr lang="it-IT" sz="2400" dirty="0"/>
              <a:t> par le </a:t>
            </a:r>
            <a:r>
              <a:rPr lang="it-IT" sz="2400" dirty="0" err="1"/>
              <a:t>Conseil</a:t>
            </a:r>
            <a:r>
              <a:rPr lang="it-IT" sz="2400" dirty="0"/>
              <a:t> </a:t>
            </a:r>
            <a:r>
              <a:rPr lang="it-IT" sz="2400" dirty="0" err="1"/>
              <a:t>économique</a:t>
            </a:r>
            <a:r>
              <a:rPr lang="it-IT" sz="2400" dirty="0"/>
              <a:t>, social et </a:t>
            </a:r>
            <a:r>
              <a:rPr lang="it-IT" sz="2400" dirty="0" err="1"/>
              <a:t>environnemental</a:t>
            </a:r>
            <a:r>
              <a:rPr lang="it-IT" sz="2400" dirty="0"/>
              <a:t>, l’ÉNA, le </a:t>
            </a:r>
            <a:r>
              <a:rPr lang="it-IT" sz="2400" dirty="0" err="1"/>
              <a:t>ministère</a:t>
            </a:r>
            <a:r>
              <a:rPr lang="it-IT" sz="2400" dirty="0"/>
              <a:t> de la </a:t>
            </a:r>
            <a:r>
              <a:rPr lang="it-IT" sz="2400" dirty="0" err="1"/>
              <a:t>Justice</a:t>
            </a:r>
            <a:r>
              <a:rPr lang="it-IT" sz="2400" dirty="0"/>
              <a:t>, le Centre </a:t>
            </a:r>
            <a:r>
              <a:rPr lang="it-IT" sz="2400" dirty="0" err="1"/>
              <a:t>national</a:t>
            </a:r>
            <a:r>
              <a:rPr lang="it-IT" sz="2400" dirty="0"/>
              <a:t> de la </a:t>
            </a:r>
            <a:r>
              <a:rPr lang="it-IT" sz="2400" dirty="0" err="1"/>
              <a:t>fonction</a:t>
            </a:r>
            <a:r>
              <a:rPr lang="it-IT" sz="2400" dirty="0"/>
              <a:t> </a:t>
            </a:r>
            <a:r>
              <a:rPr lang="it-IT" sz="2400" dirty="0" err="1"/>
              <a:t>publique</a:t>
            </a:r>
            <a:r>
              <a:rPr lang="it-IT" sz="2400" dirty="0"/>
              <a:t> territoriale, </a:t>
            </a:r>
            <a:r>
              <a:rPr lang="it-IT" sz="2400" dirty="0" err="1"/>
              <a:t>des</a:t>
            </a:r>
            <a:r>
              <a:rPr lang="it-IT" sz="2400" dirty="0"/>
              <a:t> </a:t>
            </a:r>
            <a:r>
              <a:rPr lang="it-IT" sz="2400" dirty="0" err="1"/>
              <a:t>collectivités</a:t>
            </a:r>
            <a:r>
              <a:rPr lang="it-IT" sz="2400" dirty="0"/>
              <a:t> </a:t>
            </a:r>
            <a:r>
              <a:rPr lang="it-IT" sz="2400" dirty="0" err="1"/>
              <a:t>territoriales</a:t>
            </a:r>
            <a:r>
              <a:rPr lang="it-IT" sz="2400" dirty="0"/>
              <a:t> de </a:t>
            </a:r>
            <a:r>
              <a:rPr lang="it-IT" sz="2400" dirty="0" err="1"/>
              <a:t>tous</a:t>
            </a:r>
            <a:r>
              <a:rPr lang="it-IT" sz="2400" dirty="0"/>
              <a:t> </a:t>
            </a:r>
            <a:r>
              <a:rPr lang="it-IT" sz="2400" dirty="0" err="1"/>
              <a:t>niveaux</a:t>
            </a:r>
            <a:r>
              <a:rPr lang="it-IT" sz="2400" dirty="0"/>
              <a:t> et </a:t>
            </a:r>
            <a:r>
              <a:rPr lang="it-IT" sz="2400" dirty="0" err="1"/>
              <a:t>des</a:t>
            </a:r>
            <a:r>
              <a:rPr lang="it-IT" sz="2400" dirty="0"/>
              <a:t> </a:t>
            </a:r>
            <a:r>
              <a:rPr lang="it-IT" sz="2400" dirty="0" err="1"/>
              <a:t>universités</a:t>
            </a:r>
            <a:r>
              <a:rPr lang="it-IT" sz="2400" dirty="0"/>
              <a:t>... </a:t>
            </a:r>
          </a:p>
          <a:p>
            <a:pPr algn="just"/>
            <a:endParaRPr lang="fr-CA" sz="2400" dirty="0"/>
          </a:p>
        </p:txBody>
      </p:sp>
    </p:spTree>
    <p:extLst>
      <p:ext uri="{BB962C8B-B14F-4D97-AF65-F5344CB8AC3E}">
        <p14:creationId xmlns:p14="http://schemas.microsoft.com/office/powerpoint/2010/main" val="99482376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Haut Conseil à l'égalité </a:t>
            </a:r>
          </a:p>
        </p:txBody>
      </p:sp>
      <p:sp>
        <p:nvSpPr>
          <p:cNvPr id="3" name="Segnaposto contenuto 2"/>
          <p:cNvSpPr>
            <a:spLocks noGrp="1"/>
          </p:cNvSpPr>
          <p:nvPr>
            <p:ph idx="1"/>
          </p:nvPr>
        </p:nvSpPr>
        <p:spPr/>
        <p:txBody>
          <a:bodyPr>
            <a:normAutofit/>
          </a:bodyPr>
          <a:lstStyle/>
          <a:p>
            <a:pPr algn="just"/>
            <a:r>
              <a:rPr lang="fr-CA" sz="2400" dirty="0"/>
              <a:t>Le Haut Conseil à l'égalité entre les femmes et les hommes (HCE) est une instance consultative indépendante française.</a:t>
            </a:r>
          </a:p>
          <a:p>
            <a:pPr algn="just"/>
            <a:r>
              <a:rPr lang="fr-CA" sz="2400" dirty="0"/>
              <a:t>Il est créé par décret du président de la République François Hollande le 3 janvier 2013. </a:t>
            </a:r>
          </a:p>
          <a:p>
            <a:pPr algn="just"/>
            <a:r>
              <a:rPr lang="fr-CA" sz="2400" dirty="0"/>
              <a:t>Le HCE a été inscrit dans la loi relative à l'égalité et la citoyenneté du 27 janvier 2017 qui a renforcé ses missions (article 181). </a:t>
            </a:r>
          </a:p>
          <a:p>
            <a:pPr algn="just"/>
            <a:r>
              <a:rPr lang="fr-CA" sz="2400" dirty="0"/>
              <a:t>Le Haut Conseil à l’</a:t>
            </a:r>
            <a:r>
              <a:rPr lang="fr-CA" sz="2400" dirty="0" err="1"/>
              <a:t>Egalité</a:t>
            </a:r>
            <a:r>
              <a:rPr lang="fr-CA" sz="2400" dirty="0"/>
              <a:t> entre les femmes et les hommes est composé de personnalités nommées par arrêté </a:t>
            </a:r>
            <a:r>
              <a:rPr lang="fr-CA" sz="2400" dirty="0" err="1"/>
              <a:t>du.de</a:t>
            </a:r>
            <a:r>
              <a:rPr lang="fr-CA" sz="2400" dirty="0"/>
              <a:t> la </a:t>
            </a:r>
            <a:r>
              <a:rPr lang="fr-CA" sz="2400" dirty="0" err="1"/>
              <a:t>Premièr.e</a:t>
            </a:r>
            <a:r>
              <a:rPr lang="fr-CA" sz="2400" dirty="0"/>
              <a:t> ministre, sur proposition </a:t>
            </a:r>
            <a:r>
              <a:rPr lang="fr-CA" sz="2400" dirty="0" err="1"/>
              <a:t>du.de</a:t>
            </a:r>
            <a:r>
              <a:rPr lang="fr-CA" sz="2400" dirty="0"/>
              <a:t> la ministre des Droits des femmes.</a:t>
            </a:r>
          </a:p>
        </p:txBody>
      </p:sp>
    </p:spTree>
    <p:extLst>
      <p:ext uri="{BB962C8B-B14F-4D97-AF65-F5344CB8AC3E}">
        <p14:creationId xmlns:p14="http://schemas.microsoft.com/office/powerpoint/2010/main" val="231560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000" dirty="0" err="1"/>
              <a:t>bfmtv</a:t>
            </a:r>
            <a:r>
              <a:rPr lang="fr-CA" sz="2000" dirty="0"/>
              <a:t>. 28 novembre 2020</a:t>
            </a:r>
          </a:p>
        </p:txBody>
      </p:sp>
      <p:pic>
        <p:nvPicPr>
          <p:cNvPr id="4" name="Segnaposto contenuto 3" descr="Pancarte-contre-la-loi-securite-globale-illustration-488081.jpg"/>
          <p:cNvPicPr>
            <a:picLocks noGrp="1" noChangeAspect="1"/>
          </p:cNvPicPr>
          <p:nvPr>
            <p:ph idx="1"/>
          </p:nvPr>
        </p:nvPicPr>
        <p:blipFill>
          <a:blip r:embed="rId2">
            <a:extLst>
              <a:ext uri="{28A0092B-C50C-407E-A947-70E740481C1C}">
                <a14:useLocalDpi xmlns:a14="http://schemas.microsoft.com/office/drawing/2010/main" val="0"/>
              </a:ext>
            </a:extLst>
          </a:blip>
          <a:srcRect l="-1155" r="-1155"/>
          <a:stretch>
            <a:fillRect/>
          </a:stretch>
        </p:blipFill>
        <p:spPr/>
      </p:pic>
    </p:spTree>
    <p:extLst>
      <p:ext uri="{BB962C8B-B14F-4D97-AF65-F5344CB8AC3E}">
        <p14:creationId xmlns:p14="http://schemas.microsoft.com/office/powerpoint/2010/main" val="30718748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le Guide </a:t>
            </a:r>
            <a:r>
              <a:rPr lang="it-IT" sz="2800" b="1" dirty="0" err="1"/>
              <a:t>pratique</a:t>
            </a:r>
            <a:r>
              <a:rPr lang="it-IT" sz="2800" b="1" dirty="0"/>
              <a:t> </a:t>
            </a:r>
            <a:r>
              <a:rPr lang="it-IT" sz="2800" b="1" dirty="0" err="1"/>
              <a:t>du</a:t>
            </a:r>
            <a:r>
              <a:rPr lang="it-IT" sz="2800" b="1" dirty="0"/>
              <a:t> </a:t>
            </a:r>
            <a:r>
              <a:rPr lang="it-IT" sz="2800" b="1" dirty="0" err="1"/>
              <a:t>Haut</a:t>
            </a:r>
            <a:r>
              <a:rPr lang="it-IT" sz="2800" b="1" dirty="0"/>
              <a:t> </a:t>
            </a:r>
            <a:r>
              <a:rPr lang="it-IT" sz="2800" b="1" dirty="0" err="1"/>
              <a:t>Conseil</a:t>
            </a:r>
            <a:r>
              <a:rPr lang="it-IT" sz="2800" b="1" dirty="0"/>
              <a:t> à l’</a:t>
            </a:r>
            <a:r>
              <a:rPr lang="it-IT" sz="2800" b="1" dirty="0" err="1"/>
              <a:t>Egalité</a:t>
            </a:r>
            <a:endParaRPr lang="fr-CA" sz="2800" dirty="0"/>
          </a:p>
        </p:txBody>
      </p:sp>
      <p:sp>
        <p:nvSpPr>
          <p:cNvPr id="3" name="Segnaposto contenuto 2"/>
          <p:cNvSpPr>
            <a:spLocks noGrp="1"/>
          </p:cNvSpPr>
          <p:nvPr>
            <p:ph idx="1"/>
          </p:nvPr>
        </p:nvSpPr>
        <p:spPr/>
        <p:txBody>
          <a:bodyPr>
            <a:normAutofit/>
          </a:bodyPr>
          <a:lstStyle/>
          <a:p>
            <a:r>
              <a:rPr lang="it-IT" sz="2400" dirty="0" err="1"/>
              <a:t>Au</a:t>
            </a:r>
            <a:r>
              <a:rPr lang="it-IT" sz="2400" dirty="0"/>
              <a:t> </a:t>
            </a:r>
            <a:r>
              <a:rPr lang="it-IT" sz="2400" dirty="0" err="1"/>
              <a:t>niveau</a:t>
            </a:r>
            <a:r>
              <a:rPr lang="it-IT" sz="2400" dirty="0"/>
              <a:t> </a:t>
            </a:r>
            <a:r>
              <a:rPr lang="it-IT" sz="2400" dirty="0" err="1"/>
              <a:t>européen</a:t>
            </a:r>
            <a:endParaRPr lang="it-IT" sz="2400" dirty="0"/>
          </a:p>
          <a:p>
            <a:pPr algn="just"/>
            <a:r>
              <a:rPr lang="it-IT" sz="2400" dirty="0"/>
              <a:t>Le </a:t>
            </a:r>
            <a:r>
              <a:rPr lang="it-IT" sz="2400" dirty="0" err="1"/>
              <a:t>Conseil</a:t>
            </a:r>
            <a:r>
              <a:rPr lang="it-IT" sz="2400" dirty="0"/>
              <a:t> de l’Europe a </a:t>
            </a:r>
            <a:r>
              <a:rPr lang="it-IT" sz="2400" dirty="0" err="1"/>
              <a:t>adopté</a:t>
            </a:r>
            <a:r>
              <a:rPr lang="it-IT" sz="2400" dirty="0"/>
              <a:t>, en 2008, une </a:t>
            </a:r>
            <a:r>
              <a:rPr lang="it-IT" sz="2400" dirty="0" err="1"/>
              <a:t>recomman-dation</a:t>
            </a:r>
            <a:r>
              <a:rPr lang="it-IT" sz="2400" dirty="0"/>
              <a:t> </a:t>
            </a:r>
            <a:r>
              <a:rPr lang="it-IT" sz="2400" dirty="0" err="1"/>
              <a:t>visant</a:t>
            </a:r>
            <a:r>
              <a:rPr lang="it-IT" sz="2400" dirty="0"/>
              <a:t> « l’</a:t>
            </a:r>
            <a:r>
              <a:rPr lang="it-IT" sz="2400" dirty="0" err="1"/>
              <a:t>élimination</a:t>
            </a:r>
            <a:r>
              <a:rPr lang="it-IT" sz="2400" dirty="0"/>
              <a:t> </a:t>
            </a:r>
            <a:r>
              <a:rPr lang="it-IT" sz="2400" dirty="0" err="1"/>
              <a:t>du</a:t>
            </a:r>
            <a:r>
              <a:rPr lang="it-IT" sz="2400" dirty="0"/>
              <a:t> </a:t>
            </a:r>
            <a:r>
              <a:rPr lang="it-IT" sz="2400" dirty="0" err="1"/>
              <a:t>sexisme</a:t>
            </a:r>
            <a:r>
              <a:rPr lang="it-IT" sz="2400" dirty="0"/>
              <a:t> </a:t>
            </a:r>
            <a:r>
              <a:rPr lang="it-IT" sz="2400" dirty="0" err="1"/>
              <a:t>dans</a:t>
            </a:r>
            <a:r>
              <a:rPr lang="it-IT" sz="2400" dirty="0"/>
              <a:t> le </a:t>
            </a:r>
            <a:r>
              <a:rPr lang="it-IT" sz="2400" dirty="0" err="1"/>
              <a:t>langage</a:t>
            </a:r>
            <a:r>
              <a:rPr lang="it-IT" sz="2400" dirty="0"/>
              <a:t> et la promotion d’un </a:t>
            </a:r>
            <a:r>
              <a:rPr lang="it-IT" sz="2400" dirty="0" err="1"/>
              <a:t>langage</a:t>
            </a:r>
            <a:r>
              <a:rPr lang="it-IT" sz="2400" dirty="0"/>
              <a:t> </a:t>
            </a:r>
            <a:r>
              <a:rPr lang="it-IT" sz="2400" dirty="0" err="1"/>
              <a:t>reflétant</a:t>
            </a:r>
            <a:r>
              <a:rPr lang="it-IT" sz="2400" dirty="0"/>
              <a:t> le principe d’</a:t>
            </a:r>
            <a:r>
              <a:rPr lang="it-IT" sz="2400" dirty="0" err="1"/>
              <a:t>égalité</a:t>
            </a:r>
            <a:r>
              <a:rPr lang="it-IT" sz="2400" dirty="0"/>
              <a:t> </a:t>
            </a:r>
            <a:r>
              <a:rPr lang="it-IT" sz="2400" dirty="0" err="1"/>
              <a:t>entre</a:t>
            </a:r>
            <a:r>
              <a:rPr lang="it-IT" sz="2400" dirty="0"/>
              <a:t> </a:t>
            </a:r>
            <a:r>
              <a:rPr lang="it-IT" sz="2400" dirty="0" err="1"/>
              <a:t>les</a:t>
            </a:r>
            <a:r>
              <a:rPr lang="it-IT" sz="2400" dirty="0"/>
              <a:t> femmes et </a:t>
            </a:r>
            <a:r>
              <a:rPr lang="it-IT" sz="2400" dirty="0" err="1"/>
              <a:t>les</a:t>
            </a:r>
            <a:r>
              <a:rPr lang="it-IT" sz="2400" dirty="0"/>
              <a:t> </a:t>
            </a:r>
            <a:r>
              <a:rPr lang="it-IT" sz="2400" dirty="0" err="1"/>
              <a:t>hommes</a:t>
            </a:r>
            <a:r>
              <a:rPr lang="it-IT" sz="2400" dirty="0"/>
              <a:t> » (</a:t>
            </a:r>
            <a:r>
              <a:rPr lang="it-IT" sz="2400" dirty="0" err="1"/>
              <a:t>Recommandation</a:t>
            </a:r>
            <a:r>
              <a:rPr lang="it-IT" sz="2400" dirty="0"/>
              <a:t> CM/</a:t>
            </a:r>
            <a:r>
              <a:rPr lang="it-IT" sz="2400" dirty="0" err="1"/>
              <a:t>Rec</a:t>
            </a:r>
            <a:r>
              <a:rPr lang="it-IT" sz="2400" dirty="0"/>
              <a:t>(2007)17).</a:t>
            </a:r>
            <a:endParaRPr lang="fr-CA" sz="2400" dirty="0"/>
          </a:p>
        </p:txBody>
      </p:sp>
      <p:sp>
        <p:nvSpPr>
          <p:cNvPr id="4" name="CasellaDiTesto 3"/>
          <p:cNvSpPr txBox="1"/>
          <p:nvPr/>
        </p:nvSpPr>
        <p:spPr>
          <a:xfrm>
            <a:off x="-350359" y="5182735"/>
            <a:ext cx="184666" cy="369332"/>
          </a:xfrm>
          <a:prstGeom prst="rect">
            <a:avLst/>
          </a:prstGeom>
          <a:noFill/>
        </p:spPr>
        <p:txBody>
          <a:bodyPr wrap="none" rtlCol="0">
            <a:spAutoFit/>
          </a:bodyPr>
          <a:lstStyle/>
          <a:p>
            <a:endParaRPr lang="fr-CA" dirty="0"/>
          </a:p>
        </p:txBody>
      </p:sp>
    </p:spTree>
    <p:extLst>
      <p:ext uri="{BB962C8B-B14F-4D97-AF65-F5344CB8AC3E}">
        <p14:creationId xmlns:p14="http://schemas.microsoft.com/office/powerpoint/2010/main" val="65532121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a:t>Haut</a:t>
            </a:r>
            <a:r>
              <a:rPr lang="it-IT" sz="2800" b="1" dirty="0"/>
              <a:t> </a:t>
            </a:r>
            <a:r>
              <a:rPr lang="it-IT" sz="2800" b="1" dirty="0" err="1"/>
              <a:t>Conseil</a:t>
            </a:r>
            <a:r>
              <a:rPr lang="it-IT" sz="2800" b="1" dirty="0"/>
              <a:t> à l’</a:t>
            </a:r>
            <a:r>
              <a:rPr lang="it-IT" sz="2800" b="1" dirty="0" err="1"/>
              <a:t>Egalité</a:t>
            </a:r>
            <a:r>
              <a:rPr lang="it-IT" sz="2800" b="1" dirty="0"/>
              <a:t/>
            </a:r>
            <a:br>
              <a:rPr lang="it-IT" sz="2800" b="1" dirty="0"/>
            </a:br>
            <a:r>
              <a:rPr lang="it-IT" sz="1300" b="1" dirty="0"/>
              <a:t>http://</a:t>
            </a:r>
            <a:r>
              <a:rPr lang="it-IT" sz="1300" b="1" dirty="0" err="1"/>
              <a:t>www.haut-conseil-egalite.gouv.fr</a:t>
            </a:r>
            <a:r>
              <a:rPr lang="it-IT" sz="1300" b="1" dirty="0"/>
              <a:t>/</a:t>
            </a:r>
            <a:r>
              <a:rPr lang="it-IT" sz="1300" b="1" dirty="0" err="1"/>
              <a:t>stereotypes</a:t>
            </a:r>
            <a:r>
              <a:rPr lang="it-IT" sz="1300" b="1" dirty="0"/>
              <a:t>-et-</a:t>
            </a:r>
            <a:r>
              <a:rPr lang="it-IT" sz="1300" b="1" dirty="0" err="1"/>
              <a:t>roles</a:t>
            </a:r>
            <a:r>
              <a:rPr lang="it-IT" sz="1300" b="1" dirty="0"/>
              <a:t>-</a:t>
            </a:r>
            <a:r>
              <a:rPr lang="it-IT" sz="1300" b="1" dirty="0" err="1"/>
              <a:t>sociaux</a:t>
            </a:r>
            <a:r>
              <a:rPr lang="it-IT" sz="1300" b="1" dirty="0"/>
              <a:t>/zoom-</a:t>
            </a:r>
            <a:r>
              <a:rPr lang="it-IT" sz="1300" b="1" dirty="0" err="1"/>
              <a:t>sur</a:t>
            </a:r>
            <a:r>
              <a:rPr lang="it-IT" sz="1300" b="1" dirty="0"/>
              <a:t>/</a:t>
            </a:r>
            <a:r>
              <a:rPr lang="it-IT" sz="1300" b="1" dirty="0" err="1"/>
              <a:t>article</a:t>
            </a:r>
            <a:r>
              <a:rPr lang="it-IT" sz="1300" b="1" dirty="0"/>
              <a:t>/pour-une-communication-sans-stereotype-de-sexe-le-guide-pratique-du-haut</a:t>
            </a:r>
            <a:br>
              <a:rPr lang="it-IT" sz="1300" b="1" dirty="0"/>
            </a:br>
            <a:endParaRPr lang="fr-CA" sz="1300" dirty="0"/>
          </a:p>
        </p:txBody>
      </p:sp>
      <p:sp>
        <p:nvSpPr>
          <p:cNvPr id="3" name="Segnaposto contenuto 2"/>
          <p:cNvSpPr>
            <a:spLocks noGrp="1"/>
          </p:cNvSpPr>
          <p:nvPr>
            <p:ph idx="1"/>
          </p:nvPr>
        </p:nvSpPr>
        <p:spPr/>
        <p:txBody>
          <a:bodyPr>
            <a:normAutofit lnSpcReduction="10000"/>
          </a:bodyPr>
          <a:lstStyle/>
          <a:p>
            <a:pPr algn="just"/>
            <a:r>
              <a:rPr lang="it-IT" sz="2400" b="1" dirty="0"/>
              <a:t>Pour une </a:t>
            </a:r>
            <a:r>
              <a:rPr lang="it-IT" sz="2400" b="1" dirty="0" err="1"/>
              <a:t>communication</a:t>
            </a:r>
            <a:r>
              <a:rPr lang="it-IT" sz="2400" b="1" dirty="0"/>
              <a:t> sans </a:t>
            </a:r>
            <a:r>
              <a:rPr lang="it-IT" sz="2400" b="1" dirty="0" err="1"/>
              <a:t>stéréotype</a:t>
            </a:r>
            <a:r>
              <a:rPr lang="it-IT" sz="2400" b="1" dirty="0"/>
              <a:t> de </a:t>
            </a:r>
            <a:r>
              <a:rPr lang="it-IT" sz="2400" b="1" dirty="0" err="1"/>
              <a:t>sexe</a:t>
            </a:r>
            <a:r>
              <a:rPr lang="it-IT" sz="2400" b="1" dirty="0"/>
              <a:t> : le Guide </a:t>
            </a:r>
            <a:r>
              <a:rPr lang="it-IT" sz="2400" b="1" dirty="0" err="1"/>
              <a:t>pratique</a:t>
            </a:r>
            <a:r>
              <a:rPr lang="it-IT" sz="2400" b="1" dirty="0"/>
              <a:t> </a:t>
            </a:r>
            <a:r>
              <a:rPr lang="it-IT" sz="2400" b="1" dirty="0" err="1"/>
              <a:t>du</a:t>
            </a:r>
            <a:r>
              <a:rPr lang="it-IT" sz="2400" b="1" dirty="0"/>
              <a:t> </a:t>
            </a:r>
            <a:r>
              <a:rPr lang="it-IT" sz="2400" b="1" dirty="0" err="1"/>
              <a:t>Haut</a:t>
            </a:r>
            <a:r>
              <a:rPr lang="it-IT" sz="2400" b="1" dirty="0"/>
              <a:t> </a:t>
            </a:r>
            <a:r>
              <a:rPr lang="it-IT" sz="2400" b="1" dirty="0" err="1"/>
              <a:t>Conseil</a:t>
            </a:r>
            <a:r>
              <a:rPr lang="it-IT" sz="2400" b="1" dirty="0"/>
              <a:t> à l’</a:t>
            </a:r>
            <a:r>
              <a:rPr lang="it-IT" sz="2400" b="1" dirty="0" err="1"/>
              <a:t>Egalité</a:t>
            </a:r>
            <a:endParaRPr lang="it-IT" sz="2400" b="1" dirty="0"/>
          </a:p>
          <a:p>
            <a:pPr algn="just"/>
            <a:r>
              <a:rPr lang="it-IT" sz="2400" dirty="0" err="1"/>
              <a:t>Dans</a:t>
            </a:r>
            <a:r>
              <a:rPr lang="it-IT" sz="2400" dirty="0"/>
              <a:t> la </a:t>
            </a:r>
            <a:r>
              <a:rPr lang="it-IT" sz="2400" dirty="0" err="1"/>
              <a:t>continuité</a:t>
            </a:r>
            <a:r>
              <a:rPr lang="it-IT" sz="2400" dirty="0"/>
              <a:t> de son rapport </a:t>
            </a:r>
            <a:r>
              <a:rPr lang="it-IT" sz="2400" dirty="0" err="1"/>
              <a:t>relatif</a:t>
            </a:r>
            <a:r>
              <a:rPr lang="it-IT" sz="2400" dirty="0"/>
              <a:t> à la </a:t>
            </a:r>
            <a:r>
              <a:rPr lang="it-IT" sz="2400" dirty="0" err="1"/>
              <a:t>lutte</a:t>
            </a:r>
            <a:r>
              <a:rPr lang="it-IT" sz="2400" dirty="0"/>
              <a:t> </a:t>
            </a:r>
            <a:r>
              <a:rPr lang="it-IT" sz="2400" dirty="0" err="1"/>
              <a:t>contre</a:t>
            </a:r>
            <a:r>
              <a:rPr lang="it-IT" sz="2400" dirty="0"/>
              <a:t> </a:t>
            </a:r>
            <a:r>
              <a:rPr lang="it-IT" sz="2400" dirty="0" err="1"/>
              <a:t>les</a:t>
            </a:r>
            <a:r>
              <a:rPr lang="it-IT" sz="2400" dirty="0"/>
              <a:t> </a:t>
            </a:r>
            <a:r>
              <a:rPr lang="it-IT" sz="2400" dirty="0" err="1"/>
              <a:t>stéréotypes</a:t>
            </a:r>
            <a:r>
              <a:rPr lang="it-IT" sz="2400" dirty="0"/>
              <a:t> de </a:t>
            </a:r>
            <a:r>
              <a:rPr lang="it-IT" sz="2400" dirty="0" err="1"/>
              <a:t>sexe</a:t>
            </a:r>
            <a:r>
              <a:rPr lang="it-IT" sz="2400" dirty="0"/>
              <a:t>, le HCE a </a:t>
            </a:r>
            <a:r>
              <a:rPr lang="it-IT" sz="2400" dirty="0" err="1"/>
              <a:t>souhaité</a:t>
            </a:r>
            <a:r>
              <a:rPr lang="it-IT" sz="2400" dirty="0"/>
              <a:t> </a:t>
            </a:r>
            <a:r>
              <a:rPr lang="it-IT" sz="2400" dirty="0" err="1"/>
              <a:t>élaborer</a:t>
            </a:r>
            <a:r>
              <a:rPr lang="it-IT" sz="2400" dirty="0"/>
              <a:t> un </a:t>
            </a:r>
            <a:r>
              <a:rPr lang="it-IT" sz="2400" dirty="0" err="1"/>
              <a:t>outil</a:t>
            </a:r>
            <a:r>
              <a:rPr lang="it-IT" sz="2400" dirty="0"/>
              <a:t> </a:t>
            </a:r>
            <a:r>
              <a:rPr lang="it-IT" sz="2400" dirty="0" err="1"/>
              <a:t>pratique</a:t>
            </a:r>
            <a:r>
              <a:rPr lang="it-IT" sz="2400" dirty="0"/>
              <a:t> à </a:t>
            </a:r>
            <a:r>
              <a:rPr lang="it-IT" sz="2400" dirty="0" err="1"/>
              <a:t>destination</a:t>
            </a:r>
            <a:r>
              <a:rPr lang="it-IT" sz="2400" dirty="0"/>
              <a:t> </a:t>
            </a:r>
            <a:r>
              <a:rPr lang="it-IT" sz="2400" dirty="0" err="1">
                <a:solidFill>
                  <a:srgbClr val="FF0000"/>
                </a:solidFill>
              </a:rPr>
              <a:t>des</a:t>
            </a:r>
            <a:r>
              <a:rPr lang="it-IT" sz="2400" dirty="0">
                <a:solidFill>
                  <a:srgbClr val="FF0000"/>
                </a:solidFill>
              </a:rPr>
              <a:t> </a:t>
            </a:r>
            <a:r>
              <a:rPr lang="it-IT" sz="2400" dirty="0" err="1">
                <a:solidFill>
                  <a:srgbClr val="FF0000"/>
                </a:solidFill>
              </a:rPr>
              <a:t>professionnel.le.s</a:t>
            </a:r>
            <a:r>
              <a:rPr lang="it-IT" sz="2400" dirty="0">
                <a:solidFill>
                  <a:srgbClr val="FF0000"/>
                </a:solidFill>
              </a:rPr>
              <a:t> </a:t>
            </a:r>
            <a:r>
              <a:rPr lang="it-IT" sz="2400" dirty="0"/>
              <a:t>de la </a:t>
            </a:r>
            <a:r>
              <a:rPr lang="it-IT" sz="2400" dirty="0" err="1"/>
              <a:t>communication</a:t>
            </a:r>
            <a:r>
              <a:rPr lang="it-IT" sz="2400" dirty="0"/>
              <a:t> </a:t>
            </a:r>
            <a:r>
              <a:rPr lang="it-IT" sz="2400" dirty="0" err="1"/>
              <a:t>publique</a:t>
            </a:r>
            <a:r>
              <a:rPr lang="it-IT" sz="2400" dirty="0"/>
              <a:t> et </a:t>
            </a:r>
            <a:r>
              <a:rPr lang="it-IT" sz="2400" dirty="0" err="1">
                <a:solidFill>
                  <a:srgbClr val="FF0000"/>
                </a:solidFill>
              </a:rPr>
              <a:t>des</a:t>
            </a:r>
            <a:r>
              <a:rPr lang="it-IT" sz="2400" dirty="0">
                <a:solidFill>
                  <a:srgbClr val="FF0000"/>
                </a:solidFill>
              </a:rPr>
              <a:t> </a:t>
            </a:r>
            <a:r>
              <a:rPr lang="it-IT" sz="2400" dirty="0" err="1">
                <a:solidFill>
                  <a:srgbClr val="FF0000"/>
                </a:solidFill>
              </a:rPr>
              <a:t>décideur.euse.s</a:t>
            </a:r>
            <a:r>
              <a:rPr lang="it-IT" sz="2400" dirty="0">
                <a:solidFill>
                  <a:srgbClr val="FF0000"/>
                </a:solidFill>
              </a:rPr>
              <a:t> </a:t>
            </a:r>
            <a:r>
              <a:rPr lang="it-IT" sz="2400" dirty="0" err="1"/>
              <a:t>politiques</a:t>
            </a:r>
            <a:r>
              <a:rPr lang="it-IT" sz="2400" dirty="0"/>
              <a:t>. S’</a:t>
            </a:r>
            <a:r>
              <a:rPr lang="it-IT" sz="2400" dirty="0" err="1"/>
              <a:t>appuyant</a:t>
            </a:r>
            <a:r>
              <a:rPr lang="it-IT" sz="2400" dirty="0"/>
              <a:t> </a:t>
            </a:r>
            <a:r>
              <a:rPr lang="it-IT" sz="2400" dirty="0" err="1"/>
              <a:t>sur</a:t>
            </a:r>
            <a:r>
              <a:rPr lang="it-IT" sz="2400" dirty="0"/>
              <a:t> </a:t>
            </a:r>
            <a:r>
              <a:rPr lang="it-IT" sz="2400" dirty="0" err="1"/>
              <a:t>des</a:t>
            </a:r>
            <a:r>
              <a:rPr lang="it-IT" sz="2400" dirty="0"/>
              <a:t> </a:t>
            </a:r>
            <a:r>
              <a:rPr lang="it-IT" sz="2400" dirty="0" err="1"/>
              <a:t>exemples</a:t>
            </a:r>
            <a:r>
              <a:rPr lang="it-IT" sz="2400" dirty="0"/>
              <a:t> </a:t>
            </a:r>
            <a:r>
              <a:rPr lang="it-IT" sz="2400" dirty="0" err="1"/>
              <a:t>concrets</a:t>
            </a:r>
            <a:r>
              <a:rPr lang="it-IT" sz="2400" dirty="0"/>
              <a:t>, le « Guide </a:t>
            </a:r>
            <a:r>
              <a:rPr lang="it-IT" sz="2400" dirty="0" err="1"/>
              <a:t>pratique</a:t>
            </a:r>
            <a:r>
              <a:rPr lang="it-IT" sz="2400" dirty="0"/>
              <a:t> pour une </a:t>
            </a:r>
            <a:r>
              <a:rPr lang="it-IT" sz="2400" dirty="0" err="1"/>
              <a:t>communication</a:t>
            </a:r>
            <a:r>
              <a:rPr lang="it-IT" sz="2400" dirty="0"/>
              <a:t> </a:t>
            </a:r>
            <a:r>
              <a:rPr lang="it-IT" sz="2400" dirty="0" err="1"/>
              <a:t>publique</a:t>
            </a:r>
            <a:r>
              <a:rPr lang="it-IT" sz="2400" dirty="0"/>
              <a:t> sans </a:t>
            </a:r>
            <a:r>
              <a:rPr lang="it-IT" sz="2400" dirty="0" err="1"/>
              <a:t>stéréotype</a:t>
            </a:r>
            <a:r>
              <a:rPr lang="it-IT" sz="2400" dirty="0"/>
              <a:t> de </a:t>
            </a:r>
            <a:r>
              <a:rPr lang="it-IT" sz="2400" dirty="0" err="1"/>
              <a:t>sexe</a:t>
            </a:r>
            <a:r>
              <a:rPr lang="it-IT" sz="2400" dirty="0"/>
              <a:t> » </a:t>
            </a:r>
            <a:r>
              <a:rPr lang="it-IT" sz="2400" dirty="0" err="1"/>
              <a:t>décrypte</a:t>
            </a:r>
            <a:r>
              <a:rPr lang="it-IT" sz="2400" dirty="0"/>
              <a:t> </a:t>
            </a:r>
            <a:r>
              <a:rPr lang="it-IT" sz="2400" dirty="0" err="1"/>
              <a:t>les</a:t>
            </a:r>
            <a:r>
              <a:rPr lang="it-IT" sz="2400" dirty="0"/>
              <a:t> </a:t>
            </a:r>
            <a:r>
              <a:rPr lang="it-IT" sz="2400" dirty="0" err="1"/>
              <a:t>stéréotypes</a:t>
            </a:r>
            <a:r>
              <a:rPr lang="it-IT" sz="2400" dirty="0"/>
              <a:t> </a:t>
            </a:r>
            <a:r>
              <a:rPr lang="it-IT" sz="2400" dirty="0" err="1"/>
              <a:t>dans</a:t>
            </a:r>
            <a:r>
              <a:rPr lang="it-IT" sz="2400" dirty="0"/>
              <a:t> </a:t>
            </a:r>
            <a:r>
              <a:rPr lang="it-IT" sz="2400" dirty="0" err="1"/>
              <a:t>les</a:t>
            </a:r>
            <a:r>
              <a:rPr lang="it-IT" sz="2400" dirty="0"/>
              <a:t> images, à la tribune de </a:t>
            </a:r>
            <a:r>
              <a:rPr lang="it-IT" sz="2400" dirty="0" err="1"/>
              <a:t>colloques</a:t>
            </a:r>
            <a:r>
              <a:rPr lang="it-IT" sz="2400" dirty="0"/>
              <a:t> et </a:t>
            </a:r>
            <a:r>
              <a:rPr lang="it-IT" sz="2400" dirty="0" err="1"/>
              <a:t>dans</a:t>
            </a:r>
            <a:r>
              <a:rPr lang="it-IT" sz="2400" dirty="0"/>
              <a:t> l’</a:t>
            </a:r>
            <a:r>
              <a:rPr lang="it-IT" sz="2400" dirty="0" err="1"/>
              <a:t>usage</a:t>
            </a:r>
            <a:r>
              <a:rPr lang="it-IT" sz="2400" dirty="0"/>
              <a:t> de la langue. Il propose 10 </a:t>
            </a:r>
            <a:r>
              <a:rPr lang="it-IT" sz="2400" dirty="0" err="1"/>
              <a:t>recommandations</a:t>
            </a:r>
            <a:r>
              <a:rPr lang="it-IT" sz="2400" dirty="0"/>
              <a:t> pour une </a:t>
            </a:r>
            <a:r>
              <a:rPr lang="it-IT" sz="2400" dirty="0" err="1">
                <a:solidFill>
                  <a:srgbClr val="FF0000"/>
                </a:solidFill>
              </a:rPr>
              <a:t>communication</a:t>
            </a:r>
            <a:r>
              <a:rPr lang="it-IT" sz="2400" dirty="0">
                <a:solidFill>
                  <a:srgbClr val="FF0000"/>
                </a:solidFill>
              </a:rPr>
              <a:t> </a:t>
            </a:r>
            <a:r>
              <a:rPr lang="it-IT" sz="2400" dirty="0" err="1">
                <a:solidFill>
                  <a:srgbClr val="FF0000"/>
                </a:solidFill>
              </a:rPr>
              <a:t>égalitaire</a:t>
            </a:r>
            <a:r>
              <a:rPr lang="it-IT" sz="2400" dirty="0">
                <a:solidFill>
                  <a:srgbClr val="FF0000"/>
                </a:solidFill>
              </a:rPr>
              <a:t>. </a:t>
            </a:r>
            <a:r>
              <a:rPr lang="it-IT" sz="2400" dirty="0"/>
              <a:t/>
            </a:r>
            <a:br>
              <a:rPr lang="it-IT" sz="2400" dirty="0"/>
            </a:br>
            <a:endParaRPr lang="it-IT" sz="2400" dirty="0"/>
          </a:p>
          <a:p>
            <a:endParaRPr lang="fr-CA" sz="2400" dirty="0"/>
          </a:p>
        </p:txBody>
      </p:sp>
    </p:spTree>
    <p:extLst>
      <p:ext uri="{BB962C8B-B14F-4D97-AF65-F5344CB8AC3E}">
        <p14:creationId xmlns:p14="http://schemas.microsoft.com/office/powerpoint/2010/main" val="69116866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le Guide </a:t>
            </a:r>
            <a:r>
              <a:rPr lang="it-IT" sz="2800" b="1" dirty="0" err="1"/>
              <a:t>pratique</a:t>
            </a:r>
            <a:r>
              <a:rPr lang="it-IT" sz="2800" b="1" dirty="0"/>
              <a:t> </a:t>
            </a:r>
            <a:r>
              <a:rPr lang="it-IT" sz="2800" b="1" dirty="0" err="1"/>
              <a:t>du</a:t>
            </a:r>
            <a:r>
              <a:rPr lang="it-IT" sz="2800" b="1" dirty="0"/>
              <a:t> </a:t>
            </a:r>
            <a:r>
              <a:rPr lang="it-IT" sz="2800" b="1" dirty="0" err="1"/>
              <a:t>Haut</a:t>
            </a:r>
            <a:r>
              <a:rPr lang="it-IT" sz="2800" b="1" dirty="0"/>
              <a:t> </a:t>
            </a:r>
            <a:r>
              <a:rPr lang="it-IT" sz="2800" b="1" dirty="0" err="1"/>
              <a:t>Conseil</a:t>
            </a:r>
            <a:r>
              <a:rPr lang="it-IT" sz="2800" b="1" dirty="0"/>
              <a:t> à l’</a:t>
            </a:r>
            <a:r>
              <a:rPr lang="it-IT" sz="2800" b="1" dirty="0" err="1"/>
              <a:t>Egalité</a:t>
            </a:r>
            <a:endParaRPr lang="fr-CA" sz="2800" dirty="0"/>
          </a:p>
        </p:txBody>
      </p:sp>
      <p:sp>
        <p:nvSpPr>
          <p:cNvPr id="3" name="Segnaposto contenuto 2"/>
          <p:cNvSpPr>
            <a:spLocks noGrp="1"/>
          </p:cNvSpPr>
          <p:nvPr>
            <p:ph idx="1"/>
          </p:nvPr>
        </p:nvSpPr>
        <p:spPr/>
        <p:txBody>
          <a:bodyPr>
            <a:normAutofit/>
          </a:bodyPr>
          <a:lstStyle/>
          <a:p>
            <a:pPr algn="just"/>
            <a:r>
              <a:rPr lang="it-IT" sz="2400" dirty="0" err="1"/>
              <a:t>Les</a:t>
            </a:r>
            <a:r>
              <a:rPr lang="it-IT" sz="2400" dirty="0"/>
              <a:t> </a:t>
            </a:r>
            <a:r>
              <a:rPr lang="it-IT" sz="2400" dirty="0" err="1"/>
              <a:t>stéréotypes</a:t>
            </a:r>
            <a:r>
              <a:rPr lang="it-IT" sz="2400" dirty="0"/>
              <a:t> de </a:t>
            </a:r>
            <a:r>
              <a:rPr lang="it-IT" sz="2400" dirty="0" err="1"/>
              <a:t>sexe</a:t>
            </a:r>
            <a:r>
              <a:rPr lang="it-IT" sz="2400" dirty="0"/>
              <a:t> </a:t>
            </a:r>
            <a:r>
              <a:rPr lang="it-IT" sz="2400" dirty="0" err="1"/>
              <a:t>sont</a:t>
            </a:r>
            <a:r>
              <a:rPr lang="it-IT" sz="2400" dirty="0"/>
              <a:t> </a:t>
            </a:r>
            <a:r>
              <a:rPr lang="it-IT" sz="2400" dirty="0" err="1"/>
              <a:t>des</a:t>
            </a:r>
            <a:r>
              <a:rPr lang="it-IT" sz="2400" dirty="0"/>
              <a:t> </a:t>
            </a:r>
            <a:r>
              <a:rPr lang="it-IT" sz="2400" dirty="0" err="1"/>
              <a:t>représentations</a:t>
            </a:r>
            <a:r>
              <a:rPr lang="it-IT" sz="2400" dirty="0"/>
              <a:t> </a:t>
            </a:r>
            <a:r>
              <a:rPr lang="it-IT" sz="2400" dirty="0" err="1"/>
              <a:t>schématiques</a:t>
            </a:r>
            <a:r>
              <a:rPr lang="it-IT" sz="2400" dirty="0"/>
              <a:t> et </a:t>
            </a:r>
            <a:r>
              <a:rPr lang="it-IT" sz="2400" dirty="0" err="1"/>
              <a:t>globalisantes</a:t>
            </a:r>
            <a:r>
              <a:rPr lang="it-IT" sz="2400" dirty="0"/>
              <a:t> qui </a:t>
            </a:r>
            <a:r>
              <a:rPr lang="it-IT" sz="2400" dirty="0" err="1"/>
              <a:t>attribuent</a:t>
            </a:r>
            <a:r>
              <a:rPr lang="it-IT" sz="2400" dirty="0"/>
              <a:t> </a:t>
            </a:r>
            <a:r>
              <a:rPr lang="it-IT" sz="2400" dirty="0" err="1"/>
              <a:t>des</a:t>
            </a:r>
            <a:r>
              <a:rPr lang="it-IT" sz="2400" dirty="0"/>
              <a:t> </a:t>
            </a:r>
            <a:r>
              <a:rPr lang="it-IT" sz="2400" dirty="0" err="1"/>
              <a:t>caractéristiques</a:t>
            </a:r>
            <a:r>
              <a:rPr lang="it-IT" sz="2400" dirty="0"/>
              <a:t> </a:t>
            </a:r>
            <a:r>
              <a:rPr lang="it-IT" sz="2400" dirty="0" err="1"/>
              <a:t>supposées</a:t>
            </a:r>
            <a:r>
              <a:rPr lang="it-IT" sz="2400" dirty="0"/>
              <a:t> « </a:t>
            </a:r>
            <a:r>
              <a:rPr lang="it-IT" sz="2400" dirty="0" err="1"/>
              <a:t>naturelles</a:t>
            </a:r>
            <a:r>
              <a:rPr lang="it-IT" sz="2400" dirty="0"/>
              <a:t> » </a:t>
            </a:r>
            <a:r>
              <a:rPr lang="it-IT" sz="2400" dirty="0" err="1"/>
              <a:t>aux</a:t>
            </a:r>
            <a:r>
              <a:rPr lang="it-IT" sz="2400" dirty="0"/>
              <a:t> </a:t>
            </a:r>
            <a:r>
              <a:rPr lang="it-IT" sz="2400" dirty="0" err="1"/>
              <a:t>filles</a:t>
            </a:r>
            <a:r>
              <a:rPr lang="it-IT" sz="2400" dirty="0"/>
              <a:t>/femmes, </a:t>
            </a:r>
            <a:r>
              <a:rPr lang="it-IT" sz="2400" dirty="0" err="1"/>
              <a:t>aux</a:t>
            </a:r>
            <a:r>
              <a:rPr lang="it-IT" sz="2400" dirty="0"/>
              <a:t> </a:t>
            </a:r>
            <a:r>
              <a:rPr lang="it-IT" sz="2400" dirty="0" err="1"/>
              <a:t>garçons</a:t>
            </a:r>
            <a:r>
              <a:rPr lang="it-IT" sz="2400" dirty="0"/>
              <a:t>/</a:t>
            </a:r>
            <a:r>
              <a:rPr lang="it-IT" sz="2400" dirty="0" err="1"/>
              <a:t>hommes</a:t>
            </a:r>
            <a:r>
              <a:rPr lang="it-IT" sz="2400" dirty="0"/>
              <a:t>, </a:t>
            </a:r>
            <a:r>
              <a:rPr lang="it-IT" sz="2400" dirty="0" err="1"/>
              <a:t>sur</a:t>
            </a:r>
            <a:r>
              <a:rPr lang="it-IT" sz="2400" dirty="0"/>
              <a:t> ce </a:t>
            </a:r>
            <a:r>
              <a:rPr lang="it-IT" sz="2400" dirty="0" err="1"/>
              <a:t>que</a:t>
            </a:r>
            <a:r>
              <a:rPr lang="it-IT" sz="2400" dirty="0"/>
              <a:t> </a:t>
            </a:r>
            <a:r>
              <a:rPr lang="it-IT" sz="2400" dirty="0" err="1"/>
              <a:t>sont</a:t>
            </a:r>
            <a:r>
              <a:rPr lang="it-IT" sz="2400" dirty="0"/>
              <a:t> et ne </a:t>
            </a:r>
            <a:r>
              <a:rPr lang="it-IT" sz="2400" dirty="0" err="1"/>
              <a:t>sont</a:t>
            </a:r>
            <a:r>
              <a:rPr lang="it-IT" sz="2400" dirty="0"/>
              <a:t> </a:t>
            </a:r>
            <a:r>
              <a:rPr lang="it-IT" sz="2400" dirty="0" err="1"/>
              <a:t>pas</a:t>
            </a:r>
            <a:r>
              <a:rPr lang="it-IT" sz="2400" dirty="0"/>
              <a:t> </a:t>
            </a:r>
            <a:r>
              <a:rPr lang="it-IT" sz="2400" dirty="0" err="1"/>
              <a:t>les</a:t>
            </a:r>
            <a:r>
              <a:rPr lang="it-IT" sz="2400" dirty="0"/>
              <a:t> </a:t>
            </a:r>
            <a:r>
              <a:rPr lang="it-IT" sz="2400" dirty="0" err="1"/>
              <a:t>filles</a:t>
            </a:r>
            <a:r>
              <a:rPr lang="it-IT" sz="2400" dirty="0"/>
              <a:t> et </a:t>
            </a:r>
            <a:r>
              <a:rPr lang="it-IT" sz="2400" dirty="0" err="1"/>
              <a:t>les</a:t>
            </a:r>
            <a:r>
              <a:rPr lang="it-IT" sz="2400" dirty="0"/>
              <a:t> </a:t>
            </a:r>
            <a:r>
              <a:rPr lang="it-IT" sz="2400" dirty="0" err="1"/>
              <a:t>garçons</a:t>
            </a:r>
            <a:r>
              <a:rPr lang="it-IT" sz="2400" dirty="0"/>
              <a:t>, </a:t>
            </a:r>
            <a:r>
              <a:rPr lang="it-IT" sz="2400" dirty="0" err="1"/>
              <a:t>les</a:t>
            </a:r>
            <a:r>
              <a:rPr lang="it-IT" sz="2400" dirty="0"/>
              <a:t> femmes et </a:t>
            </a:r>
            <a:r>
              <a:rPr lang="it-IT" sz="2400" dirty="0" err="1"/>
              <a:t>les</a:t>
            </a:r>
            <a:r>
              <a:rPr lang="it-IT" sz="2400" dirty="0"/>
              <a:t> </a:t>
            </a:r>
            <a:r>
              <a:rPr lang="it-IT" sz="2400" dirty="0" err="1"/>
              <a:t>hommes</a:t>
            </a:r>
            <a:r>
              <a:rPr lang="it-IT" sz="2400" dirty="0"/>
              <a:t>, </a:t>
            </a:r>
            <a:r>
              <a:rPr lang="it-IT" sz="2400" dirty="0" err="1"/>
              <a:t>sous-entendu</a:t>
            </a:r>
            <a:r>
              <a:rPr lang="it-IT" sz="2400" dirty="0"/>
              <a:t> « par nature ». (p. 13)</a:t>
            </a:r>
            <a:endParaRPr lang="fr-CA" sz="2400" dirty="0"/>
          </a:p>
        </p:txBody>
      </p:sp>
    </p:spTree>
    <p:extLst>
      <p:ext uri="{BB962C8B-B14F-4D97-AF65-F5344CB8AC3E}">
        <p14:creationId xmlns:p14="http://schemas.microsoft.com/office/powerpoint/2010/main" val="22162603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Quels sont les stéréotypes, pour vous, les plus dérangeants ?discriminatoires ?</a:t>
            </a:r>
            <a:br>
              <a:rPr lang="fr-CA" sz="2800" dirty="0" smtClean="0"/>
            </a:br>
            <a:endParaRPr lang="fr-CA" sz="2800" dirty="0"/>
          </a:p>
        </p:txBody>
      </p:sp>
      <p:sp>
        <p:nvSpPr>
          <p:cNvPr id="3" name="Segnaposto contenuto 2"/>
          <p:cNvSpPr>
            <a:spLocks noGrp="1"/>
          </p:cNvSpPr>
          <p:nvPr>
            <p:ph idx="1"/>
          </p:nvPr>
        </p:nvSpPr>
        <p:spPr/>
        <p:txBody>
          <a:bodyPr>
            <a:normAutofit/>
          </a:bodyPr>
          <a:lstStyle/>
          <a:p>
            <a:r>
              <a:rPr lang="fr-CA" sz="2400" dirty="0" smtClean="0"/>
              <a:t>Est</a:t>
            </a:r>
            <a:r>
              <a:rPr lang="fr-CA" sz="2400" dirty="0"/>
              <a:t>-ce que tu veux avoir des enfants? </a:t>
            </a:r>
            <a:r>
              <a:rPr lang="fr-CA" sz="2400" dirty="0" smtClean="0"/>
              <a:t>L'âge? </a:t>
            </a:r>
            <a:r>
              <a:rPr lang="fr-CA" sz="2400" dirty="0"/>
              <a:t>(entretien d’embauche)</a:t>
            </a:r>
          </a:p>
          <a:p>
            <a:r>
              <a:rPr lang="fr-CA" sz="2400" dirty="0"/>
              <a:t>Position de leader pour les hommes surtout, décider d’</a:t>
            </a:r>
            <a:r>
              <a:rPr lang="fr-CA" sz="2400" dirty="0" err="1"/>
              <a:t>etre</a:t>
            </a:r>
            <a:r>
              <a:rPr lang="fr-CA" sz="2400" dirty="0"/>
              <a:t> mère ou la carrière professionnelle</a:t>
            </a:r>
          </a:p>
          <a:p>
            <a:r>
              <a:rPr lang="fr-CA" sz="2400" dirty="0"/>
              <a:t>Les hommes vont au travail, les femmes restent à la maison</a:t>
            </a:r>
          </a:p>
          <a:p>
            <a:r>
              <a:rPr lang="fr-CA" sz="2400" dirty="0"/>
              <a:t>Les hommes ne peuvent pas montrer leurs émotions, ne peuvent pas être sensibles</a:t>
            </a:r>
          </a:p>
          <a:p>
            <a:r>
              <a:rPr lang="fr-CA" sz="2400" dirty="0"/>
              <a:t>Discrimination par rapport au travail</a:t>
            </a:r>
          </a:p>
          <a:p>
            <a:r>
              <a:rPr lang="fr-CA" sz="2400" dirty="0"/>
              <a:t>Est-ce que tu veux avoir des enfants? Elle répond non, on lui répond qu’elle changera d’idée</a:t>
            </a:r>
          </a:p>
          <a:p>
            <a:endParaRPr lang="fr-CA" sz="2400" dirty="0"/>
          </a:p>
        </p:txBody>
      </p:sp>
    </p:spTree>
    <p:extLst>
      <p:ext uri="{BB962C8B-B14F-4D97-AF65-F5344CB8AC3E}">
        <p14:creationId xmlns:p14="http://schemas.microsoft.com/office/powerpoint/2010/main" val="36817235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26F361A-B40D-492B-BCB9-612E6035275E}"/>
              </a:ext>
            </a:extLst>
          </p:cNvPr>
          <p:cNvSpPr>
            <a:spLocks noGrp="1"/>
          </p:cNvSpPr>
          <p:nvPr>
            <p:ph type="title"/>
          </p:nvPr>
        </p:nvSpPr>
        <p:spPr/>
        <p:txBody>
          <a:bodyPr>
            <a:normAutofit fontScale="90000"/>
          </a:bodyPr>
          <a:lstStyle/>
          <a:p>
            <a:r>
              <a:rPr lang="fr-CA" sz="2800" dirty="0" smtClean="0"/>
              <a:t>Quels sont les stéréotypes, pour vous, les plus dérangeants ?discriminatoires ?</a:t>
            </a:r>
            <a:br>
              <a:rPr lang="fr-CA" sz="2800" dirty="0" smtClean="0"/>
            </a:br>
            <a:endParaRPr lang="it-IT" sz="2800" dirty="0"/>
          </a:p>
        </p:txBody>
      </p:sp>
      <p:sp>
        <p:nvSpPr>
          <p:cNvPr id="3" name="Segnaposto contenuto 2">
            <a:extLst>
              <a:ext uri="{FF2B5EF4-FFF2-40B4-BE49-F238E27FC236}">
                <a16:creationId xmlns="" xmlns:a16="http://schemas.microsoft.com/office/drawing/2014/main" id="{3A8A3C0A-5DF6-44D9-8234-37BE530A0702}"/>
              </a:ext>
            </a:extLst>
          </p:cNvPr>
          <p:cNvSpPr>
            <a:spLocks noGrp="1"/>
          </p:cNvSpPr>
          <p:nvPr>
            <p:ph idx="1"/>
          </p:nvPr>
        </p:nvSpPr>
        <p:spPr/>
        <p:txBody>
          <a:bodyPr>
            <a:normAutofit fontScale="85000" lnSpcReduction="20000"/>
          </a:bodyPr>
          <a:lstStyle/>
          <a:p>
            <a:r>
              <a:rPr lang="it-IT" sz="2400" dirty="0"/>
              <a:t>A l’école: est-ce </a:t>
            </a:r>
            <a:r>
              <a:rPr lang="it-IT" sz="2400" dirty="0" err="1"/>
              <a:t>que</a:t>
            </a:r>
            <a:r>
              <a:rPr lang="it-IT" sz="2400" dirty="0"/>
              <a:t> 2 </a:t>
            </a:r>
            <a:r>
              <a:rPr lang="it-IT" sz="2400" dirty="0" err="1"/>
              <a:t>garçons</a:t>
            </a:r>
            <a:r>
              <a:rPr lang="it-IT" sz="2400" dirty="0"/>
              <a:t> </a:t>
            </a:r>
            <a:r>
              <a:rPr lang="it-IT" sz="2400" dirty="0" err="1"/>
              <a:t>peuvent</a:t>
            </a:r>
            <a:r>
              <a:rPr lang="it-IT" sz="2400" dirty="0"/>
              <a:t> m’</a:t>
            </a:r>
            <a:r>
              <a:rPr lang="it-IT" sz="2400" dirty="0" err="1"/>
              <a:t>aider</a:t>
            </a:r>
            <a:r>
              <a:rPr lang="it-IT" sz="2400" dirty="0"/>
              <a:t> pour </a:t>
            </a:r>
            <a:r>
              <a:rPr lang="it-IT" sz="2400" dirty="0" err="1"/>
              <a:t>déplacer</a:t>
            </a:r>
            <a:r>
              <a:rPr lang="it-IT" sz="2400" dirty="0"/>
              <a:t> </a:t>
            </a:r>
            <a:r>
              <a:rPr lang="it-IT" sz="2400" dirty="0" err="1"/>
              <a:t>les</a:t>
            </a:r>
            <a:r>
              <a:rPr lang="it-IT" sz="2400" dirty="0"/>
              <a:t> </a:t>
            </a:r>
            <a:r>
              <a:rPr lang="it-IT" sz="2400" dirty="0" err="1"/>
              <a:t>tables</a:t>
            </a:r>
            <a:r>
              <a:rPr lang="it-IT" sz="2400" dirty="0"/>
              <a:t>: (force=</a:t>
            </a:r>
            <a:r>
              <a:rPr lang="it-IT" sz="2400" dirty="0" err="1"/>
              <a:t>homme</a:t>
            </a:r>
            <a:r>
              <a:rPr lang="it-IT" sz="2400" dirty="0"/>
              <a:t>)</a:t>
            </a:r>
          </a:p>
          <a:p>
            <a:r>
              <a:rPr lang="it-IT" sz="2400" dirty="0" err="1"/>
              <a:t>Les</a:t>
            </a:r>
            <a:r>
              <a:rPr lang="it-IT" sz="2400" dirty="0"/>
              <a:t> femmes n’</a:t>
            </a:r>
            <a:r>
              <a:rPr lang="it-IT" sz="2400" dirty="0" err="1"/>
              <a:t>arrivent</a:t>
            </a:r>
            <a:r>
              <a:rPr lang="it-IT" sz="2400" dirty="0"/>
              <a:t> </a:t>
            </a:r>
            <a:r>
              <a:rPr lang="it-IT" sz="2400" dirty="0" err="1"/>
              <a:t>pas</a:t>
            </a:r>
            <a:r>
              <a:rPr lang="it-IT" sz="2400" dirty="0"/>
              <a:t> à </a:t>
            </a:r>
            <a:r>
              <a:rPr lang="it-IT" sz="2400" dirty="0" err="1"/>
              <a:t>controler</a:t>
            </a:r>
            <a:r>
              <a:rPr lang="it-IT" sz="2400" dirty="0"/>
              <a:t> </a:t>
            </a:r>
            <a:r>
              <a:rPr lang="it-IT" sz="2400" dirty="0" err="1"/>
              <a:t>leurs</a:t>
            </a:r>
            <a:r>
              <a:rPr lang="it-IT" sz="2400" dirty="0"/>
              <a:t> </a:t>
            </a:r>
            <a:r>
              <a:rPr lang="it-IT" sz="2400" dirty="0" err="1"/>
              <a:t>émotions</a:t>
            </a:r>
            <a:r>
              <a:rPr lang="it-IT" sz="2400" dirty="0"/>
              <a:t>: </a:t>
            </a:r>
            <a:r>
              <a:rPr lang="it-IT" sz="2400" dirty="0" err="1"/>
              <a:t>obstacles</a:t>
            </a:r>
            <a:r>
              <a:rPr lang="it-IT" sz="2400" dirty="0"/>
              <a:t> </a:t>
            </a:r>
            <a:r>
              <a:rPr lang="it-IT" sz="2400" dirty="0" err="1"/>
              <a:t>dans</a:t>
            </a:r>
            <a:r>
              <a:rPr lang="it-IT" sz="2400" dirty="0"/>
              <a:t> le </a:t>
            </a:r>
            <a:r>
              <a:rPr lang="it-IT" sz="2400" dirty="0" err="1"/>
              <a:t>travail</a:t>
            </a:r>
            <a:endParaRPr lang="it-IT" sz="2400" dirty="0"/>
          </a:p>
          <a:p>
            <a:r>
              <a:rPr lang="it-IT" sz="2400" dirty="0" err="1"/>
              <a:t>Elles</a:t>
            </a:r>
            <a:r>
              <a:rPr lang="it-IT" sz="2400" dirty="0"/>
              <a:t> </a:t>
            </a:r>
            <a:r>
              <a:rPr lang="it-IT" sz="2400" dirty="0" err="1"/>
              <a:t>ont</a:t>
            </a:r>
            <a:r>
              <a:rPr lang="it-IT" sz="2400" dirty="0"/>
              <a:t> </a:t>
            </a:r>
            <a:r>
              <a:rPr lang="it-IT" sz="2400" dirty="0" err="1"/>
              <a:t>énervées</a:t>
            </a:r>
            <a:r>
              <a:rPr lang="it-IT" sz="2400" dirty="0"/>
              <a:t>: </a:t>
            </a:r>
            <a:r>
              <a:rPr lang="it-IT" sz="2400" dirty="0" err="1"/>
              <a:t>elles</a:t>
            </a:r>
            <a:r>
              <a:rPr lang="it-IT" sz="2400" dirty="0"/>
              <a:t> </a:t>
            </a:r>
            <a:r>
              <a:rPr lang="it-IT" sz="2400" dirty="0" err="1"/>
              <a:t>ont</a:t>
            </a:r>
            <a:r>
              <a:rPr lang="it-IT" sz="2400" dirty="0"/>
              <a:t> </a:t>
            </a:r>
            <a:r>
              <a:rPr lang="it-IT" sz="2400" dirty="0" err="1"/>
              <a:t>leurs</a:t>
            </a:r>
            <a:r>
              <a:rPr lang="it-IT" sz="2400" dirty="0"/>
              <a:t> </a:t>
            </a:r>
            <a:r>
              <a:rPr lang="it-IT" sz="2400" dirty="0" err="1"/>
              <a:t>règles</a:t>
            </a:r>
            <a:endParaRPr lang="it-IT" sz="2400" dirty="0"/>
          </a:p>
          <a:p>
            <a:r>
              <a:rPr lang="it-IT" sz="2400" dirty="0" err="1"/>
              <a:t>Fausse</a:t>
            </a:r>
            <a:r>
              <a:rPr lang="it-IT" sz="2400" dirty="0"/>
              <a:t> galanterie: </a:t>
            </a:r>
            <a:r>
              <a:rPr lang="it-IT" sz="2400" dirty="0" err="1"/>
              <a:t>les</a:t>
            </a:r>
            <a:r>
              <a:rPr lang="it-IT" sz="2400" dirty="0"/>
              <a:t> </a:t>
            </a:r>
            <a:r>
              <a:rPr lang="it-IT" sz="2400" dirty="0" err="1"/>
              <a:t>hommes</a:t>
            </a:r>
            <a:r>
              <a:rPr lang="it-IT" sz="2400" dirty="0"/>
              <a:t> </a:t>
            </a:r>
            <a:r>
              <a:rPr lang="it-IT" sz="2400" dirty="0" err="1"/>
              <a:t>paient</a:t>
            </a:r>
            <a:r>
              <a:rPr lang="it-IT" sz="2400" dirty="0"/>
              <a:t> </a:t>
            </a:r>
            <a:r>
              <a:rPr lang="it-IT" sz="2400" dirty="0" err="1"/>
              <a:t>au</a:t>
            </a:r>
            <a:r>
              <a:rPr lang="it-IT" sz="2400" dirty="0"/>
              <a:t> resto</a:t>
            </a:r>
          </a:p>
          <a:p>
            <a:r>
              <a:rPr lang="it-IT" sz="2400" dirty="0" err="1"/>
              <a:t>Elles</a:t>
            </a:r>
            <a:r>
              <a:rPr lang="it-IT" sz="2400" dirty="0"/>
              <a:t> ne </a:t>
            </a:r>
            <a:r>
              <a:rPr lang="it-IT" sz="2400" dirty="0" err="1"/>
              <a:t>savent</a:t>
            </a:r>
            <a:r>
              <a:rPr lang="it-IT" sz="2400" dirty="0"/>
              <a:t> </a:t>
            </a:r>
            <a:r>
              <a:rPr lang="it-IT" sz="2400" dirty="0" err="1"/>
              <a:t>pas</a:t>
            </a:r>
            <a:r>
              <a:rPr lang="it-IT" sz="2400" dirty="0"/>
              <a:t> </a:t>
            </a:r>
            <a:r>
              <a:rPr lang="it-IT" sz="2400" dirty="0" err="1"/>
              <a:t>bien</a:t>
            </a:r>
            <a:r>
              <a:rPr lang="it-IT" sz="2400" dirty="0"/>
              <a:t> </a:t>
            </a:r>
            <a:r>
              <a:rPr lang="it-IT" sz="2400" dirty="0" err="1"/>
              <a:t>conduire</a:t>
            </a:r>
            <a:endParaRPr lang="it-IT" sz="2400" dirty="0"/>
          </a:p>
          <a:p>
            <a:r>
              <a:rPr lang="it-IT" sz="2400" dirty="0" err="1"/>
              <a:t>Retribution</a:t>
            </a:r>
            <a:r>
              <a:rPr lang="it-IT" sz="2400" dirty="0"/>
              <a:t> plus </a:t>
            </a:r>
            <a:r>
              <a:rPr lang="it-IT" sz="2400" dirty="0" err="1"/>
              <a:t>élevée</a:t>
            </a:r>
            <a:r>
              <a:rPr lang="it-IT" sz="2400" dirty="0"/>
              <a:t> pour </a:t>
            </a:r>
            <a:r>
              <a:rPr lang="it-IT" sz="2400" dirty="0" err="1"/>
              <a:t>les</a:t>
            </a:r>
            <a:r>
              <a:rPr lang="it-IT" sz="2400" dirty="0"/>
              <a:t> </a:t>
            </a:r>
            <a:r>
              <a:rPr lang="it-IT" sz="2400" dirty="0" err="1"/>
              <a:t>hommes</a:t>
            </a:r>
            <a:endParaRPr lang="it-IT" sz="2400" dirty="0"/>
          </a:p>
          <a:p>
            <a:r>
              <a:rPr lang="it-IT" sz="2400" dirty="0" err="1"/>
              <a:t>Les</a:t>
            </a:r>
            <a:r>
              <a:rPr lang="it-IT" sz="2400" dirty="0"/>
              <a:t> femmes </a:t>
            </a:r>
            <a:r>
              <a:rPr lang="it-IT" sz="2400" dirty="0" err="1"/>
              <a:t>parlent</a:t>
            </a:r>
            <a:r>
              <a:rPr lang="it-IT" sz="2400" dirty="0"/>
              <a:t> </a:t>
            </a:r>
            <a:r>
              <a:rPr lang="it-IT" sz="2400" dirty="0" err="1"/>
              <a:t>trop</a:t>
            </a:r>
            <a:endParaRPr lang="it-IT" sz="2400" dirty="0"/>
          </a:p>
          <a:p>
            <a:r>
              <a:rPr lang="it-IT" sz="2400" dirty="0" err="1"/>
              <a:t>Les</a:t>
            </a:r>
            <a:r>
              <a:rPr lang="it-IT" sz="2400" dirty="0"/>
              <a:t> femmes </a:t>
            </a:r>
            <a:r>
              <a:rPr lang="it-IT" sz="2400" dirty="0" err="1"/>
              <a:t>doivent</a:t>
            </a:r>
            <a:r>
              <a:rPr lang="it-IT" sz="2400" dirty="0"/>
              <a:t> </a:t>
            </a:r>
            <a:r>
              <a:rPr lang="it-IT" sz="2400" dirty="0" err="1"/>
              <a:t>etre</a:t>
            </a:r>
            <a:r>
              <a:rPr lang="it-IT" sz="2400" dirty="0"/>
              <a:t> </a:t>
            </a:r>
            <a:r>
              <a:rPr lang="it-IT" sz="2400" dirty="0" err="1"/>
              <a:t>habillées</a:t>
            </a:r>
            <a:r>
              <a:rPr lang="it-IT" sz="2400" dirty="0"/>
              <a:t> d’une </a:t>
            </a:r>
            <a:r>
              <a:rPr lang="it-IT" sz="2400" dirty="0" err="1"/>
              <a:t>certaine</a:t>
            </a:r>
            <a:r>
              <a:rPr lang="it-IT" sz="2400" dirty="0"/>
              <a:t> </a:t>
            </a:r>
            <a:r>
              <a:rPr lang="it-IT" sz="2400" dirty="0" err="1"/>
              <a:t>manière</a:t>
            </a:r>
            <a:endParaRPr lang="it-IT" sz="2400" dirty="0"/>
          </a:p>
          <a:p>
            <a:r>
              <a:rPr lang="it-IT" sz="2400" dirty="0"/>
              <a:t>Si une femme </a:t>
            </a:r>
            <a:r>
              <a:rPr lang="it-IT" sz="2400" dirty="0" err="1"/>
              <a:t>refuse</a:t>
            </a:r>
            <a:r>
              <a:rPr lang="it-IT" sz="2400" dirty="0"/>
              <a:t> une </a:t>
            </a:r>
            <a:r>
              <a:rPr lang="it-IT" sz="2400" dirty="0" err="1"/>
              <a:t>invitation</a:t>
            </a:r>
            <a:r>
              <a:rPr lang="it-IT" sz="2400" dirty="0"/>
              <a:t> elle est </a:t>
            </a:r>
            <a:r>
              <a:rPr lang="it-IT" sz="2400" dirty="0" err="1"/>
              <a:t>comprise</a:t>
            </a:r>
            <a:r>
              <a:rPr lang="it-IT" sz="2400" dirty="0"/>
              <a:t> </a:t>
            </a:r>
            <a:r>
              <a:rPr lang="it-IT" sz="2400" dirty="0" err="1"/>
              <a:t>seulement</a:t>
            </a:r>
            <a:r>
              <a:rPr lang="it-IT" sz="2400" dirty="0"/>
              <a:t> si elle a déjà un petit ami (respect de l’</a:t>
            </a:r>
            <a:r>
              <a:rPr lang="it-IT" sz="2400" dirty="0" err="1"/>
              <a:t>homme</a:t>
            </a:r>
            <a:r>
              <a:rPr lang="it-IT" sz="2400" dirty="0"/>
              <a:t> mais de la femme)</a:t>
            </a:r>
          </a:p>
          <a:p>
            <a:r>
              <a:rPr lang="it-IT" sz="2400" dirty="0" err="1"/>
              <a:t>Discrimination</a:t>
            </a:r>
            <a:r>
              <a:rPr lang="it-IT" sz="2400" dirty="0"/>
              <a:t> </a:t>
            </a:r>
            <a:r>
              <a:rPr lang="it-IT" sz="2400" dirty="0" err="1"/>
              <a:t>culturelle</a:t>
            </a:r>
            <a:r>
              <a:rPr lang="it-IT" sz="2400" dirty="0"/>
              <a:t>/</a:t>
            </a:r>
            <a:r>
              <a:rPr lang="it-IT" sz="2400" dirty="0" err="1"/>
              <a:t>discrimination</a:t>
            </a:r>
            <a:r>
              <a:rPr lang="it-IT" sz="2400" dirty="0"/>
              <a:t> par la </a:t>
            </a:r>
            <a:r>
              <a:rPr lang="it-IT" sz="2400" dirty="0" err="1"/>
              <a:t>loi</a:t>
            </a:r>
            <a:r>
              <a:rPr lang="it-IT" sz="2400" dirty="0"/>
              <a:t> (</a:t>
            </a:r>
            <a:r>
              <a:rPr lang="it-IT" sz="2400" dirty="0" err="1"/>
              <a:t>congé</a:t>
            </a:r>
            <a:r>
              <a:rPr lang="it-IT" sz="2400" dirty="0"/>
              <a:t> </a:t>
            </a:r>
            <a:r>
              <a:rPr lang="it-IT" sz="2400" dirty="0" err="1"/>
              <a:t>maternel</a:t>
            </a:r>
            <a:r>
              <a:rPr lang="it-IT" sz="2400" dirty="0"/>
              <a:t> et </a:t>
            </a:r>
            <a:r>
              <a:rPr lang="it-IT" sz="2400" dirty="0" err="1"/>
              <a:t>paternel</a:t>
            </a:r>
            <a:r>
              <a:rPr lang="it-IT" sz="2400" dirty="0"/>
              <a:t>)</a:t>
            </a:r>
          </a:p>
          <a:p>
            <a:r>
              <a:rPr lang="it-IT" sz="2400" dirty="0"/>
              <a:t>On </a:t>
            </a:r>
            <a:r>
              <a:rPr lang="it-IT" sz="2400" dirty="0" err="1"/>
              <a:t>embrasse</a:t>
            </a:r>
            <a:r>
              <a:rPr lang="it-IT" sz="2400" dirty="0"/>
              <a:t> une femme et </a:t>
            </a:r>
            <a:r>
              <a:rPr lang="it-IT" sz="2400" dirty="0" err="1"/>
              <a:t>pas</a:t>
            </a:r>
            <a:r>
              <a:rPr lang="it-IT" sz="2400" dirty="0"/>
              <a:t> un </a:t>
            </a:r>
            <a:r>
              <a:rPr lang="it-IT" sz="2400" dirty="0" err="1"/>
              <a:t>homme</a:t>
            </a:r>
            <a:r>
              <a:rPr lang="it-IT" sz="2400" dirty="0"/>
              <a:t> </a:t>
            </a:r>
            <a:r>
              <a:rPr lang="it-IT" sz="2400" dirty="0" err="1"/>
              <a:t>dans</a:t>
            </a:r>
            <a:r>
              <a:rPr lang="it-IT" sz="2400" dirty="0"/>
              <a:t> </a:t>
            </a:r>
            <a:r>
              <a:rPr lang="it-IT" sz="2400" dirty="0" err="1"/>
              <a:t>les</a:t>
            </a:r>
            <a:r>
              <a:rPr lang="it-IT" sz="2400" dirty="0"/>
              <a:t> </a:t>
            </a:r>
            <a:r>
              <a:rPr lang="it-IT" sz="2400" dirty="0" err="1"/>
              <a:t>salutations</a:t>
            </a:r>
            <a:endParaRPr lang="it-IT" sz="2400" dirty="0"/>
          </a:p>
        </p:txBody>
      </p:sp>
    </p:spTree>
    <p:extLst>
      <p:ext uri="{BB962C8B-B14F-4D97-AF65-F5344CB8AC3E}">
        <p14:creationId xmlns:p14="http://schemas.microsoft.com/office/powerpoint/2010/main" val="129285723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E45A3A7-1C98-457B-9B7C-6DF36340FCC5}"/>
              </a:ext>
            </a:extLst>
          </p:cNvPr>
          <p:cNvSpPr>
            <a:spLocks noGrp="1"/>
          </p:cNvSpPr>
          <p:nvPr>
            <p:ph type="title"/>
          </p:nvPr>
        </p:nvSpPr>
        <p:spPr/>
        <p:txBody>
          <a:bodyPr>
            <a:normAutofit fontScale="90000"/>
          </a:bodyPr>
          <a:lstStyle/>
          <a:p>
            <a:r>
              <a:rPr lang="fr-CA" sz="2800" dirty="0" smtClean="0"/>
              <a:t>Quels sont les stéréotypes, pour vous, les plus dérangeants ?discriminatoires ?</a:t>
            </a:r>
            <a:br>
              <a:rPr lang="fr-CA" sz="2800" dirty="0" smtClean="0"/>
            </a:br>
            <a:endParaRPr lang="it-IT" sz="2800" dirty="0"/>
          </a:p>
        </p:txBody>
      </p:sp>
      <p:sp>
        <p:nvSpPr>
          <p:cNvPr id="3" name="Segnaposto contenuto 2">
            <a:extLst>
              <a:ext uri="{FF2B5EF4-FFF2-40B4-BE49-F238E27FC236}">
                <a16:creationId xmlns="" xmlns:a16="http://schemas.microsoft.com/office/drawing/2014/main" id="{81C0E5F4-8E05-4E76-84EC-4D3A055827FE}"/>
              </a:ext>
            </a:extLst>
          </p:cNvPr>
          <p:cNvSpPr>
            <a:spLocks noGrp="1"/>
          </p:cNvSpPr>
          <p:nvPr>
            <p:ph idx="1"/>
          </p:nvPr>
        </p:nvSpPr>
        <p:spPr/>
        <p:txBody>
          <a:bodyPr>
            <a:normAutofit/>
          </a:bodyPr>
          <a:lstStyle/>
          <a:p>
            <a:r>
              <a:rPr lang="it-IT" sz="2400" dirty="0" err="1"/>
              <a:t>Personnelle</a:t>
            </a:r>
            <a:endParaRPr lang="it-IT" sz="2400" dirty="0"/>
          </a:p>
          <a:p>
            <a:r>
              <a:rPr lang="it-IT" sz="2400" dirty="0"/>
              <a:t>On s’</a:t>
            </a:r>
            <a:r>
              <a:rPr lang="it-IT" sz="2400" dirty="0" err="1"/>
              <a:t>attend</a:t>
            </a:r>
            <a:r>
              <a:rPr lang="it-IT" sz="2400" dirty="0"/>
              <a:t> à ce </a:t>
            </a:r>
            <a:r>
              <a:rPr lang="it-IT" sz="2400" dirty="0" err="1"/>
              <a:t>que</a:t>
            </a:r>
            <a:r>
              <a:rPr lang="it-IT" sz="2400" dirty="0"/>
              <a:t> je </a:t>
            </a:r>
            <a:r>
              <a:rPr lang="it-IT" sz="2400" dirty="0" err="1"/>
              <a:t>sois</a:t>
            </a:r>
            <a:r>
              <a:rPr lang="it-IT" sz="2400" dirty="0"/>
              <a:t> </a:t>
            </a:r>
            <a:r>
              <a:rPr lang="it-IT" sz="2400" dirty="0" err="1"/>
              <a:t>fort</a:t>
            </a:r>
            <a:endParaRPr lang="it-IT" sz="2400" dirty="0"/>
          </a:p>
          <a:p>
            <a:r>
              <a:rPr lang="it-IT" sz="2400" dirty="0" err="1"/>
              <a:t>Elles</a:t>
            </a:r>
            <a:r>
              <a:rPr lang="it-IT" sz="2400" dirty="0"/>
              <a:t> ne </a:t>
            </a:r>
            <a:r>
              <a:rPr lang="it-IT" sz="2400" dirty="0" err="1"/>
              <a:t>peuvent</a:t>
            </a:r>
            <a:r>
              <a:rPr lang="it-IT" sz="2400" dirty="0"/>
              <a:t> </a:t>
            </a:r>
            <a:r>
              <a:rPr lang="it-IT" sz="2400" dirty="0" err="1"/>
              <a:t>pas</a:t>
            </a:r>
            <a:r>
              <a:rPr lang="it-IT" sz="2400" dirty="0"/>
              <a:t> sortir </a:t>
            </a:r>
            <a:r>
              <a:rPr lang="it-IT" sz="2400" dirty="0" err="1"/>
              <a:t>tard</a:t>
            </a:r>
            <a:endParaRPr lang="it-IT" sz="2400" dirty="0"/>
          </a:p>
          <a:p>
            <a:r>
              <a:rPr lang="it-IT" sz="2400" dirty="0" err="1"/>
              <a:t>Commentaire</a:t>
            </a:r>
            <a:r>
              <a:rPr lang="it-IT" sz="2400" dirty="0"/>
              <a:t> </a:t>
            </a:r>
            <a:r>
              <a:rPr lang="it-IT" sz="2400" dirty="0" err="1"/>
              <a:t>vulgaire</a:t>
            </a:r>
            <a:endParaRPr lang="it-IT" sz="2400" dirty="0"/>
          </a:p>
          <a:p>
            <a:r>
              <a:rPr lang="it-IT" sz="2400" dirty="0" err="1"/>
              <a:t>Les</a:t>
            </a:r>
            <a:r>
              <a:rPr lang="it-IT" sz="2400" dirty="0"/>
              <a:t> femmes ne </a:t>
            </a:r>
            <a:r>
              <a:rPr lang="it-IT" sz="2400" dirty="0" err="1"/>
              <a:t>doivent</a:t>
            </a:r>
            <a:r>
              <a:rPr lang="it-IT" sz="2400" dirty="0"/>
              <a:t> </a:t>
            </a:r>
            <a:r>
              <a:rPr lang="it-IT" sz="2400" dirty="0" err="1"/>
              <a:t>pas</a:t>
            </a:r>
            <a:r>
              <a:rPr lang="it-IT" sz="2400" dirty="0"/>
              <a:t> </a:t>
            </a:r>
            <a:r>
              <a:rPr lang="it-IT" sz="2400" dirty="0" err="1"/>
              <a:t>boire</a:t>
            </a:r>
            <a:endParaRPr lang="it-IT" sz="2400" dirty="0"/>
          </a:p>
          <a:p>
            <a:endParaRPr lang="it-IT" sz="2400" dirty="0"/>
          </a:p>
          <a:p>
            <a:r>
              <a:rPr lang="it-IT" sz="2400" dirty="0" err="1"/>
              <a:t>Différences</a:t>
            </a:r>
            <a:r>
              <a:rPr lang="it-IT" sz="2400" dirty="0"/>
              <a:t> </a:t>
            </a:r>
            <a:r>
              <a:rPr lang="it-IT" sz="2400" dirty="0" err="1"/>
              <a:t>régionales</a:t>
            </a:r>
            <a:r>
              <a:rPr lang="it-IT" sz="2400" dirty="0"/>
              <a:t> </a:t>
            </a:r>
            <a:r>
              <a:rPr lang="it-IT" sz="2400" dirty="0" err="1"/>
              <a:t>entre</a:t>
            </a:r>
            <a:r>
              <a:rPr lang="it-IT" sz="2400" dirty="0"/>
              <a:t> Sud et Nord</a:t>
            </a:r>
          </a:p>
        </p:txBody>
      </p:sp>
    </p:spTree>
    <p:extLst>
      <p:ext uri="{BB962C8B-B14F-4D97-AF65-F5344CB8AC3E}">
        <p14:creationId xmlns:p14="http://schemas.microsoft.com/office/powerpoint/2010/main" val="271266659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a:t>10 RECOMMANDATIONS </a:t>
            </a:r>
            <a:br>
              <a:rPr lang="it-IT" sz="2400" dirty="0"/>
            </a:br>
            <a:r>
              <a:rPr lang="it-IT" sz="2400" dirty="0"/>
              <a:t>pour une </a:t>
            </a:r>
            <a:r>
              <a:rPr lang="it-IT" sz="2400" dirty="0" err="1"/>
              <a:t>communication</a:t>
            </a:r>
            <a:r>
              <a:rPr lang="it-IT" sz="2400" dirty="0"/>
              <a:t> </a:t>
            </a:r>
            <a:r>
              <a:rPr lang="it-IT" sz="2400" dirty="0" err="1"/>
              <a:t>publique</a:t>
            </a:r>
            <a:r>
              <a:rPr lang="it-IT" sz="2400" dirty="0"/>
              <a:t> sans </a:t>
            </a:r>
            <a:r>
              <a:rPr lang="it-IT" sz="2400" dirty="0" err="1"/>
              <a:t>stéréotype</a:t>
            </a:r>
            <a:r>
              <a:rPr lang="it-IT" sz="2400" dirty="0"/>
              <a:t> de </a:t>
            </a:r>
            <a:r>
              <a:rPr lang="it-IT" sz="2400" dirty="0" err="1"/>
              <a:t>sexe</a:t>
            </a:r>
            <a:r>
              <a:rPr lang="it-IT" sz="2400" dirty="0"/>
              <a:t/>
            </a:r>
            <a:br>
              <a:rPr lang="it-IT" sz="2400" dirty="0"/>
            </a:br>
            <a:r>
              <a:rPr lang="it-IT" sz="2400" dirty="0"/>
              <a:t>  </a:t>
            </a:r>
            <a:endParaRPr lang="fr-CA" sz="2400" dirty="0"/>
          </a:p>
        </p:txBody>
      </p:sp>
      <p:sp>
        <p:nvSpPr>
          <p:cNvPr id="3" name="Segnaposto contenuto 2"/>
          <p:cNvSpPr>
            <a:spLocks noGrp="1"/>
          </p:cNvSpPr>
          <p:nvPr>
            <p:ph idx="1"/>
          </p:nvPr>
        </p:nvSpPr>
        <p:spPr/>
        <p:txBody>
          <a:bodyPr>
            <a:noAutofit/>
          </a:bodyPr>
          <a:lstStyle/>
          <a:p>
            <a:pPr algn="just"/>
            <a:r>
              <a:rPr lang="it-IT" sz="2000" dirty="0"/>
              <a:t>1 </a:t>
            </a:r>
            <a:r>
              <a:rPr lang="it-IT" sz="2000" dirty="0" err="1"/>
              <a:t>Éliminer</a:t>
            </a:r>
            <a:r>
              <a:rPr lang="it-IT" sz="2000" dirty="0"/>
              <a:t> </a:t>
            </a:r>
            <a:r>
              <a:rPr lang="it-IT" sz="2000" dirty="0" err="1"/>
              <a:t>toutes</a:t>
            </a:r>
            <a:r>
              <a:rPr lang="it-IT" sz="2000" dirty="0"/>
              <a:t> </a:t>
            </a:r>
            <a:r>
              <a:rPr lang="it-IT" sz="2000" dirty="0" err="1"/>
              <a:t>expressions</a:t>
            </a:r>
            <a:r>
              <a:rPr lang="it-IT" sz="2000" dirty="0"/>
              <a:t> </a:t>
            </a:r>
            <a:r>
              <a:rPr lang="it-IT" sz="2000" dirty="0" err="1"/>
              <a:t>sexistes</a:t>
            </a:r>
            <a:r>
              <a:rPr lang="it-IT" sz="2000" dirty="0"/>
              <a:t> </a:t>
            </a:r>
          </a:p>
          <a:p>
            <a:pPr algn="just"/>
            <a:r>
              <a:rPr lang="it-IT" sz="2000" dirty="0"/>
              <a:t>2 </a:t>
            </a:r>
            <a:r>
              <a:rPr lang="it-IT" sz="2000" dirty="0" err="1"/>
              <a:t>Accorder</a:t>
            </a:r>
            <a:r>
              <a:rPr lang="it-IT" sz="2000" dirty="0"/>
              <a:t> </a:t>
            </a:r>
            <a:r>
              <a:rPr lang="it-IT" sz="2000" dirty="0" err="1"/>
              <a:t>les</a:t>
            </a:r>
            <a:r>
              <a:rPr lang="it-IT" sz="2000" dirty="0"/>
              <a:t> </a:t>
            </a:r>
            <a:r>
              <a:rPr lang="it-IT" sz="2000" dirty="0" err="1"/>
              <a:t>noms</a:t>
            </a:r>
            <a:r>
              <a:rPr lang="it-IT" sz="2000" dirty="0"/>
              <a:t> de </a:t>
            </a:r>
            <a:r>
              <a:rPr lang="it-IT" sz="2000" dirty="0" err="1"/>
              <a:t>métiers</a:t>
            </a:r>
            <a:r>
              <a:rPr lang="it-IT" sz="2000" dirty="0"/>
              <a:t>, </a:t>
            </a:r>
            <a:r>
              <a:rPr lang="it-IT" sz="2000" dirty="0" err="1"/>
              <a:t>titres</a:t>
            </a:r>
            <a:r>
              <a:rPr lang="it-IT" sz="2000" dirty="0"/>
              <a:t>, </a:t>
            </a:r>
            <a:r>
              <a:rPr lang="it-IT" sz="2000" dirty="0" err="1"/>
              <a:t>grades</a:t>
            </a:r>
            <a:r>
              <a:rPr lang="it-IT" sz="2000" dirty="0"/>
              <a:t> et </a:t>
            </a:r>
            <a:r>
              <a:rPr lang="it-IT" sz="2000" dirty="0" err="1"/>
              <a:t>fonctions</a:t>
            </a:r>
            <a:r>
              <a:rPr lang="it-IT" sz="2000" dirty="0"/>
              <a:t> </a:t>
            </a:r>
          </a:p>
          <a:p>
            <a:pPr algn="just"/>
            <a:r>
              <a:rPr lang="it-IT" sz="2000" dirty="0"/>
              <a:t>3 User </a:t>
            </a:r>
            <a:r>
              <a:rPr lang="it-IT" sz="2000" dirty="0" err="1"/>
              <a:t>du</a:t>
            </a:r>
            <a:r>
              <a:rPr lang="it-IT" sz="2000" dirty="0"/>
              <a:t> </a:t>
            </a:r>
            <a:r>
              <a:rPr lang="it-IT" sz="2000" dirty="0" err="1"/>
              <a:t>féminin</a:t>
            </a:r>
            <a:r>
              <a:rPr lang="it-IT" sz="2000" dirty="0"/>
              <a:t> et </a:t>
            </a:r>
            <a:r>
              <a:rPr lang="it-IT" sz="2000" dirty="0" err="1"/>
              <a:t>du</a:t>
            </a:r>
            <a:r>
              <a:rPr lang="it-IT" sz="2000" dirty="0"/>
              <a:t> </a:t>
            </a:r>
            <a:r>
              <a:rPr lang="it-IT" sz="2000" dirty="0" err="1"/>
              <a:t>masculin</a:t>
            </a:r>
            <a:r>
              <a:rPr lang="it-IT" sz="2000" dirty="0"/>
              <a:t> </a:t>
            </a:r>
            <a:r>
              <a:rPr lang="it-IT" sz="2000" dirty="0" err="1"/>
              <a:t>dans</a:t>
            </a:r>
            <a:r>
              <a:rPr lang="it-IT" sz="2000" dirty="0"/>
              <a:t> </a:t>
            </a:r>
            <a:r>
              <a:rPr lang="it-IT" sz="2000" dirty="0" err="1"/>
              <a:t>les</a:t>
            </a:r>
            <a:r>
              <a:rPr lang="it-IT" sz="2000" dirty="0"/>
              <a:t> </a:t>
            </a:r>
            <a:r>
              <a:rPr lang="it-IT" sz="2000" dirty="0" err="1"/>
              <a:t>messages</a:t>
            </a:r>
            <a:r>
              <a:rPr lang="it-IT" sz="2000" dirty="0"/>
              <a:t> </a:t>
            </a:r>
            <a:r>
              <a:rPr lang="it-IT" sz="2000" dirty="0" err="1"/>
              <a:t>adressés</a:t>
            </a:r>
            <a:r>
              <a:rPr lang="it-IT" sz="2000" dirty="0"/>
              <a:t> à </a:t>
            </a:r>
            <a:r>
              <a:rPr lang="it-IT" sz="2000" dirty="0" err="1"/>
              <a:t>tous</a:t>
            </a:r>
            <a:r>
              <a:rPr lang="it-IT" sz="2000" dirty="0"/>
              <a:t> et </a:t>
            </a:r>
            <a:r>
              <a:rPr lang="it-IT" sz="2000" dirty="0" err="1"/>
              <a:t>toutes</a:t>
            </a:r>
            <a:r>
              <a:rPr lang="it-IT" sz="2000" dirty="0"/>
              <a:t> </a:t>
            </a:r>
          </a:p>
          <a:p>
            <a:pPr algn="just"/>
            <a:r>
              <a:rPr lang="it-IT" sz="2000" dirty="0"/>
              <a:t>4 </a:t>
            </a:r>
            <a:r>
              <a:rPr lang="it-IT" sz="2000" dirty="0" err="1"/>
              <a:t>Utiliser</a:t>
            </a:r>
            <a:r>
              <a:rPr lang="it-IT" sz="2000" dirty="0"/>
              <a:t> l’</a:t>
            </a:r>
            <a:r>
              <a:rPr lang="it-IT" sz="2000" dirty="0" err="1"/>
              <a:t>ordre</a:t>
            </a:r>
            <a:r>
              <a:rPr lang="it-IT" sz="2000" dirty="0"/>
              <a:t> </a:t>
            </a:r>
            <a:r>
              <a:rPr lang="it-IT" sz="2000" dirty="0" err="1"/>
              <a:t>alphabétique</a:t>
            </a:r>
            <a:r>
              <a:rPr lang="it-IT" sz="2000" dirty="0"/>
              <a:t> </a:t>
            </a:r>
            <a:r>
              <a:rPr lang="it-IT" sz="2000" dirty="0" err="1"/>
              <a:t>lors</a:t>
            </a:r>
            <a:r>
              <a:rPr lang="it-IT" sz="2000" dirty="0"/>
              <a:t> d’une </a:t>
            </a:r>
            <a:r>
              <a:rPr lang="it-IT" sz="2000" dirty="0" err="1"/>
              <a:t>énumération</a:t>
            </a:r>
            <a:r>
              <a:rPr lang="it-IT" sz="2000" dirty="0"/>
              <a:t> </a:t>
            </a:r>
          </a:p>
          <a:p>
            <a:pPr algn="just"/>
            <a:r>
              <a:rPr lang="it-IT" sz="2000" dirty="0"/>
              <a:t>5 </a:t>
            </a:r>
            <a:r>
              <a:rPr lang="it-IT" sz="2000" dirty="0" err="1"/>
              <a:t>Présenter</a:t>
            </a:r>
            <a:r>
              <a:rPr lang="it-IT" sz="2000" dirty="0"/>
              <a:t> </a:t>
            </a:r>
            <a:r>
              <a:rPr lang="it-IT" sz="2000" dirty="0" err="1"/>
              <a:t>intégralement</a:t>
            </a:r>
            <a:r>
              <a:rPr lang="it-IT" sz="2000" dirty="0"/>
              <a:t> l’</a:t>
            </a:r>
            <a:r>
              <a:rPr lang="it-IT" sz="2000" dirty="0" err="1"/>
              <a:t>identité</a:t>
            </a:r>
            <a:r>
              <a:rPr lang="it-IT" sz="2000" dirty="0"/>
              <a:t> </a:t>
            </a:r>
            <a:r>
              <a:rPr lang="it-IT" sz="2000" dirty="0" err="1"/>
              <a:t>des</a:t>
            </a:r>
            <a:r>
              <a:rPr lang="it-IT" sz="2000" dirty="0"/>
              <a:t> femmes et </a:t>
            </a:r>
            <a:r>
              <a:rPr lang="it-IT" sz="2000" dirty="0" err="1"/>
              <a:t>des</a:t>
            </a:r>
            <a:r>
              <a:rPr lang="it-IT" sz="2000" dirty="0"/>
              <a:t> </a:t>
            </a:r>
            <a:r>
              <a:rPr lang="it-IT" sz="2000" dirty="0" err="1"/>
              <a:t>hommes</a:t>
            </a:r>
            <a:r>
              <a:rPr lang="it-IT" sz="2000" dirty="0"/>
              <a:t> </a:t>
            </a:r>
          </a:p>
          <a:p>
            <a:pPr algn="just"/>
            <a:r>
              <a:rPr lang="it-IT" sz="2000" dirty="0"/>
              <a:t>6 Ne </a:t>
            </a:r>
            <a:r>
              <a:rPr lang="it-IT" sz="2000" dirty="0" err="1"/>
              <a:t>pas</a:t>
            </a:r>
            <a:r>
              <a:rPr lang="it-IT" sz="2000" dirty="0"/>
              <a:t> </a:t>
            </a:r>
            <a:r>
              <a:rPr lang="it-IT" sz="2000" dirty="0" err="1"/>
              <a:t>réserver</a:t>
            </a:r>
            <a:r>
              <a:rPr lang="it-IT" sz="2000" dirty="0"/>
              <a:t> </a:t>
            </a:r>
            <a:r>
              <a:rPr lang="it-IT" sz="2000" dirty="0" err="1"/>
              <a:t>aux</a:t>
            </a:r>
            <a:r>
              <a:rPr lang="it-IT" sz="2000" dirty="0"/>
              <a:t> femmes </a:t>
            </a:r>
            <a:r>
              <a:rPr lang="it-IT" sz="2000" dirty="0" err="1"/>
              <a:t>les</a:t>
            </a:r>
            <a:r>
              <a:rPr lang="it-IT" sz="2000" dirty="0"/>
              <a:t> </a:t>
            </a:r>
            <a:r>
              <a:rPr lang="it-IT" sz="2000" dirty="0" err="1"/>
              <a:t>questions</a:t>
            </a:r>
            <a:r>
              <a:rPr lang="it-IT" sz="2000" dirty="0"/>
              <a:t> </a:t>
            </a:r>
            <a:r>
              <a:rPr lang="it-IT" sz="2000" dirty="0" err="1"/>
              <a:t>sur</a:t>
            </a:r>
            <a:r>
              <a:rPr lang="it-IT" sz="2000" dirty="0"/>
              <a:t> la vie </a:t>
            </a:r>
            <a:r>
              <a:rPr lang="it-IT" sz="2000" dirty="0" err="1"/>
              <a:t>personnelle</a:t>
            </a:r>
            <a:r>
              <a:rPr lang="it-IT" sz="2000" dirty="0"/>
              <a:t> </a:t>
            </a:r>
          </a:p>
          <a:p>
            <a:pPr algn="just"/>
            <a:r>
              <a:rPr lang="it-IT" sz="2000" b="1" dirty="0"/>
              <a:t>7Parler «</a:t>
            </a:r>
            <a:r>
              <a:rPr lang="it-IT" sz="2000" b="1" dirty="0" err="1"/>
              <a:t>des</a:t>
            </a:r>
            <a:r>
              <a:rPr lang="it-IT" sz="2000" b="1" dirty="0"/>
              <a:t> femmes» </a:t>
            </a:r>
            <a:r>
              <a:rPr lang="it-IT" sz="2000" b="1" dirty="0" err="1"/>
              <a:t>plutôt</a:t>
            </a:r>
            <a:r>
              <a:rPr lang="it-IT" sz="2000" b="1" dirty="0"/>
              <a:t> </a:t>
            </a:r>
            <a:r>
              <a:rPr lang="it-IT" sz="2000" b="1" dirty="0" err="1"/>
              <a:t>que</a:t>
            </a:r>
            <a:r>
              <a:rPr lang="it-IT" sz="2000" b="1" dirty="0"/>
              <a:t> de «la femme », de la «</a:t>
            </a:r>
            <a:r>
              <a:rPr lang="it-IT" sz="2000" b="1" dirty="0" err="1"/>
              <a:t>journée</a:t>
            </a:r>
            <a:r>
              <a:rPr lang="it-IT" sz="2000" b="1" dirty="0"/>
              <a:t> </a:t>
            </a:r>
            <a:r>
              <a:rPr lang="it-IT" sz="2000" b="1" dirty="0" err="1"/>
              <a:t>internationale</a:t>
            </a:r>
            <a:r>
              <a:rPr lang="it-IT" sz="2000" b="1" dirty="0"/>
              <a:t> </a:t>
            </a:r>
            <a:r>
              <a:rPr lang="it-IT" sz="2000" b="1" dirty="0" err="1"/>
              <a:t>des</a:t>
            </a:r>
            <a:r>
              <a:rPr lang="it-IT" sz="2000" b="1" dirty="0"/>
              <a:t> </a:t>
            </a:r>
            <a:r>
              <a:rPr lang="it-IT" sz="2000" b="1" dirty="0" err="1"/>
              <a:t>droits</a:t>
            </a:r>
            <a:r>
              <a:rPr lang="it-IT" sz="2000" b="1" dirty="0"/>
              <a:t> </a:t>
            </a:r>
            <a:r>
              <a:rPr lang="it-IT" sz="2000" b="1" dirty="0" err="1"/>
              <a:t>des</a:t>
            </a:r>
            <a:r>
              <a:rPr lang="it-IT" sz="2000" b="1" dirty="0"/>
              <a:t> femmes » </a:t>
            </a:r>
            <a:r>
              <a:rPr lang="it-IT" sz="2000" b="1" dirty="0" err="1"/>
              <a:t>plutôt</a:t>
            </a:r>
            <a:r>
              <a:rPr lang="it-IT" sz="2000" b="1" dirty="0"/>
              <a:t> </a:t>
            </a:r>
            <a:r>
              <a:rPr lang="it-IT" sz="2000" b="1" dirty="0" err="1"/>
              <a:t>que</a:t>
            </a:r>
            <a:r>
              <a:rPr lang="it-IT" sz="2000" b="1" dirty="0"/>
              <a:t> de la «</a:t>
            </a:r>
            <a:r>
              <a:rPr lang="it-IT" sz="2000" b="1" dirty="0" err="1"/>
              <a:t>journée</a:t>
            </a:r>
            <a:r>
              <a:rPr lang="it-IT" sz="2000" b="1" dirty="0"/>
              <a:t> de la femme» </a:t>
            </a:r>
            <a:r>
              <a:rPr lang="it-IT" sz="2000" dirty="0"/>
              <a:t>et </a:t>
            </a:r>
            <a:r>
              <a:rPr lang="it-IT" sz="2000" dirty="0" err="1"/>
              <a:t>des</a:t>
            </a:r>
            <a:r>
              <a:rPr lang="it-IT" sz="2000" dirty="0"/>
              <a:t> «</a:t>
            </a:r>
            <a:r>
              <a:rPr lang="it-IT" sz="2000" dirty="0" err="1"/>
              <a:t>droits</a:t>
            </a:r>
            <a:r>
              <a:rPr lang="it-IT" sz="2000" dirty="0"/>
              <a:t> </a:t>
            </a:r>
            <a:r>
              <a:rPr lang="it-IT" sz="2000" dirty="0" err="1"/>
              <a:t>humains</a:t>
            </a:r>
            <a:r>
              <a:rPr lang="it-IT" sz="2000" dirty="0"/>
              <a:t>» </a:t>
            </a:r>
            <a:r>
              <a:rPr lang="it-IT" sz="2000" dirty="0" err="1"/>
              <a:t>plutôt</a:t>
            </a:r>
            <a:r>
              <a:rPr lang="it-IT" sz="2000" dirty="0"/>
              <a:t> </a:t>
            </a:r>
            <a:r>
              <a:rPr lang="it-IT" sz="2000" dirty="0" err="1"/>
              <a:t>que</a:t>
            </a:r>
            <a:r>
              <a:rPr lang="it-IT" sz="2000" dirty="0"/>
              <a:t> </a:t>
            </a:r>
            <a:r>
              <a:rPr lang="it-IT" sz="2000" dirty="0" err="1"/>
              <a:t>des</a:t>
            </a:r>
            <a:r>
              <a:rPr lang="it-IT" sz="2000" dirty="0"/>
              <a:t> «</a:t>
            </a:r>
            <a:r>
              <a:rPr lang="it-IT" sz="2000" dirty="0" err="1"/>
              <a:t>droits</a:t>
            </a:r>
            <a:r>
              <a:rPr lang="it-IT" sz="2000" dirty="0"/>
              <a:t> de l’</a:t>
            </a:r>
            <a:r>
              <a:rPr lang="it-IT" sz="2000" dirty="0" err="1"/>
              <a:t>homme</a:t>
            </a:r>
            <a:r>
              <a:rPr lang="it-IT" sz="2000" dirty="0"/>
              <a:t>» </a:t>
            </a:r>
          </a:p>
          <a:p>
            <a:pPr algn="just"/>
            <a:r>
              <a:rPr lang="it-IT" sz="2000" dirty="0"/>
              <a:t>8Diversifier </a:t>
            </a:r>
            <a:r>
              <a:rPr lang="it-IT" sz="2000" dirty="0" err="1"/>
              <a:t>les</a:t>
            </a:r>
            <a:r>
              <a:rPr lang="it-IT" sz="2000" dirty="0"/>
              <a:t> </a:t>
            </a:r>
            <a:r>
              <a:rPr lang="it-IT" sz="2000" dirty="0" err="1"/>
              <a:t>représentations</a:t>
            </a:r>
            <a:r>
              <a:rPr lang="it-IT" sz="2000" dirty="0"/>
              <a:t> </a:t>
            </a:r>
            <a:r>
              <a:rPr lang="it-IT" sz="2000" dirty="0" err="1"/>
              <a:t>des</a:t>
            </a:r>
            <a:r>
              <a:rPr lang="it-IT" sz="2000" dirty="0"/>
              <a:t> femmes et </a:t>
            </a:r>
            <a:r>
              <a:rPr lang="it-IT" sz="2000" dirty="0" err="1"/>
              <a:t>des</a:t>
            </a:r>
            <a:r>
              <a:rPr lang="it-IT" sz="2000" dirty="0"/>
              <a:t> </a:t>
            </a:r>
            <a:r>
              <a:rPr lang="it-IT" sz="2000" dirty="0" err="1"/>
              <a:t>hommes</a:t>
            </a:r>
            <a:r>
              <a:rPr lang="it-IT" sz="2000" dirty="0"/>
              <a:t> </a:t>
            </a:r>
          </a:p>
          <a:p>
            <a:pPr algn="just"/>
            <a:r>
              <a:rPr lang="it-IT" sz="2000" dirty="0"/>
              <a:t>9Veiller à </a:t>
            </a:r>
            <a:r>
              <a:rPr lang="it-IT" sz="2000" dirty="0" err="1"/>
              <a:t>équilibrer</a:t>
            </a:r>
            <a:r>
              <a:rPr lang="it-IT" sz="2000" dirty="0"/>
              <a:t> le </a:t>
            </a:r>
            <a:r>
              <a:rPr lang="it-IT" sz="2000" dirty="0" err="1"/>
              <a:t>nombre</a:t>
            </a:r>
            <a:r>
              <a:rPr lang="it-IT" sz="2000" dirty="0"/>
              <a:t> de femmes et d’</a:t>
            </a:r>
            <a:r>
              <a:rPr lang="it-IT" sz="2000" dirty="0" err="1"/>
              <a:t>hommes</a:t>
            </a:r>
            <a:r>
              <a:rPr lang="it-IT" sz="2000" dirty="0"/>
              <a:t> </a:t>
            </a:r>
          </a:p>
          <a:p>
            <a:pPr algn="just"/>
            <a:r>
              <a:rPr lang="it-IT" sz="2000" dirty="0"/>
              <a:t>10 </a:t>
            </a:r>
            <a:r>
              <a:rPr lang="it-IT" sz="2000" dirty="0" err="1"/>
              <a:t>Former</a:t>
            </a:r>
            <a:r>
              <a:rPr lang="it-IT" sz="2000" dirty="0"/>
              <a:t> </a:t>
            </a:r>
            <a:r>
              <a:rPr lang="it-IT" sz="2000" dirty="0" err="1"/>
              <a:t>les</a:t>
            </a:r>
            <a:r>
              <a:rPr lang="it-IT" sz="2000" dirty="0"/>
              <a:t> </a:t>
            </a:r>
            <a:r>
              <a:rPr lang="it-IT" sz="2000" dirty="0" err="1"/>
              <a:t>professionnel.le.s</a:t>
            </a:r>
            <a:r>
              <a:rPr lang="it-IT" sz="2000" dirty="0"/>
              <a:t> et </a:t>
            </a:r>
            <a:r>
              <a:rPr lang="it-IT" sz="2000" dirty="0" err="1"/>
              <a:t>diffuser</a:t>
            </a:r>
            <a:r>
              <a:rPr lang="it-IT" sz="2000" dirty="0"/>
              <a:t> ce guide </a:t>
            </a:r>
            <a:endParaRPr lang="fr-CA" sz="2000" dirty="0"/>
          </a:p>
        </p:txBody>
      </p:sp>
    </p:spTree>
    <p:extLst>
      <p:ext uri="{BB962C8B-B14F-4D97-AF65-F5344CB8AC3E}">
        <p14:creationId xmlns:p14="http://schemas.microsoft.com/office/powerpoint/2010/main" val="28047078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1° Recommandation</a:t>
            </a:r>
          </a:p>
        </p:txBody>
      </p:sp>
      <p:sp>
        <p:nvSpPr>
          <p:cNvPr id="3" name="Segnaposto contenuto 2"/>
          <p:cNvSpPr>
            <a:spLocks noGrp="1"/>
          </p:cNvSpPr>
          <p:nvPr>
            <p:ph idx="1"/>
          </p:nvPr>
        </p:nvSpPr>
        <p:spPr/>
        <p:txBody>
          <a:bodyPr>
            <a:normAutofit fontScale="92500" lnSpcReduction="10000"/>
          </a:bodyPr>
          <a:lstStyle/>
          <a:p>
            <a:pPr algn="just"/>
            <a:r>
              <a:rPr lang="it-IT" sz="2400" dirty="0"/>
              <a:t>1  </a:t>
            </a:r>
            <a:r>
              <a:rPr lang="it-IT" sz="2400" dirty="0" err="1"/>
              <a:t>Éliminer</a:t>
            </a:r>
            <a:r>
              <a:rPr lang="it-IT" sz="2400" dirty="0"/>
              <a:t> </a:t>
            </a:r>
            <a:r>
              <a:rPr lang="it-IT" sz="2400" dirty="0" err="1"/>
              <a:t>toutes</a:t>
            </a:r>
            <a:r>
              <a:rPr lang="it-IT" sz="2400" dirty="0"/>
              <a:t> </a:t>
            </a:r>
            <a:r>
              <a:rPr lang="it-IT" sz="2400" dirty="0" err="1"/>
              <a:t>expressions</a:t>
            </a:r>
            <a:r>
              <a:rPr lang="it-IT" sz="2400" dirty="0"/>
              <a:t> </a:t>
            </a:r>
            <a:r>
              <a:rPr lang="it-IT" sz="2400" dirty="0" err="1"/>
              <a:t>telles</a:t>
            </a:r>
            <a:r>
              <a:rPr lang="it-IT" sz="2400" dirty="0"/>
              <a:t> </a:t>
            </a:r>
            <a:r>
              <a:rPr lang="it-IT" sz="2400" dirty="0" err="1"/>
              <a:t>que</a:t>
            </a:r>
            <a:r>
              <a:rPr lang="it-IT" sz="2400" dirty="0"/>
              <a:t> « chef de </a:t>
            </a:r>
            <a:r>
              <a:rPr lang="it-IT" sz="2400" dirty="0" err="1"/>
              <a:t>famille</a:t>
            </a:r>
            <a:r>
              <a:rPr lang="it-IT" sz="2400" dirty="0"/>
              <a:t> », « </a:t>
            </a:r>
            <a:r>
              <a:rPr lang="it-IT" sz="2400" dirty="0" err="1"/>
              <a:t>mademoiselle</a:t>
            </a:r>
            <a:r>
              <a:rPr lang="it-IT" sz="2400" dirty="0"/>
              <a:t> », « </a:t>
            </a:r>
            <a:r>
              <a:rPr lang="it-IT" sz="2400" dirty="0" err="1"/>
              <a:t>nom</a:t>
            </a:r>
            <a:r>
              <a:rPr lang="it-IT" sz="2400" dirty="0"/>
              <a:t> de </a:t>
            </a:r>
            <a:r>
              <a:rPr lang="it-IT" sz="2400" dirty="0" err="1"/>
              <a:t>jeune</a:t>
            </a:r>
            <a:r>
              <a:rPr lang="it-IT" sz="2400" dirty="0"/>
              <a:t> </a:t>
            </a:r>
            <a:r>
              <a:rPr lang="it-IT" sz="2400" dirty="0" err="1"/>
              <a:t>fille</a:t>
            </a:r>
            <a:r>
              <a:rPr lang="it-IT" sz="2400" dirty="0"/>
              <a:t> », « </a:t>
            </a:r>
            <a:r>
              <a:rPr lang="it-IT" sz="2400" dirty="0" err="1"/>
              <a:t>nom</a:t>
            </a:r>
            <a:r>
              <a:rPr lang="it-IT" sz="2400" dirty="0"/>
              <a:t> </a:t>
            </a:r>
            <a:r>
              <a:rPr lang="it-IT" sz="2400" dirty="0" err="1"/>
              <a:t>patronymique</a:t>
            </a:r>
            <a:r>
              <a:rPr lang="it-IT" sz="2400" dirty="0"/>
              <a:t> », « </a:t>
            </a:r>
            <a:r>
              <a:rPr lang="it-IT" sz="2400" dirty="0" err="1"/>
              <a:t>nom</a:t>
            </a:r>
            <a:r>
              <a:rPr lang="it-IT" sz="2400" dirty="0"/>
              <a:t> d’</a:t>
            </a:r>
            <a:r>
              <a:rPr lang="it-IT" sz="2400" dirty="0" err="1"/>
              <a:t>épouse</a:t>
            </a:r>
            <a:r>
              <a:rPr lang="it-IT" sz="2400" dirty="0"/>
              <a:t> et d’</a:t>
            </a:r>
            <a:r>
              <a:rPr lang="it-IT" sz="2400" dirty="0" err="1"/>
              <a:t>époux</a:t>
            </a:r>
            <a:r>
              <a:rPr lang="it-IT" sz="2400" dirty="0"/>
              <a:t> », « en bon </a:t>
            </a:r>
            <a:r>
              <a:rPr lang="it-IT" sz="2400" dirty="0" err="1"/>
              <a:t>père</a:t>
            </a:r>
            <a:r>
              <a:rPr lang="it-IT" sz="2400" dirty="0"/>
              <a:t> de </a:t>
            </a:r>
            <a:r>
              <a:rPr lang="it-IT" sz="2400" dirty="0" err="1"/>
              <a:t>famille</a:t>
            </a:r>
            <a:r>
              <a:rPr lang="it-IT" sz="2400" dirty="0"/>
              <a:t> »</a:t>
            </a:r>
          </a:p>
          <a:p>
            <a:pPr algn="just"/>
            <a:r>
              <a:rPr lang="it-IT" sz="2400" dirty="0" err="1"/>
              <a:t>Pourquoi</a:t>
            </a:r>
            <a:r>
              <a:rPr lang="it-IT" sz="2400" dirty="0"/>
              <a:t> ?Parce </a:t>
            </a:r>
            <a:r>
              <a:rPr lang="it-IT" sz="2400" dirty="0" err="1"/>
              <a:t>que</a:t>
            </a:r>
            <a:r>
              <a:rPr lang="it-IT" sz="2400" dirty="0"/>
              <a:t> </a:t>
            </a:r>
            <a:r>
              <a:rPr lang="it-IT" sz="2400" dirty="0" err="1"/>
              <a:t>ces</a:t>
            </a:r>
            <a:r>
              <a:rPr lang="it-IT" sz="2400" dirty="0"/>
              <a:t> </a:t>
            </a:r>
            <a:r>
              <a:rPr lang="it-IT" sz="2400" dirty="0" err="1"/>
              <a:t>expressions</a:t>
            </a:r>
            <a:r>
              <a:rPr lang="it-IT" sz="2400" dirty="0"/>
              <a:t> </a:t>
            </a:r>
            <a:r>
              <a:rPr lang="it-IT" sz="2400" dirty="0" err="1"/>
              <a:t>ont</a:t>
            </a:r>
            <a:r>
              <a:rPr lang="it-IT" sz="2400" dirty="0"/>
              <a:t> </a:t>
            </a:r>
            <a:r>
              <a:rPr lang="it-IT" sz="2400" dirty="0" err="1"/>
              <a:t>déjà</a:t>
            </a:r>
            <a:r>
              <a:rPr lang="it-IT" sz="2400" dirty="0"/>
              <a:t> </a:t>
            </a:r>
            <a:r>
              <a:rPr lang="it-IT" sz="2400" dirty="0" err="1"/>
              <a:t>été</a:t>
            </a:r>
            <a:r>
              <a:rPr lang="it-IT" sz="2400" dirty="0"/>
              <a:t> </a:t>
            </a:r>
            <a:r>
              <a:rPr lang="it-IT" sz="2400" dirty="0" err="1"/>
              <a:t>bannies</a:t>
            </a:r>
            <a:r>
              <a:rPr lang="it-IT" sz="2400" dirty="0"/>
              <a:t> </a:t>
            </a:r>
            <a:r>
              <a:rPr lang="it-IT" sz="2400" dirty="0" err="1"/>
              <a:t>du</a:t>
            </a:r>
            <a:r>
              <a:rPr lang="it-IT" sz="2400" dirty="0"/>
              <a:t> </a:t>
            </a:r>
            <a:r>
              <a:rPr lang="it-IT" sz="2400" dirty="0" err="1"/>
              <a:t>droit</a:t>
            </a:r>
            <a:r>
              <a:rPr lang="it-IT" sz="2400" dirty="0"/>
              <a:t> </a:t>
            </a:r>
            <a:r>
              <a:rPr lang="it-IT" sz="2400" dirty="0" err="1"/>
              <a:t>français</a:t>
            </a:r>
            <a:r>
              <a:rPr lang="it-IT" sz="2400" dirty="0"/>
              <a:t>*. Parce </a:t>
            </a:r>
            <a:r>
              <a:rPr lang="it-IT" sz="2400" dirty="0" err="1"/>
              <a:t>que</a:t>
            </a:r>
            <a:r>
              <a:rPr lang="it-IT" sz="2400" dirty="0"/>
              <a:t> </a:t>
            </a:r>
            <a:r>
              <a:rPr lang="it-IT" sz="2400" dirty="0" err="1"/>
              <a:t>ces</a:t>
            </a:r>
            <a:r>
              <a:rPr lang="it-IT" sz="2400" dirty="0"/>
              <a:t> </a:t>
            </a:r>
            <a:r>
              <a:rPr lang="it-IT" sz="2400" dirty="0" err="1"/>
              <a:t>expressions</a:t>
            </a:r>
            <a:r>
              <a:rPr lang="it-IT" sz="2400" dirty="0"/>
              <a:t> </a:t>
            </a:r>
            <a:r>
              <a:rPr lang="it-IT" sz="2400" dirty="0" err="1"/>
              <a:t>renvoient</a:t>
            </a:r>
            <a:r>
              <a:rPr lang="it-IT" sz="2400" dirty="0"/>
              <a:t> </a:t>
            </a:r>
            <a:r>
              <a:rPr lang="it-IT" sz="2400" dirty="0" err="1"/>
              <a:t>les</a:t>
            </a:r>
            <a:r>
              <a:rPr lang="it-IT" sz="2400" dirty="0"/>
              <a:t> femmes et </a:t>
            </a:r>
            <a:r>
              <a:rPr lang="it-IT" sz="2400" dirty="0" err="1"/>
              <a:t>les</a:t>
            </a:r>
            <a:r>
              <a:rPr lang="it-IT" sz="2400" dirty="0"/>
              <a:t> </a:t>
            </a:r>
            <a:r>
              <a:rPr lang="it-IT" sz="2400" dirty="0" err="1"/>
              <a:t>hommes</a:t>
            </a:r>
            <a:r>
              <a:rPr lang="it-IT" sz="2400" dirty="0"/>
              <a:t> à </a:t>
            </a:r>
            <a:r>
              <a:rPr lang="it-IT" sz="2400" dirty="0" err="1"/>
              <a:t>des</a:t>
            </a:r>
            <a:r>
              <a:rPr lang="it-IT" sz="2400" dirty="0"/>
              <a:t> </a:t>
            </a:r>
            <a:r>
              <a:rPr lang="it-IT" sz="2400" dirty="0" err="1"/>
              <a:t>rôles</a:t>
            </a:r>
            <a:r>
              <a:rPr lang="it-IT" sz="2400" dirty="0"/>
              <a:t> </a:t>
            </a:r>
            <a:r>
              <a:rPr lang="it-IT" sz="2400" dirty="0" err="1"/>
              <a:t>sociaux</a:t>
            </a:r>
            <a:r>
              <a:rPr lang="it-IT" sz="2400" dirty="0"/>
              <a:t> </a:t>
            </a:r>
            <a:r>
              <a:rPr lang="it-IT" sz="2400" dirty="0" err="1"/>
              <a:t>traditionnels</a:t>
            </a:r>
            <a:r>
              <a:rPr lang="it-IT" sz="2400" dirty="0"/>
              <a:t>.</a:t>
            </a:r>
          </a:p>
          <a:p>
            <a:pPr algn="just"/>
            <a:endParaRPr lang="it-IT" sz="2400" dirty="0"/>
          </a:p>
          <a:p>
            <a:pPr algn="just"/>
            <a:r>
              <a:rPr lang="it-IT" sz="2400" dirty="0"/>
              <a:t>* </a:t>
            </a:r>
            <a:r>
              <a:rPr lang="it-IT" sz="2400" dirty="0" err="1"/>
              <a:t>Conformément</a:t>
            </a:r>
            <a:r>
              <a:rPr lang="it-IT" sz="2400" dirty="0"/>
              <a:t> à la </a:t>
            </a:r>
            <a:r>
              <a:rPr lang="it-IT" sz="2400" b="1" dirty="0" err="1"/>
              <a:t>Circulaire</a:t>
            </a:r>
            <a:r>
              <a:rPr lang="it-IT" sz="2400" b="1" dirty="0"/>
              <a:t> n°5575/SG </a:t>
            </a:r>
            <a:r>
              <a:rPr lang="it-IT" sz="2400" b="1" dirty="0" err="1"/>
              <a:t>du</a:t>
            </a:r>
            <a:r>
              <a:rPr lang="it-IT" sz="2400" b="1" dirty="0"/>
              <a:t> 21 </a:t>
            </a:r>
            <a:r>
              <a:rPr lang="it-IT" sz="2400" b="1" dirty="0" err="1"/>
              <a:t>février</a:t>
            </a:r>
            <a:r>
              <a:rPr lang="it-IT" sz="2400" b="1" dirty="0"/>
              <a:t> 2012 </a:t>
            </a:r>
            <a:r>
              <a:rPr lang="it-IT" sz="2400" dirty="0"/>
              <a:t>relative à la </a:t>
            </a:r>
            <a:r>
              <a:rPr lang="it-IT" sz="2400" dirty="0" err="1"/>
              <a:t>suppression</a:t>
            </a:r>
            <a:r>
              <a:rPr lang="it-IT" sz="2400" dirty="0"/>
              <a:t> </a:t>
            </a:r>
            <a:r>
              <a:rPr lang="it-IT" sz="2400" dirty="0" err="1"/>
              <a:t>des</a:t>
            </a:r>
            <a:r>
              <a:rPr lang="it-IT" sz="2400" dirty="0"/>
              <a:t> </a:t>
            </a:r>
            <a:r>
              <a:rPr lang="it-IT" sz="2400" dirty="0" err="1"/>
              <a:t>termes</a:t>
            </a:r>
            <a:r>
              <a:rPr lang="it-IT" sz="2400" dirty="0"/>
              <a:t> « </a:t>
            </a:r>
            <a:r>
              <a:rPr lang="it-IT" sz="2400" dirty="0" err="1"/>
              <a:t>mademoiselle</a:t>
            </a:r>
            <a:r>
              <a:rPr lang="it-IT" sz="2400" dirty="0"/>
              <a:t> », « </a:t>
            </a:r>
            <a:r>
              <a:rPr lang="it-IT" sz="2400" dirty="0" err="1"/>
              <a:t>nom</a:t>
            </a:r>
            <a:r>
              <a:rPr lang="it-IT" sz="2400" dirty="0"/>
              <a:t> de </a:t>
            </a:r>
            <a:r>
              <a:rPr lang="it-IT" sz="2400" dirty="0" err="1"/>
              <a:t>jeune</a:t>
            </a:r>
            <a:r>
              <a:rPr lang="it-IT" sz="2400" dirty="0"/>
              <a:t> </a:t>
            </a:r>
            <a:r>
              <a:rPr lang="it-IT" sz="2400" dirty="0" err="1"/>
              <a:t>fille</a:t>
            </a:r>
            <a:r>
              <a:rPr lang="it-IT" sz="2400" dirty="0"/>
              <a:t> », « </a:t>
            </a:r>
            <a:r>
              <a:rPr lang="it-IT" sz="2400" dirty="0" err="1"/>
              <a:t>nom</a:t>
            </a:r>
            <a:r>
              <a:rPr lang="it-IT" sz="2400" dirty="0"/>
              <a:t> </a:t>
            </a:r>
            <a:r>
              <a:rPr lang="it-IT" sz="2400" dirty="0" err="1"/>
              <a:t>patronymique</a:t>
            </a:r>
            <a:r>
              <a:rPr lang="it-IT" sz="2400" dirty="0"/>
              <a:t> », « </a:t>
            </a:r>
            <a:r>
              <a:rPr lang="it-IT" sz="2400" dirty="0" err="1"/>
              <a:t>nom</a:t>
            </a:r>
            <a:r>
              <a:rPr lang="it-IT" sz="2400" dirty="0"/>
              <a:t> d’</a:t>
            </a:r>
            <a:r>
              <a:rPr lang="it-IT" sz="2400" dirty="0" err="1"/>
              <a:t>épouse</a:t>
            </a:r>
            <a:r>
              <a:rPr lang="it-IT" sz="2400" dirty="0"/>
              <a:t> » et « </a:t>
            </a:r>
            <a:r>
              <a:rPr lang="it-IT" sz="2400" dirty="0" err="1"/>
              <a:t>nom</a:t>
            </a:r>
            <a:r>
              <a:rPr lang="it-IT" sz="2400" dirty="0"/>
              <a:t> d’</a:t>
            </a:r>
            <a:r>
              <a:rPr lang="it-IT" sz="2400" dirty="0" err="1"/>
              <a:t>époux</a:t>
            </a:r>
            <a:r>
              <a:rPr lang="it-IT" sz="2400" dirty="0"/>
              <a:t> » </a:t>
            </a:r>
            <a:r>
              <a:rPr lang="it-IT" sz="2400" dirty="0" err="1"/>
              <a:t>des</a:t>
            </a:r>
            <a:r>
              <a:rPr lang="it-IT" sz="2400" dirty="0"/>
              <a:t> </a:t>
            </a:r>
            <a:r>
              <a:rPr lang="it-IT" sz="2400" dirty="0" err="1"/>
              <a:t>formulaires</a:t>
            </a:r>
            <a:r>
              <a:rPr lang="it-IT" sz="2400" dirty="0"/>
              <a:t> et </a:t>
            </a:r>
            <a:r>
              <a:rPr lang="it-IT" sz="2400" dirty="0" err="1"/>
              <a:t>correspondances</a:t>
            </a:r>
            <a:r>
              <a:rPr lang="it-IT" sz="2400" dirty="0"/>
              <a:t> </a:t>
            </a:r>
            <a:r>
              <a:rPr lang="it-IT" sz="2400" dirty="0" err="1"/>
              <a:t>des</a:t>
            </a:r>
            <a:r>
              <a:rPr lang="it-IT" sz="2400" dirty="0"/>
              <a:t> </a:t>
            </a:r>
            <a:r>
              <a:rPr lang="it-IT" sz="2400" dirty="0" err="1"/>
              <a:t>administrations</a:t>
            </a:r>
            <a:r>
              <a:rPr lang="it-IT" sz="2400" dirty="0"/>
              <a:t>, à la </a:t>
            </a:r>
            <a:r>
              <a:rPr lang="it-IT" sz="2400" dirty="0" err="1"/>
              <a:t>loi</a:t>
            </a:r>
            <a:r>
              <a:rPr lang="it-IT" sz="2400" dirty="0"/>
              <a:t> n° 70-459 </a:t>
            </a:r>
            <a:r>
              <a:rPr lang="it-IT" sz="2400" dirty="0" err="1"/>
              <a:t>du</a:t>
            </a:r>
            <a:r>
              <a:rPr lang="it-IT" sz="2400" dirty="0"/>
              <a:t> 4 </a:t>
            </a:r>
            <a:r>
              <a:rPr lang="it-IT" sz="2400" dirty="0" err="1"/>
              <a:t>juin</a:t>
            </a:r>
            <a:r>
              <a:rPr lang="it-IT" sz="2400" dirty="0"/>
              <a:t> 1970 relative à l’</a:t>
            </a:r>
            <a:r>
              <a:rPr lang="it-IT" sz="2400" dirty="0" err="1"/>
              <a:t>autorité</a:t>
            </a:r>
            <a:r>
              <a:rPr lang="it-IT" sz="2400" dirty="0"/>
              <a:t> parentale et à la </a:t>
            </a:r>
            <a:r>
              <a:rPr lang="it-IT" sz="2400" dirty="0" err="1"/>
              <a:t>loi</a:t>
            </a:r>
            <a:r>
              <a:rPr lang="it-IT" sz="2400" dirty="0"/>
              <a:t> </a:t>
            </a:r>
            <a:r>
              <a:rPr lang="it-IT" sz="2400" dirty="0" err="1"/>
              <a:t>du</a:t>
            </a:r>
            <a:r>
              <a:rPr lang="it-IT" sz="2400" dirty="0"/>
              <a:t> 4 </a:t>
            </a:r>
            <a:r>
              <a:rPr lang="it-IT" sz="2400" dirty="0" err="1"/>
              <a:t>août</a:t>
            </a:r>
            <a:r>
              <a:rPr lang="it-IT" sz="2400" dirty="0"/>
              <a:t> 2014 pour l’</a:t>
            </a:r>
            <a:r>
              <a:rPr lang="it-IT" sz="2400" dirty="0" err="1"/>
              <a:t>égalité</a:t>
            </a:r>
            <a:r>
              <a:rPr lang="it-IT" sz="2400" dirty="0"/>
              <a:t> </a:t>
            </a:r>
            <a:r>
              <a:rPr lang="it-IT" sz="2400" dirty="0" err="1"/>
              <a:t>réelle</a:t>
            </a:r>
            <a:r>
              <a:rPr lang="it-IT" sz="2400" dirty="0"/>
              <a:t> </a:t>
            </a:r>
            <a:r>
              <a:rPr lang="it-IT" sz="2400" dirty="0" err="1"/>
              <a:t>entre</a:t>
            </a:r>
            <a:r>
              <a:rPr lang="it-IT" sz="2400" dirty="0"/>
              <a:t> </a:t>
            </a:r>
            <a:r>
              <a:rPr lang="it-IT" sz="2400" dirty="0" err="1"/>
              <a:t>les</a:t>
            </a:r>
            <a:r>
              <a:rPr lang="it-IT" sz="2400" dirty="0"/>
              <a:t> femmes et </a:t>
            </a:r>
            <a:r>
              <a:rPr lang="it-IT" sz="2400" dirty="0" err="1"/>
              <a:t>les</a:t>
            </a:r>
            <a:r>
              <a:rPr lang="it-IT" sz="2400" dirty="0"/>
              <a:t> </a:t>
            </a:r>
            <a:r>
              <a:rPr lang="it-IT" sz="2400" dirty="0" err="1"/>
              <a:t>hommes</a:t>
            </a:r>
            <a:endParaRPr lang="fr-CA" sz="2400" dirty="0"/>
          </a:p>
        </p:txBody>
      </p:sp>
    </p:spTree>
    <p:extLst>
      <p:ext uri="{BB962C8B-B14F-4D97-AF65-F5344CB8AC3E}">
        <p14:creationId xmlns:p14="http://schemas.microsoft.com/office/powerpoint/2010/main" val="298182048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pic>
        <p:nvPicPr>
          <p:cNvPr id="6" name="Segnaposto contenuto 5" descr="1.png"/>
          <p:cNvPicPr>
            <a:picLocks noGrp="1" noChangeAspect="1"/>
          </p:cNvPicPr>
          <p:nvPr>
            <p:ph idx="1"/>
          </p:nvPr>
        </p:nvPicPr>
        <p:blipFill>
          <a:blip r:embed="rId2" cstate="print">
            <a:extLst>
              <a:ext uri="{28A0092B-C50C-407E-A947-70E740481C1C}">
                <a14:useLocalDpi xmlns:a14="http://schemas.microsoft.com/office/drawing/2010/main" val="0"/>
              </a:ext>
            </a:extLst>
          </a:blip>
          <a:srcRect l="-177289" r="-177289"/>
          <a:stretch>
            <a:fillRect/>
          </a:stretch>
        </p:blipFill>
        <p:spPr/>
      </p:pic>
    </p:spTree>
    <p:extLst>
      <p:ext uri="{BB962C8B-B14F-4D97-AF65-F5344CB8AC3E}">
        <p14:creationId xmlns:p14="http://schemas.microsoft.com/office/powerpoint/2010/main" val="109456199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Histoire</a:t>
            </a:r>
            <a:br>
              <a:rPr lang="fr-CA" sz="2800" dirty="0"/>
            </a:br>
            <a:r>
              <a:rPr lang="it-IT" sz="2800" dirty="0" err="1"/>
              <a:t>Noms</a:t>
            </a:r>
            <a:r>
              <a:rPr lang="it-IT" sz="2800" dirty="0"/>
              <a:t> de </a:t>
            </a:r>
            <a:r>
              <a:rPr lang="it-IT" sz="2800" dirty="0" err="1"/>
              <a:t>métiers</a:t>
            </a:r>
            <a:r>
              <a:rPr lang="it-IT" sz="2800" dirty="0"/>
              <a:t>, </a:t>
            </a:r>
            <a:r>
              <a:rPr lang="it-IT" sz="2800" dirty="0" err="1"/>
              <a:t>fonctions</a:t>
            </a:r>
            <a:r>
              <a:rPr lang="it-IT" sz="2800" dirty="0"/>
              <a:t> et </a:t>
            </a:r>
            <a:r>
              <a:rPr lang="it-IT" sz="2800" dirty="0" err="1"/>
              <a:t>dignités</a:t>
            </a:r>
            <a:endParaRPr lang="fr-CA" sz="2800" dirty="0"/>
          </a:p>
        </p:txBody>
      </p:sp>
      <p:sp>
        <p:nvSpPr>
          <p:cNvPr id="3" name="Segnaposto contenuto 2"/>
          <p:cNvSpPr>
            <a:spLocks noGrp="1"/>
          </p:cNvSpPr>
          <p:nvPr>
            <p:ph idx="1"/>
          </p:nvPr>
        </p:nvSpPr>
        <p:spPr/>
        <p:txBody>
          <a:bodyPr>
            <a:normAutofit/>
          </a:bodyPr>
          <a:lstStyle/>
          <a:p>
            <a:pPr algn="just"/>
            <a:r>
              <a:rPr lang="it-IT" sz="2400" dirty="0" err="1"/>
              <a:t>Jusqu’au</a:t>
            </a:r>
            <a:r>
              <a:rPr lang="it-IT" sz="2400" dirty="0"/>
              <a:t> </a:t>
            </a:r>
            <a:r>
              <a:rPr lang="it-IT" sz="2400" dirty="0" err="1"/>
              <a:t>XVIIe</a:t>
            </a:r>
            <a:r>
              <a:rPr lang="it-IT" sz="2400" dirty="0"/>
              <a:t> </a:t>
            </a:r>
            <a:r>
              <a:rPr lang="it-IT" sz="2400" dirty="0" err="1"/>
              <a:t>siècle</a:t>
            </a:r>
            <a:r>
              <a:rPr lang="it-IT" sz="2400" dirty="0"/>
              <a:t>, </a:t>
            </a:r>
            <a:r>
              <a:rPr lang="it-IT" sz="2400" dirty="0" err="1"/>
              <a:t>tous</a:t>
            </a:r>
            <a:r>
              <a:rPr lang="it-IT" sz="2400" dirty="0"/>
              <a:t> </a:t>
            </a:r>
            <a:r>
              <a:rPr lang="it-IT" sz="2400" dirty="0" err="1"/>
              <a:t>les</a:t>
            </a:r>
            <a:r>
              <a:rPr lang="it-IT" sz="2400" dirty="0"/>
              <a:t> </a:t>
            </a:r>
            <a:r>
              <a:rPr lang="it-IT" sz="2400" dirty="0" err="1"/>
              <a:t>noms</a:t>
            </a:r>
            <a:r>
              <a:rPr lang="it-IT" sz="2400" dirty="0"/>
              <a:t> de </a:t>
            </a:r>
            <a:r>
              <a:rPr lang="it-IT" sz="2400" dirty="0" err="1"/>
              <a:t>métiers</a:t>
            </a:r>
            <a:r>
              <a:rPr lang="it-IT" sz="2400" dirty="0"/>
              <a:t>, </a:t>
            </a:r>
            <a:r>
              <a:rPr lang="it-IT" sz="2400" dirty="0" err="1"/>
              <a:t>fonctions</a:t>
            </a:r>
            <a:r>
              <a:rPr lang="it-IT" sz="2400" dirty="0"/>
              <a:t> et </a:t>
            </a:r>
            <a:r>
              <a:rPr lang="it-IT" sz="2400" dirty="0" err="1"/>
              <a:t>dignités</a:t>
            </a:r>
            <a:r>
              <a:rPr lang="it-IT" sz="2400" dirty="0"/>
              <a:t> </a:t>
            </a:r>
            <a:r>
              <a:rPr lang="it-IT" sz="2400" dirty="0" err="1"/>
              <a:t>exerce</a:t>
            </a:r>
            <a:r>
              <a:rPr lang="it-IT" sz="2400" dirty="0"/>
              <a:t>́.</a:t>
            </a:r>
            <a:r>
              <a:rPr lang="it-IT" sz="2400" dirty="0" err="1"/>
              <a:t>e.s</a:t>
            </a:r>
            <a:r>
              <a:rPr lang="it-IT" sz="2400" dirty="0"/>
              <a:t> par </a:t>
            </a:r>
            <a:r>
              <a:rPr lang="it-IT" sz="2400" dirty="0" err="1"/>
              <a:t>des</a:t>
            </a:r>
            <a:r>
              <a:rPr lang="it-IT" sz="2400" dirty="0"/>
              <a:t> femmes </a:t>
            </a:r>
            <a:r>
              <a:rPr lang="it-IT" sz="2400" dirty="0" err="1"/>
              <a:t>étaient</a:t>
            </a:r>
            <a:r>
              <a:rPr lang="it-IT" sz="2400" dirty="0"/>
              <a:t> </a:t>
            </a:r>
            <a:r>
              <a:rPr lang="it-IT" sz="2400" dirty="0" err="1"/>
              <a:t>nomme</a:t>
            </a:r>
            <a:r>
              <a:rPr lang="it-IT" sz="2400" dirty="0"/>
              <a:t>́.</a:t>
            </a:r>
            <a:r>
              <a:rPr lang="it-IT" sz="2400" dirty="0" err="1"/>
              <a:t>e.s</a:t>
            </a:r>
            <a:r>
              <a:rPr lang="it-IT" sz="2400" dirty="0"/>
              <a:t> </a:t>
            </a:r>
            <a:r>
              <a:rPr lang="it-IT" sz="2400" dirty="0" err="1"/>
              <a:t>au</a:t>
            </a:r>
            <a:r>
              <a:rPr lang="it-IT" sz="2400" dirty="0"/>
              <a:t> </a:t>
            </a:r>
            <a:r>
              <a:rPr lang="it-IT" sz="2400" dirty="0" err="1"/>
              <a:t>féminin</a:t>
            </a:r>
            <a:r>
              <a:rPr lang="it-IT" sz="2400" dirty="0"/>
              <a:t>, de </a:t>
            </a:r>
            <a:r>
              <a:rPr lang="it-IT" sz="2400" dirty="0" err="1"/>
              <a:t>même</a:t>
            </a:r>
            <a:r>
              <a:rPr lang="it-IT" sz="2400" dirty="0"/>
              <a:t> </a:t>
            </a:r>
            <a:r>
              <a:rPr lang="it-IT" sz="2400" dirty="0" err="1"/>
              <a:t>que</a:t>
            </a:r>
            <a:r>
              <a:rPr lang="it-IT" sz="2400" dirty="0"/>
              <a:t> </a:t>
            </a:r>
            <a:r>
              <a:rPr lang="it-IT" sz="2400" dirty="0" err="1"/>
              <a:t>tous</a:t>
            </a:r>
            <a:r>
              <a:rPr lang="it-IT" sz="2400" dirty="0"/>
              <a:t> </a:t>
            </a:r>
            <a:r>
              <a:rPr lang="it-IT" sz="2400" dirty="0" err="1"/>
              <a:t>les</a:t>
            </a:r>
            <a:r>
              <a:rPr lang="it-IT" sz="2400" dirty="0"/>
              <a:t> </a:t>
            </a:r>
            <a:r>
              <a:rPr lang="it-IT" sz="2400" dirty="0" err="1"/>
              <a:t>métiers</a:t>
            </a:r>
            <a:r>
              <a:rPr lang="it-IT" sz="2400" dirty="0"/>
              <a:t>, </a:t>
            </a:r>
            <a:r>
              <a:rPr lang="it-IT" sz="2400" dirty="0" err="1"/>
              <a:t>fonctions</a:t>
            </a:r>
            <a:r>
              <a:rPr lang="it-IT" sz="2400" dirty="0"/>
              <a:t> et </a:t>
            </a:r>
            <a:r>
              <a:rPr lang="it-IT" sz="2400" dirty="0" err="1"/>
              <a:t>dignités</a:t>
            </a:r>
            <a:r>
              <a:rPr lang="it-IT" sz="2400" dirty="0"/>
              <a:t> </a:t>
            </a:r>
            <a:r>
              <a:rPr lang="it-IT" sz="2400" dirty="0" err="1"/>
              <a:t>exerce</a:t>
            </a:r>
            <a:r>
              <a:rPr lang="it-IT" sz="2400" dirty="0"/>
              <a:t>́.</a:t>
            </a:r>
            <a:r>
              <a:rPr lang="it-IT" sz="2400" dirty="0" err="1"/>
              <a:t>e.s</a:t>
            </a:r>
            <a:r>
              <a:rPr lang="it-IT" sz="2400" dirty="0"/>
              <a:t> par </a:t>
            </a:r>
            <a:r>
              <a:rPr lang="it-IT" sz="2400" dirty="0" err="1"/>
              <a:t>des</a:t>
            </a:r>
            <a:r>
              <a:rPr lang="it-IT" sz="2400" dirty="0"/>
              <a:t> </a:t>
            </a:r>
            <a:r>
              <a:rPr lang="it-IT" sz="2400" dirty="0" err="1"/>
              <a:t>hommes</a:t>
            </a:r>
            <a:r>
              <a:rPr lang="it-IT" sz="2400" dirty="0"/>
              <a:t> l’</a:t>
            </a:r>
            <a:r>
              <a:rPr lang="it-IT" sz="2400" dirty="0" err="1"/>
              <a:t>étaient</a:t>
            </a:r>
            <a:r>
              <a:rPr lang="it-IT" sz="2400" dirty="0"/>
              <a:t> </a:t>
            </a:r>
            <a:r>
              <a:rPr lang="it-IT" sz="2400" dirty="0" err="1"/>
              <a:t>au</a:t>
            </a:r>
            <a:r>
              <a:rPr lang="it-IT" sz="2400" dirty="0"/>
              <a:t> </a:t>
            </a:r>
            <a:r>
              <a:rPr lang="it-IT" sz="2400" dirty="0" err="1"/>
              <a:t>masculin</a:t>
            </a:r>
            <a:r>
              <a:rPr lang="it-IT" sz="2400" dirty="0"/>
              <a:t> (</a:t>
            </a:r>
            <a:r>
              <a:rPr lang="it-IT" sz="2400" dirty="0" err="1"/>
              <a:t>exemples</a:t>
            </a:r>
            <a:r>
              <a:rPr lang="it-IT" sz="2400" dirty="0"/>
              <a:t> : </a:t>
            </a:r>
            <a:r>
              <a:rPr lang="it-IT" sz="2400" dirty="0" err="1"/>
              <a:t>cuisinière</a:t>
            </a:r>
            <a:r>
              <a:rPr lang="it-IT" sz="2400" dirty="0"/>
              <a:t>, </a:t>
            </a:r>
            <a:r>
              <a:rPr lang="it-IT" sz="2400" dirty="0" err="1"/>
              <a:t>marchande</a:t>
            </a:r>
            <a:r>
              <a:rPr lang="it-IT" sz="2400" dirty="0"/>
              <a:t>, </a:t>
            </a:r>
            <a:r>
              <a:rPr lang="it-IT" sz="2400" dirty="0" err="1"/>
              <a:t>abbesse</a:t>
            </a:r>
            <a:r>
              <a:rPr lang="it-IT" sz="2400" dirty="0"/>
              <a:t>, </a:t>
            </a:r>
            <a:r>
              <a:rPr lang="it-IT" sz="2400" dirty="0" err="1"/>
              <a:t>administeresse</a:t>
            </a:r>
            <a:r>
              <a:rPr lang="it-IT" sz="2400" dirty="0"/>
              <a:t>, </a:t>
            </a:r>
            <a:r>
              <a:rPr lang="it-IT" sz="2400" dirty="0" err="1"/>
              <a:t>enchanteresse</a:t>
            </a:r>
            <a:r>
              <a:rPr lang="it-IT" sz="2400" dirty="0"/>
              <a:t>, </a:t>
            </a:r>
            <a:r>
              <a:rPr lang="it-IT" sz="2400" dirty="0" err="1"/>
              <a:t>doctoresse</a:t>
            </a:r>
            <a:r>
              <a:rPr lang="it-IT" sz="2400" dirty="0"/>
              <a:t>, </a:t>
            </a:r>
            <a:r>
              <a:rPr lang="it-IT" sz="2400" dirty="0" err="1"/>
              <a:t>charpentière</a:t>
            </a:r>
            <a:r>
              <a:rPr lang="it-IT" sz="2400" dirty="0"/>
              <a:t>, autrice). </a:t>
            </a:r>
            <a:endParaRPr lang="fr-CA" sz="2400" dirty="0"/>
          </a:p>
        </p:txBody>
      </p:sp>
    </p:spTree>
    <p:extLst>
      <p:ext uri="{BB962C8B-B14F-4D97-AF65-F5344CB8AC3E}">
        <p14:creationId xmlns:p14="http://schemas.microsoft.com/office/powerpoint/2010/main" val="1512639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Orange </a:t>
            </a:r>
            <a:r>
              <a:rPr lang="it-IT" sz="2000" dirty="0" err="1"/>
              <a:t>avec</a:t>
            </a:r>
            <a:r>
              <a:rPr lang="it-IT" sz="2000" dirty="0"/>
              <a:t> Media Services, 17 novembre 2020</a:t>
            </a:r>
            <a:endParaRPr lang="fr-CA" sz="2000" dirty="0"/>
          </a:p>
        </p:txBody>
      </p:sp>
      <p:pic>
        <p:nvPicPr>
          <p:cNvPr id="4" name="Segnaposto contenuto 3" descr="images.jpg"/>
          <p:cNvPicPr>
            <a:picLocks noGrp="1" noChangeAspect="1"/>
          </p:cNvPicPr>
          <p:nvPr>
            <p:ph idx="1"/>
          </p:nvPr>
        </p:nvPicPr>
        <p:blipFill>
          <a:blip r:embed="rId2">
            <a:extLst>
              <a:ext uri="{28A0092B-C50C-407E-A947-70E740481C1C}">
                <a14:useLocalDpi xmlns:a14="http://schemas.microsoft.com/office/drawing/2010/main" val="0"/>
              </a:ext>
            </a:extLst>
          </a:blip>
          <a:srcRect t="-10062" b="-10062"/>
          <a:stretch>
            <a:fillRect/>
          </a:stretch>
        </p:blipFill>
        <p:spPr/>
      </p:pic>
    </p:spTree>
    <p:extLst>
      <p:ext uri="{BB962C8B-B14F-4D97-AF65-F5344CB8AC3E}">
        <p14:creationId xmlns:p14="http://schemas.microsoft.com/office/powerpoint/2010/main" val="77516537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fr-CA" dirty="0"/>
              <a:t>La grammaire n’est pas innocente</a:t>
            </a:r>
          </a:p>
          <a:p>
            <a:endParaRPr lang="fr-CA" dirty="0"/>
          </a:p>
        </p:txBody>
      </p:sp>
    </p:spTree>
    <p:extLst>
      <p:ext uri="{BB962C8B-B14F-4D97-AF65-F5344CB8AC3E}">
        <p14:creationId xmlns:p14="http://schemas.microsoft.com/office/powerpoint/2010/main" val="38486505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Au XIX° siècle</a:t>
            </a:r>
          </a:p>
        </p:txBody>
      </p:sp>
      <p:sp>
        <p:nvSpPr>
          <p:cNvPr id="3" name="Segnaposto contenuto 2"/>
          <p:cNvSpPr>
            <a:spLocks noGrp="1"/>
          </p:cNvSpPr>
          <p:nvPr>
            <p:ph idx="1"/>
          </p:nvPr>
        </p:nvSpPr>
        <p:spPr/>
        <p:txBody>
          <a:bodyPr>
            <a:normAutofit/>
          </a:bodyPr>
          <a:lstStyle/>
          <a:p>
            <a:pPr algn="just"/>
            <a:r>
              <a:rPr lang="it-IT" sz="2400" dirty="0"/>
              <a:t>C’est en 1882 (Jules Ferry, </a:t>
            </a:r>
            <a:r>
              <a:rPr lang="it-IT" sz="2400" dirty="0" err="1"/>
              <a:t>éducation</a:t>
            </a:r>
            <a:r>
              <a:rPr lang="it-IT" sz="2400" dirty="0"/>
              <a:t> </a:t>
            </a:r>
            <a:r>
              <a:rPr lang="it-IT" sz="2400" dirty="0" err="1"/>
              <a:t>obligatoire</a:t>
            </a:r>
            <a:r>
              <a:rPr lang="it-IT" sz="2400" dirty="0"/>
              <a:t>, gratuite et </a:t>
            </a:r>
            <a:r>
              <a:rPr lang="it-IT" sz="2400" b="1" dirty="0" err="1" smtClean="0"/>
              <a:t>laïque</a:t>
            </a:r>
            <a:r>
              <a:rPr lang="it-IT" sz="2400" dirty="0"/>
              <a:t>) </a:t>
            </a:r>
            <a:r>
              <a:rPr lang="it-IT" sz="2400" dirty="0" err="1"/>
              <a:t>que</a:t>
            </a:r>
            <a:r>
              <a:rPr lang="it-IT" sz="2400" dirty="0"/>
              <a:t> l’</a:t>
            </a:r>
            <a:r>
              <a:rPr lang="it-IT" sz="2400" dirty="0" err="1"/>
              <a:t>État</a:t>
            </a:r>
            <a:r>
              <a:rPr lang="it-IT" sz="2400" dirty="0"/>
              <a:t> tranche en </a:t>
            </a:r>
            <a:r>
              <a:rPr lang="it-IT" sz="2400" dirty="0" err="1"/>
              <a:t>faveur</a:t>
            </a:r>
            <a:r>
              <a:rPr lang="it-IT" sz="2400" dirty="0"/>
              <a:t> </a:t>
            </a:r>
            <a:r>
              <a:rPr lang="it-IT" sz="2400" dirty="0" err="1"/>
              <a:t>du</a:t>
            </a:r>
            <a:r>
              <a:rPr lang="it-IT" sz="2400" dirty="0"/>
              <a:t> </a:t>
            </a:r>
            <a:r>
              <a:rPr lang="it-IT" sz="2400" dirty="0" err="1"/>
              <a:t>masculin</a:t>
            </a:r>
            <a:r>
              <a:rPr lang="it-IT" sz="2400" dirty="0"/>
              <a:t> </a:t>
            </a:r>
            <a:r>
              <a:rPr lang="it-IT" sz="2400" dirty="0" err="1"/>
              <a:t>lorsqu’il</a:t>
            </a:r>
            <a:r>
              <a:rPr lang="it-IT" sz="2400" dirty="0"/>
              <a:t> </a:t>
            </a:r>
            <a:r>
              <a:rPr lang="it-IT" sz="2400" dirty="0" err="1"/>
              <a:t>rend</a:t>
            </a:r>
            <a:r>
              <a:rPr lang="it-IT" sz="2400" dirty="0"/>
              <a:t> l’</a:t>
            </a:r>
            <a:r>
              <a:rPr lang="it-IT" sz="2400" dirty="0" err="1"/>
              <a:t>instruction</a:t>
            </a:r>
            <a:r>
              <a:rPr lang="it-IT" sz="2400" dirty="0"/>
              <a:t> publique </a:t>
            </a:r>
            <a:r>
              <a:rPr lang="it-IT" sz="2400" dirty="0" err="1"/>
              <a:t>obligatoire</a:t>
            </a:r>
            <a:r>
              <a:rPr lang="it-IT" sz="2400" dirty="0"/>
              <a:t>. </a:t>
            </a:r>
            <a:r>
              <a:rPr lang="it-IT" sz="2400" dirty="0" err="1"/>
              <a:t>Des</a:t>
            </a:r>
            <a:r>
              <a:rPr lang="it-IT" sz="2400" dirty="0"/>
              <a:t> </a:t>
            </a:r>
            <a:r>
              <a:rPr lang="it-IT" sz="2400" dirty="0" err="1"/>
              <a:t>mots</a:t>
            </a:r>
            <a:r>
              <a:rPr lang="it-IT" sz="2400" dirty="0"/>
              <a:t> </a:t>
            </a:r>
            <a:r>
              <a:rPr lang="it-IT" sz="2400" dirty="0" err="1"/>
              <a:t>présents</a:t>
            </a:r>
            <a:r>
              <a:rPr lang="it-IT" sz="2400" dirty="0"/>
              <a:t> </a:t>
            </a:r>
            <a:r>
              <a:rPr lang="it-IT" sz="2400" dirty="0" err="1"/>
              <a:t>dans</a:t>
            </a:r>
            <a:r>
              <a:rPr lang="it-IT" sz="2400" dirty="0"/>
              <a:t> le </a:t>
            </a:r>
            <a:r>
              <a:rPr lang="it-IT" sz="2400" dirty="0" err="1"/>
              <a:t>français</a:t>
            </a:r>
            <a:r>
              <a:rPr lang="it-IT" sz="2400" dirty="0"/>
              <a:t> ancien </a:t>
            </a:r>
            <a:r>
              <a:rPr lang="it-IT" sz="2400" dirty="0" err="1"/>
              <a:t>disparaissent</a:t>
            </a:r>
            <a:r>
              <a:rPr lang="it-IT" sz="2400" dirty="0"/>
              <a:t> </a:t>
            </a:r>
            <a:r>
              <a:rPr lang="it-IT" sz="2400" dirty="0" err="1"/>
              <a:t>alors</a:t>
            </a:r>
            <a:r>
              <a:rPr lang="it-IT" sz="2400" dirty="0"/>
              <a:t>, </a:t>
            </a:r>
            <a:r>
              <a:rPr lang="it-IT" sz="2400" dirty="0" err="1"/>
              <a:t>tels</a:t>
            </a:r>
            <a:r>
              <a:rPr lang="it-IT" sz="2400" dirty="0"/>
              <a:t> </a:t>
            </a:r>
            <a:r>
              <a:rPr lang="it-IT" sz="2400" dirty="0" err="1"/>
              <a:t>que</a:t>
            </a:r>
            <a:r>
              <a:rPr lang="it-IT" sz="2400" dirty="0"/>
              <a:t> le </a:t>
            </a:r>
            <a:r>
              <a:rPr lang="it-IT" sz="2400" dirty="0" err="1"/>
              <a:t>féminin</a:t>
            </a:r>
            <a:r>
              <a:rPr lang="it-IT" sz="2400" dirty="0"/>
              <a:t> de </a:t>
            </a:r>
            <a:r>
              <a:rPr lang="it-IT" sz="2400" dirty="0" err="1"/>
              <a:t>médecin</a:t>
            </a:r>
            <a:r>
              <a:rPr lang="it-IT" sz="2400" dirty="0"/>
              <a:t> : </a:t>
            </a:r>
            <a:r>
              <a:rPr lang="it-IT" sz="2400" dirty="0" err="1"/>
              <a:t>medecine</a:t>
            </a:r>
            <a:r>
              <a:rPr lang="it-IT" sz="2400" dirty="0"/>
              <a:t> </a:t>
            </a:r>
            <a:r>
              <a:rPr lang="it-IT" sz="2400" dirty="0" err="1"/>
              <a:t>ou</a:t>
            </a:r>
            <a:r>
              <a:rPr lang="it-IT" sz="2400" dirty="0"/>
              <a:t> </a:t>
            </a:r>
            <a:r>
              <a:rPr lang="it-IT" sz="2400" dirty="0" err="1"/>
              <a:t>medecineuse</a:t>
            </a:r>
            <a:r>
              <a:rPr lang="it-IT" sz="2400" dirty="0"/>
              <a:t>. </a:t>
            </a:r>
            <a:r>
              <a:rPr lang="it-IT" sz="2400" dirty="0" err="1"/>
              <a:t>Alors</a:t>
            </a:r>
            <a:r>
              <a:rPr lang="it-IT" sz="2400" dirty="0"/>
              <a:t> </a:t>
            </a:r>
            <a:r>
              <a:rPr lang="it-IT" sz="2400" dirty="0" err="1"/>
              <a:t>que</a:t>
            </a:r>
            <a:r>
              <a:rPr lang="it-IT" sz="2400" dirty="0"/>
              <a:t> </a:t>
            </a:r>
            <a:r>
              <a:rPr lang="it-IT" sz="2400" dirty="0" err="1"/>
              <a:t>les</a:t>
            </a:r>
            <a:r>
              <a:rPr lang="it-IT" sz="2400" dirty="0"/>
              <a:t> </a:t>
            </a:r>
            <a:r>
              <a:rPr lang="it-IT" sz="2400" dirty="0" err="1"/>
              <a:t>métiers</a:t>
            </a:r>
            <a:r>
              <a:rPr lang="it-IT" sz="2400" dirty="0"/>
              <a:t> </a:t>
            </a:r>
            <a:r>
              <a:rPr lang="it-IT" sz="2400" dirty="0" err="1"/>
              <a:t>moins</a:t>
            </a:r>
            <a:r>
              <a:rPr lang="it-IT" sz="2400" dirty="0"/>
              <a:t> </a:t>
            </a:r>
            <a:r>
              <a:rPr lang="it-IT" sz="2400" dirty="0" err="1"/>
              <a:t>valorisés</a:t>
            </a:r>
            <a:r>
              <a:rPr lang="it-IT" sz="2400" dirty="0"/>
              <a:t> </a:t>
            </a:r>
            <a:r>
              <a:rPr lang="it-IT" sz="2400" dirty="0" err="1"/>
              <a:t>socialement</a:t>
            </a:r>
            <a:r>
              <a:rPr lang="it-IT" sz="2400" dirty="0"/>
              <a:t> n’</a:t>
            </a:r>
            <a:r>
              <a:rPr lang="it-IT" sz="2400" dirty="0" err="1"/>
              <a:t>ont</a:t>
            </a:r>
            <a:r>
              <a:rPr lang="it-IT" sz="2400" dirty="0"/>
              <a:t> </a:t>
            </a:r>
            <a:r>
              <a:rPr lang="it-IT" sz="2400" dirty="0" err="1"/>
              <a:t>jamais</a:t>
            </a:r>
            <a:r>
              <a:rPr lang="it-IT" sz="2400" dirty="0"/>
              <a:t> </a:t>
            </a:r>
            <a:r>
              <a:rPr lang="it-IT" sz="2400" dirty="0" err="1"/>
              <a:t>éte</a:t>
            </a:r>
            <a:r>
              <a:rPr lang="it-IT" sz="2400" dirty="0"/>
              <a:t>́ </a:t>
            </a:r>
            <a:r>
              <a:rPr lang="it-IT" sz="2400" dirty="0" err="1"/>
              <a:t>privés</a:t>
            </a:r>
            <a:r>
              <a:rPr lang="it-IT" sz="2400" dirty="0"/>
              <a:t> de </a:t>
            </a:r>
            <a:r>
              <a:rPr lang="it-IT" sz="2400" dirty="0" err="1"/>
              <a:t>leur</a:t>
            </a:r>
            <a:r>
              <a:rPr lang="it-IT" sz="2400" dirty="0"/>
              <a:t> </a:t>
            </a:r>
            <a:r>
              <a:rPr lang="it-IT" sz="2400" dirty="0" err="1"/>
              <a:t>féminin</a:t>
            </a:r>
            <a:r>
              <a:rPr lang="it-IT" sz="2400" dirty="0"/>
              <a:t> </a:t>
            </a:r>
            <a:r>
              <a:rPr lang="it-IT" sz="2400" dirty="0" err="1"/>
              <a:t>lorsqu’ils</a:t>
            </a:r>
            <a:r>
              <a:rPr lang="it-IT" sz="2400" dirty="0"/>
              <a:t> en </a:t>
            </a:r>
            <a:r>
              <a:rPr lang="it-IT" sz="2400" dirty="0" err="1"/>
              <a:t>avaient</a:t>
            </a:r>
            <a:r>
              <a:rPr lang="it-IT" sz="2400" dirty="0"/>
              <a:t>. </a:t>
            </a:r>
          </a:p>
          <a:p>
            <a:pPr algn="just"/>
            <a:r>
              <a:rPr lang="it-IT" sz="2400" dirty="0"/>
              <a:t>1792 </a:t>
            </a:r>
            <a:r>
              <a:rPr lang="it-IT" sz="2400" dirty="0" err="1" smtClean="0"/>
              <a:t>Enquête</a:t>
            </a:r>
            <a:r>
              <a:rPr lang="it-IT" sz="2400" dirty="0" smtClean="0"/>
              <a:t> </a:t>
            </a:r>
            <a:r>
              <a:rPr lang="it-IT" sz="2400" dirty="0"/>
              <a:t>de l’</a:t>
            </a:r>
            <a:r>
              <a:rPr lang="it-IT" sz="2400" dirty="0" err="1"/>
              <a:t>Abbé</a:t>
            </a:r>
            <a:r>
              <a:rPr lang="it-IT" sz="2400" dirty="0"/>
              <a:t> </a:t>
            </a:r>
            <a:r>
              <a:rPr lang="it-IT" sz="2400" dirty="0" err="1"/>
              <a:t>Grégoire</a:t>
            </a:r>
            <a:endParaRPr lang="it-IT" sz="2400" dirty="0"/>
          </a:p>
          <a:p>
            <a:pPr algn="just"/>
            <a:r>
              <a:rPr lang="it-IT" sz="2400" dirty="0" err="1"/>
              <a:t>Anéantir</a:t>
            </a:r>
            <a:r>
              <a:rPr lang="it-IT" sz="2400" dirty="0"/>
              <a:t> </a:t>
            </a:r>
            <a:r>
              <a:rPr lang="it-IT" sz="2400" dirty="0" err="1"/>
              <a:t>les</a:t>
            </a:r>
            <a:r>
              <a:rPr lang="it-IT" sz="2400" dirty="0"/>
              <a:t> patois</a:t>
            </a:r>
          </a:p>
          <a:p>
            <a:endParaRPr lang="fr-CA" sz="2400" dirty="0"/>
          </a:p>
        </p:txBody>
      </p:sp>
    </p:spTree>
    <p:extLst>
      <p:ext uri="{BB962C8B-B14F-4D97-AF65-F5344CB8AC3E}">
        <p14:creationId xmlns:p14="http://schemas.microsoft.com/office/powerpoint/2010/main" val="4522212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dirty="0" err="1"/>
              <a:t>question</a:t>
            </a:r>
            <a:r>
              <a:rPr lang="it-IT" sz="2800" dirty="0"/>
              <a:t> de la </a:t>
            </a:r>
            <a:r>
              <a:rPr lang="it-IT" sz="2800" dirty="0" err="1"/>
              <a:t>règle</a:t>
            </a:r>
            <a:r>
              <a:rPr lang="it-IT" sz="2800" dirty="0"/>
              <a:t> de la </a:t>
            </a:r>
            <a:r>
              <a:rPr lang="it-IT" sz="2800" dirty="0" err="1"/>
              <a:t>proximité</a:t>
            </a:r>
            <a:endParaRPr lang="it-IT" sz="2800" dirty="0"/>
          </a:p>
        </p:txBody>
      </p:sp>
      <p:sp>
        <p:nvSpPr>
          <p:cNvPr id="3" name="Segnaposto contenuto 2"/>
          <p:cNvSpPr>
            <a:spLocks noGrp="1"/>
          </p:cNvSpPr>
          <p:nvPr>
            <p:ph idx="1"/>
          </p:nvPr>
        </p:nvSpPr>
        <p:spPr/>
        <p:txBody>
          <a:bodyPr>
            <a:normAutofit lnSpcReduction="10000"/>
          </a:bodyPr>
          <a:lstStyle/>
          <a:p>
            <a:r>
              <a:rPr lang="it-IT" sz="2400" dirty="0" err="1"/>
              <a:t>Les</a:t>
            </a:r>
            <a:r>
              <a:rPr lang="it-IT" sz="2400" dirty="0"/>
              <a:t> </a:t>
            </a:r>
            <a:r>
              <a:rPr lang="fr-FR" sz="2400" dirty="0" err="1"/>
              <a:t>é</a:t>
            </a:r>
            <a:r>
              <a:rPr lang="it-IT" sz="2400" dirty="0" err="1"/>
              <a:t>tudiants</a:t>
            </a:r>
            <a:r>
              <a:rPr lang="it-IT" sz="2400" dirty="0"/>
              <a:t> </a:t>
            </a:r>
            <a:r>
              <a:rPr lang="it-IT" sz="2400" dirty="0" err="1"/>
              <a:t>sont</a:t>
            </a:r>
            <a:r>
              <a:rPr lang="it-IT" sz="2400" dirty="0"/>
              <a:t> </a:t>
            </a:r>
            <a:r>
              <a:rPr lang="it-IT" sz="2400" dirty="0" err="1"/>
              <a:t>studieux</a:t>
            </a:r>
            <a:r>
              <a:rPr lang="it-IT" sz="2400" dirty="0"/>
              <a:t> </a:t>
            </a:r>
          </a:p>
          <a:p>
            <a:r>
              <a:rPr lang="it-IT" sz="2400" dirty="0" err="1"/>
              <a:t>Les</a:t>
            </a:r>
            <a:r>
              <a:rPr lang="it-IT" sz="2400" dirty="0"/>
              <a:t> </a:t>
            </a:r>
            <a:r>
              <a:rPr lang="fr-FR" sz="2400" dirty="0" err="1"/>
              <a:t>é</a:t>
            </a:r>
            <a:r>
              <a:rPr lang="it-IT" sz="2400" dirty="0" err="1"/>
              <a:t>tudiantes</a:t>
            </a:r>
            <a:r>
              <a:rPr lang="it-IT" sz="2400" dirty="0"/>
              <a:t> et </a:t>
            </a:r>
            <a:r>
              <a:rPr lang="it-IT" sz="2400" dirty="0" err="1"/>
              <a:t>les</a:t>
            </a:r>
            <a:r>
              <a:rPr lang="it-IT" sz="2400" dirty="0"/>
              <a:t>  </a:t>
            </a:r>
            <a:r>
              <a:rPr lang="fr-FR" sz="2400" dirty="0" err="1"/>
              <a:t>é</a:t>
            </a:r>
            <a:r>
              <a:rPr lang="it-IT" sz="2400" dirty="0" err="1"/>
              <a:t>tudiants</a:t>
            </a:r>
            <a:r>
              <a:rPr lang="it-IT" sz="2400" dirty="0"/>
              <a:t> </a:t>
            </a:r>
            <a:r>
              <a:rPr lang="it-IT" sz="2400" dirty="0" err="1"/>
              <a:t>sont</a:t>
            </a:r>
            <a:r>
              <a:rPr lang="it-IT" sz="2400" dirty="0"/>
              <a:t> </a:t>
            </a:r>
            <a:r>
              <a:rPr lang="it-IT" sz="2400" dirty="0" err="1"/>
              <a:t>studieux</a:t>
            </a:r>
            <a:endParaRPr lang="it-IT" sz="2400" dirty="0"/>
          </a:p>
          <a:p>
            <a:r>
              <a:rPr lang="it-IT" sz="2400" dirty="0" err="1"/>
              <a:t>Les</a:t>
            </a:r>
            <a:r>
              <a:rPr lang="it-IT" sz="2400" dirty="0"/>
              <a:t> </a:t>
            </a:r>
            <a:r>
              <a:rPr lang="it-IT" sz="2400" dirty="0" err="1"/>
              <a:t>étudiant.e.s</a:t>
            </a:r>
            <a:r>
              <a:rPr lang="it-IT" sz="2400" dirty="0"/>
              <a:t> </a:t>
            </a:r>
            <a:r>
              <a:rPr lang="it-IT" sz="2400" dirty="0" err="1"/>
              <a:t>sont</a:t>
            </a:r>
            <a:r>
              <a:rPr lang="it-IT" sz="2400" dirty="0"/>
              <a:t> </a:t>
            </a:r>
            <a:r>
              <a:rPr lang="it-IT" sz="2400" dirty="0" err="1"/>
              <a:t>studieux</a:t>
            </a:r>
            <a:r>
              <a:rPr lang="it-IT" sz="2400" dirty="0"/>
              <a:t> et </a:t>
            </a:r>
            <a:r>
              <a:rPr lang="it-IT" sz="2400" dirty="0" err="1"/>
              <a:t>studieuses</a:t>
            </a:r>
            <a:endParaRPr lang="it-IT" sz="2400" dirty="0"/>
          </a:p>
          <a:p>
            <a:r>
              <a:rPr lang="it-IT" sz="2400" dirty="0" err="1"/>
              <a:t>Les</a:t>
            </a:r>
            <a:r>
              <a:rPr lang="it-IT" sz="2400" dirty="0"/>
              <a:t> </a:t>
            </a:r>
            <a:r>
              <a:rPr lang="it-IT" sz="2400" dirty="0" err="1"/>
              <a:t>étudiant.e.s</a:t>
            </a:r>
            <a:r>
              <a:rPr lang="it-IT" sz="2400" dirty="0"/>
              <a:t> </a:t>
            </a:r>
            <a:r>
              <a:rPr lang="it-IT" sz="2400" dirty="0" err="1"/>
              <a:t>sont</a:t>
            </a:r>
            <a:r>
              <a:rPr lang="it-IT" sz="2400" dirty="0"/>
              <a:t> </a:t>
            </a:r>
            <a:r>
              <a:rPr lang="it-IT" sz="2400" dirty="0" err="1"/>
              <a:t>studieuses</a:t>
            </a:r>
            <a:r>
              <a:rPr lang="it-IT" sz="2400" dirty="0"/>
              <a:t> et </a:t>
            </a:r>
            <a:r>
              <a:rPr lang="it-IT" sz="2400" dirty="0" err="1"/>
              <a:t>studieux</a:t>
            </a:r>
            <a:endParaRPr lang="it-IT" sz="2400" dirty="0"/>
          </a:p>
          <a:p>
            <a:endParaRPr lang="it-IT" sz="2400" dirty="0"/>
          </a:p>
          <a:p>
            <a:r>
              <a:rPr lang="it-IT" sz="2400" b="1" dirty="0" err="1"/>
              <a:t>Règle</a:t>
            </a:r>
            <a:r>
              <a:rPr lang="it-IT" sz="2400" b="1" dirty="0"/>
              <a:t> de la </a:t>
            </a:r>
            <a:r>
              <a:rPr lang="it-IT" sz="2400" b="1" dirty="0" err="1"/>
              <a:t>proximité</a:t>
            </a:r>
            <a:endParaRPr lang="it-IT" sz="2400" b="1" dirty="0"/>
          </a:p>
          <a:p>
            <a:r>
              <a:rPr lang="it-IT" sz="2400" dirty="0" err="1"/>
              <a:t>Les</a:t>
            </a:r>
            <a:r>
              <a:rPr lang="it-IT" sz="2400" dirty="0"/>
              <a:t> </a:t>
            </a:r>
            <a:r>
              <a:rPr lang="fr-FR" sz="2400" dirty="0" err="1"/>
              <a:t>é</a:t>
            </a:r>
            <a:r>
              <a:rPr lang="it-IT" sz="2400" dirty="0" err="1"/>
              <a:t>tudiants</a:t>
            </a:r>
            <a:r>
              <a:rPr lang="it-IT" sz="2400" dirty="0"/>
              <a:t> et </a:t>
            </a:r>
            <a:r>
              <a:rPr lang="it-IT" sz="2400" dirty="0" err="1"/>
              <a:t>les</a:t>
            </a:r>
            <a:r>
              <a:rPr lang="it-IT" sz="2400" dirty="0"/>
              <a:t>  </a:t>
            </a:r>
            <a:r>
              <a:rPr lang="fr-FR" sz="2400" dirty="0" err="1"/>
              <a:t>é</a:t>
            </a:r>
            <a:r>
              <a:rPr lang="it-IT" sz="2400" dirty="0" err="1"/>
              <a:t>tudiantes</a:t>
            </a:r>
            <a:r>
              <a:rPr lang="it-IT" sz="2400" dirty="0"/>
              <a:t> </a:t>
            </a:r>
            <a:r>
              <a:rPr lang="it-IT" sz="2400" dirty="0" err="1"/>
              <a:t>sont</a:t>
            </a:r>
            <a:r>
              <a:rPr lang="it-IT" sz="2400" dirty="0"/>
              <a:t> </a:t>
            </a:r>
            <a:r>
              <a:rPr lang="it-IT" sz="2400" dirty="0" err="1"/>
              <a:t>studieuses</a:t>
            </a:r>
            <a:endParaRPr lang="it-IT" sz="2400" dirty="0"/>
          </a:p>
          <a:p>
            <a:r>
              <a:rPr lang="it-IT" sz="2400" dirty="0" err="1"/>
              <a:t>autre</a:t>
            </a:r>
            <a:r>
              <a:rPr lang="it-IT" sz="2400" dirty="0"/>
              <a:t> </a:t>
            </a:r>
            <a:r>
              <a:rPr lang="it-IT" sz="2400" dirty="0" err="1"/>
              <a:t>exemple</a:t>
            </a:r>
            <a:r>
              <a:rPr lang="it-IT" sz="2400" dirty="0"/>
              <a:t> : « </a:t>
            </a:r>
            <a:r>
              <a:rPr lang="it-IT" sz="2400" dirty="0" err="1"/>
              <a:t>les</a:t>
            </a:r>
            <a:r>
              <a:rPr lang="it-IT" sz="2400" dirty="0"/>
              <a:t> </a:t>
            </a:r>
            <a:r>
              <a:rPr lang="it-IT" sz="2400" dirty="0" err="1"/>
              <a:t>hommes</a:t>
            </a:r>
            <a:r>
              <a:rPr lang="it-IT" sz="2400" dirty="0"/>
              <a:t> et </a:t>
            </a:r>
            <a:r>
              <a:rPr lang="it-IT" sz="2400" dirty="0" err="1"/>
              <a:t>les</a:t>
            </a:r>
            <a:r>
              <a:rPr lang="it-IT" sz="2400" dirty="0"/>
              <a:t> femmes </a:t>
            </a:r>
            <a:r>
              <a:rPr lang="it-IT" sz="2400" dirty="0" err="1"/>
              <a:t>sont</a:t>
            </a:r>
            <a:r>
              <a:rPr lang="it-IT" sz="2400" dirty="0"/>
              <a:t> </a:t>
            </a:r>
            <a:r>
              <a:rPr lang="it-IT" sz="2400" dirty="0" err="1"/>
              <a:t>belles</a:t>
            </a:r>
            <a:r>
              <a:rPr lang="it-IT" sz="2400" dirty="0"/>
              <a:t> »</a:t>
            </a:r>
            <a:br>
              <a:rPr lang="it-IT" sz="2400" dirty="0"/>
            </a:br>
            <a:r>
              <a:rPr lang="it-IT" sz="2400" dirty="0" err="1"/>
              <a:t>ou</a:t>
            </a:r>
            <a:r>
              <a:rPr lang="it-IT" sz="2400" dirty="0"/>
              <a:t> « </a:t>
            </a:r>
            <a:r>
              <a:rPr lang="it-IT" sz="2400" dirty="0" err="1"/>
              <a:t>les</a:t>
            </a:r>
            <a:r>
              <a:rPr lang="it-IT" sz="2400" dirty="0"/>
              <a:t> femmes et </a:t>
            </a:r>
            <a:r>
              <a:rPr lang="it-IT" sz="2400" dirty="0" err="1"/>
              <a:t>les</a:t>
            </a:r>
            <a:r>
              <a:rPr lang="it-IT" sz="2400" dirty="0"/>
              <a:t> </a:t>
            </a:r>
            <a:r>
              <a:rPr lang="it-IT" sz="2400" dirty="0" err="1"/>
              <a:t>hommes</a:t>
            </a:r>
            <a:r>
              <a:rPr lang="it-IT" sz="2400" dirty="0"/>
              <a:t> </a:t>
            </a:r>
            <a:r>
              <a:rPr lang="it-IT" sz="2400" dirty="0" err="1"/>
              <a:t>sont</a:t>
            </a:r>
            <a:r>
              <a:rPr lang="it-IT" sz="2400" dirty="0"/>
              <a:t> </a:t>
            </a:r>
            <a:r>
              <a:rPr lang="it-IT" sz="2400" dirty="0" err="1"/>
              <a:t>beaux</a:t>
            </a:r>
            <a:r>
              <a:rPr lang="it-IT" sz="2400" dirty="0"/>
              <a:t> ». </a:t>
            </a:r>
          </a:p>
          <a:p>
            <a:r>
              <a:rPr lang="it-IT" sz="2400" dirty="0"/>
              <a:t>En 1691, le </a:t>
            </a:r>
            <a:r>
              <a:rPr lang="it-IT" sz="2400" dirty="0" err="1"/>
              <a:t>dramaturge</a:t>
            </a:r>
            <a:r>
              <a:rPr lang="it-IT" sz="2400" dirty="0"/>
              <a:t> et </a:t>
            </a:r>
            <a:r>
              <a:rPr lang="it-IT" sz="2400" dirty="0" err="1"/>
              <a:t>poète</a:t>
            </a:r>
            <a:r>
              <a:rPr lang="it-IT" sz="2400" dirty="0"/>
              <a:t> Jean </a:t>
            </a:r>
            <a:r>
              <a:rPr lang="it-IT" sz="2400" dirty="0" err="1"/>
              <a:t>Racine</a:t>
            </a:r>
            <a:r>
              <a:rPr lang="it-IT" sz="2400" dirty="0"/>
              <a:t> </a:t>
            </a:r>
            <a:r>
              <a:rPr lang="it-IT" sz="2400" dirty="0" err="1"/>
              <a:t>écrivait</a:t>
            </a:r>
            <a:r>
              <a:rPr lang="it-IT" sz="2400" dirty="0"/>
              <a:t> : « </a:t>
            </a:r>
            <a:r>
              <a:rPr lang="it-IT" sz="2400" dirty="0" err="1"/>
              <a:t>Ces</a:t>
            </a:r>
            <a:r>
              <a:rPr lang="it-IT" sz="2400" dirty="0"/>
              <a:t> </a:t>
            </a:r>
            <a:r>
              <a:rPr lang="it-IT" sz="2400" dirty="0" err="1"/>
              <a:t>trois</a:t>
            </a:r>
            <a:r>
              <a:rPr lang="it-IT" sz="2400" dirty="0"/>
              <a:t> </a:t>
            </a:r>
            <a:r>
              <a:rPr lang="it-IT" sz="2400" dirty="0" err="1"/>
              <a:t>jours</a:t>
            </a:r>
            <a:r>
              <a:rPr lang="it-IT" sz="2400" dirty="0"/>
              <a:t> et </a:t>
            </a:r>
            <a:r>
              <a:rPr lang="it-IT" sz="2400" dirty="0" err="1"/>
              <a:t>ces</a:t>
            </a:r>
            <a:r>
              <a:rPr lang="it-IT" sz="2400" dirty="0"/>
              <a:t> </a:t>
            </a:r>
            <a:r>
              <a:rPr lang="it-IT" sz="2400" dirty="0" err="1"/>
              <a:t>trois</a:t>
            </a:r>
            <a:r>
              <a:rPr lang="it-IT" sz="2400" dirty="0"/>
              <a:t> </a:t>
            </a:r>
            <a:r>
              <a:rPr lang="it-IT" sz="2400" dirty="0" err="1"/>
              <a:t>nuits</a:t>
            </a:r>
            <a:r>
              <a:rPr lang="it-IT" sz="2400" dirty="0"/>
              <a:t> </a:t>
            </a:r>
            <a:r>
              <a:rPr lang="it-IT" sz="2400" dirty="0" err="1"/>
              <a:t>entières</a:t>
            </a:r>
            <a:r>
              <a:rPr lang="it-IT" sz="2400" dirty="0"/>
              <a:t> ». </a:t>
            </a:r>
          </a:p>
          <a:p>
            <a:endParaRPr lang="fr-CA" sz="2400" dirty="0"/>
          </a:p>
          <a:p>
            <a:endParaRPr lang="it-IT" sz="2400" dirty="0"/>
          </a:p>
          <a:p>
            <a:endParaRPr lang="it-IT" sz="2400" dirty="0"/>
          </a:p>
        </p:txBody>
      </p:sp>
    </p:spTree>
    <p:extLst>
      <p:ext uri="{BB962C8B-B14F-4D97-AF65-F5344CB8AC3E}">
        <p14:creationId xmlns:p14="http://schemas.microsoft.com/office/powerpoint/2010/main" val="347520658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dirty="0" err="1"/>
              <a:t>règle</a:t>
            </a:r>
            <a:r>
              <a:rPr lang="it-IT" sz="2800" dirty="0"/>
              <a:t> </a:t>
            </a:r>
            <a:r>
              <a:rPr lang="it-IT" sz="2800" dirty="0" err="1"/>
              <a:t>du</a:t>
            </a:r>
            <a:r>
              <a:rPr lang="it-IT" sz="2800" dirty="0"/>
              <a:t> </a:t>
            </a:r>
            <a:r>
              <a:rPr lang="it-IT" sz="2800" dirty="0" err="1"/>
              <a:t>masculin</a:t>
            </a:r>
            <a:r>
              <a:rPr lang="it-IT" sz="2800" dirty="0"/>
              <a:t> qui l’</a:t>
            </a:r>
            <a:r>
              <a:rPr lang="it-IT" sz="2800" dirty="0" err="1"/>
              <a:t>emporte</a:t>
            </a:r>
            <a:endParaRPr lang="fr-CA" sz="2800" dirty="0"/>
          </a:p>
        </p:txBody>
      </p:sp>
      <p:sp>
        <p:nvSpPr>
          <p:cNvPr id="3" name="Segnaposto contenuto 2"/>
          <p:cNvSpPr>
            <a:spLocks noGrp="1"/>
          </p:cNvSpPr>
          <p:nvPr>
            <p:ph idx="1"/>
          </p:nvPr>
        </p:nvSpPr>
        <p:spPr/>
        <p:txBody>
          <a:bodyPr>
            <a:normAutofit/>
          </a:bodyPr>
          <a:lstStyle/>
          <a:p>
            <a:pPr algn="just"/>
            <a:r>
              <a:rPr lang="it-IT" sz="2400" dirty="0"/>
              <a:t>Ce </a:t>
            </a:r>
            <a:r>
              <a:rPr lang="it-IT" sz="2400" dirty="0" err="1"/>
              <a:t>sont</a:t>
            </a:r>
            <a:r>
              <a:rPr lang="it-IT" sz="2400" dirty="0"/>
              <a:t> </a:t>
            </a:r>
            <a:r>
              <a:rPr lang="it-IT" sz="2400" dirty="0" err="1"/>
              <a:t>les</a:t>
            </a:r>
            <a:r>
              <a:rPr lang="it-IT" sz="2400" dirty="0"/>
              <a:t> </a:t>
            </a:r>
            <a:r>
              <a:rPr lang="it-IT" sz="2400" dirty="0" err="1"/>
              <a:t>réformes</a:t>
            </a:r>
            <a:r>
              <a:rPr lang="it-IT" sz="2400" dirty="0"/>
              <a:t> </a:t>
            </a:r>
            <a:r>
              <a:rPr lang="it-IT" sz="2400" dirty="0" err="1"/>
              <a:t>des</a:t>
            </a:r>
            <a:r>
              <a:rPr lang="it-IT" sz="2400" dirty="0"/>
              <a:t> </a:t>
            </a:r>
            <a:r>
              <a:rPr lang="it-IT" sz="2400" dirty="0" err="1"/>
              <a:t>grammairiens</a:t>
            </a:r>
            <a:r>
              <a:rPr lang="it-IT" sz="2400" dirty="0"/>
              <a:t> et </a:t>
            </a:r>
            <a:r>
              <a:rPr lang="it-IT" sz="2400" dirty="0" err="1"/>
              <a:t>lexicographes</a:t>
            </a:r>
            <a:r>
              <a:rPr lang="it-IT" sz="2400" dirty="0"/>
              <a:t> </a:t>
            </a:r>
            <a:r>
              <a:rPr lang="it-IT" sz="2400" dirty="0" err="1"/>
              <a:t>au</a:t>
            </a:r>
            <a:r>
              <a:rPr lang="it-IT" sz="2400" dirty="0"/>
              <a:t> </a:t>
            </a:r>
            <a:r>
              <a:rPr lang="it-IT" sz="2400" dirty="0" err="1"/>
              <a:t>XVIIe</a:t>
            </a:r>
            <a:r>
              <a:rPr lang="it-IT" sz="2400" dirty="0"/>
              <a:t> </a:t>
            </a:r>
            <a:r>
              <a:rPr lang="it-IT" sz="2400" dirty="0" err="1"/>
              <a:t>siècle</a:t>
            </a:r>
            <a:r>
              <a:rPr lang="it-IT" sz="2400" dirty="0"/>
              <a:t> qui </a:t>
            </a:r>
            <a:r>
              <a:rPr lang="it-IT" sz="2400" dirty="0" err="1"/>
              <a:t>ont</a:t>
            </a:r>
            <a:r>
              <a:rPr lang="it-IT" sz="2400" dirty="0"/>
              <a:t> «imposé» la </a:t>
            </a:r>
            <a:r>
              <a:rPr lang="it-IT" sz="2400" dirty="0" err="1"/>
              <a:t>règle</a:t>
            </a:r>
            <a:r>
              <a:rPr lang="it-IT" sz="2400" dirty="0"/>
              <a:t> </a:t>
            </a:r>
            <a:r>
              <a:rPr lang="it-IT" sz="2400" dirty="0" err="1"/>
              <a:t>du</a:t>
            </a:r>
            <a:r>
              <a:rPr lang="it-IT" sz="2400" dirty="0"/>
              <a:t> </a:t>
            </a:r>
            <a:r>
              <a:rPr lang="it-IT" sz="2400" dirty="0" err="1"/>
              <a:t>masculin</a:t>
            </a:r>
            <a:r>
              <a:rPr lang="it-IT" sz="2400" dirty="0"/>
              <a:t> qui l’</a:t>
            </a:r>
            <a:r>
              <a:rPr lang="it-IT" sz="2400" dirty="0" err="1"/>
              <a:t>emporte</a:t>
            </a:r>
            <a:r>
              <a:rPr lang="it-IT" sz="2400" dirty="0"/>
              <a:t>, </a:t>
            </a:r>
            <a:r>
              <a:rPr lang="it-IT" sz="2400" dirty="0" err="1"/>
              <a:t>aboutissement</a:t>
            </a:r>
            <a:r>
              <a:rPr lang="it-IT" sz="2400" dirty="0"/>
              <a:t> d’une longue </a:t>
            </a:r>
            <a:r>
              <a:rPr lang="it-IT" sz="2400" dirty="0" err="1"/>
              <a:t>période</a:t>
            </a:r>
            <a:r>
              <a:rPr lang="it-IT" sz="2400" dirty="0"/>
              <a:t> de </a:t>
            </a:r>
            <a:r>
              <a:rPr lang="it-IT" sz="2400" dirty="0" err="1"/>
              <a:t>réflexion</a:t>
            </a:r>
            <a:r>
              <a:rPr lang="it-IT" sz="2400" dirty="0"/>
              <a:t> qui </a:t>
            </a:r>
            <a:r>
              <a:rPr lang="it-IT" sz="2400" dirty="0" err="1"/>
              <a:t>débute</a:t>
            </a:r>
            <a:r>
              <a:rPr lang="it-IT" sz="2400" dirty="0"/>
              <a:t> à la </a:t>
            </a:r>
            <a:r>
              <a:rPr lang="it-IT" sz="2400" dirty="0" err="1"/>
              <a:t>Renaissance</a:t>
            </a:r>
            <a:r>
              <a:rPr lang="it-IT" sz="2400" dirty="0"/>
              <a:t> </a:t>
            </a:r>
            <a:r>
              <a:rPr lang="it-IT" sz="2400" dirty="0" err="1"/>
              <a:t>sur</a:t>
            </a:r>
            <a:r>
              <a:rPr lang="it-IT" sz="2400" dirty="0"/>
              <a:t> la </a:t>
            </a:r>
            <a:r>
              <a:rPr lang="it-IT" sz="2400" dirty="0" err="1"/>
              <a:t>place</a:t>
            </a:r>
            <a:r>
              <a:rPr lang="it-IT" sz="2400" dirty="0"/>
              <a:t> </a:t>
            </a:r>
            <a:r>
              <a:rPr lang="it-IT" sz="2400" dirty="0" err="1"/>
              <a:t>des</a:t>
            </a:r>
            <a:r>
              <a:rPr lang="it-IT" sz="2400" dirty="0"/>
              <a:t> femmes et </a:t>
            </a:r>
            <a:r>
              <a:rPr lang="it-IT" sz="2400" dirty="0" err="1"/>
              <a:t>des</a:t>
            </a:r>
            <a:r>
              <a:rPr lang="it-IT" sz="2400" dirty="0"/>
              <a:t> </a:t>
            </a:r>
            <a:r>
              <a:rPr lang="it-IT" sz="2400" dirty="0" err="1"/>
              <a:t>hommes</a:t>
            </a:r>
            <a:r>
              <a:rPr lang="it-IT" sz="2400" dirty="0"/>
              <a:t> </a:t>
            </a:r>
            <a:r>
              <a:rPr lang="it-IT" sz="2400" dirty="0" err="1"/>
              <a:t>dans</a:t>
            </a:r>
            <a:r>
              <a:rPr lang="it-IT" sz="2400" dirty="0"/>
              <a:t> la </a:t>
            </a:r>
            <a:r>
              <a:rPr lang="it-IT" sz="2400" dirty="0" err="1"/>
              <a:t>sociéte</a:t>
            </a:r>
            <a:r>
              <a:rPr lang="it-IT" sz="2400" dirty="0"/>
              <a:t>́, et en </a:t>
            </a:r>
            <a:r>
              <a:rPr lang="it-IT" sz="2400" dirty="0" err="1"/>
              <a:t>particulier</a:t>
            </a:r>
            <a:r>
              <a:rPr lang="it-IT" sz="2400" dirty="0"/>
              <a:t> </a:t>
            </a:r>
            <a:r>
              <a:rPr lang="it-IT" sz="2400" dirty="0" err="1"/>
              <a:t>sur</a:t>
            </a:r>
            <a:r>
              <a:rPr lang="it-IT" sz="2400" dirty="0"/>
              <a:t> le </a:t>
            </a:r>
            <a:r>
              <a:rPr lang="it-IT" sz="2400" dirty="0" err="1"/>
              <a:t>terrain</a:t>
            </a:r>
            <a:r>
              <a:rPr lang="it-IT" sz="2400" dirty="0"/>
              <a:t> </a:t>
            </a:r>
            <a:r>
              <a:rPr lang="it-IT" sz="2400" dirty="0" err="1"/>
              <a:t>politique</a:t>
            </a:r>
            <a:r>
              <a:rPr lang="it-IT" sz="2400" dirty="0"/>
              <a:t>. Il est </a:t>
            </a:r>
            <a:r>
              <a:rPr lang="it-IT" sz="2400" dirty="0" err="1"/>
              <a:t>question</a:t>
            </a:r>
            <a:r>
              <a:rPr lang="it-IT" sz="2400" dirty="0"/>
              <a:t> de </a:t>
            </a:r>
            <a:r>
              <a:rPr lang="it-IT" sz="2400" dirty="0" err="1"/>
              <a:t>savoir</a:t>
            </a:r>
            <a:r>
              <a:rPr lang="it-IT" sz="2400" dirty="0"/>
              <a:t> si </a:t>
            </a:r>
            <a:r>
              <a:rPr lang="it-IT" sz="2400" dirty="0" err="1"/>
              <a:t>les</a:t>
            </a:r>
            <a:r>
              <a:rPr lang="it-IT" sz="2400" dirty="0"/>
              <a:t> femmes </a:t>
            </a:r>
            <a:r>
              <a:rPr lang="it-IT" sz="2400" dirty="0" err="1"/>
              <a:t>peuvent</a:t>
            </a:r>
            <a:r>
              <a:rPr lang="it-IT" sz="2400" dirty="0"/>
              <a:t> </a:t>
            </a:r>
            <a:r>
              <a:rPr lang="it-IT" sz="2400" dirty="0" err="1"/>
              <a:t>gouverner</a:t>
            </a:r>
            <a:r>
              <a:rPr lang="it-IT" sz="2400" dirty="0"/>
              <a:t>, </a:t>
            </a:r>
            <a:r>
              <a:rPr lang="it-IT" sz="2400" dirty="0" err="1"/>
              <a:t>peuvent</a:t>
            </a:r>
            <a:r>
              <a:rPr lang="it-IT" sz="2400" dirty="0"/>
              <a:t> ne </a:t>
            </a:r>
            <a:r>
              <a:rPr lang="it-IT" sz="2400" dirty="0" err="1"/>
              <a:t>pas</a:t>
            </a:r>
            <a:r>
              <a:rPr lang="it-IT" sz="2400" dirty="0"/>
              <a:t> </a:t>
            </a:r>
            <a:r>
              <a:rPr lang="it-IT" sz="2400" dirty="0" err="1"/>
              <a:t>obéir</a:t>
            </a:r>
            <a:r>
              <a:rPr lang="it-IT" sz="2400" dirty="0"/>
              <a:t> à </a:t>
            </a:r>
            <a:r>
              <a:rPr lang="it-IT" sz="2400" dirty="0" err="1"/>
              <a:t>leur</a:t>
            </a:r>
            <a:r>
              <a:rPr lang="it-IT" sz="2400" dirty="0"/>
              <a:t> mari </a:t>
            </a:r>
            <a:r>
              <a:rPr lang="it-IT" sz="2400" dirty="0" err="1"/>
              <a:t>ou</a:t>
            </a:r>
            <a:r>
              <a:rPr lang="it-IT" sz="2400" dirty="0"/>
              <a:t> </a:t>
            </a:r>
            <a:r>
              <a:rPr lang="it-IT" sz="2400" dirty="0" err="1"/>
              <a:t>peuvent</a:t>
            </a:r>
            <a:r>
              <a:rPr lang="it-IT" sz="2400" dirty="0"/>
              <a:t> </a:t>
            </a:r>
            <a:r>
              <a:rPr lang="it-IT" sz="2400" dirty="0" err="1"/>
              <a:t>exercer</a:t>
            </a:r>
            <a:r>
              <a:rPr lang="it-IT" sz="2400" dirty="0"/>
              <a:t> </a:t>
            </a:r>
            <a:r>
              <a:rPr lang="it-IT" sz="2400" dirty="0" err="1"/>
              <a:t>les</a:t>
            </a:r>
            <a:r>
              <a:rPr lang="it-IT" sz="2400" dirty="0"/>
              <a:t> </a:t>
            </a:r>
            <a:r>
              <a:rPr lang="it-IT" sz="2400" dirty="0" err="1"/>
              <a:t>mêmes</a:t>
            </a:r>
            <a:r>
              <a:rPr lang="it-IT" sz="2400" dirty="0"/>
              <a:t> </a:t>
            </a:r>
            <a:r>
              <a:rPr lang="it-IT" sz="2400" dirty="0" err="1"/>
              <a:t>fonctions</a:t>
            </a:r>
            <a:r>
              <a:rPr lang="it-IT" sz="2400" dirty="0"/>
              <a:t> </a:t>
            </a:r>
            <a:r>
              <a:rPr lang="it-IT" sz="2400" dirty="0" err="1"/>
              <a:t>que</a:t>
            </a:r>
            <a:r>
              <a:rPr lang="it-IT" sz="2400" dirty="0"/>
              <a:t> </a:t>
            </a:r>
            <a:r>
              <a:rPr lang="it-IT" sz="2400" dirty="0" err="1"/>
              <a:t>les</a:t>
            </a:r>
            <a:r>
              <a:rPr lang="it-IT" sz="2400" dirty="0"/>
              <a:t> </a:t>
            </a:r>
            <a:r>
              <a:rPr lang="it-IT" sz="2400" dirty="0" err="1"/>
              <a:t>hommes</a:t>
            </a:r>
            <a:r>
              <a:rPr lang="it-IT" sz="2400" dirty="0"/>
              <a:t>. </a:t>
            </a:r>
          </a:p>
          <a:p>
            <a:pPr algn="just"/>
            <a:r>
              <a:rPr lang="fr-FR" sz="2400" dirty="0"/>
              <a:t>De l’ancien français jusqu’au XVII </a:t>
            </a:r>
            <a:r>
              <a:rPr lang="fr-FR" sz="2400" dirty="0" err="1"/>
              <a:t>ème</a:t>
            </a:r>
            <a:r>
              <a:rPr lang="fr-FR" sz="2400" dirty="0"/>
              <a:t> siècle : présence des 2 règles.</a:t>
            </a:r>
          </a:p>
          <a:p>
            <a:pPr algn="just"/>
            <a:endParaRPr lang="it-IT" sz="2400" dirty="0"/>
          </a:p>
          <a:p>
            <a:pPr algn="just"/>
            <a:endParaRPr lang="it-IT" sz="2400" dirty="0"/>
          </a:p>
          <a:p>
            <a:pPr algn="just"/>
            <a:endParaRPr lang="it-IT" sz="2400" dirty="0"/>
          </a:p>
          <a:p>
            <a:endParaRPr lang="fr-CA" sz="2400" dirty="0"/>
          </a:p>
        </p:txBody>
      </p:sp>
    </p:spTree>
    <p:extLst>
      <p:ext uri="{BB962C8B-B14F-4D97-AF65-F5344CB8AC3E}">
        <p14:creationId xmlns:p14="http://schemas.microsoft.com/office/powerpoint/2010/main" val="110423647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La règle de proximité </a:t>
            </a:r>
            <a:endParaRPr lang="it-IT" sz="2800" dirty="0"/>
          </a:p>
        </p:txBody>
      </p:sp>
      <p:sp>
        <p:nvSpPr>
          <p:cNvPr id="3" name="Segnaposto contenuto 2"/>
          <p:cNvSpPr>
            <a:spLocks noGrp="1"/>
          </p:cNvSpPr>
          <p:nvPr>
            <p:ph idx="1"/>
          </p:nvPr>
        </p:nvSpPr>
        <p:spPr/>
        <p:txBody>
          <a:bodyPr>
            <a:normAutofit/>
          </a:bodyPr>
          <a:lstStyle/>
          <a:p>
            <a:pPr algn="just"/>
            <a:r>
              <a:rPr lang="fr-FR" sz="2400" dirty="0"/>
              <a:t>La règle de proximité (ou règle de voisinage) consiste à accorder le genre et le nombre de l'adjectif avec celui du plus proche des noms qu'il qualifie, et le verbe avec le plus proche de ses sujets. En vertu de cette règle, contrairement à l'usage actuel, le féminin et le singulier peuvent donc l'emporter sur le masculin et le pluriel. Elle se rencontre en grec ancien et en latin, de même qu'en ancien français. </a:t>
            </a:r>
            <a:r>
              <a:rPr lang="fr-FR" sz="2400" b="1" dirty="0"/>
              <a:t>En français elle ne sort complètement de l'usage qu'au XVIIIe siècle, </a:t>
            </a:r>
            <a:r>
              <a:rPr lang="fr-FR" sz="2400" dirty="0"/>
              <a:t>où le masculin s'impose dans l'accord du genre ; elle fournit aujourd’hui la matière de propositions de réforme de l’accord de l'adjectif pour ceux qui y voient un outil de promotion de l'égalité entre hommes et femmes.</a:t>
            </a:r>
          </a:p>
          <a:p>
            <a:endParaRPr lang="fr-FR" sz="2400" dirty="0"/>
          </a:p>
        </p:txBody>
      </p:sp>
    </p:spTree>
    <p:extLst>
      <p:ext uri="{BB962C8B-B14F-4D97-AF65-F5344CB8AC3E}">
        <p14:creationId xmlns:p14="http://schemas.microsoft.com/office/powerpoint/2010/main" val="249129618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Le </a:t>
            </a:r>
            <a:r>
              <a:rPr lang="it-IT" sz="2800" dirty="0" err="1"/>
              <a:t>masculin</a:t>
            </a:r>
            <a:r>
              <a:rPr lang="it-IT" sz="2800" dirty="0"/>
              <a:t> l’</a:t>
            </a:r>
            <a:r>
              <a:rPr lang="it-IT" sz="2800" dirty="0" err="1"/>
              <a:t>emporte</a:t>
            </a:r>
            <a:endParaRPr lang="it-IT" sz="2800" dirty="0"/>
          </a:p>
        </p:txBody>
      </p:sp>
      <p:sp>
        <p:nvSpPr>
          <p:cNvPr id="3" name="Segnaposto contenuto 2"/>
          <p:cNvSpPr>
            <a:spLocks noGrp="1"/>
          </p:cNvSpPr>
          <p:nvPr>
            <p:ph idx="1"/>
          </p:nvPr>
        </p:nvSpPr>
        <p:spPr/>
        <p:txBody>
          <a:bodyPr>
            <a:normAutofit lnSpcReduction="10000"/>
          </a:bodyPr>
          <a:lstStyle/>
          <a:p>
            <a:pPr algn="just"/>
            <a:r>
              <a:rPr lang="fr-FR" sz="2400" dirty="0"/>
              <a:t>Au XVIIIe siècle, la primauté du masculin sur le féminin et celle du pluriel sur le singulier finissent par s'imposer. Pour justifier la primauté du masculin, le motif, tel qu'énoncé par l'abbé Bouhours en 1675, en est que « lorsque les deux genres se rencontrent, il faut </a:t>
            </a:r>
            <a:r>
              <a:rPr lang="fr-FR" sz="2400" b="1" dirty="0"/>
              <a:t>que le plus noble l'emporte </a:t>
            </a:r>
            <a:r>
              <a:rPr lang="fr-FR" sz="2400" dirty="0"/>
              <a:t>» ; étant entendu que, comme l'explique le grammairien </a:t>
            </a:r>
            <a:r>
              <a:rPr lang="fr-FR" sz="2400" dirty="0" err="1"/>
              <a:t>Beauzée</a:t>
            </a:r>
            <a:r>
              <a:rPr lang="fr-FR" sz="2400" dirty="0"/>
              <a:t> en 1767, </a:t>
            </a:r>
            <a:r>
              <a:rPr lang="fr-FR" sz="2400" b="1" dirty="0"/>
              <a:t>« le genre masculin est réputé plus noble que le féminin à cause de la supériorité du mâle sur la femelle. » </a:t>
            </a:r>
          </a:p>
          <a:p>
            <a:pPr algn="just"/>
            <a:r>
              <a:rPr lang="fr-FR" sz="2400" dirty="0"/>
              <a:t>Aujourd’hui, vu ces présupposés inégalitaires, certains mouvements demandent aujourd'hui à l'Académie française de réformer l'accord de l'adjectif en faveur de l'emploi de la règle de proximité dans l'accord du genre.</a:t>
            </a:r>
            <a:endParaRPr lang="it-IT" sz="2400" dirty="0"/>
          </a:p>
        </p:txBody>
      </p:sp>
    </p:spTree>
    <p:extLst>
      <p:ext uri="{BB962C8B-B14F-4D97-AF65-F5344CB8AC3E}">
        <p14:creationId xmlns:p14="http://schemas.microsoft.com/office/powerpoint/2010/main" val="400868734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Les femmes et la Révolution française</a:t>
            </a:r>
          </a:p>
        </p:txBody>
      </p:sp>
      <p:sp>
        <p:nvSpPr>
          <p:cNvPr id="3" name="Segnaposto contenuto 2"/>
          <p:cNvSpPr>
            <a:spLocks noGrp="1"/>
          </p:cNvSpPr>
          <p:nvPr>
            <p:ph idx="1"/>
          </p:nvPr>
        </p:nvSpPr>
        <p:spPr/>
        <p:txBody>
          <a:bodyPr>
            <a:normAutofit/>
          </a:bodyPr>
          <a:lstStyle/>
          <a:p>
            <a:pPr algn="just"/>
            <a:r>
              <a:rPr lang="it-IT" sz="2400" dirty="0" err="1"/>
              <a:t>Au</a:t>
            </a:r>
            <a:r>
              <a:rPr lang="it-IT" sz="2400" dirty="0"/>
              <a:t> </a:t>
            </a:r>
            <a:r>
              <a:rPr lang="it-IT" sz="2400" dirty="0" err="1"/>
              <a:t>cours</a:t>
            </a:r>
            <a:r>
              <a:rPr lang="it-IT" sz="2400" dirty="0"/>
              <a:t> de la </a:t>
            </a:r>
            <a:r>
              <a:rPr lang="it-IT" sz="2400" dirty="0" err="1"/>
              <a:t>Révolution</a:t>
            </a:r>
            <a:r>
              <a:rPr lang="it-IT" sz="2400" dirty="0"/>
              <a:t> </a:t>
            </a:r>
            <a:r>
              <a:rPr lang="it-IT" sz="2400" dirty="0" err="1"/>
              <a:t>française</a:t>
            </a:r>
            <a:r>
              <a:rPr lang="it-IT" sz="2400" dirty="0"/>
              <a:t>, </a:t>
            </a:r>
            <a:r>
              <a:rPr lang="it-IT" sz="2400" dirty="0" err="1"/>
              <a:t>les</a:t>
            </a:r>
            <a:r>
              <a:rPr lang="it-IT" sz="2400" dirty="0"/>
              <a:t> femmes </a:t>
            </a:r>
            <a:r>
              <a:rPr lang="it-IT" sz="2400" dirty="0" err="1"/>
              <a:t>demandent</a:t>
            </a:r>
            <a:r>
              <a:rPr lang="it-IT" sz="2400" dirty="0"/>
              <a:t> </a:t>
            </a:r>
            <a:r>
              <a:rPr lang="it-IT" sz="2400" dirty="0" err="1"/>
              <a:t>que</a:t>
            </a:r>
            <a:r>
              <a:rPr lang="it-IT" sz="2400" dirty="0"/>
              <a:t> cesse la </a:t>
            </a:r>
            <a:r>
              <a:rPr lang="it-IT" sz="2400" dirty="0" err="1"/>
              <a:t>suprématie</a:t>
            </a:r>
            <a:r>
              <a:rPr lang="it-IT" sz="2400" dirty="0"/>
              <a:t> de l’</a:t>
            </a:r>
            <a:r>
              <a:rPr lang="it-IT" sz="2400" dirty="0" err="1"/>
              <a:t>usage</a:t>
            </a:r>
            <a:r>
              <a:rPr lang="it-IT" sz="2400" dirty="0"/>
              <a:t> </a:t>
            </a:r>
            <a:r>
              <a:rPr lang="it-IT" sz="2400" dirty="0" err="1"/>
              <a:t>du</a:t>
            </a:r>
            <a:r>
              <a:rPr lang="it-IT" sz="2400" dirty="0"/>
              <a:t> </a:t>
            </a:r>
            <a:r>
              <a:rPr lang="it-IT" sz="2400" dirty="0" err="1"/>
              <a:t>masculin</a:t>
            </a:r>
            <a:r>
              <a:rPr lang="it-IT" sz="2400" dirty="0"/>
              <a:t> en </a:t>
            </a:r>
            <a:r>
              <a:rPr lang="it-IT" sz="2400" dirty="0" err="1"/>
              <a:t>même</a:t>
            </a:r>
            <a:r>
              <a:rPr lang="it-IT" sz="2400" dirty="0"/>
              <a:t> </a:t>
            </a:r>
            <a:r>
              <a:rPr lang="it-IT" sz="2400" dirty="0" err="1"/>
              <a:t>temps</a:t>
            </a:r>
            <a:r>
              <a:rPr lang="it-IT" sz="2400" dirty="0"/>
              <a:t> </a:t>
            </a:r>
            <a:r>
              <a:rPr lang="it-IT" sz="2400" dirty="0" err="1"/>
              <a:t>qu’elles</a:t>
            </a:r>
            <a:r>
              <a:rPr lang="it-IT" sz="2400" dirty="0"/>
              <a:t> </a:t>
            </a:r>
            <a:r>
              <a:rPr lang="it-IT" sz="2400" dirty="0" err="1"/>
              <a:t>réclament</a:t>
            </a:r>
            <a:r>
              <a:rPr lang="it-IT" sz="2400" dirty="0"/>
              <a:t> le </a:t>
            </a:r>
            <a:r>
              <a:rPr lang="it-IT" sz="2400" dirty="0" err="1"/>
              <a:t>droit</a:t>
            </a:r>
            <a:r>
              <a:rPr lang="it-IT" sz="2400" dirty="0"/>
              <a:t> de vote. </a:t>
            </a:r>
          </a:p>
          <a:p>
            <a:pPr marL="0" indent="0" algn="just">
              <a:buNone/>
            </a:pPr>
            <a:endParaRPr lang="it-IT" sz="2400" dirty="0"/>
          </a:p>
          <a:p>
            <a:pPr algn="just"/>
            <a:r>
              <a:rPr lang="it-IT" sz="2400" dirty="0"/>
              <a:t>La </a:t>
            </a:r>
            <a:r>
              <a:rPr lang="it-IT" sz="2400" dirty="0" err="1"/>
              <a:t>requête</a:t>
            </a:r>
            <a:r>
              <a:rPr lang="it-IT" sz="2400" dirty="0"/>
              <a:t> </a:t>
            </a:r>
            <a:r>
              <a:rPr lang="it-IT" sz="2400" dirty="0" err="1"/>
              <a:t>des</a:t>
            </a:r>
            <a:r>
              <a:rPr lang="it-IT" sz="2400" dirty="0"/>
              <a:t> </a:t>
            </a:r>
            <a:r>
              <a:rPr lang="it-IT" sz="2400" dirty="0" err="1"/>
              <a:t>dames</a:t>
            </a:r>
            <a:r>
              <a:rPr lang="it-IT" sz="2400" dirty="0"/>
              <a:t> à l’</a:t>
            </a:r>
            <a:r>
              <a:rPr lang="it-IT" sz="2400" dirty="0" err="1"/>
              <a:t>Assemblée</a:t>
            </a:r>
            <a:r>
              <a:rPr lang="it-IT" sz="2400" dirty="0"/>
              <a:t> </a:t>
            </a:r>
            <a:r>
              <a:rPr lang="it-IT" sz="2400" dirty="0" err="1"/>
              <a:t>nationale</a:t>
            </a:r>
            <a:r>
              <a:rPr lang="it-IT" sz="2400" dirty="0"/>
              <a:t>, </a:t>
            </a:r>
            <a:r>
              <a:rPr lang="it-IT" sz="2400" dirty="0" err="1"/>
              <a:t>projet</a:t>
            </a:r>
            <a:r>
              <a:rPr lang="it-IT" sz="2400" dirty="0"/>
              <a:t> de </a:t>
            </a:r>
            <a:r>
              <a:rPr lang="it-IT" sz="2400" dirty="0" err="1"/>
              <a:t>décret</a:t>
            </a:r>
            <a:r>
              <a:rPr lang="it-IT" sz="2400" dirty="0"/>
              <a:t> (1792) : « Le </a:t>
            </a:r>
            <a:r>
              <a:rPr lang="it-IT" sz="2400" dirty="0" err="1"/>
              <a:t>genre</a:t>
            </a:r>
            <a:r>
              <a:rPr lang="it-IT" sz="2400" dirty="0"/>
              <a:t> </a:t>
            </a:r>
            <a:r>
              <a:rPr lang="it-IT" sz="2400" dirty="0" err="1"/>
              <a:t>masculin</a:t>
            </a:r>
            <a:r>
              <a:rPr lang="it-IT" sz="2400" dirty="0"/>
              <a:t> ne sera plus </a:t>
            </a:r>
            <a:r>
              <a:rPr lang="it-IT" sz="2400" dirty="0" err="1"/>
              <a:t>regarde</a:t>
            </a:r>
            <a:r>
              <a:rPr lang="it-IT" sz="2400" dirty="0"/>
              <a:t>́, </a:t>
            </a:r>
            <a:r>
              <a:rPr lang="it-IT" sz="2400" dirty="0" err="1"/>
              <a:t>même</a:t>
            </a:r>
            <a:r>
              <a:rPr lang="it-IT" sz="2400" dirty="0"/>
              <a:t> </a:t>
            </a:r>
            <a:r>
              <a:rPr lang="it-IT" sz="2400" dirty="0" err="1"/>
              <a:t>dans</a:t>
            </a:r>
            <a:r>
              <a:rPr lang="it-IT" sz="2400" dirty="0"/>
              <a:t> la </a:t>
            </a:r>
            <a:r>
              <a:rPr lang="it-IT" sz="2400" dirty="0" err="1"/>
              <a:t>grammaire</a:t>
            </a:r>
            <a:r>
              <a:rPr lang="it-IT" sz="2400" dirty="0"/>
              <a:t>, </a:t>
            </a:r>
            <a:r>
              <a:rPr lang="it-IT" sz="2400" dirty="0" err="1"/>
              <a:t>comme</a:t>
            </a:r>
            <a:r>
              <a:rPr lang="it-IT" sz="2400" dirty="0"/>
              <a:t> le </a:t>
            </a:r>
            <a:r>
              <a:rPr lang="it-IT" sz="2400" dirty="0" err="1"/>
              <a:t>genre</a:t>
            </a:r>
            <a:r>
              <a:rPr lang="it-IT" sz="2400" dirty="0"/>
              <a:t> le plus </a:t>
            </a:r>
            <a:r>
              <a:rPr lang="it-IT" sz="2400" dirty="0" err="1"/>
              <a:t>noble</a:t>
            </a:r>
            <a:r>
              <a:rPr lang="it-IT" sz="2400" dirty="0"/>
              <a:t>, </a:t>
            </a:r>
            <a:r>
              <a:rPr lang="it-IT" sz="2400" dirty="0" err="1"/>
              <a:t>attendu</a:t>
            </a:r>
            <a:r>
              <a:rPr lang="it-IT" sz="2400" dirty="0"/>
              <a:t> </a:t>
            </a:r>
            <a:r>
              <a:rPr lang="it-IT" sz="2400" dirty="0" err="1"/>
              <a:t>que</a:t>
            </a:r>
            <a:r>
              <a:rPr lang="it-IT" sz="2400" dirty="0"/>
              <a:t> </a:t>
            </a:r>
            <a:r>
              <a:rPr lang="it-IT" sz="2400" dirty="0" err="1"/>
              <a:t>tous</a:t>
            </a:r>
            <a:r>
              <a:rPr lang="it-IT" sz="2400" dirty="0"/>
              <a:t> </a:t>
            </a:r>
            <a:r>
              <a:rPr lang="it-IT" sz="2400" dirty="0" err="1"/>
              <a:t>les</a:t>
            </a:r>
            <a:r>
              <a:rPr lang="it-IT" sz="2400" dirty="0"/>
              <a:t> </a:t>
            </a:r>
            <a:r>
              <a:rPr lang="it-IT" sz="2400" dirty="0" err="1"/>
              <a:t>genres</a:t>
            </a:r>
            <a:r>
              <a:rPr lang="it-IT" sz="2400" dirty="0"/>
              <a:t>, </a:t>
            </a:r>
            <a:r>
              <a:rPr lang="it-IT" sz="2400" dirty="0" err="1"/>
              <a:t>tous</a:t>
            </a:r>
            <a:r>
              <a:rPr lang="it-IT" sz="2400" dirty="0"/>
              <a:t> </a:t>
            </a:r>
            <a:r>
              <a:rPr lang="it-IT" sz="2400" dirty="0" err="1"/>
              <a:t>les</a:t>
            </a:r>
            <a:r>
              <a:rPr lang="it-IT" sz="2400" dirty="0"/>
              <a:t> </a:t>
            </a:r>
            <a:r>
              <a:rPr lang="it-IT" sz="2400" dirty="0" err="1"/>
              <a:t>sexes</a:t>
            </a:r>
            <a:r>
              <a:rPr lang="it-IT" sz="2400" dirty="0"/>
              <a:t> et </a:t>
            </a:r>
            <a:r>
              <a:rPr lang="it-IT" sz="2400" dirty="0" err="1"/>
              <a:t>tous</a:t>
            </a:r>
            <a:r>
              <a:rPr lang="it-IT" sz="2400" dirty="0"/>
              <a:t> </a:t>
            </a:r>
            <a:r>
              <a:rPr lang="it-IT" sz="2400" dirty="0" err="1"/>
              <a:t>les</a:t>
            </a:r>
            <a:r>
              <a:rPr lang="it-IT" sz="2400" dirty="0"/>
              <a:t> </a:t>
            </a:r>
            <a:r>
              <a:rPr lang="it-IT" sz="2400" dirty="0" err="1"/>
              <a:t>êtres</a:t>
            </a:r>
            <a:r>
              <a:rPr lang="it-IT" sz="2400" dirty="0"/>
              <a:t> </a:t>
            </a:r>
            <a:r>
              <a:rPr lang="it-IT" sz="2400" dirty="0" err="1"/>
              <a:t>doivent</a:t>
            </a:r>
            <a:r>
              <a:rPr lang="it-IT" sz="2400" dirty="0"/>
              <a:t> </a:t>
            </a:r>
            <a:r>
              <a:rPr lang="it-IT" sz="2400" dirty="0" err="1"/>
              <a:t>être</a:t>
            </a:r>
            <a:r>
              <a:rPr lang="it-IT" sz="2400" dirty="0"/>
              <a:t> et </a:t>
            </a:r>
            <a:r>
              <a:rPr lang="it-IT" sz="2400" dirty="0" err="1"/>
              <a:t>sont</a:t>
            </a:r>
            <a:r>
              <a:rPr lang="it-IT" sz="2400" dirty="0"/>
              <a:t> </a:t>
            </a:r>
            <a:r>
              <a:rPr lang="it-IT" sz="2400" dirty="0" err="1"/>
              <a:t>également</a:t>
            </a:r>
            <a:r>
              <a:rPr lang="it-IT" sz="2400" dirty="0"/>
              <a:t> </a:t>
            </a:r>
            <a:r>
              <a:rPr lang="it-IT" sz="2400" dirty="0" err="1"/>
              <a:t>nobles</a:t>
            </a:r>
            <a:r>
              <a:rPr lang="it-IT" sz="2400" dirty="0"/>
              <a:t> ». </a:t>
            </a:r>
          </a:p>
          <a:p>
            <a:endParaRPr lang="fr-CA" sz="2400" dirty="0"/>
          </a:p>
        </p:txBody>
      </p:sp>
    </p:spTree>
    <p:extLst>
      <p:ext uri="{BB962C8B-B14F-4D97-AF65-F5344CB8AC3E}">
        <p14:creationId xmlns:p14="http://schemas.microsoft.com/office/powerpoint/2010/main" val="141603590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Journée</a:t>
            </a:r>
            <a:r>
              <a:rPr lang="it-IT" sz="2800" dirty="0"/>
              <a:t> </a:t>
            </a:r>
            <a:r>
              <a:rPr lang="it-IT" sz="2800" dirty="0" err="1"/>
              <a:t>internationale</a:t>
            </a:r>
            <a:r>
              <a:rPr lang="it-IT" sz="2800" dirty="0"/>
              <a:t> </a:t>
            </a:r>
            <a:r>
              <a:rPr lang="it-IT" sz="2800" b="1" dirty="0" err="1"/>
              <a:t>des</a:t>
            </a:r>
            <a:r>
              <a:rPr lang="it-IT" sz="2800" dirty="0"/>
              <a:t> femmes  </a:t>
            </a:r>
            <a:br>
              <a:rPr lang="it-IT" sz="2800" dirty="0"/>
            </a:br>
            <a:endParaRPr lang="it-IT" sz="2800" dirty="0"/>
          </a:p>
        </p:txBody>
      </p:sp>
      <p:pic>
        <p:nvPicPr>
          <p:cNvPr id="4" name="Segnaposto contenuto 3" descr="unwomen-logo-blue-transparent-background-250x70-fr.gif"/>
          <p:cNvPicPr>
            <a:picLocks noGrp="1" noChangeAspect="1"/>
          </p:cNvPicPr>
          <p:nvPr>
            <p:ph idx="1"/>
          </p:nvPr>
        </p:nvPicPr>
        <p:blipFill>
          <a:blip r:embed="rId2">
            <a:extLst>
              <a:ext uri="{28A0092B-C50C-407E-A947-70E740481C1C}">
                <a14:useLocalDpi xmlns:a14="http://schemas.microsoft.com/office/drawing/2010/main" val="0"/>
              </a:ext>
            </a:extLst>
          </a:blip>
          <a:srcRect t="-48207" b="-48207"/>
          <a:stretch>
            <a:fillRect/>
          </a:stretch>
        </p:blipFill>
        <p:spPr/>
      </p:pic>
    </p:spTree>
    <p:extLst>
      <p:ext uri="{BB962C8B-B14F-4D97-AF65-F5344CB8AC3E}">
        <p14:creationId xmlns:p14="http://schemas.microsoft.com/office/powerpoint/2010/main" val="260239789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endParaRPr lang="it-IT" sz="2800" dirty="0"/>
          </a:p>
        </p:txBody>
      </p:sp>
      <p:pic>
        <p:nvPicPr>
          <p:cNvPr id="4" name="Segnaposto contenuto 3" descr="2017_journee_femmes_1200x800_726792.189.jpg"/>
          <p:cNvPicPr>
            <a:picLocks noGrp="1" noChangeAspect="1"/>
          </p:cNvPicPr>
          <p:nvPr>
            <p:ph idx="1"/>
          </p:nvPr>
        </p:nvPicPr>
        <p:blipFill>
          <a:blip r:embed="rId2">
            <a:extLst>
              <a:ext uri="{28A0092B-C50C-407E-A947-70E740481C1C}">
                <a14:useLocalDpi xmlns:a14="http://schemas.microsoft.com/office/drawing/2010/main" val="0"/>
              </a:ext>
            </a:extLst>
          </a:blip>
          <a:srcRect t="8725" b="8725"/>
          <a:stretch>
            <a:fillRect/>
          </a:stretch>
        </p:blipFill>
        <p:spPr/>
      </p:pic>
      <p:pic>
        <p:nvPicPr>
          <p:cNvPr id="5" name="Immagine 4" descr="logo_MENESR_3243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443" y="431561"/>
            <a:ext cx="1943100" cy="1003300"/>
          </a:xfrm>
          <a:prstGeom prst="rect">
            <a:avLst/>
          </a:prstGeom>
        </p:spPr>
      </p:pic>
    </p:spTree>
    <p:extLst>
      <p:ext uri="{BB962C8B-B14F-4D97-AF65-F5344CB8AC3E}">
        <p14:creationId xmlns:p14="http://schemas.microsoft.com/office/powerpoint/2010/main" val="114789318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journée</a:t>
            </a:r>
            <a:r>
              <a:rPr lang="it-IT" sz="2800" dirty="0"/>
              <a:t> </a:t>
            </a:r>
            <a:r>
              <a:rPr lang="it-IT" sz="2800" dirty="0" err="1"/>
              <a:t>internationale</a:t>
            </a:r>
            <a:r>
              <a:rPr lang="it-IT" sz="2800" dirty="0"/>
              <a:t> </a:t>
            </a:r>
            <a:r>
              <a:rPr lang="it-IT" sz="2800" b="1" dirty="0"/>
              <a:t>de </a:t>
            </a:r>
            <a:r>
              <a:rPr lang="it-IT" sz="2800" b="1" dirty="0" err="1"/>
              <a:t>lutte</a:t>
            </a:r>
            <a:r>
              <a:rPr lang="it-IT" sz="2800" b="1" dirty="0"/>
              <a:t> pour </a:t>
            </a:r>
            <a:r>
              <a:rPr lang="it-IT" sz="2800" b="1" dirty="0" err="1"/>
              <a:t>les</a:t>
            </a:r>
            <a:r>
              <a:rPr lang="it-IT" sz="2800" b="1" dirty="0"/>
              <a:t> </a:t>
            </a:r>
            <a:r>
              <a:rPr lang="it-IT" sz="2800" b="1" dirty="0" err="1"/>
              <a:t>droits</a:t>
            </a:r>
            <a:r>
              <a:rPr lang="it-IT" sz="2800" b="1" dirty="0"/>
              <a:t> </a:t>
            </a:r>
            <a:r>
              <a:rPr lang="it-IT" sz="2800" b="1" dirty="0" err="1"/>
              <a:t>des</a:t>
            </a:r>
            <a:r>
              <a:rPr lang="it-IT" sz="2800" b="1" dirty="0"/>
              <a:t> femmes </a:t>
            </a:r>
            <a:endParaRPr lang="it-IT" sz="2800" dirty="0"/>
          </a:p>
        </p:txBody>
      </p:sp>
      <p:pic>
        <p:nvPicPr>
          <p:cNvPr id="4" name="Segnaposto contenuto 3" descr="logo_2016.png"/>
          <p:cNvPicPr>
            <a:picLocks noGrp="1" noChangeAspect="1"/>
          </p:cNvPicPr>
          <p:nvPr>
            <p:ph idx="1"/>
          </p:nvPr>
        </p:nvPicPr>
        <p:blipFill>
          <a:blip r:embed="rId2">
            <a:extLst>
              <a:ext uri="{28A0092B-C50C-407E-A947-70E740481C1C}">
                <a14:useLocalDpi xmlns:a14="http://schemas.microsoft.com/office/drawing/2010/main" val="0"/>
              </a:ext>
            </a:extLst>
          </a:blip>
          <a:srcRect l="-34097" r="-34097"/>
          <a:stretch>
            <a:fillRect/>
          </a:stretch>
        </p:blipFill>
        <p:spPr/>
      </p:pic>
    </p:spTree>
    <p:extLst>
      <p:ext uri="{BB962C8B-B14F-4D97-AF65-F5344CB8AC3E}">
        <p14:creationId xmlns:p14="http://schemas.microsoft.com/office/powerpoint/2010/main" val="22439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
            </a:r>
            <a:br>
              <a:rPr lang="it-IT" sz="2800" b="1" dirty="0"/>
            </a:br>
            <a:r>
              <a:rPr lang="it-IT" sz="2800" b="1" dirty="0" err="1"/>
              <a:t>Les</a:t>
            </a:r>
            <a:r>
              <a:rPr lang="it-IT" sz="2800" b="1" dirty="0"/>
              <a:t> </a:t>
            </a:r>
            <a:r>
              <a:rPr lang="it-IT" sz="2800" b="1" dirty="0" err="1"/>
              <a:t>fondements</a:t>
            </a:r>
            <a:r>
              <a:rPr lang="it-IT" sz="2800" b="1" dirty="0"/>
              <a:t> de la </a:t>
            </a:r>
            <a:r>
              <a:rPr lang="it-IT" sz="2800" b="1" dirty="0" err="1"/>
              <a:t>liberté</a:t>
            </a:r>
            <a:r>
              <a:rPr lang="it-IT" sz="2800" b="1" dirty="0"/>
              <a:t> de la presse</a:t>
            </a:r>
            <a:br>
              <a:rPr lang="it-IT" sz="2800" b="1" dirty="0"/>
            </a:br>
            <a:r>
              <a:rPr lang="it-IT" sz="2800" b="1" dirty="0" err="1"/>
              <a:t>h</a:t>
            </a:r>
            <a:r>
              <a:rPr lang="it-IT" sz="2700" dirty="0" err="1"/>
              <a:t>ttps</a:t>
            </a:r>
            <a:r>
              <a:rPr lang="it-IT" sz="2700" dirty="0"/>
              <a:t>://</a:t>
            </a:r>
            <a:r>
              <a:rPr lang="it-IT" sz="2700" dirty="0" err="1"/>
              <a:t>www.vie-publique.fr</a:t>
            </a:r>
            <a:r>
              <a:rPr lang="it-IT" sz="2700" dirty="0"/>
              <a:t>/</a:t>
            </a:r>
            <a:r>
              <a:rPr lang="it-IT" sz="2700" dirty="0" err="1"/>
              <a:t>eclairage</a:t>
            </a:r>
            <a:r>
              <a:rPr lang="it-IT" sz="2700" dirty="0"/>
              <a:t>/19351-liberte-de-la-presse-en-france-quel-cadre-legal </a:t>
            </a:r>
            <a:br>
              <a:rPr lang="it-IT" sz="2700" dirty="0"/>
            </a:br>
            <a:endParaRPr lang="fr-CA" sz="2700" dirty="0"/>
          </a:p>
        </p:txBody>
      </p:sp>
      <p:sp>
        <p:nvSpPr>
          <p:cNvPr id="3" name="Segnaposto contenuto 2"/>
          <p:cNvSpPr>
            <a:spLocks noGrp="1"/>
          </p:cNvSpPr>
          <p:nvPr>
            <p:ph idx="1"/>
          </p:nvPr>
        </p:nvSpPr>
        <p:spPr/>
        <p:txBody>
          <a:bodyPr>
            <a:normAutofit/>
          </a:bodyPr>
          <a:lstStyle/>
          <a:p>
            <a:pPr algn="just"/>
            <a:r>
              <a:rPr lang="it-IT" sz="2400" dirty="0"/>
              <a:t>Principe </a:t>
            </a:r>
            <a:r>
              <a:rPr lang="it-IT" sz="2400" dirty="0" err="1"/>
              <a:t>fondamental</a:t>
            </a:r>
            <a:r>
              <a:rPr lang="it-IT" sz="2400" dirty="0"/>
              <a:t> </a:t>
            </a:r>
            <a:r>
              <a:rPr lang="it-IT" sz="2400" dirty="0" err="1"/>
              <a:t>des</a:t>
            </a:r>
            <a:r>
              <a:rPr lang="it-IT" sz="2400" dirty="0"/>
              <a:t> </a:t>
            </a:r>
            <a:r>
              <a:rPr lang="it-IT" sz="2400" dirty="0" err="1"/>
              <a:t>systèmes</a:t>
            </a:r>
            <a:r>
              <a:rPr lang="it-IT" sz="2400" dirty="0"/>
              <a:t> </a:t>
            </a:r>
            <a:r>
              <a:rPr lang="it-IT" sz="2400" dirty="0" err="1"/>
              <a:t>démocratiques</a:t>
            </a:r>
            <a:r>
              <a:rPr lang="it-IT" sz="2400" dirty="0"/>
              <a:t>, la </a:t>
            </a:r>
            <a:r>
              <a:rPr lang="it-IT" sz="2400" dirty="0" err="1"/>
              <a:t>liberté</a:t>
            </a:r>
            <a:r>
              <a:rPr lang="it-IT" sz="2400" dirty="0"/>
              <a:t> de presse est </a:t>
            </a:r>
            <a:r>
              <a:rPr lang="it-IT" sz="2400" dirty="0" err="1"/>
              <a:t>inscrite</a:t>
            </a:r>
            <a:r>
              <a:rPr lang="it-IT" sz="2400" dirty="0"/>
              <a:t> </a:t>
            </a:r>
            <a:r>
              <a:rPr lang="it-IT" sz="2400" dirty="0" err="1"/>
              <a:t>dans</a:t>
            </a:r>
            <a:r>
              <a:rPr lang="it-IT" sz="2400" dirty="0"/>
              <a:t> :</a:t>
            </a:r>
          </a:p>
          <a:p>
            <a:pPr algn="just"/>
            <a:r>
              <a:rPr lang="it-IT" sz="2400" dirty="0"/>
              <a:t>l’</a:t>
            </a:r>
            <a:r>
              <a:rPr lang="it-IT" sz="2400" dirty="0" err="1"/>
              <a:t>article</a:t>
            </a:r>
            <a:r>
              <a:rPr lang="it-IT" sz="2400" dirty="0"/>
              <a:t> 11 de la Déclaration des droits de l’homme et </a:t>
            </a:r>
            <a:r>
              <a:rPr lang="it-IT" sz="2400" dirty="0" err="1"/>
              <a:t>du</a:t>
            </a:r>
            <a:r>
              <a:rPr lang="it-IT" sz="2400" dirty="0"/>
              <a:t> </a:t>
            </a:r>
            <a:r>
              <a:rPr lang="it-IT" sz="2400" dirty="0" err="1"/>
              <a:t>citoyen</a:t>
            </a:r>
            <a:r>
              <a:rPr lang="it-IT" sz="2400" dirty="0"/>
              <a:t> </a:t>
            </a:r>
            <a:r>
              <a:rPr lang="it-IT" sz="2400" dirty="0" err="1"/>
              <a:t>du</a:t>
            </a:r>
            <a:r>
              <a:rPr lang="it-IT" sz="2400" dirty="0"/>
              <a:t> 26 </a:t>
            </a:r>
            <a:r>
              <a:rPr lang="it-IT" sz="2400" dirty="0" err="1"/>
              <a:t>août</a:t>
            </a:r>
            <a:r>
              <a:rPr lang="it-IT" sz="2400" dirty="0"/>
              <a:t> 1789</a:t>
            </a:r>
          </a:p>
          <a:p>
            <a:pPr algn="just"/>
            <a:r>
              <a:rPr lang="it-IT" sz="2400" dirty="0"/>
              <a:t>l’</a:t>
            </a:r>
            <a:r>
              <a:rPr lang="it-IT" sz="2400" dirty="0" err="1"/>
              <a:t>article</a:t>
            </a:r>
            <a:r>
              <a:rPr lang="it-IT" sz="2400" dirty="0"/>
              <a:t> 19 de la Déclaration universelle des droits de l’</a:t>
            </a:r>
            <a:r>
              <a:rPr lang="it-IT" sz="2400" dirty="0" err="1"/>
              <a:t>homme</a:t>
            </a:r>
            <a:r>
              <a:rPr lang="it-IT" sz="2400" dirty="0"/>
              <a:t> </a:t>
            </a:r>
            <a:r>
              <a:rPr lang="it-IT" sz="2400" dirty="0" err="1"/>
              <a:t>du</a:t>
            </a:r>
            <a:r>
              <a:rPr lang="it-IT" sz="2400" dirty="0"/>
              <a:t> 10 </a:t>
            </a:r>
            <a:r>
              <a:rPr lang="it-IT" sz="2400" dirty="0" err="1"/>
              <a:t>décembre</a:t>
            </a:r>
            <a:r>
              <a:rPr lang="it-IT" sz="2400" dirty="0"/>
              <a:t> 1948</a:t>
            </a:r>
          </a:p>
          <a:p>
            <a:pPr algn="just"/>
            <a:r>
              <a:rPr lang="it-IT" sz="2400" dirty="0"/>
              <a:t>l’</a:t>
            </a:r>
            <a:r>
              <a:rPr lang="it-IT" sz="2400" dirty="0" err="1"/>
              <a:t>article</a:t>
            </a:r>
            <a:r>
              <a:rPr lang="it-IT" sz="2400" dirty="0"/>
              <a:t> 10 de la Convention européenne des droits de l’</a:t>
            </a:r>
            <a:r>
              <a:rPr lang="it-IT" sz="2400" dirty="0" err="1"/>
              <a:t>Homme</a:t>
            </a:r>
            <a:r>
              <a:rPr lang="it-IT" sz="2400" dirty="0"/>
              <a:t> </a:t>
            </a:r>
            <a:r>
              <a:rPr lang="it-IT" sz="2400" dirty="0" err="1"/>
              <a:t>du</a:t>
            </a:r>
            <a:r>
              <a:rPr lang="it-IT" sz="2400" dirty="0"/>
              <a:t> 4 novembre 1950.</a:t>
            </a:r>
          </a:p>
          <a:p>
            <a:pPr algn="just"/>
            <a:r>
              <a:rPr lang="it-IT" sz="2400" dirty="0" err="1"/>
              <a:t>Avec</a:t>
            </a:r>
            <a:r>
              <a:rPr lang="it-IT" sz="2400" dirty="0"/>
              <a:t> la loi du 29 </a:t>
            </a:r>
            <a:r>
              <a:rPr lang="it-IT" sz="2400" dirty="0" err="1"/>
              <a:t>juillet</a:t>
            </a:r>
            <a:r>
              <a:rPr lang="it-IT" sz="2400" dirty="0"/>
              <a:t> 1881, la </a:t>
            </a:r>
            <a:r>
              <a:rPr lang="it-IT" sz="2400" dirty="0" err="1"/>
              <a:t>liberté</a:t>
            </a:r>
            <a:r>
              <a:rPr lang="it-IT" sz="2400" dirty="0"/>
              <a:t> de la presse en France </a:t>
            </a:r>
            <a:r>
              <a:rPr lang="it-IT" sz="2400" dirty="0" err="1"/>
              <a:t>fait</a:t>
            </a:r>
            <a:r>
              <a:rPr lang="it-IT" sz="2400" dirty="0"/>
              <a:t> l’</a:t>
            </a:r>
            <a:r>
              <a:rPr lang="it-IT" sz="2400" dirty="0" err="1"/>
              <a:t>objet</a:t>
            </a:r>
            <a:r>
              <a:rPr lang="it-IT" sz="2400" dirty="0"/>
              <a:t> d’une </a:t>
            </a:r>
            <a:r>
              <a:rPr lang="it-IT" sz="2400" dirty="0" err="1"/>
              <a:t>consécration</a:t>
            </a:r>
            <a:r>
              <a:rPr lang="it-IT" sz="2400" dirty="0"/>
              <a:t> </a:t>
            </a:r>
            <a:r>
              <a:rPr lang="it-IT" sz="2400" dirty="0" err="1"/>
              <a:t>particulière</a:t>
            </a:r>
            <a:r>
              <a:rPr lang="it-IT" sz="2400" dirty="0"/>
              <a:t>, </a:t>
            </a:r>
            <a:r>
              <a:rPr lang="it-IT" sz="2400" dirty="0" err="1"/>
              <a:t>au-delà</a:t>
            </a:r>
            <a:r>
              <a:rPr lang="it-IT" sz="2400" dirty="0"/>
              <a:t> de la </a:t>
            </a:r>
            <a:r>
              <a:rPr lang="it-IT" sz="2400" dirty="0" err="1"/>
              <a:t>reconnaissance</a:t>
            </a:r>
            <a:r>
              <a:rPr lang="it-IT" sz="2400" dirty="0"/>
              <a:t> </a:t>
            </a:r>
            <a:r>
              <a:rPr lang="it-IT" sz="2400" dirty="0" err="1"/>
              <a:t>générale</a:t>
            </a:r>
            <a:r>
              <a:rPr lang="it-IT" sz="2400" dirty="0"/>
              <a:t> de la </a:t>
            </a:r>
            <a:r>
              <a:rPr lang="it-IT" sz="2400" dirty="0" err="1"/>
              <a:t>liberté</a:t>
            </a:r>
            <a:r>
              <a:rPr lang="it-IT" sz="2400" dirty="0"/>
              <a:t> d’</a:t>
            </a:r>
            <a:r>
              <a:rPr lang="it-IT" sz="2400" dirty="0" err="1"/>
              <a:t>expression</a:t>
            </a:r>
            <a:r>
              <a:rPr lang="it-IT" sz="2400" dirty="0"/>
              <a:t>.</a:t>
            </a:r>
          </a:p>
        </p:txBody>
      </p:sp>
    </p:spTree>
    <p:extLst>
      <p:ext uri="{BB962C8B-B14F-4D97-AF65-F5344CB8AC3E}">
        <p14:creationId xmlns:p14="http://schemas.microsoft.com/office/powerpoint/2010/main" val="393603533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err="1"/>
              <a:t>journée</a:t>
            </a:r>
            <a:r>
              <a:rPr lang="it-IT" sz="2800" dirty="0"/>
              <a:t> </a:t>
            </a:r>
            <a:r>
              <a:rPr lang="it-IT" sz="2800" dirty="0" err="1"/>
              <a:t>internationale</a:t>
            </a:r>
            <a:r>
              <a:rPr lang="it-IT" sz="2800" dirty="0"/>
              <a:t> </a:t>
            </a:r>
            <a:r>
              <a:rPr lang="it-IT" sz="2800" b="1" dirty="0"/>
              <a:t>de </a:t>
            </a:r>
            <a:r>
              <a:rPr lang="it-IT" sz="2800" b="1" dirty="0" err="1"/>
              <a:t>lutte</a:t>
            </a:r>
            <a:r>
              <a:rPr lang="it-IT" sz="2800" b="1" dirty="0"/>
              <a:t> pour </a:t>
            </a:r>
            <a:r>
              <a:rPr lang="it-IT" sz="2800" b="1" dirty="0" err="1"/>
              <a:t>les</a:t>
            </a:r>
            <a:r>
              <a:rPr lang="it-IT" sz="2800" b="1" dirty="0"/>
              <a:t> </a:t>
            </a:r>
            <a:r>
              <a:rPr lang="it-IT" sz="2800" b="1" dirty="0" err="1"/>
              <a:t>droits</a:t>
            </a:r>
            <a:r>
              <a:rPr lang="it-IT" sz="2800" b="1" dirty="0"/>
              <a:t> </a:t>
            </a:r>
            <a:r>
              <a:rPr lang="it-IT" sz="2800" b="1" dirty="0" err="1"/>
              <a:t>des</a:t>
            </a:r>
            <a:r>
              <a:rPr lang="it-IT" sz="2800" b="1" dirty="0"/>
              <a:t> femmes </a:t>
            </a:r>
            <a:br>
              <a:rPr lang="it-IT" sz="2800" b="1" dirty="0"/>
            </a:br>
            <a:endParaRPr lang="it-IT" sz="2800" dirty="0"/>
          </a:p>
        </p:txBody>
      </p:sp>
      <p:sp>
        <p:nvSpPr>
          <p:cNvPr id="3" name="Segnaposto contenuto 2"/>
          <p:cNvSpPr>
            <a:spLocks noGrp="1"/>
          </p:cNvSpPr>
          <p:nvPr>
            <p:ph idx="1"/>
          </p:nvPr>
        </p:nvSpPr>
        <p:spPr/>
        <p:txBody>
          <a:bodyPr>
            <a:normAutofit/>
          </a:bodyPr>
          <a:lstStyle/>
          <a:p>
            <a:r>
              <a:rPr lang="it-IT" sz="2400" dirty="0"/>
              <a:t>et pour de </a:t>
            </a:r>
            <a:r>
              <a:rPr lang="it-IT" sz="2400" dirty="0" err="1"/>
              <a:t>nombreuses</a:t>
            </a:r>
            <a:r>
              <a:rPr lang="it-IT" sz="2400" dirty="0"/>
              <a:t> </a:t>
            </a:r>
            <a:r>
              <a:rPr lang="it-IT" sz="2400" dirty="0" err="1"/>
              <a:t>associations</a:t>
            </a:r>
            <a:r>
              <a:rPr lang="it-IT" sz="2400" dirty="0"/>
              <a:t>, </a:t>
            </a:r>
            <a:r>
              <a:rPr lang="it-IT" sz="2400" dirty="0" err="1"/>
              <a:t>institutions</a:t>
            </a:r>
            <a:r>
              <a:rPr lang="it-IT" sz="2400" dirty="0"/>
              <a:t>, </a:t>
            </a:r>
            <a:r>
              <a:rPr lang="it-IT" sz="2400" dirty="0" err="1"/>
              <a:t>organisations</a:t>
            </a:r>
            <a:r>
              <a:rPr lang="it-IT" sz="2400" dirty="0"/>
              <a:t> </a:t>
            </a:r>
            <a:r>
              <a:rPr lang="it-IT" sz="2400" dirty="0" err="1"/>
              <a:t>sur</a:t>
            </a:r>
            <a:r>
              <a:rPr lang="it-IT" sz="2400" dirty="0"/>
              <a:t> le </a:t>
            </a:r>
            <a:r>
              <a:rPr lang="it-IT" sz="2400" dirty="0" err="1"/>
              <a:t>plan</a:t>
            </a:r>
            <a:r>
              <a:rPr lang="it-IT" sz="2400" dirty="0"/>
              <a:t> </a:t>
            </a:r>
            <a:r>
              <a:rPr lang="it-IT" sz="2400" dirty="0" err="1"/>
              <a:t>local</a:t>
            </a:r>
            <a:r>
              <a:rPr lang="it-IT" sz="2400" dirty="0"/>
              <a:t> : Avignon, Brest,  Nantes, Strasbourg, Toulouse</a:t>
            </a:r>
            <a:r>
              <a:rPr lang="mr-IN" sz="2400" dirty="0"/>
              <a:t>…</a:t>
            </a:r>
            <a:endParaRPr lang="it-IT" sz="2400" dirty="0"/>
          </a:p>
        </p:txBody>
      </p:sp>
    </p:spTree>
    <p:extLst>
      <p:ext uri="{BB962C8B-B14F-4D97-AF65-F5344CB8AC3E}">
        <p14:creationId xmlns:p14="http://schemas.microsoft.com/office/powerpoint/2010/main" val="136730033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Journée</a:t>
            </a:r>
            <a:r>
              <a:rPr lang="it-IT" sz="2800" dirty="0"/>
              <a:t> </a:t>
            </a:r>
            <a:r>
              <a:rPr lang="it-IT" sz="2800" b="1" dirty="0" err="1"/>
              <a:t>des</a:t>
            </a:r>
            <a:r>
              <a:rPr lang="it-IT" sz="2800" dirty="0"/>
              <a:t> femmes</a:t>
            </a:r>
          </a:p>
        </p:txBody>
      </p:sp>
      <p:sp>
        <p:nvSpPr>
          <p:cNvPr id="3" name="Segnaposto contenuto 2"/>
          <p:cNvSpPr>
            <a:spLocks noGrp="1"/>
          </p:cNvSpPr>
          <p:nvPr>
            <p:ph idx="1"/>
          </p:nvPr>
        </p:nvSpPr>
        <p:spPr/>
        <p:txBody>
          <a:bodyPr>
            <a:normAutofit/>
          </a:bodyPr>
          <a:lstStyle/>
          <a:p>
            <a:pPr algn="just"/>
            <a:r>
              <a:rPr lang="it-IT" sz="2400" dirty="0" err="1"/>
              <a:t>Réduire</a:t>
            </a:r>
            <a:r>
              <a:rPr lang="it-IT" sz="2400" dirty="0"/>
              <a:t> </a:t>
            </a:r>
            <a:r>
              <a:rPr lang="it-IT" sz="2400" dirty="0" err="1"/>
              <a:t>toutes</a:t>
            </a:r>
            <a:r>
              <a:rPr lang="it-IT" sz="2400" dirty="0"/>
              <a:t> </a:t>
            </a:r>
            <a:r>
              <a:rPr lang="it-IT" sz="2400" dirty="0" err="1"/>
              <a:t>les</a:t>
            </a:r>
            <a:r>
              <a:rPr lang="it-IT" sz="2400" dirty="0"/>
              <a:t> femmes à une </a:t>
            </a:r>
            <a:r>
              <a:rPr lang="it-IT" sz="2400" dirty="0" err="1"/>
              <a:t>seule</a:t>
            </a:r>
            <a:r>
              <a:rPr lang="it-IT" sz="2400" dirty="0"/>
              <a:t> </a:t>
            </a:r>
            <a:r>
              <a:rPr lang="it-IT" sz="2400" dirty="0" err="1"/>
              <a:t>identité</a:t>
            </a:r>
            <a:r>
              <a:rPr lang="it-IT" sz="2400" dirty="0"/>
              <a:t> c’est </a:t>
            </a:r>
            <a:r>
              <a:rPr lang="it-IT" sz="2400" dirty="0" err="1"/>
              <a:t>considérer</a:t>
            </a:r>
            <a:r>
              <a:rPr lang="it-IT" sz="2400" dirty="0"/>
              <a:t> </a:t>
            </a:r>
            <a:r>
              <a:rPr lang="it-IT" sz="2400" dirty="0" err="1"/>
              <a:t>que</a:t>
            </a:r>
            <a:r>
              <a:rPr lang="it-IT" sz="2400" dirty="0"/>
              <a:t> </a:t>
            </a:r>
            <a:r>
              <a:rPr lang="it-IT" sz="2400" dirty="0" err="1"/>
              <a:t>les</a:t>
            </a:r>
            <a:r>
              <a:rPr lang="it-IT" sz="2400" dirty="0"/>
              <a:t> femmes </a:t>
            </a:r>
            <a:r>
              <a:rPr lang="it-IT" sz="2400" dirty="0" err="1"/>
              <a:t>possèdent</a:t>
            </a:r>
            <a:r>
              <a:rPr lang="it-IT" sz="2400" dirty="0"/>
              <a:t> une </a:t>
            </a:r>
            <a:r>
              <a:rPr lang="it-IT" sz="2400" dirty="0" err="1"/>
              <a:t>essence</a:t>
            </a:r>
            <a:r>
              <a:rPr lang="it-IT" sz="2400" dirty="0"/>
              <a:t>, une </a:t>
            </a:r>
            <a:r>
              <a:rPr lang="it-IT" sz="2400" dirty="0" err="1"/>
              <a:t>spécificité</a:t>
            </a:r>
            <a:r>
              <a:rPr lang="it-IT" sz="2400" dirty="0"/>
              <a:t> qui </a:t>
            </a:r>
            <a:r>
              <a:rPr lang="it-IT" sz="2400" dirty="0" err="1"/>
              <a:t>les</a:t>
            </a:r>
            <a:r>
              <a:rPr lang="it-IT" sz="2400" dirty="0"/>
              <a:t> </a:t>
            </a:r>
            <a:r>
              <a:rPr lang="it-IT" sz="2400" dirty="0" err="1"/>
              <a:t>fout</a:t>
            </a:r>
            <a:r>
              <a:rPr lang="it-IT" sz="2400" dirty="0"/>
              <a:t> </a:t>
            </a:r>
            <a:r>
              <a:rPr lang="it-IT" sz="2400" dirty="0" err="1"/>
              <a:t>toutes</a:t>
            </a:r>
            <a:r>
              <a:rPr lang="it-IT" sz="2400" dirty="0"/>
              <a:t> </a:t>
            </a:r>
            <a:r>
              <a:rPr lang="it-IT" sz="2400" dirty="0" err="1"/>
              <a:t>dans</a:t>
            </a:r>
            <a:r>
              <a:rPr lang="it-IT" sz="2400" dirty="0"/>
              <a:t> le </a:t>
            </a:r>
            <a:r>
              <a:rPr lang="it-IT" sz="2400" dirty="0" err="1"/>
              <a:t>même</a:t>
            </a:r>
            <a:r>
              <a:rPr lang="it-IT" sz="2400" dirty="0"/>
              <a:t> </a:t>
            </a:r>
            <a:r>
              <a:rPr lang="it-IT" sz="2400" dirty="0" err="1"/>
              <a:t>panier</a:t>
            </a:r>
            <a:r>
              <a:rPr lang="it-IT" sz="2400" dirty="0"/>
              <a:t>, </a:t>
            </a:r>
            <a:r>
              <a:rPr lang="it-IT" sz="2400" dirty="0" err="1"/>
              <a:t>dans</a:t>
            </a:r>
            <a:r>
              <a:rPr lang="it-IT" sz="2400" dirty="0"/>
              <a:t> un </a:t>
            </a:r>
            <a:r>
              <a:rPr lang="it-IT" sz="2400" dirty="0" err="1"/>
              <a:t>espèce</a:t>
            </a:r>
            <a:r>
              <a:rPr lang="it-IT" sz="2400" dirty="0"/>
              <a:t> d’</a:t>
            </a:r>
            <a:r>
              <a:rPr lang="it-IT" sz="2400" dirty="0" err="1"/>
              <a:t>éternel</a:t>
            </a:r>
            <a:r>
              <a:rPr lang="it-IT" sz="2400" dirty="0"/>
              <a:t> </a:t>
            </a:r>
            <a:r>
              <a:rPr lang="it-IT" sz="2400" dirty="0" err="1"/>
              <a:t>féminin</a:t>
            </a:r>
            <a:r>
              <a:rPr lang="it-IT" sz="2400" dirty="0"/>
              <a:t>.</a:t>
            </a:r>
          </a:p>
          <a:p>
            <a:pPr algn="just"/>
            <a:r>
              <a:rPr lang="it-IT" sz="2400" dirty="0"/>
              <a:t>Or </a:t>
            </a:r>
            <a:r>
              <a:rPr lang="it-IT" sz="2400" dirty="0" err="1"/>
              <a:t>les</a:t>
            </a:r>
            <a:r>
              <a:rPr lang="it-IT" sz="2400" dirty="0"/>
              <a:t> femmes </a:t>
            </a:r>
            <a:r>
              <a:rPr lang="it-IT" sz="2400" dirty="0" err="1"/>
              <a:t>sont</a:t>
            </a:r>
            <a:r>
              <a:rPr lang="it-IT" sz="2400" dirty="0"/>
              <a:t> </a:t>
            </a:r>
            <a:r>
              <a:rPr lang="it-IT" sz="2400" dirty="0" err="1"/>
              <a:t>nombreuses</a:t>
            </a:r>
            <a:r>
              <a:rPr lang="it-IT" sz="2400" dirty="0"/>
              <a:t> et </a:t>
            </a:r>
            <a:r>
              <a:rPr lang="it-IT" sz="2400" dirty="0" err="1"/>
              <a:t>diverses</a:t>
            </a:r>
            <a:r>
              <a:rPr lang="it-IT" sz="2400" dirty="0"/>
              <a:t>. </a:t>
            </a:r>
            <a:r>
              <a:rPr lang="it-IT" sz="2400" dirty="0" err="1"/>
              <a:t>Toutes</a:t>
            </a:r>
            <a:r>
              <a:rPr lang="it-IT" sz="2400" dirty="0"/>
              <a:t> </a:t>
            </a:r>
            <a:r>
              <a:rPr lang="it-IT" sz="2400" dirty="0" err="1"/>
              <a:t>uniques</a:t>
            </a:r>
            <a:r>
              <a:rPr lang="it-IT" sz="2400" dirty="0"/>
              <a:t>, </a:t>
            </a:r>
            <a:r>
              <a:rPr lang="it-IT" sz="2400" dirty="0" err="1"/>
              <a:t>toutes</a:t>
            </a:r>
            <a:r>
              <a:rPr lang="it-IT" sz="2400" dirty="0"/>
              <a:t> </a:t>
            </a:r>
            <a:r>
              <a:rPr lang="it-IT" sz="2400" dirty="0" err="1"/>
              <a:t>différentes</a:t>
            </a:r>
            <a:r>
              <a:rPr lang="it-IT" sz="2400" dirty="0"/>
              <a:t>, </a:t>
            </a:r>
            <a:r>
              <a:rPr lang="it-IT" sz="2400" dirty="0" err="1"/>
              <a:t>toutes</a:t>
            </a:r>
            <a:r>
              <a:rPr lang="it-IT" sz="2400" dirty="0"/>
              <a:t> </a:t>
            </a:r>
            <a:r>
              <a:rPr lang="it-IT" sz="2400" dirty="0" err="1"/>
              <a:t>des</a:t>
            </a:r>
            <a:r>
              <a:rPr lang="it-IT" sz="2400" dirty="0"/>
              <a:t> </a:t>
            </a:r>
            <a:r>
              <a:rPr lang="it-IT" sz="2400" dirty="0" err="1"/>
              <a:t>individus</a:t>
            </a:r>
            <a:r>
              <a:rPr lang="it-IT" sz="2400" dirty="0"/>
              <a:t> à part </a:t>
            </a:r>
            <a:r>
              <a:rPr lang="it-IT" sz="2400" dirty="0" err="1"/>
              <a:t>entière</a:t>
            </a:r>
            <a:r>
              <a:rPr lang="it-IT" sz="2400" dirty="0"/>
              <a:t>. </a:t>
            </a:r>
            <a:r>
              <a:rPr lang="it-IT" sz="2400" dirty="0" err="1"/>
              <a:t>Incarnant</a:t>
            </a:r>
            <a:r>
              <a:rPr lang="it-IT" sz="2400" dirty="0"/>
              <a:t> </a:t>
            </a:r>
            <a:r>
              <a:rPr lang="it-IT" sz="2400" dirty="0" err="1"/>
              <a:t>chacune</a:t>
            </a:r>
            <a:r>
              <a:rPr lang="it-IT" sz="2400" dirty="0"/>
              <a:t> </a:t>
            </a:r>
            <a:r>
              <a:rPr lang="it-IT" sz="2400" dirty="0" err="1"/>
              <a:t>leur</a:t>
            </a:r>
            <a:r>
              <a:rPr lang="it-IT" sz="2400" dirty="0"/>
              <a:t> </a:t>
            </a:r>
            <a:r>
              <a:rPr lang="it-IT" sz="2400" dirty="0" err="1"/>
              <a:t>genre</a:t>
            </a:r>
            <a:r>
              <a:rPr lang="it-IT" sz="2400" dirty="0"/>
              <a:t> à </a:t>
            </a:r>
            <a:r>
              <a:rPr lang="it-IT" sz="2400" dirty="0" err="1"/>
              <a:t>leur</a:t>
            </a:r>
            <a:r>
              <a:rPr lang="it-IT" sz="2400" dirty="0"/>
              <a:t> </a:t>
            </a:r>
            <a:r>
              <a:rPr lang="it-IT" sz="2400" dirty="0" err="1"/>
              <a:t>manière</a:t>
            </a:r>
            <a:r>
              <a:rPr lang="it-IT" sz="2400" dirty="0"/>
              <a:t>. Et le 8 </a:t>
            </a:r>
            <a:r>
              <a:rPr lang="it-IT" sz="2400" dirty="0" err="1"/>
              <a:t>mars</a:t>
            </a:r>
            <a:r>
              <a:rPr lang="it-IT" sz="2400" dirty="0"/>
              <a:t> </a:t>
            </a:r>
            <a:r>
              <a:rPr lang="it-IT" sz="2400" dirty="0" err="1"/>
              <a:t>précisément</a:t>
            </a:r>
            <a:r>
              <a:rPr lang="it-IT" sz="2400" dirty="0"/>
              <a:t>, ce </a:t>
            </a:r>
            <a:r>
              <a:rPr lang="it-IT" sz="2400" dirty="0" err="1"/>
              <a:t>sont</a:t>
            </a:r>
            <a:r>
              <a:rPr lang="it-IT" sz="2400" dirty="0"/>
              <a:t> </a:t>
            </a:r>
            <a:r>
              <a:rPr lang="it-IT" sz="2400" dirty="0" err="1"/>
              <a:t>leurs</a:t>
            </a:r>
            <a:r>
              <a:rPr lang="it-IT" sz="2400" dirty="0"/>
              <a:t> </a:t>
            </a:r>
            <a:r>
              <a:rPr lang="it-IT" sz="2400" dirty="0" err="1"/>
              <a:t>voix</a:t>
            </a:r>
            <a:r>
              <a:rPr lang="it-IT" sz="2400" dirty="0"/>
              <a:t>, </a:t>
            </a:r>
            <a:r>
              <a:rPr lang="it-IT" sz="2400" b="1" dirty="0" err="1"/>
              <a:t>multiples</a:t>
            </a:r>
            <a:r>
              <a:rPr lang="it-IT" sz="2400" b="1" dirty="0"/>
              <a:t> et </a:t>
            </a:r>
            <a:r>
              <a:rPr lang="it-IT" sz="2400" b="1" dirty="0" err="1"/>
              <a:t>plurielles</a:t>
            </a:r>
            <a:r>
              <a:rPr lang="it-IT" sz="2400" dirty="0"/>
              <a:t>, qui se font </a:t>
            </a:r>
            <a:r>
              <a:rPr lang="it-IT" sz="2400" dirty="0" err="1"/>
              <a:t>entendre</a:t>
            </a:r>
            <a:r>
              <a:rPr lang="it-IT" sz="2400" dirty="0"/>
              <a:t>.</a:t>
            </a:r>
          </a:p>
          <a:p>
            <a:pPr algn="just"/>
            <a:endParaRPr lang="it-IT" sz="2400" dirty="0"/>
          </a:p>
          <a:p>
            <a:pPr algn="just"/>
            <a:r>
              <a:rPr lang="it-IT" sz="2400" i="1" dirty="0"/>
              <a:t>8 </a:t>
            </a:r>
            <a:r>
              <a:rPr lang="it-IT" sz="2400" i="1" dirty="0" err="1"/>
              <a:t>mars</a:t>
            </a:r>
            <a:r>
              <a:rPr lang="it-IT" sz="2400" i="1" dirty="0"/>
              <a:t> info</a:t>
            </a:r>
          </a:p>
          <a:p>
            <a:pPr algn="just"/>
            <a:endParaRPr lang="it-IT" sz="2400" dirty="0"/>
          </a:p>
          <a:p>
            <a:endParaRPr lang="it-IT" sz="2400" dirty="0"/>
          </a:p>
        </p:txBody>
      </p:sp>
    </p:spTree>
    <p:extLst>
      <p:ext uri="{BB962C8B-B14F-4D97-AF65-F5344CB8AC3E}">
        <p14:creationId xmlns:p14="http://schemas.microsoft.com/office/powerpoint/2010/main" val="325060107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
            </a:r>
            <a:br>
              <a:rPr lang="it-IT" sz="2800" dirty="0"/>
            </a:br>
            <a:r>
              <a:rPr lang="it-IT" sz="3100" dirty="0"/>
              <a:t>International </a:t>
            </a:r>
            <a:r>
              <a:rPr lang="it-IT" sz="3100" dirty="0" err="1"/>
              <a:t>Women’s</a:t>
            </a:r>
            <a:r>
              <a:rPr lang="it-IT" sz="3100" dirty="0"/>
              <a:t> </a:t>
            </a:r>
            <a:r>
              <a:rPr lang="it-IT" sz="3100" dirty="0" err="1"/>
              <a:t>Day</a:t>
            </a:r>
            <a:r>
              <a:rPr lang="it-IT" sz="3100" dirty="0"/>
              <a:t/>
            </a:r>
            <a:br>
              <a:rPr lang="it-IT" sz="3100" dirty="0"/>
            </a:br>
            <a:endParaRPr lang="it-IT" sz="3100" dirty="0"/>
          </a:p>
        </p:txBody>
      </p:sp>
      <p:sp>
        <p:nvSpPr>
          <p:cNvPr id="3" name="Segnaposto contenuto 2"/>
          <p:cNvSpPr>
            <a:spLocks noGrp="1"/>
          </p:cNvSpPr>
          <p:nvPr>
            <p:ph idx="1"/>
          </p:nvPr>
        </p:nvSpPr>
        <p:spPr/>
        <p:txBody>
          <a:bodyPr>
            <a:normAutofit/>
          </a:bodyPr>
          <a:lstStyle/>
          <a:p>
            <a:pPr algn="just"/>
            <a:r>
              <a:rPr lang="it-IT" sz="2400" dirty="0"/>
              <a:t>Si la langue </a:t>
            </a:r>
            <a:r>
              <a:rPr lang="it-IT" sz="2400" dirty="0" err="1"/>
              <a:t>française</a:t>
            </a:r>
            <a:r>
              <a:rPr lang="it-IT" sz="2400" dirty="0"/>
              <a:t> a </a:t>
            </a:r>
            <a:r>
              <a:rPr lang="it-IT" sz="2400" dirty="0" err="1"/>
              <a:t>officialisé</a:t>
            </a:r>
            <a:r>
              <a:rPr lang="it-IT" sz="2400" dirty="0"/>
              <a:t> l’</a:t>
            </a:r>
            <a:r>
              <a:rPr lang="it-IT" sz="2400" dirty="0" err="1"/>
              <a:t>usage</a:t>
            </a:r>
            <a:r>
              <a:rPr lang="it-IT" sz="2400" dirty="0"/>
              <a:t> </a:t>
            </a:r>
            <a:r>
              <a:rPr lang="it-IT" sz="2400" dirty="0" err="1"/>
              <a:t>du</a:t>
            </a:r>
            <a:r>
              <a:rPr lang="it-IT" sz="2400" dirty="0"/>
              <a:t> </a:t>
            </a:r>
            <a:r>
              <a:rPr lang="it-IT" sz="2400" dirty="0" err="1"/>
              <a:t>singulier</a:t>
            </a:r>
            <a:r>
              <a:rPr lang="it-IT" sz="2400" dirty="0"/>
              <a:t> pour la </a:t>
            </a:r>
            <a:r>
              <a:rPr lang="it-IT" sz="2400" dirty="0" err="1"/>
              <a:t>journée</a:t>
            </a:r>
            <a:r>
              <a:rPr lang="it-IT" sz="2400" dirty="0"/>
              <a:t> </a:t>
            </a:r>
            <a:r>
              <a:rPr lang="it-IT" sz="2400" dirty="0" err="1"/>
              <a:t>du</a:t>
            </a:r>
            <a:r>
              <a:rPr lang="it-IT" sz="2400" dirty="0"/>
              <a:t> 8 </a:t>
            </a:r>
            <a:r>
              <a:rPr lang="it-IT" sz="2400" dirty="0" err="1"/>
              <a:t>mars</a:t>
            </a:r>
            <a:r>
              <a:rPr lang="it-IT" sz="2400" dirty="0"/>
              <a:t>, on ne </a:t>
            </a:r>
            <a:r>
              <a:rPr lang="it-IT" sz="2400" dirty="0" err="1"/>
              <a:t>peut</a:t>
            </a:r>
            <a:r>
              <a:rPr lang="it-IT" sz="2400" dirty="0"/>
              <a:t> </a:t>
            </a:r>
            <a:r>
              <a:rPr lang="it-IT" sz="2400" dirty="0" err="1"/>
              <a:t>que</a:t>
            </a:r>
            <a:r>
              <a:rPr lang="it-IT" sz="2400" dirty="0"/>
              <a:t> </a:t>
            </a:r>
            <a:r>
              <a:rPr lang="it-IT" sz="2400" dirty="0" err="1"/>
              <a:t>regretter</a:t>
            </a:r>
            <a:r>
              <a:rPr lang="it-IT" sz="2400" dirty="0"/>
              <a:t> une </a:t>
            </a:r>
            <a:r>
              <a:rPr lang="it-IT" sz="2400" dirty="0" err="1"/>
              <a:t>lourde</a:t>
            </a:r>
            <a:r>
              <a:rPr lang="it-IT" sz="2400" dirty="0"/>
              <a:t> </a:t>
            </a:r>
            <a:r>
              <a:rPr lang="it-IT" sz="2400" dirty="0" err="1"/>
              <a:t>maladresse</a:t>
            </a:r>
            <a:r>
              <a:rPr lang="it-IT" sz="2400" dirty="0"/>
              <a:t> de </a:t>
            </a:r>
            <a:r>
              <a:rPr lang="it-IT" sz="2400" dirty="0" err="1"/>
              <a:t>traduction</a:t>
            </a:r>
            <a:r>
              <a:rPr lang="it-IT" sz="2400" dirty="0"/>
              <a:t> car ce </a:t>
            </a:r>
            <a:r>
              <a:rPr lang="it-IT" sz="2400" dirty="0" err="1"/>
              <a:t>que</a:t>
            </a:r>
            <a:r>
              <a:rPr lang="it-IT" sz="2400" dirty="0"/>
              <a:t> l’ONU et l’UNESCO </a:t>
            </a:r>
            <a:r>
              <a:rPr lang="it-IT" sz="2400" dirty="0" err="1"/>
              <a:t>appellent</a:t>
            </a:r>
            <a:r>
              <a:rPr lang="it-IT" sz="2400" dirty="0"/>
              <a:t> « International </a:t>
            </a:r>
            <a:r>
              <a:rPr lang="it-IT" sz="2400" dirty="0" err="1"/>
              <a:t>Women’s</a:t>
            </a:r>
            <a:r>
              <a:rPr lang="it-IT" sz="2400" dirty="0"/>
              <a:t> </a:t>
            </a:r>
            <a:r>
              <a:rPr lang="it-IT" sz="2400" dirty="0" err="1"/>
              <a:t>Day</a:t>
            </a:r>
            <a:r>
              <a:rPr lang="it-IT" sz="2400" dirty="0"/>
              <a:t> » est </a:t>
            </a:r>
            <a:r>
              <a:rPr lang="it-IT" sz="2400" dirty="0" err="1"/>
              <a:t>bien</a:t>
            </a:r>
            <a:r>
              <a:rPr lang="it-IT" sz="2400" dirty="0"/>
              <a:t> la </a:t>
            </a:r>
            <a:r>
              <a:rPr lang="it-IT" sz="2400" dirty="0" err="1"/>
              <a:t>Journée</a:t>
            </a:r>
            <a:r>
              <a:rPr lang="it-IT" sz="2400" dirty="0"/>
              <a:t> </a:t>
            </a:r>
            <a:r>
              <a:rPr lang="it-IT" sz="2400" dirty="0" err="1"/>
              <a:t>Internationale</a:t>
            </a:r>
            <a:r>
              <a:rPr lang="it-IT" sz="2400" dirty="0"/>
              <a:t> « DES femmes » et non </a:t>
            </a:r>
            <a:r>
              <a:rPr lang="it-IT" sz="2400" dirty="0" err="1"/>
              <a:t>pas</a:t>
            </a:r>
            <a:r>
              <a:rPr lang="it-IT" sz="2400" dirty="0"/>
              <a:t> « de la femme » : « </a:t>
            </a:r>
            <a:r>
              <a:rPr lang="it-IT" sz="2400" dirty="0" err="1"/>
              <a:t>women</a:t>
            </a:r>
            <a:r>
              <a:rPr lang="it-IT" sz="2400" dirty="0"/>
              <a:t> » </a:t>
            </a:r>
            <a:r>
              <a:rPr lang="it-IT" sz="2400" dirty="0" err="1"/>
              <a:t>signifie</a:t>
            </a:r>
            <a:r>
              <a:rPr lang="it-IT" sz="2400" dirty="0"/>
              <a:t> </a:t>
            </a:r>
            <a:r>
              <a:rPr lang="it-IT" sz="2400" dirty="0" err="1"/>
              <a:t>bien</a:t>
            </a:r>
            <a:r>
              <a:rPr lang="it-IT" sz="2400" dirty="0"/>
              <a:t> « femmes » </a:t>
            </a:r>
            <a:r>
              <a:rPr lang="it-IT" sz="2400" dirty="0" err="1"/>
              <a:t>au</a:t>
            </a:r>
            <a:r>
              <a:rPr lang="it-IT" sz="2400" dirty="0"/>
              <a:t> </a:t>
            </a:r>
            <a:r>
              <a:rPr lang="it-IT" sz="2400" dirty="0" err="1"/>
              <a:t>pluriel</a:t>
            </a:r>
            <a:r>
              <a:rPr lang="it-IT" sz="2400" dirty="0"/>
              <a:t>.</a:t>
            </a:r>
          </a:p>
          <a:p>
            <a:pPr algn="just"/>
            <a:r>
              <a:rPr lang="it-IT" sz="2400" dirty="0" err="1"/>
              <a:t>Depuis</a:t>
            </a:r>
            <a:r>
              <a:rPr lang="it-IT" sz="2400" dirty="0"/>
              <a:t> 2016 le </a:t>
            </a:r>
            <a:r>
              <a:rPr lang="it-IT" sz="2400" dirty="0" err="1"/>
              <a:t>Comité</a:t>
            </a:r>
            <a:r>
              <a:rPr lang="it-IT" sz="2400" dirty="0"/>
              <a:t> ONU Femmes France s’</a:t>
            </a:r>
            <a:r>
              <a:rPr lang="it-IT" sz="2400" dirty="0" err="1"/>
              <a:t>engage</a:t>
            </a:r>
            <a:r>
              <a:rPr lang="it-IT" sz="2400" dirty="0"/>
              <a:t> à </a:t>
            </a:r>
            <a:r>
              <a:rPr lang="it-IT" sz="2400" dirty="0" err="1"/>
              <a:t>mener</a:t>
            </a:r>
            <a:r>
              <a:rPr lang="it-IT" sz="2400" dirty="0"/>
              <a:t> une campagne </a:t>
            </a:r>
            <a:r>
              <a:rPr lang="it-IT" sz="2400" dirty="0" err="1"/>
              <a:t>active</a:t>
            </a:r>
            <a:r>
              <a:rPr lang="it-IT" sz="2400" dirty="0"/>
              <a:t> pour </a:t>
            </a:r>
            <a:r>
              <a:rPr lang="it-IT" sz="2400" dirty="0" err="1"/>
              <a:t>que</a:t>
            </a:r>
            <a:r>
              <a:rPr lang="it-IT" sz="2400" dirty="0"/>
              <a:t> </a:t>
            </a:r>
            <a:r>
              <a:rPr lang="it-IT" sz="2400" dirty="0" err="1"/>
              <a:t>ces</a:t>
            </a:r>
            <a:r>
              <a:rPr lang="it-IT" sz="2400" dirty="0"/>
              <a:t> </a:t>
            </a:r>
            <a:r>
              <a:rPr lang="it-IT" sz="2400" dirty="0" err="1"/>
              <a:t>mauvaises</a:t>
            </a:r>
            <a:r>
              <a:rPr lang="it-IT" sz="2400" dirty="0"/>
              <a:t> </a:t>
            </a:r>
            <a:r>
              <a:rPr lang="it-IT" sz="2400" dirty="0" err="1"/>
              <a:t>traductions</a:t>
            </a:r>
            <a:r>
              <a:rPr lang="it-IT" sz="2400" dirty="0"/>
              <a:t> </a:t>
            </a:r>
            <a:r>
              <a:rPr lang="it-IT" sz="2400" dirty="0" err="1"/>
              <a:t>soient</a:t>
            </a:r>
            <a:r>
              <a:rPr lang="it-IT" sz="2400" dirty="0"/>
              <a:t> </a:t>
            </a:r>
            <a:r>
              <a:rPr lang="it-IT" sz="2400" dirty="0" err="1"/>
              <a:t>corrigées</a:t>
            </a:r>
            <a:r>
              <a:rPr lang="it-IT" sz="2400" dirty="0"/>
              <a:t>.</a:t>
            </a:r>
          </a:p>
          <a:p>
            <a:pPr algn="just"/>
            <a:r>
              <a:rPr lang="it-IT" sz="2400" i="1" dirty="0"/>
              <a:t>8 </a:t>
            </a:r>
            <a:r>
              <a:rPr lang="it-IT" sz="2400" i="1" dirty="0" err="1"/>
              <a:t>mars</a:t>
            </a:r>
            <a:r>
              <a:rPr lang="it-IT" sz="2400" i="1" dirty="0"/>
              <a:t> info</a:t>
            </a:r>
          </a:p>
          <a:p>
            <a:pPr algn="just"/>
            <a:endParaRPr lang="it-IT" sz="2400" dirty="0"/>
          </a:p>
          <a:p>
            <a:endParaRPr lang="it-IT" sz="2400" dirty="0"/>
          </a:p>
        </p:txBody>
      </p:sp>
    </p:spTree>
    <p:extLst>
      <p:ext uri="{BB962C8B-B14F-4D97-AF65-F5344CB8AC3E}">
        <p14:creationId xmlns:p14="http://schemas.microsoft.com/office/powerpoint/2010/main" val="31126878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i="1" dirty="0"/>
              <a:t/>
            </a:r>
            <a:br>
              <a:rPr lang="it-IT" sz="2800" i="1" dirty="0"/>
            </a:br>
            <a:r>
              <a:rPr lang="it-IT" sz="2800" dirty="0"/>
              <a:t>« </a:t>
            </a:r>
            <a:r>
              <a:rPr lang="it-IT" sz="2800" i="1" dirty="0" err="1"/>
              <a:t>journée</a:t>
            </a:r>
            <a:r>
              <a:rPr lang="it-IT" sz="2800" i="1" dirty="0"/>
              <a:t> </a:t>
            </a:r>
            <a:r>
              <a:rPr lang="it-IT" sz="2800" i="1" dirty="0" err="1"/>
              <a:t>des</a:t>
            </a:r>
            <a:r>
              <a:rPr lang="it-IT" sz="2800" i="1" dirty="0"/>
              <a:t> </a:t>
            </a:r>
            <a:r>
              <a:rPr lang="it-IT" sz="2800" i="1" dirty="0" err="1"/>
              <a:t>droits</a:t>
            </a:r>
            <a:r>
              <a:rPr lang="it-IT" sz="2800" i="1" dirty="0"/>
              <a:t> </a:t>
            </a:r>
            <a:r>
              <a:rPr lang="it-IT" sz="2800" i="1" dirty="0" err="1"/>
              <a:t>des</a:t>
            </a:r>
            <a:r>
              <a:rPr lang="it-IT" sz="2800" i="1" dirty="0"/>
              <a:t> femmes</a:t>
            </a:r>
            <a:r>
              <a:rPr lang="it-IT" sz="2800" dirty="0"/>
              <a:t> » </a:t>
            </a:r>
            <a:r>
              <a:rPr lang="it-IT" sz="2800" dirty="0" err="1"/>
              <a:t>ou</a:t>
            </a:r>
            <a:r>
              <a:rPr lang="it-IT" sz="2800" dirty="0"/>
              <a:t> « </a:t>
            </a:r>
            <a:r>
              <a:rPr lang="it-IT" sz="2800" i="1" dirty="0" err="1"/>
              <a:t>journée</a:t>
            </a:r>
            <a:r>
              <a:rPr lang="it-IT" sz="2800" i="1" dirty="0"/>
              <a:t> de </a:t>
            </a:r>
            <a:r>
              <a:rPr lang="it-IT" sz="2800" i="1" dirty="0" err="1"/>
              <a:t>lutte</a:t>
            </a:r>
            <a:r>
              <a:rPr lang="it-IT" sz="2800" i="1" dirty="0"/>
              <a:t> pour </a:t>
            </a:r>
            <a:r>
              <a:rPr lang="it-IT" sz="2800" i="1" dirty="0" err="1"/>
              <a:t>les</a:t>
            </a:r>
            <a:r>
              <a:rPr lang="it-IT" sz="2800" i="1" dirty="0"/>
              <a:t> </a:t>
            </a:r>
            <a:r>
              <a:rPr lang="it-IT" sz="2800" i="1" dirty="0" err="1"/>
              <a:t>droits</a:t>
            </a:r>
            <a:r>
              <a:rPr lang="it-IT" sz="2800" i="1" dirty="0"/>
              <a:t> </a:t>
            </a:r>
            <a:r>
              <a:rPr lang="it-IT" sz="2800" i="1" dirty="0" err="1"/>
              <a:t>des</a:t>
            </a:r>
            <a:r>
              <a:rPr lang="it-IT" sz="2800" i="1" dirty="0"/>
              <a:t> femmes</a:t>
            </a:r>
            <a:r>
              <a:rPr lang="it-IT" sz="2800" dirty="0"/>
              <a:t> »</a:t>
            </a:r>
            <a:br>
              <a:rPr lang="it-IT" sz="2800" dirty="0"/>
            </a:br>
            <a:endParaRPr lang="it-IT" sz="2800" dirty="0"/>
          </a:p>
        </p:txBody>
      </p:sp>
      <p:sp>
        <p:nvSpPr>
          <p:cNvPr id="3" name="Segnaposto contenuto 2"/>
          <p:cNvSpPr>
            <a:spLocks noGrp="1"/>
          </p:cNvSpPr>
          <p:nvPr>
            <p:ph idx="1"/>
          </p:nvPr>
        </p:nvSpPr>
        <p:spPr/>
        <p:txBody>
          <a:bodyPr>
            <a:normAutofit/>
          </a:bodyPr>
          <a:lstStyle/>
          <a:p>
            <a:pPr algn="just"/>
            <a:r>
              <a:rPr lang="it-IT" sz="2400" dirty="0" smtClean="0"/>
              <a:t>le</a:t>
            </a:r>
            <a:r>
              <a:rPr lang="it-IT" sz="2400" dirty="0"/>
              <a:t> </a:t>
            </a:r>
            <a:r>
              <a:rPr lang="it-IT" sz="2400" dirty="0" err="1"/>
              <a:t>gouvernement</a:t>
            </a:r>
            <a:r>
              <a:rPr lang="it-IT" sz="2400" dirty="0"/>
              <a:t> </a:t>
            </a:r>
            <a:r>
              <a:rPr lang="it-IT" sz="2400" dirty="0" err="1"/>
              <a:t>français</a:t>
            </a:r>
            <a:r>
              <a:rPr lang="it-IT" sz="2400" dirty="0"/>
              <a:t> de « </a:t>
            </a:r>
            <a:r>
              <a:rPr lang="it-IT" sz="2400" i="1" dirty="0" err="1"/>
              <a:t>journée</a:t>
            </a:r>
            <a:r>
              <a:rPr lang="it-IT" sz="2400" i="1" dirty="0"/>
              <a:t> </a:t>
            </a:r>
            <a:r>
              <a:rPr lang="it-IT" sz="2400" i="1" dirty="0" err="1"/>
              <a:t>des</a:t>
            </a:r>
            <a:r>
              <a:rPr lang="it-IT" sz="2400" i="1" dirty="0"/>
              <a:t> </a:t>
            </a:r>
            <a:r>
              <a:rPr lang="it-IT" sz="2400" i="1" dirty="0" err="1"/>
              <a:t>droits</a:t>
            </a:r>
            <a:r>
              <a:rPr lang="it-IT" sz="2400" i="1" dirty="0"/>
              <a:t> </a:t>
            </a:r>
            <a:r>
              <a:rPr lang="it-IT" sz="2400" i="1" dirty="0" err="1"/>
              <a:t>des</a:t>
            </a:r>
            <a:r>
              <a:rPr lang="it-IT" sz="2400" i="1" dirty="0"/>
              <a:t> femmes</a:t>
            </a:r>
            <a:r>
              <a:rPr lang="it-IT" sz="2400" dirty="0"/>
              <a:t> » et </a:t>
            </a:r>
            <a:r>
              <a:rPr lang="it-IT" sz="2400" dirty="0" err="1"/>
              <a:t>les</a:t>
            </a:r>
            <a:r>
              <a:rPr lang="it-IT" sz="2400" dirty="0"/>
              <a:t> </a:t>
            </a:r>
            <a:r>
              <a:rPr lang="it-IT" sz="2400" dirty="0" err="1"/>
              <a:t>militantes</a:t>
            </a:r>
            <a:r>
              <a:rPr lang="it-IT" sz="2400" dirty="0"/>
              <a:t> de « </a:t>
            </a:r>
            <a:r>
              <a:rPr lang="it-IT" sz="2400" i="1" dirty="0" err="1"/>
              <a:t>journée</a:t>
            </a:r>
            <a:r>
              <a:rPr lang="it-IT" sz="2400" i="1" dirty="0"/>
              <a:t> de </a:t>
            </a:r>
            <a:r>
              <a:rPr lang="it-IT" sz="2400" i="1" dirty="0" err="1"/>
              <a:t>lutte</a:t>
            </a:r>
            <a:r>
              <a:rPr lang="it-IT" sz="2400" i="1" dirty="0"/>
              <a:t> pour </a:t>
            </a:r>
            <a:r>
              <a:rPr lang="it-IT" sz="2400" i="1" dirty="0" err="1"/>
              <a:t>les</a:t>
            </a:r>
            <a:r>
              <a:rPr lang="it-IT" sz="2400" i="1" dirty="0"/>
              <a:t> </a:t>
            </a:r>
            <a:r>
              <a:rPr lang="it-IT" sz="2400" i="1" dirty="0" err="1"/>
              <a:t>droits</a:t>
            </a:r>
            <a:r>
              <a:rPr lang="it-IT" sz="2400" i="1" dirty="0"/>
              <a:t> </a:t>
            </a:r>
            <a:r>
              <a:rPr lang="it-IT" sz="2400" i="1" dirty="0" err="1"/>
              <a:t>des</a:t>
            </a:r>
            <a:r>
              <a:rPr lang="it-IT" sz="2400" i="1" dirty="0"/>
              <a:t> femmes</a:t>
            </a:r>
            <a:r>
              <a:rPr lang="it-IT" sz="2400" dirty="0"/>
              <a:t> »…</a:t>
            </a:r>
          </a:p>
          <a:p>
            <a:pPr algn="just"/>
            <a:r>
              <a:rPr lang="it-IT" sz="2400" dirty="0" err="1"/>
              <a:t>Cette</a:t>
            </a:r>
            <a:r>
              <a:rPr lang="it-IT" sz="2400" dirty="0"/>
              <a:t> </a:t>
            </a:r>
            <a:r>
              <a:rPr lang="it-IT" sz="2400" dirty="0" err="1"/>
              <a:t>journée</a:t>
            </a:r>
            <a:r>
              <a:rPr lang="it-IT" sz="2400" dirty="0"/>
              <a:t> a une longue histoire et son </a:t>
            </a:r>
            <a:r>
              <a:rPr lang="it-IT" sz="2400" dirty="0" err="1"/>
              <a:t>appellation</a:t>
            </a:r>
            <a:r>
              <a:rPr lang="it-IT" sz="2400" dirty="0"/>
              <a:t> a </a:t>
            </a:r>
            <a:r>
              <a:rPr lang="it-IT" sz="2400" dirty="0" err="1"/>
              <a:t>évolué</a:t>
            </a:r>
            <a:r>
              <a:rPr lang="it-IT" sz="2400" dirty="0"/>
              <a:t> </a:t>
            </a:r>
            <a:r>
              <a:rPr lang="it-IT" sz="2400" dirty="0" err="1"/>
              <a:t>au</a:t>
            </a:r>
            <a:r>
              <a:rPr lang="it-IT" sz="2400" dirty="0"/>
              <a:t> fil </a:t>
            </a:r>
            <a:r>
              <a:rPr lang="it-IT" sz="2400" dirty="0" err="1"/>
              <a:t>du</a:t>
            </a:r>
            <a:r>
              <a:rPr lang="it-IT" sz="2400" dirty="0"/>
              <a:t> </a:t>
            </a:r>
            <a:r>
              <a:rPr lang="it-IT" sz="2400" dirty="0" err="1"/>
              <a:t>temps</a:t>
            </a:r>
            <a:r>
              <a:rPr lang="it-IT" sz="2400" dirty="0"/>
              <a:t>. Elle reste </a:t>
            </a:r>
            <a:r>
              <a:rPr lang="it-IT" sz="2400" dirty="0" err="1"/>
              <a:t>variable</a:t>
            </a:r>
            <a:r>
              <a:rPr lang="it-IT" sz="2400" dirty="0"/>
              <a:t>, </a:t>
            </a:r>
            <a:r>
              <a:rPr lang="it-IT" sz="2400" dirty="0" err="1"/>
              <a:t>selon</a:t>
            </a:r>
            <a:r>
              <a:rPr lang="it-IT" sz="2400" dirty="0"/>
              <a:t> la langue et l’</a:t>
            </a:r>
            <a:r>
              <a:rPr lang="it-IT" sz="2400" dirty="0" err="1"/>
              <a:t>interlocuteur</a:t>
            </a:r>
            <a:r>
              <a:rPr lang="it-IT" sz="2400" dirty="0"/>
              <a:t>. </a:t>
            </a:r>
            <a:r>
              <a:rPr lang="it-IT" sz="2400" b="1" dirty="0"/>
              <a:t>Mais </a:t>
            </a:r>
            <a:r>
              <a:rPr lang="it-IT" sz="2400" b="1" dirty="0" err="1"/>
              <a:t>les</a:t>
            </a:r>
            <a:r>
              <a:rPr lang="it-IT" sz="2400" b="1" dirty="0"/>
              <a:t> </a:t>
            </a:r>
            <a:r>
              <a:rPr lang="it-IT" sz="2400" b="1" dirty="0" err="1"/>
              <a:t>mots</a:t>
            </a:r>
            <a:r>
              <a:rPr lang="it-IT" sz="2400" b="1" dirty="0"/>
              <a:t> </a:t>
            </a:r>
            <a:r>
              <a:rPr lang="it-IT" sz="2400" b="1" dirty="0" err="1"/>
              <a:t>ont</a:t>
            </a:r>
            <a:r>
              <a:rPr lang="it-IT" sz="2400" b="1" dirty="0"/>
              <a:t> un </a:t>
            </a:r>
            <a:r>
              <a:rPr lang="it-IT" sz="2400" b="1" dirty="0" err="1"/>
              <a:t>sens</a:t>
            </a:r>
            <a:r>
              <a:rPr lang="it-IT" sz="2400" dirty="0"/>
              <a:t>.</a:t>
            </a:r>
          </a:p>
          <a:p>
            <a:pPr algn="just"/>
            <a:r>
              <a:rPr lang="it-IT" sz="2400" i="1" dirty="0"/>
              <a:t>8 </a:t>
            </a:r>
            <a:r>
              <a:rPr lang="it-IT" sz="2400" i="1" dirty="0" err="1"/>
              <a:t>mars</a:t>
            </a:r>
            <a:r>
              <a:rPr lang="it-IT" sz="2400" i="1" dirty="0"/>
              <a:t> info</a:t>
            </a:r>
          </a:p>
          <a:p>
            <a:endParaRPr lang="it-IT" sz="2400" dirty="0"/>
          </a:p>
        </p:txBody>
      </p:sp>
    </p:spTree>
    <p:extLst>
      <p:ext uri="{BB962C8B-B14F-4D97-AF65-F5344CB8AC3E}">
        <p14:creationId xmlns:p14="http://schemas.microsoft.com/office/powerpoint/2010/main" val="123015160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smtClean="0"/>
              <a:t/>
            </a:r>
            <a:br>
              <a:rPr lang="it-IT" sz="2400" dirty="0" smtClean="0"/>
            </a:br>
            <a:r>
              <a:rPr lang="it-IT" sz="2400" dirty="0" smtClean="0"/>
              <a:t>N’</a:t>
            </a:r>
            <a:r>
              <a:rPr lang="it-IT" sz="2400" dirty="0" err="1" smtClean="0"/>
              <a:t>offrez</a:t>
            </a:r>
            <a:r>
              <a:rPr lang="it-IT" sz="2400" dirty="0" smtClean="0"/>
              <a:t> </a:t>
            </a:r>
            <a:r>
              <a:rPr lang="it-IT" sz="2400" dirty="0" err="1"/>
              <a:t>pas</a:t>
            </a:r>
            <a:r>
              <a:rPr lang="it-IT" sz="2400" dirty="0"/>
              <a:t> de </a:t>
            </a:r>
            <a:r>
              <a:rPr lang="it-IT" sz="2400" dirty="0" err="1" smtClean="0"/>
              <a:t>fleurs</a:t>
            </a:r>
            <a:r>
              <a:rPr lang="it-IT" sz="2400" dirty="0"/>
              <a:t> </a:t>
            </a:r>
            <a:r>
              <a:rPr lang="it-IT" sz="2400" smtClean="0"/>
              <a:t>le </a:t>
            </a:r>
            <a:r>
              <a:rPr lang="it-IT" sz="2400" dirty="0" smtClean="0"/>
              <a:t>8 </a:t>
            </a:r>
            <a:r>
              <a:rPr lang="it-IT" sz="2400" dirty="0" err="1" smtClean="0"/>
              <a:t>mars</a:t>
            </a:r>
            <a:r>
              <a:rPr lang="it-IT" sz="2400" dirty="0" smtClean="0"/>
              <a:t>,</a:t>
            </a:r>
            <a:r>
              <a:rPr lang="it-IT" sz="2400" dirty="0" smtClean="0"/>
              <a:t> </a:t>
            </a:r>
            <a:r>
              <a:rPr lang="it-IT" sz="2400" dirty="0" err="1"/>
              <a:t>journée</a:t>
            </a:r>
            <a:r>
              <a:rPr lang="it-IT" sz="2400" dirty="0"/>
              <a:t> </a:t>
            </a:r>
            <a:r>
              <a:rPr lang="it-IT" sz="2400" dirty="0" err="1"/>
              <a:t>internationale</a:t>
            </a:r>
            <a:r>
              <a:rPr lang="it-IT" sz="2400" dirty="0"/>
              <a:t> de </a:t>
            </a:r>
            <a:r>
              <a:rPr lang="it-IT" sz="2400" dirty="0" err="1"/>
              <a:t>lutte</a:t>
            </a:r>
            <a:r>
              <a:rPr lang="it-IT" sz="2400" dirty="0"/>
              <a:t> pour </a:t>
            </a:r>
            <a:r>
              <a:rPr lang="it-IT" sz="2400" dirty="0" err="1"/>
              <a:t>les</a:t>
            </a:r>
            <a:r>
              <a:rPr lang="it-IT" sz="2400" dirty="0"/>
              <a:t> </a:t>
            </a:r>
            <a:r>
              <a:rPr lang="it-IT" sz="2400" dirty="0" err="1"/>
              <a:t>droits</a:t>
            </a:r>
            <a:r>
              <a:rPr lang="it-IT" sz="2400" dirty="0"/>
              <a:t> </a:t>
            </a:r>
            <a:r>
              <a:rPr lang="it-IT" sz="2400" dirty="0" err="1"/>
              <a:t>des</a:t>
            </a:r>
            <a:r>
              <a:rPr lang="it-IT" sz="2400" dirty="0"/>
              <a:t> femmes </a:t>
            </a:r>
            <a:br>
              <a:rPr lang="it-IT" sz="2400" dirty="0"/>
            </a:br>
            <a:r>
              <a:rPr lang="it-IT" sz="2400" dirty="0"/>
              <a:t/>
            </a:r>
            <a:br>
              <a:rPr lang="it-IT" sz="2400" dirty="0"/>
            </a:br>
            <a:endParaRPr lang="fr-CA" sz="2400" dirty="0"/>
          </a:p>
        </p:txBody>
      </p:sp>
      <p:pic>
        <p:nvPicPr>
          <p:cNvPr id="4" name="Segnaposto contenuto 3" descr="aadf56a62326e330294e492eadbeeda3.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86930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Les principales questions sociétales et politiques aujourd’hui en France :</a:t>
            </a:r>
            <a:br>
              <a:rPr lang="fr-CA" sz="2800" dirty="0" smtClean="0"/>
            </a:br>
            <a:endParaRPr lang="fr-CA" sz="2800" dirty="0"/>
          </a:p>
        </p:txBody>
      </p:sp>
      <p:sp>
        <p:nvSpPr>
          <p:cNvPr id="3" name="Segnaposto contenuto 2"/>
          <p:cNvSpPr>
            <a:spLocks noGrp="1"/>
          </p:cNvSpPr>
          <p:nvPr>
            <p:ph idx="1"/>
          </p:nvPr>
        </p:nvSpPr>
        <p:spPr/>
        <p:txBody>
          <a:bodyPr>
            <a:normAutofit fontScale="77500" lnSpcReduction="20000"/>
          </a:bodyPr>
          <a:lstStyle/>
          <a:p>
            <a:r>
              <a:rPr lang="fr-CA" sz="2400" b="1" dirty="0" smtClean="0"/>
              <a:t>Loi </a:t>
            </a:r>
            <a:r>
              <a:rPr lang="fr-CA" sz="2400" b="1" dirty="0"/>
              <a:t>de la « sécurité globale </a:t>
            </a:r>
            <a:r>
              <a:rPr lang="fr-CA" sz="2400" b="1" dirty="0" smtClean="0"/>
              <a:t>» </a:t>
            </a:r>
            <a:r>
              <a:rPr lang="fr-CA" sz="2400" b="1" dirty="0" smtClean="0"/>
              <a:t>:  </a:t>
            </a:r>
            <a:r>
              <a:rPr lang="fr-CA" sz="2400" dirty="0" smtClean="0"/>
              <a:t>(adoptée </a:t>
            </a:r>
            <a:r>
              <a:rPr lang="it-IT" sz="2400" dirty="0" smtClean="0"/>
              <a:t>15 </a:t>
            </a:r>
            <a:r>
              <a:rPr lang="it-IT" sz="2400" dirty="0" err="1"/>
              <a:t>avril</a:t>
            </a:r>
            <a:r>
              <a:rPr lang="it-IT" sz="2400" dirty="0"/>
              <a:t> </a:t>
            </a:r>
            <a:r>
              <a:rPr lang="it-IT" sz="2400" dirty="0" smtClean="0"/>
              <a:t>2021)</a:t>
            </a:r>
            <a:endParaRPr lang="fr-CA" sz="2400" b="1" dirty="0" smtClean="0"/>
          </a:p>
          <a:p>
            <a:r>
              <a:rPr lang="fr-CA" sz="2400" dirty="0" smtClean="0"/>
              <a:t>- Art. 24</a:t>
            </a:r>
          </a:p>
          <a:p>
            <a:r>
              <a:rPr lang="fr-CA" sz="2400" dirty="0" smtClean="0"/>
              <a:t>- Loi du 29 juillet 1881 sur la liberté de la </a:t>
            </a:r>
            <a:r>
              <a:rPr lang="fr-CA" sz="2400" dirty="0" smtClean="0"/>
              <a:t>presse</a:t>
            </a:r>
          </a:p>
          <a:p>
            <a:endParaRPr lang="fr-CA" sz="2400" dirty="0" smtClean="0"/>
          </a:p>
          <a:p>
            <a:r>
              <a:rPr lang="fr-CA" sz="2400" b="1" dirty="0"/>
              <a:t>Loi du séparatisme ou ..</a:t>
            </a:r>
            <a:r>
              <a:rPr lang="fr-CA" sz="2400" b="1" dirty="0" smtClean="0"/>
              <a:t>. : </a:t>
            </a:r>
            <a:r>
              <a:rPr lang="it-IT" sz="2400" dirty="0" smtClean="0"/>
              <a:t>(</a:t>
            </a:r>
            <a:r>
              <a:rPr lang="it-IT" sz="2400" dirty="0" err="1" smtClean="0"/>
              <a:t>adoptée</a:t>
            </a:r>
            <a:r>
              <a:rPr lang="it-IT" sz="2400" dirty="0" smtClean="0"/>
              <a:t> </a:t>
            </a:r>
            <a:r>
              <a:rPr lang="it-IT" sz="2400" dirty="0"/>
              <a:t>12 </a:t>
            </a:r>
            <a:r>
              <a:rPr lang="it-IT" sz="2400" dirty="0" err="1"/>
              <a:t>avril</a:t>
            </a:r>
            <a:r>
              <a:rPr lang="it-IT" sz="2400" dirty="0"/>
              <a:t> </a:t>
            </a:r>
            <a:r>
              <a:rPr lang="it-IT" sz="2400" dirty="0" smtClean="0"/>
              <a:t>2021)</a:t>
            </a:r>
            <a:endParaRPr lang="it-IT" sz="2400" dirty="0"/>
          </a:p>
          <a:p>
            <a:endParaRPr lang="fr-CA" sz="2400" b="1" dirty="0"/>
          </a:p>
          <a:p>
            <a:r>
              <a:rPr lang="fr-CA" sz="2400" dirty="0"/>
              <a:t>- définition de séparatisme</a:t>
            </a:r>
          </a:p>
          <a:p>
            <a:r>
              <a:rPr lang="fr-CA" sz="2400" dirty="0"/>
              <a:t>- définition de communautarisme</a:t>
            </a:r>
          </a:p>
          <a:p>
            <a:r>
              <a:rPr lang="fr-CA" sz="2400" dirty="0"/>
              <a:t>- loi de </a:t>
            </a:r>
            <a:r>
              <a:rPr lang="fr-CA" sz="2400" dirty="0" smtClean="0"/>
              <a:t>1905</a:t>
            </a:r>
          </a:p>
          <a:p>
            <a:endParaRPr lang="fr-CA" sz="2400" dirty="0" smtClean="0"/>
          </a:p>
          <a:p>
            <a:r>
              <a:rPr lang="fr-CA" sz="2400" b="1" dirty="0"/>
              <a:t>Le projet de loi </a:t>
            </a:r>
            <a:r>
              <a:rPr lang="fr-CA" sz="2400" b="1" dirty="0" smtClean="0"/>
              <a:t>« Climat </a:t>
            </a:r>
            <a:r>
              <a:rPr lang="fr-CA" sz="2400" b="1" dirty="0"/>
              <a:t>et </a:t>
            </a:r>
            <a:r>
              <a:rPr lang="fr-CA" sz="2400" b="1" dirty="0" smtClean="0"/>
              <a:t>Résilience » : (</a:t>
            </a:r>
            <a:r>
              <a:rPr lang="fr-CA" sz="2000" dirty="0"/>
              <a:t>Le 17 avril 2021, l'Assemblée nationale a achevé l'examen en première lecture du projet loi</a:t>
            </a:r>
            <a:r>
              <a:rPr lang="fr-CA" sz="2000" dirty="0" smtClean="0"/>
              <a:t>. Vote prévu le 4 mai 2021)</a:t>
            </a:r>
            <a:endParaRPr lang="it-IT" sz="2400" b="1" dirty="0"/>
          </a:p>
          <a:p>
            <a:r>
              <a:rPr lang="it-IT" sz="2400" dirty="0"/>
              <a:t>- Convention </a:t>
            </a:r>
            <a:r>
              <a:rPr lang="it-IT" sz="2400" dirty="0" err="1"/>
              <a:t>Citoyenne</a:t>
            </a:r>
            <a:r>
              <a:rPr lang="it-IT" sz="2400" dirty="0"/>
              <a:t> pour le </a:t>
            </a:r>
            <a:r>
              <a:rPr lang="it-IT" sz="2400" dirty="0" err="1"/>
              <a:t>Climat</a:t>
            </a:r>
            <a:endParaRPr lang="fr-CA" sz="2400" dirty="0"/>
          </a:p>
          <a:p>
            <a:pPr algn="just"/>
            <a:r>
              <a:rPr lang="fr-CA" sz="2400" dirty="0"/>
              <a:t>- Art. Premier de la Constitution (1958) Projet de loi constitutionnelle</a:t>
            </a:r>
          </a:p>
          <a:p>
            <a:pPr algn="just"/>
            <a:r>
              <a:rPr lang="fr-CA" sz="2400" dirty="0"/>
              <a:t>- Référendum</a:t>
            </a:r>
          </a:p>
          <a:p>
            <a:endParaRPr lang="it-IT" sz="2400" dirty="0"/>
          </a:p>
          <a:p>
            <a:endParaRPr lang="fr-CA" sz="2400" dirty="0" smtClean="0"/>
          </a:p>
          <a:p>
            <a:endParaRPr lang="fr-CA" sz="2400" dirty="0" smtClean="0"/>
          </a:p>
        </p:txBody>
      </p:sp>
    </p:spTree>
    <p:extLst>
      <p:ext uri="{BB962C8B-B14F-4D97-AF65-F5344CB8AC3E}">
        <p14:creationId xmlns:p14="http://schemas.microsoft.com/office/powerpoint/2010/main" val="76642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b="1" dirty="0" err="1"/>
              <a:t>loi</a:t>
            </a:r>
            <a:r>
              <a:rPr lang="it-IT" sz="2800" b="1" dirty="0"/>
              <a:t> </a:t>
            </a:r>
            <a:r>
              <a:rPr lang="it-IT" sz="2800" b="1" dirty="0" err="1"/>
              <a:t>du</a:t>
            </a:r>
            <a:r>
              <a:rPr lang="it-IT" sz="2800" b="1" dirty="0"/>
              <a:t> 29 </a:t>
            </a:r>
            <a:r>
              <a:rPr lang="it-IT" sz="2800" b="1" dirty="0" err="1"/>
              <a:t>juillet</a:t>
            </a:r>
            <a:r>
              <a:rPr lang="it-IT" sz="2800" b="1" dirty="0"/>
              <a:t> 1881 </a:t>
            </a:r>
            <a:r>
              <a:rPr lang="it-IT" sz="2800" b="1" dirty="0" err="1"/>
              <a:t>sur</a:t>
            </a:r>
            <a:r>
              <a:rPr lang="it-IT" sz="2800" b="1" dirty="0"/>
              <a:t> la </a:t>
            </a:r>
            <a:r>
              <a:rPr lang="it-IT" sz="2800" b="1" dirty="0" err="1"/>
              <a:t>liberté</a:t>
            </a:r>
            <a:r>
              <a:rPr lang="it-IT" sz="2800" b="1" dirty="0"/>
              <a:t> de la presse</a:t>
            </a:r>
            <a:r>
              <a:rPr lang="it-IT" sz="2800" dirty="0"/>
              <a:t> </a:t>
            </a:r>
            <a:endParaRPr lang="fr-CA" sz="2800" dirty="0"/>
          </a:p>
        </p:txBody>
      </p:sp>
      <p:sp>
        <p:nvSpPr>
          <p:cNvPr id="3" name="Segnaposto contenuto 2"/>
          <p:cNvSpPr>
            <a:spLocks noGrp="1"/>
          </p:cNvSpPr>
          <p:nvPr>
            <p:ph idx="1"/>
          </p:nvPr>
        </p:nvSpPr>
        <p:spPr/>
        <p:txBody>
          <a:bodyPr>
            <a:normAutofit/>
          </a:bodyPr>
          <a:lstStyle/>
          <a:p>
            <a:pPr algn="just"/>
            <a:r>
              <a:rPr lang="it-IT" sz="2400" dirty="0"/>
              <a:t>La </a:t>
            </a:r>
            <a:r>
              <a:rPr lang="it-IT" sz="2400" b="1" dirty="0" err="1"/>
              <a:t>loi</a:t>
            </a:r>
            <a:r>
              <a:rPr lang="it-IT" sz="2400" b="1" dirty="0"/>
              <a:t> </a:t>
            </a:r>
            <a:r>
              <a:rPr lang="it-IT" sz="2400" b="1" dirty="0" err="1"/>
              <a:t>du</a:t>
            </a:r>
            <a:r>
              <a:rPr lang="it-IT" sz="2400" b="1" dirty="0"/>
              <a:t> 29 </a:t>
            </a:r>
            <a:r>
              <a:rPr lang="it-IT" sz="2400" b="1" dirty="0" err="1"/>
              <a:t>juillet</a:t>
            </a:r>
            <a:r>
              <a:rPr lang="it-IT" sz="2400" b="1" dirty="0"/>
              <a:t> 1881 </a:t>
            </a:r>
            <a:r>
              <a:rPr lang="it-IT" sz="2400" b="1" dirty="0" err="1"/>
              <a:t>sur</a:t>
            </a:r>
            <a:r>
              <a:rPr lang="it-IT" sz="2400" b="1" dirty="0"/>
              <a:t> la </a:t>
            </a:r>
            <a:r>
              <a:rPr lang="it-IT" sz="2400" b="1" dirty="0" err="1"/>
              <a:t>liberté</a:t>
            </a:r>
            <a:r>
              <a:rPr lang="it-IT" sz="2400" b="1" dirty="0"/>
              <a:t> de la presse</a:t>
            </a:r>
            <a:r>
              <a:rPr lang="it-IT" sz="2400" dirty="0"/>
              <a:t> </a:t>
            </a:r>
            <a:r>
              <a:rPr lang="it-IT" sz="2400" dirty="0" err="1"/>
              <a:t>définit</a:t>
            </a:r>
            <a:r>
              <a:rPr lang="it-IT" sz="2400" dirty="0"/>
              <a:t> </a:t>
            </a:r>
            <a:r>
              <a:rPr lang="it-IT" sz="2400" dirty="0" err="1"/>
              <a:t>les</a:t>
            </a:r>
            <a:r>
              <a:rPr lang="it-IT" sz="2400" dirty="0"/>
              <a:t> </a:t>
            </a:r>
            <a:r>
              <a:rPr lang="it-IT" sz="2400" dirty="0" err="1"/>
              <a:t>libertés</a:t>
            </a:r>
            <a:r>
              <a:rPr lang="it-IT" sz="2400" dirty="0"/>
              <a:t> et </a:t>
            </a:r>
            <a:r>
              <a:rPr lang="it-IT" sz="2400" dirty="0" err="1"/>
              <a:t>responsabilités</a:t>
            </a:r>
            <a:r>
              <a:rPr lang="it-IT" sz="2400" dirty="0"/>
              <a:t> de la presse </a:t>
            </a:r>
            <a:r>
              <a:rPr lang="it-IT" sz="2400" dirty="0" err="1"/>
              <a:t>française</a:t>
            </a:r>
            <a:r>
              <a:rPr lang="it-IT" sz="2400" dirty="0"/>
              <a:t>. Elle impose un </a:t>
            </a:r>
            <a:r>
              <a:rPr lang="it-IT" sz="2400" dirty="0" err="1"/>
              <a:t>cadre</a:t>
            </a:r>
            <a:r>
              <a:rPr lang="it-IT" sz="2400" dirty="0"/>
              <a:t> </a:t>
            </a:r>
            <a:r>
              <a:rPr lang="it-IT" sz="2400" dirty="0" err="1"/>
              <a:t>légal</a:t>
            </a:r>
            <a:r>
              <a:rPr lang="it-IT" sz="2400" dirty="0"/>
              <a:t> à </a:t>
            </a:r>
            <a:r>
              <a:rPr lang="it-IT" sz="2400" dirty="0" err="1"/>
              <a:t>toute</a:t>
            </a:r>
            <a:r>
              <a:rPr lang="it-IT" sz="2400" dirty="0"/>
              <a:t> </a:t>
            </a:r>
            <a:r>
              <a:rPr lang="it-IT" sz="2400" dirty="0" err="1"/>
              <a:t>publication</a:t>
            </a:r>
            <a:r>
              <a:rPr lang="it-IT" sz="2400" dirty="0"/>
              <a:t>, </a:t>
            </a:r>
            <a:r>
              <a:rPr lang="it-IT" sz="2400" dirty="0" err="1"/>
              <a:t>ainsi</a:t>
            </a:r>
            <a:r>
              <a:rPr lang="it-IT" sz="2400" dirty="0"/>
              <a:t> </a:t>
            </a:r>
            <a:r>
              <a:rPr lang="it-IT" sz="2400" dirty="0" err="1"/>
              <a:t>qu’à</a:t>
            </a:r>
            <a:r>
              <a:rPr lang="it-IT" sz="2400" dirty="0"/>
              <a:t> l’</a:t>
            </a:r>
            <a:r>
              <a:rPr lang="it-IT" sz="2400" dirty="0" err="1"/>
              <a:t>affichage</a:t>
            </a:r>
            <a:r>
              <a:rPr lang="it-IT" sz="2400" dirty="0"/>
              <a:t> public, </a:t>
            </a:r>
            <a:r>
              <a:rPr lang="it-IT" sz="2400" dirty="0" err="1"/>
              <a:t>au</a:t>
            </a:r>
            <a:r>
              <a:rPr lang="it-IT" sz="2400" dirty="0"/>
              <a:t> </a:t>
            </a:r>
            <a:r>
              <a:rPr lang="it-IT" sz="2400" dirty="0" err="1"/>
              <a:t>colportage</a:t>
            </a:r>
            <a:r>
              <a:rPr lang="it-IT" sz="2400" dirty="0"/>
              <a:t> et à la </a:t>
            </a:r>
            <a:r>
              <a:rPr lang="it-IT" sz="2400" dirty="0" err="1"/>
              <a:t>vente</a:t>
            </a:r>
            <a:r>
              <a:rPr lang="it-IT" sz="2400" dirty="0"/>
              <a:t> </a:t>
            </a:r>
            <a:r>
              <a:rPr lang="it-IT" sz="2400" dirty="0" err="1"/>
              <a:t>sur</a:t>
            </a:r>
            <a:r>
              <a:rPr lang="it-IT" sz="2400" dirty="0"/>
              <a:t> la </a:t>
            </a:r>
            <a:r>
              <a:rPr lang="it-IT" sz="2400" dirty="0" err="1"/>
              <a:t>voie</a:t>
            </a:r>
            <a:r>
              <a:rPr lang="it-IT" sz="2400" dirty="0"/>
              <a:t> </a:t>
            </a:r>
            <a:r>
              <a:rPr lang="it-IT" sz="2400" dirty="0" err="1"/>
              <a:t>publique</a:t>
            </a:r>
            <a:r>
              <a:rPr lang="it-IT" sz="2400" dirty="0"/>
              <a:t>. </a:t>
            </a:r>
          </a:p>
          <a:p>
            <a:pPr algn="just"/>
            <a:r>
              <a:rPr lang="it-IT" sz="2400" dirty="0"/>
              <a:t>Son </a:t>
            </a:r>
            <a:r>
              <a:rPr lang="it-IT" sz="2400" dirty="0" err="1"/>
              <a:t>article</a:t>
            </a:r>
            <a:r>
              <a:rPr lang="it-IT" sz="2400" dirty="0"/>
              <a:t> 1 dispose </a:t>
            </a:r>
            <a:r>
              <a:rPr lang="it-IT" sz="2400" dirty="0" err="1"/>
              <a:t>que</a:t>
            </a:r>
            <a:r>
              <a:rPr lang="it-IT" sz="2400" dirty="0"/>
              <a:t> "</a:t>
            </a:r>
            <a:r>
              <a:rPr lang="it-IT" sz="2400" i="1" dirty="0" err="1"/>
              <a:t>l’imprimerie</a:t>
            </a:r>
            <a:r>
              <a:rPr lang="it-IT" sz="2400" i="1" dirty="0"/>
              <a:t> et la </a:t>
            </a:r>
            <a:r>
              <a:rPr lang="it-IT" sz="2400" i="1" dirty="0" err="1"/>
              <a:t>librairie</a:t>
            </a:r>
            <a:r>
              <a:rPr lang="it-IT" sz="2400" i="1" dirty="0"/>
              <a:t> </a:t>
            </a:r>
            <a:r>
              <a:rPr lang="it-IT" sz="2400" i="1" dirty="0" err="1"/>
              <a:t>sont</a:t>
            </a:r>
            <a:r>
              <a:rPr lang="it-IT" sz="2400" i="1" dirty="0"/>
              <a:t> </a:t>
            </a:r>
            <a:r>
              <a:rPr lang="it-IT" sz="2400" i="1" dirty="0" err="1"/>
              <a:t>libres</a:t>
            </a:r>
            <a:r>
              <a:rPr lang="it-IT" sz="2400" dirty="0"/>
              <a:t>".</a:t>
            </a:r>
          </a:p>
          <a:p>
            <a:pPr algn="just"/>
            <a:r>
              <a:rPr lang="it-IT" sz="2400" dirty="0"/>
              <a:t>La </a:t>
            </a:r>
            <a:r>
              <a:rPr lang="it-IT" sz="2400" dirty="0" err="1"/>
              <a:t>loi</a:t>
            </a:r>
            <a:r>
              <a:rPr lang="it-IT" sz="2400" dirty="0"/>
              <a:t> de 1881 a </a:t>
            </a:r>
            <a:r>
              <a:rPr lang="it-IT" sz="2400" dirty="0" err="1"/>
              <a:t>été</a:t>
            </a:r>
            <a:r>
              <a:rPr lang="it-IT" sz="2400" dirty="0"/>
              <a:t> </a:t>
            </a:r>
            <a:r>
              <a:rPr lang="it-IT" sz="2400" dirty="0" err="1"/>
              <a:t>modifiée</a:t>
            </a:r>
            <a:r>
              <a:rPr lang="it-IT" sz="2400" dirty="0"/>
              <a:t> </a:t>
            </a:r>
            <a:r>
              <a:rPr lang="it-IT" sz="2400" dirty="0" err="1"/>
              <a:t>plusieurs</a:t>
            </a:r>
            <a:r>
              <a:rPr lang="it-IT" sz="2400" dirty="0"/>
              <a:t> fois pour </a:t>
            </a:r>
            <a:r>
              <a:rPr lang="it-IT" sz="2400" dirty="0" err="1"/>
              <a:t>encadrer</a:t>
            </a:r>
            <a:r>
              <a:rPr lang="it-IT" sz="2400" dirty="0"/>
              <a:t> </a:t>
            </a:r>
            <a:r>
              <a:rPr lang="it-IT" sz="2400" dirty="0" err="1"/>
              <a:t>cette</a:t>
            </a:r>
            <a:r>
              <a:rPr lang="it-IT" sz="2400" dirty="0"/>
              <a:t> </a:t>
            </a:r>
            <a:r>
              <a:rPr lang="it-IT" sz="2400" dirty="0" err="1"/>
              <a:t>liberté</a:t>
            </a:r>
            <a:r>
              <a:rPr lang="it-IT" sz="2400" dirty="0"/>
              <a:t> </a:t>
            </a:r>
            <a:r>
              <a:rPr lang="it-IT" sz="2400" dirty="0" err="1"/>
              <a:t>au-delà</a:t>
            </a:r>
            <a:r>
              <a:rPr lang="it-IT" sz="2400" dirty="0"/>
              <a:t> </a:t>
            </a:r>
            <a:r>
              <a:rPr lang="it-IT" sz="2400" dirty="0" err="1"/>
              <a:t>des</a:t>
            </a:r>
            <a:r>
              <a:rPr lang="it-IT" sz="2400" dirty="0"/>
              <a:t> </a:t>
            </a:r>
            <a:r>
              <a:rPr lang="it-IT" sz="2400" dirty="0" err="1"/>
              <a:t>règles</a:t>
            </a:r>
            <a:r>
              <a:rPr lang="it-IT" sz="2400" dirty="0"/>
              <a:t> </a:t>
            </a:r>
            <a:r>
              <a:rPr lang="it-IT" sz="2400" dirty="0" err="1"/>
              <a:t>liées</a:t>
            </a:r>
            <a:r>
              <a:rPr lang="it-IT" sz="2400" dirty="0"/>
              <a:t> </a:t>
            </a:r>
            <a:r>
              <a:rPr lang="it-IT" sz="2400" dirty="0" err="1"/>
              <a:t>au</a:t>
            </a:r>
            <a:r>
              <a:rPr lang="it-IT" sz="2400" dirty="0"/>
              <a:t> </a:t>
            </a:r>
            <a:r>
              <a:rPr lang="it-IT" sz="2400" dirty="0" err="1"/>
              <a:t>respect</a:t>
            </a:r>
            <a:r>
              <a:rPr lang="it-IT" sz="2400" dirty="0"/>
              <a:t> de la </a:t>
            </a:r>
            <a:r>
              <a:rPr lang="it-IT" sz="2400" dirty="0" err="1"/>
              <a:t>personne</a:t>
            </a:r>
            <a:r>
              <a:rPr lang="it-IT" sz="2400" dirty="0"/>
              <a:t>, la </a:t>
            </a:r>
            <a:r>
              <a:rPr lang="it-IT" sz="2400" dirty="0" err="1"/>
              <a:t>protection</a:t>
            </a:r>
            <a:r>
              <a:rPr lang="it-IT" sz="2400" dirty="0"/>
              <a:t> </a:t>
            </a:r>
            <a:r>
              <a:rPr lang="it-IT" sz="2400" dirty="0" err="1"/>
              <a:t>des</a:t>
            </a:r>
            <a:r>
              <a:rPr lang="it-IT" sz="2400" dirty="0"/>
              <a:t> </a:t>
            </a:r>
            <a:r>
              <a:rPr lang="it-IT" sz="2400" dirty="0" err="1"/>
              <a:t>mineurs</a:t>
            </a:r>
            <a:r>
              <a:rPr lang="it-IT" sz="2400" dirty="0"/>
              <a:t>, la </a:t>
            </a:r>
            <a:r>
              <a:rPr lang="it-IT" sz="2400" dirty="0" err="1"/>
              <a:t>répression</a:t>
            </a:r>
            <a:r>
              <a:rPr lang="it-IT" sz="2400" dirty="0"/>
              <a:t> de l’</a:t>
            </a:r>
            <a:r>
              <a:rPr lang="it-IT" sz="2400" dirty="0" err="1"/>
              <a:t>injure</a:t>
            </a:r>
            <a:r>
              <a:rPr lang="it-IT" sz="2400" dirty="0"/>
              <a:t>, la </a:t>
            </a:r>
            <a:r>
              <a:rPr lang="it-IT" sz="2400" dirty="0" err="1"/>
              <a:t>diffamation</a:t>
            </a:r>
            <a:r>
              <a:rPr lang="it-IT" sz="2400" dirty="0"/>
              <a:t> </a:t>
            </a:r>
            <a:r>
              <a:rPr lang="it-IT" sz="2400" dirty="0" err="1"/>
              <a:t>ou</a:t>
            </a:r>
            <a:r>
              <a:rPr lang="it-IT" sz="2400" dirty="0"/>
              <a:t> l’</a:t>
            </a:r>
            <a:r>
              <a:rPr lang="it-IT" sz="2400" dirty="0" err="1"/>
              <a:t>atteinte</a:t>
            </a:r>
            <a:r>
              <a:rPr lang="it-IT" sz="2400" dirty="0"/>
              <a:t> à la vie </a:t>
            </a:r>
            <a:r>
              <a:rPr lang="it-IT" sz="2400" dirty="0" err="1"/>
              <a:t>privée</a:t>
            </a:r>
            <a:r>
              <a:rPr lang="it-IT" sz="2400" dirty="0"/>
              <a:t>.</a:t>
            </a:r>
          </a:p>
          <a:p>
            <a:endParaRPr lang="fr-CA" sz="2400" dirty="0"/>
          </a:p>
        </p:txBody>
      </p:sp>
    </p:spTree>
    <p:extLst>
      <p:ext uri="{BB962C8B-B14F-4D97-AF65-F5344CB8AC3E}">
        <p14:creationId xmlns:p14="http://schemas.microsoft.com/office/powerpoint/2010/main" val="4233017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Modifications</a:t>
            </a:r>
          </a:p>
        </p:txBody>
      </p:sp>
      <p:sp>
        <p:nvSpPr>
          <p:cNvPr id="3" name="Segnaposto contenuto 2"/>
          <p:cNvSpPr>
            <a:spLocks noGrp="1"/>
          </p:cNvSpPr>
          <p:nvPr>
            <p:ph idx="1"/>
          </p:nvPr>
        </p:nvSpPr>
        <p:spPr/>
        <p:txBody>
          <a:bodyPr>
            <a:normAutofit/>
          </a:bodyPr>
          <a:lstStyle/>
          <a:p>
            <a:pPr algn="just"/>
            <a:r>
              <a:rPr lang="fr-CA" sz="2400" dirty="0"/>
              <a:t>Ainsi la loi Pleven du 1er juillet 1972 relative à la lutte contre le racisme crée un nouveau délit et punit la discrimination, l’injure ou la diffamation à l’égard d’une personne ou d’un groupe de personnes à raison de leur origine ou de leur appartenance ou de leur non-appartenance à une ethnie, une nation, une race ou une religion déterminée. </a:t>
            </a:r>
          </a:p>
          <a:p>
            <a:pPr algn="just"/>
            <a:r>
              <a:rPr lang="fr-CA" sz="2400" dirty="0"/>
              <a:t>La loi </a:t>
            </a:r>
            <a:r>
              <a:rPr lang="fr-CA" sz="2400" dirty="0" err="1"/>
              <a:t>Gayssot</a:t>
            </a:r>
            <a:r>
              <a:rPr lang="fr-CA" sz="2400" dirty="0"/>
              <a:t> du 13 juillet 1990 sanctionne, en outre, la négation des crimes contre l’humanité perpétrés par le régime nazi.</a:t>
            </a:r>
          </a:p>
        </p:txBody>
      </p:sp>
    </p:spTree>
    <p:extLst>
      <p:ext uri="{BB962C8B-B14F-4D97-AF65-F5344CB8AC3E}">
        <p14:creationId xmlns:p14="http://schemas.microsoft.com/office/powerpoint/2010/main" val="2546419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Lois "anti-</a:t>
            </a:r>
            <a:r>
              <a:rPr lang="fr-CA" sz="2800" dirty="0" err="1"/>
              <a:t>fake</a:t>
            </a:r>
            <a:r>
              <a:rPr lang="fr-CA" sz="2800" dirty="0"/>
              <a:t> news" </a:t>
            </a:r>
          </a:p>
        </p:txBody>
      </p:sp>
      <p:sp>
        <p:nvSpPr>
          <p:cNvPr id="3" name="Segnaposto contenuto 2"/>
          <p:cNvSpPr>
            <a:spLocks noGrp="1"/>
          </p:cNvSpPr>
          <p:nvPr>
            <p:ph idx="1"/>
          </p:nvPr>
        </p:nvSpPr>
        <p:spPr/>
        <p:txBody>
          <a:bodyPr>
            <a:normAutofit/>
          </a:bodyPr>
          <a:lstStyle/>
          <a:p>
            <a:pPr algn="just"/>
            <a:r>
              <a:rPr lang="fr-CA" sz="2400" dirty="0"/>
              <a:t>La lutte contre la diffusion des fausses informations (</a:t>
            </a:r>
            <a:r>
              <a:rPr lang="fr-CA" sz="2400" dirty="0" err="1"/>
              <a:t>fake</a:t>
            </a:r>
            <a:r>
              <a:rPr lang="fr-CA" sz="2400" dirty="0"/>
              <a:t> news) s’est traduite par deux lois  relatives à la manipulation de l’information pendant les périodes de campagne électorale). </a:t>
            </a:r>
          </a:p>
          <a:p>
            <a:pPr algn="just"/>
            <a:r>
              <a:rPr lang="fr-CA" sz="2400" dirty="0"/>
              <a:t>Promulguées en décembre 2018, ces lois "anti-</a:t>
            </a:r>
            <a:r>
              <a:rPr lang="fr-CA" sz="2400" dirty="0" err="1"/>
              <a:t>fake</a:t>
            </a:r>
            <a:r>
              <a:rPr lang="fr-CA" sz="2400" dirty="0"/>
              <a:t> news" autorisent un candidat ou un parti à saisir le juge des référés pour faire cesser la diffusion de fausses informations durant les trois mois précédant un scrutin national. Les principales plateformes numériques ont l'obligation de signaler les contenus politiques sponsorisés, en publiant le nom de leur auteur et la somme payée.</a:t>
            </a:r>
          </a:p>
        </p:txBody>
      </p:sp>
    </p:spTree>
    <p:extLst>
      <p:ext uri="{BB962C8B-B14F-4D97-AF65-F5344CB8AC3E}">
        <p14:creationId xmlns:p14="http://schemas.microsoft.com/office/powerpoint/2010/main" val="969235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err="1" smtClean="0"/>
              <a:t>Au</a:t>
            </a:r>
            <a:r>
              <a:rPr lang="it-IT" sz="2800" dirty="0" smtClean="0"/>
              <a:t> </a:t>
            </a:r>
            <a:r>
              <a:rPr lang="it-IT" sz="2800" dirty="0" err="1" smtClean="0"/>
              <a:t>mois</a:t>
            </a:r>
            <a:r>
              <a:rPr lang="it-IT" sz="2800" dirty="0" smtClean="0"/>
              <a:t> </a:t>
            </a:r>
            <a:r>
              <a:rPr lang="it-IT" sz="2800" dirty="0" err="1" smtClean="0"/>
              <a:t>d’avril</a:t>
            </a:r>
            <a:r>
              <a:rPr lang="it-IT" sz="2800" dirty="0" smtClean="0"/>
              <a:t> La </a:t>
            </a:r>
            <a:r>
              <a:rPr lang="it-IT" sz="2800" dirty="0" err="1"/>
              <a:t>loi</a:t>
            </a:r>
            <a:r>
              <a:rPr lang="it-IT" sz="2800" dirty="0"/>
              <a:t> «</a:t>
            </a:r>
            <a:r>
              <a:rPr lang="it-IT" sz="2800" dirty="0" err="1"/>
              <a:t>Sécurité</a:t>
            </a:r>
            <a:r>
              <a:rPr lang="it-IT" sz="2800" dirty="0"/>
              <a:t> globale» </a:t>
            </a:r>
            <a:r>
              <a:rPr lang="it-IT" sz="2800" dirty="0" smtClean="0"/>
              <a:t/>
            </a:r>
            <a:br>
              <a:rPr lang="it-IT" sz="2800" dirty="0" smtClean="0"/>
            </a:br>
            <a:r>
              <a:rPr lang="it-IT" sz="2800" dirty="0" err="1" smtClean="0"/>
              <a:t>Renommée</a:t>
            </a:r>
            <a:r>
              <a:rPr lang="it-IT" sz="2800" dirty="0" smtClean="0"/>
              <a:t>  </a:t>
            </a:r>
            <a:r>
              <a:rPr lang="it-IT" sz="2800" dirty="0" err="1" smtClean="0"/>
              <a:t>Loi</a:t>
            </a:r>
            <a:r>
              <a:rPr lang="it-IT" sz="2800" dirty="0" smtClean="0"/>
              <a:t> “pour </a:t>
            </a:r>
            <a:r>
              <a:rPr lang="it-IT" sz="2800" dirty="0"/>
              <a:t>une </a:t>
            </a:r>
            <a:r>
              <a:rPr lang="it-IT" sz="2800" dirty="0" err="1"/>
              <a:t>sécurité</a:t>
            </a:r>
            <a:r>
              <a:rPr lang="it-IT" sz="2800" dirty="0"/>
              <a:t> globale </a:t>
            </a:r>
            <a:r>
              <a:rPr lang="it-IT" sz="2800" dirty="0" err="1"/>
              <a:t>préservant</a:t>
            </a:r>
            <a:r>
              <a:rPr lang="it-IT" sz="2800" dirty="0"/>
              <a:t> </a:t>
            </a:r>
            <a:r>
              <a:rPr lang="it-IT" sz="2800" dirty="0" err="1"/>
              <a:t>les</a:t>
            </a:r>
            <a:r>
              <a:rPr lang="it-IT" sz="2800" dirty="0"/>
              <a:t> </a:t>
            </a:r>
            <a:r>
              <a:rPr lang="it-IT" sz="2800" dirty="0" err="1"/>
              <a:t>libertés</a:t>
            </a:r>
            <a:r>
              <a:rPr lang="it-IT" sz="2800" dirty="0"/>
              <a:t>".</a:t>
            </a:r>
            <a:endParaRPr lang="fr-CA" sz="2800" dirty="0"/>
          </a:p>
        </p:txBody>
      </p:sp>
      <p:sp>
        <p:nvSpPr>
          <p:cNvPr id="3" name="Segnaposto contenuto 2"/>
          <p:cNvSpPr>
            <a:spLocks noGrp="1"/>
          </p:cNvSpPr>
          <p:nvPr>
            <p:ph idx="1"/>
          </p:nvPr>
        </p:nvSpPr>
        <p:spPr/>
        <p:txBody>
          <a:bodyPr>
            <a:normAutofit/>
          </a:bodyPr>
          <a:lstStyle/>
          <a:p>
            <a:r>
              <a:rPr lang="it-IT" sz="2400" b="1" dirty="0"/>
              <a:t>La </a:t>
            </a:r>
            <a:r>
              <a:rPr lang="it-IT" sz="2400" b="1" dirty="0" err="1"/>
              <a:t>loi</a:t>
            </a:r>
            <a:r>
              <a:rPr lang="it-IT" sz="2400" b="1" dirty="0"/>
              <a:t> </a:t>
            </a:r>
            <a:r>
              <a:rPr lang="it-IT" sz="2400" b="1" dirty="0" smtClean="0"/>
              <a:t>«</a:t>
            </a:r>
            <a:r>
              <a:rPr lang="it-IT" sz="2400" b="1" dirty="0" err="1" smtClean="0"/>
              <a:t>Sécurité</a:t>
            </a:r>
            <a:r>
              <a:rPr lang="it-IT" sz="2400" b="1" dirty="0" smtClean="0"/>
              <a:t> </a:t>
            </a:r>
            <a:r>
              <a:rPr lang="it-IT" sz="2400" b="1" dirty="0"/>
              <a:t>globale» a </a:t>
            </a:r>
            <a:r>
              <a:rPr lang="it-IT" sz="2400" b="1" dirty="0" err="1"/>
              <a:t>été</a:t>
            </a:r>
            <a:r>
              <a:rPr lang="it-IT" sz="2400" b="1" dirty="0"/>
              <a:t> </a:t>
            </a:r>
            <a:r>
              <a:rPr lang="it-IT" sz="2400" b="1" dirty="0" err="1"/>
              <a:t>définitivement</a:t>
            </a:r>
            <a:r>
              <a:rPr lang="it-IT" sz="2400" b="1" dirty="0"/>
              <a:t> </a:t>
            </a:r>
            <a:r>
              <a:rPr lang="it-IT" sz="2400" b="1" dirty="0" err="1"/>
              <a:t>adoptée</a:t>
            </a:r>
            <a:r>
              <a:rPr lang="it-IT" sz="2400" b="1" dirty="0"/>
              <a:t> </a:t>
            </a:r>
          </a:p>
          <a:p>
            <a:pPr algn="just"/>
            <a:r>
              <a:rPr lang="it-IT" sz="2400" dirty="0" err="1" smtClean="0"/>
              <a:t>Lors</a:t>
            </a:r>
            <a:r>
              <a:rPr lang="it-IT" sz="2400" dirty="0" smtClean="0"/>
              <a:t> </a:t>
            </a:r>
            <a:r>
              <a:rPr lang="it-IT" sz="2400" dirty="0"/>
              <a:t>d’un ultime vote, </a:t>
            </a:r>
            <a:r>
              <a:rPr lang="it-IT" sz="2400" dirty="0" err="1"/>
              <a:t>les</a:t>
            </a:r>
            <a:r>
              <a:rPr lang="it-IT" sz="2400" dirty="0"/>
              <a:t> </a:t>
            </a:r>
            <a:r>
              <a:rPr lang="it-IT" sz="2400" dirty="0" err="1"/>
              <a:t>députés</a:t>
            </a:r>
            <a:r>
              <a:rPr lang="it-IT" sz="2400" dirty="0"/>
              <a:t> </a:t>
            </a:r>
            <a:r>
              <a:rPr lang="it-IT" sz="2400" dirty="0" err="1"/>
              <a:t>ont</a:t>
            </a:r>
            <a:r>
              <a:rPr lang="it-IT" sz="2400" dirty="0"/>
              <a:t> </a:t>
            </a:r>
            <a:r>
              <a:rPr lang="it-IT" sz="2400" dirty="0" err="1"/>
              <a:t>adopté</a:t>
            </a:r>
            <a:r>
              <a:rPr lang="it-IT" sz="2400" dirty="0"/>
              <a:t>, par 75 </a:t>
            </a:r>
            <a:r>
              <a:rPr lang="it-IT" sz="2400" dirty="0" err="1"/>
              <a:t>voix</a:t>
            </a:r>
            <a:r>
              <a:rPr lang="it-IT" sz="2400" dirty="0"/>
              <a:t> pour et 33 </a:t>
            </a:r>
            <a:r>
              <a:rPr lang="it-IT" sz="2400" dirty="0" err="1"/>
              <a:t>contre</a:t>
            </a:r>
            <a:r>
              <a:rPr lang="it-IT" sz="2400" dirty="0"/>
              <a:t>, la </a:t>
            </a:r>
            <a:r>
              <a:rPr lang="it-IT" sz="2400" dirty="0" err="1"/>
              <a:t>loi</a:t>
            </a:r>
            <a:r>
              <a:rPr lang="it-IT" sz="2400" dirty="0"/>
              <a:t> pour </a:t>
            </a:r>
            <a:r>
              <a:rPr lang="it-IT" sz="2400" i="1" dirty="0"/>
              <a:t>« une </a:t>
            </a:r>
            <a:r>
              <a:rPr lang="it-IT" sz="2400" i="1" dirty="0" err="1"/>
              <a:t>sécurité</a:t>
            </a:r>
            <a:r>
              <a:rPr lang="it-IT" sz="2400" i="1" dirty="0"/>
              <a:t> globale </a:t>
            </a:r>
            <a:r>
              <a:rPr lang="it-IT" sz="2400" i="1" dirty="0" err="1"/>
              <a:t>préservant</a:t>
            </a:r>
            <a:r>
              <a:rPr lang="it-IT" sz="2400" i="1" dirty="0"/>
              <a:t> </a:t>
            </a:r>
            <a:r>
              <a:rPr lang="it-IT" sz="2400" i="1" dirty="0" err="1"/>
              <a:t>les</a:t>
            </a:r>
            <a:r>
              <a:rPr lang="it-IT" sz="2400" i="1" dirty="0"/>
              <a:t> </a:t>
            </a:r>
            <a:r>
              <a:rPr lang="it-IT" sz="2400" i="1" dirty="0" err="1"/>
              <a:t>libertés</a:t>
            </a:r>
            <a:r>
              <a:rPr lang="it-IT" sz="2400" i="1" dirty="0"/>
              <a:t> »</a:t>
            </a:r>
            <a:r>
              <a:rPr lang="it-IT" sz="2400" dirty="0"/>
              <a:t> </a:t>
            </a:r>
            <a:r>
              <a:rPr lang="it-IT" sz="2400" dirty="0" err="1"/>
              <a:t>visant</a:t>
            </a:r>
            <a:r>
              <a:rPr lang="it-IT" sz="2400" dirty="0"/>
              <a:t> à </a:t>
            </a:r>
            <a:r>
              <a:rPr lang="it-IT" sz="2400" dirty="0" err="1"/>
              <a:t>instaurer</a:t>
            </a:r>
            <a:r>
              <a:rPr lang="it-IT" sz="2400" dirty="0"/>
              <a:t> un </a:t>
            </a:r>
            <a:r>
              <a:rPr lang="it-IT" sz="2400" i="1" dirty="0"/>
              <a:t>« continuum de </a:t>
            </a:r>
            <a:r>
              <a:rPr lang="it-IT" sz="2400" i="1" dirty="0" err="1"/>
              <a:t>sécurité</a:t>
            </a:r>
            <a:r>
              <a:rPr lang="it-IT" sz="2400" i="1" dirty="0"/>
              <a:t> »</a:t>
            </a:r>
            <a:r>
              <a:rPr lang="it-IT" sz="2400" dirty="0"/>
              <a:t> </a:t>
            </a:r>
            <a:r>
              <a:rPr lang="it-IT" sz="2400" dirty="0" err="1"/>
              <a:t>incluant</a:t>
            </a:r>
            <a:r>
              <a:rPr lang="it-IT" sz="2400" dirty="0"/>
              <a:t> </a:t>
            </a:r>
            <a:r>
              <a:rPr lang="it-IT" sz="2400" dirty="0" err="1"/>
              <a:t>police</a:t>
            </a:r>
            <a:r>
              <a:rPr lang="it-IT" sz="2400" dirty="0"/>
              <a:t> </a:t>
            </a:r>
            <a:r>
              <a:rPr lang="it-IT" sz="2400" dirty="0" err="1"/>
              <a:t>nationale</a:t>
            </a:r>
            <a:r>
              <a:rPr lang="it-IT" sz="2400" dirty="0"/>
              <a:t>, </a:t>
            </a:r>
            <a:r>
              <a:rPr lang="it-IT" sz="2400" dirty="0" err="1"/>
              <a:t>police</a:t>
            </a:r>
            <a:r>
              <a:rPr lang="it-IT" sz="2400" dirty="0"/>
              <a:t> municipale et </a:t>
            </a:r>
            <a:r>
              <a:rPr lang="it-IT" sz="2400" dirty="0" err="1"/>
              <a:t>sociétés</a:t>
            </a:r>
            <a:r>
              <a:rPr lang="it-IT" sz="2400" dirty="0"/>
              <a:t> de </a:t>
            </a:r>
            <a:r>
              <a:rPr lang="it-IT" sz="2400" dirty="0" err="1"/>
              <a:t>sécurité</a:t>
            </a:r>
            <a:r>
              <a:rPr lang="it-IT" sz="2400" dirty="0"/>
              <a:t> </a:t>
            </a:r>
            <a:r>
              <a:rPr lang="it-IT" sz="2400" dirty="0" err="1"/>
              <a:t>privées</a:t>
            </a:r>
            <a:r>
              <a:rPr lang="it-IT" sz="2400" dirty="0"/>
              <a:t>.</a:t>
            </a:r>
          </a:p>
          <a:p>
            <a:r>
              <a:rPr lang="fr-CA" sz="2400" i="1" dirty="0" err="1" smtClean="0"/>
              <a:t>Mediapart</a:t>
            </a:r>
            <a:r>
              <a:rPr lang="fr-CA" sz="2400" i="1" dirty="0" smtClean="0"/>
              <a:t> </a:t>
            </a:r>
            <a:r>
              <a:rPr lang="it-IT" sz="2400" dirty="0"/>
              <a:t>15 </a:t>
            </a:r>
            <a:r>
              <a:rPr lang="it-IT" sz="2400" dirty="0" err="1"/>
              <a:t>avril</a:t>
            </a:r>
            <a:r>
              <a:rPr lang="it-IT" sz="2400" dirty="0"/>
              <a:t> 2021 </a:t>
            </a:r>
            <a:endParaRPr lang="fr-CA" sz="2400" i="1" dirty="0"/>
          </a:p>
        </p:txBody>
      </p:sp>
    </p:spTree>
    <p:extLst>
      <p:ext uri="{BB962C8B-B14F-4D97-AF65-F5344CB8AC3E}">
        <p14:creationId xmlns:p14="http://schemas.microsoft.com/office/powerpoint/2010/main" val="3122278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Loi</a:t>
            </a:r>
            <a:r>
              <a:rPr lang="it-IT" sz="2800" dirty="0" smtClean="0"/>
              <a:t> “pour une </a:t>
            </a:r>
            <a:r>
              <a:rPr lang="it-IT" sz="2800" dirty="0" err="1" smtClean="0"/>
              <a:t>sécurité</a:t>
            </a:r>
            <a:r>
              <a:rPr lang="it-IT" sz="2800" dirty="0" smtClean="0"/>
              <a:t> globale </a:t>
            </a:r>
            <a:r>
              <a:rPr lang="it-IT" sz="2800" dirty="0" err="1" smtClean="0"/>
              <a:t>préservant</a:t>
            </a:r>
            <a:r>
              <a:rPr lang="it-IT" sz="2800" dirty="0" smtClean="0"/>
              <a:t> </a:t>
            </a:r>
            <a:r>
              <a:rPr lang="it-IT" sz="2800" dirty="0" err="1" smtClean="0"/>
              <a:t>les</a:t>
            </a:r>
            <a:r>
              <a:rPr lang="it-IT" sz="2800" dirty="0" smtClean="0"/>
              <a:t> </a:t>
            </a:r>
            <a:r>
              <a:rPr lang="it-IT" sz="2800" dirty="0" err="1" smtClean="0"/>
              <a:t>libertés</a:t>
            </a:r>
            <a:r>
              <a:rPr lang="it-IT" sz="2800" dirty="0" smtClean="0"/>
              <a:t>".</a:t>
            </a:r>
            <a:endParaRPr lang="fr-CA" sz="2800" dirty="0"/>
          </a:p>
        </p:txBody>
      </p:sp>
      <p:sp>
        <p:nvSpPr>
          <p:cNvPr id="3" name="Segnaposto contenuto 2"/>
          <p:cNvSpPr>
            <a:spLocks noGrp="1"/>
          </p:cNvSpPr>
          <p:nvPr>
            <p:ph idx="1"/>
          </p:nvPr>
        </p:nvSpPr>
        <p:spPr/>
        <p:txBody>
          <a:bodyPr>
            <a:normAutofit/>
          </a:bodyPr>
          <a:lstStyle/>
          <a:p>
            <a:pPr algn="just"/>
            <a:r>
              <a:rPr lang="it-IT" sz="2400" dirty="0"/>
              <a:t>La </a:t>
            </a:r>
            <a:r>
              <a:rPr lang="it-IT" sz="2400" dirty="0" err="1"/>
              <a:t>proposition</a:t>
            </a:r>
            <a:r>
              <a:rPr lang="it-IT" sz="2400" dirty="0"/>
              <a:t> de </a:t>
            </a:r>
            <a:r>
              <a:rPr lang="it-IT" sz="2400" dirty="0" err="1"/>
              <a:t>loi</a:t>
            </a:r>
            <a:r>
              <a:rPr lang="it-IT" sz="2400" dirty="0"/>
              <a:t> porte </a:t>
            </a:r>
            <a:r>
              <a:rPr lang="it-IT" sz="2400" dirty="0" err="1"/>
              <a:t>sur</a:t>
            </a:r>
            <a:r>
              <a:rPr lang="it-IT" sz="2400" dirty="0"/>
              <a:t> </a:t>
            </a:r>
            <a:r>
              <a:rPr lang="it-IT" sz="2400" dirty="0" err="1"/>
              <a:t>les</a:t>
            </a:r>
            <a:r>
              <a:rPr lang="it-IT" sz="2400" dirty="0"/>
              <a:t> </a:t>
            </a:r>
            <a:r>
              <a:rPr lang="it-IT" sz="2400" dirty="0" err="1"/>
              <a:t>outils</a:t>
            </a:r>
            <a:r>
              <a:rPr lang="it-IT" sz="2400" dirty="0"/>
              <a:t> de </a:t>
            </a:r>
            <a:r>
              <a:rPr lang="it-IT" sz="2400" dirty="0" err="1"/>
              <a:t>surveillance</a:t>
            </a:r>
            <a:r>
              <a:rPr lang="it-IT" sz="2400" dirty="0"/>
              <a:t> (</a:t>
            </a:r>
            <a:r>
              <a:rPr lang="it-IT" sz="2400" dirty="0" err="1"/>
              <a:t>caméras</a:t>
            </a:r>
            <a:r>
              <a:rPr lang="it-IT" sz="2400" dirty="0"/>
              <a:t> </a:t>
            </a:r>
            <a:r>
              <a:rPr lang="it-IT" sz="2400" dirty="0" err="1"/>
              <a:t>piétons</a:t>
            </a:r>
            <a:r>
              <a:rPr lang="it-IT" sz="2400" dirty="0"/>
              <a:t>, </a:t>
            </a:r>
            <a:r>
              <a:rPr lang="it-IT" sz="2400" dirty="0" err="1"/>
              <a:t>drones</a:t>
            </a:r>
            <a:r>
              <a:rPr lang="it-IT" sz="2400" dirty="0"/>
              <a:t>…) et la </a:t>
            </a:r>
            <a:r>
              <a:rPr lang="it-IT" sz="2400" dirty="0" err="1"/>
              <a:t>protection</a:t>
            </a:r>
            <a:r>
              <a:rPr lang="it-IT" sz="2400" dirty="0"/>
              <a:t> </a:t>
            </a:r>
            <a:r>
              <a:rPr lang="it-IT" sz="2400" dirty="0" err="1"/>
              <a:t>des</a:t>
            </a:r>
            <a:r>
              <a:rPr lang="it-IT" sz="2400" dirty="0"/>
              <a:t> </a:t>
            </a:r>
            <a:r>
              <a:rPr lang="it-IT" sz="2400" dirty="0" err="1"/>
              <a:t>forces</a:t>
            </a:r>
            <a:r>
              <a:rPr lang="it-IT" sz="2400" dirty="0"/>
              <a:t> de l’</a:t>
            </a:r>
            <a:r>
              <a:rPr lang="it-IT" sz="2400" dirty="0" err="1"/>
              <a:t>ordre</a:t>
            </a:r>
            <a:r>
              <a:rPr lang="it-IT" sz="2400" dirty="0"/>
              <a:t> (</a:t>
            </a:r>
            <a:r>
              <a:rPr lang="it-IT" sz="2400" dirty="0" err="1"/>
              <a:t>nouveau</a:t>
            </a:r>
            <a:r>
              <a:rPr lang="it-IT" sz="2400" dirty="0"/>
              <a:t> </a:t>
            </a:r>
            <a:r>
              <a:rPr lang="it-IT" sz="2400" dirty="0" err="1"/>
              <a:t>délit</a:t>
            </a:r>
            <a:r>
              <a:rPr lang="it-IT" sz="2400" dirty="0"/>
              <a:t> de </a:t>
            </a:r>
            <a:r>
              <a:rPr lang="it-IT" sz="2400" dirty="0" err="1"/>
              <a:t>provocation</a:t>
            </a:r>
            <a:r>
              <a:rPr lang="it-IT" sz="2400" dirty="0"/>
              <a:t> à l'</a:t>
            </a:r>
            <a:r>
              <a:rPr lang="it-IT" sz="2400" dirty="0" err="1"/>
              <a:t>identification</a:t>
            </a:r>
            <a:r>
              <a:rPr lang="it-IT" sz="2400" dirty="0"/>
              <a:t> d'un </a:t>
            </a:r>
            <a:r>
              <a:rPr lang="it-IT" sz="2400" dirty="0" err="1"/>
              <a:t>policier</a:t>
            </a:r>
            <a:r>
              <a:rPr lang="it-IT" sz="2400" dirty="0"/>
              <a:t>, </a:t>
            </a:r>
            <a:r>
              <a:rPr lang="it-IT" sz="2400" dirty="0" err="1"/>
              <a:t>pénalisation</a:t>
            </a:r>
            <a:r>
              <a:rPr lang="it-IT" sz="2400" dirty="0"/>
              <a:t> de l'</a:t>
            </a:r>
            <a:r>
              <a:rPr lang="it-IT" sz="2400" dirty="0" err="1"/>
              <a:t>achat</a:t>
            </a:r>
            <a:r>
              <a:rPr lang="it-IT" sz="2400" dirty="0"/>
              <a:t> de </a:t>
            </a:r>
            <a:r>
              <a:rPr lang="it-IT" sz="2400" dirty="0" err="1"/>
              <a:t>mortiers</a:t>
            </a:r>
            <a:r>
              <a:rPr lang="it-IT" sz="2400" dirty="0"/>
              <a:t> d'</a:t>
            </a:r>
            <a:r>
              <a:rPr lang="it-IT" sz="2400" dirty="0" err="1"/>
              <a:t>artifice</a:t>
            </a:r>
            <a:r>
              <a:rPr lang="it-IT" sz="2400" dirty="0"/>
              <a:t>…). Elle </a:t>
            </a:r>
            <a:r>
              <a:rPr lang="it-IT" sz="2400" dirty="0" err="1"/>
              <a:t>renforce</a:t>
            </a:r>
            <a:r>
              <a:rPr lang="it-IT" sz="2400" dirty="0"/>
              <a:t>, par </a:t>
            </a:r>
            <a:r>
              <a:rPr lang="it-IT" sz="2400" dirty="0" err="1"/>
              <a:t>ailleurs</a:t>
            </a:r>
            <a:r>
              <a:rPr lang="it-IT" sz="2400" dirty="0"/>
              <a:t>, </a:t>
            </a:r>
            <a:r>
              <a:rPr lang="it-IT" sz="2400" dirty="0" err="1"/>
              <a:t>les</a:t>
            </a:r>
            <a:r>
              <a:rPr lang="it-IT" sz="2400" dirty="0"/>
              <a:t> </a:t>
            </a:r>
            <a:r>
              <a:rPr lang="it-IT" sz="2400" dirty="0" err="1"/>
              <a:t>polices</a:t>
            </a:r>
            <a:r>
              <a:rPr lang="it-IT" sz="2400" dirty="0"/>
              <a:t> </a:t>
            </a:r>
            <a:r>
              <a:rPr lang="it-IT" sz="2400" dirty="0" err="1"/>
              <a:t>municipales</a:t>
            </a:r>
            <a:r>
              <a:rPr lang="it-IT" sz="2400" dirty="0"/>
              <a:t> et </a:t>
            </a:r>
            <a:r>
              <a:rPr lang="it-IT" sz="2400" dirty="0" err="1"/>
              <a:t>encadre</a:t>
            </a:r>
            <a:r>
              <a:rPr lang="it-IT" sz="2400" dirty="0"/>
              <a:t> </a:t>
            </a:r>
            <a:r>
              <a:rPr lang="it-IT" sz="2400" dirty="0" err="1"/>
              <a:t>les</a:t>
            </a:r>
            <a:r>
              <a:rPr lang="it-IT" sz="2400" dirty="0"/>
              <a:t> </a:t>
            </a:r>
            <a:r>
              <a:rPr lang="it-IT" sz="2400" dirty="0" err="1"/>
              <a:t>sociétés</a:t>
            </a:r>
            <a:r>
              <a:rPr lang="it-IT" sz="2400" dirty="0"/>
              <a:t> de </a:t>
            </a:r>
            <a:r>
              <a:rPr lang="it-IT" sz="2400" dirty="0" err="1"/>
              <a:t>sécurité</a:t>
            </a:r>
            <a:r>
              <a:rPr lang="it-IT" sz="2400" dirty="0"/>
              <a:t> </a:t>
            </a:r>
            <a:r>
              <a:rPr lang="it-IT" sz="2400" dirty="0" err="1"/>
              <a:t>privées</a:t>
            </a:r>
            <a:r>
              <a:rPr lang="it-IT" sz="2400" dirty="0"/>
              <a:t>. </a:t>
            </a:r>
            <a:endParaRPr lang="it-IT" sz="2400" dirty="0" smtClean="0"/>
          </a:p>
          <a:p>
            <a:pPr algn="just"/>
            <a:r>
              <a:rPr lang="it-IT" sz="2400" dirty="0" err="1"/>
              <a:t>https</a:t>
            </a:r>
            <a:r>
              <a:rPr lang="it-IT" sz="2400" dirty="0"/>
              <a:t>://</a:t>
            </a:r>
            <a:r>
              <a:rPr lang="it-IT" sz="2400" dirty="0" err="1"/>
              <a:t>www.vie-publique.fr</a:t>
            </a:r>
            <a:r>
              <a:rPr lang="it-IT" sz="2400" dirty="0"/>
              <a:t>/</a:t>
            </a:r>
            <a:r>
              <a:rPr lang="it-IT" sz="2400" dirty="0" err="1"/>
              <a:t>loi</a:t>
            </a:r>
            <a:r>
              <a:rPr lang="it-IT" sz="2400" dirty="0"/>
              <a:t>/277157-loi-pour-une-securite-globale-preservant-les-libertes</a:t>
            </a:r>
            <a:endParaRPr lang="fr-CA" sz="2400" dirty="0"/>
          </a:p>
        </p:txBody>
      </p:sp>
    </p:spTree>
    <p:extLst>
      <p:ext uri="{BB962C8B-B14F-4D97-AF65-F5344CB8AC3E}">
        <p14:creationId xmlns:p14="http://schemas.microsoft.com/office/powerpoint/2010/main" val="1046621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Contestation surtout de </a:t>
            </a:r>
            <a:r>
              <a:rPr lang="fr-CA" sz="2800" dirty="0"/>
              <a:t>l’Art. </a:t>
            </a:r>
            <a:r>
              <a:rPr lang="fr-CA" sz="2800" dirty="0" smtClean="0"/>
              <a:t>24</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L’Art</a:t>
            </a:r>
            <a:r>
              <a:rPr lang="it-IT" sz="2400" dirty="0"/>
              <a:t>.</a:t>
            </a:r>
            <a:r>
              <a:rPr lang="it-IT" sz="2400" dirty="0" smtClean="0"/>
              <a:t>24 (</a:t>
            </a:r>
            <a:r>
              <a:rPr lang="it-IT" sz="2400" dirty="0" err="1" smtClean="0"/>
              <a:t>début</a:t>
            </a:r>
            <a:r>
              <a:rPr lang="it-IT" sz="2400" dirty="0" smtClean="0"/>
              <a:t>) </a:t>
            </a:r>
            <a:r>
              <a:rPr lang="it-IT" sz="2400" dirty="0"/>
              <a:t>a pour </a:t>
            </a:r>
            <a:r>
              <a:rPr lang="it-IT" sz="2400" dirty="0" err="1"/>
              <a:t>but</a:t>
            </a:r>
            <a:r>
              <a:rPr lang="it-IT" sz="2400" dirty="0"/>
              <a:t> de </a:t>
            </a:r>
            <a:r>
              <a:rPr lang="it-IT" sz="2400" dirty="0" err="1"/>
              <a:t>mieux</a:t>
            </a:r>
            <a:r>
              <a:rPr lang="it-IT" sz="2400" dirty="0"/>
              <a:t> </a:t>
            </a:r>
            <a:r>
              <a:rPr lang="it-IT" sz="2400" dirty="0" err="1"/>
              <a:t>protéger</a:t>
            </a:r>
            <a:r>
              <a:rPr lang="it-IT" sz="2400" dirty="0"/>
              <a:t> </a:t>
            </a:r>
            <a:r>
              <a:rPr lang="it-IT" sz="2400" dirty="0" err="1"/>
              <a:t>les</a:t>
            </a:r>
            <a:r>
              <a:rPr lang="it-IT" sz="2400" dirty="0"/>
              <a:t> </a:t>
            </a:r>
            <a:r>
              <a:rPr lang="it-IT" sz="2400" dirty="0" err="1"/>
              <a:t>forces</a:t>
            </a:r>
            <a:r>
              <a:rPr lang="it-IT" sz="2400" dirty="0"/>
              <a:t> de l'</a:t>
            </a:r>
            <a:r>
              <a:rPr lang="it-IT" sz="2400" dirty="0" err="1"/>
              <a:t>ordre</a:t>
            </a:r>
            <a:r>
              <a:rPr lang="it-IT" sz="2400" dirty="0"/>
              <a:t> en </a:t>
            </a:r>
            <a:r>
              <a:rPr lang="it-IT" sz="2400" dirty="0" err="1"/>
              <a:t>cas</a:t>
            </a:r>
            <a:r>
              <a:rPr lang="it-IT" sz="2400" dirty="0"/>
              <a:t> de </a:t>
            </a:r>
            <a:r>
              <a:rPr lang="it-IT" sz="2400" dirty="0" err="1"/>
              <a:t>diffusion</a:t>
            </a:r>
            <a:r>
              <a:rPr lang="it-IT" sz="2400" dirty="0"/>
              <a:t> d'images </a:t>
            </a:r>
            <a:r>
              <a:rPr lang="it-IT" sz="2400" dirty="0" err="1"/>
              <a:t>les</a:t>
            </a:r>
            <a:r>
              <a:rPr lang="it-IT" sz="2400" dirty="0"/>
              <a:t> </a:t>
            </a:r>
            <a:r>
              <a:rPr lang="it-IT" sz="2400" dirty="0" err="1"/>
              <a:t>concernant</a:t>
            </a:r>
            <a:r>
              <a:rPr lang="it-IT" sz="2400" dirty="0"/>
              <a:t>, </a:t>
            </a:r>
            <a:r>
              <a:rPr lang="it-IT" sz="2400" dirty="0" err="1"/>
              <a:t>arguent</a:t>
            </a:r>
            <a:r>
              <a:rPr lang="it-IT" sz="2400" dirty="0"/>
              <a:t> </a:t>
            </a:r>
            <a:r>
              <a:rPr lang="it-IT" sz="2400" dirty="0" err="1"/>
              <a:t>ses</a:t>
            </a:r>
            <a:r>
              <a:rPr lang="it-IT" sz="2400" dirty="0"/>
              <a:t> </a:t>
            </a:r>
            <a:r>
              <a:rPr lang="it-IT" sz="2400" dirty="0" err="1"/>
              <a:t>promoteurs</a:t>
            </a:r>
            <a:r>
              <a:rPr lang="it-IT" sz="2400" dirty="0"/>
              <a:t>. À </a:t>
            </a:r>
            <a:r>
              <a:rPr lang="it-IT" sz="2400" dirty="0" err="1"/>
              <a:t>l'inverse</a:t>
            </a:r>
            <a:r>
              <a:rPr lang="it-IT" sz="2400" dirty="0"/>
              <a:t>, </a:t>
            </a:r>
            <a:r>
              <a:rPr lang="it-IT" sz="2400" dirty="0" err="1"/>
              <a:t>ses</a:t>
            </a:r>
            <a:r>
              <a:rPr lang="it-IT" sz="2400" dirty="0"/>
              <a:t> </a:t>
            </a:r>
            <a:r>
              <a:rPr lang="it-IT" sz="2400" dirty="0" err="1"/>
              <a:t>opposants</a:t>
            </a:r>
            <a:r>
              <a:rPr lang="it-IT" sz="2400" dirty="0"/>
              <a:t> y </a:t>
            </a:r>
            <a:r>
              <a:rPr lang="it-IT" sz="2400" dirty="0" err="1"/>
              <a:t>voient</a:t>
            </a:r>
            <a:r>
              <a:rPr lang="it-IT" sz="2400" dirty="0"/>
              <a:t> une </a:t>
            </a:r>
            <a:r>
              <a:rPr lang="it-IT" sz="2400" dirty="0" err="1"/>
              <a:t>disposition</a:t>
            </a:r>
            <a:r>
              <a:rPr lang="it-IT" sz="2400" dirty="0"/>
              <a:t> « liberticide » et qui </a:t>
            </a:r>
            <a:r>
              <a:rPr lang="it-IT" sz="2400" dirty="0" err="1"/>
              <a:t>empêcherait</a:t>
            </a:r>
            <a:r>
              <a:rPr lang="it-IT" sz="2400" dirty="0"/>
              <a:t> de </a:t>
            </a:r>
            <a:r>
              <a:rPr lang="it-IT" sz="2400" dirty="0" err="1"/>
              <a:t>filmer</a:t>
            </a:r>
            <a:r>
              <a:rPr lang="it-IT" sz="2400" dirty="0"/>
              <a:t> </a:t>
            </a:r>
            <a:r>
              <a:rPr lang="it-IT" sz="2400" dirty="0" err="1"/>
              <a:t>les</a:t>
            </a:r>
            <a:r>
              <a:rPr lang="it-IT" sz="2400" dirty="0"/>
              <a:t> </a:t>
            </a:r>
            <a:r>
              <a:rPr lang="it-IT" sz="2400" dirty="0" err="1"/>
              <a:t>policiers</a:t>
            </a:r>
            <a:r>
              <a:rPr lang="it-IT" sz="2400" dirty="0"/>
              <a:t> et </a:t>
            </a:r>
            <a:r>
              <a:rPr lang="it-IT" sz="2400" dirty="0" err="1"/>
              <a:t>les</a:t>
            </a:r>
            <a:r>
              <a:rPr lang="it-IT" sz="2400" dirty="0"/>
              <a:t> </a:t>
            </a:r>
            <a:r>
              <a:rPr lang="it-IT" sz="2400" dirty="0" err="1"/>
              <a:t>gendarmes</a:t>
            </a:r>
            <a:r>
              <a:rPr lang="it-IT" sz="2400" dirty="0"/>
              <a:t> </a:t>
            </a:r>
            <a:r>
              <a:rPr lang="it-IT" sz="2400" dirty="0" err="1"/>
              <a:t>lors</a:t>
            </a:r>
            <a:r>
              <a:rPr lang="it-IT" sz="2400" dirty="0"/>
              <a:t> d'</a:t>
            </a:r>
            <a:r>
              <a:rPr lang="it-IT" sz="2400" dirty="0" err="1"/>
              <a:t>interventions</a:t>
            </a:r>
            <a:r>
              <a:rPr lang="it-IT" sz="2400" dirty="0"/>
              <a:t> de </a:t>
            </a:r>
            <a:r>
              <a:rPr lang="it-IT" sz="2400" dirty="0" err="1"/>
              <a:t>sécurité</a:t>
            </a:r>
            <a:r>
              <a:rPr lang="it-IT" sz="2400" dirty="0" smtClean="0"/>
              <a:t>.</a:t>
            </a:r>
          </a:p>
          <a:p>
            <a:pPr algn="just"/>
            <a:endParaRPr lang="it-IT" sz="2400" dirty="0"/>
          </a:p>
          <a:p>
            <a:pPr algn="just"/>
            <a:r>
              <a:rPr lang="it-IT" sz="2400" dirty="0" smtClean="0"/>
              <a:t>Art. 24 Le </a:t>
            </a:r>
            <a:r>
              <a:rPr lang="it-IT" sz="2400" dirty="0" err="1" smtClean="0"/>
              <a:t>Sénat</a:t>
            </a:r>
            <a:r>
              <a:rPr lang="it-IT" sz="2400" dirty="0" smtClean="0"/>
              <a:t> l’a </a:t>
            </a:r>
            <a:r>
              <a:rPr lang="it-IT" sz="2400" dirty="0" err="1" smtClean="0"/>
              <a:t>réécrit</a:t>
            </a:r>
            <a:r>
              <a:rPr lang="it-IT" sz="2400" dirty="0" smtClean="0"/>
              <a:t>.</a:t>
            </a:r>
          </a:p>
        </p:txBody>
      </p:sp>
    </p:spTree>
    <p:extLst>
      <p:ext uri="{BB962C8B-B14F-4D97-AF65-F5344CB8AC3E}">
        <p14:creationId xmlns:p14="http://schemas.microsoft.com/office/powerpoint/2010/main" val="329738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fr-CA" sz="2800" dirty="0"/>
          </a:p>
        </p:txBody>
      </p:sp>
      <p:sp>
        <p:nvSpPr>
          <p:cNvPr id="3" name="Segnaposto contenuto 2"/>
          <p:cNvSpPr>
            <a:spLocks noGrp="1"/>
          </p:cNvSpPr>
          <p:nvPr>
            <p:ph idx="1"/>
          </p:nvPr>
        </p:nvSpPr>
        <p:spPr/>
        <p:txBody>
          <a:bodyPr>
            <a:normAutofit/>
          </a:bodyPr>
          <a:lstStyle/>
          <a:p>
            <a:pPr algn="just"/>
            <a:r>
              <a:rPr lang="it-IT" sz="2400" dirty="0"/>
              <a:t>L’</a:t>
            </a:r>
            <a:r>
              <a:rPr lang="it-IT" sz="2400" b="1" dirty="0" err="1"/>
              <a:t>article</a:t>
            </a:r>
            <a:r>
              <a:rPr lang="it-IT" sz="2400" b="1" dirty="0"/>
              <a:t> 24 </a:t>
            </a:r>
            <a:r>
              <a:rPr lang="it-IT" sz="2400" dirty="0" err="1"/>
              <a:t>crée</a:t>
            </a:r>
            <a:r>
              <a:rPr lang="it-IT" sz="2400" dirty="0"/>
              <a:t> </a:t>
            </a:r>
            <a:r>
              <a:rPr lang="it-IT" sz="2400" dirty="0" err="1"/>
              <a:t>dans</a:t>
            </a:r>
            <a:r>
              <a:rPr lang="it-IT" sz="2400" dirty="0"/>
              <a:t> le code </a:t>
            </a:r>
            <a:r>
              <a:rPr lang="it-IT" sz="2400" dirty="0" err="1"/>
              <a:t>pénal</a:t>
            </a:r>
            <a:r>
              <a:rPr lang="it-IT" sz="2400" dirty="0"/>
              <a:t> un </a:t>
            </a:r>
            <a:r>
              <a:rPr lang="it-IT" sz="2400" dirty="0" err="1"/>
              <a:t>nouveau</a:t>
            </a:r>
            <a:r>
              <a:rPr lang="it-IT" sz="2400" dirty="0"/>
              <a:t> </a:t>
            </a:r>
            <a:r>
              <a:rPr lang="it-IT" sz="2400" dirty="0" err="1"/>
              <a:t>délit</a:t>
            </a:r>
            <a:r>
              <a:rPr lang="it-IT" sz="2400" dirty="0"/>
              <a:t>, qui </a:t>
            </a:r>
            <a:r>
              <a:rPr lang="it-IT" sz="2400" dirty="0" err="1"/>
              <a:t>sanctionne</a:t>
            </a:r>
            <a:r>
              <a:rPr lang="it-IT" sz="2400" dirty="0"/>
              <a:t> d’une </a:t>
            </a:r>
            <a:r>
              <a:rPr lang="it-IT" sz="2400" dirty="0" err="1"/>
              <a:t>peine</a:t>
            </a:r>
            <a:r>
              <a:rPr lang="it-IT" sz="2400" dirty="0"/>
              <a:t> de </a:t>
            </a:r>
            <a:r>
              <a:rPr lang="it-IT" sz="2400" dirty="0" err="1"/>
              <a:t>cinq</a:t>
            </a:r>
            <a:r>
              <a:rPr lang="it-IT" sz="2400" dirty="0"/>
              <a:t> </a:t>
            </a:r>
            <a:r>
              <a:rPr lang="it-IT" sz="2400" dirty="0" err="1"/>
              <a:t>ans</a:t>
            </a:r>
            <a:r>
              <a:rPr lang="it-IT" sz="2400" dirty="0"/>
              <a:t> d’</a:t>
            </a:r>
            <a:r>
              <a:rPr lang="it-IT" sz="2400" dirty="0" err="1"/>
              <a:t>emprisonnement</a:t>
            </a:r>
            <a:r>
              <a:rPr lang="it-IT" sz="2400" dirty="0"/>
              <a:t> </a:t>
            </a:r>
            <a:r>
              <a:rPr lang="it-IT" sz="2400" dirty="0" err="1"/>
              <a:t>toute</a:t>
            </a:r>
            <a:r>
              <a:rPr lang="it-IT" sz="2400" dirty="0"/>
              <a:t> </a:t>
            </a:r>
            <a:r>
              <a:rPr lang="it-IT" sz="2400" i="1" dirty="0"/>
              <a:t>« </a:t>
            </a:r>
            <a:r>
              <a:rPr lang="it-IT" sz="2400" i="1" dirty="0" err="1"/>
              <a:t>provocation</a:t>
            </a:r>
            <a:r>
              <a:rPr lang="it-IT" sz="2400" i="1" dirty="0"/>
              <a:t> </a:t>
            </a:r>
            <a:r>
              <a:rPr lang="it-IT" sz="2400" dirty="0"/>
              <a:t>[</a:t>
            </a:r>
            <a:r>
              <a:rPr lang="it-IT" sz="2400" dirty="0" err="1"/>
              <a:t>dans</a:t>
            </a:r>
            <a:r>
              <a:rPr lang="it-IT" sz="2400" dirty="0"/>
              <a:t> le </a:t>
            </a:r>
            <a:r>
              <a:rPr lang="it-IT" sz="2400" dirty="0" err="1"/>
              <a:t>sens</a:t>
            </a:r>
            <a:r>
              <a:rPr lang="it-IT" sz="2400" dirty="0"/>
              <a:t> d’</a:t>
            </a:r>
            <a:r>
              <a:rPr lang="it-IT" sz="2400" dirty="0" err="1"/>
              <a:t>inciter</a:t>
            </a:r>
            <a:r>
              <a:rPr lang="it-IT" sz="2400" dirty="0"/>
              <a:t>, d’</a:t>
            </a:r>
            <a:r>
              <a:rPr lang="it-IT" sz="2400" dirty="0" err="1"/>
              <a:t>appeler</a:t>
            </a:r>
            <a:r>
              <a:rPr lang="it-IT" sz="2400" dirty="0"/>
              <a:t>]</a:t>
            </a:r>
            <a:r>
              <a:rPr lang="it-IT" sz="2400" i="1" dirty="0"/>
              <a:t> à l’</a:t>
            </a:r>
            <a:r>
              <a:rPr lang="it-IT" sz="2400" i="1" dirty="0" err="1"/>
              <a:t>identification</a:t>
            </a:r>
            <a:r>
              <a:rPr lang="it-IT" sz="2400" i="1" dirty="0"/>
              <a:t> » </a:t>
            </a:r>
            <a:r>
              <a:rPr lang="it-IT" sz="2400" dirty="0"/>
              <a:t>d’un gendarme, d’un </a:t>
            </a:r>
            <a:r>
              <a:rPr lang="it-IT" sz="2400" dirty="0" err="1"/>
              <a:t>policier</a:t>
            </a:r>
            <a:r>
              <a:rPr lang="it-IT" sz="2400" dirty="0"/>
              <a:t>, d’un agent </a:t>
            </a:r>
            <a:r>
              <a:rPr lang="it-IT" sz="2400" dirty="0" err="1"/>
              <a:t>des</a:t>
            </a:r>
            <a:r>
              <a:rPr lang="it-IT" sz="2400" dirty="0"/>
              <a:t> </a:t>
            </a:r>
            <a:r>
              <a:rPr lang="it-IT" sz="2400" dirty="0" err="1"/>
              <a:t>douanes</a:t>
            </a:r>
            <a:r>
              <a:rPr lang="it-IT" sz="2400" dirty="0"/>
              <a:t> </a:t>
            </a:r>
            <a:r>
              <a:rPr lang="it-IT" sz="2400" dirty="0" err="1"/>
              <a:t>ou</a:t>
            </a:r>
            <a:r>
              <a:rPr lang="it-IT" sz="2400" dirty="0"/>
              <a:t> de </a:t>
            </a:r>
            <a:r>
              <a:rPr lang="it-IT" sz="2400" dirty="0" err="1"/>
              <a:t>leurs</a:t>
            </a:r>
            <a:r>
              <a:rPr lang="it-IT" sz="2400" dirty="0"/>
              <a:t> </a:t>
            </a:r>
            <a:r>
              <a:rPr lang="it-IT" sz="2400" dirty="0" err="1"/>
              <a:t>proches</a:t>
            </a:r>
            <a:r>
              <a:rPr lang="it-IT" sz="2400" dirty="0"/>
              <a:t>, </a:t>
            </a:r>
            <a:r>
              <a:rPr lang="it-IT" sz="2400" i="1" dirty="0"/>
              <a:t>« </a:t>
            </a:r>
            <a:r>
              <a:rPr lang="it-IT" sz="2400" i="1" dirty="0" err="1"/>
              <a:t>dans</a:t>
            </a:r>
            <a:r>
              <a:rPr lang="it-IT" sz="2400" i="1" dirty="0"/>
              <a:t> le </a:t>
            </a:r>
            <a:r>
              <a:rPr lang="it-IT" sz="2400" i="1" dirty="0" err="1"/>
              <a:t>but</a:t>
            </a:r>
            <a:r>
              <a:rPr lang="it-IT" sz="2400" i="1" dirty="0"/>
              <a:t> manifeste </a:t>
            </a:r>
            <a:r>
              <a:rPr lang="it-IT" sz="2400" i="1" dirty="0" err="1"/>
              <a:t>qu’il</a:t>
            </a:r>
            <a:r>
              <a:rPr lang="it-IT" sz="2400" i="1" dirty="0"/>
              <a:t> </a:t>
            </a:r>
            <a:r>
              <a:rPr lang="it-IT" sz="2400" i="1" dirty="0" err="1"/>
              <a:t>soit</a:t>
            </a:r>
            <a:r>
              <a:rPr lang="it-IT" sz="2400" i="1" dirty="0"/>
              <a:t> </a:t>
            </a:r>
            <a:r>
              <a:rPr lang="it-IT" sz="2400" i="1" dirty="0" err="1"/>
              <a:t>porté</a:t>
            </a:r>
            <a:r>
              <a:rPr lang="it-IT" sz="2400" i="1" dirty="0"/>
              <a:t> </a:t>
            </a:r>
            <a:r>
              <a:rPr lang="it-IT" sz="2400" i="1" dirty="0" err="1"/>
              <a:t>atteinte</a:t>
            </a:r>
            <a:r>
              <a:rPr lang="it-IT" sz="2400" i="1" dirty="0"/>
              <a:t> à son </a:t>
            </a:r>
            <a:r>
              <a:rPr lang="it-IT" sz="2400" i="1" dirty="0" err="1"/>
              <a:t>intégrité</a:t>
            </a:r>
            <a:r>
              <a:rPr lang="it-IT" sz="2400" i="1" dirty="0"/>
              <a:t> </a:t>
            </a:r>
            <a:r>
              <a:rPr lang="it-IT" sz="2400" i="1" dirty="0" err="1"/>
              <a:t>physique</a:t>
            </a:r>
            <a:r>
              <a:rPr lang="it-IT" sz="2400" i="1" dirty="0"/>
              <a:t> </a:t>
            </a:r>
            <a:r>
              <a:rPr lang="it-IT" sz="2400" i="1" dirty="0" err="1"/>
              <a:t>ou</a:t>
            </a:r>
            <a:r>
              <a:rPr lang="it-IT" sz="2400" i="1" dirty="0"/>
              <a:t> </a:t>
            </a:r>
            <a:r>
              <a:rPr lang="it-IT" sz="2400" i="1" dirty="0" err="1"/>
              <a:t>psychique</a:t>
            </a:r>
            <a:r>
              <a:rPr lang="it-IT" sz="2400" i="1" dirty="0"/>
              <a:t> »</a:t>
            </a:r>
            <a:r>
              <a:rPr lang="it-IT" sz="2400" dirty="0" smtClean="0"/>
              <a:t>.</a:t>
            </a:r>
          </a:p>
          <a:p>
            <a:pPr algn="just"/>
            <a:endParaRPr lang="it-IT" sz="2400" dirty="0"/>
          </a:p>
          <a:p>
            <a:pPr algn="just"/>
            <a:r>
              <a:rPr lang="it-IT" sz="2400" i="1" dirty="0" smtClean="0"/>
              <a:t>Le Monde </a:t>
            </a:r>
            <a:r>
              <a:rPr lang="it-IT" sz="2400" dirty="0" smtClean="0"/>
              <a:t>15 </a:t>
            </a:r>
            <a:r>
              <a:rPr lang="it-IT" sz="2400" dirty="0" err="1" smtClean="0"/>
              <a:t>avril</a:t>
            </a:r>
            <a:r>
              <a:rPr lang="it-IT" sz="2400" dirty="0" smtClean="0"/>
              <a:t> 2021</a:t>
            </a:r>
          </a:p>
          <a:p>
            <a:pPr algn="just"/>
            <a:r>
              <a:rPr lang="it-IT" sz="2400" dirty="0"/>
              <a:t>La </a:t>
            </a:r>
            <a:r>
              <a:rPr lang="it-IT" sz="2400" dirty="0" err="1"/>
              <a:t>diffusion</a:t>
            </a:r>
            <a:r>
              <a:rPr lang="it-IT" sz="2400" dirty="0"/>
              <a:t> de </a:t>
            </a:r>
            <a:r>
              <a:rPr lang="it-IT" sz="2400" dirty="0" err="1"/>
              <a:t>photos</a:t>
            </a:r>
            <a:r>
              <a:rPr lang="it-IT" sz="2400" dirty="0"/>
              <a:t> de </a:t>
            </a:r>
            <a:r>
              <a:rPr lang="it-IT" sz="2400" dirty="0" err="1"/>
              <a:t>forces</a:t>
            </a:r>
            <a:r>
              <a:rPr lang="it-IT" sz="2400" dirty="0"/>
              <a:t> de l’</a:t>
            </a:r>
            <a:r>
              <a:rPr lang="it-IT" sz="2400" dirty="0" err="1"/>
              <a:t>ordre</a:t>
            </a:r>
            <a:r>
              <a:rPr lang="it-IT" sz="2400" dirty="0"/>
              <a:t> n’est plus </a:t>
            </a:r>
            <a:r>
              <a:rPr lang="it-IT" sz="2400" dirty="0" err="1"/>
              <a:t>explicitement</a:t>
            </a:r>
            <a:r>
              <a:rPr lang="it-IT" sz="2400" dirty="0"/>
              <a:t> </a:t>
            </a:r>
            <a:r>
              <a:rPr lang="it-IT" sz="2400" dirty="0" err="1"/>
              <a:t>condamnée</a:t>
            </a:r>
            <a:r>
              <a:rPr lang="it-IT" sz="2400" dirty="0"/>
              <a:t> mais</a:t>
            </a:r>
            <a:endParaRPr lang="fr-CA" sz="2400" dirty="0"/>
          </a:p>
          <a:p>
            <a:endParaRPr lang="fr-CA" sz="2400" dirty="0"/>
          </a:p>
          <a:p>
            <a:pPr algn="just"/>
            <a:endParaRPr lang="fr-CA" sz="2400" dirty="0"/>
          </a:p>
        </p:txBody>
      </p:sp>
    </p:spTree>
    <p:extLst>
      <p:ext uri="{BB962C8B-B14F-4D97-AF65-F5344CB8AC3E}">
        <p14:creationId xmlns:p14="http://schemas.microsoft.com/office/powerpoint/2010/main" val="98944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
            </a:r>
            <a:br>
              <a:rPr lang="it-IT" sz="2800" dirty="0" smtClean="0"/>
            </a:br>
            <a:r>
              <a:rPr lang="fr-CA" sz="2800" dirty="0" smtClean="0"/>
              <a:t>Loi </a:t>
            </a:r>
            <a:r>
              <a:rPr lang="fr-CA" sz="2800" dirty="0"/>
              <a:t>du </a:t>
            </a:r>
            <a:r>
              <a:rPr lang="fr-CA" sz="2800" dirty="0" smtClean="0"/>
              <a:t>séparatisme ou</a:t>
            </a:r>
            <a:r>
              <a:rPr lang="it-IT" sz="2800" b="1" dirty="0" smtClean="0"/>
              <a:t/>
            </a:r>
            <a:br>
              <a:rPr lang="it-IT" sz="2800" b="1" dirty="0" smtClean="0"/>
            </a:br>
            <a:r>
              <a:rPr lang="it-IT" sz="2700" dirty="0" err="1" smtClean="0"/>
              <a:t>Projet</a:t>
            </a:r>
            <a:r>
              <a:rPr lang="it-IT" sz="2700" dirty="0" smtClean="0"/>
              <a:t> </a:t>
            </a:r>
            <a:r>
              <a:rPr lang="it-IT" sz="2700" dirty="0"/>
              <a:t>de </a:t>
            </a:r>
            <a:r>
              <a:rPr lang="it-IT" sz="2700" dirty="0" err="1"/>
              <a:t>loi</a:t>
            </a:r>
            <a:r>
              <a:rPr lang="it-IT" sz="2700" dirty="0"/>
              <a:t> </a:t>
            </a:r>
            <a:r>
              <a:rPr lang="it-IT" sz="2700" dirty="0" err="1"/>
              <a:t>confortant</a:t>
            </a:r>
            <a:r>
              <a:rPr lang="it-IT" sz="2700" dirty="0"/>
              <a:t> le </a:t>
            </a:r>
            <a:r>
              <a:rPr lang="it-IT" sz="2700" dirty="0" err="1"/>
              <a:t>respect</a:t>
            </a:r>
            <a:r>
              <a:rPr lang="it-IT" sz="2700" dirty="0"/>
              <a:t> </a:t>
            </a:r>
            <a:r>
              <a:rPr lang="it-IT" sz="2700" dirty="0" err="1"/>
              <a:t>des</a:t>
            </a:r>
            <a:r>
              <a:rPr lang="it-IT" sz="2700" dirty="0"/>
              <a:t> </a:t>
            </a:r>
            <a:r>
              <a:rPr lang="it-IT" sz="2700" dirty="0" err="1"/>
              <a:t>principes</a:t>
            </a:r>
            <a:r>
              <a:rPr lang="it-IT" sz="2700" dirty="0"/>
              <a:t> de la </a:t>
            </a:r>
            <a:r>
              <a:rPr lang="it-IT" sz="2700" dirty="0" err="1" smtClean="0"/>
              <a:t>République</a:t>
            </a:r>
            <a:r>
              <a:rPr lang="it-IT" sz="2700" dirty="0" smtClean="0"/>
              <a:t> </a:t>
            </a:r>
            <a:r>
              <a:rPr lang="it-IT" sz="2700" dirty="0" err="1" smtClean="0"/>
              <a:t>ou</a:t>
            </a:r>
            <a:r>
              <a:rPr lang="mr-IN" sz="2700" dirty="0" smtClean="0"/>
              <a:t>…</a:t>
            </a:r>
            <a:r>
              <a:rPr lang="it-IT" sz="2700" dirty="0" smtClean="0"/>
              <a:t/>
            </a:r>
            <a:br>
              <a:rPr lang="it-IT" sz="2700" dirty="0" smtClean="0"/>
            </a:br>
            <a:endParaRPr lang="fr-CA" sz="2700" dirty="0"/>
          </a:p>
        </p:txBody>
      </p:sp>
      <p:sp>
        <p:nvSpPr>
          <p:cNvPr id="3" name="Segnaposto contenuto 2"/>
          <p:cNvSpPr>
            <a:spLocks noGrp="1"/>
          </p:cNvSpPr>
          <p:nvPr>
            <p:ph idx="1"/>
          </p:nvPr>
        </p:nvSpPr>
        <p:spPr/>
        <p:txBody>
          <a:bodyPr>
            <a:normAutofit fontScale="92500" lnSpcReduction="20000"/>
          </a:bodyPr>
          <a:lstStyle/>
          <a:p>
            <a:pPr algn="just"/>
            <a:r>
              <a:rPr lang="it-IT" sz="2800" dirty="0" smtClean="0"/>
              <a:t>Le </a:t>
            </a:r>
            <a:r>
              <a:rPr lang="it-IT" sz="2800" dirty="0" err="1"/>
              <a:t>projet</a:t>
            </a:r>
            <a:r>
              <a:rPr lang="it-IT" sz="2800" dirty="0"/>
              <a:t> de </a:t>
            </a:r>
            <a:r>
              <a:rPr lang="it-IT" sz="2800" dirty="0" err="1"/>
              <a:t>loi</a:t>
            </a:r>
            <a:r>
              <a:rPr lang="it-IT" sz="2800" dirty="0"/>
              <a:t> </a:t>
            </a:r>
            <a:r>
              <a:rPr lang="it-IT" sz="2800" dirty="0" err="1"/>
              <a:t>vise</a:t>
            </a:r>
            <a:r>
              <a:rPr lang="it-IT" sz="2800" dirty="0"/>
              <a:t> à </a:t>
            </a:r>
            <a:r>
              <a:rPr lang="it-IT" sz="2800" dirty="0" err="1"/>
              <a:t>lutter</a:t>
            </a:r>
            <a:r>
              <a:rPr lang="it-IT" sz="2800" dirty="0"/>
              <a:t> </a:t>
            </a:r>
            <a:r>
              <a:rPr lang="it-IT" sz="2800" dirty="0" err="1"/>
              <a:t>contre</a:t>
            </a:r>
            <a:r>
              <a:rPr lang="it-IT" sz="2800" dirty="0"/>
              <a:t> le </a:t>
            </a:r>
            <a:r>
              <a:rPr lang="it-IT" sz="2800" dirty="0" err="1"/>
              <a:t>séparatisme</a:t>
            </a:r>
            <a:r>
              <a:rPr lang="it-IT" sz="2800" dirty="0"/>
              <a:t> et </a:t>
            </a:r>
            <a:r>
              <a:rPr lang="it-IT" sz="2800" dirty="0" err="1"/>
              <a:t>les</a:t>
            </a:r>
            <a:r>
              <a:rPr lang="it-IT" sz="2800" dirty="0"/>
              <a:t> </a:t>
            </a:r>
            <a:r>
              <a:rPr lang="it-IT" sz="2800" dirty="0" err="1"/>
              <a:t>atteintes</a:t>
            </a:r>
            <a:r>
              <a:rPr lang="it-IT" sz="2800" dirty="0"/>
              <a:t> à la </a:t>
            </a:r>
            <a:r>
              <a:rPr lang="it-IT" sz="2800" dirty="0" err="1"/>
              <a:t>citoyenneté</a:t>
            </a:r>
            <a:r>
              <a:rPr lang="it-IT" sz="2800" dirty="0"/>
              <a:t>. Il </a:t>
            </a:r>
            <a:r>
              <a:rPr lang="it-IT" sz="2800" dirty="0" err="1"/>
              <a:t>entend</a:t>
            </a:r>
            <a:r>
              <a:rPr lang="it-IT" sz="2800" dirty="0"/>
              <a:t> </a:t>
            </a:r>
            <a:r>
              <a:rPr lang="it-IT" sz="2800" dirty="0" err="1"/>
              <a:t>apporter</a:t>
            </a:r>
            <a:r>
              <a:rPr lang="it-IT" sz="2800" dirty="0"/>
              <a:t> </a:t>
            </a:r>
            <a:r>
              <a:rPr lang="it-IT" sz="2800" dirty="0" err="1"/>
              <a:t>des</a:t>
            </a:r>
            <a:r>
              <a:rPr lang="it-IT" sz="2800" dirty="0"/>
              <a:t> </a:t>
            </a:r>
            <a:r>
              <a:rPr lang="it-IT" sz="2800" dirty="0" err="1"/>
              <a:t>réponses</a:t>
            </a:r>
            <a:r>
              <a:rPr lang="it-IT" sz="2800" dirty="0"/>
              <a:t> </a:t>
            </a:r>
            <a:r>
              <a:rPr lang="it-IT" sz="2800" dirty="0" err="1"/>
              <a:t>au</a:t>
            </a:r>
            <a:r>
              <a:rPr lang="it-IT" sz="2800" dirty="0"/>
              <a:t> repli </a:t>
            </a:r>
            <a:r>
              <a:rPr lang="it-IT" sz="2800" dirty="0" err="1"/>
              <a:t>communautaire</a:t>
            </a:r>
            <a:r>
              <a:rPr lang="it-IT" sz="2800" dirty="0"/>
              <a:t> et </a:t>
            </a:r>
            <a:r>
              <a:rPr lang="it-IT" sz="2800" dirty="0" err="1"/>
              <a:t>au</a:t>
            </a:r>
            <a:r>
              <a:rPr lang="it-IT" sz="2800" dirty="0"/>
              <a:t> </a:t>
            </a:r>
            <a:r>
              <a:rPr lang="it-IT" sz="2800" dirty="0" err="1"/>
              <a:t>développement</a:t>
            </a:r>
            <a:r>
              <a:rPr lang="it-IT" sz="2800" dirty="0"/>
              <a:t> de l'</a:t>
            </a:r>
            <a:r>
              <a:rPr lang="it-IT" sz="2800" dirty="0" err="1"/>
              <a:t>islamisme</a:t>
            </a:r>
            <a:r>
              <a:rPr lang="it-IT" sz="2800" dirty="0"/>
              <a:t> radical, en </a:t>
            </a:r>
            <a:r>
              <a:rPr lang="it-IT" sz="2800" dirty="0" err="1"/>
              <a:t>renforçant</a:t>
            </a:r>
            <a:r>
              <a:rPr lang="it-IT" sz="2800" dirty="0"/>
              <a:t> le </a:t>
            </a:r>
            <a:r>
              <a:rPr lang="it-IT" sz="2800" dirty="0" err="1"/>
              <a:t>respect</a:t>
            </a:r>
            <a:r>
              <a:rPr lang="it-IT" sz="2800" dirty="0"/>
              <a:t> </a:t>
            </a:r>
            <a:r>
              <a:rPr lang="it-IT" sz="2800" dirty="0" err="1"/>
              <a:t>des</a:t>
            </a:r>
            <a:r>
              <a:rPr lang="it-IT" sz="2800" dirty="0"/>
              <a:t> </a:t>
            </a:r>
            <a:r>
              <a:rPr lang="it-IT" sz="2800" dirty="0" err="1"/>
              <a:t>principes</a:t>
            </a:r>
            <a:r>
              <a:rPr lang="it-IT" sz="2800" dirty="0"/>
              <a:t> </a:t>
            </a:r>
            <a:r>
              <a:rPr lang="it-IT" sz="2800" dirty="0" err="1"/>
              <a:t>républicains</a:t>
            </a:r>
            <a:r>
              <a:rPr lang="it-IT" sz="2800" dirty="0"/>
              <a:t> et en </a:t>
            </a:r>
            <a:r>
              <a:rPr lang="it-IT" sz="2800" dirty="0" err="1"/>
              <a:t>modifiant</a:t>
            </a:r>
            <a:r>
              <a:rPr lang="it-IT" sz="2800" dirty="0"/>
              <a:t> </a:t>
            </a:r>
            <a:r>
              <a:rPr lang="it-IT" sz="2800" dirty="0" err="1"/>
              <a:t>les</a:t>
            </a:r>
            <a:r>
              <a:rPr lang="it-IT" sz="2800" dirty="0"/>
              <a:t> </a:t>
            </a:r>
            <a:r>
              <a:rPr lang="it-IT" sz="2800" dirty="0" err="1"/>
              <a:t>lois</a:t>
            </a:r>
            <a:r>
              <a:rPr lang="it-IT" sz="2800" dirty="0"/>
              <a:t> </a:t>
            </a:r>
            <a:r>
              <a:rPr lang="it-IT" sz="2800" dirty="0" err="1"/>
              <a:t>sur</a:t>
            </a:r>
            <a:r>
              <a:rPr lang="it-IT" sz="2800" dirty="0"/>
              <a:t> </a:t>
            </a:r>
            <a:r>
              <a:rPr lang="it-IT" sz="2800" dirty="0" err="1"/>
              <a:t>les</a:t>
            </a:r>
            <a:r>
              <a:rPr lang="it-IT" sz="2800" dirty="0"/>
              <a:t> </a:t>
            </a:r>
            <a:r>
              <a:rPr lang="it-IT" sz="2800" dirty="0" err="1"/>
              <a:t>cultes</a:t>
            </a:r>
            <a:r>
              <a:rPr lang="it-IT" sz="2800" dirty="0"/>
              <a:t>. </a:t>
            </a:r>
            <a:endParaRPr lang="it-IT" sz="2800" dirty="0" smtClean="0"/>
          </a:p>
          <a:p>
            <a:pPr algn="just"/>
            <a:r>
              <a:rPr lang="it-IT" sz="2800" dirty="0"/>
              <a:t>9 </a:t>
            </a:r>
            <a:r>
              <a:rPr lang="it-IT" sz="2800" dirty="0" err="1"/>
              <a:t>décembre</a:t>
            </a:r>
            <a:r>
              <a:rPr lang="it-IT" sz="2800" dirty="0"/>
              <a:t> </a:t>
            </a:r>
            <a:r>
              <a:rPr lang="it-IT" sz="2800" dirty="0" smtClean="0"/>
              <a:t>2020 </a:t>
            </a:r>
            <a:r>
              <a:rPr lang="it-IT" sz="2800" dirty="0" err="1" smtClean="0"/>
              <a:t>Conseil</a:t>
            </a:r>
            <a:r>
              <a:rPr lang="it-IT" sz="2800" dirty="0" smtClean="0"/>
              <a:t> </a:t>
            </a:r>
            <a:r>
              <a:rPr lang="it-IT" sz="2800" dirty="0" err="1"/>
              <a:t>des</a:t>
            </a:r>
            <a:r>
              <a:rPr lang="it-IT" sz="2800" dirty="0"/>
              <a:t> </a:t>
            </a:r>
            <a:r>
              <a:rPr lang="it-IT" sz="2800" dirty="0" err="1" smtClean="0"/>
              <a:t>ministres</a:t>
            </a:r>
            <a:r>
              <a:rPr lang="it-IT" sz="2800" dirty="0"/>
              <a:t> et </a:t>
            </a:r>
            <a:r>
              <a:rPr lang="it-IT" sz="2800" dirty="0" err="1"/>
              <a:t>Dépôt</a:t>
            </a:r>
            <a:r>
              <a:rPr lang="it-IT" sz="2800" dirty="0"/>
              <a:t> </a:t>
            </a:r>
            <a:r>
              <a:rPr lang="it-IT" sz="2800" dirty="0" err="1"/>
              <a:t>au</a:t>
            </a:r>
            <a:r>
              <a:rPr lang="it-IT" sz="2800" dirty="0"/>
              <a:t> </a:t>
            </a:r>
            <a:r>
              <a:rPr lang="it-IT" sz="2800" dirty="0" err="1"/>
              <a:t>parlement</a:t>
            </a:r>
            <a:r>
              <a:rPr lang="it-IT" sz="2800" dirty="0"/>
              <a:t>; </a:t>
            </a:r>
            <a:endParaRPr lang="it-IT" sz="2800" dirty="0" smtClean="0"/>
          </a:p>
          <a:p>
            <a:pPr algn="just"/>
            <a:r>
              <a:rPr lang="it-IT" sz="2800" dirty="0" smtClean="0"/>
              <a:t>17 </a:t>
            </a:r>
            <a:r>
              <a:rPr lang="it-IT" sz="2800" dirty="0" err="1"/>
              <a:t>février</a:t>
            </a:r>
            <a:r>
              <a:rPr lang="it-IT" sz="2800" dirty="0"/>
              <a:t> </a:t>
            </a:r>
            <a:r>
              <a:rPr lang="it-IT" sz="2800" dirty="0" smtClean="0"/>
              <a:t>2021 </a:t>
            </a:r>
            <a:r>
              <a:rPr lang="it-IT" sz="2800" dirty="0" err="1" smtClean="0"/>
              <a:t>adoption</a:t>
            </a:r>
            <a:r>
              <a:rPr lang="it-IT" sz="2800" dirty="0" smtClean="0"/>
              <a:t> par l’</a:t>
            </a:r>
            <a:r>
              <a:rPr lang="it-IT" sz="2800" dirty="0" err="1" smtClean="0"/>
              <a:t>Assemblée</a:t>
            </a:r>
            <a:r>
              <a:rPr lang="it-IT" sz="2800" dirty="0" smtClean="0"/>
              <a:t> </a:t>
            </a:r>
            <a:r>
              <a:rPr lang="it-IT" sz="2800" dirty="0" err="1" smtClean="0"/>
              <a:t>Nationale</a:t>
            </a:r>
            <a:r>
              <a:rPr lang="it-IT" sz="2800" dirty="0" smtClean="0"/>
              <a:t>.</a:t>
            </a:r>
          </a:p>
          <a:p>
            <a:r>
              <a:rPr lang="it-IT" sz="2800" dirty="0" smtClean="0"/>
              <a:t> 12 </a:t>
            </a:r>
            <a:r>
              <a:rPr lang="it-IT" sz="2800" dirty="0" err="1" smtClean="0"/>
              <a:t>avril</a:t>
            </a:r>
            <a:r>
              <a:rPr lang="it-IT" sz="2800" dirty="0" smtClean="0"/>
              <a:t> 2021 </a:t>
            </a:r>
            <a:r>
              <a:rPr lang="it-IT" sz="2800" dirty="0" err="1" smtClean="0"/>
              <a:t>adopté</a:t>
            </a:r>
            <a:r>
              <a:rPr lang="it-IT" sz="2800" dirty="0" smtClean="0"/>
              <a:t> par le </a:t>
            </a:r>
            <a:r>
              <a:rPr lang="it-IT" sz="2800" dirty="0" err="1" smtClean="0"/>
              <a:t>Sénat</a:t>
            </a:r>
            <a:endParaRPr lang="it-IT" sz="2800" dirty="0"/>
          </a:p>
          <a:p>
            <a:pPr algn="just"/>
            <a:r>
              <a:rPr lang="it-IT" sz="2800" dirty="0" err="1"/>
              <a:t>https</a:t>
            </a:r>
            <a:r>
              <a:rPr lang="it-IT" sz="2800" dirty="0"/>
              <a:t>://</a:t>
            </a:r>
            <a:r>
              <a:rPr lang="it-IT" sz="2800" dirty="0" err="1"/>
              <a:t>www.vie-publique.fr</a:t>
            </a:r>
            <a:r>
              <a:rPr lang="it-IT" sz="2800" dirty="0"/>
              <a:t>/</a:t>
            </a:r>
            <a:r>
              <a:rPr lang="it-IT" sz="2800" dirty="0" err="1"/>
              <a:t>loi</a:t>
            </a:r>
            <a:r>
              <a:rPr lang="it-IT" sz="2800" dirty="0"/>
              <a:t>/277621-loi-separatisme-respect-des-principes-de-la-republique</a:t>
            </a:r>
          </a:p>
          <a:p>
            <a:pPr algn="just"/>
            <a:endParaRPr lang="it-IT" sz="2800" b="1" dirty="0"/>
          </a:p>
          <a:p>
            <a:pPr algn="just"/>
            <a:endParaRPr lang="fr-CA" sz="2400" dirty="0"/>
          </a:p>
        </p:txBody>
      </p:sp>
    </p:spTree>
    <p:extLst>
      <p:ext uri="{BB962C8B-B14F-4D97-AF65-F5344CB8AC3E}">
        <p14:creationId xmlns:p14="http://schemas.microsoft.com/office/powerpoint/2010/main" val="2585005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Dénominations</a:t>
            </a:r>
            <a:endParaRPr lang="fr-CA" sz="2800" dirty="0"/>
          </a:p>
        </p:txBody>
      </p:sp>
      <p:sp>
        <p:nvSpPr>
          <p:cNvPr id="3" name="Segnaposto contenuto 2"/>
          <p:cNvSpPr>
            <a:spLocks noGrp="1"/>
          </p:cNvSpPr>
          <p:nvPr>
            <p:ph idx="1"/>
          </p:nvPr>
        </p:nvSpPr>
        <p:spPr/>
        <p:txBody>
          <a:bodyPr>
            <a:normAutofit fontScale="92500"/>
          </a:bodyPr>
          <a:lstStyle/>
          <a:p>
            <a:pPr algn="just"/>
            <a:r>
              <a:rPr lang="fr-CA" sz="2400" dirty="0" smtClean="0"/>
              <a:t>« Loi </a:t>
            </a:r>
            <a:r>
              <a:rPr lang="fr-CA" sz="2400" dirty="0"/>
              <a:t>du </a:t>
            </a:r>
            <a:r>
              <a:rPr lang="fr-CA" sz="2400" dirty="0" smtClean="0"/>
              <a:t>séparatisme » (M. </a:t>
            </a:r>
            <a:r>
              <a:rPr lang="fr-CA" sz="2400" dirty="0" err="1" smtClean="0"/>
              <a:t>Macron</a:t>
            </a:r>
            <a:r>
              <a:rPr lang="fr-CA" sz="2400" dirty="0" smtClean="0"/>
              <a:t> et </a:t>
            </a:r>
            <a:r>
              <a:rPr lang="it-IT" sz="2400" dirty="0"/>
              <a:t>par la ministre </a:t>
            </a:r>
            <a:r>
              <a:rPr lang="it-IT" sz="2400" dirty="0" err="1"/>
              <a:t>déléguée</a:t>
            </a:r>
            <a:r>
              <a:rPr lang="it-IT" sz="2400" dirty="0"/>
              <a:t> </a:t>
            </a:r>
            <a:r>
              <a:rPr lang="it-IT" sz="2400" dirty="0" err="1"/>
              <a:t>Marlène</a:t>
            </a:r>
            <a:r>
              <a:rPr lang="it-IT" sz="2400" dirty="0"/>
              <a:t> </a:t>
            </a:r>
            <a:r>
              <a:rPr lang="it-IT" sz="2400" dirty="0" smtClean="0"/>
              <a:t>Schiappa </a:t>
            </a:r>
            <a:r>
              <a:rPr lang="it-IT" sz="2400" dirty="0" err="1" smtClean="0"/>
              <a:t>juillet</a:t>
            </a:r>
            <a:r>
              <a:rPr lang="it-IT" sz="2400" dirty="0" smtClean="0"/>
              <a:t> 2020)</a:t>
            </a:r>
            <a:endParaRPr lang="fr-CA" sz="2400" dirty="0" smtClean="0"/>
          </a:p>
          <a:p>
            <a:pPr algn="just"/>
            <a:r>
              <a:rPr lang="fr-CA" sz="2400" dirty="0" smtClean="0"/>
              <a:t> ou</a:t>
            </a:r>
          </a:p>
          <a:p>
            <a:pPr algn="just"/>
            <a:r>
              <a:rPr lang="fr-CA" sz="2400" dirty="0" smtClean="0"/>
              <a:t>« projet </a:t>
            </a:r>
            <a:r>
              <a:rPr lang="fr-CA" sz="2400" dirty="0"/>
              <a:t>de loi visant à renforcer la laïcité et conforter les principes républicains </a:t>
            </a:r>
            <a:r>
              <a:rPr lang="fr-CA" sz="2400" dirty="0" smtClean="0"/>
              <a:t>» </a:t>
            </a:r>
            <a:r>
              <a:rPr lang="fr-CA" sz="2400" dirty="0"/>
              <a:t>le ministre de l'intérieur Gérald </a:t>
            </a:r>
            <a:r>
              <a:rPr lang="fr-CA" sz="2400" dirty="0" err="1"/>
              <a:t>Darmanin</a:t>
            </a:r>
            <a:r>
              <a:rPr lang="fr-CA" sz="2400" dirty="0"/>
              <a:t> </a:t>
            </a:r>
            <a:r>
              <a:rPr lang="fr-CA" sz="2400" dirty="0" smtClean="0"/>
              <a:t>(6 octobre 2020)</a:t>
            </a:r>
          </a:p>
          <a:p>
            <a:pPr algn="just"/>
            <a:r>
              <a:rPr lang="fr-CA" sz="2400" dirty="0" smtClean="0"/>
              <a:t>ou</a:t>
            </a:r>
            <a:endParaRPr lang="it-IT" sz="2400" dirty="0" smtClean="0"/>
          </a:p>
          <a:p>
            <a:pPr algn="just"/>
            <a:r>
              <a:rPr lang="it-IT" sz="2400" dirty="0" err="1" smtClean="0"/>
              <a:t>Projet</a:t>
            </a:r>
            <a:r>
              <a:rPr lang="it-IT" sz="2400" dirty="0" smtClean="0"/>
              <a:t> de </a:t>
            </a:r>
            <a:r>
              <a:rPr lang="it-IT" sz="2400" dirty="0" err="1" smtClean="0"/>
              <a:t>loi</a:t>
            </a:r>
            <a:r>
              <a:rPr lang="it-IT" sz="2400" dirty="0" smtClean="0"/>
              <a:t> </a:t>
            </a:r>
            <a:r>
              <a:rPr lang="it-IT" sz="2400" dirty="0" err="1" smtClean="0"/>
              <a:t>confortant</a:t>
            </a:r>
            <a:r>
              <a:rPr lang="it-IT" sz="2400" dirty="0" smtClean="0"/>
              <a:t> le </a:t>
            </a:r>
            <a:r>
              <a:rPr lang="it-IT" sz="2400" dirty="0" err="1" smtClean="0"/>
              <a:t>respect</a:t>
            </a:r>
            <a:r>
              <a:rPr lang="it-IT" sz="2400" dirty="0" smtClean="0"/>
              <a:t> </a:t>
            </a:r>
            <a:r>
              <a:rPr lang="it-IT" sz="2400" dirty="0" err="1" smtClean="0"/>
              <a:t>des</a:t>
            </a:r>
            <a:r>
              <a:rPr lang="it-IT" sz="2400" dirty="0" smtClean="0"/>
              <a:t> </a:t>
            </a:r>
            <a:r>
              <a:rPr lang="it-IT" sz="2400" dirty="0" err="1" smtClean="0"/>
              <a:t>principes</a:t>
            </a:r>
            <a:r>
              <a:rPr lang="it-IT" sz="2400" dirty="0" smtClean="0"/>
              <a:t> de la </a:t>
            </a:r>
            <a:r>
              <a:rPr lang="it-IT" sz="2400" dirty="0" err="1" smtClean="0"/>
              <a:t>République</a:t>
            </a:r>
            <a:r>
              <a:rPr lang="it-IT" sz="2400" dirty="0" smtClean="0"/>
              <a:t> (</a:t>
            </a:r>
            <a:r>
              <a:rPr lang="it-IT" sz="2400" dirty="0" err="1" smtClean="0"/>
              <a:t>Gouvernement</a:t>
            </a:r>
            <a:r>
              <a:rPr lang="it-IT" sz="2400" dirty="0" smtClean="0"/>
              <a:t>  et </a:t>
            </a:r>
            <a:r>
              <a:rPr lang="it-IT" sz="2400" dirty="0" err="1" smtClean="0"/>
              <a:t>Assemblée</a:t>
            </a:r>
            <a:r>
              <a:rPr lang="it-IT" sz="2400" dirty="0" smtClean="0"/>
              <a:t> </a:t>
            </a:r>
            <a:r>
              <a:rPr lang="it-IT" sz="2400" dirty="0" err="1" smtClean="0"/>
              <a:t>Nationale</a:t>
            </a:r>
            <a:r>
              <a:rPr lang="it-IT" sz="2400" dirty="0" smtClean="0"/>
              <a:t>)</a:t>
            </a:r>
          </a:p>
          <a:p>
            <a:pPr algn="just"/>
            <a:r>
              <a:rPr lang="it-IT" sz="2400" dirty="0" err="1" smtClean="0"/>
              <a:t>ou</a:t>
            </a:r>
            <a:r>
              <a:rPr lang="it-IT" sz="2400" dirty="0" smtClean="0"/>
              <a:t> </a:t>
            </a:r>
          </a:p>
          <a:p>
            <a:pPr algn="just"/>
            <a:r>
              <a:rPr lang="it-IT" sz="2400" dirty="0" err="1" smtClean="0"/>
              <a:t>Projet</a:t>
            </a:r>
            <a:r>
              <a:rPr lang="it-IT" sz="2400" dirty="0" smtClean="0"/>
              <a:t> </a:t>
            </a:r>
            <a:r>
              <a:rPr lang="it-IT" sz="2400" dirty="0"/>
              <a:t>de </a:t>
            </a:r>
            <a:r>
              <a:rPr lang="it-IT" sz="2400" dirty="0" err="1"/>
              <a:t>loi</a:t>
            </a:r>
            <a:r>
              <a:rPr lang="it-IT" sz="2400" dirty="0"/>
              <a:t> </a:t>
            </a:r>
            <a:r>
              <a:rPr lang="it-IT" sz="2400" dirty="0" err="1"/>
              <a:t>confortant</a:t>
            </a:r>
            <a:r>
              <a:rPr lang="it-IT" sz="2400" dirty="0"/>
              <a:t> le </a:t>
            </a:r>
            <a:r>
              <a:rPr lang="it-IT" sz="2400" dirty="0" err="1"/>
              <a:t>respect</a:t>
            </a:r>
            <a:r>
              <a:rPr lang="it-IT" sz="2400" dirty="0"/>
              <a:t> </a:t>
            </a:r>
            <a:r>
              <a:rPr lang="it-IT" sz="2400" dirty="0" err="1"/>
              <a:t>des</a:t>
            </a:r>
            <a:r>
              <a:rPr lang="it-IT" sz="2400" dirty="0"/>
              <a:t> </a:t>
            </a:r>
            <a:r>
              <a:rPr lang="it-IT" sz="2400" dirty="0" err="1"/>
              <a:t>principes</a:t>
            </a:r>
            <a:r>
              <a:rPr lang="it-IT" sz="2400" dirty="0"/>
              <a:t> de la </a:t>
            </a:r>
            <a:r>
              <a:rPr lang="it-IT" sz="2400" dirty="0" err="1"/>
              <a:t>République</a:t>
            </a:r>
            <a:r>
              <a:rPr lang="it-IT" sz="2400" dirty="0"/>
              <a:t> et de </a:t>
            </a:r>
            <a:r>
              <a:rPr lang="it-IT" sz="2400" dirty="0" err="1"/>
              <a:t>lutte</a:t>
            </a:r>
            <a:r>
              <a:rPr lang="it-IT" sz="2400" dirty="0"/>
              <a:t> </a:t>
            </a:r>
            <a:r>
              <a:rPr lang="it-IT" sz="2400" dirty="0" err="1"/>
              <a:t>contre</a:t>
            </a:r>
            <a:r>
              <a:rPr lang="it-IT" sz="2400" dirty="0"/>
              <a:t> le </a:t>
            </a:r>
            <a:r>
              <a:rPr lang="it-IT" sz="2400" dirty="0" err="1"/>
              <a:t>séparatisme</a:t>
            </a:r>
            <a:r>
              <a:rPr lang="it-IT" sz="2400" dirty="0"/>
              <a:t> </a:t>
            </a:r>
            <a:r>
              <a:rPr lang="it-IT" sz="2400" dirty="0" smtClean="0"/>
              <a:t>(</a:t>
            </a:r>
            <a:r>
              <a:rPr lang="it-IT" sz="2400" dirty="0" err="1" smtClean="0"/>
              <a:t>Sénat</a:t>
            </a:r>
            <a:r>
              <a:rPr lang="it-IT" sz="2400" dirty="0" smtClean="0"/>
              <a:t> </a:t>
            </a:r>
            <a:r>
              <a:rPr lang="it-IT" sz="2400" dirty="0" err="1" smtClean="0"/>
              <a:t>avril</a:t>
            </a:r>
            <a:r>
              <a:rPr lang="it-IT" sz="2400" dirty="0" smtClean="0"/>
              <a:t> 2021)</a:t>
            </a:r>
            <a:endParaRPr lang="it-IT" sz="2400" dirty="0"/>
          </a:p>
        </p:txBody>
      </p:sp>
    </p:spTree>
    <p:extLst>
      <p:ext uri="{BB962C8B-B14F-4D97-AF65-F5344CB8AC3E}">
        <p14:creationId xmlns:p14="http://schemas.microsoft.com/office/powerpoint/2010/main" val="4081526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
            </a:r>
            <a:br>
              <a:rPr lang="fr-CA" sz="2800" dirty="0" smtClean="0"/>
            </a:br>
            <a:r>
              <a:rPr lang="fr-CA" sz="2800" dirty="0"/>
              <a:t/>
            </a:r>
            <a:br>
              <a:rPr lang="fr-CA" sz="2800" dirty="0"/>
            </a:br>
            <a:r>
              <a:rPr lang="it-IT" sz="2800" b="1" dirty="0" err="1"/>
              <a:t>Projet</a:t>
            </a:r>
            <a:r>
              <a:rPr lang="it-IT" sz="2800" b="1" dirty="0"/>
              <a:t> de </a:t>
            </a:r>
            <a:r>
              <a:rPr lang="it-IT" sz="2800" b="1" dirty="0" err="1"/>
              <a:t>loi</a:t>
            </a:r>
            <a:r>
              <a:rPr lang="it-IT" sz="2800" b="1" dirty="0"/>
              <a:t> </a:t>
            </a:r>
            <a:r>
              <a:rPr lang="it-IT" sz="2800" b="1" dirty="0" err="1"/>
              <a:t>confortant</a:t>
            </a:r>
            <a:r>
              <a:rPr lang="it-IT" sz="2800" b="1" dirty="0"/>
              <a:t> le </a:t>
            </a:r>
            <a:r>
              <a:rPr lang="it-IT" sz="2800" b="1" dirty="0" err="1"/>
              <a:t>respect</a:t>
            </a:r>
            <a:r>
              <a:rPr lang="it-IT" sz="2800" b="1" dirty="0"/>
              <a:t> </a:t>
            </a:r>
            <a:r>
              <a:rPr lang="it-IT" sz="2800" b="1" dirty="0" err="1"/>
              <a:t>des</a:t>
            </a:r>
            <a:r>
              <a:rPr lang="it-IT" sz="2800" b="1" dirty="0"/>
              <a:t> </a:t>
            </a:r>
            <a:r>
              <a:rPr lang="it-IT" sz="2800" b="1" dirty="0" err="1"/>
              <a:t>principes</a:t>
            </a:r>
            <a:r>
              <a:rPr lang="it-IT" sz="2800" b="1" dirty="0"/>
              <a:t> de la </a:t>
            </a:r>
            <a:r>
              <a:rPr lang="it-IT" sz="2800" b="1" dirty="0" err="1"/>
              <a:t>République</a:t>
            </a:r>
            <a:r>
              <a:rPr lang="it-IT" sz="2800" dirty="0"/>
              <a:t/>
            </a:r>
            <a:br>
              <a:rPr lang="it-IT" sz="2800" dirty="0"/>
            </a:br>
            <a:endParaRPr lang="fr-CA" sz="2800" dirty="0"/>
          </a:p>
        </p:txBody>
      </p:sp>
      <p:sp>
        <p:nvSpPr>
          <p:cNvPr id="3" name="Segnaposto contenuto 2"/>
          <p:cNvSpPr>
            <a:spLocks noGrp="1"/>
          </p:cNvSpPr>
          <p:nvPr>
            <p:ph idx="1"/>
          </p:nvPr>
        </p:nvSpPr>
        <p:spPr/>
        <p:txBody>
          <a:bodyPr>
            <a:normAutofit/>
          </a:bodyPr>
          <a:lstStyle/>
          <a:p>
            <a:pPr algn="just"/>
            <a:r>
              <a:rPr lang="fr-CA" sz="2400" dirty="0"/>
              <a:t>Il s'appelait «projet de loi sur le séparatisme», il est désormais en discussion à l'Assemblée nationale pour conforter «le respect des principes de la République». Lutter </a:t>
            </a:r>
            <a:r>
              <a:rPr lang="fr-CA" sz="2400" dirty="0" smtClean="0"/>
              <a:t>contre </a:t>
            </a:r>
            <a:r>
              <a:rPr lang="fr-CA" sz="2400" dirty="0"/>
              <a:t>les extrémismes, notamment islamiste, tout en réaffirmant l'identité laïque de la France, telle est l'ambition du président </a:t>
            </a:r>
            <a:r>
              <a:rPr lang="fr-CA" sz="2400" dirty="0" err="1"/>
              <a:t>Macron</a:t>
            </a:r>
            <a:r>
              <a:rPr lang="fr-CA" sz="2400" dirty="0"/>
              <a:t> à travers l'un des derniers actes </a:t>
            </a:r>
            <a:r>
              <a:rPr lang="fr-CA" sz="2400" dirty="0" smtClean="0"/>
              <a:t>législatifs </a:t>
            </a:r>
            <a:r>
              <a:rPr lang="fr-CA" sz="2400" dirty="0"/>
              <a:t>majeurs de son quinquennat. De la volonté de </a:t>
            </a:r>
            <a:r>
              <a:rPr lang="fr-CA" sz="2400" dirty="0" smtClean="0"/>
              <a:t>condamner </a:t>
            </a:r>
            <a:r>
              <a:rPr lang="fr-CA" sz="2400" dirty="0"/>
              <a:t>la haine en ligne à la limitation de l'enseignement à la maison, le texte compte réviser des points de </a:t>
            </a:r>
            <a:r>
              <a:rPr lang="fr-CA" sz="2400" b="1" dirty="0"/>
              <a:t>la loi de 1905 </a:t>
            </a:r>
            <a:r>
              <a:rPr lang="fr-CA" sz="2400" dirty="0"/>
              <a:t>sur la laïcité. </a:t>
            </a:r>
            <a:endParaRPr lang="fr-CA" sz="2400" dirty="0" smtClean="0"/>
          </a:p>
          <a:p>
            <a:pPr algn="just"/>
            <a:r>
              <a:rPr lang="it-IT" sz="2400" i="1" dirty="0"/>
              <a:t>Libération</a:t>
            </a:r>
            <a:r>
              <a:rPr lang="it-IT" sz="2400" dirty="0"/>
              <a:t> 11 </a:t>
            </a:r>
            <a:r>
              <a:rPr lang="it-IT" sz="2400" dirty="0" err="1"/>
              <a:t>janvier</a:t>
            </a:r>
            <a:r>
              <a:rPr lang="it-IT" sz="2400" dirty="0"/>
              <a:t> 2021</a:t>
            </a:r>
          </a:p>
          <a:p>
            <a:pPr algn="just"/>
            <a:endParaRPr lang="fr-CA" sz="2400" dirty="0"/>
          </a:p>
        </p:txBody>
      </p:sp>
    </p:spTree>
    <p:extLst>
      <p:ext uri="{BB962C8B-B14F-4D97-AF65-F5344CB8AC3E}">
        <p14:creationId xmlns:p14="http://schemas.microsoft.com/office/powerpoint/2010/main" val="411618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Les principales questions sociétales et politiques aujourd’hui en France </a:t>
            </a:r>
            <a:endParaRPr lang="fr-CA" sz="2800" dirty="0"/>
          </a:p>
        </p:txBody>
      </p:sp>
      <p:sp>
        <p:nvSpPr>
          <p:cNvPr id="3" name="Segnaposto contenuto 2"/>
          <p:cNvSpPr>
            <a:spLocks noGrp="1"/>
          </p:cNvSpPr>
          <p:nvPr>
            <p:ph idx="1"/>
          </p:nvPr>
        </p:nvSpPr>
        <p:spPr/>
        <p:txBody>
          <a:bodyPr>
            <a:normAutofit fontScale="92500"/>
          </a:bodyPr>
          <a:lstStyle/>
          <a:p>
            <a:r>
              <a:rPr lang="fr-CA" sz="2400" b="1" dirty="0" smtClean="0"/>
              <a:t>Observations </a:t>
            </a:r>
            <a:r>
              <a:rPr lang="fr-CA" sz="2400" b="1" dirty="0"/>
              <a:t>et questions de discrimination</a:t>
            </a:r>
          </a:p>
          <a:p>
            <a:r>
              <a:rPr lang="fr-CA" sz="2400" dirty="0"/>
              <a:t>- Affaire Michel </a:t>
            </a:r>
            <a:r>
              <a:rPr lang="fr-CA" sz="2400" dirty="0" err="1"/>
              <a:t>Zecler</a:t>
            </a:r>
            <a:r>
              <a:rPr lang="fr-CA" sz="2400" dirty="0"/>
              <a:t> et la question des contrôles au faciès</a:t>
            </a:r>
            <a:br>
              <a:rPr lang="fr-CA" sz="2400" dirty="0"/>
            </a:br>
            <a:r>
              <a:rPr lang="fr-CA" sz="2400" dirty="0"/>
              <a:t>(Contrôles d'identité discriminatoires) </a:t>
            </a:r>
          </a:p>
          <a:p>
            <a:r>
              <a:rPr lang="fr-CA" sz="2400" dirty="0"/>
              <a:t>- Affaire de qui peut traduire Amanda </a:t>
            </a:r>
            <a:r>
              <a:rPr lang="fr-CA" sz="2400" dirty="0" err="1"/>
              <a:t>Gorman</a:t>
            </a:r>
            <a:r>
              <a:rPr lang="fr-CA" sz="2400" dirty="0"/>
              <a:t> : discrimination?</a:t>
            </a:r>
          </a:p>
          <a:p>
            <a:r>
              <a:rPr lang="fr-CA" sz="2400" dirty="0"/>
              <a:t>- Réunions non-mixtes ou groupes de parole : discrimination ? (UNEF)</a:t>
            </a:r>
          </a:p>
          <a:p>
            <a:endParaRPr lang="fr-CA" sz="2400" dirty="0"/>
          </a:p>
          <a:p>
            <a:pPr algn="just"/>
            <a:endParaRPr lang="fr-CA" sz="2400" dirty="0" smtClean="0"/>
          </a:p>
          <a:p>
            <a:r>
              <a:rPr lang="it-IT" sz="2400" b="1" dirty="0" err="1" smtClean="0"/>
              <a:t>Les</a:t>
            </a:r>
            <a:r>
              <a:rPr lang="it-IT" sz="2400" b="1" dirty="0" smtClean="0"/>
              <a:t> </a:t>
            </a:r>
            <a:r>
              <a:rPr lang="it-IT" sz="2400" b="1" dirty="0" err="1" smtClean="0"/>
              <a:t>commérations</a:t>
            </a:r>
            <a:r>
              <a:rPr lang="it-IT" sz="2400" b="1" dirty="0" smtClean="0"/>
              <a:t> et le </a:t>
            </a:r>
            <a:r>
              <a:rPr lang="it-IT" sz="2400" b="1" dirty="0" err="1" smtClean="0"/>
              <a:t>choix</a:t>
            </a:r>
            <a:r>
              <a:rPr lang="it-IT" sz="2400" b="1" dirty="0" smtClean="0"/>
              <a:t> </a:t>
            </a:r>
            <a:r>
              <a:rPr lang="it-IT" sz="2400" b="1" dirty="0" err="1" smtClean="0"/>
              <a:t>politique</a:t>
            </a:r>
            <a:r>
              <a:rPr lang="it-IT" sz="2400" b="1" dirty="0" smtClean="0"/>
              <a:t> </a:t>
            </a:r>
          </a:p>
          <a:p>
            <a:r>
              <a:rPr lang="it-IT" sz="2400" dirty="0" smtClean="0"/>
              <a:t>- la </a:t>
            </a:r>
            <a:r>
              <a:rPr lang="it-IT" sz="2400" dirty="0" err="1" smtClean="0"/>
              <a:t>Commune</a:t>
            </a:r>
            <a:endParaRPr lang="it-IT" sz="2400" dirty="0" smtClean="0"/>
          </a:p>
          <a:p>
            <a:r>
              <a:rPr lang="it-IT" sz="2400" dirty="0" smtClean="0"/>
              <a:t>- </a:t>
            </a:r>
            <a:r>
              <a:rPr lang="it-IT" sz="2400" dirty="0" err="1" smtClean="0"/>
              <a:t>Napoléon</a:t>
            </a:r>
            <a:endParaRPr lang="fr-CA" sz="2400" dirty="0" smtClean="0"/>
          </a:p>
        </p:txBody>
      </p:sp>
    </p:spTree>
    <p:extLst>
      <p:ext uri="{BB962C8B-B14F-4D97-AF65-F5344CB8AC3E}">
        <p14:creationId xmlns:p14="http://schemas.microsoft.com/office/powerpoint/2010/main" val="3808134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 </a:t>
            </a:r>
            <a:r>
              <a:rPr lang="it-IT" sz="2800" dirty="0" err="1"/>
              <a:t>Séparatisme</a:t>
            </a:r>
            <a:r>
              <a:rPr lang="it-IT" sz="2800" dirty="0"/>
              <a:t> » </a:t>
            </a:r>
            <a:endParaRPr lang="fr-CA" sz="2800" dirty="0"/>
          </a:p>
        </p:txBody>
      </p:sp>
      <p:sp>
        <p:nvSpPr>
          <p:cNvPr id="3" name="Segnaposto contenuto 2"/>
          <p:cNvSpPr>
            <a:spLocks noGrp="1"/>
          </p:cNvSpPr>
          <p:nvPr>
            <p:ph idx="1"/>
          </p:nvPr>
        </p:nvSpPr>
        <p:spPr/>
        <p:txBody>
          <a:bodyPr>
            <a:normAutofit/>
          </a:bodyPr>
          <a:lstStyle/>
          <a:p>
            <a:pPr algn="just"/>
            <a:r>
              <a:rPr lang="it-IT" sz="2400" dirty="0"/>
              <a:t>« </a:t>
            </a:r>
            <a:r>
              <a:rPr lang="it-IT" sz="2400" dirty="0" err="1"/>
              <a:t>Séparatisme</a:t>
            </a:r>
            <a:r>
              <a:rPr lang="it-IT" sz="2400" dirty="0"/>
              <a:t> » : c’est à Emmanuel </a:t>
            </a:r>
            <a:r>
              <a:rPr lang="it-IT" sz="2400" dirty="0" err="1"/>
              <a:t>Macron</a:t>
            </a:r>
            <a:r>
              <a:rPr lang="it-IT" sz="2400" dirty="0"/>
              <a:t> </a:t>
            </a:r>
            <a:r>
              <a:rPr lang="it-IT" sz="2400" dirty="0" err="1"/>
              <a:t>que</a:t>
            </a:r>
            <a:r>
              <a:rPr lang="it-IT" sz="2400" dirty="0"/>
              <a:t> l’on </a:t>
            </a:r>
            <a:r>
              <a:rPr lang="it-IT" sz="2400" dirty="0" err="1"/>
              <a:t>doit</a:t>
            </a:r>
            <a:r>
              <a:rPr lang="it-IT" sz="2400" dirty="0"/>
              <a:t> l’</a:t>
            </a:r>
            <a:r>
              <a:rPr lang="it-IT" sz="2400" dirty="0" err="1"/>
              <a:t>emploi</a:t>
            </a:r>
            <a:r>
              <a:rPr lang="it-IT" sz="2400" dirty="0"/>
              <a:t> de ce terme, et l’</a:t>
            </a:r>
            <a:r>
              <a:rPr lang="it-IT" sz="2400" dirty="0" err="1"/>
              <a:t>abandon</a:t>
            </a:r>
            <a:r>
              <a:rPr lang="it-IT" sz="2400" dirty="0"/>
              <a:t> de </a:t>
            </a:r>
            <a:r>
              <a:rPr lang="it-IT" sz="2400" dirty="0" err="1"/>
              <a:t>celui</a:t>
            </a:r>
            <a:r>
              <a:rPr lang="it-IT" sz="2400" dirty="0"/>
              <a:t> de « </a:t>
            </a:r>
            <a:r>
              <a:rPr lang="it-IT" sz="2400" dirty="0" err="1"/>
              <a:t>communautarisme</a:t>
            </a:r>
            <a:r>
              <a:rPr lang="it-IT" sz="2400" dirty="0"/>
              <a:t> », </a:t>
            </a:r>
            <a:r>
              <a:rPr lang="it-IT" sz="2400" dirty="0" err="1"/>
              <a:t>très</a:t>
            </a:r>
            <a:r>
              <a:rPr lang="it-IT" sz="2400" dirty="0"/>
              <a:t> </a:t>
            </a:r>
            <a:r>
              <a:rPr lang="it-IT" sz="2400" dirty="0" err="1"/>
              <a:t>utilisé</a:t>
            </a:r>
            <a:r>
              <a:rPr lang="it-IT" sz="2400" dirty="0"/>
              <a:t> </a:t>
            </a:r>
            <a:r>
              <a:rPr lang="it-IT" sz="2400" dirty="0" err="1"/>
              <a:t>depuis</a:t>
            </a:r>
            <a:r>
              <a:rPr lang="it-IT" sz="2400" dirty="0"/>
              <a:t> une </a:t>
            </a:r>
            <a:r>
              <a:rPr lang="it-IT" sz="2400" dirty="0" err="1"/>
              <a:t>vingtaine</a:t>
            </a:r>
            <a:r>
              <a:rPr lang="it-IT" sz="2400" dirty="0"/>
              <a:t> d’</a:t>
            </a:r>
            <a:r>
              <a:rPr lang="it-IT" sz="2400" dirty="0" err="1"/>
              <a:t>années</a:t>
            </a:r>
            <a:r>
              <a:rPr lang="it-IT" sz="2400" dirty="0"/>
              <a:t>. Le </a:t>
            </a:r>
            <a:r>
              <a:rPr lang="it-IT" sz="2400" dirty="0" err="1"/>
              <a:t>président</a:t>
            </a:r>
            <a:r>
              <a:rPr lang="it-IT" sz="2400" dirty="0"/>
              <a:t> de la </a:t>
            </a:r>
            <a:r>
              <a:rPr lang="it-IT" sz="2400" dirty="0" err="1"/>
              <a:t>République</a:t>
            </a:r>
            <a:r>
              <a:rPr lang="it-IT" sz="2400" dirty="0"/>
              <a:t> s’en est </a:t>
            </a:r>
            <a:r>
              <a:rPr lang="it-IT" sz="2400" dirty="0" err="1"/>
              <a:t>expliqué</a:t>
            </a:r>
            <a:r>
              <a:rPr lang="it-IT" sz="2400" dirty="0"/>
              <a:t> </a:t>
            </a:r>
            <a:r>
              <a:rPr lang="it-IT" sz="2400" dirty="0" err="1"/>
              <a:t>lors</a:t>
            </a:r>
            <a:r>
              <a:rPr lang="it-IT" sz="2400" dirty="0"/>
              <a:t> d’un </a:t>
            </a:r>
            <a:r>
              <a:rPr lang="it-IT" sz="2400" dirty="0" err="1"/>
              <a:t>discours</a:t>
            </a:r>
            <a:r>
              <a:rPr lang="it-IT" sz="2400" dirty="0"/>
              <a:t> à Mulhouse, en </a:t>
            </a:r>
            <a:r>
              <a:rPr lang="it-IT" sz="2400" dirty="0" err="1"/>
              <a:t>février</a:t>
            </a:r>
            <a:r>
              <a:rPr lang="it-IT" sz="2400" dirty="0"/>
              <a:t> 2020. </a:t>
            </a:r>
            <a:r>
              <a:rPr lang="it-IT" sz="2400" i="1" dirty="0"/>
              <a:t>« Je ne </a:t>
            </a:r>
            <a:r>
              <a:rPr lang="it-IT" sz="2400" i="1" dirty="0" err="1"/>
              <a:t>suis</a:t>
            </a:r>
            <a:r>
              <a:rPr lang="it-IT" sz="2400" i="1" dirty="0"/>
              <a:t> </a:t>
            </a:r>
            <a:r>
              <a:rPr lang="it-IT" sz="2400" i="1" dirty="0" err="1"/>
              <a:t>pas</a:t>
            </a:r>
            <a:r>
              <a:rPr lang="it-IT" sz="2400" i="1" dirty="0"/>
              <a:t> à l’</a:t>
            </a:r>
            <a:r>
              <a:rPr lang="it-IT" sz="2400" i="1" dirty="0" err="1"/>
              <a:t>aise</a:t>
            </a:r>
            <a:r>
              <a:rPr lang="it-IT" sz="2400" i="1" dirty="0"/>
              <a:t> </a:t>
            </a:r>
            <a:r>
              <a:rPr lang="it-IT" sz="2400" i="1" dirty="0" err="1"/>
              <a:t>avec</a:t>
            </a:r>
            <a:r>
              <a:rPr lang="it-IT" sz="2400" i="1" dirty="0"/>
              <a:t> le </a:t>
            </a:r>
            <a:r>
              <a:rPr lang="it-IT" sz="2400" i="1" dirty="0" err="1"/>
              <a:t>mot</a:t>
            </a:r>
            <a:r>
              <a:rPr lang="it-IT" sz="2400" i="1" dirty="0"/>
              <a:t> de </a:t>
            </a:r>
            <a:r>
              <a:rPr lang="it-IT" sz="2400" i="1" dirty="0" err="1"/>
              <a:t>communautarisme</a:t>
            </a:r>
            <a:r>
              <a:rPr lang="it-IT" sz="2400" i="1" dirty="0"/>
              <a:t> »</a:t>
            </a:r>
            <a:r>
              <a:rPr lang="it-IT" sz="2400" dirty="0"/>
              <a:t>, </a:t>
            </a:r>
            <a:r>
              <a:rPr lang="it-IT" sz="2400" dirty="0" err="1"/>
              <a:t>indiquait</a:t>
            </a:r>
            <a:r>
              <a:rPr lang="it-IT" sz="2400" dirty="0"/>
              <a:t>-il </a:t>
            </a:r>
            <a:r>
              <a:rPr lang="it-IT" sz="2400" dirty="0" err="1"/>
              <a:t>alors</a:t>
            </a:r>
            <a:r>
              <a:rPr lang="it-IT" sz="2400" dirty="0"/>
              <a:t>. Pour lui, l’</a:t>
            </a:r>
            <a:r>
              <a:rPr lang="it-IT" sz="2400" dirty="0" err="1"/>
              <a:t>appartenance</a:t>
            </a:r>
            <a:r>
              <a:rPr lang="it-IT" sz="2400" dirty="0"/>
              <a:t> à une </a:t>
            </a:r>
            <a:r>
              <a:rPr lang="it-IT" sz="2400" dirty="0" err="1"/>
              <a:t>communauté</a:t>
            </a:r>
            <a:r>
              <a:rPr lang="it-IT" sz="2400" dirty="0"/>
              <a:t> </a:t>
            </a:r>
            <a:r>
              <a:rPr lang="it-IT" sz="2400" dirty="0" err="1"/>
              <a:t>peut</a:t>
            </a:r>
            <a:r>
              <a:rPr lang="it-IT" sz="2400" dirty="0"/>
              <a:t> </a:t>
            </a:r>
            <a:r>
              <a:rPr lang="it-IT" sz="2400" dirty="0" err="1"/>
              <a:t>être</a:t>
            </a:r>
            <a:r>
              <a:rPr lang="it-IT" sz="2400" dirty="0"/>
              <a:t> </a:t>
            </a:r>
            <a:r>
              <a:rPr lang="it-IT" sz="2400" i="1" dirty="0"/>
              <a:t>« une forme d’</a:t>
            </a:r>
            <a:r>
              <a:rPr lang="it-IT" sz="2400" i="1" dirty="0" err="1"/>
              <a:t>identité</a:t>
            </a:r>
            <a:r>
              <a:rPr lang="it-IT" sz="2400" i="1" dirty="0"/>
              <a:t> en plus, qui est </a:t>
            </a:r>
            <a:r>
              <a:rPr lang="it-IT" sz="2400" i="1" dirty="0" err="1"/>
              <a:t>compatible</a:t>
            </a:r>
            <a:r>
              <a:rPr lang="it-IT" sz="2400" i="1" dirty="0"/>
              <a:t> </a:t>
            </a:r>
            <a:r>
              <a:rPr lang="it-IT" sz="2400" i="1" dirty="0" err="1"/>
              <a:t>avec</a:t>
            </a:r>
            <a:r>
              <a:rPr lang="it-IT" sz="2400" i="1" dirty="0"/>
              <a:t> la </a:t>
            </a:r>
            <a:r>
              <a:rPr lang="it-IT" sz="2400" i="1" dirty="0" err="1"/>
              <a:t>République</a:t>
            </a:r>
            <a:r>
              <a:rPr lang="it-IT" sz="2400" i="1" dirty="0"/>
              <a:t> »</a:t>
            </a:r>
            <a:r>
              <a:rPr lang="it-IT" sz="2400" dirty="0"/>
              <a:t>. </a:t>
            </a:r>
            <a:r>
              <a:rPr lang="it-IT" sz="2400" dirty="0" err="1"/>
              <a:t>Au</a:t>
            </a:r>
            <a:r>
              <a:rPr lang="it-IT" sz="2400" dirty="0"/>
              <a:t> </a:t>
            </a:r>
            <a:r>
              <a:rPr lang="it-IT" sz="2400" dirty="0" err="1"/>
              <a:t>contraire</a:t>
            </a:r>
            <a:r>
              <a:rPr lang="it-IT" sz="2400" dirty="0"/>
              <a:t>, le </a:t>
            </a:r>
            <a:r>
              <a:rPr lang="it-IT" sz="2400" dirty="0" err="1"/>
              <a:t>séparatisme</a:t>
            </a:r>
            <a:r>
              <a:rPr lang="it-IT" sz="2400" dirty="0"/>
              <a:t>, </a:t>
            </a:r>
            <a:r>
              <a:rPr lang="it-IT" sz="2400" i="1" dirty="0"/>
              <a:t>« c’est </a:t>
            </a:r>
            <a:r>
              <a:rPr lang="it-IT" sz="2400" i="1" dirty="0" err="1"/>
              <a:t>quand</a:t>
            </a:r>
            <a:r>
              <a:rPr lang="it-IT" sz="2400" i="1" dirty="0"/>
              <a:t>, </a:t>
            </a:r>
            <a:r>
              <a:rPr lang="it-IT" sz="2400" i="1" dirty="0" err="1"/>
              <a:t>au</a:t>
            </a:r>
            <a:r>
              <a:rPr lang="it-IT" sz="2400" i="1" dirty="0"/>
              <a:t> </a:t>
            </a:r>
            <a:r>
              <a:rPr lang="it-IT" sz="2400" i="1" dirty="0" err="1"/>
              <a:t>nom</a:t>
            </a:r>
            <a:r>
              <a:rPr lang="it-IT" sz="2400" i="1" dirty="0"/>
              <a:t> d’une </a:t>
            </a:r>
            <a:r>
              <a:rPr lang="it-IT" sz="2400" i="1" dirty="0" err="1"/>
              <a:t>religion</a:t>
            </a:r>
            <a:r>
              <a:rPr lang="it-IT" sz="2400" i="1" dirty="0"/>
              <a:t> </a:t>
            </a:r>
            <a:r>
              <a:rPr lang="it-IT" sz="2400" i="1" dirty="0" err="1"/>
              <a:t>ou</a:t>
            </a:r>
            <a:r>
              <a:rPr lang="it-IT" sz="2400" i="1" dirty="0"/>
              <a:t> d’une </a:t>
            </a:r>
            <a:r>
              <a:rPr lang="it-IT" sz="2400" i="1" dirty="0" err="1"/>
              <a:t>appartenance</a:t>
            </a:r>
            <a:r>
              <a:rPr lang="it-IT" sz="2400" i="1" dirty="0"/>
              <a:t>, on </a:t>
            </a:r>
            <a:r>
              <a:rPr lang="it-IT" sz="2400" i="1" dirty="0" err="1"/>
              <a:t>veut</a:t>
            </a:r>
            <a:r>
              <a:rPr lang="it-IT" sz="2400" i="1" dirty="0"/>
              <a:t> se </a:t>
            </a:r>
            <a:r>
              <a:rPr lang="it-IT" sz="2400" i="1" dirty="0" err="1"/>
              <a:t>séparer</a:t>
            </a:r>
            <a:r>
              <a:rPr lang="it-IT" sz="2400" i="1" dirty="0"/>
              <a:t> de la </a:t>
            </a:r>
            <a:r>
              <a:rPr lang="it-IT" sz="2400" i="1" dirty="0" err="1"/>
              <a:t>République</a:t>
            </a:r>
            <a:r>
              <a:rPr lang="it-IT" sz="2400" i="1" dirty="0"/>
              <a:t>, </a:t>
            </a:r>
            <a:r>
              <a:rPr lang="it-IT" sz="2400" i="1" dirty="0" err="1"/>
              <a:t>donc</a:t>
            </a:r>
            <a:r>
              <a:rPr lang="it-IT" sz="2400" i="1" dirty="0"/>
              <a:t> ne plus en </a:t>
            </a:r>
            <a:r>
              <a:rPr lang="it-IT" sz="2400" i="1" dirty="0" err="1"/>
              <a:t>respecter</a:t>
            </a:r>
            <a:r>
              <a:rPr lang="it-IT" sz="2400" i="1" dirty="0"/>
              <a:t> </a:t>
            </a:r>
            <a:r>
              <a:rPr lang="it-IT" sz="2400" i="1" dirty="0" err="1"/>
              <a:t>les</a:t>
            </a:r>
            <a:r>
              <a:rPr lang="it-IT" sz="2400" i="1" dirty="0"/>
              <a:t> </a:t>
            </a:r>
            <a:r>
              <a:rPr lang="it-IT" sz="2400" i="1" dirty="0" err="1"/>
              <a:t>lois</a:t>
            </a:r>
            <a:r>
              <a:rPr lang="it-IT" sz="2400" i="1" dirty="0"/>
              <a:t> et </a:t>
            </a:r>
            <a:r>
              <a:rPr lang="it-IT" sz="2400" i="1" dirty="0" err="1"/>
              <a:t>donc</a:t>
            </a:r>
            <a:r>
              <a:rPr lang="it-IT" sz="2400" i="1" dirty="0"/>
              <a:t> </a:t>
            </a:r>
            <a:r>
              <a:rPr lang="it-IT" sz="2400" i="1" dirty="0" err="1"/>
              <a:t>menacer</a:t>
            </a:r>
            <a:r>
              <a:rPr lang="it-IT" sz="2400" i="1" dirty="0"/>
              <a:t> la </a:t>
            </a:r>
            <a:r>
              <a:rPr lang="it-IT" sz="2400" i="1" dirty="0" err="1"/>
              <a:t>possibilité</a:t>
            </a:r>
            <a:r>
              <a:rPr lang="it-IT" sz="2400" i="1" dirty="0"/>
              <a:t> de </a:t>
            </a:r>
            <a:r>
              <a:rPr lang="it-IT" sz="2400" i="1" dirty="0" err="1"/>
              <a:t>vivre</a:t>
            </a:r>
            <a:r>
              <a:rPr lang="it-IT" sz="2400" i="1" dirty="0"/>
              <a:t> ensemble »</a:t>
            </a:r>
            <a:r>
              <a:rPr lang="it-IT" sz="2400" dirty="0"/>
              <a:t>.</a:t>
            </a:r>
            <a:endParaRPr lang="fr-CA" sz="2400" dirty="0"/>
          </a:p>
        </p:txBody>
      </p:sp>
    </p:spTree>
    <p:extLst>
      <p:ext uri="{BB962C8B-B14F-4D97-AF65-F5344CB8AC3E}">
        <p14:creationId xmlns:p14="http://schemas.microsoft.com/office/powerpoint/2010/main" val="436984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Définition du séparatisme</a:t>
            </a:r>
            <a:br>
              <a:rPr lang="fr-CA" sz="2800" dirty="0"/>
            </a:b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fr-CA" sz="2400" dirty="0" err="1" smtClean="0"/>
              <a:t>Etymologie</a:t>
            </a:r>
            <a:r>
              <a:rPr lang="fr-CA" sz="2400" dirty="0" smtClean="0"/>
              <a:t> </a:t>
            </a:r>
            <a:r>
              <a:rPr lang="fr-CA" sz="2400" dirty="0"/>
              <a:t>: du latin </a:t>
            </a:r>
            <a:r>
              <a:rPr lang="fr-CA" sz="2400" dirty="0" err="1"/>
              <a:t>separare</a:t>
            </a:r>
            <a:r>
              <a:rPr lang="fr-CA" sz="2400" dirty="0"/>
              <a:t>, mettre à parte, avec le suffixe -</a:t>
            </a:r>
            <a:r>
              <a:rPr lang="fr-CA" sz="2400" dirty="0" err="1"/>
              <a:t>isme</a:t>
            </a:r>
            <a:r>
              <a:rPr lang="fr-CA" sz="2400" dirty="0"/>
              <a:t>, servant à former des mots correspondant à une attitude, un comportement, une doctrine, un dogme, une idéologie ou une théorie.</a:t>
            </a:r>
            <a:br>
              <a:rPr lang="fr-CA" sz="2400" dirty="0"/>
            </a:br>
            <a:endParaRPr lang="fr-CA" sz="2400" dirty="0" smtClean="0"/>
          </a:p>
          <a:p>
            <a:pPr algn="just"/>
            <a:r>
              <a:rPr lang="fr-CA" sz="2400" dirty="0"/>
              <a:t>Le </a:t>
            </a:r>
            <a:r>
              <a:rPr lang="fr-CA" sz="2400" b="1" dirty="0"/>
              <a:t>séparatisme</a:t>
            </a:r>
            <a:r>
              <a:rPr lang="fr-CA" sz="2400" dirty="0"/>
              <a:t> est un mouvement politique qui cherche à séparer une région, une province, un territoire ou un </a:t>
            </a:r>
            <a:r>
              <a:rPr lang="fr-CA" sz="2400" dirty="0" err="1"/>
              <a:t>Etat</a:t>
            </a:r>
            <a:r>
              <a:rPr lang="fr-CA" sz="2400" dirty="0"/>
              <a:t>, du pays ou de l'ensemble plus vaste auquel il appartient. Le but est d'obtenir, sur une base territoriale, une </a:t>
            </a:r>
            <a:r>
              <a:rPr lang="fr-CA" sz="2400" b="1" dirty="0"/>
              <a:t>reconnaissance politique</a:t>
            </a:r>
            <a:r>
              <a:rPr lang="fr-CA" sz="2400" dirty="0"/>
              <a:t> et de </a:t>
            </a:r>
            <a:r>
              <a:rPr lang="fr-CA" sz="2400" b="1" dirty="0"/>
              <a:t>créer un nouvel Etat indépendant</a:t>
            </a:r>
            <a:r>
              <a:rPr lang="fr-CA" sz="2400" dirty="0"/>
              <a:t>. Le séparatisme est souvent associé à un désir de liberté ayant pour origine un sentiment d'oppression de nature coloniale.</a:t>
            </a:r>
            <a:br>
              <a:rPr lang="fr-CA" sz="2400" dirty="0"/>
            </a:br>
            <a:r>
              <a:rPr lang="fr-CA" sz="2400" dirty="0"/>
              <a:t>Synonyme : indépendantisme.</a:t>
            </a:r>
            <a:br>
              <a:rPr lang="fr-CA" sz="2400" dirty="0"/>
            </a:br>
            <a:r>
              <a:rPr lang="fr-CA" sz="2400" dirty="0"/>
              <a:t>Exemple : le séparatisme basque, le séparatisme québécois</a:t>
            </a:r>
            <a:r>
              <a:rPr lang="fr-CA" sz="2400" dirty="0" smtClean="0"/>
              <a:t>.</a:t>
            </a:r>
          </a:p>
          <a:p>
            <a:pPr algn="just"/>
            <a:r>
              <a:rPr lang="fr-CA" sz="2400" dirty="0"/>
              <a:t>http://</a:t>
            </a:r>
            <a:r>
              <a:rPr lang="fr-CA" sz="2400" dirty="0" err="1"/>
              <a:t>www.toupie.org</a:t>
            </a:r>
            <a:r>
              <a:rPr lang="fr-CA" sz="2400" dirty="0"/>
              <a:t>/Dictionnaire/</a:t>
            </a:r>
            <a:r>
              <a:rPr lang="fr-CA" sz="2400" dirty="0" err="1"/>
              <a:t>Separatisme.htm</a:t>
            </a:r>
            <a:r>
              <a:rPr lang="fr-CA" sz="2400" dirty="0"/>
              <a:t/>
            </a:r>
            <a:br>
              <a:rPr lang="fr-CA" sz="2400" dirty="0"/>
            </a:br>
            <a:endParaRPr lang="fr-CA" sz="2400" dirty="0"/>
          </a:p>
        </p:txBody>
      </p:sp>
    </p:spTree>
    <p:extLst>
      <p:ext uri="{BB962C8B-B14F-4D97-AF65-F5344CB8AC3E}">
        <p14:creationId xmlns:p14="http://schemas.microsoft.com/office/powerpoint/2010/main" val="1252098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Définition du séparatisme</a:t>
            </a:r>
            <a:br>
              <a:rPr lang="fr-CA" sz="2800" dirty="0"/>
            </a:br>
            <a:endParaRPr lang="fr-CA" sz="2800" dirty="0"/>
          </a:p>
        </p:txBody>
      </p:sp>
      <p:sp>
        <p:nvSpPr>
          <p:cNvPr id="3" name="Segnaposto contenuto 2"/>
          <p:cNvSpPr>
            <a:spLocks noGrp="1"/>
          </p:cNvSpPr>
          <p:nvPr>
            <p:ph idx="1"/>
          </p:nvPr>
        </p:nvSpPr>
        <p:spPr/>
        <p:txBody>
          <a:bodyPr>
            <a:normAutofit/>
          </a:bodyPr>
          <a:lstStyle/>
          <a:p>
            <a:pPr algn="just"/>
            <a:r>
              <a:rPr lang="fr-CA" sz="2400" dirty="0"/>
              <a:t>Séparatisme social</a:t>
            </a:r>
          </a:p>
          <a:p>
            <a:pPr algn="just"/>
            <a:r>
              <a:rPr lang="fr-CA" sz="2400" dirty="0"/>
              <a:t>Synonyme : communautarisme, instauration de ghettos.</a:t>
            </a:r>
            <a:br>
              <a:rPr lang="fr-CA" sz="2400" dirty="0"/>
            </a:br>
            <a:r>
              <a:rPr lang="fr-CA" sz="2400" dirty="0"/>
              <a:t>Le communautarisme social peut prendre la forme d'une ségrégation urbaine, fondée sur la défiance et le repli sur soi, où chaque classe sociale refuse se mélanger géographiquement ou culturellement avec une autre classe qu'elle considère comme "inférieure".</a:t>
            </a:r>
            <a:br>
              <a:rPr lang="fr-CA" sz="2400" dirty="0"/>
            </a:br>
            <a:endParaRPr lang="fr-CA" sz="2400" dirty="0"/>
          </a:p>
          <a:p>
            <a:pPr algn="just"/>
            <a:r>
              <a:rPr lang="fr-CA" sz="2400" dirty="0" smtClean="0"/>
              <a:t>http</a:t>
            </a:r>
            <a:r>
              <a:rPr lang="fr-CA" sz="2400" dirty="0"/>
              <a:t>://</a:t>
            </a:r>
            <a:r>
              <a:rPr lang="fr-CA" sz="2400" dirty="0" err="1"/>
              <a:t>www.toupie.org</a:t>
            </a:r>
            <a:r>
              <a:rPr lang="fr-CA" sz="2400" dirty="0"/>
              <a:t>/Dictionnaire/</a:t>
            </a:r>
            <a:r>
              <a:rPr lang="fr-CA" sz="2400" dirty="0" err="1"/>
              <a:t>Separatisme.htm</a:t>
            </a:r>
            <a:r>
              <a:rPr lang="fr-CA" sz="2400" dirty="0"/>
              <a:t/>
            </a:r>
            <a:br>
              <a:rPr lang="fr-CA" sz="2400" dirty="0"/>
            </a:br>
            <a:endParaRPr lang="fr-CA" sz="2400" dirty="0"/>
          </a:p>
        </p:txBody>
      </p:sp>
    </p:spTree>
    <p:extLst>
      <p:ext uri="{BB962C8B-B14F-4D97-AF65-F5344CB8AC3E}">
        <p14:creationId xmlns:p14="http://schemas.microsoft.com/office/powerpoint/2010/main" val="2723813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Définition </a:t>
            </a:r>
            <a:r>
              <a:rPr lang="fr-CA" sz="2800" dirty="0" smtClean="0"/>
              <a:t>de </a:t>
            </a:r>
            <a:r>
              <a:rPr lang="fr-CA" sz="2800" dirty="0"/>
              <a:t>communautarisme</a:t>
            </a:r>
            <a:br>
              <a:rPr lang="fr-CA" sz="2800" dirty="0"/>
            </a:br>
            <a:endParaRPr lang="fr-CA" sz="2800" dirty="0"/>
          </a:p>
        </p:txBody>
      </p:sp>
      <p:sp>
        <p:nvSpPr>
          <p:cNvPr id="3" name="Segnaposto contenuto 2"/>
          <p:cNvSpPr>
            <a:spLocks noGrp="1"/>
          </p:cNvSpPr>
          <p:nvPr>
            <p:ph idx="1"/>
          </p:nvPr>
        </p:nvSpPr>
        <p:spPr/>
        <p:txBody>
          <a:bodyPr>
            <a:normAutofit lnSpcReduction="10000"/>
          </a:bodyPr>
          <a:lstStyle/>
          <a:p>
            <a:pPr algn="just"/>
            <a:r>
              <a:rPr lang="fr-CA" sz="2400" dirty="0" err="1"/>
              <a:t>Etymologie</a:t>
            </a:r>
            <a:r>
              <a:rPr lang="fr-CA" sz="2400" dirty="0"/>
              <a:t> : du latin "</a:t>
            </a:r>
            <a:r>
              <a:rPr lang="fr-CA" sz="2400" dirty="0" err="1"/>
              <a:t>communis</a:t>
            </a:r>
            <a:r>
              <a:rPr lang="fr-CA" sz="2400" dirty="0"/>
              <a:t>", communauté, lui-même issu de "cum", avec, ensemble et de "</a:t>
            </a:r>
            <a:r>
              <a:rPr lang="fr-CA" sz="2400" dirty="0" err="1"/>
              <a:t>munus</a:t>
            </a:r>
            <a:r>
              <a:rPr lang="fr-CA" sz="2400" dirty="0"/>
              <a:t>", charge, dette : charges partagées, obligations mutuelles, avec le suffixe -</a:t>
            </a:r>
            <a:r>
              <a:rPr lang="fr-CA" sz="2400" dirty="0" err="1"/>
              <a:t>isme</a:t>
            </a:r>
            <a:r>
              <a:rPr lang="fr-CA" sz="2400" dirty="0"/>
              <a:t>, servant à former des mots correspondant à une attitude, un comportement, une doctrine, un dogme, une idéologie ou une théorie.</a:t>
            </a:r>
            <a:br>
              <a:rPr lang="fr-CA" sz="2400" dirty="0"/>
            </a:br>
            <a:r>
              <a:rPr lang="fr-CA" sz="2400" dirty="0"/>
              <a:t/>
            </a:r>
            <a:br>
              <a:rPr lang="fr-CA" sz="2400" dirty="0"/>
            </a:br>
            <a:r>
              <a:rPr lang="fr-CA" sz="2400" dirty="0"/>
              <a:t>Le terme "communautarisme" est un néologisme apparu dans les années 1980, en référence aux revendications de certaines "minorités" d'Amérique du Nord.</a:t>
            </a:r>
            <a:br>
              <a:rPr lang="fr-CA" sz="2400" dirty="0"/>
            </a:br>
            <a:endParaRPr lang="fr-CA" sz="2400" dirty="0" smtClean="0"/>
          </a:p>
          <a:p>
            <a:pPr algn="just"/>
            <a:r>
              <a:rPr lang="fr-CA" sz="2400" dirty="0"/>
              <a:t>http://</a:t>
            </a:r>
            <a:r>
              <a:rPr lang="fr-CA" sz="2400" dirty="0" err="1"/>
              <a:t>www.toupie.org</a:t>
            </a:r>
            <a:r>
              <a:rPr lang="fr-CA" sz="2400" dirty="0"/>
              <a:t>/Dictionnaire/</a:t>
            </a:r>
            <a:r>
              <a:rPr lang="fr-CA" sz="2400" dirty="0" err="1"/>
              <a:t>Communautarisme.htm</a:t>
            </a:r>
            <a:endParaRPr lang="fr-CA" sz="2400" dirty="0"/>
          </a:p>
        </p:txBody>
      </p:sp>
    </p:spTree>
    <p:extLst>
      <p:ext uri="{BB962C8B-B14F-4D97-AF65-F5344CB8AC3E}">
        <p14:creationId xmlns:p14="http://schemas.microsoft.com/office/powerpoint/2010/main" val="4286963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Définition de communautarisme</a:t>
            </a:r>
            <a:br>
              <a:rPr lang="fr-CA" sz="2800" dirty="0"/>
            </a:br>
            <a:endParaRPr lang="fr-CA" sz="2800" dirty="0"/>
          </a:p>
        </p:txBody>
      </p:sp>
      <p:sp>
        <p:nvSpPr>
          <p:cNvPr id="3" name="Segnaposto contenuto 2"/>
          <p:cNvSpPr>
            <a:spLocks noGrp="1"/>
          </p:cNvSpPr>
          <p:nvPr>
            <p:ph idx="1"/>
          </p:nvPr>
        </p:nvSpPr>
        <p:spPr/>
        <p:txBody>
          <a:bodyPr>
            <a:normAutofit/>
          </a:bodyPr>
          <a:lstStyle/>
          <a:p>
            <a:pPr algn="just"/>
            <a:r>
              <a:rPr lang="fr-CA" sz="2400" dirty="0"/>
              <a:t>Employé dans un sens plutôt péjoratif, le terme communautarisme désigne une forme d'ethnocentrisme ou de sociocentrisme qui donne à la communauté (ethnique, religieuse, culturelle, sociale, politique, mystique, sportive...) une valeur plus importante qu'à l'individu, avec une tendance au repli sur soi. Ce repli "identitaire", "culturel" ou "communautaire" s'accompagne d'une prétention à contrôler les opinions et les comportements des membres de la communauté contraints à une obligation d'appartenance</a:t>
            </a:r>
            <a:r>
              <a:rPr lang="fr-CA" sz="2400" dirty="0" smtClean="0"/>
              <a:t>.</a:t>
            </a:r>
          </a:p>
          <a:p>
            <a:pPr algn="just"/>
            <a:r>
              <a:rPr lang="fr-CA" sz="2400" dirty="0"/>
              <a:t>http://</a:t>
            </a:r>
            <a:r>
              <a:rPr lang="fr-CA" sz="2400" dirty="0" err="1"/>
              <a:t>www.toupie.org</a:t>
            </a:r>
            <a:r>
              <a:rPr lang="fr-CA" sz="2400" dirty="0"/>
              <a:t>/Dictionnaire/</a:t>
            </a:r>
            <a:r>
              <a:rPr lang="fr-CA" sz="2400" dirty="0" err="1"/>
              <a:t>Communautarisme.htm</a:t>
            </a:r>
            <a:endParaRPr lang="fr-CA" sz="2400" dirty="0"/>
          </a:p>
        </p:txBody>
      </p:sp>
    </p:spTree>
    <p:extLst>
      <p:ext uri="{BB962C8B-B14F-4D97-AF65-F5344CB8AC3E}">
        <p14:creationId xmlns:p14="http://schemas.microsoft.com/office/powerpoint/2010/main" val="2338996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Définition de communautarisme</a:t>
            </a:r>
            <a:br>
              <a:rPr lang="fr-CA" sz="2800" dirty="0"/>
            </a:br>
            <a:endParaRPr lang="fr-CA" sz="2800" dirty="0"/>
          </a:p>
        </p:txBody>
      </p:sp>
      <p:sp>
        <p:nvSpPr>
          <p:cNvPr id="3" name="Segnaposto contenuto 2"/>
          <p:cNvSpPr>
            <a:spLocks noGrp="1"/>
          </p:cNvSpPr>
          <p:nvPr>
            <p:ph idx="1"/>
          </p:nvPr>
        </p:nvSpPr>
        <p:spPr/>
        <p:txBody>
          <a:bodyPr>
            <a:normAutofit fontScale="85000" lnSpcReduction="20000"/>
          </a:bodyPr>
          <a:lstStyle/>
          <a:p>
            <a:pPr algn="just"/>
            <a:r>
              <a:rPr lang="fr-CA" sz="2400" dirty="0"/>
              <a:t>Souvent par réaction de défense et d'auto-victimisation, le communautarisme s'oppose au libéralisme, à l'individualisme, au rationalisme, au cosmopolitisme et à l'universalisme. Dans les formes les plus exacerbées du communautarisme, le monde est manichéen, il y a les bons (ceux qui font partie de la communauté) et les mauvais (les autres). Il s'apparente alors à une forme de racisme</a:t>
            </a:r>
            <a:r>
              <a:rPr lang="fr-CA" sz="2400" dirty="0" smtClean="0"/>
              <a:t>.</a:t>
            </a:r>
          </a:p>
          <a:p>
            <a:pPr algn="just"/>
            <a:r>
              <a:rPr lang="fr-CA" sz="2400" dirty="0"/>
              <a:t/>
            </a:r>
            <a:br>
              <a:rPr lang="fr-CA" sz="2400" dirty="0"/>
            </a:br>
            <a:r>
              <a:rPr lang="fr-CA" sz="2400" dirty="0"/>
              <a:t>Pour ses défenseurs, aucune perspective n'existe en dehors de la communauté et il est impossible de se détacher de son histoire et de sa culture. La communauté précède alors l'individu et rend la recherche de l'idéal partagé plus importante que la défense de la liberté individuelle. Pour eux, l'</a:t>
            </a:r>
            <a:r>
              <a:rPr lang="fr-CA" sz="2400" dirty="0" err="1"/>
              <a:t>Etat</a:t>
            </a:r>
            <a:r>
              <a:rPr lang="fr-CA" sz="2400" dirty="0"/>
              <a:t> - ou l'autorité, pour les communautés plus petites -, ne peut être neutre ou laïc en matière de choix culturels, religieux ou de morale. Les valeurs servant de référence sont essentiellement traditionnelles, construites sur un passé mythique ou idéalisé</a:t>
            </a:r>
            <a:r>
              <a:rPr lang="fr-CA" sz="2400" dirty="0" smtClean="0"/>
              <a:t>.</a:t>
            </a:r>
          </a:p>
          <a:p>
            <a:pPr algn="just"/>
            <a:r>
              <a:rPr lang="fr-CA" sz="2400" dirty="0"/>
              <a:t>http://</a:t>
            </a:r>
            <a:r>
              <a:rPr lang="fr-CA" sz="2400" dirty="0" err="1"/>
              <a:t>www.toupie.org</a:t>
            </a:r>
            <a:r>
              <a:rPr lang="fr-CA" sz="2400" dirty="0"/>
              <a:t>/Dictionnaire/</a:t>
            </a:r>
            <a:r>
              <a:rPr lang="fr-CA" sz="2400" dirty="0" err="1"/>
              <a:t>Communautarisme.htm</a:t>
            </a:r>
            <a:endParaRPr lang="fr-CA" sz="2400" dirty="0"/>
          </a:p>
        </p:txBody>
      </p:sp>
    </p:spTree>
    <p:extLst>
      <p:ext uri="{BB962C8B-B14F-4D97-AF65-F5344CB8AC3E}">
        <p14:creationId xmlns:p14="http://schemas.microsoft.com/office/powerpoint/2010/main" val="3659422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a:t>Loi</a:t>
            </a:r>
            <a:r>
              <a:rPr lang="it-IT" sz="2800" b="1" dirty="0"/>
              <a:t> </a:t>
            </a:r>
            <a:r>
              <a:rPr lang="it-IT" sz="2800" b="1" dirty="0" err="1"/>
              <a:t>du</a:t>
            </a:r>
            <a:r>
              <a:rPr lang="it-IT" sz="2800" b="1" dirty="0"/>
              <a:t> 9 </a:t>
            </a:r>
            <a:r>
              <a:rPr lang="it-IT" sz="2800" b="1" dirty="0" err="1"/>
              <a:t>décembre</a:t>
            </a:r>
            <a:r>
              <a:rPr lang="it-IT" sz="2800" b="1" dirty="0"/>
              <a:t> 1905 </a:t>
            </a:r>
            <a:endParaRPr lang="fr-CA" sz="2800" dirty="0"/>
          </a:p>
        </p:txBody>
      </p:sp>
      <p:sp>
        <p:nvSpPr>
          <p:cNvPr id="3" name="Segnaposto contenuto 2"/>
          <p:cNvSpPr>
            <a:spLocks noGrp="1"/>
          </p:cNvSpPr>
          <p:nvPr>
            <p:ph idx="1"/>
          </p:nvPr>
        </p:nvSpPr>
        <p:spPr/>
        <p:txBody>
          <a:bodyPr>
            <a:normAutofit fontScale="92500"/>
          </a:bodyPr>
          <a:lstStyle/>
          <a:p>
            <a:pPr algn="just"/>
            <a:r>
              <a:rPr lang="it-IT" sz="2400" dirty="0" err="1"/>
              <a:t>Promulguée</a:t>
            </a:r>
            <a:r>
              <a:rPr lang="it-IT" sz="2400" dirty="0"/>
              <a:t> le 9 </a:t>
            </a:r>
            <a:r>
              <a:rPr lang="it-IT" sz="2400" dirty="0" err="1"/>
              <a:t>décembre</a:t>
            </a:r>
            <a:r>
              <a:rPr lang="it-IT" sz="2400" dirty="0"/>
              <a:t> 1905, la </a:t>
            </a:r>
            <a:r>
              <a:rPr lang="it-IT" sz="2400" dirty="0" err="1"/>
              <a:t>loi</a:t>
            </a:r>
            <a:r>
              <a:rPr lang="it-IT" sz="2400" dirty="0"/>
              <a:t> </a:t>
            </a:r>
            <a:r>
              <a:rPr lang="it-IT" sz="2400" dirty="0" err="1"/>
              <a:t>concernant</a:t>
            </a:r>
            <a:r>
              <a:rPr lang="it-IT" sz="2400" dirty="0"/>
              <a:t> la </a:t>
            </a:r>
            <a:r>
              <a:rPr lang="it-IT" sz="2400" dirty="0" err="1"/>
              <a:t>séparation</a:t>
            </a:r>
            <a:r>
              <a:rPr lang="it-IT" sz="2400" dirty="0"/>
              <a:t> </a:t>
            </a:r>
            <a:r>
              <a:rPr lang="it-IT" sz="2400" dirty="0" err="1"/>
              <a:t>des</a:t>
            </a:r>
            <a:r>
              <a:rPr lang="it-IT" sz="2400" dirty="0"/>
              <a:t> </a:t>
            </a:r>
            <a:r>
              <a:rPr lang="it-IT" sz="2400" dirty="0" err="1"/>
              <a:t>Églises</a:t>
            </a:r>
            <a:r>
              <a:rPr lang="it-IT" sz="2400" dirty="0"/>
              <a:t> et de l’</a:t>
            </a:r>
            <a:r>
              <a:rPr lang="it-IT" sz="2400" dirty="0" err="1"/>
              <a:t>État</a:t>
            </a:r>
            <a:r>
              <a:rPr lang="it-IT" sz="2400" dirty="0"/>
              <a:t> est l’</a:t>
            </a:r>
            <a:r>
              <a:rPr lang="it-IT" sz="2400" dirty="0" err="1"/>
              <a:t>aboutissement</a:t>
            </a:r>
            <a:r>
              <a:rPr lang="it-IT" sz="2400" dirty="0"/>
              <a:t> d’un long </a:t>
            </a:r>
            <a:r>
              <a:rPr lang="it-IT" sz="2400" dirty="0" err="1"/>
              <a:t>processus</a:t>
            </a:r>
            <a:r>
              <a:rPr lang="it-IT" sz="2400" dirty="0"/>
              <a:t> de </a:t>
            </a:r>
            <a:r>
              <a:rPr lang="it-IT" sz="2400" dirty="0" err="1"/>
              <a:t>laïcisation</a:t>
            </a:r>
            <a:r>
              <a:rPr lang="it-IT" sz="2400" dirty="0"/>
              <a:t> et de </a:t>
            </a:r>
            <a:r>
              <a:rPr lang="it-IT" sz="2400" dirty="0" err="1"/>
              <a:t>sécularisation</a:t>
            </a:r>
            <a:r>
              <a:rPr lang="it-IT" sz="2400" dirty="0"/>
              <a:t> engagé </a:t>
            </a:r>
            <a:r>
              <a:rPr lang="it-IT" sz="2400" dirty="0" err="1"/>
              <a:t>depuis</a:t>
            </a:r>
            <a:r>
              <a:rPr lang="it-IT" sz="2400" dirty="0"/>
              <a:t> la </a:t>
            </a:r>
            <a:r>
              <a:rPr lang="it-IT" sz="2400" dirty="0" err="1"/>
              <a:t>Révolution</a:t>
            </a:r>
            <a:r>
              <a:rPr lang="it-IT" sz="2400" dirty="0"/>
              <a:t> </a:t>
            </a:r>
            <a:r>
              <a:rPr lang="it-IT" sz="2400" dirty="0" err="1"/>
              <a:t>française</a:t>
            </a:r>
            <a:r>
              <a:rPr lang="it-IT" sz="2400" dirty="0"/>
              <a:t>. Elle </a:t>
            </a:r>
            <a:r>
              <a:rPr lang="it-IT" sz="2400" dirty="0" err="1"/>
              <a:t>proclame</a:t>
            </a:r>
            <a:r>
              <a:rPr lang="it-IT" sz="2400" dirty="0"/>
              <a:t> la </a:t>
            </a:r>
            <a:r>
              <a:rPr lang="it-IT" sz="2400" dirty="0" err="1"/>
              <a:t>liberté</a:t>
            </a:r>
            <a:r>
              <a:rPr lang="it-IT" sz="2400" dirty="0"/>
              <a:t> de </a:t>
            </a:r>
            <a:r>
              <a:rPr lang="it-IT" sz="2400" dirty="0" err="1"/>
              <a:t>conscience</a:t>
            </a:r>
            <a:r>
              <a:rPr lang="it-IT" sz="2400" dirty="0"/>
              <a:t>, </a:t>
            </a:r>
            <a:r>
              <a:rPr lang="it-IT" sz="2400" dirty="0" err="1"/>
              <a:t>garantit</a:t>
            </a:r>
            <a:r>
              <a:rPr lang="it-IT" sz="2400" dirty="0"/>
              <a:t> le libre </a:t>
            </a:r>
            <a:r>
              <a:rPr lang="it-IT" sz="2400" dirty="0" err="1"/>
              <a:t>exercice</a:t>
            </a:r>
            <a:r>
              <a:rPr lang="it-IT" sz="2400" dirty="0"/>
              <a:t> </a:t>
            </a:r>
            <a:r>
              <a:rPr lang="it-IT" sz="2400" dirty="0" err="1"/>
              <a:t>des</a:t>
            </a:r>
            <a:r>
              <a:rPr lang="it-IT" sz="2400" dirty="0"/>
              <a:t> </a:t>
            </a:r>
            <a:r>
              <a:rPr lang="it-IT" sz="2400" dirty="0" err="1"/>
              <a:t>cultes</a:t>
            </a:r>
            <a:r>
              <a:rPr lang="it-IT" sz="2400" dirty="0"/>
              <a:t> et </a:t>
            </a:r>
            <a:r>
              <a:rPr lang="it-IT" sz="2400" dirty="0" err="1"/>
              <a:t>met</a:t>
            </a:r>
            <a:r>
              <a:rPr lang="it-IT" sz="2400" dirty="0"/>
              <a:t> en </a:t>
            </a:r>
            <a:r>
              <a:rPr lang="it-IT" sz="2400" dirty="0" err="1"/>
              <a:t>place</a:t>
            </a:r>
            <a:r>
              <a:rPr lang="it-IT" sz="2400" dirty="0"/>
              <a:t> un </a:t>
            </a:r>
            <a:r>
              <a:rPr lang="it-IT" sz="2400" dirty="0" err="1"/>
              <a:t>nouveau</a:t>
            </a:r>
            <a:r>
              <a:rPr lang="it-IT" sz="2400" dirty="0"/>
              <a:t> </a:t>
            </a:r>
            <a:r>
              <a:rPr lang="it-IT" sz="2400" dirty="0" err="1"/>
              <a:t>régime</a:t>
            </a:r>
            <a:r>
              <a:rPr lang="it-IT" sz="2400" dirty="0"/>
              <a:t> </a:t>
            </a:r>
            <a:r>
              <a:rPr lang="it-IT" sz="2400" dirty="0" err="1"/>
              <a:t>des</a:t>
            </a:r>
            <a:r>
              <a:rPr lang="it-IT" sz="2400" dirty="0"/>
              <a:t> </a:t>
            </a:r>
            <a:r>
              <a:rPr lang="it-IT" sz="2400" dirty="0" err="1"/>
              <a:t>cultes</a:t>
            </a:r>
            <a:r>
              <a:rPr lang="it-IT" sz="2400" dirty="0"/>
              <a:t>. </a:t>
            </a:r>
            <a:endParaRPr lang="fr-CA" sz="2400" dirty="0" smtClean="0"/>
          </a:p>
          <a:p>
            <a:r>
              <a:rPr lang="fr-CA" sz="2400" dirty="0" smtClean="0">
                <a:hlinkClick r:id="rId2"/>
              </a:rPr>
              <a:t>https</a:t>
            </a:r>
            <a:r>
              <a:rPr lang="fr-CA" sz="2400" dirty="0">
                <a:hlinkClick r:id="rId2"/>
              </a:rPr>
              <a:t>://www.vie-publique.fr/fiches/271400-la-loi-du-9-decembre-1905-de-separation-des-eglises-et-de-</a:t>
            </a:r>
            <a:r>
              <a:rPr lang="fr-CA" sz="2400" dirty="0" smtClean="0">
                <a:hlinkClick r:id="rId2"/>
              </a:rPr>
              <a:t>letat</a:t>
            </a:r>
            <a:endParaRPr lang="fr-CA" sz="2400" dirty="0" smtClean="0"/>
          </a:p>
          <a:p>
            <a:pPr algn="just"/>
            <a:r>
              <a:rPr lang="it-IT" sz="2400" dirty="0" smtClean="0"/>
              <a:t>Elle </a:t>
            </a:r>
            <a:r>
              <a:rPr lang="it-IT" sz="2400" dirty="0"/>
              <a:t>est </a:t>
            </a:r>
            <a:r>
              <a:rPr lang="it-IT" sz="2400" dirty="0" err="1"/>
              <a:t>devenue</a:t>
            </a:r>
            <a:r>
              <a:rPr lang="it-IT" sz="2400" dirty="0"/>
              <a:t> un principe à </a:t>
            </a:r>
            <a:r>
              <a:rPr lang="it-IT" sz="2400" dirty="0" err="1"/>
              <a:t>valeur</a:t>
            </a:r>
            <a:r>
              <a:rPr lang="it-IT" sz="2400" dirty="0"/>
              <a:t> </a:t>
            </a:r>
            <a:r>
              <a:rPr lang="it-IT" sz="2400" dirty="0" err="1"/>
              <a:t>constitutionnelle</a:t>
            </a:r>
            <a:r>
              <a:rPr lang="it-IT" sz="2400" dirty="0"/>
              <a:t> </a:t>
            </a:r>
            <a:r>
              <a:rPr lang="it-IT" sz="2400" dirty="0" err="1"/>
              <a:t>avec</a:t>
            </a:r>
            <a:r>
              <a:rPr lang="it-IT" sz="2400" dirty="0"/>
              <a:t> </a:t>
            </a:r>
            <a:r>
              <a:rPr lang="it-IT" sz="2400" dirty="0" err="1"/>
              <a:t>les</a:t>
            </a:r>
            <a:r>
              <a:rPr lang="it-IT" sz="2400" dirty="0"/>
              <a:t> </a:t>
            </a:r>
            <a:r>
              <a:rPr lang="it-IT" sz="2400" dirty="0" err="1"/>
              <a:t>Constitutions</a:t>
            </a:r>
            <a:r>
              <a:rPr lang="it-IT" sz="2400" dirty="0"/>
              <a:t> </a:t>
            </a:r>
            <a:r>
              <a:rPr lang="it-IT" sz="2400" dirty="0" err="1"/>
              <a:t>du</a:t>
            </a:r>
            <a:r>
              <a:rPr lang="it-IT" sz="2400" dirty="0"/>
              <a:t> 27 </a:t>
            </a:r>
            <a:r>
              <a:rPr lang="it-IT" sz="2400" dirty="0" err="1"/>
              <a:t>octobre</a:t>
            </a:r>
            <a:r>
              <a:rPr lang="it-IT" sz="2400" dirty="0"/>
              <a:t> 1946 (</a:t>
            </a:r>
            <a:r>
              <a:rPr lang="it-IT" sz="2400" dirty="0" err="1"/>
              <a:t>IVe</a:t>
            </a:r>
            <a:r>
              <a:rPr lang="it-IT" sz="2400" dirty="0"/>
              <a:t> </a:t>
            </a:r>
            <a:r>
              <a:rPr lang="it-IT" sz="2400" dirty="0" err="1"/>
              <a:t>République</a:t>
            </a:r>
            <a:r>
              <a:rPr lang="it-IT" sz="2400" dirty="0"/>
              <a:t>) et </a:t>
            </a:r>
            <a:r>
              <a:rPr lang="it-IT" sz="2400" dirty="0" err="1"/>
              <a:t>du</a:t>
            </a:r>
            <a:r>
              <a:rPr lang="it-IT" sz="2400" dirty="0"/>
              <a:t> 4 </a:t>
            </a:r>
            <a:r>
              <a:rPr lang="it-IT" sz="2400" dirty="0" err="1"/>
              <a:t>octobre</a:t>
            </a:r>
            <a:r>
              <a:rPr lang="it-IT" sz="2400" dirty="0"/>
              <a:t> 1958 (Ve </a:t>
            </a:r>
            <a:r>
              <a:rPr lang="it-IT" sz="2400" dirty="0" err="1"/>
              <a:t>République</a:t>
            </a:r>
            <a:r>
              <a:rPr lang="it-IT" sz="2400" dirty="0"/>
              <a:t>)</a:t>
            </a:r>
            <a:r>
              <a:rPr lang="it-IT" sz="2400" dirty="0" smtClean="0"/>
              <a:t>.</a:t>
            </a:r>
            <a:endParaRPr lang="it-IT" sz="2400" dirty="0"/>
          </a:p>
          <a:p>
            <a:pPr algn="just"/>
            <a:r>
              <a:rPr lang="it-IT" sz="2400" dirty="0" err="1"/>
              <a:t>Depuis</a:t>
            </a:r>
            <a:r>
              <a:rPr lang="it-IT" sz="2400" dirty="0"/>
              <a:t> 2011, le 9 </a:t>
            </a:r>
            <a:r>
              <a:rPr lang="it-IT" sz="2400" dirty="0" err="1"/>
              <a:t>décembre</a:t>
            </a:r>
            <a:r>
              <a:rPr lang="it-IT" sz="2400" dirty="0"/>
              <a:t>, jour </a:t>
            </a:r>
            <a:r>
              <a:rPr lang="it-IT" sz="2400" dirty="0" err="1"/>
              <a:t>anniversaire</a:t>
            </a:r>
            <a:r>
              <a:rPr lang="it-IT" sz="2400" dirty="0"/>
              <a:t> de la </a:t>
            </a:r>
            <a:r>
              <a:rPr lang="it-IT" sz="2400" dirty="0" err="1"/>
              <a:t>promulgation</a:t>
            </a:r>
            <a:r>
              <a:rPr lang="it-IT" sz="2400" dirty="0"/>
              <a:t> de la </a:t>
            </a:r>
            <a:r>
              <a:rPr lang="it-IT" sz="2400" dirty="0" err="1"/>
              <a:t>loi</a:t>
            </a:r>
            <a:r>
              <a:rPr lang="it-IT" sz="2400" dirty="0"/>
              <a:t>, est </a:t>
            </a:r>
            <a:r>
              <a:rPr lang="it-IT" sz="2400" dirty="0" err="1"/>
              <a:t>consacré</a:t>
            </a:r>
            <a:r>
              <a:rPr lang="it-IT" sz="2400" dirty="0"/>
              <a:t> "</a:t>
            </a:r>
            <a:r>
              <a:rPr lang="it-IT" sz="2400" dirty="0" err="1"/>
              <a:t>journée</a:t>
            </a:r>
            <a:r>
              <a:rPr lang="it-IT" sz="2400" dirty="0"/>
              <a:t> </a:t>
            </a:r>
            <a:r>
              <a:rPr lang="it-IT" sz="2400" dirty="0" err="1"/>
              <a:t>nationale</a:t>
            </a:r>
            <a:r>
              <a:rPr lang="it-IT" sz="2400" dirty="0"/>
              <a:t> de la </a:t>
            </a:r>
            <a:r>
              <a:rPr lang="it-IT" sz="2400" dirty="0" err="1"/>
              <a:t>laïcité</a:t>
            </a:r>
            <a:r>
              <a:rPr lang="it-IT" sz="2400" dirty="0"/>
              <a:t>".</a:t>
            </a:r>
            <a:endParaRPr lang="fr-CA" sz="2400" dirty="0"/>
          </a:p>
          <a:p>
            <a:endParaRPr lang="fr-CA" sz="2400" dirty="0"/>
          </a:p>
        </p:txBody>
      </p:sp>
    </p:spTree>
    <p:extLst>
      <p:ext uri="{BB962C8B-B14F-4D97-AF65-F5344CB8AC3E}">
        <p14:creationId xmlns:p14="http://schemas.microsoft.com/office/powerpoint/2010/main" val="382998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err="1"/>
              <a:t>Constitution</a:t>
            </a:r>
            <a:r>
              <a:rPr lang="it-IT" sz="2400" dirty="0"/>
              <a:t> </a:t>
            </a:r>
            <a:r>
              <a:rPr lang="it-IT" sz="2400" dirty="0" err="1"/>
              <a:t>du</a:t>
            </a:r>
            <a:r>
              <a:rPr lang="it-IT" sz="2400" dirty="0"/>
              <a:t> 27 </a:t>
            </a:r>
            <a:r>
              <a:rPr lang="it-IT" sz="2400" dirty="0" err="1"/>
              <a:t>octobre</a:t>
            </a:r>
            <a:r>
              <a:rPr lang="it-IT" sz="2400" dirty="0"/>
              <a:t> 1946 (</a:t>
            </a:r>
            <a:r>
              <a:rPr lang="it-IT" sz="2400" dirty="0" err="1"/>
              <a:t>IVe</a:t>
            </a:r>
            <a:r>
              <a:rPr lang="it-IT" sz="2400" dirty="0"/>
              <a:t> </a:t>
            </a:r>
            <a:r>
              <a:rPr lang="it-IT" sz="2400" dirty="0" err="1"/>
              <a:t>République</a:t>
            </a:r>
            <a:r>
              <a:rPr lang="it-IT" sz="2400" dirty="0"/>
              <a:t>) </a:t>
            </a:r>
            <a:endParaRPr lang="fr-CA" sz="2400" dirty="0"/>
          </a:p>
        </p:txBody>
      </p:sp>
      <p:sp>
        <p:nvSpPr>
          <p:cNvPr id="3" name="Segnaposto contenuto 2"/>
          <p:cNvSpPr>
            <a:spLocks noGrp="1"/>
          </p:cNvSpPr>
          <p:nvPr>
            <p:ph idx="1"/>
          </p:nvPr>
        </p:nvSpPr>
        <p:spPr/>
        <p:txBody>
          <a:bodyPr>
            <a:normAutofit/>
          </a:bodyPr>
          <a:lstStyle/>
          <a:p>
            <a:r>
              <a:rPr lang="it-IT" sz="2400" dirty="0" err="1" smtClean="0"/>
              <a:t>Dans</a:t>
            </a:r>
            <a:r>
              <a:rPr lang="it-IT" sz="2400" dirty="0" smtClean="0"/>
              <a:t> le </a:t>
            </a:r>
            <a:r>
              <a:rPr lang="it-IT" sz="2400" dirty="0" err="1" smtClean="0"/>
              <a:t>Préambule</a:t>
            </a:r>
            <a:endParaRPr lang="it-IT" sz="2400" dirty="0" smtClean="0"/>
          </a:p>
          <a:p>
            <a:pPr algn="just"/>
            <a:r>
              <a:rPr lang="it-IT" sz="2400" dirty="0" smtClean="0"/>
              <a:t>La </a:t>
            </a:r>
            <a:r>
              <a:rPr lang="it-IT" sz="2400" dirty="0" err="1"/>
              <a:t>Nation</a:t>
            </a:r>
            <a:r>
              <a:rPr lang="it-IT" sz="2400" dirty="0"/>
              <a:t> </a:t>
            </a:r>
            <a:r>
              <a:rPr lang="it-IT" sz="2400" dirty="0" err="1"/>
              <a:t>garantit</a:t>
            </a:r>
            <a:r>
              <a:rPr lang="it-IT" sz="2400" dirty="0"/>
              <a:t> l'</a:t>
            </a:r>
            <a:r>
              <a:rPr lang="it-IT" sz="2400" dirty="0" err="1"/>
              <a:t>égal</a:t>
            </a:r>
            <a:r>
              <a:rPr lang="it-IT" sz="2400" dirty="0"/>
              <a:t> </a:t>
            </a:r>
            <a:r>
              <a:rPr lang="it-IT" sz="2400" dirty="0" err="1"/>
              <a:t>accès</a:t>
            </a:r>
            <a:r>
              <a:rPr lang="it-IT" sz="2400" dirty="0"/>
              <a:t> de l'enfant et de </a:t>
            </a:r>
            <a:r>
              <a:rPr lang="it-IT" sz="2400" dirty="0" err="1"/>
              <a:t>l'adulte</a:t>
            </a:r>
            <a:r>
              <a:rPr lang="it-IT" sz="2400" dirty="0"/>
              <a:t> à l'</a:t>
            </a:r>
            <a:r>
              <a:rPr lang="it-IT" sz="2400" dirty="0" err="1"/>
              <a:t>instruction</a:t>
            </a:r>
            <a:r>
              <a:rPr lang="it-IT" sz="2400" dirty="0"/>
              <a:t>, à la </a:t>
            </a:r>
            <a:r>
              <a:rPr lang="it-IT" sz="2400" dirty="0" err="1"/>
              <a:t>formation</a:t>
            </a:r>
            <a:r>
              <a:rPr lang="it-IT" sz="2400" dirty="0"/>
              <a:t> </a:t>
            </a:r>
            <a:r>
              <a:rPr lang="it-IT" sz="2400" dirty="0" err="1"/>
              <a:t>professionnelle</a:t>
            </a:r>
            <a:r>
              <a:rPr lang="it-IT" sz="2400" dirty="0"/>
              <a:t> et à la culture. L'</a:t>
            </a:r>
            <a:r>
              <a:rPr lang="it-IT" sz="2400" dirty="0" err="1"/>
              <a:t>organisation</a:t>
            </a:r>
            <a:r>
              <a:rPr lang="it-IT" sz="2400" dirty="0"/>
              <a:t> de l'</a:t>
            </a:r>
            <a:r>
              <a:rPr lang="it-IT" sz="2400" dirty="0" err="1"/>
              <a:t>enseignement</a:t>
            </a:r>
            <a:r>
              <a:rPr lang="it-IT" sz="2400" dirty="0"/>
              <a:t> public </a:t>
            </a:r>
            <a:r>
              <a:rPr lang="it-IT" sz="2400" dirty="0" err="1"/>
              <a:t>gratuit</a:t>
            </a:r>
            <a:r>
              <a:rPr lang="it-IT" sz="2400" dirty="0"/>
              <a:t> et</a:t>
            </a:r>
            <a:r>
              <a:rPr lang="it-IT" sz="2400" b="1" dirty="0"/>
              <a:t> </a:t>
            </a:r>
            <a:r>
              <a:rPr lang="it-IT" sz="2400" b="1" dirty="0" err="1"/>
              <a:t>laïque</a:t>
            </a:r>
            <a:r>
              <a:rPr lang="it-IT" sz="2400" b="1" dirty="0"/>
              <a:t> </a:t>
            </a:r>
            <a:r>
              <a:rPr lang="it-IT" sz="2400" dirty="0"/>
              <a:t>à </a:t>
            </a:r>
            <a:r>
              <a:rPr lang="it-IT" sz="2400" dirty="0" err="1"/>
              <a:t>tous</a:t>
            </a:r>
            <a:r>
              <a:rPr lang="it-IT" sz="2400" dirty="0"/>
              <a:t> </a:t>
            </a:r>
            <a:r>
              <a:rPr lang="it-IT" sz="2400" dirty="0" err="1"/>
              <a:t>les</a:t>
            </a:r>
            <a:r>
              <a:rPr lang="it-IT" sz="2400" dirty="0"/>
              <a:t> </a:t>
            </a:r>
            <a:r>
              <a:rPr lang="it-IT" sz="2400" dirty="0" err="1"/>
              <a:t>degrés</a:t>
            </a:r>
            <a:r>
              <a:rPr lang="it-IT" sz="2400" dirty="0"/>
              <a:t> est un </a:t>
            </a:r>
            <a:r>
              <a:rPr lang="it-IT" sz="2400" b="1" dirty="0" err="1"/>
              <a:t>devoir</a:t>
            </a:r>
            <a:r>
              <a:rPr lang="it-IT" sz="2400" b="1" dirty="0"/>
              <a:t> de l'</a:t>
            </a:r>
            <a:r>
              <a:rPr lang="it-IT" sz="2400" b="1" dirty="0" err="1"/>
              <a:t>Etat</a:t>
            </a:r>
            <a:r>
              <a:rPr lang="it-IT" sz="2400" b="1" dirty="0" smtClean="0"/>
              <a:t>.</a:t>
            </a:r>
          </a:p>
          <a:p>
            <a:r>
              <a:rPr lang="it-IT" sz="2400" dirty="0" err="1"/>
              <a:t>Article</a:t>
            </a:r>
            <a:r>
              <a:rPr lang="it-IT" sz="2400" dirty="0"/>
              <a:t> 1. - La France est une </a:t>
            </a:r>
            <a:r>
              <a:rPr lang="it-IT" sz="2400" dirty="0" err="1"/>
              <a:t>République</a:t>
            </a:r>
            <a:r>
              <a:rPr lang="it-IT" sz="2400" dirty="0"/>
              <a:t> </a:t>
            </a:r>
            <a:r>
              <a:rPr lang="it-IT" sz="2400" dirty="0" err="1"/>
              <a:t>indivisible</a:t>
            </a:r>
            <a:r>
              <a:rPr lang="it-IT" sz="2400" dirty="0"/>
              <a:t>,</a:t>
            </a:r>
            <a:r>
              <a:rPr lang="it-IT" sz="2400" b="1" dirty="0"/>
              <a:t> </a:t>
            </a:r>
            <a:r>
              <a:rPr lang="it-IT" sz="2400" b="1" dirty="0" err="1"/>
              <a:t>laïque</a:t>
            </a:r>
            <a:r>
              <a:rPr lang="it-IT" sz="2400" dirty="0"/>
              <a:t>, </a:t>
            </a:r>
            <a:r>
              <a:rPr lang="it-IT" sz="2400" dirty="0" err="1"/>
              <a:t>démocratique</a:t>
            </a:r>
            <a:r>
              <a:rPr lang="it-IT" sz="2400" dirty="0"/>
              <a:t> et sociale.</a:t>
            </a:r>
            <a:endParaRPr lang="fr-CA" sz="2400" dirty="0"/>
          </a:p>
        </p:txBody>
      </p:sp>
    </p:spTree>
    <p:extLst>
      <p:ext uri="{BB962C8B-B14F-4D97-AF65-F5344CB8AC3E}">
        <p14:creationId xmlns:p14="http://schemas.microsoft.com/office/powerpoint/2010/main" val="3575512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Constitution</a:t>
            </a:r>
            <a:r>
              <a:rPr lang="it-IT" sz="2800" dirty="0"/>
              <a:t> 1958</a:t>
            </a:r>
            <a:br>
              <a:rPr lang="it-IT" sz="2800" dirty="0"/>
            </a:br>
            <a:r>
              <a:rPr lang="it-IT" sz="2800" dirty="0" smtClean="0"/>
              <a:t>(V° </a:t>
            </a:r>
            <a:r>
              <a:rPr lang="it-IT" sz="2800" dirty="0" err="1" smtClean="0"/>
              <a:t>République</a:t>
            </a:r>
            <a:r>
              <a:rPr lang="it-IT" sz="2800" dirty="0" smtClean="0"/>
              <a:t>)</a:t>
            </a:r>
            <a:endParaRPr lang="fr-CA" sz="2800" dirty="0"/>
          </a:p>
        </p:txBody>
      </p:sp>
      <p:sp>
        <p:nvSpPr>
          <p:cNvPr id="3" name="Segnaposto contenuto 2"/>
          <p:cNvSpPr>
            <a:spLocks noGrp="1"/>
          </p:cNvSpPr>
          <p:nvPr>
            <p:ph idx="1"/>
          </p:nvPr>
        </p:nvSpPr>
        <p:spPr/>
        <p:txBody>
          <a:bodyPr>
            <a:normAutofit/>
          </a:bodyPr>
          <a:lstStyle/>
          <a:p>
            <a:pPr algn="just"/>
            <a:r>
              <a:rPr lang="it-IT" sz="2600" dirty="0" smtClean="0"/>
              <a:t>Art</a:t>
            </a:r>
            <a:r>
              <a:rPr lang="it-IT" sz="2600" dirty="0"/>
              <a:t>. premier de la </a:t>
            </a:r>
            <a:r>
              <a:rPr lang="it-IT" sz="2600" dirty="0" err="1"/>
              <a:t>Constitution</a:t>
            </a:r>
            <a:endParaRPr lang="it-IT" sz="2600" dirty="0"/>
          </a:p>
          <a:p>
            <a:pPr algn="just"/>
            <a:r>
              <a:rPr lang="it-IT" sz="2600" dirty="0"/>
              <a:t>La France est une </a:t>
            </a:r>
            <a:r>
              <a:rPr lang="it-IT" sz="2600" dirty="0" err="1"/>
              <a:t>République</a:t>
            </a:r>
            <a:r>
              <a:rPr lang="it-IT" sz="2600" dirty="0"/>
              <a:t> </a:t>
            </a:r>
            <a:r>
              <a:rPr lang="it-IT" sz="2600" dirty="0" err="1"/>
              <a:t>indivisible</a:t>
            </a:r>
            <a:r>
              <a:rPr lang="it-IT" sz="2600" dirty="0"/>
              <a:t>, </a:t>
            </a:r>
            <a:r>
              <a:rPr lang="it-IT" sz="2600" b="1" dirty="0" err="1"/>
              <a:t>laïque</a:t>
            </a:r>
            <a:r>
              <a:rPr lang="it-IT" sz="2600" dirty="0"/>
              <a:t>, </a:t>
            </a:r>
            <a:r>
              <a:rPr lang="it-IT" sz="2600" dirty="0" err="1"/>
              <a:t>démocratique</a:t>
            </a:r>
            <a:r>
              <a:rPr lang="it-IT" sz="2600" dirty="0"/>
              <a:t> et sociale. Elle </a:t>
            </a:r>
            <a:r>
              <a:rPr lang="it-IT" sz="2600" dirty="0" err="1"/>
              <a:t>assure</a:t>
            </a:r>
            <a:r>
              <a:rPr lang="it-IT" sz="2600" dirty="0"/>
              <a:t> l'</a:t>
            </a:r>
            <a:r>
              <a:rPr lang="it-IT" sz="2600" dirty="0" err="1"/>
              <a:t>égalité</a:t>
            </a:r>
            <a:r>
              <a:rPr lang="it-IT" sz="2600" dirty="0"/>
              <a:t> </a:t>
            </a:r>
            <a:r>
              <a:rPr lang="it-IT" sz="2600" dirty="0" err="1"/>
              <a:t>devant</a:t>
            </a:r>
            <a:r>
              <a:rPr lang="it-IT" sz="2600" dirty="0"/>
              <a:t> la </a:t>
            </a:r>
            <a:r>
              <a:rPr lang="it-IT" sz="2600" dirty="0" err="1"/>
              <a:t>loi</a:t>
            </a:r>
            <a:r>
              <a:rPr lang="it-IT" sz="2600" dirty="0"/>
              <a:t> de </a:t>
            </a:r>
            <a:r>
              <a:rPr lang="it-IT" sz="2600" dirty="0" err="1"/>
              <a:t>tous</a:t>
            </a:r>
            <a:r>
              <a:rPr lang="it-IT" sz="2600" dirty="0"/>
              <a:t> </a:t>
            </a:r>
            <a:r>
              <a:rPr lang="it-IT" sz="2600" dirty="0" err="1"/>
              <a:t>les</a:t>
            </a:r>
            <a:r>
              <a:rPr lang="it-IT" sz="2600" dirty="0"/>
              <a:t> </a:t>
            </a:r>
            <a:r>
              <a:rPr lang="it-IT" sz="2600" dirty="0" err="1"/>
              <a:t>citoyens</a:t>
            </a:r>
            <a:r>
              <a:rPr lang="it-IT" sz="2600" dirty="0"/>
              <a:t> </a:t>
            </a:r>
            <a:r>
              <a:rPr lang="it-IT" sz="2600" b="1" dirty="0"/>
              <a:t>sans </a:t>
            </a:r>
            <a:r>
              <a:rPr lang="it-IT" sz="2600" b="1" dirty="0" err="1"/>
              <a:t>distinction</a:t>
            </a:r>
            <a:r>
              <a:rPr lang="it-IT" sz="2600" b="1" dirty="0"/>
              <a:t> </a:t>
            </a:r>
            <a:r>
              <a:rPr lang="it-IT" sz="2600" dirty="0"/>
              <a:t>d'origine, de race </a:t>
            </a:r>
            <a:r>
              <a:rPr lang="it-IT" sz="2600" dirty="0" err="1"/>
              <a:t>ou</a:t>
            </a:r>
            <a:r>
              <a:rPr lang="it-IT" sz="2600" dirty="0"/>
              <a:t> </a:t>
            </a:r>
            <a:r>
              <a:rPr lang="it-IT" sz="2600" b="1" dirty="0"/>
              <a:t>de </a:t>
            </a:r>
            <a:r>
              <a:rPr lang="it-IT" sz="2600" b="1" dirty="0" err="1"/>
              <a:t>religion</a:t>
            </a:r>
            <a:r>
              <a:rPr lang="it-IT" sz="2600" b="1" dirty="0"/>
              <a:t>. Elle </a:t>
            </a:r>
            <a:r>
              <a:rPr lang="it-IT" sz="2600" b="1" dirty="0" err="1"/>
              <a:t>respecte</a:t>
            </a:r>
            <a:r>
              <a:rPr lang="it-IT" sz="2600" b="1" dirty="0"/>
              <a:t> </a:t>
            </a:r>
            <a:r>
              <a:rPr lang="it-IT" sz="2600" b="1" dirty="0" err="1"/>
              <a:t>toutes</a:t>
            </a:r>
            <a:r>
              <a:rPr lang="it-IT" sz="2600" b="1" dirty="0"/>
              <a:t> </a:t>
            </a:r>
            <a:r>
              <a:rPr lang="it-IT" sz="2600" b="1" dirty="0" err="1"/>
              <a:t>les</a:t>
            </a:r>
            <a:r>
              <a:rPr lang="it-IT" sz="2600" b="1" dirty="0"/>
              <a:t> </a:t>
            </a:r>
            <a:r>
              <a:rPr lang="it-IT" sz="2600" b="1" dirty="0" err="1"/>
              <a:t>croyances</a:t>
            </a:r>
            <a:r>
              <a:rPr lang="it-IT" sz="2600" dirty="0"/>
              <a:t>. Son </a:t>
            </a:r>
            <a:r>
              <a:rPr lang="it-IT" sz="2600" dirty="0" err="1"/>
              <a:t>organisation</a:t>
            </a:r>
            <a:r>
              <a:rPr lang="it-IT" sz="2600" dirty="0"/>
              <a:t> est </a:t>
            </a:r>
            <a:r>
              <a:rPr lang="it-IT" sz="2600" dirty="0" err="1"/>
              <a:t>décentralisée</a:t>
            </a:r>
            <a:r>
              <a:rPr lang="it-IT" sz="2600" dirty="0"/>
              <a:t>. </a:t>
            </a:r>
            <a:br>
              <a:rPr lang="it-IT" sz="2600" dirty="0"/>
            </a:br>
            <a:r>
              <a:rPr lang="it-IT" sz="2600" dirty="0"/>
              <a:t>La </a:t>
            </a:r>
            <a:r>
              <a:rPr lang="it-IT" sz="2600" dirty="0" err="1"/>
              <a:t>loi</a:t>
            </a:r>
            <a:r>
              <a:rPr lang="it-IT" sz="2600" dirty="0"/>
              <a:t> </a:t>
            </a:r>
            <a:r>
              <a:rPr lang="it-IT" sz="2600" dirty="0" err="1"/>
              <a:t>favorise</a:t>
            </a:r>
            <a:r>
              <a:rPr lang="it-IT" sz="2600" dirty="0"/>
              <a:t> l'</a:t>
            </a:r>
            <a:r>
              <a:rPr lang="it-IT" sz="2600" dirty="0" err="1"/>
              <a:t>égal</a:t>
            </a:r>
            <a:r>
              <a:rPr lang="it-IT" sz="2600" dirty="0"/>
              <a:t> </a:t>
            </a:r>
            <a:r>
              <a:rPr lang="it-IT" sz="2600" dirty="0" err="1"/>
              <a:t>accès</a:t>
            </a:r>
            <a:r>
              <a:rPr lang="it-IT" sz="2600" dirty="0"/>
              <a:t> </a:t>
            </a:r>
            <a:r>
              <a:rPr lang="it-IT" sz="2600" dirty="0" err="1"/>
              <a:t>des</a:t>
            </a:r>
            <a:r>
              <a:rPr lang="it-IT" sz="2600" dirty="0"/>
              <a:t> femmes et </a:t>
            </a:r>
            <a:r>
              <a:rPr lang="it-IT" sz="2600" dirty="0" err="1"/>
              <a:t>des</a:t>
            </a:r>
            <a:r>
              <a:rPr lang="it-IT" sz="2600" dirty="0"/>
              <a:t> </a:t>
            </a:r>
            <a:r>
              <a:rPr lang="it-IT" sz="2600" dirty="0" err="1"/>
              <a:t>hommes</a:t>
            </a:r>
            <a:r>
              <a:rPr lang="it-IT" sz="2600" dirty="0"/>
              <a:t> </a:t>
            </a:r>
            <a:r>
              <a:rPr lang="it-IT" sz="2600" dirty="0" err="1"/>
              <a:t>aux</a:t>
            </a:r>
            <a:r>
              <a:rPr lang="it-IT" sz="2600" dirty="0"/>
              <a:t> </a:t>
            </a:r>
            <a:r>
              <a:rPr lang="it-IT" sz="2600" dirty="0" err="1"/>
              <a:t>mandats</a:t>
            </a:r>
            <a:r>
              <a:rPr lang="it-IT" sz="2600" dirty="0"/>
              <a:t> </a:t>
            </a:r>
            <a:r>
              <a:rPr lang="it-IT" sz="2600" dirty="0" err="1"/>
              <a:t>électoraux</a:t>
            </a:r>
            <a:r>
              <a:rPr lang="it-IT" sz="2600" dirty="0"/>
              <a:t> et </a:t>
            </a:r>
            <a:r>
              <a:rPr lang="it-IT" sz="2600" dirty="0" err="1"/>
              <a:t>fonctions</a:t>
            </a:r>
            <a:r>
              <a:rPr lang="it-IT" sz="2600" dirty="0"/>
              <a:t> </a:t>
            </a:r>
            <a:r>
              <a:rPr lang="it-IT" sz="2600" dirty="0" err="1"/>
              <a:t>électives</a:t>
            </a:r>
            <a:r>
              <a:rPr lang="it-IT" sz="2600" dirty="0"/>
              <a:t>, </a:t>
            </a:r>
            <a:r>
              <a:rPr lang="it-IT" sz="2600" dirty="0" err="1"/>
              <a:t>ainsi</a:t>
            </a:r>
            <a:r>
              <a:rPr lang="it-IT" sz="2600" dirty="0"/>
              <a:t> </a:t>
            </a:r>
            <a:r>
              <a:rPr lang="it-IT" sz="2600" dirty="0" err="1"/>
              <a:t>qu'aux</a:t>
            </a:r>
            <a:r>
              <a:rPr lang="it-IT" sz="2600" dirty="0"/>
              <a:t> </a:t>
            </a:r>
            <a:r>
              <a:rPr lang="it-IT" sz="2600" dirty="0" err="1"/>
              <a:t>responsabilités</a:t>
            </a:r>
            <a:r>
              <a:rPr lang="it-IT" sz="2600" dirty="0"/>
              <a:t> </a:t>
            </a:r>
            <a:r>
              <a:rPr lang="it-IT" sz="2600" dirty="0" err="1"/>
              <a:t>professionnelles</a:t>
            </a:r>
            <a:r>
              <a:rPr lang="it-IT" sz="2600" dirty="0"/>
              <a:t> et </a:t>
            </a:r>
            <a:r>
              <a:rPr lang="it-IT" sz="2600" dirty="0" err="1"/>
              <a:t>sociales</a:t>
            </a:r>
            <a:r>
              <a:rPr lang="it-IT" sz="2600" dirty="0"/>
              <a:t>. </a:t>
            </a:r>
          </a:p>
          <a:p>
            <a:endParaRPr lang="fr-CA" dirty="0"/>
          </a:p>
        </p:txBody>
      </p:sp>
    </p:spTree>
    <p:extLst>
      <p:ext uri="{BB962C8B-B14F-4D97-AF65-F5344CB8AC3E}">
        <p14:creationId xmlns:p14="http://schemas.microsoft.com/office/powerpoint/2010/main" val="2182769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 loi 1905 préparée </a:t>
            </a:r>
            <a:r>
              <a:rPr lang="fr-CA" sz="2800" dirty="0" smtClean="0"/>
              <a:t>par </a:t>
            </a:r>
            <a:r>
              <a:rPr lang="it-IT" sz="2800" b="1" dirty="0" smtClean="0"/>
              <a:t>Le CODE </a:t>
            </a:r>
            <a:r>
              <a:rPr lang="it-IT" sz="2800" b="1" dirty="0"/>
              <a:t>CIVIL</a:t>
            </a:r>
            <a:br>
              <a:rPr lang="it-IT" sz="2800" b="1" dirty="0"/>
            </a:br>
            <a:r>
              <a:rPr lang="it-IT" sz="2800" b="1" dirty="0" smtClean="0"/>
              <a:t> </a:t>
            </a:r>
            <a:r>
              <a:rPr lang="it-IT" sz="2800" dirty="0" smtClean="0"/>
              <a:t>(</a:t>
            </a:r>
            <a:r>
              <a:rPr lang="it-IT" sz="2800" dirty="0" err="1" smtClean="0"/>
              <a:t>déjà</a:t>
            </a:r>
            <a:r>
              <a:rPr lang="it-IT" sz="2800" dirty="0" smtClean="0"/>
              <a:t> vu) 1804</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2</a:t>
            </a:r>
            <a:r>
              <a:rPr lang="it-IT" sz="2400" dirty="0"/>
              <a:t>°) </a:t>
            </a:r>
            <a:r>
              <a:rPr lang="it-IT" sz="2400" b="1" dirty="0"/>
              <a:t>La non-</a:t>
            </a:r>
            <a:r>
              <a:rPr lang="it-IT" sz="2400" b="1" dirty="0" err="1"/>
              <a:t>confessionnalité</a:t>
            </a:r>
            <a:r>
              <a:rPr lang="it-IT" sz="2400" b="1" dirty="0"/>
              <a:t> de l’</a:t>
            </a:r>
            <a:r>
              <a:rPr lang="it-IT" sz="2400" b="1" dirty="0" err="1"/>
              <a:t>État</a:t>
            </a:r>
            <a:r>
              <a:rPr lang="it-IT" sz="2400" b="1" dirty="0"/>
              <a:t>, </a:t>
            </a:r>
            <a:r>
              <a:rPr lang="it-IT" sz="2400" b="1" dirty="0" err="1"/>
              <a:t>point</a:t>
            </a:r>
            <a:r>
              <a:rPr lang="it-IT" sz="2400" b="1" dirty="0"/>
              <a:t> de </a:t>
            </a:r>
            <a:r>
              <a:rPr lang="it-IT" sz="2400" b="1" dirty="0" err="1"/>
              <a:t>départ</a:t>
            </a:r>
            <a:r>
              <a:rPr lang="it-IT" sz="2400" b="1" dirty="0"/>
              <a:t> de la </a:t>
            </a:r>
            <a:r>
              <a:rPr lang="it-IT" sz="2400" b="1" dirty="0" err="1"/>
              <a:t>laïcité</a:t>
            </a:r>
            <a:r>
              <a:rPr lang="it-IT" sz="2400" b="1" dirty="0"/>
              <a:t> </a:t>
            </a:r>
            <a:r>
              <a:rPr lang="it-IT" sz="2400" b="1" dirty="0" err="1"/>
              <a:t>française</a:t>
            </a:r>
            <a:r>
              <a:rPr lang="it-IT" sz="2400" dirty="0"/>
              <a:t>. </a:t>
            </a:r>
            <a:r>
              <a:rPr lang="it-IT" sz="2400" dirty="0" err="1"/>
              <a:t>Les</a:t>
            </a:r>
            <a:r>
              <a:rPr lang="it-IT" sz="2400" dirty="0"/>
              <a:t> </a:t>
            </a:r>
            <a:r>
              <a:rPr lang="it-IT" sz="2400" dirty="0" err="1"/>
              <a:t>actes</a:t>
            </a:r>
            <a:r>
              <a:rPr lang="it-IT" sz="2400" dirty="0"/>
              <a:t> d’</a:t>
            </a:r>
            <a:r>
              <a:rPr lang="it-IT" sz="2400" dirty="0" err="1"/>
              <a:t>état-civil</a:t>
            </a:r>
            <a:r>
              <a:rPr lang="it-IT" sz="2400" dirty="0"/>
              <a:t> </a:t>
            </a:r>
            <a:r>
              <a:rPr lang="it-IT" sz="2400" dirty="0" err="1"/>
              <a:t>étaient</a:t>
            </a:r>
            <a:r>
              <a:rPr lang="it-IT" sz="2400" dirty="0"/>
              <a:t> </a:t>
            </a:r>
            <a:r>
              <a:rPr lang="it-IT" sz="2400" dirty="0" err="1"/>
              <a:t>désormais</a:t>
            </a:r>
            <a:r>
              <a:rPr lang="it-IT" sz="2400" dirty="0"/>
              <a:t> </a:t>
            </a:r>
            <a:r>
              <a:rPr lang="it-IT" sz="2400" dirty="0" err="1"/>
              <a:t>établis</a:t>
            </a:r>
            <a:r>
              <a:rPr lang="it-IT" sz="2400" dirty="0"/>
              <a:t> par </a:t>
            </a:r>
            <a:r>
              <a:rPr lang="it-IT" sz="2400" dirty="0" err="1"/>
              <a:t>des</a:t>
            </a:r>
            <a:r>
              <a:rPr lang="it-IT" sz="2400" dirty="0"/>
              <a:t> agents </a:t>
            </a:r>
            <a:r>
              <a:rPr lang="it-IT" sz="2400" dirty="0" err="1"/>
              <a:t>publics</a:t>
            </a:r>
            <a:r>
              <a:rPr lang="it-IT" sz="2400" dirty="0"/>
              <a:t> et non plus par </a:t>
            </a:r>
            <a:r>
              <a:rPr lang="it-IT" sz="2400" dirty="0" err="1"/>
              <a:t>les</a:t>
            </a:r>
            <a:r>
              <a:rPr lang="it-IT" sz="2400" dirty="0"/>
              <a:t> </a:t>
            </a:r>
            <a:r>
              <a:rPr lang="it-IT" sz="2400" dirty="0" err="1"/>
              <a:t>paroisses</a:t>
            </a:r>
            <a:r>
              <a:rPr lang="it-IT" sz="2400" dirty="0"/>
              <a:t>, </a:t>
            </a:r>
            <a:r>
              <a:rPr lang="it-IT" sz="2400" dirty="0" err="1"/>
              <a:t>faute</a:t>
            </a:r>
            <a:r>
              <a:rPr lang="it-IT" sz="2400" dirty="0"/>
              <a:t> de </a:t>
            </a:r>
            <a:r>
              <a:rPr lang="it-IT" sz="2400" dirty="0" err="1"/>
              <a:t>quoi</a:t>
            </a:r>
            <a:r>
              <a:rPr lang="it-IT" sz="2400" dirty="0"/>
              <a:t> </a:t>
            </a:r>
            <a:r>
              <a:rPr lang="it-IT" sz="2400" dirty="0" err="1"/>
              <a:t>ils</a:t>
            </a:r>
            <a:r>
              <a:rPr lang="it-IT" sz="2400" dirty="0"/>
              <a:t> ne </a:t>
            </a:r>
            <a:r>
              <a:rPr lang="it-IT" sz="2400" dirty="0" err="1"/>
              <a:t>pouvaient</a:t>
            </a:r>
            <a:r>
              <a:rPr lang="it-IT" sz="2400" dirty="0"/>
              <a:t> </a:t>
            </a:r>
            <a:r>
              <a:rPr lang="it-IT" sz="2400" dirty="0" err="1"/>
              <a:t>produire</a:t>
            </a:r>
            <a:r>
              <a:rPr lang="it-IT" sz="2400" dirty="0"/>
              <a:t> d’</a:t>
            </a:r>
            <a:r>
              <a:rPr lang="it-IT" sz="2400" dirty="0" err="1"/>
              <a:t>effets</a:t>
            </a:r>
            <a:r>
              <a:rPr lang="it-IT" sz="2400" dirty="0"/>
              <a:t> </a:t>
            </a:r>
            <a:r>
              <a:rPr lang="it-IT" sz="2400" dirty="0" err="1"/>
              <a:t>juridiques</a:t>
            </a:r>
            <a:r>
              <a:rPr lang="it-IT" sz="2400" dirty="0"/>
              <a:t>. La nécessaire </a:t>
            </a:r>
            <a:r>
              <a:rPr lang="it-IT" sz="2400" dirty="0" err="1"/>
              <a:t>antériorité</a:t>
            </a:r>
            <a:r>
              <a:rPr lang="it-IT" sz="2400" dirty="0"/>
              <a:t> </a:t>
            </a:r>
            <a:r>
              <a:rPr lang="it-IT" sz="2400" dirty="0" err="1"/>
              <a:t>du</a:t>
            </a:r>
            <a:r>
              <a:rPr lang="it-IT" sz="2400" dirty="0"/>
              <a:t> </a:t>
            </a:r>
            <a:r>
              <a:rPr lang="it-IT" sz="2400" dirty="0" err="1"/>
              <a:t>mariage</a:t>
            </a:r>
            <a:r>
              <a:rPr lang="it-IT" sz="2400" dirty="0"/>
              <a:t> </a:t>
            </a:r>
            <a:r>
              <a:rPr lang="it-IT" sz="2400" dirty="0" err="1"/>
              <a:t>civil</a:t>
            </a:r>
            <a:r>
              <a:rPr lang="it-IT" sz="2400" dirty="0"/>
              <a:t> par </a:t>
            </a:r>
            <a:r>
              <a:rPr lang="it-IT" sz="2400" dirty="0" err="1"/>
              <a:t>rapport</a:t>
            </a:r>
            <a:r>
              <a:rPr lang="it-IT" sz="2400" dirty="0"/>
              <a:t> </a:t>
            </a:r>
            <a:r>
              <a:rPr lang="it-IT" sz="2400" dirty="0" err="1"/>
              <a:t>au</a:t>
            </a:r>
            <a:r>
              <a:rPr lang="it-IT" sz="2400" dirty="0"/>
              <a:t> </a:t>
            </a:r>
            <a:r>
              <a:rPr lang="it-IT" sz="2400" dirty="0" err="1"/>
              <a:t>mariage</a:t>
            </a:r>
            <a:r>
              <a:rPr lang="it-IT" sz="2400" dirty="0"/>
              <a:t> </a:t>
            </a:r>
            <a:r>
              <a:rPr lang="it-IT" sz="2400" dirty="0" err="1"/>
              <a:t>religieux</a:t>
            </a:r>
            <a:r>
              <a:rPr lang="it-IT" sz="2400" dirty="0"/>
              <a:t> </a:t>
            </a:r>
            <a:r>
              <a:rPr lang="it-IT" sz="2400" dirty="0" err="1"/>
              <a:t>était</a:t>
            </a:r>
            <a:r>
              <a:rPr lang="it-IT" sz="2400" dirty="0"/>
              <a:t> </a:t>
            </a:r>
            <a:r>
              <a:rPr lang="it-IT" sz="2400" dirty="0" err="1"/>
              <a:t>proclamée</a:t>
            </a:r>
            <a:r>
              <a:rPr lang="it-IT" sz="2400" dirty="0"/>
              <a:t> </a:t>
            </a:r>
            <a:r>
              <a:rPr lang="it-IT" sz="2400" dirty="0" err="1"/>
              <a:t>avec</a:t>
            </a:r>
            <a:r>
              <a:rPr lang="it-IT" sz="2400" dirty="0"/>
              <a:t> force. </a:t>
            </a:r>
            <a:r>
              <a:rPr lang="it-IT" sz="2400" dirty="0" err="1"/>
              <a:t>Même</a:t>
            </a:r>
            <a:r>
              <a:rPr lang="it-IT" sz="2400" dirty="0"/>
              <a:t> </a:t>
            </a:r>
            <a:r>
              <a:rPr lang="it-IT" sz="2400" dirty="0" err="1"/>
              <a:t>limité</a:t>
            </a:r>
            <a:r>
              <a:rPr lang="it-IT" sz="2400" dirty="0"/>
              <a:t> par </a:t>
            </a:r>
            <a:r>
              <a:rPr lang="it-IT" sz="2400" dirty="0" err="1"/>
              <a:t>rapport</a:t>
            </a:r>
            <a:r>
              <a:rPr lang="it-IT" sz="2400" dirty="0"/>
              <a:t> à la </a:t>
            </a:r>
            <a:r>
              <a:rPr lang="it-IT" sz="2400" dirty="0" err="1"/>
              <a:t>législation</a:t>
            </a:r>
            <a:r>
              <a:rPr lang="it-IT" sz="2400" dirty="0"/>
              <a:t> « </a:t>
            </a:r>
            <a:r>
              <a:rPr lang="it-IT" sz="2400" dirty="0" err="1"/>
              <a:t>intermédiaire</a:t>
            </a:r>
            <a:r>
              <a:rPr lang="it-IT" sz="2400" dirty="0"/>
              <a:t> », le </a:t>
            </a:r>
            <a:r>
              <a:rPr lang="it-IT" sz="2400" dirty="0" err="1"/>
              <a:t>divorce</a:t>
            </a:r>
            <a:r>
              <a:rPr lang="it-IT" sz="2400" dirty="0"/>
              <a:t> </a:t>
            </a:r>
            <a:r>
              <a:rPr lang="it-IT" sz="2400" dirty="0" err="1"/>
              <a:t>était</a:t>
            </a:r>
            <a:r>
              <a:rPr lang="it-IT" sz="2400" dirty="0"/>
              <a:t> </a:t>
            </a:r>
            <a:r>
              <a:rPr lang="it-IT" sz="2400" dirty="0" err="1"/>
              <a:t>reconnu</a:t>
            </a:r>
            <a:r>
              <a:rPr lang="it-IT" sz="2400" dirty="0"/>
              <a:t>, </a:t>
            </a:r>
            <a:r>
              <a:rPr lang="it-IT" sz="2400" dirty="0" err="1"/>
              <a:t>contre</a:t>
            </a:r>
            <a:r>
              <a:rPr lang="it-IT" sz="2400" dirty="0"/>
              <a:t> </a:t>
            </a:r>
            <a:r>
              <a:rPr lang="it-IT" sz="2400" dirty="0" err="1"/>
              <a:t>l’avis</a:t>
            </a:r>
            <a:r>
              <a:rPr lang="it-IT" sz="2400" dirty="0"/>
              <a:t> de l’</a:t>
            </a:r>
            <a:r>
              <a:rPr lang="it-IT" sz="2400" dirty="0" err="1"/>
              <a:t>Église</a:t>
            </a:r>
            <a:r>
              <a:rPr lang="it-IT" sz="2400" dirty="0"/>
              <a:t> : le </a:t>
            </a:r>
            <a:r>
              <a:rPr lang="it-IT" sz="2400" dirty="0" err="1"/>
              <a:t>mariage</a:t>
            </a:r>
            <a:r>
              <a:rPr lang="it-IT" sz="2400" dirty="0"/>
              <a:t> </a:t>
            </a:r>
            <a:r>
              <a:rPr lang="it-IT" sz="2400" dirty="0" err="1"/>
              <a:t>était</a:t>
            </a:r>
            <a:r>
              <a:rPr lang="it-IT" sz="2400" dirty="0"/>
              <a:t> un </a:t>
            </a:r>
            <a:r>
              <a:rPr lang="it-IT" sz="2400" dirty="0" err="1"/>
              <a:t>contrat</a:t>
            </a:r>
            <a:r>
              <a:rPr lang="it-IT" sz="2400" dirty="0"/>
              <a:t> qui, </a:t>
            </a:r>
            <a:r>
              <a:rPr lang="it-IT" sz="2400" dirty="0" err="1"/>
              <a:t>comme</a:t>
            </a:r>
            <a:r>
              <a:rPr lang="it-IT" sz="2400" dirty="0"/>
              <a:t> </a:t>
            </a:r>
            <a:r>
              <a:rPr lang="it-IT" sz="2400" dirty="0" err="1"/>
              <a:t>tel</a:t>
            </a:r>
            <a:r>
              <a:rPr lang="it-IT" sz="2400" dirty="0"/>
              <a:t>, </a:t>
            </a:r>
            <a:r>
              <a:rPr lang="it-IT" sz="2400" dirty="0" err="1"/>
              <a:t>pouvait</a:t>
            </a:r>
            <a:r>
              <a:rPr lang="it-IT" sz="2400" dirty="0"/>
              <a:t> </a:t>
            </a:r>
            <a:r>
              <a:rPr lang="it-IT" sz="2400" dirty="0" err="1"/>
              <a:t>être</a:t>
            </a:r>
            <a:r>
              <a:rPr lang="it-IT" sz="2400" dirty="0"/>
              <a:t> </a:t>
            </a:r>
            <a:r>
              <a:rPr lang="it-IT" sz="2400" dirty="0" err="1"/>
              <a:t>dissout</a:t>
            </a:r>
            <a:r>
              <a:rPr lang="it-IT" sz="2400" dirty="0" smtClean="0"/>
              <a:t>.</a:t>
            </a:r>
            <a:endParaRPr lang="it-IT" sz="2400" dirty="0"/>
          </a:p>
        </p:txBody>
      </p:sp>
    </p:spTree>
    <p:extLst>
      <p:ext uri="{BB962C8B-B14F-4D97-AF65-F5344CB8AC3E}">
        <p14:creationId xmlns:p14="http://schemas.microsoft.com/office/powerpoint/2010/main" val="53908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Les principales questions sociétales et politiques aujourd’hui en France </a:t>
            </a:r>
            <a:endParaRPr lang="fr-CA" sz="2800" dirty="0"/>
          </a:p>
        </p:txBody>
      </p:sp>
      <p:sp>
        <p:nvSpPr>
          <p:cNvPr id="3" name="Segnaposto contenuto 2"/>
          <p:cNvSpPr>
            <a:spLocks noGrp="1"/>
          </p:cNvSpPr>
          <p:nvPr>
            <p:ph idx="1"/>
          </p:nvPr>
        </p:nvSpPr>
        <p:spPr/>
        <p:txBody>
          <a:bodyPr>
            <a:normAutofit/>
          </a:bodyPr>
          <a:lstStyle/>
          <a:p>
            <a:endParaRPr lang="it-IT" sz="2400" dirty="0" smtClean="0"/>
          </a:p>
          <a:p>
            <a:endParaRPr lang="it-IT" sz="2400" dirty="0" smtClean="0"/>
          </a:p>
          <a:p>
            <a:r>
              <a:rPr lang="it-IT" sz="2400" dirty="0" smtClean="0"/>
              <a:t>L'</a:t>
            </a:r>
            <a:r>
              <a:rPr lang="it-IT" sz="2400" dirty="0" err="1" smtClean="0"/>
              <a:t>écriture</a:t>
            </a:r>
            <a:r>
              <a:rPr lang="it-IT" sz="2400" dirty="0" smtClean="0"/>
              <a:t> inclusive  </a:t>
            </a:r>
          </a:p>
          <a:p>
            <a:r>
              <a:rPr lang="it-IT" sz="2400" dirty="0" smtClean="0"/>
              <a:t>la </a:t>
            </a:r>
            <a:r>
              <a:rPr lang="it-IT" sz="2400" dirty="0" err="1" smtClean="0"/>
              <a:t>journée</a:t>
            </a:r>
            <a:r>
              <a:rPr lang="it-IT" sz="2400" dirty="0" smtClean="0"/>
              <a:t> </a:t>
            </a:r>
            <a:r>
              <a:rPr lang="it-IT" sz="2400" dirty="0" err="1" smtClean="0"/>
              <a:t>internationale</a:t>
            </a:r>
            <a:r>
              <a:rPr lang="it-IT" sz="2400" dirty="0" smtClean="0"/>
              <a:t> </a:t>
            </a:r>
            <a:r>
              <a:rPr lang="it-IT" sz="2400" dirty="0" err="1" smtClean="0"/>
              <a:t>des</a:t>
            </a:r>
            <a:r>
              <a:rPr lang="it-IT" sz="2400" dirty="0" smtClean="0"/>
              <a:t> </a:t>
            </a:r>
            <a:r>
              <a:rPr lang="it-IT" sz="2400" dirty="0" err="1" smtClean="0"/>
              <a:t>droits</a:t>
            </a:r>
            <a:r>
              <a:rPr lang="it-IT" sz="2400" dirty="0" smtClean="0"/>
              <a:t> </a:t>
            </a:r>
            <a:r>
              <a:rPr lang="it-IT" sz="2400" dirty="0" err="1" smtClean="0"/>
              <a:t>des</a:t>
            </a:r>
            <a:r>
              <a:rPr lang="it-IT" sz="2400" dirty="0" smtClean="0"/>
              <a:t> femmes : </a:t>
            </a:r>
            <a:r>
              <a:rPr lang="it-IT" sz="2400" dirty="0" err="1" smtClean="0"/>
              <a:t>question</a:t>
            </a:r>
            <a:r>
              <a:rPr lang="it-IT" sz="2400" dirty="0" smtClean="0"/>
              <a:t> de </a:t>
            </a:r>
            <a:r>
              <a:rPr lang="it-IT" sz="2400" dirty="0" err="1" smtClean="0"/>
              <a:t>dénomination</a:t>
            </a:r>
            <a:endParaRPr lang="fr-CA" sz="2400" dirty="0" smtClean="0"/>
          </a:p>
        </p:txBody>
      </p:sp>
    </p:spTree>
    <p:extLst>
      <p:ext uri="{BB962C8B-B14F-4D97-AF65-F5344CB8AC3E}">
        <p14:creationId xmlns:p14="http://schemas.microsoft.com/office/powerpoint/2010/main" val="3372942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La loi 1905 préparée par</a:t>
            </a:r>
            <a:br>
              <a:rPr lang="fr-CA" sz="2800" dirty="0" smtClean="0"/>
            </a:br>
            <a:r>
              <a:rPr lang="fr-CA" sz="2800" dirty="0" smtClean="0"/>
              <a:t>La loi de Jules Ferry</a:t>
            </a:r>
            <a:endParaRPr lang="fr-CA" sz="2800" dirty="0"/>
          </a:p>
        </p:txBody>
      </p:sp>
      <p:sp>
        <p:nvSpPr>
          <p:cNvPr id="3" name="Segnaposto contenuto 2"/>
          <p:cNvSpPr>
            <a:spLocks noGrp="1"/>
          </p:cNvSpPr>
          <p:nvPr>
            <p:ph idx="1"/>
          </p:nvPr>
        </p:nvSpPr>
        <p:spPr/>
        <p:txBody>
          <a:bodyPr>
            <a:normAutofit/>
          </a:bodyPr>
          <a:lstStyle/>
          <a:p>
            <a:pPr algn="just"/>
            <a:r>
              <a:rPr lang="fr-CA" sz="2400" dirty="0" smtClean="0"/>
              <a:t>École gratuite, </a:t>
            </a:r>
            <a:r>
              <a:rPr lang="fr-CA" sz="2400" b="1" dirty="0" smtClean="0"/>
              <a:t>laïque</a:t>
            </a:r>
            <a:r>
              <a:rPr lang="fr-CA" sz="2400" dirty="0" smtClean="0"/>
              <a:t> et obligatoire (de 6 à 13 ans)</a:t>
            </a:r>
          </a:p>
          <a:p>
            <a:pPr algn="just"/>
            <a:r>
              <a:rPr lang="fr-CA" sz="2400" dirty="0" smtClean="0"/>
              <a:t>La </a:t>
            </a:r>
            <a:r>
              <a:rPr lang="fr-CA" sz="2400" dirty="0"/>
              <a:t>loi du 28 mars 1882 s’inscrit dans un mouvement de laïcisation de l’enseignement primaire public, dont elle est l’une des étapes </a:t>
            </a:r>
            <a:r>
              <a:rPr lang="fr-CA" sz="2400" dirty="0" smtClean="0"/>
              <a:t>fondamentales. </a:t>
            </a:r>
          </a:p>
          <a:p>
            <a:pPr algn="just"/>
            <a:r>
              <a:rPr lang="fr-CA" sz="2400" dirty="0" smtClean="0"/>
              <a:t>Ce </a:t>
            </a:r>
            <a:r>
              <a:rPr lang="fr-CA" sz="2400" dirty="0"/>
              <a:t>mouvement concerne deux dimensions de l’enseignement : le remplacement des religieux par des laïques dans le corps enseignant, et l’élimination du contenu religieux des programmes scolaires</a:t>
            </a:r>
          </a:p>
        </p:txBody>
      </p:sp>
    </p:spTree>
    <p:extLst>
      <p:ext uri="{BB962C8B-B14F-4D97-AF65-F5344CB8AC3E}">
        <p14:creationId xmlns:p14="http://schemas.microsoft.com/office/powerpoint/2010/main" val="116643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
            </a:r>
            <a:br>
              <a:rPr lang="fr-CA" sz="2800" dirty="0" smtClean="0"/>
            </a:br>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pPr algn="just"/>
            <a:r>
              <a:rPr lang="it-IT" sz="2400" b="1" dirty="0" smtClean="0"/>
              <a:t>«</a:t>
            </a:r>
            <a:r>
              <a:rPr lang="it-IT" sz="2400" b="1" dirty="0" err="1"/>
              <a:t>Faudrait</a:t>
            </a:r>
            <a:r>
              <a:rPr lang="it-IT" sz="2400" b="1" dirty="0"/>
              <a:t>-il </a:t>
            </a:r>
            <a:r>
              <a:rPr lang="it-IT" sz="2400" b="1" dirty="0" err="1"/>
              <a:t>toucher</a:t>
            </a:r>
            <a:r>
              <a:rPr lang="it-IT" sz="2400" b="1" dirty="0"/>
              <a:t> à la </a:t>
            </a:r>
            <a:r>
              <a:rPr lang="it-IT" sz="2400" b="1" dirty="0" err="1"/>
              <a:t>loi</a:t>
            </a:r>
            <a:r>
              <a:rPr lang="it-IT" sz="2400" b="1" dirty="0"/>
              <a:t> </a:t>
            </a:r>
            <a:r>
              <a:rPr lang="it-IT" sz="2400" b="1" dirty="0" err="1"/>
              <a:t>sur</a:t>
            </a:r>
            <a:r>
              <a:rPr lang="it-IT" sz="2400" b="1" dirty="0"/>
              <a:t> la </a:t>
            </a:r>
            <a:r>
              <a:rPr lang="it-IT" sz="2400" b="1" dirty="0" err="1"/>
              <a:t>laïcité</a:t>
            </a:r>
            <a:r>
              <a:rPr lang="it-IT" sz="2400" b="1" dirty="0"/>
              <a:t> </a:t>
            </a:r>
            <a:r>
              <a:rPr lang="it-IT" sz="2400" b="1" dirty="0" err="1"/>
              <a:t>simplement</a:t>
            </a:r>
            <a:r>
              <a:rPr lang="it-IT" sz="2400" b="1" dirty="0"/>
              <a:t> parce </a:t>
            </a:r>
            <a:r>
              <a:rPr lang="it-IT" sz="2400" b="1" dirty="0" err="1"/>
              <a:t>que</a:t>
            </a:r>
            <a:r>
              <a:rPr lang="it-IT" sz="2400" b="1" dirty="0"/>
              <a:t> le </a:t>
            </a:r>
            <a:r>
              <a:rPr lang="it-IT" sz="2400" b="1" dirty="0" err="1"/>
              <a:t>gouvernement</a:t>
            </a:r>
            <a:r>
              <a:rPr lang="it-IT" sz="2400" b="1" dirty="0"/>
              <a:t> </a:t>
            </a:r>
            <a:r>
              <a:rPr lang="it-IT" sz="2400" b="1" dirty="0" err="1"/>
              <a:t>aurait</a:t>
            </a:r>
            <a:r>
              <a:rPr lang="it-IT" sz="2400" b="1" dirty="0"/>
              <a:t> négligé de l’</a:t>
            </a:r>
            <a:r>
              <a:rPr lang="it-IT" sz="2400" b="1" dirty="0" err="1"/>
              <a:t>appliquer</a:t>
            </a:r>
            <a:r>
              <a:rPr lang="it-IT" sz="2400" b="1" dirty="0"/>
              <a:t> ?</a:t>
            </a:r>
            <a:r>
              <a:rPr lang="it-IT" sz="2400" b="1" dirty="0" smtClean="0"/>
              <a:t>»</a:t>
            </a:r>
          </a:p>
          <a:p>
            <a:pPr algn="just"/>
            <a:r>
              <a:rPr lang="it-IT" sz="2400" dirty="0" err="1"/>
              <a:t>Les</a:t>
            </a:r>
            <a:r>
              <a:rPr lang="it-IT" sz="2400" dirty="0"/>
              <a:t> </a:t>
            </a:r>
            <a:r>
              <a:rPr lang="it-IT" sz="2400" dirty="0" err="1"/>
              <a:t>députés</a:t>
            </a:r>
            <a:r>
              <a:rPr lang="it-IT" sz="2400" dirty="0"/>
              <a:t> s’</a:t>
            </a:r>
            <a:r>
              <a:rPr lang="it-IT" sz="2400" dirty="0" err="1"/>
              <a:t>apprêtent</a:t>
            </a:r>
            <a:r>
              <a:rPr lang="it-IT" sz="2400" dirty="0"/>
              <a:t> à </a:t>
            </a:r>
            <a:r>
              <a:rPr lang="it-IT" sz="2400" dirty="0" err="1"/>
              <a:t>réviser</a:t>
            </a:r>
            <a:r>
              <a:rPr lang="it-IT" sz="2400" dirty="0"/>
              <a:t> </a:t>
            </a:r>
            <a:r>
              <a:rPr lang="it-IT" sz="2400" dirty="0" err="1"/>
              <a:t>certains</a:t>
            </a:r>
            <a:r>
              <a:rPr lang="it-IT" sz="2400" dirty="0"/>
              <a:t> </a:t>
            </a:r>
            <a:r>
              <a:rPr lang="it-IT" sz="2400" dirty="0" err="1"/>
              <a:t>aspects</a:t>
            </a:r>
            <a:r>
              <a:rPr lang="it-IT" sz="2400" dirty="0"/>
              <a:t> </a:t>
            </a:r>
            <a:r>
              <a:rPr lang="it-IT" sz="2400" dirty="0" err="1"/>
              <a:t>du</a:t>
            </a:r>
            <a:r>
              <a:rPr lang="it-IT" sz="2400" dirty="0"/>
              <a:t> texte </a:t>
            </a:r>
            <a:r>
              <a:rPr lang="it-IT" sz="2400" dirty="0" err="1"/>
              <a:t>fondateur</a:t>
            </a:r>
            <a:r>
              <a:rPr lang="it-IT" sz="2400" dirty="0"/>
              <a:t> de la </a:t>
            </a:r>
            <a:r>
              <a:rPr lang="it-IT" sz="2400" dirty="0" err="1"/>
              <a:t>laïcité</a:t>
            </a:r>
            <a:r>
              <a:rPr lang="it-IT" sz="2400" dirty="0"/>
              <a:t>. L’</a:t>
            </a:r>
            <a:r>
              <a:rPr lang="it-IT" sz="2400" dirty="0" err="1"/>
              <a:t>historien</a:t>
            </a:r>
            <a:r>
              <a:rPr lang="it-IT" sz="2400" dirty="0"/>
              <a:t> et </a:t>
            </a:r>
            <a:r>
              <a:rPr lang="it-IT" sz="2400" dirty="0" err="1"/>
              <a:t>juriste</a:t>
            </a:r>
            <a:r>
              <a:rPr lang="it-IT" sz="2400" dirty="0"/>
              <a:t> Patrick Weil </a:t>
            </a:r>
            <a:r>
              <a:rPr lang="it-IT" sz="2400" dirty="0" err="1"/>
              <a:t>leur</a:t>
            </a:r>
            <a:r>
              <a:rPr lang="it-IT" sz="2400" dirty="0"/>
              <a:t> </a:t>
            </a:r>
            <a:r>
              <a:rPr lang="it-IT" sz="2400" dirty="0" err="1"/>
              <a:t>conseille</a:t>
            </a:r>
            <a:r>
              <a:rPr lang="it-IT" sz="2400" dirty="0"/>
              <a:t> la </a:t>
            </a:r>
            <a:r>
              <a:rPr lang="it-IT" sz="2400" dirty="0" err="1"/>
              <a:t>prudence</a:t>
            </a:r>
            <a:r>
              <a:rPr lang="it-IT" sz="2400" dirty="0"/>
              <a:t>  : le texte de 1905 est un </a:t>
            </a:r>
            <a:r>
              <a:rPr lang="it-IT" sz="2400" dirty="0" err="1"/>
              <a:t>modèle</a:t>
            </a:r>
            <a:r>
              <a:rPr lang="it-IT" sz="2400" dirty="0"/>
              <a:t> d’</a:t>
            </a:r>
            <a:r>
              <a:rPr lang="it-IT" sz="2400" dirty="0" err="1"/>
              <a:t>équilibre</a:t>
            </a:r>
            <a:r>
              <a:rPr lang="it-IT" sz="2400" dirty="0"/>
              <a:t>, un </a:t>
            </a:r>
            <a:r>
              <a:rPr lang="it-IT" sz="2400" dirty="0" err="1"/>
              <a:t>des</a:t>
            </a:r>
            <a:r>
              <a:rPr lang="it-IT" sz="2400" dirty="0"/>
              <a:t> </a:t>
            </a:r>
            <a:r>
              <a:rPr lang="it-IT" sz="2400" dirty="0" err="1"/>
              <a:t>meilleurs</a:t>
            </a:r>
            <a:r>
              <a:rPr lang="it-IT" sz="2400" dirty="0"/>
              <a:t> </a:t>
            </a:r>
            <a:r>
              <a:rPr lang="it-IT" sz="2400" dirty="0" err="1"/>
              <a:t>statuts</a:t>
            </a:r>
            <a:r>
              <a:rPr lang="it-IT" sz="2400" dirty="0"/>
              <a:t> de la </a:t>
            </a:r>
            <a:r>
              <a:rPr lang="it-IT" sz="2400" dirty="0" err="1"/>
              <a:t>religion</a:t>
            </a:r>
            <a:r>
              <a:rPr lang="it-IT" sz="2400" dirty="0"/>
              <a:t> </a:t>
            </a:r>
            <a:r>
              <a:rPr lang="it-IT" sz="2400" dirty="0" err="1"/>
              <a:t>au</a:t>
            </a:r>
            <a:r>
              <a:rPr lang="it-IT" sz="2400" dirty="0"/>
              <a:t> monde, </a:t>
            </a:r>
            <a:r>
              <a:rPr lang="it-IT" sz="2400" dirty="0" err="1"/>
              <a:t>juge</a:t>
            </a:r>
            <a:r>
              <a:rPr lang="it-IT" sz="2400" dirty="0"/>
              <a:t>-t-il, mais </a:t>
            </a:r>
            <a:r>
              <a:rPr lang="it-IT" sz="2400" dirty="0" err="1"/>
              <a:t>extrêmement</a:t>
            </a:r>
            <a:r>
              <a:rPr lang="it-IT" sz="2400" dirty="0"/>
              <a:t> </a:t>
            </a:r>
            <a:r>
              <a:rPr lang="it-IT" sz="2400" dirty="0" err="1"/>
              <a:t>délicat</a:t>
            </a:r>
            <a:r>
              <a:rPr lang="it-IT" sz="2400" dirty="0"/>
              <a:t> à </a:t>
            </a:r>
            <a:r>
              <a:rPr lang="it-IT" sz="2400" dirty="0" err="1"/>
              <a:t>remanier</a:t>
            </a:r>
            <a:r>
              <a:rPr lang="it-IT" sz="2400" dirty="0" smtClean="0"/>
              <a:t>.</a:t>
            </a:r>
          </a:p>
          <a:p>
            <a:pPr algn="just"/>
            <a:endParaRPr lang="it-IT" sz="2400" b="1" dirty="0"/>
          </a:p>
          <a:p>
            <a:pPr algn="just"/>
            <a:r>
              <a:rPr lang="it-IT" sz="2400" i="1" dirty="0" smtClean="0"/>
              <a:t>Libération</a:t>
            </a:r>
            <a:r>
              <a:rPr lang="it-IT" sz="2400" dirty="0" smtClean="0"/>
              <a:t> 11 </a:t>
            </a:r>
            <a:r>
              <a:rPr lang="it-IT" sz="2400" dirty="0" err="1" smtClean="0"/>
              <a:t>janvier</a:t>
            </a:r>
            <a:r>
              <a:rPr lang="it-IT" sz="2400" dirty="0" smtClean="0"/>
              <a:t> 2021</a:t>
            </a:r>
            <a:endParaRPr lang="it-IT" sz="2400" dirty="0"/>
          </a:p>
          <a:p>
            <a:endParaRPr lang="fr-CA" sz="2400" dirty="0"/>
          </a:p>
        </p:txBody>
      </p:sp>
    </p:spTree>
    <p:extLst>
      <p:ext uri="{BB962C8B-B14F-4D97-AF65-F5344CB8AC3E}">
        <p14:creationId xmlns:p14="http://schemas.microsoft.com/office/powerpoint/2010/main" val="4216413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pPr algn="just"/>
            <a:r>
              <a:rPr lang="it-IT" sz="2400" dirty="0" err="1"/>
              <a:t>Les</a:t>
            </a:r>
            <a:r>
              <a:rPr lang="it-IT" sz="2400" dirty="0"/>
              <a:t> </a:t>
            </a:r>
            <a:r>
              <a:rPr lang="it-IT" sz="2400" dirty="0" err="1"/>
              <a:t>initiateurs</a:t>
            </a:r>
            <a:r>
              <a:rPr lang="it-IT" sz="2400" dirty="0"/>
              <a:t> de la </a:t>
            </a:r>
            <a:r>
              <a:rPr lang="it-IT" sz="2400" dirty="0" err="1"/>
              <a:t>loi</a:t>
            </a:r>
            <a:r>
              <a:rPr lang="it-IT" sz="2400" dirty="0"/>
              <a:t> en 1905 </a:t>
            </a:r>
            <a:r>
              <a:rPr lang="it-IT" sz="2400" dirty="0" err="1"/>
              <a:t>ont</a:t>
            </a:r>
            <a:r>
              <a:rPr lang="it-IT" sz="2400" dirty="0"/>
              <a:t> </a:t>
            </a:r>
            <a:r>
              <a:rPr lang="it-IT" sz="2400" dirty="0" err="1"/>
              <a:t>voulu</a:t>
            </a:r>
            <a:r>
              <a:rPr lang="it-IT" sz="2400" dirty="0"/>
              <a:t> </a:t>
            </a:r>
            <a:r>
              <a:rPr lang="it-IT" sz="2400" dirty="0" err="1"/>
              <a:t>que</a:t>
            </a:r>
            <a:r>
              <a:rPr lang="it-IT" sz="2400" dirty="0"/>
              <a:t> </a:t>
            </a:r>
            <a:r>
              <a:rPr lang="it-IT" sz="2400" dirty="0" err="1"/>
              <a:t>chaque</a:t>
            </a:r>
            <a:r>
              <a:rPr lang="it-IT" sz="2400" dirty="0"/>
              <a:t> </a:t>
            </a:r>
            <a:r>
              <a:rPr lang="it-IT" sz="2400" dirty="0" err="1"/>
              <a:t>citoyen</a:t>
            </a:r>
            <a:r>
              <a:rPr lang="it-IT" sz="2400" dirty="0"/>
              <a:t> </a:t>
            </a:r>
            <a:r>
              <a:rPr lang="it-IT" sz="2400" dirty="0" err="1"/>
              <a:t>soit</a:t>
            </a:r>
            <a:r>
              <a:rPr lang="it-IT" sz="2400" dirty="0"/>
              <a:t> </a:t>
            </a:r>
            <a:r>
              <a:rPr lang="it-IT" sz="2400" dirty="0" err="1"/>
              <a:t>protégé</a:t>
            </a:r>
            <a:r>
              <a:rPr lang="it-IT" sz="2400" dirty="0"/>
              <a:t> </a:t>
            </a:r>
            <a:r>
              <a:rPr lang="it-IT" sz="2400" dirty="0" err="1"/>
              <a:t>dans</a:t>
            </a:r>
            <a:r>
              <a:rPr lang="it-IT" sz="2400" dirty="0"/>
              <a:t> son </a:t>
            </a:r>
            <a:r>
              <a:rPr lang="it-IT" sz="2400" dirty="0" err="1"/>
              <a:t>droit</a:t>
            </a:r>
            <a:r>
              <a:rPr lang="it-IT" sz="2400" dirty="0"/>
              <a:t> de </a:t>
            </a:r>
            <a:r>
              <a:rPr lang="it-IT" sz="2400" dirty="0" err="1"/>
              <a:t>croire</a:t>
            </a:r>
            <a:r>
              <a:rPr lang="it-IT" sz="2400" dirty="0"/>
              <a:t> </a:t>
            </a:r>
            <a:r>
              <a:rPr lang="it-IT" sz="2400" dirty="0" err="1"/>
              <a:t>ou</a:t>
            </a:r>
            <a:r>
              <a:rPr lang="it-IT" sz="2400" dirty="0"/>
              <a:t> de ne </a:t>
            </a:r>
            <a:r>
              <a:rPr lang="it-IT" sz="2400" dirty="0" err="1"/>
              <a:t>pas</a:t>
            </a:r>
            <a:r>
              <a:rPr lang="it-IT" sz="2400" dirty="0"/>
              <a:t> </a:t>
            </a:r>
            <a:r>
              <a:rPr lang="it-IT" sz="2400" dirty="0" err="1"/>
              <a:t>croire</a:t>
            </a:r>
            <a:r>
              <a:rPr lang="it-IT" sz="2400" dirty="0"/>
              <a:t> sans subir </a:t>
            </a:r>
            <a:r>
              <a:rPr lang="it-IT" sz="2400" dirty="0" err="1"/>
              <a:t>aucune</a:t>
            </a:r>
            <a:r>
              <a:rPr lang="it-IT" sz="2400" dirty="0"/>
              <a:t> </a:t>
            </a:r>
            <a:r>
              <a:rPr lang="it-IT" sz="2400" dirty="0" err="1"/>
              <a:t>pression</a:t>
            </a:r>
            <a:r>
              <a:rPr lang="it-IT" sz="2400" dirty="0"/>
              <a:t>, </a:t>
            </a:r>
            <a:r>
              <a:rPr lang="it-IT" sz="2400" dirty="0" err="1"/>
              <a:t>pas</a:t>
            </a:r>
            <a:r>
              <a:rPr lang="it-IT" sz="2400" dirty="0"/>
              <a:t> plus de l'</a:t>
            </a:r>
            <a:r>
              <a:rPr lang="it-IT" sz="2400" dirty="0" err="1"/>
              <a:t>Etat</a:t>
            </a:r>
            <a:r>
              <a:rPr lang="it-IT" sz="2400" dirty="0"/>
              <a:t> </a:t>
            </a:r>
            <a:r>
              <a:rPr lang="it-IT" sz="2400" dirty="0" err="1"/>
              <a:t>que</a:t>
            </a:r>
            <a:r>
              <a:rPr lang="it-IT" sz="2400" dirty="0"/>
              <a:t> de </a:t>
            </a:r>
            <a:r>
              <a:rPr lang="it-IT" sz="2400" dirty="0" err="1"/>
              <a:t>leur</a:t>
            </a:r>
            <a:r>
              <a:rPr lang="it-IT" sz="2400" dirty="0"/>
              <a:t> </a:t>
            </a:r>
            <a:r>
              <a:rPr lang="it-IT" sz="2400" dirty="0" err="1"/>
              <a:t>famille</a:t>
            </a:r>
            <a:r>
              <a:rPr lang="it-IT" sz="2400" dirty="0"/>
              <a:t> </a:t>
            </a:r>
            <a:r>
              <a:rPr lang="it-IT" sz="2400" dirty="0" err="1"/>
              <a:t>ou</a:t>
            </a:r>
            <a:r>
              <a:rPr lang="it-IT" sz="2400" dirty="0"/>
              <a:t> de </a:t>
            </a:r>
            <a:r>
              <a:rPr lang="it-IT" sz="2400" dirty="0" err="1"/>
              <a:t>leur</a:t>
            </a:r>
            <a:r>
              <a:rPr lang="it-IT" sz="2400" dirty="0"/>
              <a:t> </a:t>
            </a:r>
            <a:r>
              <a:rPr lang="it-IT" sz="2400" dirty="0" err="1"/>
              <a:t>groupe</a:t>
            </a:r>
            <a:r>
              <a:rPr lang="it-IT" sz="2400" dirty="0"/>
              <a:t> </a:t>
            </a:r>
            <a:r>
              <a:rPr lang="it-IT" sz="2400" dirty="0" err="1"/>
              <a:t>religieux</a:t>
            </a:r>
            <a:r>
              <a:rPr lang="it-IT" sz="2400" dirty="0"/>
              <a:t>. </a:t>
            </a:r>
            <a:r>
              <a:rPr lang="it-IT" sz="2400" dirty="0" err="1"/>
              <a:t>Ils</a:t>
            </a:r>
            <a:r>
              <a:rPr lang="it-IT" sz="2400" dirty="0"/>
              <a:t> </a:t>
            </a:r>
            <a:r>
              <a:rPr lang="it-IT" sz="2400" dirty="0" err="1"/>
              <a:t>avaient</a:t>
            </a:r>
            <a:r>
              <a:rPr lang="it-IT" sz="2400" dirty="0"/>
              <a:t> tout à </a:t>
            </a:r>
            <a:r>
              <a:rPr lang="it-IT" sz="2400" dirty="0" err="1"/>
              <a:t>fait</a:t>
            </a:r>
            <a:r>
              <a:rPr lang="it-IT" sz="2400" dirty="0"/>
              <a:t> </a:t>
            </a:r>
            <a:r>
              <a:rPr lang="it-IT" sz="2400" dirty="0" err="1"/>
              <a:t>prévu</a:t>
            </a:r>
            <a:r>
              <a:rPr lang="it-IT" sz="2400" dirty="0"/>
              <a:t> l'</a:t>
            </a:r>
            <a:r>
              <a:rPr lang="it-IT" sz="2400" dirty="0" err="1"/>
              <a:t>existence</a:t>
            </a:r>
            <a:r>
              <a:rPr lang="it-IT" sz="2400" dirty="0"/>
              <a:t> de </a:t>
            </a:r>
            <a:r>
              <a:rPr lang="it-IT" sz="2400" dirty="0" err="1"/>
              <a:t>pouvoirs</a:t>
            </a:r>
            <a:r>
              <a:rPr lang="it-IT" sz="2400" dirty="0"/>
              <a:t> </a:t>
            </a:r>
            <a:r>
              <a:rPr lang="it-IT" sz="2400" dirty="0" err="1"/>
              <a:t>religieux</a:t>
            </a:r>
            <a:r>
              <a:rPr lang="it-IT" sz="2400" dirty="0"/>
              <a:t> qui </a:t>
            </a:r>
            <a:r>
              <a:rPr lang="it-IT" sz="2400" dirty="0" err="1"/>
              <a:t>contesteraient</a:t>
            </a:r>
            <a:r>
              <a:rPr lang="it-IT" sz="2400" dirty="0"/>
              <a:t> </a:t>
            </a:r>
            <a:r>
              <a:rPr lang="it-IT" sz="2400" dirty="0" err="1"/>
              <a:t>les</a:t>
            </a:r>
            <a:r>
              <a:rPr lang="it-IT" sz="2400" dirty="0"/>
              <a:t> </a:t>
            </a:r>
            <a:r>
              <a:rPr lang="it-IT" sz="2400" dirty="0" err="1"/>
              <a:t>lois</a:t>
            </a:r>
            <a:r>
              <a:rPr lang="it-IT" sz="2400" dirty="0"/>
              <a:t> de la </a:t>
            </a:r>
            <a:r>
              <a:rPr lang="it-IT" sz="2400" dirty="0" err="1" smtClean="0"/>
              <a:t>République</a:t>
            </a:r>
            <a:r>
              <a:rPr lang="it-IT" sz="2400" dirty="0"/>
              <a:t>  : à l'époque, c'</a:t>
            </a:r>
            <a:r>
              <a:rPr lang="it-IT" sz="2400" dirty="0" err="1"/>
              <a:t>était</a:t>
            </a:r>
            <a:r>
              <a:rPr lang="it-IT" sz="2400" dirty="0"/>
              <a:t> l'</a:t>
            </a:r>
            <a:r>
              <a:rPr lang="it-IT" sz="2400" dirty="0" err="1"/>
              <a:t>Eglise</a:t>
            </a:r>
            <a:r>
              <a:rPr lang="it-IT" sz="2400" dirty="0"/>
              <a:t> </a:t>
            </a:r>
            <a:r>
              <a:rPr lang="it-IT" sz="2400" dirty="0" err="1"/>
              <a:t>catholique</a:t>
            </a:r>
            <a:r>
              <a:rPr lang="it-IT" sz="2400" dirty="0"/>
              <a:t> et un </a:t>
            </a:r>
            <a:r>
              <a:rPr lang="it-IT" sz="2400" dirty="0" err="1"/>
              <a:t>pape</a:t>
            </a:r>
            <a:r>
              <a:rPr lang="it-IT" sz="2400" dirty="0"/>
              <a:t> </a:t>
            </a:r>
            <a:r>
              <a:rPr lang="it-IT" sz="2400" dirty="0" err="1"/>
              <a:t>extrêmement</a:t>
            </a:r>
            <a:r>
              <a:rPr lang="it-IT" sz="2400" dirty="0"/>
              <a:t> </a:t>
            </a:r>
            <a:r>
              <a:rPr lang="it-IT" sz="2400" dirty="0" err="1"/>
              <a:t>vindicatif</a:t>
            </a:r>
            <a:r>
              <a:rPr lang="it-IT" sz="2400" dirty="0"/>
              <a:t>. </a:t>
            </a:r>
            <a:r>
              <a:rPr lang="it-IT" sz="2400" dirty="0" err="1"/>
              <a:t>Faut</a:t>
            </a:r>
            <a:r>
              <a:rPr lang="it-IT" sz="2400" dirty="0"/>
              <a:t>-il </a:t>
            </a:r>
            <a:r>
              <a:rPr lang="it-IT" sz="2400" dirty="0" err="1"/>
              <a:t>donc</a:t>
            </a:r>
            <a:r>
              <a:rPr lang="it-IT" sz="2400" dirty="0"/>
              <a:t> </a:t>
            </a:r>
            <a:r>
              <a:rPr lang="it-IT" sz="2400" dirty="0" err="1"/>
              <a:t>corriger</a:t>
            </a:r>
            <a:r>
              <a:rPr lang="it-IT" sz="2400" dirty="0"/>
              <a:t> la </a:t>
            </a:r>
            <a:r>
              <a:rPr lang="it-IT" sz="2400" dirty="0" err="1"/>
              <a:t>loi</a:t>
            </a:r>
            <a:r>
              <a:rPr lang="it-IT" sz="2400" dirty="0"/>
              <a:t> </a:t>
            </a:r>
            <a:r>
              <a:rPr lang="it-IT" sz="2400" dirty="0" smtClean="0"/>
              <a:t>à l’ </a:t>
            </a:r>
            <a:r>
              <a:rPr lang="it-IT" sz="2400" dirty="0" err="1"/>
              <a:t>égard</a:t>
            </a:r>
            <a:r>
              <a:rPr lang="it-IT" sz="2400" dirty="0"/>
              <a:t> à la </a:t>
            </a:r>
            <a:r>
              <a:rPr lang="it-IT" sz="2400" dirty="0" err="1"/>
              <a:t>montée</a:t>
            </a:r>
            <a:r>
              <a:rPr lang="it-IT" sz="2400" dirty="0"/>
              <a:t> de ce </a:t>
            </a:r>
            <a:r>
              <a:rPr lang="it-IT" sz="2400" dirty="0" err="1"/>
              <a:t>que</a:t>
            </a:r>
            <a:r>
              <a:rPr lang="it-IT" sz="2400" dirty="0"/>
              <a:t> d'</a:t>
            </a:r>
            <a:r>
              <a:rPr lang="it-IT" sz="2400" dirty="0" err="1"/>
              <a:t>aucuns</a:t>
            </a:r>
            <a:r>
              <a:rPr lang="it-IT" sz="2400" dirty="0"/>
              <a:t> </a:t>
            </a:r>
            <a:r>
              <a:rPr lang="it-IT" sz="2400" dirty="0" err="1"/>
              <a:t>appellent</a:t>
            </a:r>
            <a:r>
              <a:rPr lang="it-IT" sz="2400" dirty="0"/>
              <a:t> «le </a:t>
            </a:r>
            <a:r>
              <a:rPr lang="it-IT" sz="2400" dirty="0" err="1"/>
              <a:t>séparatisme</a:t>
            </a:r>
            <a:r>
              <a:rPr lang="it-IT" sz="2400" dirty="0"/>
              <a:t> islamiste»  ? La </a:t>
            </a:r>
            <a:r>
              <a:rPr lang="it-IT" sz="2400" dirty="0" err="1"/>
              <a:t>réponse</a:t>
            </a:r>
            <a:r>
              <a:rPr lang="it-IT" sz="2400" dirty="0"/>
              <a:t> n'est </a:t>
            </a:r>
            <a:r>
              <a:rPr lang="it-IT" sz="2400" dirty="0" err="1"/>
              <a:t>pas</a:t>
            </a:r>
            <a:r>
              <a:rPr lang="it-IT" sz="2400" dirty="0"/>
              <a:t> facile. </a:t>
            </a:r>
            <a:endParaRPr lang="fr-CA" sz="2400" dirty="0"/>
          </a:p>
        </p:txBody>
      </p:sp>
    </p:spTree>
    <p:extLst>
      <p:ext uri="{BB962C8B-B14F-4D97-AF65-F5344CB8AC3E}">
        <p14:creationId xmlns:p14="http://schemas.microsoft.com/office/powerpoint/2010/main" val="929909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C'est </a:t>
            </a:r>
            <a:r>
              <a:rPr lang="it-IT" sz="2400" dirty="0" err="1"/>
              <a:t>pourquoi</a:t>
            </a:r>
            <a:r>
              <a:rPr lang="it-IT" sz="2400" dirty="0"/>
              <a:t> un </a:t>
            </a:r>
            <a:r>
              <a:rPr lang="it-IT" sz="2400" dirty="0" err="1"/>
              <a:t>travail</a:t>
            </a:r>
            <a:r>
              <a:rPr lang="it-IT" sz="2400" dirty="0"/>
              <a:t> approfondi </a:t>
            </a:r>
            <a:r>
              <a:rPr lang="it-IT" sz="2400" dirty="0" err="1"/>
              <a:t>comme</a:t>
            </a:r>
            <a:r>
              <a:rPr lang="it-IT" sz="2400" dirty="0"/>
              <a:t> </a:t>
            </a:r>
            <a:r>
              <a:rPr lang="it-IT" sz="2400" dirty="0" err="1"/>
              <a:t>celui</a:t>
            </a:r>
            <a:r>
              <a:rPr lang="it-IT" sz="2400" dirty="0"/>
              <a:t> </a:t>
            </a:r>
            <a:r>
              <a:rPr lang="it-IT" sz="2400" dirty="0" err="1"/>
              <a:t>qu'avait</a:t>
            </a:r>
            <a:r>
              <a:rPr lang="it-IT" sz="2400" dirty="0"/>
              <a:t> </a:t>
            </a:r>
            <a:r>
              <a:rPr lang="it-IT" sz="2400" dirty="0" err="1"/>
              <a:t>mené</a:t>
            </a:r>
            <a:r>
              <a:rPr lang="it-IT" sz="2400" dirty="0"/>
              <a:t> la </a:t>
            </a:r>
            <a:r>
              <a:rPr lang="it-IT" sz="2400" dirty="0" err="1"/>
              <a:t>commission</a:t>
            </a:r>
            <a:r>
              <a:rPr lang="it-IT" sz="2400" dirty="0"/>
              <a:t> Stasi pendant </a:t>
            </a:r>
            <a:r>
              <a:rPr lang="it-IT" sz="2400" dirty="0" err="1"/>
              <a:t>plusieurs</a:t>
            </a:r>
            <a:r>
              <a:rPr lang="it-IT" sz="2400" dirty="0"/>
              <a:t> </a:t>
            </a:r>
            <a:r>
              <a:rPr lang="it-IT" sz="2400" dirty="0" err="1"/>
              <a:t>mois</a:t>
            </a:r>
            <a:r>
              <a:rPr lang="it-IT" sz="2400" dirty="0"/>
              <a:t>, en 2003, est nécessaire. C'est ce </a:t>
            </a:r>
            <a:r>
              <a:rPr lang="it-IT" sz="2400" dirty="0" err="1"/>
              <a:t>qu'il</a:t>
            </a:r>
            <a:r>
              <a:rPr lang="it-IT" sz="2400" dirty="0"/>
              <a:t> </a:t>
            </a:r>
            <a:r>
              <a:rPr lang="it-IT" sz="2400" dirty="0" err="1"/>
              <a:t>faut</a:t>
            </a:r>
            <a:r>
              <a:rPr lang="it-IT" sz="2400" dirty="0"/>
              <a:t> </a:t>
            </a:r>
            <a:r>
              <a:rPr lang="it-IT" sz="2400" dirty="0" err="1"/>
              <a:t>espérer</a:t>
            </a:r>
            <a:r>
              <a:rPr lang="it-IT" sz="2400" dirty="0"/>
              <a:t> de la </a:t>
            </a:r>
            <a:r>
              <a:rPr lang="it-IT" sz="2400" dirty="0" err="1"/>
              <a:t>commission</a:t>
            </a:r>
            <a:r>
              <a:rPr lang="it-IT" sz="2400" dirty="0"/>
              <a:t> </a:t>
            </a:r>
            <a:r>
              <a:rPr lang="it-IT" sz="2400" dirty="0" err="1"/>
              <a:t>spéciale</a:t>
            </a:r>
            <a:r>
              <a:rPr lang="it-IT" sz="2400" dirty="0"/>
              <a:t> de 70 </a:t>
            </a:r>
            <a:r>
              <a:rPr lang="it-IT" sz="2400" dirty="0" err="1"/>
              <a:t>membres</a:t>
            </a:r>
            <a:r>
              <a:rPr lang="it-IT" sz="2400" dirty="0"/>
              <a:t> mise en </a:t>
            </a:r>
            <a:r>
              <a:rPr lang="it-IT" sz="2400" dirty="0" err="1"/>
              <a:t>place</a:t>
            </a:r>
            <a:r>
              <a:rPr lang="it-IT" sz="2400" dirty="0"/>
              <a:t> à l'</a:t>
            </a:r>
            <a:r>
              <a:rPr lang="it-IT" sz="2400" dirty="0" err="1"/>
              <a:t>Assemblée</a:t>
            </a:r>
            <a:r>
              <a:rPr lang="it-IT" sz="2400" dirty="0"/>
              <a:t> </a:t>
            </a:r>
            <a:r>
              <a:rPr lang="it-IT" sz="2400" dirty="0" err="1"/>
              <a:t>nationale</a:t>
            </a:r>
            <a:r>
              <a:rPr lang="it-IT" sz="2400" dirty="0"/>
              <a:t>, </a:t>
            </a:r>
            <a:r>
              <a:rPr lang="it-IT" sz="2400" dirty="0" err="1"/>
              <a:t>puis</a:t>
            </a:r>
            <a:r>
              <a:rPr lang="it-IT" sz="2400" dirty="0"/>
              <a:t> </a:t>
            </a:r>
            <a:r>
              <a:rPr lang="it-IT" sz="2400" dirty="0" err="1"/>
              <a:t>du</a:t>
            </a:r>
            <a:r>
              <a:rPr lang="it-IT" sz="2400" dirty="0"/>
              <a:t> </a:t>
            </a:r>
            <a:r>
              <a:rPr lang="it-IT" sz="2400" dirty="0" err="1"/>
              <a:t>travail</a:t>
            </a:r>
            <a:r>
              <a:rPr lang="it-IT" sz="2400" dirty="0"/>
              <a:t> </a:t>
            </a:r>
            <a:r>
              <a:rPr lang="it-IT" sz="2400" dirty="0" err="1"/>
              <a:t>du</a:t>
            </a:r>
            <a:r>
              <a:rPr lang="it-IT" sz="2400" dirty="0"/>
              <a:t> </a:t>
            </a:r>
            <a:r>
              <a:rPr lang="it-IT" sz="2400" dirty="0" err="1"/>
              <a:t>Sénat</a:t>
            </a:r>
            <a:r>
              <a:rPr lang="it-IT" sz="2400" dirty="0"/>
              <a:t>. La </a:t>
            </a:r>
            <a:r>
              <a:rPr lang="it-IT" sz="2400" dirty="0" err="1"/>
              <a:t>loi</a:t>
            </a:r>
            <a:r>
              <a:rPr lang="it-IT" sz="2400" dirty="0"/>
              <a:t> de 1905 est </a:t>
            </a:r>
            <a:r>
              <a:rPr lang="it-IT" sz="2400" dirty="0" err="1"/>
              <a:t>devenue</a:t>
            </a:r>
            <a:r>
              <a:rPr lang="it-IT" sz="2400" dirty="0"/>
              <a:t> une </a:t>
            </a:r>
            <a:r>
              <a:rPr lang="it-IT" sz="2400" dirty="0" err="1"/>
              <a:t>loi</a:t>
            </a:r>
            <a:r>
              <a:rPr lang="it-IT" sz="2400" dirty="0"/>
              <a:t> fondamentale </a:t>
            </a:r>
            <a:r>
              <a:rPr lang="it-IT" sz="2400" dirty="0" err="1"/>
              <a:t>aux</a:t>
            </a:r>
            <a:r>
              <a:rPr lang="it-IT" sz="2400" dirty="0"/>
              <a:t> </a:t>
            </a:r>
            <a:r>
              <a:rPr lang="it-IT" sz="2400" dirty="0" err="1"/>
              <a:t>yeux</a:t>
            </a:r>
            <a:r>
              <a:rPr lang="it-IT" sz="2400" dirty="0"/>
              <a:t> </a:t>
            </a:r>
            <a:r>
              <a:rPr lang="it-IT" sz="2400" dirty="0" err="1"/>
              <a:t>des</a:t>
            </a:r>
            <a:r>
              <a:rPr lang="it-IT" sz="2400" dirty="0"/>
              <a:t> </a:t>
            </a:r>
            <a:r>
              <a:rPr lang="it-IT" sz="2400" dirty="0" err="1"/>
              <a:t>Français</a:t>
            </a:r>
            <a:r>
              <a:rPr lang="it-IT" sz="2400" dirty="0"/>
              <a:t>, </a:t>
            </a:r>
            <a:r>
              <a:rPr lang="it-IT" sz="2400" dirty="0" err="1"/>
              <a:t>bien</a:t>
            </a:r>
            <a:r>
              <a:rPr lang="it-IT" sz="2400" dirty="0"/>
              <a:t> plus </a:t>
            </a:r>
            <a:r>
              <a:rPr lang="it-IT" sz="2400" dirty="0" err="1"/>
              <a:t>que</a:t>
            </a:r>
            <a:r>
              <a:rPr lang="it-IT" sz="2400" dirty="0"/>
              <a:t> la </a:t>
            </a:r>
            <a:r>
              <a:rPr lang="it-IT" sz="2400" dirty="0" err="1"/>
              <a:t>Constitution</a:t>
            </a:r>
            <a:r>
              <a:rPr lang="it-IT" sz="2400" dirty="0"/>
              <a:t> de la V</a:t>
            </a:r>
            <a:r>
              <a:rPr lang="it-IT" sz="2400" baseline="30000" dirty="0"/>
              <a:t>e </a:t>
            </a:r>
            <a:r>
              <a:rPr lang="it-IT" sz="2400" dirty="0" err="1"/>
              <a:t>République</a:t>
            </a:r>
            <a:r>
              <a:rPr lang="it-IT" sz="2400" dirty="0"/>
              <a:t>. Elle est </a:t>
            </a:r>
            <a:r>
              <a:rPr lang="it-IT" sz="2400" dirty="0" err="1"/>
              <a:t>célébrée</a:t>
            </a:r>
            <a:r>
              <a:rPr lang="it-IT" sz="2400" dirty="0"/>
              <a:t> </a:t>
            </a:r>
            <a:r>
              <a:rPr lang="it-IT" sz="2400" dirty="0" err="1"/>
              <a:t>chaque</a:t>
            </a:r>
            <a:r>
              <a:rPr lang="it-IT" sz="2400" dirty="0"/>
              <a:t> </a:t>
            </a:r>
            <a:r>
              <a:rPr lang="it-IT" sz="2400" dirty="0" err="1"/>
              <a:t>année</a:t>
            </a:r>
            <a:r>
              <a:rPr lang="it-IT" sz="2400" dirty="0"/>
              <a:t> </a:t>
            </a:r>
            <a:r>
              <a:rPr lang="it-IT" sz="2400" dirty="0" err="1"/>
              <a:t>dans</a:t>
            </a:r>
            <a:r>
              <a:rPr lang="it-IT" sz="2400" dirty="0"/>
              <a:t> </a:t>
            </a:r>
            <a:r>
              <a:rPr lang="it-IT" sz="2400" dirty="0" err="1"/>
              <a:t>toutes</a:t>
            </a:r>
            <a:r>
              <a:rPr lang="it-IT" sz="2400" dirty="0"/>
              <a:t> nos </a:t>
            </a:r>
            <a:r>
              <a:rPr lang="it-IT" sz="2400" dirty="0" err="1"/>
              <a:t>écoles</a:t>
            </a:r>
            <a:r>
              <a:rPr lang="it-IT" sz="2400" dirty="0"/>
              <a:t>. Il ne </a:t>
            </a:r>
            <a:r>
              <a:rPr lang="it-IT" sz="2400" dirty="0" err="1"/>
              <a:t>faut</a:t>
            </a:r>
            <a:r>
              <a:rPr lang="it-IT" sz="2400" dirty="0"/>
              <a:t> y </a:t>
            </a:r>
            <a:r>
              <a:rPr lang="it-IT" sz="2400" dirty="0" err="1"/>
              <a:t>toucher</a:t>
            </a:r>
            <a:r>
              <a:rPr lang="it-IT" sz="2400" dirty="0"/>
              <a:t> </a:t>
            </a:r>
            <a:r>
              <a:rPr lang="it-IT" sz="2400" dirty="0" err="1"/>
              <a:t>qu'après</a:t>
            </a:r>
            <a:r>
              <a:rPr lang="it-IT" sz="2400" dirty="0"/>
              <a:t> </a:t>
            </a:r>
            <a:r>
              <a:rPr lang="it-IT" sz="2400" dirty="0" err="1"/>
              <a:t>avoir</a:t>
            </a:r>
            <a:r>
              <a:rPr lang="it-IT" sz="2400" dirty="0"/>
              <a:t> </a:t>
            </a:r>
            <a:r>
              <a:rPr lang="it-IT" sz="2400" dirty="0" err="1"/>
              <a:t>pris</a:t>
            </a:r>
            <a:r>
              <a:rPr lang="it-IT" sz="2400" dirty="0"/>
              <a:t> d'</a:t>
            </a:r>
            <a:r>
              <a:rPr lang="it-IT" sz="2400" dirty="0" err="1"/>
              <a:t>immenses</a:t>
            </a:r>
            <a:r>
              <a:rPr lang="it-IT" sz="2400" dirty="0"/>
              <a:t> </a:t>
            </a:r>
            <a:r>
              <a:rPr lang="it-IT" sz="2400" dirty="0" err="1"/>
              <a:t>précautions</a:t>
            </a:r>
            <a:r>
              <a:rPr lang="it-IT" sz="2400" dirty="0"/>
              <a:t>.</a:t>
            </a:r>
            <a:endParaRPr lang="fr-CA" sz="2400" dirty="0"/>
          </a:p>
        </p:txBody>
      </p:sp>
    </p:spTree>
    <p:extLst>
      <p:ext uri="{BB962C8B-B14F-4D97-AF65-F5344CB8AC3E}">
        <p14:creationId xmlns:p14="http://schemas.microsoft.com/office/powerpoint/2010/main" val="3764762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r>
              <a:rPr lang="it-IT" sz="2400" b="1" dirty="0"/>
              <a:t>La </a:t>
            </a:r>
            <a:r>
              <a:rPr lang="it-IT" sz="2400" b="1" dirty="0" err="1"/>
              <a:t>loi</a:t>
            </a:r>
            <a:r>
              <a:rPr lang="it-IT" sz="2400" b="1" dirty="0"/>
              <a:t> de 1905 est-elle </a:t>
            </a:r>
            <a:r>
              <a:rPr lang="it-IT" sz="2400" b="1" dirty="0" err="1"/>
              <a:t>suffisante</a:t>
            </a:r>
            <a:r>
              <a:rPr lang="it-IT" sz="2400" b="1" dirty="0"/>
              <a:t> pour </a:t>
            </a:r>
            <a:r>
              <a:rPr lang="it-IT" sz="2400" b="1" dirty="0" err="1"/>
              <a:t>faire</a:t>
            </a:r>
            <a:r>
              <a:rPr lang="it-IT" sz="2400" b="1" dirty="0"/>
              <a:t> face </a:t>
            </a:r>
            <a:r>
              <a:rPr lang="it-IT" sz="2400" b="1" dirty="0" err="1"/>
              <a:t>aux</a:t>
            </a:r>
            <a:r>
              <a:rPr lang="it-IT" sz="2400" b="1" dirty="0"/>
              <a:t> </a:t>
            </a:r>
            <a:r>
              <a:rPr lang="it-IT" sz="2400" b="1" dirty="0" err="1"/>
              <a:t>attaques</a:t>
            </a:r>
            <a:r>
              <a:rPr lang="it-IT" sz="2400" b="1" dirty="0"/>
              <a:t> ­</a:t>
            </a:r>
            <a:r>
              <a:rPr lang="it-IT" sz="2400" b="1" dirty="0" err="1"/>
              <a:t>actuelles</a:t>
            </a:r>
            <a:r>
              <a:rPr lang="it-IT" sz="2400" b="1" dirty="0"/>
              <a:t>  ?</a:t>
            </a:r>
          </a:p>
          <a:p>
            <a:pPr algn="just"/>
            <a:r>
              <a:rPr lang="it-IT" sz="2400" dirty="0" err="1"/>
              <a:t>Au</a:t>
            </a:r>
            <a:r>
              <a:rPr lang="it-IT" sz="2400" dirty="0"/>
              <a:t> </a:t>
            </a:r>
            <a:r>
              <a:rPr lang="it-IT" sz="2400" dirty="0" err="1"/>
              <a:t>ministère</a:t>
            </a:r>
            <a:r>
              <a:rPr lang="it-IT" sz="2400" dirty="0"/>
              <a:t> de l’</a:t>
            </a:r>
            <a:r>
              <a:rPr lang="it-IT" sz="2400" dirty="0" err="1"/>
              <a:t>Intérieur</a:t>
            </a:r>
            <a:r>
              <a:rPr lang="it-IT" sz="2400" dirty="0"/>
              <a:t>, il y a un Bureau </a:t>
            </a:r>
            <a:r>
              <a:rPr lang="it-IT" sz="2400" dirty="0" err="1"/>
              <a:t>central</a:t>
            </a:r>
            <a:r>
              <a:rPr lang="it-IT" sz="2400" dirty="0"/>
              <a:t> </a:t>
            </a:r>
            <a:r>
              <a:rPr lang="it-IT" sz="2400" dirty="0" err="1"/>
              <a:t>des</a:t>
            </a:r>
            <a:r>
              <a:rPr lang="it-IT" sz="2400" dirty="0"/>
              <a:t> </a:t>
            </a:r>
            <a:r>
              <a:rPr lang="it-IT" sz="2400" dirty="0" err="1"/>
              <a:t>cultes</a:t>
            </a:r>
            <a:r>
              <a:rPr lang="it-IT" sz="2400" dirty="0"/>
              <a:t> qui est </a:t>
            </a:r>
            <a:r>
              <a:rPr lang="it-IT" sz="2400" dirty="0" err="1"/>
              <a:t>chargé</a:t>
            </a:r>
            <a:r>
              <a:rPr lang="it-IT" sz="2400" dirty="0"/>
              <a:t> de </a:t>
            </a:r>
            <a:r>
              <a:rPr lang="it-IT" sz="2400" dirty="0" err="1"/>
              <a:t>suivre</a:t>
            </a:r>
            <a:r>
              <a:rPr lang="it-IT" sz="2400" dirty="0"/>
              <a:t> </a:t>
            </a:r>
            <a:r>
              <a:rPr lang="it-IT" sz="2400" dirty="0" err="1"/>
              <a:t>l’application</a:t>
            </a:r>
            <a:r>
              <a:rPr lang="it-IT" sz="2400" dirty="0"/>
              <a:t> de la </a:t>
            </a:r>
            <a:r>
              <a:rPr lang="it-IT" sz="2400" dirty="0" err="1"/>
              <a:t>loi</a:t>
            </a:r>
            <a:r>
              <a:rPr lang="it-IT" sz="2400" dirty="0"/>
              <a:t> de 1905. Ce bureau </a:t>
            </a:r>
            <a:r>
              <a:rPr lang="it-IT" sz="2400" dirty="0" err="1"/>
              <a:t>devrait</a:t>
            </a:r>
            <a:r>
              <a:rPr lang="it-IT" sz="2400" dirty="0"/>
              <a:t> </a:t>
            </a:r>
            <a:r>
              <a:rPr lang="it-IT" sz="2400" dirty="0" err="1"/>
              <a:t>être</a:t>
            </a:r>
            <a:r>
              <a:rPr lang="it-IT" sz="2400" dirty="0"/>
              <a:t> </a:t>
            </a:r>
            <a:r>
              <a:rPr lang="it-IT" sz="2400" dirty="0" err="1"/>
              <a:t>informé</a:t>
            </a:r>
            <a:r>
              <a:rPr lang="it-IT" sz="2400" dirty="0"/>
              <a:t> par </a:t>
            </a:r>
            <a:r>
              <a:rPr lang="it-IT" sz="2400" dirty="0" err="1"/>
              <a:t>les</a:t>
            </a:r>
            <a:r>
              <a:rPr lang="it-IT" sz="2400" dirty="0"/>
              <a:t> </a:t>
            </a:r>
            <a:r>
              <a:rPr lang="it-IT" sz="2400" dirty="0" err="1"/>
              <a:t>préfets</a:t>
            </a:r>
            <a:r>
              <a:rPr lang="it-IT" sz="2400" dirty="0"/>
              <a:t> de ce qui se passe </a:t>
            </a:r>
            <a:r>
              <a:rPr lang="it-IT" sz="2400" dirty="0" err="1"/>
              <a:t>dans</a:t>
            </a:r>
            <a:r>
              <a:rPr lang="it-IT" sz="2400" dirty="0"/>
              <a:t> </a:t>
            </a:r>
            <a:r>
              <a:rPr lang="it-IT" sz="2400" dirty="0" err="1"/>
              <a:t>chaque</a:t>
            </a:r>
            <a:r>
              <a:rPr lang="it-IT" sz="2400" dirty="0"/>
              <a:t> </a:t>
            </a:r>
            <a:r>
              <a:rPr lang="it-IT" sz="2400" dirty="0" err="1"/>
              <a:t>département</a:t>
            </a:r>
            <a:r>
              <a:rPr lang="it-IT" sz="2400" dirty="0"/>
              <a:t>. Il a le </a:t>
            </a:r>
            <a:r>
              <a:rPr lang="it-IT" sz="2400" dirty="0" err="1"/>
              <a:t>pouvoir</a:t>
            </a:r>
            <a:r>
              <a:rPr lang="it-IT" sz="2400" dirty="0"/>
              <a:t> de </a:t>
            </a:r>
            <a:r>
              <a:rPr lang="it-IT" sz="2400" dirty="0" err="1"/>
              <a:t>saisir</a:t>
            </a:r>
            <a:r>
              <a:rPr lang="it-IT" sz="2400" dirty="0"/>
              <a:t> la </a:t>
            </a:r>
            <a:r>
              <a:rPr lang="it-IT" sz="2400" dirty="0" err="1"/>
              <a:t>justice</a:t>
            </a:r>
            <a:r>
              <a:rPr lang="it-IT" sz="2400" dirty="0"/>
              <a:t> de </a:t>
            </a:r>
            <a:r>
              <a:rPr lang="it-IT" sz="2400" dirty="0" err="1"/>
              <a:t>toutes</a:t>
            </a:r>
            <a:r>
              <a:rPr lang="it-IT" sz="2400" dirty="0"/>
              <a:t> </a:t>
            </a:r>
            <a:r>
              <a:rPr lang="it-IT" sz="2400" dirty="0" err="1"/>
              <a:t>les</a:t>
            </a:r>
            <a:r>
              <a:rPr lang="it-IT" sz="2400" dirty="0"/>
              <a:t> </a:t>
            </a:r>
            <a:r>
              <a:rPr lang="it-IT" sz="2400" dirty="0" err="1"/>
              <a:t>violations</a:t>
            </a:r>
            <a:r>
              <a:rPr lang="it-IT" sz="2400" dirty="0"/>
              <a:t> de l’</a:t>
            </a:r>
            <a:r>
              <a:rPr lang="it-IT" sz="2400" dirty="0" err="1"/>
              <a:t>ordre</a:t>
            </a:r>
            <a:r>
              <a:rPr lang="it-IT" sz="2400" dirty="0"/>
              <a:t> </a:t>
            </a:r>
            <a:r>
              <a:rPr lang="it-IT" sz="2400" dirty="0" smtClean="0"/>
              <a:t>public </a:t>
            </a:r>
            <a:r>
              <a:rPr lang="it-IT" sz="2400" dirty="0"/>
              <a:t>en </a:t>
            </a:r>
            <a:r>
              <a:rPr lang="it-IT" sz="2400" dirty="0" err="1"/>
              <a:t>matière</a:t>
            </a:r>
            <a:r>
              <a:rPr lang="it-IT" sz="2400" dirty="0"/>
              <a:t> </a:t>
            </a:r>
            <a:r>
              <a:rPr lang="it-IT" sz="2400" dirty="0" err="1"/>
              <a:t>religieuse</a:t>
            </a:r>
            <a:r>
              <a:rPr lang="it-IT" sz="2400" dirty="0"/>
              <a:t>  : un </a:t>
            </a:r>
            <a:r>
              <a:rPr lang="it-IT" sz="2400" dirty="0" err="1"/>
              <a:t>responsable</a:t>
            </a:r>
            <a:r>
              <a:rPr lang="it-IT" sz="2400" dirty="0"/>
              <a:t> </a:t>
            </a:r>
            <a:r>
              <a:rPr lang="it-IT" sz="2400" dirty="0" err="1"/>
              <a:t>religieux</a:t>
            </a:r>
            <a:r>
              <a:rPr lang="it-IT" sz="2400" dirty="0"/>
              <a:t> </a:t>
            </a:r>
            <a:r>
              <a:rPr lang="it-IT" sz="2400" dirty="0" err="1"/>
              <a:t>fait</a:t>
            </a:r>
            <a:r>
              <a:rPr lang="it-IT" sz="2400" dirty="0"/>
              <a:t> une </a:t>
            </a:r>
            <a:r>
              <a:rPr lang="it-IT" sz="2400" dirty="0" err="1"/>
              <a:t>déclaration</a:t>
            </a:r>
            <a:r>
              <a:rPr lang="it-IT" sz="2400" dirty="0"/>
              <a:t> </a:t>
            </a:r>
            <a:r>
              <a:rPr lang="it-IT" sz="2400" dirty="0" err="1"/>
              <a:t>contre</a:t>
            </a:r>
            <a:r>
              <a:rPr lang="it-IT" sz="2400" dirty="0"/>
              <a:t> la </a:t>
            </a:r>
            <a:r>
              <a:rPr lang="it-IT" sz="2400" dirty="0" err="1"/>
              <a:t>loi</a:t>
            </a:r>
            <a:r>
              <a:rPr lang="it-IT" sz="2400" dirty="0"/>
              <a:t> de la </a:t>
            </a:r>
            <a:r>
              <a:rPr lang="it-IT" sz="2400" dirty="0" err="1"/>
              <a:t>République</a:t>
            </a:r>
            <a:r>
              <a:rPr lang="it-IT" sz="2400" dirty="0"/>
              <a:t>, le </a:t>
            </a:r>
            <a:r>
              <a:rPr lang="it-IT" sz="2400" dirty="0" err="1"/>
              <a:t>préfet</a:t>
            </a:r>
            <a:r>
              <a:rPr lang="it-IT" sz="2400" dirty="0"/>
              <a:t> </a:t>
            </a:r>
            <a:r>
              <a:rPr lang="it-IT" sz="2400" dirty="0" err="1"/>
              <a:t>peut</a:t>
            </a:r>
            <a:r>
              <a:rPr lang="it-IT" sz="2400" dirty="0"/>
              <a:t> </a:t>
            </a:r>
            <a:r>
              <a:rPr lang="it-IT" sz="2400" dirty="0" err="1"/>
              <a:t>saisir</a:t>
            </a:r>
            <a:r>
              <a:rPr lang="it-IT" sz="2400" dirty="0"/>
              <a:t> le </a:t>
            </a:r>
            <a:r>
              <a:rPr lang="it-IT" sz="2400" dirty="0" err="1"/>
              <a:t>procureur</a:t>
            </a:r>
            <a:r>
              <a:rPr lang="it-IT" sz="2400" dirty="0"/>
              <a:t>. De </a:t>
            </a:r>
            <a:r>
              <a:rPr lang="it-IT" sz="2400" dirty="0" err="1"/>
              <a:t>même</a:t>
            </a:r>
            <a:r>
              <a:rPr lang="it-IT" sz="2400" dirty="0"/>
              <a:t> si le </a:t>
            </a:r>
            <a:r>
              <a:rPr lang="it-IT" sz="2400" dirty="0" err="1"/>
              <a:t>lieu</a:t>
            </a:r>
            <a:r>
              <a:rPr lang="it-IT" sz="2400" dirty="0"/>
              <a:t> de culte se </a:t>
            </a:r>
            <a:r>
              <a:rPr lang="it-IT" sz="2400" dirty="0" err="1"/>
              <a:t>transforme</a:t>
            </a:r>
            <a:r>
              <a:rPr lang="it-IT" sz="2400" dirty="0"/>
              <a:t> en </a:t>
            </a:r>
            <a:r>
              <a:rPr lang="it-IT" sz="2400" dirty="0" err="1"/>
              <a:t>lieu</a:t>
            </a:r>
            <a:r>
              <a:rPr lang="it-IT" sz="2400" dirty="0"/>
              <a:t> de </a:t>
            </a:r>
            <a:r>
              <a:rPr lang="it-IT" sz="2400" dirty="0" err="1"/>
              <a:t>réunion</a:t>
            </a:r>
            <a:r>
              <a:rPr lang="it-IT" sz="2400" dirty="0"/>
              <a:t> </a:t>
            </a:r>
            <a:r>
              <a:rPr lang="it-IT" sz="2400" dirty="0" err="1"/>
              <a:t>politique</a:t>
            </a:r>
            <a:r>
              <a:rPr lang="it-IT" sz="2400" dirty="0"/>
              <a:t>.</a:t>
            </a:r>
          </a:p>
          <a:p>
            <a:endParaRPr lang="fr-CA" sz="2400" dirty="0"/>
          </a:p>
        </p:txBody>
      </p:sp>
    </p:spTree>
    <p:extLst>
      <p:ext uri="{BB962C8B-B14F-4D97-AF65-F5344CB8AC3E}">
        <p14:creationId xmlns:p14="http://schemas.microsoft.com/office/powerpoint/2010/main" val="183452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pPr algn="just"/>
            <a:r>
              <a:rPr lang="it-IT" sz="2400" dirty="0" err="1"/>
              <a:t>Autre</a:t>
            </a:r>
            <a:r>
              <a:rPr lang="it-IT" sz="2400" dirty="0"/>
              <a:t> </a:t>
            </a:r>
            <a:r>
              <a:rPr lang="it-IT" sz="2400" dirty="0" err="1"/>
              <a:t>exemple</a:t>
            </a:r>
            <a:r>
              <a:rPr lang="it-IT" sz="2400" dirty="0"/>
              <a:t>, l’</a:t>
            </a:r>
            <a:r>
              <a:rPr lang="it-IT" sz="2400" dirty="0" err="1"/>
              <a:t>article</a:t>
            </a:r>
            <a:r>
              <a:rPr lang="it-IT" sz="2400" dirty="0"/>
              <a:t> 31 de la </a:t>
            </a:r>
            <a:r>
              <a:rPr lang="it-IT" sz="2400" dirty="0" err="1"/>
              <a:t>loi</a:t>
            </a:r>
            <a:r>
              <a:rPr lang="it-IT" sz="2400" dirty="0"/>
              <a:t> </a:t>
            </a:r>
            <a:r>
              <a:rPr lang="it-IT" sz="2400" dirty="0" err="1"/>
              <a:t>prévoit</a:t>
            </a:r>
            <a:r>
              <a:rPr lang="it-IT" sz="2400" dirty="0"/>
              <a:t> la </a:t>
            </a:r>
            <a:r>
              <a:rPr lang="it-IT" sz="2400" dirty="0" err="1"/>
              <a:t>punition</a:t>
            </a:r>
            <a:r>
              <a:rPr lang="it-IT" sz="2400" dirty="0"/>
              <a:t> de </a:t>
            </a:r>
            <a:r>
              <a:rPr lang="it-IT" sz="2400" dirty="0" err="1"/>
              <a:t>toute</a:t>
            </a:r>
            <a:r>
              <a:rPr lang="it-IT" sz="2400" dirty="0"/>
              <a:t> </a:t>
            </a:r>
            <a:r>
              <a:rPr lang="it-IT" sz="2400" dirty="0" err="1"/>
              <a:t>personne</a:t>
            </a:r>
            <a:r>
              <a:rPr lang="it-IT" sz="2400" dirty="0"/>
              <a:t> </a:t>
            </a:r>
            <a:r>
              <a:rPr lang="it-IT" sz="2400" dirty="0" err="1"/>
              <a:t>ayant</a:t>
            </a:r>
            <a:r>
              <a:rPr lang="it-IT" sz="2400" dirty="0"/>
              <a:t> </a:t>
            </a:r>
            <a:r>
              <a:rPr lang="it-IT" sz="2400" dirty="0" err="1"/>
              <a:t>exercé</a:t>
            </a:r>
            <a:r>
              <a:rPr lang="it-IT" sz="2400" dirty="0"/>
              <a:t> </a:t>
            </a:r>
            <a:r>
              <a:rPr lang="it-IT" sz="2400" dirty="0" err="1"/>
              <a:t>des</a:t>
            </a:r>
            <a:r>
              <a:rPr lang="it-IT" sz="2400" dirty="0"/>
              <a:t> </a:t>
            </a:r>
            <a:r>
              <a:rPr lang="it-IT" sz="2400" dirty="0" err="1"/>
              <a:t>pressions</a:t>
            </a:r>
            <a:r>
              <a:rPr lang="it-IT" sz="2400" dirty="0"/>
              <a:t> </a:t>
            </a:r>
            <a:r>
              <a:rPr lang="it-IT" sz="2400" dirty="0" err="1"/>
              <a:t>sur</a:t>
            </a:r>
            <a:r>
              <a:rPr lang="it-IT" sz="2400" dirty="0"/>
              <a:t> </a:t>
            </a:r>
            <a:r>
              <a:rPr lang="it-IT" sz="2400" dirty="0" err="1"/>
              <a:t>autrui</a:t>
            </a:r>
            <a:r>
              <a:rPr lang="it-IT" sz="2400" dirty="0"/>
              <a:t> pour le </a:t>
            </a:r>
            <a:r>
              <a:rPr lang="it-IT" sz="2400" dirty="0" err="1"/>
              <a:t>contraindre</a:t>
            </a:r>
            <a:r>
              <a:rPr lang="it-IT" sz="2400" dirty="0"/>
              <a:t> à </a:t>
            </a:r>
            <a:r>
              <a:rPr lang="it-IT" sz="2400" dirty="0" err="1"/>
              <a:t>porter</a:t>
            </a:r>
            <a:r>
              <a:rPr lang="it-IT" sz="2400" dirty="0"/>
              <a:t> un </a:t>
            </a:r>
            <a:r>
              <a:rPr lang="it-IT" sz="2400" dirty="0" err="1"/>
              <a:t>signe</a:t>
            </a:r>
            <a:r>
              <a:rPr lang="it-IT" sz="2400" dirty="0"/>
              <a:t> </a:t>
            </a:r>
            <a:r>
              <a:rPr lang="it-IT" sz="2400" dirty="0" err="1"/>
              <a:t>religieux</a:t>
            </a:r>
            <a:r>
              <a:rPr lang="it-IT" sz="2400" dirty="0"/>
              <a:t> </a:t>
            </a:r>
            <a:r>
              <a:rPr lang="it-IT" sz="2400" dirty="0" err="1"/>
              <a:t>ou</a:t>
            </a:r>
            <a:r>
              <a:rPr lang="it-IT" sz="2400" dirty="0"/>
              <a:t> l’en </a:t>
            </a:r>
            <a:r>
              <a:rPr lang="it-IT" sz="2400" dirty="0" err="1"/>
              <a:t>empêcher</a:t>
            </a:r>
            <a:r>
              <a:rPr lang="it-IT" sz="2400" dirty="0"/>
              <a:t>. A ma </a:t>
            </a:r>
            <a:r>
              <a:rPr lang="it-IT" sz="2400" dirty="0" err="1"/>
              <a:t>connaissance</a:t>
            </a:r>
            <a:r>
              <a:rPr lang="it-IT" sz="2400" dirty="0"/>
              <a:t>, </a:t>
            </a:r>
            <a:r>
              <a:rPr lang="it-IT" sz="2400" dirty="0" err="1"/>
              <a:t>cet</a:t>
            </a:r>
            <a:r>
              <a:rPr lang="it-IT" sz="2400" dirty="0"/>
              <a:t> </a:t>
            </a:r>
            <a:r>
              <a:rPr lang="it-IT" sz="2400" dirty="0" err="1"/>
              <a:t>article</a:t>
            </a:r>
            <a:r>
              <a:rPr lang="it-IT" sz="2400" dirty="0"/>
              <a:t> n’a </a:t>
            </a:r>
            <a:r>
              <a:rPr lang="it-IT" sz="2400" dirty="0" err="1"/>
              <a:t>pas</a:t>
            </a:r>
            <a:r>
              <a:rPr lang="it-IT" sz="2400" dirty="0"/>
              <a:t> </a:t>
            </a:r>
            <a:r>
              <a:rPr lang="it-IT" sz="2400" dirty="0" err="1"/>
              <a:t>été</a:t>
            </a:r>
            <a:r>
              <a:rPr lang="it-IT" sz="2400" dirty="0"/>
              <a:t> </a:t>
            </a:r>
            <a:r>
              <a:rPr lang="it-IT" sz="2400" dirty="0" err="1"/>
              <a:t>utilisé</a:t>
            </a:r>
            <a:r>
              <a:rPr lang="it-IT" sz="2400" dirty="0"/>
              <a:t> </a:t>
            </a:r>
            <a:r>
              <a:rPr lang="it-IT" sz="2400" dirty="0" err="1"/>
              <a:t>depuis</a:t>
            </a:r>
            <a:r>
              <a:rPr lang="it-IT" sz="2400" dirty="0"/>
              <a:t>, </a:t>
            </a:r>
            <a:r>
              <a:rPr lang="it-IT" sz="2400" dirty="0" err="1"/>
              <a:t>au</a:t>
            </a:r>
            <a:r>
              <a:rPr lang="it-IT" sz="2400" dirty="0"/>
              <a:t> </a:t>
            </a:r>
            <a:r>
              <a:rPr lang="it-IT" sz="2400" dirty="0" err="1"/>
              <a:t>moins</a:t>
            </a:r>
            <a:r>
              <a:rPr lang="it-IT" sz="2400" dirty="0"/>
              <a:t>, la Libération. </a:t>
            </a:r>
            <a:r>
              <a:rPr lang="it-IT" sz="2400" dirty="0" err="1"/>
              <a:t>Faudrait</a:t>
            </a:r>
            <a:r>
              <a:rPr lang="it-IT" sz="2400" dirty="0"/>
              <a:t>-il </a:t>
            </a:r>
            <a:r>
              <a:rPr lang="it-IT" sz="2400" dirty="0" err="1"/>
              <a:t>toucher</a:t>
            </a:r>
            <a:r>
              <a:rPr lang="it-IT" sz="2400" dirty="0"/>
              <a:t> à </a:t>
            </a:r>
            <a:r>
              <a:rPr lang="it-IT" sz="2400" dirty="0" err="1"/>
              <a:t>cette</a:t>
            </a:r>
            <a:r>
              <a:rPr lang="it-IT" sz="2400" dirty="0"/>
              <a:t> </a:t>
            </a:r>
            <a:r>
              <a:rPr lang="it-IT" sz="2400" dirty="0" err="1"/>
              <a:t>loi</a:t>
            </a:r>
            <a:r>
              <a:rPr lang="it-IT" sz="2400" dirty="0"/>
              <a:t> </a:t>
            </a:r>
            <a:r>
              <a:rPr lang="it-IT" sz="2400" dirty="0" err="1"/>
              <a:t>simplement</a:t>
            </a:r>
            <a:r>
              <a:rPr lang="it-IT" sz="2400" dirty="0"/>
              <a:t> parce </a:t>
            </a:r>
            <a:r>
              <a:rPr lang="it-IT" sz="2400" dirty="0" err="1"/>
              <a:t>que</a:t>
            </a:r>
            <a:r>
              <a:rPr lang="it-IT" sz="2400" dirty="0"/>
              <a:t> le </a:t>
            </a:r>
            <a:r>
              <a:rPr lang="it-IT" sz="2400" dirty="0" err="1"/>
              <a:t>gouvernement</a:t>
            </a:r>
            <a:r>
              <a:rPr lang="it-IT" sz="2400" dirty="0"/>
              <a:t> </a:t>
            </a:r>
            <a:r>
              <a:rPr lang="it-IT" sz="2400" dirty="0" err="1"/>
              <a:t>aurait</a:t>
            </a:r>
            <a:r>
              <a:rPr lang="it-IT" sz="2400" dirty="0"/>
              <a:t> négligé de l’</a:t>
            </a:r>
            <a:r>
              <a:rPr lang="it-IT" sz="2400" dirty="0" err="1"/>
              <a:t>appliquer</a:t>
            </a:r>
            <a:r>
              <a:rPr lang="it-IT" sz="2400" dirty="0"/>
              <a:t>  ? </a:t>
            </a:r>
            <a:r>
              <a:rPr lang="it-IT" sz="2400" dirty="0" err="1"/>
              <a:t>Avant</a:t>
            </a:r>
            <a:r>
              <a:rPr lang="it-IT" sz="2400" dirty="0"/>
              <a:t> de </a:t>
            </a:r>
            <a:r>
              <a:rPr lang="it-IT" sz="2400" dirty="0" err="1"/>
              <a:t>légiférer</a:t>
            </a:r>
            <a:r>
              <a:rPr lang="it-IT" sz="2400" dirty="0"/>
              <a:t>, la </a:t>
            </a:r>
            <a:r>
              <a:rPr lang="it-IT" sz="2400" dirty="0" err="1"/>
              <a:t>commission</a:t>
            </a:r>
            <a:r>
              <a:rPr lang="it-IT" sz="2400" dirty="0"/>
              <a:t> </a:t>
            </a:r>
            <a:r>
              <a:rPr lang="it-IT" sz="2400" dirty="0" err="1"/>
              <a:t>devra</a:t>
            </a:r>
            <a:r>
              <a:rPr lang="it-IT" sz="2400" dirty="0"/>
              <a:t> </a:t>
            </a:r>
            <a:r>
              <a:rPr lang="it-IT" sz="2400" dirty="0" err="1"/>
              <a:t>faire</a:t>
            </a:r>
            <a:r>
              <a:rPr lang="it-IT" sz="2400" dirty="0"/>
              <a:t> l’</a:t>
            </a:r>
            <a:r>
              <a:rPr lang="it-IT" sz="2400" dirty="0" err="1"/>
              <a:t>évaluation</a:t>
            </a:r>
            <a:r>
              <a:rPr lang="it-IT" sz="2400" dirty="0"/>
              <a:t> de </a:t>
            </a:r>
            <a:r>
              <a:rPr lang="it-IT" sz="2400" dirty="0" err="1"/>
              <a:t>chacun</a:t>
            </a:r>
            <a:r>
              <a:rPr lang="it-IT" sz="2400" dirty="0"/>
              <a:t> </a:t>
            </a:r>
            <a:r>
              <a:rPr lang="it-IT" sz="2400" dirty="0" err="1"/>
              <a:t>des</a:t>
            </a:r>
            <a:r>
              <a:rPr lang="it-IT" sz="2400" dirty="0"/>
              <a:t> </a:t>
            </a:r>
            <a:r>
              <a:rPr lang="it-IT" sz="2400" dirty="0" err="1"/>
              <a:t>articles</a:t>
            </a:r>
            <a:r>
              <a:rPr lang="it-IT" sz="2400" dirty="0"/>
              <a:t> de </a:t>
            </a:r>
            <a:r>
              <a:rPr lang="it-IT" sz="2400" dirty="0" err="1"/>
              <a:t>police</a:t>
            </a:r>
            <a:r>
              <a:rPr lang="it-IT" sz="2400" dirty="0"/>
              <a:t> </a:t>
            </a:r>
            <a:r>
              <a:rPr lang="it-IT" sz="2400" dirty="0" err="1"/>
              <a:t>des</a:t>
            </a:r>
            <a:r>
              <a:rPr lang="it-IT" sz="2400" dirty="0"/>
              <a:t> </a:t>
            </a:r>
            <a:r>
              <a:rPr lang="it-IT" sz="2400" dirty="0" err="1"/>
              <a:t>cultes</a:t>
            </a:r>
            <a:r>
              <a:rPr lang="it-IT" sz="2400" dirty="0"/>
              <a:t> </a:t>
            </a:r>
            <a:r>
              <a:rPr lang="it-IT" sz="2400" dirty="0" err="1"/>
              <a:t>prévus</a:t>
            </a:r>
            <a:r>
              <a:rPr lang="it-IT" sz="2400" dirty="0"/>
              <a:t> par la </a:t>
            </a:r>
            <a:r>
              <a:rPr lang="it-IT" sz="2400" dirty="0" err="1"/>
              <a:t>loi</a:t>
            </a:r>
            <a:r>
              <a:rPr lang="it-IT" sz="2400" dirty="0"/>
              <a:t> de 1905.</a:t>
            </a:r>
            <a:endParaRPr lang="fr-CA" sz="2400" dirty="0"/>
          </a:p>
        </p:txBody>
      </p:sp>
    </p:spTree>
    <p:extLst>
      <p:ext uri="{BB962C8B-B14F-4D97-AF65-F5344CB8AC3E}">
        <p14:creationId xmlns:p14="http://schemas.microsoft.com/office/powerpoint/2010/main" val="3005763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fontScale="85000" lnSpcReduction="10000"/>
          </a:bodyPr>
          <a:lstStyle/>
          <a:p>
            <a:pPr algn="just"/>
            <a:r>
              <a:rPr lang="it-IT" sz="2400" b="1" dirty="0"/>
              <a:t>Mais </a:t>
            </a:r>
            <a:r>
              <a:rPr lang="it-IT" sz="2400" b="1" dirty="0" err="1"/>
              <a:t>depuis</a:t>
            </a:r>
            <a:r>
              <a:rPr lang="it-IT" sz="2400" b="1" dirty="0"/>
              <a:t> </a:t>
            </a:r>
            <a:r>
              <a:rPr lang="it-IT" sz="2400" b="1" dirty="0" err="1"/>
              <a:t>plusieurs</a:t>
            </a:r>
            <a:r>
              <a:rPr lang="it-IT" sz="2400" b="1" dirty="0"/>
              <a:t> </a:t>
            </a:r>
            <a:r>
              <a:rPr lang="it-IT" sz="2400" b="1" dirty="0" err="1"/>
              <a:t>années</a:t>
            </a:r>
            <a:r>
              <a:rPr lang="it-IT" sz="2400" b="1" dirty="0"/>
              <a:t>, la France </a:t>
            </a:r>
            <a:r>
              <a:rPr lang="it-IT" sz="2400" b="1" dirty="0" err="1"/>
              <a:t>fait</a:t>
            </a:r>
            <a:r>
              <a:rPr lang="it-IT" sz="2400" b="1" dirty="0"/>
              <a:t> face à </a:t>
            </a:r>
            <a:r>
              <a:rPr lang="it-IT" sz="2400" b="1" dirty="0" err="1"/>
              <a:t>des</a:t>
            </a:r>
            <a:r>
              <a:rPr lang="it-IT" sz="2400" b="1" dirty="0"/>
              <a:t> </a:t>
            </a:r>
            <a:r>
              <a:rPr lang="it-IT" sz="2400" b="1" dirty="0" err="1"/>
              <a:t>demandes</a:t>
            </a:r>
            <a:r>
              <a:rPr lang="it-IT" sz="2400" b="1" dirty="0"/>
              <a:t> </a:t>
            </a:r>
            <a:r>
              <a:rPr lang="it-IT" sz="2400" b="1" dirty="0" err="1"/>
              <a:t>religieuses</a:t>
            </a:r>
            <a:r>
              <a:rPr lang="it-IT" sz="2400" b="1" dirty="0"/>
              <a:t> (voile, menu </a:t>
            </a:r>
            <a:r>
              <a:rPr lang="it-IT" sz="2400" b="1" dirty="0" err="1"/>
              <a:t>spéci­fique</a:t>
            </a:r>
            <a:r>
              <a:rPr lang="it-IT" sz="2400" b="1" dirty="0"/>
              <a:t> à l’</a:t>
            </a:r>
            <a:r>
              <a:rPr lang="it-IT" sz="2400" b="1" dirty="0" err="1"/>
              <a:t>école</a:t>
            </a:r>
            <a:r>
              <a:rPr lang="it-IT" sz="2400" b="1" dirty="0"/>
              <a:t>, </a:t>
            </a:r>
            <a:r>
              <a:rPr lang="it-IT" sz="2400" b="1" dirty="0" err="1"/>
              <a:t>lieux</a:t>
            </a:r>
            <a:r>
              <a:rPr lang="it-IT" sz="2400" b="1" dirty="0"/>
              <a:t> de culte…) de plus en plus </a:t>
            </a:r>
            <a:r>
              <a:rPr lang="it-IT" sz="2400" b="1" dirty="0" err="1"/>
              <a:t>nombreuses</a:t>
            </a:r>
            <a:r>
              <a:rPr lang="it-IT" sz="2400" b="1" dirty="0"/>
              <a:t>. </a:t>
            </a:r>
            <a:r>
              <a:rPr lang="it-IT" sz="2400" b="1" dirty="0" err="1"/>
              <a:t>Comment</a:t>
            </a:r>
            <a:r>
              <a:rPr lang="it-IT" sz="2400" b="1" dirty="0"/>
              <a:t> y </a:t>
            </a:r>
            <a:r>
              <a:rPr lang="it-IT" sz="2400" b="1" dirty="0" err="1"/>
              <a:t>répondre</a:t>
            </a:r>
            <a:r>
              <a:rPr lang="it-IT" sz="2400" b="1" dirty="0"/>
              <a:t>  ?</a:t>
            </a:r>
          </a:p>
          <a:p>
            <a:pPr algn="just"/>
            <a:r>
              <a:rPr lang="it-IT" sz="2400" dirty="0" err="1"/>
              <a:t>Dans</a:t>
            </a:r>
            <a:r>
              <a:rPr lang="it-IT" sz="2400" dirty="0"/>
              <a:t> un </a:t>
            </a:r>
            <a:r>
              <a:rPr lang="it-IT" sz="2400" dirty="0" err="1"/>
              <a:t>pays</a:t>
            </a:r>
            <a:r>
              <a:rPr lang="it-IT" sz="2400" dirty="0"/>
              <a:t> </a:t>
            </a:r>
            <a:r>
              <a:rPr lang="it-IT" sz="2400" dirty="0" err="1"/>
              <a:t>où</a:t>
            </a:r>
            <a:r>
              <a:rPr lang="it-IT" sz="2400" dirty="0"/>
              <a:t> l’on s’</a:t>
            </a:r>
            <a:r>
              <a:rPr lang="it-IT" sz="2400" dirty="0" err="1"/>
              <a:t>était</a:t>
            </a:r>
            <a:r>
              <a:rPr lang="it-IT" sz="2400" dirty="0"/>
              <a:t> </a:t>
            </a:r>
            <a:r>
              <a:rPr lang="it-IT" sz="2400" dirty="0" err="1"/>
              <a:t>habitués</a:t>
            </a:r>
            <a:r>
              <a:rPr lang="it-IT" sz="2400" dirty="0"/>
              <a:t> à ce </a:t>
            </a:r>
            <a:r>
              <a:rPr lang="it-IT" sz="2400" dirty="0" err="1"/>
              <a:t>que</a:t>
            </a:r>
            <a:r>
              <a:rPr lang="it-IT" sz="2400" dirty="0"/>
              <a:t> de plus en plus de </a:t>
            </a:r>
            <a:r>
              <a:rPr lang="it-IT" sz="2400" dirty="0" err="1"/>
              <a:t>citoyens</a:t>
            </a:r>
            <a:r>
              <a:rPr lang="it-IT" sz="2400" dirty="0"/>
              <a:t> se </a:t>
            </a:r>
            <a:r>
              <a:rPr lang="it-IT" sz="2400" dirty="0" err="1"/>
              <a:t>déclarent</a:t>
            </a:r>
            <a:r>
              <a:rPr lang="it-IT" sz="2400" dirty="0"/>
              <a:t> non </a:t>
            </a:r>
            <a:r>
              <a:rPr lang="it-IT" sz="2400" dirty="0" err="1"/>
              <a:t>croyants</a:t>
            </a:r>
            <a:r>
              <a:rPr lang="it-IT" sz="2400" dirty="0"/>
              <a:t> </a:t>
            </a:r>
            <a:r>
              <a:rPr lang="it-IT" sz="2400" dirty="0" err="1"/>
              <a:t>ou</a:t>
            </a:r>
            <a:r>
              <a:rPr lang="it-IT" sz="2400" dirty="0"/>
              <a:t> </a:t>
            </a:r>
            <a:r>
              <a:rPr lang="it-IT" sz="2400" dirty="0" err="1"/>
              <a:t>agnostiques</a:t>
            </a:r>
            <a:r>
              <a:rPr lang="it-IT" sz="2400" dirty="0"/>
              <a:t>, le </a:t>
            </a:r>
            <a:r>
              <a:rPr lang="it-IT" sz="2400" dirty="0" err="1"/>
              <a:t>retour</a:t>
            </a:r>
            <a:r>
              <a:rPr lang="it-IT" sz="2400" dirty="0"/>
              <a:t> public de la </a:t>
            </a:r>
            <a:r>
              <a:rPr lang="it-IT" sz="2400" dirty="0" err="1"/>
              <a:t>religion</a:t>
            </a:r>
            <a:r>
              <a:rPr lang="it-IT" sz="2400" dirty="0"/>
              <a:t> et </a:t>
            </a:r>
            <a:r>
              <a:rPr lang="it-IT" sz="2400" dirty="0" err="1"/>
              <a:t>des</a:t>
            </a:r>
            <a:r>
              <a:rPr lang="it-IT" sz="2400" dirty="0"/>
              <a:t> </a:t>
            </a:r>
            <a:r>
              <a:rPr lang="it-IT" sz="2400" dirty="0" err="1"/>
              <a:t>croyants</a:t>
            </a:r>
            <a:r>
              <a:rPr lang="it-IT" sz="2400" dirty="0"/>
              <a:t> </a:t>
            </a:r>
            <a:r>
              <a:rPr lang="it-IT" sz="2400" dirty="0" err="1"/>
              <a:t>suscite</a:t>
            </a:r>
            <a:r>
              <a:rPr lang="it-IT" sz="2400" dirty="0"/>
              <a:t> </a:t>
            </a:r>
            <a:r>
              <a:rPr lang="it-IT" sz="2400" dirty="0" err="1"/>
              <a:t>des</a:t>
            </a:r>
            <a:r>
              <a:rPr lang="it-IT" sz="2400" dirty="0"/>
              <a:t> </a:t>
            </a:r>
            <a:r>
              <a:rPr lang="it-IT" sz="2400" dirty="0" err="1"/>
              <a:t>inter­rogations</a:t>
            </a:r>
            <a:r>
              <a:rPr lang="it-IT" sz="2400" dirty="0"/>
              <a:t> </a:t>
            </a:r>
            <a:r>
              <a:rPr lang="it-IT" sz="2400" dirty="0" err="1"/>
              <a:t>légitimes</a:t>
            </a:r>
            <a:r>
              <a:rPr lang="it-IT" sz="2400" dirty="0"/>
              <a:t>. Cela </a:t>
            </a:r>
            <a:r>
              <a:rPr lang="it-IT" sz="2400" dirty="0" err="1"/>
              <a:t>nous</a:t>
            </a:r>
            <a:r>
              <a:rPr lang="it-IT" sz="2400" dirty="0"/>
              <a:t> force, d’</a:t>
            </a:r>
            <a:r>
              <a:rPr lang="it-IT" sz="2400" dirty="0" err="1"/>
              <a:t>abord</a:t>
            </a:r>
            <a:r>
              <a:rPr lang="it-IT" sz="2400" dirty="0"/>
              <a:t> </a:t>
            </a:r>
            <a:r>
              <a:rPr lang="it-IT" sz="2400" dirty="0" err="1"/>
              <a:t>collectivement</a:t>
            </a:r>
            <a:r>
              <a:rPr lang="it-IT" sz="2400" dirty="0"/>
              <a:t>, à </a:t>
            </a:r>
            <a:r>
              <a:rPr lang="it-IT" sz="2400" dirty="0" err="1"/>
              <a:t>rechercher</a:t>
            </a:r>
            <a:r>
              <a:rPr lang="it-IT" sz="2400" dirty="0"/>
              <a:t> ce qui </a:t>
            </a:r>
            <a:r>
              <a:rPr lang="it-IT" sz="2400" dirty="0" err="1"/>
              <a:t>était</a:t>
            </a:r>
            <a:r>
              <a:rPr lang="it-IT" sz="2400" dirty="0"/>
              <a:t> </a:t>
            </a:r>
            <a:r>
              <a:rPr lang="it-IT" sz="2400" dirty="0" err="1"/>
              <a:t>écrit</a:t>
            </a:r>
            <a:r>
              <a:rPr lang="it-IT" sz="2400" dirty="0"/>
              <a:t> </a:t>
            </a:r>
            <a:r>
              <a:rPr lang="it-IT" sz="2400" dirty="0" err="1"/>
              <a:t>dans</a:t>
            </a:r>
            <a:r>
              <a:rPr lang="it-IT" sz="2400" dirty="0"/>
              <a:t> la </a:t>
            </a:r>
            <a:r>
              <a:rPr lang="it-IT" sz="2400" dirty="0" err="1"/>
              <a:t>loi</a:t>
            </a:r>
            <a:r>
              <a:rPr lang="it-IT" sz="2400" dirty="0"/>
              <a:t> et </a:t>
            </a:r>
            <a:r>
              <a:rPr lang="it-IT" sz="2400" dirty="0" err="1"/>
              <a:t>qu’on</a:t>
            </a:r>
            <a:r>
              <a:rPr lang="it-IT" sz="2400" dirty="0"/>
              <a:t> </a:t>
            </a:r>
            <a:r>
              <a:rPr lang="it-IT" sz="2400" dirty="0" err="1"/>
              <a:t>avait</a:t>
            </a:r>
            <a:r>
              <a:rPr lang="it-IT" sz="2400" dirty="0"/>
              <a:t> un </a:t>
            </a:r>
            <a:r>
              <a:rPr lang="it-IT" sz="2400" dirty="0" err="1"/>
              <a:t>peu</a:t>
            </a:r>
            <a:r>
              <a:rPr lang="it-IT" sz="2400" dirty="0"/>
              <a:t> </a:t>
            </a:r>
            <a:r>
              <a:rPr lang="it-IT" sz="2400" dirty="0" err="1"/>
              <a:t>oublié</a:t>
            </a:r>
            <a:r>
              <a:rPr lang="it-IT" sz="2400" dirty="0"/>
              <a:t>  : le </a:t>
            </a:r>
            <a:r>
              <a:rPr lang="it-IT" sz="2400" dirty="0" err="1"/>
              <a:t>droit</a:t>
            </a:r>
            <a:r>
              <a:rPr lang="it-IT" sz="2400" dirty="0"/>
              <a:t> </a:t>
            </a:r>
            <a:r>
              <a:rPr lang="it-IT" sz="2400" dirty="0" err="1"/>
              <a:t>des</a:t>
            </a:r>
            <a:r>
              <a:rPr lang="it-IT" sz="2400" dirty="0"/>
              <a:t> </a:t>
            </a:r>
            <a:r>
              <a:rPr lang="it-IT" sz="2400" dirty="0" err="1"/>
              <a:t>individus</a:t>
            </a:r>
            <a:r>
              <a:rPr lang="it-IT" sz="2400" dirty="0"/>
              <a:t> de </a:t>
            </a:r>
            <a:r>
              <a:rPr lang="it-IT" sz="2400" dirty="0" err="1"/>
              <a:t>croire</a:t>
            </a:r>
            <a:r>
              <a:rPr lang="it-IT" sz="2400" dirty="0"/>
              <a:t> </a:t>
            </a:r>
            <a:r>
              <a:rPr lang="it-IT" sz="2400" dirty="0" err="1"/>
              <a:t>ou</a:t>
            </a:r>
            <a:r>
              <a:rPr lang="it-IT" sz="2400" dirty="0"/>
              <a:t> de ne </a:t>
            </a:r>
            <a:r>
              <a:rPr lang="it-IT" sz="2400" dirty="0" err="1"/>
              <a:t>pas</a:t>
            </a:r>
            <a:r>
              <a:rPr lang="it-IT" sz="2400" dirty="0"/>
              <a:t> </a:t>
            </a:r>
            <a:r>
              <a:rPr lang="it-IT" sz="2400" dirty="0" err="1"/>
              <a:t>croire</a:t>
            </a:r>
            <a:r>
              <a:rPr lang="it-IT" sz="2400" dirty="0"/>
              <a:t> sans </a:t>
            </a:r>
            <a:r>
              <a:rPr lang="it-IT" sz="2400" dirty="0" err="1"/>
              <a:t>pression</a:t>
            </a:r>
            <a:r>
              <a:rPr lang="it-IT" sz="2400" dirty="0"/>
              <a:t> et de le </a:t>
            </a:r>
            <a:r>
              <a:rPr lang="it-IT" sz="2400" dirty="0" err="1"/>
              <a:t>manifester</a:t>
            </a:r>
            <a:r>
              <a:rPr lang="it-IT" sz="2400" dirty="0"/>
              <a:t>, </a:t>
            </a:r>
            <a:r>
              <a:rPr lang="it-IT" sz="2400" dirty="0" err="1"/>
              <a:t>dans</a:t>
            </a:r>
            <a:r>
              <a:rPr lang="it-IT" sz="2400" dirty="0"/>
              <a:t> le </a:t>
            </a:r>
            <a:r>
              <a:rPr lang="it-IT" sz="2400" dirty="0" err="1"/>
              <a:t>cadre</a:t>
            </a:r>
            <a:r>
              <a:rPr lang="it-IT" sz="2400" dirty="0"/>
              <a:t> </a:t>
            </a:r>
            <a:r>
              <a:rPr lang="it-IT" sz="2400" dirty="0" err="1"/>
              <a:t>des</a:t>
            </a:r>
            <a:r>
              <a:rPr lang="it-IT" sz="2400" dirty="0"/>
              <a:t> </a:t>
            </a:r>
            <a:r>
              <a:rPr lang="it-IT" sz="2400" dirty="0" err="1"/>
              <a:t>lois</a:t>
            </a:r>
            <a:r>
              <a:rPr lang="it-IT" sz="2400" dirty="0"/>
              <a:t>. Le </a:t>
            </a:r>
            <a:r>
              <a:rPr lang="it-IT" sz="2400" dirty="0" err="1"/>
              <a:t>droit</a:t>
            </a:r>
            <a:r>
              <a:rPr lang="it-IT" sz="2400" dirty="0"/>
              <a:t> de l’</a:t>
            </a:r>
            <a:r>
              <a:rPr lang="it-IT" sz="2400" dirty="0" err="1"/>
              <a:t>Etat</a:t>
            </a:r>
            <a:r>
              <a:rPr lang="it-IT" sz="2400" dirty="0"/>
              <a:t> de se </a:t>
            </a:r>
            <a:r>
              <a:rPr lang="it-IT" sz="2400" dirty="0" err="1"/>
              <a:t>défendre</a:t>
            </a:r>
            <a:r>
              <a:rPr lang="it-IT" sz="2400" dirty="0"/>
              <a:t> </a:t>
            </a:r>
            <a:r>
              <a:rPr lang="it-IT" sz="2400" dirty="0" err="1"/>
              <a:t>contre</a:t>
            </a:r>
            <a:r>
              <a:rPr lang="it-IT" sz="2400" dirty="0"/>
              <a:t> </a:t>
            </a:r>
            <a:r>
              <a:rPr lang="it-IT" sz="2400" dirty="0" err="1"/>
              <a:t>les</a:t>
            </a:r>
            <a:r>
              <a:rPr lang="it-IT" sz="2400" dirty="0"/>
              <a:t> </a:t>
            </a:r>
            <a:r>
              <a:rPr lang="it-IT" sz="2400" dirty="0" err="1"/>
              <a:t>intrusions</a:t>
            </a:r>
            <a:r>
              <a:rPr lang="it-IT" sz="2400" dirty="0"/>
              <a:t> </a:t>
            </a:r>
            <a:r>
              <a:rPr lang="it-IT" sz="2400" dirty="0" err="1"/>
              <a:t>politiques</a:t>
            </a:r>
            <a:r>
              <a:rPr lang="it-IT" sz="2400" dirty="0"/>
              <a:t> de la </a:t>
            </a:r>
            <a:r>
              <a:rPr lang="it-IT" sz="2400" dirty="0" err="1"/>
              <a:t>religion</a:t>
            </a:r>
            <a:r>
              <a:rPr lang="it-IT" sz="2400" dirty="0"/>
              <a:t> </a:t>
            </a:r>
            <a:r>
              <a:rPr lang="it-IT" sz="2400" dirty="0" err="1"/>
              <a:t>également</a:t>
            </a:r>
            <a:r>
              <a:rPr lang="it-IT" sz="2400" dirty="0"/>
              <a:t>. C’est </a:t>
            </a:r>
            <a:r>
              <a:rPr lang="it-IT" sz="2400" dirty="0" err="1"/>
              <a:t>cet</a:t>
            </a:r>
            <a:r>
              <a:rPr lang="it-IT" sz="2400" dirty="0"/>
              <a:t> </a:t>
            </a:r>
            <a:r>
              <a:rPr lang="it-IT" sz="2400" dirty="0" err="1"/>
              <a:t>équilibre</a:t>
            </a:r>
            <a:r>
              <a:rPr lang="it-IT" sz="2400" dirty="0"/>
              <a:t> dont il </a:t>
            </a:r>
            <a:r>
              <a:rPr lang="it-IT" sz="2400" dirty="0" err="1"/>
              <a:t>faut</a:t>
            </a:r>
            <a:r>
              <a:rPr lang="it-IT" sz="2400" dirty="0"/>
              <a:t> </a:t>
            </a:r>
            <a:r>
              <a:rPr lang="it-IT" sz="2400" dirty="0" err="1"/>
              <a:t>vérifier</a:t>
            </a:r>
            <a:r>
              <a:rPr lang="it-IT" sz="2400" dirty="0"/>
              <a:t> </a:t>
            </a:r>
            <a:r>
              <a:rPr lang="it-IT" sz="2400" dirty="0" err="1"/>
              <a:t>qu’il</a:t>
            </a:r>
            <a:r>
              <a:rPr lang="it-IT" sz="2400" dirty="0"/>
              <a:t> est </a:t>
            </a:r>
            <a:r>
              <a:rPr lang="it-IT" sz="2400" dirty="0" err="1"/>
              <a:t>bien</a:t>
            </a:r>
            <a:r>
              <a:rPr lang="it-IT" sz="2400" dirty="0"/>
              <a:t> </a:t>
            </a:r>
            <a:r>
              <a:rPr lang="it-IT" sz="2400" dirty="0" err="1"/>
              <a:t>assuré</a:t>
            </a:r>
            <a:r>
              <a:rPr lang="it-IT" sz="2400" dirty="0"/>
              <a:t>. </a:t>
            </a:r>
            <a:r>
              <a:rPr lang="it-IT" sz="2400" dirty="0" err="1"/>
              <a:t>Maintenant</a:t>
            </a:r>
            <a:r>
              <a:rPr lang="it-IT" sz="2400" dirty="0"/>
              <a:t>, il est </a:t>
            </a:r>
            <a:r>
              <a:rPr lang="it-IT" sz="2400" dirty="0" err="1"/>
              <a:t>absolument</a:t>
            </a:r>
            <a:r>
              <a:rPr lang="it-IT" sz="2400" dirty="0"/>
              <a:t> </a:t>
            </a:r>
            <a:r>
              <a:rPr lang="it-IT" sz="2400" dirty="0" err="1"/>
              <a:t>normal</a:t>
            </a:r>
            <a:r>
              <a:rPr lang="it-IT" sz="2400" dirty="0"/>
              <a:t> d’</a:t>
            </a:r>
            <a:r>
              <a:rPr lang="it-IT" sz="2400" dirty="0" err="1"/>
              <a:t>avoir</a:t>
            </a:r>
            <a:r>
              <a:rPr lang="it-IT" sz="2400" dirty="0"/>
              <a:t> </a:t>
            </a:r>
            <a:r>
              <a:rPr lang="it-IT" sz="2400" dirty="0" err="1"/>
              <a:t>des</a:t>
            </a:r>
            <a:r>
              <a:rPr lang="it-IT" sz="2400" dirty="0"/>
              <a:t> </a:t>
            </a:r>
            <a:r>
              <a:rPr lang="it-IT" sz="2400" dirty="0" err="1"/>
              <a:t>conflits</a:t>
            </a:r>
            <a:r>
              <a:rPr lang="it-IT" sz="2400" dirty="0"/>
              <a:t> </a:t>
            </a:r>
            <a:r>
              <a:rPr lang="it-IT" sz="2400" dirty="0" err="1"/>
              <a:t>sur</a:t>
            </a:r>
            <a:r>
              <a:rPr lang="it-IT" sz="2400" dirty="0"/>
              <a:t> l’</a:t>
            </a:r>
            <a:r>
              <a:rPr lang="it-IT" sz="2400" dirty="0" err="1"/>
              <a:t>interprétation</a:t>
            </a:r>
            <a:r>
              <a:rPr lang="it-IT" sz="2400" dirty="0"/>
              <a:t> et la mise en </a:t>
            </a:r>
            <a:r>
              <a:rPr lang="it-IT" sz="2400" dirty="0" err="1"/>
              <a:t>pratique</a:t>
            </a:r>
            <a:r>
              <a:rPr lang="it-IT" sz="2400" dirty="0"/>
              <a:t> de la </a:t>
            </a:r>
            <a:r>
              <a:rPr lang="it-IT" sz="2400" dirty="0" err="1"/>
              <a:t>loi</a:t>
            </a:r>
            <a:r>
              <a:rPr lang="it-IT" sz="2400" dirty="0"/>
              <a:t> </a:t>
            </a:r>
            <a:r>
              <a:rPr lang="it-IT" sz="2400" dirty="0" err="1"/>
              <a:t>sur</a:t>
            </a:r>
            <a:r>
              <a:rPr lang="it-IT" sz="2400" dirty="0"/>
              <a:t> la ­</a:t>
            </a:r>
            <a:r>
              <a:rPr lang="it-IT" sz="2400" dirty="0" err="1"/>
              <a:t>laïcité</a:t>
            </a:r>
            <a:r>
              <a:rPr lang="it-IT" sz="2400" dirty="0"/>
              <a:t>. </a:t>
            </a:r>
            <a:r>
              <a:rPr lang="it-IT" sz="2400" dirty="0" err="1"/>
              <a:t>Les</a:t>
            </a:r>
            <a:r>
              <a:rPr lang="it-IT" sz="2400" dirty="0"/>
              <a:t> </a:t>
            </a:r>
            <a:r>
              <a:rPr lang="it-IT" sz="2400" dirty="0" err="1"/>
              <a:t>Français</a:t>
            </a:r>
            <a:r>
              <a:rPr lang="it-IT" sz="2400" dirty="0"/>
              <a:t> </a:t>
            </a:r>
            <a:r>
              <a:rPr lang="it-IT" sz="2400" dirty="0" err="1"/>
              <a:t>doivent</a:t>
            </a:r>
            <a:r>
              <a:rPr lang="it-IT" sz="2400" dirty="0"/>
              <a:t> se </a:t>
            </a:r>
            <a:r>
              <a:rPr lang="it-IT" sz="2400" dirty="0" err="1"/>
              <a:t>rappeler</a:t>
            </a:r>
            <a:r>
              <a:rPr lang="it-IT" sz="2400" dirty="0"/>
              <a:t> </a:t>
            </a:r>
            <a:r>
              <a:rPr lang="it-IT" sz="2400" dirty="0" err="1"/>
              <a:t>que</a:t>
            </a:r>
            <a:r>
              <a:rPr lang="it-IT" sz="2400" dirty="0"/>
              <a:t> </a:t>
            </a:r>
            <a:r>
              <a:rPr lang="it-IT" sz="2400" dirty="0" err="1"/>
              <a:t>nous</a:t>
            </a:r>
            <a:r>
              <a:rPr lang="it-IT" sz="2400" dirty="0"/>
              <a:t> </a:t>
            </a:r>
            <a:r>
              <a:rPr lang="it-IT" sz="2400" dirty="0" err="1"/>
              <a:t>sommes</a:t>
            </a:r>
            <a:r>
              <a:rPr lang="it-IT" sz="2400" dirty="0"/>
              <a:t> </a:t>
            </a:r>
            <a:r>
              <a:rPr lang="it-IT" sz="2400" dirty="0" err="1"/>
              <a:t>dans</a:t>
            </a:r>
            <a:r>
              <a:rPr lang="it-IT" sz="2400" dirty="0"/>
              <a:t> un </a:t>
            </a:r>
            <a:r>
              <a:rPr lang="it-IT" sz="2400" b="1" dirty="0" err="1"/>
              <a:t>Etat</a:t>
            </a:r>
            <a:r>
              <a:rPr lang="it-IT" sz="2400" b="1" dirty="0"/>
              <a:t> de </a:t>
            </a:r>
            <a:r>
              <a:rPr lang="it-IT" sz="2400" b="1" dirty="0" err="1"/>
              <a:t>droit</a:t>
            </a:r>
            <a:r>
              <a:rPr lang="it-IT" sz="2400" dirty="0"/>
              <a:t>. Cela </a:t>
            </a:r>
            <a:r>
              <a:rPr lang="it-IT" sz="2400" dirty="0" err="1"/>
              <a:t>veut</a:t>
            </a:r>
            <a:r>
              <a:rPr lang="it-IT" sz="2400" dirty="0"/>
              <a:t> dire </a:t>
            </a:r>
            <a:r>
              <a:rPr lang="it-IT" sz="2400" dirty="0" err="1"/>
              <a:t>que</a:t>
            </a:r>
            <a:r>
              <a:rPr lang="it-IT" sz="2400" dirty="0"/>
              <a:t> </a:t>
            </a:r>
            <a:r>
              <a:rPr lang="it-IT" sz="2400" dirty="0" err="1"/>
              <a:t>quand</a:t>
            </a:r>
            <a:r>
              <a:rPr lang="it-IT" sz="2400" dirty="0"/>
              <a:t> on est en </a:t>
            </a:r>
            <a:r>
              <a:rPr lang="it-IT" sz="2400" dirty="0" err="1"/>
              <a:t>désaccord</a:t>
            </a:r>
            <a:r>
              <a:rPr lang="it-IT" sz="2400" dirty="0"/>
              <a:t> </a:t>
            </a:r>
            <a:r>
              <a:rPr lang="it-IT" sz="2400" dirty="0" err="1"/>
              <a:t>sur</a:t>
            </a:r>
            <a:r>
              <a:rPr lang="it-IT" sz="2400" dirty="0"/>
              <a:t> le </a:t>
            </a:r>
            <a:r>
              <a:rPr lang="it-IT" sz="2400" dirty="0" err="1"/>
              <a:t>sens</a:t>
            </a:r>
            <a:r>
              <a:rPr lang="it-IT" sz="2400" dirty="0"/>
              <a:t> de la </a:t>
            </a:r>
            <a:r>
              <a:rPr lang="it-IT" sz="2400" dirty="0" err="1"/>
              <a:t>loi</a:t>
            </a:r>
            <a:r>
              <a:rPr lang="it-IT" sz="2400" dirty="0"/>
              <a:t>, on va </a:t>
            </a:r>
            <a:r>
              <a:rPr lang="it-IT" sz="2400" dirty="0" err="1"/>
              <a:t>devant</a:t>
            </a:r>
            <a:r>
              <a:rPr lang="it-IT" sz="2400" dirty="0"/>
              <a:t> le </a:t>
            </a:r>
            <a:r>
              <a:rPr lang="it-IT" sz="2400" dirty="0" err="1"/>
              <a:t>juge</a:t>
            </a:r>
            <a:r>
              <a:rPr lang="it-IT" sz="2400" dirty="0"/>
              <a:t>, qui tranche.</a:t>
            </a:r>
          </a:p>
          <a:p>
            <a:endParaRPr lang="fr-CA" sz="2400" dirty="0"/>
          </a:p>
        </p:txBody>
      </p:sp>
    </p:spTree>
    <p:extLst>
      <p:ext uri="{BB962C8B-B14F-4D97-AF65-F5344CB8AC3E}">
        <p14:creationId xmlns:p14="http://schemas.microsoft.com/office/powerpoint/2010/main" val="708479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a:bodyPr>
          <a:lstStyle/>
          <a:p>
            <a:r>
              <a:rPr lang="it-IT" sz="2400" b="1" dirty="0"/>
              <a:t>Mais le </a:t>
            </a:r>
            <a:r>
              <a:rPr lang="it-IT" sz="2400" b="1" dirty="0" err="1"/>
              <a:t>droit</a:t>
            </a:r>
            <a:r>
              <a:rPr lang="it-IT" sz="2400" b="1" dirty="0"/>
              <a:t> est-il </a:t>
            </a:r>
            <a:r>
              <a:rPr lang="it-IT" sz="2400" b="1" dirty="0" err="1"/>
              <a:t>encore</a:t>
            </a:r>
            <a:r>
              <a:rPr lang="it-IT" sz="2400" b="1" dirty="0"/>
              <a:t> </a:t>
            </a:r>
            <a:r>
              <a:rPr lang="it-IT" sz="2400" b="1" dirty="0" err="1"/>
              <a:t>assez</a:t>
            </a:r>
            <a:r>
              <a:rPr lang="it-IT" sz="2400" b="1" dirty="0"/>
              <a:t> </a:t>
            </a:r>
            <a:r>
              <a:rPr lang="it-IT" sz="2400" b="1" dirty="0" err="1"/>
              <a:t>puissant</a:t>
            </a:r>
            <a:r>
              <a:rPr lang="it-IT" sz="2400" b="1" dirty="0"/>
              <a:t> </a:t>
            </a:r>
            <a:r>
              <a:rPr lang="it-IT" sz="2400" b="1" dirty="0" err="1"/>
              <a:t>aujourd’hui</a:t>
            </a:r>
            <a:r>
              <a:rPr lang="it-IT" sz="2400" b="1" dirty="0"/>
              <a:t>  ?</a:t>
            </a:r>
          </a:p>
          <a:p>
            <a:pPr algn="just"/>
            <a:r>
              <a:rPr lang="it-IT" sz="2400" dirty="0"/>
              <a:t>En gros, </a:t>
            </a:r>
            <a:r>
              <a:rPr lang="it-IT" sz="2400" dirty="0" err="1"/>
              <a:t>oui</a:t>
            </a:r>
            <a:r>
              <a:rPr lang="it-IT" sz="2400" dirty="0"/>
              <a:t>, à </a:t>
            </a:r>
            <a:r>
              <a:rPr lang="it-IT" sz="2400" dirty="0" err="1"/>
              <a:t>condition</a:t>
            </a:r>
            <a:r>
              <a:rPr lang="it-IT" sz="2400" dirty="0"/>
              <a:t> </a:t>
            </a:r>
            <a:r>
              <a:rPr lang="it-IT" sz="2400" dirty="0" err="1"/>
              <a:t>que</a:t>
            </a:r>
            <a:r>
              <a:rPr lang="it-IT" sz="2400" dirty="0"/>
              <a:t> </a:t>
            </a:r>
            <a:r>
              <a:rPr lang="it-IT" sz="2400" dirty="0" err="1"/>
              <a:t>les</a:t>
            </a:r>
            <a:r>
              <a:rPr lang="it-IT" sz="2400" dirty="0"/>
              <a:t> </a:t>
            </a:r>
            <a:r>
              <a:rPr lang="it-IT" sz="2400" dirty="0" err="1"/>
              <a:t>pouvoirs</a:t>
            </a:r>
            <a:r>
              <a:rPr lang="it-IT" sz="2400" dirty="0"/>
              <a:t> </a:t>
            </a:r>
            <a:r>
              <a:rPr lang="it-IT" sz="2400" dirty="0" err="1"/>
              <a:t>publics</a:t>
            </a:r>
            <a:r>
              <a:rPr lang="it-IT" sz="2400" dirty="0"/>
              <a:t> et </a:t>
            </a:r>
            <a:r>
              <a:rPr lang="it-IT" sz="2400" dirty="0" err="1"/>
              <a:t>les</a:t>
            </a:r>
            <a:r>
              <a:rPr lang="it-IT" sz="2400" dirty="0"/>
              <a:t> </a:t>
            </a:r>
            <a:r>
              <a:rPr lang="it-IT" sz="2400" dirty="0" err="1"/>
              <a:t>plaignants</a:t>
            </a:r>
            <a:r>
              <a:rPr lang="it-IT" sz="2400" dirty="0"/>
              <a:t> </a:t>
            </a:r>
            <a:r>
              <a:rPr lang="it-IT" sz="2400" dirty="0" err="1"/>
              <a:t>utilisent</a:t>
            </a:r>
            <a:r>
              <a:rPr lang="it-IT" sz="2400" dirty="0"/>
              <a:t> </a:t>
            </a:r>
            <a:r>
              <a:rPr lang="it-IT" sz="2400" dirty="0" err="1"/>
              <a:t>toute</a:t>
            </a:r>
            <a:r>
              <a:rPr lang="it-IT" sz="2400" dirty="0"/>
              <a:t> sa panoplie. </a:t>
            </a:r>
            <a:r>
              <a:rPr lang="it-IT" sz="2400" dirty="0" err="1"/>
              <a:t>Qu'il</a:t>
            </a:r>
            <a:r>
              <a:rPr lang="it-IT" sz="2400" dirty="0"/>
              <a:t> y </a:t>
            </a:r>
            <a:r>
              <a:rPr lang="it-IT" sz="2400" dirty="0" err="1"/>
              <a:t>ait</a:t>
            </a:r>
            <a:r>
              <a:rPr lang="it-IT" sz="2400" dirty="0"/>
              <a:t> </a:t>
            </a:r>
            <a:r>
              <a:rPr lang="it-IT" sz="2400" dirty="0" err="1"/>
              <a:t>des</a:t>
            </a:r>
            <a:r>
              <a:rPr lang="it-IT" sz="2400" dirty="0"/>
              <a:t> </a:t>
            </a:r>
            <a:r>
              <a:rPr lang="it-IT" sz="2400" dirty="0" err="1"/>
              <a:t>conflits</a:t>
            </a:r>
            <a:r>
              <a:rPr lang="it-IT" sz="2400" dirty="0"/>
              <a:t> en </a:t>
            </a:r>
            <a:r>
              <a:rPr lang="it-IT" sz="2400" dirty="0" err="1"/>
              <a:t>droit</a:t>
            </a:r>
            <a:r>
              <a:rPr lang="it-IT" sz="2400" dirty="0"/>
              <a:t>, c'est </a:t>
            </a:r>
            <a:r>
              <a:rPr lang="it-IT" sz="2400" dirty="0" err="1"/>
              <a:t>normal</a:t>
            </a:r>
            <a:r>
              <a:rPr lang="it-IT" sz="2400" dirty="0"/>
              <a:t>, il </a:t>
            </a:r>
            <a:r>
              <a:rPr lang="it-IT" sz="2400" dirty="0" err="1"/>
              <a:t>faut</a:t>
            </a:r>
            <a:r>
              <a:rPr lang="it-IT" sz="2400" dirty="0"/>
              <a:t> </a:t>
            </a:r>
            <a:r>
              <a:rPr lang="it-IT" sz="2400" dirty="0" err="1"/>
              <a:t>arrêter</a:t>
            </a:r>
            <a:r>
              <a:rPr lang="it-IT" sz="2400" dirty="0"/>
              <a:t> de </a:t>
            </a:r>
            <a:r>
              <a:rPr lang="it-IT" sz="2400" dirty="0" err="1"/>
              <a:t>croire</a:t>
            </a:r>
            <a:r>
              <a:rPr lang="it-IT" sz="2400" dirty="0"/>
              <a:t> </a:t>
            </a:r>
            <a:r>
              <a:rPr lang="it-IT" sz="2400" dirty="0" err="1"/>
              <a:t>que</a:t>
            </a:r>
            <a:r>
              <a:rPr lang="it-IT" sz="2400" dirty="0"/>
              <a:t> la </a:t>
            </a:r>
            <a:r>
              <a:rPr lang="it-IT" sz="2400" dirty="0" err="1"/>
              <a:t>laïcité</a:t>
            </a:r>
            <a:r>
              <a:rPr lang="it-IT" sz="2400" dirty="0"/>
              <a:t> est en </a:t>
            </a:r>
            <a:r>
              <a:rPr lang="it-IT" sz="2400" dirty="0" err="1"/>
              <a:t>danger</a:t>
            </a:r>
            <a:r>
              <a:rPr lang="it-IT" sz="2400" dirty="0"/>
              <a:t> </a:t>
            </a:r>
            <a:r>
              <a:rPr lang="it-IT" sz="2400" dirty="0" err="1"/>
              <a:t>quand</a:t>
            </a:r>
            <a:r>
              <a:rPr lang="it-IT" sz="2400" dirty="0"/>
              <a:t> il y a </a:t>
            </a:r>
            <a:r>
              <a:rPr lang="it-IT" sz="2400" dirty="0" err="1"/>
              <a:t>des</a:t>
            </a:r>
            <a:r>
              <a:rPr lang="it-IT" sz="2400" dirty="0"/>
              <a:t> </a:t>
            </a:r>
            <a:r>
              <a:rPr lang="it-IT" sz="2400" dirty="0" err="1"/>
              <a:t>conflits</a:t>
            </a:r>
            <a:r>
              <a:rPr lang="it-IT" sz="2400" dirty="0"/>
              <a:t> d'</a:t>
            </a:r>
            <a:r>
              <a:rPr lang="it-IT" sz="2400" dirty="0" err="1"/>
              <a:t>interprétation</a:t>
            </a:r>
            <a:r>
              <a:rPr lang="it-IT" sz="2400" dirty="0"/>
              <a:t>. </a:t>
            </a:r>
            <a:r>
              <a:rPr lang="it-IT" sz="2400" dirty="0" err="1"/>
              <a:t>Aux</a:t>
            </a:r>
            <a:r>
              <a:rPr lang="it-IT" sz="2400" dirty="0"/>
              <a:t> </a:t>
            </a:r>
            <a:r>
              <a:rPr lang="it-IT" sz="2400" dirty="0" err="1"/>
              <a:t>Etats-Unis</a:t>
            </a:r>
            <a:r>
              <a:rPr lang="it-IT" sz="2400" dirty="0"/>
              <a:t>, la </a:t>
            </a:r>
            <a:r>
              <a:rPr lang="it-IT" sz="2400" dirty="0" err="1"/>
              <a:t>jurisprudence</a:t>
            </a:r>
            <a:r>
              <a:rPr lang="it-IT" sz="2400" dirty="0"/>
              <a:t> de la </a:t>
            </a:r>
            <a:r>
              <a:rPr lang="it-IT" sz="2400" dirty="0" err="1"/>
              <a:t>Cour</a:t>
            </a:r>
            <a:r>
              <a:rPr lang="it-IT" sz="2400" dirty="0"/>
              <a:t> suprême </a:t>
            </a:r>
            <a:r>
              <a:rPr lang="it-IT" sz="2400" dirty="0" err="1"/>
              <a:t>regorge</a:t>
            </a:r>
            <a:r>
              <a:rPr lang="it-IT" sz="2400" dirty="0"/>
              <a:t> de </a:t>
            </a:r>
            <a:r>
              <a:rPr lang="it-IT" sz="2400" dirty="0" err="1"/>
              <a:t>décisions</a:t>
            </a:r>
            <a:r>
              <a:rPr lang="it-IT" sz="2400" dirty="0"/>
              <a:t> </a:t>
            </a:r>
            <a:r>
              <a:rPr lang="it-IT" sz="2400" dirty="0" err="1"/>
              <a:t>portant</a:t>
            </a:r>
            <a:r>
              <a:rPr lang="it-IT" sz="2400" dirty="0"/>
              <a:t> </a:t>
            </a:r>
            <a:r>
              <a:rPr lang="it-IT" sz="2400" dirty="0" err="1"/>
              <a:t>sur</a:t>
            </a:r>
            <a:r>
              <a:rPr lang="it-IT" sz="2400" dirty="0"/>
              <a:t> le </a:t>
            </a:r>
            <a:r>
              <a:rPr lang="it-IT" sz="2400" dirty="0" err="1"/>
              <a:t>statut</a:t>
            </a:r>
            <a:r>
              <a:rPr lang="it-IT" sz="2400" dirty="0"/>
              <a:t> de la </a:t>
            </a:r>
            <a:r>
              <a:rPr lang="it-IT" sz="2400" dirty="0" err="1"/>
              <a:t>religion</a:t>
            </a:r>
            <a:r>
              <a:rPr lang="it-IT" sz="2400" dirty="0"/>
              <a:t> </a:t>
            </a:r>
            <a:r>
              <a:rPr lang="it-IT" sz="2400" dirty="0" err="1"/>
              <a:t>fixé</a:t>
            </a:r>
            <a:r>
              <a:rPr lang="it-IT" sz="2400" dirty="0"/>
              <a:t> </a:t>
            </a:r>
            <a:r>
              <a:rPr lang="it-IT" sz="2400" dirty="0" err="1"/>
              <a:t>depuis</a:t>
            </a:r>
            <a:r>
              <a:rPr lang="it-IT" sz="2400" dirty="0"/>
              <a:t> plus de </a:t>
            </a:r>
            <a:r>
              <a:rPr lang="it-IT" sz="2400" dirty="0" err="1"/>
              <a:t>deux</a:t>
            </a:r>
            <a:r>
              <a:rPr lang="it-IT" sz="2400" dirty="0"/>
              <a:t> </a:t>
            </a:r>
            <a:r>
              <a:rPr lang="it-IT" sz="2400" dirty="0" err="1"/>
              <a:t>siècles</a:t>
            </a:r>
            <a:r>
              <a:rPr lang="it-IT" sz="2400" dirty="0"/>
              <a:t> </a:t>
            </a:r>
            <a:r>
              <a:rPr lang="it-IT" sz="2400" dirty="0" err="1"/>
              <a:t>dans</a:t>
            </a:r>
            <a:r>
              <a:rPr lang="it-IT" sz="2400" dirty="0"/>
              <a:t> le 1</a:t>
            </a:r>
            <a:r>
              <a:rPr lang="it-IT" sz="2400" baseline="30000" dirty="0"/>
              <a:t>er </a:t>
            </a:r>
            <a:r>
              <a:rPr lang="it-IT" sz="2400" dirty="0" err="1"/>
              <a:t>amendement</a:t>
            </a:r>
            <a:r>
              <a:rPr lang="it-IT" sz="2400" dirty="0"/>
              <a:t> à la </a:t>
            </a:r>
            <a:r>
              <a:rPr lang="it-IT" sz="2400" dirty="0" err="1"/>
              <a:t>Constitution</a:t>
            </a:r>
            <a:r>
              <a:rPr lang="it-IT" sz="2400" dirty="0"/>
              <a:t>. </a:t>
            </a:r>
            <a:r>
              <a:rPr lang="it-IT" sz="2400" dirty="0" err="1"/>
              <a:t>Maintenant</a:t>
            </a:r>
            <a:r>
              <a:rPr lang="it-IT" sz="2400" dirty="0"/>
              <a:t>, il </a:t>
            </a:r>
            <a:r>
              <a:rPr lang="it-IT" sz="2400" dirty="0" err="1"/>
              <a:t>peut</a:t>
            </a:r>
            <a:r>
              <a:rPr lang="it-IT" sz="2400" dirty="0"/>
              <a:t> y </a:t>
            </a:r>
            <a:r>
              <a:rPr lang="it-IT" sz="2400" dirty="0" err="1"/>
              <a:t>avoir</a:t>
            </a:r>
            <a:r>
              <a:rPr lang="it-IT" sz="2400" dirty="0"/>
              <a:t> </a:t>
            </a:r>
            <a:r>
              <a:rPr lang="it-IT" sz="2400" dirty="0" err="1"/>
              <a:t>des</a:t>
            </a:r>
            <a:r>
              <a:rPr lang="it-IT" sz="2400" dirty="0"/>
              <a:t> </a:t>
            </a:r>
            <a:r>
              <a:rPr lang="it-IT" sz="2400" dirty="0" err="1"/>
              <a:t>incidents</a:t>
            </a:r>
            <a:r>
              <a:rPr lang="it-IT" sz="2400" dirty="0"/>
              <a:t>, </a:t>
            </a:r>
            <a:r>
              <a:rPr lang="it-IT" sz="2400" dirty="0" err="1"/>
              <a:t>voire</a:t>
            </a:r>
            <a:r>
              <a:rPr lang="it-IT" sz="2400" dirty="0"/>
              <a:t> </a:t>
            </a:r>
            <a:r>
              <a:rPr lang="it-IT" sz="2400" dirty="0" err="1"/>
              <a:t>des</a:t>
            </a:r>
            <a:r>
              <a:rPr lang="it-IT" sz="2400" dirty="0"/>
              <a:t> </a:t>
            </a:r>
            <a:r>
              <a:rPr lang="it-IT" sz="2400" dirty="0" err="1"/>
              <a:t>attaques</a:t>
            </a:r>
            <a:r>
              <a:rPr lang="it-IT" sz="2400" dirty="0"/>
              <a:t> </a:t>
            </a:r>
            <a:r>
              <a:rPr lang="it-IT" sz="2400" dirty="0" err="1"/>
              <a:t>frontales</a:t>
            </a:r>
            <a:r>
              <a:rPr lang="it-IT" sz="2400" dirty="0"/>
              <a:t> </a:t>
            </a:r>
            <a:r>
              <a:rPr lang="it-IT" sz="2400" dirty="0" err="1"/>
              <a:t>auxquels</a:t>
            </a:r>
            <a:r>
              <a:rPr lang="it-IT" sz="2400" dirty="0"/>
              <a:t> il </a:t>
            </a:r>
            <a:r>
              <a:rPr lang="it-IT" sz="2400" dirty="0" err="1"/>
              <a:t>faut</a:t>
            </a:r>
            <a:r>
              <a:rPr lang="it-IT" sz="2400" dirty="0"/>
              <a:t> </a:t>
            </a:r>
            <a:r>
              <a:rPr lang="it-IT" sz="2400" dirty="0" err="1"/>
              <a:t>réagir</a:t>
            </a:r>
            <a:r>
              <a:rPr lang="it-IT" sz="2400" dirty="0"/>
              <a:t>.</a:t>
            </a:r>
          </a:p>
          <a:p>
            <a:endParaRPr lang="fr-CA" sz="2400" dirty="0"/>
          </a:p>
        </p:txBody>
      </p:sp>
    </p:spTree>
    <p:extLst>
      <p:ext uri="{BB962C8B-B14F-4D97-AF65-F5344CB8AC3E}">
        <p14:creationId xmlns:p14="http://schemas.microsoft.com/office/powerpoint/2010/main" val="1485897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Interview à M. </a:t>
            </a:r>
            <a:r>
              <a:rPr lang="it-IT" sz="2800" dirty="0"/>
              <a:t>Patrick Weil</a:t>
            </a:r>
            <a:endParaRPr lang="fr-CA" sz="2800" dirty="0"/>
          </a:p>
        </p:txBody>
      </p:sp>
      <p:sp>
        <p:nvSpPr>
          <p:cNvPr id="3" name="Segnaposto contenuto 2"/>
          <p:cNvSpPr>
            <a:spLocks noGrp="1"/>
          </p:cNvSpPr>
          <p:nvPr>
            <p:ph idx="1"/>
          </p:nvPr>
        </p:nvSpPr>
        <p:spPr/>
        <p:txBody>
          <a:bodyPr>
            <a:normAutofit fontScale="85000" lnSpcReduction="20000"/>
          </a:bodyPr>
          <a:lstStyle/>
          <a:p>
            <a:pPr algn="just"/>
            <a:r>
              <a:rPr lang="it-IT" sz="2400" b="1" dirty="0"/>
              <a:t>La France </a:t>
            </a:r>
            <a:r>
              <a:rPr lang="it-IT" sz="2400" b="1" dirty="0" err="1"/>
              <a:t>laïque</a:t>
            </a:r>
            <a:r>
              <a:rPr lang="it-IT" sz="2400" b="1" dirty="0"/>
              <a:t> a </a:t>
            </a:r>
            <a:r>
              <a:rPr lang="it-IT" sz="2400" b="1" dirty="0" err="1"/>
              <a:t>été</a:t>
            </a:r>
            <a:r>
              <a:rPr lang="it-IT" sz="2400" b="1" dirty="0"/>
              <a:t> </a:t>
            </a:r>
            <a:r>
              <a:rPr lang="it-IT" sz="2400" b="1" dirty="0" err="1"/>
              <a:t>critiquée</a:t>
            </a:r>
            <a:r>
              <a:rPr lang="it-IT" sz="2400" b="1" dirty="0"/>
              <a:t> par </a:t>
            </a:r>
            <a:r>
              <a:rPr lang="it-IT" sz="2400" b="1" dirty="0" err="1"/>
              <a:t>certains</a:t>
            </a:r>
            <a:r>
              <a:rPr lang="it-IT" sz="2400" b="1" dirty="0"/>
              <a:t> </a:t>
            </a:r>
            <a:r>
              <a:rPr lang="it-IT" sz="2400" b="1" dirty="0" err="1"/>
              <a:t>pays</a:t>
            </a:r>
            <a:r>
              <a:rPr lang="it-IT" sz="2400" b="1" dirty="0"/>
              <a:t> </a:t>
            </a:r>
            <a:r>
              <a:rPr lang="it-IT" sz="2400" b="1" dirty="0" err="1"/>
              <a:t>étrangers</a:t>
            </a:r>
            <a:r>
              <a:rPr lang="it-IT" sz="2400" b="1" dirty="0"/>
              <a:t> </a:t>
            </a:r>
            <a:r>
              <a:rPr lang="it-IT" sz="2400" b="1" dirty="0" err="1"/>
              <a:t>après</a:t>
            </a:r>
            <a:r>
              <a:rPr lang="it-IT" sz="2400" b="1" dirty="0"/>
              <a:t> l’</a:t>
            </a:r>
            <a:r>
              <a:rPr lang="it-IT" sz="2400" b="1" dirty="0" err="1"/>
              <a:t>assassinat</a:t>
            </a:r>
            <a:r>
              <a:rPr lang="it-IT" sz="2400" b="1" dirty="0"/>
              <a:t> de Samuel </a:t>
            </a:r>
            <a:r>
              <a:rPr lang="it-IT" sz="2400" b="1" dirty="0" err="1"/>
              <a:t>Paty</a:t>
            </a:r>
            <a:r>
              <a:rPr lang="it-IT" sz="2400" b="1" dirty="0"/>
              <a:t>. La </a:t>
            </a:r>
            <a:r>
              <a:rPr lang="it-IT" sz="2400" b="1" dirty="0" err="1"/>
              <a:t>loi</a:t>
            </a:r>
            <a:r>
              <a:rPr lang="it-IT" sz="2400" b="1" dirty="0"/>
              <a:t> de 1905 est-elle </a:t>
            </a:r>
            <a:r>
              <a:rPr lang="it-IT" sz="2400" b="1" dirty="0" err="1"/>
              <a:t>encore</a:t>
            </a:r>
            <a:r>
              <a:rPr lang="it-IT" sz="2400" b="1" dirty="0"/>
              <a:t> </a:t>
            </a:r>
            <a:r>
              <a:rPr lang="it-IT" sz="2400" b="1" dirty="0" err="1"/>
              <a:t>cohérente</a:t>
            </a:r>
            <a:r>
              <a:rPr lang="it-IT" sz="2400" b="1" dirty="0"/>
              <a:t> </a:t>
            </a:r>
            <a:r>
              <a:rPr lang="it-IT" sz="2400" b="1" dirty="0" err="1"/>
              <a:t>dans</a:t>
            </a:r>
            <a:r>
              <a:rPr lang="it-IT" sz="2400" b="1" dirty="0"/>
              <a:t> un </a:t>
            </a:r>
            <a:r>
              <a:rPr lang="it-IT" sz="2400" b="1" dirty="0" err="1"/>
              <a:t>environnement</a:t>
            </a:r>
            <a:r>
              <a:rPr lang="it-IT" sz="2400" b="1" dirty="0"/>
              <a:t> </a:t>
            </a:r>
            <a:r>
              <a:rPr lang="it-IT" sz="2400" b="1" dirty="0" err="1"/>
              <a:t>mondialisé</a:t>
            </a:r>
            <a:r>
              <a:rPr lang="it-IT" sz="2400" b="1" dirty="0"/>
              <a:t>  ?</a:t>
            </a:r>
          </a:p>
          <a:p>
            <a:pPr algn="just"/>
            <a:r>
              <a:rPr lang="it-IT" sz="2400" dirty="0"/>
              <a:t>Le </a:t>
            </a:r>
            <a:r>
              <a:rPr lang="it-IT" sz="2400" dirty="0" err="1"/>
              <a:t>régime</a:t>
            </a:r>
            <a:r>
              <a:rPr lang="it-IT" sz="2400" dirty="0"/>
              <a:t> de la </a:t>
            </a:r>
            <a:r>
              <a:rPr lang="it-IT" sz="2400" dirty="0" err="1"/>
              <a:t>laïcité</a:t>
            </a:r>
            <a:r>
              <a:rPr lang="it-IT" sz="2400" dirty="0"/>
              <a:t> </a:t>
            </a:r>
            <a:r>
              <a:rPr lang="it-IT" sz="2400" dirty="0" err="1"/>
              <a:t>conçu</a:t>
            </a:r>
            <a:r>
              <a:rPr lang="it-IT" sz="2400" dirty="0"/>
              <a:t> en 1905 est, en </a:t>
            </a:r>
            <a:r>
              <a:rPr lang="it-IT" sz="2400" dirty="0" err="1"/>
              <a:t>théorie</a:t>
            </a:r>
            <a:r>
              <a:rPr lang="it-IT" sz="2400" dirty="0"/>
              <a:t>, l’un </a:t>
            </a:r>
            <a:r>
              <a:rPr lang="it-IT" sz="2400" dirty="0" err="1"/>
              <a:t>des</a:t>
            </a:r>
            <a:r>
              <a:rPr lang="it-IT" sz="2400" dirty="0"/>
              <a:t> </a:t>
            </a:r>
            <a:r>
              <a:rPr lang="it-IT" sz="2400" dirty="0" err="1"/>
              <a:t>meilleurs</a:t>
            </a:r>
            <a:r>
              <a:rPr lang="it-IT" sz="2400" dirty="0"/>
              <a:t> </a:t>
            </a:r>
            <a:r>
              <a:rPr lang="it-IT" sz="2400" dirty="0" err="1"/>
              <a:t>statuts</a:t>
            </a:r>
            <a:r>
              <a:rPr lang="it-IT" sz="2400" dirty="0"/>
              <a:t> de la </a:t>
            </a:r>
            <a:r>
              <a:rPr lang="it-IT" sz="2400" dirty="0" err="1"/>
              <a:t>religion</a:t>
            </a:r>
            <a:r>
              <a:rPr lang="it-IT" sz="2400" dirty="0"/>
              <a:t> </a:t>
            </a:r>
            <a:r>
              <a:rPr lang="it-IT" sz="2400" dirty="0" err="1"/>
              <a:t>au</a:t>
            </a:r>
            <a:r>
              <a:rPr lang="it-IT" sz="2400" dirty="0"/>
              <a:t> monde. Il </a:t>
            </a:r>
            <a:r>
              <a:rPr lang="it-IT" sz="2400" dirty="0" err="1"/>
              <a:t>respecte</a:t>
            </a:r>
            <a:r>
              <a:rPr lang="it-IT" sz="2400" dirty="0"/>
              <a:t> </a:t>
            </a:r>
            <a:r>
              <a:rPr lang="it-IT" sz="2400" dirty="0" err="1"/>
              <a:t>également</a:t>
            </a:r>
            <a:r>
              <a:rPr lang="it-IT" sz="2400" dirty="0"/>
              <a:t> le </a:t>
            </a:r>
            <a:r>
              <a:rPr lang="it-IT" sz="2400" dirty="0" err="1"/>
              <a:t>croyant</a:t>
            </a:r>
            <a:r>
              <a:rPr lang="it-IT" sz="2400" dirty="0"/>
              <a:t> et le non-</a:t>
            </a:r>
            <a:r>
              <a:rPr lang="it-IT" sz="2400" dirty="0" err="1"/>
              <a:t>croyant</a:t>
            </a:r>
            <a:r>
              <a:rPr lang="it-IT" sz="2400" dirty="0"/>
              <a:t>, en </a:t>
            </a:r>
            <a:r>
              <a:rPr lang="it-IT" sz="2400" dirty="0" err="1"/>
              <a:t>séparant</a:t>
            </a:r>
            <a:r>
              <a:rPr lang="it-IT" sz="2400" dirty="0"/>
              <a:t> </a:t>
            </a:r>
            <a:r>
              <a:rPr lang="it-IT" sz="2400" dirty="0" err="1"/>
              <a:t>les</a:t>
            </a:r>
            <a:r>
              <a:rPr lang="it-IT" sz="2400" dirty="0"/>
              <a:t> </a:t>
            </a:r>
            <a:r>
              <a:rPr lang="it-IT" sz="2400" dirty="0" err="1"/>
              <a:t>institutions</a:t>
            </a:r>
            <a:r>
              <a:rPr lang="it-IT" sz="2400" dirty="0"/>
              <a:t> </a:t>
            </a:r>
            <a:r>
              <a:rPr lang="it-IT" sz="2400" dirty="0" err="1"/>
              <a:t>publiques</a:t>
            </a:r>
            <a:r>
              <a:rPr lang="it-IT" sz="2400" dirty="0"/>
              <a:t> de la </a:t>
            </a:r>
            <a:r>
              <a:rPr lang="it-IT" sz="2400" dirty="0" err="1"/>
              <a:t>religion</a:t>
            </a:r>
            <a:r>
              <a:rPr lang="it-IT" sz="2400" dirty="0"/>
              <a:t>. Si on le </a:t>
            </a:r>
            <a:r>
              <a:rPr lang="it-IT" sz="2400" dirty="0" err="1"/>
              <a:t>comprend</a:t>
            </a:r>
            <a:r>
              <a:rPr lang="it-IT" sz="2400" dirty="0"/>
              <a:t> </a:t>
            </a:r>
            <a:r>
              <a:rPr lang="it-IT" sz="2400" dirty="0" err="1"/>
              <a:t>bien</a:t>
            </a:r>
            <a:r>
              <a:rPr lang="it-IT" sz="2400" dirty="0"/>
              <a:t>, il ne </a:t>
            </a:r>
            <a:r>
              <a:rPr lang="it-IT" sz="2400" dirty="0" err="1"/>
              <a:t>peut</a:t>
            </a:r>
            <a:r>
              <a:rPr lang="it-IT" sz="2400" dirty="0"/>
              <a:t> </a:t>
            </a:r>
            <a:r>
              <a:rPr lang="it-IT" sz="2400" dirty="0" err="1"/>
              <a:t>que</a:t>
            </a:r>
            <a:r>
              <a:rPr lang="it-IT" sz="2400" dirty="0"/>
              <a:t> </a:t>
            </a:r>
            <a:r>
              <a:rPr lang="it-IT" sz="2400" dirty="0" err="1"/>
              <a:t>susciter</a:t>
            </a:r>
            <a:r>
              <a:rPr lang="it-IT" sz="2400" dirty="0"/>
              <a:t> l’</a:t>
            </a:r>
            <a:r>
              <a:rPr lang="it-IT" sz="2400" dirty="0" err="1"/>
              <a:t>adhésion</a:t>
            </a:r>
            <a:r>
              <a:rPr lang="it-IT" sz="2400" dirty="0"/>
              <a:t>. Mais </a:t>
            </a:r>
            <a:r>
              <a:rPr lang="it-IT" sz="2400" dirty="0" err="1"/>
              <a:t>encore</a:t>
            </a:r>
            <a:r>
              <a:rPr lang="it-IT" sz="2400" dirty="0"/>
              <a:t> </a:t>
            </a:r>
            <a:r>
              <a:rPr lang="it-IT" sz="2400" dirty="0" err="1"/>
              <a:t>faut</a:t>
            </a:r>
            <a:r>
              <a:rPr lang="it-IT" sz="2400" dirty="0"/>
              <a:t>-il </a:t>
            </a:r>
            <a:r>
              <a:rPr lang="it-IT" sz="2400" dirty="0" err="1"/>
              <a:t>qu’il</a:t>
            </a:r>
            <a:r>
              <a:rPr lang="it-IT" sz="2400" dirty="0"/>
              <a:t> </a:t>
            </a:r>
            <a:r>
              <a:rPr lang="it-IT" sz="2400" dirty="0" err="1"/>
              <a:t>soit</a:t>
            </a:r>
            <a:r>
              <a:rPr lang="it-IT" sz="2400" dirty="0"/>
              <a:t> </a:t>
            </a:r>
            <a:r>
              <a:rPr lang="it-IT" sz="2400" dirty="0" err="1"/>
              <a:t>bien</a:t>
            </a:r>
            <a:r>
              <a:rPr lang="it-IT" sz="2400" dirty="0"/>
              <a:t> </a:t>
            </a:r>
            <a:r>
              <a:rPr lang="it-IT" sz="2400" dirty="0" err="1"/>
              <a:t>représenté</a:t>
            </a:r>
            <a:r>
              <a:rPr lang="it-IT" sz="2400" dirty="0"/>
              <a:t> </a:t>
            </a:r>
            <a:r>
              <a:rPr lang="it-IT" sz="2400" dirty="0" err="1"/>
              <a:t>quand</a:t>
            </a:r>
            <a:r>
              <a:rPr lang="it-IT" sz="2400" dirty="0"/>
              <a:t> </a:t>
            </a:r>
            <a:r>
              <a:rPr lang="it-IT" sz="2400" dirty="0" err="1"/>
              <a:t>les</a:t>
            </a:r>
            <a:r>
              <a:rPr lang="it-IT" sz="2400" dirty="0"/>
              <a:t> </a:t>
            </a:r>
            <a:r>
              <a:rPr lang="it-IT" sz="2400" dirty="0" err="1"/>
              <a:t>dirigeants</a:t>
            </a:r>
            <a:r>
              <a:rPr lang="it-IT" sz="2400" dirty="0"/>
              <a:t> </a:t>
            </a:r>
            <a:r>
              <a:rPr lang="it-IT" sz="2400" dirty="0" err="1"/>
              <a:t>du</a:t>
            </a:r>
            <a:r>
              <a:rPr lang="it-IT" sz="2400" dirty="0"/>
              <a:t> </a:t>
            </a:r>
            <a:r>
              <a:rPr lang="it-IT" sz="2400" dirty="0" err="1"/>
              <a:t>pays</a:t>
            </a:r>
            <a:r>
              <a:rPr lang="it-IT" sz="2400" dirty="0"/>
              <a:t> en </a:t>
            </a:r>
            <a:r>
              <a:rPr lang="it-IT" sz="2400" dirty="0" err="1"/>
              <a:t>parlent</a:t>
            </a:r>
            <a:r>
              <a:rPr lang="it-IT" sz="2400" dirty="0"/>
              <a:t>. </a:t>
            </a:r>
            <a:r>
              <a:rPr lang="it-IT" sz="2400" dirty="0" err="1"/>
              <a:t>Quand</a:t>
            </a:r>
            <a:r>
              <a:rPr lang="it-IT" sz="2400" dirty="0"/>
              <a:t> M. </a:t>
            </a:r>
            <a:r>
              <a:rPr lang="it-IT" sz="2400" dirty="0" err="1"/>
              <a:t>Darmanin</a:t>
            </a:r>
            <a:r>
              <a:rPr lang="it-IT" sz="2400" dirty="0"/>
              <a:t>, qui porte ce </a:t>
            </a:r>
            <a:r>
              <a:rPr lang="it-IT" sz="2400" dirty="0" err="1"/>
              <a:t>projet</a:t>
            </a:r>
            <a:r>
              <a:rPr lang="it-IT" sz="2400" dirty="0"/>
              <a:t> de </a:t>
            </a:r>
            <a:r>
              <a:rPr lang="it-IT" sz="2400" dirty="0" err="1"/>
              <a:t>loi</a:t>
            </a:r>
            <a:r>
              <a:rPr lang="it-IT" sz="2400" dirty="0"/>
              <a:t>, ose dire, </a:t>
            </a:r>
            <a:r>
              <a:rPr lang="it-IT" sz="2400" dirty="0" err="1"/>
              <a:t>après</a:t>
            </a:r>
            <a:r>
              <a:rPr lang="it-IT" sz="2400" dirty="0"/>
              <a:t> l’</a:t>
            </a:r>
            <a:r>
              <a:rPr lang="it-IT" sz="2400" dirty="0" err="1"/>
              <a:t>assassinat</a:t>
            </a:r>
            <a:r>
              <a:rPr lang="it-IT" sz="2400" dirty="0"/>
              <a:t> de </a:t>
            </a:r>
            <a:r>
              <a:rPr lang="it-IT" sz="2400" dirty="0" smtClean="0"/>
              <a:t>Samuel </a:t>
            </a:r>
            <a:r>
              <a:rPr lang="it-IT" sz="2400" dirty="0" err="1"/>
              <a:t>Paty</a:t>
            </a:r>
            <a:r>
              <a:rPr lang="it-IT" sz="2400" dirty="0"/>
              <a:t>, </a:t>
            </a:r>
            <a:r>
              <a:rPr lang="it-IT" sz="2400" dirty="0" err="1"/>
              <a:t>qu’il</a:t>
            </a:r>
            <a:r>
              <a:rPr lang="it-IT" sz="2400" dirty="0"/>
              <a:t> est </a:t>
            </a:r>
            <a:r>
              <a:rPr lang="it-IT" sz="2400" dirty="0" err="1"/>
              <a:t>choqué</a:t>
            </a:r>
            <a:r>
              <a:rPr lang="it-IT" sz="2400" dirty="0"/>
              <a:t> de l’</a:t>
            </a:r>
            <a:r>
              <a:rPr lang="it-IT" sz="2400" dirty="0" err="1"/>
              <a:t>existence</a:t>
            </a:r>
            <a:r>
              <a:rPr lang="it-IT" sz="2400" dirty="0"/>
              <a:t> de </a:t>
            </a:r>
            <a:r>
              <a:rPr lang="it-IT" sz="2400" dirty="0" err="1"/>
              <a:t>rayons</a:t>
            </a:r>
            <a:r>
              <a:rPr lang="it-IT" sz="2400" dirty="0"/>
              <a:t> </a:t>
            </a:r>
            <a:r>
              <a:rPr lang="it-IT" sz="2400" dirty="0" err="1"/>
              <a:t>halal</a:t>
            </a:r>
            <a:r>
              <a:rPr lang="it-IT" sz="2400" dirty="0"/>
              <a:t> </a:t>
            </a:r>
            <a:r>
              <a:rPr lang="it-IT" sz="2400" dirty="0" err="1"/>
              <a:t>ou</a:t>
            </a:r>
            <a:r>
              <a:rPr lang="it-IT" sz="2400" dirty="0"/>
              <a:t> </a:t>
            </a:r>
            <a:r>
              <a:rPr lang="it-IT" sz="2400" dirty="0" err="1"/>
              <a:t>casher</a:t>
            </a:r>
            <a:r>
              <a:rPr lang="it-IT" sz="2400" dirty="0"/>
              <a:t> </a:t>
            </a:r>
            <a:r>
              <a:rPr lang="it-IT" sz="2400" dirty="0" err="1"/>
              <a:t>dans</a:t>
            </a:r>
            <a:r>
              <a:rPr lang="it-IT" sz="2400" dirty="0"/>
              <a:t> </a:t>
            </a:r>
            <a:r>
              <a:rPr lang="it-IT" sz="2400" dirty="0" err="1"/>
              <a:t>les</a:t>
            </a:r>
            <a:r>
              <a:rPr lang="it-IT" sz="2400" dirty="0"/>
              <a:t> </a:t>
            </a:r>
            <a:r>
              <a:rPr lang="it-IT" sz="2400" dirty="0" err="1"/>
              <a:t>supermarchés</a:t>
            </a:r>
            <a:r>
              <a:rPr lang="it-IT" sz="2400" dirty="0"/>
              <a:t>, c’est une </a:t>
            </a:r>
            <a:r>
              <a:rPr lang="it-IT" sz="2400" dirty="0" err="1"/>
              <a:t>violation</a:t>
            </a:r>
            <a:r>
              <a:rPr lang="it-IT" sz="2400" dirty="0"/>
              <a:t> de l’esprit et de la lettre de </a:t>
            </a:r>
            <a:r>
              <a:rPr lang="it-IT" sz="2400" dirty="0" err="1"/>
              <a:t>notre</a:t>
            </a:r>
            <a:r>
              <a:rPr lang="it-IT" sz="2400" dirty="0"/>
              <a:t> </a:t>
            </a:r>
            <a:r>
              <a:rPr lang="it-IT" sz="2400" dirty="0" err="1"/>
              <a:t>droit</a:t>
            </a:r>
            <a:r>
              <a:rPr lang="it-IT" sz="2400" dirty="0"/>
              <a:t> qui </a:t>
            </a:r>
            <a:r>
              <a:rPr lang="it-IT" sz="2400" dirty="0" err="1"/>
              <a:t>choque</a:t>
            </a:r>
            <a:r>
              <a:rPr lang="it-IT" sz="2400" dirty="0"/>
              <a:t> </a:t>
            </a:r>
            <a:r>
              <a:rPr lang="it-IT" sz="2400" dirty="0" err="1"/>
              <a:t>dans</a:t>
            </a:r>
            <a:r>
              <a:rPr lang="it-IT" sz="2400" dirty="0"/>
              <a:t> le monde </a:t>
            </a:r>
            <a:r>
              <a:rPr lang="it-IT" sz="2400" dirty="0" err="1"/>
              <a:t>entier</a:t>
            </a:r>
            <a:r>
              <a:rPr lang="it-IT" sz="2400" dirty="0"/>
              <a:t>. D’</a:t>
            </a:r>
            <a:r>
              <a:rPr lang="it-IT" sz="2400" dirty="0" err="1"/>
              <a:t>autant</a:t>
            </a:r>
            <a:r>
              <a:rPr lang="it-IT" sz="2400" dirty="0"/>
              <a:t> plus </a:t>
            </a:r>
            <a:r>
              <a:rPr lang="it-IT" sz="2400" dirty="0" err="1"/>
              <a:t>qu’il</a:t>
            </a:r>
            <a:r>
              <a:rPr lang="it-IT" sz="2400" dirty="0"/>
              <a:t> n’est ni </a:t>
            </a:r>
            <a:r>
              <a:rPr lang="it-IT" sz="2400" dirty="0" err="1"/>
              <a:t>corrigé</a:t>
            </a:r>
            <a:r>
              <a:rPr lang="it-IT" sz="2400" dirty="0"/>
              <a:t> ni </a:t>
            </a:r>
            <a:r>
              <a:rPr lang="it-IT" sz="2400" dirty="0" err="1"/>
              <a:t>démenti</a:t>
            </a:r>
            <a:r>
              <a:rPr lang="it-IT" sz="2400" dirty="0"/>
              <a:t> par une </a:t>
            </a:r>
            <a:r>
              <a:rPr lang="it-IT" sz="2400" dirty="0" err="1"/>
              <a:t>autorité</a:t>
            </a:r>
            <a:r>
              <a:rPr lang="it-IT" sz="2400" dirty="0"/>
              <a:t> ­</a:t>
            </a:r>
            <a:r>
              <a:rPr lang="it-IT" sz="2400" dirty="0" err="1"/>
              <a:t>supérieure</a:t>
            </a:r>
            <a:r>
              <a:rPr lang="it-IT" sz="2400" dirty="0"/>
              <a:t>. De </a:t>
            </a:r>
            <a:r>
              <a:rPr lang="it-IT" sz="2400" dirty="0" err="1"/>
              <a:t>même</a:t>
            </a:r>
            <a:r>
              <a:rPr lang="it-IT" sz="2400" dirty="0"/>
              <a:t> </a:t>
            </a:r>
            <a:r>
              <a:rPr lang="it-IT" sz="2400" dirty="0" err="1"/>
              <a:t>quand</a:t>
            </a:r>
            <a:r>
              <a:rPr lang="it-IT" sz="2400" dirty="0"/>
              <a:t> M. </a:t>
            </a:r>
            <a:r>
              <a:rPr lang="it-IT" sz="2400" dirty="0" err="1"/>
              <a:t>Blanquer</a:t>
            </a:r>
            <a:r>
              <a:rPr lang="it-IT" sz="2400" dirty="0"/>
              <a:t> </a:t>
            </a:r>
            <a:r>
              <a:rPr lang="it-IT" sz="2400" dirty="0" err="1"/>
              <a:t>fait</a:t>
            </a:r>
            <a:r>
              <a:rPr lang="it-IT" sz="2400" dirty="0"/>
              <a:t> </a:t>
            </a:r>
            <a:r>
              <a:rPr lang="it-IT" sz="2400" dirty="0" err="1"/>
              <a:t>des</a:t>
            </a:r>
            <a:r>
              <a:rPr lang="it-IT" sz="2400" dirty="0"/>
              <a:t> </a:t>
            </a:r>
            <a:r>
              <a:rPr lang="it-IT" sz="2400" dirty="0" err="1"/>
              <a:t>remarques</a:t>
            </a:r>
            <a:r>
              <a:rPr lang="it-IT" sz="2400" dirty="0"/>
              <a:t> </a:t>
            </a:r>
            <a:r>
              <a:rPr lang="it-IT" sz="2400" dirty="0" err="1"/>
              <a:t>négatives</a:t>
            </a:r>
            <a:r>
              <a:rPr lang="it-IT" sz="2400" dirty="0"/>
              <a:t> </a:t>
            </a:r>
            <a:r>
              <a:rPr lang="it-IT" sz="2400" dirty="0" err="1"/>
              <a:t>sur</a:t>
            </a:r>
            <a:r>
              <a:rPr lang="it-IT" sz="2400" dirty="0"/>
              <a:t> </a:t>
            </a:r>
            <a:r>
              <a:rPr lang="it-IT" sz="2400" dirty="0" err="1"/>
              <a:t>des</a:t>
            </a:r>
            <a:r>
              <a:rPr lang="it-IT" sz="2400" dirty="0"/>
              <a:t> femmes </a:t>
            </a:r>
            <a:r>
              <a:rPr lang="it-IT" sz="2400" dirty="0" err="1"/>
              <a:t>voilées</a:t>
            </a:r>
            <a:r>
              <a:rPr lang="it-IT" sz="2400" dirty="0"/>
              <a:t>, </a:t>
            </a:r>
            <a:r>
              <a:rPr lang="it-IT" sz="2400" dirty="0" err="1"/>
              <a:t>mères</a:t>
            </a:r>
            <a:r>
              <a:rPr lang="it-IT" sz="2400" dirty="0"/>
              <a:t> d’</a:t>
            </a:r>
            <a:r>
              <a:rPr lang="it-IT" sz="2400" dirty="0" err="1"/>
              <a:t>élèves</a:t>
            </a:r>
            <a:r>
              <a:rPr lang="it-IT" sz="2400" dirty="0"/>
              <a:t>, qui </a:t>
            </a:r>
            <a:r>
              <a:rPr lang="it-IT" sz="2400" dirty="0" err="1"/>
              <a:t>respectent</a:t>
            </a:r>
            <a:r>
              <a:rPr lang="it-IT" sz="2400" dirty="0"/>
              <a:t> la </a:t>
            </a:r>
            <a:r>
              <a:rPr lang="it-IT" sz="2400" dirty="0" err="1"/>
              <a:t>loi</a:t>
            </a:r>
            <a:r>
              <a:rPr lang="it-IT" sz="2400" dirty="0"/>
              <a:t>. </a:t>
            </a:r>
            <a:r>
              <a:rPr lang="it-IT" sz="2400" dirty="0" err="1"/>
              <a:t>Comment</a:t>
            </a:r>
            <a:r>
              <a:rPr lang="it-IT" sz="2400" dirty="0"/>
              <a:t> </a:t>
            </a:r>
            <a:r>
              <a:rPr lang="it-IT" sz="2400" dirty="0" err="1"/>
              <a:t>peut</a:t>
            </a:r>
            <a:r>
              <a:rPr lang="it-IT" sz="2400" dirty="0"/>
              <a:t>-il </a:t>
            </a:r>
            <a:r>
              <a:rPr lang="it-IT" sz="2400" dirty="0" err="1"/>
              <a:t>demander</a:t>
            </a:r>
            <a:r>
              <a:rPr lang="it-IT" sz="2400" dirty="0"/>
              <a:t> </a:t>
            </a:r>
            <a:r>
              <a:rPr lang="it-IT" sz="2400" dirty="0" err="1"/>
              <a:t>ensuite</a:t>
            </a:r>
            <a:r>
              <a:rPr lang="it-IT" sz="2400" dirty="0"/>
              <a:t> </a:t>
            </a:r>
            <a:r>
              <a:rPr lang="it-IT" sz="2400" dirty="0" err="1"/>
              <a:t>aux</a:t>
            </a:r>
            <a:r>
              <a:rPr lang="it-IT" sz="2400" dirty="0"/>
              <a:t> </a:t>
            </a:r>
            <a:r>
              <a:rPr lang="it-IT" sz="2400" dirty="0" err="1"/>
              <a:t>élèves</a:t>
            </a:r>
            <a:r>
              <a:rPr lang="it-IT" sz="2400" dirty="0"/>
              <a:t> de </a:t>
            </a:r>
            <a:r>
              <a:rPr lang="it-IT" sz="2400" dirty="0" err="1"/>
              <a:t>respecter</a:t>
            </a:r>
            <a:r>
              <a:rPr lang="it-IT" sz="2400" dirty="0"/>
              <a:t> la </a:t>
            </a:r>
            <a:r>
              <a:rPr lang="it-IT" sz="2400" dirty="0" err="1"/>
              <a:t>loi</a:t>
            </a:r>
            <a:r>
              <a:rPr lang="it-IT" sz="2400" dirty="0"/>
              <a:t>, si lui-</a:t>
            </a:r>
            <a:r>
              <a:rPr lang="it-IT" sz="2400" dirty="0" err="1"/>
              <a:t>même</a:t>
            </a:r>
            <a:r>
              <a:rPr lang="it-IT" sz="2400" dirty="0"/>
              <a:t>, le ministre </a:t>
            </a:r>
            <a:r>
              <a:rPr lang="it-IT" sz="2400" dirty="0" err="1"/>
              <a:t>chargé</a:t>
            </a:r>
            <a:r>
              <a:rPr lang="it-IT" sz="2400" dirty="0"/>
              <a:t> de l’</a:t>
            </a:r>
            <a:r>
              <a:rPr lang="it-IT" sz="2400" dirty="0" err="1"/>
              <a:t>enseigner</a:t>
            </a:r>
            <a:r>
              <a:rPr lang="it-IT" sz="2400" dirty="0"/>
              <a:t>, la </a:t>
            </a:r>
            <a:r>
              <a:rPr lang="it-IT" sz="2400" dirty="0" err="1" smtClean="0"/>
              <a:t>critique</a:t>
            </a:r>
            <a:r>
              <a:rPr lang="it-IT" sz="2400" dirty="0"/>
              <a:t>  ?</a:t>
            </a:r>
          </a:p>
          <a:p>
            <a:endParaRPr lang="fr-CA" sz="2400" dirty="0"/>
          </a:p>
        </p:txBody>
      </p:sp>
    </p:spTree>
    <p:extLst>
      <p:ext uri="{BB962C8B-B14F-4D97-AF65-F5344CB8AC3E}">
        <p14:creationId xmlns:p14="http://schemas.microsoft.com/office/powerpoint/2010/main" val="1299916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 </a:t>
            </a:r>
            <a:r>
              <a:rPr lang="fr-CA" sz="2800" dirty="0"/>
              <a:t>projet de loi "Climat et Résilience"</a:t>
            </a:r>
          </a:p>
        </p:txBody>
      </p:sp>
      <p:sp>
        <p:nvSpPr>
          <p:cNvPr id="3" name="Segnaposto contenuto 2"/>
          <p:cNvSpPr>
            <a:spLocks noGrp="1"/>
          </p:cNvSpPr>
          <p:nvPr>
            <p:ph idx="1"/>
          </p:nvPr>
        </p:nvSpPr>
        <p:spPr/>
        <p:txBody>
          <a:bodyPr>
            <a:normAutofit/>
          </a:bodyPr>
          <a:lstStyle/>
          <a:p>
            <a:pPr algn="just"/>
            <a:r>
              <a:rPr lang="fr-CA" sz="2400" dirty="0"/>
              <a:t>Un autre texte issu des propositions de la </a:t>
            </a:r>
            <a:r>
              <a:rPr lang="fr-CA" sz="2400" b="1" dirty="0"/>
              <a:t>Convention citoyenne pour le climat</a:t>
            </a:r>
            <a:r>
              <a:rPr lang="fr-CA" sz="2400" dirty="0"/>
              <a:t>, le projet de loi "Climat et Résilience", a été présenté au Conseil des ministres du 10 février 2021. Il doit être examiné par l'Assemblée nationale en séance publique à partir du 29 mars 2021.</a:t>
            </a:r>
          </a:p>
        </p:txBody>
      </p:sp>
    </p:spTree>
    <p:extLst>
      <p:ext uri="{BB962C8B-B14F-4D97-AF65-F5344CB8AC3E}">
        <p14:creationId xmlns:p14="http://schemas.microsoft.com/office/powerpoint/2010/main" val="185215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Loi de la « sécurité globale » </a:t>
            </a:r>
            <a:br>
              <a:rPr lang="fr-CA" sz="2800" dirty="0" smtClean="0"/>
            </a:br>
            <a:r>
              <a:rPr lang="fr-CA" sz="2800" dirty="0" smtClean="0"/>
              <a:t>Chronologie</a:t>
            </a:r>
            <a:endParaRPr lang="fr-CA" sz="2800" dirty="0"/>
          </a:p>
        </p:txBody>
      </p:sp>
      <p:sp>
        <p:nvSpPr>
          <p:cNvPr id="3" name="Segnaposto contenuto 2"/>
          <p:cNvSpPr>
            <a:spLocks noGrp="1"/>
          </p:cNvSpPr>
          <p:nvPr>
            <p:ph idx="1"/>
          </p:nvPr>
        </p:nvSpPr>
        <p:spPr/>
        <p:txBody>
          <a:bodyPr>
            <a:normAutofit/>
          </a:bodyPr>
          <a:lstStyle/>
          <a:p>
            <a:pPr algn="just"/>
            <a:r>
              <a:rPr lang="it-IT" sz="2400" dirty="0"/>
              <a:t>Le 15 </a:t>
            </a:r>
            <a:r>
              <a:rPr lang="it-IT" sz="2400" dirty="0" err="1"/>
              <a:t>avril</a:t>
            </a:r>
            <a:r>
              <a:rPr lang="it-IT" sz="2400" dirty="0"/>
              <a:t> 2021, l'</a:t>
            </a:r>
            <a:r>
              <a:rPr lang="it-IT" sz="2400" dirty="0" err="1"/>
              <a:t>Assemblée</a:t>
            </a:r>
            <a:r>
              <a:rPr lang="it-IT" sz="2400" dirty="0"/>
              <a:t> </a:t>
            </a:r>
            <a:r>
              <a:rPr lang="it-IT" sz="2400" dirty="0" err="1"/>
              <a:t>nationale</a:t>
            </a:r>
            <a:r>
              <a:rPr lang="it-IT" sz="2400" dirty="0"/>
              <a:t> a </a:t>
            </a:r>
            <a:r>
              <a:rPr lang="it-IT" sz="2400" dirty="0" err="1"/>
              <a:t>définitivement</a:t>
            </a:r>
            <a:r>
              <a:rPr lang="it-IT" sz="2400" dirty="0"/>
              <a:t> </a:t>
            </a:r>
            <a:r>
              <a:rPr lang="it-IT" sz="2400" dirty="0" err="1"/>
              <a:t>adopté</a:t>
            </a:r>
            <a:r>
              <a:rPr lang="it-IT" sz="2400" dirty="0"/>
              <a:t> la </a:t>
            </a:r>
            <a:r>
              <a:rPr lang="it-IT" sz="2400" dirty="0" err="1"/>
              <a:t>proposition</a:t>
            </a:r>
            <a:r>
              <a:rPr lang="it-IT" sz="2400" dirty="0"/>
              <a:t> de </a:t>
            </a:r>
            <a:r>
              <a:rPr lang="it-IT" sz="2400" dirty="0" err="1" smtClean="0"/>
              <a:t>loi</a:t>
            </a:r>
            <a:r>
              <a:rPr lang="it-IT" sz="2400" dirty="0" smtClean="0"/>
              <a:t>.</a:t>
            </a:r>
          </a:p>
          <a:p>
            <a:r>
              <a:rPr lang="it-IT" sz="2400" dirty="0" smtClean="0"/>
              <a:t>Le </a:t>
            </a:r>
            <a:r>
              <a:rPr lang="it-IT" sz="2400" dirty="0"/>
              <a:t>texte </a:t>
            </a:r>
            <a:r>
              <a:rPr lang="it-IT" sz="2400" dirty="0" err="1"/>
              <a:t>avait</a:t>
            </a:r>
            <a:r>
              <a:rPr lang="it-IT" sz="2400" dirty="0"/>
              <a:t> </a:t>
            </a:r>
            <a:r>
              <a:rPr lang="it-IT" sz="2400" dirty="0" err="1"/>
              <a:t>été</a:t>
            </a:r>
            <a:r>
              <a:rPr lang="it-IT" sz="2400" dirty="0"/>
              <a:t> </a:t>
            </a:r>
            <a:r>
              <a:rPr lang="it-IT" sz="2400" dirty="0" err="1"/>
              <a:t>déposé</a:t>
            </a:r>
            <a:r>
              <a:rPr lang="it-IT" sz="2400" dirty="0"/>
              <a:t> le 20 </a:t>
            </a:r>
            <a:r>
              <a:rPr lang="it-IT" sz="2400" dirty="0" err="1"/>
              <a:t>octobre</a:t>
            </a:r>
            <a:r>
              <a:rPr lang="it-IT" sz="2400" dirty="0"/>
              <a:t> 2020 par </a:t>
            </a:r>
            <a:r>
              <a:rPr lang="it-IT" sz="2400" dirty="0" err="1"/>
              <a:t>les</a:t>
            </a:r>
            <a:r>
              <a:rPr lang="it-IT" sz="2400" dirty="0"/>
              <a:t> </a:t>
            </a:r>
            <a:r>
              <a:rPr lang="it-IT" sz="2400" dirty="0" err="1"/>
              <a:t>députés</a:t>
            </a:r>
            <a:r>
              <a:rPr lang="it-IT" sz="2400" dirty="0"/>
              <a:t> Jean-Michel </a:t>
            </a:r>
            <a:r>
              <a:rPr lang="it-IT" sz="2400" dirty="0" err="1"/>
              <a:t>Fauvergue</a:t>
            </a:r>
            <a:r>
              <a:rPr lang="it-IT" sz="2400" dirty="0"/>
              <a:t> et Alice </a:t>
            </a:r>
            <a:r>
              <a:rPr lang="it-IT" sz="2400" dirty="0" err="1"/>
              <a:t>Thourot</a:t>
            </a:r>
            <a:r>
              <a:rPr lang="it-IT" sz="2400" dirty="0"/>
              <a:t> et </a:t>
            </a:r>
            <a:r>
              <a:rPr lang="it-IT" sz="2400" dirty="0" err="1"/>
              <a:t>plusieurs</a:t>
            </a:r>
            <a:r>
              <a:rPr lang="it-IT" sz="2400" dirty="0"/>
              <a:t> de </a:t>
            </a:r>
            <a:r>
              <a:rPr lang="it-IT" sz="2400" dirty="0" err="1"/>
              <a:t>leurs</a:t>
            </a:r>
            <a:r>
              <a:rPr lang="it-IT" sz="2400" dirty="0"/>
              <a:t> </a:t>
            </a:r>
            <a:r>
              <a:rPr lang="it-IT" sz="2400" dirty="0" err="1"/>
              <a:t>collègues</a:t>
            </a:r>
            <a:r>
              <a:rPr lang="it-IT" sz="2400" dirty="0"/>
              <a:t>. </a:t>
            </a:r>
            <a:endParaRPr lang="it-IT" sz="2400" dirty="0" smtClean="0"/>
          </a:p>
          <a:p>
            <a:r>
              <a:rPr lang="it-IT" sz="2400" dirty="0" smtClean="0"/>
              <a:t>Il </a:t>
            </a:r>
            <a:r>
              <a:rPr lang="it-IT" sz="2400" dirty="0" err="1"/>
              <a:t>avait</a:t>
            </a:r>
            <a:r>
              <a:rPr lang="it-IT" sz="2400" dirty="0"/>
              <a:t> </a:t>
            </a:r>
            <a:r>
              <a:rPr lang="it-IT" sz="2400" dirty="0" err="1"/>
              <a:t>été</a:t>
            </a:r>
            <a:r>
              <a:rPr lang="it-IT" sz="2400" dirty="0"/>
              <a:t> </a:t>
            </a:r>
            <a:r>
              <a:rPr lang="it-IT" sz="2400" dirty="0" err="1"/>
              <a:t>adopté</a:t>
            </a:r>
            <a:r>
              <a:rPr lang="it-IT" sz="2400" dirty="0"/>
              <a:t> en première </a:t>
            </a:r>
            <a:r>
              <a:rPr lang="it-IT" sz="2400" dirty="0" err="1"/>
              <a:t>lecture</a:t>
            </a:r>
            <a:r>
              <a:rPr lang="it-IT" sz="2400" dirty="0"/>
              <a:t> </a:t>
            </a:r>
            <a:r>
              <a:rPr lang="it-IT" sz="2400" dirty="0" err="1"/>
              <a:t>avec</a:t>
            </a:r>
            <a:r>
              <a:rPr lang="it-IT" sz="2400" dirty="0"/>
              <a:t> </a:t>
            </a:r>
            <a:r>
              <a:rPr lang="it-IT" sz="2400" dirty="0" err="1"/>
              <a:t>modifications</a:t>
            </a:r>
            <a:r>
              <a:rPr lang="it-IT" sz="2400" dirty="0"/>
              <a:t> par l'</a:t>
            </a:r>
            <a:r>
              <a:rPr lang="it-IT" sz="2400" dirty="0" err="1"/>
              <a:t>Assemblée</a:t>
            </a:r>
            <a:r>
              <a:rPr lang="it-IT" sz="2400" dirty="0"/>
              <a:t> </a:t>
            </a:r>
            <a:r>
              <a:rPr lang="it-IT" sz="2400" dirty="0" err="1"/>
              <a:t>nationale</a:t>
            </a:r>
            <a:r>
              <a:rPr lang="it-IT" sz="2400" dirty="0"/>
              <a:t> le 24 novembre 2020, </a:t>
            </a:r>
            <a:endParaRPr lang="it-IT" sz="2400" dirty="0" smtClean="0"/>
          </a:p>
          <a:p>
            <a:r>
              <a:rPr lang="it-IT" sz="2400" dirty="0" err="1" smtClean="0"/>
              <a:t>puis</a:t>
            </a:r>
            <a:r>
              <a:rPr lang="it-IT" sz="2400" dirty="0" smtClean="0"/>
              <a:t> </a:t>
            </a:r>
            <a:r>
              <a:rPr lang="it-IT" sz="2400" dirty="0"/>
              <a:t>par le </a:t>
            </a:r>
            <a:r>
              <a:rPr lang="it-IT" sz="2400" dirty="0" err="1"/>
              <a:t>Sénat</a:t>
            </a:r>
            <a:r>
              <a:rPr lang="it-IT" sz="2400" dirty="0"/>
              <a:t> le 18 </a:t>
            </a:r>
            <a:r>
              <a:rPr lang="it-IT" sz="2400" dirty="0" err="1"/>
              <a:t>mars</a:t>
            </a:r>
            <a:r>
              <a:rPr lang="it-IT" sz="2400" dirty="0"/>
              <a:t> 2021</a:t>
            </a:r>
            <a:r>
              <a:rPr lang="it-IT" sz="2400" dirty="0" smtClean="0"/>
              <a:t>.</a:t>
            </a:r>
          </a:p>
          <a:p>
            <a:endParaRPr lang="it-IT" sz="2400" b="1" dirty="0"/>
          </a:p>
          <a:p>
            <a:pPr algn="just"/>
            <a:r>
              <a:rPr lang="it-IT" sz="2400" dirty="0"/>
              <a:t>Le </a:t>
            </a:r>
            <a:r>
              <a:rPr lang="it-IT" sz="2400" dirty="0" err="1"/>
              <a:t>dépôt</a:t>
            </a:r>
            <a:r>
              <a:rPr lang="it-IT" sz="2400" dirty="0"/>
              <a:t> d'un </a:t>
            </a:r>
            <a:r>
              <a:rPr lang="it-IT" sz="2400" dirty="0" err="1"/>
              <a:t>recours</a:t>
            </a:r>
            <a:r>
              <a:rPr lang="it-IT" sz="2400" dirty="0"/>
              <a:t> </a:t>
            </a:r>
            <a:r>
              <a:rPr lang="it-IT" sz="2400" dirty="0" err="1"/>
              <a:t>au</a:t>
            </a:r>
            <a:r>
              <a:rPr lang="it-IT" sz="2400" dirty="0"/>
              <a:t> </a:t>
            </a:r>
            <a:r>
              <a:rPr lang="it-IT" sz="2400" dirty="0" err="1"/>
              <a:t>Conseil</a:t>
            </a:r>
            <a:r>
              <a:rPr lang="it-IT" sz="2400" dirty="0"/>
              <a:t> </a:t>
            </a:r>
            <a:r>
              <a:rPr lang="it-IT" sz="2400" dirty="0" err="1"/>
              <a:t>Constitutionnel</a:t>
            </a:r>
            <a:r>
              <a:rPr lang="it-IT" sz="2400" dirty="0"/>
              <a:t> par le </a:t>
            </a:r>
            <a:r>
              <a:rPr lang="it-IT" sz="2400" dirty="0" err="1"/>
              <a:t>groupe</a:t>
            </a:r>
            <a:r>
              <a:rPr lang="it-IT" sz="2400" dirty="0"/>
              <a:t> </a:t>
            </a:r>
            <a:r>
              <a:rPr lang="it-IT" sz="2400" dirty="0" err="1"/>
              <a:t>parlementaire</a:t>
            </a:r>
            <a:r>
              <a:rPr lang="it-IT" sz="2400" dirty="0"/>
              <a:t> socialiste est </a:t>
            </a:r>
            <a:r>
              <a:rPr lang="it-IT" sz="2400" dirty="0" err="1"/>
              <a:t>alors</a:t>
            </a:r>
            <a:r>
              <a:rPr lang="it-IT" sz="2400" dirty="0"/>
              <a:t> </a:t>
            </a:r>
            <a:r>
              <a:rPr lang="it-IT" sz="2400" dirty="0" err="1"/>
              <a:t>annoncé</a:t>
            </a:r>
            <a:r>
              <a:rPr lang="it-IT" sz="2400" dirty="0"/>
              <a:t>.</a:t>
            </a:r>
            <a:endParaRPr lang="fr-CA" sz="2400" dirty="0"/>
          </a:p>
        </p:txBody>
      </p:sp>
    </p:spTree>
    <p:extLst>
      <p:ext uri="{BB962C8B-B14F-4D97-AF65-F5344CB8AC3E}">
        <p14:creationId xmlns:p14="http://schemas.microsoft.com/office/powerpoint/2010/main" val="1247336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Chronologie</a:t>
            </a:r>
            <a:endParaRPr lang="fr-CA" sz="2800" dirty="0"/>
          </a:p>
        </p:txBody>
      </p:sp>
      <p:sp>
        <p:nvSpPr>
          <p:cNvPr id="3" name="Segnaposto contenuto 2"/>
          <p:cNvSpPr>
            <a:spLocks noGrp="1"/>
          </p:cNvSpPr>
          <p:nvPr>
            <p:ph idx="1"/>
          </p:nvPr>
        </p:nvSpPr>
        <p:spPr/>
        <p:txBody>
          <a:bodyPr>
            <a:normAutofit fontScale="92500" lnSpcReduction="10000"/>
          </a:bodyPr>
          <a:lstStyle/>
          <a:p>
            <a:endParaRPr lang="it-IT" sz="2400" dirty="0" smtClean="0"/>
          </a:p>
          <a:p>
            <a:pPr algn="just"/>
            <a:r>
              <a:rPr lang="it-IT" sz="2400" dirty="0" smtClean="0"/>
              <a:t>Le </a:t>
            </a:r>
            <a:r>
              <a:rPr lang="it-IT" sz="2400" dirty="0"/>
              <a:t>11 </a:t>
            </a:r>
            <a:r>
              <a:rPr lang="it-IT" sz="2400" dirty="0" err="1"/>
              <a:t>mars</a:t>
            </a:r>
            <a:r>
              <a:rPr lang="it-IT" sz="2400" dirty="0"/>
              <a:t> 2021, l'</a:t>
            </a:r>
            <a:r>
              <a:rPr lang="it-IT" sz="2400" dirty="0" err="1"/>
              <a:t>Assemblée</a:t>
            </a:r>
            <a:r>
              <a:rPr lang="it-IT" sz="2400" dirty="0"/>
              <a:t> </a:t>
            </a:r>
            <a:r>
              <a:rPr lang="it-IT" sz="2400" dirty="0" err="1"/>
              <a:t>nationale</a:t>
            </a:r>
            <a:r>
              <a:rPr lang="it-IT" sz="2400" dirty="0"/>
              <a:t> a </a:t>
            </a:r>
            <a:r>
              <a:rPr lang="it-IT" sz="2400" dirty="0" err="1"/>
              <a:t>achevé</a:t>
            </a:r>
            <a:r>
              <a:rPr lang="it-IT" sz="2400" dirty="0"/>
              <a:t> l'</a:t>
            </a:r>
            <a:r>
              <a:rPr lang="it-IT" sz="2400" dirty="0" err="1"/>
              <a:t>examen</a:t>
            </a:r>
            <a:r>
              <a:rPr lang="it-IT" sz="2400" dirty="0"/>
              <a:t> </a:t>
            </a:r>
            <a:r>
              <a:rPr lang="it-IT" sz="2400" dirty="0" err="1" smtClean="0"/>
              <a:t>du</a:t>
            </a:r>
            <a:r>
              <a:rPr lang="it-IT" sz="2400" dirty="0" smtClean="0"/>
              <a:t> </a:t>
            </a:r>
            <a:r>
              <a:rPr lang="it-IT" sz="2400" dirty="0" err="1" smtClean="0"/>
              <a:t>projet</a:t>
            </a:r>
            <a:r>
              <a:rPr lang="it-IT" sz="2400" dirty="0" smtClean="0"/>
              <a:t>, </a:t>
            </a:r>
            <a:r>
              <a:rPr lang="it-IT" sz="2400" dirty="0" err="1"/>
              <a:t>qu'elle</a:t>
            </a:r>
            <a:r>
              <a:rPr lang="it-IT" sz="2400" dirty="0"/>
              <a:t> n'a </a:t>
            </a:r>
            <a:r>
              <a:rPr lang="it-IT" sz="2400" dirty="0" err="1"/>
              <a:t>pas</a:t>
            </a:r>
            <a:r>
              <a:rPr lang="it-IT" sz="2400" dirty="0"/>
              <a:t> </a:t>
            </a:r>
            <a:r>
              <a:rPr lang="it-IT" sz="2400" dirty="0" err="1"/>
              <a:t>modifié</a:t>
            </a:r>
            <a:r>
              <a:rPr lang="it-IT" sz="2400" dirty="0"/>
              <a:t>. </a:t>
            </a:r>
            <a:endParaRPr lang="it-IT" sz="2400" dirty="0" smtClean="0"/>
          </a:p>
          <a:p>
            <a:r>
              <a:rPr lang="it-IT" sz="2400" dirty="0" smtClean="0"/>
              <a:t>Un </a:t>
            </a:r>
            <a:r>
              <a:rPr lang="it-IT" sz="2400" dirty="0"/>
              <a:t>vote </a:t>
            </a:r>
            <a:r>
              <a:rPr lang="it-IT" sz="2400" dirty="0" err="1"/>
              <a:t>solennel</a:t>
            </a:r>
            <a:r>
              <a:rPr lang="it-IT" sz="2400" dirty="0"/>
              <a:t> est </a:t>
            </a:r>
            <a:r>
              <a:rPr lang="it-IT" sz="2400" dirty="0" err="1"/>
              <a:t>prévu</a:t>
            </a:r>
            <a:r>
              <a:rPr lang="it-IT" sz="2400" dirty="0"/>
              <a:t> le 16 </a:t>
            </a:r>
            <a:r>
              <a:rPr lang="it-IT" sz="2400" dirty="0" err="1"/>
              <a:t>mars</a:t>
            </a:r>
            <a:r>
              <a:rPr lang="it-IT" sz="2400" dirty="0"/>
              <a:t> 2021.</a:t>
            </a:r>
            <a:br>
              <a:rPr lang="it-IT" sz="2400" dirty="0"/>
            </a:br>
            <a:endParaRPr lang="it-IT" sz="2400" dirty="0" smtClean="0"/>
          </a:p>
          <a:p>
            <a:pPr algn="just"/>
            <a:r>
              <a:rPr lang="it-IT" sz="2400" dirty="0" smtClean="0"/>
              <a:t>Le </a:t>
            </a:r>
            <a:r>
              <a:rPr lang="it-IT" sz="2400" dirty="0"/>
              <a:t>texte </a:t>
            </a:r>
            <a:r>
              <a:rPr lang="it-IT" sz="2400" dirty="0" err="1"/>
              <a:t>avait</a:t>
            </a:r>
            <a:r>
              <a:rPr lang="it-IT" sz="2400" dirty="0"/>
              <a:t> </a:t>
            </a:r>
            <a:r>
              <a:rPr lang="it-IT" sz="2400" dirty="0" err="1"/>
              <a:t>été</a:t>
            </a:r>
            <a:r>
              <a:rPr lang="it-IT" sz="2400" dirty="0"/>
              <a:t> </a:t>
            </a:r>
            <a:r>
              <a:rPr lang="it-IT" sz="2400" dirty="0" err="1"/>
              <a:t>présenté</a:t>
            </a:r>
            <a:r>
              <a:rPr lang="it-IT" sz="2400" dirty="0"/>
              <a:t> </a:t>
            </a:r>
            <a:r>
              <a:rPr lang="it-IT" sz="2400" dirty="0" err="1"/>
              <a:t>au</a:t>
            </a:r>
            <a:r>
              <a:rPr lang="it-IT" sz="2400" dirty="0"/>
              <a:t> </a:t>
            </a:r>
            <a:r>
              <a:rPr lang="it-IT" sz="2400" dirty="0" err="1"/>
              <a:t>Conseil</a:t>
            </a:r>
            <a:r>
              <a:rPr lang="it-IT" sz="2400" dirty="0"/>
              <a:t> </a:t>
            </a:r>
            <a:r>
              <a:rPr lang="it-IT" sz="2400" dirty="0" err="1"/>
              <a:t>des</a:t>
            </a:r>
            <a:r>
              <a:rPr lang="it-IT" sz="2400" dirty="0"/>
              <a:t> </a:t>
            </a:r>
            <a:r>
              <a:rPr lang="it-IT" sz="2400" dirty="0" err="1"/>
              <a:t>ministres</a:t>
            </a:r>
            <a:r>
              <a:rPr lang="it-IT" sz="2400" dirty="0"/>
              <a:t> </a:t>
            </a:r>
            <a:r>
              <a:rPr lang="it-IT" sz="2400" dirty="0" err="1"/>
              <a:t>du</a:t>
            </a:r>
            <a:r>
              <a:rPr lang="it-IT" sz="2400" dirty="0"/>
              <a:t> 20 </a:t>
            </a:r>
            <a:r>
              <a:rPr lang="it-IT" sz="2400" dirty="0" err="1"/>
              <a:t>janvier</a:t>
            </a:r>
            <a:r>
              <a:rPr lang="it-IT" sz="2400" dirty="0"/>
              <a:t> 2021 par </a:t>
            </a:r>
            <a:r>
              <a:rPr lang="it-IT" sz="2400" dirty="0" err="1"/>
              <a:t>Éric</a:t>
            </a:r>
            <a:r>
              <a:rPr lang="it-IT" sz="2400" dirty="0"/>
              <a:t> </a:t>
            </a:r>
            <a:r>
              <a:rPr lang="it-IT" sz="2400" dirty="0" err="1"/>
              <a:t>Dupond</a:t>
            </a:r>
            <a:r>
              <a:rPr lang="it-IT" sz="2400" dirty="0"/>
              <a:t>-Moretti, ministre de la </a:t>
            </a:r>
            <a:r>
              <a:rPr lang="it-IT" sz="2400" dirty="0" err="1"/>
              <a:t>justice</a:t>
            </a:r>
            <a:r>
              <a:rPr lang="it-IT" sz="2400" dirty="0" smtClean="0"/>
              <a:t>.</a:t>
            </a:r>
          </a:p>
          <a:p>
            <a:pPr algn="just"/>
            <a:endParaRPr lang="it-IT" sz="2400" dirty="0"/>
          </a:p>
          <a:p>
            <a:pPr algn="just"/>
            <a:r>
              <a:rPr lang="it-IT" sz="2400" dirty="0"/>
              <a:t>Le </a:t>
            </a:r>
            <a:r>
              <a:rPr lang="it-IT" sz="2400" dirty="0" err="1"/>
              <a:t>débat</a:t>
            </a:r>
            <a:r>
              <a:rPr lang="it-IT" sz="2400" dirty="0"/>
              <a:t> </a:t>
            </a:r>
            <a:r>
              <a:rPr lang="it-IT" sz="2400" dirty="0" err="1"/>
              <a:t>parlementaire</a:t>
            </a:r>
            <a:r>
              <a:rPr lang="it-IT" sz="2400" dirty="0"/>
              <a:t> </a:t>
            </a:r>
            <a:r>
              <a:rPr lang="it-IT" sz="2400" dirty="0" err="1"/>
              <a:t>doit</a:t>
            </a:r>
            <a:r>
              <a:rPr lang="it-IT" sz="2400" dirty="0"/>
              <a:t> </a:t>
            </a:r>
            <a:r>
              <a:rPr lang="it-IT" sz="2400" dirty="0" err="1"/>
              <a:t>ouvrir</a:t>
            </a:r>
            <a:r>
              <a:rPr lang="it-IT" sz="2400" dirty="0"/>
              <a:t> la </a:t>
            </a:r>
            <a:r>
              <a:rPr lang="it-IT" sz="2400" dirty="0" err="1"/>
              <a:t>voie</a:t>
            </a:r>
            <a:r>
              <a:rPr lang="it-IT" sz="2400" dirty="0"/>
              <a:t> à un </a:t>
            </a:r>
            <a:r>
              <a:rPr lang="it-IT" sz="2400" dirty="0" err="1"/>
              <a:t>référendum</a:t>
            </a:r>
            <a:r>
              <a:rPr lang="it-IT" sz="2400" b="1" dirty="0"/>
              <a:t> </a:t>
            </a:r>
            <a:r>
              <a:rPr lang="it-IT" sz="2400" dirty="0" err="1"/>
              <a:t>annoncé</a:t>
            </a:r>
            <a:r>
              <a:rPr lang="it-IT" sz="2400" dirty="0"/>
              <a:t> par Emmanuel </a:t>
            </a:r>
            <a:r>
              <a:rPr lang="it-IT" sz="2400" dirty="0" err="1" smtClean="0"/>
              <a:t>Macron</a:t>
            </a:r>
            <a:r>
              <a:rPr lang="it-IT" sz="2400" dirty="0" smtClean="0"/>
              <a:t> (14 </a:t>
            </a:r>
            <a:r>
              <a:rPr lang="it-IT" sz="2400" dirty="0" err="1" smtClean="0"/>
              <a:t>décembre</a:t>
            </a:r>
            <a:r>
              <a:rPr lang="it-IT" sz="2400" dirty="0" smtClean="0"/>
              <a:t> 2020 pendant la </a:t>
            </a:r>
            <a:r>
              <a:rPr lang="it-IT" sz="2400" dirty="0" err="1" smtClean="0"/>
              <a:t>rencontre</a:t>
            </a:r>
            <a:r>
              <a:rPr lang="it-IT" sz="2400" dirty="0" smtClean="0"/>
              <a:t> </a:t>
            </a:r>
            <a:r>
              <a:rPr lang="it-IT" sz="2400" dirty="0" err="1" smtClean="0"/>
              <a:t>avec</a:t>
            </a:r>
            <a:r>
              <a:rPr lang="it-IT" sz="2400" dirty="0" smtClean="0"/>
              <a:t> la Convention </a:t>
            </a:r>
            <a:r>
              <a:rPr lang="it-IT" sz="2400" dirty="0" err="1" smtClean="0"/>
              <a:t>citoyenne</a:t>
            </a:r>
            <a:r>
              <a:rPr lang="it-IT" sz="2400" dirty="0" smtClean="0"/>
              <a:t>).</a:t>
            </a:r>
          </a:p>
          <a:p>
            <a:pPr algn="just"/>
            <a:r>
              <a:rPr lang="fr-CA" sz="2400" dirty="0"/>
              <a:t>Le 17 avril 2021, l'Assemblée nationale a achevé l'examen en première lecture du projet loi. Vote prévu le 4 mai </a:t>
            </a:r>
            <a:r>
              <a:rPr lang="fr-CA" sz="2400" dirty="0" smtClean="0"/>
              <a:t>2021</a:t>
            </a:r>
            <a:endParaRPr lang="it-IT" sz="2400" dirty="0"/>
          </a:p>
          <a:p>
            <a:pPr algn="just"/>
            <a:endParaRPr lang="it-IT" sz="2400" dirty="0"/>
          </a:p>
          <a:p>
            <a:pPr algn="just"/>
            <a:endParaRPr lang="fr-CA" sz="2400" dirty="0"/>
          </a:p>
        </p:txBody>
      </p:sp>
    </p:spTree>
    <p:extLst>
      <p:ext uri="{BB962C8B-B14F-4D97-AF65-F5344CB8AC3E}">
        <p14:creationId xmlns:p14="http://schemas.microsoft.com/office/powerpoint/2010/main" val="3503429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
            </a:r>
            <a:br>
              <a:rPr lang="fr-CA" sz="2800" dirty="0" smtClean="0"/>
            </a:br>
            <a:r>
              <a:rPr lang="fr-CA" sz="2800" dirty="0" smtClean="0"/>
              <a:t>le projet de loi "Climat et Résilience »</a:t>
            </a:r>
            <a:br>
              <a:rPr lang="fr-CA" sz="2800" dirty="0" smtClean="0"/>
            </a:br>
            <a:r>
              <a:rPr lang="fr-CA" sz="2800" dirty="0" smtClean="0"/>
              <a:t>Art. Premier de la Constitution</a:t>
            </a:r>
            <a:br>
              <a:rPr lang="fr-CA" sz="2800" dirty="0" smtClean="0"/>
            </a:br>
            <a:r>
              <a:rPr lang="fr-CA" sz="2800" dirty="0" smtClean="0"/>
              <a:t>Projet de loi constitutionnelle</a:t>
            </a:r>
            <a:br>
              <a:rPr lang="fr-CA" sz="2800" dirty="0" smtClean="0"/>
            </a:br>
            <a:endParaRPr lang="fr-CA" sz="2800" dirty="0"/>
          </a:p>
        </p:txBody>
      </p:sp>
      <p:sp>
        <p:nvSpPr>
          <p:cNvPr id="3" name="Segnaposto contenuto 2"/>
          <p:cNvSpPr>
            <a:spLocks noGrp="1"/>
          </p:cNvSpPr>
          <p:nvPr>
            <p:ph idx="1"/>
          </p:nvPr>
        </p:nvSpPr>
        <p:spPr/>
        <p:txBody>
          <a:bodyPr>
            <a:normAutofit lnSpcReduction="10000"/>
          </a:bodyPr>
          <a:lstStyle/>
          <a:p>
            <a:endParaRPr lang="it-IT" sz="2400" dirty="0" smtClean="0"/>
          </a:p>
          <a:p>
            <a:pPr algn="just"/>
            <a:r>
              <a:rPr lang="it-IT" sz="2400" b="1" dirty="0" err="1" smtClean="0"/>
              <a:t>Projet</a:t>
            </a:r>
            <a:r>
              <a:rPr lang="it-IT" sz="2400" b="1" dirty="0" smtClean="0"/>
              <a:t> </a:t>
            </a:r>
            <a:r>
              <a:rPr lang="it-IT" sz="2400" b="1" dirty="0"/>
              <a:t>de </a:t>
            </a:r>
            <a:r>
              <a:rPr lang="it-IT" sz="2400" b="1" dirty="0" err="1"/>
              <a:t>loi</a:t>
            </a:r>
            <a:r>
              <a:rPr lang="it-IT" sz="2400" b="1" dirty="0"/>
              <a:t> </a:t>
            </a:r>
            <a:r>
              <a:rPr lang="it-IT" sz="2400" b="1" dirty="0" err="1" smtClean="0"/>
              <a:t>constitutionnelle</a:t>
            </a:r>
            <a:endParaRPr lang="it-IT" sz="2400" b="1" dirty="0" smtClean="0"/>
          </a:p>
          <a:p>
            <a:pPr algn="just"/>
            <a:r>
              <a:rPr lang="it-IT" sz="2400" dirty="0" smtClean="0"/>
              <a:t>L'</a:t>
            </a:r>
            <a:r>
              <a:rPr lang="it-IT" sz="2400" dirty="0" err="1" smtClean="0"/>
              <a:t>inscription</a:t>
            </a:r>
            <a:r>
              <a:rPr lang="it-IT" sz="2400" dirty="0" smtClean="0"/>
              <a:t> </a:t>
            </a:r>
            <a:r>
              <a:rPr lang="it-IT" sz="2400" dirty="0"/>
              <a:t>de l'</a:t>
            </a:r>
            <a:r>
              <a:rPr lang="it-IT" sz="2400" dirty="0" err="1"/>
              <a:t>environnement</a:t>
            </a:r>
            <a:r>
              <a:rPr lang="it-IT" sz="2400" dirty="0"/>
              <a:t> </a:t>
            </a:r>
            <a:r>
              <a:rPr lang="it-IT" sz="2400" dirty="0" err="1"/>
              <a:t>dans</a:t>
            </a:r>
            <a:r>
              <a:rPr lang="it-IT" sz="2400" dirty="0"/>
              <a:t> la </a:t>
            </a:r>
            <a:r>
              <a:rPr lang="it-IT" sz="2400" dirty="0" err="1"/>
              <a:t>Constitution</a:t>
            </a:r>
            <a:r>
              <a:rPr lang="it-IT" sz="2400" dirty="0"/>
              <a:t> de 1958 est une </a:t>
            </a:r>
            <a:r>
              <a:rPr lang="it-IT" sz="2400" dirty="0" err="1"/>
              <a:t>des</a:t>
            </a:r>
            <a:r>
              <a:rPr lang="it-IT" sz="2400" dirty="0"/>
              <a:t> 149 </a:t>
            </a:r>
            <a:r>
              <a:rPr lang="it-IT" sz="2400" dirty="0" err="1"/>
              <a:t>propositions</a:t>
            </a:r>
            <a:r>
              <a:rPr lang="it-IT" sz="2400" dirty="0"/>
              <a:t> </a:t>
            </a:r>
            <a:r>
              <a:rPr lang="it-IT" sz="2400" dirty="0" err="1"/>
              <a:t>des</a:t>
            </a:r>
            <a:r>
              <a:rPr lang="it-IT" sz="2400" dirty="0"/>
              <a:t> </a:t>
            </a:r>
            <a:r>
              <a:rPr lang="it-IT" sz="2400" dirty="0" err="1"/>
              <a:t>membres</a:t>
            </a:r>
            <a:r>
              <a:rPr lang="it-IT" sz="2400" dirty="0"/>
              <a:t> de la </a:t>
            </a:r>
            <a:r>
              <a:rPr lang="it-IT" sz="2400" b="1" dirty="0"/>
              <a:t>Convention </a:t>
            </a:r>
            <a:r>
              <a:rPr lang="it-IT" sz="2400" b="1" dirty="0" err="1"/>
              <a:t>citoyenne</a:t>
            </a:r>
            <a:r>
              <a:rPr lang="it-IT" sz="2400" b="1" dirty="0"/>
              <a:t> pour le </a:t>
            </a:r>
            <a:r>
              <a:rPr lang="it-IT" sz="2400" b="1" dirty="0" err="1"/>
              <a:t>climat</a:t>
            </a:r>
            <a:r>
              <a:rPr lang="it-IT" sz="2400" dirty="0"/>
              <a:t>, </a:t>
            </a:r>
            <a:r>
              <a:rPr lang="it-IT" sz="2400" dirty="0" err="1"/>
              <a:t>remises</a:t>
            </a:r>
            <a:r>
              <a:rPr lang="it-IT" sz="2400" dirty="0"/>
              <a:t> </a:t>
            </a:r>
            <a:r>
              <a:rPr lang="it-IT" sz="2400" dirty="0" err="1"/>
              <a:t>au</a:t>
            </a:r>
            <a:r>
              <a:rPr lang="it-IT" sz="2400" dirty="0"/>
              <a:t> </a:t>
            </a:r>
            <a:r>
              <a:rPr lang="it-IT" sz="2400" dirty="0" err="1"/>
              <a:t>gouvernement</a:t>
            </a:r>
            <a:r>
              <a:rPr lang="it-IT" sz="2400" dirty="0"/>
              <a:t> le 21 </a:t>
            </a:r>
            <a:r>
              <a:rPr lang="it-IT" sz="2400" dirty="0" err="1"/>
              <a:t>juin</a:t>
            </a:r>
            <a:r>
              <a:rPr lang="it-IT" sz="2400" dirty="0"/>
              <a:t> 2020.  </a:t>
            </a:r>
            <a:endParaRPr lang="it-IT" sz="2400" dirty="0" smtClean="0"/>
          </a:p>
          <a:p>
            <a:pPr algn="just"/>
            <a:endParaRPr lang="it-IT" sz="2400" dirty="0"/>
          </a:p>
          <a:p>
            <a:pPr algn="just"/>
            <a:r>
              <a:rPr lang="it-IT" sz="2400" dirty="0"/>
              <a:t>Le </a:t>
            </a:r>
            <a:r>
              <a:rPr lang="it-IT" sz="2400" dirty="0" err="1"/>
              <a:t>projet</a:t>
            </a:r>
            <a:r>
              <a:rPr lang="it-IT" sz="2400" dirty="0"/>
              <a:t> de </a:t>
            </a:r>
            <a:r>
              <a:rPr lang="it-IT" sz="2400" dirty="0" err="1"/>
              <a:t>loi</a:t>
            </a:r>
            <a:r>
              <a:rPr lang="it-IT" sz="2400" dirty="0"/>
              <a:t> </a:t>
            </a:r>
            <a:r>
              <a:rPr lang="it-IT" sz="2400" dirty="0" err="1"/>
              <a:t>révisant</a:t>
            </a:r>
            <a:r>
              <a:rPr lang="it-IT" sz="2400" dirty="0"/>
              <a:t> la </a:t>
            </a:r>
            <a:r>
              <a:rPr lang="it-IT" sz="2400" dirty="0" err="1"/>
              <a:t>Constitution</a:t>
            </a:r>
            <a:r>
              <a:rPr lang="it-IT" sz="2400" dirty="0"/>
              <a:t> </a:t>
            </a:r>
            <a:r>
              <a:rPr lang="it-IT" sz="2400" dirty="0" smtClean="0"/>
              <a:t>a </a:t>
            </a:r>
            <a:r>
              <a:rPr lang="it-IT" sz="2400" dirty="0" err="1" smtClean="0"/>
              <a:t>été</a:t>
            </a:r>
            <a:r>
              <a:rPr lang="it-IT" sz="2400" dirty="0" smtClean="0"/>
              <a:t> </a:t>
            </a:r>
            <a:r>
              <a:rPr lang="it-IT" sz="2400" dirty="0" err="1"/>
              <a:t>débattu</a:t>
            </a:r>
            <a:r>
              <a:rPr lang="it-IT" sz="2400" dirty="0"/>
              <a:t> à </a:t>
            </a:r>
            <a:r>
              <a:rPr lang="it-IT" sz="2400" dirty="0" smtClean="0"/>
              <a:t>partir </a:t>
            </a:r>
            <a:r>
              <a:rPr lang="it-IT" sz="2400" dirty="0" err="1" smtClean="0"/>
              <a:t>du</a:t>
            </a:r>
            <a:r>
              <a:rPr lang="it-IT" sz="2400" dirty="0" smtClean="0"/>
              <a:t> </a:t>
            </a:r>
            <a:r>
              <a:rPr lang="it-IT" sz="2400" dirty="0" err="1" smtClean="0"/>
              <a:t>mardi</a:t>
            </a:r>
            <a:r>
              <a:rPr lang="it-IT" sz="2400" dirty="0" smtClean="0"/>
              <a:t> 9mars 2021 à </a:t>
            </a:r>
            <a:r>
              <a:rPr lang="it-IT" sz="2400" dirty="0"/>
              <a:t>l’</a:t>
            </a:r>
            <a:r>
              <a:rPr lang="it-IT" sz="2400" dirty="0" err="1"/>
              <a:t>Assemblée</a:t>
            </a:r>
            <a:r>
              <a:rPr lang="it-IT" sz="2400" dirty="0"/>
              <a:t>. Il </a:t>
            </a:r>
            <a:r>
              <a:rPr lang="it-IT" sz="2400" dirty="0" err="1"/>
              <a:t>doit</a:t>
            </a:r>
            <a:r>
              <a:rPr lang="it-IT" sz="2400" dirty="0"/>
              <a:t> </a:t>
            </a:r>
            <a:r>
              <a:rPr lang="it-IT" sz="2400" dirty="0" err="1"/>
              <a:t>permettre</a:t>
            </a:r>
            <a:r>
              <a:rPr lang="it-IT" sz="2400" dirty="0"/>
              <a:t> d’</a:t>
            </a:r>
            <a:r>
              <a:rPr lang="it-IT" sz="2400" dirty="0" err="1"/>
              <a:t>inscrire</a:t>
            </a:r>
            <a:r>
              <a:rPr lang="it-IT" sz="2400" dirty="0"/>
              <a:t> </a:t>
            </a:r>
            <a:r>
              <a:rPr lang="it-IT" sz="2400" dirty="0" err="1"/>
              <a:t>que</a:t>
            </a:r>
            <a:r>
              <a:rPr lang="it-IT" sz="2400" dirty="0"/>
              <a:t> la </a:t>
            </a:r>
            <a:r>
              <a:rPr lang="it-IT" sz="2400" dirty="0" err="1"/>
              <a:t>République</a:t>
            </a:r>
            <a:r>
              <a:rPr lang="it-IT" sz="2400" dirty="0"/>
              <a:t> </a:t>
            </a:r>
            <a:r>
              <a:rPr lang="it-IT" sz="2400" b="1" dirty="0"/>
              <a:t>«</a:t>
            </a:r>
            <a:r>
              <a:rPr lang="it-IT" sz="2400" b="1" dirty="0" err="1"/>
              <a:t>garantit</a:t>
            </a:r>
            <a:r>
              <a:rPr lang="it-IT" sz="2400" b="1" dirty="0"/>
              <a:t> la </a:t>
            </a:r>
            <a:r>
              <a:rPr lang="it-IT" sz="2400" b="1" dirty="0" err="1"/>
              <a:t>préservation</a:t>
            </a:r>
            <a:r>
              <a:rPr lang="it-IT" sz="2400" b="1" dirty="0"/>
              <a:t> de l’</a:t>
            </a:r>
            <a:r>
              <a:rPr lang="it-IT" sz="2400" b="1" dirty="0" err="1"/>
              <a:t>environnement</a:t>
            </a:r>
            <a:r>
              <a:rPr lang="it-IT" sz="2400" b="1" dirty="0"/>
              <a:t>» et «la </a:t>
            </a:r>
            <a:r>
              <a:rPr lang="it-IT" sz="2400" b="1" dirty="0" err="1"/>
              <a:t>lutte</a:t>
            </a:r>
            <a:r>
              <a:rPr lang="it-IT" sz="2400" b="1" dirty="0"/>
              <a:t> </a:t>
            </a:r>
            <a:r>
              <a:rPr lang="it-IT" sz="2400" b="1" dirty="0" err="1"/>
              <a:t>contre</a:t>
            </a:r>
            <a:r>
              <a:rPr lang="it-IT" sz="2400" b="1" dirty="0"/>
              <a:t> le </a:t>
            </a:r>
            <a:r>
              <a:rPr lang="it-IT" sz="2400" b="1" dirty="0" err="1"/>
              <a:t>dérèglement</a:t>
            </a:r>
            <a:r>
              <a:rPr lang="it-IT" sz="2400" b="1" dirty="0"/>
              <a:t> </a:t>
            </a:r>
            <a:r>
              <a:rPr lang="it-IT" sz="2400" b="1" dirty="0" err="1"/>
              <a:t>climatique</a:t>
            </a:r>
            <a:r>
              <a:rPr lang="it-IT" sz="2400" b="1" dirty="0"/>
              <a:t>»</a:t>
            </a:r>
            <a:r>
              <a:rPr lang="it-IT" sz="2400" dirty="0"/>
              <a:t>. </a:t>
            </a:r>
          </a:p>
        </p:txBody>
      </p:sp>
    </p:spTree>
    <p:extLst>
      <p:ext uri="{BB962C8B-B14F-4D97-AF65-F5344CB8AC3E}">
        <p14:creationId xmlns:p14="http://schemas.microsoft.com/office/powerpoint/2010/main" val="3636330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Constitution</a:t>
            </a:r>
            <a:r>
              <a:rPr lang="it-IT" sz="2800" dirty="0" smtClean="0"/>
              <a:t> 1958</a:t>
            </a:r>
            <a:endParaRPr lang="it-IT" sz="2800" dirty="0"/>
          </a:p>
        </p:txBody>
      </p:sp>
      <p:sp>
        <p:nvSpPr>
          <p:cNvPr id="3" name="Segnaposto contenuto 2"/>
          <p:cNvSpPr>
            <a:spLocks noGrp="1"/>
          </p:cNvSpPr>
          <p:nvPr>
            <p:ph idx="1"/>
          </p:nvPr>
        </p:nvSpPr>
        <p:spPr/>
        <p:txBody>
          <a:bodyPr>
            <a:normAutofit/>
          </a:bodyPr>
          <a:lstStyle/>
          <a:p>
            <a:pPr algn="just"/>
            <a:r>
              <a:rPr lang="it-IT" sz="2400" dirty="0" smtClean="0"/>
              <a:t>Art. premier de la </a:t>
            </a:r>
            <a:r>
              <a:rPr lang="it-IT" sz="2400" dirty="0" err="1" smtClean="0"/>
              <a:t>Constitution</a:t>
            </a:r>
            <a:endParaRPr lang="it-IT" sz="2400" dirty="0" smtClean="0"/>
          </a:p>
          <a:p>
            <a:pPr algn="just"/>
            <a:r>
              <a:rPr lang="it-IT" sz="2400" dirty="0" smtClean="0"/>
              <a:t>La </a:t>
            </a:r>
            <a:r>
              <a:rPr lang="it-IT" sz="2400" dirty="0"/>
              <a:t>France est une </a:t>
            </a:r>
            <a:r>
              <a:rPr lang="it-IT" sz="2400" dirty="0" err="1"/>
              <a:t>République</a:t>
            </a:r>
            <a:r>
              <a:rPr lang="it-IT" sz="2400" dirty="0"/>
              <a:t> </a:t>
            </a:r>
            <a:r>
              <a:rPr lang="it-IT" sz="2400" dirty="0" err="1"/>
              <a:t>indivisible</a:t>
            </a:r>
            <a:r>
              <a:rPr lang="it-IT" sz="2400" dirty="0"/>
              <a:t>, </a:t>
            </a:r>
            <a:r>
              <a:rPr lang="it-IT" sz="2400" dirty="0" err="1"/>
              <a:t>laïque</a:t>
            </a:r>
            <a:r>
              <a:rPr lang="it-IT" sz="2400" dirty="0"/>
              <a:t>, </a:t>
            </a:r>
            <a:r>
              <a:rPr lang="it-IT" sz="2400" dirty="0" err="1"/>
              <a:t>démocratique</a:t>
            </a:r>
            <a:r>
              <a:rPr lang="it-IT" sz="2400" dirty="0"/>
              <a:t> et sociale. Elle </a:t>
            </a:r>
            <a:r>
              <a:rPr lang="it-IT" sz="2400" dirty="0" err="1"/>
              <a:t>assure</a:t>
            </a:r>
            <a:r>
              <a:rPr lang="it-IT" sz="2400" dirty="0"/>
              <a:t> l'</a:t>
            </a:r>
            <a:r>
              <a:rPr lang="it-IT" sz="2400" dirty="0" err="1"/>
              <a:t>égalité</a:t>
            </a:r>
            <a:r>
              <a:rPr lang="it-IT" sz="2400" dirty="0"/>
              <a:t> </a:t>
            </a:r>
            <a:r>
              <a:rPr lang="it-IT" sz="2400" dirty="0" err="1"/>
              <a:t>devant</a:t>
            </a:r>
            <a:r>
              <a:rPr lang="it-IT" sz="2400" dirty="0"/>
              <a:t> la </a:t>
            </a:r>
            <a:r>
              <a:rPr lang="it-IT" sz="2400" dirty="0" err="1"/>
              <a:t>loi</a:t>
            </a:r>
            <a:r>
              <a:rPr lang="it-IT" sz="2400" dirty="0"/>
              <a:t> de </a:t>
            </a:r>
            <a:r>
              <a:rPr lang="it-IT" sz="2400" dirty="0" err="1"/>
              <a:t>tous</a:t>
            </a:r>
            <a:r>
              <a:rPr lang="it-IT" sz="2400" dirty="0"/>
              <a:t> </a:t>
            </a:r>
            <a:r>
              <a:rPr lang="it-IT" sz="2400" dirty="0" err="1"/>
              <a:t>les</a:t>
            </a:r>
            <a:r>
              <a:rPr lang="it-IT" sz="2400" dirty="0"/>
              <a:t> </a:t>
            </a:r>
            <a:r>
              <a:rPr lang="it-IT" sz="2400" dirty="0" err="1"/>
              <a:t>citoyens</a:t>
            </a:r>
            <a:r>
              <a:rPr lang="it-IT" sz="2400" dirty="0"/>
              <a:t> sans </a:t>
            </a:r>
            <a:r>
              <a:rPr lang="it-IT" sz="2400" dirty="0" err="1"/>
              <a:t>distinction</a:t>
            </a:r>
            <a:r>
              <a:rPr lang="it-IT" sz="2400" dirty="0"/>
              <a:t> d'origine, de race </a:t>
            </a:r>
            <a:r>
              <a:rPr lang="it-IT" sz="2400" dirty="0" err="1"/>
              <a:t>ou</a:t>
            </a:r>
            <a:r>
              <a:rPr lang="it-IT" sz="2400" dirty="0"/>
              <a:t> de </a:t>
            </a:r>
            <a:r>
              <a:rPr lang="it-IT" sz="2400" dirty="0" err="1"/>
              <a:t>religion</a:t>
            </a:r>
            <a:r>
              <a:rPr lang="it-IT" sz="2400" dirty="0"/>
              <a:t>. Elle </a:t>
            </a:r>
            <a:r>
              <a:rPr lang="it-IT" sz="2400" dirty="0" err="1"/>
              <a:t>respecte</a:t>
            </a:r>
            <a:r>
              <a:rPr lang="it-IT" sz="2400" dirty="0"/>
              <a:t> </a:t>
            </a:r>
            <a:r>
              <a:rPr lang="it-IT" sz="2400" dirty="0" err="1"/>
              <a:t>toutes</a:t>
            </a:r>
            <a:r>
              <a:rPr lang="it-IT" sz="2400" dirty="0"/>
              <a:t> </a:t>
            </a:r>
            <a:r>
              <a:rPr lang="it-IT" sz="2400" dirty="0" err="1"/>
              <a:t>les</a:t>
            </a:r>
            <a:r>
              <a:rPr lang="it-IT" sz="2400" dirty="0"/>
              <a:t> </a:t>
            </a:r>
            <a:r>
              <a:rPr lang="it-IT" sz="2400" dirty="0" err="1"/>
              <a:t>croyances</a:t>
            </a:r>
            <a:r>
              <a:rPr lang="it-IT" sz="2400" dirty="0"/>
              <a:t>. Son </a:t>
            </a:r>
            <a:r>
              <a:rPr lang="it-IT" sz="2400" dirty="0" err="1"/>
              <a:t>organisation</a:t>
            </a:r>
            <a:r>
              <a:rPr lang="it-IT" sz="2400" dirty="0"/>
              <a:t> est </a:t>
            </a:r>
            <a:r>
              <a:rPr lang="it-IT" sz="2400" dirty="0" err="1"/>
              <a:t>décentralisée</a:t>
            </a:r>
            <a:r>
              <a:rPr lang="it-IT" sz="2400" dirty="0"/>
              <a:t>. </a:t>
            </a:r>
            <a:br>
              <a:rPr lang="it-IT" sz="2400" dirty="0"/>
            </a:br>
            <a:r>
              <a:rPr lang="it-IT" sz="2400" dirty="0"/>
              <a:t>La </a:t>
            </a:r>
            <a:r>
              <a:rPr lang="it-IT" sz="2400" dirty="0" err="1"/>
              <a:t>loi</a:t>
            </a:r>
            <a:r>
              <a:rPr lang="it-IT" sz="2400" dirty="0"/>
              <a:t> </a:t>
            </a:r>
            <a:r>
              <a:rPr lang="it-IT" sz="2400" dirty="0" err="1"/>
              <a:t>favorise</a:t>
            </a:r>
            <a:r>
              <a:rPr lang="it-IT" sz="2400" dirty="0"/>
              <a:t> l'</a:t>
            </a:r>
            <a:r>
              <a:rPr lang="it-IT" sz="2400" dirty="0" err="1"/>
              <a:t>égal</a:t>
            </a:r>
            <a:r>
              <a:rPr lang="it-IT" sz="2400" dirty="0"/>
              <a:t> </a:t>
            </a:r>
            <a:r>
              <a:rPr lang="it-IT" sz="2400" dirty="0" err="1"/>
              <a:t>accès</a:t>
            </a:r>
            <a:r>
              <a:rPr lang="it-IT" sz="2400" dirty="0"/>
              <a:t> </a:t>
            </a:r>
            <a:r>
              <a:rPr lang="it-IT" sz="2400" dirty="0" err="1"/>
              <a:t>des</a:t>
            </a:r>
            <a:r>
              <a:rPr lang="it-IT" sz="2400" dirty="0"/>
              <a:t> femmes et </a:t>
            </a:r>
            <a:r>
              <a:rPr lang="it-IT" sz="2400" dirty="0" err="1"/>
              <a:t>des</a:t>
            </a:r>
            <a:r>
              <a:rPr lang="it-IT" sz="2400" dirty="0"/>
              <a:t> </a:t>
            </a:r>
            <a:r>
              <a:rPr lang="it-IT" sz="2400" dirty="0" err="1"/>
              <a:t>hommes</a:t>
            </a:r>
            <a:r>
              <a:rPr lang="it-IT" sz="2400" dirty="0"/>
              <a:t> </a:t>
            </a:r>
            <a:r>
              <a:rPr lang="it-IT" sz="2400" dirty="0" err="1"/>
              <a:t>aux</a:t>
            </a:r>
            <a:r>
              <a:rPr lang="it-IT" sz="2400" dirty="0"/>
              <a:t> </a:t>
            </a:r>
            <a:r>
              <a:rPr lang="it-IT" sz="2400" dirty="0" err="1"/>
              <a:t>mandats</a:t>
            </a:r>
            <a:r>
              <a:rPr lang="it-IT" sz="2400" dirty="0"/>
              <a:t> </a:t>
            </a:r>
            <a:r>
              <a:rPr lang="it-IT" sz="2400" dirty="0" err="1"/>
              <a:t>électoraux</a:t>
            </a:r>
            <a:r>
              <a:rPr lang="it-IT" sz="2400" dirty="0"/>
              <a:t> et </a:t>
            </a:r>
            <a:r>
              <a:rPr lang="it-IT" sz="2400" dirty="0" err="1"/>
              <a:t>fonctions</a:t>
            </a:r>
            <a:r>
              <a:rPr lang="it-IT" sz="2400" dirty="0"/>
              <a:t> </a:t>
            </a:r>
            <a:r>
              <a:rPr lang="it-IT" sz="2400" dirty="0" err="1"/>
              <a:t>électives</a:t>
            </a:r>
            <a:r>
              <a:rPr lang="it-IT" sz="2400" dirty="0"/>
              <a:t>, </a:t>
            </a:r>
            <a:r>
              <a:rPr lang="it-IT" sz="2400" dirty="0" err="1"/>
              <a:t>ainsi</a:t>
            </a:r>
            <a:r>
              <a:rPr lang="it-IT" sz="2400" dirty="0"/>
              <a:t> </a:t>
            </a:r>
            <a:r>
              <a:rPr lang="it-IT" sz="2400" dirty="0" err="1"/>
              <a:t>qu'aux</a:t>
            </a:r>
            <a:r>
              <a:rPr lang="it-IT" sz="2400" dirty="0"/>
              <a:t> </a:t>
            </a:r>
            <a:r>
              <a:rPr lang="it-IT" sz="2400" dirty="0" err="1"/>
              <a:t>responsabilités</a:t>
            </a:r>
            <a:r>
              <a:rPr lang="it-IT" sz="2400" dirty="0"/>
              <a:t> </a:t>
            </a:r>
            <a:r>
              <a:rPr lang="it-IT" sz="2400" dirty="0" err="1"/>
              <a:t>professionnelles</a:t>
            </a:r>
            <a:r>
              <a:rPr lang="it-IT" sz="2400" dirty="0"/>
              <a:t> et </a:t>
            </a:r>
            <a:r>
              <a:rPr lang="it-IT" sz="2400" dirty="0" err="1"/>
              <a:t>sociales</a:t>
            </a:r>
            <a:r>
              <a:rPr lang="it-IT" sz="2400" dirty="0"/>
              <a:t>. </a:t>
            </a:r>
          </a:p>
          <a:p>
            <a:endParaRPr lang="it-IT" sz="2400" dirty="0"/>
          </a:p>
        </p:txBody>
      </p:sp>
    </p:spTree>
    <p:extLst>
      <p:ext uri="{BB962C8B-B14F-4D97-AF65-F5344CB8AC3E}">
        <p14:creationId xmlns:p14="http://schemas.microsoft.com/office/powerpoint/2010/main" val="335838215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Pourquoi l’Art</a:t>
            </a:r>
            <a:r>
              <a:rPr lang="fr-CA" sz="2800" dirty="0"/>
              <a:t>. </a:t>
            </a:r>
            <a:r>
              <a:rPr lang="fr-CA" sz="2800" dirty="0" smtClean="0"/>
              <a:t>1</a:t>
            </a:r>
            <a:r>
              <a:rPr lang="fr-CA" sz="2800" baseline="30000" dirty="0" smtClean="0"/>
              <a:t>er</a:t>
            </a:r>
            <a:r>
              <a:rPr lang="fr-CA" sz="2800" dirty="0" smtClean="0"/>
              <a:t> ?</a:t>
            </a:r>
            <a:endParaRPr lang="fr-CA" sz="2800" dirty="0"/>
          </a:p>
        </p:txBody>
      </p:sp>
      <p:sp>
        <p:nvSpPr>
          <p:cNvPr id="3" name="Segnaposto contenuto 2"/>
          <p:cNvSpPr>
            <a:spLocks noGrp="1"/>
          </p:cNvSpPr>
          <p:nvPr>
            <p:ph idx="1"/>
          </p:nvPr>
        </p:nvSpPr>
        <p:spPr/>
        <p:txBody>
          <a:bodyPr>
            <a:normAutofit/>
          </a:bodyPr>
          <a:lstStyle/>
          <a:p>
            <a:pPr algn="just"/>
            <a:r>
              <a:rPr lang="it-IT" sz="2400" dirty="0"/>
              <a:t>La </a:t>
            </a:r>
            <a:r>
              <a:rPr lang="it-IT" sz="2400" dirty="0" err="1"/>
              <a:t>protection</a:t>
            </a:r>
            <a:r>
              <a:rPr lang="it-IT" sz="2400" dirty="0"/>
              <a:t> de l'</a:t>
            </a:r>
            <a:r>
              <a:rPr lang="it-IT" sz="2400" dirty="0" err="1"/>
              <a:t>environnement</a:t>
            </a:r>
            <a:r>
              <a:rPr lang="it-IT" sz="2400" dirty="0"/>
              <a:t> est </a:t>
            </a:r>
            <a:r>
              <a:rPr lang="it-IT" sz="2400" dirty="0" err="1"/>
              <a:t>ainsi</a:t>
            </a:r>
            <a:r>
              <a:rPr lang="it-IT" sz="2400" dirty="0"/>
              <a:t> </a:t>
            </a:r>
            <a:r>
              <a:rPr lang="it-IT" sz="2400" dirty="0" err="1"/>
              <a:t>rehaussée</a:t>
            </a:r>
            <a:r>
              <a:rPr lang="it-IT" sz="2400" dirty="0"/>
              <a:t> </a:t>
            </a:r>
            <a:r>
              <a:rPr lang="it-IT" sz="2400" dirty="0" err="1"/>
              <a:t>dans</a:t>
            </a:r>
            <a:r>
              <a:rPr lang="it-IT" sz="2400" dirty="0"/>
              <a:t> la </a:t>
            </a:r>
            <a:r>
              <a:rPr lang="it-IT" sz="2400" dirty="0" err="1"/>
              <a:t>Constitution</a:t>
            </a:r>
            <a:r>
              <a:rPr lang="it-IT" sz="2400" dirty="0"/>
              <a:t>, </a:t>
            </a:r>
            <a:r>
              <a:rPr lang="it-IT" sz="2400" dirty="0" err="1"/>
              <a:t>aux</a:t>
            </a:r>
            <a:r>
              <a:rPr lang="it-IT" sz="2400" dirty="0"/>
              <a:t> </a:t>
            </a:r>
            <a:r>
              <a:rPr lang="it-IT" sz="2400" dirty="0" err="1"/>
              <a:t>côtés</a:t>
            </a:r>
            <a:r>
              <a:rPr lang="it-IT" sz="2400" dirty="0"/>
              <a:t> </a:t>
            </a:r>
            <a:r>
              <a:rPr lang="it-IT" sz="2400" dirty="0" err="1"/>
              <a:t>des</a:t>
            </a:r>
            <a:r>
              <a:rPr lang="it-IT" sz="2400" dirty="0"/>
              <a:t> </a:t>
            </a:r>
            <a:r>
              <a:rPr lang="it-IT" sz="2400" dirty="0" err="1"/>
              <a:t>autres</a:t>
            </a:r>
            <a:r>
              <a:rPr lang="it-IT" sz="2400" dirty="0"/>
              <a:t> </a:t>
            </a:r>
            <a:r>
              <a:rPr lang="it-IT" sz="2400" dirty="0" err="1"/>
              <a:t>principes</a:t>
            </a:r>
            <a:r>
              <a:rPr lang="it-IT" sz="2400" dirty="0"/>
              <a:t> </a:t>
            </a:r>
            <a:r>
              <a:rPr lang="it-IT" sz="2400" dirty="0" err="1"/>
              <a:t>essentiels</a:t>
            </a:r>
            <a:r>
              <a:rPr lang="it-IT" sz="2400" dirty="0"/>
              <a:t> de la </a:t>
            </a:r>
            <a:r>
              <a:rPr lang="it-IT" sz="2400" dirty="0" err="1"/>
              <a:t>République</a:t>
            </a:r>
            <a:r>
              <a:rPr lang="it-IT" sz="2400" dirty="0"/>
              <a:t>. </a:t>
            </a:r>
            <a:r>
              <a:rPr lang="it-IT" sz="2400" dirty="0" err="1"/>
              <a:t>Selon</a:t>
            </a:r>
            <a:r>
              <a:rPr lang="it-IT" sz="2400" dirty="0"/>
              <a:t> l'</a:t>
            </a:r>
            <a:r>
              <a:rPr lang="it-IT" sz="2400" dirty="0" err="1"/>
              <a:t>exposé</a:t>
            </a:r>
            <a:r>
              <a:rPr lang="it-IT" sz="2400" dirty="0"/>
              <a:t> </a:t>
            </a:r>
            <a:r>
              <a:rPr lang="it-IT" sz="2400" dirty="0" err="1"/>
              <a:t>des</a:t>
            </a:r>
            <a:r>
              <a:rPr lang="it-IT" sz="2400" dirty="0"/>
              <a:t> </a:t>
            </a:r>
            <a:r>
              <a:rPr lang="it-IT" sz="2400" dirty="0" err="1"/>
              <a:t>motifs</a:t>
            </a:r>
            <a:r>
              <a:rPr lang="it-IT" sz="2400" dirty="0"/>
              <a:t> </a:t>
            </a:r>
            <a:r>
              <a:rPr lang="it-IT" sz="2400" dirty="0" err="1"/>
              <a:t>du</a:t>
            </a:r>
            <a:r>
              <a:rPr lang="it-IT" sz="2400" dirty="0"/>
              <a:t> </a:t>
            </a:r>
            <a:r>
              <a:rPr lang="it-IT" sz="2400" dirty="0" err="1"/>
              <a:t>projet</a:t>
            </a:r>
            <a:r>
              <a:rPr lang="it-IT" sz="2400" dirty="0"/>
              <a:t> de </a:t>
            </a:r>
            <a:r>
              <a:rPr lang="it-IT" sz="2400" dirty="0" err="1"/>
              <a:t>loi</a:t>
            </a:r>
            <a:r>
              <a:rPr lang="it-IT" sz="2400" dirty="0"/>
              <a:t>, l'</a:t>
            </a:r>
            <a:r>
              <a:rPr lang="it-IT" sz="2400" dirty="0" err="1"/>
              <a:t>inscription</a:t>
            </a:r>
            <a:r>
              <a:rPr lang="it-IT" sz="2400" dirty="0"/>
              <a:t> de l'</a:t>
            </a:r>
            <a:r>
              <a:rPr lang="it-IT" sz="2400" dirty="0" err="1"/>
              <a:t>environnement</a:t>
            </a:r>
            <a:r>
              <a:rPr lang="it-IT" sz="2400" dirty="0"/>
              <a:t> </a:t>
            </a:r>
            <a:r>
              <a:rPr lang="it-IT" sz="2400" i="1" dirty="0"/>
              <a:t>"à l’</a:t>
            </a:r>
            <a:r>
              <a:rPr lang="it-IT" sz="2400" i="1" dirty="0" err="1"/>
              <a:t>article</a:t>
            </a:r>
            <a:r>
              <a:rPr lang="it-IT" sz="2400" i="1" dirty="0"/>
              <a:t> 1er de la </a:t>
            </a:r>
            <a:r>
              <a:rPr lang="it-IT" sz="2400" i="1" dirty="0" err="1"/>
              <a:t>Constitution</a:t>
            </a:r>
            <a:r>
              <a:rPr lang="it-IT" sz="2400" i="1" dirty="0"/>
              <a:t> lui donne une force </a:t>
            </a:r>
            <a:r>
              <a:rPr lang="it-IT" sz="2400" i="1" dirty="0" err="1"/>
              <a:t>particulière</a:t>
            </a:r>
            <a:r>
              <a:rPr lang="it-IT" sz="2400" i="1" dirty="0"/>
              <a:t>, </a:t>
            </a:r>
            <a:r>
              <a:rPr lang="it-IT" sz="2400" i="1" dirty="0" err="1"/>
              <a:t>introduisant</a:t>
            </a:r>
            <a:r>
              <a:rPr lang="it-IT" sz="2400" i="1" dirty="0"/>
              <a:t> un principe </a:t>
            </a:r>
            <a:r>
              <a:rPr lang="it-IT" sz="2400" i="1" dirty="0" err="1"/>
              <a:t>d’action</a:t>
            </a:r>
            <a:r>
              <a:rPr lang="it-IT" sz="2400" i="1" dirty="0"/>
              <a:t> </a:t>
            </a:r>
            <a:r>
              <a:rPr lang="it-IT" sz="2400" i="1" dirty="0" err="1"/>
              <a:t>positif</a:t>
            </a:r>
            <a:r>
              <a:rPr lang="it-IT" sz="2400" i="1" dirty="0"/>
              <a:t> pour </a:t>
            </a:r>
            <a:r>
              <a:rPr lang="it-IT" sz="2400" i="1" dirty="0" err="1"/>
              <a:t>les</a:t>
            </a:r>
            <a:r>
              <a:rPr lang="it-IT" sz="2400" i="1" dirty="0"/>
              <a:t> </a:t>
            </a:r>
            <a:r>
              <a:rPr lang="it-IT" sz="2400" i="1" dirty="0" err="1"/>
              <a:t>pouvoirs</a:t>
            </a:r>
            <a:r>
              <a:rPr lang="it-IT" sz="2400" i="1" dirty="0"/>
              <a:t> </a:t>
            </a:r>
            <a:r>
              <a:rPr lang="it-IT" sz="2400" i="1" dirty="0" err="1"/>
              <a:t>publics</a:t>
            </a:r>
            <a:r>
              <a:rPr lang="it-IT" sz="2400" i="1" dirty="0"/>
              <a:t> et une </a:t>
            </a:r>
            <a:r>
              <a:rPr lang="it-IT" sz="2400" i="1" dirty="0" err="1"/>
              <a:t>volonté</a:t>
            </a:r>
            <a:r>
              <a:rPr lang="it-IT" sz="2400" i="1" dirty="0"/>
              <a:t> </a:t>
            </a:r>
            <a:r>
              <a:rPr lang="it-IT" sz="2400" i="1" dirty="0" err="1"/>
              <a:t>affirmée</a:t>
            </a:r>
            <a:r>
              <a:rPr lang="it-IT" sz="2400" i="1" dirty="0"/>
              <a:t> de </a:t>
            </a:r>
            <a:r>
              <a:rPr lang="it-IT" sz="2400" i="1" dirty="0" err="1"/>
              <a:t>mobiliser</a:t>
            </a:r>
            <a:r>
              <a:rPr lang="it-IT" sz="2400" i="1" dirty="0"/>
              <a:t> la </a:t>
            </a:r>
            <a:r>
              <a:rPr lang="it-IT" sz="2400" i="1" dirty="0" err="1"/>
              <a:t>Nation</a:t>
            </a:r>
            <a:r>
              <a:rPr lang="it-IT" sz="2400" i="1" dirty="0"/>
              <a:t>".</a:t>
            </a:r>
            <a:endParaRPr lang="fr-CA" sz="2400" dirty="0"/>
          </a:p>
        </p:txBody>
      </p:sp>
    </p:spTree>
    <p:extLst>
      <p:ext uri="{BB962C8B-B14F-4D97-AF65-F5344CB8AC3E}">
        <p14:creationId xmlns:p14="http://schemas.microsoft.com/office/powerpoint/2010/main" val="2889377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3 niveaux de démocratie</a:t>
            </a:r>
            <a:endParaRPr lang="fr-CA" sz="2800" dirty="0"/>
          </a:p>
        </p:txBody>
      </p:sp>
      <p:sp>
        <p:nvSpPr>
          <p:cNvPr id="3" name="Segnaposto contenuto 2"/>
          <p:cNvSpPr>
            <a:spLocks noGrp="1"/>
          </p:cNvSpPr>
          <p:nvPr>
            <p:ph idx="1"/>
          </p:nvPr>
        </p:nvSpPr>
        <p:spPr/>
        <p:txBody>
          <a:bodyPr>
            <a:normAutofit/>
          </a:bodyPr>
          <a:lstStyle/>
          <a:p>
            <a:r>
              <a:rPr lang="fr-CA" sz="2400" dirty="0" smtClean="0"/>
              <a:t>1. Démocratie participative </a:t>
            </a:r>
            <a:r>
              <a:rPr lang="fr-CA" sz="2400" dirty="0"/>
              <a:t>: Convention citoyenne pour le climat</a:t>
            </a:r>
            <a:endParaRPr lang="fr-CA" sz="2400" dirty="0" smtClean="0"/>
          </a:p>
          <a:p>
            <a:r>
              <a:rPr lang="fr-CA" sz="2400" dirty="0" smtClean="0"/>
              <a:t>2. Démocratie représentative : Gouvernement/Assemblée nationale/Sénat</a:t>
            </a:r>
          </a:p>
          <a:p>
            <a:r>
              <a:rPr lang="fr-CA" sz="2400" dirty="0" smtClean="0"/>
              <a:t>3. Démocratie directe : référendum</a:t>
            </a:r>
            <a:endParaRPr lang="fr-CA" sz="2400" dirty="0"/>
          </a:p>
        </p:txBody>
      </p:sp>
    </p:spTree>
    <p:extLst>
      <p:ext uri="{BB962C8B-B14F-4D97-AF65-F5344CB8AC3E}">
        <p14:creationId xmlns:p14="http://schemas.microsoft.com/office/powerpoint/2010/main" val="1844642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Convention </a:t>
            </a:r>
            <a:r>
              <a:rPr lang="it-IT" sz="2800" dirty="0" err="1"/>
              <a:t>Citoyenne</a:t>
            </a:r>
            <a:r>
              <a:rPr lang="it-IT" sz="2800" dirty="0"/>
              <a:t> pour le </a:t>
            </a:r>
            <a:r>
              <a:rPr lang="it-IT" sz="2800" dirty="0" err="1"/>
              <a:t>Climat</a:t>
            </a:r>
            <a:endParaRPr lang="fr-CA" sz="2800" dirty="0"/>
          </a:p>
        </p:txBody>
      </p:sp>
      <p:sp>
        <p:nvSpPr>
          <p:cNvPr id="3" name="Segnaposto contenuto 2"/>
          <p:cNvSpPr>
            <a:spLocks noGrp="1"/>
          </p:cNvSpPr>
          <p:nvPr>
            <p:ph idx="1"/>
          </p:nvPr>
        </p:nvSpPr>
        <p:spPr/>
        <p:txBody>
          <a:bodyPr>
            <a:normAutofit/>
          </a:bodyPr>
          <a:lstStyle/>
          <a:p>
            <a:r>
              <a:rPr lang="fr-CA" sz="2400" dirty="0" smtClean="0"/>
              <a:t>Elle est née dans le contexte du mouvement des Gilets jaunes et à l’issue </a:t>
            </a:r>
            <a:r>
              <a:rPr lang="fr-CA" sz="2400" dirty="0"/>
              <a:t>du grand débat </a:t>
            </a:r>
            <a:r>
              <a:rPr lang="fr-CA" sz="2400" dirty="0" smtClean="0"/>
              <a:t>national. </a:t>
            </a:r>
          </a:p>
          <a:p>
            <a:pPr algn="just"/>
            <a:r>
              <a:rPr lang="fr-CA" sz="2400" dirty="0" smtClean="0"/>
              <a:t>Le </a:t>
            </a:r>
            <a:r>
              <a:rPr lang="fr-CA" sz="2400" dirty="0"/>
              <a:t>dispositif est annoncé par le président de la République </a:t>
            </a:r>
            <a:r>
              <a:rPr lang="fr-CA" sz="2400" dirty="0" smtClean="0"/>
              <a:t>en </a:t>
            </a:r>
            <a:r>
              <a:rPr lang="fr-CA" sz="2400" dirty="0"/>
              <a:t>avril </a:t>
            </a:r>
            <a:r>
              <a:rPr lang="fr-CA" sz="2400" dirty="0" smtClean="0"/>
              <a:t>2019. </a:t>
            </a:r>
            <a:endParaRPr lang="fr-CA" sz="2400" dirty="0"/>
          </a:p>
        </p:txBody>
      </p:sp>
    </p:spTree>
    <p:extLst>
      <p:ext uri="{BB962C8B-B14F-4D97-AF65-F5344CB8AC3E}">
        <p14:creationId xmlns:p14="http://schemas.microsoft.com/office/powerpoint/2010/main" val="893036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Convention </a:t>
            </a:r>
            <a:r>
              <a:rPr lang="it-IT" sz="2800" dirty="0" err="1"/>
              <a:t>Citoyenne</a:t>
            </a:r>
            <a:r>
              <a:rPr lang="it-IT" sz="2800" dirty="0"/>
              <a:t> pour le </a:t>
            </a:r>
            <a:r>
              <a:rPr lang="it-IT" sz="2800" dirty="0" err="1"/>
              <a:t>Climat</a:t>
            </a:r>
            <a:endParaRPr lang="fr-CA" sz="2800" dirty="0"/>
          </a:p>
        </p:txBody>
      </p:sp>
      <p:sp>
        <p:nvSpPr>
          <p:cNvPr id="3" name="Segnaposto contenuto 2"/>
          <p:cNvSpPr>
            <a:spLocks noGrp="1"/>
          </p:cNvSpPr>
          <p:nvPr>
            <p:ph idx="1"/>
          </p:nvPr>
        </p:nvSpPr>
        <p:spPr/>
        <p:txBody>
          <a:bodyPr>
            <a:normAutofit/>
          </a:bodyPr>
          <a:lstStyle/>
          <a:p>
            <a:pPr algn="just"/>
            <a:r>
              <a:rPr lang="it-IT" sz="2400" dirty="0"/>
              <a:t>La Convention </a:t>
            </a:r>
            <a:r>
              <a:rPr lang="it-IT" sz="2400" dirty="0" err="1"/>
              <a:t>Citoyenne</a:t>
            </a:r>
            <a:r>
              <a:rPr lang="it-IT" sz="2400" dirty="0"/>
              <a:t> pour le </a:t>
            </a:r>
            <a:r>
              <a:rPr lang="it-IT" sz="2400" dirty="0" err="1"/>
              <a:t>Climat</a:t>
            </a:r>
            <a:r>
              <a:rPr lang="it-IT" sz="2400" dirty="0"/>
              <a:t>, </a:t>
            </a:r>
            <a:r>
              <a:rPr lang="it-IT" sz="2400" dirty="0" err="1"/>
              <a:t>expérience</a:t>
            </a:r>
            <a:r>
              <a:rPr lang="it-IT" sz="2400" dirty="0"/>
              <a:t> </a:t>
            </a:r>
            <a:r>
              <a:rPr lang="it-IT" sz="2400" dirty="0" err="1"/>
              <a:t>démocratique</a:t>
            </a:r>
            <a:r>
              <a:rPr lang="it-IT" sz="2400" dirty="0"/>
              <a:t> </a:t>
            </a:r>
            <a:r>
              <a:rPr lang="it-IT" sz="2400" dirty="0" err="1"/>
              <a:t>inédite</a:t>
            </a:r>
            <a:r>
              <a:rPr lang="it-IT" sz="2400" dirty="0"/>
              <a:t> en France, a pour </a:t>
            </a:r>
            <a:r>
              <a:rPr lang="it-IT" sz="2400" dirty="0" err="1"/>
              <a:t>vocation</a:t>
            </a:r>
            <a:r>
              <a:rPr lang="it-IT" sz="2400" dirty="0"/>
              <a:t> de </a:t>
            </a:r>
            <a:r>
              <a:rPr lang="it-IT" sz="2400" dirty="0" err="1"/>
              <a:t>donner</a:t>
            </a:r>
            <a:r>
              <a:rPr lang="it-IT" sz="2400" dirty="0"/>
              <a:t> la parole </a:t>
            </a:r>
            <a:r>
              <a:rPr lang="it-IT" sz="2400" dirty="0" err="1"/>
              <a:t>aux</a:t>
            </a:r>
            <a:r>
              <a:rPr lang="it-IT" sz="2400" dirty="0"/>
              <a:t> </a:t>
            </a:r>
            <a:r>
              <a:rPr lang="it-IT" sz="2400" dirty="0" err="1"/>
              <a:t>citoyens</a:t>
            </a:r>
            <a:r>
              <a:rPr lang="it-IT" sz="2400" dirty="0"/>
              <a:t> et </a:t>
            </a:r>
            <a:r>
              <a:rPr lang="it-IT" sz="2400" dirty="0" err="1"/>
              <a:t>citoyennes</a:t>
            </a:r>
            <a:r>
              <a:rPr lang="it-IT" sz="2400" dirty="0"/>
              <a:t> pour </a:t>
            </a:r>
            <a:r>
              <a:rPr lang="it-IT" sz="2400" dirty="0" err="1"/>
              <a:t>accélérer</a:t>
            </a:r>
            <a:r>
              <a:rPr lang="it-IT" sz="2400" dirty="0"/>
              <a:t> la </a:t>
            </a:r>
            <a:r>
              <a:rPr lang="it-IT" sz="2400" dirty="0" err="1"/>
              <a:t>lutte</a:t>
            </a:r>
            <a:r>
              <a:rPr lang="it-IT" sz="2400" dirty="0"/>
              <a:t> </a:t>
            </a:r>
            <a:r>
              <a:rPr lang="it-IT" sz="2400" dirty="0" err="1"/>
              <a:t>contre</a:t>
            </a:r>
            <a:r>
              <a:rPr lang="it-IT" sz="2400" dirty="0"/>
              <a:t> le </a:t>
            </a:r>
            <a:r>
              <a:rPr lang="it-IT" sz="2400" dirty="0" err="1"/>
              <a:t>changement</a:t>
            </a:r>
            <a:r>
              <a:rPr lang="it-IT" sz="2400" dirty="0"/>
              <a:t> </a:t>
            </a:r>
            <a:r>
              <a:rPr lang="it-IT" sz="2400" dirty="0" err="1"/>
              <a:t>climatique</a:t>
            </a:r>
            <a:r>
              <a:rPr lang="it-IT" sz="2400" dirty="0"/>
              <a:t>. </a:t>
            </a:r>
            <a:r>
              <a:rPr lang="it-IT" sz="2400" b="1" dirty="0"/>
              <a:t>Elle a pour </a:t>
            </a:r>
            <a:r>
              <a:rPr lang="it-IT" sz="2400" b="1" dirty="0" err="1"/>
              <a:t>mandat</a:t>
            </a:r>
            <a:r>
              <a:rPr lang="it-IT" sz="2400" b="1" dirty="0"/>
              <a:t> de </a:t>
            </a:r>
            <a:r>
              <a:rPr lang="it-IT" sz="2400" b="1" dirty="0" err="1"/>
              <a:t>définir</a:t>
            </a:r>
            <a:r>
              <a:rPr lang="it-IT" sz="2400" b="1" dirty="0"/>
              <a:t> une </a:t>
            </a:r>
            <a:r>
              <a:rPr lang="it-IT" sz="2400" b="1" dirty="0" err="1"/>
              <a:t>série</a:t>
            </a:r>
            <a:r>
              <a:rPr lang="it-IT" sz="2400" b="1" dirty="0"/>
              <a:t> de </a:t>
            </a:r>
            <a:r>
              <a:rPr lang="it-IT" sz="2400" b="1" dirty="0" err="1"/>
              <a:t>mesures</a:t>
            </a:r>
            <a:r>
              <a:rPr lang="it-IT" sz="2400" b="1" dirty="0"/>
              <a:t> </a:t>
            </a:r>
            <a:r>
              <a:rPr lang="it-IT" sz="2400" b="1" dirty="0" err="1"/>
              <a:t>permettant</a:t>
            </a:r>
            <a:r>
              <a:rPr lang="it-IT" sz="2400" b="1" dirty="0"/>
              <a:t> d’</a:t>
            </a:r>
            <a:r>
              <a:rPr lang="it-IT" sz="2400" b="1" dirty="0" err="1"/>
              <a:t>atteindre</a:t>
            </a:r>
            <a:r>
              <a:rPr lang="it-IT" sz="2400" b="1" dirty="0"/>
              <a:t> une </a:t>
            </a:r>
            <a:r>
              <a:rPr lang="it-IT" sz="2400" b="1" dirty="0" err="1"/>
              <a:t>baisse</a:t>
            </a:r>
            <a:r>
              <a:rPr lang="it-IT" sz="2400" b="1" dirty="0"/>
              <a:t> d’</a:t>
            </a:r>
            <a:r>
              <a:rPr lang="it-IT" sz="2400" b="1" dirty="0" err="1"/>
              <a:t>au</a:t>
            </a:r>
            <a:r>
              <a:rPr lang="it-IT" sz="2400" b="1" dirty="0"/>
              <a:t> </a:t>
            </a:r>
            <a:r>
              <a:rPr lang="it-IT" sz="2400" b="1" dirty="0" err="1"/>
              <a:t>moins</a:t>
            </a:r>
            <a:r>
              <a:rPr lang="it-IT" sz="2400" b="1" dirty="0"/>
              <a:t> 40 % </a:t>
            </a:r>
            <a:r>
              <a:rPr lang="it-IT" sz="2400" b="1" dirty="0" err="1"/>
              <a:t>des</a:t>
            </a:r>
            <a:r>
              <a:rPr lang="it-IT" sz="2400" b="1" dirty="0"/>
              <a:t> </a:t>
            </a:r>
            <a:r>
              <a:rPr lang="it-IT" sz="2400" b="1" dirty="0" err="1"/>
              <a:t>émissions</a:t>
            </a:r>
            <a:r>
              <a:rPr lang="it-IT" sz="2400" b="1" dirty="0"/>
              <a:t> de </a:t>
            </a:r>
            <a:r>
              <a:rPr lang="it-IT" sz="2400" b="1" dirty="0" err="1"/>
              <a:t>gaz</a:t>
            </a:r>
            <a:r>
              <a:rPr lang="it-IT" sz="2400" b="1" dirty="0"/>
              <a:t> à </a:t>
            </a:r>
            <a:r>
              <a:rPr lang="it-IT" sz="2400" b="1" dirty="0" err="1"/>
              <a:t>effet</a:t>
            </a:r>
            <a:r>
              <a:rPr lang="it-IT" sz="2400" b="1" dirty="0"/>
              <a:t> de serre d’</a:t>
            </a:r>
            <a:r>
              <a:rPr lang="it-IT" sz="2400" b="1" dirty="0" err="1"/>
              <a:t>ici</a:t>
            </a:r>
            <a:r>
              <a:rPr lang="it-IT" sz="2400" b="1" dirty="0"/>
              <a:t> 2030 (par </a:t>
            </a:r>
            <a:r>
              <a:rPr lang="it-IT" sz="2400" b="1" dirty="0" err="1"/>
              <a:t>rapport</a:t>
            </a:r>
            <a:r>
              <a:rPr lang="it-IT" sz="2400" b="1" dirty="0"/>
              <a:t> à 1990) </a:t>
            </a:r>
            <a:r>
              <a:rPr lang="it-IT" sz="2400" b="1" dirty="0" err="1"/>
              <a:t>dans</a:t>
            </a:r>
            <a:r>
              <a:rPr lang="it-IT" sz="2400" b="1" dirty="0"/>
              <a:t> un esprit de </a:t>
            </a:r>
            <a:r>
              <a:rPr lang="it-IT" sz="2400" b="1" dirty="0" err="1"/>
              <a:t>justice</a:t>
            </a:r>
            <a:r>
              <a:rPr lang="it-IT" sz="2400" b="1" dirty="0"/>
              <a:t> sociale.</a:t>
            </a:r>
            <a:endParaRPr lang="it-IT" sz="2400" dirty="0"/>
          </a:p>
          <a:p>
            <a:pPr algn="just"/>
            <a:r>
              <a:rPr lang="it-IT" sz="2400" dirty="0" err="1"/>
              <a:t>Décidée</a:t>
            </a:r>
            <a:r>
              <a:rPr lang="it-IT" sz="2400" dirty="0"/>
              <a:t> par le </a:t>
            </a:r>
            <a:r>
              <a:rPr lang="it-IT" sz="2400" dirty="0" err="1"/>
              <a:t>Président</a:t>
            </a:r>
            <a:r>
              <a:rPr lang="it-IT" sz="2400" dirty="0"/>
              <a:t> de la </a:t>
            </a:r>
            <a:r>
              <a:rPr lang="it-IT" sz="2400" dirty="0" err="1"/>
              <a:t>République</a:t>
            </a:r>
            <a:r>
              <a:rPr lang="it-IT" sz="2400" dirty="0"/>
              <a:t>, elle </a:t>
            </a:r>
            <a:r>
              <a:rPr lang="it-IT" sz="2400" dirty="0" err="1"/>
              <a:t>réunit</a:t>
            </a:r>
            <a:r>
              <a:rPr lang="it-IT" sz="2400" dirty="0"/>
              <a:t> cent </a:t>
            </a:r>
            <a:r>
              <a:rPr lang="it-IT" sz="2400" dirty="0" err="1"/>
              <a:t>cinquante</a:t>
            </a:r>
            <a:r>
              <a:rPr lang="it-IT" sz="2400" dirty="0"/>
              <a:t> </a:t>
            </a:r>
            <a:r>
              <a:rPr lang="it-IT" sz="2400" dirty="0" err="1"/>
              <a:t>personnes</a:t>
            </a:r>
            <a:r>
              <a:rPr lang="it-IT" sz="2400" dirty="0"/>
              <a:t>, </a:t>
            </a:r>
            <a:r>
              <a:rPr lang="it-IT" sz="2400" b="1" dirty="0" err="1"/>
              <a:t>toutes</a:t>
            </a:r>
            <a:r>
              <a:rPr lang="it-IT" sz="2400" b="1" dirty="0"/>
              <a:t> </a:t>
            </a:r>
            <a:r>
              <a:rPr lang="it-IT" sz="2400" b="1" dirty="0" err="1"/>
              <a:t>tirées</a:t>
            </a:r>
            <a:r>
              <a:rPr lang="it-IT" sz="2400" b="1" dirty="0"/>
              <a:t> </a:t>
            </a:r>
            <a:r>
              <a:rPr lang="it-IT" sz="2400" b="1" dirty="0" err="1"/>
              <a:t>au</a:t>
            </a:r>
            <a:r>
              <a:rPr lang="it-IT" sz="2400" b="1" dirty="0"/>
              <a:t> </a:t>
            </a:r>
            <a:r>
              <a:rPr lang="it-IT" sz="2400" b="1" dirty="0" err="1"/>
              <a:t>sort</a:t>
            </a:r>
            <a:r>
              <a:rPr lang="it-IT" sz="2400" b="1" dirty="0"/>
              <a:t> </a:t>
            </a:r>
            <a:r>
              <a:rPr lang="it-IT" sz="2400" dirty="0"/>
              <a:t>; elle illustre la </a:t>
            </a:r>
            <a:r>
              <a:rPr lang="it-IT" sz="2400" dirty="0" err="1"/>
              <a:t>diversité</a:t>
            </a:r>
            <a:r>
              <a:rPr lang="it-IT" sz="2400" dirty="0"/>
              <a:t> de la </a:t>
            </a:r>
            <a:r>
              <a:rPr lang="it-IT" sz="2400" dirty="0" err="1"/>
              <a:t>société</a:t>
            </a:r>
            <a:r>
              <a:rPr lang="it-IT" sz="2400" dirty="0"/>
              <a:t> </a:t>
            </a:r>
            <a:r>
              <a:rPr lang="it-IT" sz="2400" dirty="0" err="1"/>
              <a:t>française</a:t>
            </a:r>
            <a:r>
              <a:rPr lang="it-IT" sz="2400" dirty="0"/>
              <a:t>.</a:t>
            </a:r>
          </a:p>
          <a:p>
            <a:endParaRPr lang="fr-CA" sz="2400" dirty="0"/>
          </a:p>
        </p:txBody>
      </p:sp>
    </p:spTree>
    <p:extLst>
      <p:ext uri="{BB962C8B-B14F-4D97-AF65-F5344CB8AC3E}">
        <p14:creationId xmlns:p14="http://schemas.microsoft.com/office/powerpoint/2010/main" val="3921905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smtClean="0"/>
              <a:t/>
            </a:r>
            <a:br>
              <a:rPr lang="it-IT" sz="2400" dirty="0" smtClean="0"/>
            </a:br>
            <a:r>
              <a:rPr lang="it-IT" sz="2400" dirty="0" smtClean="0"/>
              <a:t>Convention </a:t>
            </a:r>
            <a:r>
              <a:rPr lang="it-IT" sz="2400" dirty="0" err="1"/>
              <a:t>Citoyenne</a:t>
            </a:r>
            <a:r>
              <a:rPr lang="it-IT" sz="2400" dirty="0"/>
              <a:t> pour le </a:t>
            </a:r>
            <a:r>
              <a:rPr lang="it-IT" sz="2400" dirty="0" err="1" smtClean="0"/>
              <a:t>Climat</a:t>
            </a:r>
            <a:r>
              <a:rPr lang="it-IT" sz="2400" dirty="0" smtClean="0"/>
              <a:t/>
            </a:r>
            <a:br>
              <a:rPr lang="it-IT" sz="2400" dirty="0" smtClean="0"/>
            </a:br>
            <a:r>
              <a:rPr lang="it-IT" sz="2400" b="1" dirty="0" smtClean="0"/>
              <a:t>Un </a:t>
            </a:r>
            <a:r>
              <a:rPr lang="it-IT" sz="2400" b="1" dirty="0" err="1"/>
              <a:t>échantillon</a:t>
            </a:r>
            <a:r>
              <a:rPr lang="it-IT" sz="2400" b="1" dirty="0"/>
              <a:t> </a:t>
            </a:r>
            <a:r>
              <a:rPr lang="it-IT" sz="2400" b="1" dirty="0" err="1"/>
              <a:t>représentatif</a:t>
            </a:r>
            <a:r>
              <a:rPr lang="it-IT" sz="2400" b="1" dirty="0"/>
              <a:t> </a:t>
            </a:r>
            <a:r>
              <a:rPr lang="it-IT" sz="2400" dirty="0"/>
              <a:t>de la </a:t>
            </a:r>
            <a:r>
              <a:rPr lang="it-IT" sz="2400" dirty="0" err="1"/>
              <a:t>population</a:t>
            </a:r>
            <a:r>
              <a:rPr lang="it-IT" sz="2400" dirty="0"/>
              <a:t> </a:t>
            </a:r>
            <a:r>
              <a:rPr lang="it-IT" sz="2400" dirty="0" err="1"/>
              <a:t>française</a:t>
            </a:r>
            <a:r>
              <a:rPr lang="it-IT" sz="2400" dirty="0"/>
              <a:t/>
            </a:r>
            <a:br>
              <a:rPr lang="it-IT" sz="2400" dirty="0"/>
            </a:br>
            <a:endParaRPr lang="fr-CA" sz="2400" dirty="0"/>
          </a:p>
        </p:txBody>
      </p:sp>
      <p:sp>
        <p:nvSpPr>
          <p:cNvPr id="3" name="Segnaposto contenuto 2"/>
          <p:cNvSpPr>
            <a:spLocks noGrp="1"/>
          </p:cNvSpPr>
          <p:nvPr>
            <p:ph idx="1"/>
          </p:nvPr>
        </p:nvSpPr>
        <p:spPr/>
        <p:txBody>
          <a:bodyPr>
            <a:noAutofit/>
          </a:bodyPr>
          <a:lstStyle/>
          <a:p>
            <a:r>
              <a:rPr lang="it-IT" sz="2000" b="1" dirty="0" smtClean="0"/>
              <a:t>le </a:t>
            </a:r>
            <a:r>
              <a:rPr lang="it-IT" sz="2000" b="1" dirty="0" err="1"/>
              <a:t>sexe</a:t>
            </a:r>
            <a:r>
              <a:rPr lang="it-IT" sz="2000" b="1" dirty="0"/>
              <a:t> : </a:t>
            </a:r>
            <a:r>
              <a:rPr lang="it-IT" sz="2000" dirty="0" err="1"/>
              <a:t>conformément</a:t>
            </a:r>
            <a:r>
              <a:rPr lang="it-IT" sz="2000" dirty="0"/>
              <a:t> à la </a:t>
            </a:r>
            <a:r>
              <a:rPr lang="it-IT" sz="2000" dirty="0" err="1"/>
              <a:t>réalité</a:t>
            </a:r>
            <a:r>
              <a:rPr lang="it-IT" sz="2000" dirty="0"/>
              <a:t> de la </a:t>
            </a:r>
            <a:r>
              <a:rPr lang="it-IT" sz="2000" dirty="0" err="1"/>
              <a:t>société</a:t>
            </a:r>
            <a:r>
              <a:rPr lang="it-IT" sz="2000" dirty="0"/>
              <a:t> </a:t>
            </a:r>
            <a:r>
              <a:rPr lang="it-IT" sz="2000" dirty="0" err="1"/>
              <a:t>française</a:t>
            </a:r>
            <a:r>
              <a:rPr lang="it-IT" sz="2000" dirty="0"/>
              <a:t>, la Convention est </a:t>
            </a:r>
            <a:r>
              <a:rPr lang="it-IT" sz="2000" dirty="0" err="1"/>
              <a:t>composée</a:t>
            </a:r>
            <a:r>
              <a:rPr lang="it-IT" sz="2000" dirty="0"/>
              <a:t> à 51 % de femmes et à 49 % d’</a:t>
            </a:r>
            <a:r>
              <a:rPr lang="it-IT" sz="2000" dirty="0" err="1"/>
              <a:t>hommes</a:t>
            </a:r>
            <a:endParaRPr lang="it-IT" sz="2000" dirty="0"/>
          </a:p>
          <a:p>
            <a:r>
              <a:rPr lang="it-IT" sz="2000" b="1" dirty="0"/>
              <a:t>l’</a:t>
            </a:r>
            <a:r>
              <a:rPr lang="it-IT" sz="2000" b="1" dirty="0" err="1"/>
              <a:t>âge</a:t>
            </a:r>
            <a:r>
              <a:rPr lang="it-IT" sz="2000" b="1" dirty="0"/>
              <a:t> :</a:t>
            </a:r>
            <a:r>
              <a:rPr lang="it-IT" sz="2000" dirty="0"/>
              <a:t> 6 </a:t>
            </a:r>
            <a:r>
              <a:rPr lang="it-IT" sz="2000" dirty="0" err="1"/>
              <a:t>tranches</a:t>
            </a:r>
            <a:r>
              <a:rPr lang="it-IT" sz="2000" dirty="0"/>
              <a:t> d’</a:t>
            </a:r>
            <a:r>
              <a:rPr lang="it-IT" sz="2000" dirty="0" err="1"/>
              <a:t>âge</a:t>
            </a:r>
            <a:r>
              <a:rPr lang="it-IT" sz="2000" dirty="0"/>
              <a:t>, </a:t>
            </a:r>
            <a:r>
              <a:rPr lang="it-IT" sz="2000" dirty="0" err="1"/>
              <a:t>proportionnelles</a:t>
            </a:r>
            <a:r>
              <a:rPr lang="it-IT" sz="2000" dirty="0"/>
              <a:t> à la </a:t>
            </a:r>
            <a:r>
              <a:rPr lang="it-IT" sz="2000" dirty="0" err="1"/>
              <a:t>pyramide</a:t>
            </a:r>
            <a:r>
              <a:rPr lang="it-IT" sz="2000" dirty="0"/>
              <a:t> </a:t>
            </a:r>
            <a:r>
              <a:rPr lang="it-IT" sz="2000" dirty="0" err="1"/>
              <a:t>des</a:t>
            </a:r>
            <a:r>
              <a:rPr lang="it-IT" sz="2000" dirty="0"/>
              <a:t> </a:t>
            </a:r>
            <a:r>
              <a:rPr lang="it-IT" sz="2000" dirty="0" err="1"/>
              <a:t>âges</a:t>
            </a:r>
            <a:r>
              <a:rPr lang="it-IT" sz="2000" dirty="0"/>
              <a:t> à partir de 16 </a:t>
            </a:r>
            <a:r>
              <a:rPr lang="it-IT" sz="2000" dirty="0" err="1"/>
              <a:t>ans</a:t>
            </a:r>
            <a:r>
              <a:rPr lang="it-IT" sz="2000" dirty="0"/>
              <a:t>, </a:t>
            </a:r>
            <a:r>
              <a:rPr lang="it-IT" sz="2000" dirty="0" err="1"/>
              <a:t>ont</a:t>
            </a:r>
            <a:r>
              <a:rPr lang="it-IT" sz="2000" dirty="0"/>
              <a:t> </a:t>
            </a:r>
            <a:r>
              <a:rPr lang="it-IT" sz="2000" dirty="0" err="1"/>
              <a:t>été</a:t>
            </a:r>
            <a:r>
              <a:rPr lang="it-IT" sz="2000" dirty="0"/>
              <a:t> </a:t>
            </a:r>
            <a:r>
              <a:rPr lang="it-IT" sz="2000" dirty="0" err="1"/>
              <a:t>définies</a:t>
            </a:r>
            <a:r>
              <a:rPr lang="it-IT" sz="2000" dirty="0"/>
              <a:t>.</a:t>
            </a:r>
          </a:p>
          <a:p>
            <a:r>
              <a:rPr lang="it-IT" sz="2000" b="1" dirty="0"/>
              <a:t>le </a:t>
            </a:r>
            <a:r>
              <a:rPr lang="it-IT" sz="2000" b="1" dirty="0" err="1"/>
              <a:t>niveau</a:t>
            </a:r>
            <a:r>
              <a:rPr lang="it-IT" sz="2000" b="1" dirty="0"/>
              <a:t> de </a:t>
            </a:r>
            <a:r>
              <a:rPr lang="it-IT" sz="2000" b="1" dirty="0" err="1"/>
              <a:t>diplôme</a:t>
            </a:r>
            <a:r>
              <a:rPr lang="it-IT" sz="2000" b="1" dirty="0"/>
              <a:t> :</a:t>
            </a:r>
            <a:r>
              <a:rPr lang="it-IT" sz="2000" dirty="0"/>
              <a:t> 6 </a:t>
            </a:r>
            <a:r>
              <a:rPr lang="it-IT" sz="2000" dirty="0" err="1"/>
              <a:t>niveaux</a:t>
            </a:r>
            <a:r>
              <a:rPr lang="it-IT" sz="2000" dirty="0"/>
              <a:t> </a:t>
            </a:r>
            <a:r>
              <a:rPr lang="it-IT" sz="2000" dirty="0" err="1"/>
              <a:t>ont</a:t>
            </a:r>
            <a:r>
              <a:rPr lang="it-IT" sz="2000" dirty="0"/>
              <a:t> </a:t>
            </a:r>
            <a:r>
              <a:rPr lang="it-IT" sz="2000" dirty="0" err="1"/>
              <a:t>été</a:t>
            </a:r>
            <a:r>
              <a:rPr lang="it-IT" sz="2000" dirty="0"/>
              <a:t> </a:t>
            </a:r>
            <a:r>
              <a:rPr lang="it-IT" sz="2000" dirty="0" err="1"/>
              <a:t>retenus</a:t>
            </a:r>
            <a:r>
              <a:rPr lang="it-IT" sz="2000" dirty="0"/>
              <a:t>, </a:t>
            </a:r>
            <a:r>
              <a:rPr lang="it-IT" sz="2000" dirty="0" err="1"/>
              <a:t>afin</a:t>
            </a:r>
            <a:r>
              <a:rPr lang="it-IT" sz="2000" dirty="0"/>
              <a:t> de </a:t>
            </a:r>
            <a:r>
              <a:rPr lang="it-IT" sz="2000" dirty="0" err="1"/>
              <a:t>refléter</a:t>
            </a:r>
            <a:r>
              <a:rPr lang="it-IT" sz="2000" dirty="0"/>
              <a:t> la </a:t>
            </a:r>
            <a:r>
              <a:rPr lang="it-IT" sz="2000" dirty="0" err="1"/>
              <a:t>structure</a:t>
            </a:r>
            <a:r>
              <a:rPr lang="it-IT" sz="2000" dirty="0"/>
              <a:t> de la </a:t>
            </a:r>
            <a:r>
              <a:rPr lang="it-IT" sz="2000" dirty="0" err="1"/>
              <a:t>population</a:t>
            </a:r>
            <a:r>
              <a:rPr lang="it-IT" sz="2000" dirty="0"/>
              <a:t> </a:t>
            </a:r>
            <a:r>
              <a:rPr lang="it-IT" sz="2000" dirty="0" err="1"/>
              <a:t>française</a:t>
            </a:r>
            <a:r>
              <a:rPr lang="it-IT" sz="2000" dirty="0"/>
              <a:t> de ce </a:t>
            </a:r>
            <a:r>
              <a:rPr lang="it-IT" sz="2000" dirty="0" err="1"/>
              <a:t>point</a:t>
            </a:r>
            <a:r>
              <a:rPr lang="it-IT" sz="2000" dirty="0"/>
              <a:t> de </a:t>
            </a:r>
            <a:r>
              <a:rPr lang="it-IT" sz="2000" dirty="0" err="1"/>
              <a:t>vue</a:t>
            </a:r>
            <a:r>
              <a:rPr lang="it-IT" sz="2000" dirty="0"/>
              <a:t>. Une </a:t>
            </a:r>
            <a:r>
              <a:rPr lang="it-IT" sz="2000" dirty="0" err="1"/>
              <a:t>attention</a:t>
            </a:r>
            <a:r>
              <a:rPr lang="it-IT" sz="2000" dirty="0"/>
              <a:t> </a:t>
            </a:r>
            <a:r>
              <a:rPr lang="it-IT" sz="2000" dirty="0" err="1"/>
              <a:t>toute</a:t>
            </a:r>
            <a:r>
              <a:rPr lang="it-IT" sz="2000" dirty="0"/>
              <a:t> </a:t>
            </a:r>
            <a:r>
              <a:rPr lang="it-IT" sz="2000" dirty="0" err="1"/>
              <a:t>particulière</a:t>
            </a:r>
            <a:r>
              <a:rPr lang="it-IT" sz="2000" dirty="0"/>
              <a:t> est </a:t>
            </a:r>
            <a:r>
              <a:rPr lang="it-IT" sz="2000" dirty="0" err="1"/>
              <a:t>portée</a:t>
            </a:r>
            <a:r>
              <a:rPr lang="it-IT" sz="2000" dirty="0"/>
              <a:t> </a:t>
            </a:r>
            <a:r>
              <a:rPr lang="it-IT" sz="2000" dirty="0" err="1"/>
              <a:t>sur</a:t>
            </a:r>
            <a:r>
              <a:rPr lang="it-IT" sz="2000" dirty="0"/>
              <a:t> la </a:t>
            </a:r>
            <a:r>
              <a:rPr lang="it-IT" sz="2000" dirty="0" err="1"/>
              <a:t>nécessité</a:t>
            </a:r>
            <a:r>
              <a:rPr lang="it-IT" sz="2000" dirty="0"/>
              <a:t> d’une </a:t>
            </a:r>
            <a:r>
              <a:rPr lang="it-IT" sz="2000" dirty="0" err="1"/>
              <a:t>juste</a:t>
            </a:r>
            <a:r>
              <a:rPr lang="it-IT" sz="2000" dirty="0"/>
              <a:t> </a:t>
            </a:r>
            <a:r>
              <a:rPr lang="it-IT" sz="2000" dirty="0" err="1"/>
              <a:t>présence</a:t>
            </a:r>
            <a:r>
              <a:rPr lang="it-IT" sz="2000" dirty="0"/>
              <a:t> </a:t>
            </a:r>
            <a:r>
              <a:rPr lang="it-IT" sz="2000" dirty="0" err="1"/>
              <a:t>des</a:t>
            </a:r>
            <a:r>
              <a:rPr lang="it-IT" sz="2000" dirty="0"/>
              <a:t> </a:t>
            </a:r>
            <a:r>
              <a:rPr lang="it-IT" sz="2000" dirty="0" err="1"/>
              <a:t>personnes</a:t>
            </a:r>
            <a:r>
              <a:rPr lang="it-IT" sz="2000" dirty="0"/>
              <a:t> non-</a:t>
            </a:r>
            <a:r>
              <a:rPr lang="it-IT" sz="2000" dirty="0" err="1"/>
              <a:t>diplômées</a:t>
            </a:r>
            <a:r>
              <a:rPr lang="it-IT" sz="2000" dirty="0"/>
              <a:t>.</a:t>
            </a:r>
          </a:p>
          <a:p>
            <a:r>
              <a:rPr lang="it-IT" sz="2000" b="1" dirty="0" err="1"/>
              <a:t>les</a:t>
            </a:r>
            <a:r>
              <a:rPr lang="it-IT" sz="2000" b="1" dirty="0"/>
              <a:t> </a:t>
            </a:r>
            <a:r>
              <a:rPr lang="it-IT" sz="2000" b="1" dirty="0" err="1"/>
              <a:t>catégories</a:t>
            </a:r>
            <a:r>
              <a:rPr lang="it-IT" sz="2000" b="1" dirty="0"/>
              <a:t> socio-</a:t>
            </a:r>
            <a:r>
              <a:rPr lang="it-IT" sz="2000" b="1" dirty="0" err="1"/>
              <a:t>professionnelles</a:t>
            </a:r>
            <a:r>
              <a:rPr lang="it-IT" sz="2000" b="1" dirty="0"/>
              <a:t> :</a:t>
            </a:r>
            <a:r>
              <a:rPr lang="it-IT" sz="2000" dirty="0"/>
              <a:t> la Convention </a:t>
            </a:r>
            <a:r>
              <a:rPr lang="it-IT" sz="2000" dirty="0" err="1"/>
              <a:t>citoyenne</a:t>
            </a:r>
            <a:r>
              <a:rPr lang="it-IT" sz="2000" dirty="0"/>
              <a:t> </a:t>
            </a:r>
            <a:r>
              <a:rPr lang="it-IT" sz="2000" dirty="0" err="1"/>
              <a:t>reflète</a:t>
            </a:r>
            <a:r>
              <a:rPr lang="it-IT" sz="2000" dirty="0"/>
              <a:t> la </a:t>
            </a:r>
            <a:r>
              <a:rPr lang="it-IT" sz="2000" dirty="0" err="1"/>
              <a:t>diversité</a:t>
            </a:r>
            <a:r>
              <a:rPr lang="it-IT" sz="2000" dirty="0"/>
              <a:t> </a:t>
            </a:r>
            <a:r>
              <a:rPr lang="it-IT" sz="2000" dirty="0" err="1"/>
              <a:t>des</a:t>
            </a:r>
            <a:r>
              <a:rPr lang="it-IT" sz="2000" dirty="0"/>
              <a:t> CSP (</a:t>
            </a:r>
            <a:r>
              <a:rPr lang="it-IT" sz="2000" dirty="0" err="1"/>
              <a:t>ouvriers</a:t>
            </a:r>
            <a:r>
              <a:rPr lang="it-IT" sz="2000" dirty="0"/>
              <a:t>, </a:t>
            </a:r>
            <a:r>
              <a:rPr lang="it-IT" sz="2000" dirty="0" err="1"/>
              <a:t>employés</a:t>
            </a:r>
            <a:r>
              <a:rPr lang="it-IT" sz="2000" dirty="0"/>
              <a:t>, </a:t>
            </a:r>
            <a:r>
              <a:rPr lang="it-IT" sz="2000" dirty="0" err="1"/>
              <a:t>cadres</a:t>
            </a:r>
            <a:r>
              <a:rPr lang="it-IT" sz="2000" dirty="0"/>
              <a:t>…) </a:t>
            </a:r>
            <a:r>
              <a:rPr lang="it-IT" sz="2000" dirty="0" err="1"/>
              <a:t>au</a:t>
            </a:r>
            <a:r>
              <a:rPr lang="it-IT" sz="2000" dirty="0"/>
              <a:t> </a:t>
            </a:r>
            <a:r>
              <a:rPr lang="it-IT" sz="2000" dirty="0" err="1"/>
              <a:t>sein</a:t>
            </a:r>
            <a:r>
              <a:rPr lang="it-IT" sz="2000" dirty="0"/>
              <a:t> de la </a:t>
            </a:r>
            <a:r>
              <a:rPr lang="it-IT" sz="2000" dirty="0" err="1"/>
              <a:t>population</a:t>
            </a:r>
            <a:r>
              <a:rPr lang="it-IT" sz="2000" dirty="0"/>
              <a:t> </a:t>
            </a:r>
            <a:r>
              <a:rPr lang="it-IT" sz="2000" dirty="0" err="1"/>
              <a:t>française</a:t>
            </a:r>
            <a:r>
              <a:rPr lang="it-IT" sz="2000" dirty="0"/>
              <a:t>. </a:t>
            </a:r>
            <a:r>
              <a:rPr lang="it-IT" sz="2000" dirty="0" err="1"/>
              <a:t>Des</a:t>
            </a:r>
            <a:r>
              <a:rPr lang="it-IT" sz="2000" dirty="0"/>
              <a:t> </a:t>
            </a:r>
            <a:r>
              <a:rPr lang="it-IT" sz="2000" dirty="0" err="1"/>
              <a:t>personnes</a:t>
            </a:r>
            <a:r>
              <a:rPr lang="it-IT" sz="2000" dirty="0"/>
              <a:t> en situation de grande </a:t>
            </a:r>
            <a:r>
              <a:rPr lang="it-IT" sz="2000" dirty="0" err="1"/>
              <a:t>pauvreté</a:t>
            </a:r>
            <a:r>
              <a:rPr lang="it-IT" sz="2000" dirty="0"/>
              <a:t> </a:t>
            </a:r>
            <a:r>
              <a:rPr lang="it-IT" sz="2000" dirty="0" err="1"/>
              <a:t>sont</a:t>
            </a:r>
            <a:r>
              <a:rPr lang="it-IT" sz="2000" dirty="0"/>
              <a:t> </a:t>
            </a:r>
            <a:r>
              <a:rPr lang="it-IT" sz="2000" dirty="0" err="1"/>
              <a:t>également</a:t>
            </a:r>
            <a:r>
              <a:rPr lang="it-IT" sz="2000" dirty="0"/>
              <a:t> </a:t>
            </a:r>
            <a:r>
              <a:rPr lang="it-IT" sz="2000" dirty="0" err="1"/>
              <a:t>présentes</a:t>
            </a:r>
            <a:r>
              <a:rPr lang="it-IT" sz="2000" dirty="0"/>
              <a:t>.</a:t>
            </a:r>
          </a:p>
          <a:p>
            <a:r>
              <a:rPr lang="it-IT" sz="2000" b="1" dirty="0"/>
              <a:t>le </a:t>
            </a:r>
            <a:r>
              <a:rPr lang="it-IT" sz="2000" b="1" dirty="0" err="1"/>
              <a:t>type</a:t>
            </a:r>
            <a:r>
              <a:rPr lang="it-IT" sz="2000" b="1" dirty="0"/>
              <a:t> de </a:t>
            </a:r>
            <a:r>
              <a:rPr lang="it-IT" sz="2000" b="1" dirty="0" err="1"/>
              <a:t>territoires</a:t>
            </a:r>
            <a:r>
              <a:rPr lang="it-IT" sz="2000" b="1" dirty="0"/>
              <a:t> :</a:t>
            </a:r>
            <a:r>
              <a:rPr lang="it-IT" sz="2000" dirty="0"/>
              <a:t> en se </a:t>
            </a:r>
            <a:r>
              <a:rPr lang="it-IT" sz="2000" dirty="0" err="1"/>
              <a:t>basant</a:t>
            </a:r>
            <a:r>
              <a:rPr lang="it-IT" sz="2000" dirty="0"/>
              <a:t> </a:t>
            </a:r>
            <a:r>
              <a:rPr lang="it-IT" sz="2000" dirty="0" err="1"/>
              <a:t>sur</a:t>
            </a:r>
            <a:r>
              <a:rPr lang="it-IT" sz="2000" dirty="0"/>
              <a:t> </a:t>
            </a:r>
            <a:r>
              <a:rPr lang="it-IT" sz="2000" dirty="0" err="1"/>
              <a:t>les</a:t>
            </a:r>
            <a:r>
              <a:rPr lang="it-IT" sz="2000" dirty="0"/>
              <a:t> </a:t>
            </a:r>
            <a:r>
              <a:rPr lang="it-IT" sz="2000" dirty="0" err="1"/>
              <a:t>catégories</a:t>
            </a:r>
            <a:r>
              <a:rPr lang="it-IT" sz="2000" dirty="0"/>
              <a:t> </a:t>
            </a:r>
            <a:r>
              <a:rPr lang="it-IT" sz="2000" dirty="0" err="1"/>
              <a:t>Insee</a:t>
            </a:r>
            <a:r>
              <a:rPr lang="it-IT" sz="2000" dirty="0"/>
              <a:t>, la Convention </a:t>
            </a:r>
            <a:r>
              <a:rPr lang="it-IT" sz="2000" dirty="0" err="1"/>
              <a:t>respecte</a:t>
            </a:r>
            <a:r>
              <a:rPr lang="it-IT" sz="2000" dirty="0"/>
              <a:t> la </a:t>
            </a:r>
            <a:r>
              <a:rPr lang="it-IT" sz="2000" dirty="0" err="1"/>
              <a:t>répartition</a:t>
            </a:r>
            <a:r>
              <a:rPr lang="it-IT" sz="2000" dirty="0"/>
              <a:t> </a:t>
            </a:r>
            <a:r>
              <a:rPr lang="it-IT" sz="2000" dirty="0" err="1"/>
              <a:t>des</a:t>
            </a:r>
            <a:r>
              <a:rPr lang="it-IT" sz="2000" dirty="0"/>
              <a:t> </a:t>
            </a:r>
            <a:r>
              <a:rPr lang="it-IT" sz="2000" dirty="0" err="1"/>
              <a:t>personnes</a:t>
            </a:r>
            <a:r>
              <a:rPr lang="it-IT" sz="2000" dirty="0"/>
              <a:t> en </a:t>
            </a:r>
            <a:r>
              <a:rPr lang="it-IT" sz="2000" dirty="0" err="1"/>
              <a:t>fonction</a:t>
            </a:r>
            <a:r>
              <a:rPr lang="it-IT" sz="2000" dirty="0"/>
              <a:t> </a:t>
            </a:r>
            <a:r>
              <a:rPr lang="it-IT" sz="2000" dirty="0" err="1"/>
              <a:t>du</a:t>
            </a:r>
            <a:r>
              <a:rPr lang="it-IT" sz="2000" dirty="0"/>
              <a:t> </a:t>
            </a:r>
            <a:r>
              <a:rPr lang="it-IT" sz="2000" dirty="0" err="1"/>
              <a:t>type</a:t>
            </a:r>
            <a:r>
              <a:rPr lang="it-IT" sz="2000" dirty="0"/>
              <a:t> de </a:t>
            </a:r>
            <a:r>
              <a:rPr lang="it-IT" sz="2000" dirty="0" err="1"/>
              <a:t>territoires</a:t>
            </a:r>
            <a:r>
              <a:rPr lang="it-IT" sz="2000" dirty="0"/>
              <a:t> </a:t>
            </a:r>
            <a:r>
              <a:rPr lang="it-IT" sz="2000" dirty="0" err="1"/>
              <a:t>où</a:t>
            </a:r>
            <a:r>
              <a:rPr lang="it-IT" sz="2000" dirty="0"/>
              <a:t> </a:t>
            </a:r>
            <a:r>
              <a:rPr lang="it-IT" sz="2000" dirty="0" err="1"/>
              <a:t>elles</a:t>
            </a:r>
            <a:r>
              <a:rPr lang="it-IT" sz="2000" dirty="0"/>
              <a:t> </a:t>
            </a:r>
            <a:r>
              <a:rPr lang="it-IT" sz="2000" dirty="0" err="1"/>
              <a:t>résident</a:t>
            </a:r>
            <a:r>
              <a:rPr lang="it-IT" sz="2000" dirty="0"/>
              <a:t> (</a:t>
            </a:r>
            <a:r>
              <a:rPr lang="it-IT" sz="2000" dirty="0" err="1"/>
              <a:t>grands</a:t>
            </a:r>
            <a:r>
              <a:rPr lang="it-IT" sz="2000" dirty="0"/>
              <a:t> </a:t>
            </a:r>
            <a:r>
              <a:rPr lang="it-IT" sz="2000" dirty="0" err="1"/>
              <a:t>pôles</a:t>
            </a:r>
            <a:r>
              <a:rPr lang="it-IT" sz="2000" dirty="0"/>
              <a:t> </a:t>
            </a:r>
            <a:r>
              <a:rPr lang="it-IT" sz="2000" dirty="0" err="1"/>
              <a:t>urbains</a:t>
            </a:r>
            <a:r>
              <a:rPr lang="it-IT" sz="2000" dirty="0"/>
              <a:t>, </a:t>
            </a:r>
            <a:r>
              <a:rPr lang="it-IT" sz="2000" dirty="0" err="1"/>
              <a:t>deuxième</a:t>
            </a:r>
            <a:r>
              <a:rPr lang="it-IT" sz="2000" dirty="0"/>
              <a:t> </a:t>
            </a:r>
            <a:r>
              <a:rPr lang="it-IT" sz="2000" dirty="0" err="1"/>
              <a:t>couronne</a:t>
            </a:r>
            <a:r>
              <a:rPr lang="it-IT" sz="2000" dirty="0"/>
              <a:t>, </a:t>
            </a:r>
            <a:r>
              <a:rPr lang="it-IT" sz="2000" dirty="0" err="1"/>
              <a:t>communes</a:t>
            </a:r>
            <a:r>
              <a:rPr lang="it-IT" sz="2000" dirty="0"/>
              <a:t> </a:t>
            </a:r>
            <a:r>
              <a:rPr lang="it-IT" sz="2000" dirty="0" err="1"/>
              <a:t>rurales</a:t>
            </a:r>
            <a:r>
              <a:rPr lang="it-IT" sz="2000" dirty="0"/>
              <a:t>…). </a:t>
            </a:r>
            <a:r>
              <a:rPr lang="it-IT" sz="2000" dirty="0" err="1"/>
              <a:t>Des</a:t>
            </a:r>
            <a:r>
              <a:rPr lang="it-IT" sz="2000" dirty="0"/>
              <a:t> </a:t>
            </a:r>
            <a:r>
              <a:rPr lang="it-IT" sz="2000" dirty="0" err="1"/>
              <a:t>personnes</a:t>
            </a:r>
            <a:r>
              <a:rPr lang="it-IT" sz="2000" dirty="0"/>
              <a:t> </a:t>
            </a:r>
            <a:r>
              <a:rPr lang="it-IT" sz="2000" dirty="0" err="1"/>
              <a:t>issues</a:t>
            </a:r>
            <a:r>
              <a:rPr lang="it-IT" sz="2000" dirty="0"/>
              <a:t> </a:t>
            </a:r>
            <a:r>
              <a:rPr lang="it-IT" sz="2000" dirty="0" err="1"/>
              <a:t>des</a:t>
            </a:r>
            <a:r>
              <a:rPr lang="it-IT" sz="2000" dirty="0"/>
              <a:t> </a:t>
            </a:r>
            <a:r>
              <a:rPr lang="it-IT" sz="2000" dirty="0" err="1"/>
              <a:t>quartiers</a:t>
            </a:r>
            <a:r>
              <a:rPr lang="it-IT" sz="2000" dirty="0"/>
              <a:t> </a:t>
            </a:r>
            <a:r>
              <a:rPr lang="it-IT" sz="2000" dirty="0" err="1"/>
              <a:t>prioritaires</a:t>
            </a:r>
            <a:r>
              <a:rPr lang="it-IT" sz="2000" dirty="0"/>
              <a:t> de la </a:t>
            </a:r>
            <a:r>
              <a:rPr lang="it-IT" sz="2000" dirty="0" err="1"/>
              <a:t>politique</a:t>
            </a:r>
            <a:r>
              <a:rPr lang="it-IT" sz="2000" dirty="0"/>
              <a:t> de la ville (QPV) </a:t>
            </a:r>
            <a:r>
              <a:rPr lang="it-IT" sz="2000" dirty="0" err="1"/>
              <a:t>sont</a:t>
            </a:r>
            <a:r>
              <a:rPr lang="it-IT" sz="2000" dirty="0"/>
              <a:t> </a:t>
            </a:r>
            <a:r>
              <a:rPr lang="it-IT" sz="2000" dirty="0" err="1"/>
              <a:t>également</a:t>
            </a:r>
            <a:r>
              <a:rPr lang="it-IT" sz="2000" dirty="0"/>
              <a:t> </a:t>
            </a:r>
            <a:r>
              <a:rPr lang="it-IT" sz="2000" dirty="0" err="1"/>
              <a:t>présentes</a:t>
            </a:r>
            <a:r>
              <a:rPr lang="it-IT" sz="2000" dirty="0"/>
              <a:t>.</a:t>
            </a:r>
          </a:p>
          <a:p>
            <a:r>
              <a:rPr lang="it-IT" sz="2000" b="1" dirty="0"/>
              <a:t>la zone </a:t>
            </a:r>
            <a:r>
              <a:rPr lang="it-IT" sz="2000" b="1" dirty="0" err="1"/>
              <a:t>géographique</a:t>
            </a:r>
            <a:r>
              <a:rPr lang="it-IT" sz="2000" b="1" dirty="0"/>
              <a:t> :</a:t>
            </a:r>
            <a:r>
              <a:rPr lang="it-IT" sz="2000" dirty="0"/>
              <a:t> la Convention illustre </a:t>
            </a:r>
            <a:r>
              <a:rPr lang="it-IT" sz="2000" dirty="0" err="1"/>
              <a:t>également</a:t>
            </a:r>
            <a:r>
              <a:rPr lang="it-IT" sz="2000" dirty="0"/>
              <a:t> la </a:t>
            </a:r>
            <a:r>
              <a:rPr lang="it-IT" sz="2000" dirty="0" err="1"/>
              <a:t>répartition</a:t>
            </a:r>
            <a:r>
              <a:rPr lang="it-IT" sz="2000" dirty="0"/>
              <a:t> de la </a:t>
            </a:r>
            <a:r>
              <a:rPr lang="it-IT" sz="2000" dirty="0" err="1"/>
              <a:t>population</a:t>
            </a:r>
            <a:r>
              <a:rPr lang="it-IT" sz="2000" dirty="0"/>
              <a:t> </a:t>
            </a:r>
            <a:r>
              <a:rPr lang="it-IT" sz="2000" dirty="0" err="1"/>
              <a:t>française</a:t>
            </a:r>
            <a:r>
              <a:rPr lang="it-IT" sz="2000" dirty="0"/>
              <a:t> </a:t>
            </a:r>
            <a:r>
              <a:rPr lang="it-IT" sz="2000" dirty="0" err="1"/>
              <a:t>sur</a:t>
            </a:r>
            <a:r>
              <a:rPr lang="it-IT" sz="2000" dirty="0"/>
              <a:t> le </a:t>
            </a:r>
            <a:r>
              <a:rPr lang="it-IT" sz="2000" dirty="0" err="1"/>
              <a:t>territoire</a:t>
            </a:r>
            <a:r>
              <a:rPr lang="it-IT" sz="2000" dirty="0"/>
              <a:t> </a:t>
            </a:r>
            <a:r>
              <a:rPr lang="it-IT" sz="2000" dirty="0" err="1"/>
              <a:t>métropolitain</a:t>
            </a:r>
            <a:r>
              <a:rPr lang="it-IT" sz="2000" dirty="0"/>
              <a:t> (</a:t>
            </a:r>
            <a:r>
              <a:rPr lang="it-IT" sz="2000" dirty="0" err="1"/>
              <a:t>Région</a:t>
            </a:r>
            <a:r>
              <a:rPr lang="it-IT" sz="2000" dirty="0"/>
              <a:t>) et ultra-</a:t>
            </a:r>
            <a:r>
              <a:rPr lang="it-IT" sz="2000" dirty="0" err="1"/>
              <a:t>marin</a:t>
            </a:r>
            <a:r>
              <a:rPr lang="it-IT" sz="2000" dirty="0"/>
              <a:t>.</a:t>
            </a:r>
          </a:p>
          <a:p>
            <a:endParaRPr lang="fr-CA" sz="2000" dirty="0"/>
          </a:p>
        </p:txBody>
      </p:sp>
    </p:spTree>
    <p:extLst>
      <p:ext uri="{BB962C8B-B14F-4D97-AF65-F5344CB8AC3E}">
        <p14:creationId xmlns:p14="http://schemas.microsoft.com/office/powerpoint/2010/main" val="3451413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Convention </a:t>
            </a:r>
            <a:r>
              <a:rPr lang="it-IT" sz="2800" dirty="0" err="1"/>
              <a:t>citoyenne</a:t>
            </a:r>
            <a:r>
              <a:rPr lang="it-IT" sz="2800" dirty="0"/>
              <a:t> pour le </a:t>
            </a:r>
            <a:r>
              <a:rPr lang="it-IT" sz="2800" dirty="0" err="1"/>
              <a:t>climat</a:t>
            </a: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err="1"/>
              <a:t>Comment</a:t>
            </a:r>
            <a:r>
              <a:rPr lang="it-IT" sz="2400" dirty="0"/>
              <a:t> « </a:t>
            </a:r>
            <a:r>
              <a:rPr lang="it-IT" sz="2400" dirty="0" err="1"/>
              <a:t>réduire</a:t>
            </a:r>
            <a:r>
              <a:rPr lang="it-IT" sz="2400" dirty="0"/>
              <a:t> d'</a:t>
            </a:r>
            <a:r>
              <a:rPr lang="it-IT" sz="2400" dirty="0" err="1"/>
              <a:t>au</a:t>
            </a:r>
            <a:r>
              <a:rPr lang="it-IT" sz="2400" dirty="0"/>
              <a:t> </a:t>
            </a:r>
            <a:r>
              <a:rPr lang="it-IT" sz="2400" dirty="0" err="1"/>
              <a:t>moins</a:t>
            </a:r>
            <a:r>
              <a:rPr lang="it-IT" sz="2400" dirty="0"/>
              <a:t> 40 % </a:t>
            </a:r>
            <a:r>
              <a:rPr lang="it-IT" sz="2400" dirty="0" err="1"/>
              <a:t>les</a:t>
            </a:r>
            <a:r>
              <a:rPr lang="it-IT" sz="2400" dirty="0"/>
              <a:t> </a:t>
            </a:r>
            <a:r>
              <a:rPr lang="it-IT" sz="2400" dirty="0" err="1"/>
              <a:t>émissions</a:t>
            </a:r>
            <a:r>
              <a:rPr lang="it-IT" sz="2400" dirty="0"/>
              <a:t> de </a:t>
            </a:r>
            <a:r>
              <a:rPr lang="it-IT" sz="2400" dirty="0" err="1"/>
              <a:t>gaz</a:t>
            </a:r>
            <a:r>
              <a:rPr lang="it-IT" sz="2400" dirty="0"/>
              <a:t> à </a:t>
            </a:r>
            <a:r>
              <a:rPr lang="it-IT" sz="2400" dirty="0" err="1"/>
              <a:t>effet</a:t>
            </a:r>
            <a:r>
              <a:rPr lang="it-IT" sz="2400" dirty="0"/>
              <a:t> de serre d'</a:t>
            </a:r>
            <a:r>
              <a:rPr lang="it-IT" sz="2400" dirty="0" err="1"/>
              <a:t>ici</a:t>
            </a:r>
            <a:r>
              <a:rPr lang="it-IT" sz="2400" dirty="0"/>
              <a:t> à 2030 par </a:t>
            </a:r>
            <a:r>
              <a:rPr lang="it-IT" sz="2400" dirty="0" err="1"/>
              <a:t>rapport</a:t>
            </a:r>
            <a:r>
              <a:rPr lang="it-IT" sz="2400" dirty="0"/>
              <a:t> à 1990 », le tout </a:t>
            </a:r>
            <a:r>
              <a:rPr lang="it-IT" sz="2400" dirty="0" err="1"/>
              <a:t>dans</a:t>
            </a:r>
            <a:r>
              <a:rPr lang="it-IT" sz="2400" dirty="0"/>
              <a:t> un esprit de « </a:t>
            </a:r>
            <a:r>
              <a:rPr lang="it-IT" sz="2400" dirty="0" err="1"/>
              <a:t>justice</a:t>
            </a:r>
            <a:r>
              <a:rPr lang="it-IT" sz="2400" dirty="0"/>
              <a:t> sociale » ? C'est la </a:t>
            </a:r>
            <a:r>
              <a:rPr lang="it-IT" sz="2400" dirty="0" err="1"/>
              <a:t>lourde</a:t>
            </a:r>
            <a:r>
              <a:rPr lang="it-IT" sz="2400" dirty="0"/>
              <a:t> </a:t>
            </a:r>
            <a:r>
              <a:rPr lang="it-IT" sz="2400" dirty="0" err="1"/>
              <a:t>question</a:t>
            </a:r>
            <a:r>
              <a:rPr lang="it-IT" sz="2400" dirty="0"/>
              <a:t> à </a:t>
            </a:r>
            <a:r>
              <a:rPr lang="it-IT" sz="2400" dirty="0" err="1"/>
              <a:t>laquelle</a:t>
            </a:r>
            <a:r>
              <a:rPr lang="it-IT" sz="2400" dirty="0"/>
              <a:t> a </a:t>
            </a:r>
            <a:r>
              <a:rPr lang="it-IT" sz="2400" dirty="0" err="1"/>
              <a:t>dû</a:t>
            </a:r>
            <a:r>
              <a:rPr lang="it-IT" sz="2400" dirty="0"/>
              <a:t> </a:t>
            </a:r>
            <a:r>
              <a:rPr lang="it-IT" sz="2400" dirty="0" err="1"/>
              <a:t>répondre</a:t>
            </a:r>
            <a:r>
              <a:rPr lang="it-IT" sz="2400" dirty="0"/>
              <a:t> la Convention </a:t>
            </a:r>
            <a:r>
              <a:rPr lang="it-IT" sz="2400" dirty="0" err="1"/>
              <a:t>citoyenne</a:t>
            </a:r>
            <a:r>
              <a:rPr lang="it-IT" sz="2400" dirty="0"/>
              <a:t> pour le </a:t>
            </a:r>
            <a:r>
              <a:rPr lang="it-IT" sz="2400" dirty="0" err="1"/>
              <a:t>climat</a:t>
            </a:r>
            <a:r>
              <a:rPr lang="it-IT" sz="2400" dirty="0"/>
              <a:t>, </a:t>
            </a:r>
            <a:r>
              <a:rPr lang="it-IT" sz="2400" dirty="0" err="1"/>
              <a:t>composée</a:t>
            </a:r>
            <a:r>
              <a:rPr lang="it-IT" sz="2400" dirty="0"/>
              <a:t> de 150 </a:t>
            </a:r>
            <a:r>
              <a:rPr lang="it-IT" sz="2400" dirty="0" err="1"/>
              <a:t>Français</a:t>
            </a:r>
            <a:r>
              <a:rPr lang="it-IT" sz="2400" dirty="0"/>
              <a:t> </a:t>
            </a:r>
            <a:r>
              <a:rPr lang="it-IT" sz="2400" dirty="0" err="1"/>
              <a:t>tirés</a:t>
            </a:r>
            <a:r>
              <a:rPr lang="it-IT" sz="2400" dirty="0"/>
              <a:t> </a:t>
            </a:r>
            <a:r>
              <a:rPr lang="it-IT" sz="2400" dirty="0" err="1"/>
              <a:t>au</a:t>
            </a:r>
            <a:r>
              <a:rPr lang="it-IT" sz="2400" dirty="0"/>
              <a:t> </a:t>
            </a:r>
            <a:r>
              <a:rPr lang="it-IT" sz="2400" dirty="0" err="1"/>
              <a:t>sort</a:t>
            </a:r>
            <a:r>
              <a:rPr lang="it-IT" sz="2400" dirty="0"/>
              <a:t>.</a:t>
            </a:r>
          </a:p>
          <a:p>
            <a:pPr algn="just"/>
            <a:r>
              <a:rPr lang="it-IT" sz="2400" dirty="0"/>
              <a:t>Pour </a:t>
            </a:r>
            <a:r>
              <a:rPr lang="it-IT" sz="2400" dirty="0" err="1"/>
              <a:t>aboutir</a:t>
            </a:r>
            <a:r>
              <a:rPr lang="it-IT" sz="2400" dirty="0"/>
              <a:t> à </a:t>
            </a:r>
            <a:r>
              <a:rPr lang="it-IT" sz="2400" dirty="0" err="1"/>
              <a:t>des</a:t>
            </a:r>
            <a:r>
              <a:rPr lang="it-IT" sz="2400" dirty="0"/>
              <a:t> « </a:t>
            </a:r>
            <a:r>
              <a:rPr lang="it-IT" sz="2400" dirty="0" err="1"/>
              <a:t>propositions</a:t>
            </a:r>
            <a:r>
              <a:rPr lang="it-IT" sz="2400" dirty="0"/>
              <a:t> </a:t>
            </a:r>
            <a:r>
              <a:rPr lang="it-IT" sz="2400" dirty="0" err="1"/>
              <a:t>structurantes</a:t>
            </a:r>
            <a:r>
              <a:rPr lang="it-IT" sz="2400" dirty="0"/>
              <a:t> », </a:t>
            </a:r>
            <a:r>
              <a:rPr lang="it-IT" sz="2400" dirty="0" err="1"/>
              <a:t>les</a:t>
            </a:r>
            <a:r>
              <a:rPr lang="it-IT" sz="2400" dirty="0"/>
              <a:t> </a:t>
            </a:r>
            <a:r>
              <a:rPr lang="it-IT" sz="2400" dirty="0" err="1"/>
              <a:t>participants</a:t>
            </a:r>
            <a:r>
              <a:rPr lang="it-IT" sz="2400" dirty="0"/>
              <a:t> </a:t>
            </a:r>
            <a:r>
              <a:rPr lang="it-IT" sz="2400" dirty="0" err="1"/>
              <a:t>ont</a:t>
            </a:r>
            <a:r>
              <a:rPr lang="it-IT" sz="2400" dirty="0"/>
              <a:t> </a:t>
            </a:r>
            <a:r>
              <a:rPr lang="it-IT" sz="2400" dirty="0" err="1" smtClean="0"/>
              <a:t>planché</a:t>
            </a:r>
            <a:r>
              <a:rPr lang="it-IT" sz="2400" dirty="0" smtClean="0"/>
              <a:t> (</a:t>
            </a:r>
            <a:r>
              <a:rPr lang="it-IT" sz="2400" dirty="0" err="1" smtClean="0"/>
              <a:t>réfléchi</a:t>
            </a:r>
            <a:r>
              <a:rPr lang="it-IT" sz="2400" dirty="0" smtClean="0"/>
              <a:t>) </a:t>
            </a:r>
            <a:r>
              <a:rPr lang="it-IT" sz="2400" dirty="0" err="1"/>
              <a:t>sur</a:t>
            </a:r>
            <a:r>
              <a:rPr lang="it-IT" sz="2400" dirty="0"/>
              <a:t> « </a:t>
            </a:r>
            <a:r>
              <a:rPr lang="it-IT" sz="2400" dirty="0" err="1"/>
              <a:t>cinq</a:t>
            </a:r>
            <a:r>
              <a:rPr lang="it-IT" sz="2400" dirty="0"/>
              <a:t> </a:t>
            </a:r>
            <a:r>
              <a:rPr lang="it-IT" sz="2400" dirty="0" err="1"/>
              <a:t>grands</a:t>
            </a:r>
            <a:r>
              <a:rPr lang="it-IT" sz="2400" dirty="0"/>
              <a:t> </a:t>
            </a:r>
            <a:r>
              <a:rPr lang="it-IT" sz="2400" dirty="0" err="1"/>
              <a:t>thèmes</a:t>
            </a:r>
            <a:r>
              <a:rPr lang="it-IT" sz="2400" dirty="0"/>
              <a:t> en </a:t>
            </a:r>
            <a:r>
              <a:rPr lang="it-IT" sz="2400" dirty="0" err="1"/>
              <a:t>résonance</a:t>
            </a:r>
            <a:r>
              <a:rPr lang="it-IT" sz="2400" dirty="0"/>
              <a:t> </a:t>
            </a:r>
            <a:r>
              <a:rPr lang="it-IT" sz="2400" dirty="0" err="1"/>
              <a:t>avec</a:t>
            </a:r>
            <a:r>
              <a:rPr lang="it-IT" sz="2400" dirty="0"/>
              <a:t> la vie </a:t>
            </a:r>
            <a:r>
              <a:rPr lang="it-IT" sz="2400" dirty="0" err="1"/>
              <a:t>quotidienne</a:t>
            </a:r>
            <a:r>
              <a:rPr lang="it-IT" sz="2400" dirty="0"/>
              <a:t> : se </a:t>
            </a:r>
            <a:r>
              <a:rPr lang="it-IT" sz="2400" dirty="0" err="1" smtClean="0"/>
              <a:t>déplacer</a:t>
            </a:r>
            <a:r>
              <a:rPr lang="it-IT" sz="2400" dirty="0" smtClean="0"/>
              <a:t> (</a:t>
            </a:r>
            <a:r>
              <a:rPr lang="it-IT" sz="2400" dirty="0" err="1" smtClean="0"/>
              <a:t>transport</a:t>
            </a:r>
            <a:r>
              <a:rPr lang="it-IT" sz="2400" dirty="0" smtClean="0"/>
              <a:t>), </a:t>
            </a:r>
            <a:r>
              <a:rPr lang="it-IT" sz="2400" dirty="0"/>
              <a:t>se </a:t>
            </a:r>
            <a:r>
              <a:rPr lang="it-IT" sz="2400" dirty="0" err="1"/>
              <a:t>loger</a:t>
            </a:r>
            <a:r>
              <a:rPr lang="it-IT" sz="2400" dirty="0"/>
              <a:t>, se </a:t>
            </a:r>
            <a:r>
              <a:rPr lang="it-IT" sz="2400" dirty="0" err="1"/>
              <a:t>nourrir</a:t>
            </a:r>
            <a:r>
              <a:rPr lang="it-IT" sz="2400" dirty="0"/>
              <a:t>, </a:t>
            </a:r>
            <a:r>
              <a:rPr lang="it-IT" sz="2400" dirty="0" err="1"/>
              <a:t>consommer</a:t>
            </a:r>
            <a:r>
              <a:rPr lang="it-IT" sz="2400" dirty="0"/>
              <a:t>, </a:t>
            </a:r>
            <a:r>
              <a:rPr lang="it-IT" sz="2400" dirty="0" err="1"/>
              <a:t>produire</a:t>
            </a:r>
            <a:r>
              <a:rPr lang="it-IT" sz="2400" dirty="0"/>
              <a:t> et </a:t>
            </a:r>
            <a:r>
              <a:rPr lang="it-IT" sz="2400" dirty="0" err="1"/>
              <a:t>travailler</a:t>
            </a:r>
            <a:r>
              <a:rPr lang="it-IT" sz="2400" dirty="0"/>
              <a:t>. </a:t>
            </a:r>
            <a:r>
              <a:rPr lang="it-IT" sz="2400" dirty="0" err="1"/>
              <a:t>Lors</a:t>
            </a:r>
            <a:r>
              <a:rPr lang="it-IT" sz="2400" dirty="0"/>
              <a:t> de la </a:t>
            </a:r>
            <a:r>
              <a:rPr lang="it-IT" sz="2400" dirty="0" err="1"/>
              <a:t>troisième</a:t>
            </a:r>
            <a:r>
              <a:rPr lang="it-IT" sz="2400" dirty="0"/>
              <a:t> session </a:t>
            </a:r>
            <a:r>
              <a:rPr lang="it-IT" sz="2400" dirty="0" err="1"/>
              <a:t>ont</a:t>
            </a:r>
            <a:r>
              <a:rPr lang="it-IT" sz="2400" dirty="0"/>
              <a:t> </a:t>
            </a:r>
            <a:r>
              <a:rPr lang="it-IT" sz="2400" dirty="0" err="1"/>
              <a:t>aussi</a:t>
            </a:r>
            <a:r>
              <a:rPr lang="it-IT" sz="2400" dirty="0"/>
              <a:t> </a:t>
            </a:r>
            <a:r>
              <a:rPr lang="it-IT" sz="2400" dirty="0" err="1"/>
              <a:t>été</a:t>
            </a:r>
            <a:r>
              <a:rPr lang="it-IT" sz="2400" dirty="0"/>
              <a:t> </a:t>
            </a:r>
            <a:r>
              <a:rPr lang="it-IT" sz="2400" dirty="0" err="1"/>
              <a:t>introduits</a:t>
            </a:r>
            <a:r>
              <a:rPr lang="it-IT" sz="2400" dirty="0"/>
              <a:t> </a:t>
            </a:r>
            <a:r>
              <a:rPr lang="it-IT" sz="2400" dirty="0" err="1"/>
              <a:t>les</a:t>
            </a:r>
            <a:r>
              <a:rPr lang="it-IT" sz="2400" dirty="0"/>
              <a:t> </a:t>
            </a:r>
            <a:r>
              <a:rPr lang="it-IT" sz="2400" dirty="0" err="1"/>
              <a:t>délicats</a:t>
            </a:r>
            <a:r>
              <a:rPr lang="it-IT" sz="2400" dirty="0"/>
              <a:t> </a:t>
            </a:r>
            <a:r>
              <a:rPr lang="it-IT" sz="2400" dirty="0" err="1"/>
              <a:t>sujets</a:t>
            </a:r>
            <a:r>
              <a:rPr lang="it-IT" sz="2400" dirty="0"/>
              <a:t> de la </a:t>
            </a:r>
            <a:r>
              <a:rPr lang="it-IT" sz="2400" dirty="0" err="1"/>
              <a:t>taxe</a:t>
            </a:r>
            <a:r>
              <a:rPr lang="it-IT" sz="2400" dirty="0"/>
              <a:t> carbone et de la </a:t>
            </a:r>
            <a:r>
              <a:rPr lang="it-IT" sz="2400" dirty="0" err="1"/>
              <a:t>fiscalité</a:t>
            </a:r>
            <a:r>
              <a:rPr lang="it-IT" sz="2400" dirty="0"/>
              <a:t> </a:t>
            </a:r>
            <a:r>
              <a:rPr lang="it-IT" sz="2400" dirty="0" err="1"/>
              <a:t>environnementale</a:t>
            </a:r>
            <a:r>
              <a:rPr lang="it-IT" sz="2400" dirty="0"/>
              <a:t>.</a:t>
            </a:r>
          </a:p>
          <a:p>
            <a:endParaRPr lang="fr-CA" sz="2400" dirty="0"/>
          </a:p>
        </p:txBody>
      </p:sp>
    </p:spTree>
    <p:extLst>
      <p:ext uri="{BB962C8B-B14F-4D97-AF65-F5344CB8AC3E}">
        <p14:creationId xmlns:p14="http://schemas.microsoft.com/office/powerpoint/2010/main" val="1496903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Convention </a:t>
            </a:r>
            <a:r>
              <a:rPr lang="it-IT" sz="2800" dirty="0" err="1"/>
              <a:t>citoyenne</a:t>
            </a:r>
            <a:r>
              <a:rPr lang="it-IT" sz="2800" dirty="0"/>
              <a:t> pour le </a:t>
            </a:r>
            <a:r>
              <a:rPr lang="it-IT" sz="2800" dirty="0" err="1"/>
              <a:t>climat</a:t>
            </a:r>
            <a:endParaRPr lang="fr-CA" sz="2800" dirty="0"/>
          </a:p>
        </p:txBody>
      </p:sp>
      <p:sp>
        <p:nvSpPr>
          <p:cNvPr id="3" name="Segnaposto contenuto 2"/>
          <p:cNvSpPr>
            <a:spLocks noGrp="1"/>
          </p:cNvSpPr>
          <p:nvPr>
            <p:ph idx="1"/>
          </p:nvPr>
        </p:nvSpPr>
        <p:spPr/>
        <p:txBody>
          <a:bodyPr>
            <a:normAutofit/>
          </a:bodyPr>
          <a:lstStyle/>
          <a:p>
            <a:pPr algn="just"/>
            <a:r>
              <a:rPr lang="it-IT" sz="2400" dirty="0"/>
              <a:t>Pour </a:t>
            </a:r>
            <a:r>
              <a:rPr lang="it-IT" sz="2400" dirty="0" err="1"/>
              <a:t>élaborer</a:t>
            </a:r>
            <a:r>
              <a:rPr lang="it-IT" sz="2400" dirty="0"/>
              <a:t> </a:t>
            </a:r>
            <a:r>
              <a:rPr lang="it-IT" sz="2400" dirty="0" err="1"/>
              <a:t>leurs</a:t>
            </a:r>
            <a:r>
              <a:rPr lang="it-IT" sz="2400" dirty="0"/>
              <a:t> </a:t>
            </a:r>
            <a:r>
              <a:rPr lang="it-IT" sz="2400" dirty="0" err="1"/>
              <a:t>suggestions</a:t>
            </a:r>
            <a:r>
              <a:rPr lang="it-IT" sz="2400" dirty="0"/>
              <a:t>, </a:t>
            </a:r>
            <a:r>
              <a:rPr lang="it-IT" sz="2400" dirty="0" err="1"/>
              <a:t>les</a:t>
            </a:r>
            <a:r>
              <a:rPr lang="it-IT" sz="2400" dirty="0"/>
              <a:t> </a:t>
            </a:r>
            <a:r>
              <a:rPr lang="it-IT" sz="2400" dirty="0" err="1"/>
              <a:t>membres</a:t>
            </a:r>
            <a:r>
              <a:rPr lang="it-IT" sz="2400" dirty="0"/>
              <a:t> de la Convention </a:t>
            </a:r>
            <a:r>
              <a:rPr lang="it-IT" sz="2400" dirty="0" err="1"/>
              <a:t>citoyenne</a:t>
            </a:r>
            <a:r>
              <a:rPr lang="it-IT" sz="2400" dirty="0"/>
              <a:t> pour le </a:t>
            </a:r>
            <a:r>
              <a:rPr lang="it-IT" sz="2400" dirty="0" err="1"/>
              <a:t>climat</a:t>
            </a:r>
            <a:r>
              <a:rPr lang="it-IT" sz="2400" dirty="0"/>
              <a:t> (CCC) </a:t>
            </a:r>
            <a:r>
              <a:rPr lang="it-IT" sz="2400" dirty="0" err="1"/>
              <a:t>ont</a:t>
            </a:r>
            <a:r>
              <a:rPr lang="it-IT" sz="2400" dirty="0"/>
              <a:t> </a:t>
            </a:r>
            <a:r>
              <a:rPr lang="it-IT" sz="2400" dirty="0" err="1"/>
              <a:t>bénéficié</a:t>
            </a:r>
            <a:r>
              <a:rPr lang="it-IT" sz="2400" dirty="0"/>
              <a:t> de l'expertise de </a:t>
            </a:r>
            <a:r>
              <a:rPr lang="it-IT" sz="2400" dirty="0" err="1"/>
              <a:t>scientifiques</a:t>
            </a:r>
            <a:r>
              <a:rPr lang="it-IT" sz="2400" dirty="0"/>
              <a:t>, d'</a:t>
            </a:r>
            <a:r>
              <a:rPr lang="it-IT" sz="2400" dirty="0" err="1"/>
              <a:t>économistes</a:t>
            </a:r>
            <a:r>
              <a:rPr lang="it-IT" sz="2400" dirty="0"/>
              <a:t> </a:t>
            </a:r>
            <a:r>
              <a:rPr lang="it-IT" sz="2400" dirty="0" err="1"/>
              <a:t>ou</a:t>
            </a:r>
            <a:r>
              <a:rPr lang="it-IT" sz="2400" dirty="0"/>
              <a:t> </a:t>
            </a:r>
            <a:r>
              <a:rPr lang="it-IT" sz="2400" dirty="0" err="1"/>
              <a:t>encore</a:t>
            </a:r>
            <a:r>
              <a:rPr lang="it-IT" sz="2400" dirty="0"/>
              <a:t> de </a:t>
            </a:r>
            <a:r>
              <a:rPr lang="it-IT" sz="2400" dirty="0" err="1"/>
              <a:t>chercheurs</a:t>
            </a:r>
            <a:r>
              <a:rPr lang="it-IT" sz="2400" dirty="0"/>
              <a:t> en </a:t>
            </a:r>
            <a:r>
              <a:rPr lang="it-IT" sz="2400" dirty="0" err="1"/>
              <a:t>sciences</a:t>
            </a:r>
            <a:r>
              <a:rPr lang="it-IT" sz="2400" dirty="0"/>
              <a:t> </a:t>
            </a:r>
            <a:r>
              <a:rPr lang="it-IT" sz="2400" dirty="0" err="1"/>
              <a:t>sociales</a:t>
            </a:r>
            <a:r>
              <a:rPr lang="it-IT" sz="2400" dirty="0"/>
              <a:t> </a:t>
            </a:r>
            <a:r>
              <a:rPr lang="it-IT" sz="2400" dirty="0" err="1"/>
              <a:t>ou</a:t>
            </a:r>
            <a:r>
              <a:rPr lang="it-IT" sz="2400" dirty="0"/>
              <a:t> </a:t>
            </a:r>
            <a:r>
              <a:rPr lang="it-IT" sz="2400" dirty="0" err="1"/>
              <a:t>politiques</a:t>
            </a:r>
            <a:r>
              <a:rPr lang="it-IT" sz="2400" dirty="0"/>
              <a:t>.</a:t>
            </a:r>
            <a:endParaRPr lang="fr-CA" sz="2400" dirty="0"/>
          </a:p>
        </p:txBody>
      </p:sp>
    </p:spTree>
    <p:extLst>
      <p:ext uri="{BB962C8B-B14F-4D97-AF65-F5344CB8AC3E}">
        <p14:creationId xmlns:p14="http://schemas.microsoft.com/office/powerpoint/2010/main" val="89699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Polémiques sur l’Art. 24</a:t>
            </a:r>
            <a:endParaRPr lang="fr-CA" sz="2800" dirty="0"/>
          </a:p>
        </p:txBody>
      </p:sp>
      <p:sp>
        <p:nvSpPr>
          <p:cNvPr id="3" name="Segnaposto contenuto 2"/>
          <p:cNvSpPr>
            <a:spLocks noGrp="1"/>
          </p:cNvSpPr>
          <p:nvPr>
            <p:ph idx="1"/>
          </p:nvPr>
        </p:nvSpPr>
        <p:spPr/>
        <p:txBody>
          <a:bodyPr>
            <a:normAutofit/>
          </a:bodyPr>
          <a:lstStyle/>
          <a:p>
            <a:r>
              <a:rPr lang="fr-CA" sz="2400" dirty="0"/>
              <a:t>L'article </a:t>
            </a:r>
            <a:r>
              <a:rPr lang="fr-CA" sz="2400" dirty="0" smtClean="0"/>
              <a:t>a suscité une </a:t>
            </a:r>
            <a:r>
              <a:rPr lang="fr-CA" sz="2400" dirty="0"/>
              <a:t>vive </a:t>
            </a:r>
            <a:r>
              <a:rPr lang="fr-CA" sz="2400" dirty="0" smtClean="0"/>
              <a:t>opposition</a:t>
            </a:r>
          </a:p>
          <a:p>
            <a:r>
              <a:rPr lang="fr-CA" sz="2400" dirty="0" smtClean="0"/>
              <a:t>du </a:t>
            </a:r>
            <a:r>
              <a:rPr lang="fr-CA" sz="2400" dirty="0"/>
              <a:t>Conseil des droits de l'homme des Nations </a:t>
            </a:r>
            <a:r>
              <a:rPr lang="fr-CA" sz="2400" dirty="0" smtClean="0"/>
              <a:t>unies</a:t>
            </a:r>
          </a:p>
          <a:p>
            <a:r>
              <a:rPr lang="fr-CA" sz="2400" dirty="0" smtClean="0"/>
              <a:t>de </a:t>
            </a:r>
            <a:r>
              <a:rPr lang="fr-CA" sz="2400" dirty="0"/>
              <a:t>la commission </a:t>
            </a:r>
            <a:r>
              <a:rPr lang="fr-CA" sz="2400" dirty="0" smtClean="0"/>
              <a:t>européenne, </a:t>
            </a:r>
          </a:p>
          <a:p>
            <a:r>
              <a:rPr lang="fr-CA" sz="2400" dirty="0" smtClean="0"/>
              <a:t>du </a:t>
            </a:r>
            <a:r>
              <a:rPr lang="fr-CA" sz="2400" dirty="0"/>
              <a:t>Conseil de </a:t>
            </a:r>
            <a:r>
              <a:rPr lang="fr-CA" sz="2400" dirty="0" smtClean="0"/>
              <a:t>l'Europe, </a:t>
            </a:r>
          </a:p>
          <a:p>
            <a:r>
              <a:rPr lang="fr-CA" sz="2400" dirty="0" smtClean="0"/>
              <a:t>du </a:t>
            </a:r>
            <a:r>
              <a:rPr lang="fr-CA" sz="2400" dirty="0"/>
              <a:t>Défenseur des </a:t>
            </a:r>
            <a:r>
              <a:rPr lang="fr-CA" sz="2400" dirty="0" smtClean="0"/>
              <a:t>droits</a:t>
            </a:r>
          </a:p>
          <a:p>
            <a:r>
              <a:rPr lang="fr-CA" sz="2400" dirty="0" smtClean="0"/>
              <a:t>du </a:t>
            </a:r>
            <a:r>
              <a:rPr lang="fr-CA" sz="2400" dirty="0"/>
              <a:t>Conseil national des barreaux et des associations de défense des libertés </a:t>
            </a:r>
            <a:r>
              <a:rPr lang="fr-CA" sz="2400" dirty="0" smtClean="0"/>
              <a:t>publiques </a:t>
            </a:r>
          </a:p>
          <a:p>
            <a:r>
              <a:rPr lang="fr-CA" sz="2400" dirty="0" smtClean="0"/>
              <a:t>des journalistes</a:t>
            </a:r>
          </a:p>
          <a:p>
            <a:endParaRPr lang="fr-CA" sz="2400" dirty="0"/>
          </a:p>
          <a:p>
            <a:r>
              <a:rPr lang="fr-CA" sz="2400" dirty="0" err="1" smtClean="0"/>
              <a:t>citoyen.ne.s</a:t>
            </a:r>
            <a:r>
              <a:rPr lang="fr-CA" sz="2400" dirty="0" smtClean="0"/>
              <a:t> dans la rue</a:t>
            </a:r>
            <a:endParaRPr lang="fr-CA" sz="2400" dirty="0"/>
          </a:p>
        </p:txBody>
      </p:sp>
    </p:spTree>
    <p:extLst>
      <p:ext uri="{BB962C8B-B14F-4D97-AF65-F5344CB8AC3E}">
        <p14:creationId xmlns:p14="http://schemas.microsoft.com/office/powerpoint/2010/main" val="16065810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a:t>R</a:t>
            </a:r>
            <a:r>
              <a:rPr lang="it-IT" sz="2800" b="1" dirty="0" err="1" smtClean="0"/>
              <a:t>éférendum</a:t>
            </a:r>
            <a:r>
              <a:rPr lang="it-IT" sz="2800" b="1" dirty="0" smtClean="0"/>
              <a:t/>
            </a:r>
            <a:br>
              <a:rPr lang="it-IT" sz="2800" b="1" dirty="0" smtClean="0"/>
            </a:br>
            <a:endParaRPr lang="fr-CA" sz="2800" dirty="0"/>
          </a:p>
        </p:txBody>
      </p:sp>
      <p:sp>
        <p:nvSpPr>
          <p:cNvPr id="3" name="Segnaposto contenuto 2"/>
          <p:cNvSpPr>
            <a:spLocks noGrp="1"/>
          </p:cNvSpPr>
          <p:nvPr>
            <p:ph idx="1"/>
          </p:nvPr>
        </p:nvSpPr>
        <p:spPr/>
        <p:txBody>
          <a:bodyPr>
            <a:normAutofit/>
          </a:bodyPr>
          <a:lstStyle/>
          <a:p>
            <a:pPr algn="just"/>
            <a:r>
              <a:rPr lang="it-IT" sz="2400" b="1" dirty="0" err="1"/>
              <a:t>Dans</a:t>
            </a:r>
            <a:r>
              <a:rPr lang="it-IT" sz="2400" b="1" dirty="0"/>
              <a:t> </a:t>
            </a:r>
            <a:r>
              <a:rPr lang="it-IT" sz="2400" b="1" dirty="0" err="1"/>
              <a:t>quels</a:t>
            </a:r>
            <a:r>
              <a:rPr lang="it-IT" sz="2400" b="1" dirty="0"/>
              <a:t> </a:t>
            </a:r>
            <a:r>
              <a:rPr lang="it-IT" sz="2400" b="1" dirty="0" err="1"/>
              <a:t>cas</a:t>
            </a:r>
            <a:r>
              <a:rPr lang="it-IT" sz="2400" b="1" dirty="0"/>
              <a:t> le </a:t>
            </a:r>
            <a:r>
              <a:rPr lang="it-IT" sz="2400" b="1" dirty="0" err="1"/>
              <a:t>président</a:t>
            </a:r>
            <a:r>
              <a:rPr lang="it-IT" sz="2400" b="1" dirty="0"/>
              <a:t> de la </a:t>
            </a:r>
            <a:r>
              <a:rPr lang="it-IT" sz="2400" b="1" dirty="0" err="1"/>
              <a:t>République</a:t>
            </a:r>
            <a:r>
              <a:rPr lang="it-IT" sz="2400" b="1" dirty="0"/>
              <a:t> </a:t>
            </a:r>
            <a:r>
              <a:rPr lang="it-IT" sz="2400" b="1" dirty="0" err="1"/>
              <a:t>peut</a:t>
            </a:r>
            <a:r>
              <a:rPr lang="it-IT" sz="2400" b="1" dirty="0"/>
              <a:t>-il </a:t>
            </a:r>
            <a:r>
              <a:rPr lang="it-IT" sz="2400" b="1" dirty="0" err="1"/>
              <a:t>organiser</a:t>
            </a:r>
            <a:r>
              <a:rPr lang="it-IT" sz="2400" b="1" dirty="0"/>
              <a:t> un </a:t>
            </a:r>
            <a:r>
              <a:rPr lang="it-IT" sz="2400" b="1" dirty="0" err="1"/>
              <a:t>référendum</a:t>
            </a:r>
            <a:r>
              <a:rPr lang="it-IT" sz="2400" b="1" dirty="0"/>
              <a:t> ? </a:t>
            </a:r>
          </a:p>
          <a:p>
            <a:pPr algn="just"/>
            <a:r>
              <a:rPr lang="it-IT" sz="2400" dirty="0"/>
              <a:t>Le </a:t>
            </a:r>
            <a:r>
              <a:rPr lang="it-IT" sz="2400" dirty="0" err="1"/>
              <a:t>président</a:t>
            </a:r>
            <a:r>
              <a:rPr lang="it-IT" sz="2400" dirty="0"/>
              <a:t> de la </a:t>
            </a:r>
            <a:r>
              <a:rPr lang="it-IT" sz="2400" dirty="0" err="1"/>
              <a:t>République</a:t>
            </a:r>
            <a:r>
              <a:rPr lang="it-IT" sz="2400" dirty="0"/>
              <a:t> </a:t>
            </a:r>
            <a:r>
              <a:rPr lang="it-IT" sz="2400" dirty="0" err="1"/>
              <a:t>peut</a:t>
            </a:r>
            <a:r>
              <a:rPr lang="it-IT" sz="2400" dirty="0"/>
              <a:t> </a:t>
            </a:r>
            <a:r>
              <a:rPr lang="it-IT" sz="2400" dirty="0" err="1"/>
              <a:t>organiser</a:t>
            </a:r>
            <a:r>
              <a:rPr lang="it-IT" sz="2400" dirty="0"/>
              <a:t> un </a:t>
            </a:r>
            <a:r>
              <a:rPr lang="it-IT" sz="2400" dirty="0" err="1"/>
              <a:t>référendum</a:t>
            </a:r>
            <a:r>
              <a:rPr lang="it-IT" sz="2400" dirty="0"/>
              <a:t> pour </a:t>
            </a:r>
            <a:r>
              <a:rPr lang="it-IT" sz="2400" dirty="0" err="1"/>
              <a:t>deux</a:t>
            </a:r>
            <a:r>
              <a:rPr lang="it-IT" sz="2400" dirty="0"/>
              <a:t> </a:t>
            </a:r>
            <a:r>
              <a:rPr lang="it-IT" sz="2400" dirty="0" err="1"/>
              <a:t>raisons</a:t>
            </a:r>
            <a:r>
              <a:rPr lang="it-IT" sz="2400" dirty="0"/>
              <a:t> : </a:t>
            </a:r>
            <a:r>
              <a:rPr lang="it-IT" sz="2400" dirty="0" err="1"/>
              <a:t>réviser</a:t>
            </a:r>
            <a:r>
              <a:rPr lang="it-IT" sz="2400" dirty="0"/>
              <a:t> la </a:t>
            </a:r>
            <a:r>
              <a:rPr lang="it-IT" sz="2400" dirty="0" err="1"/>
              <a:t>Constitution</a:t>
            </a:r>
            <a:r>
              <a:rPr lang="it-IT" sz="2400" dirty="0"/>
              <a:t> </a:t>
            </a:r>
            <a:r>
              <a:rPr lang="it-IT" sz="2400" dirty="0" err="1"/>
              <a:t>ou</a:t>
            </a:r>
            <a:r>
              <a:rPr lang="it-IT" sz="2400" dirty="0"/>
              <a:t> </a:t>
            </a:r>
            <a:r>
              <a:rPr lang="it-IT" sz="2400" dirty="0" err="1"/>
              <a:t>faire</a:t>
            </a:r>
            <a:r>
              <a:rPr lang="it-IT" sz="2400" dirty="0"/>
              <a:t> </a:t>
            </a:r>
            <a:r>
              <a:rPr lang="it-IT" sz="2400" dirty="0" err="1"/>
              <a:t>adopter</a:t>
            </a:r>
            <a:r>
              <a:rPr lang="it-IT" sz="2400" dirty="0"/>
              <a:t> une </a:t>
            </a:r>
            <a:r>
              <a:rPr lang="it-IT" sz="2400" dirty="0" err="1"/>
              <a:t>loi</a:t>
            </a:r>
            <a:r>
              <a:rPr lang="it-IT" sz="2400" dirty="0"/>
              <a:t>. </a:t>
            </a:r>
            <a:endParaRPr lang="it-IT" sz="2400" dirty="0" smtClean="0"/>
          </a:p>
          <a:p>
            <a:pPr algn="just"/>
            <a:r>
              <a:rPr lang="it-IT" sz="2400" dirty="0" err="1" smtClean="0"/>
              <a:t>Ces</a:t>
            </a:r>
            <a:r>
              <a:rPr lang="it-IT" sz="2400" dirty="0" smtClean="0"/>
              <a:t> </a:t>
            </a:r>
            <a:r>
              <a:rPr lang="it-IT" sz="2400" dirty="0" err="1"/>
              <a:t>deux</a:t>
            </a:r>
            <a:r>
              <a:rPr lang="it-IT" sz="2400" dirty="0"/>
              <a:t> </a:t>
            </a:r>
            <a:r>
              <a:rPr lang="it-IT" sz="2400" dirty="0" err="1"/>
              <a:t>hypothèses</a:t>
            </a:r>
            <a:r>
              <a:rPr lang="it-IT" sz="2400" dirty="0"/>
              <a:t> </a:t>
            </a:r>
            <a:r>
              <a:rPr lang="it-IT" sz="2400" dirty="0" err="1"/>
              <a:t>relèvent</a:t>
            </a:r>
            <a:r>
              <a:rPr lang="it-IT" sz="2400" dirty="0"/>
              <a:t> de </a:t>
            </a:r>
            <a:r>
              <a:rPr lang="it-IT" sz="2400" dirty="0" err="1"/>
              <a:t>deux</a:t>
            </a:r>
            <a:r>
              <a:rPr lang="it-IT" sz="2400" dirty="0"/>
              <a:t> </a:t>
            </a:r>
            <a:r>
              <a:rPr lang="it-IT" sz="2400" dirty="0" err="1"/>
              <a:t>procédures</a:t>
            </a:r>
            <a:r>
              <a:rPr lang="it-IT" sz="2400" dirty="0"/>
              <a:t>, celle de l'</a:t>
            </a:r>
            <a:r>
              <a:rPr lang="it-IT" sz="2400" dirty="0" err="1"/>
              <a:t>article</a:t>
            </a:r>
            <a:r>
              <a:rPr lang="it-IT" sz="2400" dirty="0"/>
              <a:t> 89 et celle de l'</a:t>
            </a:r>
            <a:r>
              <a:rPr lang="it-IT" sz="2400" dirty="0" err="1"/>
              <a:t>article</a:t>
            </a:r>
            <a:r>
              <a:rPr lang="it-IT" sz="2400" dirty="0"/>
              <a:t> 11 de la </a:t>
            </a:r>
            <a:r>
              <a:rPr lang="it-IT" sz="2400" dirty="0" err="1"/>
              <a:t>Constitution</a:t>
            </a:r>
            <a:r>
              <a:rPr lang="it-IT" sz="2400" dirty="0"/>
              <a:t>. </a:t>
            </a:r>
            <a:endParaRPr lang="it-IT" sz="2400" dirty="0" smtClean="0"/>
          </a:p>
          <a:p>
            <a:pPr algn="just"/>
            <a:endParaRPr lang="it-IT" sz="2400" dirty="0"/>
          </a:p>
          <a:p>
            <a:pPr algn="just"/>
            <a:endParaRPr lang="it-IT" sz="2400" dirty="0" smtClean="0"/>
          </a:p>
          <a:p>
            <a:pPr algn="just"/>
            <a:r>
              <a:rPr lang="it-IT" sz="2400" dirty="0" err="1" smtClean="0"/>
              <a:t>Débats</a:t>
            </a:r>
            <a:r>
              <a:rPr lang="it-IT" sz="2400" dirty="0" smtClean="0"/>
              <a:t> </a:t>
            </a:r>
            <a:r>
              <a:rPr lang="it-IT" sz="2400" dirty="0" err="1" smtClean="0"/>
              <a:t>sur</a:t>
            </a:r>
            <a:r>
              <a:rPr lang="it-IT" sz="2400" dirty="0" smtClean="0"/>
              <a:t> </a:t>
            </a:r>
            <a:r>
              <a:rPr lang="it-IT" sz="2400" dirty="0" err="1" smtClean="0"/>
              <a:t>les</a:t>
            </a:r>
            <a:r>
              <a:rPr lang="it-IT" sz="2400" dirty="0" smtClean="0"/>
              <a:t> </a:t>
            </a:r>
            <a:r>
              <a:rPr lang="it-IT" sz="2400" dirty="0" err="1" smtClean="0"/>
              <a:t>référendums</a:t>
            </a:r>
            <a:r>
              <a:rPr lang="it-IT" sz="2400" dirty="0" smtClean="0"/>
              <a:t> </a:t>
            </a:r>
            <a:r>
              <a:rPr lang="it-IT" sz="2400" dirty="0" err="1" smtClean="0"/>
              <a:t>depuis</a:t>
            </a:r>
            <a:r>
              <a:rPr lang="it-IT" sz="2400" dirty="0" smtClean="0"/>
              <a:t> le </a:t>
            </a:r>
            <a:r>
              <a:rPr lang="it-IT" sz="2400" dirty="0" err="1" smtClean="0"/>
              <a:t>mouvement</a:t>
            </a:r>
            <a:r>
              <a:rPr lang="it-IT" sz="2400" dirty="0" smtClean="0"/>
              <a:t> </a:t>
            </a:r>
            <a:r>
              <a:rPr lang="it-IT" sz="2400" dirty="0" err="1" smtClean="0"/>
              <a:t>des</a:t>
            </a:r>
            <a:r>
              <a:rPr lang="it-IT" sz="2400" dirty="0" smtClean="0"/>
              <a:t> </a:t>
            </a:r>
            <a:r>
              <a:rPr lang="it-IT" sz="2400" dirty="0" err="1" smtClean="0"/>
              <a:t>gilets</a:t>
            </a:r>
            <a:r>
              <a:rPr lang="it-IT" sz="2400" dirty="0" smtClean="0"/>
              <a:t> </a:t>
            </a:r>
            <a:r>
              <a:rPr lang="it-IT" sz="2400" dirty="0" err="1" smtClean="0"/>
              <a:t>jaunes</a:t>
            </a:r>
            <a:endParaRPr lang="it-IT" sz="2400" dirty="0"/>
          </a:p>
          <a:p>
            <a:endParaRPr lang="fr-CA" sz="2400" dirty="0"/>
          </a:p>
        </p:txBody>
      </p:sp>
    </p:spTree>
    <p:extLst>
      <p:ext uri="{BB962C8B-B14F-4D97-AF65-F5344CB8AC3E}">
        <p14:creationId xmlns:p14="http://schemas.microsoft.com/office/powerpoint/2010/main" val="38346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quotidiennes</a:t>
            </a:r>
            <a:br>
              <a:rPr lang="fr-CA" sz="2800" dirty="0"/>
            </a:br>
            <a:endParaRPr lang="fr-CA" sz="2800" dirty="0"/>
          </a:p>
        </p:txBody>
      </p:sp>
      <p:sp>
        <p:nvSpPr>
          <p:cNvPr id="3" name="Segnaposto contenuto 2"/>
          <p:cNvSpPr>
            <a:spLocks noGrp="1"/>
          </p:cNvSpPr>
          <p:nvPr>
            <p:ph idx="1"/>
          </p:nvPr>
        </p:nvSpPr>
        <p:spPr/>
        <p:txBody>
          <a:bodyPr>
            <a:normAutofit/>
          </a:bodyPr>
          <a:lstStyle/>
          <a:p>
            <a:r>
              <a:rPr lang="it-IT" sz="2400" b="1" dirty="0" err="1"/>
              <a:t>Opposition</a:t>
            </a:r>
            <a:r>
              <a:rPr lang="it-IT" sz="2400" b="1" dirty="0"/>
              <a:t> </a:t>
            </a:r>
            <a:r>
              <a:rPr lang="it-IT" sz="2400" b="1" dirty="0" err="1"/>
              <a:t>sémantique</a:t>
            </a:r>
            <a:r>
              <a:rPr lang="it-IT" sz="2400" b="1" dirty="0"/>
              <a:t> à </a:t>
            </a:r>
            <a:r>
              <a:rPr lang="it-IT" sz="2400" b="1" dirty="0" err="1" smtClean="0"/>
              <a:t>droite</a:t>
            </a:r>
            <a:endParaRPr lang="it-IT" sz="2400" b="1" dirty="0" smtClean="0"/>
          </a:p>
          <a:p>
            <a:endParaRPr lang="it-IT" sz="2400" b="1" dirty="0"/>
          </a:p>
          <a:p>
            <a:pPr algn="just"/>
            <a:r>
              <a:rPr lang="it-IT" sz="2400" dirty="0"/>
              <a:t>A </a:t>
            </a:r>
            <a:r>
              <a:rPr lang="it-IT" sz="2400" dirty="0" err="1"/>
              <a:t>leurs</a:t>
            </a:r>
            <a:r>
              <a:rPr lang="it-IT" sz="2400" dirty="0"/>
              <a:t> </a:t>
            </a:r>
            <a:r>
              <a:rPr lang="it-IT" sz="2400" dirty="0" err="1"/>
              <a:t>yeux</a:t>
            </a:r>
            <a:r>
              <a:rPr lang="it-IT" sz="2400" dirty="0"/>
              <a:t> </a:t>
            </a:r>
            <a:r>
              <a:rPr lang="it-IT" sz="2400" dirty="0" err="1"/>
              <a:t>trop</a:t>
            </a:r>
            <a:r>
              <a:rPr lang="it-IT" sz="2400" dirty="0"/>
              <a:t> </a:t>
            </a:r>
            <a:r>
              <a:rPr lang="it-IT" sz="2400" dirty="0" err="1"/>
              <a:t>contraignant</a:t>
            </a:r>
            <a:r>
              <a:rPr lang="it-IT" sz="2400" dirty="0"/>
              <a:t>, le </a:t>
            </a:r>
            <a:r>
              <a:rPr lang="it-IT" sz="2400" dirty="0" err="1"/>
              <a:t>verbe</a:t>
            </a:r>
            <a:r>
              <a:rPr lang="it-IT" sz="2400" dirty="0"/>
              <a:t> «garantir» </a:t>
            </a:r>
            <a:r>
              <a:rPr lang="it-IT" sz="2400" dirty="0" err="1"/>
              <a:t>risque</a:t>
            </a:r>
            <a:r>
              <a:rPr lang="it-IT" sz="2400" dirty="0"/>
              <a:t> de </a:t>
            </a:r>
            <a:r>
              <a:rPr lang="it-IT" sz="2400" dirty="0" err="1"/>
              <a:t>menacer</a:t>
            </a:r>
            <a:r>
              <a:rPr lang="it-IT" sz="2400" dirty="0"/>
              <a:t> la </a:t>
            </a:r>
            <a:r>
              <a:rPr lang="it-IT" sz="2400" dirty="0" err="1"/>
              <a:t>liberté</a:t>
            </a:r>
            <a:r>
              <a:rPr lang="it-IT" sz="2400" dirty="0"/>
              <a:t> d’</a:t>
            </a:r>
            <a:r>
              <a:rPr lang="it-IT" sz="2400" dirty="0" err="1"/>
              <a:t>entreprendre</a:t>
            </a:r>
            <a:r>
              <a:rPr lang="it-IT" sz="2400" dirty="0"/>
              <a:t>. </a:t>
            </a:r>
            <a:r>
              <a:rPr lang="it-IT" sz="2400" dirty="0" err="1"/>
              <a:t>Certains</a:t>
            </a:r>
            <a:r>
              <a:rPr lang="it-IT" sz="2400" dirty="0"/>
              <a:t> </a:t>
            </a:r>
            <a:r>
              <a:rPr lang="it-IT" sz="2400" dirty="0" err="1"/>
              <a:t>préféreraient</a:t>
            </a:r>
            <a:r>
              <a:rPr lang="it-IT" sz="2400" dirty="0"/>
              <a:t> le </a:t>
            </a:r>
            <a:r>
              <a:rPr lang="it-IT" sz="2400" dirty="0" err="1"/>
              <a:t>remplacer</a:t>
            </a:r>
            <a:r>
              <a:rPr lang="it-IT" sz="2400" dirty="0"/>
              <a:t> par un terme </a:t>
            </a:r>
            <a:r>
              <a:rPr lang="it-IT" sz="2400" dirty="0" err="1"/>
              <a:t>moins</a:t>
            </a:r>
            <a:r>
              <a:rPr lang="it-IT" sz="2400" dirty="0"/>
              <a:t> </a:t>
            </a:r>
            <a:r>
              <a:rPr lang="it-IT" sz="2400" dirty="0" err="1"/>
              <a:t>fort</a:t>
            </a:r>
            <a:r>
              <a:rPr lang="it-IT" sz="2400" dirty="0"/>
              <a:t>, «</a:t>
            </a:r>
            <a:r>
              <a:rPr lang="it-IT" sz="2400" dirty="0" err="1"/>
              <a:t>favoriser</a:t>
            </a:r>
            <a:r>
              <a:rPr lang="it-IT" sz="2400" dirty="0"/>
              <a:t>» </a:t>
            </a:r>
            <a:r>
              <a:rPr lang="it-IT" sz="2400" dirty="0" err="1"/>
              <a:t>ou</a:t>
            </a:r>
            <a:r>
              <a:rPr lang="it-IT" sz="2400" dirty="0"/>
              <a:t> «agir pour». </a:t>
            </a:r>
            <a:r>
              <a:rPr lang="it-IT" sz="2400" i="1" dirty="0"/>
              <a:t>«Le </a:t>
            </a:r>
            <a:r>
              <a:rPr lang="it-IT" sz="2400" i="1" dirty="0" err="1"/>
              <a:t>verbe</a:t>
            </a:r>
            <a:r>
              <a:rPr lang="it-IT" sz="2400" i="1" dirty="0"/>
              <a:t> garantir est une quasi-</a:t>
            </a:r>
            <a:r>
              <a:rPr lang="it-IT" sz="2400" i="1" dirty="0" err="1"/>
              <a:t>obligation</a:t>
            </a:r>
            <a:r>
              <a:rPr lang="it-IT" sz="2400" i="1" dirty="0"/>
              <a:t> de </a:t>
            </a:r>
            <a:r>
              <a:rPr lang="it-IT" sz="2400" i="1" dirty="0" err="1"/>
              <a:t>résultat</a:t>
            </a:r>
            <a:r>
              <a:rPr lang="it-IT" sz="2400" i="1" dirty="0"/>
              <a:t>»,</a:t>
            </a:r>
            <a:r>
              <a:rPr lang="it-IT" sz="2400" dirty="0"/>
              <a:t> assume </a:t>
            </a:r>
            <a:r>
              <a:rPr lang="it-IT" sz="2400" dirty="0" err="1"/>
              <a:t>Anglade</a:t>
            </a:r>
            <a:r>
              <a:rPr lang="it-IT" sz="2400" dirty="0"/>
              <a:t>, qui </a:t>
            </a:r>
            <a:r>
              <a:rPr lang="it-IT" sz="2400" dirty="0" err="1"/>
              <a:t>veut</a:t>
            </a:r>
            <a:r>
              <a:rPr lang="it-IT" sz="2400" dirty="0"/>
              <a:t> </a:t>
            </a:r>
            <a:r>
              <a:rPr lang="it-IT" sz="2400" dirty="0" err="1"/>
              <a:t>rassurer</a:t>
            </a:r>
            <a:r>
              <a:rPr lang="it-IT" sz="2400" dirty="0"/>
              <a:t> </a:t>
            </a:r>
            <a:r>
              <a:rPr lang="it-IT" sz="2400" dirty="0" err="1"/>
              <a:t>les</a:t>
            </a:r>
            <a:r>
              <a:rPr lang="it-IT" sz="2400" dirty="0"/>
              <a:t> </a:t>
            </a:r>
            <a:r>
              <a:rPr lang="it-IT" sz="2400" dirty="0" err="1"/>
              <a:t>sénateurs</a:t>
            </a:r>
            <a:r>
              <a:rPr lang="it-IT" sz="2400" dirty="0"/>
              <a:t> :</a:t>
            </a:r>
            <a:r>
              <a:rPr lang="it-IT" sz="2400" i="1" dirty="0"/>
              <a:t> «Cela n’</a:t>
            </a:r>
            <a:r>
              <a:rPr lang="it-IT" sz="2400" i="1" dirty="0" err="1"/>
              <a:t>écrase</a:t>
            </a:r>
            <a:r>
              <a:rPr lang="it-IT" sz="2400" i="1" dirty="0"/>
              <a:t> </a:t>
            </a:r>
            <a:r>
              <a:rPr lang="it-IT" sz="2400" i="1" dirty="0" err="1"/>
              <a:t>pas</a:t>
            </a:r>
            <a:r>
              <a:rPr lang="it-IT" sz="2400" i="1" dirty="0"/>
              <a:t> </a:t>
            </a:r>
            <a:r>
              <a:rPr lang="it-IT" sz="2400" i="1" dirty="0" err="1"/>
              <a:t>les</a:t>
            </a:r>
            <a:r>
              <a:rPr lang="it-IT" sz="2400" i="1" dirty="0"/>
              <a:t> </a:t>
            </a:r>
            <a:r>
              <a:rPr lang="it-IT" sz="2400" i="1" dirty="0" err="1"/>
              <a:t>autres</a:t>
            </a:r>
            <a:r>
              <a:rPr lang="it-IT" sz="2400" i="1" dirty="0"/>
              <a:t> </a:t>
            </a:r>
            <a:r>
              <a:rPr lang="it-IT" sz="2400" i="1" dirty="0" err="1"/>
              <a:t>principes</a:t>
            </a:r>
            <a:r>
              <a:rPr lang="it-IT" sz="2400" i="1" dirty="0"/>
              <a:t>, le </a:t>
            </a:r>
            <a:r>
              <a:rPr lang="it-IT" sz="2400" i="1" dirty="0" err="1"/>
              <a:t>juge</a:t>
            </a:r>
            <a:r>
              <a:rPr lang="it-IT" sz="2400" i="1" dirty="0"/>
              <a:t> </a:t>
            </a:r>
            <a:r>
              <a:rPr lang="it-IT" sz="2400" i="1" dirty="0" err="1"/>
              <a:t>constitutionnel</a:t>
            </a:r>
            <a:r>
              <a:rPr lang="it-IT" sz="2400" i="1" dirty="0"/>
              <a:t> </a:t>
            </a:r>
            <a:r>
              <a:rPr lang="it-IT" sz="2400" i="1" dirty="0" err="1"/>
              <a:t>conciliera</a:t>
            </a:r>
            <a:r>
              <a:rPr lang="it-IT" sz="2400" i="1" dirty="0"/>
              <a:t> </a:t>
            </a:r>
            <a:r>
              <a:rPr lang="it-IT" sz="2400" i="1" dirty="0" err="1"/>
              <a:t>toujours</a:t>
            </a:r>
            <a:r>
              <a:rPr lang="it-IT" sz="2400" i="1" dirty="0"/>
              <a:t> </a:t>
            </a:r>
            <a:r>
              <a:rPr lang="it-IT" sz="2400" i="1" dirty="0" err="1"/>
              <a:t>les</a:t>
            </a:r>
            <a:r>
              <a:rPr lang="it-IT" sz="2400" i="1" dirty="0"/>
              <a:t> </a:t>
            </a:r>
            <a:r>
              <a:rPr lang="it-IT" sz="2400" i="1" dirty="0" err="1"/>
              <a:t>libertés</a:t>
            </a:r>
            <a:r>
              <a:rPr lang="it-IT" sz="2400" i="1" dirty="0"/>
              <a:t> </a:t>
            </a:r>
            <a:r>
              <a:rPr lang="it-IT" sz="2400" i="1" dirty="0" err="1"/>
              <a:t>fondamentales</a:t>
            </a:r>
            <a:r>
              <a:rPr lang="it-IT" sz="2400" i="1" dirty="0" smtClean="0"/>
              <a:t>.</a:t>
            </a:r>
          </a:p>
          <a:p>
            <a:pPr algn="just"/>
            <a:endParaRPr lang="it-IT" sz="2400" b="1" i="1" dirty="0"/>
          </a:p>
          <a:p>
            <a:pPr algn="just"/>
            <a:r>
              <a:rPr lang="it-IT" sz="2400" i="1" dirty="0" smtClean="0"/>
              <a:t>Libération 9 </a:t>
            </a:r>
            <a:r>
              <a:rPr lang="it-IT" sz="2400" i="1" dirty="0" err="1" smtClean="0"/>
              <a:t>mars</a:t>
            </a:r>
            <a:r>
              <a:rPr lang="it-IT" sz="2400" i="1" dirty="0" smtClean="0"/>
              <a:t> 2021</a:t>
            </a:r>
            <a:endParaRPr lang="it-IT" sz="2400" dirty="0"/>
          </a:p>
          <a:p>
            <a:endParaRPr lang="fr-CA" sz="2400" dirty="0"/>
          </a:p>
        </p:txBody>
      </p:sp>
    </p:spTree>
    <p:extLst>
      <p:ext uri="{BB962C8B-B14F-4D97-AF65-F5344CB8AC3E}">
        <p14:creationId xmlns:p14="http://schemas.microsoft.com/office/powerpoint/2010/main" val="2852789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quotidiennes</a:t>
            </a:r>
            <a:br>
              <a:rPr lang="fr-CA" sz="2800" dirty="0"/>
            </a:br>
            <a:endParaRPr lang="fr-CA" sz="2800" dirty="0"/>
          </a:p>
        </p:txBody>
      </p:sp>
      <p:sp>
        <p:nvSpPr>
          <p:cNvPr id="3" name="Segnaposto contenuto 2"/>
          <p:cNvSpPr>
            <a:spLocks noGrp="1"/>
          </p:cNvSpPr>
          <p:nvPr>
            <p:ph idx="1"/>
          </p:nvPr>
        </p:nvSpPr>
        <p:spPr/>
        <p:txBody>
          <a:bodyPr>
            <a:normAutofit/>
          </a:bodyPr>
          <a:lstStyle/>
          <a:p>
            <a:pPr algn="just"/>
            <a:r>
              <a:rPr lang="fr-CA" sz="2400" dirty="0"/>
              <a:t>Les 17 mots de l’article modifiant la Constitution, «nous les avons choisis, nous les assumons […] car [la garantie] crée une quasi-obligation de résultats», a assuré le Garde des Sceaux, </a:t>
            </a:r>
            <a:r>
              <a:rPr lang="fr-CA" sz="2400" dirty="0" err="1"/>
              <a:t>Eric</a:t>
            </a:r>
            <a:r>
              <a:rPr lang="fr-CA" sz="2400" dirty="0"/>
              <a:t> Dupond-Moretti dans l’hémicycle</a:t>
            </a:r>
            <a:r>
              <a:rPr lang="fr-CA" sz="2400" dirty="0" smtClean="0"/>
              <a:t>.</a:t>
            </a:r>
            <a:endParaRPr lang="fr-CA" sz="2400" dirty="0"/>
          </a:p>
        </p:txBody>
      </p:sp>
    </p:spTree>
    <p:extLst>
      <p:ext uri="{BB962C8B-B14F-4D97-AF65-F5344CB8AC3E}">
        <p14:creationId xmlns:p14="http://schemas.microsoft.com/office/powerpoint/2010/main" val="3804097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Affaire Michel </a:t>
            </a:r>
            <a:r>
              <a:rPr lang="it-IT" sz="2800" b="1" dirty="0" err="1"/>
              <a:t>Zecler</a:t>
            </a:r>
            <a:r>
              <a:rPr lang="it-IT" sz="2800" b="1" dirty="0"/>
              <a:t> </a:t>
            </a:r>
            <a:br>
              <a:rPr lang="it-IT" sz="2800" b="1" dirty="0"/>
            </a:br>
            <a:r>
              <a:rPr lang="it-IT" sz="2800" i="1" dirty="0"/>
              <a:t>Le </a:t>
            </a:r>
            <a:r>
              <a:rPr lang="it-IT" sz="2800" i="1" dirty="0" err="1"/>
              <a:t>Parisien</a:t>
            </a:r>
            <a:r>
              <a:rPr lang="it-IT" sz="2800" i="1" dirty="0"/>
              <a:t> </a:t>
            </a:r>
            <a:r>
              <a:rPr lang="it-IT" sz="2800" dirty="0"/>
              <a:t>21 novembre 2020</a:t>
            </a:r>
            <a:endParaRPr lang="fr-CA" sz="2800" dirty="0"/>
          </a:p>
        </p:txBody>
      </p:sp>
      <p:pic>
        <p:nvPicPr>
          <p:cNvPr id="4" name="Segnaposto contenuto 3" descr="ZXX6GJ622LDG6NUX5FRZDF5WU4.jpg"/>
          <p:cNvPicPr>
            <a:picLocks noGrp="1" noChangeAspect="1"/>
          </p:cNvPicPr>
          <p:nvPr>
            <p:ph idx="1"/>
          </p:nvPr>
        </p:nvPicPr>
        <p:blipFill>
          <a:blip r:embed="rId2">
            <a:extLst>
              <a:ext uri="{28A0092B-C50C-407E-A947-70E740481C1C}">
                <a14:useLocalDpi xmlns:a14="http://schemas.microsoft.com/office/drawing/2010/main" val="0"/>
              </a:ext>
            </a:extLst>
          </a:blip>
          <a:srcRect l="-6773" r="-6773"/>
          <a:stretch>
            <a:fillRect/>
          </a:stretch>
        </p:blipFill>
        <p:spPr/>
      </p:pic>
    </p:spTree>
    <p:extLst>
      <p:ext uri="{BB962C8B-B14F-4D97-AF65-F5344CB8AC3E}">
        <p14:creationId xmlns:p14="http://schemas.microsoft.com/office/powerpoint/2010/main" val="1638568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L'affaire Michel </a:t>
            </a:r>
            <a:r>
              <a:rPr lang="fr-CA" sz="2800" dirty="0" err="1"/>
              <a:t>Zecler</a:t>
            </a:r>
            <a:r>
              <a:rPr lang="fr-CA" sz="2800" dirty="0"/>
              <a:t> </a:t>
            </a:r>
          </a:p>
        </p:txBody>
      </p:sp>
      <p:sp>
        <p:nvSpPr>
          <p:cNvPr id="3" name="Segnaposto contenuto 2"/>
          <p:cNvSpPr>
            <a:spLocks noGrp="1"/>
          </p:cNvSpPr>
          <p:nvPr>
            <p:ph idx="1"/>
          </p:nvPr>
        </p:nvSpPr>
        <p:spPr/>
        <p:txBody>
          <a:bodyPr>
            <a:normAutofit/>
          </a:bodyPr>
          <a:lstStyle/>
          <a:p>
            <a:pPr algn="just"/>
            <a:r>
              <a:rPr lang="fr-CA" sz="2400" dirty="0"/>
              <a:t>L'affaire Michel </a:t>
            </a:r>
            <a:r>
              <a:rPr lang="fr-CA" sz="2400" dirty="0" err="1"/>
              <a:t>Zecler</a:t>
            </a:r>
            <a:r>
              <a:rPr lang="fr-CA" sz="2400" dirty="0"/>
              <a:t> a lieu en plein déroulement de la discussion relative à l'Assemblée nationale de la proposition de loi relative à la sécurité globale qui porte sur le renforcement des pouvoirs de la police municipale, l'accès aux images des caméras-piéton, la captation d'images par les drones et la diffusion de l'image des policiers. Celle-ci entraîne des polémiques au niveau politique et des contestations avec plusieurs manifestations qui se déroulent le 21 novembre dans une vingtaine de villes, dont Paris.</a:t>
            </a:r>
          </a:p>
        </p:txBody>
      </p:sp>
    </p:spTree>
    <p:extLst>
      <p:ext uri="{BB962C8B-B14F-4D97-AF65-F5344CB8AC3E}">
        <p14:creationId xmlns:p14="http://schemas.microsoft.com/office/powerpoint/2010/main" val="18290665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Affaire Michel </a:t>
            </a:r>
            <a:r>
              <a:rPr lang="it-IT" sz="2800" b="1" dirty="0" err="1"/>
              <a:t>Zecler</a:t>
            </a:r>
            <a:r>
              <a:rPr lang="it-IT" sz="2800" b="1" dirty="0"/>
              <a:t> </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it-IT" sz="2400" dirty="0"/>
              <a:t>En </a:t>
            </a:r>
            <a:r>
              <a:rPr lang="it-IT" sz="2400" dirty="0" err="1"/>
              <a:t>quelques</a:t>
            </a:r>
            <a:r>
              <a:rPr lang="it-IT" sz="2400" dirty="0"/>
              <a:t> minutes à </a:t>
            </a:r>
            <a:r>
              <a:rPr lang="it-IT" sz="2400" dirty="0" err="1"/>
              <a:t>peine</a:t>
            </a:r>
            <a:r>
              <a:rPr lang="it-IT" sz="2400" dirty="0"/>
              <a:t>, c’est un </a:t>
            </a:r>
            <a:r>
              <a:rPr lang="it-IT" sz="2400" dirty="0" err="1"/>
              <a:t>véritable</a:t>
            </a:r>
            <a:r>
              <a:rPr lang="it-IT" sz="2400" dirty="0"/>
              <a:t> </a:t>
            </a:r>
            <a:r>
              <a:rPr lang="it-IT" sz="2400" dirty="0" err="1"/>
              <a:t>déchaînement</a:t>
            </a:r>
            <a:r>
              <a:rPr lang="it-IT" sz="2400" dirty="0"/>
              <a:t> de </a:t>
            </a:r>
            <a:r>
              <a:rPr lang="it-IT" sz="2400" dirty="0" err="1"/>
              <a:t>violence</a:t>
            </a:r>
            <a:r>
              <a:rPr lang="it-IT" sz="2400" dirty="0"/>
              <a:t> </a:t>
            </a:r>
            <a:r>
              <a:rPr lang="it-IT" sz="2400" dirty="0" err="1"/>
              <a:t>policière</a:t>
            </a:r>
            <a:r>
              <a:rPr lang="it-IT" sz="2400" dirty="0"/>
              <a:t> qui s’est </a:t>
            </a:r>
            <a:r>
              <a:rPr lang="it-IT" sz="2400" dirty="0" err="1"/>
              <a:t>abattu</a:t>
            </a:r>
            <a:r>
              <a:rPr lang="it-IT" sz="2400" dirty="0"/>
              <a:t>, </a:t>
            </a:r>
            <a:r>
              <a:rPr lang="it-IT" sz="2400" dirty="0" err="1"/>
              <a:t>samedi</a:t>
            </a:r>
            <a:r>
              <a:rPr lang="it-IT" sz="2400" dirty="0"/>
              <a:t> 21 novembre en fin d’</a:t>
            </a:r>
            <a:r>
              <a:rPr lang="it-IT" sz="2400" dirty="0" err="1"/>
              <a:t>après</a:t>
            </a:r>
            <a:r>
              <a:rPr lang="it-IT" sz="2400" dirty="0"/>
              <a:t>-midi, </a:t>
            </a:r>
            <a:r>
              <a:rPr lang="it-IT" sz="2400" dirty="0" err="1"/>
              <a:t>sur</a:t>
            </a:r>
            <a:r>
              <a:rPr lang="it-IT" sz="2400" dirty="0"/>
              <a:t> Michel </a:t>
            </a:r>
            <a:r>
              <a:rPr lang="it-IT" sz="2400" dirty="0" err="1"/>
              <a:t>Zecler</a:t>
            </a:r>
            <a:r>
              <a:rPr lang="it-IT" sz="2400" dirty="0"/>
              <a:t>, un </a:t>
            </a:r>
            <a:r>
              <a:rPr lang="it-IT" sz="2400" dirty="0" err="1"/>
              <a:t>producteur</a:t>
            </a:r>
            <a:r>
              <a:rPr lang="it-IT" sz="2400" dirty="0"/>
              <a:t> de </a:t>
            </a:r>
            <a:r>
              <a:rPr lang="it-IT" sz="2400" dirty="0" err="1"/>
              <a:t>musique</a:t>
            </a:r>
            <a:r>
              <a:rPr lang="it-IT" sz="2400" dirty="0"/>
              <a:t>, </a:t>
            </a:r>
            <a:r>
              <a:rPr lang="it-IT" sz="2400" dirty="0" err="1"/>
              <a:t>alors</a:t>
            </a:r>
            <a:r>
              <a:rPr lang="it-IT" sz="2400" dirty="0"/>
              <a:t> </a:t>
            </a:r>
            <a:r>
              <a:rPr lang="it-IT" sz="2400" dirty="0" err="1"/>
              <a:t>qu’il</a:t>
            </a:r>
            <a:r>
              <a:rPr lang="it-IT" sz="2400" dirty="0"/>
              <a:t> </a:t>
            </a:r>
            <a:r>
              <a:rPr lang="it-IT" sz="2400" dirty="0" err="1"/>
              <a:t>regagnait</a:t>
            </a:r>
            <a:r>
              <a:rPr lang="it-IT" sz="2400" dirty="0"/>
              <a:t> son studio d’</a:t>
            </a:r>
            <a:r>
              <a:rPr lang="it-IT" sz="2400" dirty="0" err="1"/>
              <a:t>enregistrement</a:t>
            </a:r>
            <a:r>
              <a:rPr lang="it-IT" sz="2400" dirty="0"/>
              <a:t> </a:t>
            </a:r>
            <a:r>
              <a:rPr lang="it-IT" sz="2400" dirty="0" err="1"/>
              <a:t>situé</a:t>
            </a:r>
            <a:r>
              <a:rPr lang="it-IT" sz="2400" dirty="0"/>
              <a:t> </a:t>
            </a:r>
            <a:r>
              <a:rPr lang="it-IT" sz="2400" dirty="0" err="1"/>
              <a:t>dans</a:t>
            </a:r>
            <a:r>
              <a:rPr lang="it-IT" sz="2400" dirty="0"/>
              <a:t> le 17</a:t>
            </a:r>
            <a:r>
              <a:rPr lang="it-IT" sz="2400" baseline="30000" dirty="0"/>
              <a:t>e </a:t>
            </a:r>
            <a:r>
              <a:rPr lang="it-IT" sz="2400" dirty="0"/>
              <a:t>arrondissement à Paris</a:t>
            </a:r>
          </a:p>
          <a:p>
            <a:pPr algn="just"/>
            <a:endParaRPr lang="it-IT" sz="2400" dirty="0"/>
          </a:p>
          <a:p>
            <a:pPr algn="just"/>
            <a:r>
              <a:rPr lang="fr-FR" sz="2400" dirty="0"/>
              <a:t>Les coups extrêmement violents étaient accompagnés d'insultes raciales</a:t>
            </a:r>
          </a:p>
          <a:p>
            <a:pPr algn="just"/>
            <a:endParaRPr lang="fr-FR" sz="2400" dirty="0"/>
          </a:p>
        </p:txBody>
      </p:sp>
    </p:spTree>
    <p:extLst>
      <p:ext uri="{BB962C8B-B14F-4D97-AF65-F5344CB8AC3E}">
        <p14:creationId xmlns:p14="http://schemas.microsoft.com/office/powerpoint/2010/main" val="2396170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Affaire Michel </a:t>
            </a:r>
            <a:r>
              <a:rPr lang="it-IT" sz="2800" b="1" dirty="0" err="1"/>
              <a:t>Zecler</a:t>
            </a:r>
            <a:r>
              <a:rPr lang="it-IT" sz="2800" b="1" dirty="0"/>
              <a:t> </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it-IT" sz="2400" dirty="0"/>
              <a:t>Une </a:t>
            </a:r>
            <a:r>
              <a:rPr lang="it-IT" sz="2400" dirty="0" err="1"/>
              <a:t>interpellation</a:t>
            </a:r>
            <a:r>
              <a:rPr lang="it-IT" sz="2400" dirty="0"/>
              <a:t>, </a:t>
            </a:r>
            <a:r>
              <a:rPr lang="it-IT" sz="2400" dirty="0" err="1"/>
              <a:t>manifestement</a:t>
            </a:r>
            <a:r>
              <a:rPr lang="it-IT" sz="2400" dirty="0"/>
              <a:t> </a:t>
            </a:r>
            <a:r>
              <a:rPr lang="it-IT" sz="2400" dirty="0" err="1"/>
              <a:t>motivée</a:t>
            </a:r>
            <a:r>
              <a:rPr lang="it-IT" sz="2400" dirty="0"/>
              <a:t> par le </a:t>
            </a:r>
            <a:r>
              <a:rPr lang="it-IT" sz="2400" dirty="0" err="1"/>
              <a:t>fait</a:t>
            </a:r>
            <a:r>
              <a:rPr lang="it-IT" sz="2400" dirty="0"/>
              <a:t> </a:t>
            </a:r>
            <a:r>
              <a:rPr lang="it-IT" sz="2400" dirty="0" err="1"/>
              <a:t>que</a:t>
            </a:r>
            <a:r>
              <a:rPr lang="it-IT" sz="2400" dirty="0"/>
              <a:t> </a:t>
            </a:r>
            <a:r>
              <a:rPr lang="it-IT" sz="2400" dirty="0" err="1"/>
              <a:t>celui</a:t>
            </a:r>
            <a:r>
              <a:rPr lang="it-IT" sz="2400" dirty="0"/>
              <a:t>-ci ne </a:t>
            </a:r>
            <a:r>
              <a:rPr lang="it-IT" sz="2400" dirty="0" err="1"/>
              <a:t>portait</a:t>
            </a:r>
            <a:r>
              <a:rPr lang="it-IT" sz="2400" dirty="0"/>
              <a:t> </a:t>
            </a:r>
            <a:r>
              <a:rPr lang="it-IT" sz="2400" dirty="0" err="1"/>
              <a:t>pas</a:t>
            </a:r>
            <a:r>
              <a:rPr lang="it-IT" sz="2400" dirty="0"/>
              <a:t> de masque </a:t>
            </a:r>
            <a:r>
              <a:rPr lang="it-IT" sz="2400" dirty="0" err="1"/>
              <a:t>dans</a:t>
            </a:r>
            <a:r>
              <a:rPr lang="it-IT" sz="2400" dirty="0"/>
              <a:t> la rue, </a:t>
            </a:r>
            <a:r>
              <a:rPr lang="it-IT" sz="2400" dirty="0" err="1"/>
              <a:t>que</a:t>
            </a:r>
            <a:r>
              <a:rPr lang="it-IT" sz="2400" dirty="0"/>
              <a:t> </a:t>
            </a:r>
            <a:r>
              <a:rPr lang="it-IT" sz="2400" dirty="0" err="1"/>
              <a:t>les</a:t>
            </a:r>
            <a:r>
              <a:rPr lang="it-IT" sz="2400" dirty="0"/>
              <a:t> </a:t>
            </a:r>
            <a:r>
              <a:rPr lang="it-IT" sz="2400" dirty="0" err="1"/>
              <a:t>trois</a:t>
            </a:r>
            <a:r>
              <a:rPr lang="it-IT" sz="2400" dirty="0"/>
              <a:t> </a:t>
            </a:r>
            <a:r>
              <a:rPr lang="it-IT" sz="2400" dirty="0" err="1"/>
              <a:t>policiers</a:t>
            </a:r>
            <a:r>
              <a:rPr lang="it-IT" sz="2400" dirty="0"/>
              <a:t> </a:t>
            </a:r>
            <a:r>
              <a:rPr lang="it-IT" sz="2400" dirty="0" err="1"/>
              <a:t>du</a:t>
            </a:r>
            <a:r>
              <a:rPr lang="it-IT" sz="2400" dirty="0"/>
              <a:t> </a:t>
            </a:r>
            <a:r>
              <a:rPr lang="it-IT" sz="2400" dirty="0" err="1"/>
              <a:t>commissariat</a:t>
            </a:r>
            <a:r>
              <a:rPr lang="it-IT" sz="2400" dirty="0"/>
              <a:t> </a:t>
            </a:r>
            <a:r>
              <a:rPr lang="it-IT" sz="2400" dirty="0" err="1"/>
              <a:t>local</a:t>
            </a:r>
            <a:r>
              <a:rPr lang="it-IT" sz="2400" dirty="0"/>
              <a:t> – un </a:t>
            </a:r>
            <a:r>
              <a:rPr lang="it-IT" sz="2400" dirty="0" err="1"/>
              <a:t>brigadier</a:t>
            </a:r>
            <a:r>
              <a:rPr lang="it-IT" sz="2400" dirty="0"/>
              <a:t> et </a:t>
            </a:r>
            <a:r>
              <a:rPr lang="it-IT" sz="2400" dirty="0" err="1"/>
              <a:t>deux</a:t>
            </a:r>
            <a:r>
              <a:rPr lang="it-IT" sz="2400" dirty="0"/>
              <a:t> </a:t>
            </a:r>
            <a:r>
              <a:rPr lang="it-IT" sz="2400" dirty="0" err="1"/>
              <a:t>gardiens</a:t>
            </a:r>
            <a:r>
              <a:rPr lang="it-IT" sz="2400" dirty="0"/>
              <a:t> de la </a:t>
            </a:r>
            <a:r>
              <a:rPr lang="it-IT" sz="2400" dirty="0" err="1"/>
              <a:t>paix</a:t>
            </a:r>
            <a:r>
              <a:rPr lang="it-IT" sz="2400" dirty="0"/>
              <a:t> – </a:t>
            </a:r>
            <a:r>
              <a:rPr lang="it-IT" sz="2400" dirty="0" err="1"/>
              <a:t>ont</a:t>
            </a:r>
            <a:r>
              <a:rPr lang="it-IT" sz="2400" dirty="0"/>
              <a:t> </a:t>
            </a:r>
            <a:r>
              <a:rPr lang="it-IT" sz="2400" dirty="0" err="1"/>
              <a:t>tenté</a:t>
            </a:r>
            <a:r>
              <a:rPr lang="it-IT" sz="2400" dirty="0"/>
              <a:t> de </a:t>
            </a:r>
            <a:r>
              <a:rPr lang="it-IT" sz="2400" dirty="0" err="1"/>
              <a:t>faire</a:t>
            </a:r>
            <a:r>
              <a:rPr lang="it-IT" sz="2400" dirty="0"/>
              <a:t> </a:t>
            </a:r>
            <a:r>
              <a:rPr lang="it-IT" sz="2400" dirty="0" err="1"/>
              <a:t>passer</a:t>
            </a:r>
            <a:r>
              <a:rPr lang="it-IT" sz="2400" dirty="0"/>
              <a:t> pour une grave affaire de </a:t>
            </a:r>
            <a:r>
              <a:rPr lang="it-IT" sz="2400" dirty="0" err="1"/>
              <a:t>rébellion</a:t>
            </a:r>
            <a:r>
              <a:rPr lang="it-IT" sz="2400" dirty="0"/>
              <a:t> en </a:t>
            </a:r>
            <a:r>
              <a:rPr lang="it-IT" sz="2400" dirty="0" err="1"/>
              <a:t>rédigeant</a:t>
            </a:r>
            <a:r>
              <a:rPr lang="it-IT" sz="2400" dirty="0"/>
              <a:t> un </a:t>
            </a:r>
            <a:r>
              <a:rPr lang="it-IT" sz="2400" dirty="0" err="1"/>
              <a:t>compte</a:t>
            </a:r>
            <a:r>
              <a:rPr lang="it-IT" sz="2400" dirty="0"/>
              <a:t> </a:t>
            </a:r>
            <a:r>
              <a:rPr lang="it-IT" sz="2400" dirty="0" err="1"/>
              <a:t>rendu</a:t>
            </a:r>
            <a:r>
              <a:rPr lang="it-IT" sz="2400" dirty="0"/>
              <a:t> </a:t>
            </a:r>
            <a:r>
              <a:rPr lang="it-IT" sz="2400" dirty="0" err="1"/>
              <a:t>démenti</a:t>
            </a:r>
            <a:r>
              <a:rPr lang="it-IT" sz="2400" dirty="0"/>
              <a:t> par </a:t>
            </a:r>
            <a:r>
              <a:rPr lang="it-IT" sz="2400" dirty="0" err="1"/>
              <a:t>les</a:t>
            </a:r>
            <a:r>
              <a:rPr lang="it-IT" sz="2400" dirty="0"/>
              <a:t> images.</a:t>
            </a:r>
          </a:p>
          <a:p>
            <a:pPr algn="just"/>
            <a:endParaRPr lang="it-IT" sz="2400" dirty="0"/>
          </a:p>
          <a:p>
            <a:pPr algn="just"/>
            <a:r>
              <a:rPr lang="it-IT" sz="2400" dirty="0"/>
              <a:t>Le </a:t>
            </a:r>
            <a:r>
              <a:rPr lang="it-IT" sz="2400" dirty="0" err="1"/>
              <a:t>brigadier</a:t>
            </a:r>
            <a:r>
              <a:rPr lang="it-IT" sz="2400" dirty="0"/>
              <a:t> et </a:t>
            </a:r>
            <a:r>
              <a:rPr lang="it-IT" sz="2400" dirty="0" err="1"/>
              <a:t>les</a:t>
            </a:r>
            <a:r>
              <a:rPr lang="it-IT" sz="2400" dirty="0"/>
              <a:t> </a:t>
            </a:r>
            <a:r>
              <a:rPr lang="it-IT" sz="2400" dirty="0" err="1"/>
              <a:t>deux</a:t>
            </a:r>
            <a:r>
              <a:rPr lang="it-IT" sz="2400" dirty="0"/>
              <a:t> </a:t>
            </a:r>
            <a:r>
              <a:rPr lang="it-IT" sz="2400" dirty="0" err="1"/>
              <a:t>gardiens</a:t>
            </a:r>
            <a:r>
              <a:rPr lang="it-IT" sz="2400" dirty="0"/>
              <a:t> de la </a:t>
            </a:r>
            <a:r>
              <a:rPr lang="it-IT" sz="2400" dirty="0" err="1"/>
              <a:t>paix</a:t>
            </a:r>
            <a:r>
              <a:rPr lang="it-IT" sz="2400" dirty="0"/>
              <a:t> </a:t>
            </a:r>
            <a:r>
              <a:rPr lang="it-IT" sz="2400" dirty="0" err="1"/>
              <a:t>ont</a:t>
            </a:r>
            <a:r>
              <a:rPr lang="it-IT" sz="2400" dirty="0"/>
              <a:t> </a:t>
            </a:r>
            <a:r>
              <a:rPr lang="it-IT" sz="2400" dirty="0" err="1"/>
              <a:t>été</a:t>
            </a:r>
            <a:r>
              <a:rPr lang="it-IT" sz="2400" dirty="0"/>
              <a:t> </a:t>
            </a:r>
            <a:r>
              <a:rPr lang="it-IT" sz="2400" dirty="0" err="1"/>
              <a:t>filmés</a:t>
            </a:r>
            <a:r>
              <a:rPr lang="it-IT" sz="2400" dirty="0"/>
              <a:t> en </a:t>
            </a:r>
            <a:r>
              <a:rPr lang="it-IT" sz="2400" dirty="0" err="1"/>
              <a:t>train</a:t>
            </a:r>
            <a:r>
              <a:rPr lang="it-IT" sz="2400" dirty="0"/>
              <a:t> de </a:t>
            </a:r>
            <a:r>
              <a:rPr lang="it-IT" sz="2400" dirty="0" err="1"/>
              <a:t>frapper</a:t>
            </a:r>
            <a:r>
              <a:rPr lang="it-IT" sz="2400" dirty="0"/>
              <a:t> ce </a:t>
            </a:r>
            <a:r>
              <a:rPr lang="it-IT" sz="2400" dirty="0" err="1"/>
              <a:t>producteur</a:t>
            </a:r>
            <a:r>
              <a:rPr lang="it-IT" sz="2400" dirty="0"/>
              <a:t> de </a:t>
            </a:r>
            <a:r>
              <a:rPr lang="it-IT" sz="2400" dirty="0" err="1"/>
              <a:t>musique</a:t>
            </a:r>
            <a:r>
              <a:rPr lang="it-IT" sz="2400" dirty="0"/>
              <a:t> à Paris. </a:t>
            </a:r>
            <a:r>
              <a:rPr lang="it-IT" sz="2400" dirty="0" err="1"/>
              <a:t>Ils</a:t>
            </a:r>
            <a:r>
              <a:rPr lang="it-IT" sz="2400" dirty="0"/>
              <a:t> </a:t>
            </a:r>
            <a:r>
              <a:rPr lang="it-IT" sz="2400" dirty="0" err="1"/>
              <a:t>ont</a:t>
            </a:r>
            <a:r>
              <a:rPr lang="it-IT" sz="2400" dirty="0"/>
              <a:t> </a:t>
            </a:r>
            <a:r>
              <a:rPr lang="it-IT" sz="2400" dirty="0" err="1"/>
              <a:t>tenté</a:t>
            </a:r>
            <a:r>
              <a:rPr lang="it-IT" sz="2400" dirty="0"/>
              <a:t> de </a:t>
            </a:r>
            <a:r>
              <a:rPr lang="it-IT" sz="2400" dirty="0" err="1"/>
              <a:t>faire</a:t>
            </a:r>
            <a:r>
              <a:rPr lang="it-IT" sz="2400" dirty="0"/>
              <a:t> </a:t>
            </a:r>
            <a:r>
              <a:rPr lang="it-IT" sz="2400" dirty="0" err="1"/>
              <a:t>passer</a:t>
            </a:r>
            <a:r>
              <a:rPr lang="it-IT" sz="2400" dirty="0"/>
              <a:t> </a:t>
            </a:r>
            <a:r>
              <a:rPr lang="it-IT" sz="2400" dirty="0" err="1"/>
              <a:t>cette</a:t>
            </a:r>
            <a:r>
              <a:rPr lang="it-IT" sz="2400" dirty="0"/>
              <a:t> </a:t>
            </a:r>
            <a:r>
              <a:rPr lang="it-IT" sz="2400" dirty="0" err="1"/>
              <a:t>agression</a:t>
            </a:r>
            <a:r>
              <a:rPr lang="it-IT" sz="2400" dirty="0"/>
              <a:t> pour une </a:t>
            </a:r>
            <a:r>
              <a:rPr lang="it-IT" sz="2400" dirty="0" err="1"/>
              <a:t>rébellion</a:t>
            </a:r>
            <a:r>
              <a:rPr lang="it-IT" sz="2400" dirty="0"/>
              <a:t>, mais </a:t>
            </a:r>
            <a:r>
              <a:rPr lang="it-IT" sz="2400" dirty="0" err="1"/>
              <a:t>leur</a:t>
            </a:r>
            <a:r>
              <a:rPr lang="it-IT" sz="2400" dirty="0"/>
              <a:t>  </a:t>
            </a:r>
            <a:r>
              <a:rPr lang="it-IT" sz="2400" dirty="0" err="1"/>
              <a:t>compte</a:t>
            </a:r>
            <a:r>
              <a:rPr lang="it-IT" sz="2400" dirty="0"/>
              <a:t> </a:t>
            </a:r>
            <a:r>
              <a:rPr lang="it-IT" sz="2400" dirty="0" err="1"/>
              <a:t>rendu</a:t>
            </a:r>
            <a:r>
              <a:rPr lang="it-IT" sz="2400" dirty="0"/>
              <a:t> est </a:t>
            </a:r>
            <a:r>
              <a:rPr lang="it-IT" sz="2400" dirty="0" err="1"/>
              <a:t>démenti</a:t>
            </a:r>
            <a:r>
              <a:rPr lang="it-IT" sz="2400" dirty="0"/>
              <a:t> par </a:t>
            </a:r>
            <a:r>
              <a:rPr lang="it-IT" sz="2400" dirty="0" err="1"/>
              <a:t>les</a:t>
            </a:r>
            <a:r>
              <a:rPr lang="it-IT" sz="2400" dirty="0"/>
              <a:t> images. </a:t>
            </a:r>
            <a:endParaRPr lang="fr-CA" sz="2400" dirty="0"/>
          </a:p>
          <a:p>
            <a:pPr algn="just"/>
            <a:endParaRPr lang="fr-CA" sz="2400" dirty="0"/>
          </a:p>
        </p:txBody>
      </p:sp>
    </p:spTree>
    <p:extLst>
      <p:ext uri="{BB962C8B-B14F-4D97-AF65-F5344CB8AC3E}">
        <p14:creationId xmlns:p14="http://schemas.microsoft.com/office/powerpoint/2010/main" val="3634949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Contrôles</a:t>
            </a:r>
            <a:r>
              <a:rPr lang="it-IT" sz="2800" dirty="0" smtClean="0"/>
              <a:t> </a:t>
            </a:r>
            <a:r>
              <a:rPr lang="it-IT" sz="2800" dirty="0" err="1"/>
              <a:t>au</a:t>
            </a:r>
            <a:r>
              <a:rPr lang="it-IT" sz="2800" dirty="0"/>
              <a:t> </a:t>
            </a:r>
            <a:r>
              <a:rPr lang="it-IT" sz="2800" dirty="0" err="1"/>
              <a:t>faciès</a:t>
            </a:r>
            <a:endParaRPr lang="fr-CA" sz="2800" dirty="0"/>
          </a:p>
        </p:txBody>
      </p:sp>
      <p:sp>
        <p:nvSpPr>
          <p:cNvPr id="3" name="Segnaposto contenuto 2"/>
          <p:cNvSpPr>
            <a:spLocks noGrp="1"/>
          </p:cNvSpPr>
          <p:nvPr>
            <p:ph idx="1"/>
          </p:nvPr>
        </p:nvSpPr>
        <p:spPr/>
        <p:txBody>
          <a:bodyPr>
            <a:normAutofit/>
          </a:bodyPr>
          <a:lstStyle/>
          <a:p>
            <a:pPr algn="just"/>
            <a:r>
              <a:rPr lang="it-IT" sz="2400" b="1" dirty="0" err="1"/>
              <a:t>Six</a:t>
            </a:r>
            <a:r>
              <a:rPr lang="it-IT" sz="2400" b="1" dirty="0"/>
              <a:t> ONG </a:t>
            </a:r>
            <a:r>
              <a:rPr lang="it-IT" sz="2400" b="1" dirty="0" err="1"/>
              <a:t>somment</a:t>
            </a:r>
            <a:r>
              <a:rPr lang="it-IT" sz="2400" b="1" dirty="0"/>
              <a:t> l'</a:t>
            </a:r>
            <a:r>
              <a:rPr lang="it-IT" sz="2400" b="1" dirty="0" err="1"/>
              <a:t>État</a:t>
            </a:r>
            <a:r>
              <a:rPr lang="it-IT" sz="2400" b="1" dirty="0"/>
              <a:t> d'interdire </a:t>
            </a:r>
            <a:r>
              <a:rPr lang="it-IT" sz="2400" b="1" dirty="0" err="1"/>
              <a:t>les</a:t>
            </a:r>
            <a:r>
              <a:rPr lang="it-IT" sz="2400" b="1" dirty="0"/>
              <a:t> </a:t>
            </a:r>
            <a:r>
              <a:rPr lang="it-IT" sz="2400" b="1" dirty="0" err="1"/>
              <a:t>contrôles</a:t>
            </a:r>
            <a:r>
              <a:rPr lang="it-IT" sz="2400" b="1" dirty="0"/>
              <a:t> </a:t>
            </a:r>
            <a:r>
              <a:rPr lang="it-IT" sz="2400" b="1" dirty="0" err="1"/>
              <a:t>au</a:t>
            </a:r>
            <a:r>
              <a:rPr lang="it-IT" sz="2400" b="1" dirty="0"/>
              <a:t> </a:t>
            </a:r>
            <a:r>
              <a:rPr lang="it-IT" sz="2400" b="1" dirty="0" err="1"/>
              <a:t>faciès</a:t>
            </a:r>
            <a:r>
              <a:rPr lang="it-IT" sz="2400" b="1" dirty="0"/>
              <a:t>, une première en France</a:t>
            </a:r>
          </a:p>
          <a:p>
            <a:pPr algn="just"/>
            <a:endParaRPr lang="it-IT" sz="2400" b="1" dirty="0"/>
          </a:p>
          <a:p>
            <a:pPr algn="just"/>
            <a:r>
              <a:rPr lang="it-IT" sz="2400" dirty="0" err="1"/>
              <a:t>Six</a:t>
            </a:r>
            <a:r>
              <a:rPr lang="it-IT" sz="2400" dirty="0"/>
              <a:t> ONG, dont Amnesty International, </a:t>
            </a:r>
            <a:r>
              <a:rPr lang="it-IT" sz="2400" dirty="0" err="1"/>
              <a:t>ont</a:t>
            </a:r>
            <a:r>
              <a:rPr lang="it-IT" sz="2400" dirty="0"/>
              <a:t> </a:t>
            </a:r>
            <a:r>
              <a:rPr lang="it-IT" sz="2400" dirty="0" err="1"/>
              <a:t>annoncé</a:t>
            </a:r>
            <a:r>
              <a:rPr lang="it-IT" sz="2400" dirty="0"/>
              <a:t> </a:t>
            </a:r>
            <a:r>
              <a:rPr lang="it-IT" sz="2400" dirty="0" err="1"/>
              <a:t>mercredi</a:t>
            </a:r>
            <a:r>
              <a:rPr lang="it-IT" sz="2400" dirty="0"/>
              <a:t> le </a:t>
            </a:r>
            <a:r>
              <a:rPr lang="it-IT" sz="2400" dirty="0" err="1"/>
              <a:t>lancement</a:t>
            </a:r>
            <a:r>
              <a:rPr lang="it-IT" sz="2400" dirty="0"/>
              <a:t>, pour la première fois en France, </a:t>
            </a:r>
            <a:r>
              <a:rPr lang="it-IT" sz="2400" b="1" dirty="0"/>
              <a:t>d'une </a:t>
            </a:r>
            <a:r>
              <a:rPr lang="it-IT" sz="2400" b="1" dirty="0" err="1"/>
              <a:t>action</a:t>
            </a:r>
            <a:r>
              <a:rPr lang="it-IT" sz="2400" b="1" dirty="0"/>
              <a:t> de </a:t>
            </a:r>
            <a:r>
              <a:rPr lang="it-IT" sz="2400" b="1" dirty="0" err="1"/>
              <a:t>groupe</a:t>
            </a:r>
            <a:r>
              <a:rPr lang="it-IT" sz="2400" b="1" dirty="0"/>
              <a:t> </a:t>
            </a:r>
            <a:r>
              <a:rPr lang="it-IT" sz="2400" b="1" dirty="0" err="1"/>
              <a:t>contre</a:t>
            </a:r>
            <a:r>
              <a:rPr lang="it-IT" sz="2400" b="1" dirty="0"/>
              <a:t> l'</a:t>
            </a:r>
            <a:r>
              <a:rPr lang="it-IT" sz="2400" b="1" dirty="0" err="1"/>
              <a:t>État</a:t>
            </a:r>
            <a:r>
              <a:rPr lang="it-IT" sz="2400" dirty="0"/>
              <a:t> </a:t>
            </a:r>
            <a:r>
              <a:rPr lang="it-IT" sz="2400" dirty="0" err="1"/>
              <a:t>afin</a:t>
            </a:r>
            <a:r>
              <a:rPr lang="it-IT" sz="2400" dirty="0"/>
              <a:t> de </a:t>
            </a:r>
            <a:r>
              <a:rPr lang="it-IT" sz="2400" dirty="0" err="1"/>
              <a:t>mettre</a:t>
            </a:r>
            <a:r>
              <a:rPr lang="it-IT" sz="2400" dirty="0"/>
              <a:t> fin </a:t>
            </a:r>
            <a:r>
              <a:rPr lang="it-IT" sz="2400" dirty="0" err="1"/>
              <a:t>aux</a:t>
            </a:r>
            <a:r>
              <a:rPr lang="it-IT" sz="2400" dirty="0"/>
              <a:t> "</a:t>
            </a:r>
            <a:r>
              <a:rPr lang="it-IT" sz="2400" dirty="0" err="1"/>
              <a:t>contrôles</a:t>
            </a:r>
            <a:r>
              <a:rPr lang="it-IT" sz="2400" dirty="0"/>
              <a:t> d'</a:t>
            </a:r>
            <a:r>
              <a:rPr lang="it-IT" sz="2400" dirty="0" err="1"/>
              <a:t>identité</a:t>
            </a:r>
            <a:r>
              <a:rPr lang="it-IT" sz="2400" dirty="0"/>
              <a:t> </a:t>
            </a:r>
            <a:r>
              <a:rPr lang="it-IT" sz="2400" dirty="0" err="1"/>
              <a:t>discriminatoires</a:t>
            </a:r>
            <a:r>
              <a:rPr lang="it-IT" sz="2400" dirty="0"/>
              <a:t>" par la </a:t>
            </a:r>
            <a:r>
              <a:rPr lang="it-IT" sz="2400" dirty="0" err="1"/>
              <a:t>police</a:t>
            </a:r>
            <a:r>
              <a:rPr lang="it-IT" sz="2400" dirty="0"/>
              <a:t>. </a:t>
            </a:r>
            <a:r>
              <a:rPr lang="it-IT" sz="2400" dirty="0" err="1"/>
              <a:t>Cette</a:t>
            </a:r>
            <a:r>
              <a:rPr lang="it-IT" sz="2400" dirty="0"/>
              <a:t> </a:t>
            </a:r>
            <a:r>
              <a:rPr lang="it-IT" sz="2400" dirty="0" err="1"/>
              <a:t>procédure</a:t>
            </a:r>
            <a:r>
              <a:rPr lang="it-IT" sz="2400" dirty="0"/>
              <a:t> s'</a:t>
            </a:r>
            <a:r>
              <a:rPr lang="it-IT" sz="2400" dirty="0" err="1"/>
              <a:t>inscrit</a:t>
            </a:r>
            <a:r>
              <a:rPr lang="it-IT" sz="2400" dirty="0"/>
              <a:t> </a:t>
            </a:r>
            <a:r>
              <a:rPr lang="it-IT" sz="2400" dirty="0" err="1"/>
              <a:t>dans</a:t>
            </a:r>
            <a:r>
              <a:rPr lang="it-IT" sz="2400" dirty="0"/>
              <a:t> un </a:t>
            </a:r>
            <a:r>
              <a:rPr lang="it-IT" sz="2400" dirty="0" err="1"/>
              <a:t>contexte</a:t>
            </a:r>
            <a:r>
              <a:rPr lang="it-IT" sz="2400" dirty="0"/>
              <a:t> de </a:t>
            </a:r>
            <a:r>
              <a:rPr lang="it-IT" sz="2400" dirty="0" err="1"/>
              <a:t>crise</a:t>
            </a:r>
            <a:r>
              <a:rPr lang="it-IT" sz="2400" dirty="0"/>
              <a:t> de </a:t>
            </a:r>
            <a:r>
              <a:rPr lang="it-IT" sz="2400" dirty="0" err="1"/>
              <a:t>confiance</a:t>
            </a:r>
            <a:r>
              <a:rPr lang="it-IT" sz="2400" dirty="0"/>
              <a:t> </a:t>
            </a:r>
            <a:r>
              <a:rPr lang="it-IT" sz="2400" dirty="0" err="1"/>
              <a:t>avec</a:t>
            </a:r>
            <a:r>
              <a:rPr lang="it-IT" sz="2400" dirty="0"/>
              <a:t> la </a:t>
            </a:r>
            <a:r>
              <a:rPr lang="it-IT" sz="2400" dirty="0" err="1"/>
              <a:t>police</a:t>
            </a:r>
            <a:r>
              <a:rPr lang="it-IT" sz="2400" dirty="0"/>
              <a:t>, </a:t>
            </a:r>
            <a:r>
              <a:rPr lang="it-IT" sz="2400" dirty="0" err="1"/>
              <a:t>accusée</a:t>
            </a:r>
            <a:r>
              <a:rPr lang="it-IT" sz="2400" dirty="0"/>
              <a:t> de </a:t>
            </a:r>
            <a:r>
              <a:rPr lang="it-IT" sz="2400" dirty="0" err="1"/>
              <a:t>violences</a:t>
            </a:r>
            <a:r>
              <a:rPr lang="it-IT" sz="2400" dirty="0"/>
              <a:t> et de </a:t>
            </a:r>
            <a:r>
              <a:rPr lang="it-IT" sz="2400" dirty="0" err="1"/>
              <a:t>racisme</a:t>
            </a:r>
            <a:r>
              <a:rPr lang="it-IT" sz="2400" dirty="0"/>
              <a:t>.</a:t>
            </a:r>
          </a:p>
          <a:p>
            <a:pPr algn="just"/>
            <a:r>
              <a:rPr lang="it-IT" sz="2400" i="1" dirty="0"/>
              <a:t>France 24 </a:t>
            </a:r>
            <a:r>
              <a:rPr lang="it-IT" sz="2400" dirty="0" err="1"/>
              <a:t>janvier</a:t>
            </a:r>
            <a:r>
              <a:rPr lang="it-IT" sz="2400" dirty="0"/>
              <a:t> 2021  </a:t>
            </a:r>
            <a:endParaRPr lang="it-IT" sz="2400" b="1" dirty="0"/>
          </a:p>
          <a:p>
            <a:endParaRPr lang="fr-CA" sz="2400" dirty="0"/>
          </a:p>
        </p:txBody>
      </p:sp>
    </p:spTree>
    <p:extLst>
      <p:ext uri="{BB962C8B-B14F-4D97-AF65-F5344CB8AC3E}">
        <p14:creationId xmlns:p14="http://schemas.microsoft.com/office/powerpoint/2010/main" val="9892527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Contrôles d'identité </a:t>
            </a:r>
            <a:r>
              <a:rPr lang="fr-CA" sz="2800" b="1" dirty="0"/>
              <a:t>discriminatoires</a:t>
            </a:r>
          </a:p>
        </p:txBody>
      </p:sp>
      <p:sp>
        <p:nvSpPr>
          <p:cNvPr id="3" name="Segnaposto contenuto 2"/>
          <p:cNvSpPr>
            <a:spLocks noGrp="1"/>
          </p:cNvSpPr>
          <p:nvPr>
            <p:ph idx="1"/>
          </p:nvPr>
        </p:nvSpPr>
        <p:spPr/>
        <p:txBody>
          <a:bodyPr>
            <a:normAutofit/>
          </a:bodyPr>
          <a:lstStyle/>
          <a:p>
            <a:pPr algn="just"/>
            <a:r>
              <a:rPr lang="fr-CA" sz="2400" dirty="0"/>
              <a:t>Pour la première fois en France, une action de groupe a été lancée mercredi 27 janvier contre l'État par un collectif d'ONG qui </a:t>
            </a:r>
            <a:r>
              <a:rPr lang="fr-CA" sz="2400" b="1" dirty="0"/>
              <a:t>met en demeure </a:t>
            </a:r>
            <a:r>
              <a:rPr lang="fr-CA" sz="2400" dirty="0"/>
              <a:t>le gouvernement de mettre fin aux "contrôles d'identité discriminatoires" par la police, sous peine de saisir la justice.</a:t>
            </a:r>
          </a:p>
          <a:p>
            <a:pPr algn="just"/>
            <a:r>
              <a:rPr lang="fr-CA" sz="2400" dirty="0"/>
              <a:t>Cette procédure, prévue par la loi de modernisation de la justice du XXIe siècle votée en 2016, intervient après une succession d'affaires mêlant violences policières et accusations de racisme dans la police, dont le tabassage fin novembre du producteur de musique noir Michel </a:t>
            </a:r>
            <a:r>
              <a:rPr lang="fr-CA" sz="2400" dirty="0" err="1"/>
              <a:t>Zecler</a:t>
            </a:r>
            <a:r>
              <a:rPr lang="fr-CA" sz="2400" dirty="0"/>
              <a:t>.</a:t>
            </a:r>
          </a:p>
          <a:p>
            <a:endParaRPr lang="fr-CA" sz="2400" dirty="0"/>
          </a:p>
        </p:txBody>
      </p:sp>
    </p:spTree>
    <p:extLst>
      <p:ext uri="{BB962C8B-B14F-4D97-AF65-F5344CB8AC3E}">
        <p14:creationId xmlns:p14="http://schemas.microsoft.com/office/powerpoint/2010/main" val="3265471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 mise en demeure </a:t>
            </a:r>
          </a:p>
        </p:txBody>
      </p:sp>
      <p:sp>
        <p:nvSpPr>
          <p:cNvPr id="3" name="Segnaposto contenuto 2"/>
          <p:cNvSpPr>
            <a:spLocks noGrp="1"/>
          </p:cNvSpPr>
          <p:nvPr>
            <p:ph idx="1"/>
          </p:nvPr>
        </p:nvSpPr>
        <p:spPr/>
        <p:txBody>
          <a:bodyPr>
            <a:normAutofit/>
          </a:bodyPr>
          <a:lstStyle/>
          <a:p>
            <a:pPr algn="just"/>
            <a:r>
              <a:rPr lang="fr-CA" sz="2400" dirty="0"/>
              <a:t>La mise en demeure est donc une protestation invitant le débiteur à s'exécuter dans le délai qu'elle fixe, étant précisé qu'à défaut d'exécution volontaire la personne à laquelle elle est adressée, sera citée à comparaître devant la juridiction ayant compétence pour juger l'affaire. </a:t>
            </a:r>
          </a:p>
          <a:p>
            <a:r>
              <a:rPr lang="fr-CA" sz="2400" dirty="0" err="1"/>
              <a:t>https</a:t>
            </a:r>
            <a:r>
              <a:rPr lang="fr-CA" sz="2400" dirty="0"/>
              <a:t>://</a:t>
            </a:r>
            <a:r>
              <a:rPr lang="fr-CA" sz="2400" dirty="0" err="1"/>
              <a:t>www.dictionnaire-juridique.com</a:t>
            </a:r>
            <a:r>
              <a:rPr lang="fr-CA" sz="2400" dirty="0"/>
              <a:t>/</a:t>
            </a:r>
            <a:r>
              <a:rPr lang="fr-CA" sz="2400" dirty="0" err="1"/>
              <a:t>definition</a:t>
            </a:r>
            <a:r>
              <a:rPr lang="fr-CA" sz="2400" dirty="0"/>
              <a:t>/mise-en-</a:t>
            </a:r>
            <a:r>
              <a:rPr lang="fr-CA" sz="2400" dirty="0" err="1"/>
              <a:t>demeure.php</a:t>
            </a:r>
            <a:endParaRPr lang="fr-CA" sz="2400" dirty="0"/>
          </a:p>
        </p:txBody>
      </p:sp>
    </p:spTree>
    <p:extLst>
      <p:ext uri="{BB962C8B-B14F-4D97-AF65-F5344CB8AC3E}">
        <p14:creationId xmlns:p14="http://schemas.microsoft.com/office/powerpoint/2010/main" val="311784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t>
            </a:r>
            <a:r>
              <a:rPr lang="fr-CA" sz="2800" dirty="0" smtClean="0"/>
              <a:t>oi </a:t>
            </a:r>
            <a:r>
              <a:rPr lang="fr-CA" sz="2800" dirty="0"/>
              <a:t>de la « sécurité globale »</a:t>
            </a:r>
            <a:br>
              <a:rPr lang="fr-CA" sz="2800" dirty="0"/>
            </a:br>
            <a:r>
              <a:rPr lang="fr-CA" sz="2800" dirty="0" smtClean="0"/>
              <a:t>et l’Art. 24?</a:t>
            </a:r>
            <a:endParaRPr lang="fr-CA" sz="2800" dirty="0"/>
          </a:p>
        </p:txBody>
      </p:sp>
      <p:sp>
        <p:nvSpPr>
          <p:cNvPr id="3" name="Segnaposto contenuto 2"/>
          <p:cNvSpPr>
            <a:spLocks noGrp="1"/>
          </p:cNvSpPr>
          <p:nvPr>
            <p:ph idx="1"/>
          </p:nvPr>
        </p:nvSpPr>
        <p:spPr/>
        <p:txBody>
          <a:bodyPr>
            <a:normAutofit/>
          </a:bodyPr>
          <a:lstStyle/>
          <a:p>
            <a:pPr algn="just"/>
            <a:r>
              <a:rPr lang="it-IT" sz="2400" dirty="0"/>
              <a:t>Ce texte, </a:t>
            </a:r>
            <a:r>
              <a:rPr lang="it-IT" sz="2400" dirty="0" err="1"/>
              <a:t>déposé</a:t>
            </a:r>
            <a:r>
              <a:rPr lang="it-IT" sz="2400" dirty="0"/>
              <a:t> </a:t>
            </a:r>
            <a:r>
              <a:rPr lang="it-IT" sz="2400" dirty="0" err="1"/>
              <a:t>début</a:t>
            </a:r>
            <a:r>
              <a:rPr lang="it-IT" sz="2400" dirty="0"/>
              <a:t> novembre, </a:t>
            </a:r>
            <a:r>
              <a:rPr lang="it-IT" sz="2400" dirty="0" err="1"/>
              <a:t>contient</a:t>
            </a:r>
            <a:r>
              <a:rPr lang="it-IT" sz="2400" dirty="0"/>
              <a:t> en tout 32 </a:t>
            </a:r>
            <a:r>
              <a:rPr lang="it-IT" sz="2400" dirty="0" err="1"/>
              <a:t>articles</a:t>
            </a:r>
            <a:r>
              <a:rPr lang="it-IT" sz="2400" dirty="0"/>
              <a:t>. L’Art.24 a pour </a:t>
            </a:r>
            <a:r>
              <a:rPr lang="it-IT" sz="2400" dirty="0" err="1"/>
              <a:t>but</a:t>
            </a:r>
            <a:r>
              <a:rPr lang="it-IT" sz="2400" dirty="0"/>
              <a:t> de </a:t>
            </a:r>
            <a:r>
              <a:rPr lang="it-IT" sz="2400" dirty="0" err="1"/>
              <a:t>mieux</a:t>
            </a:r>
            <a:r>
              <a:rPr lang="it-IT" sz="2400" dirty="0"/>
              <a:t> </a:t>
            </a:r>
            <a:r>
              <a:rPr lang="it-IT" sz="2400" dirty="0" err="1"/>
              <a:t>protéger</a:t>
            </a:r>
            <a:r>
              <a:rPr lang="it-IT" sz="2400" dirty="0"/>
              <a:t> </a:t>
            </a:r>
            <a:r>
              <a:rPr lang="it-IT" sz="2400" dirty="0" err="1"/>
              <a:t>les</a:t>
            </a:r>
            <a:r>
              <a:rPr lang="it-IT" sz="2400" dirty="0"/>
              <a:t> </a:t>
            </a:r>
            <a:r>
              <a:rPr lang="it-IT" sz="2400" dirty="0" err="1"/>
              <a:t>forces</a:t>
            </a:r>
            <a:r>
              <a:rPr lang="it-IT" sz="2400" dirty="0"/>
              <a:t> de l'</a:t>
            </a:r>
            <a:r>
              <a:rPr lang="it-IT" sz="2400" dirty="0" err="1"/>
              <a:t>ordre</a:t>
            </a:r>
            <a:r>
              <a:rPr lang="it-IT" sz="2400" dirty="0"/>
              <a:t> en </a:t>
            </a:r>
            <a:r>
              <a:rPr lang="it-IT" sz="2400" dirty="0" err="1"/>
              <a:t>cas</a:t>
            </a:r>
            <a:r>
              <a:rPr lang="it-IT" sz="2400" dirty="0"/>
              <a:t> de </a:t>
            </a:r>
            <a:r>
              <a:rPr lang="it-IT" sz="2400" dirty="0" err="1"/>
              <a:t>diffusion</a:t>
            </a:r>
            <a:r>
              <a:rPr lang="it-IT" sz="2400" dirty="0"/>
              <a:t> d'images </a:t>
            </a:r>
            <a:r>
              <a:rPr lang="it-IT" sz="2400" dirty="0" err="1"/>
              <a:t>les</a:t>
            </a:r>
            <a:r>
              <a:rPr lang="it-IT" sz="2400" dirty="0"/>
              <a:t> </a:t>
            </a:r>
            <a:r>
              <a:rPr lang="it-IT" sz="2400" dirty="0" err="1"/>
              <a:t>concernant</a:t>
            </a:r>
            <a:r>
              <a:rPr lang="it-IT" sz="2400" dirty="0"/>
              <a:t>, </a:t>
            </a:r>
            <a:r>
              <a:rPr lang="it-IT" sz="2400" dirty="0" err="1"/>
              <a:t>arguent</a:t>
            </a:r>
            <a:r>
              <a:rPr lang="it-IT" sz="2400" dirty="0"/>
              <a:t> </a:t>
            </a:r>
            <a:r>
              <a:rPr lang="it-IT" sz="2400" dirty="0" err="1"/>
              <a:t>ses</a:t>
            </a:r>
            <a:r>
              <a:rPr lang="it-IT" sz="2400" dirty="0"/>
              <a:t> </a:t>
            </a:r>
            <a:r>
              <a:rPr lang="it-IT" sz="2400" dirty="0" err="1"/>
              <a:t>promoteurs</a:t>
            </a:r>
            <a:r>
              <a:rPr lang="it-IT" sz="2400" dirty="0"/>
              <a:t>. À </a:t>
            </a:r>
            <a:r>
              <a:rPr lang="it-IT" sz="2400" dirty="0" err="1"/>
              <a:t>l'inverse</a:t>
            </a:r>
            <a:r>
              <a:rPr lang="it-IT" sz="2400" dirty="0"/>
              <a:t>, </a:t>
            </a:r>
            <a:r>
              <a:rPr lang="it-IT" sz="2400" dirty="0" err="1"/>
              <a:t>ses</a:t>
            </a:r>
            <a:r>
              <a:rPr lang="it-IT" sz="2400" dirty="0"/>
              <a:t> </a:t>
            </a:r>
            <a:r>
              <a:rPr lang="it-IT" sz="2400" dirty="0" err="1"/>
              <a:t>opposants</a:t>
            </a:r>
            <a:r>
              <a:rPr lang="it-IT" sz="2400" dirty="0"/>
              <a:t> y </a:t>
            </a:r>
            <a:r>
              <a:rPr lang="it-IT" sz="2400" dirty="0" err="1"/>
              <a:t>voient</a:t>
            </a:r>
            <a:r>
              <a:rPr lang="it-IT" sz="2400" dirty="0"/>
              <a:t> une </a:t>
            </a:r>
            <a:r>
              <a:rPr lang="it-IT" sz="2400" dirty="0" err="1"/>
              <a:t>disposition</a:t>
            </a:r>
            <a:r>
              <a:rPr lang="it-IT" sz="2400" dirty="0"/>
              <a:t> « liberticide » et qui </a:t>
            </a:r>
            <a:r>
              <a:rPr lang="it-IT" sz="2400" dirty="0" err="1"/>
              <a:t>empêcherait</a:t>
            </a:r>
            <a:r>
              <a:rPr lang="it-IT" sz="2400" dirty="0"/>
              <a:t> de </a:t>
            </a:r>
            <a:r>
              <a:rPr lang="it-IT" sz="2400" dirty="0" err="1"/>
              <a:t>filmer</a:t>
            </a:r>
            <a:r>
              <a:rPr lang="it-IT" sz="2400" dirty="0"/>
              <a:t> </a:t>
            </a:r>
            <a:r>
              <a:rPr lang="it-IT" sz="2400" dirty="0" err="1"/>
              <a:t>les</a:t>
            </a:r>
            <a:r>
              <a:rPr lang="it-IT" sz="2400" dirty="0"/>
              <a:t> </a:t>
            </a:r>
            <a:r>
              <a:rPr lang="it-IT" sz="2400" dirty="0" err="1"/>
              <a:t>policiers</a:t>
            </a:r>
            <a:r>
              <a:rPr lang="it-IT" sz="2400" dirty="0"/>
              <a:t> et </a:t>
            </a:r>
            <a:r>
              <a:rPr lang="it-IT" sz="2400" dirty="0" err="1"/>
              <a:t>les</a:t>
            </a:r>
            <a:r>
              <a:rPr lang="it-IT" sz="2400" dirty="0"/>
              <a:t> </a:t>
            </a:r>
            <a:r>
              <a:rPr lang="it-IT" sz="2400" dirty="0" err="1"/>
              <a:t>gendarmes</a:t>
            </a:r>
            <a:r>
              <a:rPr lang="it-IT" sz="2400" dirty="0"/>
              <a:t> </a:t>
            </a:r>
            <a:r>
              <a:rPr lang="it-IT" sz="2400" dirty="0" err="1"/>
              <a:t>lors</a:t>
            </a:r>
            <a:r>
              <a:rPr lang="it-IT" sz="2400" dirty="0"/>
              <a:t> d'</a:t>
            </a:r>
            <a:r>
              <a:rPr lang="it-IT" sz="2400" dirty="0" err="1"/>
              <a:t>interventions</a:t>
            </a:r>
            <a:r>
              <a:rPr lang="it-IT" sz="2400" dirty="0"/>
              <a:t> de </a:t>
            </a:r>
            <a:r>
              <a:rPr lang="it-IT" sz="2400" dirty="0" err="1"/>
              <a:t>sécurité</a:t>
            </a:r>
            <a:r>
              <a:rPr lang="it-IT" sz="2400" dirty="0"/>
              <a:t>.</a:t>
            </a:r>
            <a:endParaRPr lang="fr-CA" sz="2400" dirty="0"/>
          </a:p>
          <a:p>
            <a:endParaRPr lang="fr-CA" sz="2400" dirty="0"/>
          </a:p>
        </p:txBody>
      </p:sp>
    </p:spTree>
    <p:extLst>
      <p:ext uri="{BB962C8B-B14F-4D97-AF65-F5344CB8AC3E}">
        <p14:creationId xmlns:p14="http://schemas.microsoft.com/office/powerpoint/2010/main" val="32262800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dirty="0" err="1"/>
              <a:t>loi</a:t>
            </a:r>
            <a:r>
              <a:rPr lang="it-IT" sz="2800" dirty="0"/>
              <a:t> de </a:t>
            </a:r>
            <a:r>
              <a:rPr lang="it-IT" sz="2800" dirty="0" err="1"/>
              <a:t>modernisation</a:t>
            </a:r>
            <a:r>
              <a:rPr lang="it-IT" sz="2800" dirty="0"/>
              <a:t> de la </a:t>
            </a:r>
            <a:r>
              <a:rPr lang="it-IT" sz="2800" dirty="0" err="1"/>
              <a:t>justice</a:t>
            </a:r>
            <a:r>
              <a:rPr lang="it-IT" sz="2800" dirty="0"/>
              <a:t> </a:t>
            </a:r>
            <a:r>
              <a:rPr lang="it-IT" sz="2800" dirty="0" err="1"/>
              <a:t>du</a:t>
            </a:r>
            <a:r>
              <a:rPr lang="it-IT" sz="2800" dirty="0"/>
              <a:t> </a:t>
            </a:r>
            <a:r>
              <a:rPr lang="it-IT" sz="2800" dirty="0" err="1"/>
              <a:t>XXIe</a:t>
            </a:r>
            <a:r>
              <a:rPr lang="it-IT" sz="2800" dirty="0"/>
              <a:t> </a:t>
            </a:r>
            <a:r>
              <a:rPr lang="it-IT" sz="2800" dirty="0" err="1"/>
              <a:t>siècle</a:t>
            </a:r>
            <a:r>
              <a:rPr lang="it-IT" sz="2800" dirty="0"/>
              <a:t> </a:t>
            </a:r>
            <a:endParaRPr lang="fr-CA" sz="2800" dirty="0"/>
          </a:p>
        </p:txBody>
      </p:sp>
      <p:sp>
        <p:nvSpPr>
          <p:cNvPr id="3" name="Segnaposto contenuto 2"/>
          <p:cNvSpPr>
            <a:spLocks noGrp="1"/>
          </p:cNvSpPr>
          <p:nvPr>
            <p:ph idx="1"/>
          </p:nvPr>
        </p:nvSpPr>
        <p:spPr/>
        <p:txBody>
          <a:bodyPr>
            <a:normAutofit/>
          </a:bodyPr>
          <a:lstStyle/>
          <a:p>
            <a:pPr algn="just"/>
            <a:r>
              <a:rPr lang="it-IT" sz="2400" dirty="0"/>
              <a:t>La </a:t>
            </a:r>
            <a:r>
              <a:rPr lang="it-IT" sz="2400" dirty="0" err="1"/>
              <a:t>loi</a:t>
            </a:r>
            <a:r>
              <a:rPr lang="it-IT" sz="2400" dirty="0"/>
              <a:t> de </a:t>
            </a:r>
            <a:r>
              <a:rPr lang="it-IT" sz="2400" dirty="0" err="1"/>
              <a:t>modernisation</a:t>
            </a:r>
            <a:r>
              <a:rPr lang="it-IT" sz="2400" dirty="0"/>
              <a:t> de la </a:t>
            </a:r>
            <a:r>
              <a:rPr lang="it-IT" sz="2400" dirty="0" err="1"/>
              <a:t>justice</a:t>
            </a:r>
            <a:r>
              <a:rPr lang="it-IT" sz="2400" dirty="0"/>
              <a:t> </a:t>
            </a:r>
            <a:r>
              <a:rPr lang="it-IT" sz="2400" dirty="0" err="1"/>
              <a:t>du</a:t>
            </a:r>
            <a:r>
              <a:rPr lang="it-IT" sz="2400" dirty="0"/>
              <a:t> </a:t>
            </a:r>
            <a:r>
              <a:rPr lang="it-IT" sz="2400" dirty="0" err="1"/>
              <a:t>XXIe</a:t>
            </a:r>
            <a:r>
              <a:rPr lang="it-IT" sz="2400" dirty="0"/>
              <a:t> </a:t>
            </a:r>
            <a:r>
              <a:rPr lang="it-IT" sz="2400" dirty="0" err="1"/>
              <a:t>siècle</a:t>
            </a:r>
            <a:r>
              <a:rPr lang="it-IT" sz="2400" dirty="0"/>
              <a:t> a </a:t>
            </a:r>
            <a:r>
              <a:rPr lang="it-IT" sz="2400" dirty="0" err="1"/>
              <a:t>été</a:t>
            </a:r>
            <a:r>
              <a:rPr lang="it-IT" sz="2400" dirty="0"/>
              <a:t> </a:t>
            </a:r>
            <a:r>
              <a:rPr lang="it-IT" sz="2400" dirty="0" err="1"/>
              <a:t>promulguée</a:t>
            </a:r>
            <a:r>
              <a:rPr lang="it-IT" sz="2400" dirty="0"/>
              <a:t> le 18 novembre 2016.</a:t>
            </a:r>
            <a:endParaRPr lang="fr-CA" sz="2400" dirty="0"/>
          </a:p>
          <a:p>
            <a:pPr algn="just"/>
            <a:r>
              <a:rPr lang="fr-CA" sz="2400" dirty="0"/>
              <a:t>Des actions de groupe pourront désormais être menées en matière de </a:t>
            </a:r>
            <a:r>
              <a:rPr lang="fr-CA" sz="2400" b="1" dirty="0"/>
              <a:t>discriminations</a:t>
            </a:r>
            <a:r>
              <a:rPr lang="fr-CA" sz="2400" dirty="0"/>
              <a:t>, de questions environnementales ou de protection des données personnelles.</a:t>
            </a:r>
          </a:p>
          <a:p>
            <a:r>
              <a:rPr lang="fr-CA" sz="2400" dirty="0">
                <a:hlinkClick r:id="rId2"/>
              </a:rPr>
              <a:t>https://www.gouvernement.fr/action/la-justice-du-21e-</a:t>
            </a:r>
            <a:r>
              <a:rPr lang="fr-CA" sz="2400" dirty="0" smtClean="0">
                <a:hlinkClick r:id="rId2"/>
              </a:rPr>
              <a:t>siecle</a:t>
            </a:r>
            <a:endParaRPr lang="fr-CA" sz="2400" dirty="0"/>
          </a:p>
        </p:txBody>
      </p:sp>
    </p:spTree>
    <p:extLst>
      <p:ext uri="{BB962C8B-B14F-4D97-AF65-F5344CB8AC3E}">
        <p14:creationId xmlns:p14="http://schemas.microsoft.com/office/powerpoint/2010/main" val="17262246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Observations hebdomadaires</a:t>
            </a:r>
            <a:br>
              <a:rPr lang="fr-CA" sz="2800" dirty="0" smtClean="0"/>
            </a:br>
            <a:r>
              <a:rPr lang="fr-CA" sz="2800" dirty="0" smtClean="0"/>
              <a:t>une autre discrimination</a:t>
            </a:r>
            <a:br>
              <a:rPr lang="fr-CA" sz="2800" dirty="0" smtClean="0"/>
            </a:br>
            <a:endParaRPr lang="fr-CA" sz="2800" dirty="0"/>
          </a:p>
        </p:txBody>
      </p:sp>
      <p:sp>
        <p:nvSpPr>
          <p:cNvPr id="3" name="Segnaposto contenuto 2"/>
          <p:cNvSpPr>
            <a:spLocks noGrp="1"/>
          </p:cNvSpPr>
          <p:nvPr>
            <p:ph idx="1"/>
          </p:nvPr>
        </p:nvSpPr>
        <p:spPr/>
        <p:txBody>
          <a:bodyPr>
            <a:normAutofit/>
          </a:bodyPr>
          <a:lstStyle/>
          <a:p>
            <a:r>
              <a:rPr lang="it-IT" sz="2400" b="1" dirty="0" err="1"/>
              <a:t>Polémique</a:t>
            </a:r>
            <a:endParaRPr lang="it-IT" sz="2400" b="1" dirty="0"/>
          </a:p>
          <a:p>
            <a:pPr algn="just"/>
            <a:r>
              <a:rPr lang="it-IT" sz="2400" b="1" dirty="0" err="1"/>
              <a:t>Trop</a:t>
            </a:r>
            <a:r>
              <a:rPr lang="it-IT" sz="2400" b="1" dirty="0"/>
              <a:t> </a:t>
            </a:r>
            <a:r>
              <a:rPr lang="it-IT" sz="2400" b="1" dirty="0" err="1"/>
              <a:t>blanche</a:t>
            </a:r>
            <a:r>
              <a:rPr lang="it-IT" sz="2400" b="1" dirty="0"/>
              <a:t> pour </a:t>
            </a:r>
            <a:r>
              <a:rPr lang="it-IT" sz="2400" b="1" dirty="0" err="1"/>
              <a:t>traduire</a:t>
            </a:r>
            <a:r>
              <a:rPr lang="it-IT" sz="2400" b="1" dirty="0"/>
              <a:t> une </a:t>
            </a:r>
            <a:r>
              <a:rPr lang="it-IT" sz="2400" b="1" dirty="0" err="1"/>
              <a:t>poétesse</a:t>
            </a:r>
            <a:r>
              <a:rPr lang="it-IT" sz="2400" b="1" dirty="0"/>
              <a:t> </a:t>
            </a:r>
            <a:r>
              <a:rPr lang="it-IT" sz="2400" b="1" dirty="0" err="1"/>
              <a:t>noire</a:t>
            </a:r>
            <a:r>
              <a:rPr lang="it-IT" sz="2400" b="1" dirty="0"/>
              <a:t> : </a:t>
            </a:r>
            <a:r>
              <a:rPr lang="it-IT" sz="2400" b="1" dirty="0" err="1"/>
              <a:t>aux</a:t>
            </a:r>
            <a:r>
              <a:rPr lang="it-IT" sz="2400" b="1" dirty="0"/>
              <a:t> </a:t>
            </a:r>
            <a:r>
              <a:rPr lang="it-IT" sz="2400" b="1" dirty="0" err="1"/>
              <a:t>Pays-Bas</a:t>
            </a:r>
            <a:r>
              <a:rPr lang="it-IT" sz="2400" b="1" dirty="0"/>
              <a:t>, l'</a:t>
            </a:r>
            <a:r>
              <a:rPr lang="it-IT" sz="2400" b="1" dirty="0" err="1"/>
              <a:t>antiracisme</a:t>
            </a:r>
            <a:r>
              <a:rPr lang="it-IT" sz="2400" b="1" dirty="0"/>
              <a:t> </a:t>
            </a:r>
            <a:r>
              <a:rPr lang="it-IT" sz="2400" b="1" dirty="0" err="1"/>
              <a:t>déraille</a:t>
            </a:r>
            <a:endParaRPr lang="it-IT" sz="2400" b="1" dirty="0"/>
          </a:p>
          <a:p>
            <a:pPr algn="just"/>
            <a:r>
              <a:rPr lang="fr-CA" sz="2400" dirty="0" smtClean="0"/>
              <a:t>Depuis </a:t>
            </a:r>
            <a:r>
              <a:rPr lang="fr-CA" sz="2400" dirty="0"/>
              <a:t>sa déclamation du 20 janvier à l’investiture de Joe </a:t>
            </a:r>
            <a:r>
              <a:rPr lang="fr-CA" sz="2400" dirty="0" err="1"/>
              <a:t>Biden</a:t>
            </a:r>
            <a:r>
              <a:rPr lang="fr-CA" sz="2400" dirty="0"/>
              <a:t>, Amanda </a:t>
            </a:r>
            <a:r>
              <a:rPr lang="fr-CA" sz="2400" dirty="0" err="1"/>
              <a:t>Gorman</a:t>
            </a:r>
            <a:r>
              <a:rPr lang="fr-CA" sz="2400" dirty="0"/>
              <a:t>, poétesse américaine de 22 ans, connaît une gloire internationale. Ses livres </a:t>
            </a:r>
            <a:r>
              <a:rPr lang="fr-CA" sz="2400" dirty="0">
                <a:solidFill>
                  <a:srgbClr val="000000"/>
                </a:solidFill>
              </a:rPr>
              <a:t>se vendent comme des petits pains avant même d’être sortis et son prochain recueil, qui comprendra le fameux poème </a:t>
            </a:r>
            <a:r>
              <a:rPr lang="fr-CA" sz="2400" dirty="0"/>
              <a:t>du 20 janvier, </a:t>
            </a:r>
            <a:r>
              <a:rPr lang="fr-CA" sz="2400" i="1" dirty="0"/>
              <a:t>The Hill </a:t>
            </a:r>
            <a:r>
              <a:rPr lang="fr-CA" sz="2400" i="1" dirty="0" err="1"/>
              <a:t>we</a:t>
            </a:r>
            <a:r>
              <a:rPr lang="fr-CA" sz="2400" i="1" dirty="0"/>
              <a:t> </a:t>
            </a:r>
            <a:r>
              <a:rPr lang="fr-CA" sz="2400" i="1" dirty="0" err="1"/>
              <a:t>climb</a:t>
            </a:r>
            <a:r>
              <a:rPr lang="fr-CA" sz="2400" dirty="0"/>
              <a:t>, s’apprête à paraître en plusieurs langues. </a:t>
            </a:r>
            <a:endParaRPr lang="fr-CA" sz="2400" dirty="0" smtClean="0"/>
          </a:p>
          <a:p>
            <a:pPr algn="just"/>
            <a:r>
              <a:rPr lang="fr-CA" sz="2400" i="1" dirty="0" smtClean="0"/>
              <a:t>Marianne</a:t>
            </a:r>
            <a:r>
              <a:rPr lang="fr-CA" sz="2400" dirty="0" smtClean="0"/>
              <a:t> 3 mars 2021</a:t>
            </a:r>
            <a:endParaRPr lang="fr-CA" sz="2400" dirty="0"/>
          </a:p>
        </p:txBody>
      </p:sp>
    </p:spTree>
    <p:extLst>
      <p:ext uri="{BB962C8B-B14F-4D97-AF65-F5344CB8AC3E}">
        <p14:creationId xmlns:p14="http://schemas.microsoft.com/office/powerpoint/2010/main" val="2233172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p>
        </p:txBody>
      </p:sp>
      <p:sp>
        <p:nvSpPr>
          <p:cNvPr id="3" name="Segnaposto contenuto 2"/>
          <p:cNvSpPr>
            <a:spLocks noGrp="1"/>
          </p:cNvSpPr>
          <p:nvPr>
            <p:ph idx="1"/>
          </p:nvPr>
        </p:nvSpPr>
        <p:spPr/>
        <p:txBody>
          <a:bodyPr>
            <a:normAutofit/>
          </a:bodyPr>
          <a:lstStyle/>
          <a:p>
            <a:pPr algn="just"/>
            <a:r>
              <a:rPr lang="it-IT" sz="2400" dirty="0" err="1" smtClean="0"/>
              <a:t>Aux</a:t>
            </a:r>
            <a:r>
              <a:rPr lang="it-IT" sz="2400" dirty="0" smtClean="0"/>
              <a:t> </a:t>
            </a:r>
            <a:r>
              <a:rPr lang="it-IT" sz="2400" dirty="0" err="1"/>
              <a:t>Pays-Bas</a:t>
            </a:r>
            <a:r>
              <a:rPr lang="it-IT" sz="2400" dirty="0"/>
              <a:t>, c’est </a:t>
            </a:r>
            <a:r>
              <a:rPr lang="it-IT" sz="2400" dirty="0" err="1"/>
              <a:t>Marieke</a:t>
            </a:r>
            <a:r>
              <a:rPr lang="it-IT" sz="2400" dirty="0"/>
              <a:t> Lucas </a:t>
            </a:r>
            <a:r>
              <a:rPr lang="it-IT" sz="2400" dirty="0" err="1"/>
              <a:t>Rijneveld</a:t>
            </a:r>
            <a:r>
              <a:rPr lang="it-IT" sz="2400" dirty="0"/>
              <a:t>, </a:t>
            </a:r>
            <a:r>
              <a:rPr lang="it-IT" sz="2400" dirty="0" err="1"/>
              <a:t>auteure</a:t>
            </a:r>
            <a:r>
              <a:rPr lang="it-IT" sz="2400" dirty="0"/>
              <a:t> et </a:t>
            </a:r>
            <a:r>
              <a:rPr lang="it-IT" sz="2400" dirty="0" err="1"/>
              <a:t>également</a:t>
            </a:r>
            <a:r>
              <a:rPr lang="it-IT" sz="2400" dirty="0"/>
              <a:t> </a:t>
            </a:r>
            <a:r>
              <a:rPr lang="it-IT" sz="2400" dirty="0" err="1"/>
              <a:t>poétesse</a:t>
            </a:r>
            <a:r>
              <a:rPr lang="it-IT" sz="2400" dirty="0"/>
              <a:t>, </a:t>
            </a:r>
            <a:r>
              <a:rPr lang="it-IT" sz="2400" dirty="0" err="1"/>
              <a:t>lauréate</a:t>
            </a:r>
            <a:r>
              <a:rPr lang="it-IT" sz="2400" dirty="0"/>
              <a:t> de l’International Man </a:t>
            </a:r>
            <a:r>
              <a:rPr lang="it-IT" sz="2400" dirty="0" err="1"/>
              <a:t>Booker</a:t>
            </a:r>
            <a:r>
              <a:rPr lang="it-IT" sz="2400" dirty="0"/>
              <a:t> </a:t>
            </a:r>
            <a:r>
              <a:rPr lang="it-IT" sz="2400" dirty="0" err="1"/>
              <a:t>Prize</a:t>
            </a:r>
            <a:r>
              <a:rPr lang="it-IT" sz="2400" dirty="0"/>
              <a:t> pour son premier </a:t>
            </a:r>
            <a:r>
              <a:rPr lang="it-IT" sz="2400" dirty="0" err="1"/>
              <a:t>roman</a:t>
            </a:r>
            <a:r>
              <a:rPr lang="it-IT" sz="2400" dirty="0"/>
              <a:t> </a:t>
            </a:r>
            <a:r>
              <a:rPr lang="it-IT" sz="2400" i="1" dirty="0"/>
              <a:t>Qui </a:t>
            </a:r>
            <a:r>
              <a:rPr lang="it-IT" sz="2400" i="1" dirty="0" err="1"/>
              <a:t>sème</a:t>
            </a:r>
            <a:r>
              <a:rPr lang="it-IT" sz="2400" i="1" dirty="0"/>
              <a:t> le </a:t>
            </a:r>
            <a:r>
              <a:rPr lang="it-IT" sz="2400" i="1" dirty="0" err="1"/>
              <a:t>vent</a:t>
            </a:r>
            <a:r>
              <a:rPr lang="it-IT" sz="2400" i="1" dirty="0"/>
              <a:t> </a:t>
            </a:r>
            <a:r>
              <a:rPr lang="it-IT" sz="2400" dirty="0"/>
              <a:t>qui s’est vu </a:t>
            </a:r>
            <a:r>
              <a:rPr lang="it-IT" sz="2400" dirty="0" err="1"/>
              <a:t>confier</a:t>
            </a:r>
            <a:r>
              <a:rPr lang="it-IT" sz="2400" dirty="0"/>
              <a:t> la </a:t>
            </a:r>
            <a:r>
              <a:rPr lang="it-IT" sz="2400" dirty="0" err="1"/>
              <a:t>mission</a:t>
            </a:r>
            <a:r>
              <a:rPr lang="it-IT" sz="2400" dirty="0"/>
              <a:t> de le </a:t>
            </a:r>
            <a:r>
              <a:rPr lang="it-IT" sz="2400" dirty="0" err="1"/>
              <a:t>traduire</a:t>
            </a:r>
            <a:r>
              <a:rPr lang="it-IT" sz="2400" dirty="0"/>
              <a:t> en </a:t>
            </a:r>
            <a:r>
              <a:rPr lang="it-IT" sz="2400" dirty="0" err="1"/>
              <a:t>néerlandais</a:t>
            </a:r>
            <a:r>
              <a:rPr lang="it-IT" sz="2400" dirty="0"/>
              <a:t> </a:t>
            </a:r>
            <a:r>
              <a:rPr lang="it-IT" sz="2400" dirty="0" err="1"/>
              <a:t>dans</a:t>
            </a:r>
            <a:r>
              <a:rPr lang="it-IT" sz="2400" dirty="0"/>
              <a:t> le </a:t>
            </a:r>
            <a:r>
              <a:rPr lang="it-IT" sz="2400" dirty="0" err="1"/>
              <a:t>cadre</a:t>
            </a:r>
            <a:r>
              <a:rPr lang="it-IT" sz="2400" dirty="0"/>
              <a:t> de la </a:t>
            </a:r>
            <a:r>
              <a:rPr lang="it-IT" sz="2400" dirty="0" err="1"/>
              <a:t>publication</a:t>
            </a:r>
            <a:r>
              <a:rPr lang="it-IT" sz="2400" dirty="0"/>
              <a:t> d’un </a:t>
            </a:r>
            <a:r>
              <a:rPr lang="it-IT" sz="2400" dirty="0" err="1"/>
              <a:t>recueil</a:t>
            </a:r>
            <a:r>
              <a:rPr lang="it-IT" sz="2400" dirty="0"/>
              <a:t> à </a:t>
            </a:r>
            <a:r>
              <a:rPr lang="it-IT" sz="2400" dirty="0" err="1"/>
              <a:t>paraître</a:t>
            </a:r>
            <a:r>
              <a:rPr lang="it-IT" sz="2400" dirty="0"/>
              <a:t> le 20 </a:t>
            </a:r>
            <a:r>
              <a:rPr lang="it-IT" sz="2400" dirty="0" err="1"/>
              <a:t>mars</a:t>
            </a:r>
            <a:r>
              <a:rPr lang="it-IT" sz="2400" dirty="0"/>
              <a:t> </a:t>
            </a:r>
            <a:r>
              <a:rPr lang="it-IT" sz="2400" dirty="0" err="1"/>
              <a:t>prochain</a:t>
            </a:r>
            <a:r>
              <a:rPr lang="it-IT" sz="2400" dirty="0"/>
              <a:t>. </a:t>
            </a:r>
            <a:endParaRPr lang="fr-CA" sz="2400" dirty="0"/>
          </a:p>
        </p:txBody>
      </p:sp>
    </p:spTree>
    <p:extLst>
      <p:ext uri="{BB962C8B-B14F-4D97-AF65-F5344CB8AC3E}">
        <p14:creationId xmlns:p14="http://schemas.microsoft.com/office/powerpoint/2010/main" val="28921386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p>
        </p:txBody>
      </p:sp>
      <p:sp>
        <p:nvSpPr>
          <p:cNvPr id="3" name="Segnaposto contenuto 2"/>
          <p:cNvSpPr>
            <a:spLocks noGrp="1"/>
          </p:cNvSpPr>
          <p:nvPr>
            <p:ph idx="1"/>
          </p:nvPr>
        </p:nvSpPr>
        <p:spPr/>
        <p:txBody>
          <a:bodyPr>
            <a:normAutofit/>
          </a:bodyPr>
          <a:lstStyle/>
          <a:p>
            <a:pPr marL="0" indent="0" algn="just">
              <a:buNone/>
            </a:pPr>
            <a:r>
              <a:rPr lang="it-IT" sz="2400" dirty="0" smtClean="0"/>
              <a:t>Le </a:t>
            </a:r>
            <a:r>
              <a:rPr lang="it-IT" sz="2400" dirty="0"/>
              <a:t>25 </a:t>
            </a:r>
            <a:r>
              <a:rPr lang="it-IT" sz="2400" dirty="0" err="1"/>
              <a:t>février</a:t>
            </a:r>
            <a:r>
              <a:rPr lang="it-IT" sz="2400" dirty="0"/>
              <a:t>, </a:t>
            </a:r>
            <a:r>
              <a:rPr lang="it-IT" sz="2400" dirty="0" err="1"/>
              <a:t>dans</a:t>
            </a:r>
            <a:r>
              <a:rPr lang="it-IT" sz="2400" dirty="0"/>
              <a:t> le journal </a:t>
            </a:r>
            <a:r>
              <a:rPr lang="it-IT" sz="2400" dirty="0" err="1"/>
              <a:t>Volkskrant</a:t>
            </a:r>
            <a:r>
              <a:rPr lang="it-IT" sz="2400" dirty="0"/>
              <a:t>, </a:t>
            </a:r>
            <a:r>
              <a:rPr lang="it-IT" sz="2400" dirty="0" err="1"/>
              <a:t>Janice</a:t>
            </a:r>
            <a:r>
              <a:rPr lang="it-IT" sz="2400" dirty="0"/>
              <a:t> </a:t>
            </a:r>
            <a:r>
              <a:rPr lang="it-IT" sz="2400" dirty="0" err="1"/>
              <a:t>Deul</a:t>
            </a:r>
            <a:r>
              <a:rPr lang="it-IT" sz="2400" dirty="0"/>
              <a:t>, une </a:t>
            </a:r>
            <a:r>
              <a:rPr lang="it-IT" sz="2400" dirty="0" err="1"/>
              <a:t>journaliste</a:t>
            </a:r>
            <a:r>
              <a:rPr lang="it-IT" sz="2400" dirty="0"/>
              <a:t> et militante </a:t>
            </a:r>
            <a:r>
              <a:rPr lang="it-IT" sz="2400" dirty="0" err="1"/>
              <a:t>néerlandaise</a:t>
            </a:r>
            <a:r>
              <a:rPr lang="it-IT" sz="2400" dirty="0"/>
              <a:t> </a:t>
            </a:r>
            <a:r>
              <a:rPr lang="it-IT" sz="2400" dirty="0" err="1"/>
              <a:t>noire</a:t>
            </a:r>
            <a:r>
              <a:rPr lang="it-IT" sz="2400" dirty="0"/>
              <a:t>, a </a:t>
            </a:r>
            <a:r>
              <a:rPr lang="it-IT" sz="2400" dirty="0" err="1"/>
              <a:t>exprimé</a:t>
            </a:r>
            <a:r>
              <a:rPr lang="it-IT" sz="2400" dirty="0"/>
              <a:t> son </a:t>
            </a:r>
            <a:r>
              <a:rPr lang="it-IT" sz="2400" dirty="0" err="1"/>
              <a:t>indignation</a:t>
            </a:r>
            <a:r>
              <a:rPr lang="it-IT" sz="2400" dirty="0"/>
              <a:t> </a:t>
            </a:r>
            <a:r>
              <a:rPr lang="it-IT" sz="2400" dirty="0" err="1"/>
              <a:t>devant</a:t>
            </a:r>
            <a:r>
              <a:rPr lang="it-IT" sz="2400" dirty="0"/>
              <a:t> le </a:t>
            </a:r>
            <a:r>
              <a:rPr lang="it-IT" sz="2400" dirty="0" err="1"/>
              <a:t>choix</a:t>
            </a:r>
            <a:r>
              <a:rPr lang="it-IT" sz="2400" dirty="0"/>
              <a:t> de la maison d’</a:t>
            </a:r>
            <a:r>
              <a:rPr lang="it-IT" sz="2400" dirty="0" err="1"/>
              <a:t>édition</a:t>
            </a:r>
            <a:r>
              <a:rPr lang="it-IT" sz="2400" dirty="0"/>
              <a:t> </a:t>
            </a:r>
            <a:r>
              <a:rPr lang="it-IT" sz="2400" dirty="0" err="1"/>
              <a:t>Meulenhoff</a:t>
            </a:r>
            <a:r>
              <a:rPr lang="it-IT" sz="2400" dirty="0"/>
              <a:t>. Pour elle, ce </a:t>
            </a:r>
            <a:r>
              <a:rPr lang="it-IT" sz="2400" dirty="0" err="1"/>
              <a:t>choix</a:t>
            </a:r>
            <a:r>
              <a:rPr lang="it-IT" sz="2400" dirty="0"/>
              <a:t> est « </a:t>
            </a:r>
            <a:r>
              <a:rPr lang="it-IT" sz="2400" i="1" dirty="0" err="1"/>
              <a:t>incompréhensible</a:t>
            </a:r>
            <a:r>
              <a:rPr lang="it-IT" sz="2400" i="1" dirty="0"/>
              <a:t> </a:t>
            </a:r>
            <a:r>
              <a:rPr lang="it-IT" sz="2400" dirty="0"/>
              <a:t>». </a:t>
            </a:r>
            <a:endParaRPr lang="it-IT" sz="2400" dirty="0" smtClean="0"/>
          </a:p>
          <a:p>
            <a:pPr marL="0" indent="0" algn="just">
              <a:buNone/>
            </a:pPr>
            <a:r>
              <a:rPr lang="it-IT" sz="2400" dirty="0" smtClean="0"/>
              <a:t>Parce </a:t>
            </a:r>
            <a:r>
              <a:rPr lang="it-IT" sz="2400" dirty="0" err="1"/>
              <a:t>que</a:t>
            </a:r>
            <a:r>
              <a:rPr lang="it-IT" sz="2400" dirty="0"/>
              <a:t> </a:t>
            </a:r>
            <a:r>
              <a:rPr lang="it-IT" sz="2400" dirty="0" err="1"/>
              <a:t>Marieke</a:t>
            </a:r>
            <a:r>
              <a:rPr lang="it-IT" sz="2400" dirty="0"/>
              <a:t> Lucas </a:t>
            </a:r>
            <a:r>
              <a:rPr lang="it-IT" sz="2400" dirty="0" err="1"/>
              <a:t>Rijneveld</a:t>
            </a:r>
            <a:r>
              <a:rPr lang="it-IT" sz="2400" dirty="0"/>
              <a:t> </a:t>
            </a:r>
            <a:r>
              <a:rPr lang="it-IT" sz="2400" dirty="0" err="1">
                <a:solidFill>
                  <a:srgbClr val="000000"/>
                </a:solidFill>
              </a:rPr>
              <a:t>écrit</a:t>
            </a:r>
            <a:r>
              <a:rPr lang="it-IT" sz="2400" dirty="0">
                <a:solidFill>
                  <a:srgbClr val="000000"/>
                </a:solidFill>
              </a:rPr>
              <a:t> </a:t>
            </a:r>
            <a:r>
              <a:rPr lang="it-IT" sz="2400" dirty="0" err="1">
                <a:solidFill>
                  <a:srgbClr val="000000"/>
                </a:solidFill>
              </a:rPr>
              <a:t>comme</a:t>
            </a:r>
            <a:r>
              <a:rPr lang="it-IT" sz="2400" dirty="0">
                <a:solidFill>
                  <a:srgbClr val="000000"/>
                </a:solidFill>
              </a:rPr>
              <a:t> un </a:t>
            </a:r>
            <a:r>
              <a:rPr lang="it-IT" sz="2400" dirty="0" smtClean="0">
                <a:solidFill>
                  <a:srgbClr val="000000"/>
                </a:solidFill>
              </a:rPr>
              <a:t>manche (</a:t>
            </a:r>
            <a:r>
              <a:rPr lang="it-IT" sz="2400" dirty="0" err="1" smtClean="0">
                <a:solidFill>
                  <a:srgbClr val="000000"/>
                </a:solidFill>
              </a:rPr>
              <a:t>écrire</a:t>
            </a:r>
            <a:r>
              <a:rPr lang="it-IT" sz="2400" dirty="0" smtClean="0">
                <a:solidFill>
                  <a:srgbClr val="000000"/>
                </a:solidFill>
              </a:rPr>
              <a:t> mal)</a:t>
            </a:r>
            <a:r>
              <a:rPr lang="it-IT" sz="2400" dirty="0">
                <a:solidFill>
                  <a:srgbClr val="000000"/>
                </a:solidFill>
              </a:rPr>
              <a:t> </a:t>
            </a:r>
            <a:r>
              <a:rPr lang="it-IT" sz="2400" dirty="0"/>
              <a:t>? Parce </a:t>
            </a:r>
            <a:r>
              <a:rPr lang="it-IT" sz="2400" dirty="0" err="1"/>
              <a:t>qu’elle</a:t>
            </a:r>
            <a:r>
              <a:rPr lang="it-IT" sz="2400" dirty="0"/>
              <a:t> ne </a:t>
            </a:r>
            <a:r>
              <a:rPr lang="it-IT" sz="2400" dirty="0" err="1"/>
              <a:t>sait</a:t>
            </a:r>
            <a:r>
              <a:rPr lang="it-IT" sz="2400" dirty="0"/>
              <a:t> </a:t>
            </a:r>
            <a:r>
              <a:rPr lang="it-IT" sz="2400" dirty="0" err="1"/>
              <a:t>pas</a:t>
            </a:r>
            <a:r>
              <a:rPr lang="it-IT" sz="2400" dirty="0"/>
              <a:t> </a:t>
            </a:r>
            <a:r>
              <a:rPr lang="it-IT" sz="2400" dirty="0" err="1"/>
              <a:t>traduire</a:t>
            </a:r>
            <a:r>
              <a:rPr lang="it-IT" sz="2400" dirty="0"/>
              <a:t> ? Parce </a:t>
            </a:r>
            <a:r>
              <a:rPr lang="it-IT" sz="2400" dirty="0" err="1"/>
              <a:t>que</a:t>
            </a:r>
            <a:r>
              <a:rPr lang="it-IT" sz="2400" dirty="0"/>
              <a:t> </a:t>
            </a:r>
            <a:r>
              <a:rPr lang="it-IT" sz="2400" dirty="0" err="1"/>
              <a:t>ses</a:t>
            </a:r>
            <a:r>
              <a:rPr lang="it-IT" sz="2400" dirty="0"/>
              <a:t> </a:t>
            </a:r>
            <a:r>
              <a:rPr lang="it-IT" sz="2400" dirty="0" err="1"/>
              <a:t>connaissances</a:t>
            </a:r>
            <a:r>
              <a:rPr lang="it-IT" sz="2400" dirty="0"/>
              <a:t> en </a:t>
            </a:r>
            <a:r>
              <a:rPr lang="it-IT" sz="2400" dirty="0" err="1"/>
              <a:t>poésie</a:t>
            </a:r>
            <a:r>
              <a:rPr lang="it-IT" sz="2400" dirty="0"/>
              <a:t> </a:t>
            </a:r>
            <a:r>
              <a:rPr lang="it-IT" sz="2400" dirty="0" err="1"/>
              <a:t>anglaise</a:t>
            </a:r>
            <a:r>
              <a:rPr lang="it-IT" sz="2400" dirty="0"/>
              <a:t> </a:t>
            </a:r>
            <a:r>
              <a:rPr lang="it-IT" sz="2400" dirty="0" err="1"/>
              <a:t>laissent</a:t>
            </a:r>
            <a:r>
              <a:rPr lang="it-IT" sz="2400" dirty="0"/>
              <a:t> à </a:t>
            </a:r>
            <a:r>
              <a:rPr lang="it-IT" sz="2400" dirty="0" err="1"/>
              <a:t>désirer</a:t>
            </a:r>
            <a:r>
              <a:rPr lang="it-IT" sz="2400" dirty="0"/>
              <a:t> ? Non. </a:t>
            </a:r>
            <a:endParaRPr lang="fr-CA" sz="2400" dirty="0"/>
          </a:p>
        </p:txBody>
      </p:sp>
    </p:spTree>
    <p:extLst>
      <p:ext uri="{BB962C8B-B14F-4D97-AF65-F5344CB8AC3E}">
        <p14:creationId xmlns:p14="http://schemas.microsoft.com/office/powerpoint/2010/main" val="3821170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p>
        </p:txBody>
      </p:sp>
      <p:sp>
        <p:nvSpPr>
          <p:cNvPr id="3" name="Segnaposto contenuto 2"/>
          <p:cNvSpPr>
            <a:spLocks noGrp="1"/>
          </p:cNvSpPr>
          <p:nvPr>
            <p:ph idx="1"/>
          </p:nvPr>
        </p:nvSpPr>
        <p:spPr/>
        <p:txBody>
          <a:bodyPr>
            <a:normAutofit/>
          </a:bodyPr>
          <a:lstStyle/>
          <a:p>
            <a:pPr marL="0" indent="0" algn="just">
              <a:buNone/>
            </a:pPr>
            <a:r>
              <a:rPr lang="it-IT" sz="2400" dirty="0" smtClean="0"/>
              <a:t>Parce </a:t>
            </a:r>
            <a:r>
              <a:rPr lang="it-IT" sz="2400" dirty="0" err="1"/>
              <a:t>qu’elle</a:t>
            </a:r>
            <a:r>
              <a:rPr lang="it-IT" sz="2400" dirty="0"/>
              <a:t> est </a:t>
            </a:r>
            <a:r>
              <a:rPr lang="it-IT" sz="2400" dirty="0" err="1"/>
              <a:t>blanche</a:t>
            </a:r>
            <a:r>
              <a:rPr lang="it-IT" sz="2400" dirty="0"/>
              <a:t>, et </a:t>
            </a:r>
            <a:r>
              <a:rPr lang="it-IT" sz="2400" dirty="0" err="1"/>
              <a:t>qu’Amanda</a:t>
            </a:r>
            <a:r>
              <a:rPr lang="it-IT" sz="2400" dirty="0"/>
              <a:t> </a:t>
            </a:r>
            <a:r>
              <a:rPr lang="it-IT" sz="2400" dirty="0" err="1"/>
              <a:t>Gorman</a:t>
            </a:r>
            <a:r>
              <a:rPr lang="it-IT" sz="2400" dirty="0"/>
              <a:t> est </a:t>
            </a:r>
            <a:r>
              <a:rPr lang="it-IT" sz="2400" dirty="0" err="1"/>
              <a:t>noire</a:t>
            </a:r>
            <a:r>
              <a:rPr lang="it-IT" sz="2400" dirty="0"/>
              <a:t>. Parce </a:t>
            </a:r>
            <a:r>
              <a:rPr lang="it-IT" sz="2400" dirty="0" err="1"/>
              <a:t>qu’elle</a:t>
            </a:r>
            <a:r>
              <a:rPr lang="it-IT" sz="2400" dirty="0"/>
              <a:t> est non-</a:t>
            </a:r>
            <a:r>
              <a:rPr lang="it-IT" sz="2400" dirty="0" err="1"/>
              <a:t>binaire</a:t>
            </a:r>
            <a:r>
              <a:rPr lang="it-IT" sz="2400" dirty="0"/>
              <a:t>, et </a:t>
            </a:r>
            <a:r>
              <a:rPr lang="it-IT" sz="2400" dirty="0" err="1"/>
              <a:t>qu’Amanda</a:t>
            </a:r>
            <a:r>
              <a:rPr lang="it-IT" sz="2400" dirty="0"/>
              <a:t> </a:t>
            </a:r>
            <a:r>
              <a:rPr lang="it-IT" sz="2400" dirty="0" err="1"/>
              <a:t>Gorman</a:t>
            </a:r>
            <a:r>
              <a:rPr lang="it-IT" sz="2400" dirty="0"/>
              <a:t> est une femme. Et parce </a:t>
            </a:r>
            <a:r>
              <a:rPr lang="it-IT" sz="2400" dirty="0" err="1"/>
              <a:t>qu’il</a:t>
            </a:r>
            <a:r>
              <a:rPr lang="it-IT" sz="2400" dirty="0"/>
              <a:t> </a:t>
            </a:r>
            <a:r>
              <a:rPr lang="it-IT" sz="2400" dirty="0" err="1"/>
              <a:t>existe</a:t>
            </a:r>
            <a:r>
              <a:rPr lang="it-IT" sz="2400" dirty="0"/>
              <a:t> </a:t>
            </a:r>
            <a:r>
              <a:rPr lang="it-IT" sz="2400" dirty="0" err="1"/>
              <a:t>des</a:t>
            </a:r>
            <a:r>
              <a:rPr lang="it-IT" sz="2400" dirty="0"/>
              <a:t> </a:t>
            </a:r>
            <a:r>
              <a:rPr lang="it-IT" sz="2400" dirty="0" err="1"/>
              <a:t>traductrices</a:t>
            </a:r>
            <a:r>
              <a:rPr lang="it-IT" sz="2400" dirty="0"/>
              <a:t> </a:t>
            </a:r>
            <a:r>
              <a:rPr lang="it-IT" sz="2400" dirty="0" err="1"/>
              <a:t>noires</a:t>
            </a:r>
            <a:r>
              <a:rPr lang="it-IT" sz="2400" dirty="0"/>
              <a:t>, et </a:t>
            </a:r>
            <a:r>
              <a:rPr lang="it-IT" sz="2400" dirty="0" err="1"/>
              <a:t>que</a:t>
            </a:r>
            <a:r>
              <a:rPr lang="it-IT" sz="2400" dirty="0"/>
              <a:t> c’est à </a:t>
            </a:r>
            <a:r>
              <a:rPr lang="it-IT" sz="2400" dirty="0" err="1"/>
              <a:t>elles</a:t>
            </a:r>
            <a:r>
              <a:rPr lang="it-IT" sz="2400" dirty="0"/>
              <a:t> </a:t>
            </a:r>
            <a:r>
              <a:rPr lang="it-IT" sz="2400" dirty="0" err="1"/>
              <a:t>que</a:t>
            </a:r>
            <a:r>
              <a:rPr lang="it-IT" sz="2400" dirty="0"/>
              <a:t> </a:t>
            </a:r>
            <a:r>
              <a:rPr lang="it-IT" sz="2400" dirty="0" err="1"/>
              <a:t>doit</a:t>
            </a:r>
            <a:r>
              <a:rPr lang="it-IT" sz="2400" dirty="0"/>
              <a:t> </a:t>
            </a:r>
            <a:r>
              <a:rPr lang="it-IT" sz="2400" dirty="0" err="1"/>
              <a:t>revenir</a:t>
            </a:r>
            <a:r>
              <a:rPr lang="it-IT" sz="2400" dirty="0"/>
              <a:t> ce </a:t>
            </a:r>
            <a:r>
              <a:rPr lang="it-IT" sz="2400" dirty="0" err="1"/>
              <a:t>genre</a:t>
            </a:r>
            <a:r>
              <a:rPr lang="it-IT" sz="2400" dirty="0"/>
              <a:t> de </a:t>
            </a:r>
            <a:r>
              <a:rPr lang="it-IT" sz="2400" dirty="0" err="1"/>
              <a:t>travaux</a:t>
            </a:r>
            <a:r>
              <a:rPr lang="it-IT" sz="2400" dirty="0"/>
              <a:t>, </a:t>
            </a:r>
            <a:r>
              <a:rPr lang="it-IT" sz="2400" dirty="0" err="1"/>
              <a:t>explique</a:t>
            </a:r>
            <a:r>
              <a:rPr lang="it-IT" sz="2400" dirty="0"/>
              <a:t> la militante. </a:t>
            </a:r>
            <a:r>
              <a:rPr lang="it-IT" sz="2400" i="1" dirty="0"/>
              <a:t>« Un </a:t>
            </a:r>
            <a:r>
              <a:rPr lang="it-IT" sz="2400" i="1" dirty="0" err="1"/>
              <a:t>choix</a:t>
            </a:r>
            <a:r>
              <a:rPr lang="it-IT" sz="2400" i="1" dirty="0"/>
              <a:t> </a:t>
            </a:r>
            <a:r>
              <a:rPr lang="it-IT" sz="2400" i="1" dirty="0" err="1"/>
              <a:t>incompréhensible</a:t>
            </a:r>
            <a:r>
              <a:rPr lang="it-IT" sz="2400" i="1" dirty="0"/>
              <a:t> </a:t>
            </a:r>
            <a:r>
              <a:rPr lang="it-IT" sz="2400" i="1" dirty="0" err="1"/>
              <a:t>selon</a:t>
            </a:r>
            <a:r>
              <a:rPr lang="it-IT" sz="2400" i="1" dirty="0"/>
              <a:t> </a:t>
            </a:r>
            <a:r>
              <a:rPr lang="it-IT" sz="2400" i="1" dirty="0" err="1"/>
              <a:t>moi</a:t>
            </a:r>
            <a:r>
              <a:rPr lang="it-IT" sz="2400" i="1" dirty="0"/>
              <a:t> et </a:t>
            </a:r>
            <a:r>
              <a:rPr lang="it-IT" sz="2400" i="1" dirty="0" err="1"/>
              <a:t>selon</a:t>
            </a:r>
            <a:r>
              <a:rPr lang="it-IT" sz="2400" i="1" dirty="0"/>
              <a:t> de </a:t>
            </a:r>
            <a:r>
              <a:rPr lang="it-IT" sz="2400" i="1" dirty="0" err="1"/>
              <a:t>nombreux</a:t>
            </a:r>
            <a:r>
              <a:rPr lang="it-IT" sz="2400" i="1" dirty="0"/>
              <a:t> </a:t>
            </a:r>
            <a:r>
              <a:rPr lang="it-IT" sz="2400" i="1" dirty="0" err="1"/>
              <a:t>autres</a:t>
            </a:r>
            <a:r>
              <a:rPr lang="it-IT" sz="2400" i="1" dirty="0"/>
              <a:t> qui </a:t>
            </a:r>
            <a:r>
              <a:rPr lang="it-IT" sz="2400" i="1" dirty="0" err="1"/>
              <a:t>ont</a:t>
            </a:r>
            <a:r>
              <a:rPr lang="it-IT" sz="2400" i="1" dirty="0"/>
              <a:t> </a:t>
            </a:r>
            <a:r>
              <a:rPr lang="it-IT" sz="2400" i="1" dirty="0" err="1"/>
              <a:t>exprimé</a:t>
            </a:r>
            <a:r>
              <a:rPr lang="it-IT" sz="2400" i="1" dirty="0"/>
              <a:t> </a:t>
            </a:r>
            <a:r>
              <a:rPr lang="it-IT" sz="2400" i="1" dirty="0" err="1"/>
              <a:t>leur</a:t>
            </a:r>
            <a:r>
              <a:rPr lang="it-IT" sz="2400" i="1" dirty="0"/>
              <a:t> </a:t>
            </a:r>
            <a:r>
              <a:rPr lang="it-IT" sz="2400" i="1" dirty="0" err="1"/>
              <a:t>douleur</a:t>
            </a:r>
            <a:r>
              <a:rPr lang="it-IT" sz="2400" i="1" dirty="0"/>
              <a:t>, </a:t>
            </a:r>
            <a:r>
              <a:rPr lang="it-IT" sz="2400" i="1" dirty="0" err="1"/>
              <a:t>leur</a:t>
            </a:r>
            <a:r>
              <a:rPr lang="it-IT" sz="2400" i="1" dirty="0"/>
              <a:t> </a:t>
            </a:r>
            <a:r>
              <a:rPr lang="it-IT" sz="2400" i="1" dirty="0" err="1"/>
              <a:t>frustration</a:t>
            </a:r>
            <a:r>
              <a:rPr lang="it-IT" sz="2400" i="1" dirty="0"/>
              <a:t>, </a:t>
            </a:r>
            <a:r>
              <a:rPr lang="it-IT" sz="2400" i="1" dirty="0" err="1"/>
              <a:t>leur</a:t>
            </a:r>
            <a:r>
              <a:rPr lang="it-IT" sz="2400" i="1" dirty="0"/>
              <a:t> </a:t>
            </a:r>
            <a:r>
              <a:rPr lang="it-IT" sz="2400" i="1" dirty="0" err="1"/>
              <a:t>colère</a:t>
            </a:r>
            <a:r>
              <a:rPr lang="it-IT" sz="2400" i="1" dirty="0"/>
              <a:t> et </a:t>
            </a:r>
            <a:r>
              <a:rPr lang="it-IT" sz="2400" i="1" dirty="0" err="1"/>
              <a:t>leur</a:t>
            </a:r>
            <a:r>
              <a:rPr lang="it-IT" sz="2400" i="1" dirty="0"/>
              <a:t> </a:t>
            </a:r>
            <a:r>
              <a:rPr lang="it-IT" sz="2400" i="1" dirty="0" err="1"/>
              <a:t>déception</a:t>
            </a:r>
            <a:r>
              <a:rPr lang="it-IT" sz="2400" i="1" dirty="0"/>
              <a:t> </a:t>
            </a:r>
            <a:r>
              <a:rPr lang="it-IT" sz="2400" i="1" dirty="0" err="1"/>
              <a:t>sur</a:t>
            </a:r>
            <a:r>
              <a:rPr lang="it-IT" sz="2400" i="1" dirty="0"/>
              <a:t> </a:t>
            </a:r>
            <a:r>
              <a:rPr lang="it-IT" sz="2400" i="1" dirty="0" err="1"/>
              <a:t>les</a:t>
            </a:r>
            <a:r>
              <a:rPr lang="it-IT" sz="2400" i="1" dirty="0"/>
              <a:t> </a:t>
            </a:r>
            <a:r>
              <a:rPr lang="it-IT" sz="2400" i="1" dirty="0" err="1"/>
              <a:t>réseaux</a:t>
            </a:r>
            <a:r>
              <a:rPr lang="it-IT" sz="2400" i="1" dirty="0"/>
              <a:t> </a:t>
            </a:r>
            <a:r>
              <a:rPr lang="it-IT" sz="2400" i="1" dirty="0" err="1"/>
              <a:t>sociaux</a:t>
            </a:r>
            <a:r>
              <a:rPr lang="it-IT" sz="2400" i="1" dirty="0"/>
              <a:t> »</a:t>
            </a:r>
            <a:r>
              <a:rPr lang="it-IT" sz="2400" dirty="0"/>
              <a:t>, s’est-elle </a:t>
            </a:r>
            <a:r>
              <a:rPr lang="it-IT" sz="2400" dirty="0" err="1"/>
              <a:t>indignée</a:t>
            </a:r>
            <a:r>
              <a:rPr lang="it-IT" sz="2400" dirty="0"/>
              <a:t>.</a:t>
            </a:r>
          </a:p>
          <a:p>
            <a:endParaRPr lang="fr-CA" sz="2400" dirty="0"/>
          </a:p>
        </p:txBody>
      </p:sp>
    </p:spTree>
    <p:extLst>
      <p:ext uri="{BB962C8B-B14F-4D97-AF65-F5344CB8AC3E}">
        <p14:creationId xmlns:p14="http://schemas.microsoft.com/office/powerpoint/2010/main" val="23885628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p>
        </p:txBody>
      </p:sp>
      <p:sp>
        <p:nvSpPr>
          <p:cNvPr id="3" name="Segnaposto contenuto 2"/>
          <p:cNvSpPr>
            <a:spLocks noGrp="1"/>
          </p:cNvSpPr>
          <p:nvPr>
            <p:ph idx="1"/>
          </p:nvPr>
        </p:nvSpPr>
        <p:spPr/>
        <p:txBody>
          <a:bodyPr>
            <a:normAutofit fontScale="85000" lnSpcReduction="10000"/>
          </a:bodyPr>
          <a:lstStyle/>
          <a:p>
            <a:r>
              <a:rPr lang="it-IT" sz="2400" dirty="0"/>
              <a:t>Amanda </a:t>
            </a:r>
            <a:r>
              <a:rPr lang="it-IT" sz="2400" dirty="0" err="1"/>
              <a:t>Gorman</a:t>
            </a:r>
            <a:r>
              <a:rPr lang="it-IT" sz="2400" dirty="0"/>
              <a:t> elle-</a:t>
            </a:r>
            <a:r>
              <a:rPr lang="it-IT" sz="2400" dirty="0" err="1"/>
              <a:t>même</a:t>
            </a:r>
            <a:r>
              <a:rPr lang="it-IT" sz="2400" dirty="0"/>
              <a:t> </a:t>
            </a:r>
            <a:r>
              <a:rPr lang="it-IT" sz="2400" dirty="0" err="1"/>
              <a:t>avait</a:t>
            </a:r>
            <a:r>
              <a:rPr lang="it-IT" sz="2400" dirty="0"/>
              <a:t> </a:t>
            </a:r>
            <a:r>
              <a:rPr lang="it-IT" sz="2400" dirty="0" err="1"/>
              <a:t>pourtant</a:t>
            </a:r>
            <a:r>
              <a:rPr lang="it-IT" sz="2400" dirty="0"/>
              <a:t> </a:t>
            </a:r>
            <a:r>
              <a:rPr lang="it-IT" sz="2400" dirty="0" err="1"/>
              <a:t>approuvé</a:t>
            </a:r>
            <a:r>
              <a:rPr lang="it-IT" sz="2400" dirty="0"/>
              <a:t> ce </a:t>
            </a:r>
            <a:r>
              <a:rPr lang="it-IT" sz="2400" dirty="0" err="1"/>
              <a:t>choix</a:t>
            </a:r>
            <a:r>
              <a:rPr lang="it-IT" sz="2400" dirty="0"/>
              <a:t> de </a:t>
            </a:r>
            <a:r>
              <a:rPr lang="it-IT" sz="2400" dirty="0" err="1"/>
              <a:t>traductrice</a:t>
            </a:r>
            <a:r>
              <a:rPr lang="it-IT" sz="2400" dirty="0" smtClean="0"/>
              <a:t>.</a:t>
            </a:r>
          </a:p>
          <a:p>
            <a:endParaRPr lang="it-IT" sz="2400" dirty="0"/>
          </a:p>
          <a:p>
            <a:r>
              <a:rPr lang="it-IT" sz="2400" dirty="0" err="1"/>
              <a:t>Pays-Bas</a:t>
            </a:r>
            <a:r>
              <a:rPr lang="it-IT" sz="2400" dirty="0"/>
              <a:t> : la </a:t>
            </a:r>
            <a:r>
              <a:rPr lang="it-IT" sz="2400" dirty="0" err="1"/>
              <a:t>traductrice</a:t>
            </a:r>
            <a:r>
              <a:rPr lang="it-IT" sz="2400" dirty="0"/>
              <a:t> </a:t>
            </a:r>
            <a:r>
              <a:rPr lang="it-IT" sz="2400" dirty="0" err="1"/>
              <a:t>blanche</a:t>
            </a:r>
            <a:r>
              <a:rPr lang="it-IT" sz="2400" dirty="0"/>
              <a:t> d'Amanda </a:t>
            </a:r>
            <a:r>
              <a:rPr lang="it-IT" sz="2400" dirty="0" err="1">
                <a:solidFill>
                  <a:srgbClr val="FF0000"/>
                </a:solidFill>
              </a:rPr>
              <a:t>Gorman</a:t>
            </a:r>
            <a:r>
              <a:rPr lang="it-IT" sz="2400" dirty="0">
                <a:solidFill>
                  <a:srgbClr val="FF0000"/>
                </a:solidFill>
              </a:rPr>
              <a:t> </a:t>
            </a:r>
            <a:r>
              <a:rPr lang="it-IT" sz="2400" dirty="0" err="1">
                <a:solidFill>
                  <a:srgbClr val="FF0000"/>
                </a:solidFill>
              </a:rPr>
              <a:t>jette</a:t>
            </a:r>
            <a:r>
              <a:rPr lang="it-IT" sz="2400" dirty="0">
                <a:solidFill>
                  <a:srgbClr val="FF0000"/>
                </a:solidFill>
              </a:rPr>
              <a:t> l'</a:t>
            </a:r>
            <a:r>
              <a:rPr lang="it-IT" sz="2400" dirty="0" err="1">
                <a:solidFill>
                  <a:srgbClr val="FF0000"/>
                </a:solidFill>
              </a:rPr>
              <a:t>éponge</a:t>
            </a:r>
            <a:r>
              <a:rPr lang="it-IT" sz="2400" dirty="0"/>
              <a:t> face </a:t>
            </a:r>
            <a:r>
              <a:rPr lang="it-IT" sz="2400" dirty="0" err="1"/>
              <a:t>aux</a:t>
            </a:r>
            <a:r>
              <a:rPr lang="it-IT" sz="2400" dirty="0"/>
              <a:t> </a:t>
            </a:r>
            <a:r>
              <a:rPr lang="it-IT" sz="2400" dirty="0" err="1"/>
              <a:t>critiques</a:t>
            </a:r>
            <a:r>
              <a:rPr lang="it-IT" sz="2400" dirty="0"/>
              <a:t> </a:t>
            </a:r>
            <a:r>
              <a:rPr lang="it-IT" sz="2400" dirty="0" smtClean="0"/>
              <a:t>(l’express 2 </a:t>
            </a:r>
            <a:r>
              <a:rPr lang="it-IT" sz="2400" dirty="0" err="1" smtClean="0"/>
              <a:t>mars</a:t>
            </a:r>
            <a:r>
              <a:rPr lang="it-IT" sz="2400" dirty="0" smtClean="0"/>
              <a:t> 2021)</a:t>
            </a:r>
          </a:p>
          <a:p>
            <a:endParaRPr lang="it-IT" sz="2400" dirty="0"/>
          </a:p>
          <a:p>
            <a:pPr algn="just"/>
            <a:r>
              <a:rPr lang="it-IT" sz="2400" dirty="0" err="1"/>
              <a:t>Après</a:t>
            </a:r>
            <a:r>
              <a:rPr lang="it-IT" sz="2400" dirty="0"/>
              <a:t> </a:t>
            </a:r>
            <a:r>
              <a:rPr lang="it-IT" sz="2400" dirty="0" err="1"/>
              <a:t>avoir</a:t>
            </a:r>
            <a:r>
              <a:rPr lang="it-IT" sz="2400" dirty="0"/>
              <a:t> </a:t>
            </a:r>
            <a:r>
              <a:rPr lang="it-IT" sz="2400" dirty="0" err="1"/>
              <a:t>été</a:t>
            </a:r>
            <a:r>
              <a:rPr lang="it-IT" sz="2400" dirty="0"/>
              <a:t> </a:t>
            </a:r>
            <a:r>
              <a:rPr lang="it-IT" sz="2400" dirty="0" err="1"/>
              <a:t>contactée</a:t>
            </a:r>
            <a:r>
              <a:rPr lang="it-IT" sz="2400" dirty="0"/>
              <a:t>, la maison d’</a:t>
            </a:r>
            <a:r>
              <a:rPr lang="it-IT" sz="2400" dirty="0" err="1"/>
              <a:t>édition</a:t>
            </a:r>
            <a:r>
              <a:rPr lang="it-IT" sz="2400" dirty="0"/>
              <a:t> </a:t>
            </a:r>
            <a:r>
              <a:rPr lang="it-IT" sz="2400" dirty="0" err="1"/>
              <a:t>néerlandaise</a:t>
            </a:r>
            <a:r>
              <a:rPr lang="it-IT" sz="2400" dirty="0"/>
              <a:t> </a:t>
            </a:r>
            <a:r>
              <a:rPr lang="it-IT" sz="2400" dirty="0" err="1"/>
              <a:t>Meulenhoff</a:t>
            </a:r>
            <a:r>
              <a:rPr lang="it-IT" sz="2400" dirty="0"/>
              <a:t> a </a:t>
            </a:r>
            <a:r>
              <a:rPr lang="it-IT" sz="2400" dirty="0" err="1"/>
              <a:t>déclaré</a:t>
            </a:r>
            <a:r>
              <a:rPr lang="it-IT" sz="2400" dirty="0"/>
              <a:t> </a:t>
            </a:r>
            <a:r>
              <a:rPr lang="it-IT" sz="2400" dirty="0" err="1"/>
              <a:t>avoir</a:t>
            </a:r>
            <a:r>
              <a:rPr lang="it-IT" sz="2400" dirty="0"/>
              <a:t> </a:t>
            </a:r>
            <a:r>
              <a:rPr lang="it-IT" sz="2400" dirty="0" err="1"/>
              <a:t>été</a:t>
            </a:r>
            <a:r>
              <a:rPr lang="it-IT" sz="2400" dirty="0"/>
              <a:t> « </a:t>
            </a:r>
            <a:r>
              <a:rPr lang="it-IT" sz="2400" dirty="0" err="1"/>
              <a:t>profondément</a:t>
            </a:r>
            <a:r>
              <a:rPr lang="it-IT" sz="2400" dirty="0"/>
              <a:t> </a:t>
            </a:r>
            <a:r>
              <a:rPr lang="it-IT" sz="2400" dirty="0" err="1"/>
              <a:t>touchée</a:t>
            </a:r>
            <a:r>
              <a:rPr lang="it-IT" sz="2400" dirty="0"/>
              <a:t> », </a:t>
            </a:r>
            <a:r>
              <a:rPr lang="it-IT" sz="2400" dirty="0" err="1"/>
              <a:t>avoir</a:t>
            </a:r>
            <a:r>
              <a:rPr lang="it-IT" sz="2400" dirty="0"/>
              <a:t> « </a:t>
            </a:r>
            <a:r>
              <a:rPr lang="it-IT" sz="2400" dirty="0" err="1"/>
              <a:t>beaucoup</a:t>
            </a:r>
            <a:r>
              <a:rPr lang="it-IT" sz="2400" dirty="0"/>
              <a:t> </a:t>
            </a:r>
            <a:r>
              <a:rPr lang="it-IT" sz="2400" dirty="0" err="1"/>
              <a:t>appris</a:t>
            </a:r>
            <a:r>
              <a:rPr lang="it-IT" sz="2400" dirty="0"/>
              <a:t> » </a:t>
            </a:r>
            <a:r>
              <a:rPr lang="it-IT" sz="2400" dirty="0" err="1"/>
              <a:t>grâce</a:t>
            </a:r>
            <a:r>
              <a:rPr lang="it-IT" sz="2400" dirty="0"/>
              <a:t> </a:t>
            </a:r>
            <a:r>
              <a:rPr lang="it-IT" sz="2400" dirty="0" err="1"/>
              <a:t>aux</a:t>
            </a:r>
            <a:r>
              <a:rPr lang="it-IT" sz="2400" dirty="0"/>
              <a:t> </a:t>
            </a:r>
            <a:r>
              <a:rPr lang="it-IT" sz="2400" dirty="0" err="1"/>
              <a:t>réactions</a:t>
            </a:r>
            <a:r>
              <a:rPr lang="it-IT" sz="2400" dirty="0"/>
              <a:t> d’</a:t>
            </a:r>
            <a:r>
              <a:rPr lang="it-IT" sz="2400" dirty="0" err="1"/>
              <a:t>indignation</a:t>
            </a:r>
            <a:r>
              <a:rPr lang="it-IT" sz="2400" dirty="0"/>
              <a:t> et </a:t>
            </a:r>
            <a:r>
              <a:rPr lang="it-IT" sz="2400" dirty="0" err="1"/>
              <a:t>avoir</a:t>
            </a:r>
            <a:r>
              <a:rPr lang="it-IT" sz="2400" dirty="0"/>
              <a:t> </a:t>
            </a:r>
            <a:r>
              <a:rPr lang="it-IT" sz="2400" dirty="0" err="1"/>
              <a:t>décidé</a:t>
            </a:r>
            <a:r>
              <a:rPr lang="it-IT" sz="2400" dirty="0"/>
              <a:t> de </a:t>
            </a:r>
            <a:r>
              <a:rPr lang="it-IT" sz="2400" dirty="0" err="1"/>
              <a:t>composer</a:t>
            </a:r>
            <a:r>
              <a:rPr lang="it-IT" sz="2400" dirty="0"/>
              <a:t> « une équipe » pour </a:t>
            </a:r>
            <a:r>
              <a:rPr lang="it-IT" sz="2400" dirty="0" err="1"/>
              <a:t>traduire</a:t>
            </a:r>
            <a:r>
              <a:rPr lang="it-IT" sz="2400" dirty="0"/>
              <a:t> l’</a:t>
            </a:r>
            <a:r>
              <a:rPr lang="it-IT" sz="2400" dirty="0" err="1"/>
              <a:t>œuvre</a:t>
            </a:r>
            <a:r>
              <a:rPr lang="it-IT" sz="2400" dirty="0"/>
              <a:t> d’Amanda </a:t>
            </a:r>
            <a:r>
              <a:rPr lang="it-IT" sz="2400" dirty="0" err="1"/>
              <a:t>Gorman</a:t>
            </a:r>
            <a:r>
              <a:rPr lang="it-IT" sz="2400" dirty="0"/>
              <a:t>. Suite à sa </a:t>
            </a:r>
            <a:r>
              <a:rPr lang="it-IT" sz="2400" dirty="0" err="1"/>
              <a:t>déclaration</a:t>
            </a:r>
            <a:r>
              <a:rPr lang="it-IT" sz="2400" dirty="0"/>
              <a:t>, </a:t>
            </a:r>
            <a:r>
              <a:rPr lang="it-IT" sz="2400" dirty="0" err="1"/>
              <a:t>sur</a:t>
            </a:r>
            <a:r>
              <a:rPr lang="it-IT" sz="2400" dirty="0"/>
              <a:t> </a:t>
            </a:r>
            <a:r>
              <a:rPr lang="it-IT" sz="2400" dirty="0" err="1"/>
              <a:t>les</a:t>
            </a:r>
            <a:r>
              <a:rPr lang="it-IT" sz="2400" dirty="0"/>
              <a:t> </a:t>
            </a:r>
            <a:r>
              <a:rPr lang="it-IT" sz="2400" dirty="0" err="1"/>
              <a:t>réseaux</a:t>
            </a:r>
            <a:r>
              <a:rPr lang="it-IT" sz="2400" dirty="0"/>
              <a:t> </a:t>
            </a:r>
            <a:r>
              <a:rPr lang="it-IT" sz="2400" dirty="0" err="1"/>
              <a:t>sociaux</a:t>
            </a:r>
            <a:r>
              <a:rPr lang="it-IT" sz="2400" dirty="0"/>
              <a:t>, </a:t>
            </a:r>
            <a:r>
              <a:rPr lang="it-IT" sz="2400" dirty="0" err="1"/>
              <a:t>qu’elle</a:t>
            </a:r>
            <a:r>
              <a:rPr lang="it-IT" sz="2400" dirty="0"/>
              <a:t> </a:t>
            </a:r>
            <a:r>
              <a:rPr lang="it-IT" sz="2400" dirty="0" err="1"/>
              <a:t>renonçait</a:t>
            </a:r>
            <a:r>
              <a:rPr lang="it-IT" sz="2400" dirty="0"/>
              <a:t> à </a:t>
            </a:r>
            <a:r>
              <a:rPr lang="it-IT" sz="2400" dirty="0" err="1"/>
              <a:t>traduire</a:t>
            </a:r>
            <a:r>
              <a:rPr lang="it-IT" sz="2400" dirty="0"/>
              <a:t> Amanda </a:t>
            </a:r>
            <a:r>
              <a:rPr lang="it-IT" sz="2400" dirty="0" err="1"/>
              <a:t>Gorman</a:t>
            </a:r>
            <a:r>
              <a:rPr lang="it-IT" sz="2400" dirty="0"/>
              <a:t>, </a:t>
            </a:r>
            <a:r>
              <a:rPr lang="it-IT" sz="2400" dirty="0" err="1"/>
              <a:t>Marieke</a:t>
            </a:r>
            <a:r>
              <a:rPr lang="it-IT" sz="2400" dirty="0"/>
              <a:t> Lucas </a:t>
            </a:r>
            <a:r>
              <a:rPr lang="it-IT" sz="2400" dirty="0" err="1"/>
              <a:t>Rijneveld</a:t>
            </a:r>
            <a:r>
              <a:rPr lang="it-IT" sz="2400" dirty="0"/>
              <a:t> a </a:t>
            </a:r>
            <a:r>
              <a:rPr lang="it-IT" sz="2400" dirty="0" err="1"/>
              <a:t>fait</a:t>
            </a:r>
            <a:r>
              <a:rPr lang="it-IT" sz="2400" dirty="0"/>
              <a:t> ce </a:t>
            </a:r>
            <a:r>
              <a:rPr lang="it-IT" sz="2400" dirty="0" err="1"/>
              <a:t>que</a:t>
            </a:r>
            <a:r>
              <a:rPr lang="it-IT" sz="2400" dirty="0"/>
              <a:t> font </a:t>
            </a:r>
            <a:r>
              <a:rPr lang="it-IT" sz="2400" dirty="0" err="1"/>
              <a:t>les</a:t>
            </a:r>
            <a:r>
              <a:rPr lang="it-IT" sz="2400" dirty="0"/>
              <a:t> </a:t>
            </a:r>
            <a:r>
              <a:rPr lang="it-IT" sz="2400" dirty="0" err="1"/>
              <a:t>poètes</a:t>
            </a:r>
            <a:r>
              <a:rPr lang="it-IT" sz="2400" dirty="0"/>
              <a:t> </a:t>
            </a:r>
            <a:r>
              <a:rPr lang="it-IT" sz="2400" dirty="0" err="1"/>
              <a:t>lorsque</a:t>
            </a:r>
            <a:r>
              <a:rPr lang="it-IT" sz="2400" dirty="0"/>
              <a:t> la vie </a:t>
            </a:r>
            <a:r>
              <a:rPr lang="it-IT" sz="2400" dirty="0" err="1"/>
              <a:t>les</a:t>
            </a:r>
            <a:r>
              <a:rPr lang="it-IT" sz="2400" dirty="0"/>
              <a:t> </a:t>
            </a:r>
            <a:r>
              <a:rPr lang="it-IT" sz="2400" dirty="0" err="1"/>
              <a:t>jette</a:t>
            </a:r>
            <a:r>
              <a:rPr lang="it-IT" sz="2400" dirty="0"/>
              <a:t> </a:t>
            </a:r>
            <a:r>
              <a:rPr lang="it-IT" sz="2400" dirty="0" err="1"/>
              <a:t>dans</a:t>
            </a:r>
            <a:r>
              <a:rPr lang="it-IT" sz="2400" dirty="0"/>
              <a:t> la </a:t>
            </a:r>
            <a:r>
              <a:rPr lang="it-IT" sz="2400" dirty="0" err="1"/>
              <a:t>tempête</a:t>
            </a:r>
            <a:r>
              <a:rPr lang="it-IT" sz="2400" dirty="0"/>
              <a:t>. </a:t>
            </a:r>
            <a:r>
              <a:rPr lang="it-IT" sz="2400" dirty="0" smtClean="0"/>
              <a:t>elle </a:t>
            </a:r>
            <a:r>
              <a:rPr lang="it-IT" sz="2400" dirty="0"/>
              <a:t>a </a:t>
            </a:r>
            <a:r>
              <a:rPr lang="it-IT" sz="2400" dirty="0" err="1"/>
              <a:t>pris</a:t>
            </a:r>
            <a:r>
              <a:rPr lang="it-IT" sz="2400" dirty="0"/>
              <a:t> la </a:t>
            </a:r>
            <a:r>
              <a:rPr lang="it-IT" sz="2400" dirty="0" err="1"/>
              <a:t>plume</a:t>
            </a:r>
            <a:r>
              <a:rPr lang="it-IT" sz="2400" dirty="0"/>
              <a:t> et </a:t>
            </a:r>
            <a:r>
              <a:rPr lang="it-IT" sz="2400" dirty="0" err="1"/>
              <a:t>décidé</a:t>
            </a:r>
            <a:r>
              <a:rPr lang="it-IT" sz="2400" dirty="0"/>
              <a:t> de dire </a:t>
            </a:r>
            <a:r>
              <a:rPr lang="it-IT" sz="2400" dirty="0" err="1"/>
              <a:t>au</a:t>
            </a:r>
            <a:r>
              <a:rPr lang="it-IT" sz="2400" dirty="0"/>
              <a:t> monde, par le </a:t>
            </a:r>
            <a:r>
              <a:rPr lang="it-IT" sz="2400" dirty="0" err="1" smtClean="0"/>
              <a:t>biais</a:t>
            </a:r>
            <a:r>
              <a:rPr lang="it-IT" sz="2400" dirty="0" smtClean="0"/>
              <a:t> (par le </a:t>
            </a:r>
            <a:r>
              <a:rPr lang="it-IT" sz="2400" dirty="0" err="1" smtClean="0"/>
              <a:t>moyen</a:t>
            </a:r>
            <a:r>
              <a:rPr lang="it-IT" sz="2400" dirty="0" smtClean="0"/>
              <a:t>, à </a:t>
            </a:r>
            <a:r>
              <a:rPr lang="it-IT" sz="2400" dirty="0" err="1" smtClean="0"/>
              <a:t>travers</a:t>
            </a:r>
            <a:r>
              <a:rPr lang="it-IT" sz="2400" dirty="0" smtClean="0"/>
              <a:t>, </a:t>
            </a:r>
            <a:r>
              <a:rPr lang="it-IT" sz="2400" dirty="0" err="1" smtClean="0"/>
              <a:t>avec</a:t>
            </a:r>
            <a:r>
              <a:rPr lang="it-IT" sz="2400" dirty="0" smtClean="0"/>
              <a:t>---) </a:t>
            </a:r>
            <a:r>
              <a:rPr lang="it-IT" sz="2400" dirty="0"/>
              <a:t>d’un </a:t>
            </a:r>
            <a:r>
              <a:rPr lang="it-IT" sz="2400" dirty="0" err="1"/>
              <a:t>poème</a:t>
            </a:r>
            <a:r>
              <a:rPr lang="it-IT" sz="2400" dirty="0"/>
              <a:t>, ce </a:t>
            </a:r>
            <a:r>
              <a:rPr lang="it-IT" sz="2400" dirty="0" err="1"/>
              <a:t>que</a:t>
            </a:r>
            <a:r>
              <a:rPr lang="it-IT" sz="2400" dirty="0"/>
              <a:t> lui </a:t>
            </a:r>
            <a:r>
              <a:rPr lang="it-IT" sz="2400" dirty="0" err="1"/>
              <a:t>inspiraient</a:t>
            </a:r>
            <a:r>
              <a:rPr lang="it-IT" sz="2400" dirty="0"/>
              <a:t> </a:t>
            </a:r>
            <a:r>
              <a:rPr lang="it-IT" sz="2400" dirty="0" err="1"/>
              <a:t>ces</a:t>
            </a:r>
            <a:r>
              <a:rPr lang="it-IT" sz="2400" dirty="0"/>
              <a:t> </a:t>
            </a:r>
            <a:r>
              <a:rPr lang="it-IT" sz="2400" dirty="0" err="1"/>
              <a:t>événements</a:t>
            </a:r>
            <a:r>
              <a:rPr lang="it-IT" sz="2400" dirty="0"/>
              <a:t>.  </a:t>
            </a:r>
            <a:endParaRPr lang="fr-CA" sz="2400" dirty="0"/>
          </a:p>
        </p:txBody>
      </p:sp>
    </p:spTree>
    <p:extLst>
      <p:ext uri="{BB962C8B-B14F-4D97-AF65-F5344CB8AC3E}">
        <p14:creationId xmlns:p14="http://schemas.microsoft.com/office/powerpoint/2010/main" val="14894585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smtClean="0"/>
              <a:t/>
            </a:r>
            <a:br>
              <a:rPr lang="it-IT" sz="2800" b="1" dirty="0" smtClean="0"/>
            </a:br>
            <a:r>
              <a:rPr lang="it-IT" sz="2800" b="1" dirty="0" smtClean="0"/>
              <a:t>Tout </a:t>
            </a:r>
            <a:r>
              <a:rPr lang="it-IT" sz="2800" b="1" dirty="0" err="1" smtClean="0"/>
              <a:t>habitable</a:t>
            </a:r>
            <a:r>
              <a:rPr lang="it-IT" sz="2800" b="1" dirty="0" smtClean="0"/>
              <a:t/>
            </a:r>
            <a:br>
              <a:rPr lang="it-IT" sz="2800" b="1" dirty="0" smtClean="0"/>
            </a:br>
            <a:r>
              <a:rPr lang="it-IT" sz="2800" dirty="0" err="1"/>
              <a:t>Marieke</a:t>
            </a:r>
            <a:r>
              <a:rPr lang="it-IT" sz="2800" dirty="0"/>
              <a:t> Lucas </a:t>
            </a:r>
            <a:r>
              <a:rPr lang="it-IT" sz="2800" dirty="0" err="1"/>
              <a:t>Rijneveld</a:t>
            </a:r>
            <a:r>
              <a:rPr lang="it-IT" sz="2800" dirty="0"/>
              <a:t> </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r>
              <a:rPr lang="it-IT" sz="2400" dirty="0" err="1" smtClean="0"/>
              <a:t>Jamais</a:t>
            </a:r>
            <a:r>
              <a:rPr lang="it-IT" sz="2400" dirty="0" smtClean="0"/>
              <a:t> </a:t>
            </a:r>
            <a:r>
              <a:rPr lang="it-IT" sz="2400" dirty="0" err="1"/>
              <a:t>perdu</a:t>
            </a:r>
            <a:r>
              <a:rPr lang="it-IT" sz="2400" dirty="0"/>
              <a:t> la </a:t>
            </a:r>
            <a:r>
              <a:rPr lang="it-IT" sz="2400" dirty="0" err="1" smtClean="0"/>
              <a:t>pugnacité</a:t>
            </a:r>
            <a:r>
              <a:rPr lang="it-IT" sz="2400" dirty="0" smtClean="0"/>
              <a:t> (force), </a:t>
            </a:r>
            <a:r>
              <a:rPr lang="it-IT" sz="2400" dirty="0"/>
              <a:t>l’</a:t>
            </a:r>
            <a:r>
              <a:rPr lang="it-IT" sz="2400" dirty="0" err="1"/>
              <a:t>originel</a:t>
            </a:r>
            <a:r>
              <a:rPr lang="it-IT" sz="2400" dirty="0"/>
              <a:t> </a:t>
            </a:r>
            <a:r>
              <a:rPr lang="it-IT" sz="2400" dirty="0" err="1"/>
              <a:t>tumulte</a:t>
            </a:r>
            <a:r>
              <a:rPr lang="it-IT" sz="2400" dirty="0"/>
              <a:t> pour le </a:t>
            </a:r>
            <a:r>
              <a:rPr lang="it-IT" sz="2400" dirty="0" err="1"/>
              <a:t>meilleur</a:t>
            </a:r>
            <a:r>
              <a:rPr lang="it-IT" sz="2400" dirty="0"/>
              <a:t> et le pire</a:t>
            </a:r>
          </a:p>
          <a:p>
            <a:r>
              <a:rPr lang="it-IT" sz="2400" dirty="0"/>
              <a:t>ni </a:t>
            </a:r>
            <a:r>
              <a:rPr lang="it-IT" sz="2400" dirty="0" err="1"/>
              <a:t>cédé</a:t>
            </a:r>
            <a:r>
              <a:rPr lang="it-IT" sz="2400" dirty="0"/>
              <a:t> </a:t>
            </a:r>
            <a:r>
              <a:rPr lang="it-IT" sz="2400" dirty="0" err="1"/>
              <a:t>aux</a:t>
            </a:r>
            <a:r>
              <a:rPr lang="it-IT" sz="2400" dirty="0"/>
              <a:t> </a:t>
            </a:r>
            <a:r>
              <a:rPr lang="it-IT" sz="2400" dirty="0" err="1"/>
              <a:t>prêches</a:t>
            </a:r>
            <a:r>
              <a:rPr lang="it-IT" sz="2400" dirty="0"/>
              <a:t>, </a:t>
            </a:r>
            <a:r>
              <a:rPr lang="it-IT" sz="2400" b="1" dirty="0" err="1"/>
              <a:t>au</a:t>
            </a:r>
            <a:r>
              <a:rPr lang="it-IT" sz="2400" b="1" dirty="0"/>
              <a:t> </a:t>
            </a:r>
            <a:r>
              <a:rPr lang="it-IT" sz="2400" b="1" dirty="0" err="1"/>
              <a:t>Verbe</a:t>
            </a:r>
            <a:r>
              <a:rPr lang="it-IT" sz="2400" b="1" dirty="0"/>
              <a:t> qui </a:t>
            </a:r>
            <a:r>
              <a:rPr lang="it-IT" sz="2400" b="1" dirty="0" err="1"/>
              <a:t>dit</a:t>
            </a:r>
            <a:r>
              <a:rPr lang="it-IT" sz="2400" b="1" dirty="0"/>
              <a:t> ce qui est </a:t>
            </a:r>
            <a:r>
              <a:rPr lang="it-IT" sz="2400" b="1" dirty="0" err="1"/>
              <a:t>bien</a:t>
            </a:r>
            <a:r>
              <a:rPr lang="it-IT" sz="2400" b="1" dirty="0"/>
              <a:t> ce qui est mal</a:t>
            </a:r>
          </a:p>
          <a:p>
            <a:r>
              <a:rPr lang="it-IT" sz="2400" dirty="0" err="1"/>
              <a:t>jamais</a:t>
            </a:r>
            <a:r>
              <a:rPr lang="it-IT" sz="2400" dirty="0"/>
              <a:t> </a:t>
            </a:r>
            <a:r>
              <a:rPr lang="it-IT" sz="2400" dirty="0" err="1"/>
              <a:t>été</a:t>
            </a:r>
            <a:r>
              <a:rPr lang="it-IT" sz="2400" dirty="0"/>
              <a:t> </a:t>
            </a:r>
            <a:r>
              <a:rPr lang="it-IT" sz="2400" dirty="0" err="1" smtClean="0"/>
              <a:t>feignasse</a:t>
            </a:r>
            <a:r>
              <a:rPr lang="it-IT" sz="2400" dirty="0" smtClean="0"/>
              <a:t> (</a:t>
            </a:r>
            <a:r>
              <a:rPr lang="it-IT" sz="2400" dirty="0" err="1" smtClean="0"/>
              <a:t>paresseuse</a:t>
            </a:r>
            <a:r>
              <a:rPr lang="it-IT" sz="2400" dirty="0" smtClean="0"/>
              <a:t>= pigra) </a:t>
            </a:r>
            <a:r>
              <a:rPr lang="it-IT" sz="2400" dirty="0" err="1"/>
              <a:t>au</a:t>
            </a:r>
            <a:r>
              <a:rPr lang="it-IT" sz="2400" dirty="0"/>
              <a:t> </a:t>
            </a:r>
            <a:r>
              <a:rPr lang="it-IT" sz="2400" dirty="0" err="1"/>
              <a:t>point</a:t>
            </a:r>
            <a:r>
              <a:rPr lang="it-IT" sz="2400" dirty="0"/>
              <a:t> de ne </a:t>
            </a:r>
            <a:r>
              <a:rPr lang="it-IT" sz="2400" dirty="0" err="1"/>
              <a:t>pas</a:t>
            </a:r>
            <a:r>
              <a:rPr lang="it-IT" sz="2400" dirty="0"/>
              <a:t> te </a:t>
            </a:r>
            <a:r>
              <a:rPr lang="it-IT" sz="2400" dirty="0" err="1"/>
              <a:t>lever</a:t>
            </a:r>
            <a:r>
              <a:rPr lang="it-IT" sz="2400" dirty="0"/>
              <a:t>, de ne </a:t>
            </a:r>
            <a:r>
              <a:rPr lang="it-IT" sz="2400" dirty="0" err="1"/>
              <a:t>pas</a:t>
            </a:r>
            <a:r>
              <a:rPr lang="it-IT" sz="2400" dirty="0"/>
              <a:t> </a:t>
            </a:r>
            <a:r>
              <a:rPr lang="it-IT" sz="2400" dirty="0" err="1"/>
              <a:t>affronter</a:t>
            </a:r>
            <a:endParaRPr lang="it-IT" sz="2400" dirty="0"/>
          </a:p>
          <a:p>
            <a:r>
              <a:rPr lang="it-IT" sz="2400" dirty="0" err="1"/>
              <a:t>toutes</a:t>
            </a:r>
            <a:r>
              <a:rPr lang="it-IT" sz="2400" dirty="0"/>
              <a:t> </a:t>
            </a:r>
            <a:r>
              <a:rPr lang="it-IT" sz="2400" dirty="0" err="1"/>
              <a:t>les</a:t>
            </a:r>
            <a:r>
              <a:rPr lang="it-IT" sz="2400" dirty="0"/>
              <a:t> </a:t>
            </a:r>
            <a:r>
              <a:rPr lang="it-IT" sz="2400" dirty="0" err="1"/>
              <a:t>brutes</a:t>
            </a:r>
            <a:r>
              <a:rPr lang="it-IT" sz="2400" dirty="0"/>
              <a:t> </a:t>
            </a:r>
            <a:r>
              <a:rPr lang="it-IT" sz="2400" dirty="0" err="1"/>
              <a:t>épaisses</a:t>
            </a:r>
            <a:r>
              <a:rPr lang="it-IT" sz="2400" dirty="0"/>
              <a:t>, de ne </a:t>
            </a:r>
            <a:r>
              <a:rPr lang="it-IT" sz="2400" dirty="0" err="1"/>
              <a:t>pas</a:t>
            </a:r>
            <a:r>
              <a:rPr lang="it-IT" sz="2400" dirty="0"/>
              <a:t> </a:t>
            </a:r>
            <a:r>
              <a:rPr lang="it-IT" sz="2400" dirty="0" err="1"/>
              <a:t>combattre</a:t>
            </a:r>
            <a:r>
              <a:rPr lang="it-IT" sz="2400" dirty="0"/>
              <a:t> </a:t>
            </a:r>
            <a:r>
              <a:rPr lang="it-IT" sz="2400" dirty="0" err="1"/>
              <a:t>poings</a:t>
            </a:r>
            <a:r>
              <a:rPr lang="it-IT" sz="2400" dirty="0"/>
              <a:t> </a:t>
            </a:r>
            <a:r>
              <a:rPr lang="it-IT" sz="2400" dirty="0" err="1"/>
              <a:t>dressés</a:t>
            </a:r>
            <a:r>
              <a:rPr lang="it-IT" sz="2400" dirty="0"/>
              <a:t> l’esprit</a:t>
            </a:r>
          </a:p>
          <a:p>
            <a:r>
              <a:rPr lang="it-IT" sz="2400" dirty="0"/>
              <a:t>d’</a:t>
            </a:r>
            <a:r>
              <a:rPr lang="it-IT" sz="2400" dirty="0" err="1"/>
              <a:t>étiquetage</a:t>
            </a:r>
            <a:r>
              <a:rPr lang="it-IT" sz="2400" dirty="0"/>
              <a:t>, </a:t>
            </a:r>
            <a:r>
              <a:rPr lang="it-IT" sz="2400" dirty="0" err="1"/>
              <a:t>les</a:t>
            </a:r>
            <a:r>
              <a:rPr lang="it-IT" sz="2400" dirty="0"/>
              <a:t> </a:t>
            </a:r>
            <a:r>
              <a:rPr lang="it-IT" sz="2400" dirty="0" err="1"/>
              <a:t>émeutes</a:t>
            </a:r>
            <a:r>
              <a:rPr lang="it-IT" sz="2400" dirty="0"/>
              <a:t> </a:t>
            </a:r>
            <a:r>
              <a:rPr lang="it-IT" sz="2400" dirty="0" err="1"/>
              <a:t>que</a:t>
            </a:r>
            <a:r>
              <a:rPr lang="it-IT" sz="2400" dirty="0"/>
              <a:t> la </a:t>
            </a:r>
            <a:r>
              <a:rPr lang="it-IT" sz="2400" dirty="0" err="1"/>
              <a:t>méconnaissance</a:t>
            </a:r>
            <a:r>
              <a:rPr lang="it-IT" sz="2400" dirty="0"/>
              <a:t> </a:t>
            </a:r>
            <a:r>
              <a:rPr lang="it-IT" sz="2400" dirty="0" err="1"/>
              <a:t>déclenche</a:t>
            </a:r>
            <a:r>
              <a:rPr lang="it-IT" sz="2400" dirty="0"/>
              <a:t> </a:t>
            </a:r>
            <a:r>
              <a:rPr lang="it-IT" sz="2400" dirty="0" err="1"/>
              <a:t>dans</a:t>
            </a:r>
            <a:r>
              <a:rPr lang="it-IT" sz="2400" dirty="0"/>
              <a:t> </a:t>
            </a:r>
            <a:r>
              <a:rPr lang="it-IT" sz="2400" dirty="0" err="1"/>
              <a:t>ta</a:t>
            </a:r>
            <a:r>
              <a:rPr lang="it-IT" sz="2400" dirty="0"/>
              <a:t> </a:t>
            </a:r>
            <a:r>
              <a:rPr lang="it-IT" sz="2400" dirty="0" err="1"/>
              <a:t>tête</a:t>
            </a:r>
            <a:r>
              <a:rPr lang="it-IT" sz="2400" dirty="0" smtClean="0"/>
              <a:t>,</a:t>
            </a:r>
          </a:p>
          <a:p>
            <a:r>
              <a:rPr lang="it-IT" sz="2400" dirty="0"/>
              <a:t>*</a:t>
            </a:r>
            <a:endParaRPr lang="it-IT" sz="2400" dirty="0" smtClean="0"/>
          </a:p>
          <a:p>
            <a:endParaRPr lang="it-IT" sz="2400" dirty="0"/>
          </a:p>
          <a:p>
            <a:endParaRPr lang="it-IT" sz="2000" dirty="0"/>
          </a:p>
          <a:p>
            <a:endParaRPr lang="fr-CA" sz="2000" dirty="0"/>
          </a:p>
        </p:txBody>
      </p:sp>
    </p:spTree>
    <p:extLst>
      <p:ext uri="{BB962C8B-B14F-4D97-AF65-F5344CB8AC3E}">
        <p14:creationId xmlns:p14="http://schemas.microsoft.com/office/powerpoint/2010/main" val="3414733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Tout </a:t>
            </a:r>
            <a:r>
              <a:rPr lang="it-IT" sz="2800" b="1" dirty="0" err="1"/>
              <a:t>habitable</a:t>
            </a:r>
            <a:r>
              <a:rPr lang="it-IT" sz="2800" b="1" dirty="0"/>
              <a:t/>
            </a:r>
            <a:br>
              <a:rPr lang="it-IT" sz="2800" b="1" dirty="0"/>
            </a:br>
            <a:r>
              <a:rPr lang="it-IT" sz="2800" dirty="0" err="1"/>
              <a:t>Marieke</a:t>
            </a:r>
            <a:r>
              <a:rPr lang="it-IT" sz="2800" dirty="0"/>
              <a:t> Lucas </a:t>
            </a:r>
            <a:r>
              <a:rPr lang="it-IT" sz="2800" dirty="0" err="1"/>
              <a:t>Rijneveld</a:t>
            </a:r>
            <a:r>
              <a:rPr lang="it-IT" sz="2800" dirty="0"/>
              <a:t> </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r>
              <a:rPr lang="it-IT" sz="2400" dirty="0" err="1"/>
              <a:t>tempérant</a:t>
            </a:r>
            <a:r>
              <a:rPr lang="it-IT" sz="2400" dirty="0"/>
              <a:t> l’</a:t>
            </a:r>
            <a:r>
              <a:rPr lang="it-IT" sz="2400" dirty="0" err="1"/>
              <a:t>impuissance</a:t>
            </a:r>
            <a:r>
              <a:rPr lang="it-IT" sz="2400" dirty="0"/>
              <a:t> </a:t>
            </a:r>
            <a:r>
              <a:rPr lang="it-IT" sz="2400" dirty="0" err="1"/>
              <a:t>avec</a:t>
            </a:r>
            <a:r>
              <a:rPr lang="it-IT" sz="2400" dirty="0"/>
              <a:t> le </a:t>
            </a:r>
            <a:r>
              <a:rPr lang="it-IT" sz="2400" dirty="0" err="1"/>
              <a:t>rouge</a:t>
            </a:r>
            <a:r>
              <a:rPr lang="it-IT" sz="2400" dirty="0">
                <a:solidFill>
                  <a:srgbClr val="FF0000"/>
                </a:solidFill>
              </a:rPr>
              <a:t> </a:t>
            </a:r>
            <a:r>
              <a:rPr lang="it-IT" sz="2400" dirty="0" err="1" smtClean="0">
                <a:solidFill>
                  <a:srgbClr val="FF0000"/>
                </a:solidFill>
              </a:rPr>
              <a:t>taureau</a:t>
            </a:r>
            <a:r>
              <a:rPr lang="it-IT" sz="2400" dirty="0" smtClean="0">
                <a:solidFill>
                  <a:srgbClr val="FF0000"/>
                </a:solidFill>
              </a:rPr>
              <a:t> </a:t>
            </a:r>
            <a:r>
              <a:rPr lang="it-IT" sz="2400" dirty="0" smtClean="0"/>
              <a:t>(=toro) </a:t>
            </a:r>
            <a:r>
              <a:rPr lang="it-IT" sz="2400" dirty="0" err="1"/>
              <a:t>dans</a:t>
            </a:r>
            <a:r>
              <a:rPr lang="it-IT" sz="2400" dirty="0"/>
              <a:t> </a:t>
            </a:r>
            <a:r>
              <a:rPr lang="it-IT" sz="2400" dirty="0" err="1"/>
              <a:t>tes</a:t>
            </a:r>
            <a:r>
              <a:rPr lang="it-IT" sz="2400" dirty="0"/>
              <a:t> </a:t>
            </a:r>
            <a:r>
              <a:rPr lang="it-IT" sz="2400" dirty="0" err="1"/>
              <a:t>yeux</a:t>
            </a:r>
            <a:r>
              <a:rPr lang="it-IT" sz="2400" dirty="0"/>
              <a:t>, </a:t>
            </a:r>
            <a:r>
              <a:rPr lang="it-IT" sz="2400" dirty="0" err="1"/>
              <a:t>ou</a:t>
            </a:r>
            <a:endParaRPr lang="it-IT" sz="2400" dirty="0"/>
          </a:p>
          <a:p>
            <a:r>
              <a:rPr lang="it-IT" sz="2400" dirty="0" err="1"/>
              <a:t>proclamant</a:t>
            </a:r>
            <a:r>
              <a:rPr lang="it-IT" sz="2400" dirty="0"/>
              <a:t> </a:t>
            </a:r>
            <a:r>
              <a:rPr lang="it-IT" sz="2400" dirty="0" err="1"/>
              <a:t>toujours</a:t>
            </a:r>
            <a:r>
              <a:rPr lang="it-IT" sz="2400" dirty="0"/>
              <a:t> ce </a:t>
            </a:r>
            <a:r>
              <a:rPr lang="it-IT" sz="2400" dirty="0" err="1"/>
              <a:t>que</a:t>
            </a:r>
            <a:r>
              <a:rPr lang="it-IT" sz="2400" dirty="0"/>
              <a:t> tu </a:t>
            </a:r>
            <a:r>
              <a:rPr lang="it-IT" sz="2400" dirty="0" err="1"/>
              <a:t>fais</a:t>
            </a:r>
            <a:r>
              <a:rPr lang="it-IT" sz="2400" dirty="0"/>
              <a:t> </a:t>
            </a:r>
            <a:r>
              <a:rPr lang="it-IT" sz="2400" dirty="0">
                <a:solidFill>
                  <a:srgbClr val="FF0000"/>
                </a:solidFill>
              </a:rPr>
              <a:t>à </a:t>
            </a:r>
            <a:r>
              <a:rPr lang="it-IT" sz="2400" dirty="0" err="1">
                <a:solidFill>
                  <a:srgbClr val="FF0000"/>
                </a:solidFill>
              </a:rPr>
              <a:t>ta</a:t>
            </a:r>
            <a:r>
              <a:rPr lang="it-IT" sz="2400" dirty="0">
                <a:solidFill>
                  <a:srgbClr val="FF0000"/>
                </a:solidFill>
              </a:rPr>
              <a:t> guise </a:t>
            </a:r>
            <a:r>
              <a:rPr lang="it-IT" sz="2400" dirty="0" smtClean="0">
                <a:solidFill>
                  <a:srgbClr val="FF0000"/>
                </a:solidFill>
              </a:rPr>
              <a:t>(</a:t>
            </a:r>
            <a:r>
              <a:rPr lang="it-IT" sz="2400" dirty="0" err="1" smtClean="0">
                <a:solidFill>
                  <a:srgbClr val="FF0000"/>
                </a:solidFill>
              </a:rPr>
              <a:t>selon</a:t>
            </a:r>
            <a:r>
              <a:rPr lang="it-IT" sz="2400" dirty="0" smtClean="0">
                <a:solidFill>
                  <a:srgbClr val="FF0000"/>
                </a:solidFill>
              </a:rPr>
              <a:t> ton </a:t>
            </a:r>
            <a:r>
              <a:rPr lang="it-IT" sz="2400" dirty="0" err="1" smtClean="0">
                <a:solidFill>
                  <a:srgbClr val="FF0000"/>
                </a:solidFill>
              </a:rPr>
              <a:t>désir</a:t>
            </a:r>
            <a:r>
              <a:rPr lang="it-IT" sz="2400" dirty="0" smtClean="0">
                <a:solidFill>
                  <a:srgbClr val="FF0000"/>
                </a:solidFill>
              </a:rPr>
              <a:t>) </a:t>
            </a:r>
            <a:r>
              <a:rPr lang="it-IT" sz="2400" dirty="0" err="1" smtClean="0"/>
              <a:t>avec</a:t>
            </a:r>
            <a:r>
              <a:rPr lang="it-IT" sz="2400" dirty="0" smtClean="0"/>
              <a:t> </a:t>
            </a:r>
            <a:r>
              <a:rPr lang="it-IT" sz="2400" dirty="0"/>
              <a:t>une </a:t>
            </a:r>
            <a:r>
              <a:rPr lang="it-IT" sz="2400" dirty="0" err="1"/>
              <a:t>fierté</a:t>
            </a:r>
            <a:endParaRPr lang="it-IT" sz="2400" dirty="0"/>
          </a:p>
          <a:p>
            <a:r>
              <a:rPr lang="it-IT" sz="2400" dirty="0"/>
              <a:t>à </a:t>
            </a:r>
            <a:r>
              <a:rPr lang="it-IT" sz="2400" dirty="0" err="1"/>
              <a:t>toute</a:t>
            </a:r>
            <a:r>
              <a:rPr lang="it-IT" sz="2400" dirty="0"/>
              <a:t> </a:t>
            </a:r>
            <a:r>
              <a:rPr lang="it-IT" sz="2400" dirty="0" err="1"/>
              <a:t>épreuve</a:t>
            </a:r>
            <a:r>
              <a:rPr lang="it-IT" sz="2400" dirty="0"/>
              <a:t>, </a:t>
            </a:r>
            <a:r>
              <a:rPr lang="it-IT" sz="2400" dirty="0" err="1"/>
              <a:t>observant</a:t>
            </a:r>
            <a:r>
              <a:rPr lang="it-IT" sz="2400" dirty="0"/>
              <a:t> </a:t>
            </a:r>
            <a:r>
              <a:rPr lang="it-IT" sz="2400" dirty="0" err="1"/>
              <a:t>quelqu’un</a:t>
            </a:r>
            <a:r>
              <a:rPr lang="it-IT" sz="2400" dirty="0"/>
              <a:t> </a:t>
            </a:r>
            <a:r>
              <a:rPr lang="it-IT" sz="2400" dirty="0" err="1"/>
              <a:t>qu’on</a:t>
            </a:r>
            <a:r>
              <a:rPr lang="it-IT" sz="2400" dirty="0"/>
              <a:t> </a:t>
            </a:r>
            <a:r>
              <a:rPr lang="it-IT" sz="2400" dirty="0" err="1">
                <a:solidFill>
                  <a:srgbClr val="FF0000"/>
                </a:solidFill>
              </a:rPr>
              <a:t>réduit</a:t>
            </a:r>
            <a:r>
              <a:rPr lang="it-IT" sz="2400" dirty="0">
                <a:solidFill>
                  <a:srgbClr val="FF0000"/>
                </a:solidFill>
              </a:rPr>
              <a:t> en </a:t>
            </a:r>
            <a:r>
              <a:rPr lang="it-IT" sz="2400" dirty="0" err="1">
                <a:solidFill>
                  <a:srgbClr val="FF0000"/>
                </a:solidFill>
              </a:rPr>
              <a:t>bouillie</a:t>
            </a:r>
            <a:endParaRPr lang="it-IT" sz="2400" dirty="0">
              <a:solidFill>
                <a:srgbClr val="FF0000"/>
              </a:solidFill>
            </a:endParaRPr>
          </a:p>
          <a:p>
            <a:r>
              <a:rPr lang="it-IT" sz="2400" dirty="0"/>
              <a:t>tout en </a:t>
            </a:r>
            <a:r>
              <a:rPr lang="it-IT" sz="2400" dirty="0" err="1"/>
              <a:t>voyant</a:t>
            </a:r>
            <a:r>
              <a:rPr lang="it-IT" sz="2400" dirty="0"/>
              <a:t> </a:t>
            </a:r>
            <a:r>
              <a:rPr lang="it-IT" sz="2400" dirty="0" err="1"/>
              <a:t>suinter</a:t>
            </a:r>
            <a:r>
              <a:rPr lang="it-IT" sz="2400" dirty="0"/>
              <a:t> la </a:t>
            </a:r>
            <a:r>
              <a:rPr lang="it-IT" sz="2400" dirty="0" err="1"/>
              <a:t>dernière</a:t>
            </a:r>
            <a:r>
              <a:rPr lang="it-IT" sz="2400" dirty="0"/>
              <a:t> </a:t>
            </a:r>
            <a:r>
              <a:rPr lang="it-IT" sz="2400" dirty="0" err="1"/>
              <a:t>gouttelette</a:t>
            </a:r>
            <a:r>
              <a:rPr lang="it-IT" sz="2400" dirty="0"/>
              <a:t> de </a:t>
            </a:r>
            <a:r>
              <a:rPr lang="it-IT" sz="2400" dirty="0" err="1"/>
              <a:t>dignité</a:t>
            </a:r>
            <a:r>
              <a:rPr lang="it-IT" sz="2400" dirty="0"/>
              <a:t>, tu t’</a:t>
            </a:r>
            <a:r>
              <a:rPr lang="it-IT" sz="2400" dirty="0" err="1"/>
              <a:t>opposes</a:t>
            </a:r>
            <a:endParaRPr lang="it-IT" sz="2400" dirty="0"/>
          </a:p>
          <a:p>
            <a:r>
              <a:rPr lang="it-IT" sz="2400" dirty="0"/>
              <a:t>à la </a:t>
            </a:r>
            <a:r>
              <a:rPr lang="it-IT" sz="2400" dirty="0" err="1"/>
              <a:t>craniométrie</a:t>
            </a:r>
            <a:r>
              <a:rPr lang="it-IT" sz="2400" dirty="0"/>
              <a:t>, à la </a:t>
            </a:r>
            <a:r>
              <a:rPr lang="it-IT" sz="2400" dirty="0" err="1"/>
              <a:t>servitude</a:t>
            </a:r>
            <a:r>
              <a:rPr lang="it-IT" sz="2400" dirty="0"/>
              <a:t>, à tout ce qui </a:t>
            </a:r>
            <a:r>
              <a:rPr lang="it-IT" sz="2400" dirty="0" err="1"/>
              <a:t>emmure</a:t>
            </a:r>
            <a:r>
              <a:rPr lang="it-IT" sz="2400" dirty="0"/>
              <a:t> l’</a:t>
            </a:r>
            <a:r>
              <a:rPr lang="it-IT" sz="2400" dirty="0" err="1"/>
              <a:t>homme</a:t>
            </a:r>
            <a:r>
              <a:rPr lang="it-IT" sz="2400" dirty="0" smtClean="0"/>
              <a:t>.</a:t>
            </a:r>
          </a:p>
          <a:p>
            <a:r>
              <a:rPr lang="it-IT" sz="2400" dirty="0"/>
              <a:t>*</a:t>
            </a:r>
          </a:p>
          <a:p>
            <a:endParaRPr lang="fr-CA" sz="2400" dirty="0"/>
          </a:p>
        </p:txBody>
      </p:sp>
    </p:spTree>
    <p:extLst>
      <p:ext uri="{BB962C8B-B14F-4D97-AF65-F5344CB8AC3E}">
        <p14:creationId xmlns:p14="http://schemas.microsoft.com/office/powerpoint/2010/main" val="1407164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Tout </a:t>
            </a:r>
            <a:r>
              <a:rPr lang="it-IT" sz="2800" b="1" dirty="0" err="1"/>
              <a:t>habitable</a:t>
            </a:r>
            <a:r>
              <a:rPr lang="it-IT" sz="2800" b="1" dirty="0"/>
              <a:t/>
            </a:r>
            <a:br>
              <a:rPr lang="it-IT" sz="2800" b="1" dirty="0"/>
            </a:br>
            <a:r>
              <a:rPr lang="it-IT" sz="2800" dirty="0" err="1"/>
              <a:t>Marieke</a:t>
            </a:r>
            <a:r>
              <a:rPr lang="it-IT" sz="2800" dirty="0"/>
              <a:t> Lucas </a:t>
            </a:r>
            <a:r>
              <a:rPr lang="it-IT" sz="2800" dirty="0" err="1"/>
              <a:t>Rijneveld</a:t>
            </a:r>
            <a:r>
              <a:rPr lang="it-IT" sz="2800" dirty="0"/>
              <a:t> </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r>
              <a:rPr lang="it-IT" sz="2400" dirty="0" err="1"/>
              <a:t>Jamais</a:t>
            </a:r>
            <a:r>
              <a:rPr lang="it-IT" sz="2400" dirty="0"/>
              <a:t> </a:t>
            </a:r>
            <a:r>
              <a:rPr lang="it-IT" sz="2400" dirty="0" err="1"/>
              <a:t>perdu</a:t>
            </a:r>
            <a:r>
              <a:rPr lang="it-IT" sz="2400" dirty="0"/>
              <a:t> la </a:t>
            </a:r>
            <a:r>
              <a:rPr lang="it-IT" sz="2400" dirty="0" err="1"/>
              <a:t>pugnacité</a:t>
            </a:r>
            <a:r>
              <a:rPr lang="it-IT" sz="2400" dirty="0"/>
              <a:t>, le germe </a:t>
            </a:r>
            <a:r>
              <a:rPr lang="it-IT" sz="2400" dirty="0" err="1"/>
              <a:t>du</a:t>
            </a:r>
            <a:r>
              <a:rPr lang="it-IT" sz="2400" dirty="0"/>
              <a:t> </a:t>
            </a:r>
            <a:r>
              <a:rPr lang="it-IT" sz="2400" dirty="0" err="1"/>
              <a:t>brutal</a:t>
            </a:r>
            <a:r>
              <a:rPr lang="it-IT" sz="2400" dirty="0"/>
              <a:t> </a:t>
            </a:r>
            <a:r>
              <a:rPr lang="it-IT" sz="2400" dirty="0" err="1"/>
              <a:t>arrachement</a:t>
            </a:r>
            <a:r>
              <a:rPr lang="it-IT" sz="2400" dirty="0"/>
              <a:t>,</a:t>
            </a:r>
          </a:p>
          <a:p>
            <a:r>
              <a:rPr lang="it-IT" sz="2400" dirty="0" err="1"/>
              <a:t>tes</a:t>
            </a:r>
            <a:r>
              <a:rPr lang="it-IT" sz="2400" dirty="0"/>
              <a:t> </a:t>
            </a:r>
            <a:r>
              <a:rPr lang="it-IT" sz="2400" dirty="0" err="1"/>
              <a:t>origines</a:t>
            </a:r>
            <a:r>
              <a:rPr lang="it-IT" sz="2400" dirty="0"/>
              <a:t> </a:t>
            </a:r>
            <a:r>
              <a:rPr lang="it-IT" sz="2400" dirty="0" err="1"/>
              <a:t>portent</a:t>
            </a:r>
            <a:r>
              <a:rPr lang="it-IT" sz="2400" dirty="0"/>
              <a:t> un </a:t>
            </a:r>
            <a:r>
              <a:rPr lang="it-IT" sz="2400" dirty="0" err="1"/>
              <a:t>habit</a:t>
            </a:r>
            <a:r>
              <a:rPr lang="it-IT" sz="2400" dirty="0"/>
              <a:t> de </a:t>
            </a:r>
            <a:r>
              <a:rPr lang="it-IT" sz="2400" dirty="0" err="1"/>
              <a:t>deuil</a:t>
            </a:r>
            <a:r>
              <a:rPr lang="it-IT" sz="2400" dirty="0"/>
              <a:t>, </a:t>
            </a:r>
            <a:r>
              <a:rPr lang="it-IT" sz="2400" dirty="0" err="1"/>
              <a:t>tes</a:t>
            </a:r>
            <a:r>
              <a:rPr lang="it-IT" sz="2400" dirty="0"/>
              <a:t> </a:t>
            </a:r>
            <a:r>
              <a:rPr lang="it-IT" sz="2400" dirty="0" err="1"/>
              <a:t>origines</a:t>
            </a:r>
            <a:r>
              <a:rPr lang="it-IT" sz="2400" dirty="0"/>
              <a:t> </a:t>
            </a:r>
            <a:r>
              <a:rPr lang="it-IT" sz="2400" dirty="0" err="1"/>
              <a:t>ont</a:t>
            </a:r>
            <a:r>
              <a:rPr lang="it-IT" sz="2400" dirty="0"/>
              <a:t> </a:t>
            </a:r>
            <a:r>
              <a:rPr lang="it-IT" sz="2400" dirty="0" err="1"/>
              <a:t>heureusement</a:t>
            </a:r>
            <a:endParaRPr lang="it-IT" sz="2400" dirty="0"/>
          </a:p>
          <a:p>
            <a:r>
              <a:rPr lang="it-IT" sz="2400" dirty="0" err="1"/>
              <a:t>trouvé</a:t>
            </a:r>
            <a:r>
              <a:rPr lang="it-IT" sz="2400" dirty="0"/>
              <a:t> une bande d’</a:t>
            </a:r>
            <a:r>
              <a:rPr lang="it-IT" sz="2400" dirty="0" err="1"/>
              <a:t>arrêt</a:t>
            </a:r>
            <a:r>
              <a:rPr lang="it-IT" sz="2400" dirty="0"/>
              <a:t> d’</a:t>
            </a:r>
            <a:r>
              <a:rPr lang="it-IT" sz="2400" dirty="0" err="1"/>
              <a:t>urgence</a:t>
            </a:r>
            <a:r>
              <a:rPr lang="it-IT" sz="2400" dirty="0"/>
              <a:t>, non </a:t>
            </a:r>
            <a:r>
              <a:rPr lang="it-IT" sz="2400" dirty="0" err="1"/>
              <a:t>que</a:t>
            </a:r>
            <a:r>
              <a:rPr lang="it-IT" sz="2400" dirty="0"/>
              <a:t> tu </a:t>
            </a:r>
            <a:r>
              <a:rPr lang="it-IT" sz="2400" dirty="0" err="1"/>
              <a:t>puisses</a:t>
            </a:r>
            <a:r>
              <a:rPr lang="it-IT" sz="2400" dirty="0"/>
              <a:t> par </a:t>
            </a:r>
            <a:r>
              <a:rPr lang="it-IT" sz="2400" dirty="0" err="1"/>
              <a:t>expérience</a:t>
            </a:r>
            <a:endParaRPr lang="it-IT" sz="2400" dirty="0"/>
          </a:p>
          <a:p>
            <a:r>
              <a:rPr lang="it-IT" sz="2400" dirty="0" err="1"/>
              <a:t>parler</a:t>
            </a:r>
            <a:r>
              <a:rPr lang="it-IT" sz="2400" dirty="0"/>
              <a:t> de tout, non </a:t>
            </a:r>
            <a:r>
              <a:rPr lang="it-IT" sz="2400" dirty="0" err="1"/>
              <a:t>que</a:t>
            </a:r>
            <a:r>
              <a:rPr lang="it-IT" sz="2400" dirty="0"/>
              <a:t> tu </a:t>
            </a:r>
            <a:r>
              <a:rPr lang="it-IT" sz="2400" dirty="0" err="1"/>
              <a:t>voies</a:t>
            </a:r>
            <a:r>
              <a:rPr lang="it-IT" sz="2400" dirty="0"/>
              <a:t> en </a:t>
            </a:r>
            <a:r>
              <a:rPr lang="it-IT" sz="2400" dirty="0" err="1"/>
              <a:t>permanence</a:t>
            </a:r>
            <a:r>
              <a:rPr lang="it-IT" sz="2400" dirty="0"/>
              <a:t> </a:t>
            </a:r>
            <a:r>
              <a:rPr lang="it-IT" sz="2400" dirty="0" err="1"/>
              <a:t>combien</a:t>
            </a:r>
            <a:r>
              <a:rPr lang="it-IT" sz="2400" dirty="0"/>
              <a:t> l’</a:t>
            </a:r>
            <a:r>
              <a:rPr lang="it-IT" sz="2400" dirty="0" err="1"/>
              <a:t>herbe</a:t>
            </a:r>
            <a:endParaRPr lang="it-IT" sz="2400" dirty="0"/>
          </a:p>
          <a:p>
            <a:r>
              <a:rPr lang="it-IT" sz="2400" dirty="0"/>
              <a:t>de l’</a:t>
            </a:r>
            <a:r>
              <a:rPr lang="it-IT" sz="2400" dirty="0" err="1"/>
              <a:t>autre</a:t>
            </a:r>
            <a:r>
              <a:rPr lang="it-IT" sz="2400" dirty="0"/>
              <a:t> </a:t>
            </a:r>
            <a:r>
              <a:rPr lang="it-IT" sz="2400" dirty="0" err="1"/>
              <a:t>côté</a:t>
            </a:r>
            <a:r>
              <a:rPr lang="it-IT" sz="2400" dirty="0"/>
              <a:t> est </a:t>
            </a:r>
            <a:r>
              <a:rPr lang="it-IT" sz="2400" dirty="0" err="1"/>
              <a:t>parfois</a:t>
            </a:r>
            <a:r>
              <a:rPr lang="it-IT" sz="2400" dirty="0"/>
              <a:t> </a:t>
            </a:r>
            <a:r>
              <a:rPr lang="it-IT" sz="2400" dirty="0" err="1"/>
              <a:t>sèche</a:t>
            </a:r>
            <a:r>
              <a:rPr lang="it-IT" sz="2400" dirty="0"/>
              <a:t> et </a:t>
            </a:r>
            <a:r>
              <a:rPr lang="it-IT" sz="2400" dirty="0" err="1"/>
              <a:t>moins</a:t>
            </a:r>
            <a:r>
              <a:rPr lang="it-IT" sz="2400" dirty="0"/>
              <a:t> verte – il s’</a:t>
            </a:r>
            <a:r>
              <a:rPr lang="it-IT" sz="2400" dirty="0" err="1"/>
              <a:t>agit</a:t>
            </a:r>
            <a:r>
              <a:rPr lang="it-IT" sz="2400" dirty="0"/>
              <a:t> de la </a:t>
            </a:r>
            <a:r>
              <a:rPr lang="it-IT" sz="2400" dirty="0" err="1" smtClean="0"/>
              <a:t>capacité</a:t>
            </a:r>
            <a:endParaRPr lang="it-IT" sz="2400" dirty="0" smtClean="0"/>
          </a:p>
          <a:p>
            <a:r>
              <a:rPr lang="it-IT" sz="2400" dirty="0"/>
              <a:t>*</a:t>
            </a:r>
          </a:p>
          <a:p>
            <a:endParaRPr lang="fr-CA" sz="2400" dirty="0"/>
          </a:p>
        </p:txBody>
      </p:sp>
    </p:spTree>
    <p:extLst>
      <p:ext uri="{BB962C8B-B14F-4D97-AF65-F5344CB8AC3E}">
        <p14:creationId xmlns:p14="http://schemas.microsoft.com/office/powerpoint/2010/main" val="13461420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Tout </a:t>
            </a:r>
            <a:r>
              <a:rPr lang="it-IT" sz="2800" b="1" dirty="0" err="1"/>
              <a:t>habitable</a:t>
            </a:r>
            <a:r>
              <a:rPr lang="it-IT" sz="2800" b="1" dirty="0"/>
              <a:t/>
            </a:r>
            <a:br>
              <a:rPr lang="it-IT" sz="2800" b="1" dirty="0"/>
            </a:br>
            <a:r>
              <a:rPr lang="it-IT" sz="2800" dirty="0" err="1"/>
              <a:t>Marieke</a:t>
            </a:r>
            <a:r>
              <a:rPr lang="it-IT" sz="2800" dirty="0"/>
              <a:t> Lucas </a:t>
            </a:r>
            <a:r>
              <a:rPr lang="it-IT" sz="2800" dirty="0" err="1"/>
              <a:t>Rijneveld</a:t>
            </a:r>
            <a:r>
              <a:rPr lang="it-IT" sz="2800" dirty="0"/>
              <a:t> </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r>
              <a:rPr lang="it-IT" sz="2400" dirty="0"/>
              <a:t>de se </a:t>
            </a:r>
            <a:r>
              <a:rPr lang="it-IT" sz="2400" dirty="0" err="1"/>
              <a:t>glisser</a:t>
            </a:r>
            <a:r>
              <a:rPr lang="it-IT" sz="2400" dirty="0"/>
              <a:t> </a:t>
            </a:r>
            <a:r>
              <a:rPr lang="it-IT" sz="2400" dirty="0" err="1"/>
              <a:t>sous</a:t>
            </a:r>
            <a:r>
              <a:rPr lang="it-IT" sz="2400" dirty="0"/>
              <a:t> d’</a:t>
            </a:r>
            <a:r>
              <a:rPr lang="it-IT" sz="2400" dirty="0" err="1"/>
              <a:t>autres</a:t>
            </a:r>
            <a:r>
              <a:rPr lang="it-IT" sz="2400" dirty="0"/>
              <a:t> </a:t>
            </a:r>
            <a:r>
              <a:rPr lang="it-IT" sz="2400" dirty="0" err="1"/>
              <a:t>peaux</a:t>
            </a:r>
            <a:r>
              <a:rPr lang="it-IT" sz="2400" dirty="0"/>
              <a:t>, de </a:t>
            </a:r>
            <a:r>
              <a:rPr lang="it-IT" sz="2400" dirty="0" err="1"/>
              <a:t>voir</a:t>
            </a:r>
            <a:r>
              <a:rPr lang="it-IT" sz="2400" dirty="0"/>
              <a:t> la </a:t>
            </a:r>
            <a:r>
              <a:rPr lang="it-IT" sz="2400" dirty="0" err="1"/>
              <a:t>mer</a:t>
            </a:r>
            <a:r>
              <a:rPr lang="it-IT" sz="2400" dirty="0"/>
              <a:t> de </a:t>
            </a:r>
            <a:r>
              <a:rPr lang="it-IT" sz="2400" dirty="0" err="1"/>
              <a:t>tristesse</a:t>
            </a:r>
            <a:r>
              <a:rPr lang="it-IT" sz="2400" dirty="0"/>
              <a:t> </a:t>
            </a:r>
            <a:r>
              <a:rPr lang="it-IT" sz="2400" dirty="0" err="1"/>
              <a:t>derrière</a:t>
            </a:r>
            <a:endParaRPr lang="it-IT" sz="2400" dirty="0"/>
          </a:p>
          <a:p>
            <a:r>
              <a:rPr lang="it-IT" sz="2400" dirty="0" err="1"/>
              <a:t>les</a:t>
            </a:r>
            <a:r>
              <a:rPr lang="it-IT" sz="2400" dirty="0"/>
              <a:t> </a:t>
            </a:r>
            <a:r>
              <a:rPr lang="it-IT" sz="2400" dirty="0" err="1"/>
              <a:t>yeux</a:t>
            </a:r>
            <a:r>
              <a:rPr lang="it-IT" sz="2400" dirty="0"/>
              <a:t> </a:t>
            </a:r>
            <a:r>
              <a:rPr lang="it-IT" sz="2400" dirty="0" err="1"/>
              <a:t>des</a:t>
            </a:r>
            <a:r>
              <a:rPr lang="it-IT" sz="2400" dirty="0"/>
              <a:t> </a:t>
            </a:r>
            <a:r>
              <a:rPr lang="it-IT" sz="2400" dirty="0" err="1"/>
              <a:t>autres</a:t>
            </a:r>
            <a:r>
              <a:rPr lang="it-IT" sz="2400" dirty="0"/>
              <a:t>, la </a:t>
            </a:r>
            <a:r>
              <a:rPr lang="it-IT" sz="2400" dirty="0" smtClean="0"/>
              <a:t>pullulante (</a:t>
            </a:r>
            <a:r>
              <a:rPr lang="it-IT" sz="2400" dirty="0" err="1" smtClean="0"/>
              <a:t>abondante</a:t>
            </a:r>
            <a:r>
              <a:rPr lang="it-IT" sz="2400" dirty="0" smtClean="0"/>
              <a:t>) </a:t>
            </a:r>
            <a:r>
              <a:rPr lang="it-IT" sz="2400" dirty="0" err="1"/>
              <a:t>rage</a:t>
            </a:r>
            <a:r>
              <a:rPr lang="it-IT" sz="2400" dirty="0"/>
              <a:t> </a:t>
            </a:r>
            <a:r>
              <a:rPr lang="it-IT" sz="2400" dirty="0" err="1"/>
              <a:t>des</a:t>
            </a:r>
            <a:r>
              <a:rPr lang="it-IT" sz="2400" dirty="0"/>
              <a:t> </a:t>
            </a:r>
            <a:r>
              <a:rPr lang="it-IT" sz="2400" dirty="0" err="1"/>
              <a:t>rages</a:t>
            </a:r>
            <a:r>
              <a:rPr lang="it-IT" sz="2400" dirty="0"/>
              <a:t>, tu </a:t>
            </a:r>
            <a:r>
              <a:rPr lang="it-IT" sz="2400" dirty="0" err="1"/>
              <a:t>veux</a:t>
            </a:r>
            <a:r>
              <a:rPr lang="it-IT" sz="2400" dirty="0"/>
              <a:t> dire </a:t>
            </a:r>
            <a:r>
              <a:rPr lang="it-IT" sz="2400" dirty="0" err="1"/>
              <a:t>que</a:t>
            </a:r>
            <a:endParaRPr lang="it-IT" sz="2400" dirty="0"/>
          </a:p>
          <a:p>
            <a:r>
              <a:rPr lang="it-IT" sz="2400" dirty="0"/>
              <a:t>tu ne </a:t>
            </a:r>
            <a:r>
              <a:rPr lang="it-IT" sz="2400" dirty="0" err="1"/>
              <a:t>comprends</a:t>
            </a:r>
            <a:r>
              <a:rPr lang="it-IT" sz="2400" dirty="0"/>
              <a:t> </a:t>
            </a:r>
            <a:r>
              <a:rPr lang="it-IT" sz="2400" dirty="0" err="1"/>
              <a:t>peut-être</a:t>
            </a:r>
            <a:r>
              <a:rPr lang="it-IT" sz="2400" dirty="0"/>
              <a:t> </a:t>
            </a:r>
            <a:r>
              <a:rPr lang="it-IT" sz="2400" dirty="0" err="1"/>
              <a:t>pas</a:t>
            </a:r>
            <a:r>
              <a:rPr lang="it-IT" sz="2400" dirty="0"/>
              <a:t> tout, </a:t>
            </a:r>
            <a:r>
              <a:rPr lang="it-IT" sz="2400" dirty="0" err="1"/>
              <a:t>que</a:t>
            </a:r>
            <a:r>
              <a:rPr lang="it-IT" sz="2400" dirty="0"/>
              <a:t> </a:t>
            </a:r>
            <a:r>
              <a:rPr lang="it-IT" sz="2400" dirty="0" err="1"/>
              <a:t>bien</a:t>
            </a:r>
            <a:r>
              <a:rPr lang="it-IT" sz="2400" dirty="0"/>
              <a:t> </a:t>
            </a:r>
            <a:r>
              <a:rPr lang="it-IT" sz="2400" dirty="0" err="1"/>
              <a:t>sûr</a:t>
            </a:r>
            <a:r>
              <a:rPr lang="it-IT" sz="2400" dirty="0"/>
              <a:t> tu ne </a:t>
            </a:r>
            <a:r>
              <a:rPr lang="it-IT" sz="2400" dirty="0" err="1"/>
              <a:t>touches</a:t>
            </a:r>
            <a:endParaRPr lang="it-IT" sz="2400" dirty="0"/>
          </a:p>
          <a:p>
            <a:r>
              <a:rPr lang="it-IT" sz="2400" dirty="0" err="1"/>
              <a:t>jamais</a:t>
            </a:r>
            <a:r>
              <a:rPr lang="it-IT" sz="2400" dirty="0"/>
              <a:t> tout à </a:t>
            </a:r>
            <a:r>
              <a:rPr lang="it-IT" sz="2400" dirty="0" err="1"/>
              <a:t>fait</a:t>
            </a:r>
            <a:r>
              <a:rPr lang="it-IT" sz="2400" dirty="0"/>
              <a:t> la corde </a:t>
            </a:r>
            <a:r>
              <a:rPr lang="it-IT" sz="2400" dirty="0" err="1"/>
              <a:t>sensible</a:t>
            </a:r>
            <a:r>
              <a:rPr lang="it-IT" sz="2400" dirty="0"/>
              <a:t>, </a:t>
            </a:r>
            <a:r>
              <a:rPr lang="it-IT" sz="2400" b="1" dirty="0"/>
              <a:t>mais </a:t>
            </a:r>
            <a:r>
              <a:rPr lang="it-IT" sz="2400" b="1" dirty="0" err="1"/>
              <a:t>que</a:t>
            </a:r>
            <a:r>
              <a:rPr lang="it-IT" sz="2400" b="1" dirty="0"/>
              <a:t> tu ne </a:t>
            </a:r>
            <a:r>
              <a:rPr lang="it-IT" sz="2400" b="1" dirty="0" err="1"/>
              <a:t>sens</a:t>
            </a:r>
            <a:r>
              <a:rPr lang="it-IT" sz="2400" b="1" dirty="0"/>
              <a:t> </a:t>
            </a:r>
            <a:r>
              <a:rPr lang="it-IT" sz="2400" b="1" dirty="0" err="1"/>
              <a:t>pas</a:t>
            </a:r>
            <a:endParaRPr lang="it-IT" sz="2400" b="1" dirty="0"/>
          </a:p>
          <a:p>
            <a:r>
              <a:rPr lang="it-IT" sz="2400" b="1" dirty="0" err="1"/>
              <a:t>moins</a:t>
            </a:r>
            <a:r>
              <a:rPr lang="it-IT" sz="2400" b="1" dirty="0"/>
              <a:t> </a:t>
            </a:r>
            <a:r>
              <a:rPr lang="it-IT" sz="2400" b="1" dirty="0" err="1"/>
              <a:t>les</a:t>
            </a:r>
            <a:r>
              <a:rPr lang="it-IT" sz="2400" b="1" dirty="0"/>
              <a:t> </a:t>
            </a:r>
            <a:r>
              <a:rPr lang="it-IT" sz="2400" b="1" dirty="0" err="1"/>
              <a:t>choses</a:t>
            </a:r>
            <a:r>
              <a:rPr lang="it-IT" sz="2400" b="1" dirty="0"/>
              <a:t>, </a:t>
            </a:r>
            <a:r>
              <a:rPr lang="it-IT" sz="2400" b="1" dirty="0" err="1"/>
              <a:t>oui</a:t>
            </a:r>
            <a:r>
              <a:rPr lang="it-IT" sz="2400" b="1" dirty="0"/>
              <a:t>, </a:t>
            </a:r>
            <a:r>
              <a:rPr lang="it-IT" sz="2400" dirty="0"/>
              <a:t>tu </a:t>
            </a:r>
            <a:r>
              <a:rPr lang="it-IT" sz="2400" dirty="0" err="1"/>
              <a:t>les</a:t>
            </a:r>
            <a:r>
              <a:rPr lang="it-IT" sz="2400" dirty="0"/>
              <a:t> </a:t>
            </a:r>
            <a:r>
              <a:rPr lang="it-IT" sz="2400" dirty="0" err="1"/>
              <a:t>sens</a:t>
            </a:r>
            <a:r>
              <a:rPr lang="it-IT" sz="2400" dirty="0"/>
              <a:t>, </a:t>
            </a:r>
            <a:r>
              <a:rPr lang="it-IT" sz="2400" dirty="0" err="1"/>
              <a:t>même</a:t>
            </a:r>
            <a:r>
              <a:rPr lang="it-IT" sz="2400" dirty="0"/>
              <a:t> </a:t>
            </a:r>
            <a:r>
              <a:rPr lang="it-IT" sz="2400" dirty="0" err="1"/>
              <a:t>s’il</a:t>
            </a:r>
            <a:r>
              <a:rPr lang="it-IT" sz="2400" dirty="0"/>
              <a:t> </a:t>
            </a:r>
            <a:r>
              <a:rPr lang="it-IT" sz="2400" dirty="0" err="1"/>
              <a:t>existe</a:t>
            </a:r>
            <a:r>
              <a:rPr lang="it-IT" sz="2400" dirty="0"/>
              <a:t> un </a:t>
            </a:r>
            <a:r>
              <a:rPr lang="it-IT" sz="2400" dirty="0" err="1"/>
              <a:t>écart</a:t>
            </a:r>
            <a:r>
              <a:rPr lang="it-IT" sz="2400" dirty="0"/>
              <a:t> infime</a:t>
            </a:r>
            <a:r>
              <a:rPr lang="it-IT" sz="2400" dirty="0" smtClean="0"/>
              <a:t>.</a:t>
            </a:r>
          </a:p>
          <a:p>
            <a:r>
              <a:rPr lang="it-IT" sz="2400" dirty="0"/>
              <a:t>*</a:t>
            </a:r>
          </a:p>
          <a:p>
            <a:endParaRPr lang="fr-CA" sz="2400" dirty="0"/>
          </a:p>
        </p:txBody>
      </p:sp>
    </p:spTree>
    <p:extLst>
      <p:ext uri="{BB962C8B-B14F-4D97-AF65-F5344CB8AC3E}">
        <p14:creationId xmlns:p14="http://schemas.microsoft.com/office/powerpoint/2010/main" val="78401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Loi de la sécurité globale ?</a:t>
            </a:r>
            <a:br>
              <a:rPr lang="fr-CA" sz="2800" dirty="0"/>
            </a:br>
            <a:endParaRPr lang="fr-CA" sz="2800" dirty="0"/>
          </a:p>
        </p:txBody>
      </p:sp>
      <p:sp>
        <p:nvSpPr>
          <p:cNvPr id="3" name="Segnaposto contenuto 2"/>
          <p:cNvSpPr>
            <a:spLocks noGrp="1"/>
          </p:cNvSpPr>
          <p:nvPr>
            <p:ph idx="1"/>
          </p:nvPr>
        </p:nvSpPr>
        <p:spPr/>
        <p:txBody>
          <a:bodyPr>
            <a:normAutofit fontScale="92500"/>
          </a:bodyPr>
          <a:lstStyle/>
          <a:p>
            <a:pPr algn="just"/>
            <a:r>
              <a:rPr lang="fr-CA" sz="2400" dirty="0"/>
              <a:t>La proposition de loi relative à la sécurité globale est une proposition de loi française des députés LREM* Alice </a:t>
            </a:r>
            <a:r>
              <a:rPr lang="fr-CA" sz="2400" dirty="0" err="1"/>
              <a:t>Thourot</a:t>
            </a:r>
            <a:r>
              <a:rPr lang="fr-CA" sz="2400" dirty="0"/>
              <a:t> (Drôme) et Jean-Michel </a:t>
            </a:r>
            <a:r>
              <a:rPr lang="fr-CA" sz="2400" dirty="0" err="1"/>
              <a:t>Fauvergue</a:t>
            </a:r>
            <a:r>
              <a:rPr lang="fr-CA" sz="2400" dirty="0"/>
              <a:t> (Seine-et-Marne) déposée à l'Assemblée nationale le 20 octobre 2020. Elle porte sur le renforcement des pouvoirs de la police municipale, l'accès aux images des caméras-piétons, la captation d'images par les drones et la diffusion de l'image des policiers. </a:t>
            </a:r>
          </a:p>
          <a:p>
            <a:pPr algn="just"/>
            <a:r>
              <a:rPr lang="fr-CA" sz="2400" dirty="0"/>
              <a:t>Elle a été adoptée par l'Assemblée nationale le 24 novembre 2020</a:t>
            </a:r>
          </a:p>
          <a:p>
            <a:pPr algn="just"/>
            <a:r>
              <a:rPr lang="fr-CA" sz="2400" dirty="0"/>
              <a:t>Doit être discutée au Sénat. Examen en commission au Sénat (3 mars 2021)</a:t>
            </a:r>
          </a:p>
          <a:p>
            <a:pPr algn="just"/>
            <a:endParaRPr lang="fr-CA" sz="2400" dirty="0"/>
          </a:p>
          <a:p>
            <a:pPr algn="just"/>
            <a:r>
              <a:rPr lang="fr-CA" sz="2400" dirty="0"/>
              <a:t>* LREM : la République en Marche lancé par M. </a:t>
            </a:r>
            <a:r>
              <a:rPr lang="fr-CA" sz="2400" dirty="0" err="1"/>
              <a:t>Macron</a:t>
            </a:r>
            <a:r>
              <a:rPr lang="fr-CA" sz="2400" dirty="0"/>
              <a:t> en 2016 </a:t>
            </a:r>
          </a:p>
          <a:p>
            <a:pPr algn="just"/>
            <a:endParaRPr lang="fr-CA" sz="2400" dirty="0"/>
          </a:p>
        </p:txBody>
      </p:sp>
    </p:spTree>
    <p:extLst>
      <p:ext uri="{BB962C8B-B14F-4D97-AF65-F5344CB8AC3E}">
        <p14:creationId xmlns:p14="http://schemas.microsoft.com/office/powerpoint/2010/main" val="23542081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Tout </a:t>
            </a:r>
            <a:r>
              <a:rPr lang="it-IT" sz="2800" b="1" dirty="0" err="1"/>
              <a:t>habitable</a:t>
            </a:r>
            <a:r>
              <a:rPr lang="it-IT" sz="2800" b="1" dirty="0"/>
              <a:t/>
            </a:r>
            <a:br>
              <a:rPr lang="it-IT" sz="2800" b="1" dirty="0"/>
            </a:br>
            <a:r>
              <a:rPr lang="it-IT" sz="2800" dirty="0" err="1"/>
              <a:t>Marieke</a:t>
            </a:r>
            <a:r>
              <a:rPr lang="it-IT" sz="2800" dirty="0"/>
              <a:t> Lucas </a:t>
            </a:r>
            <a:r>
              <a:rPr lang="it-IT" sz="2800" dirty="0" err="1"/>
              <a:t>Rijneveld</a:t>
            </a:r>
            <a:r>
              <a:rPr lang="it-IT" sz="2800" dirty="0"/>
              <a:t> </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r>
              <a:rPr lang="it-IT" sz="2400" dirty="0" err="1"/>
              <a:t>Jamais</a:t>
            </a:r>
            <a:r>
              <a:rPr lang="it-IT" sz="2400" dirty="0"/>
              <a:t> </a:t>
            </a:r>
            <a:r>
              <a:rPr lang="it-IT" sz="2400" dirty="0" err="1"/>
              <a:t>perdu</a:t>
            </a:r>
            <a:r>
              <a:rPr lang="it-IT" sz="2400" dirty="0"/>
              <a:t> la </a:t>
            </a:r>
            <a:r>
              <a:rPr lang="it-IT" sz="2400" b="1" dirty="0" err="1"/>
              <a:t>pugnacité</a:t>
            </a:r>
            <a:r>
              <a:rPr lang="it-IT" sz="2400" dirty="0"/>
              <a:t>, et </a:t>
            </a:r>
            <a:r>
              <a:rPr lang="it-IT" sz="2400" dirty="0" err="1"/>
              <a:t>reconnaître</a:t>
            </a:r>
            <a:r>
              <a:rPr lang="it-IT" sz="2400" dirty="0"/>
              <a:t> </a:t>
            </a:r>
            <a:r>
              <a:rPr lang="it-IT" sz="2400" dirty="0" err="1"/>
              <a:t>malgré</a:t>
            </a:r>
            <a:r>
              <a:rPr lang="it-IT" sz="2400" dirty="0"/>
              <a:t> tout le moment</a:t>
            </a:r>
          </a:p>
          <a:p>
            <a:r>
              <a:rPr lang="it-IT" sz="2400" dirty="0" err="1"/>
              <a:t>où</a:t>
            </a:r>
            <a:r>
              <a:rPr lang="it-IT" sz="2400" dirty="0"/>
              <a:t> tu n’es </a:t>
            </a:r>
            <a:r>
              <a:rPr lang="it-IT" sz="2400" dirty="0" err="1"/>
              <a:t>pas</a:t>
            </a:r>
            <a:r>
              <a:rPr lang="it-IT" sz="2400" dirty="0"/>
              <a:t> à </a:t>
            </a:r>
            <a:r>
              <a:rPr lang="it-IT" sz="2400" dirty="0" err="1"/>
              <a:t>ta</a:t>
            </a:r>
            <a:r>
              <a:rPr lang="it-IT" sz="2400" dirty="0"/>
              <a:t> </a:t>
            </a:r>
            <a:r>
              <a:rPr lang="it-IT" sz="2400" dirty="0" err="1"/>
              <a:t>place</a:t>
            </a:r>
            <a:r>
              <a:rPr lang="it-IT" sz="2400" dirty="0"/>
              <a:t>, </a:t>
            </a:r>
            <a:r>
              <a:rPr lang="it-IT" sz="2400" dirty="0" err="1"/>
              <a:t>où</a:t>
            </a:r>
            <a:r>
              <a:rPr lang="it-IT" sz="2400" dirty="0"/>
              <a:t> il te </a:t>
            </a:r>
            <a:r>
              <a:rPr lang="it-IT" sz="2400" dirty="0" err="1"/>
              <a:t>faut</a:t>
            </a:r>
            <a:r>
              <a:rPr lang="it-IT" sz="2400" dirty="0"/>
              <a:t> t’</a:t>
            </a:r>
            <a:r>
              <a:rPr lang="it-IT" sz="2400" dirty="0" err="1"/>
              <a:t>agenouiller</a:t>
            </a:r>
            <a:r>
              <a:rPr lang="it-IT" sz="2400" dirty="0"/>
              <a:t> </a:t>
            </a:r>
            <a:r>
              <a:rPr lang="it-IT" sz="2400" dirty="0" err="1"/>
              <a:t>devant</a:t>
            </a:r>
            <a:r>
              <a:rPr lang="it-IT" sz="2400" dirty="0"/>
              <a:t> un </a:t>
            </a:r>
            <a:r>
              <a:rPr lang="it-IT" sz="2400" dirty="0" err="1"/>
              <a:t>poème</a:t>
            </a:r>
            <a:endParaRPr lang="it-IT" sz="2400" dirty="0"/>
          </a:p>
          <a:p>
            <a:r>
              <a:rPr lang="it-IT" sz="2400" dirty="0"/>
              <a:t>parce </a:t>
            </a:r>
            <a:r>
              <a:rPr lang="it-IT" sz="2400" b="1" dirty="0" err="1"/>
              <a:t>qu’un</a:t>
            </a:r>
            <a:r>
              <a:rPr lang="it-IT" sz="2400" b="1" dirty="0"/>
              <a:t> </a:t>
            </a:r>
            <a:r>
              <a:rPr lang="it-IT" sz="2400" b="1" dirty="0" err="1"/>
              <a:t>autre</a:t>
            </a:r>
            <a:r>
              <a:rPr lang="it-IT" sz="2400" b="1" dirty="0"/>
              <a:t> le </a:t>
            </a:r>
            <a:r>
              <a:rPr lang="it-IT" sz="2400" b="1" dirty="0" err="1"/>
              <a:t>rend</a:t>
            </a:r>
            <a:r>
              <a:rPr lang="it-IT" sz="2400" b="1" dirty="0"/>
              <a:t> plus </a:t>
            </a:r>
            <a:r>
              <a:rPr lang="it-IT" sz="2400" b="1" dirty="0" err="1"/>
              <a:t>habitable</a:t>
            </a:r>
            <a:r>
              <a:rPr lang="it-IT" sz="2400" dirty="0"/>
              <a:t>, non par </a:t>
            </a:r>
            <a:r>
              <a:rPr lang="it-IT" sz="2400" dirty="0" err="1"/>
              <a:t>mauvaise</a:t>
            </a:r>
            <a:r>
              <a:rPr lang="it-IT" sz="2400" dirty="0"/>
              <a:t> </a:t>
            </a:r>
            <a:r>
              <a:rPr lang="it-IT" sz="2400" dirty="0" err="1"/>
              <a:t>volonté</a:t>
            </a:r>
            <a:r>
              <a:rPr lang="it-IT" sz="2400" dirty="0"/>
              <a:t>,</a:t>
            </a:r>
          </a:p>
          <a:p>
            <a:r>
              <a:rPr lang="it-IT" sz="2400" dirty="0"/>
              <a:t>non par </a:t>
            </a:r>
            <a:r>
              <a:rPr lang="it-IT" sz="2400" dirty="0" err="1"/>
              <a:t>abattement</a:t>
            </a:r>
            <a:r>
              <a:rPr lang="it-IT" sz="2400" dirty="0"/>
              <a:t>, mais parce </a:t>
            </a:r>
            <a:r>
              <a:rPr lang="it-IT" sz="2400" dirty="0" err="1"/>
              <a:t>que</a:t>
            </a:r>
            <a:r>
              <a:rPr lang="it-IT" sz="2400" dirty="0"/>
              <a:t> tu </a:t>
            </a:r>
            <a:r>
              <a:rPr lang="it-IT" sz="2400" dirty="0" err="1"/>
              <a:t>sais</a:t>
            </a:r>
            <a:r>
              <a:rPr lang="it-IT" sz="2400" dirty="0"/>
              <a:t> </a:t>
            </a:r>
            <a:r>
              <a:rPr lang="it-IT" sz="2400" dirty="0" err="1"/>
              <a:t>qu’il</a:t>
            </a:r>
            <a:r>
              <a:rPr lang="it-IT" sz="2400" dirty="0"/>
              <a:t> y a </a:t>
            </a:r>
            <a:r>
              <a:rPr lang="it-IT" sz="2400" dirty="0" err="1"/>
              <a:t>tant</a:t>
            </a:r>
            <a:r>
              <a:rPr lang="it-IT" sz="2400" dirty="0"/>
              <a:t> et </a:t>
            </a:r>
            <a:r>
              <a:rPr lang="it-IT" sz="2400" dirty="0" err="1"/>
              <a:t>tellement</a:t>
            </a:r>
            <a:endParaRPr lang="it-IT" sz="2400" dirty="0"/>
          </a:p>
          <a:p>
            <a:r>
              <a:rPr lang="it-IT" sz="2400" dirty="0"/>
              <a:t>d’</a:t>
            </a:r>
            <a:r>
              <a:rPr lang="it-IT" sz="2400" dirty="0" err="1"/>
              <a:t>inégalités</a:t>
            </a:r>
            <a:r>
              <a:rPr lang="it-IT" sz="2400" dirty="0"/>
              <a:t>, </a:t>
            </a:r>
            <a:r>
              <a:rPr lang="it-IT" sz="2400" dirty="0" err="1"/>
              <a:t>qu’il</a:t>
            </a:r>
            <a:r>
              <a:rPr lang="it-IT" sz="2400" dirty="0"/>
              <a:t> y a </a:t>
            </a:r>
            <a:r>
              <a:rPr lang="it-IT" sz="2400" dirty="0" err="1"/>
              <a:t>encore</a:t>
            </a:r>
            <a:r>
              <a:rPr lang="it-IT" sz="2400" dirty="0"/>
              <a:t> </a:t>
            </a:r>
            <a:r>
              <a:rPr lang="it-IT" sz="2400" dirty="0" err="1"/>
              <a:t>des</a:t>
            </a:r>
            <a:r>
              <a:rPr lang="it-IT" sz="2400" dirty="0"/>
              <a:t> </a:t>
            </a:r>
            <a:r>
              <a:rPr lang="it-IT" sz="2400" dirty="0" err="1"/>
              <a:t>laissés</a:t>
            </a:r>
            <a:r>
              <a:rPr lang="it-IT" sz="2400" dirty="0"/>
              <a:t>-pour-</a:t>
            </a:r>
            <a:r>
              <a:rPr lang="it-IT" sz="2400" dirty="0" err="1" smtClean="0"/>
              <a:t>compte</a:t>
            </a:r>
            <a:r>
              <a:rPr lang="it-IT" sz="2400" dirty="0" smtClean="0"/>
              <a:t> (</a:t>
            </a:r>
            <a:r>
              <a:rPr lang="it-IT" sz="2400" dirty="0" err="1" smtClean="0"/>
              <a:t>personnes</a:t>
            </a:r>
            <a:r>
              <a:rPr lang="it-IT" sz="2400" dirty="0" smtClean="0"/>
              <a:t> qui </a:t>
            </a:r>
            <a:r>
              <a:rPr lang="it-IT" sz="2400" dirty="0" err="1" smtClean="0"/>
              <a:t>sont</a:t>
            </a:r>
            <a:r>
              <a:rPr lang="it-IT" sz="2400" dirty="0" smtClean="0"/>
              <a:t> à la </a:t>
            </a:r>
            <a:r>
              <a:rPr lang="it-IT" sz="2400" dirty="0" err="1" smtClean="0"/>
              <a:t>marge</a:t>
            </a:r>
            <a:r>
              <a:rPr lang="it-IT" sz="2400" dirty="0" smtClean="0"/>
              <a:t>), </a:t>
            </a:r>
            <a:r>
              <a:rPr lang="it-IT" sz="2400" dirty="0"/>
              <a:t>tu </a:t>
            </a:r>
            <a:r>
              <a:rPr lang="it-IT" sz="2400" dirty="0" smtClean="0"/>
              <a:t>n’</a:t>
            </a:r>
            <a:r>
              <a:rPr lang="it-IT" sz="2400" dirty="0" err="1" smtClean="0"/>
              <a:t>aspires</a:t>
            </a:r>
            <a:endParaRPr lang="it-IT" sz="2400" dirty="0" smtClean="0"/>
          </a:p>
          <a:p>
            <a:r>
              <a:rPr lang="it-IT" sz="2400" dirty="0"/>
              <a:t>*</a:t>
            </a:r>
          </a:p>
          <a:p>
            <a:endParaRPr lang="fr-CA" sz="2400" dirty="0"/>
          </a:p>
        </p:txBody>
      </p:sp>
    </p:spTree>
    <p:extLst>
      <p:ext uri="{BB962C8B-B14F-4D97-AF65-F5344CB8AC3E}">
        <p14:creationId xmlns:p14="http://schemas.microsoft.com/office/powerpoint/2010/main" val="2826472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Tout </a:t>
            </a:r>
            <a:r>
              <a:rPr lang="it-IT" sz="2800" b="1" dirty="0" err="1"/>
              <a:t>habitable</a:t>
            </a:r>
            <a:r>
              <a:rPr lang="it-IT" sz="2800" b="1" dirty="0"/>
              <a:t/>
            </a:r>
            <a:br>
              <a:rPr lang="it-IT" sz="2800" b="1" dirty="0"/>
            </a:br>
            <a:r>
              <a:rPr lang="it-IT" sz="2800" dirty="0" err="1"/>
              <a:t>Marieke</a:t>
            </a:r>
            <a:r>
              <a:rPr lang="it-IT" sz="2800" dirty="0"/>
              <a:t> Lucas </a:t>
            </a:r>
            <a:r>
              <a:rPr lang="it-IT" sz="2800" dirty="0" err="1"/>
              <a:t>Rijneveld</a:t>
            </a:r>
            <a:r>
              <a:rPr lang="it-IT" sz="2800" dirty="0"/>
              <a:t> </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r>
              <a:rPr lang="it-IT" sz="2400" dirty="0" err="1"/>
              <a:t>qu’à</a:t>
            </a:r>
            <a:r>
              <a:rPr lang="it-IT" sz="2400" dirty="0"/>
              <a:t> la </a:t>
            </a:r>
            <a:r>
              <a:rPr lang="it-IT" sz="2400" dirty="0" err="1"/>
              <a:t>fraternisation</a:t>
            </a:r>
            <a:r>
              <a:rPr lang="it-IT" sz="2400" dirty="0"/>
              <a:t>, tu </a:t>
            </a:r>
            <a:r>
              <a:rPr lang="it-IT" sz="2400" dirty="0" err="1"/>
              <a:t>veux</a:t>
            </a:r>
            <a:r>
              <a:rPr lang="it-IT" sz="2400" dirty="0"/>
              <a:t> un </a:t>
            </a:r>
            <a:r>
              <a:rPr lang="it-IT" sz="2400" dirty="0" err="1"/>
              <a:t>seul</a:t>
            </a:r>
            <a:r>
              <a:rPr lang="it-IT" sz="2400" dirty="0"/>
              <a:t> </a:t>
            </a:r>
            <a:r>
              <a:rPr lang="it-IT" sz="2400" dirty="0" err="1"/>
              <a:t>poing</a:t>
            </a:r>
            <a:r>
              <a:rPr lang="it-IT" sz="2400" dirty="0"/>
              <a:t>, </a:t>
            </a:r>
            <a:r>
              <a:rPr lang="it-IT" sz="2400" dirty="0" err="1"/>
              <a:t>peut-être</a:t>
            </a:r>
            <a:r>
              <a:rPr lang="it-IT" sz="2400" dirty="0"/>
              <a:t> </a:t>
            </a:r>
            <a:r>
              <a:rPr lang="it-IT" sz="2400" dirty="0" err="1"/>
              <a:t>ta</a:t>
            </a:r>
            <a:r>
              <a:rPr lang="it-IT" sz="2400" dirty="0"/>
              <a:t> </a:t>
            </a:r>
            <a:r>
              <a:rPr lang="it-IT" sz="2400" dirty="0" err="1"/>
              <a:t>main</a:t>
            </a:r>
            <a:endParaRPr lang="it-IT" sz="2400" dirty="0"/>
          </a:p>
          <a:p>
            <a:r>
              <a:rPr lang="it-IT" sz="2400" dirty="0"/>
              <a:t>n’est-elle </a:t>
            </a:r>
            <a:r>
              <a:rPr lang="it-IT" sz="2400" dirty="0" err="1"/>
              <a:t>pas</a:t>
            </a:r>
            <a:r>
              <a:rPr lang="it-IT" sz="2400" dirty="0"/>
              <a:t> </a:t>
            </a:r>
            <a:r>
              <a:rPr lang="it-IT" sz="2400" dirty="0" err="1"/>
              <a:t>encore</a:t>
            </a:r>
            <a:r>
              <a:rPr lang="it-IT" sz="2400" dirty="0"/>
              <a:t> </a:t>
            </a:r>
            <a:r>
              <a:rPr lang="it-IT" sz="2400" dirty="0" err="1"/>
              <a:t>assez</a:t>
            </a:r>
            <a:r>
              <a:rPr lang="it-IT" sz="2400" dirty="0"/>
              <a:t> forte, </a:t>
            </a:r>
            <a:r>
              <a:rPr lang="it-IT" sz="2400" dirty="0" err="1"/>
              <a:t>peut-être</a:t>
            </a:r>
            <a:r>
              <a:rPr lang="it-IT" sz="2400" dirty="0"/>
              <a:t> te </a:t>
            </a:r>
            <a:r>
              <a:rPr lang="it-IT" sz="2400" dirty="0" err="1"/>
              <a:t>faudrait</a:t>
            </a:r>
            <a:r>
              <a:rPr lang="it-IT" sz="2400" dirty="0"/>
              <a:t>-il d’</a:t>
            </a:r>
            <a:r>
              <a:rPr lang="it-IT" sz="2400" dirty="0" err="1"/>
              <a:t>abord</a:t>
            </a:r>
            <a:r>
              <a:rPr lang="it-IT" sz="2400" dirty="0"/>
              <a:t> </a:t>
            </a:r>
            <a:r>
              <a:rPr lang="it-IT" sz="2400" dirty="0" err="1"/>
              <a:t>prendre</a:t>
            </a:r>
            <a:endParaRPr lang="it-IT" sz="2400" dirty="0"/>
          </a:p>
          <a:p>
            <a:r>
              <a:rPr lang="it-IT" sz="2400" dirty="0"/>
              <a:t>celle de l’</a:t>
            </a:r>
            <a:r>
              <a:rPr lang="it-IT" sz="2400" dirty="0" err="1"/>
              <a:t>autre</a:t>
            </a:r>
            <a:r>
              <a:rPr lang="it-IT" sz="2400" dirty="0"/>
              <a:t> en guise de </a:t>
            </a:r>
            <a:r>
              <a:rPr lang="it-IT" sz="2400" dirty="0" err="1"/>
              <a:t>réconciliation</a:t>
            </a:r>
            <a:r>
              <a:rPr lang="it-IT" sz="2400" dirty="0"/>
              <a:t>, </a:t>
            </a:r>
            <a:r>
              <a:rPr lang="it-IT" sz="2400" dirty="0" err="1"/>
              <a:t>réellement</a:t>
            </a:r>
            <a:r>
              <a:rPr lang="it-IT" sz="2400" dirty="0"/>
              <a:t> </a:t>
            </a:r>
            <a:r>
              <a:rPr lang="it-IT" sz="2400" dirty="0" err="1"/>
              <a:t>ressentir</a:t>
            </a:r>
            <a:r>
              <a:rPr lang="it-IT" sz="2400" dirty="0"/>
              <a:t> l’</a:t>
            </a:r>
            <a:r>
              <a:rPr lang="it-IT" sz="2400" dirty="0" err="1"/>
              <a:t>espoir</a:t>
            </a:r>
            <a:endParaRPr lang="it-IT" sz="2400" dirty="0"/>
          </a:p>
          <a:p>
            <a:r>
              <a:rPr lang="it-IT" sz="2400" dirty="0" err="1"/>
              <a:t>que</a:t>
            </a:r>
            <a:r>
              <a:rPr lang="it-IT" sz="2400" dirty="0"/>
              <a:t> tu </a:t>
            </a:r>
            <a:r>
              <a:rPr lang="it-IT" sz="2400" dirty="0" err="1"/>
              <a:t>fais</a:t>
            </a:r>
            <a:r>
              <a:rPr lang="it-IT" sz="2400" dirty="0"/>
              <a:t> </a:t>
            </a:r>
            <a:r>
              <a:rPr lang="it-IT" sz="2400" dirty="0" err="1"/>
              <a:t>quelque</a:t>
            </a:r>
            <a:r>
              <a:rPr lang="it-IT" sz="2400" dirty="0"/>
              <a:t> </a:t>
            </a:r>
            <a:r>
              <a:rPr lang="it-IT" sz="2400" dirty="0" err="1"/>
              <a:t>chose</a:t>
            </a:r>
            <a:r>
              <a:rPr lang="it-IT" sz="2400" dirty="0"/>
              <a:t> qui </a:t>
            </a:r>
            <a:r>
              <a:rPr lang="it-IT" sz="2400" dirty="0" err="1"/>
              <a:t>rendra</a:t>
            </a:r>
            <a:r>
              <a:rPr lang="it-IT" sz="2400" dirty="0"/>
              <a:t> le monde </a:t>
            </a:r>
            <a:r>
              <a:rPr lang="it-IT" sz="2400" dirty="0" err="1"/>
              <a:t>meilleur</a:t>
            </a:r>
            <a:r>
              <a:rPr lang="it-IT" sz="2400" dirty="0"/>
              <a:t>, sans pour </a:t>
            </a:r>
            <a:r>
              <a:rPr lang="it-IT" sz="2400" dirty="0" err="1"/>
              <a:t>autant</a:t>
            </a:r>
            <a:endParaRPr lang="it-IT" sz="2400" dirty="0"/>
          </a:p>
          <a:p>
            <a:r>
              <a:rPr lang="it-IT" sz="2400" dirty="0" err="1"/>
              <a:t>oublier</a:t>
            </a:r>
            <a:r>
              <a:rPr lang="it-IT" sz="2400" dirty="0"/>
              <a:t> ceci : se </a:t>
            </a:r>
            <a:r>
              <a:rPr lang="it-IT" sz="2400" dirty="0" err="1"/>
              <a:t>relever</a:t>
            </a:r>
            <a:r>
              <a:rPr lang="it-IT" sz="2400" dirty="0"/>
              <a:t> </a:t>
            </a:r>
            <a:r>
              <a:rPr lang="it-IT" sz="2400" dirty="0" err="1"/>
              <a:t>après</a:t>
            </a:r>
            <a:r>
              <a:rPr lang="it-IT" sz="2400" dirty="0"/>
              <a:t> s’</a:t>
            </a:r>
            <a:r>
              <a:rPr lang="it-IT" sz="2400" dirty="0" err="1"/>
              <a:t>être</a:t>
            </a:r>
            <a:r>
              <a:rPr lang="it-IT" sz="2400" dirty="0"/>
              <a:t> </a:t>
            </a:r>
            <a:r>
              <a:rPr lang="it-IT" sz="2400" dirty="0" err="1"/>
              <a:t>agenouillés</a:t>
            </a:r>
            <a:r>
              <a:rPr lang="it-IT" sz="2400" dirty="0"/>
              <a:t> </a:t>
            </a:r>
            <a:r>
              <a:rPr lang="it-IT" sz="2400" dirty="0" smtClean="0">
                <a:solidFill>
                  <a:srgbClr val="FF0000"/>
                </a:solidFill>
              </a:rPr>
              <a:t>et/ </a:t>
            </a:r>
            <a:r>
              <a:rPr lang="it-IT" sz="2400" dirty="0">
                <a:solidFill>
                  <a:srgbClr val="FF0000"/>
                </a:solidFill>
              </a:rPr>
              <a:t>e</a:t>
            </a:r>
            <a:r>
              <a:rPr lang="it-IT" sz="2400" dirty="0"/>
              <a:t>nsemble </a:t>
            </a:r>
            <a:r>
              <a:rPr lang="it-IT" sz="2400" dirty="0" err="1"/>
              <a:t>redresser</a:t>
            </a:r>
            <a:r>
              <a:rPr lang="it-IT" sz="2400" dirty="0"/>
              <a:t> le </a:t>
            </a:r>
            <a:r>
              <a:rPr lang="it-IT" sz="2400" dirty="0" err="1"/>
              <a:t>dos</a:t>
            </a:r>
            <a:r>
              <a:rPr lang="it-IT" sz="2400" dirty="0"/>
              <a:t>.</a:t>
            </a:r>
          </a:p>
          <a:p>
            <a:r>
              <a:rPr lang="it-IT" sz="2400" i="1" dirty="0" err="1"/>
              <a:t>Poème</a:t>
            </a:r>
            <a:r>
              <a:rPr lang="it-IT" sz="2400" i="1" dirty="0"/>
              <a:t> </a:t>
            </a:r>
            <a:r>
              <a:rPr lang="it-IT" sz="2400" i="1" dirty="0" err="1"/>
              <a:t>traduit</a:t>
            </a:r>
            <a:r>
              <a:rPr lang="it-IT" sz="2400" i="1" dirty="0"/>
              <a:t> </a:t>
            </a:r>
            <a:r>
              <a:rPr lang="it-IT" sz="2400" i="1" dirty="0" err="1"/>
              <a:t>du</a:t>
            </a:r>
            <a:r>
              <a:rPr lang="it-IT" sz="2400" i="1" dirty="0"/>
              <a:t> </a:t>
            </a:r>
            <a:r>
              <a:rPr lang="it-IT" sz="2400" i="1" dirty="0" err="1"/>
              <a:t>néerlandais</a:t>
            </a:r>
            <a:r>
              <a:rPr lang="it-IT" sz="2400" i="1" dirty="0"/>
              <a:t> par Daniel </a:t>
            </a:r>
            <a:r>
              <a:rPr lang="it-IT" sz="2400" i="1" dirty="0" err="1"/>
              <a:t>Cunin</a:t>
            </a:r>
            <a:endParaRPr lang="it-IT" sz="2400" dirty="0"/>
          </a:p>
          <a:p>
            <a:endParaRPr lang="fr-CA" sz="2400" dirty="0"/>
          </a:p>
        </p:txBody>
      </p:sp>
    </p:spTree>
    <p:extLst>
      <p:ext uri="{BB962C8B-B14F-4D97-AF65-F5344CB8AC3E}">
        <p14:creationId xmlns:p14="http://schemas.microsoft.com/office/powerpoint/2010/main" val="32900923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Discriminations</a:t>
            </a:r>
          </a:p>
        </p:txBody>
      </p:sp>
      <p:sp>
        <p:nvSpPr>
          <p:cNvPr id="3" name="Segnaposto contenuto 2"/>
          <p:cNvSpPr>
            <a:spLocks noGrp="1"/>
          </p:cNvSpPr>
          <p:nvPr>
            <p:ph idx="1"/>
          </p:nvPr>
        </p:nvSpPr>
        <p:spPr/>
        <p:txBody>
          <a:bodyPr>
            <a:normAutofit/>
          </a:bodyPr>
          <a:lstStyle/>
          <a:p>
            <a:r>
              <a:rPr lang="fr-CA" sz="2400" dirty="0"/>
              <a:t>Pour vous, sur quoi et dans quel domaine</a:t>
            </a:r>
            <a:r>
              <a:rPr lang="fr-CA" sz="2400" dirty="0" smtClean="0"/>
              <a:t>?</a:t>
            </a:r>
          </a:p>
          <a:p>
            <a:endParaRPr lang="fr-CA" sz="2400" dirty="0"/>
          </a:p>
          <a:p>
            <a:r>
              <a:rPr lang="fr-CA" sz="2400" dirty="0" smtClean="0"/>
              <a:t>traduction: pas de différences d’identités/nationalités; mais la connaissance des langues</a:t>
            </a:r>
          </a:p>
          <a:p>
            <a:r>
              <a:rPr lang="fr-CA" sz="2400" dirty="0" smtClean="0"/>
              <a:t>l’important est de bien être  traduit, se mettre dans la peau, c’est égal qui le traduit</a:t>
            </a:r>
          </a:p>
          <a:p>
            <a:r>
              <a:rPr lang="fr-CA" sz="2400" dirty="0" smtClean="0"/>
              <a:t>le même sens? le même rythme, les sentiments</a:t>
            </a:r>
            <a:endParaRPr lang="fr-CA" sz="2400" dirty="0"/>
          </a:p>
        </p:txBody>
      </p:sp>
    </p:spTree>
    <p:extLst>
      <p:ext uri="{BB962C8B-B14F-4D97-AF65-F5344CB8AC3E}">
        <p14:creationId xmlns:p14="http://schemas.microsoft.com/office/powerpoint/2010/main" val="15690377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Polémiques sur Réunions non-mixtes ou groupes de parole :</a:t>
            </a:r>
            <a:br>
              <a:rPr lang="fr-CA" sz="2800" dirty="0" smtClean="0"/>
            </a:br>
            <a:r>
              <a:rPr lang="fr-CA" sz="2800" dirty="0" smtClean="0"/>
              <a:t>discrimination ?</a:t>
            </a:r>
            <a:br>
              <a:rPr lang="fr-CA" sz="2800" dirty="0" smtClean="0"/>
            </a:br>
            <a:endParaRPr lang="fr-CA" sz="2800" dirty="0"/>
          </a:p>
        </p:txBody>
      </p:sp>
      <p:sp>
        <p:nvSpPr>
          <p:cNvPr id="3" name="Segnaposto contenuto 2"/>
          <p:cNvSpPr>
            <a:spLocks noGrp="1"/>
          </p:cNvSpPr>
          <p:nvPr>
            <p:ph idx="1"/>
          </p:nvPr>
        </p:nvSpPr>
        <p:spPr/>
        <p:txBody>
          <a:bodyPr>
            <a:normAutofit lnSpcReduction="10000"/>
          </a:bodyPr>
          <a:lstStyle/>
          <a:p>
            <a:pPr algn="just"/>
            <a:r>
              <a:rPr lang="fr-CA" sz="2400" dirty="0" smtClean="0"/>
              <a:t>Les </a:t>
            </a:r>
            <a:r>
              <a:rPr lang="fr-CA" sz="2400" dirty="0"/>
              <a:t>faits. L'Union nationale des étudiants de France (</a:t>
            </a:r>
            <a:r>
              <a:rPr lang="fr-CA" sz="2400" dirty="0" err="1" smtClean="0"/>
              <a:t>Unef</a:t>
            </a:r>
            <a:r>
              <a:rPr lang="fr-CA" sz="2400" dirty="0" smtClean="0"/>
              <a:t>*) </a:t>
            </a:r>
            <a:r>
              <a:rPr lang="fr-CA" sz="2400" dirty="0"/>
              <a:t>est au </a:t>
            </a:r>
            <a:r>
              <a:rPr lang="fr-CA" sz="2400" dirty="0" err="1"/>
              <a:t>coeur</a:t>
            </a:r>
            <a:r>
              <a:rPr lang="fr-CA" sz="2400" dirty="0"/>
              <a:t> d'une polémique depuis jeudi, après une interview de la présidente du syndicat étudiant, Mélanie Luce, par Sonia Mabrouk dans la matinale d'Europe 1. Au cours de l'entretien, qui portait notamment sur la précarité étudiante liée à la crise du Covid-19, la journaliste a interrogé la syndicaliste étudiante sur l'organisation de réunions "en non-mixité raciale" au sein de </a:t>
            </a:r>
            <a:r>
              <a:rPr lang="fr-CA" sz="2400" dirty="0" err="1"/>
              <a:t>l'Unef</a:t>
            </a:r>
            <a:r>
              <a:rPr lang="fr-CA" sz="2400" dirty="0"/>
              <a:t>. </a:t>
            </a:r>
            <a:r>
              <a:rPr lang="fr-CA" sz="2800" dirty="0"/>
              <a:t> </a:t>
            </a:r>
            <a:endParaRPr lang="fr-CA" sz="2800" dirty="0" smtClean="0"/>
          </a:p>
          <a:p>
            <a:r>
              <a:rPr lang="fr-CA" sz="2400" i="1" dirty="0" smtClean="0"/>
              <a:t>L’express</a:t>
            </a:r>
            <a:r>
              <a:rPr lang="fr-CA" sz="2400" dirty="0" smtClean="0"/>
              <a:t> 19 mars 2021</a:t>
            </a:r>
          </a:p>
          <a:p>
            <a:pPr algn="just"/>
            <a:r>
              <a:rPr lang="fr-CA" sz="2400" dirty="0" smtClean="0"/>
              <a:t>*</a:t>
            </a:r>
            <a:r>
              <a:rPr lang="fr-CA" sz="2400" dirty="0" err="1" smtClean="0"/>
              <a:t>L’Unef</a:t>
            </a:r>
            <a:r>
              <a:rPr lang="fr-CA" sz="2400" dirty="0" smtClean="0"/>
              <a:t> est </a:t>
            </a:r>
            <a:r>
              <a:rPr lang="fr-CA" sz="2400" dirty="0"/>
              <a:t>une organisation étudiante représentative fondée en 1907. Elle est actuellement présente dans la quasi-totalité des universités de France.</a:t>
            </a:r>
          </a:p>
        </p:txBody>
      </p:sp>
    </p:spTree>
    <p:extLst>
      <p:ext uri="{BB962C8B-B14F-4D97-AF65-F5344CB8AC3E}">
        <p14:creationId xmlns:p14="http://schemas.microsoft.com/office/powerpoint/2010/main" val="1983564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Réunions non-mixtes ou groupes de parole</a:t>
            </a:r>
            <a:br>
              <a:rPr lang="fr-CA" sz="2800" dirty="0" smtClean="0"/>
            </a:br>
            <a:r>
              <a:rPr lang="fr-CA" sz="2800" dirty="0" smtClean="0"/>
              <a:t>discrimination ?</a:t>
            </a:r>
            <a:endParaRPr lang="fr-CA" sz="2800" dirty="0"/>
          </a:p>
        </p:txBody>
      </p:sp>
      <p:sp>
        <p:nvSpPr>
          <p:cNvPr id="3" name="Segnaposto contenuto 2"/>
          <p:cNvSpPr>
            <a:spLocks noGrp="1"/>
          </p:cNvSpPr>
          <p:nvPr>
            <p:ph idx="1"/>
          </p:nvPr>
        </p:nvSpPr>
        <p:spPr/>
        <p:txBody>
          <a:bodyPr>
            <a:normAutofit/>
          </a:bodyPr>
          <a:lstStyle/>
          <a:p>
            <a:r>
              <a:rPr lang="it-IT" sz="2400" b="1" dirty="0" err="1"/>
              <a:t>Réunions</a:t>
            </a:r>
            <a:r>
              <a:rPr lang="it-IT" sz="2400" b="1" dirty="0"/>
              <a:t> non-</a:t>
            </a:r>
            <a:r>
              <a:rPr lang="it-IT" sz="2400" b="1" dirty="0" err="1"/>
              <a:t>mixtes</a:t>
            </a:r>
            <a:r>
              <a:rPr lang="it-IT" sz="2400" b="1" dirty="0"/>
              <a:t> à l'UNEF </a:t>
            </a:r>
            <a:r>
              <a:rPr lang="it-IT" sz="2400" b="1" dirty="0" smtClean="0"/>
              <a:t> </a:t>
            </a:r>
          </a:p>
          <a:p>
            <a:r>
              <a:rPr lang="it-IT" sz="2400" b="1" dirty="0" err="1" smtClean="0"/>
              <a:t>Unef</a:t>
            </a:r>
            <a:r>
              <a:rPr lang="it-IT" sz="2400" b="1" dirty="0"/>
              <a:t>: </a:t>
            </a:r>
            <a:r>
              <a:rPr lang="it-IT" sz="2400" b="1" dirty="0" err="1" smtClean="0"/>
              <a:t>discrimination</a:t>
            </a:r>
            <a:r>
              <a:rPr lang="it-IT" sz="2400" b="1" dirty="0" smtClean="0"/>
              <a:t> </a:t>
            </a:r>
            <a:r>
              <a:rPr lang="it-IT" sz="2400" b="1" dirty="0" err="1" smtClean="0"/>
              <a:t>raciale</a:t>
            </a:r>
            <a:r>
              <a:rPr lang="it-IT" sz="2400" b="1" dirty="0" smtClean="0"/>
              <a:t> ?</a:t>
            </a:r>
          </a:p>
          <a:p>
            <a:endParaRPr lang="it-IT" sz="2400" b="1" dirty="0"/>
          </a:p>
          <a:p>
            <a:r>
              <a:rPr lang="it-IT" sz="2400" b="1" dirty="0" err="1"/>
              <a:t>Clash</a:t>
            </a:r>
            <a:r>
              <a:rPr lang="it-IT" sz="2400" b="1" dirty="0"/>
              <a:t> Sonia </a:t>
            </a:r>
            <a:r>
              <a:rPr lang="it-IT" sz="2400" b="1" dirty="0" err="1"/>
              <a:t>Mabrouk</a:t>
            </a:r>
            <a:r>
              <a:rPr lang="it-IT" sz="2400" b="1" dirty="0"/>
              <a:t> vs </a:t>
            </a:r>
            <a:r>
              <a:rPr lang="it-IT" sz="2400" b="1" dirty="0" err="1"/>
              <a:t>Mélanie</a:t>
            </a:r>
            <a:r>
              <a:rPr lang="it-IT" sz="2400" b="1" dirty="0"/>
              <a:t> Luce (</a:t>
            </a:r>
            <a:r>
              <a:rPr lang="it-IT" sz="2400" b="1" dirty="0" err="1"/>
              <a:t>association</a:t>
            </a:r>
            <a:r>
              <a:rPr lang="it-IT" sz="2400" b="1" dirty="0"/>
              <a:t> UNEF) </a:t>
            </a:r>
            <a:r>
              <a:rPr lang="it-IT" sz="2400" b="1" dirty="0" err="1"/>
              <a:t>ségrégation</a:t>
            </a:r>
            <a:r>
              <a:rPr lang="it-IT" sz="2400" b="1" dirty="0"/>
              <a:t> </a:t>
            </a:r>
            <a:r>
              <a:rPr lang="it-IT" sz="2400" b="1" dirty="0" err="1"/>
              <a:t>raciale</a:t>
            </a:r>
            <a:r>
              <a:rPr lang="it-IT" sz="2400" b="1" dirty="0"/>
              <a:t> </a:t>
            </a:r>
            <a:r>
              <a:rPr lang="it-IT" sz="2400" b="1" dirty="0" smtClean="0"/>
              <a:t>? </a:t>
            </a:r>
            <a:r>
              <a:rPr lang="it-IT" sz="2400" dirty="0" err="1" smtClean="0"/>
              <a:t>écoutons</a:t>
            </a:r>
            <a:r>
              <a:rPr lang="it-IT" sz="2400" dirty="0" smtClean="0"/>
              <a:t> </a:t>
            </a:r>
            <a:r>
              <a:rPr lang="it-IT" sz="2400" dirty="0" err="1"/>
              <a:t>Mélanie</a:t>
            </a:r>
            <a:r>
              <a:rPr lang="it-IT" sz="2400" dirty="0"/>
              <a:t> Luce </a:t>
            </a:r>
            <a:r>
              <a:rPr lang="it-IT" sz="2400" dirty="0" err="1"/>
              <a:t>sur</a:t>
            </a:r>
            <a:r>
              <a:rPr lang="it-IT" sz="2400" dirty="0"/>
              <a:t> Europe 1.</a:t>
            </a:r>
            <a:endParaRPr lang="it-IT" sz="2400" dirty="0" smtClean="0"/>
          </a:p>
          <a:p>
            <a:pPr algn="just"/>
            <a:endParaRPr lang="it-IT" sz="2400" dirty="0"/>
          </a:p>
          <a:p>
            <a:endParaRPr lang="fr-CA" sz="2400" dirty="0"/>
          </a:p>
        </p:txBody>
      </p:sp>
    </p:spTree>
    <p:extLst>
      <p:ext uri="{BB962C8B-B14F-4D97-AF65-F5344CB8AC3E}">
        <p14:creationId xmlns:p14="http://schemas.microsoft.com/office/powerpoint/2010/main" val="178175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Réactions dans le monde politique</a:t>
            </a:r>
            <a:endParaRPr lang="fr-CA" sz="2800" dirty="0"/>
          </a:p>
        </p:txBody>
      </p:sp>
      <p:sp>
        <p:nvSpPr>
          <p:cNvPr id="3" name="Segnaposto contenuto 2"/>
          <p:cNvSpPr>
            <a:spLocks noGrp="1"/>
          </p:cNvSpPr>
          <p:nvPr>
            <p:ph idx="1"/>
          </p:nvPr>
        </p:nvSpPr>
        <p:spPr/>
        <p:txBody>
          <a:bodyPr>
            <a:normAutofit fontScale="77500" lnSpcReduction="20000"/>
          </a:bodyPr>
          <a:lstStyle/>
          <a:p>
            <a:r>
              <a:rPr lang="it-IT" sz="2400" dirty="0" smtClean="0"/>
              <a:t>Une </a:t>
            </a:r>
            <a:r>
              <a:rPr lang="it-IT" sz="2400" dirty="0" err="1"/>
              <a:t>plainte</a:t>
            </a:r>
            <a:r>
              <a:rPr lang="it-IT" sz="2400" dirty="0"/>
              <a:t> </a:t>
            </a:r>
            <a:r>
              <a:rPr lang="it-IT" sz="2400" dirty="0" err="1"/>
              <a:t>déposée</a:t>
            </a:r>
            <a:r>
              <a:rPr lang="it-IT" sz="2400" dirty="0"/>
              <a:t> pour </a:t>
            </a:r>
            <a:r>
              <a:rPr lang="it-IT" sz="2400" b="1" dirty="0" err="1"/>
              <a:t>discrimination</a:t>
            </a:r>
            <a:r>
              <a:rPr lang="it-IT" sz="2400" b="1" dirty="0"/>
              <a:t> </a:t>
            </a:r>
            <a:r>
              <a:rPr lang="it-IT" sz="2400" b="1" dirty="0" err="1" smtClean="0"/>
              <a:t>raciale</a:t>
            </a:r>
            <a:r>
              <a:rPr lang="it-IT" sz="2400" b="1" dirty="0" smtClean="0"/>
              <a:t> </a:t>
            </a:r>
            <a:r>
              <a:rPr lang="it-IT" sz="2400" dirty="0" smtClean="0"/>
              <a:t>(</a:t>
            </a:r>
            <a:r>
              <a:rPr lang="it-IT" sz="2400" dirty="0" err="1" smtClean="0"/>
              <a:t>député</a:t>
            </a:r>
            <a:r>
              <a:rPr lang="it-IT" sz="2400" dirty="0" smtClean="0"/>
              <a:t> LR* )</a:t>
            </a:r>
          </a:p>
          <a:p>
            <a:pPr algn="just"/>
            <a:r>
              <a:rPr lang="it-IT" sz="2400" dirty="0"/>
              <a:t>Le patron </a:t>
            </a:r>
            <a:r>
              <a:rPr lang="it-IT" sz="2400" dirty="0" err="1"/>
              <a:t>des</a:t>
            </a:r>
            <a:r>
              <a:rPr lang="it-IT" sz="2400" dirty="0"/>
              <a:t> </a:t>
            </a:r>
            <a:r>
              <a:rPr lang="it-IT" sz="2400" dirty="0" err="1"/>
              <a:t>sénateurs</a:t>
            </a:r>
            <a:r>
              <a:rPr lang="it-IT" sz="2400" dirty="0"/>
              <a:t> LR, Bruno </a:t>
            </a:r>
            <a:r>
              <a:rPr lang="it-IT" sz="2400" dirty="0" err="1"/>
              <a:t>Retailleau</a:t>
            </a:r>
            <a:r>
              <a:rPr lang="it-IT" sz="2400" dirty="0"/>
              <a:t>, a </a:t>
            </a:r>
            <a:r>
              <a:rPr lang="it-IT" sz="2400" dirty="0" err="1"/>
              <a:t>écrit</a:t>
            </a:r>
            <a:r>
              <a:rPr lang="it-IT" sz="2400" dirty="0"/>
              <a:t> </a:t>
            </a:r>
            <a:r>
              <a:rPr lang="it-IT" sz="2400" dirty="0" err="1"/>
              <a:t>au</a:t>
            </a:r>
            <a:r>
              <a:rPr lang="it-IT" sz="2400" dirty="0"/>
              <a:t> </a:t>
            </a:r>
            <a:r>
              <a:rPr lang="it-IT" sz="2400" dirty="0" err="1"/>
              <a:t>garde</a:t>
            </a:r>
            <a:r>
              <a:rPr lang="it-IT" sz="2400" dirty="0"/>
              <a:t> </a:t>
            </a:r>
            <a:r>
              <a:rPr lang="it-IT" sz="2400" dirty="0" err="1"/>
              <a:t>des</a:t>
            </a:r>
            <a:r>
              <a:rPr lang="it-IT" sz="2400" dirty="0"/>
              <a:t> </a:t>
            </a:r>
            <a:r>
              <a:rPr lang="it-IT" sz="2400" dirty="0" err="1"/>
              <a:t>Sceaux</a:t>
            </a:r>
            <a:r>
              <a:rPr lang="it-IT" sz="2400" dirty="0"/>
              <a:t>, Eric </a:t>
            </a:r>
            <a:r>
              <a:rPr lang="it-IT" sz="2400" dirty="0" err="1"/>
              <a:t>Dupond</a:t>
            </a:r>
            <a:r>
              <a:rPr lang="it-IT" sz="2400" dirty="0"/>
              <a:t>-Moretti, pour lui </a:t>
            </a:r>
            <a:r>
              <a:rPr lang="it-IT" sz="2400" dirty="0" err="1"/>
              <a:t>demander</a:t>
            </a:r>
            <a:r>
              <a:rPr lang="it-IT" sz="2400" dirty="0"/>
              <a:t> d’</a:t>
            </a:r>
            <a:r>
              <a:rPr lang="it-IT" sz="2400" dirty="0" err="1"/>
              <a:t>engager</a:t>
            </a:r>
            <a:r>
              <a:rPr lang="it-IT" sz="2400" dirty="0"/>
              <a:t> </a:t>
            </a:r>
            <a:r>
              <a:rPr lang="it-IT" sz="2400" b="1" i="1" dirty="0"/>
              <a:t>«</a:t>
            </a:r>
            <a:r>
              <a:rPr lang="it-IT" sz="2400" b="1" i="1" dirty="0" err="1"/>
              <a:t>au</a:t>
            </a:r>
            <a:r>
              <a:rPr lang="it-IT" sz="2400" b="1" i="1" dirty="0"/>
              <a:t> </a:t>
            </a:r>
            <a:r>
              <a:rPr lang="it-IT" sz="2400" b="1" i="1" dirty="0" err="1"/>
              <a:t>nom</a:t>
            </a:r>
            <a:r>
              <a:rPr lang="it-IT" sz="2400" b="1" i="1" dirty="0"/>
              <a:t> de l’</a:t>
            </a:r>
            <a:r>
              <a:rPr lang="it-IT" sz="2400" b="1" i="1" dirty="0" err="1"/>
              <a:t>Etat</a:t>
            </a:r>
            <a:r>
              <a:rPr lang="it-IT" sz="2400" b="1" i="1" dirty="0"/>
              <a:t> </a:t>
            </a:r>
            <a:r>
              <a:rPr lang="it-IT" sz="2400" b="1" i="1" dirty="0" err="1"/>
              <a:t>des</a:t>
            </a:r>
            <a:r>
              <a:rPr lang="it-IT" sz="2400" b="1" i="1" dirty="0"/>
              <a:t> </a:t>
            </a:r>
            <a:r>
              <a:rPr lang="it-IT" sz="2400" b="1" i="1" dirty="0" err="1"/>
              <a:t>poursuites</a:t>
            </a:r>
            <a:r>
              <a:rPr lang="it-IT" sz="2400" b="1" i="1" dirty="0"/>
              <a:t> pour </a:t>
            </a:r>
            <a:r>
              <a:rPr lang="it-IT" sz="2400" b="1" i="1" dirty="0" err="1"/>
              <a:t>provocation</a:t>
            </a:r>
            <a:r>
              <a:rPr lang="it-IT" sz="2400" b="1" i="1" dirty="0"/>
              <a:t> </a:t>
            </a:r>
            <a:r>
              <a:rPr lang="it-IT" sz="2400" b="1" i="1" dirty="0" err="1"/>
              <a:t>publique</a:t>
            </a:r>
            <a:r>
              <a:rPr lang="it-IT" sz="2400" b="1" i="1" dirty="0"/>
              <a:t> à la </a:t>
            </a:r>
            <a:r>
              <a:rPr lang="it-IT" sz="2400" b="1" i="1" dirty="0" err="1"/>
              <a:t>discrimination</a:t>
            </a:r>
            <a:r>
              <a:rPr lang="it-IT" sz="2400" b="1" i="1" dirty="0"/>
              <a:t>»</a:t>
            </a:r>
            <a:r>
              <a:rPr lang="it-IT" sz="2400" i="1" dirty="0"/>
              <a:t> </a:t>
            </a:r>
            <a:r>
              <a:rPr lang="it-IT" sz="2400" dirty="0" err="1"/>
              <a:t>contre</a:t>
            </a:r>
            <a:r>
              <a:rPr lang="it-IT" sz="2400" dirty="0"/>
              <a:t> le </a:t>
            </a:r>
            <a:r>
              <a:rPr lang="it-IT" sz="2400" dirty="0" err="1"/>
              <a:t>syndicat</a:t>
            </a:r>
            <a:r>
              <a:rPr lang="it-IT" sz="2400" dirty="0"/>
              <a:t>.</a:t>
            </a:r>
            <a:endParaRPr lang="it-IT" sz="2400" dirty="0" smtClean="0"/>
          </a:p>
          <a:p>
            <a:r>
              <a:rPr lang="it-IT" sz="2400" dirty="0" smtClean="0"/>
              <a:t>Jean-Michel </a:t>
            </a:r>
            <a:r>
              <a:rPr lang="it-IT" sz="2400" dirty="0" err="1" smtClean="0"/>
              <a:t>Blanquer</a:t>
            </a:r>
            <a:r>
              <a:rPr lang="it-IT" sz="2400" dirty="0" smtClean="0"/>
              <a:t>, le </a:t>
            </a:r>
            <a:r>
              <a:rPr lang="it-IT" sz="2400" dirty="0"/>
              <a:t>ministre de l'</a:t>
            </a:r>
            <a:r>
              <a:rPr lang="it-IT" sz="2400" dirty="0" err="1"/>
              <a:t>Éducation</a:t>
            </a:r>
            <a:r>
              <a:rPr lang="it-IT" sz="2400" dirty="0"/>
              <a:t> </a:t>
            </a:r>
            <a:r>
              <a:rPr lang="it-IT" sz="2400" dirty="0" err="1" smtClean="0"/>
              <a:t>nationale</a:t>
            </a:r>
            <a:r>
              <a:rPr lang="it-IT" sz="2400" dirty="0" smtClean="0"/>
              <a:t>  </a:t>
            </a:r>
            <a:r>
              <a:rPr lang="it-IT" sz="2400" dirty="0" err="1"/>
              <a:t>veut</a:t>
            </a:r>
            <a:r>
              <a:rPr lang="it-IT" sz="2400" dirty="0"/>
              <a:t> interdire </a:t>
            </a:r>
            <a:r>
              <a:rPr lang="it-IT" sz="2400" dirty="0" err="1"/>
              <a:t>ces</a:t>
            </a:r>
            <a:r>
              <a:rPr lang="it-IT" sz="2400" dirty="0"/>
              <a:t> </a:t>
            </a:r>
            <a:r>
              <a:rPr lang="it-IT" sz="2400" dirty="0" err="1"/>
              <a:t>pratiques</a:t>
            </a:r>
            <a:r>
              <a:rPr lang="it-IT" sz="2400" dirty="0"/>
              <a:t> «q</a:t>
            </a:r>
            <a:r>
              <a:rPr lang="it-IT" sz="2400" b="1" dirty="0"/>
              <a:t>ui </a:t>
            </a:r>
            <a:r>
              <a:rPr lang="it-IT" sz="2400" b="1" dirty="0" err="1"/>
              <a:t>ressemblent</a:t>
            </a:r>
            <a:r>
              <a:rPr lang="it-IT" sz="2400" b="1" dirty="0"/>
              <a:t> </a:t>
            </a:r>
            <a:r>
              <a:rPr lang="it-IT" sz="2400" b="1" dirty="0" err="1"/>
              <a:t>au</a:t>
            </a:r>
            <a:r>
              <a:rPr lang="it-IT" sz="2400" b="1" dirty="0"/>
              <a:t> </a:t>
            </a:r>
            <a:r>
              <a:rPr lang="it-IT" sz="2400" b="1" dirty="0" err="1"/>
              <a:t>fascisme</a:t>
            </a:r>
            <a:r>
              <a:rPr lang="it-IT" sz="2400" b="1" dirty="0" smtClean="0"/>
              <a:t>»</a:t>
            </a:r>
          </a:p>
          <a:p>
            <a:r>
              <a:rPr lang="it-IT" sz="2400" dirty="0" err="1"/>
              <a:t>D</a:t>
            </a:r>
            <a:r>
              <a:rPr lang="it-IT" sz="2400" dirty="0" err="1" smtClean="0"/>
              <a:t>éputé</a:t>
            </a:r>
            <a:r>
              <a:rPr lang="it-IT" sz="2400" dirty="0" smtClean="0"/>
              <a:t> </a:t>
            </a:r>
            <a:r>
              <a:rPr lang="it-IT" sz="2400" dirty="0"/>
              <a:t>LREM, Christophe </a:t>
            </a:r>
            <a:r>
              <a:rPr lang="it-IT" sz="2400" dirty="0" err="1"/>
              <a:t>Castaner</a:t>
            </a:r>
            <a:r>
              <a:rPr lang="it-IT" sz="2400" dirty="0"/>
              <a:t>, l'</a:t>
            </a:r>
            <a:r>
              <a:rPr lang="it-IT" sz="2400" dirty="0" err="1"/>
              <a:t>objet</a:t>
            </a:r>
            <a:r>
              <a:rPr lang="it-IT" sz="2400" dirty="0"/>
              <a:t> de </a:t>
            </a:r>
            <a:r>
              <a:rPr lang="it-IT" sz="2400" b="1" dirty="0" err="1"/>
              <a:t>poursuites</a:t>
            </a:r>
            <a:r>
              <a:rPr lang="it-IT" sz="2400" b="1" dirty="0"/>
              <a:t> </a:t>
            </a:r>
            <a:r>
              <a:rPr lang="it-IT" sz="2400" b="1" dirty="0" err="1" smtClean="0"/>
              <a:t>pénales</a:t>
            </a:r>
            <a:endParaRPr lang="it-IT" sz="2400" b="1" dirty="0" smtClean="0"/>
          </a:p>
          <a:p>
            <a:endParaRPr lang="it-IT" sz="2400" dirty="0"/>
          </a:p>
          <a:p>
            <a:r>
              <a:rPr lang="it-IT" sz="2400" dirty="0" smtClean="0"/>
              <a:t>Le </a:t>
            </a:r>
            <a:r>
              <a:rPr lang="it-IT" sz="2400" dirty="0" err="1"/>
              <a:t>député</a:t>
            </a:r>
            <a:r>
              <a:rPr lang="it-IT" sz="2400" dirty="0"/>
              <a:t> LR </a:t>
            </a:r>
            <a:r>
              <a:rPr lang="it-IT" sz="2400" dirty="0" err="1"/>
              <a:t>des</a:t>
            </a:r>
            <a:r>
              <a:rPr lang="it-IT" sz="2400" dirty="0"/>
              <a:t> Alpes-</a:t>
            </a:r>
            <a:r>
              <a:rPr lang="it-IT" sz="2400" dirty="0" err="1"/>
              <a:t>Maritimes</a:t>
            </a:r>
            <a:r>
              <a:rPr lang="it-IT" sz="2400" dirty="0"/>
              <a:t> Eric Ciotti a </a:t>
            </a:r>
            <a:r>
              <a:rPr lang="it-IT" sz="2400" dirty="0" err="1"/>
              <a:t>écrit</a:t>
            </a:r>
            <a:r>
              <a:rPr lang="it-IT" sz="2400" dirty="0"/>
              <a:t> </a:t>
            </a:r>
            <a:r>
              <a:rPr lang="it-IT" sz="2400" dirty="0" err="1"/>
              <a:t>au</a:t>
            </a:r>
            <a:r>
              <a:rPr lang="it-IT" sz="2400" dirty="0"/>
              <a:t> ministre de l’</a:t>
            </a:r>
            <a:r>
              <a:rPr lang="it-IT" sz="2400" dirty="0" err="1"/>
              <a:t>Intérieur</a:t>
            </a:r>
            <a:r>
              <a:rPr lang="it-IT" sz="2400" dirty="0"/>
              <a:t>, </a:t>
            </a:r>
            <a:r>
              <a:rPr lang="it-IT" sz="2400" dirty="0" err="1"/>
              <a:t>Gérald</a:t>
            </a:r>
            <a:r>
              <a:rPr lang="it-IT" sz="2400" dirty="0"/>
              <a:t> </a:t>
            </a:r>
            <a:r>
              <a:rPr lang="it-IT" sz="2400" dirty="0" err="1"/>
              <a:t>Darmanin</a:t>
            </a:r>
            <a:r>
              <a:rPr lang="it-IT" sz="2400" dirty="0"/>
              <a:t>, </a:t>
            </a:r>
            <a:r>
              <a:rPr lang="it-IT" sz="2400" dirty="0" err="1"/>
              <a:t>afin</a:t>
            </a:r>
            <a:r>
              <a:rPr lang="it-IT" sz="2400" dirty="0"/>
              <a:t> «</a:t>
            </a:r>
            <a:r>
              <a:rPr lang="it-IT" sz="2400" dirty="0" err="1"/>
              <a:t>d’étu</a:t>
            </a:r>
            <a:r>
              <a:rPr lang="it-IT" sz="2400" b="1" dirty="0" err="1"/>
              <a:t>dier</a:t>
            </a:r>
            <a:r>
              <a:rPr lang="it-IT" sz="2400" b="1" dirty="0"/>
              <a:t> la </a:t>
            </a:r>
            <a:r>
              <a:rPr lang="it-IT" sz="2400" b="1" dirty="0" err="1"/>
              <a:t>dissolution</a:t>
            </a:r>
            <a:r>
              <a:rPr lang="it-IT" sz="2400" b="1" dirty="0"/>
              <a:t> de ce </a:t>
            </a:r>
            <a:r>
              <a:rPr lang="it-IT" sz="2400" b="1" dirty="0" err="1"/>
              <a:t>mouvement</a:t>
            </a:r>
            <a:r>
              <a:rPr lang="it-IT" sz="2400" b="1" dirty="0"/>
              <a:t>»,</a:t>
            </a:r>
            <a:endParaRPr lang="it-IT" sz="2400" b="1" dirty="0" smtClean="0"/>
          </a:p>
          <a:p>
            <a:r>
              <a:rPr lang="it-IT" sz="2400" dirty="0"/>
              <a:t>Le porte-parole </a:t>
            </a:r>
            <a:r>
              <a:rPr lang="it-IT" sz="2400" dirty="0" err="1"/>
              <a:t>du</a:t>
            </a:r>
            <a:r>
              <a:rPr lang="it-IT" sz="2400" dirty="0"/>
              <a:t> </a:t>
            </a:r>
            <a:r>
              <a:rPr lang="it-IT" sz="2400" dirty="0" err="1"/>
              <a:t>Rassemblement</a:t>
            </a:r>
            <a:r>
              <a:rPr lang="it-IT" sz="2400" dirty="0"/>
              <a:t> </a:t>
            </a:r>
            <a:r>
              <a:rPr lang="it-IT" sz="2400" dirty="0" err="1"/>
              <a:t>national</a:t>
            </a:r>
            <a:r>
              <a:rPr lang="it-IT" sz="2400" dirty="0"/>
              <a:t>, </a:t>
            </a:r>
            <a:r>
              <a:rPr lang="it-IT" sz="2400" dirty="0" err="1"/>
              <a:t>Sébastien</a:t>
            </a:r>
            <a:r>
              <a:rPr lang="it-IT" sz="2400" dirty="0"/>
              <a:t> </a:t>
            </a:r>
            <a:r>
              <a:rPr lang="it-IT" sz="2400" dirty="0" err="1"/>
              <a:t>Chenu</a:t>
            </a:r>
            <a:r>
              <a:rPr lang="it-IT" sz="2400" dirty="0"/>
              <a:t>, a </a:t>
            </a:r>
            <a:r>
              <a:rPr lang="it-IT" sz="2400" dirty="0" err="1"/>
              <a:t>également</a:t>
            </a:r>
            <a:r>
              <a:rPr lang="it-IT" sz="2400" dirty="0"/>
              <a:t> </a:t>
            </a:r>
            <a:r>
              <a:rPr lang="it-IT" sz="2400" dirty="0" err="1"/>
              <a:t>demandé</a:t>
            </a:r>
            <a:r>
              <a:rPr lang="it-IT" sz="2400" dirty="0"/>
              <a:t> </a:t>
            </a:r>
            <a:r>
              <a:rPr lang="it-IT" sz="2400" b="1" dirty="0"/>
              <a:t>«la </a:t>
            </a:r>
            <a:r>
              <a:rPr lang="it-IT" sz="2400" b="1" dirty="0" err="1"/>
              <a:t>dissolution</a:t>
            </a:r>
            <a:r>
              <a:rPr lang="it-IT" sz="2400" b="1" dirty="0"/>
              <a:t> de l’</a:t>
            </a:r>
            <a:r>
              <a:rPr lang="it-IT" sz="2400" b="1" dirty="0" err="1"/>
              <a:t>Unef</a:t>
            </a:r>
            <a:r>
              <a:rPr lang="it-IT" sz="2400" b="1" dirty="0"/>
              <a:t>» </a:t>
            </a:r>
            <a:r>
              <a:rPr lang="it-IT" sz="2400" dirty="0"/>
              <a:t>face à ce </a:t>
            </a:r>
            <a:r>
              <a:rPr lang="it-IT" sz="2400" dirty="0" err="1"/>
              <a:t>qu’il</a:t>
            </a:r>
            <a:r>
              <a:rPr lang="it-IT" sz="2400" dirty="0"/>
              <a:t> </a:t>
            </a:r>
            <a:r>
              <a:rPr lang="it-IT" sz="2400" dirty="0" err="1"/>
              <a:t>qualifie</a:t>
            </a:r>
            <a:r>
              <a:rPr lang="it-IT" sz="2400" dirty="0"/>
              <a:t> de «</a:t>
            </a:r>
            <a:r>
              <a:rPr lang="it-IT" sz="2400" dirty="0" err="1"/>
              <a:t>scandale</a:t>
            </a:r>
            <a:r>
              <a:rPr lang="it-IT" sz="2400" dirty="0" smtClean="0"/>
              <a:t>»</a:t>
            </a:r>
          </a:p>
          <a:p>
            <a:pPr marL="0" indent="0">
              <a:buNone/>
            </a:pPr>
            <a:endParaRPr lang="it-IT" sz="2400" dirty="0"/>
          </a:p>
          <a:p>
            <a:pPr algn="just"/>
            <a:r>
              <a:rPr lang="it-IT" sz="2400" dirty="0" smtClean="0"/>
              <a:t>LR* </a:t>
            </a:r>
            <a:r>
              <a:rPr lang="it-IT" sz="2400" dirty="0"/>
              <a:t>est un parti </a:t>
            </a:r>
            <a:r>
              <a:rPr lang="it-IT" sz="2400" dirty="0" err="1"/>
              <a:t>politique</a:t>
            </a:r>
            <a:r>
              <a:rPr lang="it-IT" sz="2400" dirty="0"/>
              <a:t> gaulliste et </a:t>
            </a:r>
            <a:r>
              <a:rPr lang="it-IT" sz="2400" dirty="0" err="1"/>
              <a:t>libéral-conservateur</a:t>
            </a:r>
            <a:r>
              <a:rPr lang="it-IT" sz="2400" dirty="0"/>
              <a:t> </a:t>
            </a:r>
            <a:r>
              <a:rPr lang="it-IT" sz="2400" dirty="0" err="1"/>
              <a:t>français</a:t>
            </a:r>
            <a:r>
              <a:rPr lang="it-IT" sz="2400" dirty="0"/>
              <a:t>, </a:t>
            </a:r>
            <a:r>
              <a:rPr lang="it-IT" sz="2400" dirty="0" err="1"/>
              <a:t>classé</a:t>
            </a:r>
            <a:r>
              <a:rPr lang="it-IT" sz="2400" dirty="0"/>
              <a:t> à </a:t>
            </a:r>
            <a:r>
              <a:rPr lang="it-IT" sz="2400" dirty="0" err="1"/>
              <a:t>droite</a:t>
            </a:r>
            <a:r>
              <a:rPr lang="it-IT" sz="2400" dirty="0"/>
              <a:t> et </a:t>
            </a:r>
            <a:r>
              <a:rPr lang="it-IT" sz="2400" dirty="0" err="1"/>
              <a:t>au</a:t>
            </a:r>
            <a:r>
              <a:rPr lang="it-IT" sz="2400" dirty="0"/>
              <a:t> centre </a:t>
            </a:r>
            <a:r>
              <a:rPr lang="it-IT" sz="2400" dirty="0" err="1"/>
              <a:t>droit</a:t>
            </a:r>
            <a:r>
              <a:rPr lang="it-IT" sz="2400" dirty="0"/>
              <a:t> </a:t>
            </a:r>
            <a:r>
              <a:rPr lang="it-IT" sz="2400" dirty="0" err="1"/>
              <a:t>sur</a:t>
            </a:r>
            <a:r>
              <a:rPr lang="it-IT" sz="2400" dirty="0"/>
              <a:t> l'</a:t>
            </a:r>
            <a:r>
              <a:rPr lang="it-IT" sz="2400" dirty="0" err="1"/>
              <a:t>échiquier</a:t>
            </a:r>
            <a:r>
              <a:rPr lang="it-IT" sz="2400" dirty="0"/>
              <a:t> </a:t>
            </a:r>
            <a:r>
              <a:rPr lang="it-IT" sz="2400" dirty="0" err="1"/>
              <a:t>politique</a:t>
            </a:r>
            <a:r>
              <a:rPr lang="it-IT" sz="2400" dirty="0"/>
              <a:t>.</a:t>
            </a:r>
          </a:p>
          <a:p>
            <a:endParaRPr lang="fr-CA" sz="2400" dirty="0"/>
          </a:p>
        </p:txBody>
      </p:sp>
    </p:spTree>
    <p:extLst>
      <p:ext uri="{BB962C8B-B14F-4D97-AF65-F5344CB8AC3E}">
        <p14:creationId xmlns:p14="http://schemas.microsoft.com/office/powerpoint/2010/main" val="30944768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endParaRPr lang="fr-CA" sz="2800" dirty="0"/>
          </a:p>
        </p:txBody>
      </p:sp>
      <p:sp>
        <p:nvSpPr>
          <p:cNvPr id="3" name="Segnaposto contenuto 2"/>
          <p:cNvSpPr>
            <a:spLocks noGrp="1"/>
          </p:cNvSpPr>
          <p:nvPr>
            <p:ph idx="1"/>
          </p:nvPr>
        </p:nvSpPr>
        <p:spPr/>
        <p:txBody>
          <a:bodyPr>
            <a:normAutofit lnSpcReduction="10000"/>
          </a:bodyPr>
          <a:lstStyle/>
          <a:p>
            <a:r>
              <a:rPr lang="it-IT" sz="2400" b="1" dirty="0" err="1"/>
              <a:t>Réunions</a:t>
            </a:r>
            <a:r>
              <a:rPr lang="it-IT" sz="2400" b="1" dirty="0"/>
              <a:t> non-</a:t>
            </a:r>
            <a:r>
              <a:rPr lang="it-IT" sz="2400" b="1" dirty="0" err="1"/>
              <a:t>mixtes</a:t>
            </a:r>
            <a:r>
              <a:rPr lang="it-IT" sz="2400" b="1" dirty="0"/>
              <a:t> à l'UNEF : une </a:t>
            </a:r>
            <a:r>
              <a:rPr lang="it-IT" sz="2400" b="1" dirty="0" err="1"/>
              <a:t>plainte</a:t>
            </a:r>
            <a:r>
              <a:rPr lang="it-IT" sz="2400" b="1" dirty="0"/>
              <a:t> </a:t>
            </a:r>
            <a:r>
              <a:rPr lang="it-IT" sz="2400" b="1" dirty="0" err="1"/>
              <a:t>déposée</a:t>
            </a:r>
            <a:r>
              <a:rPr lang="it-IT" sz="2400" b="1" dirty="0"/>
              <a:t> pour </a:t>
            </a:r>
            <a:r>
              <a:rPr lang="it-IT" sz="2400" b="1" dirty="0" err="1"/>
              <a:t>discrimination</a:t>
            </a:r>
            <a:r>
              <a:rPr lang="it-IT" sz="2400" b="1" dirty="0"/>
              <a:t> </a:t>
            </a:r>
            <a:r>
              <a:rPr lang="it-IT" sz="2400" b="1" dirty="0" err="1"/>
              <a:t>raciale</a:t>
            </a:r>
            <a:endParaRPr lang="it-IT" sz="2400" b="1" dirty="0"/>
          </a:p>
          <a:p>
            <a:pPr algn="just"/>
            <a:r>
              <a:rPr lang="it-IT" sz="2400" dirty="0"/>
              <a:t>Une </a:t>
            </a:r>
            <a:r>
              <a:rPr lang="it-IT" sz="2400" dirty="0" err="1"/>
              <a:t>plainte</a:t>
            </a:r>
            <a:r>
              <a:rPr lang="it-IT" sz="2400" dirty="0"/>
              <a:t> pour </a:t>
            </a:r>
            <a:r>
              <a:rPr lang="it-IT" sz="2400" dirty="0" err="1"/>
              <a:t>discrimination</a:t>
            </a:r>
            <a:r>
              <a:rPr lang="it-IT" sz="2400" dirty="0"/>
              <a:t> </a:t>
            </a:r>
            <a:r>
              <a:rPr lang="it-IT" sz="2400" dirty="0" err="1"/>
              <a:t>raciale</a:t>
            </a:r>
            <a:r>
              <a:rPr lang="it-IT" sz="2400" dirty="0"/>
              <a:t> a </a:t>
            </a:r>
            <a:r>
              <a:rPr lang="it-IT" sz="2400" dirty="0" err="1"/>
              <a:t>été</a:t>
            </a:r>
            <a:r>
              <a:rPr lang="it-IT" sz="2400" dirty="0"/>
              <a:t> </a:t>
            </a:r>
            <a:r>
              <a:rPr lang="it-IT" sz="2400" dirty="0" err="1"/>
              <a:t>déposée</a:t>
            </a:r>
            <a:r>
              <a:rPr lang="it-IT" sz="2400" dirty="0"/>
              <a:t>, </a:t>
            </a:r>
            <a:r>
              <a:rPr lang="it-IT" sz="2400" dirty="0" err="1"/>
              <a:t>annonce</a:t>
            </a:r>
            <a:r>
              <a:rPr lang="it-IT" sz="2400" dirty="0"/>
              <a:t> le </a:t>
            </a:r>
            <a:r>
              <a:rPr lang="it-IT" sz="2400" dirty="0" err="1"/>
              <a:t>député</a:t>
            </a:r>
            <a:r>
              <a:rPr lang="it-IT" sz="2400" dirty="0"/>
              <a:t> LR </a:t>
            </a:r>
            <a:r>
              <a:rPr lang="it-IT" sz="2400" dirty="0" err="1"/>
              <a:t>du</a:t>
            </a:r>
            <a:r>
              <a:rPr lang="it-IT" sz="2400" dirty="0"/>
              <a:t> </a:t>
            </a:r>
            <a:r>
              <a:rPr lang="it-IT" sz="2400" dirty="0" err="1"/>
              <a:t>Vaucluse</a:t>
            </a:r>
            <a:r>
              <a:rPr lang="it-IT" sz="2400" dirty="0"/>
              <a:t> Julien Aubert </a:t>
            </a:r>
            <a:r>
              <a:rPr lang="it-IT" sz="2400" dirty="0" err="1"/>
              <a:t>après</a:t>
            </a:r>
            <a:r>
              <a:rPr lang="it-IT" sz="2400" dirty="0"/>
              <a:t> </a:t>
            </a:r>
            <a:r>
              <a:rPr lang="it-IT" sz="2400" dirty="0" err="1"/>
              <a:t>que</a:t>
            </a:r>
            <a:r>
              <a:rPr lang="it-IT" sz="2400" dirty="0"/>
              <a:t> </a:t>
            </a:r>
            <a:r>
              <a:rPr lang="it-IT" sz="2400" dirty="0" err="1"/>
              <a:t>Mélanie</a:t>
            </a:r>
            <a:r>
              <a:rPr lang="it-IT" sz="2400" dirty="0"/>
              <a:t> Luce, </a:t>
            </a:r>
            <a:r>
              <a:rPr lang="it-IT" sz="2400" dirty="0" err="1"/>
              <a:t>présidente</a:t>
            </a:r>
            <a:r>
              <a:rPr lang="it-IT" sz="2400" dirty="0"/>
              <a:t> </a:t>
            </a:r>
            <a:r>
              <a:rPr lang="it-IT" sz="2400" dirty="0" err="1"/>
              <a:t>du</a:t>
            </a:r>
            <a:r>
              <a:rPr lang="it-IT" sz="2400" dirty="0"/>
              <a:t> </a:t>
            </a:r>
            <a:r>
              <a:rPr lang="it-IT" sz="2400" dirty="0" err="1"/>
              <a:t>syndicat</a:t>
            </a:r>
            <a:r>
              <a:rPr lang="it-IT" sz="2400" dirty="0"/>
              <a:t> </a:t>
            </a:r>
            <a:r>
              <a:rPr lang="it-IT" sz="2400" dirty="0" err="1"/>
              <a:t>étudiant</a:t>
            </a:r>
            <a:r>
              <a:rPr lang="it-IT" sz="2400" dirty="0"/>
              <a:t> a </a:t>
            </a:r>
            <a:r>
              <a:rPr lang="it-IT" sz="2400" dirty="0" err="1"/>
              <a:t>reconnu</a:t>
            </a:r>
            <a:r>
              <a:rPr lang="it-IT" sz="2400" dirty="0"/>
              <a:t> </a:t>
            </a:r>
            <a:r>
              <a:rPr lang="it-IT" sz="2400" dirty="0" err="1"/>
              <a:t>mercredi</a:t>
            </a:r>
            <a:r>
              <a:rPr lang="it-IT" sz="2400" dirty="0"/>
              <a:t> </a:t>
            </a:r>
            <a:r>
              <a:rPr lang="it-IT" sz="2400" dirty="0" err="1"/>
              <a:t>sur</a:t>
            </a:r>
            <a:r>
              <a:rPr lang="it-IT" sz="2400" dirty="0"/>
              <a:t> Europe 1 </a:t>
            </a:r>
            <a:r>
              <a:rPr lang="it-IT" sz="2400" dirty="0" err="1"/>
              <a:t>que</a:t>
            </a:r>
            <a:r>
              <a:rPr lang="it-IT" sz="2400" dirty="0"/>
              <a:t> l'</a:t>
            </a:r>
            <a:r>
              <a:rPr lang="it-IT" sz="2400" dirty="0" err="1"/>
              <a:t>Unef</a:t>
            </a:r>
            <a:r>
              <a:rPr lang="it-IT" sz="2400" dirty="0"/>
              <a:t> </a:t>
            </a:r>
            <a:r>
              <a:rPr lang="it-IT" sz="2400" dirty="0" err="1"/>
              <a:t>organisait</a:t>
            </a:r>
            <a:r>
              <a:rPr lang="it-IT" sz="2400" dirty="0"/>
              <a:t> </a:t>
            </a:r>
            <a:r>
              <a:rPr lang="it-IT" sz="2400" dirty="0" err="1"/>
              <a:t>des</a:t>
            </a:r>
            <a:r>
              <a:rPr lang="it-IT" sz="2400" dirty="0"/>
              <a:t> </a:t>
            </a:r>
            <a:r>
              <a:rPr lang="it-IT" sz="2400" b="1" dirty="0" err="1"/>
              <a:t>rassemblements</a:t>
            </a:r>
            <a:r>
              <a:rPr lang="it-IT" sz="2400" b="1" dirty="0"/>
              <a:t> </a:t>
            </a:r>
            <a:r>
              <a:rPr lang="it-IT" sz="2400" b="1" dirty="0" err="1"/>
              <a:t>interdits</a:t>
            </a:r>
            <a:r>
              <a:rPr lang="it-IT" sz="2400" b="1" dirty="0"/>
              <a:t> </a:t>
            </a:r>
            <a:r>
              <a:rPr lang="it-IT" sz="2400" b="1" dirty="0" err="1"/>
              <a:t>aux</a:t>
            </a:r>
            <a:r>
              <a:rPr lang="it-IT" sz="2400" b="1" dirty="0"/>
              <a:t> </a:t>
            </a:r>
            <a:r>
              <a:rPr lang="it-IT" sz="2400" b="1" dirty="0" err="1"/>
              <a:t>blancs</a:t>
            </a:r>
            <a:r>
              <a:rPr lang="it-IT" sz="2400" b="1" dirty="0" smtClean="0"/>
              <a:t>.</a:t>
            </a:r>
          </a:p>
          <a:p>
            <a:pPr algn="just"/>
            <a:endParaRPr lang="it-IT" sz="2400" dirty="0"/>
          </a:p>
          <a:p>
            <a:pPr algn="just"/>
            <a:r>
              <a:rPr lang="it-IT" sz="2400" dirty="0" err="1"/>
              <a:t>https</a:t>
            </a:r>
            <a:r>
              <a:rPr lang="it-IT" sz="2400" dirty="0"/>
              <a:t>://france3-regions.francetvinfo.fr/</a:t>
            </a:r>
            <a:r>
              <a:rPr lang="it-IT" sz="2400" dirty="0" err="1"/>
              <a:t>provence</a:t>
            </a:r>
            <a:r>
              <a:rPr lang="it-IT" sz="2400" dirty="0"/>
              <a:t>-</a:t>
            </a:r>
            <a:r>
              <a:rPr lang="it-IT" sz="2400" dirty="0" err="1"/>
              <a:t>alpes</a:t>
            </a:r>
            <a:r>
              <a:rPr lang="it-IT" sz="2400" dirty="0"/>
              <a:t>-cote-d-</a:t>
            </a:r>
            <a:r>
              <a:rPr lang="it-IT" sz="2400" dirty="0" err="1"/>
              <a:t>azur</a:t>
            </a:r>
            <a:r>
              <a:rPr lang="it-IT" sz="2400" dirty="0"/>
              <a:t>/reunions-non-mixtes-a-l-unef-demande-de-dissolution-et-poursuites-penales-les-reactions-politiques-en-paca</a:t>
            </a:r>
          </a:p>
          <a:p>
            <a:endParaRPr lang="fr-CA" sz="2400" dirty="0"/>
          </a:p>
        </p:txBody>
      </p:sp>
    </p:spTree>
    <p:extLst>
      <p:ext uri="{BB962C8B-B14F-4D97-AF65-F5344CB8AC3E}">
        <p14:creationId xmlns:p14="http://schemas.microsoft.com/office/powerpoint/2010/main" val="29433117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p>
        </p:txBody>
      </p:sp>
      <p:sp>
        <p:nvSpPr>
          <p:cNvPr id="3" name="Segnaposto contenuto 2"/>
          <p:cNvSpPr>
            <a:spLocks noGrp="1"/>
          </p:cNvSpPr>
          <p:nvPr>
            <p:ph idx="1"/>
          </p:nvPr>
        </p:nvSpPr>
        <p:spPr/>
        <p:txBody>
          <a:bodyPr>
            <a:normAutofit fontScale="85000" lnSpcReduction="20000"/>
          </a:bodyPr>
          <a:lstStyle/>
          <a:p>
            <a:pPr algn="just"/>
            <a:r>
              <a:rPr lang="it-IT" sz="2400" b="1" dirty="0" err="1"/>
              <a:t>Réunions</a:t>
            </a:r>
            <a:r>
              <a:rPr lang="it-IT" sz="2400" b="1" dirty="0"/>
              <a:t> non-</a:t>
            </a:r>
            <a:r>
              <a:rPr lang="it-IT" sz="2400" b="1" dirty="0" err="1"/>
              <a:t>mixtes</a:t>
            </a:r>
            <a:r>
              <a:rPr lang="it-IT" sz="2400" b="1" dirty="0"/>
              <a:t> à l'</a:t>
            </a:r>
            <a:r>
              <a:rPr lang="it-IT" sz="2400" b="1" dirty="0" err="1"/>
              <a:t>Unef</a:t>
            </a:r>
            <a:r>
              <a:rPr lang="it-IT" sz="2400" b="1" dirty="0"/>
              <a:t> : </a:t>
            </a:r>
            <a:r>
              <a:rPr lang="it-IT" sz="2400" b="1" dirty="0" err="1"/>
              <a:t>Blanquer</a:t>
            </a:r>
            <a:r>
              <a:rPr lang="it-IT" sz="2400" b="1" dirty="0"/>
              <a:t> </a:t>
            </a:r>
            <a:r>
              <a:rPr lang="it-IT" sz="2400" b="1" dirty="0" err="1"/>
              <a:t>veut</a:t>
            </a:r>
            <a:r>
              <a:rPr lang="it-IT" sz="2400" b="1" dirty="0"/>
              <a:t> interdire </a:t>
            </a:r>
            <a:r>
              <a:rPr lang="it-IT" sz="2400" b="1" dirty="0" err="1"/>
              <a:t>ces</a:t>
            </a:r>
            <a:r>
              <a:rPr lang="it-IT" sz="2400" b="1" dirty="0"/>
              <a:t> </a:t>
            </a:r>
            <a:r>
              <a:rPr lang="it-IT" sz="2400" b="1" dirty="0" err="1"/>
              <a:t>pratiques</a:t>
            </a:r>
            <a:r>
              <a:rPr lang="it-IT" sz="2400" b="1" dirty="0"/>
              <a:t> «qui </a:t>
            </a:r>
            <a:r>
              <a:rPr lang="it-IT" sz="2400" b="1" dirty="0" err="1"/>
              <a:t>ressemblent</a:t>
            </a:r>
            <a:r>
              <a:rPr lang="it-IT" sz="2400" b="1" dirty="0"/>
              <a:t> </a:t>
            </a:r>
            <a:r>
              <a:rPr lang="it-IT" sz="2400" b="1" dirty="0" err="1"/>
              <a:t>au</a:t>
            </a:r>
            <a:r>
              <a:rPr lang="it-IT" sz="2400" b="1" dirty="0"/>
              <a:t> </a:t>
            </a:r>
            <a:r>
              <a:rPr lang="it-IT" sz="2400" b="1" dirty="0" err="1"/>
              <a:t>fascisme</a:t>
            </a:r>
            <a:r>
              <a:rPr lang="it-IT" sz="2400" b="1" dirty="0"/>
              <a:t>»</a:t>
            </a:r>
          </a:p>
          <a:p>
            <a:r>
              <a:rPr lang="it-IT" sz="2400" dirty="0" err="1"/>
              <a:t>Invité</a:t>
            </a:r>
            <a:r>
              <a:rPr lang="it-IT" sz="2400" dirty="0"/>
              <a:t> de BFMTV/RMC, le ministre de l'</a:t>
            </a:r>
            <a:r>
              <a:rPr lang="it-IT" sz="2400" dirty="0" err="1"/>
              <a:t>Éducation</a:t>
            </a:r>
            <a:r>
              <a:rPr lang="it-IT" sz="2400" dirty="0"/>
              <a:t> </a:t>
            </a:r>
            <a:r>
              <a:rPr lang="it-IT" sz="2400" dirty="0" err="1"/>
              <a:t>nationale</a:t>
            </a:r>
            <a:r>
              <a:rPr lang="it-IT" sz="2400" dirty="0"/>
              <a:t> a </a:t>
            </a:r>
            <a:r>
              <a:rPr lang="it-IT" sz="2400" dirty="0" err="1"/>
              <a:t>jugé</a:t>
            </a:r>
            <a:r>
              <a:rPr lang="it-IT" sz="2400" dirty="0"/>
              <a:t> </a:t>
            </a:r>
            <a:r>
              <a:rPr lang="it-IT" sz="2400" dirty="0" err="1"/>
              <a:t>que</a:t>
            </a:r>
            <a:r>
              <a:rPr lang="it-IT" sz="2400" dirty="0"/>
              <a:t> </a:t>
            </a:r>
            <a:r>
              <a:rPr lang="it-IT" sz="2400" dirty="0" err="1"/>
              <a:t>les</a:t>
            </a:r>
            <a:r>
              <a:rPr lang="it-IT" sz="2400" dirty="0"/>
              <a:t> </a:t>
            </a:r>
            <a:r>
              <a:rPr lang="it-IT" sz="2400" dirty="0" err="1"/>
              <a:t>faits</a:t>
            </a:r>
            <a:r>
              <a:rPr lang="it-IT" sz="2400" dirty="0"/>
              <a:t> </a:t>
            </a:r>
            <a:r>
              <a:rPr lang="it-IT" sz="2400" dirty="0" err="1"/>
              <a:t>reprochés</a:t>
            </a:r>
            <a:r>
              <a:rPr lang="it-IT" sz="2400" dirty="0"/>
              <a:t> </a:t>
            </a:r>
            <a:r>
              <a:rPr lang="it-IT" sz="2400" dirty="0" err="1"/>
              <a:t>au</a:t>
            </a:r>
            <a:r>
              <a:rPr lang="it-IT" sz="2400" dirty="0"/>
              <a:t> </a:t>
            </a:r>
            <a:r>
              <a:rPr lang="it-IT" sz="2400" dirty="0" err="1"/>
              <a:t>syndicat</a:t>
            </a:r>
            <a:r>
              <a:rPr lang="it-IT" sz="2400" dirty="0"/>
              <a:t> </a:t>
            </a:r>
            <a:r>
              <a:rPr lang="it-IT" sz="2400" dirty="0" err="1"/>
              <a:t>étudiant</a:t>
            </a:r>
            <a:r>
              <a:rPr lang="it-IT" sz="2400" dirty="0"/>
              <a:t> </a:t>
            </a:r>
            <a:r>
              <a:rPr lang="it-IT" sz="2400" dirty="0" err="1"/>
              <a:t>étaient</a:t>
            </a:r>
            <a:r>
              <a:rPr lang="it-IT" sz="2400" dirty="0"/>
              <a:t> «</a:t>
            </a:r>
            <a:r>
              <a:rPr lang="it-IT" sz="2400" dirty="0" err="1"/>
              <a:t>extrêmement</a:t>
            </a:r>
            <a:r>
              <a:rPr lang="it-IT" sz="2400" dirty="0"/>
              <a:t> </a:t>
            </a:r>
            <a:r>
              <a:rPr lang="it-IT" sz="2400" dirty="0" err="1"/>
              <a:t>graves</a:t>
            </a:r>
            <a:r>
              <a:rPr lang="it-IT" sz="2400" dirty="0"/>
              <a:t>»</a:t>
            </a:r>
            <a:r>
              <a:rPr lang="it-IT" sz="2400" dirty="0" smtClean="0"/>
              <a:t>.</a:t>
            </a:r>
          </a:p>
          <a:p>
            <a:pPr algn="just"/>
            <a:r>
              <a:rPr lang="it-IT" sz="2400" dirty="0"/>
              <a:t>L</a:t>
            </a:r>
            <a:r>
              <a:rPr lang="it-IT" sz="2400" dirty="0" smtClean="0"/>
              <a:t>e </a:t>
            </a:r>
            <a:r>
              <a:rPr lang="it-IT" sz="2400" dirty="0"/>
              <a:t>ministre de l'</a:t>
            </a:r>
            <a:r>
              <a:rPr lang="it-IT" sz="2400" dirty="0" err="1"/>
              <a:t>Éducation</a:t>
            </a:r>
            <a:r>
              <a:rPr lang="it-IT" sz="2400" dirty="0"/>
              <a:t> </a:t>
            </a:r>
            <a:r>
              <a:rPr lang="it-IT" sz="2400" dirty="0" err="1"/>
              <a:t>nationale</a:t>
            </a:r>
            <a:r>
              <a:rPr lang="it-IT" sz="2400" dirty="0"/>
              <a:t> a </a:t>
            </a:r>
            <a:r>
              <a:rPr lang="it-IT" sz="2400" dirty="0" err="1"/>
              <a:t>dénoncé</a:t>
            </a:r>
            <a:r>
              <a:rPr lang="it-IT" sz="2400" dirty="0"/>
              <a:t> </a:t>
            </a:r>
            <a:r>
              <a:rPr lang="it-IT" sz="2400" dirty="0" err="1"/>
              <a:t>des</a:t>
            </a:r>
            <a:r>
              <a:rPr lang="it-IT" sz="2400" dirty="0"/>
              <a:t> </a:t>
            </a:r>
            <a:r>
              <a:rPr lang="it-IT" sz="2400" dirty="0" err="1"/>
              <a:t>pratiques</a:t>
            </a:r>
            <a:r>
              <a:rPr lang="it-IT" sz="2400" dirty="0"/>
              <a:t> «</a:t>
            </a:r>
            <a:r>
              <a:rPr lang="it-IT" sz="2400" i="1" dirty="0"/>
              <a:t>qui </a:t>
            </a:r>
            <a:r>
              <a:rPr lang="it-IT" sz="2400" i="1" dirty="0" err="1"/>
              <a:t>ressemblent</a:t>
            </a:r>
            <a:r>
              <a:rPr lang="it-IT" sz="2400" i="1" dirty="0"/>
              <a:t> </a:t>
            </a:r>
            <a:r>
              <a:rPr lang="it-IT" sz="2400" i="1" dirty="0" err="1"/>
              <a:t>au</a:t>
            </a:r>
            <a:r>
              <a:rPr lang="it-IT" sz="2400" i="1" dirty="0"/>
              <a:t> </a:t>
            </a:r>
            <a:r>
              <a:rPr lang="it-IT" sz="2400" i="1" dirty="0" err="1"/>
              <a:t>fascisme</a:t>
            </a:r>
            <a:r>
              <a:rPr lang="it-IT" sz="2400" dirty="0"/>
              <a:t>». «</a:t>
            </a:r>
            <a:r>
              <a:rPr lang="it-IT" sz="2400" i="1" dirty="0" err="1"/>
              <a:t>C'est</a:t>
            </a:r>
            <a:r>
              <a:rPr lang="it-IT" sz="2400" i="1" dirty="0"/>
              <a:t> </a:t>
            </a:r>
            <a:r>
              <a:rPr lang="it-IT" sz="2400" i="1" dirty="0" err="1"/>
              <a:t>extrêmement</a:t>
            </a:r>
            <a:r>
              <a:rPr lang="it-IT" sz="2400" i="1" dirty="0"/>
              <a:t> grave, </a:t>
            </a:r>
            <a:r>
              <a:rPr lang="it-IT" sz="2400" i="1" dirty="0" err="1"/>
              <a:t>donc</a:t>
            </a:r>
            <a:r>
              <a:rPr lang="it-IT" sz="2400" b="1" i="1" dirty="0"/>
              <a:t> </a:t>
            </a:r>
            <a:r>
              <a:rPr lang="it-IT" sz="2400" b="1" i="1" dirty="0" err="1"/>
              <a:t>soit</a:t>
            </a:r>
            <a:r>
              <a:rPr lang="it-IT" sz="2400" b="1" i="1" dirty="0"/>
              <a:t> </a:t>
            </a:r>
            <a:r>
              <a:rPr lang="it-IT" sz="2400" i="1" dirty="0" err="1"/>
              <a:t>ils</a:t>
            </a:r>
            <a:r>
              <a:rPr lang="it-IT" sz="2400" i="1" dirty="0"/>
              <a:t> le font de bonne </a:t>
            </a:r>
            <a:r>
              <a:rPr lang="it-IT" sz="2400" i="1" dirty="0" err="1"/>
              <a:t>foi</a:t>
            </a:r>
            <a:r>
              <a:rPr lang="it-IT" sz="2400" i="1" dirty="0"/>
              <a:t>, en </a:t>
            </a:r>
            <a:r>
              <a:rPr lang="it-IT" sz="2400" i="1" dirty="0" err="1"/>
              <a:t>pensant</a:t>
            </a:r>
            <a:r>
              <a:rPr lang="it-IT" sz="2400" i="1" dirty="0"/>
              <a:t> </a:t>
            </a:r>
            <a:r>
              <a:rPr lang="it-IT" sz="2400" i="1" dirty="0" err="1"/>
              <a:t>bien</a:t>
            </a:r>
            <a:r>
              <a:rPr lang="it-IT" sz="2400" i="1" dirty="0"/>
              <a:t> </a:t>
            </a:r>
            <a:r>
              <a:rPr lang="it-IT" sz="2400" i="1" dirty="0" err="1"/>
              <a:t>faire</a:t>
            </a:r>
            <a:r>
              <a:rPr lang="it-IT" sz="2400" i="1" dirty="0"/>
              <a:t>, </a:t>
            </a:r>
            <a:r>
              <a:rPr lang="it-IT" sz="2400" i="1" dirty="0" err="1"/>
              <a:t>alors</a:t>
            </a:r>
            <a:r>
              <a:rPr lang="it-IT" sz="2400" i="1" dirty="0"/>
              <a:t> </a:t>
            </a:r>
            <a:r>
              <a:rPr lang="it-IT" sz="2400" i="1" dirty="0" err="1"/>
              <a:t>qu'ils</a:t>
            </a:r>
            <a:r>
              <a:rPr lang="it-IT" sz="2400" i="1" dirty="0"/>
              <a:t> font une </a:t>
            </a:r>
            <a:r>
              <a:rPr lang="it-IT" sz="2400" i="1" dirty="0" err="1"/>
              <a:t>chose</a:t>
            </a:r>
            <a:r>
              <a:rPr lang="it-IT" sz="2400" i="1" dirty="0"/>
              <a:t> folle ;</a:t>
            </a:r>
            <a:r>
              <a:rPr lang="it-IT" sz="2400" b="1" i="1" dirty="0"/>
              <a:t> </a:t>
            </a:r>
            <a:r>
              <a:rPr lang="it-IT" sz="2400" b="1" i="1" dirty="0" err="1"/>
              <a:t>soit</a:t>
            </a:r>
            <a:r>
              <a:rPr lang="it-IT" sz="2400" b="1" i="1" dirty="0"/>
              <a:t> </a:t>
            </a:r>
            <a:r>
              <a:rPr lang="it-IT" sz="2400" i="1" dirty="0" err="1"/>
              <a:t>ils</a:t>
            </a:r>
            <a:r>
              <a:rPr lang="it-IT" sz="2400" i="1" dirty="0"/>
              <a:t> </a:t>
            </a:r>
            <a:r>
              <a:rPr lang="it-IT" sz="2400" i="1" dirty="0" err="1"/>
              <a:t>ont</a:t>
            </a:r>
            <a:r>
              <a:rPr lang="it-IT" sz="2400" i="1" dirty="0"/>
              <a:t> </a:t>
            </a:r>
            <a:r>
              <a:rPr lang="it-IT" sz="2400" i="1" dirty="0" err="1"/>
              <a:t>des</a:t>
            </a:r>
            <a:r>
              <a:rPr lang="it-IT" sz="2400" i="1" dirty="0"/>
              <a:t> </a:t>
            </a:r>
            <a:r>
              <a:rPr lang="it-IT" sz="2400" i="1" dirty="0" err="1"/>
              <a:t>projets</a:t>
            </a:r>
            <a:r>
              <a:rPr lang="it-IT" sz="2400" i="1" dirty="0"/>
              <a:t> </a:t>
            </a:r>
            <a:r>
              <a:rPr lang="it-IT" sz="2400" i="1" dirty="0" err="1"/>
              <a:t>politiques</a:t>
            </a:r>
            <a:r>
              <a:rPr lang="it-IT" sz="2400" i="1" dirty="0"/>
              <a:t> qui </a:t>
            </a:r>
            <a:r>
              <a:rPr lang="it-IT" sz="2400" i="1" dirty="0" err="1"/>
              <a:t>sont</a:t>
            </a:r>
            <a:r>
              <a:rPr lang="it-IT" sz="2400" i="1" dirty="0"/>
              <a:t> </a:t>
            </a:r>
            <a:r>
              <a:rPr lang="it-IT" sz="2400" i="1" dirty="0" err="1"/>
              <a:t>gravissimes</a:t>
            </a:r>
            <a:r>
              <a:rPr lang="it-IT" sz="2400" i="1" dirty="0"/>
              <a:t>, qui </a:t>
            </a:r>
            <a:r>
              <a:rPr lang="it-IT" sz="2400" i="1" dirty="0" err="1"/>
              <a:t>fragmentent</a:t>
            </a:r>
            <a:r>
              <a:rPr lang="it-IT" sz="2400" i="1" dirty="0"/>
              <a:t> la </a:t>
            </a:r>
            <a:r>
              <a:rPr lang="it-IT" sz="2400" i="1" dirty="0" err="1"/>
              <a:t>société</a:t>
            </a:r>
            <a:r>
              <a:rPr lang="it-IT" sz="2400" i="1" dirty="0"/>
              <a:t>, qui </a:t>
            </a:r>
            <a:r>
              <a:rPr lang="it-IT" sz="2400" i="1" dirty="0" err="1"/>
              <a:t>divisent</a:t>
            </a:r>
            <a:r>
              <a:rPr lang="it-IT" sz="2400" i="1" dirty="0"/>
              <a:t> </a:t>
            </a:r>
            <a:r>
              <a:rPr lang="it-IT" sz="2400" i="1" dirty="0" err="1"/>
              <a:t>les</a:t>
            </a:r>
            <a:r>
              <a:rPr lang="it-IT" sz="2400" i="1" dirty="0"/>
              <a:t> gens </a:t>
            </a:r>
            <a:r>
              <a:rPr lang="it-IT" sz="2400" i="1" dirty="0" err="1"/>
              <a:t>entre</a:t>
            </a:r>
            <a:r>
              <a:rPr lang="it-IT" sz="2400" i="1" dirty="0"/>
              <a:t> </a:t>
            </a:r>
            <a:r>
              <a:rPr lang="it-IT" sz="2400" i="1" dirty="0" err="1"/>
              <a:t>eux</a:t>
            </a:r>
            <a:r>
              <a:rPr lang="it-IT" sz="2400" dirty="0"/>
              <a:t>», a-t-il </a:t>
            </a:r>
            <a:r>
              <a:rPr lang="it-IT" sz="2400" dirty="0" err="1"/>
              <a:t>expliqué</a:t>
            </a:r>
            <a:r>
              <a:rPr lang="it-IT" sz="2400" dirty="0"/>
              <a:t>.</a:t>
            </a:r>
          </a:p>
          <a:p>
            <a:pPr algn="just"/>
            <a:r>
              <a:rPr lang="it-IT" sz="2400" dirty="0" err="1"/>
              <a:t>Selon</a:t>
            </a:r>
            <a:r>
              <a:rPr lang="it-IT" sz="2400" dirty="0"/>
              <a:t> lui, l'</a:t>
            </a:r>
            <a:r>
              <a:rPr lang="it-IT" sz="2400" dirty="0" err="1"/>
              <a:t>organisation</a:t>
            </a:r>
            <a:r>
              <a:rPr lang="it-IT" sz="2400" dirty="0"/>
              <a:t> de </a:t>
            </a:r>
            <a:r>
              <a:rPr lang="it-IT" sz="2400" dirty="0" err="1"/>
              <a:t>réunions</a:t>
            </a:r>
            <a:r>
              <a:rPr lang="it-IT" sz="2400" dirty="0"/>
              <a:t> en </a:t>
            </a:r>
            <a:r>
              <a:rPr lang="it-IT" sz="2400" dirty="0" err="1"/>
              <a:t>fonction</a:t>
            </a:r>
            <a:r>
              <a:rPr lang="it-IT" sz="2400" dirty="0"/>
              <a:t> de la </a:t>
            </a:r>
            <a:r>
              <a:rPr lang="it-IT" sz="2400" dirty="0" err="1"/>
              <a:t>couleur</a:t>
            </a:r>
            <a:r>
              <a:rPr lang="it-IT" sz="2400" dirty="0"/>
              <a:t> de </a:t>
            </a:r>
            <a:r>
              <a:rPr lang="it-IT" sz="2400" dirty="0" err="1"/>
              <a:t>peau</a:t>
            </a:r>
            <a:r>
              <a:rPr lang="it-IT" sz="2400" dirty="0"/>
              <a:t> est «</a:t>
            </a:r>
            <a:r>
              <a:rPr lang="it-IT" sz="2400" i="1" dirty="0" err="1"/>
              <a:t>condamnable</a:t>
            </a:r>
            <a:r>
              <a:rPr lang="it-IT" sz="2400" dirty="0"/>
              <a:t>». «</a:t>
            </a:r>
            <a:r>
              <a:rPr lang="it-IT" sz="2400" i="1" dirty="0"/>
              <a:t>Je l'ai </a:t>
            </a:r>
            <a:r>
              <a:rPr lang="it-IT" sz="2400" i="1" dirty="0" err="1"/>
              <a:t>déjà</a:t>
            </a:r>
            <a:r>
              <a:rPr lang="it-IT" sz="2400" i="1" dirty="0"/>
              <a:t> </a:t>
            </a:r>
            <a:r>
              <a:rPr lang="it-IT" sz="2400" i="1" dirty="0" err="1"/>
              <a:t>porté</a:t>
            </a:r>
            <a:r>
              <a:rPr lang="it-IT" sz="2400" i="1" dirty="0"/>
              <a:t> </a:t>
            </a:r>
            <a:r>
              <a:rPr lang="it-IT" sz="2400" i="1" dirty="0" err="1"/>
              <a:t>devant</a:t>
            </a:r>
            <a:r>
              <a:rPr lang="it-IT" sz="2400" i="1" dirty="0"/>
              <a:t> la </a:t>
            </a:r>
            <a:r>
              <a:rPr lang="it-IT" sz="2400" i="1" dirty="0" err="1"/>
              <a:t>justice</a:t>
            </a:r>
            <a:r>
              <a:rPr lang="it-IT" sz="2400" i="1" dirty="0"/>
              <a:t> s'</a:t>
            </a:r>
            <a:r>
              <a:rPr lang="it-IT" sz="2400" i="1" dirty="0" err="1"/>
              <a:t>agissant</a:t>
            </a:r>
            <a:r>
              <a:rPr lang="it-IT" sz="2400" i="1" dirty="0"/>
              <a:t> </a:t>
            </a:r>
            <a:r>
              <a:rPr lang="it-IT" sz="2400" i="1" dirty="0" err="1"/>
              <a:t>du</a:t>
            </a:r>
            <a:r>
              <a:rPr lang="it-IT" sz="2400" i="1" dirty="0"/>
              <a:t> </a:t>
            </a:r>
            <a:r>
              <a:rPr lang="it-IT" sz="2400" i="1" dirty="0" err="1"/>
              <a:t>syndicat</a:t>
            </a:r>
            <a:r>
              <a:rPr lang="it-IT" sz="2400" i="1" dirty="0"/>
              <a:t> 'Sud </a:t>
            </a:r>
            <a:r>
              <a:rPr lang="it-IT" sz="2400" i="1" dirty="0" err="1"/>
              <a:t>Éducation</a:t>
            </a:r>
            <a:r>
              <a:rPr lang="it-IT" sz="2400" i="1" dirty="0"/>
              <a:t>' il y a </a:t>
            </a:r>
            <a:r>
              <a:rPr lang="it-IT" sz="2400" i="1" dirty="0" err="1"/>
              <a:t>trois</a:t>
            </a:r>
            <a:r>
              <a:rPr lang="it-IT" sz="2400" i="1" dirty="0"/>
              <a:t> </a:t>
            </a:r>
            <a:r>
              <a:rPr lang="it-IT" sz="2400" i="1" dirty="0" err="1"/>
              <a:t>ans</a:t>
            </a:r>
            <a:r>
              <a:rPr lang="it-IT" sz="2400" i="1" dirty="0"/>
              <a:t>. En </a:t>
            </a:r>
            <a:r>
              <a:rPr lang="it-IT" sz="2400" i="1" dirty="0" err="1"/>
              <a:t>tant</a:t>
            </a:r>
            <a:r>
              <a:rPr lang="it-IT" sz="2400" i="1" dirty="0"/>
              <a:t> </a:t>
            </a:r>
            <a:r>
              <a:rPr lang="it-IT" sz="2400" i="1" dirty="0" err="1"/>
              <a:t>que</a:t>
            </a:r>
            <a:r>
              <a:rPr lang="it-IT" sz="2400" i="1" dirty="0"/>
              <a:t> ministre de l'</a:t>
            </a:r>
            <a:r>
              <a:rPr lang="it-IT" sz="2400" i="1" dirty="0" err="1"/>
              <a:t>Éducation</a:t>
            </a:r>
            <a:r>
              <a:rPr lang="it-IT" sz="2400" i="1" dirty="0"/>
              <a:t>, </a:t>
            </a:r>
            <a:r>
              <a:rPr lang="it-IT" sz="2400" i="1" dirty="0" err="1"/>
              <a:t>chaque</a:t>
            </a:r>
            <a:r>
              <a:rPr lang="it-IT" sz="2400" i="1" dirty="0"/>
              <a:t> fois </a:t>
            </a:r>
            <a:r>
              <a:rPr lang="it-IT" sz="2400" i="1" dirty="0" err="1"/>
              <a:t>que</a:t>
            </a:r>
            <a:r>
              <a:rPr lang="it-IT" sz="2400" i="1" dirty="0"/>
              <a:t> je constate </a:t>
            </a:r>
            <a:r>
              <a:rPr lang="it-IT" sz="2400" i="1" dirty="0" err="1"/>
              <a:t>des</a:t>
            </a:r>
            <a:r>
              <a:rPr lang="it-IT" sz="2400" i="1" dirty="0"/>
              <a:t> </a:t>
            </a:r>
            <a:r>
              <a:rPr lang="it-IT" sz="2400" i="1" dirty="0" err="1"/>
              <a:t>choses</a:t>
            </a:r>
            <a:r>
              <a:rPr lang="it-IT" sz="2400" i="1" dirty="0"/>
              <a:t> de ce </a:t>
            </a:r>
            <a:r>
              <a:rPr lang="it-IT" sz="2400" i="1" dirty="0" err="1"/>
              <a:t>type</a:t>
            </a:r>
            <a:r>
              <a:rPr lang="it-IT" sz="2400" i="1" dirty="0"/>
              <a:t>, je </a:t>
            </a:r>
            <a:r>
              <a:rPr lang="it-IT" sz="2400" i="1" dirty="0" err="1"/>
              <a:t>considère</a:t>
            </a:r>
            <a:r>
              <a:rPr lang="it-IT" sz="2400" i="1" dirty="0"/>
              <a:t> </a:t>
            </a:r>
            <a:r>
              <a:rPr lang="it-IT" sz="2400" i="1" dirty="0" err="1"/>
              <a:t>que</a:t>
            </a:r>
            <a:r>
              <a:rPr lang="it-IT" sz="2400" i="1" dirty="0"/>
              <a:t> cela </a:t>
            </a:r>
            <a:r>
              <a:rPr lang="it-IT" sz="2400" i="1" dirty="0" err="1"/>
              <a:t>doit</a:t>
            </a:r>
            <a:r>
              <a:rPr lang="it-IT" sz="2400" i="1" dirty="0"/>
              <a:t> </a:t>
            </a:r>
            <a:r>
              <a:rPr lang="it-IT" sz="2400" i="1" dirty="0" err="1"/>
              <a:t>être</a:t>
            </a:r>
            <a:r>
              <a:rPr lang="it-IT" sz="2400" i="1" dirty="0"/>
              <a:t> </a:t>
            </a:r>
            <a:r>
              <a:rPr lang="it-IT" sz="2400" i="1" dirty="0" err="1"/>
              <a:t>porté</a:t>
            </a:r>
            <a:r>
              <a:rPr lang="it-IT" sz="2400" i="1" dirty="0"/>
              <a:t> en </a:t>
            </a:r>
            <a:r>
              <a:rPr lang="it-IT" sz="2400" i="1" dirty="0" err="1"/>
              <a:t>justice</a:t>
            </a:r>
            <a:r>
              <a:rPr lang="it-IT" sz="2400" i="1" dirty="0"/>
              <a:t> et je </a:t>
            </a:r>
            <a:r>
              <a:rPr lang="it-IT" sz="2400" i="1" dirty="0" err="1"/>
              <a:t>réfléchis</a:t>
            </a:r>
            <a:r>
              <a:rPr lang="it-IT" sz="2400" i="1" dirty="0"/>
              <a:t> à d'</a:t>
            </a:r>
            <a:r>
              <a:rPr lang="it-IT" sz="2400" i="1" dirty="0" err="1"/>
              <a:t>éventuelles</a:t>
            </a:r>
            <a:r>
              <a:rPr lang="it-IT" sz="2400" i="1" dirty="0"/>
              <a:t> </a:t>
            </a:r>
            <a:r>
              <a:rPr lang="it-IT" sz="2400" i="1" dirty="0" err="1"/>
              <a:t>évolutions</a:t>
            </a:r>
            <a:r>
              <a:rPr lang="it-IT" sz="2400" i="1" dirty="0"/>
              <a:t> </a:t>
            </a:r>
            <a:r>
              <a:rPr lang="it-IT" sz="2400" i="1" dirty="0" err="1"/>
              <a:t>législatives</a:t>
            </a:r>
            <a:r>
              <a:rPr lang="it-IT" sz="2400" i="1" dirty="0"/>
              <a:t> pour </a:t>
            </a:r>
            <a:r>
              <a:rPr lang="it-IT" sz="2400" i="1" dirty="0" err="1"/>
              <a:t>empêcher</a:t>
            </a:r>
            <a:r>
              <a:rPr lang="it-IT" sz="2400" i="1" dirty="0"/>
              <a:t> cela</a:t>
            </a:r>
            <a:r>
              <a:rPr lang="it-IT" sz="2400" dirty="0"/>
              <a:t>», a-t-il </a:t>
            </a:r>
            <a:r>
              <a:rPr lang="it-IT" sz="2400" dirty="0" err="1"/>
              <a:t>plaidé</a:t>
            </a:r>
            <a:r>
              <a:rPr lang="it-IT" sz="2400" dirty="0"/>
              <a:t>, </a:t>
            </a:r>
            <a:r>
              <a:rPr lang="it-IT" sz="2400" dirty="0" err="1"/>
              <a:t>qualifiant</a:t>
            </a:r>
            <a:r>
              <a:rPr lang="it-IT" sz="2400" dirty="0"/>
              <a:t> d'«</a:t>
            </a:r>
            <a:r>
              <a:rPr lang="it-IT" sz="2400" i="1" dirty="0" err="1"/>
              <a:t>absurdité</a:t>
            </a:r>
            <a:r>
              <a:rPr lang="it-IT" sz="2400" dirty="0"/>
              <a:t>» ce </a:t>
            </a:r>
            <a:r>
              <a:rPr lang="it-IT" sz="2400" dirty="0" err="1"/>
              <a:t>type</a:t>
            </a:r>
            <a:r>
              <a:rPr lang="it-IT" sz="2400" dirty="0"/>
              <a:t> d'</a:t>
            </a:r>
            <a:r>
              <a:rPr lang="it-IT" sz="2400" dirty="0" err="1"/>
              <a:t>événements</a:t>
            </a:r>
            <a:r>
              <a:rPr lang="it-IT" sz="2400" dirty="0" smtClean="0"/>
              <a:t>.</a:t>
            </a:r>
            <a:endParaRPr lang="fr-CA" sz="2400" dirty="0" smtClean="0"/>
          </a:p>
          <a:p>
            <a:r>
              <a:rPr lang="fr-CA" sz="2400" i="1" dirty="0" smtClean="0"/>
              <a:t>Le Figaro </a:t>
            </a:r>
            <a:r>
              <a:rPr lang="fr-CA" sz="2400" dirty="0" smtClean="0"/>
              <a:t>19 mars 2021</a:t>
            </a:r>
            <a:endParaRPr lang="fr-CA" sz="2400" dirty="0"/>
          </a:p>
        </p:txBody>
      </p:sp>
    </p:spTree>
    <p:extLst>
      <p:ext uri="{BB962C8B-B14F-4D97-AF65-F5344CB8AC3E}">
        <p14:creationId xmlns:p14="http://schemas.microsoft.com/office/powerpoint/2010/main" val="5439916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pPr algn="just"/>
            <a:r>
              <a:rPr lang="it-IT" sz="2400" dirty="0" err="1"/>
              <a:t>Des</a:t>
            </a:r>
            <a:r>
              <a:rPr lang="it-IT" sz="2400" dirty="0"/>
              <a:t> </a:t>
            </a:r>
            <a:r>
              <a:rPr lang="it-IT" sz="2400" dirty="0" err="1"/>
              <a:t>déclarations</a:t>
            </a:r>
            <a:r>
              <a:rPr lang="it-IT" sz="2400" dirty="0"/>
              <a:t> qui </a:t>
            </a:r>
            <a:r>
              <a:rPr lang="it-IT" sz="2400" dirty="0" err="1"/>
              <a:t>avaient</a:t>
            </a:r>
            <a:r>
              <a:rPr lang="it-IT" sz="2400" dirty="0"/>
              <a:t> </a:t>
            </a:r>
            <a:r>
              <a:rPr lang="it-IT" sz="2400" dirty="0" err="1"/>
              <a:t>suscité</a:t>
            </a:r>
            <a:r>
              <a:rPr lang="it-IT" sz="2400" dirty="0"/>
              <a:t> la </a:t>
            </a:r>
            <a:r>
              <a:rPr lang="it-IT" sz="2400" dirty="0" err="1"/>
              <a:t>polémique</a:t>
            </a:r>
            <a:r>
              <a:rPr lang="it-IT" sz="2400" dirty="0"/>
              <a:t> et </a:t>
            </a:r>
            <a:r>
              <a:rPr lang="it-IT" sz="2400" dirty="0" err="1"/>
              <a:t>incité</a:t>
            </a:r>
            <a:r>
              <a:rPr lang="it-IT" sz="2400" dirty="0"/>
              <a:t> </a:t>
            </a:r>
            <a:r>
              <a:rPr lang="it-IT" sz="2400" dirty="0" err="1"/>
              <a:t>plusieurs</a:t>
            </a:r>
            <a:r>
              <a:rPr lang="it-IT" sz="2400" dirty="0"/>
              <a:t> </a:t>
            </a:r>
            <a:r>
              <a:rPr lang="it-IT" sz="2400" dirty="0" err="1"/>
              <a:t>personnalités</a:t>
            </a:r>
            <a:r>
              <a:rPr lang="it-IT" sz="2400" dirty="0"/>
              <a:t> </a:t>
            </a:r>
            <a:r>
              <a:rPr lang="it-IT" sz="2400" dirty="0" err="1"/>
              <a:t>politiques</a:t>
            </a:r>
            <a:r>
              <a:rPr lang="it-IT" sz="2400" dirty="0"/>
              <a:t> à </a:t>
            </a:r>
            <a:r>
              <a:rPr lang="it-IT" sz="2400" dirty="0" err="1"/>
              <a:t>demander</a:t>
            </a:r>
            <a:r>
              <a:rPr lang="it-IT" sz="2400" dirty="0"/>
              <a:t> la </a:t>
            </a:r>
            <a:r>
              <a:rPr lang="it-IT" sz="2400" b="1" dirty="0" err="1"/>
              <a:t>dissolution</a:t>
            </a:r>
            <a:r>
              <a:rPr lang="it-IT" sz="2400" b="1" dirty="0"/>
              <a:t> de son </a:t>
            </a:r>
            <a:r>
              <a:rPr lang="it-IT" sz="2400" b="1" dirty="0" err="1"/>
              <a:t>syndicat</a:t>
            </a:r>
            <a:r>
              <a:rPr lang="it-IT" sz="2400" dirty="0"/>
              <a:t>. Le </a:t>
            </a:r>
            <a:r>
              <a:rPr lang="it-IT" sz="2400" dirty="0" err="1"/>
              <a:t>député</a:t>
            </a:r>
            <a:r>
              <a:rPr lang="it-IT" sz="2400" dirty="0"/>
              <a:t> LR </a:t>
            </a:r>
            <a:r>
              <a:rPr lang="it-IT" sz="2400" dirty="0" err="1"/>
              <a:t>Éric</a:t>
            </a:r>
            <a:r>
              <a:rPr lang="it-IT" sz="2400" dirty="0"/>
              <a:t> Ciotti a </a:t>
            </a:r>
            <a:r>
              <a:rPr lang="it-IT" sz="2400" dirty="0" err="1"/>
              <a:t>notamment</a:t>
            </a:r>
            <a:r>
              <a:rPr lang="it-IT" sz="2400" dirty="0"/>
              <a:t> </a:t>
            </a:r>
            <a:r>
              <a:rPr lang="it-IT" sz="2400" dirty="0" err="1"/>
              <a:t>écrit</a:t>
            </a:r>
            <a:r>
              <a:rPr lang="it-IT" sz="2400" dirty="0"/>
              <a:t> une lettre à l'</a:t>
            </a:r>
            <a:r>
              <a:rPr lang="it-IT" sz="2400" dirty="0" err="1"/>
              <a:t>adresse</a:t>
            </a:r>
            <a:r>
              <a:rPr lang="it-IT" sz="2400" dirty="0"/>
              <a:t> </a:t>
            </a:r>
            <a:r>
              <a:rPr lang="it-IT" sz="2400" dirty="0" err="1"/>
              <a:t>du</a:t>
            </a:r>
            <a:r>
              <a:rPr lang="it-IT" sz="2400" dirty="0"/>
              <a:t> ministre de l'</a:t>
            </a:r>
            <a:r>
              <a:rPr lang="it-IT" sz="2400" dirty="0" err="1"/>
              <a:t>Intérieur</a:t>
            </a:r>
            <a:r>
              <a:rPr lang="it-IT" sz="2400" dirty="0"/>
              <a:t>, </a:t>
            </a:r>
            <a:r>
              <a:rPr lang="it-IT" sz="2400" dirty="0" err="1"/>
              <a:t>Gérald</a:t>
            </a:r>
            <a:r>
              <a:rPr lang="it-IT" sz="2400" dirty="0"/>
              <a:t> </a:t>
            </a:r>
            <a:r>
              <a:rPr lang="it-IT" sz="2400" dirty="0" err="1"/>
              <a:t>Darmanin</a:t>
            </a:r>
            <a:r>
              <a:rPr lang="it-IT" sz="2400" dirty="0"/>
              <a:t>, pour lui </a:t>
            </a:r>
            <a:r>
              <a:rPr lang="it-IT" sz="2400" dirty="0" err="1"/>
              <a:t>demander</a:t>
            </a:r>
            <a:r>
              <a:rPr lang="it-IT" sz="2400" dirty="0"/>
              <a:t> d'</a:t>
            </a:r>
            <a:r>
              <a:rPr lang="it-IT" sz="2400" dirty="0" err="1"/>
              <a:t>étudier</a:t>
            </a:r>
            <a:r>
              <a:rPr lang="it-IT" sz="2400" dirty="0"/>
              <a:t> </a:t>
            </a:r>
            <a:r>
              <a:rPr lang="it-IT" sz="2400" dirty="0" err="1"/>
              <a:t>cette</a:t>
            </a:r>
            <a:r>
              <a:rPr lang="it-IT" sz="2400" dirty="0"/>
              <a:t> piste. De son </a:t>
            </a:r>
            <a:r>
              <a:rPr lang="it-IT" sz="2400" dirty="0" err="1"/>
              <a:t>côté</a:t>
            </a:r>
            <a:r>
              <a:rPr lang="it-IT" sz="2400" dirty="0"/>
              <a:t>, Bruno </a:t>
            </a:r>
            <a:r>
              <a:rPr lang="it-IT" sz="2400" dirty="0" err="1"/>
              <a:t>Retailleau</a:t>
            </a:r>
            <a:r>
              <a:rPr lang="it-IT" sz="2400" dirty="0"/>
              <a:t>, le </a:t>
            </a:r>
            <a:r>
              <a:rPr lang="it-IT" sz="2400" dirty="0" err="1"/>
              <a:t>président</a:t>
            </a:r>
            <a:r>
              <a:rPr lang="it-IT" sz="2400" dirty="0"/>
              <a:t> </a:t>
            </a:r>
            <a:r>
              <a:rPr lang="it-IT" sz="2400" dirty="0" err="1"/>
              <a:t>du</a:t>
            </a:r>
            <a:r>
              <a:rPr lang="it-IT" sz="2400" dirty="0"/>
              <a:t> </a:t>
            </a:r>
            <a:r>
              <a:rPr lang="it-IT" sz="2400" dirty="0" err="1"/>
              <a:t>groupe</a:t>
            </a:r>
            <a:r>
              <a:rPr lang="it-IT" sz="2400" dirty="0"/>
              <a:t> LR </a:t>
            </a:r>
            <a:r>
              <a:rPr lang="it-IT" sz="2400" dirty="0" err="1"/>
              <a:t>au</a:t>
            </a:r>
            <a:r>
              <a:rPr lang="it-IT" sz="2400" dirty="0"/>
              <a:t> </a:t>
            </a:r>
            <a:r>
              <a:rPr lang="it-IT" sz="2400" dirty="0" err="1"/>
              <a:t>Sénat</a:t>
            </a:r>
            <a:r>
              <a:rPr lang="it-IT" sz="2400" dirty="0"/>
              <a:t>, a </a:t>
            </a:r>
            <a:r>
              <a:rPr lang="it-IT" sz="2400" dirty="0" err="1"/>
              <a:t>demandé</a:t>
            </a:r>
            <a:r>
              <a:rPr lang="it-IT" sz="2400" dirty="0"/>
              <a:t> </a:t>
            </a:r>
            <a:r>
              <a:rPr lang="it-IT" sz="2400" dirty="0" err="1"/>
              <a:t>au</a:t>
            </a:r>
            <a:r>
              <a:rPr lang="it-IT" sz="2400" dirty="0"/>
              <a:t> </a:t>
            </a:r>
            <a:r>
              <a:rPr lang="it-IT" sz="2400" b="1" dirty="0" err="1"/>
              <a:t>Garde</a:t>
            </a:r>
            <a:r>
              <a:rPr lang="it-IT" sz="2400" b="1" dirty="0"/>
              <a:t> </a:t>
            </a:r>
            <a:r>
              <a:rPr lang="it-IT" sz="2400" b="1" dirty="0" err="1"/>
              <a:t>des</a:t>
            </a:r>
            <a:r>
              <a:rPr lang="it-IT" sz="2400" b="1" dirty="0"/>
              <a:t> </a:t>
            </a:r>
            <a:r>
              <a:rPr lang="it-IT" sz="2400" b="1" dirty="0" err="1"/>
              <a:t>Sceaux</a:t>
            </a:r>
            <a:r>
              <a:rPr lang="it-IT" sz="2400" b="1" dirty="0"/>
              <a:t>, </a:t>
            </a:r>
            <a:r>
              <a:rPr lang="it-IT" sz="2400" dirty="0" err="1"/>
              <a:t>Éric</a:t>
            </a:r>
            <a:r>
              <a:rPr lang="it-IT" sz="2400" dirty="0"/>
              <a:t> </a:t>
            </a:r>
            <a:r>
              <a:rPr lang="it-IT" sz="2400" dirty="0" err="1"/>
              <a:t>Dupond</a:t>
            </a:r>
            <a:r>
              <a:rPr lang="it-IT" sz="2400" dirty="0"/>
              <a:t>-Moretti, «</a:t>
            </a:r>
            <a:r>
              <a:rPr lang="it-IT" sz="2400" i="1" dirty="0" err="1"/>
              <a:t>d'utiliser</a:t>
            </a:r>
            <a:r>
              <a:rPr lang="it-IT" sz="2400" i="1" dirty="0"/>
              <a:t> un </a:t>
            </a:r>
            <a:r>
              <a:rPr lang="it-IT" sz="2400" i="1" dirty="0" err="1"/>
              <a:t>moyen</a:t>
            </a:r>
            <a:r>
              <a:rPr lang="it-IT" sz="2400" i="1" dirty="0"/>
              <a:t> pour </a:t>
            </a:r>
            <a:r>
              <a:rPr lang="it-IT" sz="2400" i="1" dirty="0" err="1"/>
              <a:t>mettre</a:t>
            </a:r>
            <a:r>
              <a:rPr lang="it-IT" sz="2400" i="1" dirty="0"/>
              <a:t> en </a:t>
            </a:r>
            <a:r>
              <a:rPr lang="it-IT" sz="2400" i="1" dirty="0" err="1"/>
              <a:t>œuvre</a:t>
            </a:r>
            <a:r>
              <a:rPr lang="it-IT" sz="2400" i="1" dirty="0"/>
              <a:t> </a:t>
            </a:r>
            <a:r>
              <a:rPr lang="it-IT" sz="2400" i="1" dirty="0" err="1"/>
              <a:t>l'action</a:t>
            </a:r>
            <a:r>
              <a:rPr lang="it-IT" sz="2400" i="1" dirty="0"/>
              <a:t> </a:t>
            </a:r>
            <a:r>
              <a:rPr lang="it-IT" sz="2400" i="1" dirty="0" err="1"/>
              <a:t>publique</a:t>
            </a:r>
            <a:r>
              <a:rPr lang="it-IT" sz="2400" i="1" dirty="0"/>
              <a:t> pour la </a:t>
            </a:r>
            <a:r>
              <a:rPr lang="it-IT" sz="2400" i="1" dirty="0" err="1"/>
              <a:t>condamner</a:t>
            </a:r>
            <a:r>
              <a:rPr lang="it-IT" sz="2400" i="1" dirty="0"/>
              <a:t> (</a:t>
            </a:r>
            <a:r>
              <a:rPr lang="it-IT" sz="2400" i="1" dirty="0" err="1"/>
              <a:t>Mélanie</a:t>
            </a:r>
            <a:r>
              <a:rPr lang="it-IT" sz="2400" i="1" dirty="0"/>
              <a:t> Luce, </a:t>
            </a:r>
            <a:r>
              <a:rPr lang="it-IT" sz="2400" i="1" dirty="0" err="1"/>
              <a:t>ndlr</a:t>
            </a:r>
            <a:r>
              <a:rPr lang="it-IT" sz="2400" i="1" dirty="0"/>
              <a:t>), </a:t>
            </a:r>
            <a:r>
              <a:rPr lang="it-IT" sz="2400" i="1" dirty="0" err="1"/>
              <a:t>ou</a:t>
            </a:r>
            <a:r>
              <a:rPr lang="it-IT" sz="2400" i="1" dirty="0"/>
              <a:t> en tout </a:t>
            </a:r>
            <a:r>
              <a:rPr lang="it-IT" sz="2400" i="1" dirty="0" err="1"/>
              <a:t>cas</a:t>
            </a:r>
            <a:r>
              <a:rPr lang="it-IT" sz="2400" i="1" dirty="0"/>
              <a:t> pour </a:t>
            </a:r>
            <a:r>
              <a:rPr lang="it-IT" sz="2400" i="1" dirty="0" err="1"/>
              <a:t>rechercher</a:t>
            </a:r>
            <a:r>
              <a:rPr lang="it-IT" sz="2400" i="1" dirty="0"/>
              <a:t> </a:t>
            </a:r>
            <a:r>
              <a:rPr lang="it-IT" sz="2400" i="1" dirty="0" err="1"/>
              <a:t>ses</a:t>
            </a:r>
            <a:r>
              <a:rPr lang="it-IT" sz="2400" i="1" dirty="0"/>
              <a:t> </a:t>
            </a:r>
            <a:r>
              <a:rPr lang="it-IT" sz="2400" i="1" dirty="0" err="1"/>
              <a:t>responsabilités</a:t>
            </a:r>
            <a:r>
              <a:rPr lang="it-IT" sz="2400" i="1" dirty="0"/>
              <a:t>, pour </a:t>
            </a:r>
            <a:r>
              <a:rPr lang="it-IT" sz="2400" i="1" dirty="0" err="1"/>
              <a:t>provocation</a:t>
            </a:r>
            <a:r>
              <a:rPr lang="it-IT" sz="2400" i="1" dirty="0"/>
              <a:t> à la </a:t>
            </a:r>
            <a:r>
              <a:rPr lang="it-IT" sz="2400" b="1" i="1" dirty="0" err="1"/>
              <a:t>haine</a:t>
            </a:r>
            <a:r>
              <a:rPr lang="it-IT" sz="2400" b="1" i="1" dirty="0"/>
              <a:t> </a:t>
            </a:r>
            <a:r>
              <a:rPr lang="it-IT" sz="2400" b="1" i="1" dirty="0" err="1"/>
              <a:t>raciale</a:t>
            </a:r>
            <a:r>
              <a:rPr lang="it-IT" sz="2400" b="1" dirty="0"/>
              <a:t>»</a:t>
            </a:r>
            <a:r>
              <a:rPr lang="it-IT" sz="2400" dirty="0" smtClean="0"/>
              <a:t>.</a:t>
            </a:r>
            <a:r>
              <a:rPr lang="it-IT" sz="2400" i="1" dirty="0" smtClean="0"/>
              <a:t> Figaro </a:t>
            </a:r>
            <a:r>
              <a:rPr lang="it-IT" sz="2400" dirty="0" smtClean="0"/>
              <a:t>18 </a:t>
            </a:r>
            <a:r>
              <a:rPr lang="it-IT" sz="2400" dirty="0" err="1" smtClean="0"/>
              <a:t>mars</a:t>
            </a:r>
            <a:r>
              <a:rPr lang="it-IT" sz="2400" dirty="0" smtClean="0"/>
              <a:t> 2021</a:t>
            </a:r>
            <a:endParaRPr lang="fr-CA" sz="2400" dirty="0"/>
          </a:p>
        </p:txBody>
      </p:sp>
    </p:spTree>
    <p:extLst>
      <p:ext uri="{BB962C8B-B14F-4D97-AF65-F5344CB8AC3E}">
        <p14:creationId xmlns:p14="http://schemas.microsoft.com/office/powerpoint/2010/main" val="30758341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pPr algn="just"/>
            <a:r>
              <a:rPr lang="it-IT" sz="2400" dirty="0"/>
              <a:t>L'ancien ministre de l'</a:t>
            </a:r>
            <a:r>
              <a:rPr lang="it-IT" sz="2400" dirty="0" err="1"/>
              <a:t>Intérieur</a:t>
            </a:r>
            <a:r>
              <a:rPr lang="it-IT" sz="2400" dirty="0"/>
              <a:t>, </a:t>
            </a:r>
            <a:r>
              <a:rPr lang="it-IT" sz="2400" dirty="0" err="1"/>
              <a:t>devenu</a:t>
            </a:r>
            <a:r>
              <a:rPr lang="it-IT" sz="2400" dirty="0"/>
              <a:t> patron </a:t>
            </a:r>
            <a:r>
              <a:rPr lang="it-IT" sz="2400" dirty="0" err="1"/>
              <a:t>des</a:t>
            </a:r>
            <a:r>
              <a:rPr lang="it-IT" sz="2400" dirty="0"/>
              <a:t> </a:t>
            </a:r>
            <a:r>
              <a:rPr lang="it-IT" sz="2400" dirty="0" err="1"/>
              <a:t>députés</a:t>
            </a:r>
            <a:r>
              <a:rPr lang="it-IT" sz="2400" dirty="0"/>
              <a:t> LREM, Christophe </a:t>
            </a:r>
            <a:r>
              <a:rPr lang="it-IT" sz="2400" dirty="0" err="1"/>
              <a:t>Castaner</a:t>
            </a:r>
            <a:r>
              <a:rPr lang="it-IT" sz="2400" dirty="0"/>
              <a:t>, </a:t>
            </a:r>
            <a:r>
              <a:rPr lang="it-IT" sz="2400" dirty="0" err="1"/>
              <a:t>quant</a:t>
            </a:r>
            <a:r>
              <a:rPr lang="it-IT" sz="2400" dirty="0"/>
              <a:t> à lui, </a:t>
            </a:r>
            <a:r>
              <a:rPr lang="it-IT" sz="2400" dirty="0" err="1"/>
              <a:t>avait</a:t>
            </a:r>
            <a:r>
              <a:rPr lang="it-IT" sz="2400" dirty="0"/>
              <a:t> </a:t>
            </a:r>
            <a:r>
              <a:rPr lang="it-IT" sz="2400" dirty="0" err="1"/>
              <a:t>fustigé</a:t>
            </a:r>
            <a:r>
              <a:rPr lang="it-IT" sz="2400" dirty="0"/>
              <a:t> le «</a:t>
            </a:r>
            <a:r>
              <a:rPr lang="it-IT" sz="2400" i="1" dirty="0" err="1"/>
              <a:t>clientélisme</a:t>
            </a:r>
            <a:r>
              <a:rPr lang="it-IT" sz="2400" i="1" dirty="0"/>
              <a:t> </a:t>
            </a:r>
            <a:r>
              <a:rPr lang="it-IT" sz="2400" i="1" dirty="0" err="1"/>
              <a:t>indigéniste</a:t>
            </a:r>
            <a:r>
              <a:rPr lang="it-IT" sz="2400" dirty="0"/>
              <a:t>» de l'</a:t>
            </a:r>
            <a:r>
              <a:rPr lang="it-IT" sz="2400" dirty="0" err="1"/>
              <a:t>Unef</a:t>
            </a:r>
            <a:r>
              <a:rPr lang="it-IT" sz="2400" dirty="0"/>
              <a:t> en </a:t>
            </a:r>
            <a:r>
              <a:rPr lang="it-IT" sz="2400" dirty="0" err="1"/>
              <a:t>précisant</a:t>
            </a:r>
            <a:r>
              <a:rPr lang="it-IT" sz="2400" dirty="0"/>
              <a:t> </a:t>
            </a:r>
            <a:r>
              <a:rPr lang="it-IT" sz="2400" dirty="0" err="1"/>
              <a:t>qu'il</a:t>
            </a:r>
            <a:r>
              <a:rPr lang="it-IT" sz="2400" dirty="0"/>
              <a:t> </a:t>
            </a:r>
            <a:r>
              <a:rPr lang="it-IT" sz="2400" dirty="0" err="1"/>
              <a:t>fallait</a:t>
            </a:r>
            <a:r>
              <a:rPr lang="it-IT" sz="2400" dirty="0"/>
              <a:t> «</a:t>
            </a:r>
            <a:r>
              <a:rPr lang="it-IT" sz="2400" i="1" dirty="0" err="1"/>
              <a:t>condamner</a:t>
            </a:r>
            <a:r>
              <a:rPr lang="it-IT" sz="2400" i="1" dirty="0"/>
              <a:t> cela</a:t>
            </a:r>
            <a:r>
              <a:rPr lang="it-IT" sz="2400" dirty="0"/>
              <a:t>». «</a:t>
            </a:r>
            <a:r>
              <a:rPr lang="it-IT" sz="2400" i="1" dirty="0"/>
              <a:t>Si </a:t>
            </a:r>
            <a:r>
              <a:rPr lang="it-IT" sz="2400" i="1" dirty="0" err="1"/>
              <a:t>les</a:t>
            </a:r>
            <a:r>
              <a:rPr lang="it-IT" sz="2400" i="1" dirty="0"/>
              <a:t> </a:t>
            </a:r>
            <a:r>
              <a:rPr lang="it-IT" sz="2400" i="1" dirty="0" err="1"/>
              <a:t>faits</a:t>
            </a:r>
            <a:r>
              <a:rPr lang="it-IT" sz="2400" i="1" dirty="0"/>
              <a:t> </a:t>
            </a:r>
            <a:r>
              <a:rPr lang="it-IT" sz="2400" i="1" dirty="0" err="1"/>
              <a:t>relèvent</a:t>
            </a:r>
            <a:r>
              <a:rPr lang="it-IT" sz="2400" i="1" dirty="0"/>
              <a:t> </a:t>
            </a:r>
            <a:r>
              <a:rPr lang="it-IT" sz="2400" i="1" dirty="0" err="1"/>
              <a:t>du</a:t>
            </a:r>
            <a:r>
              <a:rPr lang="it-IT" sz="2400" i="1" dirty="0"/>
              <a:t> </a:t>
            </a:r>
            <a:r>
              <a:rPr lang="it-IT" sz="2400" i="1" dirty="0" err="1"/>
              <a:t>pénal</a:t>
            </a:r>
            <a:r>
              <a:rPr lang="it-IT" sz="2400" i="1" dirty="0"/>
              <a:t>, cela </a:t>
            </a:r>
            <a:r>
              <a:rPr lang="it-IT" sz="2400" i="1" dirty="0" err="1"/>
              <a:t>doit</a:t>
            </a:r>
            <a:r>
              <a:rPr lang="it-IT" sz="2400" i="1" dirty="0"/>
              <a:t> </a:t>
            </a:r>
            <a:r>
              <a:rPr lang="it-IT" sz="2400" i="1" dirty="0" err="1"/>
              <a:t>faire</a:t>
            </a:r>
            <a:r>
              <a:rPr lang="it-IT" sz="2400" i="1" dirty="0"/>
              <a:t> l'</a:t>
            </a:r>
            <a:r>
              <a:rPr lang="it-IT" sz="2400" i="1" dirty="0" err="1"/>
              <a:t>objet</a:t>
            </a:r>
            <a:r>
              <a:rPr lang="it-IT" sz="2400" i="1" dirty="0"/>
              <a:t> de </a:t>
            </a:r>
            <a:r>
              <a:rPr lang="it-IT" sz="2400" i="1" dirty="0" err="1"/>
              <a:t>poursuites</a:t>
            </a:r>
            <a:r>
              <a:rPr lang="it-IT" sz="2400" i="1" dirty="0"/>
              <a:t> </a:t>
            </a:r>
            <a:r>
              <a:rPr lang="it-IT" sz="2400" i="1" dirty="0" err="1"/>
              <a:t>pénales</a:t>
            </a:r>
            <a:r>
              <a:rPr lang="it-IT" sz="2400" dirty="0"/>
              <a:t>», </a:t>
            </a:r>
            <a:r>
              <a:rPr lang="it-IT" sz="2400" dirty="0" err="1"/>
              <a:t>avait</a:t>
            </a:r>
            <a:r>
              <a:rPr lang="it-IT" sz="2400" dirty="0"/>
              <a:t>-il </a:t>
            </a:r>
            <a:r>
              <a:rPr lang="it-IT" sz="2400" dirty="0" err="1"/>
              <a:t>plaidé</a:t>
            </a:r>
            <a:r>
              <a:rPr lang="it-IT" sz="2400" dirty="0"/>
              <a:t>, </a:t>
            </a:r>
            <a:r>
              <a:rPr lang="it-IT" sz="2400" dirty="0" err="1"/>
              <a:t>estimant</a:t>
            </a:r>
            <a:r>
              <a:rPr lang="it-IT" sz="2400" dirty="0"/>
              <a:t> </a:t>
            </a:r>
            <a:r>
              <a:rPr lang="it-IT" sz="2400" dirty="0" err="1"/>
              <a:t>que</a:t>
            </a:r>
            <a:r>
              <a:rPr lang="it-IT" sz="2400" dirty="0"/>
              <a:t> </a:t>
            </a:r>
            <a:r>
              <a:rPr lang="it-IT" sz="2400" dirty="0" err="1"/>
              <a:t>ces</a:t>
            </a:r>
            <a:r>
              <a:rPr lang="it-IT" sz="2400" dirty="0"/>
              <a:t> </a:t>
            </a:r>
            <a:r>
              <a:rPr lang="it-IT" sz="2400" dirty="0" err="1"/>
              <a:t>réunions</a:t>
            </a:r>
            <a:r>
              <a:rPr lang="it-IT" sz="2400" dirty="0"/>
              <a:t> </a:t>
            </a:r>
            <a:r>
              <a:rPr lang="it-IT" sz="2400" dirty="0" err="1"/>
              <a:t>étaient</a:t>
            </a:r>
            <a:r>
              <a:rPr lang="it-IT" sz="2400" dirty="0"/>
              <a:t> «</a:t>
            </a:r>
            <a:r>
              <a:rPr lang="it-IT" sz="2400" i="1" dirty="0"/>
              <a:t>une forme de </a:t>
            </a:r>
            <a:r>
              <a:rPr lang="it-IT" sz="2400" b="1" i="1" dirty="0" err="1"/>
              <a:t>séparatisme</a:t>
            </a:r>
            <a:r>
              <a:rPr lang="it-IT" sz="2400" b="1" dirty="0"/>
              <a:t>»</a:t>
            </a:r>
            <a:r>
              <a:rPr lang="it-IT" sz="2400" dirty="0" smtClean="0"/>
              <a:t>.</a:t>
            </a:r>
          </a:p>
          <a:p>
            <a:pPr algn="just"/>
            <a:r>
              <a:rPr lang="it-IT" sz="2400" i="1" dirty="0"/>
              <a:t>Figaro </a:t>
            </a:r>
            <a:r>
              <a:rPr lang="it-IT" sz="2400" dirty="0"/>
              <a:t>18 </a:t>
            </a:r>
            <a:r>
              <a:rPr lang="it-IT" sz="2400" dirty="0" err="1"/>
              <a:t>mars</a:t>
            </a:r>
            <a:r>
              <a:rPr lang="it-IT" sz="2400" dirty="0"/>
              <a:t> 2021</a:t>
            </a:r>
            <a:endParaRPr lang="fr-CA" sz="2400" dirty="0"/>
          </a:p>
          <a:p>
            <a:pPr algn="just"/>
            <a:endParaRPr lang="fr-CA" sz="2400" dirty="0"/>
          </a:p>
        </p:txBody>
      </p:sp>
    </p:spTree>
    <p:extLst>
      <p:ext uri="{BB962C8B-B14F-4D97-AF65-F5344CB8AC3E}">
        <p14:creationId xmlns:p14="http://schemas.microsoft.com/office/powerpoint/2010/main" val="320007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t>
            </a:r>
            <a:r>
              <a:rPr lang="it-IT" sz="2800" dirty="0" err="1"/>
              <a:t>article</a:t>
            </a:r>
            <a:r>
              <a:rPr lang="it-IT" sz="2800" dirty="0"/>
              <a:t> 24 </a:t>
            </a:r>
            <a:endParaRPr lang="fr-CA" sz="2800" dirty="0"/>
          </a:p>
        </p:txBody>
      </p:sp>
      <p:sp>
        <p:nvSpPr>
          <p:cNvPr id="3" name="Segnaposto contenuto 2"/>
          <p:cNvSpPr>
            <a:spLocks noGrp="1"/>
          </p:cNvSpPr>
          <p:nvPr>
            <p:ph idx="1"/>
          </p:nvPr>
        </p:nvSpPr>
        <p:spPr/>
        <p:txBody>
          <a:bodyPr>
            <a:normAutofit fontScale="92500"/>
          </a:bodyPr>
          <a:lstStyle/>
          <a:p>
            <a:endParaRPr lang="it-IT" sz="2400" dirty="0"/>
          </a:p>
          <a:p>
            <a:pPr algn="just"/>
            <a:r>
              <a:rPr lang="it-IT" sz="2400" dirty="0"/>
              <a:t>L'</a:t>
            </a:r>
            <a:r>
              <a:rPr lang="it-IT" sz="2400" dirty="0" err="1"/>
              <a:t>article</a:t>
            </a:r>
            <a:r>
              <a:rPr lang="it-IT" sz="2400" dirty="0"/>
              <a:t> 24 est </a:t>
            </a:r>
            <a:r>
              <a:rPr lang="it-IT" sz="2400" dirty="0" err="1"/>
              <a:t>composé</a:t>
            </a:r>
            <a:r>
              <a:rPr lang="it-IT" sz="2400" dirty="0"/>
              <a:t> de </a:t>
            </a:r>
            <a:r>
              <a:rPr lang="it-IT" sz="2400" dirty="0" err="1"/>
              <a:t>deux</a:t>
            </a:r>
            <a:r>
              <a:rPr lang="it-IT" sz="2400" dirty="0"/>
              <a:t> </a:t>
            </a:r>
            <a:r>
              <a:rPr lang="it-IT" sz="2400" dirty="0" err="1"/>
              <a:t>paragraphes</a:t>
            </a:r>
            <a:r>
              <a:rPr lang="it-IT" sz="2400" dirty="0"/>
              <a:t>. </a:t>
            </a:r>
            <a:r>
              <a:rPr lang="it-IT" sz="2400" dirty="0" err="1"/>
              <a:t>Dans</a:t>
            </a:r>
            <a:r>
              <a:rPr lang="it-IT" sz="2400" dirty="0"/>
              <a:t> sa </a:t>
            </a:r>
            <a:r>
              <a:rPr lang="it-IT" sz="2400" dirty="0" err="1"/>
              <a:t>version</a:t>
            </a:r>
            <a:r>
              <a:rPr lang="it-IT" sz="2400" dirty="0"/>
              <a:t> </a:t>
            </a:r>
            <a:r>
              <a:rPr lang="it-IT" sz="2400" dirty="0" err="1"/>
              <a:t>initiale</a:t>
            </a:r>
            <a:r>
              <a:rPr lang="it-IT" sz="2400" dirty="0"/>
              <a:t>, le premier d'</a:t>
            </a:r>
            <a:r>
              <a:rPr lang="it-IT" sz="2400" dirty="0" err="1"/>
              <a:t>entre</a:t>
            </a:r>
            <a:r>
              <a:rPr lang="it-IT" sz="2400" dirty="0"/>
              <a:t> </a:t>
            </a:r>
            <a:r>
              <a:rPr lang="it-IT" sz="2400" dirty="0" err="1"/>
              <a:t>eux</a:t>
            </a:r>
            <a:r>
              <a:rPr lang="it-IT" sz="2400" dirty="0"/>
              <a:t> </a:t>
            </a:r>
            <a:r>
              <a:rPr lang="it-IT" sz="2400" dirty="0" err="1"/>
              <a:t>prévoyait</a:t>
            </a:r>
            <a:r>
              <a:rPr lang="it-IT" sz="2400" dirty="0"/>
              <a:t> ceci : « Est </a:t>
            </a:r>
            <a:r>
              <a:rPr lang="it-IT" sz="2400" dirty="0" err="1"/>
              <a:t>puni</a:t>
            </a:r>
            <a:r>
              <a:rPr lang="it-IT" sz="2400" dirty="0"/>
              <a:t> d'un an d'</a:t>
            </a:r>
            <a:r>
              <a:rPr lang="it-IT" sz="2400" dirty="0" err="1"/>
              <a:t>emprisonnement</a:t>
            </a:r>
            <a:r>
              <a:rPr lang="it-IT" sz="2400" dirty="0"/>
              <a:t> et de 45 000 </a:t>
            </a:r>
            <a:r>
              <a:rPr lang="it-IT" sz="2400" dirty="0" err="1"/>
              <a:t>euros</a:t>
            </a:r>
            <a:r>
              <a:rPr lang="it-IT" sz="2400" dirty="0"/>
              <a:t> </a:t>
            </a:r>
            <a:r>
              <a:rPr lang="it-IT" sz="2400" b="1" dirty="0"/>
              <a:t>d'</a:t>
            </a:r>
            <a:r>
              <a:rPr lang="it-IT" sz="2400" b="1" dirty="0" err="1"/>
              <a:t>amende</a:t>
            </a:r>
            <a:r>
              <a:rPr lang="it-IT" sz="2400" b="1" dirty="0"/>
              <a:t> le </a:t>
            </a:r>
            <a:r>
              <a:rPr lang="it-IT" sz="2400" b="1" dirty="0" err="1"/>
              <a:t>fait</a:t>
            </a:r>
            <a:r>
              <a:rPr lang="it-IT" sz="2400" b="1" dirty="0"/>
              <a:t> de </a:t>
            </a:r>
            <a:r>
              <a:rPr lang="it-IT" sz="2400" b="1" dirty="0" err="1"/>
              <a:t>diffuser</a:t>
            </a:r>
            <a:r>
              <a:rPr lang="it-IT" sz="2400" b="1" dirty="0"/>
              <a:t>, </a:t>
            </a:r>
            <a:r>
              <a:rPr lang="it-IT" sz="2400" dirty="0"/>
              <a:t>par </a:t>
            </a:r>
            <a:r>
              <a:rPr lang="it-IT" sz="2400" dirty="0" err="1"/>
              <a:t>quelque</a:t>
            </a:r>
            <a:r>
              <a:rPr lang="it-IT" sz="2400" dirty="0"/>
              <a:t> </a:t>
            </a:r>
            <a:r>
              <a:rPr lang="it-IT" sz="2400" dirty="0" err="1"/>
              <a:t>moyen</a:t>
            </a:r>
            <a:r>
              <a:rPr lang="it-IT" sz="2400" dirty="0"/>
              <a:t> </a:t>
            </a:r>
            <a:r>
              <a:rPr lang="it-IT" sz="2400" dirty="0" err="1"/>
              <a:t>que</a:t>
            </a:r>
            <a:r>
              <a:rPr lang="it-IT" sz="2400" dirty="0"/>
              <a:t> ce </a:t>
            </a:r>
            <a:r>
              <a:rPr lang="it-IT" sz="2400" dirty="0" err="1"/>
              <a:t>soit</a:t>
            </a:r>
            <a:r>
              <a:rPr lang="it-IT" sz="2400" dirty="0"/>
              <a:t> et quel </a:t>
            </a:r>
            <a:r>
              <a:rPr lang="it-IT" sz="2400" dirty="0" err="1"/>
              <a:t>qu'en</a:t>
            </a:r>
            <a:r>
              <a:rPr lang="it-IT" sz="2400" dirty="0"/>
              <a:t> </a:t>
            </a:r>
            <a:r>
              <a:rPr lang="it-IT" sz="2400" dirty="0" err="1"/>
              <a:t>soit</a:t>
            </a:r>
            <a:r>
              <a:rPr lang="it-IT" sz="2400" dirty="0"/>
              <a:t> le </a:t>
            </a:r>
            <a:r>
              <a:rPr lang="it-IT" sz="2400" dirty="0" err="1"/>
              <a:t>support</a:t>
            </a:r>
            <a:r>
              <a:rPr lang="it-IT" sz="2400" dirty="0"/>
              <a:t>, </a:t>
            </a:r>
            <a:r>
              <a:rPr lang="it-IT" sz="2400" dirty="0" err="1"/>
              <a:t>dans</a:t>
            </a:r>
            <a:r>
              <a:rPr lang="it-IT" sz="2400" dirty="0"/>
              <a:t> le </a:t>
            </a:r>
            <a:r>
              <a:rPr lang="it-IT" sz="2400" dirty="0" err="1"/>
              <a:t>but</a:t>
            </a:r>
            <a:r>
              <a:rPr lang="it-IT" sz="2400" dirty="0"/>
              <a:t> </a:t>
            </a:r>
            <a:r>
              <a:rPr lang="it-IT" sz="2400" dirty="0" err="1"/>
              <a:t>qu'il</a:t>
            </a:r>
            <a:r>
              <a:rPr lang="it-IT" sz="2400" dirty="0"/>
              <a:t> </a:t>
            </a:r>
            <a:r>
              <a:rPr lang="it-IT" sz="2400" dirty="0" err="1"/>
              <a:t>soit</a:t>
            </a:r>
            <a:r>
              <a:rPr lang="it-IT" sz="2400" dirty="0"/>
              <a:t> </a:t>
            </a:r>
            <a:r>
              <a:rPr lang="it-IT" sz="2400" dirty="0" err="1"/>
              <a:t>porté</a:t>
            </a:r>
            <a:r>
              <a:rPr lang="it-IT" sz="2400" dirty="0"/>
              <a:t> </a:t>
            </a:r>
            <a:r>
              <a:rPr lang="it-IT" sz="2400" dirty="0" err="1"/>
              <a:t>atteinte</a:t>
            </a:r>
            <a:r>
              <a:rPr lang="it-IT" sz="2400" dirty="0"/>
              <a:t> à son </a:t>
            </a:r>
            <a:r>
              <a:rPr lang="it-IT" sz="2400" dirty="0" err="1"/>
              <a:t>intégrité</a:t>
            </a:r>
            <a:r>
              <a:rPr lang="it-IT" sz="2400" dirty="0"/>
              <a:t> </a:t>
            </a:r>
            <a:r>
              <a:rPr lang="it-IT" sz="2400" dirty="0" err="1"/>
              <a:t>physique</a:t>
            </a:r>
            <a:r>
              <a:rPr lang="it-IT" sz="2400" dirty="0"/>
              <a:t> </a:t>
            </a:r>
            <a:r>
              <a:rPr lang="it-IT" sz="2400" dirty="0" err="1"/>
              <a:t>ou</a:t>
            </a:r>
            <a:r>
              <a:rPr lang="it-IT" sz="2400" dirty="0"/>
              <a:t> </a:t>
            </a:r>
            <a:r>
              <a:rPr lang="it-IT" sz="2400" dirty="0" err="1"/>
              <a:t>psychique</a:t>
            </a:r>
            <a:r>
              <a:rPr lang="it-IT" sz="2400" dirty="0"/>
              <a:t>, l'image </a:t>
            </a:r>
            <a:r>
              <a:rPr lang="it-IT" sz="2400" dirty="0" err="1"/>
              <a:t>du</a:t>
            </a:r>
            <a:r>
              <a:rPr lang="it-IT" sz="2400" dirty="0"/>
              <a:t> </a:t>
            </a:r>
            <a:r>
              <a:rPr lang="it-IT" sz="2400" dirty="0" err="1"/>
              <a:t>visage</a:t>
            </a:r>
            <a:r>
              <a:rPr lang="it-IT" sz="2400" dirty="0"/>
              <a:t> </a:t>
            </a:r>
            <a:r>
              <a:rPr lang="it-IT" sz="2400" dirty="0" err="1"/>
              <a:t>ou</a:t>
            </a:r>
            <a:r>
              <a:rPr lang="it-IT" sz="2400" dirty="0"/>
              <a:t> tout </a:t>
            </a:r>
            <a:r>
              <a:rPr lang="it-IT" sz="2400" dirty="0" err="1"/>
              <a:t>autre</a:t>
            </a:r>
            <a:r>
              <a:rPr lang="it-IT" sz="2400" dirty="0"/>
              <a:t> </a:t>
            </a:r>
            <a:r>
              <a:rPr lang="it-IT" sz="2400" dirty="0" err="1"/>
              <a:t>élément</a:t>
            </a:r>
            <a:r>
              <a:rPr lang="it-IT" sz="2400" dirty="0"/>
              <a:t> d'</a:t>
            </a:r>
            <a:r>
              <a:rPr lang="it-IT" sz="2400" dirty="0" err="1"/>
              <a:t>identification</a:t>
            </a:r>
            <a:r>
              <a:rPr lang="it-IT" sz="2400" dirty="0"/>
              <a:t> d'un agent de la </a:t>
            </a:r>
            <a:r>
              <a:rPr lang="it-IT" sz="2400" dirty="0" err="1"/>
              <a:t>police</a:t>
            </a:r>
            <a:r>
              <a:rPr lang="it-IT" sz="2400" dirty="0"/>
              <a:t> </a:t>
            </a:r>
            <a:r>
              <a:rPr lang="it-IT" sz="2400" dirty="0" err="1"/>
              <a:t>nationale</a:t>
            </a:r>
            <a:r>
              <a:rPr lang="it-IT" sz="2400" dirty="0"/>
              <a:t> </a:t>
            </a:r>
            <a:r>
              <a:rPr lang="it-IT" sz="2400" dirty="0" err="1"/>
              <a:t>ou</a:t>
            </a:r>
            <a:r>
              <a:rPr lang="it-IT" sz="2400" dirty="0"/>
              <a:t> de la gendarmerie </a:t>
            </a:r>
            <a:r>
              <a:rPr lang="it-IT" sz="2400" dirty="0" err="1"/>
              <a:t>nationale</a:t>
            </a:r>
            <a:r>
              <a:rPr lang="it-IT" sz="2400" dirty="0"/>
              <a:t> </a:t>
            </a:r>
            <a:r>
              <a:rPr lang="it-IT" sz="2400" dirty="0" err="1"/>
              <a:t>autre</a:t>
            </a:r>
            <a:r>
              <a:rPr lang="it-IT" sz="2400" dirty="0"/>
              <a:t> </a:t>
            </a:r>
            <a:r>
              <a:rPr lang="it-IT" sz="2400" dirty="0" err="1"/>
              <a:t>que</a:t>
            </a:r>
            <a:r>
              <a:rPr lang="it-IT" sz="2400" dirty="0"/>
              <a:t> son </a:t>
            </a:r>
            <a:r>
              <a:rPr lang="it-IT" sz="2400" dirty="0" err="1"/>
              <a:t>numéro</a:t>
            </a:r>
            <a:r>
              <a:rPr lang="it-IT" sz="2400" dirty="0"/>
              <a:t> d'</a:t>
            </a:r>
            <a:r>
              <a:rPr lang="it-IT" sz="2400" dirty="0" err="1"/>
              <a:t>identification</a:t>
            </a:r>
            <a:r>
              <a:rPr lang="it-IT" sz="2400" dirty="0"/>
              <a:t> </a:t>
            </a:r>
            <a:r>
              <a:rPr lang="it-IT" sz="2400" dirty="0" err="1"/>
              <a:t>individuel</a:t>
            </a:r>
            <a:r>
              <a:rPr lang="it-IT" sz="2400" dirty="0"/>
              <a:t> </a:t>
            </a:r>
            <a:r>
              <a:rPr lang="it-IT" sz="2400" dirty="0" err="1"/>
              <a:t>lorsqu'il</a:t>
            </a:r>
            <a:r>
              <a:rPr lang="it-IT" sz="2400" dirty="0"/>
              <a:t> </a:t>
            </a:r>
            <a:r>
              <a:rPr lang="it-IT" sz="2400" dirty="0" err="1"/>
              <a:t>agit</a:t>
            </a:r>
            <a:r>
              <a:rPr lang="it-IT" sz="2400" dirty="0"/>
              <a:t> </a:t>
            </a:r>
            <a:r>
              <a:rPr lang="it-IT" sz="2400" dirty="0" err="1"/>
              <a:t>dans</a:t>
            </a:r>
            <a:r>
              <a:rPr lang="it-IT" sz="2400" dirty="0"/>
              <a:t> le </a:t>
            </a:r>
            <a:r>
              <a:rPr lang="it-IT" sz="2400" dirty="0" err="1"/>
              <a:t>cadre</a:t>
            </a:r>
            <a:r>
              <a:rPr lang="it-IT" sz="2400" dirty="0"/>
              <a:t> d'une </a:t>
            </a:r>
            <a:r>
              <a:rPr lang="it-IT" sz="2400" dirty="0" err="1"/>
              <a:t>opération</a:t>
            </a:r>
            <a:r>
              <a:rPr lang="it-IT" sz="2400" dirty="0"/>
              <a:t> de </a:t>
            </a:r>
            <a:r>
              <a:rPr lang="it-IT" sz="2400" dirty="0" err="1"/>
              <a:t>police</a:t>
            </a:r>
            <a:r>
              <a:rPr lang="it-IT" sz="2400" dirty="0"/>
              <a:t>. »</a:t>
            </a:r>
          </a:p>
          <a:p>
            <a:endParaRPr lang="fr-CA" sz="2400" dirty="0"/>
          </a:p>
          <a:p>
            <a:r>
              <a:rPr lang="fr-CA" sz="2400" dirty="0"/>
              <a:t>30 novembre 2020</a:t>
            </a:r>
          </a:p>
        </p:txBody>
      </p:sp>
    </p:spTree>
    <p:extLst>
      <p:ext uri="{BB962C8B-B14F-4D97-AF65-F5344CB8AC3E}">
        <p14:creationId xmlns:p14="http://schemas.microsoft.com/office/powerpoint/2010/main" val="10987827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fontScale="92500" lnSpcReduction="20000"/>
          </a:bodyPr>
          <a:lstStyle/>
          <a:p>
            <a:r>
              <a:rPr lang="it-IT" sz="2400" b="1" dirty="0"/>
              <a:t>« Non à la </a:t>
            </a:r>
            <a:r>
              <a:rPr lang="it-IT" sz="2400" b="1" dirty="0" err="1"/>
              <a:t>dissolution</a:t>
            </a:r>
            <a:r>
              <a:rPr lang="it-IT" sz="2400" b="1" dirty="0"/>
              <a:t> de l’UNEF »</a:t>
            </a:r>
          </a:p>
          <a:p>
            <a:r>
              <a:rPr lang="it-IT" sz="2400" dirty="0"/>
              <a:t>Tribune </a:t>
            </a:r>
          </a:p>
          <a:p>
            <a:pPr algn="just"/>
            <a:r>
              <a:rPr lang="it-IT" sz="2400" dirty="0"/>
              <a:t>Plus de 250 </a:t>
            </a:r>
            <a:r>
              <a:rPr lang="it-IT" sz="2400" dirty="0" err="1"/>
              <a:t>anciens</a:t>
            </a:r>
            <a:r>
              <a:rPr lang="it-IT" sz="2400" dirty="0"/>
              <a:t> </a:t>
            </a:r>
            <a:r>
              <a:rPr lang="it-IT" sz="2400" dirty="0" err="1"/>
              <a:t>dirigeants</a:t>
            </a:r>
            <a:r>
              <a:rPr lang="it-IT" sz="2400" dirty="0"/>
              <a:t> de </a:t>
            </a:r>
            <a:r>
              <a:rPr lang="it-IT" sz="2400" dirty="0" err="1"/>
              <a:t>toutes</a:t>
            </a:r>
            <a:r>
              <a:rPr lang="it-IT" sz="2400" dirty="0"/>
              <a:t> </a:t>
            </a:r>
            <a:r>
              <a:rPr lang="it-IT" sz="2400" dirty="0" err="1"/>
              <a:t>tendances</a:t>
            </a:r>
            <a:r>
              <a:rPr lang="it-IT" sz="2400" dirty="0"/>
              <a:t> </a:t>
            </a:r>
            <a:r>
              <a:rPr lang="it-IT" sz="2400" dirty="0" err="1"/>
              <a:t>du</a:t>
            </a:r>
            <a:r>
              <a:rPr lang="it-IT" sz="2400" dirty="0"/>
              <a:t> </a:t>
            </a:r>
            <a:r>
              <a:rPr lang="it-IT" sz="2400" dirty="0" err="1"/>
              <a:t>syndicat</a:t>
            </a:r>
            <a:r>
              <a:rPr lang="it-IT" sz="2400" dirty="0"/>
              <a:t> </a:t>
            </a:r>
            <a:r>
              <a:rPr lang="it-IT" sz="2400" dirty="0" err="1"/>
              <a:t>étudiant</a:t>
            </a:r>
            <a:r>
              <a:rPr lang="it-IT" sz="2400" dirty="0"/>
              <a:t> </a:t>
            </a:r>
            <a:r>
              <a:rPr lang="it-IT" sz="2400" dirty="0" err="1"/>
              <a:t>dénoncent</a:t>
            </a:r>
            <a:r>
              <a:rPr lang="it-IT" sz="2400" dirty="0"/>
              <a:t> </a:t>
            </a:r>
            <a:r>
              <a:rPr lang="it-IT" sz="2400" dirty="0" err="1"/>
              <a:t>les</a:t>
            </a:r>
            <a:r>
              <a:rPr lang="it-IT" sz="2400" dirty="0"/>
              <a:t> </a:t>
            </a:r>
            <a:r>
              <a:rPr lang="it-IT" sz="2400" dirty="0" err="1"/>
              <a:t>propos</a:t>
            </a:r>
            <a:r>
              <a:rPr lang="it-IT" sz="2400" dirty="0"/>
              <a:t> de Jean-Michel </a:t>
            </a:r>
            <a:r>
              <a:rPr lang="it-IT" sz="2400" dirty="0" err="1"/>
              <a:t>Blanquer</a:t>
            </a:r>
            <a:r>
              <a:rPr lang="it-IT" sz="2400" dirty="0"/>
              <a:t> </a:t>
            </a:r>
            <a:r>
              <a:rPr lang="it-IT" sz="2400" dirty="0" err="1"/>
              <a:t>sur</a:t>
            </a:r>
            <a:r>
              <a:rPr lang="it-IT" sz="2400" dirty="0"/>
              <a:t> une </a:t>
            </a:r>
            <a:r>
              <a:rPr lang="it-IT" sz="2400" dirty="0" err="1"/>
              <a:t>prétendue</a:t>
            </a:r>
            <a:r>
              <a:rPr lang="it-IT" sz="2400" dirty="0"/>
              <a:t> </a:t>
            </a:r>
            <a:r>
              <a:rPr lang="it-IT" sz="2400" dirty="0" err="1"/>
              <a:t>dérive</a:t>
            </a:r>
            <a:r>
              <a:rPr lang="it-IT" sz="2400" dirty="0"/>
              <a:t> fasciste de l’</a:t>
            </a:r>
            <a:r>
              <a:rPr lang="it-IT" sz="2400" dirty="0" err="1"/>
              <a:t>organisation</a:t>
            </a:r>
            <a:r>
              <a:rPr lang="it-IT" sz="2400" dirty="0"/>
              <a:t>, et </a:t>
            </a:r>
            <a:r>
              <a:rPr lang="it-IT" sz="2400" dirty="0" err="1"/>
              <a:t>les</a:t>
            </a:r>
            <a:r>
              <a:rPr lang="it-IT" sz="2400" dirty="0"/>
              <a:t> </a:t>
            </a:r>
            <a:r>
              <a:rPr lang="it-IT" sz="2400" dirty="0" err="1"/>
              <a:t>appels</a:t>
            </a:r>
            <a:r>
              <a:rPr lang="it-IT" sz="2400" dirty="0"/>
              <a:t> de </a:t>
            </a:r>
            <a:r>
              <a:rPr lang="it-IT" sz="2400" dirty="0" err="1"/>
              <a:t>certains</a:t>
            </a:r>
            <a:r>
              <a:rPr lang="it-IT" sz="2400" dirty="0"/>
              <a:t> </a:t>
            </a:r>
            <a:r>
              <a:rPr lang="it-IT" sz="2400" dirty="0" err="1"/>
              <a:t>députés</a:t>
            </a:r>
            <a:r>
              <a:rPr lang="it-IT" sz="2400" dirty="0"/>
              <a:t> à sa </a:t>
            </a:r>
            <a:r>
              <a:rPr lang="it-IT" sz="2400" dirty="0" err="1"/>
              <a:t>dissolution</a:t>
            </a:r>
            <a:r>
              <a:rPr lang="it-IT" sz="2400" dirty="0" smtClean="0"/>
              <a:t>.</a:t>
            </a:r>
          </a:p>
          <a:p>
            <a:r>
              <a:rPr lang="it-IT" sz="2400" dirty="0"/>
              <a:t>Il y a </a:t>
            </a:r>
            <a:r>
              <a:rPr lang="it-IT" sz="2400" dirty="0" err="1"/>
              <a:t>quelques</a:t>
            </a:r>
            <a:r>
              <a:rPr lang="it-IT" sz="2400" dirty="0"/>
              <a:t> </a:t>
            </a:r>
            <a:r>
              <a:rPr lang="it-IT" sz="2400" dirty="0" err="1"/>
              <a:t>jours</a:t>
            </a:r>
            <a:r>
              <a:rPr lang="it-IT" sz="2400" dirty="0"/>
              <a:t>, </a:t>
            </a:r>
            <a:r>
              <a:rPr lang="it-IT" sz="2400" dirty="0" err="1"/>
              <a:t>des</a:t>
            </a:r>
            <a:r>
              <a:rPr lang="it-IT" sz="2400" dirty="0"/>
              <a:t> </a:t>
            </a:r>
            <a:r>
              <a:rPr lang="it-IT" sz="2400" dirty="0" err="1"/>
              <a:t>parlementaires</a:t>
            </a:r>
            <a:r>
              <a:rPr lang="it-IT" sz="2400" dirty="0"/>
              <a:t> de </a:t>
            </a:r>
            <a:r>
              <a:rPr lang="it-IT" sz="2400" dirty="0" err="1"/>
              <a:t>droite</a:t>
            </a:r>
            <a:r>
              <a:rPr lang="it-IT" sz="2400" dirty="0"/>
              <a:t> </a:t>
            </a:r>
            <a:r>
              <a:rPr lang="it-IT" sz="2400" dirty="0" err="1"/>
              <a:t>demandaient</a:t>
            </a:r>
            <a:r>
              <a:rPr lang="it-IT" sz="2400" dirty="0"/>
              <a:t> la </a:t>
            </a:r>
            <a:r>
              <a:rPr lang="it-IT" sz="2400" dirty="0" err="1"/>
              <a:t>dissolution</a:t>
            </a:r>
            <a:r>
              <a:rPr lang="it-IT" sz="2400" dirty="0"/>
              <a:t> de l’UNEF </a:t>
            </a:r>
            <a:r>
              <a:rPr lang="it-IT" sz="2400" i="1" dirty="0"/>
              <a:t>[Union </a:t>
            </a:r>
            <a:r>
              <a:rPr lang="it-IT" sz="2400" i="1" dirty="0" err="1"/>
              <a:t>nationale</a:t>
            </a:r>
            <a:r>
              <a:rPr lang="it-IT" sz="2400" i="1" dirty="0"/>
              <a:t> </a:t>
            </a:r>
            <a:r>
              <a:rPr lang="it-IT" sz="2400" i="1" dirty="0" err="1"/>
              <a:t>des</a:t>
            </a:r>
            <a:r>
              <a:rPr lang="it-IT" sz="2400" i="1" dirty="0"/>
              <a:t> ­</a:t>
            </a:r>
            <a:r>
              <a:rPr lang="it-IT" sz="2400" i="1" dirty="0" err="1"/>
              <a:t>étudiants</a:t>
            </a:r>
            <a:r>
              <a:rPr lang="it-IT" sz="2400" i="1" dirty="0"/>
              <a:t> de France]</a:t>
            </a:r>
            <a:r>
              <a:rPr lang="it-IT" sz="2400" dirty="0"/>
              <a:t>. </a:t>
            </a:r>
            <a:r>
              <a:rPr lang="it-IT" sz="2400" dirty="0" err="1"/>
              <a:t>Désormais</a:t>
            </a:r>
            <a:r>
              <a:rPr lang="it-IT" sz="2400" dirty="0"/>
              <a:t>, c’est le ministre de l’éducation </a:t>
            </a:r>
            <a:r>
              <a:rPr lang="it-IT" sz="2400" dirty="0" err="1"/>
              <a:t>nationale</a:t>
            </a:r>
            <a:r>
              <a:rPr lang="it-IT" sz="2400" dirty="0"/>
              <a:t> qui </a:t>
            </a:r>
            <a:r>
              <a:rPr lang="it-IT" sz="2400" dirty="0" err="1"/>
              <a:t>parle</a:t>
            </a:r>
            <a:r>
              <a:rPr lang="it-IT" sz="2400" dirty="0"/>
              <a:t> de pente fasciste pour </a:t>
            </a:r>
            <a:r>
              <a:rPr lang="it-IT" sz="2400" dirty="0" err="1"/>
              <a:t>qualifier</a:t>
            </a:r>
            <a:r>
              <a:rPr lang="it-IT" sz="2400" dirty="0"/>
              <a:t> son </a:t>
            </a:r>
            <a:r>
              <a:rPr lang="it-IT" sz="2400" dirty="0" err="1"/>
              <a:t>activité</a:t>
            </a:r>
            <a:r>
              <a:rPr lang="it-IT" sz="2400" dirty="0"/>
              <a:t>.</a:t>
            </a:r>
          </a:p>
          <a:p>
            <a:r>
              <a:rPr lang="it-IT" sz="2400" b="1" dirty="0" err="1"/>
              <a:t>Quels</a:t>
            </a:r>
            <a:r>
              <a:rPr lang="it-IT" sz="2400" b="1" dirty="0"/>
              <a:t> </a:t>
            </a:r>
            <a:r>
              <a:rPr lang="it-IT" sz="2400" b="1" dirty="0" err="1"/>
              <a:t>seraient</a:t>
            </a:r>
            <a:r>
              <a:rPr lang="it-IT" sz="2400" b="1" dirty="0"/>
              <a:t> </a:t>
            </a:r>
            <a:r>
              <a:rPr lang="it-IT" sz="2400" b="1" dirty="0" err="1"/>
              <a:t>les</a:t>
            </a:r>
            <a:r>
              <a:rPr lang="it-IT" sz="2400" b="1" dirty="0"/>
              <a:t> </a:t>
            </a:r>
            <a:r>
              <a:rPr lang="it-IT" sz="2400" b="1" dirty="0" err="1"/>
              <a:t>actes</a:t>
            </a:r>
            <a:r>
              <a:rPr lang="it-IT" sz="2400" b="1" dirty="0"/>
              <a:t> </a:t>
            </a:r>
            <a:r>
              <a:rPr lang="it-IT" sz="2400" b="1" dirty="0" err="1"/>
              <a:t>justifiant</a:t>
            </a:r>
            <a:r>
              <a:rPr lang="it-IT" sz="2400" b="1" dirty="0"/>
              <a:t> </a:t>
            </a:r>
            <a:r>
              <a:rPr lang="it-IT" sz="2400" b="1" dirty="0" err="1"/>
              <a:t>ces</a:t>
            </a:r>
            <a:r>
              <a:rPr lang="it-IT" sz="2400" b="1" dirty="0"/>
              <a:t> </a:t>
            </a:r>
            <a:r>
              <a:rPr lang="it-IT" sz="2400" b="1" dirty="0" err="1"/>
              <a:t>attaques</a:t>
            </a:r>
            <a:r>
              <a:rPr lang="it-IT" sz="2400" dirty="0"/>
              <a:t> ? L’</a:t>
            </a:r>
            <a:r>
              <a:rPr lang="it-IT" sz="2400" dirty="0" err="1"/>
              <a:t>organisation</a:t>
            </a:r>
            <a:r>
              <a:rPr lang="it-IT" sz="2400" dirty="0"/>
              <a:t> de </a:t>
            </a:r>
            <a:r>
              <a:rPr lang="it-IT" sz="2400" b="1" dirty="0" err="1"/>
              <a:t>quelques</a:t>
            </a:r>
            <a:r>
              <a:rPr lang="it-IT" sz="2400" b="1" dirty="0"/>
              <a:t> </a:t>
            </a:r>
            <a:r>
              <a:rPr lang="it-IT" sz="2400" b="1" dirty="0" err="1"/>
              <a:t>groupes</a:t>
            </a:r>
            <a:r>
              <a:rPr lang="it-IT" sz="2400" b="1" dirty="0"/>
              <a:t> de parole non </a:t>
            </a:r>
            <a:r>
              <a:rPr lang="it-IT" sz="2400" b="1" dirty="0" err="1"/>
              <a:t>mixtes</a:t>
            </a:r>
            <a:r>
              <a:rPr lang="it-IT" sz="2400" dirty="0"/>
              <a:t> pour </a:t>
            </a:r>
            <a:r>
              <a:rPr lang="it-IT" sz="2400" dirty="0" err="1"/>
              <a:t>les</a:t>
            </a:r>
            <a:r>
              <a:rPr lang="it-IT" sz="2400" dirty="0"/>
              <a:t> </a:t>
            </a:r>
            <a:r>
              <a:rPr lang="it-IT" sz="2400" dirty="0" err="1"/>
              <a:t>étudiantes</a:t>
            </a:r>
            <a:r>
              <a:rPr lang="it-IT" sz="2400" dirty="0"/>
              <a:t> et </a:t>
            </a:r>
            <a:r>
              <a:rPr lang="it-IT" sz="2400" dirty="0" err="1"/>
              <a:t>étudiants</a:t>
            </a:r>
            <a:r>
              <a:rPr lang="it-IT" sz="2400" dirty="0"/>
              <a:t> </a:t>
            </a:r>
            <a:r>
              <a:rPr lang="it-IT" sz="2400" b="1" dirty="0" err="1"/>
              <a:t>victimes</a:t>
            </a:r>
            <a:r>
              <a:rPr lang="it-IT" sz="2400" b="1" dirty="0"/>
              <a:t> de </a:t>
            </a:r>
            <a:r>
              <a:rPr lang="it-IT" sz="2400" b="1" dirty="0" err="1"/>
              <a:t>discriminations</a:t>
            </a:r>
            <a:r>
              <a:rPr lang="it-IT" sz="2400" dirty="0"/>
              <a:t>. </a:t>
            </a:r>
            <a:r>
              <a:rPr lang="it-IT" sz="2400" dirty="0" err="1"/>
              <a:t>Cette</a:t>
            </a:r>
            <a:r>
              <a:rPr lang="it-IT" sz="2400" dirty="0"/>
              <a:t> </a:t>
            </a:r>
            <a:r>
              <a:rPr lang="it-IT" sz="2400" dirty="0" err="1"/>
              <a:t>pratique</a:t>
            </a:r>
            <a:r>
              <a:rPr lang="it-IT" sz="2400" dirty="0"/>
              <a:t> </a:t>
            </a:r>
            <a:r>
              <a:rPr lang="it-IT" sz="2400" dirty="0" err="1"/>
              <a:t>intéresse</a:t>
            </a:r>
            <a:r>
              <a:rPr lang="it-IT" sz="2400" dirty="0"/>
              <a:t>, </a:t>
            </a:r>
            <a:r>
              <a:rPr lang="it-IT" sz="2400" dirty="0" err="1"/>
              <a:t>interroge</a:t>
            </a:r>
            <a:r>
              <a:rPr lang="it-IT" sz="2400" dirty="0"/>
              <a:t>, </a:t>
            </a:r>
            <a:r>
              <a:rPr lang="it-IT" sz="2400" dirty="0" err="1"/>
              <a:t>inquiète</a:t>
            </a:r>
            <a:r>
              <a:rPr lang="it-IT" sz="2400" dirty="0"/>
              <a:t>. Elle </a:t>
            </a:r>
            <a:r>
              <a:rPr lang="it-IT" sz="2400" dirty="0" err="1"/>
              <a:t>bouscule</a:t>
            </a:r>
            <a:r>
              <a:rPr lang="it-IT" sz="2400" dirty="0"/>
              <a:t> et </a:t>
            </a:r>
            <a:r>
              <a:rPr lang="it-IT" sz="2400" dirty="0" err="1"/>
              <a:t>fait</a:t>
            </a:r>
            <a:r>
              <a:rPr lang="it-IT" sz="2400" dirty="0"/>
              <a:t> </a:t>
            </a:r>
            <a:r>
              <a:rPr lang="it-IT" sz="2400" dirty="0" err="1"/>
              <a:t>débat</a:t>
            </a:r>
            <a:r>
              <a:rPr lang="it-IT" sz="2400" dirty="0" smtClean="0"/>
              <a:t>.</a:t>
            </a:r>
          </a:p>
          <a:p>
            <a:r>
              <a:rPr lang="it-IT" sz="2400" i="1" dirty="0" smtClean="0"/>
              <a:t>Le Monde </a:t>
            </a:r>
            <a:r>
              <a:rPr lang="it-IT" sz="2400" dirty="0" smtClean="0"/>
              <a:t>22 </a:t>
            </a:r>
            <a:r>
              <a:rPr lang="it-IT" sz="2400" dirty="0" err="1" smtClean="0"/>
              <a:t>mars</a:t>
            </a:r>
            <a:r>
              <a:rPr lang="it-IT" sz="2400" dirty="0" smtClean="0"/>
              <a:t> 2021</a:t>
            </a:r>
            <a:endParaRPr lang="it-IT" sz="2400" dirty="0"/>
          </a:p>
          <a:p>
            <a:pPr algn="just"/>
            <a:endParaRPr lang="it-IT" sz="2400" dirty="0"/>
          </a:p>
          <a:p>
            <a:endParaRPr lang="fr-CA" sz="2400" dirty="0"/>
          </a:p>
        </p:txBody>
      </p:sp>
    </p:spTree>
    <p:extLst>
      <p:ext uri="{BB962C8B-B14F-4D97-AF65-F5344CB8AC3E}">
        <p14:creationId xmlns:p14="http://schemas.microsoft.com/office/powerpoint/2010/main" val="29185909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 Non à la </a:t>
            </a:r>
            <a:r>
              <a:rPr lang="it-IT" sz="2800" b="1" dirty="0" err="1"/>
              <a:t>dissolution</a:t>
            </a:r>
            <a:r>
              <a:rPr lang="it-IT" sz="2800" b="1" dirty="0"/>
              <a:t> de l’UNEF »</a:t>
            </a:r>
            <a:br>
              <a:rPr lang="it-IT" sz="2800" b="1" dirty="0"/>
            </a:br>
            <a:r>
              <a:rPr lang="it-IT" sz="2800" dirty="0"/>
              <a:t>Tribune </a:t>
            </a:r>
            <a:br>
              <a:rPr lang="it-IT" sz="2800" dirty="0"/>
            </a:br>
            <a:endParaRPr lang="fr-CA" sz="2800" dirty="0"/>
          </a:p>
        </p:txBody>
      </p:sp>
      <p:sp>
        <p:nvSpPr>
          <p:cNvPr id="3" name="Segnaposto contenuto 2"/>
          <p:cNvSpPr>
            <a:spLocks noGrp="1"/>
          </p:cNvSpPr>
          <p:nvPr>
            <p:ph idx="1"/>
          </p:nvPr>
        </p:nvSpPr>
        <p:spPr/>
        <p:txBody>
          <a:bodyPr>
            <a:normAutofit/>
          </a:bodyPr>
          <a:lstStyle/>
          <a:p>
            <a:pPr algn="just"/>
            <a:r>
              <a:rPr lang="it-IT" sz="2400" dirty="0" err="1"/>
              <a:t>Nous</a:t>
            </a:r>
            <a:r>
              <a:rPr lang="it-IT" sz="2400" dirty="0"/>
              <a:t> ne </a:t>
            </a:r>
            <a:r>
              <a:rPr lang="it-IT" sz="2400" dirty="0" err="1"/>
              <a:t>pouvons</a:t>
            </a:r>
            <a:r>
              <a:rPr lang="it-IT" sz="2400" dirty="0"/>
              <a:t> </a:t>
            </a:r>
            <a:r>
              <a:rPr lang="it-IT" sz="2400" dirty="0" err="1"/>
              <a:t>accepter</a:t>
            </a:r>
            <a:r>
              <a:rPr lang="it-IT" sz="2400" dirty="0"/>
              <a:t> </a:t>
            </a:r>
            <a:r>
              <a:rPr lang="it-IT" sz="2400" dirty="0" err="1"/>
              <a:t>que</a:t>
            </a:r>
            <a:r>
              <a:rPr lang="it-IT" sz="2400" dirty="0"/>
              <a:t> </a:t>
            </a:r>
            <a:r>
              <a:rPr lang="it-IT" sz="2400" dirty="0" err="1"/>
              <a:t>des</a:t>
            </a:r>
            <a:r>
              <a:rPr lang="it-IT" sz="2400" dirty="0"/>
              <a:t> </a:t>
            </a:r>
            <a:r>
              <a:rPr lang="it-IT" sz="2400" dirty="0" err="1"/>
              <a:t>députés</a:t>
            </a:r>
            <a:r>
              <a:rPr lang="it-IT" sz="2400" dirty="0"/>
              <a:t> </a:t>
            </a:r>
            <a:r>
              <a:rPr lang="it-IT" sz="2400" dirty="0" err="1"/>
              <a:t>proposent</a:t>
            </a:r>
            <a:r>
              <a:rPr lang="it-IT" sz="2400" dirty="0"/>
              <a:t> la </a:t>
            </a:r>
            <a:r>
              <a:rPr lang="it-IT" sz="2400" dirty="0" err="1"/>
              <a:t>dissolution</a:t>
            </a:r>
            <a:r>
              <a:rPr lang="it-IT" sz="2400" dirty="0"/>
              <a:t> de </a:t>
            </a:r>
            <a:r>
              <a:rPr lang="it-IT" sz="2400" dirty="0" err="1"/>
              <a:t>cette</a:t>
            </a:r>
            <a:r>
              <a:rPr lang="it-IT" sz="2400" dirty="0"/>
              <a:t> </a:t>
            </a:r>
            <a:r>
              <a:rPr lang="it-IT" sz="2400" dirty="0" err="1"/>
              <a:t>organisation</a:t>
            </a:r>
            <a:r>
              <a:rPr lang="it-IT" sz="2400" dirty="0"/>
              <a:t>. </a:t>
            </a:r>
            <a:r>
              <a:rPr lang="it-IT" sz="2400" dirty="0" err="1"/>
              <a:t>Nous</a:t>
            </a:r>
            <a:r>
              <a:rPr lang="it-IT" sz="2400" dirty="0"/>
              <a:t> ne </a:t>
            </a:r>
            <a:r>
              <a:rPr lang="it-IT" sz="2400" dirty="0" err="1"/>
              <a:t>pouvons</a:t>
            </a:r>
            <a:r>
              <a:rPr lang="it-IT" sz="2400" dirty="0"/>
              <a:t> </a:t>
            </a:r>
            <a:r>
              <a:rPr lang="it-IT" sz="2400" dirty="0" err="1"/>
              <a:t>encore</a:t>
            </a:r>
            <a:r>
              <a:rPr lang="it-IT" sz="2400" dirty="0"/>
              <a:t> </a:t>
            </a:r>
            <a:r>
              <a:rPr lang="it-IT" sz="2400" dirty="0" err="1"/>
              <a:t>moins</a:t>
            </a:r>
            <a:r>
              <a:rPr lang="it-IT" sz="2400" dirty="0"/>
              <a:t> </a:t>
            </a:r>
            <a:r>
              <a:rPr lang="it-IT" sz="2400" dirty="0" err="1"/>
              <a:t>admettre</a:t>
            </a:r>
            <a:r>
              <a:rPr lang="it-IT" sz="2400" dirty="0"/>
              <a:t> l’</a:t>
            </a:r>
            <a:r>
              <a:rPr lang="it-IT" sz="2400" dirty="0" err="1"/>
              <a:t>idée</a:t>
            </a:r>
            <a:r>
              <a:rPr lang="it-IT" sz="2400" dirty="0"/>
              <a:t> </a:t>
            </a:r>
            <a:r>
              <a:rPr lang="it-IT" sz="2400" dirty="0" err="1"/>
              <a:t>que</a:t>
            </a:r>
            <a:r>
              <a:rPr lang="it-IT" sz="2400" dirty="0"/>
              <a:t> l’UNEF </a:t>
            </a:r>
            <a:r>
              <a:rPr lang="it-IT" sz="2400" dirty="0" err="1"/>
              <a:t>soit</a:t>
            </a:r>
            <a:r>
              <a:rPr lang="it-IT" sz="2400" dirty="0"/>
              <a:t> </a:t>
            </a:r>
            <a:r>
              <a:rPr lang="it-IT" sz="2400" dirty="0" err="1"/>
              <a:t>renvoyée</a:t>
            </a:r>
            <a:r>
              <a:rPr lang="it-IT" sz="2400" dirty="0"/>
              <a:t> </a:t>
            </a:r>
            <a:r>
              <a:rPr lang="it-IT" sz="2400" dirty="0" err="1"/>
              <a:t>dos</a:t>
            </a:r>
            <a:r>
              <a:rPr lang="it-IT" sz="2400" dirty="0"/>
              <a:t> à </a:t>
            </a:r>
            <a:r>
              <a:rPr lang="it-IT" sz="2400" dirty="0" err="1"/>
              <a:t>dos</a:t>
            </a:r>
            <a:r>
              <a:rPr lang="it-IT" sz="2400" dirty="0"/>
              <a:t> </a:t>
            </a:r>
            <a:r>
              <a:rPr lang="it-IT" sz="2400" dirty="0" err="1"/>
              <a:t>avec</a:t>
            </a:r>
            <a:r>
              <a:rPr lang="it-IT" sz="2400" dirty="0"/>
              <a:t> un </a:t>
            </a:r>
            <a:r>
              <a:rPr lang="it-IT" sz="2400" dirty="0" err="1"/>
              <a:t>groupuscule</a:t>
            </a:r>
            <a:r>
              <a:rPr lang="it-IT" sz="2400" dirty="0"/>
              <a:t> d’</a:t>
            </a:r>
            <a:r>
              <a:rPr lang="it-IT" sz="2400" dirty="0" err="1"/>
              <a:t>extrême</a:t>
            </a:r>
            <a:r>
              <a:rPr lang="it-IT" sz="2400" dirty="0"/>
              <a:t> </a:t>
            </a:r>
            <a:r>
              <a:rPr lang="it-IT" sz="2400" dirty="0" err="1"/>
              <a:t>droite</a:t>
            </a:r>
            <a:r>
              <a:rPr lang="it-IT" sz="2400" dirty="0"/>
              <a:t>, </a:t>
            </a:r>
            <a:r>
              <a:rPr lang="it-IT" sz="2400" dirty="0" err="1"/>
              <a:t>condamné</a:t>
            </a:r>
            <a:r>
              <a:rPr lang="it-IT" sz="2400" dirty="0"/>
              <a:t> pour </a:t>
            </a:r>
            <a:r>
              <a:rPr lang="it-IT" sz="2400" dirty="0" err="1"/>
              <a:t>incitation</a:t>
            </a:r>
            <a:r>
              <a:rPr lang="it-IT" sz="2400" dirty="0"/>
              <a:t> à la </a:t>
            </a:r>
            <a:r>
              <a:rPr lang="it-IT" sz="2400" dirty="0" err="1"/>
              <a:t>haine</a:t>
            </a:r>
            <a:r>
              <a:rPr lang="it-IT" sz="2400" dirty="0"/>
              <a:t> </a:t>
            </a:r>
            <a:r>
              <a:rPr lang="it-IT" sz="2400" dirty="0" err="1"/>
              <a:t>raciale</a:t>
            </a:r>
            <a:r>
              <a:rPr lang="it-IT" sz="2400" dirty="0"/>
              <a:t>. </a:t>
            </a:r>
            <a:r>
              <a:rPr lang="it-IT" sz="2400" dirty="0" err="1"/>
              <a:t>Nous</a:t>
            </a:r>
            <a:r>
              <a:rPr lang="it-IT" sz="2400" dirty="0"/>
              <a:t> ne </a:t>
            </a:r>
            <a:r>
              <a:rPr lang="it-IT" sz="2400" dirty="0" err="1"/>
              <a:t>pouvons</a:t>
            </a:r>
            <a:r>
              <a:rPr lang="it-IT" sz="2400" dirty="0"/>
              <a:t> </a:t>
            </a:r>
            <a:r>
              <a:rPr lang="it-IT" sz="2400" dirty="0" err="1"/>
              <a:t>tolérer</a:t>
            </a:r>
            <a:r>
              <a:rPr lang="it-IT" sz="2400" dirty="0"/>
              <a:t> </a:t>
            </a:r>
            <a:r>
              <a:rPr lang="it-IT" sz="2400" dirty="0" err="1"/>
              <a:t>les</a:t>
            </a:r>
            <a:r>
              <a:rPr lang="it-IT" sz="2400" dirty="0"/>
              <a:t> </a:t>
            </a:r>
            <a:r>
              <a:rPr lang="it-IT" sz="2400" dirty="0" err="1"/>
              <a:t>propos</a:t>
            </a:r>
            <a:r>
              <a:rPr lang="it-IT" sz="2400" dirty="0"/>
              <a:t> d’un ministre qui </a:t>
            </a:r>
            <a:r>
              <a:rPr lang="it-IT" sz="2400" dirty="0" err="1"/>
              <a:t>banalisent</a:t>
            </a:r>
            <a:r>
              <a:rPr lang="it-IT" sz="2400" dirty="0"/>
              <a:t> le </a:t>
            </a:r>
            <a:r>
              <a:rPr lang="it-IT" sz="2400" dirty="0" err="1"/>
              <a:t>fascisme</a:t>
            </a:r>
            <a:r>
              <a:rPr lang="it-IT" sz="2400" dirty="0"/>
              <a:t> et </a:t>
            </a:r>
            <a:r>
              <a:rPr lang="it-IT" sz="2400" dirty="0" err="1"/>
              <a:t>participent</a:t>
            </a:r>
            <a:r>
              <a:rPr lang="it-IT" sz="2400" dirty="0"/>
              <a:t> </a:t>
            </a:r>
            <a:r>
              <a:rPr lang="it-IT" sz="2400" dirty="0" err="1"/>
              <a:t>ainsi</a:t>
            </a:r>
            <a:r>
              <a:rPr lang="it-IT" sz="2400" dirty="0"/>
              <a:t> à la </a:t>
            </a:r>
            <a:r>
              <a:rPr lang="it-IT" sz="2400" dirty="0" err="1"/>
              <a:t>confusion</a:t>
            </a:r>
            <a:r>
              <a:rPr lang="it-IT" sz="2400" dirty="0"/>
              <a:t> </a:t>
            </a:r>
            <a:r>
              <a:rPr lang="it-IT" sz="2400" dirty="0" err="1"/>
              <a:t>idéologique</a:t>
            </a:r>
            <a:r>
              <a:rPr lang="it-IT" sz="2400" dirty="0"/>
              <a:t> ambiante.</a:t>
            </a:r>
            <a:endParaRPr lang="fr-CA" sz="2400" dirty="0"/>
          </a:p>
        </p:txBody>
      </p:sp>
    </p:spTree>
    <p:extLst>
      <p:ext uri="{BB962C8B-B14F-4D97-AF65-F5344CB8AC3E}">
        <p14:creationId xmlns:p14="http://schemas.microsoft.com/office/powerpoint/2010/main" val="33364846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a:t>« Non à la </a:t>
            </a:r>
            <a:r>
              <a:rPr lang="it-IT" sz="2800" b="1" dirty="0" err="1"/>
              <a:t>dissolution</a:t>
            </a:r>
            <a:r>
              <a:rPr lang="it-IT" sz="2800" b="1" dirty="0"/>
              <a:t> de l’UNEF »</a:t>
            </a:r>
            <a:br>
              <a:rPr lang="it-IT" sz="2800" b="1" dirty="0"/>
            </a:br>
            <a:r>
              <a:rPr lang="it-IT" sz="2800" dirty="0"/>
              <a:t>Tribune </a:t>
            </a:r>
            <a:br>
              <a:rPr lang="it-IT" sz="2800" dirty="0"/>
            </a:br>
            <a:endParaRPr lang="fr-CA" sz="2800" dirty="0"/>
          </a:p>
        </p:txBody>
      </p:sp>
      <p:sp>
        <p:nvSpPr>
          <p:cNvPr id="3" name="Segnaposto contenuto 2"/>
          <p:cNvSpPr>
            <a:spLocks noGrp="1"/>
          </p:cNvSpPr>
          <p:nvPr>
            <p:ph idx="1"/>
          </p:nvPr>
        </p:nvSpPr>
        <p:spPr/>
        <p:txBody>
          <a:bodyPr>
            <a:normAutofit fontScale="92500"/>
          </a:bodyPr>
          <a:lstStyle/>
          <a:p>
            <a:pPr algn="just"/>
            <a:r>
              <a:rPr lang="it-IT" sz="2400" dirty="0" err="1"/>
              <a:t>Militantes</a:t>
            </a:r>
            <a:r>
              <a:rPr lang="it-IT" sz="2400" dirty="0"/>
              <a:t> et </a:t>
            </a:r>
            <a:r>
              <a:rPr lang="it-IT" sz="2400" dirty="0" err="1"/>
              <a:t>militants</a:t>
            </a:r>
            <a:r>
              <a:rPr lang="it-IT" sz="2400" dirty="0"/>
              <a:t>, </a:t>
            </a:r>
            <a:r>
              <a:rPr lang="it-IT" sz="2400" dirty="0" err="1"/>
              <a:t>dirigeantes</a:t>
            </a:r>
            <a:r>
              <a:rPr lang="it-IT" sz="2400" dirty="0"/>
              <a:t> et </a:t>
            </a:r>
            <a:r>
              <a:rPr lang="it-IT" sz="2400" dirty="0" err="1"/>
              <a:t>dirigeants</a:t>
            </a:r>
            <a:r>
              <a:rPr lang="it-IT" sz="2400" dirty="0"/>
              <a:t> </a:t>
            </a:r>
            <a:r>
              <a:rPr lang="it-IT" sz="2400" dirty="0" err="1"/>
              <a:t>avec</a:t>
            </a:r>
            <a:r>
              <a:rPr lang="it-IT" sz="2400" dirty="0"/>
              <a:t> </a:t>
            </a:r>
            <a:r>
              <a:rPr lang="it-IT" sz="2400" dirty="0" err="1"/>
              <a:t>des</a:t>
            </a:r>
            <a:r>
              <a:rPr lang="it-IT" sz="2400" dirty="0"/>
              <a:t> </a:t>
            </a:r>
            <a:r>
              <a:rPr lang="it-IT" sz="2400" dirty="0" err="1"/>
              <a:t>diversités</a:t>
            </a:r>
            <a:r>
              <a:rPr lang="it-IT" sz="2400" dirty="0"/>
              <a:t> de </a:t>
            </a:r>
            <a:r>
              <a:rPr lang="it-IT" sz="2400" dirty="0" err="1"/>
              <a:t>parcours</a:t>
            </a:r>
            <a:r>
              <a:rPr lang="it-IT" sz="2400" dirty="0"/>
              <a:t>, </a:t>
            </a:r>
            <a:r>
              <a:rPr lang="it-IT" sz="2400" dirty="0" err="1"/>
              <a:t>nous</a:t>
            </a:r>
            <a:r>
              <a:rPr lang="it-IT" sz="2400" dirty="0"/>
              <a:t> </a:t>
            </a:r>
            <a:r>
              <a:rPr lang="it-IT" sz="2400" dirty="0" err="1"/>
              <a:t>avons</a:t>
            </a:r>
            <a:r>
              <a:rPr lang="it-IT" sz="2400" dirty="0"/>
              <a:t> </a:t>
            </a:r>
            <a:r>
              <a:rPr lang="it-IT" sz="2400" dirty="0" err="1"/>
              <a:t>été</a:t>
            </a:r>
            <a:r>
              <a:rPr lang="it-IT" sz="2400" dirty="0"/>
              <a:t> par le </a:t>
            </a:r>
            <a:r>
              <a:rPr lang="it-IT" sz="2400" dirty="0" err="1"/>
              <a:t>passé</a:t>
            </a:r>
            <a:r>
              <a:rPr lang="it-IT" sz="2400" dirty="0"/>
              <a:t> </a:t>
            </a:r>
            <a:r>
              <a:rPr lang="it-IT" sz="2400" dirty="0" err="1"/>
              <a:t>des</a:t>
            </a:r>
            <a:r>
              <a:rPr lang="it-IT" sz="2400" dirty="0"/>
              <a:t> </a:t>
            </a:r>
            <a:r>
              <a:rPr lang="it-IT" sz="2400" dirty="0" err="1"/>
              <a:t>acteurs</a:t>
            </a:r>
            <a:r>
              <a:rPr lang="it-IT" sz="2400" dirty="0"/>
              <a:t> et </a:t>
            </a:r>
            <a:r>
              <a:rPr lang="it-IT" sz="2400" dirty="0" err="1"/>
              <a:t>actrices</a:t>
            </a:r>
            <a:r>
              <a:rPr lang="it-IT" sz="2400" dirty="0"/>
              <a:t> </a:t>
            </a:r>
            <a:r>
              <a:rPr lang="it-IT" sz="2400" dirty="0" err="1"/>
              <a:t>engagés</a:t>
            </a:r>
            <a:r>
              <a:rPr lang="it-IT" sz="2400" dirty="0"/>
              <a:t> de </a:t>
            </a:r>
            <a:r>
              <a:rPr lang="it-IT" sz="2400" dirty="0" err="1"/>
              <a:t>cette</a:t>
            </a:r>
            <a:r>
              <a:rPr lang="it-IT" sz="2400" dirty="0"/>
              <a:t> </a:t>
            </a:r>
            <a:r>
              <a:rPr lang="it-IT" sz="2400" dirty="0" err="1"/>
              <a:t>organisation</a:t>
            </a:r>
            <a:r>
              <a:rPr lang="it-IT" sz="2400" dirty="0"/>
              <a:t>. L’</a:t>
            </a:r>
            <a:r>
              <a:rPr lang="it-IT" sz="2400" dirty="0" err="1"/>
              <a:t>idéal</a:t>
            </a:r>
            <a:r>
              <a:rPr lang="it-IT" sz="2400" dirty="0"/>
              <a:t> </a:t>
            </a:r>
            <a:r>
              <a:rPr lang="it-IT" sz="2400" dirty="0" err="1"/>
              <a:t>émancipateur</a:t>
            </a:r>
            <a:r>
              <a:rPr lang="it-IT" sz="2400" dirty="0"/>
              <a:t>, </a:t>
            </a:r>
            <a:r>
              <a:rPr lang="it-IT" sz="2400" dirty="0" err="1"/>
              <a:t>républicain</a:t>
            </a:r>
            <a:r>
              <a:rPr lang="it-IT" sz="2400" dirty="0"/>
              <a:t>, </a:t>
            </a:r>
            <a:r>
              <a:rPr lang="it-IT" sz="2400" dirty="0" err="1"/>
              <a:t>laïque</a:t>
            </a:r>
            <a:r>
              <a:rPr lang="it-IT" sz="2400" dirty="0"/>
              <a:t>, </a:t>
            </a:r>
            <a:r>
              <a:rPr lang="it-IT" sz="2400" dirty="0" err="1"/>
              <a:t>antiraciste</a:t>
            </a:r>
            <a:r>
              <a:rPr lang="it-IT" sz="2400" dirty="0"/>
              <a:t> et </a:t>
            </a:r>
            <a:r>
              <a:rPr lang="it-IT" sz="2400" dirty="0" err="1"/>
              <a:t>féministe</a:t>
            </a:r>
            <a:r>
              <a:rPr lang="it-IT" sz="2400" dirty="0"/>
              <a:t> a </a:t>
            </a:r>
            <a:r>
              <a:rPr lang="it-IT" sz="2400" dirty="0" err="1"/>
              <a:t>toujours</a:t>
            </a:r>
            <a:r>
              <a:rPr lang="it-IT" sz="2400" dirty="0"/>
              <a:t> </a:t>
            </a:r>
            <a:r>
              <a:rPr lang="it-IT" sz="2400" dirty="0" err="1"/>
              <a:t>été</a:t>
            </a:r>
            <a:r>
              <a:rPr lang="it-IT" sz="2400" dirty="0"/>
              <a:t> </a:t>
            </a:r>
            <a:r>
              <a:rPr lang="it-IT" sz="2400" dirty="0" err="1"/>
              <a:t>notre</a:t>
            </a:r>
            <a:r>
              <a:rPr lang="it-IT" sz="2400" dirty="0"/>
              <a:t> </a:t>
            </a:r>
            <a:r>
              <a:rPr lang="it-IT" sz="2400" dirty="0" err="1"/>
              <a:t>boussole</a:t>
            </a:r>
            <a:r>
              <a:rPr lang="it-IT" sz="2400" dirty="0"/>
              <a:t>, un </a:t>
            </a:r>
            <a:r>
              <a:rPr lang="it-IT" sz="2400" dirty="0" err="1"/>
              <a:t>idéal</a:t>
            </a:r>
            <a:r>
              <a:rPr lang="it-IT" sz="2400" dirty="0"/>
              <a:t> </a:t>
            </a:r>
            <a:r>
              <a:rPr lang="it-IT" sz="2400" dirty="0" err="1"/>
              <a:t>au</a:t>
            </a:r>
            <a:r>
              <a:rPr lang="it-IT" sz="2400" dirty="0"/>
              <a:t> service </a:t>
            </a:r>
            <a:r>
              <a:rPr lang="it-IT" sz="2400" dirty="0" err="1"/>
              <a:t>des</a:t>
            </a:r>
            <a:r>
              <a:rPr lang="it-IT" sz="2400" dirty="0"/>
              <a:t> </a:t>
            </a:r>
            <a:r>
              <a:rPr lang="it-IT" sz="2400" dirty="0" err="1"/>
              <a:t>intérêts</a:t>
            </a:r>
            <a:r>
              <a:rPr lang="it-IT" sz="2400" dirty="0"/>
              <a:t> </a:t>
            </a:r>
            <a:r>
              <a:rPr lang="it-IT" sz="2400" dirty="0" err="1"/>
              <a:t>sociaux</a:t>
            </a:r>
            <a:r>
              <a:rPr lang="it-IT" sz="2400" dirty="0"/>
              <a:t> et </a:t>
            </a:r>
            <a:r>
              <a:rPr lang="it-IT" sz="2400" dirty="0" err="1"/>
              <a:t>moraux</a:t>
            </a:r>
            <a:r>
              <a:rPr lang="it-IT" sz="2400" dirty="0"/>
              <a:t> de </a:t>
            </a:r>
            <a:r>
              <a:rPr lang="it-IT" sz="2400" dirty="0" err="1"/>
              <a:t>tous</a:t>
            </a:r>
            <a:r>
              <a:rPr lang="it-IT" sz="2400" dirty="0"/>
              <a:t> </a:t>
            </a:r>
            <a:r>
              <a:rPr lang="it-IT" sz="2400" dirty="0" err="1"/>
              <a:t>les</a:t>
            </a:r>
            <a:r>
              <a:rPr lang="it-IT" sz="2400" dirty="0"/>
              <a:t> </a:t>
            </a:r>
            <a:r>
              <a:rPr lang="it-IT" sz="2400" dirty="0" err="1"/>
              <a:t>étudiantes</a:t>
            </a:r>
            <a:r>
              <a:rPr lang="it-IT" sz="2400" dirty="0"/>
              <a:t> et </a:t>
            </a:r>
            <a:r>
              <a:rPr lang="it-IT" sz="2400" dirty="0" err="1"/>
              <a:t>étudiants</a:t>
            </a:r>
            <a:r>
              <a:rPr lang="it-IT" sz="2400" dirty="0" smtClean="0"/>
              <a:t>.</a:t>
            </a:r>
          </a:p>
          <a:p>
            <a:pPr algn="just"/>
            <a:r>
              <a:rPr lang="it-IT" sz="2400" dirty="0" err="1"/>
              <a:t>Au</a:t>
            </a:r>
            <a:r>
              <a:rPr lang="it-IT" sz="2400" dirty="0"/>
              <a:t> </a:t>
            </a:r>
            <a:r>
              <a:rPr lang="it-IT" sz="2400" dirty="0" err="1"/>
              <a:t>cours</a:t>
            </a:r>
            <a:r>
              <a:rPr lang="it-IT" sz="2400" dirty="0"/>
              <a:t> de </a:t>
            </a:r>
            <a:r>
              <a:rPr lang="it-IT" sz="2400" dirty="0" err="1"/>
              <a:t>ses</a:t>
            </a:r>
            <a:r>
              <a:rPr lang="it-IT" sz="2400" dirty="0"/>
              <a:t> cent dix </a:t>
            </a:r>
            <a:r>
              <a:rPr lang="it-IT" sz="2400" dirty="0" err="1"/>
              <a:t>ans</a:t>
            </a:r>
            <a:r>
              <a:rPr lang="it-IT" sz="2400" dirty="0"/>
              <a:t> d’histoire, quelle </a:t>
            </a:r>
            <a:r>
              <a:rPr lang="it-IT" sz="2400" dirty="0" err="1"/>
              <a:t>qu’ait</a:t>
            </a:r>
            <a:r>
              <a:rPr lang="it-IT" sz="2400" dirty="0"/>
              <a:t> </a:t>
            </a:r>
            <a:r>
              <a:rPr lang="it-IT" sz="2400" dirty="0" err="1"/>
              <a:t>été</a:t>
            </a:r>
            <a:r>
              <a:rPr lang="it-IT" sz="2400" dirty="0"/>
              <a:t> la </a:t>
            </a:r>
            <a:r>
              <a:rPr lang="it-IT" sz="2400" dirty="0" err="1"/>
              <a:t>tendance</a:t>
            </a:r>
            <a:r>
              <a:rPr lang="it-IT" sz="2400" dirty="0"/>
              <a:t> </a:t>
            </a:r>
            <a:r>
              <a:rPr lang="it-IT" sz="2400" dirty="0" err="1"/>
              <a:t>dirigeante</a:t>
            </a:r>
            <a:r>
              <a:rPr lang="it-IT" sz="2400" dirty="0"/>
              <a:t>, l’UNEF a </a:t>
            </a:r>
            <a:r>
              <a:rPr lang="it-IT" sz="2400" dirty="0" err="1"/>
              <a:t>toujours</a:t>
            </a:r>
            <a:r>
              <a:rPr lang="it-IT" sz="2400" dirty="0"/>
              <a:t> </a:t>
            </a:r>
            <a:r>
              <a:rPr lang="it-IT" sz="2400" dirty="0" err="1"/>
              <a:t>été</a:t>
            </a:r>
            <a:r>
              <a:rPr lang="it-IT" sz="2400" dirty="0"/>
              <a:t> en </a:t>
            </a:r>
            <a:r>
              <a:rPr lang="it-IT" sz="2400" dirty="0" err="1"/>
              <a:t>tête</a:t>
            </a:r>
            <a:r>
              <a:rPr lang="it-IT" sz="2400" dirty="0"/>
              <a:t> </a:t>
            </a:r>
            <a:r>
              <a:rPr lang="it-IT" sz="2400" dirty="0" err="1"/>
              <a:t>des</a:t>
            </a:r>
            <a:r>
              <a:rPr lang="it-IT" sz="2400" dirty="0"/>
              <a:t> </a:t>
            </a:r>
            <a:r>
              <a:rPr lang="it-IT" sz="2400" dirty="0" err="1"/>
              <a:t>batailles</a:t>
            </a:r>
            <a:r>
              <a:rPr lang="it-IT" sz="2400" dirty="0"/>
              <a:t> </a:t>
            </a:r>
            <a:r>
              <a:rPr lang="it-IT" sz="2400" dirty="0" err="1"/>
              <a:t>relatives</a:t>
            </a:r>
            <a:r>
              <a:rPr lang="it-IT" sz="2400" dirty="0"/>
              <a:t> </a:t>
            </a:r>
            <a:r>
              <a:rPr lang="it-IT" sz="2400" dirty="0" err="1"/>
              <a:t>au</a:t>
            </a:r>
            <a:r>
              <a:rPr lang="it-IT" sz="2400" dirty="0"/>
              <a:t> budget de l’</a:t>
            </a:r>
            <a:r>
              <a:rPr lang="it-IT" sz="2400" dirty="0" err="1"/>
              <a:t>éducation</a:t>
            </a:r>
            <a:r>
              <a:rPr lang="it-IT" sz="2400" dirty="0"/>
              <a:t> </a:t>
            </a:r>
            <a:r>
              <a:rPr lang="it-IT" sz="2400" dirty="0" err="1"/>
              <a:t>nationale</a:t>
            </a:r>
            <a:r>
              <a:rPr lang="it-IT" sz="2400" dirty="0"/>
              <a:t>, de l’</a:t>
            </a:r>
            <a:r>
              <a:rPr lang="it-IT" sz="2400" dirty="0" err="1"/>
              <a:t>enseignement</a:t>
            </a:r>
            <a:r>
              <a:rPr lang="it-IT" sz="2400" dirty="0"/>
              <a:t> </a:t>
            </a:r>
            <a:r>
              <a:rPr lang="it-IT" sz="2400" dirty="0" err="1"/>
              <a:t>supérieur</a:t>
            </a:r>
            <a:r>
              <a:rPr lang="it-IT" sz="2400" dirty="0"/>
              <a:t> et de la </a:t>
            </a:r>
            <a:r>
              <a:rPr lang="it-IT" sz="2400" dirty="0" err="1"/>
              <a:t>recherche</a:t>
            </a:r>
            <a:r>
              <a:rPr lang="it-IT" sz="2400" dirty="0"/>
              <a:t>. Elle a su </a:t>
            </a:r>
            <a:r>
              <a:rPr lang="it-IT" sz="2400" dirty="0" err="1"/>
              <a:t>porter</a:t>
            </a:r>
            <a:r>
              <a:rPr lang="it-IT" sz="2400" dirty="0"/>
              <a:t> un </a:t>
            </a:r>
            <a:r>
              <a:rPr lang="it-IT" sz="2400" dirty="0" err="1"/>
              <a:t>discours</a:t>
            </a:r>
            <a:r>
              <a:rPr lang="it-IT" sz="2400" dirty="0"/>
              <a:t> </a:t>
            </a:r>
            <a:r>
              <a:rPr lang="it-IT" sz="2400" dirty="0" err="1"/>
              <a:t>anticolonial</a:t>
            </a:r>
            <a:r>
              <a:rPr lang="it-IT" sz="2400" dirty="0"/>
              <a:t> </a:t>
            </a:r>
            <a:r>
              <a:rPr lang="it-IT" sz="2400" dirty="0" err="1"/>
              <a:t>dans</a:t>
            </a:r>
            <a:r>
              <a:rPr lang="it-IT" sz="2400" dirty="0"/>
              <a:t> une </a:t>
            </a:r>
            <a:r>
              <a:rPr lang="it-IT" sz="2400" dirty="0" err="1"/>
              <a:t>société</a:t>
            </a:r>
            <a:r>
              <a:rPr lang="it-IT" sz="2400" dirty="0"/>
              <a:t> </a:t>
            </a:r>
            <a:r>
              <a:rPr lang="it-IT" sz="2400" dirty="0" err="1"/>
              <a:t>française</a:t>
            </a:r>
            <a:r>
              <a:rPr lang="it-IT" sz="2400" dirty="0"/>
              <a:t> qui </a:t>
            </a:r>
            <a:r>
              <a:rPr lang="it-IT" sz="2400" dirty="0" err="1"/>
              <a:t>était</a:t>
            </a:r>
            <a:r>
              <a:rPr lang="it-IT" sz="2400" dirty="0"/>
              <a:t> </a:t>
            </a:r>
            <a:r>
              <a:rPr lang="it-IT" sz="2400" dirty="0" err="1"/>
              <a:t>loin</a:t>
            </a:r>
            <a:r>
              <a:rPr lang="it-IT" sz="2400" dirty="0"/>
              <a:t> d’y </a:t>
            </a:r>
            <a:r>
              <a:rPr lang="it-IT" sz="2400" dirty="0" err="1"/>
              <a:t>souscrire</a:t>
            </a:r>
            <a:r>
              <a:rPr lang="it-IT" sz="2400" dirty="0"/>
              <a:t>. Elle s’est </a:t>
            </a:r>
            <a:r>
              <a:rPr lang="it-IT" sz="2400" dirty="0" err="1"/>
              <a:t>engagée</a:t>
            </a:r>
            <a:r>
              <a:rPr lang="it-IT" sz="2400" dirty="0"/>
              <a:t>, en mai 1968, </a:t>
            </a:r>
            <a:r>
              <a:rPr lang="it-IT" sz="2400" dirty="0" err="1"/>
              <a:t>dans</a:t>
            </a:r>
            <a:r>
              <a:rPr lang="it-IT" sz="2400" dirty="0"/>
              <a:t> ce </a:t>
            </a:r>
            <a:r>
              <a:rPr lang="it-IT" sz="2400" dirty="0" err="1"/>
              <a:t>mouvement</a:t>
            </a:r>
            <a:r>
              <a:rPr lang="it-IT" sz="2400" dirty="0"/>
              <a:t> qui a </a:t>
            </a:r>
            <a:r>
              <a:rPr lang="it-IT" sz="2400" dirty="0" err="1"/>
              <a:t>conduit</a:t>
            </a:r>
            <a:r>
              <a:rPr lang="it-IT" sz="2400" dirty="0"/>
              <a:t> </a:t>
            </a:r>
            <a:r>
              <a:rPr lang="it-IT" sz="2400" dirty="0" err="1"/>
              <a:t>aux</a:t>
            </a:r>
            <a:r>
              <a:rPr lang="it-IT" sz="2400" dirty="0"/>
              <a:t> </a:t>
            </a:r>
            <a:r>
              <a:rPr lang="it-IT" sz="2400" dirty="0" err="1"/>
              <a:t>changements</a:t>
            </a:r>
            <a:r>
              <a:rPr lang="it-IT" sz="2400" dirty="0"/>
              <a:t> </a:t>
            </a:r>
            <a:r>
              <a:rPr lang="it-IT" sz="2400" dirty="0" err="1"/>
              <a:t>sociaux</a:t>
            </a:r>
            <a:r>
              <a:rPr lang="it-IT" sz="2400" dirty="0"/>
              <a:t> et </a:t>
            </a:r>
            <a:r>
              <a:rPr lang="it-IT" sz="2400" dirty="0" err="1"/>
              <a:t>moraux</a:t>
            </a:r>
            <a:r>
              <a:rPr lang="it-IT" sz="2400" dirty="0"/>
              <a:t> </a:t>
            </a:r>
            <a:r>
              <a:rPr lang="it-IT" sz="2400" dirty="0" err="1"/>
              <a:t>que</a:t>
            </a:r>
            <a:r>
              <a:rPr lang="it-IT" sz="2400" dirty="0"/>
              <a:t> </a:t>
            </a:r>
            <a:r>
              <a:rPr lang="it-IT" sz="2400" dirty="0" err="1"/>
              <a:t>nul</a:t>
            </a:r>
            <a:r>
              <a:rPr lang="it-IT" sz="2400" dirty="0"/>
              <a:t> ne conteste </a:t>
            </a:r>
            <a:r>
              <a:rPr lang="it-IT" sz="2400" dirty="0" err="1"/>
              <a:t>aujourd’hui</a:t>
            </a:r>
            <a:r>
              <a:rPr lang="it-IT" sz="2400" dirty="0"/>
              <a:t>.</a:t>
            </a:r>
            <a:endParaRPr lang="fr-CA" sz="2400" dirty="0"/>
          </a:p>
        </p:txBody>
      </p:sp>
    </p:spTree>
    <p:extLst>
      <p:ext uri="{BB962C8B-B14F-4D97-AF65-F5344CB8AC3E}">
        <p14:creationId xmlns:p14="http://schemas.microsoft.com/office/powerpoint/2010/main" val="27654301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400" i="1" dirty="0" smtClean="0"/>
              <a:t>Tribune Le Monde</a:t>
            </a:r>
            <a:endParaRPr lang="fr-CA" sz="2400" i="1" dirty="0"/>
          </a:p>
        </p:txBody>
      </p:sp>
      <p:sp>
        <p:nvSpPr>
          <p:cNvPr id="3" name="Segnaposto contenuto 2"/>
          <p:cNvSpPr>
            <a:spLocks noGrp="1"/>
          </p:cNvSpPr>
          <p:nvPr>
            <p:ph idx="1"/>
          </p:nvPr>
        </p:nvSpPr>
        <p:spPr/>
        <p:txBody>
          <a:bodyPr>
            <a:normAutofit/>
          </a:bodyPr>
          <a:lstStyle/>
          <a:p>
            <a:pPr algn="just"/>
            <a:r>
              <a:rPr lang="it-IT" sz="2400" dirty="0"/>
              <a:t>S’</a:t>
            </a:r>
            <a:r>
              <a:rPr lang="it-IT" sz="2400" dirty="0" err="1"/>
              <a:t>ils</a:t>
            </a:r>
            <a:r>
              <a:rPr lang="it-IT" sz="2400" dirty="0"/>
              <a:t> </a:t>
            </a:r>
            <a:r>
              <a:rPr lang="it-IT" sz="2400" dirty="0" err="1"/>
              <a:t>défendent</a:t>
            </a:r>
            <a:r>
              <a:rPr lang="it-IT" sz="2400" dirty="0"/>
              <a:t> l’</a:t>
            </a:r>
            <a:r>
              <a:rPr lang="it-IT" sz="2400" dirty="0" err="1"/>
              <a:t>Unef</a:t>
            </a:r>
            <a:r>
              <a:rPr lang="it-IT" sz="2400" dirty="0"/>
              <a:t>, </a:t>
            </a:r>
            <a:r>
              <a:rPr lang="it-IT" sz="2400" dirty="0" err="1"/>
              <a:t>ils</a:t>
            </a:r>
            <a:r>
              <a:rPr lang="it-IT" sz="2400" dirty="0"/>
              <a:t> </a:t>
            </a:r>
            <a:r>
              <a:rPr lang="it-IT" sz="2400" dirty="0" err="1"/>
              <a:t>précisent</a:t>
            </a:r>
            <a:r>
              <a:rPr lang="it-IT" sz="2400" dirty="0"/>
              <a:t> </a:t>
            </a:r>
            <a:r>
              <a:rPr lang="it-IT" sz="2400" dirty="0" err="1"/>
              <a:t>avoir</a:t>
            </a:r>
            <a:r>
              <a:rPr lang="it-IT" sz="2400" dirty="0"/>
              <a:t> </a:t>
            </a:r>
            <a:r>
              <a:rPr lang="it-IT" sz="2400" i="1" dirty="0"/>
              <a:t>«</a:t>
            </a:r>
            <a:r>
              <a:rPr lang="it-IT" sz="2400" i="1" dirty="0" err="1"/>
              <a:t>des</a:t>
            </a:r>
            <a:r>
              <a:rPr lang="it-IT" sz="2400" i="1" dirty="0"/>
              <a:t> </a:t>
            </a:r>
            <a:r>
              <a:rPr lang="it-IT" sz="2400" i="1" dirty="0" err="1"/>
              <a:t>désaccords</a:t>
            </a:r>
            <a:r>
              <a:rPr lang="it-IT" sz="2400" i="1" dirty="0"/>
              <a:t> </a:t>
            </a:r>
            <a:r>
              <a:rPr lang="it-IT" sz="2400" i="1" dirty="0" err="1"/>
              <a:t>parfois</a:t>
            </a:r>
            <a:r>
              <a:rPr lang="it-IT" sz="2400" i="1" dirty="0"/>
              <a:t> </a:t>
            </a:r>
            <a:r>
              <a:rPr lang="it-IT" sz="2400" i="1" dirty="0" err="1"/>
              <a:t>profonds</a:t>
            </a:r>
            <a:r>
              <a:rPr lang="it-IT" sz="2400" i="1" dirty="0"/>
              <a:t> </a:t>
            </a:r>
            <a:r>
              <a:rPr lang="it-IT" sz="2400" i="1" dirty="0" err="1"/>
              <a:t>avec</a:t>
            </a:r>
            <a:r>
              <a:rPr lang="it-IT" sz="2400" i="1" dirty="0"/>
              <a:t> </a:t>
            </a:r>
            <a:r>
              <a:rPr lang="it-IT" sz="2400" i="1" dirty="0" err="1"/>
              <a:t>des</a:t>
            </a:r>
            <a:r>
              <a:rPr lang="it-IT" sz="2400" i="1" dirty="0"/>
              <a:t> </a:t>
            </a:r>
            <a:r>
              <a:rPr lang="it-IT" sz="2400" i="1" dirty="0" err="1"/>
              <a:t>pratiques</a:t>
            </a:r>
            <a:r>
              <a:rPr lang="it-IT" sz="2400" i="1" dirty="0"/>
              <a:t> et </a:t>
            </a:r>
            <a:r>
              <a:rPr lang="it-IT" sz="2400" i="1" dirty="0" err="1"/>
              <a:t>des</a:t>
            </a:r>
            <a:r>
              <a:rPr lang="it-IT" sz="2400" i="1" dirty="0"/>
              <a:t> </a:t>
            </a:r>
            <a:r>
              <a:rPr lang="it-IT" sz="2400" i="1" dirty="0" err="1"/>
              <a:t>orientations</a:t>
            </a:r>
            <a:r>
              <a:rPr lang="it-IT" sz="2400" i="1" dirty="0"/>
              <a:t> </a:t>
            </a:r>
            <a:r>
              <a:rPr lang="it-IT" sz="2400" i="1" dirty="0" err="1"/>
              <a:t>syndicales</a:t>
            </a:r>
            <a:r>
              <a:rPr lang="it-IT" sz="2400" i="1" dirty="0"/>
              <a:t> et </a:t>
            </a:r>
            <a:r>
              <a:rPr lang="it-IT" sz="2400" i="1" dirty="0" err="1"/>
              <a:t>idéologiques</a:t>
            </a:r>
            <a:r>
              <a:rPr lang="it-IT" sz="2400" i="1" dirty="0"/>
              <a:t> [</a:t>
            </a:r>
            <a:r>
              <a:rPr lang="it-IT" sz="2400" i="1" dirty="0" err="1"/>
              <a:t>du</a:t>
            </a:r>
            <a:r>
              <a:rPr lang="it-IT" sz="2400" i="1" dirty="0"/>
              <a:t> </a:t>
            </a:r>
            <a:r>
              <a:rPr lang="it-IT" sz="2400" i="1" dirty="0" err="1"/>
              <a:t>syndicat</a:t>
            </a:r>
            <a:r>
              <a:rPr lang="it-IT" sz="2400" i="1" dirty="0"/>
              <a:t>]».</a:t>
            </a:r>
            <a:endParaRPr lang="fr-CA" sz="2400" dirty="0"/>
          </a:p>
          <a:p>
            <a:endParaRPr lang="fr-CA" sz="2400" dirty="0"/>
          </a:p>
        </p:txBody>
      </p:sp>
    </p:spTree>
    <p:extLst>
      <p:ext uri="{BB962C8B-B14F-4D97-AF65-F5344CB8AC3E}">
        <p14:creationId xmlns:p14="http://schemas.microsoft.com/office/powerpoint/2010/main" val="31573701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Et encore </a:t>
            </a:r>
            <a:br>
              <a:rPr lang="fr-CA" sz="2800" dirty="0" smtClean="0"/>
            </a:b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it-IT" sz="2400" dirty="0" err="1"/>
              <a:t>Réunions</a:t>
            </a:r>
            <a:r>
              <a:rPr lang="it-IT" sz="2400" dirty="0"/>
              <a:t> non </a:t>
            </a:r>
            <a:r>
              <a:rPr lang="it-IT" sz="2400" dirty="0" err="1"/>
              <a:t>mixtes</a:t>
            </a:r>
            <a:r>
              <a:rPr lang="it-IT" sz="2400" dirty="0"/>
              <a:t> à l’</a:t>
            </a:r>
            <a:r>
              <a:rPr lang="it-IT" sz="2400" dirty="0" err="1"/>
              <a:t>Unef</a:t>
            </a:r>
            <a:r>
              <a:rPr lang="it-IT" sz="2400" dirty="0"/>
              <a:t> : la </a:t>
            </a:r>
            <a:r>
              <a:rPr lang="it-IT" sz="2400" dirty="0" err="1"/>
              <a:t>réaction</a:t>
            </a:r>
            <a:r>
              <a:rPr lang="it-IT" sz="2400" dirty="0"/>
              <a:t> d’Audrey </a:t>
            </a:r>
            <a:r>
              <a:rPr lang="it-IT" sz="2400" dirty="0" err="1" smtClean="0"/>
              <a:t>Pulvar</a:t>
            </a:r>
            <a:r>
              <a:rPr lang="it-IT" sz="2400" dirty="0" smtClean="0"/>
              <a:t>* </a:t>
            </a:r>
            <a:r>
              <a:rPr lang="it-IT" sz="2400" dirty="0" err="1"/>
              <a:t>fait</a:t>
            </a:r>
            <a:r>
              <a:rPr lang="it-IT" sz="2400" dirty="0"/>
              <a:t> </a:t>
            </a:r>
            <a:r>
              <a:rPr lang="it-IT" sz="2400" dirty="0" err="1"/>
              <a:t>polémique</a:t>
            </a:r>
            <a:endParaRPr lang="it-IT" sz="2400" dirty="0"/>
          </a:p>
          <a:p>
            <a:pPr algn="just"/>
            <a:r>
              <a:rPr lang="it-IT" sz="2400" dirty="0"/>
              <a:t>La candidate </a:t>
            </a:r>
            <a:r>
              <a:rPr lang="it-IT" sz="2400" dirty="0" err="1"/>
              <a:t>aux</a:t>
            </a:r>
            <a:r>
              <a:rPr lang="it-IT" sz="2400" dirty="0"/>
              <a:t> </a:t>
            </a:r>
            <a:r>
              <a:rPr lang="it-IT" sz="2400" dirty="0" err="1"/>
              <a:t>régionales</a:t>
            </a:r>
            <a:r>
              <a:rPr lang="it-IT" sz="2400" dirty="0"/>
              <a:t> a </a:t>
            </a:r>
            <a:r>
              <a:rPr lang="it-IT" sz="2400" dirty="0" err="1"/>
              <a:t>estimé</a:t>
            </a:r>
            <a:r>
              <a:rPr lang="it-IT" sz="2400" dirty="0"/>
              <a:t>, </a:t>
            </a:r>
            <a:r>
              <a:rPr lang="it-IT" sz="2400" dirty="0" err="1"/>
              <a:t>sur</a:t>
            </a:r>
            <a:r>
              <a:rPr lang="it-IT" sz="2400" dirty="0"/>
              <a:t> BFMTV, </a:t>
            </a:r>
            <a:r>
              <a:rPr lang="it-IT" sz="2400" dirty="0" err="1"/>
              <a:t>que</a:t>
            </a:r>
            <a:r>
              <a:rPr lang="it-IT" sz="2400" dirty="0"/>
              <a:t> </a:t>
            </a:r>
            <a:r>
              <a:rPr lang="it-IT" sz="2400" dirty="0" err="1"/>
              <a:t>lors</a:t>
            </a:r>
            <a:r>
              <a:rPr lang="it-IT" sz="2400" dirty="0"/>
              <a:t> de </a:t>
            </a:r>
            <a:r>
              <a:rPr lang="it-IT" sz="2400" dirty="0" err="1"/>
              <a:t>ces</a:t>
            </a:r>
            <a:r>
              <a:rPr lang="it-IT" sz="2400" dirty="0"/>
              <a:t> </a:t>
            </a:r>
            <a:r>
              <a:rPr lang="it-IT" sz="2400" dirty="0" err="1"/>
              <a:t>réunions</a:t>
            </a:r>
            <a:r>
              <a:rPr lang="it-IT" sz="2400" dirty="0"/>
              <a:t> </a:t>
            </a:r>
            <a:r>
              <a:rPr lang="it-IT" sz="2400" dirty="0" err="1"/>
              <a:t>les</a:t>
            </a:r>
            <a:r>
              <a:rPr lang="it-IT" sz="2400" dirty="0"/>
              <a:t> femmes et </a:t>
            </a:r>
            <a:r>
              <a:rPr lang="it-IT" sz="2400" dirty="0" err="1"/>
              <a:t>hommes</a:t>
            </a:r>
            <a:r>
              <a:rPr lang="it-IT" sz="2400" dirty="0"/>
              <a:t> </a:t>
            </a:r>
            <a:r>
              <a:rPr lang="it-IT" sz="2400" dirty="0" err="1"/>
              <a:t>blancs</a:t>
            </a:r>
            <a:r>
              <a:rPr lang="it-IT" sz="2400" dirty="0"/>
              <a:t> </a:t>
            </a:r>
            <a:r>
              <a:rPr lang="it-IT" sz="2400" dirty="0" err="1"/>
              <a:t>peuvent</a:t>
            </a:r>
            <a:r>
              <a:rPr lang="it-IT" sz="2400" dirty="0"/>
              <a:t> </a:t>
            </a:r>
            <a:r>
              <a:rPr lang="it-IT" sz="2400" dirty="0" err="1"/>
              <a:t>être</a:t>
            </a:r>
            <a:r>
              <a:rPr lang="it-IT" sz="2400" dirty="0"/>
              <a:t> </a:t>
            </a:r>
            <a:r>
              <a:rPr lang="it-IT" sz="2400" dirty="0" err="1"/>
              <a:t>acceptés</a:t>
            </a:r>
            <a:r>
              <a:rPr lang="it-IT" sz="2400" dirty="0"/>
              <a:t>, mais </a:t>
            </a:r>
            <a:r>
              <a:rPr lang="it-IT" sz="2400" dirty="0" err="1"/>
              <a:t>doivent</a:t>
            </a:r>
            <a:r>
              <a:rPr lang="it-IT" sz="2400" dirty="0"/>
              <a:t> « se </a:t>
            </a:r>
            <a:r>
              <a:rPr lang="it-IT" sz="2400" dirty="0" err="1"/>
              <a:t>taire</a:t>
            </a:r>
            <a:r>
              <a:rPr lang="it-IT" sz="2400" dirty="0"/>
              <a:t> »</a:t>
            </a:r>
            <a:r>
              <a:rPr lang="it-IT" sz="2400" dirty="0" smtClean="0"/>
              <a:t>.</a:t>
            </a:r>
          </a:p>
          <a:p>
            <a:pPr algn="just"/>
            <a:r>
              <a:rPr lang="it-IT" sz="2400" dirty="0"/>
              <a:t>*</a:t>
            </a:r>
            <a:r>
              <a:rPr lang="it-IT" sz="2400" dirty="0" smtClean="0"/>
              <a:t>Audrey </a:t>
            </a:r>
            <a:r>
              <a:rPr lang="it-IT" sz="2400" dirty="0" err="1" smtClean="0"/>
              <a:t>Pulvar</a:t>
            </a:r>
            <a:r>
              <a:rPr lang="it-IT" sz="2400" dirty="0" smtClean="0"/>
              <a:t> </a:t>
            </a:r>
            <a:r>
              <a:rPr lang="it-IT" sz="2400" dirty="0"/>
              <a:t>: </a:t>
            </a:r>
            <a:r>
              <a:rPr lang="it-IT" sz="2400" dirty="0" err="1" smtClean="0"/>
              <a:t>née</a:t>
            </a:r>
            <a:r>
              <a:rPr lang="it-IT" sz="2400" dirty="0" smtClean="0"/>
              <a:t> en Martinique, </a:t>
            </a:r>
            <a:r>
              <a:rPr lang="it-IT" sz="2400" dirty="0" err="1" smtClean="0"/>
              <a:t>journaliste</a:t>
            </a:r>
            <a:r>
              <a:rPr lang="it-IT" sz="2400" dirty="0"/>
              <a:t>, animatrice de radio et de </a:t>
            </a:r>
            <a:r>
              <a:rPr lang="it-IT" sz="2400" dirty="0" err="1"/>
              <a:t>télévision</a:t>
            </a:r>
            <a:r>
              <a:rPr lang="it-IT" sz="2400" dirty="0"/>
              <a:t> et femme </a:t>
            </a:r>
            <a:r>
              <a:rPr lang="it-IT" sz="2400" dirty="0" err="1"/>
              <a:t>politique</a:t>
            </a:r>
            <a:r>
              <a:rPr lang="it-IT" sz="2400" dirty="0"/>
              <a:t> </a:t>
            </a:r>
            <a:r>
              <a:rPr lang="it-IT" sz="2400" dirty="0" err="1" smtClean="0"/>
              <a:t>française</a:t>
            </a:r>
            <a:r>
              <a:rPr lang="it-IT" sz="2400" dirty="0" smtClean="0"/>
              <a:t>. </a:t>
            </a:r>
            <a:r>
              <a:rPr lang="it-IT" sz="2400" dirty="0" err="1" smtClean="0"/>
              <a:t>Depuis</a:t>
            </a:r>
            <a:r>
              <a:rPr lang="it-IT" sz="2400" dirty="0" smtClean="0"/>
              <a:t> 2020, </a:t>
            </a:r>
            <a:r>
              <a:rPr lang="it-IT" sz="2400" dirty="0" err="1" smtClean="0"/>
              <a:t>conseillère</a:t>
            </a:r>
            <a:r>
              <a:rPr lang="it-IT" sz="2400" dirty="0" smtClean="0"/>
              <a:t> </a:t>
            </a:r>
            <a:r>
              <a:rPr lang="it-IT" sz="2400" dirty="0"/>
              <a:t>de Paris et </a:t>
            </a:r>
            <a:r>
              <a:rPr lang="it-IT" sz="2400" dirty="0" err="1"/>
              <a:t>adjointe</a:t>
            </a:r>
            <a:r>
              <a:rPr lang="it-IT" sz="2400" dirty="0"/>
              <a:t> d'Anne </a:t>
            </a:r>
            <a:r>
              <a:rPr lang="it-IT" sz="2400" dirty="0" smtClean="0"/>
              <a:t>Hidalgo, </a:t>
            </a:r>
            <a:r>
              <a:rPr lang="it-IT" sz="2400" dirty="0"/>
              <a:t>candidate </a:t>
            </a:r>
            <a:r>
              <a:rPr lang="it-IT" sz="2400" dirty="0" err="1"/>
              <a:t>aux</a:t>
            </a:r>
            <a:r>
              <a:rPr lang="it-IT" sz="2400" dirty="0"/>
              <a:t> </a:t>
            </a:r>
            <a:r>
              <a:rPr lang="it-IT" sz="2400" dirty="0" err="1"/>
              <a:t>régionales</a:t>
            </a:r>
            <a:r>
              <a:rPr lang="it-IT" sz="2400" dirty="0"/>
              <a:t> </a:t>
            </a:r>
            <a:r>
              <a:rPr lang="it-IT" sz="2400" dirty="0" smtClean="0"/>
              <a:t>de 2021 </a:t>
            </a:r>
            <a:r>
              <a:rPr lang="it-IT" sz="2400" dirty="0" err="1" smtClean="0"/>
              <a:t>avec</a:t>
            </a:r>
            <a:r>
              <a:rPr lang="it-IT" sz="2400" dirty="0" smtClean="0"/>
              <a:t> </a:t>
            </a:r>
            <a:r>
              <a:rPr lang="it-IT" sz="2400" dirty="0"/>
              <a:t>le </a:t>
            </a:r>
            <a:r>
              <a:rPr lang="it-IT" sz="2400" dirty="0" err="1"/>
              <a:t>soutien</a:t>
            </a:r>
            <a:r>
              <a:rPr lang="it-IT" sz="2400" dirty="0"/>
              <a:t> </a:t>
            </a:r>
            <a:r>
              <a:rPr lang="it-IT" sz="2400" dirty="0" err="1"/>
              <a:t>du</a:t>
            </a:r>
            <a:r>
              <a:rPr lang="it-IT" sz="2400" dirty="0"/>
              <a:t> </a:t>
            </a:r>
            <a:r>
              <a:rPr lang="it-IT" sz="2400" dirty="0" smtClean="0"/>
              <a:t>PS, </a:t>
            </a:r>
            <a:r>
              <a:rPr lang="it-IT" sz="2400" dirty="0"/>
              <a:t>de </a:t>
            </a:r>
            <a:r>
              <a:rPr lang="it-IT" sz="2400" dirty="0" err="1"/>
              <a:t>Place</a:t>
            </a:r>
            <a:r>
              <a:rPr lang="it-IT" sz="2400" dirty="0"/>
              <a:t> </a:t>
            </a:r>
            <a:r>
              <a:rPr lang="it-IT" sz="2400" dirty="0" err="1"/>
              <a:t>publique</a:t>
            </a:r>
            <a:r>
              <a:rPr lang="it-IT" sz="2400" dirty="0"/>
              <a:t> et </a:t>
            </a:r>
            <a:r>
              <a:rPr lang="it-IT" sz="2400" dirty="0" err="1"/>
              <a:t>du</a:t>
            </a:r>
            <a:r>
              <a:rPr lang="it-IT" sz="2400" dirty="0"/>
              <a:t> Parti radical de gauche. </a:t>
            </a:r>
            <a:endParaRPr lang="it-IT" sz="2400" dirty="0" smtClean="0"/>
          </a:p>
          <a:p>
            <a:pPr algn="just"/>
            <a:r>
              <a:rPr lang="it-IT" sz="2400" dirty="0" err="1" smtClean="0"/>
              <a:t>ttps</a:t>
            </a:r>
            <a:r>
              <a:rPr lang="it-IT" sz="2400" dirty="0"/>
              <a:t>://</a:t>
            </a:r>
            <a:r>
              <a:rPr lang="it-IT" sz="2400" dirty="0" err="1"/>
              <a:t>www.lepoint.fr</a:t>
            </a:r>
            <a:r>
              <a:rPr lang="it-IT" sz="2400" dirty="0"/>
              <a:t>/</a:t>
            </a:r>
            <a:r>
              <a:rPr lang="it-IT" sz="2400" dirty="0" err="1"/>
              <a:t>politique</a:t>
            </a:r>
            <a:r>
              <a:rPr lang="it-IT" sz="2400" dirty="0"/>
              <a:t>/reunions-non-mixtes-a-l-unef-la-reaction-d-audrey-pulvar-fait-polemique-27-03-2021-2419691_20.php</a:t>
            </a:r>
          </a:p>
          <a:p>
            <a:pPr algn="just"/>
            <a:endParaRPr lang="it-IT" sz="2400" dirty="0"/>
          </a:p>
          <a:p>
            <a:endParaRPr lang="fr-CA" sz="2400" dirty="0"/>
          </a:p>
        </p:txBody>
      </p:sp>
    </p:spTree>
    <p:extLst>
      <p:ext uri="{BB962C8B-B14F-4D97-AF65-F5344CB8AC3E}">
        <p14:creationId xmlns:p14="http://schemas.microsoft.com/office/powerpoint/2010/main" val="1812735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Et encore</a:t>
            </a:r>
            <a:br>
              <a:rPr lang="fr-CA" sz="2800" dirty="0"/>
            </a:br>
            <a:endParaRPr lang="fr-CA" sz="2800" dirty="0"/>
          </a:p>
        </p:txBody>
      </p:sp>
      <p:sp>
        <p:nvSpPr>
          <p:cNvPr id="3" name="Segnaposto contenuto 2"/>
          <p:cNvSpPr>
            <a:spLocks noGrp="1"/>
          </p:cNvSpPr>
          <p:nvPr>
            <p:ph idx="1"/>
          </p:nvPr>
        </p:nvSpPr>
        <p:spPr/>
        <p:txBody>
          <a:bodyPr>
            <a:normAutofit fontScale="85000" lnSpcReduction="20000"/>
          </a:bodyPr>
          <a:lstStyle/>
          <a:p>
            <a:r>
              <a:rPr lang="it-IT" sz="2400" dirty="0"/>
              <a:t>«</a:t>
            </a:r>
            <a:r>
              <a:rPr lang="it-IT" sz="2400" b="1" dirty="0"/>
              <a:t> On </a:t>
            </a:r>
            <a:r>
              <a:rPr lang="it-IT" sz="2400" b="1" dirty="0" err="1"/>
              <a:t>peut</a:t>
            </a:r>
            <a:r>
              <a:rPr lang="it-IT" sz="2400" b="1" dirty="0"/>
              <a:t> lui </a:t>
            </a:r>
            <a:r>
              <a:rPr lang="it-IT" sz="2400" b="1" dirty="0" err="1"/>
              <a:t>demander</a:t>
            </a:r>
            <a:r>
              <a:rPr lang="it-IT" sz="2400" b="1" dirty="0"/>
              <a:t> de se </a:t>
            </a:r>
            <a:r>
              <a:rPr lang="it-IT" sz="2400" b="1" dirty="0" err="1"/>
              <a:t>taire</a:t>
            </a:r>
            <a:r>
              <a:rPr lang="it-IT" sz="2400" b="1" dirty="0"/>
              <a:t> »</a:t>
            </a:r>
          </a:p>
          <a:p>
            <a:pPr algn="just"/>
            <a:r>
              <a:rPr lang="it-IT" sz="2400" dirty="0"/>
              <a:t>« Et si on </a:t>
            </a:r>
            <a:r>
              <a:rPr lang="it-IT" sz="2400" dirty="0" err="1"/>
              <a:t>vous</a:t>
            </a:r>
            <a:r>
              <a:rPr lang="it-IT" sz="2400" dirty="0"/>
              <a:t> </a:t>
            </a:r>
            <a:r>
              <a:rPr lang="it-IT" sz="2400" dirty="0" err="1"/>
              <a:t>avait</a:t>
            </a:r>
            <a:r>
              <a:rPr lang="it-IT" sz="2400" dirty="0"/>
              <a:t> </a:t>
            </a:r>
            <a:r>
              <a:rPr lang="it-IT" sz="2400" dirty="0" err="1"/>
              <a:t>proposé</a:t>
            </a:r>
            <a:r>
              <a:rPr lang="it-IT" sz="2400" dirty="0"/>
              <a:t> de </a:t>
            </a:r>
            <a:r>
              <a:rPr lang="it-IT" sz="2400" dirty="0" err="1"/>
              <a:t>participer</a:t>
            </a:r>
            <a:r>
              <a:rPr lang="it-IT" sz="2400" dirty="0"/>
              <a:t> à une</a:t>
            </a:r>
            <a:r>
              <a:rPr lang="it-IT" sz="2400" b="1" dirty="0"/>
              <a:t> </a:t>
            </a:r>
            <a:r>
              <a:rPr lang="it-IT" sz="2400" b="1" dirty="0" err="1"/>
              <a:t>réunion</a:t>
            </a:r>
            <a:r>
              <a:rPr lang="it-IT" sz="2400" b="1" dirty="0"/>
              <a:t> </a:t>
            </a:r>
            <a:r>
              <a:rPr lang="it-IT" sz="2400" dirty="0" err="1"/>
              <a:t>où</a:t>
            </a:r>
            <a:r>
              <a:rPr lang="it-IT" sz="2400" dirty="0"/>
              <a:t> on </a:t>
            </a:r>
            <a:r>
              <a:rPr lang="it-IT" sz="2400" dirty="0" err="1"/>
              <a:t>demande</a:t>
            </a:r>
            <a:r>
              <a:rPr lang="it-IT" sz="2400" dirty="0"/>
              <a:t> </a:t>
            </a:r>
            <a:r>
              <a:rPr lang="it-IT" sz="2400" dirty="0" err="1"/>
              <a:t>aux</a:t>
            </a:r>
            <a:r>
              <a:rPr lang="it-IT" sz="2400" dirty="0"/>
              <a:t> </a:t>
            </a:r>
            <a:r>
              <a:rPr lang="it-IT" sz="2400" dirty="0" err="1"/>
              <a:t>personnes</a:t>
            </a:r>
            <a:r>
              <a:rPr lang="it-IT" sz="2400" dirty="0"/>
              <a:t> </a:t>
            </a:r>
            <a:r>
              <a:rPr lang="it-IT" sz="2400" dirty="0" err="1"/>
              <a:t>blanches</a:t>
            </a:r>
            <a:r>
              <a:rPr lang="it-IT" sz="2400" dirty="0"/>
              <a:t>, de </a:t>
            </a:r>
            <a:r>
              <a:rPr lang="it-IT" sz="2400" dirty="0" err="1"/>
              <a:t>rester</a:t>
            </a:r>
            <a:r>
              <a:rPr lang="it-IT" sz="2400" dirty="0"/>
              <a:t> </a:t>
            </a:r>
            <a:r>
              <a:rPr lang="it-IT" sz="2400" dirty="0" err="1"/>
              <a:t>derrière</a:t>
            </a:r>
            <a:r>
              <a:rPr lang="it-IT" sz="2400" dirty="0"/>
              <a:t> la porte… ? » a </a:t>
            </a:r>
            <a:r>
              <a:rPr lang="it-IT" sz="2400" dirty="0" err="1"/>
              <a:t>demandé</a:t>
            </a:r>
            <a:r>
              <a:rPr lang="it-IT" sz="2400" dirty="0"/>
              <a:t> à la candidate socialiste la </a:t>
            </a:r>
            <a:r>
              <a:rPr lang="it-IT" sz="2400" dirty="0" err="1"/>
              <a:t>journaliste</a:t>
            </a:r>
            <a:r>
              <a:rPr lang="it-IT" sz="2400" dirty="0"/>
              <a:t> </a:t>
            </a:r>
            <a:r>
              <a:rPr lang="it-IT" sz="2400" dirty="0" err="1"/>
              <a:t>Apolline</a:t>
            </a:r>
            <a:r>
              <a:rPr lang="it-IT" sz="2400" dirty="0"/>
              <a:t> de </a:t>
            </a:r>
            <a:r>
              <a:rPr lang="it-IT" sz="2400" dirty="0" err="1"/>
              <a:t>Malherbe</a:t>
            </a:r>
            <a:r>
              <a:rPr lang="it-IT" sz="2400" dirty="0"/>
              <a:t>. « Non, </a:t>
            </a:r>
            <a:r>
              <a:rPr lang="it-IT" sz="2400" dirty="0" err="1"/>
              <a:t>ça</a:t>
            </a:r>
            <a:r>
              <a:rPr lang="it-IT" sz="2400" dirty="0"/>
              <a:t>, ce n'est </a:t>
            </a:r>
            <a:r>
              <a:rPr lang="it-IT" sz="2400" dirty="0" err="1"/>
              <a:t>pas</a:t>
            </a:r>
            <a:r>
              <a:rPr lang="it-IT" sz="2400" dirty="0"/>
              <a:t> </a:t>
            </a:r>
            <a:r>
              <a:rPr lang="it-IT" sz="2400" dirty="0" err="1"/>
              <a:t>possible</a:t>
            </a:r>
            <a:r>
              <a:rPr lang="it-IT" sz="2400" dirty="0"/>
              <a:t> pour </a:t>
            </a:r>
            <a:r>
              <a:rPr lang="it-IT" sz="2400" dirty="0" err="1"/>
              <a:t>moi</a:t>
            </a:r>
            <a:r>
              <a:rPr lang="it-IT" sz="2400" dirty="0"/>
              <a:t> », a-t-elle </a:t>
            </a:r>
            <a:r>
              <a:rPr lang="it-IT" sz="2400" dirty="0" err="1"/>
              <a:t>immédiatement</a:t>
            </a:r>
            <a:r>
              <a:rPr lang="it-IT" sz="2400" dirty="0"/>
              <a:t> </a:t>
            </a:r>
            <a:r>
              <a:rPr lang="it-IT" sz="2400" dirty="0" err="1"/>
              <a:t>rétorqué</a:t>
            </a:r>
            <a:r>
              <a:rPr lang="it-IT" sz="2400" dirty="0"/>
              <a:t>. </a:t>
            </a:r>
            <a:r>
              <a:rPr lang="it-IT" sz="2400" dirty="0" err="1"/>
              <a:t>Avant</a:t>
            </a:r>
            <a:r>
              <a:rPr lang="it-IT" sz="2400" dirty="0"/>
              <a:t> de </a:t>
            </a:r>
            <a:r>
              <a:rPr lang="it-IT" sz="2400" dirty="0" err="1"/>
              <a:t>tempérer</a:t>
            </a:r>
            <a:r>
              <a:rPr lang="it-IT" sz="2400" dirty="0"/>
              <a:t> : « Si c'est un </a:t>
            </a:r>
            <a:r>
              <a:rPr lang="it-IT" sz="2400" dirty="0" err="1"/>
              <a:t>groupe</a:t>
            </a:r>
            <a:r>
              <a:rPr lang="it-IT" sz="2400" dirty="0"/>
              <a:t> de </a:t>
            </a:r>
            <a:r>
              <a:rPr lang="it-IT" sz="2400" dirty="0" err="1"/>
              <a:t>travail</a:t>
            </a:r>
            <a:r>
              <a:rPr lang="it-IT" sz="2400" dirty="0"/>
              <a:t> </a:t>
            </a:r>
            <a:r>
              <a:rPr lang="it-IT" sz="2400" dirty="0" err="1"/>
              <a:t>consacré</a:t>
            </a:r>
            <a:r>
              <a:rPr lang="it-IT" sz="2400" dirty="0"/>
              <a:t> </a:t>
            </a:r>
            <a:r>
              <a:rPr lang="it-IT" sz="2400" dirty="0" err="1"/>
              <a:t>aux</a:t>
            </a:r>
            <a:r>
              <a:rPr lang="it-IT" sz="2400" dirty="0"/>
              <a:t> </a:t>
            </a:r>
            <a:r>
              <a:rPr lang="it-IT" sz="2400" dirty="0" err="1"/>
              <a:t>discriminations</a:t>
            </a:r>
            <a:r>
              <a:rPr lang="it-IT" sz="2400" dirty="0"/>
              <a:t> dont </a:t>
            </a:r>
            <a:r>
              <a:rPr lang="it-IT" sz="2400" dirty="0" err="1"/>
              <a:t>sont</a:t>
            </a:r>
            <a:r>
              <a:rPr lang="it-IT" sz="2400" dirty="0"/>
              <a:t> l'</a:t>
            </a:r>
            <a:r>
              <a:rPr lang="it-IT" sz="2400" dirty="0" err="1"/>
              <a:t>objet</a:t>
            </a:r>
            <a:r>
              <a:rPr lang="it-IT" sz="2400" dirty="0"/>
              <a:t> </a:t>
            </a:r>
            <a:r>
              <a:rPr lang="it-IT" sz="2400" dirty="0" err="1"/>
              <a:t>les</a:t>
            </a:r>
            <a:r>
              <a:rPr lang="it-IT" sz="2400" dirty="0"/>
              <a:t> </a:t>
            </a:r>
            <a:r>
              <a:rPr lang="it-IT" sz="2400" dirty="0" err="1"/>
              <a:t>personnes</a:t>
            </a:r>
            <a:r>
              <a:rPr lang="it-IT" sz="2400" dirty="0"/>
              <a:t> </a:t>
            </a:r>
            <a:r>
              <a:rPr lang="it-IT" sz="2400" dirty="0" err="1"/>
              <a:t>noires</a:t>
            </a:r>
            <a:r>
              <a:rPr lang="it-IT" sz="2400" dirty="0"/>
              <a:t> </a:t>
            </a:r>
            <a:r>
              <a:rPr lang="it-IT" sz="2400" dirty="0" err="1"/>
              <a:t>ou</a:t>
            </a:r>
            <a:r>
              <a:rPr lang="it-IT" sz="2400" dirty="0"/>
              <a:t> </a:t>
            </a:r>
            <a:r>
              <a:rPr lang="it-IT" sz="2400" dirty="0" err="1"/>
              <a:t>métisses</a:t>
            </a:r>
            <a:r>
              <a:rPr lang="it-IT" sz="2400" dirty="0"/>
              <a:t>, </a:t>
            </a:r>
            <a:r>
              <a:rPr lang="it-IT" sz="2400" dirty="0" err="1"/>
              <a:t>quelque</a:t>
            </a:r>
            <a:r>
              <a:rPr lang="it-IT" sz="2400" dirty="0"/>
              <a:t> </a:t>
            </a:r>
            <a:r>
              <a:rPr lang="it-IT" sz="2400" dirty="0" err="1"/>
              <a:t>chose</a:t>
            </a:r>
            <a:r>
              <a:rPr lang="it-IT" sz="2400" dirty="0"/>
              <a:t> me </a:t>
            </a:r>
            <a:r>
              <a:rPr lang="it-IT" sz="2400" dirty="0" err="1"/>
              <a:t>dit</a:t>
            </a:r>
            <a:r>
              <a:rPr lang="it-IT" sz="2400" dirty="0"/>
              <a:t> </a:t>
            </a:r>
            <a:r>
              <a:rPr lang="it-IT" sz="2400" dirty="0" err="1"/>
              <a:t>que</a:t>
            </a:r>
            <a:r>
              <a:rPr lang="it-IT" sz="2400" dirty="0"/>
              <a:t> 99 % </a:t>
            </a:r>
            <a:r>
              <a:rPr lang="it-IT" sz="2400" dirty="0" err="1"/>
              <a:t>des</a:t>
            </a:r>
            <a:r>
              <a:rPr lang="it-IT" sz="2400" dirty="0"/>
              <a:t> </a:t>
            </a:r>
            <a:r>
              <a:rPr lang="it-IT" sz="2400" dirty="0" err="1"/>
              <a:t>participants</a:t>
            </a:r>
            <a:r>
              <a:rPr lang="it-IT" sz="2400" dirty="0"/>
              <a:t> […] </a:t>
            </a:r>
            <a:r>
              <a:rPr lang="it-IT" sz="2400" dirty="0" err="1"/>
              <a:t>seront</a:t>
            </a:r>
            <a:r>
              <a:rPr lang="it-IT" sz="2400" dirty="0"/>
              <a:t> </a:t>
            </a:r>
            <a:r>
              <a:rPr lang="it-IT" sz="2400" dirty="0" err="1"/>
              <a:t>les</a:t>
            </a:r>
            <a:r>
              <a:rPr lang="it-IT" sz="2400" dirty="0"/>
              <a:t> </a:t>
            </a:r>
            <a:r>
              <a:rPr lang="it-IT" sz="2400" dirty="0" err="1"/>
              <a:t>personnes</a:t>
            </a:r>
            <a:r>
              <a:rPr lang="it-IT" sz="2400" dirty="0"/>
              <a:t> dont il est </a:t>
            </a:r>
            <a:r>
              <a:rPr lang="it-IT" sz="2400" dirty="0" err="1"/>
              <a:t>question</a:t>
            </a:r>
            <a:r>
              <a:rPr lang="it-IT" sz="2400" dirty="0"/>
              <a:t> </a:t>
            </a:r>
            <a:r>
              <a:rPr lang="it-IT" sz="2400" dirty="0" err="1"/>
              <a:t>dans</a:t>
            </a:r>
            <a:r>
              <a:rPr lang="it-IT" sz="2400" dirty="0"/>
              <a:t> l'</a:t>
            </a:r>
            <a:r>
              <a:rPr lang="it-IT" sz="2400" dirty="0" err="1"/>
              <a:t>intitulé</a:t>
            </a:r>
            <a:r>
              <a:rPr lang="it-IT" sz="2400" dirty="0"/>
              <a:t>. »</a:t>
            </a:r>
          </a:p>
          <a:p>
            <a:pPr algn="just"/>
            <a:r>
              <a:rPr lang="it-IT" sz="2400" dirty="0" smtClean="0"/>
              <a:t>Mais </a:t>
            </a:r>
            <a:r>
              <a:rPr lang="it-IT" sz="2400" dirty="0"/>
              <a:t>c'est </a:t>
            </a:r>
            <a:r>
              <a:rPr lang="it-IT" sz="2400" dirty="0" err="1"/>
              <a:t>surtout</a:t>
            </a:r>
            <a:r>
              <a:rPr lang="it-IT" sz="2400" dirty="0"/>
              <a:t> la </a:t>
            </a:r>
            <a:r>
              <a:rPr lang="it-IT" sz="2400" dirty="0" err="1"/>
              <a:t>conclusion</a:t>
            </a:r>
            <a:r>
              <a:rPr lang="it-IT" sz="2400" dirty="0"/>
              <a:t> d'Audrey </a:t>
            </a:r>
            <a:r>
              <a:rPr lang="it-IT" sz="2400" dirty="0" err="1"/>
              <a:t>Pulvar</a:t>
            </a:r>
            <a:r>
              <a:rPr lang="it-IT" sz="2400" dirty="0"/>
              <a:t> qui a </a:t>
            </a:r>
            <a:r>
              <a:rPr lang="it-IT" sz="2400" dirty="0" err="1"/>
              <a:t>déclenché</a:t>
            </a:r>
            <a:r>
              <a:rPr lang="it-IT" sz="2400" dirty="0"/>
              <a:t> un </a:t>
            </a:r>
            <a:r>
              <a:rPr lang="it-IT" sz="2400" dirty="0" err="1"/>
              <a:t>tollé</a:t>
            </a:r>
            <a:r>
              <a:rPr lang="it-IT" sz="2400" dirty="0"/>
              <a:t> </a:t>
            </a:r>
            <a:r>
              <a:rPr lang="it-IT" sz="2400" dirty="0" err="1"/>
              <a:t>sur</a:t>
            </a:r>
            <a:r>
              <a:rPr lang="it-IT" sz="2400" dirty="0"/>
              <a:t> </a:t>
            </a:r>
            <a:r>
              <a:rPr lang="it-IT" sz="2400" dirty="0" err="1"/>
              <a:t>les</a:t>
            </a:r>
            <a:r>
              <a:rPr lang="it-IT" sz="2400" dirty="0"/>
              <a:t> </a:t>
            </a:r>
            <a:r>
              <a:rPr lang="it-IT" sz="2400" dirty="0" err="1"/>
              <a:t>réseaux</a:t>
            </a:r>
            <a:r>
              <a:rPr lang="it-IT" sz="2400" dirty="0"/>
              <a:t> </a:t>
            </a:r>
            <a:r>
              <a:rPr lang="it-IT" sz="2400" dirty="0" err="1"/>
              <a:t>sociaux</a:t>
            </a:r>
            <a:r>
              <a:rPr lang="it-IT" sz="2400" dirty="0"/>
              <a:t> : « Si </a:t>
            </a:r>
            <a:r>
              <a:rPr lang="it-IT" sz="2400" dirty="0" err="1"/>
              <a:t>vient</a:t>
            </a:r>
            <a:r>
              <a:rPr lang="it-IT" sz="2400" dirty="0"/>
              <a:t> à </a:t>
            </a:r>
            <a:r>
              <a:rPr lang="it-IT" sz="2400" dirty="0" err="1"/>
              <a:t>cet</a:t>
            </a:r>
            <a:r>
              <a:rPr lang="it-IT" sz="2400" dirty="0"/>
              <a:t> atelier une femme </a:t>
            </a:r>
            <a:r>
              <a:rPr lang="it-IT" sz="2400" dirty="0" err="1"/>
              <a:t>blanche</a:t>
            </a:r>
            <a:r>
              <a:rPr lang="it-IT" sz="2400" dirty="0"/>
              <a:t> </a:t>
            </a:r>
            <a:r>
              <a:rPr lang="it-IT" sz="2400" dirty="0" err="1"/>
              <a:t>ou</a:t>
            </a:r>
            <a:r>
              <a:rPr lang="it-IT" sz="2400" dirty="0"/>
              <a:t> un </a:t>
            </a:r>
            <a:r>
              <a:rPr lang="it-IT" sz="2400" dirty="0" err="1"/>
              <a:t>homme</a:t>
            </a:r>
            <a:r>
              <a:rPr lang="it-IT" sz="2400" dirty="0"/>
              <a:t> </a:t>
            </a:r>
            <a:r>
              <a:rPr lang="it-IT" sz="2400" dirty="0" err="1"/>
              <a:t>blanc</a:t>
            </a:r>
            <a:r>
              <a:rPr lang="it-IT" sz="2400" dirty="0"/>
              <a:t>, il n'est </a:t>
            </a:r>
            <a:r>
              <a:rPr lang="it-IT" sz="2400" dirty="0" err="1"/>
              <a:t>pas</a:t>
            </a:r>
            <a:r>
              <a:rPr lang="it-IT" sz="2400" dirty="0"/>
              <a:t> </a:t>
            </a:r>
            <a:r>
              <a:rPr lang="it-IT" sz="2400" dirty="0" err="1"/>
              <a:t>question</a:t>
            </a:r>
            <a:r>
              <a:rPr lang="it-IT" sz="2400" dirty="0"/>
              <a:t> de le </a:t>
            </a:r>
            <a:r>
              <a:rPr lang="it-IT" sz="2400" dirty="0" err="1"/>
              <a:t>ou</a:t>
            </a:r>
            <a:r>
              <a:rPr lang="it-IT" sz="2400" dirty="0"/>
              <a:t> la </a:t>
            </a:r>
            <a:r>
              <a:rPr lang="it-IT" sz="2400" dirty="0" err="1"/>
              <a:t>jeter</a:t>
            </a:r>
            <a:r>
              <a:rPr lang="it-IT" sz="2400" dirty="0"/>
              <a:t> </a:t>
            </a:r>
            <a:r>
              <a:rPr lang="it-IT" sz="2400" dirty="0" err="1"/>
              <a:t>dehors</a:t>
            </a:r>
            <a:r>
              <a:rPr lang="it-IT" sz="2400" dirty="0"/>
              <a:t>, en revanche, on </a:t>
            </a:r>
            <a:r>
              <a:rPr lang="it-IT" sz="2400" dirty="0" err="1"/>
              <a:t>peut</a:t>
            </a:r>
            <a:r>
              <a:rPr lang="it-IT" sz="2400" dirty="0"/>
              <a:t> lui </a:t>
            </a:r>
            <a:r>
              <a:rPr lang="it-IT" sz="2400" dirty="0" err="1"/>
              <a:t>demander</a:t>
            </a:r>
            <a:r>
              <a:rPr lang="it-IT" sz="2400" dirty="0"/>
              <a:t> </a:t>
            </a:r>
            <a:r>
              <a:rPr lang="it-IT" sz="2400" b="1" dirty="0"/>
              <a:t>de se </a:t>
            </a:r>
            <a:r>
              <a:rPr lang="it-IT" sz="2400" b="1" dirty="0" err="1"/>
              <a:t>taire</a:t>
            </a:r>
            <a:r>
              <a:rPr lang="it-IT" sz="2400" b="1" dirty="0"/>
              <a:t>, d'</a:t>
            </a:r>
            <a:r>
              <a:rPr lang="it-IT" sz="2400" b="1" dirty="0" err="1"/>
              <a:t>être</a:t>
            </a:r>
            <a:r>
              <a:rPr lang="it-IT" sz="2400" b="1" dirty="0"/>
              <a:t> </a:t>
            </a:r>
            <a:r>
              <a:rPr lang="it-IT" sz="2400" b="1" dirty="0" err="1"/>
              <a:t>spectatrice</a:t>
            </a:r>
            <a:r>
              <a:rPr lang="it-IT" sz="2400" b="1" dirty="0"/>
              <a:t> </a:t>
            </a:r>
            <a:r>
              <a:rPr lang="it-IT" sz="2400" b="1" dirty="0" err="1"/>
              <a:t>ou</a:t>
            </a:r>
            <a:r>
              <a:rPr lang="it-IT" sz="2400" b="1" dirty="0"/>
              <a:t> </a:t>
            </a:r>
            <a:r>
              <a:rPr lang="it-IT" sz="2400" b="1" dirty="0" err="1"/>
              <a:t>spectateur</a:t>
            </a:r>
            <a:r>
              <a:rPr lang="it-IT" sz="2400" b="1" dirty="0"/>
              <a:t> </a:t>
            </a:r>
            <a:r>
              <a:rPr lang="it-IT" sz="2400" b="1" dirty="0" err="1"/>
              <a:t>silencieux</a:t>
            </a:r>
            <a:r>
              <a:rPr lang="it-IT" sz="2400" b="1" dirty="0"/>
              <a:t>. </a:t>
            </a:r>
            <a:r>
              <a:rPr lang="it-IT" sz="2400" b="1" dirty="0" smtClean="0"/>
              <a:t>»</a:t>
            </a:r>
          </a:p>
          <a:p>
            <a:pPr algn="just"/>
            <a:r>
              <a:rPr lang="it-IT" sz="2400" dirty="0" err="1"/>
              <a:t>ttps</a:t>
            </a:r>
            <a:r>
              <a:rPr lang="it-IT" sz="2400" dirty="0"/>
              <a:t>://</a:t>
            </a:r>
            <a:r>
              <a:rPr lang="it-IT" sz="2400" dirty="0" err="1"/>
              <a:t>www.lepoint.fr</a:t>
            </a:r>
            <a:r>
              <a:rPr lang="it-IT" sz="2400" dirty="0"/>
              <a:t>/</a:t>
            </a:r>
            <a:r>
              <a:rPr lang="it-IT" sz="2400" dirty="0" err="1"/>
              <a:t>politique</a:t>
            </a:r>
            <a:r>
              <a:rPr lang="it-IT" sz="2400" dirty="0"/>
              <a:t>/reunions-non-mixtes-a-l-unef-la-reaction-d-audrey-pulvar-fait-polemique-27-03-2021-2419691_20.php</a:t>
            </a:r>
            <a:endParaRPr lang="fr-CA" sz="2400" dirty="0"/>
          </a:p>
        </p:txBody>
      </p:sp>
    </p:spTree>
    <p:extLst>
      <p:ext uri="{BB962C8B-B14F-4D97-AF65-F5344CB8AC3E}">
        <p14:creationId xmlns:p14="http://schemas.microsoft.com/office/powerpoint/2010/main" val="36992329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Réactions</a:t>
            </a: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it-IT" sz="2400" dirty="0"/>
              <a:t>Pour le </a:t>
            </a:r>
            <a:r>
              <a:rPr lang="it-IT" sz="2400" dirty="0" err="1"/>
              <a:t>président</a:t>
            </a:r>
            <a:r>
              <a:rPr lang="it-IT" sz="2400" dirty="0"/>
              <a:t> de la </a:t>
            </a:r>
            <a:r>
              <a:rPr lang="it-IT" sz="2400" dirty="0" err="1"/>
              <a:t>région</a:t>
            </a:r>
            <a:r>
              <a:rPr lang="it-IT" sz="2400" dirty="0"/>
              <a:t> Paca, </a:t>
            </a:r>
            <a:r>
              <a:rPr lang="it-IT" sz="2400" dirty="0" err="1"/>
              <a:t>Renaud</a:t>
            </a:r>
            <a:r>
              <a:rPr lang="it-IT" sz="2400" dirty="0"/>
              <a:t> </a:t>
            </a:r>
            <a:r>
              <a:rPr lang="it-IT" sz="2400" dirty="0" err="1"/>
              <a:t>Muselier</a:t>
            </a:r>
            <a:r>
              <a:rPr lang="it-IT" sz="2400" dirty="0"/>
              <a:t>, </a:t>
            </a:r>
            <a:r>
              <a:rPr lang="it-IT" sz="2400" dirty="0" err="1"/>
              <a:t>cette</a:t>
            </a:r>
            <a:r>
              <a:rPr lang="it-IT" sz="2400" dirty="0"/>
              <a:t> </a:t>
            </a:r>
            <a:r>
              <a:rPr lang="it-IT" sz="2400" dirty="0" err="1"/>
              <a:t>déclaration</a:t>
            </a:r>
            <a:r>
              <a:rPr lang="it-IT" sz="2400" dirty="0"/>
              <a:t> n'est « </a:t>
            </a:r>
            <a:r>
              <a:rPr lang="it-IT" sz="2400" dirty="0" err="1"/>
              <a:t>pas</a:t>
            </a:r>
            <a:r>
              <a:rPr lang="it-IT" sz="2400" dirty="0"/>
              <a:t> </a:t>
            </a:r>
            <a:r>
              <a:rPr lang="it-IT" sz="2400" dirty="0" err="1"/>
              <a:t>seulement</a:t>
            </a:r>
            <a:r>
              <a:rPr lang="it-IT" sz="2400" dirty="0"/>
              <a:t> </a:t>
            </a:r>
            <a:r>
              <a:rPr lang="it-IT" sz="2400" dirty="0" err="1"/>
              <a:t>scandaleuse</a:t>
            </a:r>
            <a:r>
              <a:rPr lang="it-IT" sz="2400" dirty="0"/>
              <a:t> », elle est </a:t>
            </a:r>
            <a:r>
              <a:rPr lang="it-IT" sz="2400" dirty="0" err="1"/>
              <a:t>également</a:t>
            </a:r>
            <a:r>
              <a:rPr lang="it-IT" sz="2400" dirty="0"/>
              <a:t> « </a:t>
            </a:r>
            <a:r>
              <a:rPr lang="it-IT" sz="2400" dirty="0" err="1"/>
              <a:t>raciste</a:t>
            </a:r>
            <a:r>
              <a:rPr lang="it-IT" sz="2400" dirty="0"/>
              <a:t> ». « </a:t>
            </a:r>
            <a:r>
              <a:rPr lang="it-IT" sz="2400" b="1" dirty="0"/>
              <a:t>En </a:t>
            </a:r>
            <a:r>
              <a:rPr lang="it-IT" sz="2400" b="1" dirty="0" err="1"/>
              <a:t>République</a:t>
            </a:r>
            <a:r>
              <a:rPr lang="it-IT" sz="2400" dirty="0"/>
              <a:t>, NON, </a:t>
            </a:r>
            <a:r>
              <a:rPr lang="it-IT" sz="2400" dirty="0" err="1"/>
              <a:t>aucune</a:t>
            </a:r>
            <a:r>
              <a:rPr lang="it-IT" sz="2400" dirty="0"/>
              <a:t> « bonne </a:t>
            </a:r>
            <a:r>
              <a:rPr lang="it-IT" sz="2400" dirty="0" err="1"/>
              <a:t>raison</a:t>
            </a:r>
            <a:r>
              <a:rPr lang="it-IT" sz="2400" dirty="0"/>
              <a:t> » </a:t>
            </a:r>
            <a:r>
              <a:rPr lang="it-IT" sz="2400" dirty="0" err="1"/>
              <a:t>au</a:t>
            </a:r>
            <a:r>
              <a:rPr lang="it-IT" sz="2400" dirty="0"/>
              <a:t> monde ne donne le </a:t>
            </a:r>
            <a:r>
              <a:rPr lang="it-IT" sz="2400" dirty="0" err="1"/>
              <a:t>droit</a:t>
            </a:r>
            <a:r>
              <a:rPr lang="it-IT" sz="2400" dirty="0"/>
              <a:t> de </a:t>
            </a:r>
            <a:r>
              <a:rPr lang="it-IT" sz="2400" dirty="0" err="1"/>
              <a:t>faire</a:t>
            </a:r>
            <a:r>
              <a:rPr lang="it-IT" sz="2400" dirty="0"/>
              <a:t> </a:t>
            </a:r>
            <a:r>
              <a:rPr lang="it-IT" sz="2400" dirty="0" err="1"/>
              <a:t>taire</a:t>
            </a:r>
            <a:r>
              <a:rPr lang="it-IT" sz="2400" dirty="0"/>
              <a:t> une </a:t>
            </a:r>
            <a:r>
              <a:rPr lang="it-IT" sz="2400" dirty="0" err="1"/>
              <a:t>personne</a:t>
            </a:r>
            <a:r>
              <a:rPr lang="it-IT" sz="2400" dirty="0"/>
              <a:t> pour sa </a:t>
            </a:r>
            <a:r>
              <a:rPr lang="it-IT" sz="2400" dirty="0" err="1"/>
              <a:t>couleur</a:t>
            </a:r>
            <a:r>
              <a:rPr lang="it-IT" sz="2400" dirty="0"/>
              <a:t> de </a:t>
            </a:r>
            <a:r>
              <a:rPr lang="it-IT" sz="2400" dirty="0" err="1"/>
              <a:t>peau</a:t>
            </a:r>
            <a:r>
              <a:rPr lang="it-IT" sz="2400" dirty="0"/>
              <a:t>. </a:t>
            </a:r>
            <a:r>
              <a:rPr lang="it-IT" sz="2400" dirty="0" err="1"/>
              <a:t>Aucune</a:t>
            </a:r>
            <a:r>
              <a:rPr lang="it-IT" sz="2400" dirty="0"/>
              <a:t>, et </a:t>
            </a:r>
            <a:r>
              <a:rPr lang="it-IT" sz="2400" dirty="0" err="1"/>
              <a:t>sous</a:t>
            </a:r>
            <a:r>
              <a:rPr lang="it-IT" sz="2400" dirty="0"/>
              <a:t> </a:t>
            </a:r>
            <a:r>
              <a:rPr lang="it-IT" sz="2400" dirty="0" err="1"/>
              <a:t>aucune</a:t>
            </a:r>
            <a:r>
              <a:rPr lang="it-IT" sz="2400" dirty="0"/>
              <a:t> </a:t>
            </a:r>
            <a:r>
              <a:rPr lang="it-IT" sz="2400" dirty="0" err="1"/>
              <a:t>circonstance</a:t>
            </a:r>
            <a:r>
              <a:rPr lang="it-IT" sz="2400" dirty="0"/>
              <a:t> », a-t-il </a:t>
            </a:r>
            <a:r>
              <a:rPr lang="it-IT" sz="2400" dirty="0" err="1"/>
              <a:t>écrit</a:t>
            </a:r>
            <a:endParaRPr lang="it-IT" sz="2400" dirty="0"/>
          </a:p>
          <a:p>
            <a:pPr algn="just"/>
            <a:r>
              <a:rPr lang="it-IT" sz="2400" dirty="0" smtClean="0"/>
              <a:t>«</a:t>
            </a:r>
            <a:r>
              <a:rPr lang="it-IT" sz="2400" dirty="0"/>
              <a:t> Stop </a:t>
            </a:r>
            <a:r>
              <a:rPr lang="it-IT" sz="2400" dirty="0" err="1"/>
              <a:t>aux</a:t>
            </a:r>
            <a:r>
              <a:rPr lang="it-IT" sz="2400" dirty="0"/>
              <a:t> </a:t>
            </a:r>
            <a:r>
              <a:rPr lang="it-IT" sz="2400" dirty="0" err="1"/>
              <a:t>accommodements</a:t>
            </a:r>
            <a:r>
              <a:rPr lang="it-IT" sz="2400" dirty="0"/>
              <a:t> </a:t>
            </a:r>
            <a:r>
              <a:rPr lang="it-IT" sz="2400" b="1" dirty="0" err="1"/>
              <a:t>avec</a:t>
            </a:r>
            <a:r>
              <a:rPr lang="it-IT" sz="2400" b="1" dirty="0"/>
              <a:t> la </a:t>
            </a:r>
            <a:r>
              <a:rPr lang="it-IT" sz="2400" b="1" dirty="0" err="1"/>
              <a:t>République</a:t>
            </a:r>
            <a:r>
              <a:rPr lang="it-IT" sz="2400" b="1" dirty="0"/>
              <a:t> </a:t>
            </a:r>
            <a:r>
              <a:rPr lang="it-IT" sz="2400" dirty="0"/>
              <a:t>et </a:t>
            </a:r>
            <a:r>
              <a:rPr lang="it-IT" sz="2400" dirty="0" err="1"/>
              <a:t>ses</a:t>
            </a:r>
            <a:r>
              <a:rPr lang="it-IT" sz="2400" dirty="0"/>
              <a:t> </a:t>
            </a:r>
            <a:r>
              <a:rPr lang="it-IT" sz="2400" dirty="0" err="1"/>
              <a:t>lois</a:t>
            </a:r>
            <a:r>
              <a:rPr lang="it-IT" sz="2400" dirty="0"/>
              <a:t> ! » a </a:t>
            </a:r>
            <a:r>
              <a:rPr lang="it-IT" sz="2400" dirty="0" err="1"/>
              <a:t>également</a:t>
            </a:r>
            <a:r>
              <a:rPr lang="it-IT" sz="2400" dirty="0"/>
              <a:t> </a:t>
            </a:r>
            <a:r>
              <a:rPr lang="it-IT" sz="2400" dirty="0" err="1"/>
              <a:t>écrit</a:t>
            </a:r>
            <a:r>
              <a:rPr lang="it-IT" sz="2400" dirty="0"/>
              <a:t> </a:t>
            </a:r>
            <a:r>
              <a:rPr lang="it-IT" sz="2400" dirty="0" err="1"/>
              <a:t>Rachida</a:t>
            </a:r>
            <a:r>
              <a:rPr lang="it-IT" sz="2400" dirty="0"/>
              <a:t> Dati, qui </a:t>
            </a:r>
            <a:r>
              <a:rPr lang="it-IT" sz="2400" dirty="0" err="1"/>
              <a:t>demande</a:t>
            </a:r>
            <a:r>
              <a:rPr lang="it-IT" sz="2400" dirty="0"/>
              <a:t> à Anne Hidalgo de </a:t>
            </a:r>
            <a:r>
              <a:rPr lang="it-IT" sz="2400" dirty="0" err="1"/>
              <a:t>réagir</a:t>
            </a:r>
            <a:r>
              <a:rPr lang="it-IT" sz="2400" dirty="0"/>
              <a:t>. </a:t>
            </a:r>
            <a:r>
              <a:rPr lang="it-IT" sz="2400" dirty="0" err="1"/>
              <a:t>Valérie</a:t>
            </a:r>
            <a:r>
              <a:rPr lang="it-IT" sz="2400" dirty="0"/>
              <a:t> </a:t>
            </a:r>
            <a:r>
              <a:rPr lang="it-IT" sz="2400" dirty="0" err="1"/>
              <a:t>Pécresse</a:t>
            </a:r>
            <a:r>
              <a:rPr lang="it-IT" sz="2400" dirty="0"/>
              <a:t> n'a </a:t>
            </a:r>
            <a:r>
              <a:rPr lang="it-IT" sz="2400" dirty="0" err="1"/>
              <a:t>pas</a:t>
            </a:r>
            <a:r>
              <a:rPr lang="it-IT" sz="2400" dirty="0"/>
              <a:t> non plus </a:t>
            </a:r>
            <a:r>
              <a:rPr lang="it-IT" sz="2400" dirty="0" err="1"/>
              <a:t>manqué</a:t>
            </a:r>
            <a:r>
              <a:rPr lang="it-IT" sz="2400" dirty="0"/>
              <a:t> d'</a:t>
            </a:r>
            <a:r>
              <a:rPr lang="it-IT" sz="2400" dirty="0" err="1"/>
              <a:t>exprimer</a:t>
            </a:r>
            <a:r>
              <a:rPr lang="it-IT" sz="2400" dirty="0"/>
              <a:t> son </a:t>
            </a:r>
            <a:r>
              <a:rPr lang="it-IT" sz="2400" dirty="0" err="1"/>
              <a:t>sentiment</a:t>
            </a:r>
            <a:r>
              <a:rPr lang="it-IT" sz="2400" dirty="0"/>
              <a:t> : « </a:t>
            </a:r>
            <a:r>
              <a:rPr lang="it-IT" sz="2400" b="1" dirty="0" err="1"/>
              <a:t>Dans</a:t>
            </a:r>
            <a:r>
              <a:rPr lang="it-IT" sz="2400" b="1" dirty="0"/>
              <a:t> ma </a:t>
            </a:r>
            <a:r>
              <a:rPr lang="it-IT" sz="2400" b="1" dirty="0" err="1"/>
              <a:t>région</a:t>
            </a:r>
            <a:r>
              <a:rPr lang="it-IT" sz="2400" b="1" dirty="0"/>
              <a:t>, </a:t>
            </a:r>
            <a:r>
              <a:rPr lang="it-IT" sz="2400" b="1" dirty="0" err="1"/>
              <a:t>aucun</a:t>
            </a:r>
            <a:r>
              <a:rPr lang="it-IT" sz="2400" b="1" dirty="0"/>
              <a:t> </a:t>
            </a:r>
            <a:r>
              <a:rPr lang="it-IT" sz="2400" b="1" dirty="0" err="1"/>
              <a:t>habitant</a:t>
            </a:r>
            <a:r>
              <a:rPr lang="it-IT" sz="2400" b="1" dirty="0"/>
              <a:t> ne </a:t>
            </a:r>
            <a:r>
              <a:rPr lang="it-IT" sz="2400" b="1" dirty="0" err="1"/>
              <a:t>doit</a:t>
            </a:r>
            <a:r>
              <a:rPr lang="it-IT" sz="2400" b="1" dirty="0"/>
              <a:t> </a:t>
            </a:r>
            <a:r>
              <a:rPr lang="it-IT" sz="2400" b="1" dirty="0" err="1"/>
              <a:t>être</a:t>
            </a:r>
            <a:r>
              <a:rPr lang="it-IT" sz="2400" b="1" dirty="0"/>
              <a:t> </a:t>
            </a:r>
            <a:r>
              <a:rPr lang="it-IT" sz="2400" b="1" dirty="0" err="1"/>
              <a:t>discriminé</a:t>
            </a:r>
            <a:r>
              <a:rPr lang="it-IT" sz="2400" b="1" dirty="0"/>
              <a:t> pour la </a:t>
            </a:r>
            <a:r>
              <a:rPr lang="it-IT" sz="2400" b="1" dirty="0" err="1"/>
              <a:t>couleur</a:t>
            </a:r>
            <a:r>
              <a:rPr lang="it-IT" sz="2400" b="1" dirty="0"/>
              <a:t> de sa </a:t>
            </a:r>
            <a:r>
              <a:rPr lang="it-IT" sz="2400" b="1" dirty="0" err="1"/>
              <a:t>peau</a:t>
            </a:r>
            <a:r>
              <a:rPr lang="it-IT" sz="2400" dirty="0"/>
              <a:t>. Il </a:t>
            </a:r>
            <a:r>
              <a:rPr lang="it-IT" sz="2400" dirty="0" err="1"/>
              <a:t>n'y</a:t>
            </a:r>
            <a:r>
              <a:rPr lang="it-IT" sz="2400" dirty="0"/>
              <a:t> a </a:t>
            </a:r>
            <a:r>
              <a:rPr lang="it-IT" sz="2400" dirty="0" err="1"/>
              <a:t>pas</a:t>
            </a:r>
            <a:r>
              <a:rPr lang="it-IT" sz="2400" dirty="0"/>
              <a:t> de </a:t>
            </a:r>
            <a:r>
              <a:rPr lang="it-IT" sz="2400" dirty="0" err="1"/>
              <a:t>racisme</a:t>
            </a:r>
            <a:r>
              <a:rPr lang="it-IT" sz="2400" dirty="0"/>
              <a:t> “</a:t>
            </a:r>
            <a:r>
              <a:rPr lang="it-IT" sz="2400" dirty="0" err="1"/>
              <a:t>acceptable</a:t>
            </a:r>
            <a:r>
              <a:rPr lang="it-IT" sz="2400" dirty="0"/>
              <a:t>” ! » a-t-elle </a:t>
            </a:r>
            <a:r>
              <a:rPr lang="it-IT" sz="2400" dirty="0" err="1"/>
              <a:t>notamment</a:t>
            </a:r>
            <a:r>
              <a:rPr lang="it-IT" sz="2400" dirty="0"/>
              <a:t> </a:t>
            </a:r>
            <a:r>
              <a:rPr lang="it-IT" sz="2400" dirty="0" err="1"/>
              <a:t>écrit</a:t>
            </a:r>
            <a:endParaRPr lang="it-IT" sz="2400" dirty="0"/>
          </a:p>
          <a:p>
            <a:pPr algn="just"/>
            <a:r>
              <a:rPr lang="it-IT" sz="2400" dirty="0" smtClean="0"/>
              <a:t>«</a:t>
            </a:r>
            <a:r>
              <a:rPr lang="it-IT" sz="2400" dirty="0"/>
              <a:t> </a:t>
            </a:r>
            <a:r>
              <a:rPr lang="it-IT" sz="2400" b="1" dirty="0"/>
              <a:t>En France, il y a une </a:t>
            </a:r>
            <a:r>
              <a:rPr lang="it-IT" sz="2400" b="1" dirty="0" err="1"/>
              <a:t>seule</a:t>
            </a:r>
            <a:r>
              <a:rPr lang="it-IT" sz="2400" b="1" dirty="0"/>
              <a:t> </a:t>
            </a:r>
            <a:r>
              <a:rPr lang="it-IT" sz="2400" b="1" dirty="0" err="1"/>
              <a:t>communauté</a:t>
            </a:r>
            <a:r>
              <a:rPr lang="it-IT" sz="2400" b="1" dirty="0"/>
              <a:t> : la </a:t>
            </a:r>
            <a:r>
              <a:rPr lang="it-IT" sz="2400" b="1" dirty="0" err="1"/>
              <a:t>communauté</a:t>
            </a:r>
            <a:r>
              <a:rPr lang="it-IT" sz="2400" b="1" dirty="0"/>
              <a:t> </a:t>
            </a:r>
            <a:r>
              <a:rPr lang="it-IT" sz="2400" b="1" dirty="0" err="1"/>
              <a:t>nationale</a:t>
            </a:r>
            <a:r>
              <a:rPr lang="it-IT" sz="2400" b="1" dirty="0"/>
              <a:t>. </a:t>
            </a:r>
            <a:r>
              <a:rPr lang="it-IT" sz="2400" dirty="0"/>
              <a:t>On ne </a:t>
            </a:r>
            <a:r>
              <a:rPr lang="it-IT" sz="2400" dirty="0" err="1"/>
              <a:t>peut</a:t>
            </a:r>
            <a:r>
              <a:rPr lang="it-IT" sz="2400" dirty="0"/>
              <a:t> </a:t>
            </a:r>
            <a:r>
              <a:rPr lang="it-IT" sz="2400" dirty="0" err="1"/>
              <a:t>pas</a:t>
            </a:r>
            <a:r>
              <a:rPr lang="it-IT" sz="2400" dirty="0"/>
              <a:t> </a:t>
            </a:r>
            <a:r>
              <a:rPr lang="it-IT" sz="2400" dirty="0" err="1"/>
              <a:t>être</a:t>
            </a:r>
            <a:r>
              <a:rPr lang="it-IT" sz="2400" dirty="0"/>
              <a:t> </a:t>
            </a:r>
            <a:r>
              <a:rPr lang="it-IT" sz="2400" dirty="0" err="1"/>
              <a:t>enjoint</a:t>
            </a:r>
            <a:r>
              <a:rPr lang="it-IT" sz="2400" dirty="0"/>
              <a:t> de </a:t>
            </a:r>
            <a:r>
              <a:rPr lang="it-IT" sz="2400" dirty="0" err="1"/>
              <a:t>parler</a:t>
            </a:r>
            <a:r>
              <a:rPr lang="it-IT" sz="2400" dirty="0"/>
              <a:t> </a:t>
            </a:r>
            <a:r>
              <a:rPr lang="it-IT" sz="2400" dirty="0" err="1"/>
              <a:t>ou</a:t>
            </a:r>
            <a:r>
              <a:rPr lang="it-IT" sz="2400" dirty="0"/>
              <a:t> de se </a:t>
            </a:r>
            <a:r>
              <a:rPr lang="it-IT" sz="2400" dirty="0" err="1"/>
              <a:t>taire</a:t>
            </a:r>
            <a:r>
              <a:rPr lang="it-IT" sz="2400" dirty="0"/>
              <a:t> en </a:t>
            </a:r>
            <a:r>
              <a:rPr lang="it-IT" sz="2400" dirty="0" err="1"/>
              <a:t>fonction</a:t>
            </a:r>
            <a:r>
              <a:rPr lang="it-IT" sz="2400" dirty="0"/>
              <a:t> de sa </a:t>
            </a:r>
            <a:r>
              <a:rPr lang="it-IT" sz="2400" dirty="0" err="1"/>
              <a:t>couleur</a:t>
            </a:r>
            <a:r>
              <a:rPr lang="it-IT" sz="2400" dirty="0"/>
              <a:t> de </a:t>
            </a:r>
            <a:r>
              <a:rPr lang="it-IT" sz="2400" dirty="0" err="1"/>
              <a:t>peau</a:t>
            </a:r>
            <a:r>
              <a:rPr lang="it-IT" sz="2400" dirty="0"/>
              <a:t> </a:t>
            </a:r>
            <a:r>
              <a:rPr lang="it-IT" sz="2400" dirty="0" err="1"/>
              <a:t>ou</a:t>
            </a:r>
            <a:r>
              <a:rPr lang="it-IT" sz="2400" dirty="0"/>
              <a:t> de son origine », a </a:t>
            </a:r>
            <a:r>
              <a:rPr lang="it-IT" sz="2400" dirty="0" err="1"/>
              <a:t>ajouté</a:t>
            </a:r>
            <a:r>
              <a:rPr lang="it-IT" sz="2400" dirty="0"/>
              <a:t> Christian Jacob, patron </a:t>
            </a:r>
            <a:r>
              <a:rPr lang="it-IT" sz="2400" dirty="0" err="1"/>
              <a:t>des</a:t>
            </a:r>
            <a:r>
              <a:rPr lang="it-IT" sz="2400" dirty="0"/>
              <a:t> </a:t>
            </a:r>
            <a:r>
              <a:rPr lang="it-IT" sz="2400" dirty="0" err="1"/>
              <a:t>Républicains</a:t>
            </a:r>
            <a:r>
              <a:rPr lang="it-IT" sz="2400" dirty="0"/>
              <a:t>.</a:t>
            </a:r>
            <a:endParaRPr lang="fr-CA" sz="2400" dirty="0"/>
          </a:p>
        </p:txBody>
      </p:sp>
    </p:spTree>
    <p:extLst>
      <p:ext uri="{BB962C8B-B14F-4D97-AF65-F5344CB8AC3E}">
        <p14:creationId xmlns:p14="http://schemas.microsoft.com/office/powerpoint/2010/main" val="21797270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Réactions</a:t>
            </a:r>
          </a:p>
        </p:txBody>
      </p:sp>
      <p:sp>
        <p:nvSpPr>
          <p:cNvPr id="3" name="Segnaposto contenuto 2"/>
          <p:cNvSpPr>
            <a:spLocks noGrp="1"/>
          </p:cNvSpPr>
          <p:nvPr>
            <p:ph idx="1"/>
          </p:nvPr>
        </p:nvSpPr>
        <p:spPr/>
        <p:txBody>
          <a:bodyPr>
            <a:normAutofit/>
          </a:bodyPr>
          <a:lstStyle/>
          <a:p>
            <a:pPr algn="just"/>
            <a:r>
              <a:rPr lang="it-IT" sz="2400" dirty="0" err="1"/>
              <a:t>Au</a:t>
            </a:r>
            <a:r>
              <a:rPr lang="it-IT" sz="2400" dirty="0"/>
              <a:t> </a:t>
            </a:r>
            <a:r>
              <a:rPr lang="it-IT" sz="2400" dirty="0" err="1"/>
              <a:t>sein</a:t>
            </a:r>
            <a:r>
              <a:rPr lang="it-IT" sz="2400" dirty="0"/>
              <a:t> </a:t>
            </a:r>
            <a:r>
              <a:rPr lang="it-IT" sz="2400" dirty="0" err="1"/>
              <a:t>du</a:t>
            </a:r>
            <a:r>
              <a:rPr lang="it-IT" sz="2400" dirty="0"/>
              <a:t> </a:t>
            </a:r>
            <a:r>
              <a:rPr lang="it-IT" sz="2400" dirty="0" err="1"/>
              <a:t>Rassemblement</a:t>
            </a:r>
            <a:r>
              <a:rPr lang="it-IT" sz="2400" dirty="0"/>
              <a:t> </a:t>
            </a:r>
            <a:r>
              <a:rPr lang="it-IT" sz="2400" dirty="0" err="1"/>
              <a:t>national</a:t>
            </a:r>
            <a:r>
              <a:rPr lang="it-IT" sz="2400" dirty="0"/>
              <a:t>, </a:t>
            </a:r>
            <a:r>
              <a:rPr lang="it-IT" sz="2400" dirty="0" err="1"/>
              <a:t>les</a:t>
            </a:r>
            <a:r>
              <a:rPr lang="it-IT" sz="2400" dirty="0"/>
              <a:t> </a:t>
            </a:r>
            <a:r>
              <a:rPr lang="it-IT" sz="2400" dirty="0" err="1"/>
              <a:t>propos</a:t>
            </a:r>
            <a:r>
              <a:rPr lang="it-IT" sz="2400" dirty="0"/>
              <a:t> d'Audrey </a:t>
            </a:r>
            <a:r>
              <a:rPr lang="it-IT" sz="2400" dirty="0" err="1"/>
              <a:t>Pulvar</a:t>
            </a:r>
            <a:r>
              <a:rPr lang="it-IT" sz="2400" dirty="0"/>
              <a:t> ne </a:t>
            </a:r>
            <a:r>
              <a:rPr lang="it-IT" sz="2400" dirty="0" err="1"/>
              <a:t>passent</a:t>
            </a:r>
            <a:r>
              <a:rPr lang="it-IT" sz="2400" dirty="0"/>
              <a:t> </a:t>
            </a:r>
            <a:r>
              <a:rPr lang="it-IT" sz="2400" dirty="0" err="1"/>
              <a:t>pas</a:t>
            </a:r>
            <a:r>
              <a:rPr lang="it-IT" sz="2400" dirty="0"/>
              <a:t> non plus. Jordan Bardella </a:t>
            </a:r>
            <a:r>
              <a:rPr lang="it-IT" sz="2400" dirty="0" err="1"/>
              <a:t>parle</a:t>
            </a:r>
            <a:r>
              <a:rPr lang="it-IT" sz="2400" dirty="0"/>
              <a:t> d'une </a:t>
            </a:r>
            <a:r>
              <a:rPr lang="it-IT" sz="2400" b="1" dirty="0"/>
              <a:t>« </a:t>
            </a:r>
            <a:r>
              <a:rPr lang="it-IT" sz="2400" b="1" dirty="0" err="1"/>
              <a:t>haine</a:t>
            </a:r>
            <a:r>
              <a:rPr lang="it-IT" sz="2400" b="1" dirty="0"/>
              <a:t> </a:t>
            </a:r>
            <a:r>
              <a:rPr lang="it-IT" sz="2400" b="1" dirty="0" err="1"/>
              <a:t>des</a:t>
            </a:r>
            <a:r>
              <a:rPr lang="it-IT" sz="2400" b="1" dirty="0"/>
              <a:t> </a:t>
            </a:r>
            <a:r>
              <a:rPr lang="it-IT" sz="2400" b="1" dirty="0" err="1"/>
              <a:t>Blancs</a:t>
            </a:r>
            <a:r>
              <a:rPr lang="it-IT" sz="2400" dirty="0"/>
              <a:t> » et d'une « gauche qui </a:t>
            </a:r>
            <a:r>
              <a:rPr lang="it-IT" sz="2400" dirty="0" err="1"/>
              <a:t>patauge</a:t>
            </a:r>
            <a:r>
              <a:rPr lang="it-IT" sz="2400" dirty="0"/>
              <a:t> </a:t>
            </a:r>
            <a:r>
              <a:rPr lang="it-IT" sz="2400" dirty="0" err="1"/>
              <a:t>dans</a:t>
            </a:r>
            <a:r>
              <a:rPr lang="it-IT" sz="2400" dirty="0"/>
              <a:t> l'</a:t>
            </a:r>
            <a:r>
              <a:rPr lang="it-IT" sz="2400" dirty="0" err="1"/>
              <a:t>islamo</a:t>
            </a:r>
            <a:r>
              <a:rPr lang="it-IT" sz="2400" dirty="0"/>
              <a:t>-gauchisme », </a:t>
            </a:r>
            <a:r>
              <a:rPr lang="it-IT" sz="2400" dirty="0" err="1"/>
              <a:t>tandis</a:t>
            </a:r>
            <a:r>
              <a:rPr lang="it-IT" sz="2400" dirty="0"/>
              <a:t> </a:t>
            </a:r>
            <a:r>
              <a:rPr lang="it-IT" sz="2400" dirty="0" err="1"/>
              <a:t>que</a:t>
            </a:r>
            <a:r>
              <a:rPr lang="it-IT" sz="2400" dirty="0"/>
              <a:t> la </a:t>
            </a:r>
            <a:r>
              <a:rPr lang="it-IT" sz="2400" dirty="0" err="1"/>
              <a:t>patronne</a:t>
            </a:r>
            <a:r>
              <a:rPr lang="it-IT" sz="2400" dirty="0"/>
              <a:t> </a:t>
            </a:r>
            <a:r>
              <a:rPr lang="it-IT" sz="2400" dirty="0" err="1"/>
              <a:t>du</a:t>
            </a:r>
            <a:r>
              <a:rPr lang="it-IT" sz="2400" dirty="0"/>
              <a:t> parti </a:t>
            </a:r>
            <a:r>
              <a:rPr lang="it-IT" sz="2400" dirty="0" err="1"/>
              <a:t>dénonce</a:t>
            </a:r>
            <a:r>
              <a:rPr lang="it-IT" sz="2400" dirty="0"/>
              <a:t> une « </a:t>
            </a:r>
            <a:r>
              <a:rPr lang="it-IT" sz="2400" dirty="0" err="1"/>
              <a:t>escalade</a:t>
            </a:r>
            <a:r>
              <a:rPr lang="it-IT" sz="2400" dirty="0"/>
              <a:t> </a:t>
            </a:r>
            <a:r>
              <a:rPr lang="it-IT" sz="2400" dirty="0" err="1"/>
              <a:t>raciste</a:t>
            </a:r>
            <a:r>
              <a:rPr lang="it-IT" sz="2400" dirty="0"/>
              <a:t> » de la part de l'</a:t>
            </a:r>
            <a:r>
              <a:rPr lang="it-IT" sz="2400" dirty="0" err="1"/>
              <a:t>adjointe</a:t>
            </a:r>
            <a:r>
              <a:rPr lang="it-IT" sz="2400" dirty="0"/>
              <a:t> à la </a:t>
            </a:r>
            <a:r>
              <a:rPr lang="it-IT" sz="2400" dirty="0" err="1"/>
              <a:t>mairie</a:t>
            </a:r>
            <a:r>
              <a:rPr lang="it-IT" sz="2400" dirty="0"/>
              <a:t> de Paris. Elle réclame l'</a:t>
            </a:r>
            <a:r>
              <a:rPr lang="it-IT" sz="2400" dirty="0" err="1"/>
              <a:t>intervention</a:t>
            </a:r>
            <a:r>
              <a:rPr lang="it-IT" sz="2400" dirty="0"/>
              <a:t> </a:t>
            </a:r>
            <a:r>
              <a:rPr lang="it-IT" sz="2400" dirty="0" err="1"/>
              <a:t>du</a:t>
            </a:r>
            <a:r>
              <a:rPr lang="it-IT" sz="2400" dirty="0"/>
              <a:t> </a:t>
            </a:r>
            <a:r>
              <a:rPr lang="it-IT" sz="2400" b="1" dirty="0"/>
              <a:t>parquet</a:t>
            </a:r>
            <a:r>
              <a:rPr lang="it-IT" sz="2400" dirty="0"/>
              <a:t> qui, </a:t>
            </a:r>
            <a:r>
              <a:rPr lang="it-IT" sz="2400" dirty="0" err="1"/>
              <a:t>selon</a:t>
            </a:r>
            <a:r>
              <a:rPr lang="it-IT" sz="2400" dirty="0"/>
              <a:t> elle, « </a:t>
            </a:r>
            <a:r>
              <a:rPr lang="it-IT" sz="2400" dirty="0" err="1"/>
              <a:t>doit</a:t>
            </a:r>
            <a:r>
              <a:rPr lang="it-IT" sz="2400" dirty="0"/>
              <a:t> </a:t>
            </a:r>
            <a:r>
              <a:rPr lang="it-IT" sz="2400" dirty="0" err="1"/>
              <a:t>engager</a:t>
            </a:r>
            <a:r>
              <a:rPr lang="it-IT" sz="2400" dirty="0"/>
              <a:t> </a:t>
            </a:r>
            <a:r>
              <a:rPr lang="it-IT" sz="2400" b="1" dirty="0" err="1"/>
              <a:t>des</a:t>
            </a:r>
            <a:r>
              <a:rPr lang="it-IT" sz="2400" b="1" dirty="0"/>
              <a:t> </a:t>
            </a:r>
            <a:r>
              <a:rPr lang="it-IT" sz="2400" b="1" dirty="0" err="1"/>
              <a:t>poursuites</a:t>
            </a:r>
            <a:r>
              <a:rPr lang="it-IT" sz="2400" b="1" dirty="0"/>
              <a:t> pour </a:t>
            </a:r>
            <a:r>
              <a:rPr lang="it-IT" sz="2400" b="1" dirty="0" err="1"/>
              <a:t>provocation</a:t>
            </a:r>
            <a:r>
              <a:rPr lang="it-IT" sz="2400" b="1" dirty="0"/>
              <a:t> à la </a:t>
            </a:r>
            <a:r>
              <a:rPr lang="it-IT" sz="2400" b="1" dirty="0" err="1"/>
              <a:t>discrimination</a:t>
            </a:r>
            <a:r>
              <a:rPr lang="it-IT" sz="2400" b="1" dirty="0"/>
              <a:t> </a:t>
            </a:r>
            <a:r>
              <a:rPr lang="it-IT" sz="2400" b="1" dirty="0" err="1"/>
              <a:t>raciale</a:t>
            </a:r>
            <a:r>
              <a:rPr lang="it-IT" sz="2400" b="1" dirty="0"/>
              <a:t> ».</a:t>
            </a:r>
            <a:endParaRPr lang="fr-CA" sz="2400" b="1" dirty="0"/>
          </a:p>
        </p:txBody>
      </p:sp>
    </p:spTree>
    <p:extLst>
      <p:ext uri="{BB962C8B-B14F-4D97-AF65-F5344CB8AC3E}">
        <p14:creationId xmlns:p14="http://schemas.microsoft.com/office/powerpoint/2010/main" val="29034776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D’autres réactions</a:t>
            </a: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fr-CA" sz="2400" dirty="0" smtClean="0"/>
              <a:t>Jean</a:t>
            </a:r>
            <a:r>
              <a:rPr lang="fr-CA" sz="2400" dirty="0"/>
              <a:t>-Luc Mélenchon a, de son côté, volé au secours de l'ancienne journaliste. « Audrey </a:t>
            </a:r>
            <a:r>
              <a:rPr lang="fr-CA" sz="2400" dirty="0" err="1"/>
              <a:t>Pulvar</a:t>
            </a:r>
            <a:r>
              <a:rPr lang="fr-CA" sz="2400" dirty="0"/>
              <a:t> n'est pas raciste ! Elle a juste compris ce qu'est</a:t>
            </a:r>
            <a:r>
              <a:rPr lang="fr-CA" sz="2400" b="1" dirty="0"/>
              <a:t> un groupe de parole</a:t>
            </a:r>
            <a:r>
              <a:rPr lang="fr-CA" sz="2400" dirty="0"/>
              <a:t>. Ceux qui se jettent sur elle, par contre, n'arrivent pas à cacher leur pente sexiste et discriminante », a-t-il écrit sur </a:t>
            </a:r>
            <a:r>
              <a:rPr lang="fr-CA" sz="2400" dirty="0" err="1"/>
              <a:t>Twitter</a:t>
            </a:r>
            <a:r>
              <a:rPr lang="fr-CA" sz="2400" dirty="0" smtClean="0"/>
              <a:t>.</a:t>
            </a:r>
          </a:p>
          <a:p>
            <a:pPr algn="just"/>
            <a:r>
              <a:rPr lang="fr-CA" sz="2400" dirty="0"/>
              <a:t>La réponse d'Audrey </a:t>
            </a:r>
            <a:r>
              <a:rPr lang="fr-CA" sz="2400" dirty="0" err="1" smtClean="0"/>
              <a:t>Pulvar</a:t>
            </a:r>
            <a:endParaRPr lang="fr-CA" sz="2400" dirty="0"/>
          </a:p>
          <a:p>
            <a:pPr algn="just"/>
            <a:r>
              <a:rPr lang="fr-CA" sz="2400" dirty="0"/>
              <a:t>Un flot de réactions auquel la principale concernée n'est pas restée sourde puisqu'elle a réagi, dimanche 28 mars, sur le réseau social. « Les réunions “non-mixtes” ne portent pas que sur des questions de couleur de peau. Oui, dans une réunion non mixte LGBTQI+, en tant qu'hétéro, je me tairais, j'écouterais », a-t-elle écrit, précisant qu'elle « récuse le mot “race” et que la République est partout chez elle ».</a:t>
            </a:r>
          </a:p>
          <a:p>
            <a:endParaRPr lang="fr-CA" sz="2400" dirty="0"/>
          </a:p>
        </p:txBody>
      </p:sp>
    </p:spTree>
    <p:extLst>
      <p:ext uri="{BB962C8B-B14F-4D97-AF65-F5344CB8AC3E}">
        <p14:creationId xmlns:p14="http://schemas.microsoft.com/office/powerpoint/2010/main" val="41776657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Et encore</a:t>
            </a:r>
            <a:endParaRPr lang="fr-CA" sz="2800" dirty="0"/>
          </a:p>
        </p:txBody>
      </p:sp>
      <p:sp>
        <p:nvSpPr>
          <p:cNvPr id="3" name="Segnaposto contenuto 2"/>
          <p:cNvSpPr>
            <a:spLocks noGrp="1"/>
          </p:cNvSpPr>
          <p:nvPr>
            <p:ph idx="1"/>
          </p:nvPr>
        </p:nvSpPr>
        <p:spPr/>
        <p:txBody>
          <a:bodyPr>
            <a:normAutofit/>
          </a:bodyPr>
          <a:lstStyle/>
          <a:p>
            <a:endParaRPr lang="fr-CA" sz="2400" dirty="0" smtClean="0"/>
          </a:p>
          <a:p>
            <a:r>
              <a:rPr lang="fr-CA" sz="2400" dirty="0" smtClean="0"/>
              <a:t>Yannick </a:t>
            </a:r>
            <a:r>
              <a:rPr lang="fr-CA" sz="2400" dirty="0" err="1"/>
              <a:t>J</a:t>
            </a:r>
            <a:r>
              <a:rPr lang="fr-CA" sz="2400" dirty="0" err="1" smtClean="0"/>
              <a:t>adot</a:t>
            </a:r>
            <a:r>
              <a:rPr lang="fr-CA" sz="2400" dirty="0" smtClean="0"/>
              <a:t>, député </a:t>
            </a:r>
            <a:r>
              <a:rPr lang="fr-CA" sz="2400" dirty="0"/>
              <a:t>européen </a:t>
            </a:r>
            <a:r>
              <a:rPr lang="fr-CA" sz="2400" dirty="0" smtClean="0"/>
              <a:t>écologiste, à France Inter 29 mars 2021</a:t>
            </a:r>
          </a:p>
          <a:p>
            <a:r>
              <a:rPr lang="fr-CA" sz="2400" dirty="0"/>
              <a:t>C</a:t>
            </a:r>
            <a:r>
              <a:rPr lang="fr-CA" sz="2400" dirty="0" smtClean="0"/>
              <a:t>e sont des groupes de paroles pour que les victimes puissent parler</a:t>
            </a:r>
          </a:p>
          <a:p>
            <a:r>
              <a:rPr lang="fr-CA" sz="2400" dirty="0" smtClean="0"/>
              <a:t>ce ne sont pas des lieux  de délibérations</a:t>
            </a:r>
            <a:endParaRPr lang="fr-CA" sz="2400" dirty="0"/>
          </a:p>
        </p:txBody>
      </p:sp>
    </p:spTree>
    <p:extLst>
      <p:ext uri="{BB962C8B-B14F-4D97-AF65-F5344CB8AC3E}">
        <p14:creationId xmlns:p14="http://schemas.microsoft.com/office/powerpoint/2010/main" val="49321029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TotalTime>
  <Words>11570</Words>
  <Application>Microsoft Macintosh PowerPoint</Application>
  <PresentationFormat>Presentazione su schermo (4:3)</PresentationFormat>
  <Paragraphs>812</Paragraphs>
  <Slides>194</Slides>
  <Notes>0</Notes>
  <HiddenSlides>0</HiddenSlides>
  <MMClips>0</MMClips>
  <ScaleCrop>false</ScaleCrop>
  <HeadingPairs>
    <vt:vector size="4" baseType="variant">
      <vt:variant>
        <vt:lpstr>Tema</vt:lpstr>
      </vt:variant>
      <vt:variant>
        <vt:i4>1</vt:i4>
      </vt:variant>
      <vt:variant>
        <vt:lpstr>Titoli diapositive</vt:lpstr>
      </vt:variant>
      <vt:variant>
        <vt:i4>194</vt:i4>
      </vt:variant>
    </vt:vector>
  </HeadingPairs>
  <TitlesOfParts>
    <vt:vector size="195" baseType="lpstr">
      <vt:lpstr>Tema di Office</vt:lpstr>
      <vt:lpstr>Observations hebdomadaires sur des questions sociétales et politiques avec l’appui de références juridiques et historiques</vt:lpstr>
      <vt:lpstr>Les principales questions sociétales et politiques aujourd’hui en France : </vt:lpstr>
      <vt:lpstr>Les principales questions sociétales et politiques aujourd’hui en France </vt:lpstr>
      <vt:lpstr>Les principales questions sociétales et politiques aujourd’hui en France </vt:lpstr>
      <vt:lpstr>Loi de la « sécurité globale »  Chronologie</vt:lpstr>
      <vt:lpstr>Polémiques sur l’Art. 24</vt:lpstr>
      <vt:lpstr>Loi de la « sécurité globale » et l’Art. 24?</vt:lpstr>
      <vt:lpstr>Loi de la sécurité globale ? </vt:lpstr>
      <vt:lpstr>L'article 24 </vt:lpstr>
      <vt:lpstr> Art. 24 de la « sécurité globale » </vt:lpstr>
      <vt:lpstr>Art. 24  un sujet hautement politique</vt:lpstr>
      <vt:lpstr>Proposition de loi « Sécurité globale » : l’alerte de la Défenseure des droits </vt:lpstr>
      <vt:lpstr>Proposition de loi « Sécurité globale » : l’alerte de la Défenseure des droits </vt:lpstr>
      <vt:lpstr>Proposition de loi « Sécurité globale » : l’alerte de la Défenseure des droits </vt:lpstr>
      <vt:lpstr>Le conseil des droits de l’homme de l’ONU s’inquiète du contenu de la proposition de loi « pour une sécurité globale » </vt:lpstr>
      <vt:lpstr>Mobilisations de novembre 2020 à janvier 2021</vt:lpstr>
      <vt:lpstr>bfmtv. 28 novembre 2020</vt:lpstr>
      <vt:lpstr>Orange avec Media Services, 17 novembre 2020</vt:lpstr>
      <vt:lpstr> Les fondements de la liberté de la presse https://www.vie-publique.fr/eclairage/19351-liberte-de-la-presse-en-france-quel-cadre-legal  </vt:lpstr>
      <vt:lpstr>La loi du 29 juillet 1881 sur la liberté de la presse </vt:lpstr>
      <vt:lpstr>Modifications</vt:lpstr>
      <vt:lpstr>Lois "anti-fake news" </vt:lpstr>
      <vt:lpstr>Au mois d’avril La loi «Sécurité globale»  Renommée  Loi “pour une sécurité globale préservant les libertés".</vt:lpstr>
      <vt:lpstr>Loi “pour une sécurité globale préservant les libertés".</vt:lpstr>
      <vt:lpstr>Contestation surtout de l’Art. 24</vt:lpstr>
      <vt:lpstr>Presentazione di PowerPoint</vt:lpstr>
      <vt:lpstr> Loi du séparatisme ou Projet de loi confortant le respect des principes de la République ou… </vt:lpstr>
      <vt:lpstr>Dénominations</vt:lpstr>
      <vt:lpstr>  Projet de loi confortant le respect des principes de la République </vt:lpstr>
      <vt:lpstr>« Séparatisme » </vt:lpstr>
      <vt:lpstr>Définition du séparatisme </vt:lpstr>
      <vt:lpstr>Définition du séparatisme </vt:lpstr>
      <vt:lpstr>Définition de communautarisme </vt:lpstr>
      <vt:lpstr>Définition de communautarisme </vt:lpstr>
      <vt:lpstr>Définition de communautarisme </vt:lpstr>
      <vt:lpstr>Loi du 9 décembre 1905 </vt:lpstr>
      <vt:lpstr>Constitution du 27 octobre 1946 (IVe République) </vt:lpstr>
      <vt:lpstr>Constitution 1958 (V° République)</vt:lpstr>
      <vt:lpstr>La loi 1905 préparée par Le CODE CIVIL  (déjà vu) 1804</vt:lpstr>
      <vt:lpstr>La loi 1905 préparée par La loi de Jules Ferry</vt:lpstr>
      <vt:lpstr> Interview à M. Patrick Weil</vt:lpstr>
      <vt:lpstr>Interview à M. Patrick Weil</vt:lpstr>
      <vt:lpstr>Interview à M. Patrick Weil</vt:lpstr>
      <vt:lpstr>Interview à M. Patrick Weil</vt:lpstr>
      <vt:lpstr>Interview à M. Patrick Weil</vt:lpstr>
      <vt:lpstr>Interview à M. Patrick Weil</vt:lpstr>
      <vt:lpstr>Interview à M. Patrick Weil</vt:lpstr>
      <vt:lpstr>Interview à M. Patrick Weil</vt:lpstr>
      <vt:lpstr>le projet de loi "Climat et Résilience"</vt:lpstr>
      <vt:lpstr>Chronologie</vt:lpstr>
      <vt:lpstr> le projet de loi "Climat et Résilience » Art. Premier de la Constitution Projet de loi constitutionnelle </vt:lpstr>
      <vt:lpstr>Constitution 1958</vt:lpstr>
      <vt:lpstr>Pourquoi l’Art. 1er ?</vt:lpstr>
      <vt:lpstr>3 niveaux de démocratie</vt:lpstr>
      <vt:lpstr>Convention Citoyenne pour le Climat</vt:lpstr>
      <vt:lpstr>Convention Citoyenne pour le Climat</vt:lpstr>
      <vt:lpstr> Convention Citoyenne pour le Climat Un échantillon représentatif de la population française </vt:lpstr>
      <vt:lpstr>Convention citoyenne pour le climat</vt:lpstr>
      <vt:lpstr>Convention citoyenne pour le climat</vt:lpstr>
      <vt:lpstr>Référendum </vt:lpstr>
      <vt:lpstr>Observations quotidiennes </vt:lpstr>
      <vt:lpstr>Observations quotidiennes </vt:lpstr>
      <vt:lpstr>Affaire Michel Zecler  Le Parisien 21 novembre 2020</vt:lpstr>
      <vt:lpstr>L'affaire Michel Zecler </vt:lpstr>
      <vt:lpstr>Affaire Michel Zecler  </vt:lpstr>
      <vt:lpstr>Affaire Michel Zecler  </vt:lpstr>
      <vt:lpstr>Contrôles au faciès</vt:lpstr>
      <vt:lpstr>Contrôles d'identité discriminatoires</vt:lpstr>
      <vt:lpstr>La mise en demeure </vt:lpstr>
      <vt:lpstr>La loi de modernisation de la justice du XXIe siècle </vt:lpstr>
      <vt:lpstr>Observations hebdomadaires une autre discrimination </vt:lpstr>
      <vt:lpstr>Observations hebdomadaires</vt:lpstr>
      <vt:lpstr>Observations hebdomadaires</vt:lpstr>
      <vt:lpstr>Observations hebdomadaires</vt:lpstr>
      <vt:lpstr>Observations hebdomadaires</vt:lpstr>
      <vt:lpstr> Tout habitable Marieke Lucas Rijneveld  </vt:lpstr>
      <vt:lpstr>Tout habitable Marieke Lucas Rijneveld  </vt:lpstr>
      <vt:lpstr>Tout habitable Marieke Lucas Rijneveld  </vt:lpstr>
      <vt:lpstr>Tout habitable Marieke Lucas Rijneveld  </vt:lpstr>
      <vt:lpstr>Tout habitable Marieke Lucas Rijneveld  </vt:lpstr>
      <vt:lpstr>Tout habitable Marieke Lucas Rijneveld  </vt:lpstr>
      <vt:lpstr>Discriminations</vt:lpstr>
      <vt:lpstr>Polémiques sur Réunions non-mixtes ou groupes de parole : discrimination ? </vt:lpstr>
      <vt:lpstr>Réunions non-mixtes ou groupes de parole discrimination ?</vt:lpstr>
      <vt:lpstr>Réactions dans le monde politique</vt:lpstr>
      <vt:lpstr>Observations hebdomadaires </vt:lpstr>
      <vt:lpstr>Observations hebdomadaires</vt:lpstr>
      <vt:lpstr>Presentazione di PowerPoint</vt:lpstr>
      <vt:lpstr>Presentazione di PowerPoint</vt:lpstr>
      <vt:lpstr>Presentazione di PowerPoint</vt:lpstr>
      <vt:lpstr>« Non à la dissolution de l’UNEF » Tribune  </vt:lpstr>
      <vt:lpstr>« Non à la dissolution de l’UNEF » Tribune  </vt:lpstr>
      <vt:lpstr>Tribune Le Monde</vt:lpstr>
      <vt:lpstr>Et encore  </vt:lpstr>
      <vt:lpstr>Et encore </vt:lpstr>
      <vt:lpstr>Réactions</vt:lpstr>
      <vt:lpstr>Réactions</vt:lpstr>
      <vt:lpstr>D’autres réactions</vt:lpstr>
      <vt:lpstr>Et encore</vt:lpstr>
      <vt:lpstr>L’histoire aujourd’hui</vt:lpstr>
      <vt:lpstr> Les commérations 150e anniversaire de la Commune de Paris  18 mars 1871-18 mars 2021 </vt:lpstr>
      <vt:lpstr>Les commérations 150e anniversaire de la Commune de Paris  </vt:lpstr>
      <vt:lpstr>150e anniversaire de la Commune de Paris  18 mars 1871-18 mars 2021</vt:lpstr>
      <vt:lpstr>150e anniversaire de la Commune de Paris  18 mars 1871-18 mars 2021</vt:lpstr>
      <vt:lpstr>150e anniversaire de la Commune de Paris  18 mars 1871-18 mars 2021</vt:lpstr>
      <vt:lpstr>150e anniversaire de la Commune de Paris  18 mars 1871-18 mars 2021</vt:lpstr>
      <vt:lpstr>150e anniversaire de la Commune de Paris  18 mars 1871-18 mars 2021</vt:lpstr>
      <vt:lpstr>La Mairie de Paris d’aujourd’hui et la Commune de Paris</vt:lpstr>
      <vt:lpstr>La Mairie de Paris d’aujourd’hui et la Commune de Paris</vt:lpstr>
      <vt:lpstr>Les commémorations </vt:lpstr>
      <vt:lpstr>Faut-il célébrer le bicentenaire de la mort de Napoléon ? </vt:lpstr>
      <vt:lpstr>Points historiques</vt:lpstr>
      <vt:lpstr>Points historiques</vt:lpstr>
      <vt:lpstr>Points historiques</vt:lpstr>
      <vt:lpstr>Points historiques</vt:lpstr>
      <vt:lpstr>Points historiques</vt:lpstr>
      <vt:lpstr>Le choix d’une commémoration est un choix politique  </vt:lpstr>
      <vt:lpstr>Le choix d’une commémoration est un choix politique  </vt:lpstr>
      <vt:lpstr>Le choix d’une commémoration est un choix politique  </vt:lpstr>
      <vt:lpstr>Le choix d’une commémoration est un choix politique  </vt:lpstr>
      <vt:lpstr>La commémoration du bicentenaire de la mort de Napoléon doit échapper à l’hystérisation </vt:lpstr>
      <vt:lpstr>La commémoration du bicentenaire de la mort de Napoléon doit échapper à l’hystérisation </vt:lpstr>
      <vt:lpstr>Le code civil et les droits des femmes </vt:lpstr>
      <vt:lpstr>Le code civil et les droits des femmes </vt:lpstr>
      <vt:lpstr>Décision du Président de la République</vt:lpstr>
      <vt:lpstr> L'écriture inclusive</vt:lpstr>
      <vt:lpstr>Observations hebdomadaires écriture inclusive</vt:lpstr>
      <vt:lpstr>Observations hebdomadaires écriture inclusive</vt:lpstr>
      <vt:lpstr>Observations hebdomadaires écriture inclusive</vt:lpstr>
      <vt:lpstr>Observations hebdomadaires écriture inclusive</vt:lpstr>
      <vt:lpstr>Observations hebdomadaires écriture inclusive</vt:lpstr>
      <vt:lpstr>Observations hebdomadaires écriture inclusive</vt:lpstr>
      <vt:lpstr>Observations hebdomadaires écriture inclusive</vt:lpstr>
      <vt:lpstr>Observations  sur l’écriture inclusive</vt:lpstr>
      <vt:lpstr>User du féminin dans la langue française au XXI° siècle</vt:lpstr>
      <vt:lpstr>« User du féminin » plutôt que « féminiser » ou mieux “démasculiniser”  ?</vt:lpstr>
      <vt:lpstr>User du féminin ou démasculiniser dans la langue française au XXI° siècle</vt:lpstr>
      <vt:lpstr>En France, affaire d’État …</vt:lpstr>
      <vt:lpstr>En France, affaire d’État …</vt:lpstr>
      <vt:lpstr>Femme, j'écris ton nom…</vt:lpstr>
      <vt:lpstr>Poème "Liberté" de Paul Eluard (1895-1952), illustré par Fernand Léger en 1953 </vt:lpstr>
      <vt:lpstr>Poésie et vérité 1942 (recueil clandestin) Au rendez-vous allemand (1945, Les Editions de Minuit)</vt:lpstr>
      <vt:lpstr>Poésie et vérité 1942 (recueil clandestin) Au rendez-vous allemand (1945, Les Editions de Minuit)</vt:lpstr>
      <vt:lpstr>Presentazione di PowerPoint</vt:lpstr>
      <vt:lpstr>Presentazione di PowerPoint</vt:lpstr>
      <vt:lpstr>Préface</vt:lpstr>
      <vt:lpstr>Presentazione di PowerPoint</vt:lpstr>
      <vt:lpstr>La maison d’édition Hatier tente l'écriture inclusive dans un manuel scolaire : tollé général </vt:lpstr>
      <vt:lpstr>Manuel Questionner le monde et écriture inclusive</vt:lpstr>
      <vt:lpstr>L’Académie française et la masculinisation</vt:lpstr>
      <vt:lpstr>Presentazione di PowerPoint</vt:lpstr>
      <vt:lpstr>Académie française 1984 Les métiers</vt:lpstr>
      <vt:lpstr>Académie française 2002 Le genre</vt:lpstr>
      <vt:lpstr>Académie française 2002</vt:lpstr>
      <vt:lpstr>Déclaration de l’Académie française 2002</vt:lpstr>
      <vt:lpstr>Incident à l’Assemblée nationale 2014</vt:lpstr>
      <vt:lpstr>Mise au point de l’Académie française 2014</vt:lpstr>
      <vt:lpstr>Mise au point de l’Académie française 2014</vt:lpstr>
      <vt:lpstr>Polémiques sur l’écriture inclusive en France en 2017</vt:lpstr>
      <vt:lpstr>Polémiques sur l’écriture inclusive en France en 2017</vt:lpstr>
      <vt:lpstr>DÉCLARATION de l’ACADÉMIE FRANÇAISE sur l'ÉCRITURE dite « INCLUSIVE » </vt:lpstr>
      <vt:lpstr>Tournant de l’Académie française en 2019</vt:lpstr>
      <vt:lpstr>Déclaration de l’Académie française 2019</vt:lpstr>
      <vt:lpstr>Déclaration de l’Académie française 2019</vt:lpstr>
      <vt:lpstr>Déclaration de l’Académie française 2019</vt:lpstr>
      <vt:lpstr>Déclaration de l’Académie française 2019 «-eure»</vt:lpstr>
      <vt:lpstr>Déclaration de l’Académie française 2019 «auteur» </vt:lpstr>
      <vt:lpstr>le Guide pratique du Haut Conseil à l’Egalité </vt:lpstr>
      <vt:lpstr>Le Haut Conseil à l'égalité </vt:lpstr>
      <vt:lpstr>le Guide pratique du Haut Conseil à l’Egalité</vt:lpstr>
      <vt:lpstr>Haut Conseil à l’Egalité http://www.haut-conseil-egalite.gouv.fr/stereotypes-et-roles-sociaux/zoom-sur/article/pour-une-communication-sans-stereotype-de-sexe-le-guide-pratique-du-haut </vt:lpstr>
      <vt:lpstr>le Guide pratique du Haut Conseil à l’Egalité</vt:lpstr>
      <vt:lpstr>Quels sont les stéréotypes, pour vous, les plus dérangeants ?discriminatoires ? </vt:lpstr>
      <vt:lpstr>Quels sont les stéréotypes, pour vous, les plus dérangeants ?discriminatoires ? </vt:lpstr>
      <vt:lpstr>Quels sont les stéréotypes, pour vous, les plus dérangeants ?discriminatoires ? </vt:lpstr>
      <vt:lpstr>10 RECOMMANDATIONS  pour une communication publique sans stéréotype de sexe   </vt:lpstr>
      <vt:lpstr>1° Recommandation</vt:lpstr>
      <vt:lpstr>Presentazione di PowerPoint</vt:lpstr>
      <vt:lpstr>Histoire Noms de métiers, fonctions et dignités</vt:lpstr>
      <vt:lpstr>Presentazione di PowerPoint</vt:lpstr>
      <vt:lpstr>Au XIX° siècle</vt:lpstr>
      <vt:lpstr>La question de la règle de la proximité</vt:lpstr>
      <vt:lpstr>La règle du masculin qui l’emporte</vt:lpstr>
      <vt:lpstr>La règle de proximité </vt:lpstr>
      <vt:lpstr>Le masculin l’emporte</vt:lpstr>
      <vt:lpstr>Les femmes et la Révolution française</vt:lpstr>
      <vt:lpstr>Journée internationale des femmes   </vt:lpstr>
      <vt:lpstr>         </vt:lpstr>
      <vt:lpstr>journée internationale de lutte pour les droits des femmes </vt:lpstr>
      <vt:lpstr>journée internationale de lutte pour les droits des femmes  </vt:lpstr>
      <vt:lpstr>Journée des femmes</vt:lpstr>
      <vt:lpstr> International Women’s Day </vt:lpstr>
      <vt:lpstr> « journée des droits des femmes » ou « journée de lutte pour les droits des femmes » </vt:lpstr>
      <vt:lpstr> N’offrez pas de fleurs le 8 mars, journée internationale de lutte pour les droits des femmes   </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Observations hebdomadaires sur des questions sociétales et politiques avec l’appui de références juridiques et historiques</dc:title>
  <dc:creator>nadine celotti</dc:creator>
  <cp:lastModifiedBy>nadine celotti</cp:lastModifiedBy>
  <cp:revision>53</cp:revision>
  <dcterms:created xsi:type="dcterms:W3CDTF">2021-04-26T19:49:26Z</dcterms:created>
  <dcterms:modified xsi:type="dcterms:W3CDTF">2021-04-27T07:25:15Z</dcterms:modified>
</cp:coreProperties>
</file>