
<file path=[Content_Types].xml><?xml version="1.0" encoding="utf-8"?>
<Types xmlns="http://schemas.openxmlformats.org/package/2006/content-types">
  <Default Extension="xml" ContentType="application/xml"/>
  <Default Extension="jpeg" ContentType="image/jpeg"/>
  <Default Extension="jpg" ContentType="image/jpeg"/>
  <Default Extension="pict" ContentType="image/pict"/>
  <Default Extension="rels" ContentType="application/vnd.openxmlformats-package.relationships+xml"/>
  <Default Extension="vml" ContentType="application/vnd.openxmlformats-officedocument.vmlDrawing"/>
  <Default Extension="docx" ContentType="application/vnd.openxmlformats-officedocument.wordprocessingml.document"/>
  <Default Extension="bin" ContentType="application/vnd.openxmlformats-officedocument.presentationml.printerSettings"/>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47"/>
  </p:notesMasterIdLst>
  <p:sldIdLst>
    <p:sldId id="257" r:id="rId2"/>
    <p:sldId id="258" r:id="rId3"/>
    <p:sldId id="264" r:id="rId4"/>
    <p:sldId id="259" r:id="rId5"/>
    <p:sldId id="260" r:id="rId6"/>
    <p:sldId id="261" r:id="rId7"/>
    <p:sldId id="262" r:id="rId8"/>
    <p:sldId id="265" r:id="rId9"/>
    <p:sldId id="266" r:id="rId10"/>
    <p:sldId id="267" r:id="rId11"/>
    <p:sldId id="268" r:id="rId12"/>
    <p:sldId id="269" r:id="rId13"/>
    <p:sldId id="270" r:id="rId14"/>
    <p:sldId id="271" r:id="rId15"/>
    <p:sldId id="272" r:id="rId16"/>
    <p:sldId id="273" r:id="rId17"/>
    <p:sldId id="274" r:id="rId18"/>
    <p:sldId id="275" r:id="rId19"/>
    <p:sldId id="276" r:id="rId20"/>
    <p:sldId id="277" r:id="rId21"/>
    <p:sldId id="278" r:id="rId22"/>
    <p:sldId id="279" r:id="rId23"/>
    <p:sldId id="280" r:id="rId24"/>
    <p:sldId id="281" r:id="rId25"/>
    <p:sldId id="282" r:id="rId26"/>
    <p:sldId id="283" r:id="rId27"/>
    <p:sldId id="284" r:id="rId28"/>
    <p:sldId id="285" r:id="rId29"/>
    <p:sldId id="286" r:id="rId30"/>
    <p:sldId id="287" r:id="rId31"/>
    <p:sldId id="288" r:id="rId32"/>
    <p:sldId id="289" r:id="rId33"/>
    <p:sldId id="290" r:id="rId34"/>
    <p:sldId id="291" r:id="rId35"/>
    <p:sldId id="292" r:id="rId36"/>
    <p:sldId id="293" r:id="rId37"/>
    <p:sldId id="294" r:id="rId38"/>
    <p:sldId id="295" r:id="rId39"/>
    <p:sldId id="296" r:id="rId40"/>
    <p:sldId id="297" r:id="rId41"/>
    <p:sldId id="298" r:id="rId42"/>
    <p:sldId id="299" r:id="rId43"/>
    <p:sldId id="300" r:id="rId44"/>
    <p:sldId id="301" r:id="rId45"/>
    <p:sldId id="302" r:id="rId46"/>
    <p:sldId id="303" r:id="rId47"/>
    <p:sldId id="304" r:id="rId48"/>
    <p:sldId id="305" r:id="rId49"/>
    <p:sldId id="306" r:id="rId50"/>
    <p:sldId id="307" r:id="rId51"/>
    <p:sldId id="308" r:id="rId52"/>
    <p:sldId id="309" r:id="rId53"/>
    <p:sldId id="310" r:id="rId54"/>
    <p:sldId id="311" r:id="rId55"/>
    <p:sldId id="312" r:id="rId56"/>
    <p:sldId id="313" r:id="rId57"/>
    <p:sldId id="314" r:id="rId58"/>
    <p:sldId id="315" r:id="rId59"/>
    <p:sldId id="316" r:id="rId60"/>
    <p:sldId id="317" r:id="rId61"/>
    <p:sldId id="318" r:id="rId62"/>
    <p:sldId id="319" r:id="rId63"/>
    <p:sldId id="320" r:id="rId64"/>
    <p:sldId id="325" r:id="rId65"/>
    <p:sldId id="326" r:id="rId66"/>
    <p:sldId id="327" r:id="rId67"/>
    <p:sldId id="328" r:id="rId68"/>
    <p:sldId id="329" r:id="rId69"/>
    <p:sldId id="330" r:id="rId70"/>
    <p:sldId id="331" r:id="rId71"/>
    <p:sldId id="332" r:id="rId72"/>
    <p:sldId id="333" r:id="rId73"/>
    <p:sldId id="334" r:id="rId74"/>
    <p:sldId id="335" r:id="rId75"/>
    <p:sldId id="336" r:id="rId76"/>
    <p:sldId id="337" r:id="rId77"/>
    <p:sldId id="338" r:id="rId78"/>
    <p:sldId id="339" r:id="rId79"/>
    <p:sldId id="340" r:id="rId80"/>
    <p:sldId id="341" r:id="rId81"/>
    <p:sldId id="342" r:id="rId82"/>
    <p:sldId id="343" r:id="rId83"/>
    <p:sldId id="344" r:id="rId84"/>
    <p:sldId id="345" r:id="rId85"/>
    <p:sldId id="346" r:id="rId86"/>
    <p:sldId id="347" r:id="rId87"/>
    <p:sldId id="348" r:id="rId88"/>
    <p:sldId id="349" r:id="rId89"/>
    <p:sldId id="350" r:id="rId90"/>
    <p:sldId id="351" r:id="rId91"/>
    <p:sldId id="352" r:id="rId92"/>
    <p:sldId id="353" r:id="rId93"/>
    <p:sldId id="354" r:id="rId94"/>
    <p:sldId id="355" r:id="rId95"/>
    <p:sldId id="356" r:id="rId96"/>
    <p:sldId id="357" r:id="rId97"/>
    <p:sldId id="358" r:id="rId98"/>
    <p:sldId id="359" r:id="rId99"/>
    <p:sldId id="360" r:id="rId100"/>
    <p:sldId id="361" r:id="rId101"/>
    <p:sldId id="362" r:id="rId102"/>
    <p:sldId id="363" r:id="rId103"/>
    <p:sldId id="364" r:id="rId104"/>
    <p:sldId id="365" r:id="rId105"/>
    <p:sldId id="366" r:id="rId106"/>
    <p:sldId id="367" r:id="rId107"/>
    <p:sldId id="368" r:id="rId108"/>
    <p:sldId id="369" r:id="rId109"/>
    <p:sldId id="370" r:id="rId110"/>
    <p:sldId id="371" r:id="rId111"/>
    <p:sldId id="372" r:id="rId112"/>
    <p:sldId id="373" r:id="rId113"/>
    <p:sldId id="374" r:id="rId114"/>
    <p:sldId id="375" r:id="rId115"/>
    <p:sldId id="376" r:id="rId116"/>
    <p:sldId id="377" r:id="rId117"/>
    <p:sldId id="378" r:id="rId118"/>
    <p:sldId id="379" r:id="rId119"/>
    <p:sldId id="380" r:id="rId120"/>
    <p:sldId id="381" r:id="rId121"/>
    <p:sldId id="382" r:id="rId122"/>
    <p:sldId id="383" r:id="rId123"/>
    <p:sldId id="384" r:id="rId124"/>
    <p:sldId id="385" r:id="rId125"/>
    <p:sldId id="386" r:id="rId126"/>
    <p:sldId id="387" r:id="rId127"/>
    <p:sldId id="388" r:id="rId128"/>
    <p:sldId id="389" r:id="rId129"/>
    <p:sldId id="390" r:id="rId130"/>
    <p:sldId id="391" r:id="rId131"/>
    <p:sldId id="392" r:id="rId132"/>
    <p:sldId id="393" r:id="rId133"/>
    <p:sldId id="394" r:id="rId134"/>
    <p:sldId id="395" r:id="rId135"/>
    <p:sldId id="396" r:id="rId136"/>
    <p:sldId id="397" r:id="rId137"/>
    <p:sldId id="398" r:id="rId138"/>
    <p:sldId id="399" r:id="rId139"/>
    <p:sldId id="400" r:id="rId140"/>
    <p:sldId id="401" r:id="rId141"/>
    <p:sldId id="402" r:id="rId142"/>
    <p:sldId id="403" r:id="rId143"/>
    <p:sldId id="404" r:id="rId144"/>
    <p:sldId id="405" r:id="rId145"/>
    <p:sldId id="406" r:id="rId146"/>
  </p:sldIdLst>
  <p:sldSz cx="9144000" cy="6858000" type="screen4x3"/>
  <p:notesSz cx="6858000" cy="9144000"/>
  <p:defaultTextStyle>
    <a:defPPr>
      <a:defRPr lang="it-IT"/>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87" d="100"/>
          <a:sy n="87" d="100"/>
        </p:scale>
        <p:origin x="-1448" y="-10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60" Type="http://schemas.openxmlformats.org/officeDocument/2006/relationships/slide" Target="slides/slide59.xml"/><Relationship Id="rId61" Type="http://schemas.openxmlformats.org/officeDocument/2006/relationships/slide" Target="slides/slide60.xml"/><Relationship Id="rId62" Type="http://schemas.openxmlformats.org/officeDocument/2006/relationships/slide" Target="slides/slide61.xml"/><Relationship Id="rId63" Type="http://schemas.openxmlformats.org/officeDocument/2006/relationships/slide" Target="slides/slide62.xml"/><Relationship Id="rId64" Type="http://schemas.openxmlformats.org/officeDocument/2006/relationships/slide" Target="slides/slide63.xml"/><Relationship Id="rId65" Type="http://schemas.openxmlformats.org/officeDocument/2006/relationships/slide" Target="slides/slide64.xml"/><Relationship Id="rId66" Type="http://schemas.openxmlformats.org/officeDocument/2006/relationships/slide" Target="slides/slide65.xml"/><Relationship Id="rId67" Type="http://schemas.openxmlformats.org/officeDocument/2006/relationships/slide" Target="slides/slide66.xml"/><Relationship Id="rId68" Type="http://schemas.openxmlformats.org/officeDocument/2006/relationships/slide" Target="slides/slide67.xml"/><Relationship Id="rId69" Type="http://schemas.openxmlformats.org/officeDocument/2006/relationships/slide" Target="slides/slide68.xml"/><Relationship Id="rId120" Type="http://schemas.openxmlformats.org/officeDocument/2006/relationships/slide" Target="slides/slide119.xml"/><Relationship Id="rId121" Type="http://schemas.openxmlformats.org/officeDocument/2006/relationships/slide" Target="slides/slide120.xml"/><Relationship Id="rId122" Type="http://schemas.openxmlformats.org/officeDocument/2006/relationships/slide" Target="slides/slide121.xml"/><Relationship Id="rId123" Type="http://schemas.openxmlformats.org/officeDocument/2006/relationships/slide" Target="slides/slide122.xml"/><Relationship Id="rId124" Type="http://schemas.openxmlformats.org/officeDocument/2006/relationships/slide" Target="slides/slide123.xml"/><Relationship Id="rId125" Type="http://schemas.openxmlformats.org/officeDocument/2006/relationships/slide" Target="slides/slide124.xml"/><Relationship Id="rId126" Type="http://schemas.openxmlformats.org/officeDocument/2006/relationships/slide" Target="slides/slide125.xml"/><Relationship Id="rId127" Type="http://schemas.openxmlformats.org/officeDocument/2006/relationships/slide" Target="slides/slide126.xml"/><Relationship Id="rId128" Type="http://schemas.openxmlformats.org/officeDocument/2006/relationships/slide" Target="slides/slide127.xml"/><Relationship Id="rId129" Type="http://schemas.openxmlformats.org/officeDocument/2006/relationships/slide" Target="slides/slide128.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90" Type="http://schemas.openxmlformats.org/officeDocument/2006/relationships/slide" Target="slides/slide89.xml"/><Relationship Id="rId91" Type="http://schemas.openxmlformats.org/officeDocument/2006/relationships/slide" Target="slides/slide90.xml"/><Relationship Id="rId92" Type="http://schemas.openxmlformats.org/officeDocument/2006/relationships/slide" Target="slides/slide91.xml"/><Relationship Id="rId93" Type="http://schemas.openxmlformats.org/officeDocument/2006/relationships/slide" Target="slides/slide92.xml"/><Relationship Id="rId94" Type="http://schemas.openxmlformats.org/officeDocument/2006/relationships/slide" Target="slides/slide93.xml"/><Relationship Id="rId95" Type="http://schemas.openxmlformats.org/officeDocument/2006/relationships/slide" Target="slides/slide94.xml"/><Relationship Id="rId96" Type="http://schemas.openxmlformats.org/officeDocument/2006/relationships/slide" Target="slides/slide95.xml"/><Relationship Id="rId101" Type="http://schemas.openxmlformats.org/officeDocument/2006/relationships/slide" Target="slides/slide100.xml"/><Relationship Id="rId102" Type="http://schemas.openxmlformats.org/officeDocument/2006/relationships/slide" Target="slides/slide101.xml"/><Relationship Id="rId103" Type="http://schemas.openxmlformats.org/officeDocument/2006/relationships/slide" Target="slides/slide102.xml"/><Relationship Id="rId104" Type="http://schemas.openxmlformats.org/officeDocument/2006/relationships/slide" Target="slides/slide103.xml"/><Relationship Id="rId105" Type="http://schemas.openxmlformats.org/officeDocument/2006/relationships/slide" Target="slides/slide104.xml"/><Relationship Id="rId106" Type="http://schemas.openxmlformats.org/officeDocument/2006/relationships/slide" Target="slides/slide105.xml"/><Relationship Id="rId107" Type="http://schemas.openxmlformats.org/officeDocument/2006/relationships/slide" Target="slides/slide106.xml"/><Relationship Id="rId108" Type="http://schemas.openxmlformats.org/officeDocument/2006/relationships/slide" Target="slides/slide107.xml"/><Relationship Id="rId109" Type="http://schemas.openxmlformats.org/officeDocument/2006/relationships/slide" Target="slides/slide108.xml"/><Relationship Id="rId97" Type="http://schemas.openxmlformats.org/officeDocument/2006/relationships/slide" Target="slides/slide96.xml"/><Relationship Id="rId98" Type="http://schemas.openxmlformats.org/officeDocument/2006/relationships/slide" Target="slides/slide97.xml"/><Relationship Id="rId99" Type="http://schemas.openxmlformats.org/officeDocument/2006/relationships/slide" Target="slides/slide98.xml"/><Relationship Id="rId43" Type="http://schemas.openxmlformats.org/officeDocument/2006/relationships/slide" Target="slides/slide42.xml"/><Relationship Id="rId44" Type="http://schemas.openxmlformats.org/officeDocument/2006/relationships/slide" Target="slides/slide43.xml"/><Relationship Id="rId45" Type="http://schemas.openxmlformats.org/officeDocument/2006/relationships/slide" Target="slides/slide44.xml"/><Relationship Id="rId46" Type="http://schemas.openxmlformats.org/officeDocument/2006/relationships/slide" Target="slides/slide45.xml"/><Relationship Id="rId47" Type="http://schemas.openxmlformats.org/officeDocument/2006/relationships/slide" Target="slides/slide46.xml"/><Relationship Id="rId48" Type="http://schemas.openxmlformats.org/officeDocument/2006/relationships/slide" Target="slides/slide47.xml"/><Relationship Id="rId49" Type="http://schemas.openxmlformats.org/officeDocument/2006/relationships/slide" Target="slides/slide48.xml"/><Relationship Id="rId100" Type="http://schemas.openxmlformats.org/officeDocument/2006/relationships/slide" Target="slides/slide99.xml"/><Relationship Id="rId150" Type="http://schemas.openxmlformats.org/officeDocument/2006/relationships/viewProps" Target="viewProps.xml"/><Relationship Id="rId151" Type="http://schemas.openxmlformats.org/officeDocument/2006/relationships/theme" Target="theme/theme1.xml"/><Relationship Id="rId152" Type="http://schemas.openxmlformats.org/officeDocument/2006/relationships/tableStyles" Target="tableStyles.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70" Type="http://schemas.openxmlformats.org/officeDocument/2006/relationships/slide" Target="slides/slide69.xml"/><Relationship Id="rId71" Type="http://schemas.openxmlformats.org/officeDocument/2006/relationships/slide" Target="slides/slide70.xml"/><Relationship Id="rId72" Type="http://schemas.openxmlformats.org/officeDocument/2006/relationships/slide" Target="slides/slide71.xml"/><Relationship Id="rId73" Type="http://schemas.openxmlformats.org/officeDocument/2006/relationships/slide" Target="slides/slide72.xml"/><Relationship Id="rId74" Type="http://schemas.openxmlformats.org/officeDocument/2006/relationships/slide" Target="slides/slide73.xml"/><Relationship Id="rId75" Type="http://schemas.openxmlformats.org/officeDocument/2006/relationships/slide" Target="slides/slide74.xml"/><Relationship Id="rId76" Type="http://schemas.openxmlformats.org/officeDocument/2006/relationships/slide" Target="slides/slide75.xml"/><Relationship Id="rId77" Type="http://schemas.openxmlformats.org/officeDocument/2006/relationships/slide" Target="slides/slide76.xml"/><Relationship Id="rId78" Type="http://schemas.openxmlformats.org/officeDocument/2006/relationships/slide" Target="slides/slide77.xml"/><Relationship Id="rId79" Type="http://schemas.openxmlformats.org/officeDocument/2006/relationships/slide" Target="slides/slide78.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30" Type="http://schemas.openxmlformats.org/officeDocument/2006/relationships/slide" Target="slides/slide129.xml"/><Relationship Id="rId131" Type="http://schemas.openxmlformats.org/officeDocument/2006/relationships/slide" Target="slides/slide130.xml"/><Relationship Id="rId132" Type="http://schemas.openxmlformats.org/officeDocument/2006/relationships/slide" Target="slides/slide131.xml"/><Relationship Id="rId133" Type="http://schemas.openxmlformats.org/officeDocument/2006/relationships/slide" Target="slides/slide132.xml"/><Relationship Id="rId134" Type="http://schemas.openxmlformats.org/officeDocument/2006/relationships/slide" Target="slides/slide133.xml"/><Relationship Id="rId135" Type="http://schemas.openxmlformats.org/officeDocument/2006/relationships/slide" Target="slides/slide134.xml"/><Relationship Id="rId136" Type="http://schemas.openxmlformats.org/officeDocument/2006/relationships/slide" Target="slides/slide135.xml"/><Relationship Id="rId137" Type="http://schemas.openxmlformats.org/officeDocument/2006/relationships/slide" Target="slides/slide136.xml"/><Relationship Id="rId138" Type="http://schemas.openxmlformats.org/officeDocument/2006/relationships/slide" Target="slides/slide137.xml"/><Relationship Id="rId139" Type="http://schemas.openxmlformats.org/officeDocument/2006/relationships/slide" Target="slides/slide13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50" Type="http://schemas.openxmlformats.org/officeDocument/2006/relationships/slide" Target="slides/slide49.xml"/><Relationship Id="rId51" Type="http://schemas.openxmlformats.org/officeDocument/2006/relationships/slide" Target="slides/slide50.xml"/><Relationship Id="rId52" Type="http://schemas.openxmlformats.org/officeDocument/2006/relationships/slide" Target="slides/slide51.xml"/><Relationship Id="rId53" Type="http://schemas.openxmlformats.org/officeDocument/2006/relationships/slide" Target="slides/slide52.xml"/><Relationship Id="rId54" Type="http://schemas.openxmlformats.org/officeDocument/2006/relationships/slide" Target="slides/slide53.xml"/><Relationship Id="rId55" Type="http://schemas.openxmlformats.org/officeDocument/2006/relationships/slide" Target="slides/slide54.xml"/><Relationship Id="rId56" Type="http://schemas.openxmlformats.org/officeDocument/2006/relationships/slide" Target="slides/slide55.xml"/><Relationship Id="rId57" Type="http://schemas.openxmlformats.org/officeDocument/2006/relationships/slide" Target="slides/slide56.xml"/><Relationship Id="rId58" Type="http://schemas.openxmlformats.org/officeDocument/2006/relationships/slide" Target="slides/slide57.xml"/><Relationship Id="rId59" Type="http://schemas.openxmlformats.org/officeDocument/2006/relationships/slide" Target="slides/slide58.xml"/><Relationship Id="rId110" Type="http://schemas.openxmlformats.org/officeDocument/2006/relationships/slide" Target="slides/slide109.xml"/><Relationship Id="rId111" Type="http://schemas.openxmlformats.org/officeDocument/2006/relationships/slide" Target="slides/slide110.xml"/><Relationship Id="rId112" Type="http://schemas.openxmlformats.org/officeDocument/2006/relationships/slide" Target="slides/slide111.xml"/><Relationship Id="rId113" Type="http://schemas.openxmlformats.org/officeDocument/2006/relationships/slide" Target="slides/slide112.xml"/><Relationship Id="rId114" Type="http://schemas.openxmlformats.org/officeDocument/2006/relationships/slide" Target="slides/slide113.xml"/><Relationship Id="rId115" Type="http://schemas.openxmlformats.org/officeDocument/2006/relationships/slide" Target="slides/slide114.xml"/><Relationship Id="rId116" Type="http://schemas.openxmlformats.org/officeDocument/2006/relationships/slide" Target="slides/slide115.xml"/><Relationship Id="rId117" Type="http://schemas.openxmlformats.org/officeDocument/2006/relationships/slide" Target="slides/slide116.xml"/><Relationship Id="rId118" Type="http://schemas.openxmlformats.org/officeDocument/2006/relationships/slide" Target="slides/slide117.xml"/><Relationship Id="rId119" Type="http://schemas.openxmlformats.org/officeDocument/2006/relationships/slide" Target="slides/slide118.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80" Type="http://schemas.openxmlformats.org/officeDocument/2006/relationships/slide" Target="slides/slide79.xml"/><Relationship Id="rId81" Type="http://schemas.openxmlformats.org/officeDocument/2006/relationships/slide" Target="slides/slide80.xml"/><Relationship Id="rId82" Type="http://schemas.openxmlformats.org/officeDocument/2006/relationships/slide" Target="slides/slide81.xml"/><Relationship Id="rId83" Type="http://schemas.openxmlformats.org/officeDocument/2006/relationships/slide" Target="slides/slide82.xml"/><Relationship Id="rId84" Type="http://schemas.openxmlformats.org/officeDocument/2006/relationships/slide" Target="slides/slide83.xml"/><Relationship Id="rId85" Type="http://schemas.openxmlformats.org/officeDocument/2006/relationships/slide" Target="slides/slide84.xml"/><Relationship Id="rId86" Type="http://schemas.openxmlformats.org/officeDocument/2006/relationships/slide" Target="slides/slide85.xml"/><Relationship Id="rId87" Type="http://schemas.openxmlformats.org/officeDocument/2006/relationships/slide" Target="slides/slide86.xml"/><Relationship Id="rId88" Type="http://schemas.openxmlformats.org/officeDocument/2006/relationships/slide" Target="slides/slide87.xml"/><Relationship Id="rId89" Type="http://schemas.openxmlformats.org/officeDocument/2006/relationships/slide" Target="slides/slide88.xml"/><Relationship Id="rId140" Type="http://schemas.openxmlformats.org/officeDocument/2006/relationships/slide" Target="slides/slide139.xml"/><Relationship Id="rId141" Type="http://schemas.openxmlformats.org/officeDocument/2006/relationships/slide" Target="slides/slide140.xml"/><Relationship Id="rId142" Type="http://schemas.openxmlformats.org/officeDocument/2006/relationships/slide" Target="slides/slide141.xml"/><Relationship Id="rId143" Type="http://schemas.openxmlformats.org/officeDocument/2006/relationships/slide" Target="slides/slide142.xml"/><Relationship Id="rId144" Type="http://schemas.openxmlformats.org/officeDocument/2006/relationships/slide" Target="slides/slide143.xml"/><Relationship Id="rId145" Type="http://schemas.openxmlformats.org/officeDocument/2006/relationships/slide" Target="slides/slide144.xml"/><Relationship Id="rId146" Type="http://schemas.openxmlformats.org/officeDocument/2006/relationships/slide" Target="slides/slide145.xml"/><Relationship Id="rId147" Type="http://schemas.openxmlformats.org/officeDocument/2006/relationships/notesMaster" Target="notesMasters/notesMaster1.xml"/><Relationship Id="rId148" Type="http://schemas.openxmlformats.org/officeDocument/2006/relationships/printerSettings" Target="printerSettings/printerSettings1.bin"/><Relationship Id="rId149"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pict"/><Relationship Id="rId2" Type="http://schemas.openxmlformats.org/officeDocument/2006/relationships/image" Target="NUL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CA"/>
          </a:p>
        </p:txBody>
      </p:sp>
      <p:sp>
        <p:nvSpPr>
          <p:cNvPr id="3" name="Segnaposto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3251230-8998-7343-B9A5-B1C034448491}" type="datetimeFigureOut">
              <a:rPr lang="it-IT" smtClean="0"/>
              <a:t>26/04/21</a:t>
            </a:fld>
            <a:endParaRPr lang="fr-CA"/>
          </a:p>
        </p:txBody>
      </p:sp>
      <p:sp>
        <p:nvSpPr>
          <p:cNvPr id="4" name="Segnaposto immagine diapositiva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CA"/>
          </a:p>
        </p:txBody>
      </p:sp>
      <p:sp>
        <p:nvSpPr>
          <p:cNvPr id="5" name="Segnaposto note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fr-CA"/>
          </a:p>
        </p:txBody>
      </p:sp>
      <p:sp>
        <p:nvSpPr>
          <p:cNvPr id="6" name="Segnaposto piè di pagin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CA"/>
          </a:p>
        </p:txBody>
      </p:sp>
      <p:sp>
        <p:nvSpPr>
          <p:cNvPr id="7" name="Segnaposto numero diapos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0A51541-F4B8-2042-9DEA-196AF78F112B}" type="slidenum">
              <a:rPr lang="fr-CA" smtClean="0"/>
              <a:t>‹n.›</a:t>
            </a:fld>
            <a:endParaRPr lang="fr-CA"/>
          </a:p>
        </p:txBody>
      </p:sp>
    </p:spTree>
    <p:extLst>
      <p:ext uri="{BB962C8B-B14F-4D97-AF65-F5344CB8AC3E}">
        <p14:creationId xmlns:p14="http://schemas.microsoft.com/office/powerpoint/2010/main" val="2779980094"/>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5.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7.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7.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0226"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algn="r" eaLnBrk="1" hangingPunct="1"/>
            <a:fld id="{3FFA0A42-1C13-44FB-A3DE-385061B20316}" type="slidenum">
              <a:rPr lang="fr-FR" altLang="it-IT" sz="1200"/>
              <a:pPr algn="r" eaLnBrk="1" hangingPunct="1"/>
              <a:t>35</a:t>
            </a:fld>
            <a:endParaRPr lang="fr-FR" altLang="it-IT" sz="1200"/>
          </a:p>
        </p:txBody>
      </p:sp>
      <p:sp>
        <p:nvSpPr>
          <p:cNvPr id="180227" name="Rectangle 2"/>
          <p:cNvSpPr>
            <a:spLocks noGrp="1" noRot="1" noChangeAspect="1" noChangeArrowheads="1" noTextEdit="1"/>
          </p:cNvSpPr>
          <p:nvPr>
            <p:ph type="sldImg"/>
          </p:nvPr>
        </p:nvSpPr>
        <p:spPr>
          <a:ln/>
        </p:spPr>
      </p:sp>
      <p:sp>
        <p:nvSpPr>
          <p:cNvPr id="18022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r-FR" altLang="it-IT">
              <a:latin typeface="Arial" panose="020B0604020202020204" pitchFamily="34" charset="0"/>
            </a:endParaRPr>
          </a:p>
        </p:txBody>
      </p:sp>
    </p:spTree>
    <p:extLst>
      <p:ext uri="{BB962C8B-B14F-4D97-AF65-F5344CB8AC3E}">
        <p14:creationId xmlns:p14="http://schemas.microsoft.com/office/powerpoint/2010/main" val="196416767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652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MS PGothic" charset="0"/>
                <a:cs typeface="MS PGothic" charset="0"/>
              </a:defRPr>
            </a:lvl1pPr>
            <a:lvl2pPr marL="742950" indent="-285750">
              <a:defRPr sz="2400">
                <a:solidFill>
                  <a:schemeClr val="tx1"/>
                </a:solidFill>
                <a:latin typeface="Arial" charset="0"/>
                <a:ea typeface="MS PGothic" charset="0"/>
                <a:cs typeface="MS PGothic" charset="0"/>
              </a:defRPr>
            </a:lvl2pPr>
            <a:lvl3pPr marL="1143000" indent="-228600">
              <a:defRPr sz="2400">
                <a:solidFill>
                  <a:schemeClr val="tx1"/>
                </a:solidFill>
                <a:latin typeface="Arial" charset="0"/>
                <a:ea typeface="MS PGothic" charset="0"/>
                <a:cs typeface="MS PGothic" charset="0"/>
              </a:defRPr>
            </a:lvl3pPr>
            <a:lvl4pPr marL="1600200" indent="-228600">
              <a:defRPr sz="2400">
                <a:solidFill>
                  <a:schemeClr val="tx1"/>
                </a:solidFill>
                <a:latin typeface="Arial" charset="0"/>
                <a:ea typeface="MS PGothic" charset="0"/>
                <a:cs typeface="MS PGothic" charset="0"/>
              </a:defRPr>
            </a:lvl4pPr>
            <a:lvl5pPr marL="2057400" indent="-228600">
              <a:defRPr sz="2400">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sz="2400">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sz="2400">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sz="2400">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sz="2400">
                <a:solidFill>
                  <a:schemeClr val="tx1"/>
                </a:solidFill>
                <a:latin typeface="Arial" charset="0"/>
                <a:ea typeface="MS PGothic" charset="0"/>
                <a:cs typeface="MS PGothic" charset="0"/>
              </a:defRPr>
            </a:lvl9pPr>
          </a:lstStyle>
          <a:p>
            <a:fld id="{D726A9E7-EB8C-6041-A6AB-7788CA7778E8}" type="slidenum">
              <a:rPr lang="fr-FR" sz="1200"/>
              <a:pPr/>
              <a:t>77</a:t>
            </a:fld>
            <a:endParaRPr lang="fr-FR" sz="1200"/>
          </a:p>
        </p:txBody>
      </p:sp>
      <p:sp>
        <p:nvSpPr>
          <p:cNvPr id="406530" name="Rectangle 2"/>
          <p:cNvSpPr>
            <a:spLocks noGrp="1" noRot="1" noChangeAspect="1" noChangeArrowheads="1" noTextEdit="1"/>
          </p:cNvSpPr>
          <p:nvPr>
            <p:ph type="sldImg"/>
          </p:nvPr>
        </p:nvSpPr>
        <p:spPr>
          <a:ln/>
        </p:spPr>
      </p:sp>
      <p:sp>
        <p:nvSpPr>
          <p:cNvPr id="40653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pPr eaLnBrk="1" hangingPunct="1">
              <a:spcBef>
                <a:spcPct val="0"/>
              </a:spcBef>
            </a:pPr>
            <a:endParaRPr lang="fr-FR">
              <a:ea typeface="MS PGothic" charset="0"/>
              <a:cs typeface="MS PGothic" charset="0"/>
            </a:endParaRPr>
          </a:p>
        </p:txBody>
      </p:sp>
    </p:spTree>
    <p:extLst>
      <p:ext uri="{BB962C8B-B14F-4D97-AF65-F5344CB8AC3E}">
        <p14:creationId xmlns:p14="http://schemas.microsoft.com/office/powerpoint/2010/main" val="53952950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47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MS PGothic" charset="0"/>
                <a:cs typeface="MS PGothic" charset="0"/>
              </a:defRPr>
            </a:lvl1pPr>
            <a:lvl2pPr marL="742950" indent="-285750">
              <a:defRPr sz="2400">
                <a:solidFill>
                  <a:schemeClr val="tx1"/>
                </a:solidFill>
                <a:latin typeface="Arial" charset="0"/>
                <a:ea typeface="MS PGothic" charset="0"/>
                <a:cs typeface="MS PGothic" charset="0"/>
              </a:defRPr>
            </a:lvl2pPr>
            <a:lvl3pPr marL="1143000" indent="-228600">
              <a:defRPr sz="2400">
                <a:solidFill>
                  <a:schemeClr val="tx1"/>
                </a:solidFill>
                <a:latin typeface="Arial" charset="0"/>
                <a:ea typeface="MS PGothic" charset="0"/>
                <a:cs typeface="MS PGothic" charset="0"/>
              </a:defRPr>
            </a:lvl3pPr>
            <a:lvl4pPr marL="1600200" indent="-228600">
              <a:defRPr sz="2400">
                <a:solidFill>
                  <a:schemeClr val="tx1"/>
                </a:solidFill>
                <a:latin typeface="Arial" charset="0"/>
                <a:ea typeface="MS PGothic" charset="0"/>
                <a:cs typeface="MS PGothic" charset="0"/>
              </a:defRPr>
            </a:lvl4pPr>
            <a:lvl5pPr marL="2057400" indent="-228600">
              <a:defRPr sz="2400">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sz="2400">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sz="2400">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sz="2400">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sz="2400">
                <a:solidFill>
                  <a:schemeClr val="tx1"/>
                </a:solidFill>
                <a:latin typeface="Arial" charset="0"/>
                <a:ea typeface="MS PGothic" charset="0"/>
                <a:cs typeface="MS PGothic" charset="0"/>
              </a:defRPr>
            </a:lvl9pPr>
          </a:lstStyle>
          <a:p>
            <a:fld id="{6223DB54-11B6-564F-BDCB-8B2CE7642BA5}" type="slidenum">
              <a:rPr lang="fr-FR" sz="1200"/>
              <a:pPr/>
              <a:t>93</a:t>
            </a:fld>
            <a:endParaRPr lang="fr-FR" sz="1200"/>
          </a:p>
        </p:txBody>
      </p:sp>
      <p:sp>
        <p:nvSpPr>
          <p:cNvPr id="414722" name="Rectangle 2"/>
          <p:cNvSpPr>
            <a:spLocks noGrp="1" noRot="1" noChangeAspect="1" noChangeArrowheads="1" noTextEdit="1"/>
          </p:cNvSpPr>
          <p:nvPr>
            <p:ph type="sldImg"/>
          </p:nvPr>
        </p:nvSpPr>
        <p:spPr>
          <a:ln/>
        </p:spPr>
      </p:sp>
      <p:sp>
        <p:nvSpPr>
          <p:cNvPr id="41472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pPr eaLnBrk="1" hangingPunct="1">
              <a:spcBef>
                <a:spcPct val="0"/>
              </a:spcBef>
            </a:pPr>
            <a:endParaRPr lang="fr-FR">
              <a:ea typeface="MS PGothic" charset="0"/>
              <a:cs typeface="MS PGothic" charset="0"/>
            </a:endParaRPr>
          </a:p>
        </p:txBody>
      </p:sp>
    </p:spTree>
    <p:extLst>
      <p:ext uri="{BB962C8B-B14F-4D97-AF65-F5344CB8AC3E}">
        <p14:creationId xmlns:p14="http://schemas.microsoft.com/office/powerpoint/2010/main" val="29971147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74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MS PGothic" charset="0"/>
                <a:cs typeface="MS PGothic" charset="0"/>
              </a:defRPr>
            </a:lvl1pPr>
            <a:lvl2pPr marL="742950" indent="-285750">
              <a:defRPr sz="2400">
                <a:solidFill>
                  <a:schemeClr val="tx1"/>
                </a:solidFill>
                <a:latin typeface="Arial" charset="0"/>
                <a:ea typeface="MS PGothic" charset="0"/>
                <a:cs typeface="MS PGothic" charset="0"/>
              </a:defRPr>
            </a:lvl2pPr>
            <a:lvl3pPr marL="1143000" indent="-228600">
              <a:defRPr sz="2400">
                <a:solidFill>
                  <a:schemeClr val="tx1"/>
                </a:solidFill>
                <a:latin typeface="Arial" charset="0"/>
                <a:ea typeface="MS PGothic" charset="0"/>
                <a:cs typeface="MS PGothic" charset="0"/>
              </a:defRPr>
            </a:lvl3pPr>
            <a:lvl4pPr marL="1600200" indent="-228600">
              <a:defRPr sz="2400">
                <a:solidFill>
                  <a:schemeClr val="tx1"/>
                </a:solidFill>
                <a:latin typeface="Arial" charset="0"/>
                <a:ea typeface="MS PGothic" charset="0"/>
                <a:cs typeface="MS PGothic" charset="0"/>
              </a:defRPr>
            </a:lvl4pPr>
            <a:lvl5pPr marL="2057400" indent="-228600">
              <a:defRPr sz="2400">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sz="2400">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sz="2400">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sz="2400">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sz="2400">
                <a:solidFill>
                  <a:schemeClr val="tx1"/>
                </a:solidFill>
                <a:latin typeface="Arial" charset="0"/>
                <a:ea typeface="MS PGothic" charset="0"/>
                <a:cs typeface="MS PGothic" charset="0"/>
              </a:defRPr>
            </a:lvl9pPr>
          </a:lstStyle>
          <a:p>
            <a:fld id="{B9B708B1-C96B-0E4C-8C4A-F5793B5A2E87}" type="slidenum">
              <a:rPr lang="fr-FR" sz="1200"/>
              <a:pPr/>
              <a:t>121</a:t>
            </a:fld>
            <a:endParaRPr lang="fr-FR" sz="1200"/>
          </a:p>
        </p:txBody>
      </p:sp>
      <p:sp>
        <p:nvSpPr>
          <p:cNvPr id="447490" name="Rectangle 2"/>
          <p:cNvSpPr>
            <a:spLocks noGrp="1" noRot="1" noChangeAspect="1" noChangeArrowheads="1" noTextEdit="1"/>
          </p:cNvSpPr>
          <p:nvPr>
            <p:ph type="sldImg"/>
          </p:nvPr>
        </p:nvSpPr>
        <p:spPr>
          <a:ln/>
        </p:spPr>
      </p:sp>
      <p:sp>
        <p:nvSpPr>
          <p:cNvPr id="4474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pPr eaLnBrk="1" hangingPunct="1">
              <a:spcBef>
                <a:spcPct val="0"/>
              </a:spcBef>
            </a:pPr>
            <a:endParaRPr lang="fr-FR">
              <a:ea typeface="MS PGothic" charset="0"/>
              <a:cs typeface="MS PGothic" charset="0"/>
            </a:endParaRPr>
          </a:p>
        </p:txBody>
      </p:sp>
    </p:spTree>
    <p:extLst>
      <p:ext uri="{BB962C8B-B14F-4D97-AF65-F5344CB8AC3E}">
        <p14:creationId xmlns:p14="http://schemas.microsoft.com/office/powerpoint/2010/main" val="10617004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465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MS PGothic" charset="0"/>
                <a:cs typeface="MS PGothic" charset="0"/>
              </a:defRPr>
            </a:lvl1pPr>
            <a:lvl2pPr marL="742950" indent="-285750">
              <a:defRPr sz="2400">
                <a:solidFill>
                  <a:schemeClr val="tx1"/>
                </a:solidFill>
                <a:latin typeface="Arial" charset="0"/>
                <a:ea typeface="MS PGothic" charset="0"/>
                <a:cs typeface="MS PGothic" charset="0"/>
              </a:defRPr>
            </a:lvl2pPr>
            <a:lvl3pPr marL="1143000" indent="-228600">
              <a:defRPr sz="2400">
                <a:solidFill>
                  <a:schemeClr val="tx1"/>
                </a:solidFill>
                <a:latin typeface="Arial" charset="0"/>
                <a:ea typeface="MS PGothic" charset="0"/>
                <a:cs typeface="MS PGothic" charset="0"/>
              </a:defRPr>
            </a:lvl3pPr>
            <a:lvl4pPr marL="1600200" indent="-228600">
              <a:defRPr sz="2400">
                <a:solidFill>
                  <a:schemeClr val="tx1"/>
                </a:solidFill>
                <a:latin typeface="Arial" charset="0"/>
                <a:ea typeface="MS PGothic" charset="0"/>
                <a:cs typeface="MS PGothic" charset="0"/>
              </a:defRPr>
            </a:lvl4pPr>
            <a:lvl5pPr marL="2057400" indent="-228600">
              <a:defRPr sz="2400">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sz="2400">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sz="2400">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sz="2400">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sz="2400">
                <a:solidFill>
                  <a:schemeClr val="tx1"/>
                </a:solidFill>
                <a:latin typeface="Arial" charset="0"/>
                <a:ea typeface="MS PGothic" charset="0"/>
                <a:cs typeface="MS PGothic" charset="0"/>
              </a:defRPr>
            </a:lvl9pPr>
          </a:lstStyle>
          <a:p>
            <a:fld id="{048800A6-0747-F547-AD9B-30AF40819955}" type="slidenum">
              <a:rPr lang="fr-FR" sz="1200"/>
              <a:pPr/>
              <a:t>137</a:t>
            </a:fld>
            <a:endParaRPr lang="fr-FR" sz="1200"/>
          </a:p>
        </p:txBody>
      </p:sp>
      <p:sp>
        <p:nvSpPr>
          <p:cNvPr id="454658" name="Rectangle 2"/>
          <p:cNvSpPr>
            <a:spLocks noGrp="1" noRot="1" noChangeAspect="1" noChangeArrowheads="1" noTextEdit="1"/>
          </p:cNvSpPr>
          <p:nvPr>
            <p:ph type="sldImg"/>
          </p:nvPr>
        </p:nvSpPr>
        <p:spPr>
          <a:ln/>
        </p:spPr>
      </p:sp>
      <p:sp>
        <p:nvSpPr>
          <p:cNvPr id="45465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pPr eaLnBrk="1" hangingPunct="1">
              <a:spcBef>
                <a:spcPct val="0"/>
              </a:spcBef>
            </a:pPr>
            <a:endParaRPr lang="fr-FR">
              <a:ea typeface="MS PGothic" charset="0"/>
              <a:cs typeface="MS PGothic"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stile</a:t>
            </a:r>
            <a:endParaRPr lang="fr-CA"/>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fr-CA"/>
          </a:p>
        </p:txBody>
      </p:sp>
      <p:sp>
        <p:nvSpPr>
          <p:cNvPr id="4" name="Segnaposto data 3"/>
          <p:cNvSpPr>
            <a:spLocks noGrp="1"/>
          </p:cNvSpPr>
          <p:nvPr>
            <p:ph type="dt" sz="half" idx="10"/>
          </p:nvPr>
        </p:nvSpPr>
        <p:spPr/>
        <p:txBody>
          <a:bodyPr/>
          <a:lstStyle/>
          <a:p>
            <a:fld id="{7B000347-1409-FD48-A8BE-AC929059AAEB}" type="datetimeFigureOut">
              <a:rPr lang="it-IT" smtClean="0"/>
              <a:t>26/04/21</a:t>
            </a:fld>
            <a:endParaRPr lang="fr-CA"/>
          </a:p>
        </p:txBody>
      </p:sp>
      <p:sp>
        <p:nvSpPr>
          <p:cNvPr id="5" name="Segnaposto piè di pagina 4"/>
          <p:cNvSpPr>
            <a:spLocks noGrp="1"/>
          </p:cNvSpPr>
          <p:nvPr>
            <p:ph type="ftr" sz="quarter" idx="11"/>
          </p:nvPr>
        </p:nvSpPr>
        <p:spPr/>
        <p:txBody>
          <a:bodyPr/>
          <a:lstStyle/>
          <a:p>
            <a:endParaRPr lang="fr-CA"/>
          </a:p>
        </p:txBody>
      </p:sp>
      <p:sp>
        <p:nvSpPr>
          <p:cNvPr id="6" name="Segnaposto numero diapositiva 5"/>
          <p:cNvSpPr>
            <a:spLocks noGrp="1"/>
          </p:cNvSpPr>
          <p:nvPr>
            <p:ph type="sldNum" sz="quarter" idx="12"/>
          </p:nvPr>
        </p:nvSpPr>
        <p:spPr/>
        <p:txBody>
          <a:bodyPr/>
          <a:lstStyle/>
          <a:p>
            <a:fld id="{74BD8CF3-2AC7-AC44-AFB7-4E104F271E0A}" type="slidenum">
              <a:rPr lang="fr-CA" smtClean="0"/>
              <a:t>‹n.›</a:t>
            </a:fld>
            <a:endParaRPr lang="fr-CA"/>
          </a:p>
        </p:txBody>
      </p:sp>
    </p:spTree>
    <p:extLst>
      <p:ext uri="{BB962C8B-B14F-4D97-AF65-F5344CB8AC3E}">
        <p14:creationId xmlns:p14="http://schemas.microsoft.com/office/powerpoint/2010/main" val="22949618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fr-CA"/>
          </a:p>
        </p:txBody>
      </p:sp>
      <p:sp>
        <p:nvSpPr>
          <p:cNvPr id="3" name="Segnaposto testo verticale 2"/>
          <p:cNvSpPr>
            <a:spLocks noGrp="1"/>
          </p:cNvSpPr>
          <p:nvPr>
            <p:ph type="body" orient="vert" idx="1"/>
          </p:nvPr>
        </p:nvSpPr>
        <p:spPr/>
        <p:txBody>
          <a:bodyPr vert="eaVert"/>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fr-CA"/>
          </a:p>
        </p:txBody>
      </p:sp>
      <p:sp>
        <p:nvSpPr>
          <p:cNvPr id="4" name="Segnaposto data 3"/>
          <p:cNvSpPr>
            <a:spLocks noGrp="1"/>
          </p:cNvSpPr>
          <p:nvPr>
            <p:ph type="dt" sz="half" idx="10"/>
          </p:nvPr>
        </p:nvSpPr>
        <p:spPr/>
        <p:txBody>
          <a:bodyPr/>
          <a:lstStyle/>
          <a:p>
            <a:fld id="{7B000347-1409-FD48-A8BE-AC929059AAEB}" type="datetimeFigureOut">
              <a:rPr lang="it-IT" smtClean="0"/>
              <a:t>26/04/21</a:t>
            </a:fld>
            <a:endParaRPr lang="fr-CA"/>
          </a:p>
        </p:txBody>
      </p:sp>
      <p:sp>
        <p:nvSpPr>
          <p:cNvPr id="5" name="Segnaposto piè di pagina 4"/>
          <p:cNvSpPr>
            <a:spLocks noGrp="1"/>
          </p:cNvSpPr>
          <p:nvPr>
            <p:ph type="ftr" sz="quarter" idx="11"/>
          </p:nvPr>
        </p:nvSpPr>
        <p:spPr/>
        <p:txBody>
          <a:bodyPr/>
          <a:lstStyle/>
          <a:p>
            <a:endParaRPr lang="fr-CA"/>
          </a:p>
        </p:txBody>
      </p:sp>
      <p:sp>
        <p:nvSpPr>
          <p:cNvPr id="6" name="Segnaposto numero diapositiva 5"/>
          <p:cNvSpPr>
            <a:spLocks noGrp="1"/>
          </p:cNvSpPr>
          <p:nvPr>
            <p:ph type="sldNum" sz="quarter" idx="12"/>
          </p:nvPr>
        </p:nvSpPr>
        <p:spPr/>
        <p:txBody>
          <a:bodyPr/>
          <a:lstStyle/>
          <a:p>
            <a:fld id="{74BD8CF3-2AC7-AC44-AFB7-4E104F271E0A}" type="slidenum">
              <a:rPr lang="fr-CA" smtClean="0"/>
              <a:t>‹n.›</a:t>
            </a:fld>
            <a:endParaRPr lang="fr-CA"/>
          </a:p>
        </p:txBody>
      </p:sp>
    </p:spTree>
    <p:extLst>
      <p:ext uri="{BB962C8B-B14F-4D97-AF65-F5344CB8AC3E}">
        <p14:creationId xmlns:p14="http://schemas.microsoft.com/office/powerpoint/2010/main" val="27371330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verticale e testo">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stile</a:t>
            </a:r>
            <a:endParaRPr lang="fr-CA"/>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fr-CA"/>
          </a:p>
        </p:txBody>
      </p:sp>
      <p:sp>
        <p:nvSpPr>
          <p:cNvPr id="4" name="Segnaposto data 3"/>
          <p:cNvSpPr>
            <a:spLocks noGrp="1"/>
          </p:cNvSpPr>
          <p:nvPr>
            <p:ph type="dt" sz="half" idx="10"/>
          </p:nvPr>
        </p:nvSpPr>
        <p:spPr/>
        <p:txBody>
          <a:bodyPr/>
          <a:lstStyle/>
          <a:p>
            <a:fld id="{7B000347-1409-FD48-A8BE-AC929059AAEB}" type="datetimeFigureOut">
              <a:rPr lang="it-IT" smtClean="0"/>
              <a:t>26/04/21</a:t>
            </a:fld>
            <a:endParaRPr lang="fr-CA"/>
          </a:p>
        </p:txBody>
      </p:sp>
      <p:sp>
        <p:nvSpPr>
          <p:cNvPr id="5" name="Segnaposto piè di pagina 4"/>
          <p:cNvSpPr>
            <a:spLocks noGrp="1"/>
          </p:cNvSpPr>
          <p:nvPr>
            <p:ph type="ftr" sz="quarter" idx="11"/>
          </p:nvPr>
        </p:nvSpPr>
        <p:spPr/>
        <p:txBody>
          <a:bodyPr/>
          <a:lstStyle/>
          <a:p>
            <a:endParaRPr lang="fr-CA"/>
          </a:p>
        </p:txBody>
      </p:sp>
      <p:sp>
        <p:nvSpPr>
          <p:cNvPr id="6" name="Segnaposto numero diapositiva 5"/>
          <p:cNvSpPr>
            <a:spLocks noGrp="1"/>
          </p:cNvSpPr>
          <p:nvPr>
            <p:ph type="sldNum" sz="quarter" idx="12"/>
          </p:nvPr>
        </p:nvSpPr>
        <p:spPr/>
        <p:txBody>
          <a:bodyPr/>
          <a:lstStyle/>
          <a:p>
            <a:fld id="{74BD8CF3-2AC7-AC44-AFB7-4E104F271E0A}" type="slidenum">
              <a:rPr lang="fr-CA" smtClean="0"/>
              <a:t>‹n.›</a:t>
            </a:fld>
            <a:endParaRPr lang="fr-CA"/>
          </a:p>
        </p:txBody>
      </p:sp>
    </p:spTree>
    <p:extLst>
      <p:ext uri="{BB962C8B-B14F-4D97-AF65-F5344CB8AC3E}">
        <p14:creationId xmlns:p14="http://schemas.microsoft.com/office/powerpoint/2010/main" val="24383126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fr-CA"/>
          </a:p>
        </p:txBody>
      </p:sp>
      <p:sp>
        <p:nvSpPr>
          <p:cNvPr id="3" name="Segnaposto contenuto 2"/>
          <p:cNvSpPr>
            <a:spLocks noGrp="1"/>
          </p:cNvSpPr>
          <p:nvPr>
            <p:ph idx="1"/>
          </p:nvPr>
        </p:nvSpPr>
        <p:spPr/>
        <p:txBody>
          <a:body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fr-CA"/>
          </a:p>
        </p:txBody>
      </p:sp>
      <p:sp>
        <p:nvSpPr>
          <p:cNvPr id="4" name="Segnaposto data 3"/>
          <p:cNvSpPr>
            <a:spLocks noGrp="1"/>
          </p:cNvSpPr>
          <p:nvPr>
            <p:ph type="dt" sz="half" idx="10"/>
          </p:nvPr>
        </p:nvSpPr>
        <p:spPr/>
        <p:txBody>
          <a:bodyPr/>
          <a:lstStyle/>
          <a:p>
            <a:fld id="{7B000347-1409-FD48-A8BE-AC929059AAEB}" type="datetimeFigureOut">
              <a:rPr lang="it-IT" smtClean="0"/>
              <a:t>26/04/21</a:t>
            </a:fld>
            <a:endParaRPr lang="fr-CA"/>
          </a:p>
        </p:txBody>
      </p:sp>
      <p:sp>
        <p:nvSpPr>
          <p:cNvPr id="5" name="Segnaposto piè di pagina 4"/>
          <p:cNvSpPr>
            <a:spLocks noGrp="1"/>
          </p:cNvSpPr>
          <p:nvPr>
            <p:ph type="ftr" sz="quarter" idx="11"/>
          </p:nvPr>
        </p:nvSpPr>
        <p:spPr/>
        <p:txBody>
          <a:bodyPr/>
          <a:lstStyle/>
          <a:p>
            <a:endParaRPr lang="fr-CA"/>
          </a:p>
        </p:txBody>
      </p:sp>
      <p:sp>
        <p:nvSpPr>
          <p:cNvPr id="6" name="Segnaposto numero diapositiva 5"/>
          <p:cNvSpPr>
            <a:spLocks noGrp="1"/>
          </p:cNvSpPr>
          <p:nvPr>
            <p:ph type="sldNum" sz="quarter" idx="12"/>
          </p:nvPr>
        </p:nvSpPr>
        <p:spPr/>
        <p:txBody>
          <a:bodyPr/>
          <a:lstStyle/>
          <a:p>
            <a:fld id="{74BD8CF3-2AC7-AC44-AFB7-4E104F271E0A}" type="slidenum">
              <a:rPr lang="fr-CA" smtClean="0"/>
              <a:t>‹n.›</a:t>
            </a:fld>
            <a:endParaRPr lang="fr-CA"/>
          </a:p>
        </p:txBody>
      </p:sp>
    </p:spTree>
    <p:extLst>
      <p:ext uri="{BB962C8B-B14F-4D97-AF65-F5344CB8AC3E}">
        <p14:creationId xmlns:p14="http://schemas.microsoft.com/office/powerpoint/2010/main" val="10472096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stile</a:t>
            </a:r>
            <a:endParaRPr lang="fr-CA"/>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gli stili del testo dello schema</a:t>
            </a:r>
          </a:p>
        </p:txBody>
      </p:sp>
      <p:sp>
        <p:nvSpPr>
          <p:cNvPr id="4" name="Segnaposto data 3"/>
          <p:cNvSpPr>
            <a:spLocks noGrp="1"/>
          </p:cNvSpPr>
          <p:nvPr>
            <p:ph type="dt" sz="half" idx="10"/>
          </p:nvPr>
        </p:nvSpPr>
        <p:spPr/>
        <p:txBody>
          <a:bodyPr/>
          <a:lstStyle/>
          <a:p>
            <a:fld id="{7B000347-1409-FD48-A8BE-AC929059AAEB}" type="datetimeFigureOut">
              <a:rPr lang="it-IT" smtClean="0"/>
              <a:t>26/04/21</a:t>
            </a:fld>
            <a:endParaRPr lang="fr-CA"/>
          </a:p>
        </p:txBody>
      </p:sp>
      <p:sp>
        <p:nvSpPr>
          <p:cNvPr id="5" name="Segnaposto piè di pagina 4"/>
          <p:cNvSpPr>
            <a:spLocks noGrp="1"/>
          </p:cNvSpPr>
          <p:nvPr>
            <p:ph type="ftr" sz="quarter" idx="11"/>
          </p:nvPr>
        </p:nvSpPr>
        <p:spPr/>
        <p:txBody>
          <a:bodyPr/>
          <a:lstStyle/>
          <a:p>
            <a:endParaRPr lang="fr-CA"/>
          </a:p>
        </p:txBody>
      </p:sp>
      <p:sp>
        <p:nvSpPr>
          <p:cNvPr id="6" name="Segnaposto numero diapositiva 5"/>
          <p:cNvSpPr>
            <a:spLocks noGrp="1"/>
          </p:cNvSpPr>
          <p:nvPr>
            <p:ph type="sldNum" sz="quarter" idx="12"/>
          </p:nvPr>
        </p:nvSpPr>
        <p:spPr/>
        <p:txBody>
          <a:bodyPr/>
          <a:lstStyle/>
          <a:p>
            <a:fld id="{74BD8CF3-2AC7-AC44-AFB7-4E104F271E0A}" type="slidenum">
              <a:rPr lang="fr-CA" smtClean="0"/>
              <a:t>‹n.›</a:t>
            </a:fld>
            <a:endParaRPr lang="fr-CA"/>
          </a:p>
        </p:txBody>
      </p:sp>
    </p:spTree>
    <p:extLst>
      <p:ext uri="{BB962C8B-B14F-4D97-AF65-F5344CB8AC3E}">
        <p14:creationId xmlns:p14="http://schemas.microsoft.com/office/powerpoint/2010/main" val="21582423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Contenuto 2">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fr-CA"/>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fr-CA"/>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fr-CA"/>
          </a:p>
        </p:txBody>
      </p:sp>
      <p:sp>
        <p:nvSpPr>
          <p:cNvPr id="5" name="Segnaposto data 4"/>
          <p:cNvSpPr>
            <a:spLocks noGrp="1"/>
          </p:cNvSpPr>
          <p:nvPr>
            <p:ph type="dt" sz="half" idx="10"/>
          </p:nvPr>
        </p:nvSpPr>
        <p:spPr/>
        <p:txBody>
          <a:bodyPr/>
          <a:lstStyle/>
          <a:p>
            <a:fld id="{7B000347-1409-FD48-A8BE-AC929059AAEB}" type="datetimeFigureOut">
              <a:rPr lang="it-IT" smtClean="0"/>
              <a:t>26/04/21</a:t>
            </a:fld>
            <a:endParaRPr lang="fr-CA"/>
          </a:p>
        </p:txBody>
      </p:sp>
      <p:sp>
        <p:nvSpPr>
          <p:cNvPr id="6" name="Segnaposto piè di pagina 5"/>
          <p:cNvSpPr>
            <a:spLocks noGrp="1"/>
          </p:cNvSpPr>
          <p:nvPr>
            <p:ph type="ftr" sz="quarter" idx="11"/>
          </p:nvPr>
        </p:nvSpPr>
        <p:spPr/>
        <p:txBody>
          <a:bodyPr/>
          <a:lstStyle/>
          <a:p>
            <a:endParaRPr lang="fr-CA"/>
          </a:p>
        </p:txBody>
      </p:sp>
      <p:sp>
        <p:nvSpPr>
          <p:cNvPr id="7" name="Segnaposto numero diapositiva 6"/>
          <p:cNvSpPr>
            <a:spLocks noGrp="1"/>
          </p:cNvSpPr>
          <p:nvPr>
            <p:ph type="sldNum" sz="quarter" idx="12"/>
          </p:nvPr>
        </p:nvSpPr>
        <p:spPr/>
        <p:txBody>
          <a:bodyPr/>
          <a:lstStyle/>
          <a:p>
            <a:fld id="{74BD8CF3-2AC7-AC44-AFB7-4E104F271E0A}" type="slidenum">
              <a:rPr lang="fr-CA" smtClean="0"/>
              <a:t>‹n.›</a:t>
            </a:fld>
            <a:endParaRPr lang="fr-CA"/>
          </a:p>
        </p:txBody>
      </p:sp>
    </p:spTree>
    <p:extLst>
      <p:ext uri="{BB962C8B-B14F-4D97-AF65-F5344CB8AC3E}">
        <p14:creationId xmlns:p14="http://schemas.microsoft.com/office/powerpoint/2010/main" val="41915288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stile</a:t>
            </a:r>
            <a:endParaRPr lang="fr-CA"/>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gli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fr-CA"/>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gli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fr-CA"/>
          </a:p>
        </p:txBody>
      </p:sp>
      <p:sp>
        <p:nvSpPr>
          <p:cNvPr id="7" name="Segnaposto data 6"/>
          <p:cNvSpPr>
            <a:spLocks noGrp="1"/>
          </p:cNvSpPr>
          <p:nvPr>
            <p:ph type="dt" sz="half" idx="10"/>
          </p:nvPr>
        </p:nvSpPr>
        <p:spPr/>
        <p:txBody>
          <a:bodyPr/>
          <a:lstStyle/>
          <a:p>
            <a:fld id="{7B000347-1409-FD48-A8BE-AC929059AAEB}" type="datetimeFigureOut">
              <a:rPr lang="it-IT" smtClean="0"/>
              <a:t>26/04/21</a:t>
            </a:fld>
            <a:endParaRPr lang="fr-CA"/>
          </a:p>
        </p:txBody>
      </p:sp>
      <p:sp>
        <p:nvSpPr>
          <p:cNvPr id="8" name="Segnaposto piè di pagina 7"/>
          <p:cNvSpPr>
            <a:spLocks noGrp="1"/>
          </p:cNvSpPr>
          <p:nvPr>
            <p:ph type="ftr" sz="quarter" idx="11"/>
          </p:nvPr>
        </p:nvSpPr>
        <p:spPr/>
        <p:txBody>
          <a:bodyPr/>
          <a:lstStyle/>
          <a:p>
            <a:endParaRPr lang="fr-CA"/>
          </a:p>
        </p:txBody>
      </p:sp>
      <p:sp>
        <p:nvSpPr>
          <p:cNvPr id="9" name="Segnaposto numero diapositiva 8"/>
          <p:cNvSpPr>
            <a:spLocks noGrp="1"/>
          </p:cNvSpPr>
          <p:nvPr>
            <p:ph type="sldNum" sz="quarter" idx="12"/>
          </p:nvPr>
        </p:nvSpPr>
        <p:spPr/>
        <p:txBody>
          <a:bodyPr/>
          <a:lstStyle/>
          <a:p>
            <a:fld id="{74BD8CF3-2AC7-AC44-AFB7-4E104F271E0A}" type="slidenum">
              <a:rPr lang="fr-CA" smtClean="0"/>
              <a:t>‹n.›</a:t>
            </a:fld>
            <a:endParaRPr lang="fr-CA"/>
          </a:p>
        </p:txBody>
      </p:sp>
    </p:spTree>
    <p:extLst>
      <p:ext uri="{BB962C8B-B14F-4D97-AF65-F5344CB8AC3E}">
        <p14:creationId xmlns:p14="http://schemas.microsoft.com/office/powerpoint/2010/main" val="25389405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fr-CA"/>
          </a:p>
        </p:txBody>
      </p:sp>
      <p:sp>
        <p:nvSpPr>
          <p:cNvPr id="3" name="Segnaposto data 2"/>
          <p:cNvSpPr>
            <a:spLocks noGrp="1"/>
          </p:cNvSpPr>
          <p:nvPr>
            <p:ph type="dt" sz="half" idx="10"/>
          </p:nvPr>
        </p:nvSpPr>
        <p:spPr/>
        <p:txBody>
          <a:bodyPr/>
          <a:lstStyle/>
          <a:p>
            <a:fld id="{7B000347-1409-FD48-A8BE-AC929059AAEB}" type="datetimeFigureOut">
              <a:rPr lang="it-IT" smtClean="0"/>
              <a:t>26/04/21</a:t>
            </a:fld>
            <a:endParaRPr lang="fr-CA"/>
          </a:p>
        </p:txBody>
      </p:sp>
      <p:sp>
        <p:nvSpPr>
          <p:cNvPr id="4" name="Segnaposto piè di pagina 3"/>
          <p:cNvSpPr>
            <a:spLocks noGrp="1"/>
          </p:cNvSpPr>
          <p:nvPr>
            <p:ph type="ftr" sz="quarter" idx="11"/>
          </p:nvPr>
        </p:nvSpPr>
        <p:spPr/>
        <p:txBody>
          <a:bodyPr/>
          <a:lstStyle/>
          <a:p>
            <a:endParaRPr lang="fr-CA"/>
          </a:p>
        </p:txBody>
      </p:sp>
      <p:sp>
        <p:nvSpPr>
          <p:cNvPr id="5" name="Segnaposto numero diapositiva 4"/>
          <p:cNvSpPr>
            <a:spLocks noGrp="1"/>
          </p:cNvSpPr>
          <p:nvPr>
            <p:ph type="sldNum" sz="quarter" idx="12"/>
          </p:nvPr>
        </p:nvSpPr>
        <p:spPr/>
        <p:txBody>
          <a:bodyPr/>
          <a:lstStyle/>
          <a:p>
            <a:fld id="{74BD8CF3-2AC7-AC44-AFB7-4E104F271E0A}" type="slidenum">
              <a:rPr lang="fr-CA" smtClean="0"/>
              <a:t>‹n.›</a:t>
            </a:fld>
            <a:endParaRPr lang="fr-CA"/>
          </a:p>
        </p:txBody>
      </p:sp>
    </p:spTree>
    <p:extLst>
      <p:ext uri="{BB962C8B-B14F-4D97-AF65-F5344CB8AC3E}">
        <p14:creationId xmlns:p14="http://schemas.microsoft.com/office/powerpoint/2010/main" val="37474933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o">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7B000347-1409-FD48-A8BE-AC929059AAEB}" type="datetimeFigureOut">
              <a:rPr lang="it-IT" smtClean="0"/>
              <a:t>26/04/21</a:t>
            </a:fld>
            <a:endParaRPr lang="fr-CA"/>
          </a:p>
        </p:txBody>
      </p:sp>
      <p:sp>
        <p:nvSpPr>
          <p:cNvPr id="3" name="Segnaposto piè di pagina 2"/>
          <p:cNvSpPr>
            <a:spLocks noGrp="1"/>
          </p:cNvSpPr>
          <p:nvPr>
            <p:ph type="ftr" sz="quarter" idx="11"/>
          </p:nvPr>
        </p:nvSpPr>
        <p:spPr/>
        <p:txBody>
          <a:bodyPr/>
          <a:lstStyle/>
          <a:p>
            <a:endParaRPr lang="fr-CA"/>
          </a:p>
        </p:txBody>
      </p:sp>
      <p:sp>
        <p:nvSpPr>
          <p:cNvPr id="4" name="Segnaposto numero diapositiva 3"/>
          <p:cNvSpPr>
            <a:spLocks noGrp="1"/>
          </p:cNvSpPr>
          <p:nvPr>
            <p:ph type="sldNum" sz="quarter" idx="12"/>
          </p:nvPr>
        </p:nvSpPr>
        <p:spPr/>
        <p:txBody>
          <a:bodyPr/>
          <a:lstStyle/>
          <a:p>
            <a:fld id="{74BD8CF3-2AC7-AC44-AFB7-4E104F271E0A}" type="slidenum">
              <a:rPr lang="fr-CA" smtClean="0"/>
              <a:t>‹n.›</a:t>
            </a:fld>
            <a:endParaRPr lang="fr-CA"/>
          </a:p>
        </p:txBody>
      </p:sp>
    </p:spTree>
    <p:extLst>
      <p:ext uri="{BB962C8B-B14F-4D97-AF65-F5344CB8AC3E}">
        <p14:creationId xmlns:p14="http://schemas.microsoft.com/office/powerpoint/2010/main" val="3921114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stile</a:t>
            </a:r>
            <a:endParaRPr lang="fr-CA"/>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fr-CA"/>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gli stili del testo dello schema</a:t>
            </a:r>
          </a:p>
        </p:txBody>
      </p:sp>
      <p:sp>
        <p:nvSpPr>
          <p:cNvPr id="5" name="Segnaposto data 4"/>
          <p:cNvSpPr>
            <a:spLocks noGrp="1"/>
          </p:cNvSpPr>
          <p:nvPr>
            <p:ph type="dt" sz="half" idx="10"/>
          </p:nvPr>
        </p:nvSpPr>
        <p:spPr/>
        <p:txBody>
          <a:bodyPr/>
          <a:lstStyle/>
          <a:p>
            <a:fld id="{7B000347-1409-FD48-A8BE-AC929059AAEB}" type="datetimeFigureOut">
              <a:rPr lang="it-IT" smtClean="0"/>
              <a:t>26/04/21</a:t>
            </a:fld>
            <a:endParaRPr lang="fr-CA"/>
          </a:p>
        </p:txBody>
      </p:sp>
      <p:sp>
        <p:nvSpPr>
          <p:cNvPr id="6" name="Segnaposto piè di pagina 5"/>
          <p:cNvSpPr>
            <a:spLocks noGrp="1"/>
          </p:cNvSpPr>
          <p:nvPr>
            <p:ph type="ftr" sz="quarter" idx="11"/>
          </p:nvPr>
        </p:nvSpPr>
        <p:spPr/>
        <p:txBody>
          <a:bodyPr/>
          <a:lstStyle/>
          <a:p>
            <a:endParaRPr lang="fr-CA"/>
          </a:p>
        </p:txBody>
      </p:sp>
      <p:sp>
        <p:nvSpPr>
          <p:cNvPr id="7" name="Segnaposto numero diapositiva 6"/>
          <p:cNvSpPr>
            <a:spLocks noGrp="1"/>
          </p:cNvSpPr>
          <p:nvPr>
            <p:ph type="sldNum" sz="quarter" idx="12"/>
          </p:nvPr>
        </p:nvSpPr>
        <p:spPr/>
        <p:txBody>
          <a:bodyPr/>
          <a:lstStyle/>
          <a:p>
            <a:fld id="{74BD8CF3-2AC7-AC44-AFB7-4E104F271E0A}" type="slidenum">
              <a:rPr lang="fr-CA" smtClean="0"/>
              <a:t>‹n.›</a:t>
            </a:fld>
            <a:endParaRPr lang="fr-CA"/>
          </a:p>
        </p:txBody>
      </p:sp>
    </p:spTree>
    <p:extLst>
      <p:ext uri="{BB962C8B-B14F-4D97-AF65-F5344CB8AC3E}">
        <p14:creationId xmlns:p14="http://schemas.microsoft.com/office/powerpoint/2010/main" val="34009307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stile</a:t>
            </a:r>
            <a:endParaRPr lang="fr-CA"/>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CA"/>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gli stili del testo dello schema</a:t>
            </a:r>
          </a:p>
        </p:txBody>
      </p:sp>
      <p:sp>
        <p:nvSpPr>
          <p:cNvPr id="5" name="Segnaposto data 4"/>
          <p:cNvSpPr>
            <a:spLocks noGrp="1"/>
          </p:cNvSpPr>
          <p:nvPr>
            <p:ph type="dt" sz="half" idx="10"/>
          </p:nvPr>
        </p:nvSpPr>
        <p:spPr/>
        <p:txBody>
          <a:bodyPr/>
          <a:lstStyle/>
          <a:p>
            <a:fld id="{7B000347-1409-FD48-A8BE-AC929059AAEB}" type="datetimeFigureOut">
              <a:rPr lang="it-IT" smtClean="0"/>
              <a:t>26/04/21</a:t>
            </a:fld>
            <a:endParaRPr lang="fr-CA"/>
          </a:p>
        </p:txBody>
      </p:sp>
      <p:sp>
        <p:nvSpPr>
          <p:cNvPr id="6" name="Segnaposto piè di pagina 5"/>
          <p:cNvSpPr>
            <a:spLocks noGrp="1"/>
          </p:cNvSpPr>
          <p:nvPr>
            <p:ph type="ftr" sz="quarter" idx="11"/>
          </p:nvPr>
        </p:nvSpPr>
        <p:spPr/>
        <p:txBody>
          <a:bodyPr/>
          <a:lstStyle/>
          <a:p>
            <a:endParaRPr lang="fr-CA"/>
          </a:p>
        </p:txBody>
      </p:sp>
      <p:sp>
        <p:nvSpPr>
          <p:cNvPr id="7" name="Segnaposto numero diapositiva 6"/>
          <p:cNvSpPr>
            <a:spLocks noGrp="1"/>
          </p:cNvSpPr>
          <p:nvPr>
            <p:ph type="sldNum" sz="quarter" idx="12"/>
          </p:nvPr>
        </p:nvSpPr>
        <p:spPr/>
        <p:txBody>
          <a:bodyPr/>
          <a:lstStyle/>
          <a:p>
            <a:fld id="{74BD8CF3-2AC7-AC44-AFB7-4E104F271E0A}" type="slidenum">
              <a:rPr lang="fr-CA" smtClean="0"/>
              <a:t>‹n.›</a:t>
            </a:fld>
            <a:endParaRPr lang="fr-CA"/>
          </a:p>
        </p:txBody>
      </p:sp>
    </p:spTree>
    <p:extLst>
      <p:ext uri="{BB962C8B-B14F-4D97-AF65-F5344CB8AC3E}">
        <p14:creationId xmlns:p14="http://schemas.microsoft.com/office/powerpoint/2010/main" val="1606895788"/>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smtClean="0"/>
              <a:t>Fare clic per modificare stile</a:t>
            </a:r>
            <a:endParaRPr lang="fr-CA"/>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fr-CA"/>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B000347-1409-FD48-A8BE-AC929059AAEB}" type="datetimeFigureOut">
              <a:rPr lang="it-IT" smtClean="0"/>
              <a:t>26/04/21</a:t>
            </a:fld>
            <a:endParaRPr lang="fr-CA"/>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CA"/>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4BD8CF3-2AC7-AC44-AFB7-4E104F271E0A}" type="slidenum">
              <a:rPr lang="fr-CA" smtClean="0"/>
              <a:t>‹n.›</a:t>
            </a:fld>
            <a:endParaRPr lang="fr-CA"/>
          </a:p>
        </p:txBody>
      </p:sp>
    </p:spTree>
    <p:extLst>
      <p:ext uri="{BB962C8B-B14F-4D97-AF65-F5344CB8AC3E}">
        <p14:creationId xmlns:p14="http://schemas.microsoft.com/office/powerpoint/2010/main" val="105243289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it-IT"/>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www.atd-quartmonde.fr/wp-content/uploads/2016/10/CP-Annonce-Pauvrophobie.pdf" TargetMode="Externa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jpeg"/></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jpeg"/></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0.xml.rels><?xml version="1.0" encoding="UTF-8" standalone="yes"?>
<Relationships xmlns="http://schemas.openxmlformats.org/package/2006/relationships"><Relationship Id="rId3" Type="http://schemas.openxmlformats.org/officeDocument/2006/relationships/image" Target="../media/image4.jpeg"/><Relationship Id="rId4" Type="http://schemas.openxmlformats.org/officeDocument/2006/relationships/package" Target="../embeddings/Documento_di_Microsoft_Word1.docx"/><Relationship Id="rId5" Type="http://schemas.openxmlformats.org/officeDocument/2006/relationships/image" Target="../media/image3.pict"/><Relationship Id="rId1" Type="http://schemas.openxmlformats.org/officeDocument/2006/relationships/vmlDrawing" Target="../drawings/vmlDrawing1.vml"/><Relationship Id="rId2"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jpg"/></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www.dubeurredansleursepinards.fr/"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6.jpeg"/></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7.jpg"/></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olo 1"/>
          <p:cNvSpPr>
            <a:spLocks noGrp="1"/>
          </p:cNvSpPr>
          <p:nvPr>
            <p:ph type="ctrTitle"/>
          </p:nvPr>
        </p:nvSpPr>
        <p:spPr/>
        <p:txBody>
          <a:bodyPr>
            <a:normAutofit/>
          </a:bodyPr>
          <a:lstStyle/>
          <a:p>
            <a:r>
              <a:rPr lang="it-IT" sz="2400" dirty="0">
                <a:latin typeface="Arial" charset="0"/>
              </a:rPr>
              <a:t/>
            </a:r>
            <a:br>
              <a:rPr lang="it-IT" sz="2400" dirty="0">
                <a:latin typeface="Arial" charset="0"/>
              </a:rPr>
            </a:br>
            <a:r>
              <a:rPr lang="it-IT" sz="2400" dirty="0">
                <a:latin typeface="Arial" charset="0"/>
              </a:rPr>
              <a:t>Langue et culture</a:t>
            </a:r>
            <a:endParaRPr lang="it-IT" sz="2800" dirty="0">
              <a:latin typeface="Arial" charset="0"/>
            </a:endParaRPr>
          </a:p>
        </p:txBody>
      </p:sp>
      <p:sp>
        <p:nvSpPr>
          <p:cNvPr id="15362" name="Sottotitolo 2"/>
          <p:cNvSpPr>
            <a:spLocks noGrp="1"/>
          </p:cNvSpPr>
          <p:nvPr>
            <p:ph type="subTitle" idx="1"/>
          </p:nvPr>
        </p:nvSpPr>
        <p:spPr/>
        <p:txBody>
          <a:bodyPr>
            <a:normAutofit/>
          </a:bodyPr>
          <a:lstStyle/>
          <a:p>
            <a:r>
              <a:rPr lang="it-IT" sz="2400" dirty="0">
                <a:latin typeface="Arial" charset="0"/>
              </a:rPr>
              <a:t>3 CIAPG</a:t>
            </a:r>
          </a:p>
          <a:p>
            <a:r>
              <a:rPr lang="it-IT" sz="2400" dirty="0">
                <a:latin typeface="Arial" charset="0"/>
              </a:rPr>
              <a:t>2020-2021</a:t>
            </a:r>
          </a:p>
        </p:txBody>
      </p:sp>
    </p:spTree>
    <p:extLst>
      <p:ext uri="{BB962C8B-B14F-4D97-AF65-F5344CB8AC3E}">
        <p14:creationId xmlns:p14="http://schemas.microsoft.com/office/powerpoint/2010/main" val="379041817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42" name="Titolo 1"/>
          <p:cNvSpPr>
            <a:spLocks noGrp="1"/>
          </p:cNvSpPr>
          <p:nvPr>
            <p:ph type="title"/>
          </p:nvPr>
        </p:nvSpPr>
        <p:spPr/>
        <p:txBody>
          <a:bodyPr/>
          <a:lstStyle/>
          <a:p>
            <a:r>
              <a:rPr lang="it-IT" altLang="it-IT" sz="2800" dirty="0" err="1"/>
              <a:t>Les</a:t>
            </a:r>
            <a:r>
              <a:rPr lang="it-IT" altLang="it-IT" sz="2800" dirty="0"/>
              <a:t> </a:t>
            </a:r>
            <a:r>
              <a:rPr lang="it-IT" altLang="it-IT" sz="2800" dirty="0" err="1"/>
              <a:t>Grecs</a:t>
            </a:r>
            <a:r>
              <a:rPr lang="it-IT" altLang="it-IT" sz="2800" dirty="0"/>
              <a:t> </a:t>
            </a:r>
            <a:r>
              <a:rPr lang="it-IT" altLang="it-IT" sz="2800" dirty="0" err="1"/>
              <a:t>aveugles</a:t>
            </a:r>
            <a:r>
              <a:rPr lang="it-IT" altLang="it-IT" sz="2800" dirty="0"/>
              <a:t> </a:t>
            </a:r>
            <a:r>
              <a:rPr lang="it-IT" altLang="it-IT" sz="2800" dirty="0" err="1"/>
              <a:t>du</a:t>
            </a:r>
            <a:r>
              <a:rPr lang="it-IT" altLang="it-IT" sz="2800" dirty="0"/>
              <a:t> </a:t>
            </a:r>
            <a:r>
              <a:rPr lang="it-IT" altLang="it-IT" sz="2800" i="1" dirty="0"/>
              <a:t>bleu</a:t>
            </a:r>
            <a:r>
              <a:rPr lang="it-IT" altLang="it-IT" sz="2800" dirty="0"/>
              <a:t>?</a:t>
            </a:r>
            <a:br>
              <a:rPr lang="it-IT" altLang="it-IT" sz="2800" dirty="0"/>
            </a:br>
            <a:endParaRPr lang="it-IT" altLang="it-IT" sz="2800" dirty="0"/>
          </a:p>
        </p:txBody>
      </p:sp>
      <p:sp>
        <p:nvSpPr>
          <p:cNvPr id="163843" name="Segnaposto contenuto 2"/>
          <p:cNvSpPr>
            <a:spLocks noGrp="1"/>
          </p:cNvSpPr>
          <p:nvPr>
            <p:ph idx="1"/>
          </p:nvPr>
        </p:nvSpPr>
        <p:spPr/>
        <p:txBody>
          <a:bodyPr/>
          <a:lstStyle/>
          <a:p>
            <a:pPr algn="just"/>
            <a:r>
              <a:rPr lang="fr-FR" altLang="it-IT" sz="2400"/>
              <a:t>Et au XXe siècle, selon la perspective universaliste, avec les études de Berlin et Kay, on a soutenu que les Grecs n</a:t>
            </a:r>
            <a:r>
              <a:rPr lang="fr-FR" altLang="fr-CA" sz="2400"/>
              <a:t>’</a:t>
            </a:r>
            <a:r>
              <a:rPr lang="fr-FR" altLang="it-IT" sz="2400"/>
              <a:t>étaient arrivés qu</a:t>
            </a:r>
            <a:r>
              <a:rPr lang="fr-FR" altLang="fr-CA" sz="2400"/>
              <a:t>’</a:t>
            </a:r>
            <a:r>
              <a:rPr lang="fr-FR" altLang="it-IT" sz="2400"/>
              <a:t>au cinquième stade de la séquence hiérarchisée des termes de couleur fondamentaux. </a:t>
            </a:r>
          </a:p>
          <a:p>
            <a:pPr algn="just"/>
            <a:r>
              <a:rPr lang="fr-FR" altLang="it-IT" sz="2400"/>
              <a:t>Mais l</a:t>
            </a:r>
            <a:r>
              <a:rPr lang="fr-FR" altLang="fr-CA" sz="2400"/>
              <a:t>’</a:t>
            </a:r>
            <a:r>
              <a:rPr lang="fr-FR" altLang="it-IT" sz="2400"/>
              <a:t>approche culturaliste, pour laquelle l</a:t>
            </a:r>
            <a:r>
              <a:rPr lang="fr-FR" altLang="fr-CA" sz="2400"/>
              <a:t>’</a:t>
            </a:r>
            <a:r>
              <a:rPr lang="fr-FR" altLang="it-IT" sz="2400"/>
              <a:t>absence de dénomination ne correspond pas au manque de perception, souligne que le lexique homérique accorde plus d</a:t>
            </a:r>
            <a:r>
              <a:rPr lang="fr-FR" altLang="fr-CA" sz="2400"/>
              <a:t>’</a:t>
            </a:r>
            <a:r>
              <a:rPr lang="fr-FR" altLang="it-IT" sz="2400"/>
              <a:t>importance à la luminosité qu</a:t>
            </a:r>
            <a:r>
              <a:rPr lang="fr-FR" altLang="fr-CA" sz="2400"/>
              <a:t>’</a:t>
            </a:r>
            <a:r>
              <a:rPr lang="fr-FR" altLang="it-IT" sz="2400"/>
              <a:t>à la tonalité. </a:t>
            </a:r>
            <a:endParaRPr lang="it-IT" altLang="it-IT" sz="2400"/>
          </a:p>
        </p:txBody>
      </p:sp>
    </p:spTree>
    <p:extLst>
      <p:ext uri="{BB962C8B-B14F-4D97-AF65-F5344CB8AC3E}">
        <p14:creationId xmlns:p14="http://schemas.microsoft.com/office/powerpoint/2010/main" val="1560280347"/>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sz="2800" dirty="0" err="1" smtClean="0">
                <a:effectLst/>
              </a:rPr>
              <a:t>technophobe</a:t>
            </a:r>
            <a:r>
              <a:rPr lang="it-IT" sz="2800" dirty="0" smtClean="0">
                <a:effectLst/>
              </a:rPr>
              <a:t/>
            </a:r>
            <a:br>
              <a:rPr lang="it-IT" sz="2800" dirty="0" smtClean="0">
                <a:effectLst/>
              </a:rPr>
            </a:br>
            <a:r>
              <a:rPr lang="it-IT" sz="2800" dirty="0" smtClean="0"/>
              <a:t>nouvelle entrée </a:t>
            </a:r>
            <a:r>
              <a:rPr lang="it-IT" sz="2800" dirty="0" err="1" smtClean="0"/>
              <a:t>du</a:t>
            </a:r>
            <a:r>
              <a:rPr lang="it-IT" sz="2800" dirty="0" smtClean="0"/>
              <a:t> PR2021</a:t>
            </a:r>
            <a:br>
              <a:rPr lang="it-IT" sz="2800" dirty="0" smtClean="0"/>
            </a:br>
            <a:endParaRPr lang="fr-CA" sz="2800" dirty="0"/>
          </a:p>
        </p:txBody>
      </p:sp>
      <p:sp>
        <p:nvSpPr>
          <p:cNvPr id="3" name="Segnaposto contenuto 2"/>
          <p:cNvSpPr>
            <a:spLocks noGrp="1"/>
          </p:cNvSpPr>
          <p:nvPr>
            <p:ph idx="1"/>
          </p:nvPr>
        </p:nvSpPr>
        <p:spPr/>
        <p:txBody>
          <a:bodyPr>
            <a:normAutofit/>
          </a:bodyPr>
          <a:lstStyle/>
          <a:p>
            <a:r>
              <a:rPr lang="it-IT" sz="2400" dirty="0" err="1" smtClean="0">
                <a:effectLst/>
              </a:rPr>
              <a:t>technophobe</a:t>
            </a:r>
            <a:r>
              <a:rPr lang="it-IT" sz="2400" dirty="0" smtClean="0">
                <a:effectLst/>
              </a:rPr>
              <a:t> [</a:t>
            </a:r>
            <a:r>
              <a:rPr lang="it-IT" sz="2400" dirty="0" err="1" smtClean="0">
                <a:effectLst/>
              </a:rPr>
              <a:t>tɛknɔfɔb</a:t>
            </a:r>
            <a:r>
              <a:rPr lang="it-IT" sz="2400" dirty="0" smtClean="0">
                <a:effectLst/>
              </a:rPr>
              <a:t>] </a:t>
            </a:r>
            <a:r>
              <a:rPr lang="it-IT" sz="2400" dirty="0" err="1" smtClean="0">
                <a:effectLst/>
              </a:rPr>
              <a:t>adjectif</a:t>
            </a:r>
            <a:r>
              <a:rPr lang="it-IT" sz="2400" dirty="0" smtClean="0">
                <a:effectLst/>
              </a:rPr>
              <a:t> et </a:t>
            </a:r>
            <a:r>
              <a:rPr lang="it-IT" sz="2400" dirty="0" err="1" smtClean="0">
                <a:effectLst/>
              </a:rPr>
              <a:t>nom</a:t>
            </a:r>
            <a:r>
              <a:rPr lang="it-IT" sz="2400" dirty="0" smtClean="0">
                <a:effectLst/>
              </a:rPr>
              <a:t> </a:t>
            </a:r>
            <a:r>
              <a:rPr lang="it-IT" sz="2400" dirty="0" err="1" smtClean="0">
                <a:effectLst/>
              </a:rPr>
              <a:t>étym</a:t>
            </a:r>
            <a:r>
              <a:rPr lang="it-IT" sz="2400" dirty="0" smtClean="0">
                <a:effectLst/>
              </a:rPr>
              <a:t>. 1971 ; </a:t>
            </a:r>
            <a:r>
              <a:rPr lang="it-IT" sz="2400" dirty="0" err="1" smtClean="0">
                <a:effectLst/>
              </a:rPr>
              <a:t>répandu</a:t>
            </a:r>
            <a:r>
              <a:rPr lang="it-IT" sz="2400" dirty="0" smtClean="0">
                <a:effectLst/>
              </a:rPr>
              <a:t> </a:t>
            </a:r>
            <a:r>
              <a:rPr lang="it-IT" sz="2400" dirty="0" err="1" smtClean="0">
                <a:effectLst/>
              </a:rPr>
              <a:t>vers</a:t>
            </a:r>
            <a:r>
              <a:rPr lang="it-IT" sz="2400" dirty="0" smtClean="0">
                <a:effectLst/>
              </a:rPr>
              <a:t> 2000 ◊ de </a:t>
            </a:r>
            <a:r>
              <a:rPr lang="it-IT" sz="2400" b="0" i="1" dirty="0" smtClean="0">
                <a:effectLst/>
              </a:rPr>
              <a:t>techno(</a:t>
            </a:r>
            <a:r>
              <a:rPr lang="it-IT" sz="2400" b="0" i="1" dirty="0" err="1" smtClean="0">
                <a:effectLst/>
              </a:rPr>
              <a:t>logie</a:t>
            </a:r>
            <a:r>
              <a:rPr lang="it-IT" sz="2400" b="0" i="1" dirty="0" smtClean="0">
                <a:effectLst/>
              </a:rPr>
              <a:t>)</a:t>
            </a:r>
            <a:r>
              <a:rPr lang="it-IT" sz="2400" dirty="0" smtClean="0">
                <a:effectLst/>
              </a:rPr>
              <a:t> et </a:t>
            </a:r>
            <a:r>
              <a:rPr lang="it-IT" sz="2400" b="0" i="1" dirty="0" smtClean="0">
                <a:effectLst/>
              </a:rPr>
              <a:t>-</a:t>
            </a:r>
            <a:r>
              <a:rPr lang="it-IT" sz="2400" b="0" i="1" dirty="0" err="1" smtClean="0">
                <a:effectLst/>
              </a:rPr>
              <a:t>phobe</a:t>
            </a:r>
            <a:endParaRPr lang="it-IT" sz="2400" dirty="0" smtClean="0">
              <a:effectLst/>
            </a:endParaRPr>
          </a:p>
          <a:p>
            <a:r>
              <a:rPr lang="it-IT" sz="2400" dirty="0" smtClean="0">
                <a:effectLst/>
              </a:rPr>
              <a:t>❖</a:t>
            </a:r>
          </a:p>
          <a:p>
            <a:r>
              <a:rPr lang="it-IT" sz="2400" dirty="0"/>
              <a:t>■</a:t>
            </a:r>
            <a:r>
              <a:rPr lang="it-IT" sz="2400" dirty="0" smtClean="0">
                <a:effectLst/>
              </a:rPr>
              <a:t> Qui est </a:t>
            </a:r>
            <a:r>
              <a:rPr lang="it-IT" sz="2400" dirty="0" err="1" smtClean="0">
                <a:effectLst/>
              </a:rPr>
              <a:t>hostile</a:t>
            </a:r>
            <a:r>
              <a:rPr lang="it-IT" sz="2400" dirty="0" smtClean="0">
                <a:effectLst/>
              </a:rPr>
              <a:t> </a:t>
            </a:r>
            <a:r>
              <a:rPr lang="it-IT" sz="2400" dirty="0" err="1" smtClean="0">
                <a:effectLst/>
              </a:rPr>
              <a:t>aux</a:t>
            </a:r>
            <a:r>
              <a:rPr lang="it-IT" sz="2400" dirty="0" smtClean="0">
                <a:effectLst/>
              </a:rPr>
              <a:t> </a:t>
            </a:r>
            <a:r>
              <a:rPr lang="it-IT" sz="2400" dirty="0" err="1" smtClean="0">
                <a:effectLst/>
              </a:rPr>
              <a:t>techniques</a:t>
            </a:r>
            <a:r>
              <a:rPr lang="it-IT" sz="2400" dirty="0" smtClean="0">
                <a:effectLst/>
              </a:rPr>
              <a:t>, </a:t>
            </a:r>
            <a:r>
              <a:rPr lang="it-IT" sz="2400" dirty="0" err="1" smtClean="0">
                <a:effectLst/>
              </a:rPr>
              <a:t>aux</a:t>
            </a:r>
            <a:r>
              <a:rPr lang="it-IT" sz="2400" dirty="0" smtClean="0">
                <a:effectLst/>
              </a:rPr>
              <a:t> </a:t>
            </a:r>
            <a:r>
              <a:rPr lang="it-IT" sz="2400" dirty="0" err="1" smtClean="0">
                <a:effectLst/>
              </a:rPr>
              <a:t>technologies</a:t>
            </a:r>
            <a:r>
              <a:rPr lang="it-IT" sz="2400" dirty="0" smtClean="0">
                <a:effectLst/>
              </a:rPr>
              <a:t> </a:t>
            </a:r>
            <a:r>
              <a:rPr lang="it-IT" sz="2400" dirty="0" err="1" smtClean="0">
                <a:effectLst/>
              </a:rPr>
              <a:t>nouvelles</a:t>
            </a:r>
            <a:r>
              <a:rPr lang="it-IT" sz="2400" dirty="0" smtClean="0">
                <a:effectLst/>
              </a:rPr>
              <a:t>. ▫ N. </a:t>
            </a:r>
            <a:r>
              <a:rPr lang="it-IT" sz="2400" i="1" dirty="0" smtClean="0">
                <a:effectLst/>
              </a:rPr>
              <a:t>« </a:t>
            </a:r>
            <a:r>
              <a:rPr lang="it-IT" sz="2400" i="1" dirty="0" err="1" smtClean="0">
                <a:effectLst/>
              </a:rPr>
              <a:t>des</a:t>
            </a:r>
            <a:r>
              <a:rPr lang="it-IT" sz="2400" i="1" dirty="0" smtClean="0">
                <a:effectLst/>
              </a:rPr>
              <a:t> </a:t>
            </a:r>
            <a:r>
              <a:rPr lang="it-IT" sz="2400" i="1" dirty="0" err="1" smtClean="0">
                <a:effectLst/>
              </a:rPr>
              <a:t>conneries</a:t>
            </a:r>
            <a:r>
              <a:rPr lang="it-IT" sz="2400" i="1" dirty="0" smtClean="0">
                <a:effectLst/>
              </a:rPr>
              <a:t> de </a:t>
            </a:r>
            <a:r>
              <a:rPr lang="it-IT" sz="2400" i="1" dirty="0" err="1" smtClean="0">
                <a:effectLst/>
              </a:rPr>
              <a:t>vieux</a:t>
            </a:r>
            <a:r>
              <a:rPr lang="it-IT" sz="2400" i="1" dirty="0" smtClean="0">
                <a:effectLst/>
              </a:rPr>
              <a:t> </a:t>
            </a:r>
            <a:r>
              <a:rPr lang="it-IT" sz="2400" i="1" dirty="0" err="1" smtClean="0">
                <a:effectLst/>
              </a:rPr>
              <a:t>technophobes</a:t>
            </a:r>
            <a:r>
              <a:rPr lang="it-IT" sz="2400" dirty="0" smtClean="0">
                <a:effectLst/>
              </a:rPr>
              <a:t> » (V. </a:t>
            </a:r>
            <a:r>
              <a:rPr lang="it-IT" sz="2400" dirty="0" err="1" smtClean="0">
                <a:effectLst/>
              </a:rPr>
              <a:t>Despentes</a:t>
            </a:r>
            <a:r>
              <a:rPr lang="it-IT" sz="2400" dirty="0" smtClean="0">
                <a:effectLst/>
              </a:rPr>
              <a:t>).</a:t>
            </a:r>
          </a:p>
          <a:p>
            <a:r>
              <a:rPr lang="it-IT" sz="2400" dirty="0" smtClean="0">
                <a:effectLst/>
              </a:rPr>
              <a:t>❖</a:t>
            </a:r>
          </a:p>
          <a:p>
            <a:r>
              <a:rPr lang="it-IT" sz="2400" dirty="0"/>
              <a:t>■</a:t>
            </a:r>
            <a:r>
              <a:rPr lang="it-IT" sz="2400" dirty="0" smtClean="0">
                <a:effectLst/>
              </a:rPr>
              <a:t> </a:t>
            </a:r>
            <a:r>
              <a:rPr lang="it-IT" sz="2400" dirty="0" err="1" smtClean="0">
                <a:effectLst/>
              </a:rPr>
              <a:t>contraire</a:t>
            </a:r>
            <a:r>
              <a:rPr lang="it-IT" sz="2400" dirty="0" smtClean="0">
                <a:effectLst/>
              </a:rPr>
              <a:t> : </a:t>
            </a:r>
            <a:r>
              <a:rPr lang="it-IT" sz="2400" u="none" strike="noStrike" dirty="0" err="1" smtClean="0">
                <a:effectLst/>
              </a:rPr>
              <a:t>Technophile</a:t>
            </a:r>
            <a:r>
              <a:rPr lang="it-IT" sz="2400" dirty="0" smtClean="0">
                <a:effectLst/>
              </a:rPr>
              <a:t>.</a:t>
            </a:r>
          </a:p>
          <a:p>
            <a:r>
              <a:rPr lang="it-IT" sz="2400" dirty="0" smtClean="0">
                <a:effectLst/>
              </a:rPr>
              <a:t>© 2020 </a:t>
            </a:r>
            <a:r>
              <a:rPr lang="it-IT" sz="2400" dirty="0" err="1" smtClean="0">
                <a:effectLst/>
              </a:rPr>
              <a:t>Dictionnaires</a:t>
            </a:r>
            <a:r>
              <a:rPr lang="it-IT" sz="2400" dirty="0" smtClean="0">
                <a:effectLst/>
              </a:rPr>
              <a:t> Le Robert - Le Petit Robert de la langue </a:t>
            </a:r>
            <a:r>
              <a:rPr lang="it-IT" sz="2400" dirty="0" err="1" smtClean="0">
                <a:effectLst/>
              </a:rPr>
              <a:t>française</a:t>
            </a:r>
            <a:endParaRPr lang="it-IT" sz="2400" dirty="0" smtClean="0">
              <a:effectLst/>
            </a:endParaRPr>
          </a:p>
          <a:p>
            <a:endParaRPr lang="fr-CA" sz="2400" dirty="0"/>
          </a:p>
        </p:txBody>
      </p:sp>
    </p:spTree>
    <p:extLst>
      <p:ext uri="{BB962C8B-B14F-4D97-AF65-F5344CB8AC3E}">
        <p14:creationId xmlns:p14="http://schemas.microsoft.com/office/powerpoint/2010/main" val="749615465"/>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8817" name="Titolo 1"/>
          <p:cNvSpPr>
            <a:spLocks noGrp="1"/>
          </p:cNvSpPr>
          <p:nvPr>
            <p:ph type="title"/>
          </p:nvPr>
        </p:nvSpPr>
        <p:spPr/>
        <p:txBody>
          <a:bodyPr/>
          <a:lstStyle/>
          <a:p>
            <a:r>
              <a:rPr lang="it-IT" sz="2800" dirty="0" err="1" smtClean="0">
                <a:latin typeface="Arial" charset="0"/>
                <a:ea typeface="MS PGothic" charset="0"/>
              </a:rPr>
              <a:t>Silences</a:t>
            </a:r>
            <a:r>
              <a:rPr lang="it-IT" sz="2800" dirty="0" smtClean="0">
                <a:latin typeface="Arial" charset="0"/>
                <a:ea typeface="MS PGothic" charset="0"/>
              </a:rPr>
              <a:t> </a:t>
            </a:r>
            <a:r>
              <a:rPr lang="it-IT" sz="2800" dirty="0" err="1" smtClean="0">
                <a:latin typeface="Arial" charset="0"/>
                <a:ea typeface="MS PGothic" charset="0"/>
              </a:rPr>
              <a:t>enlevés</a:t>
            </a:r>
            <a:endParaRPr lang="it-IT" sz="2800" dirty="0">
              <a:latin typeface="Arial" charset="0"/>
              <a:ea typeface="MS PGothic" charset="0"/>
            </a:endParaRPr>
          </a:p>
        </p:txBody>
      </p:sp>
      <p:sp>
        <p:nvSpPr>
          <p:cNvPr id="418818" name="Segnaposto contenuto 2"/>
          <p:cNvSpPr>
            <a:spLocks noGrp="1"/>
          </p:cNvSpPr>
          <p:nvPr>
            <p:ph idx="1"/>
          </p:nvPr>
        </p:nvSpPr>
        <p:spPr/>
        <p:txBody>
          <a:bodyPr>
            <a:normAutofit fontScale="62500" lnSpcReduction="20000"/>
          </a:bodyPr>
          <a:lstStyle/>
          <a:p>
            <a:endParaRPr lang="it-IT" sz="2400" dirty="0" smtClean="0">
              <a:latin typeface="Arial" charset="0"/>
              <a:ea typeface="MS PGothic" charset="0"/>
              <a:cs typeface="MS PGothic" charset="0"/>
            </a:endParaRPr>
          </a:p>
          <a:p>
            <a:r>
              <a:rPr lang="it-IT" sz="3400" dirty="0" err="1" smtClean="0">
                <a:ea typeface="MS PGothic" charset="0"/>
                <a:cs typeface="MS PGothic" charset="0"/>
              </a:rPr>
              <a:t>Lesbophobie</a:t>
            </a:r>
            <a:r>
              <a:rPr lang="it-IT" sz="3400" dirty="0" smtClean="0">
                <a:ea typeface="MS PGothic" charset="0"/>
                <a:cs typeface="MS PGothic" charset="0"/>
              </a:rPr>
              <a:t> </a:t>
            </a:r>
            <a:r>
              <a:rPr lang="it-IT" sz="3400" dirty="0">
                <a:ea typeface="MS PGothic" charset="0"/>
                <a:cs typeface="MS PGothic" charset="0"/>
              </a:rPr>
              <a:t>:  </a:t>
            </a:r>
            <a:r>
              <a:rPr lang="it-IT" sz="3400" dirty="0" err="1">
                <a:ea typeface="MS PGothic" charset="0"/>
                <a:cs typeface="MS PGothic" charset="0"/>
              </a:rPr>
              <a:t>absent</a:t>
            </a:r>
            <a:r>
              <a:rPr lang="it-IT" sz="3400" dirty="0">
                <a:ea typeface="MS PGothic" charset="0"/>
                <a:cs typeface="MS PGothic" charset="0"/>
              </a:rPr>
              <a:t> </a:t>
            </a:r>
            <a:r>
              <a:rPr lang="it-IT" sz="3400" dirty="0" err="1">
                <a:ea typeface="MS PGothic" charset="0"/>
                <a:cs typeface="MS PGothic" charset="0"/>
              </a:rPr>
              <a:t>du</a:t>
            </a:r>
            <a:r>
              <a:rPr lang="it-IT" sz="3400" dirty="0">
                <a:ea typeface="MS PGothic" charset="0"/>
                <a:cs typeface="MS PGothic" charset="0"/>
              </a:rPr>
              <a:t> PR 2014, </a:t>
            </a:r>
            <a:r>
              <a:rPr lang="it-IT" sz="3400" dirty="0" err="1">
                <a:ea typeface="MS PGothic" charset="0"/>
                <a:cs typeface="MS PGothic" charset="0"/>
              </a:rPr>
              <a:t>présent</a:t>
            </a:r>
            <a:r>
              <a:rPr lang="it-IT" sz="3400" dirty="0">
                <a:ea typeface="MS PGothic" charset="0"/>
                <a:cs typeface="MS PGothic" charset="0"/>
              </a:rPr>
              <a:t> </a:t>
            </a:r>
            <a:r>
              <a:rPr lang="it-IT" sz="3400" dirty="0" err="1">
                <a:ea typeface="MS PGothic" charset="0"/>
                <a:cs typeface="MS PGothic" charset="0"/>
              </a:rPr>
              <a:t>dans</a:t>
            </a:r>
            <a:r>
              <a:rPr lang="it-IT" sz="3400" dirty="0">
                <a:ea typeface="MS PGothic" charset="0"/>
                <a:cs typeface="MS PGothic" charset="0"/>
              </a:rPr>
              <a:t> le </a:t>
            </a:r>
            <a:r>
              <a:rPr lang="it-IT" sz="3400" dirty="0" smtClean="0">
                <a:ea typeface="MS PGothic" charset="0"/>
                <a:cs typeface="MS PGothic" charset="0"/>
              </a:rPr>
              <a:t>PR 2015</a:t>
            </a:r>
          </a:p>
          <a:p>
            <a:endParaRPr lang="it-IT" sz="3400" dirty="0" smtClean="0">
              <a:ea typeface="MS PGothic" charset="0"/>
              <a:cs typeface="MS PGothic" charset="0"/>
            </a:endParaRPr>
          </a:p>
          <a:p>
            <a:r>
              <a:rPr lang="it-IT" sz="3400" dirty="0" err="1">
                <a:ea typeface="MS PGothic" charset="0"/>
                <a:cs typeface="MS PGothic" charset="0"/>
              </a:rPr>
              <a:t>N</a:t>
            </a:r>
            <a:r>
              <a:rPr lang="it-IT" sz="3400" dirty="0" err="1" smtClean="0">
                <a:ea typeface="MS PGothic" charset="0"/>
                <a:cs typeface="MS PGothic" charset="0"/>
              </a:rPr>
              <a:t>omophobie</a:t>
            </a:r>
            <a:r>
              <a:rPr lang="it-IT" sz="3400" dirty="0" smtClean="0">
                <a:ea typeface="MS PGothic" charset="0"/>
                <a:cs typeface="MS PGothic" charset="0"/>
              </a:rPr>
              <a:t> </a:t>
            </a:r>
            <a:r>
              <a:rPr lang="it-IT" sz="3400" dirty="0" err="1">
                <a:ea typeface="MS PGothic" charset="0"/>
                <a:cs typeface="MS PGothic" charset="0"/>
              </a:rPr>
              <a:t>absent</a:t>
            </a:r>
            <a:r>
              <a:rPr lang="it-IT" sz="3400" dirty="0">
                <a:ea typeface="MS PGothic" charset="0"/>
                <a:cs typeface="MS PGothic" charset="0"/>
              </a:rPr>
              <a:t> </a:t>
            </a:r>
            <a:r>
              <a:rPr lang="it-IT" sz="3400" dirty="0" err="1">
                <a:ea typeface="MS PGothic" charset="0"/>
                <a:cs typeface="MS PGothic" charset="0"/>
              </a:rPr>
              <a:t>du</a:t>
            </a:r>
            <a:r>
              <a:rPr lang="it-IT" sz="3400" dirty="0">
                <a:ea typeface="MS PGothic" charset="0"/>
                <a:cs typeface="MS PGothic" charset="0"/>
              </a:rPr>
              <a:t> PR </a:t>
            </a:r>
            <a:r>
              <a:rPr lang="it-IT" sz="3400" dirty="0" smtClean="0">
                <a:ea typeface="MS PGothic" charset="0"/>
                <a:cs typeface="MS PGothic" charset="0"/>
              </a:rPr>
              <a:t>2016, </a:t>
            </a:r>
            <a:r>
              <a:rPr lang="it-IT" sz="3400" dirty="0" err="1">
                <a:ea typeface="MS PGothic" charset="0"/>
                <a:cs typeface="MS PGothic" charset="0"/>
              </a:rPr>
              <a:t>présent</a:t>
            </a:r>
            <a:r>
              <a:rPr lang="it-IT" sz="3400" dirty="0">
                <a:ea typeface="MS PGothic" charset="0"/>
                <a:cs typeface="MS PGothic" charset="0"/>
              </a:rPr>
              <a:t> </a:t>
            </a:r>
            <a:r>
              <a:rPr lang="it-IT" sz="3400" dirty="0" err="1">
                <a:ea typeface="MS PGothic" charset="0"/>
                <a:cs typeface="MS PGothic" charset="0"/>
              </a:rPr>
              <a:t>dans</a:t>
            </a:r>
            <a:r>
              <a:rPr lang="it-IT" sz="3400" dirty="0">
                <a:ea typeface="MS PGothic" charset="0"/>
                <a:cs typeface="MS PGothic" charset="0"/>
              </a:rPr>
              <a:t> le PR </a:t>
            </a:r>
            <a:r>
              <a:rPr lang="it-IT" sz="3400" dirty="0" smtClean="0">
                <a:ea typeface="MS PGothic" charset="0"/>
                <a:cs typeface="MS PGothic" charset="0"/>
              </a:rPr>
              <a:t>2017</a:t>
            </a:r>
            <a:endParaRPr lang="it-IT" sz="3400" dirty="0">
              <a:ea typeface="MS PGothic" charset="0"/>
              <a:cs typeface="MS PGothic" charset="0"/>
            </a:endParaRPr>
          </a:p>
          <a:p>
            <a:r>
              <a:rPr lang="it-IT" sz="3400" dirty="0" smtClean="0">
                <a:ea typeface="MS PGothic" charset="0"/>
                <a:cs typeface="MS PGothic" charset="0"/>
              </a:rPr>
              <a:t> </a:t>
            </a:r>
            <a:r>
              <a:rPr lang="it-IT" sz="3400" dirty="0" err="1" smtClean="0">
                <a:ea typeface="MS PGothic" charset="0"/>
                <a:cs typeface="MS PGothic" charset="0"/>
              </a:rPr>
              <a:t>étym</a:t>
            </a:r>
            <a:r>
              <a:rPr lang="it-IT" sz="3400" dirty="0">
                <a:ea typeface="MS PGothic" charset="0"/>
                <a:cs typeface="MS PGothic" charset="0"/>
              </a:rPr>
              <a:t>. 2012 ◊ </a:t>
            </a:r>
            <a:r>
              <a:rPr lang="it-IT" sz="3400" dirty="0" err="1">
                <a:ea typeface="MS PGothic" charset="0"/>
                <a:cs typeface="MS PGothic" charset="0"/>
              </a:rPr>
              <a:t>anglais</a:t>
            </a:r>
            <a:r>
              <a:rPr lang="it-IT" sz="3400" dirty="0">
                <a:ea typeface="MS PGothic" charset="0"/>
                <a:cs typeface="MS PGothic" charset="0"/>
              </a:rPr>
              <a:t> </a:t>
            </a:r>
            <a:r>
              <a:rPr lang="it-IT" sz="3400" i="1" dirty="0" err="1">
                <a:ea typeface="MS PGothic" charset="0"/>
                <a:cs typeface="MS PGothic" charset="0"/>
              </a:rPr>
              <a:t>nomophobia</a:t>
            </a:r>
            <a:r>
              <a:rPr lang="it-IT" sz="3400" i="1" dirty="0">
                <a:ea typeface="MS PGothic" charset="0"/>
                <a:cs typeface="MS PGothic" charset="0"/>
              </a:rPr>
              <a:t>,</a:t>
            </a:r>
            <a:r>
              <a:rPr lang="it-IT" sz="3400" dirty="0">
                <a:ea typeface="MS PGothic" charset="0"/>
                <a:cs typeface="MS PGothic" charset="0"/>
              </a:rPr>
              <a:t> </a:t>
            </a:r>
            <a:r>
              <a:rPr lang="it-IT" sz="3400" dirty="0" err="1">
                <a:ea typeface="MS PGothic" charset="0"/>
                <a:cs typeface="MS PGothic" charset="0"/>
              </a:rPr>
              <a:t>mot-valise</a:t>
            </a:r>
            <a:r>
              <a:rPr lang="it-IT" sz="3400" dirty="0">
                <a:ea typeface="MS PGothic" charset="0"/>
                <a:cs typeface="MS PGothic" charset="0"/>
              </a:rPr>
              <a:t>, de </a:t>
            </a:r>
            <a:r>
              <a:rPr lang="it-IT" sz="3400" i="1" dirty="0">
                <a:ea typeface="MS PGothic" charset="0"/>
                <a:cs typeface="MS PGothic" charset="0"/>
              </a:rPr>
              <a:t>no </a:t>
            </a:r>
            <a:r>
              <a:rPr lang="it-IT" sz="3400" i="1" dirty="0" err="1">
                <a:ea typeface="MS PGothic" charset="0"/>
                <a:cs typeface="MS PGothic" charset="0"/>
              </a:rPr>
              <a:t>mo</a:t>
            </a:r>
            <a:r>
              <a:rPr lang="it-IT" sz="3400" i="1" dirty="0">
                <a:ea typeface="MS PGothic" charset="0"/>
                <a:cs typeface="MS PGothic" charset="0"/>
              </a:rPr>
              <a:t>(bile) </a:t>
            </a:r>
            <a:r>
              <a:rPr lang="it-IT" sz="3400" b="1" dirty="0">
                <a:ea typeface="MS PGothic" charset="0"/>
                <a:cs typeface="MS PGothic" charset="0"/>
              </a:rPr>
              <a:t>(« sans </a:t>
            </a:r>
            <a:r>
              <a:rPr lang="it-IT" sz="3400" b="1" dirty="0" err="1">
                <a:ea typeface="MS PGothic" charset="0"/>
                <a:cs typeface="MS PGothic" charset="0"/>
              </a:rPr>
              <a:t>portable</a:t>
            </a:r>
            <a:r>
              <a:rPr lang="it-IT" sz="3400" b="1" dirty="0">
                <a:ea typeface="MS PGothic" charset="0"/>
                <a:cs typeface="MS PGothic" charset="0"/>
              </a:rPr>
              <a:t> »</a:t>
            </a:r>
            <a:r>
              <a:rPr lang="it-IT" sz="3400" dirty="0">
                <a:ea typeface="MS PGothic" charset="0"/>
                <a:cs typeface="MS PGothic" charset="0"/>
              </a:rPr>
              <a:t>)</a:t>
            </a:r>
            <a:r>
              <a:rPr lang="it-IT" sz="3400" i="1" dirty="0">
                <a:ea typeface="MS PGothic" charset="0"/>
                <a:cs typeface="MS PGothic" charset="0"/>
              </a:rPr>
              <a:t> </a:t>
            </a:r>
            <a:r>
              <a:rPr lang="it-IT" sz="3400" i="1" dirty="0" err="1">
                <a:ea typeface="MS PGothic" charset="0"/>
                <a:cs typeface="MS PGothic" charset="0"/>
              </a:rPr>
              <a:t>phobia</a:t>
            </a:r>
            <a:r>
              <a:rPr lang="it-IT" sz="3400" dirty="0">
                <a:ea typeface="MS PGothic" charset="0"/>
                <a:cs typeface="MS PGothic" charset="0"/>
              </a:rPr>
              <a:t> (→ </a:t>
            </a:r>
            <a:r>
              <a:rPr lang="it-IT" sz="3400" dirty="0" err="1">
                <a:ea typeface="MS PGothic" charset="0"/>
                <a:cs typeface="MS PGothic" charset="0"/>
              </a:rPr>
              <a:t>phobie</a:t>
            </a:r>
            <a:r>
              <a:rPr lang="it-IT" sz="3400" dirty="0" smtClean="0">
                <a:ea typeface="MS PGothic" charset="0"/>
                <a:cs typeface="MS PGothic" charset="0"/>
              </a:rPr>
              <a:t>)</a:t>
            </a:r>
            <a:endParaRPr lang="it-IT" sz="3400" dirty="0">
              <a:ea typeface="MS PGothic" charset="0"/>
              <a:cs typeface="MS PGothic" charset="0"/>
            </a:endParaRPr>
          </a:p>
          <a:p>
            <a:r>
              <a:rPr lang="it-IT" sz="3400" dirty="0" smtClean="0">
                <a:ea typeface="MS PGothic" charset="0"/>
                <a:cs typeface="MS PGothic" charset="0"/>
              </a:rPr>
              <a:t>■</a:t>
            </a:r>
            <a:r>
              <a:rPr lang="it-IT" sz="3400" dirty="0">
                <a:ea typeface="MS PGothic" charset="0"/>
                <a:cs typeface="MS PGothic" charset="0"/>
              </a:rPr>
              <a:t> </a:t>
            </a:r>
            <a:r>
              <a:rPr lang="it-IT" sz="3400" dirty="0" err="1">
                <a:ea typeface="MS PGothic" charset="0"/>
                <a:cs typeface="MS PGothic" charset="0"/>
              </a:rPr>
              <a:t>Anglic</a:t>
            </a:r>
            <a:r>
              <a:rPr lang="it-IT" sz="3400" dirty="0">
                <a:ea typeface="MS PGothic" charset="0"/>
                <a:cs typeface="MS PGothic" charset="0"/>
              </a:rPr>
              <a:t>. </a:t>
            </a:r>
            <a:r>
              <a:rPr lang="it-IT" sz="3400" dirty="0" err="1">
                <a:ea typeface="MS PGothic" charset="0"/>
                <a:cs typeface="MS PGothic" charset="0"/>
              </a:rPr>
              <a:t>Didact</a:t>
            </a:r>
            <a:r>
              <a:rPr lang="it-IT" sz="3400" dirty="0">
                <a:ea typeface="MS PGothic" charset="0"/>
                <a:cs typeface="MS PGothic" charset="0"/>
              </a:rPr>
              <a:t>. Dépendance </a:t>
            </a:r>
            <a:r>
              <a:rPr lang="it-IT" sz="3400" dirty="0" err="1">
                <a:ea typeface="MS PGothic" charset="0"/>
                <a:cs typeface="MS PGothic" charset="0"/>
              </a:rPr>
              <a:t>extrême</a:t>
            </a:r>
            <a:r>
              <a:rPr lang="it-IT" sz="3400" dirty="0">
                <a:ea typeface="MS PGothic" charset="0"/>
                <a:cs typeface="MS PGothic" charset="0"/>
              </a:rPr>
              <a:t> </a:t>
            </a:r>
            <a:r>
              <a:rPr lang="it-IT" sz="3400" dirty="0" err="1">
                <a:ea typeface="MS PGothic" charset="0"/>
                <a:cs typeface="MS PGothic" charset="0"/>
              </a:rPr>
              <a:t>au</a:t>
            </a:r>
            <a:r>
              <a:rPr lang="it-IT" sz="3400" dirty="0">
                <a:ea typeface="MS PGothic" charset="0"/>
                <a:cs typeface="MS PGothic" charset="0"/>
              </a:rPr>
              <a:t> </a:t>
            </a:r>
            <a:r>
              <a:rPr lang="it-IT" sz="3400" dirty="0" err="1">
                <a:ea typeface="MS PGothic" charset="0"/>
                <a:cs typeface="MS PGothic" charset="0"/>
              </a:rPr>
              <a:t>téléphone</a:t>
            </a:r>
            <a:r>
              <a:rPr lang="it-IT" sz="3400" dirty="0">
                <a:ea typeface="MS PGothic" charset="0"/>
                <a:cs typeface="MS PGothic" charset="0"/>
              </a:rPr>
              <a:t> </a:t>
            </a:r>
            <a:r>
              <a:rPr lang="it-IT" sz="3400" dirty="0" err="1">
                <a:ea typeface="MS PGothic" charset="0"/>
                <a:cs typeface="MS PGothic" charset="0"/>
              </a:rPr>
              <a:t>portable</a:t>
            </a:r>
            <a:r>
              <a:rPr lang="it-IT" sz="3400" dirty="0">
                <a:ea typeface="MS PGothic" charset="0"/>
                <a:cs typeface="MS PGothic" charset="0"/>
              </a:rPr>
              <a:t>. ▫ </a:t>
            </a:r>
            <a:r>
              <a:rPr lang="it-IT" sz="3400" dirty="0" err="1">
                <a:ea typeface="MS PGothic" charset="0"/>
                <a:cs typeface="MS PGothic" charset="0"/>
              </a:rPr>
              <a:t>Adjectif</a:t>
            </a:r>
            <a:r>
              <a:rPr lang="it-IT" sz="3400" dirty="0">
                <a:ea typeface="MS PGothic" charset="0"/>
                <a:cs typeface="MS PGothic" charset="0"/>
              </a:rPr>
              <a:t> et </a:t>
            </a:r>
            <a:r>
              <a:rPr lang="it-IT" sz="3400" dirty="0" err="1">
                <a:ea typeface="MS PGothic" charset="0"/>
                <a:cs typeface="MS PGothic" charset="0"/>
              </a:rPr>
              <a:t>nom</a:t>
            </a:r>
            <a:r>
              <a:rPr lang="it-IT" sz="3400" dirty="0">
                <a:ea typeface="MS PGothic" charset="0"/>
                <a:cs typeface="MS PGothic" charset="0"/>
              </a:rPr>
              <a:t> </a:t>
            </a:r>
            <a:r>
              <a:rPr lang="it-IT" sz="3400" dirty="0" err="1">
                <a:ea typeface="MS PGothic" charset="0"/>
                <a:cs typeface="MS PGothic" charset="0"/>
              </a:rPr>
              <a:t>nomophobe</a:t>
            </a:r>
            <a:r>
              <a:rPr lang="it-IT" sz="3400" dirty="0">
                <a:ea typeface="MS PGothic" charset="0"/>
                <a:cs typeface="MS PGothic" charset="0"/>
              </a:rPr>
              <a:t> (2012).</a:t>
            </a:r>
          </a:p>
          <a:p>
            <a:pPr marL="0" indent="0">
              <a:buNone/>
            </a:pPr>
            <a:endParaRPr lang="it-IT" sz="3400" dirty="0">
              <a:ea typeface="MS PGothic" charset="0"/>
              <a:cs typeface="MS PGothic" charset="0"/>
            </a:endParaRPr>
          </a:p>
          <a:p>
            <a:r>
              <a:rPr lang="it-IT" sz="3400" dirty="0" err="1" smtClean="0">
                <a:ea typeface="MS PGothic" charset="0"/>
                <a:cs typeface="MS PGothic" charset="0"/>
              </a:rPr>
              <a:t>Europhobe</a:t>
            </a:r>
            <a:r>
              <a:rPr lang="it-IT" sz="3400" dirty="0" smtClean="0">
                <a:ea typeface="MS PGothic" charset="0"/>
                <a:cs typeface="MS PGothic" charset="0"/>
              </a:rPr>
              <a:t> : </a:t>
            </a:r>
            <a:r>
              <a:rPr lang="it-IT" sz="3400" dirty="0" err="1" smtClean="0">
                <a:ea typeface="MS PGothic" charset="0"/>
                <a:cs typeface="MS PGothic" charset="0"/>
              </a:rPr>
              <a:t>absent</a:t>
            </a:r>
            <a:r>
              <a:rPr lang="it-IT" sz="3400" dirty="0" smtClean="0">
                <a:ea typeface="MS PGothic" charset="0"/>
                <a:cs typeface="MS PGothic" charset="0"/>
              </a:rPr>
              <a:t> </a:t>
            </a:r>
            <a:r>
              <a:rPr lang="it-IT" sz="3400" dirty="0" err="1" smtClean="0">
                <a:ea typeface="MS PGothic" charset="0"/>
                <a:cs typeface="MS PGothic" charset="0"/>
              </a:rPr>
              <a:t>du</a:t>
            </a:r>
            <a:r>
              <a:rPr lang="it-IT" sz="3400" dirty="0" smtClean="0">
                <a:ea typeface="MS PGothic" charset="0"/>
                <a:cs typeface="MS PGothic" charset="0"/>
              </a:rPr>
              <a:t> PR 2017, </a:t>
            </a:r>
            <a:r>
              <a:rPr lang="it-IT" sz="3400" dirty="0" err="1" smtClean="0">
                <a:ea typeface="MS PGothic" charset="0"/>
                <a:cs typeface="MS PGothic" charset="0"/>
              </a:rPr>
              <a:t>présent</a:t>
            </a:r>
            <a:r>
              <a:rPr lang="it-IT" sz="3400" dirty="0" smtClean="0">
                <a:ea typeface="MS PGothic" charset="0"/>
                <a:cs typeface="MS PGothic" charset="0"/>
              </a:rPr>
              <a:t> </a:t>
            </a:r>
            <a:r>
              <a:rPr lang="it-IT" sz="3400" dirty="0" err="1" smtClean="0">
                <a:ea typeface="MS PGothic" charset="0"/>
                <a:cs typeface="MS PGothic" charset="0"/>
              </a:rPr>
              <a:t>dans</a:t>
            </a:r>
            <a:r>
              <a:rPr lang="it-IT" sz="3400" dirty="0" smtClean="0">
                <a:ea typeface="MS PGothic" charset="0"/>
                <a:cs typeface="MS PGothic" charset="0"/>
              </a:rPr>
              <a:t> le PR 2018</a:t>
            </a:r>
          </a:p>
          <a:p>
            <a:endParaRPr lang="it-IT" sz="3400" dirty="0">
              <a:ea typeface="MS PGothic" charset="0"/>
              <a:cs typeface="MS PGothic" charset="0"/>
            </a:endParaRPr>
          </a:p>
          <a:p>
            <a:r>
              <a:rPr lang="it-IT" sz="3400" dirty="0" err="1" smtClean="0"/>
              <a:t>Grossophobie</a:t>
            </a:r>
            <a:r>
              <a:rPr lang="it-IT" sz="3400" dirty="0" smtClean="0"/>
              <a:t>  </a:t>
            </a:r>
            <a:r>
              <a:rPr lang="it-IT" sz="3400" dirty="0">
                <a:ea typeface="MS PGothic" charset="0"/>
                <a:cs typeface="MS PGothic" charset="0"/>
              </a:rPr>
              <a:t>: </a:t>
            </a:r>
            <a:r>
              <a:rPr lang="it-IT" sz="3400" dirty="0" err="1">
                <a:ea typeface="MS PGothic" charset="0"/>
                <a:cs typeface="MS PGothic" charset="0"/>
              </a:rPr>
              <a:t>absent</a:t>
            </a:r>
            <a:r>
              <a:rPr lang="it-IT" sz="3400" dirty="0">
                <a:ea typeface="MS PGothic" charset="0"/>
                <a:cs typeface="MS PGothic" charset="0"/>
              </a:rPr>
              <a:t> </a:t>
            </a:r>
            <a:r>
              <a:rPr lang="it-IT" sz="3400" dirty="0" err="1">
                <a:ea typeface="MS PGothic" charset="0"/>
                <a:cs typeface="MS PGothic" charset="0"/>
              </a:rPr>
              <a:t>du</a:t>
            </a:r>
            <a:r>
              <a:rPr lang="it-IT" sz="3400" dirty="0">
                <a:ea typeface="MS PGothic" charset="0"/>
                <a:cs typeface="MS PGothic" charset="0"/>
              </a:rPr>
              <a:t> PR </a:t>
            </a:r>
            <a:r>
              <a:rPr lang="it-IT" sz="3400" dirty="0" smtClean="0">
                <a:ea typeface="MS PGothic" charset="0"/>
                <a:cs typeface="MS PGothic" charset="0"/>
              </a:rPr>
              <a:t>2018, </a:t>
            </a:r>
            <a:r>
              <a:rPr lang="it-IT" sz="3400" dirty="0" err="1">
                <a:ea typeface="MS PGothic" charset="0"/>
                <a:cs typeface="MS PGothic" charset="0"/>
              </a:rPr>
              <a:t>présent</a:t>
            </a:r>
            <a:r>
              <a:rPr lang="it-IT" sz="3400" dirty="0">
                <a:ea typeface="MS PGothic" charset="0"/>
                <a:cs typeface="MS PGothic" charset="0"/>
              </a:rPr>
              <a:t> </a:t>
            </a:r>
            <a:r>
              <a:rPr lang="it-IT" sz="3400" dirty="0" err="1">
                <a:ea typeface="MS PGothic" charset="0"/>
                <a:cs typeface="MS PGothic" charset="0"/>
              </a:rPr>
              <a:t>dans</a:t>
            </a:r>
            <a:r>
              <a:rPr lang="it-IT" sz="3400" dirty="0">
                <a:ea typeface="MS PGothic" charset="0"/>
                <a:cs typeface="MS PGothic" charset="0"/>
              </a:rPr>
              <a:t> le PR </a:t>
            </a:r>
            <a:r>
              <a:rPr lang="it-IT" sz="3400" dirty="0" smtClean="0">
                <a:ea typeface="MS PGothic" charset="0"/>
                <a:cs typeface="MS PGothic" charset="0"/>
              </a:rPr>
              <a:t>2019</a:t>
            </a:r>
            <a:endParaRPr lang="it-IT" sz="3400" dirty="0">
              <a:ea typeface="MS PGothic" charset="0"/>
              <a:cs typeface="MS PGothic" charset="0"/>
            </a:endParaRPr>
          </a:p>
          <a:p>
            <a:endParaRPr lang="it-IT" sz="3400" dirty="0">
              <a:ea typeface="MS PGothic" charset="0"/>
              <a:cs typeface="MS PGothic" charset="0"/>
            </a:endParaRPr>
          </a:p>
          <a:p>
            <a:pPr marL="0" indent="0"/>
            <a:r>
              <a:rPr lang="it-IT" sz="3400" dirty="0" smtClean="0">
                <a:ea typeface="MS PGothic" charset="0"/>
                <a:cs typeface="MS PGothic" charset="0"/>
              </a:rPr>
              <a:t>  </a:t>
            </a:r>
            <a:r>
              <a:rPr lang="it-IT" sz="3400" b="1" dirty="0" err="1" smtClean="0">
                <a:ea typeface="MS PGothic" charset="0"/>
                <a:cs typeface="MS PGothic" charset="0"/>
              </a:rPr>
              <a:t>Transphobie</a:t>
            </a:r>
            <a:r>
              <a:rPr lang="it-IT" sz="3400" b="1" dirty="0" smtClean="0">
                <a:ea typeface="MS PGothic" charset="0"/>
                <a:cs typeface="MS PGothic" charset="0"/>
              </a:rPr>
              <a:t> </a:t>
            </a:r>
            <a:r>
              <a:rPr lang="it-IT" sz="3400" b="1" dirty="0">
                <a:ea typeface="MS PGothic" charset="0"/>
                <a:cs typeface="MS PGothic" charset="0"/>
              </a:rPr>
              <a:t>: </a:t>
            </a:r>
            <a:r>
              <a:rPr lang="it-IT" sz="3400" b="1" dirty="0" err="1">
                <a:ea typeface="MS PGothic" charset="0"/>
                <a:cs typeface="MS PGothic" charset="0"/>
              </a:rPr>
              <a:t>absent</a:t>
            </a:r>
            <a:r>
              <a:rPr lang="it-IT" sz="3400" b="1" dirty="0">
                <a:ea typeface="MS PGothic" charset="0"/>
                <a:cs typeface="MS PGothic" charset="0"/>
              </a:rPr>
              <a:t> </a:t>
            </a:r>
            <a:r>
              <a:rPr lang="it-IT" sz="3400" b="1" dirty="0" err="1">
                <a:ea typeface="MS PGothic" charset="0"/>
                <a:cs typeface="MS PGothic" charset="0"/>
              </a:rPr>
              <a:t>du</a:t>
            </a:r>
            <a:r>
              <a:rPr lang="it-IT" sz="3400" b="1" dirty="0">
                <a:ea typeface="MS PGothic" charset="0"/>
                <a:cs typeface="MS PGothic" charset="0"/>
              </a:rPr>
              <a:t> PR 2019</a:t>
            </a:r>
            <a:r>
              <a:rPr lang="it-IT" sz="3400" b="1" dirty="0" smtClean="0">
                <a:ea typeface="MS PGothic" charset="0"/>
                <a:cs typeface="MS PGothic" charset="0"/>
              </a:rPr>
              <a:t>,</a:t>
            </a:r>
            <a:r>
              <a:rPr lang="it-IT" sz="3400" b="1" dirty="0">
                <a:ea typeface="MS PGothic" charset="0"/>
                <a:cs typeface="MS PGothic" charset="0"/>
              </a:rPr>
              <a:t> </a:t>
            </a:r>
            <a:r>
              <a:rPr lang="it-IT" sz="3400" b="1" dirty="0" err="1">
                <a:ea typeface="MS PGothic" charset="0"/>
                <a:cs typeface="MS PGothic" charset="0"/>
              </a:rPr>
              <a:t>présent</a:t>
            </a:r>
            <a:r>
              <a:rPr lang="it-IT" sz="3400" b="1" dirty="0">
                <a:ea typeface="MS PGothic" charset="0"/>
                <a:cs typeface="MS PGothic" charset="0"/>
              </a:rPr>
              <a:t> </a:t>
            </a:r>
            <a:r>
              <a:rPr lang="it-IT" sz="3400" b="1" dirty="0" err="1">
                <a:ea typeface="MS PGothic" charset="0"/>
                <a:cs typeface="MS PGothic" charset="0"/>
              </a:rPr>
              <a:t>dans</a:t>
            </a:r>
            <a:r>
              <a:rPr lang="it-IT" sz="3400" b="1" dirty="0">
                <a:ea typeface="MS PGothic" charset="0"/>
                <a:cs typeface="MS PGothic" charset="0"/>
              </a:rPr>
              <a:t> </a:t>
            </a:r>
            <a:r>
              <a:rPr lang="it-IT" sz="3400" b="1" dirty="0" smtClean="0">
                <a:ea typeface="MS PGothic" charset="0"/>
                <a:cs typeface="MS PGothic" charset="0"/>
              </a:rPr>
              <a:t>le </a:t>
            </a:r>
            <a:r>
              <a:rPr lang="it-IT" sz="3400" b="1" dirty="0">
                <a:ea typeface="MS PGothic" charset="0"/>
                <a:cs typeface="MS PGothic" charset="0"/>
              </a:rPr>
              <a:t>2020</a:t>
            </a:r>
          </a:p>
          <a:p>
            <a:endParaRPr lang="it-IT" sz="3400" dirty="0">
              <a:ea typeface="MS PGothic" charset="0"/>
              <a:cs typeface="MS PGothic" charset="0"/>
            </a:endParaRPr>
          </a:p>
          <a:p>
            <a:endParaRPr lang="it-IT" sz="2400" dirty="0">
              <a:latin typeface="Arial" charset="0"/>
              <a:ea typeface="MS PGothic" charset="0"/>
              <a:cs typeface="MS PGothic" charset="0"/>
            </a:endParaRPr>
          </a:p>
        </p:txBody>
      </p:sp>
    </p:spTree>
    <p:extLst>
      <p:ext uri="{BB962C8B-B14F-4D97-AF65-F5344CB8AC3E}">
        <p14:creationId xmlns:p14="http://schemas.microsoft.com/office/powerpoint/2010/main" val="154612408"/>
      </p:ext>
    </p:extLst>
  </p:cSld>
  <p:clrMapOvr>
    <a:masterClrMapping/>
  </p:clrMapOvr>
  <p:timing>
    <p:tnLst>
      <p:par>
        <p:cTn xmlns:p14="http://schemas.microsoft.com/office/powerpoint/2010/main" id="1" dur="indefinite" restart="never" nodeType="tmRoot"/>
      </p:par>
    </p:tn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41" name="Titolo 1"/>
          <p:cNvSpPr>
            <a:spLocks noGrp="1"/>
          </p:cNvSpPr>
          <p:nvPr>
            <p:ph type="title"/>
          </p:nvPr>
        </p:nvSpPr>
        <p:spPr/>
        <p:txBody>
          <a:bodyPr>
            <a:normAutofit fontScale="90000"/>
          </a:bodyPr>
          <a:lstStyle/>
          <a:p>
            <a:r>
              <a:rPr lang="it-IT" sz="2800" dirty="0">
                <a:latin typeface="Arial" charset="0"/>
                <a:ea typeface="MS PGothic" charset="0"/>
              </a:rPr>
              <a:t/>
            </a:r>
            <a:br>
              <a:rPr lang="it-IT" sz="2800" dirty="0">
                <a:latin typeface="Arial" charset="0"/>
                <a:ea typeface="MS PGothic" charset="0"/>
              </a:rPr>
            </a:br>
            <a:r>
              <a:rPr lang="it-IT" sz="2800" dirty="0" err="1">
                <a:latin typeface="Arial" charset="0"/>
                <a:ea typeface="MS PGothic" charset="0"/>
              </a:rPr>
              <a:t>Exemples</a:t>
            </a:r>
            <a:r>
              <a:rPr lang="it-IT" sz="2800" dirty="0">
                <a:latin typeface="Arial" charset="0"/>
                <a:ea typeface="MS PGothic" charset="0"/>
              </a:rPr>
              <a:t> de </a:t>
            </a:r>
            <a:r>
              <a:rPr lang="it-IT" sz="2800" dirty="0" err="1">
                <a:latin typeface="Arial" charset="0"/>
                <a:ea typeface="MS PGothic" charset="0"/>
              </a:rPr>
              <a:t>silence</a:t>
            </a:r>
            <a:r>
              <a:rPr lang="it-IT" sz="2800" dirty="0">
                <a:latin typeface="Arial" charset="0"/>
                <a:ea typeface="MS PGothic" charset="0"/>
              </a:rPr>
              <a:t/>
            </a:r>
            <a:br>
              <a:rPr lang="it-IT" sz="2800" dirty="0">
                <a:latin typeface="Arial" charset="0"/>
                <a:ea typeface="MS PGothic" charset="0"/>
              </a:rPr>
            </a:br>
            <a:r>
              <a:rPr lang="it-IT" sz="2800" dirty="0" err="1">
                <a:latin typeface="Arial" charset="0"/>
                <a:ea typeface="MS PGothic" charset="0"/>
              </a:rPr>
              <a:t>Autour</a:t>
            </a:r>
            <a:r>
              <a:rPr lang="it-IT" sz="2800" dirty="0">
                <a:latin typeface="Arial" charset="0"/>
                <a:ea typeface="MS PGothic" charset="0"/>
              </a:rPr>
              <a:t> </a:t>
            </a:r>
            <a:r>
              <a:rPr lang="it-IT" sz="2800" dirty="0" err="1">
                <a:latin typeface="Arial" charset="0"/>
                <a:ea typeface="MS PGothic" charset="0"/>
              </a:rPr>
              <a:t>du</a:t>
            </a:r>
            <a:r>
              <a:rPr lang="it-IT" sz="2800" dirty="0">
                <a:latin typeface="Arial" charset="0"/>
                <a:ea typeface="MS PGothic" charset="0"/>
              </a:rPr>
              <a:t> - </a:t>
            </a:r>
            <a:r>
              <a:rPr lang="it-IT" sz="2800" i="1" dirty="0" err="1">
                <a:latin typeface="Arial" charset="0"/>
                <a:ea typeface="MS PGothic" charset="0"/>
              </a:rPr>
              <a:t>phobie</a:t>
            </a:r>
            <a:r>
              <a:rPr lang="it-IT" sz="2800" i="1" dirty="0">
                <a:latin typeface="Arial" charset="0"/>
                <a:ea typeface="MS PGothic" charset="0"/>
              </a:rPr>
              <a:t/>
            </a:r>
            <a:br>
              <a:rPr lang="it-IT" sz="2800" i="1" dirty="0">
                <a:latin typeface="Arial" charset="0"/>
                <a:ea typeface="MS PGothic" charset="0"/>
              </a:rPr>
            </a:br>
            <a:endParaRPr lang="it-IT" sz="2800" dirty="0">
              <a:latin typeface="Arial" charset="0"/>
              <a:ea typeface="MS PGothic" charset="0"/>
            </a:endParaRPr>
          </a:p>
        </p:txBody>
      </p:sp>
      <p:sp>
        <p:nvSpPr>
          <p:cNvPr id="419842" name="Segnaposto contenuto 2"/>
          <p:cNvSpPr>
            <a:spLocks noGrp="1"/>
          </p:cNvSpPr>
          <p:nvPr>
            <p:ph idx="1"/>
          </p:nvPr>
        </p:nvSpPr>
        <p:spPr/>
        <p:txBody>
          <a:bodyPr>
            <a:normAutofit fontScale="85000" lnSpcReduction="10000"/>
          </a:bodyPr>
          <a:lstStyle/>
          <a:p>
            <a:pPr marL="0" indent="0">
              <a:buFontTx/>
              <a:buNone/>
            </a:pPr>
            <a:endParaRPr lang="it-IT" sz="2400" dirty="0">
              <a:latin typeface="Arial" charset="0"/>
              <a:ea typeface="MS PGothic" charset="0"/>
              <a:cs typeface="MS PGothic" charset="0"/>
            </a:endParaRPr>
          </a:p>
          <a:p>
            <a:pPr marL="0" indent="0" algn="just"/>
            <a:r>
              <a:rPr lang="it-IT" sz="2400" b="1" dirty="0" err="1">
                <a:latin typeface="Arial" charset="0"/>
                <a:ea typeface="MS PGothic" charset="0"/>
                <a:cs typeface="MS PGothic" charset="0"/>
              </a:rPr>
              <a:t>Arabophobie</a:t>
            </a:r>
            <a:r>
              <a:rPr lang="it-IT" sz="2400" dirty="0">
                <a:latin typeface="Arial" charset="0"/>
                <a:ea typeface="MS PGothic" charset="0"/>
                <a:cs typeface="MS PGothic" charset="0"/>
              </a:rPr>
              <a:t>, </a:t>
            </a:r>
            <a:r>
              <a:rPr lang="it-IT" sz="2400" b="1" dirty="0" err="1" smtClean="0">
                <a:latin typeface="Arial" charset="0"/>
                <a:ea typeface="MS PGothic" charset="0"/>
                <a:cs typeface="MS PGothic" charset="0"/>
              </a:rPr>
              <a:t>judéophobie</a:t>
            </a:r>
            <a:r>
              <a:rPr lang="it-IT" sz="2400" b="1" dirty="0">
                <a:latin typeface="Arial" charset="0"/>
                <a:ea typeface="MS PGothic" charset="0"/>
                <a:cs typeface="MS PGothic" charset="0"/>
              </a:rPr>
              <a:t>, </a:t>
            </a:r>
            <a:r>
              <a:rPr lang="it-IT" sz="2400" dirty="0" err="1" smtClean="0">
                <a:latin typeface="Arial" charset="0"/>
                <a:ea typeface="MS PGothic" charset="0"/>
                <a:cs typeface="MS PGothic" charset="0"/>
              </a:rPr>
              <a:t>LGBTIphobie</a:t>
            </a:r>
            <a:r>
              <a:rPr lang="it-IT" sz="2400" dirty="0" smtClean="0">
                <a:latin typeface="Arial" charset="0"/>
                <a:ea typeface="MS PGothic" charset="0"/>
                <a:cs typeface="MS PGothic" charset="0"/>
              </a:rPr>
              <a:t> : </a:t>
            </a:r>
            <a:r>
              <a:rPr lang="it-IT" sz="2400" dirty="0" err="1">
                <a:latin typeface="Arial" charset="0"/>
                <a:ea typeface="MS PGothic" charset="0"/>
                <a:cs typeface="MS PGothic" charset="0"/>
              </a:rPr>
              <a:t>absent</a:t>
            </a:r>
            <a:r>
              <a:rPr lang="it-IT" sz="2400" dirty="0">
                <a:latin typeface="Arial" charset="0"/>
                <a:ea typeface="MS PGothic" charset="0"/>
                <a:cs typeface="MS PGothic" charset="0"/>
              </a:rPr>
              <a:t> </a:t>
            </a:r>
            <a:r>
              <a:rPr lang="it-IT" sz="2400" dirty="0" err="1">
                <a:latin typeface="Arial" charset="0"/>
                <a:ea typeface="MS PGothic" charset="0"/>
                <a:cs typeface="MS PGothic" charset="0"/>
              </a:rPr>
              <a:t>du</a:t>
            </a:r>
            <a:r>
              <a:rPr lang="it-IT" sz="2400" dirty="0">
                <a:latin typeface="Arial" charset="0"/>
                <a:ea typeface="MS PGothic" charset="0"/>
                <a:cs typeface="MS PGothic" charset="0"/>
              </a:rPr>
              <a:t> PR </a:t>
            </a:r>
            <a:r>
              <a:rPr lang="it-IT" sz="2400" dirty="0" smtClean="0">
                <a:latin typeface="Arial" charset="0"/>
                <a:ea typeface="MS PGothic" charset="0"/>
                <a:cs typeface="MS PGothic" charset="0"/>
              </a:rPr>
              <a:t>2021</a:t>
            </a:r>
            <a:r>
              <a:rPr lang="fr-FR" sz="2400" dirty="0" smtClean="0">
                <a:latin typeface="Arial" charset="0"/>
                <a:ea typeface="MS PGothic" charset="0"/>
                <a:cs typeface="MS PGothic" charset="0"/>
              </a:rPr>
              <a:t>. </a:t>
            </a:r>
            <a:r>
              <a:rPr lang="fr-FR" sz="2400" dirty="0">
                <a:latin typeface="Arial" charset="0"/>
                <a:ea typeface="MS PGothic" charset="0"/>
                <a:cs typeface="MS PGothic" charset="0"/>
              </a:rPr>
              <a:t>(Ils sont définis </a:t>
            </a:r>
            <a:r>
              <a:rPr lang="fr-FR" sz="2400" dirty="0" smtClean="0">
                <a:latin typeface="Arial" charset="0"/>
                <a:ea typeface="MS PGothic" charset="0"/>
                <a:cs typeface="MS PGothic" charset="0"/>
              </a:rPr>
              <a:t>par </a:t>
            </a:r>
            <a:r>
              <a:rPr lang="fr-FR" sz="2400" i="1" dirty="0" err="1">
                <a:latin typeface="Arial" charset="0"/>
                <a:ea typeface="MS PGothic" charset="0"/>
                <a:cs typeface="MS PGothic" charset="0"/>
              </a:rPr>
              <a:t>Wiktionnaire</a:t>
            </a:r>
            <a:r>
              <a:rPr lang="fr-FR" sz="2400" i="1" dirty="0">
                <a:latin typeface="Arial" charset="0"/>
                <a:ea typeface="MS PGothic" charset="0"/>
                <a:cs typeface="MS PGothic" charset="0"/>
              </a:rPr>
              <a:t>,</a:t>
            </a:r>
            <a:r>
              <a:rPr lang="fr-FR" sz="2400" dirty="0">
                <a:latin typeface="Arial" charset="0"/>
                <a:ea typeface="MS PGothic" charset="0"/>
                <a:cs typeface="MS PGothic" charset="0"/>
              </a:rPr>
              <a:t> le dictionnaire « libre » et interactif de l’Internet.</a:t>
            </a:r>
            <a:r>
              <a:rPr lang="fr-FR" sz="2400" dirty="0" smtClean="0">
                <a:latin typeface="Arial" charset="0"/>
                <a:ea typeface="MS PGothic" charset="0"/>
                <a:cs typeface="MS PGothic" charset="0"/>
              </a:rPr>
              <a:t>) et </a:t>
            </a:r>
            <a:r>
              <a:rPr lang="fr-FR" sz="2400" b="1" dirty="0" err="1" smtClean="0"/>
              <a:t>pauvrophobie</a:t>
            </a:r>
            <a:r>
              <a:rPr lang="fr-FR" sz="2400" dirty="0" smtClean="0"/>
              <a:t> ou </a:t>
            </a:r>
            <a:r>
              <a:rPr lang="fr-FR" sz="2400" b="1" dirty="0" err="1" smtClean="0"/>
              <a:t>aporophobie</a:t>
            </a:r>
            <a:endParaRPr lang="fr-FR" sz="2400" dirty="0">
              <a:latin typeface="Arial" charset="0"/>
              <a:ea typeface="MS PGothic" charset="0"/>
              <a:cs typeface="MS PGothic" charset="0"/>
            </a:endParaRPr>
          </a:p>
          <a:p>
            <a:pPr marL="0" indent="0" algn="just"/>
            <a:endParaRPr lang="fr-FR" sz="2400" dirty="0" smtClean="0">
              <a:latin typeface="Arial" charset="0"/>
              <a:ea typeface="MS PGothic" charset="0"/>
              <a:cs typeface="MS PGothic" charset="0"/>
            </a:endParaRPr>
          </a:p>
          <a:p>
            <a:r>
              <a:rPr lang="fr-FR" sz="2400" dirty="0" smtClean="0">
                <a:effectLst/>
              </a:rPr>
              <a:t>LGBT [</a:t>
            </a:r>
            <a:r>
              <a:rPr lang="fr-FR" sz="2400" dirty="0" err="1" smtClean="0">
                <a:effectLst/>
              </a:rPr>
              <a:t>ɛlʒebete</a:t>
            </a:r>
            <a:r>
              <a:rPr lang="fr-FR" sz="2400" dirty="0" smtClean="0">
                <a:effectLst/>
              </a:rPr>
              <a:t>] adjectif invariable étym. 2002 ◊ sigle de </a:t>
            </a:r>
            <a:r>
              <a:rPr lang="fr-FR" sz="2400" b="1" i="1" dirty="0" smtClean="0">
                <a:effectLst/>
              </a:rPr>
              <a:t>l</a:t>
            </a:r>
            <a:r>
              <a:rPr lang="fr-FR" sz="2400" b="0" i="1" dirty="0" smtClean="0">
                <a:effectLst/>
              </a:rPr>
              <a:t>esbien, </a:t>
            </a:r>
            <a:r>
              <a:rPr lang="fr-FR" sz="2400" b="1" i="1" dirty="0" smtClean="0">
                <a:effectLst/>
              </a:rPr>
              <a:t>g</a:t>
            </a:r>
            <a:r>
              <a:rPr lang="fr-FR" sz="2400" b="0" i="1" dirty="0" smtClean="0">
                <a:effectLst/>
              </a:rPr>
              <a:t>ay, </a:t>
            </a:r>
            <a:r>
              <a:rPr lang="fr-FR" sz="2400" b="1" i="1" dirty="0" smtClean="0">
                <a:effectLst/>
              </a:rPr>
              <a:t>b</a:t>
            </a:r>
            <a:r>
              <a:rPr lang="fr-FR" sz="2400" b="0" i="1" dirty="0" smtClean="0">
                <a:effectLst/>
              </a:rPr>
              <a:t>isexuel et </a:t>
            </a:r>
            <a:r>
              <a:rPr lang="fr-FR" sz="2400" b="1" i="1" dirty="0" smtClean="0">
                <a:effectLst/>
              </a:rPr>
              <a:t>t</a:t>
            </a:r>
            <a:r>
              <a:rPr lang="fr-FR" sz="2400" b="0" i="1" dirty="0" smtClean="0">
                <a:effectLst/>
              </a:rPr>
              <a:t>ransgenre</a:t>
            </a:r>
            <a:endParaRPr lang="fr-FR" sz="2400" dirty="0" smtClean="0">
              <a:effectLst/>
            </a:endParaRPr>
          </a:p>
          <a:p>
            <a:r>
              <a:rPr lang="fr-FR" sz="2400" dirty="0" smtClean="0">
                <a:effectLst/>
              </a:rPr>
              <a:t>❖</a:t>
            </a:r>
          </a:p>
          <a:p>
            <a:r>
              <a:rPr lang="fr-FR" sz="2400" dirty="0"/>
              <a:t>■</a:t>
            </a:r>
            <a:r>
              <a:rPr lang="fr-FR" sz="2400" dirty="0" smtClean="0">
                <a:effectLst/>
              </a:rPr>
              <a:t> Qui concerne les homosexuel(le)s, les bisexuel(le)s et les transgenres. </a:t>
            </a:r>
            <a:r>
              <a:rPr lang="fr-FR" sz="2400" i="1" dirty="0" smtClean="0">
                <a:effectLst/>
              </a:rPr>
              <a:t>Associations LGBT. La communauté LGBT</a:t>
            </a:r>
            <a:r>
              <a:rPr lang="fr-FR" sz="2400" dirty="0" smtClean="0">
                <a:effectLst/>
              </a:rPr>
              <a:t>. ➙ </a:t>
            </a:r>
            <a:r>
              <a:rPr lang="fr-FR" sz="2400" dirty="0" err="1" smtClean="0">
                <a:effectLst/>
              </a:rPr>
              <a:t>anglic</a:t>
            </a:r>
            <a:r>
              <a:rPr lang="fr-FR" sz="2400" dirty="0" smtClean="0">
                <a:effectLst/>
              </a:rPr>
              <a:t>. </a:t>
            </a:r>
            <a:r>
              <a:rPr lang="fr-FR" sz="2400" dirty="0" err="1" smtClean="0">
                <a:effectLst/>
              </a:rPr>
              <a:t>queer</a:t>
            </a:r>
            <a:r>
              <a:rPr lang="fr-FR" sz="2400" dirty="0" smtClean="0">
                <a:effectLst/>
              </a:rPr>
              <a:t>. ▫ N. </a:t>
            </a:r>
            <a:r>
              <a:rPr lang="fr-FR" sz="2400" b="1" dirty="0" smtClean="0">
                <a:effectLst/>
              </a:rPr>
              <a:t>Discriminations envers les LGBT.</a:t>
            </a:r>
          </a:p>
          <a:p>
            <a:r>
              <a:rPr lang="fr-FR" sz="2400" dirty="0" smtClean="0">
                <a:effectLst/>
              </a:rPr>
              <a:t>▫ On rencontre d'autres formes : </a:t>
            </a:r>
            <a:r>
              <a:rPr lang="fr-FR" sz="2400" b="0" i="1" dirty="0" smtClean="0">
                <a:effectLst/>
              </a:rPr>
              <a:t>LGBTQ</a:t>
            </a:r>
            <a:r>
              <a:rPr lang="fr-FR" sz="2400" dirty="0" smtClean="0">
                <a:effectLst/>
              </a:rPr>
              <a:t> (pour </a:t>
            </a:r>
            <a:r>
              <a:rPr lang="fr-FR" sz="2400" b="0" i="1" dirty="0" err="1" smtClean="0">
                <a:effectLst/>
              </a:rPr>
              <a:t>queer</a:t>
            </a:r>
            <a:r>
              <a:rPr lang="fr-FR" sz="2400" dirty="0" smtClean="0">
                <a:effectLst/>
              </a:rPr>
              <a:t>), </a:t>
            </a:r>
            <a:r>
              <a:rPr lang="fr-FR" sz="2400" b="0" i="1" dirty="0" smtClean="0">
                <a:effectLst/>
              </a:rPr>
              <a:t>LGBTQIA+ (</a:t>
            </a:r>
            <a:r>
              <a:rPr lang="fr-FR" sz="2400" b="0" i="1" dirty="0" err="1" smtClean="0">
                <a:effectLst/>
              </a:rPr>
              <a:t>queer</a:t>
            </a:r>
            <a:r>
              <a:rPr lang="fr-FR" sz="2400" b="0" i="1" dirty="0" smtClean="0">
                <a:effectLst/>
              </a:rPr>
              <a:t>, </a:t>
            </a:r>
            <a:r>
              <a:rPr lang="fr-FR" sz="2400" b="0" i="1" dirty="0" err="1" smtClean="0">
                <a:effectLst/>
              </a:rPr>
              <a:t>intersexe</a:t>
            </a:r>
            <a:r>
              <a:rPr lang="fr-FR" sz="2400" b="0" i="1" dirty="0" smtClean="0">
                <a:effectLst/>
              </a:rPr>
              <a:t>, asexuel…).</a:t>
            </a:r>
            <a:endParaRPr lang="fr-FR" sz="2400" dirty="0" smtClean="0">
              <a:effectLst/>
            </a:endParaRPr>
          </a:p>
          <a:p>
            <a:r>
              <a:rPr lang="fr-FR" sz="2400" dirty="0" smtClean="0">
                <a:effectLst/>
              </a:rPr>
              <a:t>© 2020 Dictionnaires Le Robert - Le Petit Robert de la langue française</a:t>
            </a:r>
          </a:p>
          <a:p>
            <a:pPr marL="0" indent="0" algn="just"/>
            <a:endParaRPr lang="it-IT" sz="2400" dirty="0">
              <a:latin typeface="Arial" charset="0"/>
              <a:ea typeface="MS PGothic" charset="0"/>
              <a:cs typeface="MS PGothic" charset="0"/>
            </a:endParaRPr>
          </a:p>
        </p:txBody>
      </p:sp>
    </p:spTree>
    <p:extLst>
      <p:ext uri="{BB962C8B-B14F-4D97-AF65-F5344CB8AC3E}">
        <p14:creationId xmlns:p14="http://schemas.microsoft.com/office/powerpoint/2010/main" val="1011673848"/>
      </p:ext>
    </p:extLst>
  </p:cSld>
  <p:clrMapOvr>
    <a:masterClrMapping/>
  </p:clrMapOvr>
  <p:timing>
    <p:tnLst>
      <p:par>
        <p:cTn xmlns:p14="http://schemas.microsoft.com/office/powerpoint/2010/main" id="1" dur="indefinite" restart="never" nodeType="tmRoot"/>
      </p:par>
    </p:tn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FR" sz="2800" i="1" dirty="0" err="1"/>
              <a:t>Pauvrophobie</a:t>
            </a:r>
            <a:r>
              <a:rPr lang="fr-FR" sz="2800" i="1" dirty="0"/>
              <a:t> </a:t>
            </a:r>
            <a:r>
              <a:rPr lang="fr-FR" sz="2800" i="1" dirty="0" smtClean="0"/>
              <a:t>?</a:t>
            </a:r>
            <a:endParaRPr lang="it-IT" sz="2800" dirty="0"/>
          </a:p>
        </p:txBody>
      </p:sp>
      <p:sp>
        <p:nvSpPr>
          <p:cNvPr id="3" name="Segnaposto contenuto 2"/>
          <p:cNvSpPr>
            <a:spLocks noGrp="1"/>
          </p:cNvSpPr>
          <p:nvPr>
            <p:ph idx="1"/>
          </p:nvPr>
        </p:nvSpPr>
        <p:spPr/>
        <p:txBody>
          <a:bodyPr>
            <a:normAutofit/>
          </a:bodyPr>
          <a:lstStyle/>
          <a:p>
            <a:pPr algn="just"/>
            <a:r>
              <a:rPr lang="fr-FR" sz="2400" dirty="0"/>
              <a:t>« </a:t>
            </a:r>
            <a:r>
              <a:rPr lang="fr-FR" sz="2400" dirty="0" err="1"/>
              <a:t>pauvrophobie</a:t>
            </a:r>
            <a:r>
              <a:rPr lang="fr-FR" sz="2400" dirty="0"/>
              <a:t> » est choisi parmi d’autres (</a:t>
            </a:r>
            <a:r>
              <a:rPr lang="fr-FR" sz="2400" dirty="0" err="1"/>
              <a:t>misérophobie</a:t>
            </a:r>
            <a:r>
              <a:rPr lang="fr-FR" sz="2400" dirty="0"/>
              <a:t>, </a:t>
            </a:r>
            <a:r>
              <a:rPr lang="fr-FR" sz="2400" dirty="0" err="1"/>
              <a:t>paupérophobie</a:t>
            </a:r>
            <a:r>
              <a:rPr lang="fr-FR" sz="2400" dirty="0"/>
              <a:t>, </a:t>
            </a:r>
            <a:r>
              <a:rPr lang="fr-FR" sz="2400" dirty="0" err="1"/>
              <a:t>pauvrisme</a:t>
            </a:r>
            <a:r>
              <a:rPr lang="fr-FR" sz="2400" dirty="0"/>
              <a:t>, </a:t>
            </a:r>
            <a:r>
              <a:rPr lang="fr-FR" sz="2400" dirty="0" err="1"/>
              <a:t>classisme</a:t>
            </a:r>
            <a:r>
              <a:rPr lang="fr-FR" sz="2400" dirty="0"/>
              <a:t> et </a:t>
            </a:r>
            <a:r>
              <a:rPr lang="fr-FR" sz="2400" dirty="0" err="1"/>
              <a:t>ptochophobie</a:t>
            </a:r>
            <a:r>
              <a:rPr lang="fr-FR" sz="2400" dirty="0"/>
              <a:t>)</a:t>
            </a:r>
            <a:endParaRPr lang="it-IT" sz="2400" dirty="0"/>
          </a:p>
          <a:p>
            <a:pPr algn="just"/>
            <a:r>
              <a:rPr lang="fr-FR" sz="2400" dirty="0"/>
              <a:t>ATD Quart Monde, Communiqué de presse, </a:t>
            </a:r>
            <a:r>
              <a:rPr lang="fr-FR" sz="2400" i="1" dirty="0"/>
              <a:t>La discrimination pour précarité sociale a un nom :</a:t>
            </a:r>
            <a:endParaRPr lang="it-IT" sz="2400" dirty="0"/>
          </a:p>
          <a:p>
            <a:r>
              <a:rPr lang="fr-FR" sz="2400" i="1" dirty="0"/>
              <a:t> « </a:t>
            </a:r>
            <a:r>
              <a:rPr lang="fr-FR" sz="2400" i="1" dirty="0" err="1"/>
              <a:t>Pauvrophobie</a:t>
            </a:r>
            <a:r>
              <a:rPr lang="fr-FR" sz="2400" i="1" dirty="0"/>
              <a:t> »</a:t>
            </a:r>
            <a:r>
              <a:rPr lang="fr-FR" sz="2400" dirty="0"/>
              <a:t>, Montreuil, le 19 octobre 2016 [en ligne] </a:t>
            </a:r>
            <a:r>
              <a:rPr lang="fr-FR" sz="2400" u="sng" dirty="0">
                <a:hlinkClick r:id="rId2"/>
              </a:rPr>
              <a:t>https://www.atd-quartmonde.fr/wp-content/uploads/2016/10/CP-Annonce-Pauvrophobie.pdf</a:t>
            </a:r>
            <a:endParaRPr lang="it-IT" sz="2400" dirty="0"/>
          </a:p>
          <a:p>
            <a:endParaRPr lang="it-IT" sz="2400" dirty="0"/>
          </a:p>
        </p:txBody>
      </p:sp>
    </p:spTree>
    <p:extLst>
      <p:ext uri="{BB962C8B-B14F-4D97-AF65-F5344CB8AC3E}">
        <p14:creationId xmlns:p14="http://schemas.microsoft.com/office/powerpoint/2010/main" val="3764406102"/>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dirty="0"/>
              <a:t>A la </a:t>
            </a:r>
            <a:r>
              <a:rPr lang="it-IT" sz="2800" dirty="0" err="1"/>
              <a:t>recherche</a:t>
            </a:r>
            <a:r>
              <a:rPr lang="it-IT" sz="2800" dirty="0"/>
              <a:t> d’un terme pour </a:t>
            </a:r>
            <a:r>
              <a:rPr lang="it-IT" sz="2800" dirty="0" err="1"/>
              <a:t>nommer</a:t>
            </a:r>
            <a:r>
              <a:rPr lang="it-IT" sz="2800" dirty="0"/>
              <a:t> une nouvelle </a:t>
            </a:r>
            <a:r>
              <a:rPr lang="it-IT" sz="2800" dirty="0" err="1"/>
              <a:t>hostilité</a:t>
            </a:r>
            <a:endParaRPr lang="it-IT" sz="2800" dirty="0"/>
          </a:p>
        </p:txBody>
      </p:sp>
      <p:sp>
        <p:nvSpPr>
          <p:cNvPr id="3" name="Segnaposto contenuto 2"/>
          <p:cNvSpPr>
            <a:spLocks noGrp="1"/>
          </p:cNvSpPr>
          <p:nvPr>
            <p:ph idx="1"/>
          </p:nvPr>
        </p:nvSpPr>
        <p:spPr/>
        <p:txBody>
          <a:bodyPr>
            <a:normAutofit/>
          </a:bodyPr>
          <a:lstStyle/>
          <a:p>
            <a:r>
              <a:rPr lang="fr-FR" sz="2400" dirty="0"/>
              <a:t>une attitude d’hostilité, plus ou moins visible, à l’égard des personnes qui vivent la pauvreté ou la précarité. </a:t>
            </a:r>
          </a:p>
          <a:p>
            <a:endParaRPr lang="fr-FR" sz="2400" dirty="0"/>
          </a:p>
          <a:p>
            <a:pPr algn="just"/>
            <a:r>
              <a:rPr lang="fr-FR" sz="2400" dirty="0"/>
              <a:t>ATD (</a:t>
            </a:r>
            <a:r>
              <a:rPr lang="fr-FR" sz="2400" i="1" dirty="0"/>
              <a:t>Agir Tous pour la Dignité</a:t>
            </a:r>
            <a:r>
              <a:rPr lang="fr-FR" sz="2400" dirty="0"/>
              <a:t>) Quart Monde lance une campagne, en juin 2016, pour trouver un nom qui puisse « permettre aux personnes qui vivent la pauvreté de voir reconnues les </a:t>
            </a:r>
            <a:r>
              <a:rPr lang="fr-FR" sz="2400" b="1" dirty="0"/>
              <a:t>discriminations</a:t>
            </a:r>
            <a:r>
              <a:rPr lang="fr-FR" sz="2400" dirty="0"/>
              <a:t> qu’elles subissent au quotidien » #</a:t>
            </a:r>
            <a:r>
              <a:rPr lang="fr-FR" sz="2400" dirty="0" err="1"/>
              <a:t>UnNomPourDireNon</a:t>
            </a:r>
            <a:r>
              <a:rPr lang="fr-FR" sz="2400" dirty="0"/>
              <a:t> </a:t>
            </a:r>
            <a:endParaRPr lang="it-IT" sz="2400" dirty="0"/>
          </a:p>
        </p:txBody>
      </p:sp>
    </p:spTree>
    <p:extLst>
      <p:ext uri="{BB962C8B-B14F-4D97-AF65-F5344CB8AC3E}">
        <p14:creationId xmlns:p14="http://schemas.microsoft.com/office/powerpoint/2010/main" val="1116180466"/>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dirty="0"/>
              <a:t>Et </a:t>
            </a:r>
            <a:r>
              <a:rPr lang="it-IT" sz="2800" dirty="0" err="1"/>
              <a:t>encore</a:t>
            </a:r>
            <a:r>
              <a:rPr lang="it-IT" sz="2800" dirty="0"/>
              <a:t> une </a:t>
            </a:r>
            <a:r>
              <a:rPr lang="it-IT" sz="2800" dirty="0" err="1"/>
              <a:t>autre</a:t>
            </a:r>
            <a:r>
              <a:rPr lang="it-IT" sz="2800" dirty="0"/>
              <a:t> </a:t>
            </a:r>
            <a:r>
              <a:rPr lang="it-IT" sz="2800" dirty="0" err="1" smtClean="0"/>
              <a:t>phobie</a:t>
            </a:r>
            <a:r>
              <a:rPr lang="it-IT" sz="2800" dirty="0" smtClean="0"/>
              <a:t> </a:t>
            </a:r>
            <a:r>
              <a:rPr lang="it-IT" sz="2800" dirty="0" err="1" smtClean="0"/>
              <a:t>pas</a:t>
            </a:r>
            <a:r>
              <a:rPr lang="it-IT" sz="2800" dirty="0" smtClean="0"/>
              <a:t> </a:t>
            </a:r>
            <a:r>
              <a:rPr lang="it-IT" sz="2800" dirty="0" err="1" smtClean="0"/>
              <a:t>lexicalisée</a:t>
            </a:r>
            <a:endParaRPr lang="it-IT" sz="2800" dirty="0"/>
          </a:p>
        </p:txBody>
      </p:sp>
      <p:sp>
        <p:nvSpPr>
          <p:cNvPr id="3" name="Segnaposto contenuto 2"/>
          <p:cNvSpPr>
            <a:spLocks noGrp="1"/>
          </p:cNvSpPr>
          <p:nvPr>
            <p:ph idx="1"/>
          </p:nvPr>
        </p:nvSpPr>
        <p:spPr/>
        <p:txBody>
          <a:bodyPr>
            <a:normAutofit/>
          </a:bodyPr>
          <a:lstStyle/>
          <a:p>
            <a:r>
              <a:rPr lang="it-IT" sz="2400" dirty="0" err="1"/>
              <a:t>Islamophobie</a:t>
            </a:r>
            <a:r>
              <a:rPr lang="it-IT" sz="2400" dirty="0"/>
              <a:t> vs </a:t>
            </a:r>
            <a:r>
              <a:rPr lang="it-IT" sz="2400" dirty="0" err="1"/>
              <a:t>islamistophobie</a:t>
            </a:r>
            <a:endParaRPr lang="it-IT" sz="2400" dirty="0"/>
          </a:p>
          <a:p>
            <a:endParaRPr lang="it-IT" sz="2400" dirty="0"/>
          </a:p>
          <a:p>
            <a:endParaRPr lang="fr-FR" sz="2400" dirty="0"/>
          </a:p>
          <a:p>
            <a:r>
              <a:rPr lang="fr-FR" sz="2400" dirty="0"/>
              <a:t>Ne pas confondre islamophobie et «</a:t>
            </a:r>
            <a:r>
              <a:rPr lang="fr-FR" sz="2400" dirty="0" err="1"/>
              <a:t>islamistophobie</a:t>
            </a:r>
            <a:r>
              <a:rPr lang="fr-FR" sz="2400" dirty="0"/>
              <a:t>» !</a:t>
            </a:r>
          </a:p>
          <a:p>
            <a:pPr marL="0" indent="0">
              <a:buNone/>
            </a:pPr>
            <a:endParaRPr lang="fr-FR" sz="2400" dirty="0"/>
          </a:p>
          <a:p>
            <a:r>
              <a:rPr lang="fr-FR" sz="2400" dirty="0"/>
              <a:t>Oui, je suis un musulman «</a:t>
            </a:r>
            <a:r>
              <a:rPr lang="fr-FR" sz="2400" dirty="0" err="1"/>
              <a:t>islamistophobe</a:t>
            </a:r>
            <a:r>
              <a:rPr lang="fr-FR" sz="2400" dirty="0"/>
              <a:t>» et je l’assume !</a:t>
            </a:r>
          </a:p>
          <a:p>
            <a:r>
              <a:rPr lang="fr-FR" sz="2400" dirty="0" err="1"/>
              <a:t>Mediapart</a:t>
            </a:r>
            <a:r>
              <a:rPr lang="fr-FR" sz="2400" dirty="0"/>
              <a:t> 9 mars 2017 Par </a:t>
            </a:r>
            <a:r>
              <a:rPr lang="fr-FR" sz="2400" dirty="0" err="1"/>
              <a:t>salah</a:t>
            </a:r>
            <a:r>
              <a:rPr lang="fr-FR" sz="2400" dirty="0"/>
              <a:t> </a:t>
            </a:r>
            <a:r>
              <a:rPr lang="fr-FR" sz="2400" dirty="0" err="1"/>
              <a:t>horchani</a:t>
            </a:r>
            <a:r>
              <a:rPr lang="fr-FR" sz="2400" dirty="0"/>
              <a:t> Blog : Qui tolère l’islamisme récolte le terrorisme ! </a:t>
            </a:r>
            <a:endParaRPr lang="fr-FR" sz="2400" dirty="0" smtClean="0"/>
          </a:p>
          <a:p>
            <a:endParaRPr lang="fr-FR" sz="2400" dirty="0"/>
          </a:p>
          <a:p>
            <a:endParaRPr lang="fr-FR" sz="2400" dirty="0"/>
          </a:p>
          <a:p>
            <a:endParaRPr lang="it-IT" sz="2400" dirty="0"/>
          </a:p>
        </p:txBody>
      </p:sp>
    </p:spTree>
    <p:extLst>
      <p:ext uri="{BB962C8B-B14F-4D97-AF65-F5344CB8AC3E}">
        <p14:creationId xmlns:p14="http://schemas.microsoft.com/office/powerpoint/2010/main" val="1339132671"/>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a:t>Et </a:t>
            </a:r>
            <a:r>
              <a:rPr lang="fr-CA" sz="2800" dirty="0" smtClean="0"/>
              <a:t>la </a:t>
            </a:r>
            <a:r>
              <a:rPr lang="fr-CA" sz="2800" dirty="0" err="1" smtClean="0"/>
              <a:t>glottophobie</a:t>
            </a:r>
            <a:r>
              <a:rPr lang="fr-CA" sz="2800" dirty="0" smtClean="0"/>
              <a:t> </a:t>
            </a:r>
            <a:r>
              <a:rPr lang="fr-CA" sz="2800" dirty="0"/>
              <a:t>?</a:t>
            </a:r>
          </a:p>
        </p:txBody>
      </p:sp>
      <p:sp>
        <p:nvSpPr>
          <p:cNvPr id="3" name="Segnaposto contenuto 2"/>
          <p:cNvSpPr>
            <a:spLocks noGrp="1"/>
          </p:cNvSpPr>
          <p:nvPr>
            <p:ph idx="1"/>
          </p:nvPr>
        </p:nvSpPr>
        <p:spPr/>
        <p:txBody>
          <a:bodyPr>
            <a:normAutofit fontScale="92500" lnSpcReduction="20000"/>
          </a:bodyPr>
          <a:lstStyle/>
          <a:p>
            <a:pPr algn="just"/>
            <a:r>
              <a:rPr lang="fr-FR" sz="2400" dirty="0"/>
              <a:t>Proposition de loi nº 2473 visant à promouvoir la France des accents. </a:t>
            </a:r>
            <a:r>
              <a:rPr lang="fr-CA" sz="2400" dirty="0"/>
              <a:t/>
            </a:r>
            <a:br>
              <a:rPr lang="fr-CA" sz="2400" dirty="0"/>
            </a:br>
            <a:r>
              <a:rPr lang="fr-FR" sz="2400" dirty="0" smtClean="0"/>
              <a:t>En </a:t>
            </a:r>
            <a:r>
              <a:rPr lang="fr-FR" sz="2400" dirty="0"/>
              <a:t>décembre 2019, </a:t>
            </a:r>
            <a:r>
              <a:rPr lang="fr-FR" sz="2400" dirty="0" smtClean="0"/>
              <a:t>Christophe </a:t>
            </a:r>
            <a:r>
              <a:rPr lang="fr-FR" sz="2400" dirty="0" err="1" smtClean="0"/>
              <a:t>Euzet</a:t>
            </a:r>
            <a:r>
              <a:rPr lang="fr-FR" sz="2400" dirty="0" smtClean="0"/>
              <a:t>, député de l’Hérault* </a:t>
            </a:r>
            <a:r>
              <a:rPr lang="fr-FR" sz="2400" dirty="0"/>
              <a:t>du groupe </a:t>
            </a:r>
            <a:r>
              <a:rPr lang="fr-FR" sz="2400" i="1" dirty="0"/>
              <a:t>Agir ensemble </a:t>
            </a:r>
            <a:r>
              <a:rPr lang="fr-FR" sz="2400" dirty="0"/>
              <a:t>de la majorité </a:t>
            </a:r>
            <a:r>
              <a:rPr lang="fr-FR" sz="2400" dirty="0" smtClean="0"/>
              <a:t>présidentielle, </a:t>
            </a:r>
            <a:r>
              <a:rPr lang="fr-FR" sz="2400" dirty="0"/>
              <a:t>dépose avec des collègues à l’Assemblée nationale la </a:t>
            </a:r>
            <a:r>
              <a:rPr lang="fr-FR" sz="2400" i="1" dirty="0"/>
              <a:t>Proposition de loi nº 2473 visant à promouvoir la France des accents</a:t>
            </a:r>
            <a:r>
              <a:rPr lang="fr-FR" sz="2400" i="1" dirty="0" smtClean="0"/>
              <a:t>.</a:t>
            </a:r>
          </a:p>
          <a:p>
            <a:pPr algn="just"/>
            <a:r>
              <a:rPr lang="fr-CA" sz="2400" dirty="0" smtClean="0"/>
              <a:t>La loi a été adoptée en première lecture par l’Assemblée nationale le 26 novembre 2020.</a:t>
            </a:r>
          </a:p>
          <a:p>
            <a:pPr algn="just"/>
            <a:r>
              <a:rPr lang="fr-CA" sz="2400" dirty="0" smtClean="0"/>
              <a:t>La proposition de loi reconnait l'accent comme un critère de discrimination. </a:t>
            </a:r>
            <a:r>
              <a:rPr lang="fr-CA" sz="2400" b="1" dirty="0" smtClean="0"/>
              <a:t>Elle entend lutter contre la « </a:t>
            </a:r>
            <a:r>
              <a:rPr lang="fr-CA" sz="2400" b="1" dirty="0" err="1" smtClean="0"/>
              <a:t>glottophobie</a:t>
            </a:r>
            <a:r>
              <a:rPr lang="fr-CA" sz="2400" b="1" dirty="0" smtClean="0"/>
              <a:t> ». </a:t>
            </a:r>
            <a:r>
              <a:rPr lang="fr-CA" sz="2400" dirty="0" err="1" smtClean="0"/>
              <a:t>https</a:t>
            </a:r>
            <a:r>
              <a:rPr lang="fr-CA" sz="2400" dirty="0"/>
              <a:t>://</a:t>
            </a:r>
            <a:r>
              <a:rPr lang="fr-CA" sz="2400" dirty="0" err="1"/>
              <a:t>www.vie-publique.fr</a:t>
            </a:r>
            <a:r>
              <a:rPr lang="fr-CA" sz="2400" dirty="0"/>
              <a:t>/loi/277433-proposition-de-loi-glottophobie-promouvoir-la-france-des-accents </a:t>
            </a:r>
            <a:endParaRPr lang="fr-CA" sz="2400" dirty="0" smtClean="0"/>
          </a:p>
          <a:p>
            <a:pPr algn="just"/>
            <a:r>
              <a:rPr lang="fr-CA" sz="2400" dirty="0" smtClean="0"/>
              <a:t>*L’Hérault </a:t>
            </a:r>
            <a:r>
              <a:rPr lang="fr-CA" sz="2400" dirty="0"/>
              <a:t>est un département français de la région </a:t>
            </a:r>
            <a:r>
              <a:rPr lang="fr-CA" sz="2400" dirty="0" smtClean="0"/>
              <a:t>Occitanie.</a:t>
            </a:r>
            <a:r>
              <a:rPr lang="fr-FR" sz="2400" dirty="0"/>
              <a:t> </a:t>
            </a:r>
            <a:endParaRPr lang="it-IT" sz="2400" dirty="0"/>
          </a:p>
          <a:p>
            <a:pPr marL="0" indent="0">
              <a:buNone/>
            </a:pPr>
            <a:r>
              <a:rPr lang="fr-FR" sz="2400" i="1" dirty="0" smtClean="0"/>
              <a:t> </a:t>
            </a:r>
            <a:endParaRPr lang="fr-CA" sz="2400" dirty="0"/>
          </a:p>
        </p:txBody>
      </p:sp>
    </p:spTree>
    <p:extLst>
      <p:ext uri="{BB962C8B-B14F-4D97-AF65-F5344CB8AC3E}">
        <p14:creationId xmlns:p14="http://schemas.microsoft.com/office/powerpoint/2010/main" val="2931394884"/>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dirty="0" smtClean="0"/>
              <a:t>Le </a:t>
            </a:r>
            <a:r>
              <a:rPr lang="it-IT" sz="2800" dirty="0" err="1" smtClean="0"/>
              <a:t>choix</a:t>
            </a:r>
            <a:r>
              <a:rPr lang="it-IT" sz="2800" dirty="0" smtClean="0"/>
              <a:t> </a:t>
            </a:r>
            <a:r>
              <a:rPr lang="it-IT" sz="2800" dirty="0" err="1" smtClean="0"/>
              <a:t>des</a:t>
            </a:r>
            <a:r>
              <a:rPr lang="it-IT" sz="2800" dirty="0" smtClean="0"/>
              <a:t> </a:t>
            </a:r>
            <a:r>
              <a:rPr lang="it-IT" sz="2800" dirty="0" err="1" smtClean="0"/>
              <a:t>entrées</a:t>
            </a:r>
            <a:r>
              <a:rPr lang="it-IT" sz="2800" dirty="0" smtClean="0"/>
              <a:t> </a:t>
            </a:r>
            <a:r>
              <a:rPr lang="it-IT" sz="2800" dirty="0" err="1" smtClean="0"/>
              <a:t>au</a:t>
            </a:r>
            <a:r>
              <a:rPr lang="it-IT" sz="2800" dirty="0" smtClean="0"/>
              <a:t> </a:t>
            </a:r>
            <a:r>
              <a:rPr lang="it-IT" sz="2800" dirty="0" err="1" smtClean="0"/>
              <a:t>masculin</a:t>
            </a:r>
            <a:r>
              <a:rPr lang="it-IT" sz="2800" dirty="0" smtClean="0"/>
              <a:t/>
            </a:r>
            <a:br>
              <a:rPr lang="it-IT" sz="2800" dirty="0" smtClean="0"/>
            </a:br>
            <a:r>
              <a:rPr lang="it-IT" sz="2800" dirty="0" smtClean="0"/>
              <a:t> et </a:t>
            </a:r>
            <a:r>
              <a:rPr lang="it-IT" sz="2800" dirty="0" err="1" smtClean="0"/>
              <a:t>au</a:t>
            </a:r>
            <a:r>
              <a:rPr lang="it-IT" sz="2800" dirty="0" smtClean="0"/>
              <a:t> </a:t>
            </a:r>
            <a:r>
              <a:rPr lang="it-IT" sz="2800" dirty="0" err="1" smtClean="0"/>
              <a:t>féminin</a:t>
            </a:r>
            <a:r>
              <a:rPr lang="it-IT" sz="2800" dirty="0" smtClean="0"/>
              <a:t> ? </a:t>
            </a:r>
            <a:endParaRPr lang="it-IT" sz="2800" dirty="0"/>
          </a:p>
        </p:txBody>
      </p:sp>
      <p:sp>
        <p:nvSpPr>
          <p:cNvPr id="3" name="Segnaposto contenuto 2"/>
          <p:cNvSpPr>
            <a:spLocks noGrp="1"/>
          </p:cNvSpPr>
          <p:nvPr>
            <p:ph idx="1"/>
          </p:nvPr>
        </p:nvSpPr>
        <p:spPr/>
        <p:txBody>
          <a:bodyPr>
            <a:normAutofit fontScale="92500" lnSpcReduction="20000"/>
          </a:bodyPr>
          <a:lstStyle/>
          <a:p>
            <a:r>
              <a:rPr lang="it-IT" sz="2400" dirty="0" err="1">
                <a:ea typeface="MS PGothic" charset="0"/>
              </a:rPr>
              <a:t>Les</a:t>
            </a:r>
            <a:r>
              <a:rPr lang="it-IT" sz="2400" dirty="0">
                <a:ea typeface="MS PGothic" charset="0"/>
              </a:rPr>
              <a:t> </a:t>
            </a:r>
            <a:r>
              <a:rPr lang="it-IT" sz="2400" dirty="0" err="1">
                <a:ea typeface="MS PGothic" charset="0"/>
              </a:rPr>
              <a:t>dictionnaires</a:t>
            </a:r>
            <a:r>
              <a:rPr lang="it-IT" sz="2400" dirty="0">
                <a:ea typeface="MS PGothic" charset="0"/>
              </a:rPr>
              <a:t> </a:t>
            </a:r>
            <a:r>
              <a:rPr lang="it-IT" sz="2400" dirty="0" err="1">
                <a:ea typeface="MS PGothic" charset="0"/>
              </a:rPr>
              <a:t>sur</a:t>
            </a:r>
            <a:r>
              <a:rPr lang="it-IT" sz="2400" dirty="0">
                <a:ea typeface="MS PGothic" charset="0"/>
              </a:rPr>
              <a:t> la </a:t>
            </a:r>
            <a:r>
              <a:rPr lang="it-IT" sz="2400" dirty="0" err="1">
                <a:ea typeface="MS PGothic" charset="0"/>
              </a:rPr>
              <a:t>question</a:t>
            </a:r>
            <a:r>
              <a:rPr lang="it-IT" sz="2400" dirty="0">
                <a:ea typeface="MS PGothic" charset="0"/>
              </a:rPr>
              <a:t> de la </a:t>
            </a:r>
            <a:r>
              <a:rPr lang="fr-FR" sz="2400" dirty="0"/>
              <a:t>féminisation des noms des métiers </a:t>
            </a:r>
            <a:endParaRPr lang="fr-FR" sz="2400" dirty="0" smtClean="0"/>
          </a:p>
          <a:p>
            <a:r>
              <a:rPr lang="fr-FR" sz="2400" dirty="0" smtClean="0"/>
              <a:t>En diachronie </a:t>
            </a:r>
            <a:r>
              <a:rPr lang="it-IT" sz="2400" dirty="0"/>
              <a:t>(sport</a:t>
            </a:r>
            <a:r>
              <a:rPr lang="it-IT" sz="2400" dirty="0" smtClean="0"/>
              <a:t>)</a:t>
            </a:r>
            <a:endParaRPr lang="fr-FR" sz="2400" dirty="0" smtClean="0"/>
          </a:p>
          <a:p>
            <a:r>
              <a:rPr lang="fr-FR" sz="2400" b="1" dirty="0" smtClean="0"/>
              <a:t>Ailier</a:t>
            </a:r>
            <a:r>
              <a:rPr lang="fr-FR" sz="2400" dirty="0" smtClean="0"/>
              <a:t> nm en 2000</a:t>
            </a:r>
          </a:p>
          <a:p>
            <a:r>
              <a:rPr lang="fr-FR" sz="2400" b="1" dirty="0"/>
              <a:t>ailier, </a:t>
            </a:r>
            <a:r>
              <a:rPr lang="fr-FR" sz="2400" b="1" dirty="0" err="1"/>
              <a:t>ière</a:t>
            </a:r>
            <a:r>
              <a:rPr lang="fr-FR" sz="2400" b="1" dirty="0"/>
              <a:t> </a:t>
            </a:r>
            <a:r>
              <a:rPr lang="fr-FR" sz="2400" dirty="0"/>
              <a:t>[</a:t>
            </a:r>
            <a:r>
              <a:rPr lang="fr-FR" sz="2400" dirty="0" err="1"/>
              <a:t>elje</a:t>
            </a:r>
            <a:r>
              <a:rPr lang="fr-FR" sz="2400" dirty="0"/>
              <a:t>, </a:t>
            </a:r>
            <a:r>
              <a:rPr lang="fr-FR" sz="2400" dirty="0" err="1"/>
              <a:t>jɛʀ</a:t>
            </a:r>
            <a:r>
              <a:rPr lang="fr-FR" sz="2400" dirty="0"/>
              <a:t>] </a:t>
            </a:r>
            <a:r>
              <a:rPr lang="fr-FR" sz="2400" dirty="0" smtClean="0"/>
              <a:t>nom (certainement à partir de 2003)</a:t>
            </a:r>
          </a:p>
          <a:p>
            <a:r>
              <a:rPr lang="fr-FR" sz="2400" dirty="0"/>
              <a:t>Au football, Chacun des deux avants situés à l'extrême droite et à l'extrême gauche. </a:t>
            </a:r>
            <a:r>
              <a:rPr lang="fr-FR" sz="2400" i="1" dirty="0"/>
              <a:t>Ailier droit, gauche. L'ailier se rabat, centre</a:t>
            </a:r>
            <a:r>
              <a:rPr lang="fr-FR" sz="2400" dirty="0"/>
              <a:t>.</a:t>
            </a:r>
          </a:p>
          <a:p>
            <a:pPr marL="0" indent="0">
              <a:buNone/>
            </a:pPr>
            <a:endParaRPr lang="fr-FR" sz="2400" dirty="0" smtClean="0"/>
          </a:p>
          <a:p>
            <a:r>
              <a:rPr lang="fr-FR" sz="2400" b="1" dirty="0" smtClean="0"/>
              <a:t>Buteur </a:t>
            </a:r>
            <a:r>
              <a:rPr lang="fr-FR" sz="2400" dirty="0" smtClean="0"/>
              <a:t>nm en 1993</a:t>
            </a:r>
            <a:endParaRPr lang="fr-FR" sz="2400" dirty="0"/>
          </a:p>
          <a:p>
            <a:r>
              <a:rPr lang="fr-FR" sz="2400" b="1" dirty="0" smtClean="0"/>
              <a:t>buteur</a:t>
            </a:r>
            <a:r>
              <a:rPr lang="fr-FR" sz="2400" b="1" dirty="0"/>
              <a:t>, </a:t>
            </a:r>
            <a:r>
              <a:rPr lang="fr-FR" sz="2400" b="1" dirty="0" err="1"/>
              <a:t>euse</a:t>
            </a:r>
            <a:r>
              <a:rPr lang="fr-FR" sz="2400" b="1" dirty="0"/>
              <a:t> </a:t>
            </a:r>
            <a:r>
              <a:rPr lang="fr-FR" sz="2400" dirty="0"/>
              <a:t>[</a:t>
            </a:r>
            <a:r>
              <a:rPr lang="fr-FR" sz="2400" dirty="0" err="1"/>
              <a:t>bytœʀ</a:t>
            </a:r>
            <a:r>
              <a:rPr lang="fr-FR" sz="2400" dirty="0"/>
              <a:t>, </a:t>
            </a:r>
            <a:r>
              <a:rPr lang="fr-FR" sz="2400" dirty="0" err="1"/>
              <a:t>øz</a:t>
            </a:r>
            <a:r>
              <a:rPr lang="fr-FR" sz="2400" dirty="0"/>
              <a:t>] </a:t>
            </a:r>
            <a:r>
              <a:rPr lang="fr-FR" sz="2400" dirty="0" smtClean="0"/>
              <a:t>nom (certainement à partir de 2000)</a:t>
            </a:r>
            <a:endParaRPr lang="fr-FR" sz="2400" dirty="0"/>
          </a:p>
          <a:p>
            <a:r>
              <a:rPr lang="fr-FR" sz="2400" dirty="0"/>
              <a:t>Joueur, joueuse qui sait tirer au but et marquer. </a:t>
            </a:r>
            <a:r>
              <a:rPr lang="fr-FR" sz="2400" i="1" dirty="0"/>
              <a:t>Notre équipe manque de buteurs.</a:t>
            </a:r>
          </a:p>
          <a:p>
            <a:r>
              <a:rPr lang="fr-FR" sz="2400" dirty="0"/>
              <a:t>© </a:t>
            </a:r>
            <a:r>
              <a:rPr lang="fr-FR" sz="2400" dirty="0" smtClean="0"/>
              <a:t>2020 </a:t>
            </a:r>
            <a:r>
              <a:rPr lang="fr-FR" sz="2400" dirty="0"/>
              <a:t>Dictionnaires Le Robert - Le Petit Robert de la langue </a:t>
            </a:r>
            <a:r>
              <a:rPr lang="fr-FR" sz="2400" dirty="0" smtClean="0"/>
              <a:t>française</a:t>
            </a:r>
          </a:p>
          <a:p>
            <a:endParaRPr lang="fr-FR" sz="2400" dirty="0"/>
          </a:p>
          <a:p>
            <a:endParaRPr lang="it-IT" sz="2400" dirty="0"/>
          </a:p>
        </p:txBody>
      </p:sp>
    </p:spTree>
    <p:extLst>
      <p:ext uri="{BB962C8B-B14F-4D97-AF65-F5344CB8AC3E}">
        <p14:creationId xmlns:p14="http://schemas.microsoft.com/office/powerpoint/2010/main" val="1978197447"/>
      </p:ext>
    </p:extLst>
  </p:cSld>
  <p:clrMapOvr>
    <a:masterClrMapping/>
  </p:clrMapOvr>
  <p:timing>
    <p:tnLst>
      <p:par>
        <p:cTn xmlns:p14="http://schemas.microsoft.com/office/powerpoint/2010/main" id="1" dur="indefinite" restart="never" nodeType="tmRoot"/>
      </p:par>
    </p:tn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p:cNvSpPr>
            <a:spLocks noGrp="1"/>
          </p:cNvSpPr>
          <p:nvPr>
            <p:ph type="title"/>
          </p:nvPr>
        </p:nvSpPr>
        <p:spPr/>
        <p:txBody>
          <a:bodyPr>
            <a:normAutofit/>
          </a:bodyPr>
          <a:lstStyle/>
          <a:p>
            <a:r>
              <a:rPr lang="fr-CA" sz="2800" dirty="0" smtClean="0"/>
              <a:t>De 2019 à 2020</a:t>
            </a:r>
            <a:endParaRPr lang="fr-CA" sz="2800" dirty="0"/>
          </a:p>
        </p:txBody>
      </p:sp>
      <p:sp>
        <p:nvSpPr>
          <p:cNvPr id="5" name="Segnaposto contenuto 4"/>
          <p:cNvSpPr>
            <a:spLocks noGrp="1"/>
          </p:cNvSpPr>
          <p:nvPr>
            <p:ph sz="half" idx="1"/>
          </p:nvPr>
        </p:nvSpPr>
        <p:spPr/>
        <p:txBody>
          <a:bodyPr>
            <a:normAutofit fontScale="62500" lnSpcReduction="20000"/>
          </a:bodyPr>
          <a:lstStyle/>
          <a:p>
            <a:r>
              <a:rPr lang="it-IT" sz="2400" b="1" dirty="0"/>
              <a:t>pompier</a:t>
            </a:r>
            <a:r>
              <a:rPr lang="it-IT" sz="2400" dirty="0"/>
              <a:t> [</a:t>
            </a:r>
            <a:r>
              <a:rPr lang="it-IT" sz="2400" dirty="0" err="1"/>
              <a:t>pɔ̃pje</a:t>
            </a:r>
            <a:r>
              <a:rPr lang="it-IT" sz="2400" dirty="0"/>
              <a:t>] </a:t>
            </a:r>
            <a:r>
              <a:rPr lang="it-IT" sz="2400" dirty="0" err="1"/>
              <a:t>nom</a:t>
            </a:r>
            <a:r>
              <a:rPr lang="it-IT" sz="2400" dirty="0"/>
              <a:t> </a:t>
            </a:r>
            <a:r>
              <a:rPr lang="it-IT" sz="2400" dirty="0" err="1"/>
              <a:t>masculin</a:t>
            </a:r>
            <a:r>
              <a:rPr lang="it-IT" sz="2400" dirty="0"/>
              <a:t> </a:t>
            </a:r>
            <a:r>
              <a:rPr lang="it-IT" sz="2400" dirty="0" err="1"/>
              <a:t>étym</a:t>
            </a:r>
            <a:r>
              <a:rPr lang="it-IT" sz="2400" dirty="0"/>
              <a:t>. 1750 ; « </a:t>
            </a:r>
            <a:r>
              <a:rPr lang="it-IT" sz="2400" dirty="0" err="1"/>
              <a:t>fabricant</a:t>
            </a:r>
            <a:r>
              <a:rPr lang="it-IT" sz="2400" dirty="0"/>
              <a:t> de </a:t>
            </a:r>
            <a:r>
              <a:rPr lang="it-IT" sz="2400" dirty="0" err="1"/>
              <a:t>pompes</a:t>
            </a:r>
            <a:r>
              <a:rPr lang="it-IT" sz="2400" dirty="0"/>
              <a:t> » 1517 ◊ de </a:t>
            </a:r>
            <a:r>
              <a:rPr lang="it-IT" sz="2400" i="1" dirty="0"/>
              <a:t>2. pompe</a:t>
            </a:r>
            <a:r>
              <a:rPr lang="it-IT" sz="2400" dirty="0"/>
              <a:t> </a:t>
            </a:r>
            <a:r>
              <a:rPr lang="it-IT" sz="2400" dirty="0" err="1"/>
              <a:t>Famille</a:t>
            </a:r>
            <a:r>
              <a:rPr lang="it-IT" sz="2400" dirty="0"/>
              <a:t> </a:t>
            </a:r>
            <a:r>
              <a:rPr lang="it-IT" sz="2400" dirty="0" err="1"/>
              <a:t>étymologique</a:t>
            </a:r>
            <a:r>
              <a:rPr lang="it-IT" sz="2400" dirty="0"/>
              <a:t> ⇨  </a:t>
            </a:r>
            <a:r>
              <a:rPr lang="it-IT" sz="2400" dirty="0" err="1"/>
              <a:t>pépin</a:t>
            </a:r>
            <a:r>
              <a:rPr lang="it-IT" sz="2400" dirty="0"/>
              <a:t>.</a:t>
            </a:r>
          </a:p>
          <a:p>
            <a:pPr algn="just"/>
            <a:r>
              <a:rPr lang="it-IT" sz="2400" dirty="0"/>
              <a:t> 1   </a:t>
            </a:r>
            <a:r>
              <a:rPr lang="it-IT" sz="2400" dirty="0" err="1"/>
              <a:t>Personne</a:t>
            </a:r>
            <a:r>
              <a:rPr lang="it-IT" sz="2400" dirty="0"/>
              <a:t> </a:t>
            </a:r>
            <a:r>
              <a:rPr lang="it-IT" sz="2400" dirty="0" err="1"/>
              <a:t>appartenant</a:t>
            </a:r>
            <a:r>
              <a:rPr lang="it-IT" sz="2400" dirty="0"/>
              <a:t> </a:t>
            </a:r>
            <a:r>
              <a:rPr lang="it-IT" sz="2400" dirty="0" err="1"/>
              <a:t>au</a:t>
            </a:r>
            <a:r>
              <a:rPr lang="it-IT" sz="2400" dirty="0"/>
              <a:t> </a:t>
            </a:r>
            <a:r>
              <a:rPr lang="it-IT" sz="2400" dirty="0" err="1"/>
              <a:t>corps</a:t>
            </a:r>
            <a:r>
              <a:rPr lang="it-IT" sz="2400" dirty="0"/>
              <a:t> </a:t>
            </a:r>
            <a:r>
              <a:rPr lang="it-IT" sz="2400" dirty="0" err="1"/>
              <a:t>des</a:t>
            </a:r>
            <a:r>
              <a:rPr lang="it-IT" sz="2400" dirty="0"/>
              <a:t> </a:t>
            </a:r>
            <a:r>
              <a:rPr lang="it-IT" sz="2400" dirty="0" err="1"/>
              <a:t>sapeurs-pompiers</a:t>
            </a:r>
            <a:r>
              <a:rPr lang="it-IT" sz="2400" dirty="0"/>
              <a:t>, </a:t>
            </a:r>
            <a:r>
              <a:rPr lang="it-IT" sz="2400" dirty="0" err="1"/>
              <a:t>chargée</a:t>
            </a:r>
            <a:r>
              <a:rPr lang="it-IT" sz="2400" dirty="0"/>
              <a:t> de </a:t>
            </a:r>
            <a:r>
              <a:rPr lang="it-IT" sz="2400" dirty="0" err="1"/>
              <a:t>combattre</a:t>
            </a:r>
            <a:r>
              <a:rPr lang="it-IT" sz="2400" dirty="0"/>
              <a:t> </a:t>
            </a:r>
            <a:r>
              <a:rPr lang="it-IT" sz="2400" dirty="0" err="1"/>
              <a:t>incendies</a:t>
            </a:r>
            <a:r>
              <a:rPr lang="it-IT" sz="2400" dirty="0"/>
              <a:t> et </a:t>
            </a:r>
            <a:r>
              <a:rPr lang="it-IT" sz="2400" dirty="0" err="1"/>
              <a:t>sinistres</a:t>
            </a:r>
            <a:r>
              <a:rPr lang="it-IT" sz="2400" dirty="0"/>
              <a:t>, d'</a:t>
            </a:r>
            <a:r>
              <a:rPr lang="it-IT" sz="2400" dirty="0" err="1"/>
              <a:t>effectuer</a:t>
            </a:r>
            <a:r>
              <a:rPr lang="it-IT" sz="2400" dirty="0"/>
              <a:t> </a:t>
            </a:r>
            <a:r>
              <a:rPr lang="it-IT" sz="2400" dirty="0" err="1"/>
              <a:t>des</a:t>
            </a:r>
            <a:r>
              <a:rPr lang="it-IT" sz="2400" dirty="0"/>
              <a:t> </a:t>
            </a:r>
            <a:r>
              <a:rPr lang="it-IT" sz="2400" dirty="0" err="1"/>
              <a:t>opérations</a:t>
            </a:r>
            <a:r>
              <a:rPr lang="it-IT" sz="2400" dirty="0"/>
              <a:t> de </a:t>
            </a:r>
            <a:r>
              <a:rPr lang="it-IT" sz="2400" dirty="0" err="1"/>
              <a:t>sauvetage</a:t>
            </a:r>
            <a:r>
              <a:rPr lang="it-IT" sz="2400" dirty="0"/>
              <a:t> </a:t>
            </a:r>
            <a:r>
              <a:rPr lang="it-IT" sz="2400" dirty="0" err="1"/>
              <a:t>présentant</a:t>
            </a:r>
            <a:r>
              <a:rPr lang="it-IT" sz="2400" dirty="0"/>
              <a:t> un </a:t>
            </a:r>
            <a:r>
              <a:rPr lang="it-IT" sz="2400" dirty="0" err="1"/>
              <a:t>certain</a:t>
            </a:r>
            <a:r>
              <a:rPr lang="it-IT" sz="2400" dirty="0"/>
              <a:t> </a:t>
            </a:r>
            <a:r>
              <a:rPr lang="it-IT" sz="2400" dirty="0" err="1"/>
              <a:t>danger</a:t>
            </a:r>
            <a:r>
              <a:rPr lang="it-IT" sz="2400" dirty="0"/>
              <a:t> (</a:t>
            </a:r>
            <a:r>
              <a:rPr lang="it-IT" sz="2400" dirty="0" err="1"/>
              <a:t>cf</a:t>
            </a:r>
            <a:r>
              <a:rPr lang="it-IT" sz="2400" dirty="0"/>
              <a:t>. </a:t>
            </a:r>
            <a:r>
              <a:rPr lang="it-IT" sz="2400" dirty="0" err="1"/>
              <a:t>Soldat</a:t>
            </a:r>
            <a:r>
              <a:rPr lang="it-IT" sz="2400" dirty="0"/>
              <a:t> </a:t>
            </a:r>
            <a:r>
              <a:rPr lang="it-IT" sz="2400" dirty="0" err="1"/>
              <a:t>du</a:t>
            </a:r>
            <a:r>
              <a:rPr lang="it-IT" sz="2400" dirty="0"/>
              <a:t> </a:t>
            </a:r>
            <a:r>
              <a:rPr lang="it-IT" sz="2400" dirty="0" err="1"/>
              <a:t>feu</a:t>
            </a:r>
            <a:r>
              <a:rPr lang="it-IT" sz="2400" dirty="0"/>
              <a:t>*). </a:t>
            </a:r>
            <a:r>
              <a:rPr lang="it-IT" sz="2400" i="1" dirty="0"/>
              <a:t>« </a:t>
            </a:r>
            <a:r>
              <a:rPr lang="it-IT" sz="2400" i="1" dirty="0" err="1"/>
              <a:t>Les</a:t>
            </a:r>
            <a:r>
              <a:rPr lang="it-IT" sz="2400" i="1" dirty="0"/>
              <a:t> </a:t>
            </a:r>
            <a:r>
              <a:rPr lang="it-IT" sz="2400" i="1" dirty="0" err="1"/>
              <a:t>escouades</a:t>
            </a:r>
            <a:r>
              <a:rPr lang="it-IT" sz="2400" i="1" dirty="0"/>
              <a:t> de </a:t>
            </a:r>
            <a:r>
              <a:rPr lang="it-IT" sz="2400" i="1" dirty="0" err="1"/>
              <a:t>pompiers</a:t>
            </a:r>
            <a:r>
              <a:rPr lang="it-IT" sz="2400" i="1" dirty="0"/>
              <a:t>, roulant et </a:t>
            </a:r>
            <a:r>
              <a:rPr lang="it-IT" sz="2400" i="1" dirty="0" err="1"/>
              <a:t>poussant</a:t>
            </a:r>
            <a:r>
              <a:rPr lang="it-IT" sz="2400" i="1" dirty="0"/>
              <a:t> </a:t>
            </a:r>
            <a:r>
              <a:rPr lang="it-IT" sz="2400" i="1" dirty="0" err="1"/>
              <a:t>leurs</a:t>
            </a:r>
            <a:r>
              <a:rPr lang="it-IT" sz="2400" i="1" dirty="0"/>
              <a:t> </a:t>
            </a:r>
            <a:r>
              <a:rPr lang="it-IT" sz="2400" i="1" dirty="0" err="1"/>
              <a:t>appareils</a:t>
            </a:r>
            <a:r>
              <a:rPr lang="it-IT" sz="2400" i="1" dirty="0"/>
              <a:t>, </a:t>
            </a:r>
            <a:r>
              <a:rPr lang="it-IT" sz="2400" i="1" dirty="0" err="1"/>
              <a:t>accoururent</a:t>
            </a:r>
            <a:r>
              <a:rPr lang="it-IT" sz="2400" i="1" dirty="0"/>
              <a:t> de </a:t>
            </a:r>
            <a:r>
              <a:rPr lang="it-IT" sz="2400" i="1" dirty="0" err="1"/>
              <a:t>tous</a:t>
            </a:r>
            <a:r>
              <a:rPr lang="it-IT" sz="2400" i="1" dirty="0"/>
              <a:t> </a:t>
            </a:r>
            <a:r>
              <a:rPr lang="it-IT" sz="2400" i="1" dirty="0" err="1"/>
              <a:t>côtés</a:t>
            </a:r>
            <a:r>
              <a:rPr lang="it-IT" sz="2400" i="1" dirty="0"/>
              <a:t> » </a:t>
            </a:r>
            <a:r>
              <a:rPr lang="it-IT" sz="2400" dirty="0"/>
              <a:t>(Villiers)</a:t>
            </a:r>
            <a:r>
              <a:rPr lang="it-IT" sz="2400" i="1" dirty="0"/>
              <a:t>. Pompier </a:t>
            </a:r>
            <a:r>
              <a:rPr lang="it-IT" sz="2400" i="1" dirty="0" err="1"/>
              <a:t>volontaire</a:t>
            </a:r>
            <a:r>
              <a:rPr lang="it-IT" sz="2400" b="1" i="1" dirty="0"/>
              <a:t>. Elle est pompie</a:t>
            </a:r>
            <a:r>
              <a:rPr lang="it-IT" sz="2400" i="1" dirty="0"/>
              <a:t>r. </a:t>
            </a:r>
            <a:r>
              <a:rPr lang="it-IT" sz="2400" i="1" dirty="0" err="1"/>
              <a:t>Casque</a:t>
            </a:r>
            <a:r>
              <a:rPr lang="it-IT" sz="2400" i="1" dirty="0"/>
              <a:t>, uniforme de pompier. </a:t>
            </a:r>
            <a:r>
              <a:rPr lang="it-IT" sz="2400" i="1" dirty="0" err="1"/>
              <a:t>Échelle</a:t>
            </a:r>
            <a:r>
              <a:rPr lang="it-IT" sz="2400" i="1" dirty="0"/>
              <a:t> de </a:t>
            </a:r>
            <a:r>
              <a:rPr lang="it-IT" sz="2400" i="1" dirty="0" err="1"/>
              <a:t>pompiers</a:t>
            </a:r>
            <a:r>
              <a:rPr lang="it-IT" sz="2400" i="1" dirty="0"/>
              <a:t>. </a:t>
            </a:r>
            <a:r>
              <a:rPr lang="it-IT" sz="2400" i="1" dirty="0" err="1"/>
              <a:t>Avertisseur</a:t>
            </a:r>
            <a:r>
              <a:rPr lang="it-IT" sz="2400" i="1" dirty="0"/>
              <a:t> </a:t>
            </a:r>
            <a:r>
              <a:rPr lang="it-IT" sz="2400" i="1" dirty="0" err="1"/>
              <a:t>des</a:t>
            </a:r>
            <a:r>
              <a:rPr lang="it-IT" sz="2400" i="1" dirty="0"/>
              <a:t> </a:t>
            </a:r>
            <a:r>
              <a:rPr lang="it-IT" sz="2400" i="1" dirty="0" err="1"/>
              <a:t>voitures</a:t>
            </a:r>
            <a:r>
              <a:rPr lang="it-IT" sz="2400" i="1" dirty="0"/>
              <a:t> de </a:t>
            </a:r>
            <a:r>
              <a:rPr lang="it-IT" sz="2400" i="1" dirty="0" err="1"/>
              <a:t>pompiers</a:t>
            </a:r>
            <a:r>
              <a:rPr lang="it-IT" sz="2400" dirty="0"/>
              <a:t>. ➙ pin-</a:t>
            </a:r>
            <a:r>
              <a:rPr lang="it-IT" sz="2400" dirty="0" err="1"/>
              <a:t>pon</a:t>
            </a:r>
            <a:r>
              <a:rPr lang="it-IT" sz="2400" dirty="0"/>
              <a:t>.</a:t>
            </a:r>
          </a:p>
          <a:p>
            <a:r>
              <a:rPr lang="it-IT" sz="2400" dirty="0"/>
              <a:t>© 2019 </a:t>
            </a:r>
            <a:r>
              <a:rPr lang="it-IT" sz="2400" dirty="0" err="1"/>
              <a:t>Dictionnaires</a:t>
            </a:r>
            <a:r>
              <a:rPr lang="it-IT" sz="2400" dirty="0"/>
              <a:t> Le Robert - Le Petit Robert de la langue </a:t>
            </a:r>
            <a:r>
              <a:rPr lang="it-IT" sz="2400" dirty="0" err="1"/>
              <a:t>française</a:t>
            </a:r>
            <a:endParaRPr lang="it-IT" sz="2400" dirty="0"/>
          </a:p>
          <a:p>
            <a:endParaRPr lang="fr-CA" sz="2400" dirty="0"/>
          </a:p>
          <a:p>
            <a:endParaRPr lang="fr-CA" sz="2400" dirty="0"/>
          </a:p>
        </p:txBody>
      </p:sp>
      <p:sp>
        <p:nvSpPr>
          <p:cNvPr id="6" name="Segnaposto contenuto 5"/>
          <p:cNvSpPr>
            <a:spLocks noGrp="1"/>
          </p:cNvSpPr>
          <p:nvPr>
            <p:ph sz="half" idx="2"/>
          </p:nvPr>
        </p:nvSpPr>
        <p:spPr/>
        <p:txBody>
          <a:bodyPr>
            <a:normAutofit fontScale="62500" lnSpcReduction="20000"/>
          </a:bodyPr>
          <a:lstStyle/>
          <a:p>
            <a:endParaRPr lang="it-IT" sz="2000" dirty="0"/>
          </a:p>
          <a:p>
            <a:r>
              <a:rPr lang="it-IT" sz="2600" dirty="0"/>
              <a:t> </a:t>
            </a:r>
            <a:r>
              <a:rPr lang="it-IT" sz="2600" b="1" dirty="0"/>
              <a:t>pompier, </a:t>
            </a:r>
            <a:r>
              <a:rPr lang="it-IT" sz="2600" b="1" dirty="0" err="1"/>
              <a:t>ière</a:t>
            </a:r>
            <a:r>
              <a:rPr lang="it-IT" sz="2600" b="1" dirty="0"/>
              <a:t> </a:t>
            </a:r>
            <a:r>
              <a:rPr lang="it-IT" sz="2600" dirty="0"/>
              <a:t>[</a:t>
            </a:r>
            <a:r>
              <a:rPr lang="it-IT" sz="2600" dirty="0" err="1"/>
              <a:t>pɔ̃pje</a:t>
            </a:r>
            <a:r>
              <a:rPr lang="it-IT" sz="2600" dirty="0"/>
              <a:t>, </a:t>
            </a:r>
            <a:r>
              <a:rPr lang="it-IT" sz="2600" dirty="0" err="1"/>
              <a:t>jɛʀ</a:t>
            </a:r>
            <a:r>
              <a:rPr lang="it-IT" sz="2600" dirty="0"/>
              <a:t>] </a:t>
            </a:r>
            <a:r>
              <a:rPr lang="it-IT" sz="2600" dirty="0" err="1"/>
              <a:t>nom</a:t>
            </a:r>
            <a:r>
              <a:rPr lang="it-IT" sz="2600" dirty="0"/>
              <a:t> </a:t>
            </a:r>
            <a:r>
              <a:rPr lang="it-IT" sz="2600" dirty="0" err="1"/>
              <a:t>étym</a:t>
            </a:r>
            <a:r>
              <a:rPr lang="it-IT" sz="2600" dirty="0"/>
              <a:t>. 1750 ; « </a:t>
            </a:r>
            <a:r>
              <a:rPr lang="it-IT" sz="2600" dirty="0" err="1"/>
              <a:t>fabricant</a:t>
            </a:r>
            <a:r>
              <a:rPr lang="it-IT" sz="2600" dirty="0"/>
              <a:t> de </a:t>
            </a:r>
            <a:r>
              <a:rPr lang="it-IT" sz="2600" dirty="0" err="1"/>
              <a:t>pompes</a:t>
            </a:r>
            <a:r>
              <a:rPr lang="it-IT" sz="2600" dirty="0"/>
              <a:t> » 1517 ◊ de </a:t>
            </a:r>
            <a:r>
              <a:rPr lang="it-IT" sz="2600" i="1" dirty="0"/>
              <a:t>2. pompe</a:t>
            </a:r>
            <a:r>
              <a:rPr lang="it-IT" sz="2600" dirty="0"/>
              <a:t> </a:t>
            </a:r>
            <a:r>
              <a:rPr lang="it-IT" sz="2600" dirty="0" err="1"/>
              <a:t>Famille</a:t>
            </a:r>
            <a:r>
              <a:rPr lang="it-IT" sz="2600" dirty="0"/>
              <a:t> </a:t>
            </a:r>
            <a:r>
              <a:rPr lang="it-IT" sz="2600" dirty="0" err="1"/>
              <a:t>étymologique</a:t>
            </a:r>
            <a:r>
              <a:rPr lang="it-IT" sz="2600" dirty="0"/>
              <a:t> ⇨  </a:t>
            </a:r>
            <a:r>
              <a:rPr lang="it-IT" sz="2600" dirty="0" err="1"/>
              <a:t>pépin</a:t>
            </a:r>
            <a:r>
              <a:rPr lang="it-IT" sz="2600" dirty="0"/>
              <a:t>.</a:t>
            </a:r>
          </a:p>
          <a:p>
            <a:endParaRPr lang="it-IT" sz="2600" dirty="0"/>
          </a:p>
          <a:p>
            <a:pPr algn="just"/>
            <a:r>
              <a:rPr lang="it-IT" sz="2600" dirty="0"/>
              <a:t> 1  </a:t>
            </a:r>
            <a:r>
              <a:rPr lang="it-IT" sz="2600" dirty="0" err="1"/>
              <a:t>Personne</a:t>
            </a:r>
            <a:r>
              <a:rPr lang="it-IT" sz="2600" dirty="0"/>
              <a:t> </a:t>
            </a:r>
            <a:r>
              <a:rPr lang="it-IT" sz="2600" dirty="0" err="1"/>
              <a:t>appartenant</a:t>
            </a:r>
            <a:r>
              <a:rPr lang="it-IT" sz="2600" dirty="0"/>
              <a:t> </a:t>
            </a:r>
            <a:r>
              <a:rPr lang="it-IT" sz="2600" dirty="0" err="1"/>
              <a:t>au</a:t>
            </a:r>
            <a:r>
              <a:rPr lang="it-IT" sz="2600" dirty="0"/>
              <a:t> </a:t>
            </a:r>
            <a:r>
              <a:rPr lang="it-IT" sz="2600" dirty="0" err="1"/>
              <a:t>corps</a:t>
            </a:r>
            <a:r>
              <a:rPr lang="it-IT" sz="2600" dirty="0"/>
              <a:t> </a:t>
            </a:r>
            <a:r>
              <a:rPr lang="it-IT" sz="2600" dirty="0" err="1"/>
              <a:t>des</a:t>
            </a:r>
            <a:r>
              <a:rPr lang="it-IT" sz="2600" dirty="0"/>
              <a:t> </a:t>
            </a:r>
            <a:r>
              <a:rPr lang="it-IT" sz="2600" dirty="0" err="1"/>
              <a:t>sapeurs-pompiers</a:t>
            </a:r>
            <a:r>
              <a:rPr lang="it-IT" sz="2600" dirty="0"/>
              <a:t>, </a:t>
            </a:r>
            <a:r>
              <a:rPr lang="it-IT" sz="2600" dirty="0" err="1"/>
              <a:t>chargée</a:t>
            </a:r>
            <a:r>
              <a:rPr lang="it-IT" sz="2600" dirty="0"/>
              <a:t> de </a:t>
            </a:r>
            <a:r>
              <a:rPr lang="it-IT" sz="2600" dirty="0" err="1"/>
              <a:t>combattre</a:t>
            </a:r>
            <a:r>
              <a:rPr lang="it-IT" sz="2600" dirty="0"/>
              <a:t> </a:t>
            </a:r>
            <a:r>
              <a:rPr lang="it-IT" sz="2600" dirty="0" err="1"/>
              <a:t>incendies</a:t>
            </a:r>
            <a:r>
              <a:rPr lang="it-IT" sz="2600" dirty="0"/>
              <a:t> et </a:t>
            </a:r>
            <a:r>
              <a:rPr lang="it-IT" sz="2600" dirty="0" err="1"/>
              <a:t>sinistres</a:t>
            </a:r>
            <a:r>
              <a:rPr lang="it-IT" sz="2600" dirty="0"/>
              <a:t>, d'</a:t>
            </a:r>
            <a:r>
              <a:rPr lang="it-IT" sz="2600" dirty="0" err="1"/>
              <a:t>effectuer</a:t>
            </a:r>
            <a:r>
              <a:rPr lang="it-IT" sz="2600" dirty="0"/>
              <a:t> </a:t>
            </a:r>
            <a:r>
              <a:rPr lang="it-IT" sz="2600" dirty="0" err="1"/>
              <a:t>des</a:t>
            </a:r>
            <a:r>
              <a:rPr lang="it-IT" sz="2600" dirty="0"/>
              <a:t> </a:t>
            </a:r>
            <a:r>
              <a:rPr lang="it-IT" sz="2600" dirty="0" err="1"/>
              <a:t>opérations</a:t>
            </a:r>
            <a:r>
              <a:rPr lang="it-IT" sz="2600" dirty="0"/>
              <a:t> de </a:t>
            </a:r>
            <a:r>
              <a:rPr lang="it-IT" sz="2600" dirty="0" err="1"/>
              <a:t>sauvetage</a:t>
            </a:r>
            <a:r>
              <a:rPr lang="it-IT" sz="2600" dirty="0"/>
              <a:t> </a:t>
            </a:r>
            <a:r>
              <a:rPr lang="it-IT" sz="2600" dirty="0" err="1"/>
              <a:t>présentant</a:t>
            </a:r>
            <a:r>
              <a:rPr lang="it-IT" sz="2600" dirty="0"/>
              <a:t> un </a:t>
            </a:r>
            <a:r>
              <a:rPr lang="it-IT" sz="2600" dirty="0" err="1"/>
              <a:t>certain</a:t>
            </a:r>
            <a:r>
              <a:rPr lang="it-IT" sz="2600" dirty="0"/>
              <a:t> </a:t>
            </a:r>
            <a:r>
              <a:rPr lang="it-IT" sz="2600" dirty="0" err="1"/>
              <a:t>danger</a:t>
            </a:r>
            <a:r>
              <a:rPr lang="it-IT" sz="2600" dirty="0"/>
              <a:t> (</a:t>
            </a:r>
            <a:r>
              <a:rPr lang="it-IT" sz="2600" dirty="0" err="1"/>
              <a:t>cf</a:t>
            </a:r>
            <a:r>
              <a:rPr lang="it-IT" sz="2600" dirty="0"/>
              <a:t>. </a:t>
            </a:r>
            <a:r>
              <a:rPr lang="it-IT" sz="2600" dirty="0" err="1"/>
              <a:t>Soldat</a:t>
            </a:r>
            <a:r>
              <a:rPr lang="it-IT" sz="2600" dirty="0"/>
              <a:t> </a:t>
            </a:r>
            <a:r>
              <a:rPr lang="it-IT" sz="2600" dirty="0" err="1"/>
              <a:t>du</a:t>
            </a:r>
            <a:r>
              <a:rPr lang="it-IT" sz="2600" dirty="0"/>
              <a:t> </a:t>
            </a:r>
            <a:r>
              <a:rPr lang="it-IT" sz="2600" dirty="0" err="1"/>
              <a:t>feu</a:t>
            </a:r>
            <a:r>
              <a:rPr lang="it-IT" sz="2600" dirty="0"/>
              <a:t>*). « </a:t>
            </a:r>
            <a:r>
              <a:rPr lang="it-IT" sz="2600" dirty="0" err="1"/>
              <a:t>Les</a:t>
            </a:r>
            <a:r>
              <a:rPr lang="it-IT" sz="2600" dirty="0"/>
              <a:t> </a:t>
            </a:r>
            <a:r>
              <a:rPr lang="it-IT" sz="2600" dirty="0" err="1"/>
              <a:t>escouades</a:t>
            </a:r>
            <a:r>
              <a:rPr lang="it-IT" sz="2600" dirty="0"/>
              <a:t> de </a:t>
            </a:r>
            <a:r>
              <a:rPr lang="it-IT" sz="2600" dirty="0" err="1"/>
              <a:t>pompiers</a:t>
            </a:r>
            <a:r>
              <a:rPr lang="it-IT" sz="2600" dirty="0"/>
              <a:t>, roulant et </a:t>
            </a:r>
            <a:r>
              <a:rPr lang="it-IT" sz="2600" dirty="0" err="1"/>
              <a:t>poussant</a:t>
            </a:r>
            <a:r>
              <a:rPr lang="it-IT" sz="2600" dirty="0"/>
              <a:t> </a:t>
            </a:r>
            <a:r>
              <a:rPr lang="it-IT" sz="2600" dirty="0" err="1"/>
              <a:t>leurs</a:t>
            </a:r>
            <a:r>
              <a:rPr lang="it-IT" sz="2600" dirty="0"/>
              <a:t> </a:t>
            </a:r>
            <a:r>
              <a:rPr lang="it-IT" sz="2600" dirty="0" err="1"/>
              <a:t>appareils</a:t>
            </a:r>
            <a:r>
              <a:rPr lang="it-IT" sz="2600" dirty="0"/>
              <a:t>, </a:t>
            </a:r>
            <a:r>
              <a:rPr lang="it-IT" sz="2600" dirty="0" err="1"/>
              <a:t>accoururent</a:t>
            </a:r>
            <a:r>
              <a:rPr lang="it-IT" sz="2600" dirty="0"/>
              <a:t> de </a:t>
            </a:r>
            <a:r>
              <a:rPr lang="it-IT" sz="2600" dirty="0" err="1"/>
              <a:t>tous</a:t>
            </a:r>
            <a:r>
              <a:rPr lang="it-IT" sz="2600" dirty="0"/>
              <a:t> </a:t>
            </a:r>
            <a:r>
              <a:rPr lang="it-IT" sz="2600" dirty="0" err="1"/>
              <a:t>côtés</a:t>
            </a:r>
            <a:r>
              <a:rPr lang="it-IT" sz="2600" dirty="0"/>
              <a:t> » (Villiers). Pompier </a:t>
            </a:r>
            <a:r>
              <a:rPr lang="it-IT" sz="2600" dirty="0" err="1"/>
              <a:t>volontaire</a:t>
            </a:r>
            <a:r>
              <a:rPr lang="it-IT" sz="2600" dirty="0"/>
              <a:t>. </a:t>
            </a:r>
            <a:r>
              <a:rPr lang="it-IT" sz="2600" b="1" i="1" dirty="0"/>
              <a:t>Elle est </a:t>
            </a:r>
            <a:r>
              <a:rPr lang="it-IT" sz="2600" b="1" i="1" dirty="0" err="1"/>
              <a:t>pompière</a:t>
            </a:r>
            <a:r>
              <a:rPr lang="it-IT" sz="2600" i="1" dirty="0"/>
              <a:t>. </a:t>
            </a:r>
            <a:r>
              <a:rPr lang="it-IT" sz="2600" dirty="0" err="1"/>
              <a:t>Casque</a:t>
            </a:r>
            <a:r>
              <a:rPr lang="it-IT" sz="2600" dirty="0"/>
              <a:t>, uniforme de pompier. </a:t>
            </a:r>
            <a:r>
              <a:rPr lang="it-IT" sz="2600" dirty="0" err="1"/>
              <a:t>Échelle</a:t>
            </a:r>
            <a:r>
              <a:rPr lang="it-IT" sz="2600" dirty="0"/>
              <a:t> de </a:t>
            </a:r>
            <a:r>
              <a:rPr lang="it-IT" sz="2600" dirty="0" err="1"/>
              <a:t>pompiers</a:t>
            </a:r>
            <a:r>
              <a:rPr lang="it-IT" sz="2600" dirty="0"/>
              <a:t>. </a:t>
            </a:r>
            <a:r>
              <a:rPr lang="it-IT" sz="2600" dirty="0" err="1"/>
              <a:t>Avertisseur</a:t>
            </a:r>
            <a:r>
              <a:rPr lang="it-IT" sz="2600" dirty="0"/>
              <a:t> </a:t>
            </a:r>
            <a:r>
              <a:rPr lang="it-IT" sz="2600" dirty="0" err="1"/>
              <a:t>des</a:t>
            </a:r>
            <a:r>
              <a:rPr lang="it-IT" sz="2600" dirty="0"/>
              <a:t> </a:t>
            </a:r>
            <a:r>
              <a:rPr lang="it-IT" sz="2600" dirty="0" err="1"/>
              <a:t>voitures</a:t>
            </a:r>
            <a:r>
              <a:rPr lang="it-IT" sz="2600" dirty="0"/>
              <a:t> de </a:t>
            </a:r>
            <a:r>
              <a:rPr lang="it-IT" sz="2600" dirty="0" err="1"/>
              <a:t>pompiers</a:t>
            </a:r>
            <a:r>
              <a:rPr lang="it-IT" sz="2600" dirty="0"/>
              <a:t>. ➙ pin-</a:t>
            </a:r>
            <a:r>
              <a:rPr lang="it-IT" sz="2600" dirty="0" err="1"/>
              <a:t>pon</a:t>
            </a:r>
            <a:r>
              <a:rPr lang="it-IT" sz="2600" dirty="0"/>
              <a:t>.</a:t>
            </a:r>
          </a:p>
          <a:p>
            <a:r>
              <a:rPr lang="it-IT" sz="2600" dirty="0"/>
              <a:t>© 2020 </a:t>
            </a:r>
            <a:r>
              <a:rPr lang="it-IT" sz="2600" dirty="0" err="1"/>
              <a:t>Dictionnaires</a:t>
            </a:r>
            <a:r>
              <a:rPr lang="it-IT" sz="2600" dirty="0"/>
              <a:t> Le Robert - Le Petit Robert de la langue </a:t>
            </a:r>
            <a:r>
              <a:rPr lang="it-IT" sz="2600" dirty="0" err="1"/>
              <a:t>française</a:t>
            </a:r>
            <a:endParaRPr lang="it-IT" sz="2600" dirty="0"/>
          </a:p>
          <a:p>
            <a:endParaRPr lang="fr-CA" sz="2600" dirty="0"/>
          </a:p>
        </p:txBody>
      </p:sp>
    </p:spTree>
    <p:extLst>
      <p:ext uri="{BB962C8B-B14F-4D97-AF65-F5344CB8AC3E}">
        <p14:creationId xmlns:p14="http://schemas.microsoft.com/office/powerpoint/2010/main" val="1943214825"/>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7553" name="Titolo 1"/>
          <p:cNvSpPr>
            <a:spLocks noGrp="1"/>
          </p:cNvSpPr>
          <p:nvPr>
            <p:ph type="title"/>
          </p:nvPr>
        </p:nvSpPr>
        <p:spPr/>
        <p:txBody>
          <a:bodyPr/>
          <a:lstStyle/>
          <a:p>
            <a:pPr eaLnBrk="1" hangingPunct="1"/>
            <a:r>
              <a:rPr lang="it-IT" sz="2800" dirty="0" err="1">
                <a:latin typeface="Arial" charset="0"/>
                <a:ea typeface="MS PGothic" charset="0"/>
              </a:rPr>
              <a:t>Lieux</a:t>
            </a:r>
            <a:r>
              <a:rPr lang="it-IT" sz="2800" dirty="0">
                <a:latin typeface="Arial" charset="0"/>
                <a:ea typeface="MS PGothic" charset="0"/>
              </a:rPr>
              <a:t> </a:t>
            </a:r>
            <a:r>
              <a:rPr lang="it-IT" sz="2800" dirty="0" smtClean="0">
                <a:latin typeface="Arial" charset="0"/>
                <a:ea typeface="MS PGothic" charset="0"/>
              </a:rPr>
              <a:t>d</a:t>
            </a:r>
            <a:r>
              <a:rPr lang="ja-JP" altLang="it-IT" sz="2800" dirty="0" smtClean="0">
                <a:latin typeface="Arial" charset="0"/>
                <a:ea typeface="MS PGothic" charset="0"/>
              </a:rPr>
              <a:t>’</a:t>
            </a:r>
            <a:r>
              <a:rPr lang="it-IT" altLang="ja-JP" sz="2800" dirty="0" err="1" smtClean="0">
                <a:latin typeface="Arial" charset="0"/>
                <a:ea typeface="MS PGothic" charset="0"/>
              </a:rPr>
              <a:t>observation</a:t>
            </a:r>
            <a:r>
              <a:rPr lang="it-IT" altLang="ja-JP" sz="2800" dirty="0" smtClean="0">
                <a:latin typeface="Arial" charset="0"/>
                <a:ea typeface="MS PGothic" charset="0"/>
              </a:rPr>
              <a:t> pour </a:t>
            </a:r>
            <a:r>
              <a:rPr lang="it-IT" altLang="ja-JP" sz="2800" dirty="0" err="1" smtClean="0">
                <a:latin typeface="Arial" charset="0"/>
                <a:ea typeface="MS PGothic" charset="0"/>
              </a:rPr>
              <a:t>saisir</a:t>
            </a:r>
            <a:r>
              <a:rPr lang="it-IT" altLang="ja-JP" sz="2800" dirty="0" smtClean="0">
                <a:latin typeface="Arial" charset="0"/>
                <a:ea typeface="MS PGothic" charset="0"/>
              </a:rPr>
              <a:t> la culture</a:t>
            </a:r>
            <a:br>
              <a:rPr lang="it-IT" altLang="ja-JP" sz="2800" dirty="0" smtClean="0">
                <a:latin typeface="Arial" charset="0"/>
                <a:ea typeface="MS PGothic" charset="0"/>
              </a:rPr>
            </a:br>
            <a:endParaRPr lang="it-IT" sz="2800" dirty="0">
              <a:latin typeface="Arial" charset="0"/>
              <a:ea typeface="MS PGothic" charset="0"/>
            </a:endParaRPr>
          </a:p>
        </p:txBody>
      </p:sp>
      <p:sp>
        <p:nvSpPr>
          <p:cNvPr id="407554" name="Segnaposto contenuto 2"/>
          <p:cNvSpPr>
            <a:spLocks noGrp="1"/>
          </p:cNvSpPr>
          <p:nvPr>
            <p:ph idx="1"/>
          </p:nvPr>
        </p:nvSpPr>
        <p:spPr/>
        <p:txBody>
          <a:bodyPr/>
          <a:lstStyle/>
          <a:p>
            <a:pPr eaLnBrk="1" hangingPunct="1">
              <a:lnSpc>
                <a:spcPct val="90000"/>
              </a:lnSpc>
            </a:pPr>
            <a:r>
              <a:rPr lang="it-IT" sz="2200" dirty="0" err="1">
                <a:latin typeface="Arial" charset="0"/>
                <a:ea typeface="MS PGothic" charset="0"/>
                <a:cs typeface="MS PGothic" charset="0"/>
              </a:rPr>
              <a:t>Discours</a:t>
            </a:r>
            <a:r>
              <a:rPr lang="it-IT" sz="2200" dirty="0">
                <a:latin typeface="Arial" charset="0"/>
                <a:ea typeface="MS PGothic" charset="0"/>
                <a:cs typeface="MS PGothic" charset="0"/>
              </a:rPr>
              <a:t> </a:t>
            </a:r>
            <a:r>
              <a:rPr lang="it-IT" sz="2200" dirty="0" err="1">
                <a:latin typeface="Arial" charset="0"/>
                <a:ea typeface="MS PGothic" charset="0"/>
                <a:cs typeface="MS PGothic" charset="0"/>
              </a:rPr>
              <a:t>préfaciels</a:t>
            </a:r>
            <a:r>
              <a:rPr lang="it-IT" sz="2200" dirty="0">
                <a:latin typeface="Arial" charset="0"/>
                <a:ea typeface="MS PGothic" charset="0"/>
                <a:cs typeface="MS PGothic" charset="0"/>
              </a:rPr>
              <a:t> </a:t>
            </a:r>
            <a:endParaRPr lang="it-IT" altLang="ja-JP" sz="2200" dirty="0">
              <a:latin typeface="Arial" charset="0"/>
              <a:ea typeface="MS PGothic" charset="0"/>
              <a:cs typeface="MS PGothic" charset="0"/>
            </a:endParaRPr>
          </a:p>
          <a:p>
            <a:pPr eaLnBrk="1" hangingPunct="1">
              <a:lnSpc>
                <a:spcPct val="90000"/>
              </a:lnSpc>
            </a:pPr>
            <a:r>
              <a:rPr lang="it-IT" sz="2200" dirty="0" err="1">
                <a:latin typeface="Arial" charset="0"/>
                <a:ea typeface="MS PGothic" charset="0"/>
                <a:cs typeface="MS PGothic" charset="0"/>
              </a:rPr>
              <a:t>Macrostructure</a:t>
            </a:r>
            <a:r>
              <a:rPr lang="it-IT" sz="2200" dirty="0">
                <a:latin typeface="Arial" charset="0"/>
                <a:ea typeface="MS PGothic" charset="0"/>
                <a:cs typeface="MS PGothic" charset="0"/>
              </a:rPr>
              <a:t> : le </a:t>
            </a:r>
            <a:r>
              <a:rPr lang="it-IT" sz="2200" dirty="0" err="1">
                <a:latin typeface="Arial" charset="0"/>
                <a:ea typeface="MS PGothic" charset="0"/>
                <a:cs typeface="MS PGothic" charset="0"/>
              </a:rPr>
              <a:t>choix</a:t>
            </a:r>
            <a:r>
              <a:rPr lang="it-IT" sz="2200" dirty="0">
                <a:latin typeface="Arial" charset="0"/>
                <a:ea typeface="MS PGothic" charset="0"/>
                <a:cs typeface="MS PGothic" charset="0"/>
              </a:rPr>
              <a:t> </a:t>
            </a:r>
            <a:r>
              <a:rPr lang="it-IT" sz="2200" dirty="0" err="1">
                <a:latin typeface="Arial" charset="0"/>
                <a:ea typeface="MS PGothic" charset="0"/>
                <a:cs typeface="MS PGothic" charset="0"/>
              </a:rPr>
              <a:t>des</a:t>
            </a:r>
            <a:r>
              <a:rPr lang="it-IT" sz="2200" dirty="0">
                <a:latin typeface="Arial" charset="0"/>
                <a:ea typeface="MS PGothic" charset="0"/>
                <a:cs typeface="MS PGothic" charset="0"/>
              </a:rPr>
              <a:t> </a:t>
            </a:r>
            <a:r>
              <a:rPr lang="it-IT" sz="2200" dirty="0" err="1">
                <a:latin typeface="Arial" charset="0"/>
                <a:ea typeface="MS PGothic" charset="0"/>
                <a:cs typeface="MS PGothic" charset="0"/>
              </a:rPr>
              <a:t>entrées</a:t>
            </a:r>
            <a:endParaRPr lang="it-IT" sz="2200" dirty="0">
              <a:latin typeface="Arial" charset="0"/>
              <a:ea typeface="MS PGothic" charset="0"/>
              <a:cs typeface="MS PGothic" charset="0"/>
            </a:endParaRPr>
          </a:p>
          <a:p>
            <a:pPr eaLnBrk="1" hangingPunct="1">
              <a:lnSpc>
                <a:spcPct val="90000"/>
              </a:lnSpc>
            </a:pPr>
            <a:r>
              <a:rPr lang="it-IT" sz="2200" b="1" dirty="0" err="1">
                <a:latin typeface="Arial" charset="0"/>
                <a:ea typeface="MS PGothic" charset="0"/>
                <a:cs typeface="MS PGothic" charset="0"/>
              </a:rPr>
              <a:t>Microstructure</a:t>
            </a:r>
            <a:r>
              <a:rPr lang="it-IT" sz="2200" b="1" dirty="0">
                <a:latin typeface="Arial" charset="0"/>
                <a:ea typeface="MS PGothic" charset="0"/>
                <a:cs typeface="MS PGothic" charset="0"/>
              </a:rPr>
              <a:t> : </a:t>
            </a:r>
            <a:r>
              <a:rPr lang="it-IT" sz="2200" b="1" dirty="0" err="1">
                <a:latin typeface="Arial" charset="0"/>
                <a:ea typeface="MS PGothic" charset="0"/>
                <a:cs typeface="MS PGothic" charset="0"/>
              </a:rPr>
              <a:t>tous</a:t>
            </a:r>
            <a:r>
              <a:rPr lang="it-IT" sz="2200" b="1" dirty="0">
                <a:latin typeface="Arial" charset="0"/>
                <a:ea typeface="MS PGothic" charset="0"/>
                <a:cs typeface="MS PGothic" charset="0"/>
              </a:rPr>
              <a:t> </a:t>
            </a:r>
            <a:r>
              <a:rPr lang="it-IT" sz="2200" b="1" dirty="0" err="1">
                <a:latin typeface="Arial" charset="0"/>
                <a:ea typeface="MS PGothic" charset="0"/>
                <a:cs typeface="MS PGothic" charset="0"/>
              </a:rPr>
              <a:t>les</a:t>
            </a:r>
            <a:r>
              <a:rPr lang="it-IT" sz="2200" b="1" dirty="0">
                <a:latin typeface="Arial" charset="0"/>
                <a:ea typeface="MS PGothic" charset="0"/>
                <a:cs typeface="MS PGothic" charset="0"/>
              </a:rPr>
              <a:t> </a:t>
            </a:r>
            <a:r>
              <a:rPr lang="it-IT" sz="2200" b="1" dirty="0" err="1">
                <a:latin typeface="Arial" charset="0"/>
                <a:ea typeface="MS PGothic" charset="0"/>
                <a:cs typeface="MS PGothic" charset="0"/>
              </a:rPr>
              <a:t>renseignements</a:t>
            </a:r>
            <a:endParaRPr lang="it-IT" sz="2200" b="1" dirty="0">
              <a:latin typeface="Arial" charset="0"/>
              <a:ea typeface="MS PGothic" charset="0"/>
              <a:cs typeface="MS PGothic" charset="0"/>
            </a:endParaRPr>
          </a:p>
          <a:p>
            <a:pPr eaLnBrk="1" hangingPunct="1">
              <a:lnSpc>
                <a:spcPct val="90000"/>
              </a:lnSpc>
            </a:pPr>
            <a:r>
              <a:rPr lang="it-IT" sz="2200" dirty="0" err="1">
                <a:latin typeface="Arial" charset="0"/>
                <a:ea typeface="MS PGothic" charset="0"/>
                <a:cs typeface="MS PGothic" charset="0"/>
              </a:rPr>
              <a:t>Orthographe</a:t>
            </a:r>
            <a:endParaRPr lang="it-IT" sz="2200" dirty="0">
              <a:latin typeface="Arial" charset="0"/>
              <a:ea typeface="MS PGothic" charset="0"/>
              <a:cs typeface="MS PGothic" charset="0"/>
            </a:endParaRPr>
          </a:p>
          <a:p>
            <a:pPr eaLnBrk="1" hangingPunct="1">
              <a:lnSpc>
                <a:spcPct val="90000"/>
              </a:lnSpc>
            </a:pPr>
            <a:r>
              <a:rPr lang="it-IT" sz="2200" dirty="0" err="1">
                <a:latin typeface="Arial" charset="0"/>
                <a:ea typeface="MS PGothic" charset="0"/>
                <a:cs typeface="MS PGothic" charset="0"/>
              </a:rPr>
              <a:t>Prononciation</a:t>
            </a:r>
            <a:endParaRPr lang="it-IT" sz="2200" dirty="0">
              <a:latin typeface="Arial" charset="0"/>
              <a:ea typeface="MS PGothic" charset="0"/>
              <a:cs typeface="MS PGothic" charset="0"/>
            </a:endParaRPr>
          </a:p>
          <a:p>
            <a:pPr eaLnBrk="1" hangingPunct="1">
              <a:lnSpc>
                <a:spcPct val="90000"/>
              </a:lnSpc>
            </a:pPr>
            <a:r>
              <a:rPr lang="it-IT" sz="2200" dirty="0" err="1">
                <a:latin typeface="Arial" charset="0"/>
                <a:ea typeface="MS PGothic" charset="0"/>
                <a:cs typeface="MS PGothic" charset="0"/>
              </a:rPr>
              <a:t>Genre</a:t>
            </a:r>
            <a:r>
              <a:rPr lang="it-IT" sz="2200" dirty="0">
                <a:latin typeface="Arial" charset="0"/>
                <a:ea typeface="MS PGothic" charset="0"/>
                <a:cs typeface="MS PGothic" charset="0"/>
              </a:rPr>
              <a:t> </a:t>
            </a:r>
            <a:r>
              <a:rPr lang="it-IT" sz="2200" dirty="0" err="1">
                <a:latin typeface="Arial" charset="0"/>
                <a:ea typeface="MS PGothic" charset="0"/>
                <a:cs typeface="MS PGothic" charset="0"/>
              </a:rPr>
              <a:t>grammatical</a:t>
            </a:r>
            <a:endParaRPr lang="it-IT" sz="2200" dirty="0">
              <a:latin typeface="Arial" charset="0"/>
              <a:ea typeface="MS PGothic" charset="0"/>
              <a:cs typeface="MS PGothic" charset="0"/>
            </a:endParaRPr>
          </a:p>
          <a:p>
            <a:pPr eaLnBrk="1" hangingPunct="1">
              <a:lnSpc>
                <a:spcPct val="90000"/>
              </a:lnSpc>
            </a:pPr>
            <a:r>
              <a:rPr lang="it-IT" sz="2200" dirty="0">
                <a:latin typeface="Arial" charset="0"/>
                <a:ea typeface="MS PGothic" charset="0"/>
                <a:cs typeface="MS PGothic" charset="0"/>
              </a:rPr>
              <a:t>Marques d</a:t>
            </a:r>
            <a:r>
              <a:rPr lang="ja-JP" altLang="it-IT" sz="2200" dirty="0">
                <a:latin typeface="Arial" charset="0"/>
                <a:ea typeface="MS PGothic" charset="0"/>
                <a:cs typeface="MS PGothic" charset="0"/>
              </a:rPr>
              <a:t>’</a:t>
            </a:r>
            <a:r>
              <a:rPr lang="it-IT" altLang="ja-JP" sz="2200" dirty="0" err="1">
                <a:latin typeface="Arial" charset="0"/>
                <a:ea typeface="MS PGothic" charset="0"/>
                <a:cs typeface="MS PGothic" charset="0"/>
              </a:rPr>
              <a:t>usage</a:t>
            </a:r>
            <a:endParaRPr lang="it-IT" altLang="ja-JP" sz="2200" dirty="0">
              <a:latin typeface="Arial" charset="0"/>
              <a:ea typeface="MS PGothic" charset="0"/>
              <a:cs typeface="MS PGothic" charset="0"/>
            </a:endParaRPr>
          </a:p>
          <a:p>
            <a:pPr eaLnBrk="1" hangingPunct="1">
              <a:lnSpc>
                <a:spcPct val="90000"/>
              </a:lnSpc>
            </a:pPr>
            <a:r>
              <a:rPr lang="it-IT" sz="2200" dirty="0" err="1">
                <a:latin typeface="Arial" charset="0"/>
                <a:ea typeface="MS PGothic" charset="0"/>
                <a:cs typeface="MS PGothic" charset="0"/>
              </a:rPr>
              <a:t>Définition</a:t>
            </a:r>
            <a:endParaRPr lang="it-IT" sz="2200" dirty="0">
              <a:latin typeface="Arial" charset="0"/>
              <a:ea typeface="MS PGothic" charset="0"/>
              <a:cs typeface="MS PGothic" charset="0"/>
            </a:endParaRPr>
          </a:p>
          <a:p>
            <a:pPr eaLnBrk="1" hangingPunct="1">
              <a:lnSpc>
                <a:spcPct val="90000"/>
              </a:lnSpc>
            </a:pPr>
            <a:r>
              <a:rPr lang="it-IT" sz="2200" dirty="0" err="1">
                <a:latin typeface="Arial" charset="0"/>
                <a:ea typeface="MS PGothic" charset="0"/>
                <a:cs typeface="MS PGothic" charset="0"/>
              </a:rPr>
              <a:t>Exemples</a:t>
            </a:r>
            <a:endParaRPr lang="it-IT" sz="2200" dirty="0">
              <a:latin typeface="Arial" charset="0"/>
              <a:ea typeface="MS PGothic" charset="0"/>
              <a:cs typeface="MS PGothic" charset="0"/>
            </a:endParaRPr>
          </a:p>
          <a:p>
            <a:pPr eaLnBrk="1" hangingPunct="1">
              <a:lnSpc>
                <a:spcPct val="90000"/>
              </a:lnSpc>
            </a:pPr>
            <a:r>
              <a:rPr lang="it-IT" sz="2200" dirty="0" err="1">
                <a:latin typeface="Arial" charset="0"/>
                <a:ea typeface="MS PGothic" charset="0"/>
                <a:cs typeface="MS PGothic" charset="0"/>
              </a:rPr>
              <a:t>Remarques</a:t>
            </a:r>
            <a:endParaRPr lang="it-IT" sz="2200" dirty="0">
              <a:latin typeface="Arial" charset="0"/>
              <a:ea typeface="MS PGothic" charset="0"/>
              <a:cs typeface="MS PGothic" charset="0"/>
            </a:endParaRPr>
          </a:p>
          <a:p>
            <a:pPr eaLnBrk="1" hangingPunct="1">
              <a:lnSpc>
                <a:spcPct val="90000"/>
              </a:lnSpc>
            </a:pPr>
            <a:r>
              <a:rPr lang="it-IT" sz="2200" dirty="0" err="1">
                <a:latin typeface="Arial" charset="0"/>
                <a:ea typeface="MS PGothic" charset="0"/>
                <a:cs typeface="MS PGothic" charset="0"/>
              </a:rPr>
              <a:t>Renvois</a:t>
            </a:r>
            <a:endParaRPr lang="it-IT" sz="2200" dirty="0">
              <a:latin typeface="Arial" charset="0"/>
              <a:ea typeface="MS PGothic" charset="0"/>
              <a:cs typeface="MS PGothic" charset="0"/>
            </a:endParaRPr>
          </a:p>
          <a:p>
            <a:pPr eaLnBrk="1" hangingPunct="1">
              <a:lnSpc>
                <a:spcPct val="90000"/>
              </a:lnSpc>
            </a:pPr>
            <a:r>
              <a:rPr lang="it-IT" sz="2200" dirty="0" err="1">
                <a:latin typeface="Arial" charset="0"/>
                <a:ea typeface="MS PGothic" charset="0"/>
                <a:cs typeface="MS PGothic" charset="0"/>
              </a:rPr>
              <a:t>Antonymes</a:t>
            </a:r>
            <a:endParaRPr lang="it-IT" sz="2200" dirty="0">
              <a:latin typeface="Arial" charset="0"/>
              <a:ea typeface="MS PGothic" charset="0"/>
              <a:cs typeface="MS PGothic" charset="0"/>
            </a:endParaRPr>
          </a:p>
        </p:txBody>
      </p:sp>
    </p:spTree>
    <p:extLst>
      <p:ext uri="{BB962C8B-B14F-4D97-AF65-F5344CB8AC3E}">
        <p14:creationId xmlns:p14="http://schemas.microsoft.com/office/powerpoint/2010/main" val="336850354"/>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4866" name="Titolo 1"/>
          <p:cNvSpPr>
            <a:spLocks noGrp="1"/>
          </p:cNvSpPr>
          <p:nvPr>
            <p:ph type="title"/>
          </p:nvPr>
        </p:nvSpPr>
        <p:spPr/>
        <p:txBody>
          <a:bodyPr/>
          <a:lstStyle/>
          <a:p>
            <a:r>
              <a:rPr lang="it-IT" altLang="it-IT" sz="2800"/>
              <a:t>Le bleu</a:t>
            </a:r>
          </a:p>
        </p:txBody>
      </p:sp>
      <p:sp>
        <p:nvSpPr>
          <p:cNvPr id="164867" name="Segnaposto contenuto 2"/>
          <p:cNvSpPr>
            <a:spLocks noGrp="1"/>
          </p:cNvSpPr>
          <p:nvPr>
            <p:ph idx="1"/>
          </p:nvPr>
        </p:nvSpPr>
        <p:spPr/>
        <p:txBody>
          <a:bodyPr/>
          <a:lstStyle/>
          <a:p>
            <a:pPr algn="just"/>
            <a:r>
              <a:rPr lang="fr-FR" altLang="it-IT" sz="2200"/>
              <a:t>Les Romains considéraient le bleu désagréable, c</a:t>
            </a:r>
            <a:r>
              <a:rPr lang="fr-FR" altLang="fr-CA" sz="2200"/>
              <a:t>’</a:t>
            </a:r>
            <a:r>
              <a:rPr lang="fr-FR" altLang="it-IT" sz="2200"/>
              <a:t>était la couleur guerrière des barbares qui peignaient leur corps avec de la guède, plante contenant un colorant bleu. Le bleu commença à s</a:t>
            </a:r>
            <a:r>
              <a:rPr lang="fr-FR" altLang="fr-CA" sz="2200"/>
              <a:t>’</a:t>
            </a:r>
            <a:r>
              <a:rPr lang="fr-FR" altLang="it-IT" sz="2200"/>
              <a:t>affirmer à partir du XIIe siècle quand il apparut sur le manteau de la Vierge vêtue auparavant de couleur sombre, dans les vitraux gothiques, et grâce également à son entrée dans les armoiries royales. Au cours des siècles suivants, il poursuivit son chemin de succès pour devenir aujourd</a:t>
            </a:r>
            <a:r>
              <a:rPr lang="fr-FR" altLang="fr-CA" sz="2200"/>
              <a:t>’</a:t>
            </a:r>
            <a:r>
              <a:rPr lang="fr-FR" altLang="it-IT" sz="2200"/>
              <a:t>hui la couleur reine pour les Occidentaux, hommes et femmes, quel que soit leur milieu social et professionnel. Et le bleu est devenu également la couleur des institutions internationales comme pour le Conseil de l'Europe ou l'ONU avec ses casques bleus.</a:t>
            </a:r>
          </a:p>
          <a:p>
            <a:endParaRPr lang="it-IT" altLang="it-IT" sz="3000"/>
          </a:p>
        </p:txBody>
      </p:sp>
    </p:spTree>
    <p:extLst>
      <p:ext uri="{BB962C8B-B14F-4D97-AF65-F5344CB8AC3E}">
        <p14:creationId xmlns:p14="http://schemas.microsoft.com/office/powerpoint/2010/main" val="560697042"/>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a:t>L</a:t>
            </a:r>
            <a:r>
              <a:rPr lang="fr-CA" sz="2800" dirty="0" smtClean="0"/>
              <a:t>es dictionnaires sur la question de l’orthographe</a:t>
            </a:r>
            <a:endParaRPr lang="fr-CA" sz="2800" dirty="0"/>
          </a:p>
        </p:txBody>
      </p:sp>
      <p:sp>
        <p:nvSpPr>
          <p:cNvPr id="3" name="Segnaposto contenuto 2"/>
          <p:cNvSpPr>
            <a:spLocks noGrp="1"/>
          </p:cNvSpPr>
          <p:nvPr>
            <p:ph idx="1"/>
          </p:nvPr>
        </p:nvSpPr>
        <p:spPr/>
        <p:txBody>
          <a:bodyPr>
            <a:normAutofit/>
          </a:bodyPr>
          <a:lstStyle/>
          <a:p>
            <a:r>
              <a:rPr lang="fr-FR" sz="2400" i="1" dirty="0">
                <a:latin typeface="Arial" charset="0"/>
                <a:ea typeface="MS PGothic" charset="0"/>
                <a:cs typeface="MS PGothic" charset="0"/>
              </a:rPr>
              <a:t>Les rectifications de </a:t>
            </a:r>
            <a:r>
              <a:rPr lang="fr-FR" sz="2400" i="1" dirty="0" smtClean="0">
                <a:latin typeface="Arial" charset="0"/>
                <a:ea typeface="MS PGothic" charset="0"/>
                <a:cs typeface="MS PGothic" charset="0"/>
              </a:rPr>
              <a:t>l’orthographe</a:t>
            </a:r>
            <a:r>
              <a:rPr lang="fr-FR" sz="2400" dirty="0">
                <a:latin typeface="Arial" charset="0"/>
                <a:ea typeface="MS PGothic" charset="0"/>
                <a:cs typeface="MS PGothic" charset="0"/>
              </a:rPr>
              <a:t> </a:t>
            </a:r>
            <a:r>
              <a:rPr lang="fr-FR" sz="2400" dirty="0" smtClean="0">
                <a:latin typeface="Arial" charset="0"/>
                <a:ea typeface="MS PGothic" charset="0"/>
                <a:cs typeface="MS PGothic" charset="0"/>
              </a:rPr>
              <a:t>1990</a:t>
            </a:r>
          </a:p>
          <a:p>
            <a:endParaRPr lang="fr-FR" sz="2400" dirty="0">
              <a:latin typeface="Arial" charset="0"/>
              <a:ea typeface="MS PGothic" charset="0"/>
              <a:cs typeface="MS PGothic" charset="0"/>
            </a:endParaRPr>
          </a:p>
          <a:p>
            <a:r>
              <a:rPr lang="fr-FR" sz="2400" dirty="0" smtClean="0">
                <a:latin typeface="Arial" charset="0"/>
                <a:ea typeface="MS PGothic" charset="0"/>
                <a:cs typeface="MS PGothic" charset="0"/>
              </a:rPr>
              <a:t>entrée</a:t>
            </a:r>
          </a:p>
          <a:p>
            <a:r>
              <a:rPr lang="fr-FR" sz="2400" dirty="0" smtClean="0">
                <a:latin typeface="Arial" charset="0"/>
                <a:ea typeface="MS PGothic" charset="0"/>
                <a:cs typeface="MS PGothic" charset="0"/>
              </a:rPr>
              <a:t>remarque</a:t>
            </a:r>
            <a:endParaRPr lang="fr-CA" sz="2400" dirty="0"/>
          </a:p>
        </p:txBody>
      </p:sp>
    </p:spTree>
    <p:extLst>
      <p:ext uri="{BB962C8B-B14F-4D97-AF65-F5344CB8AC3E}">
        <p14:creationId xmlns:p14="http://schemas.microsoft.com/office/powerpoint/2010/main" val="3237942962"/>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5985" name="Titolo 1"/>
          <p:cNvSpPr>
            <a:spLocks noGrp="1"/>
          </p:cNvSpPr>
          <p:nvPr>
            <p:ph type="title"/>
          </p:nvPr>
        </p:nvSpPr>
        <p:spPr/>
        <p:txBody>
          <a:bodyPr/>
          <a:lstStyle/>
          <a:p>
            <a:r>
              <a:rPr lang="it-IT" sz="2800" dirty="0" err="1">
                <a:latin typeface="Arial" charset="0"/>
                <a:ea typeface="MS PGothic" charset="0"/>
              </a:rPr>
              <a:t>Microstructure</a:t>
            </a:r>
            <a:r>
              <a:rPr lang="it-IT" sz="2800" dirty="0">
                <a:latin typeface="Arial" charset="0"/>
                <a:ea typeface="MS PGothic" charset="0"/>
              </a:rPr>
              <a:t> </a:t>
            </a:r>
            <a:r>
              <a:rPr lang="it-IT" sz="2800" dirty="0" smtClean="0">
                <a:latin typeface="Arial" charset="0"/>
                <a:ea typeface="MS PGothic" charset="0"/>
              </a:rPr>
              <a:t>: 1. L’</a:t>
            </a:r>
            <a:r>
              <a:rPr lang="it-IT" sz="2800" dirty="0" err="1" smtClean="0">
                <a:latin typeface="Arial" charset="0"/>
                <a:ea typeface="MS PGothic" charset="0"/>
              </a:rPr>
              <a:t>orthographe</a:t>
            </a:r>
            <a:endParaRPr lang="it-IT" sz="2800" dirty="0">
              <a:latin typeface="Arial" charset="0"/>
              <a:ea typeface="MS PGothic" charset="0"/>
            </a:endParaRPr>
          </a:p>
        </p:txBody>
      </p:sp>
      <p:sp>
        <p:nvSpPr>
          <p:cNvPr id="425986" name="Segnaposto contenuto 2"/>
          <p:cNvSpPr>
            <a:spLocks noGrp="1"/>
          </p:cNvSpPr>
          <p:nvPr>
            <p:ph idx="1"/>
          </p:nvPr>
        </p:nvSpPr>
        <p:spPr/>
        <p:txBody>
          <a:bodyPr/>
          <a:lstStyle/>
          <a:p>
            <a:pPr algn="just"/>
            <a:r>
              <a:rPr lang="it-IT" sz="2400" dirty="0">
                <a:latin typeface="Arial" charset="0"/>
                <a:ea typeface="MS PGothic" charset="0"/>
                <a:cs typeface="MS PGothic" charset="0"/>
              </a:rPr>
              <a:t>L’</a:t>
            </a:r>
            <a:r>
              <a:rPr lang="it-IT" sz="2400" dirty="0" err="1">
                <a:latin typeface="Arial" charset="0"/>
                <a:ea typeface="MS PGothic" charset="0"/>
                <a:cs typeface="MS PGothic" charset="0"/>
              </a:rPr>
              <a:t>orthographe</a:t>
            </a:r>
            <a:r>
              <a:rPr lang="it-IT" sz="2400" dirty="0">
                <a:latin typeface="Arial" charset="0"/>
                <a:ea typeface="MS PGothic" charset="0"/>
                <a:cs typeface="MS PGothic" charset="0"/>
              </a:rPr>
              <a:t> </a:t>
            </a:r>
            <a:r>
              <a:rPr lang="it-IT" sz="2400" dirty="0" err="1">
                <a:latin typeface="Arial" charset="0"/>
                <a:ea typeface="MS PGothic" charset="0"/>
                <a:cs typeface="MS PGothic" charset="0"/>
              </a:rPr>
              <a:t>possède</a:t>
            </a:r>
            <a:r>
              <a:rPr lang="it-IT" sz="2400" dirty="0">
                <a:latin typeface="Arial" charset="0"/>
                <a:ea typeface="MS PGothic" charset="0"/>
                <a:cs typeface="MS PGothic" charset="0"/>
              </a:rPr>
              <a:t> en </a:t>
            </a:r>
            <a:r>
              <a:rPr lang="it-IT" sz="2400" dirty="0" err="1">
                <a:latin typeface="Arial" charset="0"/>
                <a:ea typeface="MS PGothic" charset="0"/>
                <a:cs typeface="MS PGothic" charset="0"/>
              </a:rPr>
              <a:t>effet</a:t>
            </a:r>
            <a:r>
              <a:rPr lang="it-IT" sz="2400" dirty="0">
                <a:latin typeface="Arial" charset="0"/>
                <a:ea typeface="MS PGothic" charset="0"/>
                <a:cs typeface="MS PGothic" charset="0"/>
              </a:rPr>
              <a:t> </a:t>
            </a:r>
            <a:r>
              <a:rPr lang="it-IT" sz="2400" b="1" dirty="0">
                <a:latin typeface="Arial" charset="0"/>
                <a:ea typeface="MS PGothic" charset="0"/>
                <a:cs typeface="MS PGothic" charset="0"/>
              </a:rPr>
              <a:t>une </a:t>
            </a:r>
            <a:r>
              <a:rPr lang="it-IT" sz="2400" b="1" dirty="0" err="1">
                <a:latin typeface="Arial" charset="0"/>
                <a:ea typeface="MS PGothic" charset="0"/>
                <a:cs typeface="MS PGothic" charset="0"/>
              </a:rPr>
              <a:t>fonction</a:t>
            </a:r>
            <a:r>
              <a:rPr lang="it-IT" sz="2400" b="1" dirty="0">
                <a:latin typeface="Arial" charset="0"/>
                <a:ea typeface="MS PGothic" charset="0"/>
                <a:cs typeface="MS PGothic" charset="0"/>
              </a:rPr>
              <a:t> </a:t>
            </a:r>
            <a:r>
              <a:rPr lang="it-IT" sz="2400" b="1" dirty="0" err="1">
                <a:latin typeface="Arial" charset="0"/>
                <a:ea typeface="MS PGothic" charset="0"/>
                <a:cs typeface="MS PGothic" charset="0"/>
              </a:rPr>
              <a:t>idéologique</a:t>
            </a:r>
            <a:r>
              <a:rPr lang="it-IT" sz="2400" b="1" dirty="0">
                <a:latin typeface="Arial" charset="0"/>
                <a:ea typeface="MS PGothic" charset="0"/>
                <a:cs typeface="MS PGothic" charset="0"/>
              </a:rPr>
              <a:t> </a:t>
            </a:r>
            <a:r>
              <a:rPr lang="it-IT" sz="2400" dirty="0" err="1">
                <a:latin typeface="Arial" charset="0"/>
                <a:ea typeface="MS PGothic" charset="0"/>
                <a:cs typeface="MS PGothic" charset="0"/>
              </a:rPr>
              <a:t>particulièrement</a:t>
            </a:r>
            <a:r>
              <a:rPr lang="it-IT" sz="2400" dirty="0">
                <a:latin typeface="Arial" charset="0"/>
                <a:ea typeface="MS PGothic" charset="0"/>
                <a:cs typeface="MS PGothic" charset="0"/>
              </a:rPr>
              <a:t> </a:t>
            </a:r>
            <a:r>
              <a:rPr lang="it-IT" sz="2400" dirty="0" err="1">
                <a:latin typeface="Arial" charset="0"/>
                <a:ea typeface="MS PGothic" charset="0"/>
                <a:cs typeface="MS PGothic" charset="0"/>
              </a:rPr>
              <a:t>développée</a:t>
            </a:r>
            <a:r>
              <a:rPr lang="it-IT" sz="2400" dirty="0">
                <a:latin typeface="Arial" charset="0"/>
                <a:ea typeface="MS PGothic" charset="0"/>
                <a:cs typeface="MS PGothic" charset="0"/>
              </a:rPr>
              <a:t> et </a:t>
            </a:r>
            <a:r>
              <a:rPr lang="it-IT" sz="2400" dirty="0" err="1">
                <a:latin typeface="Arial" charset="0"/>
                <a:ea typeface="MS PGothic" charset="0"/>
                <a:cs typeface="MS PGothic" charset="0"/>
              </a:rPr>
              <a:t>active</a:t>
            </a:r>
            <a:r>
              <a:rPr lang="it-IT" sz="2400" dirty="0">
                <a:latin typeface="Arial" charset="0"/>
                <a:ea typeface="MS PGothic" charset="0"/>
                <a:cs typeface="MS PGothic" charset="0"/>
              </a:rPr>
              <a:t> en France. Ce </a:t>
            </a:r>
            <a:r>
              <a:rPr lang="it-IT" sz="2400" dirty="0" err="1">
                <a:latin typeface="Arial" charset="0"/>
                <a:ea typeface="MS PGothic" charset="0"/>
                <a:cs typeface="MS PGothic" charset="0"/>
              </a:rPr>
              <a:t>que</a:t>
            </a:r>
            <a:r>
              <a:rPr lang="it-IT" sz="2400" dirty="0">
                <a:latin typeface="Arial" charset="0"/>
                <a:ea typeface="MS PGothic" charset="0"/>
                <a:cs typeface="MS PGothic" charset="0"/>
              </a:rPr>
              <a:t> </a:t>
            </a:r>
            <a:r>
              <a:rPr lang="it-IT" sz="2400" dirty="0" err="1">
                <a:latin typeface="Arial" charset="0"/>
                <a:ea typeface="MS PGothic" charset="0"/>
                <a:cs typeface="MS PGothic" charset="0"/>
              </a:rPr>
              <a:t>j’appelle</a:t>
            </a:r>
            <a:r>
              <a:rPr lang="it-IT" sz="2400" dirty="0">
                <a:latin typeface="Arial" charset="0"/>
                <a:ea typeface="MS PGothic" charset="0"/>
                <a:cs typeface="MS PGothic" charset="0"/>
              </a:rPr>
              <a:t> </a:t>
            </a:r>
            <a:r>
              <a:rPr lang="it-IT" sz="2400" dirty="0" err="1">
                <a:latin typeface="Arial" charset="0"/>
                <a:ea typeface="MS PGothic" charset="0"/>
                <a:cs typeface="MS PGothic" charset="0"/>
              </a:rPr>
              <a:t>idéologie</a:t>
            </a:r>
            <a:r>
              <a:rPr lang="it-IT" sz="2400" dirty="0">
                <a:latin typeface="Arial" charset="0"/>
                <a:ea typeface="MS PGothic" charset="0"/>
                <a:cs typeface="MS PGothic" charset="0"/>
              </a:rPr>
              <a:t> en </a:t>
            </a:r>
            <a:r>
              <a:rPr lang="it-IT" sz="2400" dirty="0" err="1">
                <a:latin typeface="Arial" charset="0"/>
                <a:ea typeface="MS PGothic" charset="0"/>
                <a:cs typeface="MS PGothic" charset="0"/>
              </a:rPr>
              <a:t>parlant</a:t>
            </a:r>
            <a:r>
              <a:rPr lang="it-IT" sz="2400" dirty="0">
                <a:latin typeface="Arial" charset="0"/>
                <a:ea typeface="MS PGothic" charset="0"/>
                <a:cs typeface="MS PGothic" charset="0"/>
              </a:rPr>
              <a:t> de l’</a:t>
            </a:r>
            <a:r>
              <a:rPr lang="it-IT" sz="2400" dirty="0" err="1">
                <a:latin typeface="Arial" charset="0"/>
                <a:ea typeface="MS PGothic" charset="0"/>
                <a:cs typeface="MS PGothic" charset="0"/>
              </a:rPr>
              <a:t>orthographe</a:t>
            </a:r>
            <a:r>
              <a:rPr lang="it-IT" sz="2400" dirty="0">
                <a:latin typeface="Arial" charset="0"/>
                <a:ea typeface="MS PGothic" charset="0"/>
                <a:cs typeface="MS PGothic" charset="0"/>
              </a:rPr>
              <a:t>, c’est un ensemble d’</a:t>
            </a:r>
            <a:r>
              <a:rPr lang="it-IT" sz="2400" dirty="0" err="1">
                <a:latin typeface="Arial" charset="0"/>
                <a:ea typeface="MS PGothic" charset="0"/>
                <a:cs typeface="MS PGothic" charset="0"/>
              </a:rPr>
              <a:t>opinions</a:t>
            </a:r>
            <a:r>
              <a:rPr lang="it-IT" sz="2400" dirty="0">
                <a:latin typeface="Arial" charset="0"/>
                <a:ea typeface="MS PGothic" charset="0"/>
                <a:cs typeface="MS PGothic" charset="0"/>
              </a:rPr>
              <a:t> et de </a:t>
            </a:r>
            <a:r>
              <a:rPr lang="it-IT" sz="2400" dirty="0" err="1">
                <a:latin typeface="Arial" charset="0"/>
                <a:ea typeface="MS PGothic" charset="0"/>
                <a:cs typeface="MS PGothic" charset="0"/>
              </a:rPr>
              <a:t>croyances</a:t>
            </a:r>
            <a:r>
              <a:rPr lang="it-IT" sz="2400" dirty="0">
                <a:latin typeface="Arial" charset="0"/>
                <a:ea typeface="MS PGothic" charset="0"/>
                <a:cs typeface="MS PGothic" charset="0"/>
              </a:rPr>
              <a:t> qui </a:t>
            </a:r>
            <a:r>
              <a:rPr lang="it-IT" sz="2400" dirty="0" err="1">
                <a:latin typeface="Arial" charset="0"/>
                <a:ea typeface="MS PGothic" charset="0"/>
                <a:cs typeface="MS PGothic" charset="0"/>
              </a:rPr>
              <a:t>sont</a:t>
            </a:r>
            <a:r>
              <a:rPr lang="it-IT" sz="2400" dirty="0">
                <a:latin typeface="Arial" charset="0"/>
                <a:ea typeface="MS PGothic" charset="0"/>
                <a:cs typeface="MS PGothic" charset="0"/>
              </a:rPr>
              <a:t> </a:t>
            </a:r>
            <a:r>
              <a:rPr lang="it-IT" sz="2400" dirty="0" err="1">
                <a:latin typeface="Arial" charset="0"/>
                <a:ea typeface="MS PGothic" charset="0"/>
                <a:cs typeface="MS PGothic" charset="0"/>
              </a:rPr>
              <a:t>présentées</a:t>
            </a:r>
            <a:r>
              <a:rPr lang="it-IT" sz="2400" dirty="0">
                <a:latin typeface="Arial" charset="0"/>
                <a:ea typeface="MS PGothic" charset="0"/>
                <a:cs typeface="MS PGothic" charset="0"/>
              </a:rPr>
              <a:t> (qui se font </a:t>
            </a:r>
            <a:r>
              <a:rPr lang="it-IT" sz="2400" dirty="0" err="1">
                <a:latin typeface="Arial" charset="0"/>
                <a:ea typeface="MS PGothic" charset="0"/>
                <a:cs typeface="MS PGothic" charset="0"/>
              </a:rPr>
              <a:t>passer</a:t>
            </a:r>
            <a:r>
              <a:rPr lang="it-IT" sz="2400" dirty="0">
                <a:latin typeface="Arial" charset="0"/>
                <a:ea typeface="MS PGothic" charset="0"/>
                <a:cs typeface="MS PGothic" charset="0"/>
              </a:rPr>
              <a:t> pour, </a:t>
            </a:r>
            <a:r>
              <a:rPr lang="it-IT" sz="2400" dirty="0" err="1">
                <a:latin typeface="Arial" charset="0"/>
                <a:ea typeface="MS PGothic" charset="0"/>
                <a:cs typeface="MS PGothic" charset="0"/>
              </a:rPr>
              <a:t>dirait</a:t>
            </a:r>
            <a:r>
              <a:rPr lang="it-IT" sz="2400" dirty="0">
                <a:latin typeface="Arial" charset="0"/>
                <a:ea typeface="MS PGothic" charset="0"/>
                <a:cs typeface="MS PGothic" charset="0"/>
              </a:rPr>
              <a:t>-on de </a:t>
            </a:r>
            <a:r>
              <a:rPr lang="it-IT" sz="2400" dirty="0" err="1">
                <a:latin typeface="Arial" charset="0"/>
                <a:ea typeface="MS PGothic" charset="0"/>
                <a:cs typeface="MS PGothic" charset="0"/>
              </a:rPr>
              <a:t>manière</a:t>
            </a:r>
            <a:r>
              <a:rPr lang="it-IT" sz="2400" dirty="0">
                <a:latin typeface="Arial" charset="0"/>
                <a:ea typeface="MS PGothic" charset="0"/>
                <a:cs typeface="MS PGothic" charset="0"/>
              </a:rPr>
              <a:t> un </a:t>
            </a:r>
            <a:r>
              <a:rPr lang="it-IT" sz="2400" dirty="0" err="1">
                <a:latin typeface="Arial" charset="0"/>
                <a:ea typeface="MS PGothic" charset="0"/>
                <a:cs typeface="MS PGothic" charset="0"/>
              </a:rPr>
              <a:t>peu</a:t>
            </a:r>
            <a:r>
              <a:rPr lang="it-IT" sz="2400" dirty="0">
                <a:latin typeface="Arial" charset="0"/>
                <a:ea typeface="MS PGothic" charset="0"/>
                <a:cs typeface="MS PGothic" charset="0"/>
              </a:rPr>
              <a:t> plus marxiste) </a:t>
            </a:r>
            <a:r>
              <a:rPr lang="it-IT" sz="2400" dirty="0" err="1">
                <a:latin typeface="Arial" charset="0"/>
                <a:ea typeface="MS PGothic" charset="0"/>
                <a:cs typeface="MS PGothic" charset="0"/>
              </a:rPr>
              <a:t>comme</a:t>
            </a:r>
            <a:r>
              <a:rPr lang="it-IT" sz="2400" dirty="0">
                <a:latin typeface="Arial" charset="0"/>
                <a:ea typeface="MS PGothic" charset="0"/>
                <a:cs typeface="MS PGothic" charset="0"/>
              </a:rPr>
              <a:t> </a:t>
            </a:r>
            <a:r>
              <a:rPr lang="it-IT" sz="2400" dirty="0" err="1">
                <a:latin typeface="Arial" charset="0"/>
                <a:ea typeface="MS PGothic" charset="0"/>
                <a:cs typeface="MS PGothic" charset="0"/>
              </a:rPr>
              <a:t>des</a:t>
            </a:r>
            <a:r>
              <a:rPr lang="it-IT" sz="2400" dirty="0">
                <a:latin typeface="Arial" charset="0"/>
                <a:ea typeface="MS PGothic" charset="0"/>
                <a:cs typeface="MS PGothic" charset="0"/>
              </a:rPr>
              <a:t> </a:t>
            </a:r>
            <a:r>
              <a:rPr lang="it-IT" sz="2400" dirty="0" err="1">
                <a:latin typeface="Arial" charset="0"/>
                <a:ea typeface="MS PGothic" charset="0"/>
                <a:cs typeface="MS PGothic" charset="0"/>
              </a:rPr>
              <a:t>évidences</a:t>
            </a:r>
            <a:r>
              <a:rPr lang="it-IT" sz="2400" dirty="0">
                <a:latin typeface="Arial" charset="0"/>
                <a:ea typeface="MS PGothic" charset="0"/>
                <a:cs typeface="MS PGothic" charset="0"/>
              </a:rPr>
              <a:t> </a:t>
            </a:r>
            <a:r>
              <a:rPr lang="it-IT" sz="2400" dirty="0" err="1">
                <a:latin typeface="Arial" charset="0"/>
                <a:ea typeface="MS PGothic" charset="0"/>
                <a:cs typeface="MS PGothic" charset="0"/>
              </a:rPr>
              <a:t>naturelles</a:t>
            </a:r>
            <a:r>
              <a:rPr lang="it-IT" sz="2400" dirty="0">
                <a:latin typeface="Arial" charset="0"/>
                <a:ea typeface="MS PGothic" charset="0"/>
                <a:cs typeface="MS PGothic" charset="0"/>
              </a:rPr>
              <a:t> et/</a:t>
            </a:r>
            <a:r>
              <a:rPr lang="it-IT" sz="2400" dirty="0" err="1">
                <a:latin typeface="Arial" charset="0"/>
                <a:ea typeface="MS PGothic" charset="0"/>
                <a:cs typeface="MS PGothic" charset="0"/>
              </a:rPr>
              <a:t>ou</a:t>
            </a:r>
            <a:r>
              <a:rPr lang="it-IT" sz="2400" dirty="0">
                <a:latin typeface="Arial" charset="0"/>
                <a:ea typeface="MS PGothic" charset="0"/>
                <a:cs typeface="MS PGothic" charset="0"/>
              </a:rPr>
              <a:t> </a:t>
            </a:r>
            <a:r>
              <a:rPr lang="it-IT" sz="2400" dirty="0" err="1">
                <a:latin typeface="Arial" charset="0"/>
                <a:ea typeface="MS PGothic" charset="0"/>
                <a:cs typeface="MS PGothic" charset="0"/>
              </a:rPr>
              <a:t>des</a:t>
            </a:r>
            <a:r>
              <a:rPr lang="it-IT" sz="2400" dirty="0">
                <a:latin typeface="Arial" charset="0"/>
                <a:ea typeface="MS PGothic" charset="0"/>
                <a:cs typeface="MS PGothic" charset="0"/>
              </a:rPr>
              <a:t> </a:t>
            </a:r>
            <a:r>
              <a:rPr lang="it-IT" sz="2400" dirty="0" err="1">
                <a:latin typeface="Arial" charset="0"/>
                <a:ea typeface="MS PGothic" charset="0"/>
                <a:cs typeface="MS PGothic" charset="0"/>
              </a:rPr>
              <a:t>vérités</a:t>
            </a:r>
            <a:r>
              <a:rPr lang="it-IT" sz="2400" dirty="0">
                <a:latin typeface="Arial" charset="0"/>
                <a:ea typeface="MS PGothic" charset="0"/>
                <a:cs typeface="MS PGothic" charset="0"/>
              </a:rPr>
              <a:t> </a:t>
            </a:r>
            <a:r>
              <a:rPr lang="it-IT" sz="2400" dirty="0" err="1">
                <a:latin typeface="Arial" charset="0"/>
                <a:ea typeface="MS PGothic" charset="0"/>
                <a:cs typeface="MS PGothic" charset="0"/>
              </a:rPr>
              <a:t>scientifiques</a:t>
            </a:r>
            <a:r>
              <a:rPr lang="it-IT" sz="2400" dirty="0">
                <a:latin typeface="Arial" charset="0"/>
                <a:ea typeface="MS PGothic" charset="0"/>
                <a:cs typeface="MS PGothic" charset="0"/>
              </a:rPr>
              <a:t> (</a:t>
            </a:r>
            <a:r>
              <a:rPr lang="it-IT" sz="2400" i="1" dirty="0" err="1">
                <a:latin typeface="Arial" charset="0"/>
                <a:ea typeface="MS PGothic" charset="0"/>
                <a:cs typeface="MS PGothic" charset="0"/>
              </a:rPr>
              <a:t>nénufar</a:t>
            </a:r>
            <a:r>
              <a:rPr lang="it-IT" sz="2400" dirty="0">
                <a:latin typeface="Arial" charset="0"/>
                <a:ea typeface="MS PGothic" charset="0"/>
                <a:cs typeface="MS PGothic" charset="0"/>
              </a:rPr>
              <a:t> en est un bel </a:t>
            </a:r>
            <a:r>
              <a:rPr lang="it-IT" sz="2400" dirty="0" err="1">
                <a:latin typeface="Arial" charset="0"/>
                <a:ea typeface="MS PGothic" charset="0"/>
                <a:cs typeface="MS PGothic" charset="0"/>
              </a:rPr>
              <a:t>exemple</a:t>
            </a:r>
            <a:r>
              <a:rPr lang="it-IT" sz="2400" dirty="0">
                <a:latin typeface="Arial" charset="0"/>
                <a:ea typeface="MS PGothic" charset="0"/>
                <a:cs typeface="MS PGothic" charset="0"/>
              </a:rPr>
              <a:t>)</a:t>
            </a:r>
            <a:endParaRPr lang="fr-FR" sz="2400" dirty="0">
              <a:latin typeface="Arial" charset="0"/>
              <a:ea typeface="MS PGothic" charset="0"/>
              <a:cs typeface="MS PGothic" charset="0"/>
            </a:endParaRPr>
          </a:p>
          <a:p>
            <a:pPr algn="just"/>
            <a:r>
              <a:rPr lang="it-IT" sz="2000" dirty="0">
                <a:latin typeface="Arial" charset="0"/>
                <a:ea typeface="MS PGothic" charset="0"/>
                <a:cs typeface="MS PGothic" charset="0"/>
              </a:rPr>
              <a:t>“</a:t>
            </a:r>
            <a:r>
              <a:rPr lang="it-IT" sz="2000" dirty="0" err="1">
                <a:latin typeface="Arial" charset="0"/>
                <a:ea typeface="MS PGothic" charset="0"/>
                <a:cs typeface="MS PGothic" charset="0"/>
              </a:rPr>
              <a:t>Les</a:t>
            </a:r>
            <a:r>
              <a:rPr lang="it-IT" sz="2000" dirty="0">
                <a:latin typeface="Arial" charset="0"/>
                <a:ea typeface="MS PGothic" charset="0"/>
                <a:cs typeface="MS PGothic" charset="0"/>
              </a:rPr>
              <a:t> </a:t>
            </a:r>
            <a:r>
              <a:rPr lang="it-IT" sz="2000" dirty="0" err="1">
                <a:latin typeface="Arial" charset="0"/>
                <a:ea typeface="MS PGothic" charset="0"/>
                <a:cs typeface="MS PGothic" charset="0"/>
              </a:rPr>
              <a:t>folles</a:t>
            </a:r>
            <a:r>
              <a:rPr lang="it-IT" sz="2000" dirty="0">
                <a:latin typeface="Arial" charset="0"/>
                <a:ea typeface="MS PGothic" charset="0"/>
                <a:cs typeface="MS PGothic" charset="0"/>
              </a:rPr>
              <a:t> (</a:t>
            </a:r>
            <a:r>
              <a:rPr lang="it-IT" sz="2000" dirty="0" err="1">
                <a:latin typeface="Arial" charset="0"/>
                <a:ea typeface="MS PGothic" charset="0"/>
                <a:cs typeface="MS PGothic" charset="0"/>
              </a:rPr>
              <a:t>més</a:t>
            </a:r>
            <a:r>
              <a:rPr lang="it-IT" sz="2000" dirty="0">
                <a:latin typeface="Arial" charset="0"/>
                <a:ea typeface="MS PGothic" charset="0"/>
                <a:cs typeface="MS PGothic" charset="0"/>
              </a:rPr>
              <a:t>)</a:t>
            </a:r>
            <a:r>
              <a:rPr lang="it-IT" sz="2000" dirty="0" err="1">
                <a:latin typeface="Arial" charset="0"/>
                <a:ea typeface="MS PGothic" charset="0"/>
                <a:cs typeface="MS PGothic" charset="0"/>
              </a:rPr>
              <a:t>aventures</a:t>
            </a:r>
            <a:r>
              <a:rPr lang="it-IT" sz="2000" dirty="0">
                <a:latin typeface="Arial" charset="0"/>
                <a:ea typeface="MS PGothic" charset="0"/>
                <a:cs typeface="MS PGothic" charset="0"/>
              </a:rPr>
              <a:t> de l’</a:t>
            </a:r>
            <a:r>
              <a:rPr lang="it-IT" sz="2000" dirty="0" err="1">
                <a:latin typeface="Arial" charset="0"/>
                <a:ea typeface="MS PGothic" charset="0"/>
                <a:cs typeface="MS PGothic" charset="0"/>
              </a:rPr>
              <a:t>orthographe</a:t>
            </a:r>
            <a:r>
              <a:rPr lang="it-IT" sz="2000" dirty="0">
                <a:latin typeface="Arial" charset="0"/>
                <a:ea typeface="MS PGothic" charset="0"/>
                <a:cs typeface="MS PGothic" charset="0"/>
              </a:rPr>
              <a:t> </a:t>
            </a:r>
            <a:r>
              <a:rPr lang="it-IT" sz="2000" dirty="0" err="1">
                <a:latin typeface="Arial" charset="0"/>
                <a:ea typeface="MS PGothic" charset="0"/>
                <a:cs typeface="MS PGothic" charset="0"/>
              </a:rPr>
              <a:t>rectifiée</a:t>
            </a:r>
            <a:r>
              <a:rPr lang="it-IT" sz="2000" dirty="0">
                <a:latin typeface="Arial" charset="0"/>
                <a:ea typeface="MS PGothic" charset="0"/>
                <a:cs typeface="MS PGothic" charset="0"/>
              </a:rPr>
              <a:t> </a:t>
            </a:r>
            <a:r>
              <a:rPr lang="it-IT" sz="2000" dirty="0" err="1">
                <a:latin typeface="Arial" charset="0"/>
                <a:ea typeface="MS PGothic" charset="0"/>
                <a:cs typeface="MS PGothic" charset="0"/>
              </a:rPr>
              <a:t>au</a:t>
            </a:r>
            <a:r>
              <a:rPr lang="it-IT" sz="2000" dirty="0">
                <a:latin typeface="Arial" charset="0"/>
                <a:ea typeface="MS PGothic" charset="0"/>
                <a:cs typeface="MS PGothic" charset="0"/>
              </a:rPr>
              <a:t> </a:t>
            </a:r>
            <a:r>
              <a:rPr lang="it-IT" sz="2000" dirty="0" err="1">
                <a:latin typeface="Arial" charset="0"/>
                <a:ea typeface="MS PGothic" charset="0"/>
                <a:cs typeface="MS PGothic" charset="0"/>
              </a:rPr>
              <a:t>pays</a:t>
            </a:r>
            <a:r>
              <a:rPr lang="it-IT" sz="2000" dirty="0">
                <a:latin typeface="Arial" charset="0"/>
                <a:ea typeface="MS PGothic" charset="0"/>
                <a:cs typeface="MS PGothic" charset="0"/>
              </a:rPr>
              <a:t> </a:t>
            </a:r>
            <a:r>
              <a:rPr lang="it-IT" sz="2000" dirty="0" err="1">
                <a:latin typeface="Arial" charset="0"/>
                <a:ea typeface="MS PGothic" charset="0"/>
                <a:cs typeface="MS PGothic" charset="0"/>
              </a:rPr>
              <a:t>du</a:t>
            </a:r>
            <a:r>
              <a:rPr lang="it-IT" sz="2000" dirty="0">
                <a:latin typeface="Arial" charset="0"/>
                <a:ea typeface="MS PGothic" charset="0"/>
                <a:cs typeface="MS PGothic" charset="0"/>
              </a:rPr>
              <a:t> </a:t>
            </a:r>
            <a:r>
              <a:rPr lang="it-IT" sz="2000" dirty="0" err="1">
                <a:latin typeface="Arial" charset="0"/>
                <a:ea typeface="MS PGothic" charset="0"/>
                <a:cs typeface="MS PGothic" charset="0"/>
              </a:rPr>
              <a:t>circonflexe</a:t>
            </a:r>
            <a:r>
              <a:rPr lang="it-IT" sz="2000" dirty="0">
                <a:latin typeface="Arial" charset="0"/>
                <a:ea typeface="MS PGothic" charset="0"/>
                <a:cs typeface="MS PGothic" charset="0"/>
              </a:rPr>
              <a:t>”, M.A. </a:t>
            </a:r>
            <a:r>
              <a:rPr lang="it-IT" sz="2000" dirty="0" err="1">
                <a:latin typeface="Arial" charset="0"/>
                <a:ea typeface="MS PGothic" charset="0"/>
                <a:cs typeface="MS PGothic" charset="0"/>
              </a:rPr>
              <a:t>Paveau</a:t>
            </a:r>
            <a:r>
              <a:rPr lang="it-IT" sz="2000" dirty="0">
                <a:latin typeface="Arial" charset="0"/>
                <a:ea typeface="MS PGothic" charset="0"/>
                <a:cs typeface="MS PGothic" charset="0"/>
              </a:rPr>
              <a:t> pour La pensée </a:t>
            </a:r>
            <a:r>
              <a:rPr lang="it-IT" sz="2000" dirty="0" err="1">
                <a:latin typeface="Arial" charset="0"/>
                <a:ea typeface="MS PGothic" charset="0"/>
                <a:cs typeface="MS PGothic" charset="0"/>
              </a:rPr>
              <a:t>du</a:t>
            </a:r>
            <a:r>
              <a:rPr lang="it-IT" sz="2000" dirty="0">
                <a:latin typeface="Arial" charset="0"/>
                <a:ea typeface="MS PGothic" charset="0"/>
                <a:cs typeface="MS PGothic" charset="0"/>
              </a:rPr>
              <a:t> </a:t>
            </a:r>
            <a:r>
              <a:rPr lang="it-IT" sz="2000" dirty="0" err="1">
                <a:latin typeface="Arial" charset="0"/>
                <a:ea typeface="MS PGothic" charset="0"/>
                <a:cs typeface="MS PGothic" charset="0"/>
              </a:rPr>
              <a:t>discours</a:t>
            </a:r>
            <a:r>
              <a:rPr lang="it-IT" sz="2000" dirty="0">
                <a:latin typeface="Arial" charset="0"/>
                <a:ea typeface="MS PGothic" charset="0"/>
                <a:cs typeface="MS PGothic" charset="0"/>
              </a:rPr>
              <a:t>. </a:t>
            </a:r>
            <a:r>
              <a:rPr lang="it-IT" sz="2000" dirty="0" err="1">
                <a:latin typeface="Arial" charset="0"/>
                <a:ea typeface="MS PGothic" charset="0"/>
                <a:cs typeface="MS PGothic" charset="0"/>
              </a:rPr>
              <a:t>Vases</a:t>
            </a:r>
            <a:r>
              <a:rPr lang="it-IT" sz="2000" dirty="0">
                <a:latin typeface="Arial" charset="0"/>
                <a:ea typeface="MS PGothic" charset="0"/>
                <a:cs typeface="MS PGothic" charset="0"/>
              </a:rPr>
              <a:t> </a:t>
            </a:r>
            <a:r>
              <a:rPr lang="it-IT" sz="2000" dirty="0" err="1">
                <a:latin typeface="Arial" charset="0"/>
                <a:ea typeface="MS PGothic" charset="0"/>
                <a:cs typeface="MS PGothic" charset="0"/>
              </a:rPr>
              <a:t>communicants</a:t>
            </a:r>
            <a:r>
              <a:rPr lang="it-IT" sz="2000" dirty="0">
                <a:latin typeface="Arial" charset="0"/>
                <a:ea typeface="MS PGothic" charset="0"/>
                <a:cs typeface="MS PGothic" charset="0"/>
              </a:rPr>
              <a:t> de mai 2012</a:t>
            </a:r>
            <a:endParaRPr lang="fr-FR" sz="2000" dirty="0">
              <a:latin typeface="Arial" charset="0"/>
              <a:ea typeface="MS PGothic" charset="0"/>
              <a:cs typeface="MS PGothic" charset="0"/>
            </a:endParaRPr>
          </a:p>
          <a:p>
            <a:endParaRPr lang="it-IT" sz="2400" dirty="0">
              <a:latin typeface="Arial" charset="0"/>
              <a:ea typeface="MS PGothic" charset="0"/>
              <a:cs typeface="MS PGothic" charset="0"/>
            </a:endParaRPr>
          </a:p>
        </p:txBody>
      </p:sp>
    </p:spTree>
    <p:extLst>
      <p:ext uri="{BB962C8B-B14F-4D97-AF65-F5344CB8AC3E}">
        <p14:creationId xmlns:p14="http://schemas.microsoft.com/office/powerpoint/2010/main" val="92325080"/>
      </p:ext>
    </p:extLst>
  </p:cSld>
  <p:clrMapOvr>
    <a:masterClrMapping/>
  </p:clrMapOvr>
  <p:timing>
    <p:tnLst>
      <p:par>
        <p:cTn xmlns:p14="http://schemas.microsoft.com/office/powerpoint/2010/main" id="1" dur="indefinite" restart="never" nodeType="tmRoot"/>
      </p:par>
    </p:tnLst>
  </p:timing>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z="2800" dirty="0" smtClean="0"/>
              <a:t>Nouvelle </a:t>
            </a:r>
            <a:r>
              <a:rPr lang="it-IT" sz="2800" dirty="0" err="1" smtClean="0"/>
              <a:t>orthographe</a:t>
            </a:r>
            <a:r>
              <a:rPr lang="it-IT" sz="2800" dirty="0" smtClean="0"/>
              <a:t/>
            </a:r>
            <a:br>
              <a:rPr lang="it-IT" sz="2800" dirty="0" smtClean="0"/>
            </a:br>
            <a:endParaRPr lang="it-IT" sz="2800" dirty="0"/>
          </a:p>
        </p:txBody>
      </p:sp>
      <p:sp>
        <p:nvSpPr>
          <p:cNvPr id="3" name="Segnaposto contenuto 2"/>
          <p:cNvSpPr>
            <a:spLocks noGrp="1"/>
          </p:cNvSpPr>
          <p:nvPr>
            <p:ph idx="1"/>
          </p:nvPr>
        </p:nvSpPr>
        <p:spPr/>
        <p:txBody>
          <a:bodyPr>
            <a:normAutofit lnSpcReduction="10000"/>
          </a:bodyPr>
          <a:lstStyle/>
          <a:p>
            <a:r>
              <a:rPr lang="fr-FR" sz="2400" dirty="0"/>
              <a:t>1. harmoniser les familles désaccordées : </a:t>
            </a:r>
            <a:r>
              <a:rPr lang="fr-FR" sz="2400" i="1" dirty="0"/>
              <a:t>boursouflure </a:t>
            </a:r>
            <a:r>
              <a:rPr lang="fr-FR" sz="2400" dirty="0"/>
              <a:t>(comme </a:t>
            </a:r>
            <a:r>
              <a:rPr lang="fr-FR" sz="2400" i="1" dirty="0"/>
              <a:t>souffle</a:t>
            </a:r>
            <a:r>
              <a:rPr lang="fr-FR" sz="2400" dirty="0"/>
              <a:t>) </a:t>
            </a:r>
            <a:r>
              <a:rPr lang="fr-FR" sz="2400" dirty="0">
                <a:sym typeface="Symbol"/>
              </a:rPr>
              <a:t></a:t>
            </a:r>
            <a:r>
              <a:rPr lang="fr-FR" sz="2400" dirty="0"/>
              <a:t> </a:t>
            </a:r>
            <a:r>
              <a:rPr lang="fr-FR" sz="2400" i="1" dirty="0"/>
              <a:t>boursoufflure</a:t>
            </a:r>
            <a:r>
              <a:rPr lang="fr-FR" sz="2400" dirty="0"/>
              <a:t> ; </a:t>
            </a:r>
            <a:r>
              <a:rPr lang="fr-FR" sz="2400" i="1" dirty="0"/>
              <a:t>chariot</a:t>
            </a:r>
            <a:r>
              <a:rPr lang="fr-FR" sz="2400" dirty="0"/>
              <a:t>  (comme </a:t>
            </a:r>
            <a:r>
              <a:rPr lang="fr-FR" sz="2400" i="1" dirty="0"/>
              <a:t>charrette</a:t>
            </a:r>
            <a:r>
              <a:rPr lang="fr-FR" sz="2400" dirty="0"/>
              <a:t>, </a:t>
            </a:r>
            <a:r>
              <a:rPr lang="fr-FR" sz="2400" i="1" dirty="0"/>
              <a:t>charrue</a:t>
            </a:r>
            <a:r>
              <a:rPr lang="fr-FR" sz="2400" dirty="0"/>
              <a:t>) </a:t>
            </a:r>
            <a:r>
              <a:rPr lang="fr-FR" sz="2400" dirty="0">
                <a:sym typeface="Symbol"/>
              </a:rPr>
              <a:t></a:t>
            </a:r>
            <a:r>
              <a:rPr lang="fr-FR" sz="2400" dirty="0"/>
              <a:t> </a:t>
            </a:r>
            <a:r>
              <a:rPr lang="fr-FR" sz="2400" i="1" dirty="0"/>
              <a:t>charriot</a:t>
            </a:r>
            <a:r>
              <a:rPr lang="fr-FR" sz="2400" dirty="0"/>
              <a:t> ; </a:t>
            </a:r>
            <a:r>
              <a:rPr lang="fr-FR" sz="2400" i="1" dirty="0"/>
              <a:t>combatif </a:t>
            </a:r>
            <a:r>
              <a:rPr lang="fr-FR" sz="2400" dirty="0"/>
              <a:t>(comme </a:t>
            </a:r>
            <a:r>
              <a:rPr lang="fr-FR" sz="2400" i="1" dirty="0"/>
              <a:t>combattre</a:t>
            </a:r>
            <a:r>
              <a:rPr lang="fr-FR" sz="2400" dirty="0"/>
              <a:t>) </a:t>
            </a:r>
            <a:r>
              <a:rPr lang="fr-FR" sz="2400" dirty="0">
                <a:sym typeface="Symbol"/>
              </a:rPr>
              <a:t></a:t>
            </a:r>
            <a:r>
              <a:rPr lang="fr-FR" sz="2400" dirty="0"/>
              <a:t> </a:t>
            </a:r>
            <a:r>
              <a:rPr lang="fr-FR" sz="2400" i="1" dirty="0"/>
              <a:t>combattif </a:t>
            </a:r>
            <a:r>
              <a:rPr lang="fr-FR" sz="2400" dirty="0"/>
              <a:t>;</a:t>
            </a:r>
          </a:p>
          <a:p>
            <a:r>
              <a:rPr lang="fr-FR" sz="2400" dirty="0"/>
              <a:t>2. simplifier quand une voyelle écrite s’avère inutile pour la prononciation : </a:t>
            </a:r>
            <a:r>
              <a:rPr lang="fr-FR" sz="2400" b="1" i="1" dirty="0"/>
              <a:t>oignon</a:t>
            </a:r>
            <a:r>
              <a:rPr lang="fr-FR" sz="2400" dirty="0"/>
              <a:t> (où le </a:t>
            </a:r>
            <a:r>
              <a:rPr lang="fr-FR" sz="2400" i="1" dirty="0"/>
              <a:t>i </a:t>
            </a:r>
            <a:r>
              <a:rPr lang="fr-FR" sz="2400" dirty="0"/>
              <a:t>ne se prononce pas) </a:t>
            </a:r>
            <a:r>
              <a:rPr lang="fr-FR" sz="2400" dirty="0">
                <a:sym typeface="Symbol"/>
              </a:rPr>
              <a:t></a:t>
            </a:r>
            <a:r>
              <a:rPr lang="fr-FR" sz="2400" dirty="0"/>
              <a:t> </a:t>
            </a:r>
            <a:r>
              <a:rPr lang="fr-FR" sz="2400" b="1" i="1" dirty="0"/>
              <a:t>ognon</a:t>
            </a:r>
            <a:r>
              <a:rPr lang="fr-FR" sz="2400" dirty="0"/>
              <a:t> ; </a:t>
            </a:r>
            <a:r>
              <a:rPr lang="fr-FR" sz="2400" i="1" dirty="0"/>
              <a:t>asseoir</a:t>
            </a:r>
            <a:r>
              <a:rPr lang="fr-FR" sz="2400" dirty="0"/>
              <a:t> (où le </a:t>
            </a:r>
            <a:r>
              <a:rPr lang="fr-FR" sz="2400" i="1" dirty="0"/>
              <a:t>e </a:t>
            </a:r>
            <a:r>
              <a:rPr lang="fr-FR" sz="2400" dirty="0"/>
              <a:t>ne se prononce pas)</a:t>
            </a:r>
            <a:r>
              <a:rPr lang="fr-FR" sz="2400" dirty="0">
                <a:sym typeface="Symbol"/>
              </a:rPr>
              <a:t></a:t>
            </a:r>
            <a:r>
              <a:rPr lang="fr-FR" sz="2400" dirty="0"/>
              <a:t> </a:t>
            </a:r>
            <a:r>
              <a:rPr lang="fr-FR" sz="2400" i="1" dirty="0"/>
              <a:t>assoir </a:t>
            </a:r>
            <a:r>
              <a:rPr lang="fr-FR" sz="2400" dirty="0"/>
              <a:t>; </a:t>
            </a:r>
            <a:r>
              <a:rPr lang="fr-FR" sz="2400" i="1" dirty="0"/>
              <a:t>interpeller </a:t>
            </a:r>
            <a:r>
              <a:rPr lang="fr-FR" sz="2400" dirty="0">
                <a:sym typeface="Symbol"/>
              </a:rPr>
              <a:t></a:t>
            </a:r>
            <a:r>
              <a:rPr lang="fr-FR" sz="2400" dirty="0"/>
              <a:t> </a:t>
            </a:r>
            <a:r>
              <a:rPr lang="fr-FR" sz="2400" i="1" dirty="0"/>
              <a:t>interpeler</a:t>
            </a:r>
            <a:r>
              <a:rPr lang="fr-FR" sz="2400" dirty="0"/>
              <a:t> (où le </a:t>
            </a:r>
            <a:r>
              <a:rPr lang="fr-FR" sz="2400" i="1" dirty="0"/>
              <a:t>e</a:t>
            </a:r>
            <a:r>
              <a:rPr lang="fr-FR" sz="2400" dirty="0"/>
              <a:t> ne se prononce pas même s’il est suivi d’une double consonne) ; </a:t>
            </a:r>
          </a:p>
          <a:p>
            <a:r>
              <a:rPr lang="fr-FR" sz="2400" dirty="0"/>
              <a:t>3. respecter l’étymologie : </a:t>
            </a:r>
            <a:r>
              <a:rPr lang="fr-FR" sz="2400" i="1" dirty="0"/>
              <a:t>nénuphar</a:t>
            </a:r>
            <a:r>
              <a:rPr lang="fr-FR" sz="2400" dirty="0"/>
              <a:t> (arabo-persane) </a:t>
            </a:r>
            <a:r>
              <a:rPr lang="fr-FR" sz="2400" dirty="0">
                <a:sym typeface="Symbol"/>
              </a:rPr>
              <a:t></a:t>
            </a:r>
            <a:r>
              <a:rPr lang="fr-FR" sz="2400" dirty="0"/>
              <a:t> </a:t>
            </a:r>
            <a:r>
              <a:rPr lang="fr-FR" sz="2400" i="1" dirty="0"/>
              <a:t>nénufar </a:t>
            </a:r>
            <a:endParaRPr lang="fr-FR" sz="2400" dirty="0"/>
          </a:p>
          <a:p>
            <a:r>
              <a:rPr lang="it-IT" sz="2400" dirty="0" smtClean="0"/>
              <a:t>…</a:t>
            </a:r>
            <a:endParaRPr lang="fr-FR" sz="2400" dirty="0"/>
          </a:p>
          <a:p>
            <a:endParaRPr lang="it-IT" sz="2400" dirty="0"/>
          </a:p>
        </p:txBody>
      </p:sp>
    </p:spTree>
    <p:extLst>
      <p:ext uri="{BB962C8B-B14F-4D97-AF65-F5344CB8AC3E}">
        <p14:creationId xmlns:p14="http://schemas.microsoft.com/office/powerpoint/2010/main" val="1119617718"/>
      </p:ext>
    </p:extLst>
  </p:cSld>
  <p:clrMapOvr>
    <a:masterClrMapping/>
  </p:clrMapOvr>
  <p:timing>
    <p:tnLst>
      <p:par>
        <p:cTn xmlns:p14="http://schemas.microsoft.com/office/powerpoint/2010/main" id="1" dur="indefinite" restart="never" nodeType="tmRoot"/>
      </p:par>
    </p:tnLst>
  </p:timing>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smtClean="0"/>
              <a:t>oignon ou ognon?</a:t>
            </a:r>
            <a:endParaRPr lang="fr-CA" sz="2800" dirty="0"/>
          </a:p>
        </p:txBody>
      </p:sp>
      <p:sp>
        <p:nvSpPr>
          <p:cNvPr id="3" name="Segnaposto contenuto 2"/>
          <p:cNvSpPr>
            <a:spLocks noGrp="1"/>
          </p:cNvSpPr>
          <p:nvPr>
            <p:ph idx="1"/>
          </p:nvPr>
        </p:nvSpPr>
        <p:spPr/>
        <p:txBody>
          <a:bodyPr>
            <a:normAutofit lnSpcReduction="10000"/>
          </a:bodyPr>
          <a:lstStyle/>
          <a:p>
            <a:r>
              <a:rPr lang="it-IT" sz="2400" dirty="0" err="1" smtClean="0">
                <a:effectLst/>
              </a:rPr>
              <a:t>oignon</a:t>
            </a:r>
            <a:r>
              <a:rPr lang="it-IT" sz="2400" dirty="0" smtClean="0">
                <a:effectLst/>
              </a:rPr>
              <a:t> </a:t>
            </a:r>
            <a:r>
              <a:rPr lang="it-IT" sz="2400" dirty="0" err="1" smtClean="0">
                <a:effectLst/>
              </a:rPr>
              <a:t>ou</a:t>
            </a:r>
            <a:r>
              <a:rPr lang="it-IT" sz="2400" dirty="0" smtClean="0">
                <a:effectLst/>
              </a:rPr>
              <a:t> </a:t>
            </a:r>
            <a:r>
              <a:rPr lang="it-IT" sz="2400" dirty="0" err="1" smtClean="0">
                <a:effectLst/>
              </a:rPr>
              <a:t>ognon</a:t>
            </a:r>
            <a:r>
              <a:rPr lang="it-IT" sz="2400" dirty="0" smtClean="0">
                <a:effectLst/>
              </a:rPr>
              <a:t> [</a:t>
            </a:r>
            <a:r>
              <a:rPr lang="it-IT" sz="2400" dirty="0" err="1" smtClean="0">
                <a:effectLst/>
              </a:rPr>
              <a:t>ɔɲɔ</a:t>
            </a:r>
            <a:r>
              <a:rPr lang="it-IT" sz="2400" dirty="0" smtClean="0">
                <a:effectLst/>
              </a:rPr>
              <a:t>̃] </a:t>
            </a:r>
            <a:r>
              <a:rPr lang="it-IT" sz="2400" dirty="0" err="1" smtClean="0">
                <a:effectLst/>
              </a:rPr>
              <a:t>nom</a:t>
            </a:r>
            <a:r>
              <a:rPr lang="it-IT" sz="2400" dirty="0" smtClean="0">
                <a:effectLst/>
              </a:rPr>
              <a:t> </a:t>
            </a:r>
            <a:r>
              <a:rPr lang="it-IT" sz="2400" dirty="0" err="1" smtClean="0">
                <a:effectLst/>
              </a:rPr>
              <a:t>masculin</a:t>
            </a:r>
            <a:r>
              <a:rPr lang="it-IT" sz="2400" dirty="0" smtClean="0">
                <a:effectLst/>
              </a:rPr>
              <a:t> </a:t>
            </a:r>
            <a:r>
              <a:rPr lang="it-IT" sz="2400" dirty="0" err="1" smtClean="0">
                <a:effectLst/>
              </a:rPr>
              <a:t>étym</a:t>
            </a:r>
            <a:r>
              <a:rPr lang="it-IT" sz="2400" dirty="0" smtClean="0">
                <a:effectLst/>
              </a:rPr>
              <a:t>. </a:t>
            </a:r>
            <a:r>
              <a:rPr lang="it-IT" sz="2400" cap="all" dirty="0" err="1" smtClean="0">
                <a:effectLst/>
              </a:rPr>
              <a:t>xiv</a:t>
            </a:r>
            <a:r>
              <a:rPr lang="it-IT" sz="2400" baseline="30000" dirty="0" err="1" smtClean="0">
                <a:effectLst/>
              </a:rPr>
              <a:t>e</a:t>
            </a:r>
            <a:r>
              <a:rPr lang="it-IT" sz="2400" dirty="0" smtClean="0">
                <a:effectLst/>
              </a:rPr>
              <a:t> ; </a:t>
            </a:r>
            <a:r>
              <a:rPr lang="it-IT" sz="2400" b="0" i="1" dirty="0" err="1" smtClean="0">
                <a:effectLst/>
              </a:rPr>
              <a:t>hunion</a:t>
            </a:r>
            <a:r>
              <a:rPr lang="it-IT" sz="2400" b="0" i="1" dirty="0" smtClean="0">
                <a:effectLst/>
              </a:rPr>
              <a:t>, </a:t>
            </a:r>
            <a:r>
              <a:rPr lang="it-IT" sz="2400" b="0" i="1" dirty="0" err="1" smtClean="0">
                <a:effectLst/>
              </a:rPr>
              <a:t>ognon</a:t>
            </a:r>
            <a:r>
              <a:rPr lang="it-IT" sz="2400" dirty="0" smtClean="0">
                <a:effectLst/>
              </a:rPr>
              <a:t> </a:t>
            </a:r>
            <a:r>
              <a:rPr lang="it-IT" sz="2400" cap="all" dirty="0" err="1" smtClean="0">
                <a:effectLst/>
              </a:rPr>
              <a:t>xiii</a:t>
            </a:r>
            <a:r>
              <a:rPr lang="it-IT" sz="2400" baseline="30000" dirty="0" err="1" smtClean="0">
                <a:effectLst/>
              </a:rPr>
              <a:t>e</a:t>
            </a:r>
            <a:r>
              <a:rPr lang="it-IT" sz="2400" dirty="0" smtClean="0">
                <a:effectLst/>
              </a:rPr>
              <a:t> ◊ latin </a:t>
            </a:r>
            <a:r>
              <a:rPr lang="it-IT" sz="2400" dirty="0" err="1" smtClean="0">
                <a:effectLst/>
              </a:rPr>
              <a:t>dialectal</a:t>
            </a:r>
            <a:r>
              <a:rPr lang="it-IT" sz="2400" dirty="0" smtClean="0">
                <a:effectLst/>
              </a:rPr>
              <a:t> </a:t>
            </a:r>
            <a:r>
              <a:rPr lang="it-IT" sz="2400" b="0" i="1" dirty="0" err="1" smtClean="0">
                <a:effectLst/>
              </a:rPr>
              <a:t>unio</a:t>
            </a:r>
            <a:r>
              <a:rPr lang="it-IT" sz="2400" b="0" i="1" dirty="0" smtClean="0">
                <a:effectLst/>
              </a:rPr>
              <a:t>, </a:t>
            </a:r>
            <a:r>
              <a:rPr lang="it-IT" sz="2400" b="0" i="1" dirty="0" err="1" smtClean="0">
                <a:effectLst/>
              </a:rPr>
              <a:t>onis</a:t>
            </a:r>
            <a:r>
              <a:rPr lang="it-IT" sz="2400" dirty="0" smtClean="0">
                <a:effectLst/>
              </a:rPr>
              <a:t> </a:t>
            </a:r>
            <a:r>
              <a:rPr lang="it-IT" sz="2400" dirty="0" err="1" smtClean="0">
                <a:effectLst/>
              </a:rPr>
              <a:t>Famille</a:t>
            </a:r>
            <a:r>
              <a:rPr lang="it-IT" sz="2400" dirty="0" smtClean="0">
                <a:effectLst/>
              </a:rPr>
              <a:t> </a:t>
            </a:r>
            <a:r>
              <a:rPr lang="it-IT" sz="2400" dirty="0" err="1" smtClean="0">
                <a:effectLst/>
              </a:rPr>
              <a:t>étymologique</a:t>
            </a:r>
            <a:r>
              <a:rPr lang="it-IT" sz="2400" dirty="0" smtClean="0">
                <a:effectLst/>
              </a:rPr>
              <a:t> ⇨  un.</a:t>
            </a:r>
          </a:p>
          <a:p>
            <a:r>
              <a:rPr lang="it-IT" sz="2400" dirty="0" smtClean="0">
                <a:effectLst/>
              </a:rPr>
              <a:t>❖</a:t>
            </a:r>
          </a:p>
          <a:p>
            <a:r>
              <a:rPr lang="it-IT" sz="2400" dirty="0"/>
              <a:t>■</a:t>
            </a:r>
            <a:r>
              <a:rPr lang="it-IT" sz="2400" dirty="0" smtClean="0">
                <a:effectLst/>
              </a:rPr>
              <a:t> La </a:t>
            </a:r>
            <a:r>
              <a:rPr lang="it-IT" sz="2400" dirty="0" err="1" smtClean="0">
                <a:effectLst/>
              </a:rPr>
              <a:t>graphie</a:t>
            </a:r>
            <a:r>
              <a:rPr lang="it-IT" sz="2400" dirty="0" smtClean="0">
                <a:effectLst/>
              </a:rPr>
              <a:t> </a:t>
            </a:r>
            <a:r>
              <a:rPr lang="it-IT" sz="2400" dirty="0" err="1" smtClean="0">
                <a:effectLst/>
              </a:rPr>
              <a:t>ognon</a:t>
            </a:r>
            <a:r>
              <a:rPr lang="it-IT" sz="2400" dirty="0" smtClean="0">
                <a:effectLst/>
              </a:rPr>
              <a:t> est </a:t>
            </a:r>
            <a:r>
              <a:rPr lang="it-IT" sz="2400" dirty="0" err="1" smtClean="0">
                <a:effectLst/>
              </a:rPr>
              <a:t>étymologique</a:t>
            </a:r>
            <a:r>
              <a:rPr lang="it-IT" sz="2400" dirty="0" smtClean="0">
                <a:effectLst/>
              </a:rPr>
              <a:t>.</a:t>
            </a:r>
          </a:p>
          <a:p>
            <a:r>
              <a:rPr lang="it-IT" sz="2400" dirty="0" smtClean="0">
                <a:effectLst/>
              </a:rPr>
              <a:t>© 2020 </a:t>
            </a:r>
            <a:r>
              <a:rPr lang="it-IT" sz="2400" dirty="0" err="1" smtClean="0">
                <a:effectLst/>
              </a:rPr>
              <a:t>Dictionnaires</a:t>
            </a:r>
            <a:r>
              <a:rPr lang="it-IT" sz="2400" dirty="0" smtClean="0">
                <a:effectLst/>
              </a:rPr>
              <a:t> Le Robert - Le Petit Robert de la langue </a:t>
            </a:r>
            <a:r>
              <a:rPr lang="it-IT" sz="2400" dirty="0" err="1" smtClean="0">
                <a:effectLst/>
              </a:rPr>
              <a:t>française</a:t>
            </a:r>
            <a:endParaRPr lang="it-IT" sz="2400" dirty="0" smtClean="0">
              <a:effectLst/>
            </a:endParaRPr>
          </a:p>
          <a:p>
            <a:pPr marL="0" indent="0">
              <a:buNone/>
            </a:pPr>
            <a:endParaRPr lang="it-IT" sz="2400" b="1" dirty="0" smtClean="0"/>
          </a:p>
          <a:p>
            <a:r>
              <a:rPr lang="it-IT" sz="2400" b="1" dirty="0" smtClean="0"/>
              <a:t>OIGNON</a:t>
            </a:r>
            <a:r>
              <a:rPr lang="it-IT" sz="2400" dirty="0" smtClean="0"/>
              <a:t> </a:t>
            </a:r>
            <a:r>
              <a:rPr lang="it-IT" sz="2400" dirty="0"/>
              <a:t>(oi se </a:t>
            </a:r>
            <a:r>
              <a:rPr lang="it-IT" sz="2400" dirty="0" err="1"/>
              <a:t>prononce</a:t>
            </a:r>
            <a:r>
              <a:rPr lang="it-IT" sz="2400" dirty="0"/>
              <a:t> o) </a:t>
            </a:r>
            <a:r>
              <a:rPr lang="it-IT" sz="2400" dirty="0" err="1"/>
              <a:t>nom</a:t>
            </a:r>
            <a:r>
              <a:rPr lang="it-IT" sz="2400" dirty="0"/>
              <a:t> </a:t>
            </a:r>
            <a:r>
              <a:rPr lang="it-IT" sz="2400" dirty="0" err="1" smtClean="0"/>
              <a:t>masculin</a:t>
            </a:r>
            <a:r>
              <a:rPr lang="it-IT" sz="2400" dirty="0" smtClean="0"/>
              <a:t> (DA 9°)</a:t>
            </a:r>
          </a:p>
          <a:p>
            <a:pPr algn="just"/>
            <a:r>
              <a:rPr lang="it-IT" sz="2400" dirty="0" smtClean="0"/>
              <a:t>mais à la </a:t>
            </a:r>
            <a:r>
              <a:rPr lang="it-IT" sz="2400" dirty="0" err="1" smtClean="0"/>
              <a:t>remarque</a:t>
            </a:r>
            <a:r>
              <a:rPr lang="it-IT" sz="2400" dirty="0"/>
              <a:t>:</a:t>
            </a:r>
            <a:r>
              <a:rPr lang="it-IT" sz="2400" dirty="0" smtClean="0"/>
              <a:t>  </a:t>
            </a:r>
            <a:r>
              <a:rPr lang="it-IT" sz="2400" dirty="0" err="1"/>
              <a:t>Peut</a:t>
            </a:r>
            <a:r>
              <a:rPr lang="it-IT" sz="2400" dirty="0"/>
              <a:t> s'</a:t>
            </a:r>
            <a:r>
              <a:rPr lang="it-IT" sz="2400" dirty="0" err="1"/>
              <a:t>écrire</a:t>
            </a:r>
            <a:r>
              <a:rPr lang="it-IT" sz="2400" dirty="0"/>
              <a:t> </a:t>
            </a:r>
            <a:r>
              <a:rPr lang="it-IT" sz="2400" dirty="0" err="1"/>
              <a:t>ognon</a:t>
            </a:r>
            <a:r>
              <a:rPr lang="it-IT" sz="2400" dirty="0"/>
              <a:t>, </a:t>
            </a:r>
            <a:r>
              <a:rPr lang="it-IT" sz="2400" dirty="0" err="1"/>
              <a:t>selon</a:t>
            </a:r>
            <a:r>
              <a:rPr lang="it-IT" sz="2400" dirty="0"/>
              <a:t> </a:t>
            </a:r>
            <a:r>
              <a:rPr lang="it-IT" sz="2400" dirty="0" err="1"/>
              <a:t>les</a:t>
            </a:r>
            <a:r>
              <a:rPr lang="it-IT" sz="2400" dirty="0"/>
              <a:t> </a:t>
            </a:r>
            <a:r>
              <a:rPr lang="it-IT" sz="2400" dirty="0" err="1"/>
              <a:t>recommandations</a:t>
            </a:r>
            <a:r>
              <a:rPr lang="it-IT" sz="2400" dirty="0"/>
              <a:t> </a:t>
            </a:r>
            <a:r>
              <a:rPr lang="it-IT" sz="2400" dirty="0" err="1"/>
              <a:t>proposées</a:t>
            </a:r>
            <a:r>
              <a:rPr lang="it-IT" sz="2400" dirty="0"/>
              <a:t> par le </a:t>
            </a:r>
            <a:r>
              <a:rPr lang="it-IT" sz="2400" dirty="0" err="1"/>
              <a:t>Conseil</a:t>
            </a:r>
            <a:r>
              <a:rPr lang="it-IT" sz="2400" dirty="0"/>
              <a:t> </a:t>
            </a:r>
            <a:r>
              <a:rPr lang="it-IT" sz="2400" dirty="0" err="1"/>
              <a:t>supérieur</a:t>
            </a:r>
            <a:r>
              <a:rPr lang="it-IT" sz="2400" dirty="0"/>
              <a:t> de la langue </a:t>
            </a:r>
            <a:r>
              <a:rPr lang="it-IT" sz="2400" dirty="0" err="1"/>
              <a:t>française</a:t>
            </a:r>
            <a:r>
              <a:rPr lang="it-IT" sz="2400" dirty="0"/>
              <a:t>. [</a:t>
            </a:r>
            <a:r>
              <a:rPr lang="it-IT" sz="2400" dirty="0" err="1"/>
              <a:t>règle</a:t>
            </a:r>
            <a:r>
              <a:rPr lang="it-IT" sz="2400" dirty="0"/>
              <a:t> §7] </a:t>
            </a:r>
            <a:r>
              <a:rPr lang="it-IT" sz="2400" dirty="0" err="1"/>
              <a:t>Anomalies</a:t>
            </a:r>
            <a:r>
              <a:rPr lang="it-IT" sz="2400" dirty="0"/>
              <a:t>.</a:t>
            </a:r>
          </a:p>
          <a:p>
            <a:endParaRPr lang="fr-CA" sz="2400" dirty="0"/>
          </a:p>
        </p:txBody>
      </p:sp>
    </p:spTree>
    <p:extLst>
      <p:ext uri="{BB962C8B-B14F-4D97-AF65-F5344CB8AC3E}">
        <p14:creationId xmlns:p14="http://schemas.microsoft.com/office/powerpoint/2010/main" val="776034499"/>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8033" name="Titolo 1"/>
          <p:cNvSpPr>
            <a:spLocks noGrp="1"/>
          </p:cNvSpPr>
          <p:nvPr>
            <p:ph type="title"/>
          </p:nvPr>
        </p:nvSpPr>
        <p:spPr/>
        <p:txBody>
          <a:bodyPr/>
          <a:lstStyle/>
          <a:p>
            <a:r>
              <a:rPr lang="it-IT" sz="2800" dirty="0" err="1">
                <a:latin typeface="Arial" charset="0"/>
                <a:ea typeface="MS PGothic" charset="0"/>
              </a:rPr>
              <a:t>Nénufar</a:t>
            </a:r>
            <a:r>
              <a:rPr lang="it-IT" sz="2800" dirty="0">
                <a:latin typeface="Arial" charset="0"/>
                <a:ea typeface="MS PGothic" charset="0"/>
              </a:rPr>
              <a:t> </a:t>
            </a:r>
            <a:r>
              <a:rPr lang="it-IT" sz="2800" dirty="0" err="1">
                <a:latin typeface="Arial" charset="0"/>
                <a:ea typeface="MS PGothic" charset="0"/>
              </a:rPr>
              <a:t>ou</a:t>
            </a:r>
            <a:r>
              <a:rPr lang="it-IT" sz="2800" dirty="0">
                <a:latin typeface="Arial" charset="0"/>
                <a:ea typeface="MS PGothic" charset="0"/>
              </a:rPr>
              <a:t> </a:t>
            </a:r>
            <a:r>
              <a:rPr lang="it-IT" sz="2800" dirty="0" err="1">
                <a:latin typeface="Arial" charset="0"/>
                <a:ea typeface="MS PGothic" charset="0"/>
              </a:rPr>
              <a:t>nénuphar</a:t>
            </a:r>
            <a:r>
              <a:rPr lang="it-IT" sz="2800" dirty="0">
                <a:latin typeface="Arial" charset="0"/>
                <a:ea typeface="MS PGothic" charset="0"/>
              </a:rPr>
              <a:t> </a:t>
            </a:r>
            <a:r>
              <a:rPr lang="it-IT" sz="2800" dirty="0" smtClean="0">
                <a:latin typeface="Arial" charset="0"/>
                <a:ea typeface="MS PGothic" charset="0"/>
              </a:rPr>
              <a:t>?</a:t>
            </a:r>
            <a:br>
              <a:rPr lang="it-IT" sz="2800" dirty="0" smtClean="0">
                <a:latin typeface="Arial" charset="0"/>
                <a:ea typeface="MS PGothic" charset="0"/>
              </a:rPr>
            </a:br>
            <a:endParaRPr lang="it-IT" sz="2400" dirty="0">
              <a:latin typeface="Arial" charset="0"/>
              <a:ea typeface="MS PGothic" charset="0"/>
            </a:endParaRPr>
          </a:p>
        </p:txBody>
      </p:sp>
      <p:sp>
        <p:nvSpPr>
          <p:cNvPr id="428034" name="Segnaposto contenuto 2"/>
          <p:cNvSpPr>
            <a:spLocks noGrp="1"/>
          </p:cNvSpPr>
          <p:nvPr>
            <p:ph idx="1"/>
          </p:nvPr>
        </p:nvSpPr>
        <p:spPr/>
        <p:txBody>
          <a:bodyPr>
            <a:normAutofit fontScale="85000" lnSpcReduction="10000"/>
          </a:bodyPr>
          <a:lstStyle/>
          <a:p>
            <a:pPr>
              <a:lnSpc>
                <a:spcPct val="90000"/>
              </a:lnSpc>
              <a:buFontTx/>
              <a:buNone/>
            </a:pPr>
            <a:r>
              <a:rPr lang="it-IT" sz="2200" i="1" dirty="0">
                <a:latin typeface="Arial" charset="0"/>
                <a:ea typeface="MS PGothic" charset="0"/>
                <a:cs typeface="MS PGothic" charset="0"/>
              </a:rPr>
              <a:t> </a:t>
            </a:r>
            <a:endParaRPr lang="fr-FR" sz="2200" dirty="0">
              <a:latin typeface="Arial" charset="0"/>
              <a:ea typeface="MS PGothic" charset="0"/>
              <a:cs typeface="MS PGothic" charset="0"/>
            </a:endParaRPr>
          </a:p>
          <a:p>
            <a:pPr>
              <a:lnSpc>
                <a:spcPct val="90000"/>
              </a:lnSpc>
              <a:buFontTx/>
              <a:buNone/>
            </a:pPr>
            <a:r>
              <a:rPr lang="it-IT" sz="2200" dirty="0" smtClean="0">
                <a:latin typeface="Arial" charset="0"/>
                <a:ea typeface="MS PGothic" charset="0"/>
                <a:cs typeface="MS PGothic" charset="0"/>
              </a:rPr>
              <a:t>PR</a:t>
            </a:r>
            <a:r>
              <a:rPr lang="it-IT" sz="2200" dirty="0">
                <a:latin typeface="Arial" charset="0"/>
                <a:ea typeface="MS PGothic" charset="0"/>
                <a:cs typeface="MS PGothic" charset="0"/>
              </a:rPr>
              <a:t> </a:t>
            </a:r>
            <a:endParaRPr lang="fr-FR" sz="2200" dirty="0">
              <a:latin typeface="Arial" charset="0"/>
              <a:ea typeface="MS PGothic" charset="0"/>
              <a:cs typeface="MS PGothic" charset="0"/>
            </a:endParaRPr>
          </a:p>
          <a:p>
            <a:pPr>
              <a:lnSpc>
                <a:spcPct val="90000"/>
              </a:lnSpc>
            </a:pPr>
            <a:r>
              <a:rPr lang="it-IT" sz="2200" b="1" dirty="0" err="1">
                <a:latin typeface="Arial" charset="0"/>
                <a:ea typeface="MS PGothic" charset="0"/>
                <a:cs typeface="MS PGothic" charset="0"/>
              </a:rPr>
              <a:t>Nénuphar</a:t>
            </a:r>
            <a:r>
              <a:rPr lang="it-IT" sz="2200" dirty="0">
                <a:latin typeface="Arial" charset="0"/>
                <a:ea typeface="MS PGothic" charset="0"/>
                <a:cs typeface="MS PGothic" charset="0"/>
              </a:rPr>
              <a:t>  à la fin de l</a:t>
            </a:r>
            <a:r>
              <a:rPr lang="ja-JP" altLang="it-IT" sz="2200" dirty="0">
                <a:latin typeface="Arial" charset="0"/>
                <a:ea typeface="MS PGothic" charset="0"/>
                <a:cs typeface="MS PGothic" charset="0"/>
              </a:rPr>
              <a:t>’</a:t>
            </a:r>
            <a:r>
              <a:rPr lang="it-IT" altLang="ja-JP" sz="2200" dirty="0" err="1">
                <a:latin typeface="Arial" charset="0"/>
                <a:ea typeface="MS PGothic" charset="0"/>
                <a:cs typeface="MS PGothic" charset="0"/>
              </a:rPr>
              <a:t>article</a:t>
            </a:r>
            <a:r>
              <a:rPr lang="it-IT" altLang="ja-JP" sz="2200" dirty="0">
                <a:latin typeface="Arial" charset="0"/>
                <a:ea typeface="MS PGothic" charset="0"/>
                <a:cs typeface="MS PGothic" charset="0"/>
              </a:rPr>
              <a:t> La </a:t>
            </a:r>
            <a:r>
              <a:rPr lang="it-IT" altLang="ja-JP" sz="2200" dirty="0" err="1">
                <a:latin typeface="Arial" charset="0"/>
                <a:ea typeface="MS PGothic" charset="0"/>
                <a:cs typeface="MS PGothic" charset="0"/>
              </a:rPr>
              <a:t>graphie</a:t>
            </a:r>
            <a:r>
              <a:rPr lang="it-IT" altLang="ja-JP" sz="2200" dirty="0">
                <a:latin typeface="Arial" charset="0"/>
                <a:ea typeface="MS PGothic" charset="0"/>
                <a:cs typeface="MS PGothic" charset="0"/>
              </a:rPr>
              <a:t> </a:t>
            </a:r>
            <a:r>
              <a:rPr lang="it-IT" altLang="ja-JP" sz="2200" i="1" dirty="0" err="1">
                <a:latin typeface="Arial" charset="0"/>
                <a:ea typeface="MS PGothic" charset="0"/>
                <a:cs typeface="MS PGothic" charset="0"/>
              </a:rPr>
              <a:t>nénufar</a:t>
            </a:r>
            <a:r>
              <a:rPr lang="it-IT" altLang="ja-JP" sz="2200" dirty="0">
                <a:latin typeface="Arial" charset="0"/>
                <a:ea typeface="MS PGothic" charset="0"/>
                <a:cs typeface="MS PGothic" charset="0"/>
              </a:rPr>
              <a:t> est </a:t>
            </a:r>
            <a:r>
              <a:rPr lang="it-IT" altLang="ja-JP" sz="2200" dirty="0" err="1">
                <a:latin typeface="Arial" charset="0"/>
                <a:ea typeface="MS PGothic" charset="0"/>
                <a:cs typeface="MS PGothic" charset="0"/>
              </a:rPr>
              <a:t>admise</a:t>
            </a:r>
            <a:r>
              <a:rPr lang="it-IT" altLang="ja-JP" sz="2200" dirty="0">
                <a:latin typeface="Arial" charset="0"/>
                <a:ea typeface="MS PGothic" charset="0"/>
                <a:cs typeface="MS PGothic" charset="0"/>
              </a:rPr>
              <a:t> </a:t>
            </a:r>
            <a:r>
              <a:rPr lang="it-IT" altLang="ja-JP" sz="2200" b="1" dirty="0">
                <a:latin typeface="Arial" charset="0"/>
                <a:ea typeface="MS PGothic" charset="0"/>
                <a:cs typeface="MS PGothic" charset="0"/>
              </a:rPr>
              <a:t>PR </a:t>
            </a:r>
            <a:r>
              <a:rPr lang="it-IT" altLang="ja-JP" sz="2200" b="1" dirty="0" smtClean="0">
                <a:latin typeface="Arial" charset="0"/>
                <a:ea typeface="MS PGothic" charset="0"/>
                <a:cs typeface="MS PGothic" charset="0"/>
              </a:rPr>
              <a:t>2018</a:t>
            </a:r>
          </a:p>
          <a:p>
            <a:pPr>
              <a:lnSpc>
                <a:spcPct val="90000"/>
              </a:lnSpc>
            </a:pPr>
            <a:endParaRPr lang="it-IT" altLang="ja-JP" sz="2200" dirty="0" smtClean="0">
              <a:latin typeface="Arial" charset="0"/>
              <a:ea typeface="MS PGothic" charset="0"/>
              <a:cs typeface="MS PGothic" charset="0"/>
            </a:endParaRPr>
          </a:p>
          <a:p>
            <a:r>
              <a:rPr lang="it-IT" sz="2400" b="1" dirty="0" err="1" smtClean="0">
                <a:effectLst/>
              </a:rPr>
              <a:t>nénuphar</a:t>
            </a:r>
            <a:r>
              <a:rPr lang="it-IT" sz="2400" b="1" dirty="0" smtClean="0">
                <a:effectLst/>
              </a:rPr>
              <a:t> </a:t>
            </a:r>
            <a:r>
              <a:rPr lang="it-IT" sz="2400" b="1" dirty="0" err="1" smtClean="0">
                <a:effectLst/>
              </a:rPr>
              <a:t>ou</a:t>
            </a:r>
            <a:r>
              <a:rPr lang="it-IT" sz="2400" b="1" dirty="0" smtClean="0">
                <a:effectLst/>
              </a:rPr>
              <a:t> </a:t>
            </a:r>
            <a:r>
              <a:rPr lang="it-IT" sz="2400" b="1" dirty="0" err="1" smtClean="0">
                <a:effectLst/>
              </a:rPr>
              <a:t>nénufar</a:t>
            </a:r>
            <a:r>
              <a:rPr lang="it-IT" sz="2400" b="1" dirty="0" smtClean="0">
                <a:effectLst/>
              </a:rPr>
              <a:t> </a:t>
            </a:r>
            <a:r>
              <a:rPr lang="it-IT" sz="2400" dirty="0" smtClean="0">
                <a:effectLst/>
              </a:rPr>
              <a:t>[</a:t>
            </a:r>
            <a:r>
              <a:rPr lang="it-IT" sz="2400" dirty="0" err="1" smtClean="0">
                <a:effectLst/>
              </a:rPr>
              <a:t>nenyfaʀ</a:t>
            </a:r>
            <a:r>
              <a:rPr lang="it-IT" sz="2400" dirty="0" smtClean="0">
                <a:effectLst/>
              </a:rPr>
              <a:t>] </a:t>
            </a:r>
            <a:r>
              <a:rPr lang="it-IT" sz="2400" dirty="0" err="1" smtClean="0">
                <a:effectLst/>
              </a:rPr>
              <a:t>nom</a:t>
            </a:r>
            <a:r>
              <a:rPr lang="it-IT" sz="2400" dirty="0" smtClean="0">
                <a:effectLst/>
              </a:rPr>
              <a:t> </a:t>
            </a:r>
            <a:r>
              <a:rPr lang="it-IT" sz="2400" dirty="0" err="1" smtClean="0">
                <a:effectLst/>
              </a:rPr>
              <a:t>masculin</a:t>
            </a:r>
            <a:r>
              <a:rPr lang="it-IT" sz="2400" dirty="0" smtClean="0">
                <a:effectLst/>
              </a:rPr>
              <a:t> </a:t>
            </a:r>
            <a:r>
              <a:rPr lang="it-IT" sz="2400" dirty="0" err="1" smtClean="0">
                <a:effectLst/>
              </a:rPr>
              <a:t>étym</a:t>
            </a:r>
            <a:r>
              <a:rPr lang="it-IT" sz="2400" dirty="0" smtClean="0">
                <a:effectLst/>
              </a:rPr>
              <a:t>. </a:t>
            </a:r>
            <a:r>
              <a:rPr lang="it-IT" sz="2400" u="none" strike="noStrike" dirty="0" smtClean="0">
                <a:effectLst/>
              </a:rPr>
              <a:t>v. 1350</a:t>
            </a:r>
            <a:r>
              <a:rPr lang="it-IT" sz="2400" dirty="0" smtClean="0">
                <a:effectLst/>
              </a:rPr>
              <a:t> </a:t>
            </a:r>
            <a:r>
              <a:rPr lang="it-IT" sz="2400" b="0" i="1" dirty="0" err="1" smtClean="0">
                <a:effectLst/>
              </a:rPr>
              <a:t>nenuphar</a:t>
            </a:r>
            <a:r>
              <a:rPr lang="it-IT" sz="2400" b="0" i="1" dirty="0" smtClean="0">
                <a:effectLst/>
              </a:rPr>
              <a:t> ;</a:t>
            </a:r>
            <a:r>
              <a:rPr lang="it-IT" sz="2400" dirty="0" smtClean="0">
                <a:effectLst/>
              </a:rPr>
              <a:t> </a:t>
            </a:r>
            <a:r>
              <a:rPr lang="it-IT" sz="2400" cap="all" dirty="0" err="1" smtClean="0">
                <a:effectLst/>
              </a:rPr>
              <a:t>xiii</a:t>
            </a:r>
            <a:r>
              <a:rPr lang="it-IT" sz="2400" baseline="30000" dirty="0" err="1" smtClean="0">
                <a:effectLst/>
              </a:rPr>
              <a:t>e</a:t>
            </a:r>
            <a:r>
              <a:rPr lang="it-IT" sz="2400" dirty="0" smtClean="0">
                <a:effectLst/>
              </a:rPr>
              <a:t> </a:t>
            </a:r>
            <a:r>
              <a:rPr lang="it-IT" sz="2400" b="0" i="1" dirty="0" err="1" smtClean="0">
                <a:effectLst/>
              </a:rPr>
              <a:t>nenufar</a:t>
            </a:r>
            <a:r>
              <a:rPr lang="it-IT" sz="2400" dirty="0" smtClean="0">
                <a:effectLst/>
              </a:rPr>
              <a:t> ◊ latin </a:t>
            </a:r>
            <a:r>
              <a:rPr lang="it-IT" sz="2400" dirty="0" err="1" smtClean="0">
                <a:effectLst/>
              </a:rPr>
              <a:t>médiéval</a:t>
            </a:r>
            <a:r>
              <a:rPr lang="it-IT" sz="2400" dirty="0" smtClean="0">
                <a:effectLst/>
              </a:rPr>
              <a:t> </a:t>
            </a:r>
            <a:r>
              <a:rPr lang="it-IT" sz="2400" b="0" i="1" dirty="0" err="1" smtClean="0">
                <a:effectLst/>
              </a:rPr>
              <a:t>nenuphar</a:t>
            </a:r>
            <a:r>
              <a:rPr lang="it-IT" sz="2400" b="0" i="1" dirty="0" smtClean="0">
                <a:effectLst/>
              </a:rPr>
              <a:t>,</a:t>
            </a:r>
            <a:r>
              <a:rPr lang="it-IT" sz="2400" dirty="0" smtClean="0">
                <a:effectLst/>
              </a:rPr>
              <a:t> de </a:t>
            </a:r>
            <a:r>
              <a:rPr lang="it-IT" sz="2400" dirty="0" err="1" smtClean="0">
                <a:effectLst/>
              </a:rPr>
              <a:t>l'arabe</a:t>
            </a:r>
            <a:r>
              <a:rPr lang="it-IT" sz="2400" dirty="0" smtClean="0">
                <a:effectLst/>
              </a:rPr>
              <a:t> </a:t>
            </a:r>
            <a:r>
              <a:rPr lang="it-IT" sz="2400" b="0" i="1" dirty="0" err="1" smtClean="0">
                <a:effectLst/>
              </a:rPr>
              <a:t>nînûfar</a:t>
            </a:r>
            <a:endParaRPr lang="it-IT" sz="2400" dirty="0" smtClean="0">
              <a:effectLst/>
            </a:endParaRPr>
          </a:p>
          <a:p>
            <a:r>
              <a:rPr lang="it-IT" sz="2000" dirty="0" smtClean="0">
                <a:effectLst/>
              </a:rPr>
              <a:t>▫ La </a:t>
            </a:r>
            <a:r>
              <a:rPr lang="it-IT" sz="2000" dirty="0" err="1" smtClean="0">
                <a:effectLst/>
              </a:rPr>
              <a:t>graphie</a:t>
            </a:r>
            <a:r>
              <a:rPr lang="it-IT" sz="2000" dirty="0" smtClean="0">
                <a:effectLst/>
              </a:rPr>
              <a:t> </a:t>
            </a:r>
            <a:r>
              <a:rPr lang="it-IT" sz="2000" b="0" i="1" dirty="0" err="1" smtClean="0">
                <a:effectLst/>
              </a:rPr>
              <a:t>nénufar</a:t>
            </a:r>
            <a:r>
              <a:rPr lang="it-IT" sz="2000" dirty="0" smtClean="0">
                <a:effectLst/>
              </a:rPr>
              <a:t> est </a:t>
            </a:r>
            <a:r>
              <a:rPr lang="it-IT" sz="2000" dirty="0" err="1" smtClean="0">
                <a:effectLst/>
              </a:rPr>
              <a:t>étymologique</a:t>
            </a:r>
            <a:r>
              <a:rPr lang="it-IT" sz="2000" dirty="0" smtClean="0">
                <a:effectLst/>
              </a:rPr>
              <a:t>.</a:t>
            </a:r>
          </a:p>
          <a:p>
            <a:r>
              <a:rPr lang="it-IT" sz="2000" b="1" dirty="0" smtClean="0">
                <a:effectLst/>
              </a:rPr>
              <a:t>© 2020 </a:t>
            </a:r>
            <a:r>
              <a:rPr lang="it-IT" sz="2000" dirty="0" err="1" smtClean="0">
                <a:effectLst/>
              </a:rPr>
              <a:t>Dictionnaires</a:t>
            </a:r>
            <a:r>
              <a:rPr lang="it-IT" sz="2000" dirty="0" smtClean="0">
                <a:effectLst/>
              </a:rPr>
              <a:t> Le Robert - Le Petit Robert de la langue </a:t>
            </a:r>
            <a:r>
              <a:rPr lang="it-IT" sz="2000" dirty="0" err="1" smtClean="0">
                <a:effectLst/>
              </a:rPr>
              <a:t>française</a:t>
            </a:r>
            <a:endParaRPr lang="it-IT" sz="2000" dirty="0" smtClean="0">
              <a:effectLst/>
            </a:endParaRPr>
          </a:p>
          <a:p>
            <a:endParaRPr lang="it-IT" sz="2400" dirty="0" smtClean="0"/>
          </a:p>
          <a:p>
            <a:pPr>
              <a:lnSpc>
                <a:spcPct val="90000"/>
              </a:lnSpc>
            </a:pPr>
            <a:r>
              <a:rPr lang="it-IT" sz="2400" b="1" dirty="0">
                <a:latin typeface="Arial" charset="0"/>
                <a:ea typeface="MS PGothic" charset="0"/>
                <a:cs typeface="MS PGothic" charset="0"/>
              </a:rPr>
              <a:t>NÉNUFAR</a:t>
            </a:r>
            <a:r>
              <a:rPr lang="it-IT" sz="2400" dirty="0">
                <a:latin typeface="Arial" charset="0"/>
                <a:ea typeface="MS PGothic" charset="0"/>
                <a:cs typeface="MS PGothic" charset="0"/>
              </a:rPr>
              <a:t> </a:t>
            </a:r>
            <a:r>
              <a:rPr lang="it-IT" sz="2400" dirty="0" err="1">
                <a:latin typeface="Arial" charset="0"/>
                <a:ea typeface="MS PGothic" charset="0"/>
                <a:cs typeface="MS PGothic" charset="0"/>
              </a:rPr>
              <a:t>ou</a:t>
            </a:r>
            <a:r>
              <a:rPr lang="it-IT" sz="2400" dirty="0">
                <a:latin typeface="Arial" charset="0"/>
                <a:ea typeface="MS PGothic" charset="0"/>
                <a:cs typeface="MS PGothic" charset="0"/>
              </a:rPr>
              <a:t> </a:t>
            </a:r>
            <a:r>
              <a:rPr lang="it-IT" sz="2400" b="1" dirty="0">
                <a:latin typeface="Arial" charset="0"/>
                <a:ea typeface="MS PGothic" charset="0"/>
                <a:cs typeface="MS PGothic" charset="0"/>
              </a:rPr>
              <a:t>NÉNUPHAR</a:t>
            </a:r>
            <a:r>
              <a:rPr lang="it-IT" sz="2400" dirty="0">
                <a:latin typeface="Arial" charset="0"/>
                <a:ea typeface="MS PGothic" charset="0"/>
                <a:cs typeface="MS PGothic" charset="0"/>
              </a:rPr>
              <a:t> n. m. </a:t>
            </a:r>
            <a:r>
              <a:rPr lang="it-IT" sz="2400" dirty="0" err="1">
                <a:latin typeface="Arial" charset="0"/>
                <a:ea typeface="MS PGothic" charset="0"/>
                <a:cs typeface="MS PGothic" charset="0"/>
              </a:rPr>
              <a:t>XIII</a:t>
            </a:r>
            <a:r>
              <a:rPr lang="it-IT" sz="2400" baseline="30000" dirty="0" err="1">
                <a:latin typeface="Arial" charset="0"/>
                <a:ea typeface="MS PGothic" charset="0"/>
                <a:cs typeface="MS PGothic" charset="0"/>
              </a:rPr>
              <a:t>e</a:t>
            </a:r>
            <a:r>
              <a:rPr lang="it-IT" sz="2400" dirty="0">
                <a:latin typeface="Arial" charset="0"/>
                <a:ea typeface="MS PGothic" charset="0"/>
                <a:cs typeface="MS PGothic" charset="0"/>
              </a:rPr>
              <a:t> </a:t>
            </a:r>
            <a:r>
              <a:rPr lang="it-IT" sz="2400" dirty="0" err="1">
                <a:latin typeface="Arial" charset="0"/>
                <a:ea typeface="MS PGothic" charset="0"/>
                <a:cs typeface="MS PGothic" charset="0"/>
              </a:rPr>
              <a:t>siècle</a:t>
            </a:r>
            <a:r>
              <a:rPr lang="it-IT" sz="2400" dirty="0">
                <a:latin typeface="Arial" charset="0"/>
                <a:ea typeface="MS PGothic" charset="0"/>
                <a:cs typeface="MS PGothic" charset="0"/>
              </a:rPr>
              <a:t>. </a:t>
            </a:r>
            <a:r>
              <a:rPr lang="it-IT" sz="2400" dirty="0" err="1">
                <a:latin typeface="Arial" charset="0"/>
                <a:ea typeface="MS PGothic" charset="0"/>
                <a:cs typeface="MS PGothic" charset="0"/>
              </a:rPr>
              <a:t>Emprunté</a:t>
            </a:r>
            <a:r>
              <a:rPr lang="it-IT" sz="2400" dirty="0">
                <a:latin typeface="Arial" charset="0"/>
                <a:ea typeface="MS PGothic" charset="0"/>
                <a:cs typeface="MS PGothic" charset="0"/>
              </a:rPr>
              <a:t> </a:t>
            </a:r>
            <a:r>
              <a:rPr lang="it-IT" sz="2400" dirty="0" err="1">
                <a:latin typeface="Arial" charset="0"/>
                <a:ea typeface="MS PGothic" charset="0"/>
                <a:cs typeface="MS PGothic" charset="0"/>
              </a:rPr>
              <a:t>du</a:t>
            </a:r>
            <a:r>
              <a:rPr lang="it-IT" sz="2400" dirty="0">
                <a:latin typeface="Arial" charset="0"/>
                <a:ea typeface="MS PGothic" charset="0"/>
                <a:cs typeface="MS PGothic" charset="0"/>
              </a:rPr>
              <a:t> </a:t>
            </a:r>
            <a:r>
              <a:rPr lang="it-IT" sz="2400" dirty="0" err="1">
                <a:latin typeface="Arial" charset="0"/>
                <a:ea typeface="MS PGothic" charset="0"/>
                <a:cs typeface="MS PGothic" charset="0"/>
              </a:rPr>
              <a:t>persan</a:t>
            </a:r>
            <a:r>
              <a:rPr lang="it-IT" sz="2400" dirty="0">
                <a:latin typeface="Arial" charset="0"/>
                <a:ea typeface="MS PGothic" charset="0"/>
                <a:cs typeface="MS PGothic" charset="0"/>
              </a:rPr>
              <a:t> </a:t>
            </a:r>
            <a:r>
              <a:rPr lang="it-IT" sz="2400" i="1" dirty="0" err="1">
                <a:latin typeface="Arial" charset="0"/>
                <a:ea typeface="MS PGothic" charset="0"/>
                <a:cs typeface="MS PGothic" charset="0"/>
              </a:rPr>
              <a:t>nilufar</a:t>
            </a:r>
            <a:r>
              <a:rPr lang="it-IT" sz="2400" i="1" dirty="0">
                <a:latin typeface="Arial" charset="0"/>
                <a:ea typeface="MS PGothic" charset="0"/>
                <a:cs typeface="MS PGothic" charset="0"/>
              </a:rPr>
              <a:t>, </a:t>
            </a:r>
            <a:r>
              <a:rPr lang="it-IT" sz="2400" dirty="0">
                <a:latin typeface="Arial" charset="0"/>
                <a:ea typeface="MS PGothic" charset="0"/>
                <a:cs typeface="MS PGothic" charset="0"/>
              </a:rPr>
              <a:t>de </a:t>
            </a:r>
            <a:r>
              <a:rPr lang="it-IT" sz="2400" dirty="0" err="1">
                <a:latin typeface="Arial" charset="0"/>
                <a:ea typeface="MS PGothic" charset="0"/>
                <a:cs typeface="MS PGothic" charset="0"/>
              </a:rPr>
              <a:t>même</a:t>
            </a:r>
            <a:r>
              <a:rPr lang="it-IT" sz="2400" dirty="0">
                <a:latin typeface="Arial" charset="0"/>
                <a:ea typeface="MS PGothic" charset="0"/>
                <a:cs typeface="MS PGothic" charset="0"/>
              </a:rPr>
              <a:t> </a:t>
            </a:r>
            <a:r>
              <a:rPr lang="it-IT" sz="2400" dirty="0" err="1">
                <a:latin typeface="Arial" charset="0"/>
                <a:ea typeface="MS PGothic" charset="0"/>
                <a:cs typeface="MS PGothic" charset="0"/>
              </a:rPr>
              <a:t>sens</a:t>
            </a:r>
            <a:r>
              <a:rPr lang="it-IT" sz="2400" dirty="0">
                <a:latin typeface="Arial" charset="0"/>
                <a:ea typeface="MS PGothic" charset="0"/>
                <a:cs typeface="MS PGothic" charset="0"/>
              </a:rPr>
              <a:t>. </a:t>
            </a:r>
            <a:r>
              <a:rPr lang="it-IT" sz="2400" b="1" dirty="0">
                <a:latin typeface="Arial" charset="0"/>
                <a:ea typeface="MS PGothic" charset="0"/>
                <a:cs typeface="MS PGothic" charset="0"/>
              </a:rPr>
              <a:t>La </a:t>
            </a:r>
            <a:r>
              <a:rPr lang="it-IT" sz="2400" b="1" dirty="0" err="1">
                <a:latin typeface="Arial" charset="0"/>
                <a:ea typeface="MS PGothic" charset="0"/>
                <a:cs typeface="MS PGothic" charset="0"/>
              </a:rPr>
              <a:t>graphie</a:t>
            </a:r>
            <a:r>
              <a:rPr lang="it-IT" sz="2400" b="1" dirty="0">
                <a:latin typeface="Arial" charset="0"/>
                <a:ea typeface="MS PGothic" charset="0"/>
                <a:cs typeface="MS PGothic" charset="0"/>
              </a:rPr>
              <a:t> </a:t>
            </a:r>
            <a:r>
              <a:rPr lang="it-IT" sz="2400" b="1" i="1" dirty="0" err="1">
                <a:latin typeface="Arial" charset="0"/>
                <a:ea typeface="MS PGothic" charset="0"/>
                <a:cs typeface="MS PGothic" charset="0"/>
              </a:rPr>
              <a:t>nénuphar</a:t>
            </a:r>
            <a:r>
              <a:rPr lang="it-IT" sz="2400" b="1" i="1" dirty="0">
                <a:latin typeface="Arial" charset="0"/>
                <a:ea typeface="MS PGothic" charset="0"/>
                <a:cs typeface="MS PGothic" charset="0"/>
              </a:rPr>
              <a:t> </a:t>
            </a:r>
            <a:r>
              <a:rPr lang="it-IT" sz="2400" b="1" dirty="0">
                <a:latin typeface="Arial" charset="0"/>
                <a:ea typeface="MS PGothic" charset="0"/>
                <a:cs typeface="MS PGothic" charset="0"/>
              </a:rPr>
              <a:t>date </a:t>
            </a:r>
            <a:r>
              <a:rPr lang="it-IT" sz="2400" b="1" dirty="0" err="1">
                <a:latin typeface="Arial" charset="0"/>
                <a:ea typeface="MS PGothic" charset="0"/>
                <a:cs typeface="MS PGothic" charset="0"/>
              </a:rPr>
              <a:t>du</a:t>
            </a:r>
            <a:r>
              <a:rPr lang="it-IT" sz="2400" b="1" dirty="0">
                <a:latin typeface="Arial" charset="0"/>
                <a:ea typeface="MS PGothic" charset="0"/>
                <a:cs typeface="MS PGothic" charset="0"/>
              </a:rPr>
              <a:t> </a:t>
            </a:r>
            <a:r>
              <a:rPr lang="it-IT" sz="2400" b="1" dirty="0" err="1">
                <a:latin typeface="Arial" charset="0"/>
                <a:ea typeface="MS PGothic" charset="0"/>
                <a:cs typeface="MS PGothic" charset="0"/>
              </a:rPr>
              <a:t>XIX</a:t>
            </a:r>
            <a:r>
              <a:rPr lang="it-IT" sz="2400" b="1" baseline="30000" dirty="0" err="1">
                <a:latin typeface="Arial" charset="0"/>
                <a:ea typeface="MS PGothic" charset="0"/>
                <a:cs typeface="MS PGothic" charset="0"/>
              </a:rPr>
              <a:t>e</a:t>
            </a:r>
            <a:r>
              <a:rPr lang="it-IT" sz="2400" b="1" dirty="0">
                <a:latin typeface="Arial" charset="0"/>
                <a:ea typeface="MS PGothic" charset="0"/>
                <a:cs typeface="MS PGothic" charset="0"/>
              </a:rPr>
              <a:t> </a:t>
            </a:r>
            <a:r>
              <a:rPr lang="it-IT" sz="2400" b="1" dirty="0" err="1">
                <a:latin typeface="Arial" charset="0"/>
                <a:ea typeface="MS PGothic" charset="0"/>
                <a:cs typeface="MS PGothic" charset="0"/>
              </a:rPr>
              <a:t>siècle</a:t>
            </a:r>
            <a:r>
              <a:rPr lang="it-IT" sz="2400" b="1" dirty="0">
                <a:latin typeface="Arial" charset="0"/>
                <a:ea typeface="MS PGothic" charset="0"/>
                <a:cs typeface="MS PGothic" charset="0"/>
              </a:rPr>
              <a:t>.</a:t>
            </a:r>
            <a:endParaRPr lang="fr-FR" sz="2400" b="1" dirty="0">
              <a:latin typeface="Arial" charset="0"/>
              <a:ea typeface="MS PGothic" charset="0"/>
              <a:cs typeface="MS PGothic" charset="0"/>
            </a:endParaRPr>
          </a:p>
          <a:p>
            <a:pPr algn="just">
              <a:lnSpc>
                <a:spcPct val="90000"/>
              </a:lnSpc>
            </a:pPr>
            <a:r>
              <a:rPr lang="it-IT" sz="2400" dirty="0" err="1">
                <a:latin typeface="Arial" charset="0"/>
                <a:ea typeface="MS PGothic" charset="0"/>
                <a:cs typeface="MS PGothic" charset="0"/>
              </a:rPr>
              <a:t>Genre</a:t>
            </a:r>
            <a:r>
              <a:rPr lang="it-IT" sz="2400" dirty="0">
                <a:latin typeface="Arial" charset="0"/>
                <a:ea typeface="MS PGothic" charset="0"/>
                <a:cs typeface="MS PGothic" charset="0"/>
              </a:rPr>
              <a:t> de </a:t>
            </a:r>
            <a:r>
              <a:rPr lang="it-IT" sz="2400" dirty="0" err="1">
                <a:latin typeface="Arial" charset="0"/>
                <a:ea typeface="MS PGothic" charset="0"/>
                <a:cs typeface="MS PGothic" charset="0"/>
              </a:rPr>
              <a:t>plantes</a:t>
            </a:r>
            <a:r>
              <a:rPr lang="it-IT" sz="2400" dirty="0">
                <a:latin typeface="Arial" charset="0"/>
                <a:ea typeface="MS PGothic" charset="0"/>
                <a:cs typeface="MS PGothic" charset="0"/>
              </a:rPr>
              <a:t> </a:t>
            </a:r>
            <a:r>
              <a:rPr lang="it-IT" sz="2400" dirty="0" err="1">
                <a:latin typeface="Arial" charset="0"/>
                <a:ea typeface="MS PGothic" charset="0"/>
                <a:cs typeface="MS PGothic" charset="0"/>
              </a:rPr>
              <a:t>aquatiques</a:t>
            </a:r>
            <a:r>
              <a:rPr lang="it-IT" sz="2400" dirty="0">
                <a:latin typeface="Arial" charset="0"/>
                <a:ea typeface="MS PGothic" charset="0"/>
                <a:cs typeface="MS PGothic" charset="0"/>
              </a:rPr>
              <a:t> de la </a:t>
            </a:r>
            <a:r>
              <a:rPr lang="it-IT" sz="2400" dirty="0" err="1">
                <a:latin typeface="Arial" charset="0"/>
                <a:ea typeface="MS PGothic" charset="0"/>
                <a:cs typeface="MS PGothic" charset="0"/>
              </a:rPr>
              <a:t>famille</a:t>
            </a:r>
            <a:r>
              <a:rPr lang="it-IT" sz="2400" dirty="0">
                <a:latin typeface="Arial" charset="0"/>
                <a:ea typeface="MS PGothic" charset="0"/>
                <a:cs typeface="MS PGothic" charset="0"/>
              </a:rPr>
              <a:t> </a:t>
            </a:r>
            <a:r>
              <a:rPr lang="it-IT" sz="2400" dirty="0" err="1">
                <a:latin typeface="Arial" charset="0"/>
                <a:ea typeface="MS PGothic" charset="0"/>
                <a:cs typeface="MS PGothic" charset="0"/>
              </a:rPr>
              <a:t>des</a:t>
            </a:r>
            <a:r>
              <a:rPr lang="it-IT" sz="2400" dirty="0">
                <a:latin typeface="Arial" charset="0"/>
                <a:ea typeface="MS PGothic" charset="0"/>
                <a:cs typeface="MS PGothic" charset="0"/>
              </a:rPr>
              <a:t> </a:t>
            </a:r>
            <a:r>
              <a:rPr lang="it-IT" sz="2400" dirty="0" err="1">
                <a:latin typeface="Arial" charset="0"/>
                <a:ea typeface="MS PGothic" charset="0"/>
                <a:cs typeface="MS PGothic" charset="0"/>
              </a:rPr>
              <a:t>Nymphéacées</a:t>
            </a:r>
            <a:r>
              <a:rPr lang="it-IT" sz="2400" dirty="0">
                <a:latin typeface="Arial" charset="0"/>
                <a:ea typeface="MS PGothic" charset="0"/>
                <a:cs typeface="MS PGothic" charset="0"/>
              </a:rPr>
              <a:t>, </a:t>
            </a:r>
            <a:r>
              <a:rPr lang="it-IT" sz="2400" dirty="0" err="1">
                <a:latin typeface="Arial" charset="0"/>
                <a:ea typeface="MS PGothic" charset="0"/>
                <a:cs typeface="MS PGothic" charset="0"/>
              </a:rPr>
              <a:t>pourvues</a:t>
            </a:r>
            <a:r>
              <a:rPr lang="it-IT" sz="2400" dirty="0">
                <a:latin typeface="Arial" charset="0"/>
                <a:ea typeface="MS PGothic" charset="0"/>
                <a:cs typeface="MS PGothic" charset="0"/>
              </a:rPr>
              <a:t> de </a:t>
            </a:r>
            <a:r>
              <a:rPr lang="it-IT" sz="2400" dirty="0" err="1">
                <a:latin typeface="Arial" charset="0"/>
                <a:ea typeface="MS PGothic" charset="0"/>
                <a:cs typeface="MS PGothic" charset="0"/>
              </a:rPr>
              <a:t>larges</a:t>
            </a:r>
            <a:r>
              <a:rPr lang="it-IT" sz="2400" dirty="0">
                <a:latin typeface="Arial" charset="0"/>
                <a:ea typeface="MS PGothic" charset="0"/>
                <a:cs typeface="MS PGothic" charset="0"/>
              </a:rPr>
              <a:t> </a:t>
            </a:r>
            <a:r>
              <a:rPr lang="it-IT" sz="2400" dirty="0" err="1">
                <a:latin typeface="Arial" charset="0"/>
                <a:ea typeface="MS PGothic" charset="0"/>
                <a:cs typeface="MS PGothic" charset="0"/>
              </a:rPr>
              <a:t>feuilles</a:t>
            </a:r>
            <a:r>
              <a:rPr lang="it-IT" sz="2400" dirty="0">
                <a:latin typeface="Arial" charset="0"/>
                <a:ea typeface="MS PGothic" charset="0"/>
                <a:cs typeface="MS PGothic" charset="0"/>
              </a:rPr>
              <a:t> </a:t>
            </a:r>
            <a:r>
              <a:rPr lang="it-IT" sz="2400" dirty="0" err="1">
                <a:latin typeface="Arial" charset="0"/>
                <a:ea typeface="MS PGothic" charset="0"/>
                <a:cs typeface="MS PGothic" charset="0"/>
              </a:rPr>
              <a:t>rondes</a:t>
            </a:r>
            <a:r>
              <a:rPr lang="it-IT" sz="2400" dirty="0">
                <a:latin typeface="Arial" charset="0"/>
                <a:ea typeface="MS PGothic" charset="0"/>
                <a:cs typeface="MS PGothic" charset="0"/>
              </a:rPr>
              <a:t> et de </a:t>
            </a:r>
            <a:r>
              <a:rPr lang="it-IT" sz="2400" dirty="0" err="1">
                <a:latin typeface="Arial" charset="0"/>
                <a:ea typeface="MS PGothic" charset="0"/>
                <a:cs typeface="MS PGothic" charset="0"/>
              </a:rPr>
              <a:t>grandes</a:t>
            </a:r>
            <a:r>
              <a:rPr lang="it-IT" sz="2400" dirty="0">
                <a:latin typeface="Arial" charset="0"/>
                <a:ea typeface="MS PGothic" charset="0"/>
                <a:cs typeface="MS PGothic" charset="0"/>
              </a:rPr>
              <a:t> </a:t>
            </a:r>
            <a:r>
              <a:rPr lang="it-IT" sz="2400" dirty="0" err="1">
                <a:latin typeface="Arial" charset="0"/>
                <a:ea typeface="MS PGothic" charset="0"/>
                <a:cs typeface="MS PGothic" charset="0"/>
              </a:rPr>
              <a:t>fleurs</a:t>
            </a:r>
            <a:r>
              <a:rPr lang="it-IT" sz="2400" dirty="0">
                <a:latin typeface="Arial" charset="0"/>
                <a:ea typeface="MS PGothic" charset="0"/>
                <a:cs typeface="MS PGothic" charset="0"/>
              </a:rPr>
              <a:t> </a:t>
            </a:r>
            <a:r>
              <a:rPr lang="it-IT" sz="2400" dirty="0" err="1">
                <a:latin typeface="Arial" charset="0"/>
                <a:ea typeface="MS PGothic" charset="0"/>
                <a:cs typeface="MS PGothic" charset="0"/>
              </a:rPr>
              <a:t>solitaires</a:t>
            </a:r>
            <a:r>
              <a:rPr lang="it-IT" sz="2400" dirty="0">
                <a:latin typeface="Arial" charset="0"/>
                <a:ea typeface="MS PGothic" charset="0"/>
                <a:cs typeface="MS PGothic" charset="0"/>
              </a:rPr>
              <a:t> </a:t>
            </a:r>
            <a:r>
              <a:rPr lang="it-IT" sz="2400" dirty="0" err="1">
                <a:latin typeface="Arial" charset="0"/>
                <a:ea typeface="MS PGothic" charset="0"/>
                <a:cs typeface="MS PGothic" charset="0"/>
              </a:rPr>
              <a:t>diversement</a:t>
            </a:r>
            <a:r>
              <a:rPr lang="it-IT" sz="2400" dirty="0">
                <a:latin typeface="Arial" charset="0"/>
                <a:ea typeface="MS PGothic" charset="0"/>
                <a:cs typeface="MS PGothic" charset="0"/>
              </a:rPr>
              <a:t> </a:t>
            </a:r>
            <a:r>
              <a:rPr lang="it-IT" sz="2400" dirty="0" err="1">
                <a:latin typeface="Arial" charset="0"/>
                <a:ea typeface="MS PGothic" charset="0"/>
                <a:cs typeface="MS PGothic" charset="0"/>
              </a:rPr>
              <a:t>colorées</a:t>
            </a:r>
            <a:r>
              <a:rPr lang="it-IT" sz="2400" dirty="0">
                <a:latin typeface="Arial" charset="0"/>
                <a:ea typeface="MS PGothic" charset="0"/>
                <a:cs typeface="MS PGothic" charset="0"/>
              </a:rPr>
              <a:t>. </a:t>
            </a:r>
            <a:r>
              <a:rPr lang="it-IT" sz="2400" i="1" dirty="0">
                <a:latin typeface="Arial" charset="0"/>
                <a:ea typeface="MS PGothic" charset="0"/>
                <a:cs typeface="MS PGothic" charset="0"/>
              </a:rPr>
              <a:t>Le </a:t>
            </a:r>
            <a:r>
              <a:rPr lang="it-IT" sz="2400" i="1" dirty="0" err="1">
                <a:latin typeface="Arial" charset="0"/>
                <a:ea typeface="MS PGothic" charset="0"/>
                <a:cs typeface="MS PGothic" charset="0"/>
              </a:rPr>
              <a:t>nénufar</a:t>
            </a:r>
            <a:r>
              <a:rPr lang="it-IT" sz="2400" i="1" dirty="0">
                <a:latin typeface="Arial" charset="0"/>
                <a:ea typeface="MS PGothic" charset="0"/>
                <a:cs typeface="MS PGothic" charset="0"/>
              </a:rPr>
              <a:t> </a:t>
            </a:r>
            <a:r>
              <a:rPr lang="it-IT" sz="2400" i="1" dirty="0" err="1">
                <a:latin typeface="Arial" charset="0"/>
                <a:ea typeface="MS PGothic" charset="0"/>
                <a:cs typeface="MS PGothic" charset="0"/>
              </a:rPr>
              <a:t>blanc</a:t>
            </a:r>
            <a:r>
              <a:rPr lang="it-IT" sz="2400" i="1" dirty="0">
                <a:latin typeface="Arial" charset="0"/>
                <a:ea typeface="MS PGothic" charset="0"/>
                <a:cs typeface="MS PGothic" charset="0"/>
              </a:rPr>
              <a:t>. Le </a:t>
            </a:r>
            <a:r>
              <a:rPr lang="it-IT" sz="2400" i="1" dirty="0" err="1">
                <a:latin typeface="Arial" charset="0"/>
                <a:ea typeface="MS PGothic" charset="0"/>
                <a:cs typeface="MS PGothic" charset="0"/>
              </a:rPr>
              <a:t>nénufar</a:t>
            </a:r>
            <a:r>
              <a:rPr lang="it-IT" sz="2400" i="1" dirty="0">
                <a:latin typeface="Arial" charset="0"/>
                <a:ea typeface="MS PGothic" charset="0"/>
                <a:cs typeface="MS PGothic" charset="0"/>
              </a:rPr>
              <a:t> </a:t>
            </a:r>
            <a:r>
              <a:rPr lang="it-IT" sz="2400" i="1" dirty="0" err="1">
                <a:latin typeface="Arial" charset="0"/>
                <a:ea typeface="MS PGothic" charset="0"/>
                <a:cs typeface="MS PGothic" charset="0"/>
              </a:rPr>
              <a:t>jaune</a:t>
            </a:r>
            <a:r>
              <a:rPr lang="it-IT" sz="2400" i="1" dirty="0">
                <a:latin typeface="Arial" charset="0"/>
                <a:ea typeface="MS PGothic" charset="0"/>
                <a:cs typeface="MS PGothic" charset="0"/>
              </a:rPr>
              <a:t>, </a:t>
            </a:r>
            <a:r>
              <a:rPr lang="it-IT" sz="2400" dirty="0" err="1">
                <a:latin typeface="Arial" charset="0"/>
                <a:ea typeface="MS PGothic" charset="0"/>
                <a:cs typeface="MS PGothic" charset="0"/>
              </a:rPr>
              <a:t>ou</a:t>
            </a:r>
            <a:r>
              <a:rPr lang="it-IT" sz="2400" dirty="0">
                <a:latin typeface="Arial" charset="0"/>
                <a:ea typeface="MS PGothic" charset="0"/>
                <a:cs typeface="MS PGothic" charset="0"/>
              </a:rPr>
              <a:t> </a:t>
            </a:r>
            <a:r>
              <a:rPr lang="it-IT" sz="2400" i="1" dirty="0" err="1">
                <a:latin typeface="Arial" charset="0"/>
                <a:ea typeface="MS PGothic" charset="0"/>
                <a:cs typeface="MS PGothic" charset="0"/>
              </a:rPr>
              <a:t>Jaunet</a:t>
            </a:r>
            <a:r>
              <a:rPr lang="it-IT" sz="2400" i="1" dirty="0">
                <a:latin typeface="Arial" charset="0"/>
                <a:ea typeface="MS PGothic" charset="0"/>
                <a:cs typeface="MS PGothic" charset="0"/>
              </a:rPr>
              <a:t>. Le </a:t>
            </a:r>
            <a:r>
              <a:rPr lang="it-IT" sz="2400" i="1" dirty="0" err="1">
                <a:latin typeface="Arial" charset="0"/>
                <a:ea typeface="MS PGothic" charset="0"/>
                <a:cs typeface="MS PGothic" charset="0"/>
              </a:rPr>
              <a:t>nénufar</a:t>
            </a:r>
            <a:r>
              <a:rPr lang="it-IT" sz="2400" i="1" dirty="0">
                <a:latin typeface="Arial" charset="0"/>
                <a:ea typeface="MS PGothic" charset="0"/>
                <a:cs typeface="MS PGothic" charset="0"/>
              </a:rPr>
              <a:t> a </a:t>
            </a:r>
            <a:r>
              <a:rPr lang="it-IT" sz="2400" i="1" dirty="0" err="1">
                <a:latin typeface="Arial" charset="0"/>
                <a:ea typeface="MS PGothic" charset="0"/>
                <a:cs typeface="MS PGothic" charset="0"/>
              </a:rPr>
              <a:t>longtemps</a:t>
            </a:r>
            <a:r>
              <a:rPr lang="it-IT" sz="2400" i="1" dirty="0">
                <a:latin typeface="Arial" charset="0"/>
                <a:ea typeface="MS PGothic" charset="0"/>
                <a:cs typeface="MS PGothic" charset="0"/>
              </a:rPr>
              <a:t> </a:t>
            </a:r>
            <a:r>
              <a:rPr lang="it-IT" sz="2400" i="1" dirty="0" err="1">
                <a:latin typeface="Arial" charset="0"/>
                <a:ea typeface="MS PGothic" charset="0"/>
                <a:cs typeface="MS PGothic" charset="0"/>
              </a:rPr>
              <a:t>été</a:t>
            </a:r>
            <a:r>
              <a:rPr lang="it-IT" sz="2400" i="1" dirty="0">
                <a:latin typeface="Arial" charset="0"/>
                <a:ea typeface="MS PGothic" charset="0"/>
                <a:cs typeface="MS PGothic" charset="0"/>
              </a:rPr>
              <a:t> </a:t>
            </a:r>
            <a:r>
              <a:rPr lang="it-IT" sz="2400" i="1" dirty="0" err="1">
                <a:latin typeface="Arial" charset="0"/>
                <a:ea typeface="MS PGothic" charset="0"/>
                <a:cs typeface="MS PGothic" charset="0"/>
              </a:rPr>
              <a:t>appelé</a:t>
            </a:r>
            <a:r>
              <a:rPr lang="it-IT" sz="2400" i="1" dirty="0">
                <a:latin typeface="Arial" charset="0"/>
                <a:ea typeface="MS PGothic" charset="0"/>
                <a:cs typeface="MS PGothic" charset="0"/>
              </a:rPr>
              <a:t> </a:t>
            </a:r>
            <a:r>
              <a:rPr lang="it-IT" sz="2400" i="1" dirty="0" err="1">
                <a:latin typeface="Arial" charset="0"/>
                <a:ea typeface="MS PGothic" charset="0"/>
                <a:cs typeface="MS PGothic" charset="0"/>
              </a:rPr>
              <a:t>lis</a:t>
            </a:r>
            <a:r>
              <a:rPr lang="it-IT" sz="2400" i="1" dirty="0">
                <a:latin typeface="Arial" charset="0"/>
                <a:ea typeface="MS PGothic" charset="0"/>
                <a:cs typeface="MS PGothic" charset="0"/>
              </a:rPr>
              <a:t> d'</a:t>
            </a:r>
            <a:r>
              <a:rPr lang="it-IT" sz="2400" i="1" dirty="0" err="1">
                <a:latin typeface="Arial" charset="0"/>
                <a:ea typeface="MS PGothic" charset="0"/>
                <a:cs typeface="MS PGothic" charset="0"/>
              </a:rPr>
              <a:t>étang</a:t>
            </a:r>
            <a:r>
              <a:rPr lang="it-IT" sz="2400" i="1" dirty="0">
                <a:latin typeface="Arial" charset="0"/>
                <a:ea typeface="MS PGothic" charset="0"/>
                <a:cs typeface="MS PGothic" charset="0"/>
              </a:rPr>
              <a:t>. Académie 9</a:t>
            </a:r>
            <a:endParaRPr lang="fr-FR" sz="2400" dirty="0">
              <a:latin typeface="Arial" charset="0"/>
              <a:ea typeface="MS PGothic" charset="0"/>
              <a:cs typeface="MS PGothic" charset="0"/>
            </a:endParaRPr>
          </a:p>
          <a:p>
            <a:endParaRPr lang="it-IT" sz="2400" dirty="0"/>
          </a:p>
          <a:p>
            <a:pPr>
              <a:lnSpc>
                <a:spcPct val="90000"/>
              </a:lnSpc>
            </a:pPr>
            <a:endParaRPr lang="fr-FR" altLang="ja-JP" sz="2200" dirty="0">
              <a:latin typeface="Arial" charset="0"/>
              <a:ea typeface="MS PGothic" charset="0"/>
              <a:cs typeface="MS PGothic" charset="0"/>
            </a:endParaRPr>
          </a:p>
          <a:p>
            <a:pPr>
              <a:lnSpc>
                <a:spcPct val="90000"/>
              </a:lnSpc>
            </a:pPr>
            <a:endParaRPr lang="it-IT" sz="2200" dirty="0">
              <a:latin typeface="Arial" charset="0"/>
              <a:ea typeface="MS PGothic" charset="0"/>
              <a:cs typeface="MS PGothic" charset="0"/>
            </a:endParaRPr>
          </a:p>
        </p:txBody>
      </p:sp>
    </p:spTree>
    <p:extLst>
      <p:ext uri="{BB962C8B-B14F-4D97-AF65-F5344CB8AC3E}">
        <p14:creationId xmlns:p14="http://schemas.microsoft.com/office/powerpoint/2010/main" val="1090099544"/>
      </p:ext>
    </p:extLst>
  </p:cSld>
  <p:clrMapOvr>
    <a:masterClrMapping/>
  </p:clrMapOvr>
  <p:timing>
    <p:tnLst>
      <p:par>
        <p:cTn xmlns:p14="http://schemas.microsoft.com/office/powerpoint/2010/main" id="1" dur="indefinite" restart="never" nodeType="tmRoot"/>
      </p:par>
    </p:tnLst>
  </p:timing>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smtClean="0"/>
              <a:t>microstructure : 2.  prononciation</a:t>
            </a:r>
            <a:endParaRPr lang="fr-CA" sz="2800" dirty="0"/>
          </a:p>
        </p:txBody>
      </p:sp>
      <p:sp>
        <p:nvSpPr>
          <p:cNvPr id="3" name="Segnaposto contenuto 2"/>
          <p:cNvSpPr>
            <a:spLocks noGrp="1"/>
          </p:cNvSpPr>
          <p:nvPr>
            <p:ph idx="1"/>
          </p:nvPr>
        </p:nvSpPr>
        <p:spPr/>
        <p:txBody>
          <a:bodyPr>
            <a:normAutofit/>
          </a:bodyPr>
          <a:lstStyle/>
          <a:p>
            <a:pPr algn="just"/>
            <a:r>
              <a:rPr lang="fr-FR" sz="2400" b="1" dirty="0"/>
              <a:t>2. la prononciation </a:t>
            </a:r>
            <a:r>
              <a:rPr lang="fr-FR" sz="2400" dirty="0"/>
              <a:t>: elle est présentée tout de suite après l’entrée sous la forme d’une transcription, le plus souvent en Alphabet Phonétique International (API). Elle évolue avec le temps. Différentes prononciations peuvent, par conséquent, être présentées à une entrée. Par exemple, certaines consonnes, qui étaient muettes autrefois, sont aujourd’hui prononcées comme pour </a:t>
            </a:r>
            <a:r>
              <a:rPr lang="fr-FR" sz="2400" i="1" dirty="0"/>
              <a:t>but</a:t>
            </a:r>
            <a:r>
              <a:rPr lang="fr-FR" sz="2400" dirty="0"/>
              <a:t> [by(</a:t>
            </a:r>
            <a:r>
              <a:rPr lang="fr-FR" sz="2400" dirty="0" err="1"/>
              <a:t>t</a:t>
            </a:r>
            <a:r>
              <a:rPr lang="fr-FR" sz="2400" dirty="0"/>
              <a:t>)] ou </a:t>
            </a:r>
            <a:r>
              <a:rPr lang="fr-FR" sz="2400" i="1" dirty="0"/>
              <a:t>août</a:t>
            </a:r>
            <a:r>
              <a:rPr lang="fr-FR" sz="2400" dirty="0"/>
              <a:t> [u(</a:t>
            </a:r>
            <a:r>
              <a:rPr lang="fr-FR" sz="2400" dirty="0" err="1"/>
              <a:t>t</a:t>
            </a:r>
            <a:r>
              <a:rPr lang="fr-FR" sz="2400" dirty="0"/>
              <a:t>)]. </a:t>
            </a:r>
            <a:r>
              <a:rPr lang="fr-FR" sz="2400" b="1" dirty="0"/>
              <a:t>Elle varie selon l’espace, mais la prononciation de référence pour les dictionnaires de langue française de France est celle d’Ile-de-France</a:t>
            </a:r>
            <a:r>
              <a:rPr lang="fr-FR" sz="2400" b="1" dirty="0" smtClean="0"/>
              <a:t>.</a:t>
            </a:r>
          </a:p>
          <a:p>
            <a:pPr algn="just"/>
            <a:r>
              <a:rPr lang="fr-FR" sz="2400" b="1" dirty="0" smtClean="0"/>
              <a:t>Et aujourd’hui avec la reconnaissance des accents?</a:t>
            </a:r>
            <a:endParaRPr lang="it-IT" sz="2400" b="1" dirty="0"/>
          </a:p>
          <a:p>
            <a:endParaRPr lang="fr-CA" sz="2400" dirty="0"/>
          </a:p>
        </p:txBody>
      </p:sp>
    </p:spTree>
    <p:extLst>
      <p:ext uri="{BB962C8B-B14F-4D97-AF65-F5344CB8AC3E}">
        <p14:creationId xmlns:p14="http://schemas.microsoft.com/office/powerpoint/2010/main" val="1604035632"/>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1" name="Titolo 1"/>
          <p:cNvSpPr>
            <a:spLocks noGrp="1"/>
          </p:cNvSpPr>
          <p:nvPr>
            <p:ph type="title"/>
          </p:nvPr>
        </p:nvSpPr>
        <p:spPr/>
        <p:txBody>
          <a:bodyPr/>
          <a:lstStyle/>
          <a:p>
            <a:r>
              <a:rPr lang="it-IT" sz="2800" dirty="0" err="1">
                <a:latin typeface="Arial" charset="0"/>
                <a:ea typeface="MS PGothic" charset="0"/>
              </a:rPr>
              <a:t>Microstructure</a:t>
            </a:r>
            <a:r>
              <a:rPr lang="it-IT" sz="2800" dirty="0">
                <a:latin typeface="Arial" charset="0"/>
                <a:ea typeface="MS PGothic" charset="0"/>
              </a:rPr>
              <a:t> </a:t>
            </a:r>
            <a:r>
              <a:rPr lang="it-IT" sz="2800" dirty="0" smtClean="0">
                <a:latin typeface="Arial" charset="0"/>
                <a:ea typeface="MS PGothic" charset="0"/>
              </a:rPr>
              <a:t>: 3. Le </a:t>
            </a:r>
            <a:r>
              <a:rPr lang="it-IT" sz="2800" dirty="0" err="1">
                <a:latin typeface="Arial" charset="0"/>
                <a:ea typeface="MS PGothic" charset="0"/>
              </a:rPr>
              <a:t>genre</a:t>
            </a:r>
            <a:r>
              <a:rPr lang="it-IT" sz="2800" dirty="0">
                <a:latin typeface="Arial" charset="0"/>
                <a:ea typeface="MS PGothic" charset="0"/>
              </a:rPr>
              <a:t> </a:t>
            </a:r>
            <a:r>
              <a:rPr lang="it-IT" sz="2800" dirty="0" err="1">
                <a:latin typeface="Arial" charset="0"/>
                <a:ea typeface="MS PGothic" charset="0"/>
              </a:rPr>
              <a:t>grammatical</a:t>
            </a:r>
            <a:endParaRPr lang="it-IT" sz="2800" dirty="0">
              <a:latin typeface="Arial" charset="0"/>
              <a:ea typeface="MS PGothic" charset="0"/>
            </a:endParaRPr>
          </a:p>
        </p:txBody>
      </p:sp>
      <p:sp>
        <p:nvSpPr>
          <p:cNvPr id="430082" name="Segnaposto contenuto 2"/>
          <p:cNvSpPr>
            <a:spLocks noGrp="1"/>
          </p:cNvSpPr>
          <p:nvPr>
            <p:ph idx="1"/>
          </p:nvPr>
        </p:nvSpPr>
        <p:spPr/>
        <p:txBody>
          <a:bodyPr/>
          <a:lstStyle/>
          <a:p>
            <a:pPr algn="just">
              <a:lnSpc>
                <a:spcPct val="90000"/>
              </a:lnSpc>
            </a:pPr>
            <a:r>
              <a:rPr lang="fr-FR" sz="2000" dirty="0">
                <a:latin typeface="Arial" charset="0"/>
                <a:ea typeface="MS PGothic" charset="0"/>
                <a:cs typeface="MS PGothic" charset="0"/>
              </a:rPr>
              <a:t>Il n’en reste pas moins que </a:t>
            </a:r>
            <a:r>
              <a:rPr lang="fr-FR" sz="2000" b="1" dirty="0">
                <a:latin typeface="Arial" charset="0"/>
                <a:ea typeface="MS PGothic" charset="0"/>
                <a:cs typeface="MS PGothic" charset="0"/>
              </a:rPr>
              <a:t>l’abréviation n. pour nom a des implications socioculturelles qu’un lecteur non averti ne soupçonnera pas.</a:t>
            </a:r>
            <a:endParaRPr lang="it-IT" sz="2000" b="1" dirty="0">
              <a:latin typeface="Arial" charset="0"/>
              <a:ea typeface="MS PGothic" charset="0"/>
              <a:cs typeface="MS PGothic" charset="0"/>
            </a:endParaRPr>
          </a:p>
          <a:p>
            <a:pPr algn="just">
              <a:lnSpc>
                <a:spcPct val="90000"/>
              </a:lnSpc>
            </a:pPr>
            <a:r>
              <a:rPr lang="fr-FR" sz="2000" dirty="0">
                <a:latin typeface="Arial" charset="0"/>
                <a:ea typeface="MS PGothic" charset="0"/>
                <a:cs typeface="MS PGothic" charset="0"/>
              </a:rPr>
              <a:t>Alise </a:t>
            </a:r>
            <a:r>
              <a:rPr lang="fr-FR" sz="2000" dirty="0" err="1">
                <a:latin typeface="Arial" charset="0"/>
                <a:ea typeface="MS PGothic" charset="0"/>
                <a:cs typeface="MS PGothic" charset="0"/>
              </a:rPr>
              <a:t>Lehman</a:t>
            </a:r>
            <a:r>
              <a:rPr lang="fr-FR" sz="2000" dirty="0">
                <a:latin typeface="Arial" charset="0"/>
                <a:ea typeface="MS PGothic" charset="0"/>
                <a:cs typeface="MS PGothic" charset="0"/>
              </a:rPr>
              <a:t>, « Lectures du dictionnaire : naïve vs avertie », in  M. Heinz (</a:t>
            </a:r>
            <a:r>
              <a:rPr lang="fr-FR" sz="2000" dirty="0" err="1">
                <a:latin typeface="Arial" charset="0"/>
                <a:ea typeface="MS PGothic" charset="0"/>
                <a:cs typeface="MS PGothic" charset="0"/>
              </a:rPr>
              <a:t>dir</a:t>
            </a:r>
            <a:r>
              <a:rPr lang="fr-FR" sz="2000" dirty="0">
                <a:latin typeface="Arial" charset="0"/>
                <a:ea typeface="MS PGothic" charset="0"/>
                <a:cs typeface="MS PGothic" charset="0"/>
              </a:rPr>
              <a:t>.), </a:t>
            </a:r>
            <a:r>
              <a:rPr lang="fr-FR" sz="2000" i="1" dirty="0">
                <a:latin typeface="Arial" charset="0"/>
                <a:ea typeface="MS PGothic" charset="0"/>
                <a:cs typeface="MS PGothic" charset="0"/>
              </a:rPr>
              <a:t>Les sémiotiques des dictionnaires</a:t>
            </a:r>
            <a:r>
              <a:rPr lang="fr-FR" sz="2000" dirty="0">
                <a:latin typeface="Arial" charset="0"/>
                <a:ea typeface="MS PGothic" charset="0"/>
                <a:cs typeface="MS PGothic" charset="0"/>
              </a:rPr>
              <a:t>, Berlin, Frank &amp; </a:t>
            </a:r>
            <a:r>
              <a:rPr lang="fr-FR" sz="2000" dirty="0" err="1">
                <a:latin typeface="Arial" charset="0"/>
                <a:ea typeface="MS PGothic" charset="0"/>
                <a:cs typeface="MS PGothic" charset="0"/>
              </a:rPr>
              <a:t>Timme</a:t>
            </a:r>
            <a:r>
              <a:rPr lang="fr-FR" sz="2000" dirty="0">
                <a:latin typeface="Arial" charset="0"/>
                <a:ea typeface="MS PGothic" charset="0"/>
                <a:cs typeface="MS PGothic" charset="0"/>
              </a:rPr>
              <a:t>, 2014, p. 28.</a:t>
            </a:r>
            <a:endParaRPr lang="it-IT" sz="2000" dirty="0">
              <a:latin typeface="Arial" charset="0"/>
              <a:ea typeface="MS PGothic" charset="0"/>
              <a:cs typeface="MS PGothic" charset="0"/>
            </a:endParaRPr>
          </a:p>
          <a:p>
            <a:pPr algn="just">
              <a:lnSpc>
                <a:spcPct val="90000"/>
              </a:lnSpc>
            </a:pPr>
            <a:r>
              <a:rPr lang="fr-FR" sz="2000" dirty="0">
                <a:latin typeface="Arial" charset="0"/>
                <a:ea typeface="MS PGothic" charset="0"/>
                <a:cs typeface="MS PGothic" charset="0"/>
              </a:rPr>
              <a:t>L’indication grammaticale pourrait, au premier abord, paraitre neutre mais elle porte en elle des décisions révélatrices. C’est le cas, notamment, pour le genre grammatical des noms de métiers ayant une forme épicène, c’est-à-dire qui ne varie pas selon le genre, comme </a:t>
            </a:r>
            <a:r>
              <a:rPr lang="fr-FR" sz="2000" i="1" dirty="0">
                <a:latin typeface="Arial" charset="0"/>
                <a:ea typeface="MS PGothic" charset="0"/>
                <a:cs typeface="MS PGothic" charset="0"/>
              </a:rPr>
              <a:t>architecte</a:t>
            </a:r>
            <a:r>
              <a:rPr lang="fr-FR" sz="2000" dirty="0">
                <a:latin typeface="Arial" charset="0"/>
                <a:ea typeface="MS PGothic" charset="0"/>
                <a:cs typeface="MS PGothic" charset="0"/>
              </a:rPr>
              <a:t>, par exemple.</a:t>
            </a:r>
            <a:endParaRPr lang="it-IT" sz="2000" dirty="0">
              <a:latin typeface="Arial" charset="0"/>
              <a:ea typeface="MS PGothic" charset="0"/>
              <a:cs typeface="MS PGothic" charset="0"/>
            </a:endParaRPr>
          </a:p>
          <a:p>
            <a:pPr algn="just">
              <a:lnSpc>
                <a:spcPct val="90000"/>
              </a:lnSpc>
            </a:pPr>
            <a:r>
              <a:rPr lang="fr-FR" sz="2000" dirty="0">
                <a:latin typeface="Arial" charset="0"/>
                <a:ea typeface="MS PGothic" charset="0"/>
                <a:cs typeface="MS PGothic" charset="0"/>
              </a:rPr>
              <a:t>Si le genre masculin (</a:t>
            </a:r>
            <a:r>
              <a:rPr lang="fr-FR" sz="2000" b="1" dirty="0">
                <a:latin typeface="Arial" charset="0"/>
                <a:ea typeface="MS PGothic" charset="0"/>
                <a:cs typeface="MS PGothic" charset="0"/>
              </a:rPr>
              <a:t>m.</a:t>
            </a:r>
            <a:r>
              <a:rPr lang="fr-FR" sz="2000" dirty="0">
                <a:latin typeface="Arial" charset="0"/>
                <a:ea typeface="MS PGothic" charset="0"/>
                <a:cs typeface="MS PGothic" charset="0"/>
              </a:rPr>
              <a:t>) est précisé après la catégorie grammaticale (n. = nom), cela signifie que le mot est envisagé uniquement dans sa forme masculine ; si, au contraire, le genre est absent, le mot peut être utilisé au masculin et au féminin. </a:t>
            </a:r>
            <a:endParaRPr lang="it-IT" sz="2000" dirty="0">
              <a:latin typeface="Arial" charset="0"/>
              <a:ea typeface="MS PGothic" charset="0"/>
              <a:cs typeface="MS PGothic" charset="0"/>
            </a:endParaRPr>
          </a:p>
          <a:p>
            <a:pPr>
              <a:lnSpc>
                <a:spcPct val="90000"/>
              </a:lnSpc>
            </a:pPr>
            <a:endParaRPr lang="it-IT" sz="2000" dirty="0">
              <a:latin typeface="Arial" charset="0"/>
              <a:ea typeface="MS PGothic" charset="0"/>
              <a:cs typeface="MS PGothic" charset="0"/>
            </a:endParaRPr>
          </a:p>
        </p:txBody>
      </p:sp>
    </p:spTree>
    <p:extLst>
      <p:ext uri="{BB962C8B-B14F-4D97-AF65-F5344CB8AC3E}">
        <p14:creationId xmlns:p14="http://schemas.microsoft.com/office/powerpoint/2010/main" val="3596009502"/>
      </p:ext>
    </p:extLst>
  </p:cSld>
  <p:clrMapOvr>
    <a:masterClrMapping/>
  </p:clrMapOvr>
  <p:timing>
    <p:tnLst>
      <p:par>
        <p:cTn xmlns:p14="http://schemas.microsoft.com/office/powerpoint/2010/main" id="1" dur="indefinite" restart="never" nodeType="tmRoot"/>
      </p:par>
    </p:tnLst>
  </p:timing>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p:cNvSpPr>
            <a:spLocks noGrp="1"/>
          </p:cNvSpPr>
          <p:nvPr>
            <p:ph type="title"/>
          </p:nvPr>
        </p:nvSpPr>
        <p:spPr/>
        <p:txBody>
          <a:bodyPr>
            <a:normAutofit/>
          </a:bodyPr>
          <a:lstStyle/>
          <a:p>
            <a:r>
              <a:rPr lang="fr-CA" sz="2800" dirty="0" smtClean="0"/>
              <a:t>Genre grammatical pour les mots épicènes</a:t>
            </a:r>
            <a:endParaRPr lang="fr-CA" sz="2800" dirty="0"/>
          </a:p>
        </p:txBody>
      </p:sp>
      <p:sp>
        <p:nvSpPr>
          <p:cNvPr id="5" name="Segnaposto contenuto 4"/>
          <p:cNvSpPr>
            <a:spLocks noGrp="1"/>
          </p:cNvSpPr>
          <p:nvPr>
            <p:ph sz="half" idx="1"/>
          </p:nvPr>
        </p:nvSpPr>
        <p:spPr/>
        <p:txBody>
          <a:bodyPr>
            <a:normAutofit/>
          </a:bodyPr>
          <a:lstStyle/>
          <a:p>
            <a:r>
              <a:rPr lang="fr-CA" sz="2400" dirty="0" smtClean="0"/>
              <a:t>PR. </a:t>
            </a:r>
          </a:p>
          <a:p>
            <a:r>
              <a:rPr lang="it-IT" sz="2400" dirty="0" err="1">
                <a:ea typeface="MS PGothic" charset="0"/>
                <a:cs typeface="MS PGothic" charset="0"/>
              </a:rPr>
              <a:t>Architecte</a:t>
            </a:r>
            <a:r>
              <a:rPr lang="it-IT" sz="2400" dirty="0">
                <a:ea typeface="MS PGothic" charset="0"/>
                <a:cs typeface="MS PGothic" charset="0"/>
              </a:rPr>
              <a:t> </a:t>
            </a:r>
            <a:r>
              <a:rPr lang="it-IT" sz="2400" dirty="0" err="1" smtClean="0">
                <a:ea typeface="MS PGothic" charset="0"/>
                <a:cs typeface="MS PGothic" charset="0"/>
              </a:rPr>
              <a:t>n</a:t>
            </a:r>
            <a:endParaRPr lang="it-IT" sz="2400" dirty="0" smtClean="0">
              <a:ea typeface="MS PGothic" charset="0"/>
              <a:cs typeface="MS PGothic" charset="0"/>
            </a:endParaRPr>
          </a:p>
          <a:p>
            <a:r>
              <a:rPr lang="it-IT" sz="2400" dirty="0" err="1">
                <a:ea typeface="MS PGothic" charset="0"/>
                <a:cs typeface="MS PGothic" charset="0"/>
              </a:rPr>
              <a:t>Capitaine</a:t>
            </a:r>
            <a:r>
              <a:rPr lang="it-IT" sz="2400" dirty="0">
                <a:ea typeface="MS PGothic" charset="0"/>
                <a:cs typeface="MS PGothic" charset="0"/>
              </a:rPr>
              <a:t> nm (PR 2000</a:t>
            </a:r>
            <a:r>
              <a:rPr lang="it-IT" sz="2400" dirty="0" smtClean="0">
                <a:ea typeface="MS PGothic" charset="0"/>
                <a:cs typeface="MS PGothic" charset="0"/>
              </a:rPr>
              <a:t>), </a:t>
            </a:r>
            <a:r>
              <a:rPr lang="it-IT" sz="2400" dirty="0" err="1" smtClean="0">
                <a:ea typeface="MS PGothic" charset="0"/>
                <a:cs typeface="MS PGothic" charset="0"/>
              </a:rPr>
              <a:t>n</a:t>
            </a:r>
            <a:r>
              <a:rPr lang="it-IT" sz="2400" dirty="0" smtClean="0">
                <a:ea typeface="MS PGothic" charset="0"/>
                <a:cs typeface="MS PGothic" charset="0"/>
              </a:rPr>
              <a:t> </a:t>
            </a:r>
            <a:r>
              <a:rPr lang="it-IT" sz="2400" dirty="0" err="1" smtClean="0">
                <a:ea typeface="MS PGothic" charset="0"/>
                <a:cs typeface="MS PGothic" charset="0"/>
              </a:rPr>
              <a:t>depuis</a:t>
            </a:r>
            <a:r>
              <a:rPr lang="it-IT" sz="2400" dirty="0" smtClean="0">
                <a:ea typeface="MS PGothic" charset="0"/>
                <a:cs typeface="MS PGothic" charset="0"/>
              </a:rPr>
              <a:t> 2015 </a:t>
            </a:r>
          </a:p>
          <a:p>
            <a:r>
              <a:rPr lang="it-IT" sz="2400" dirty="0" smtClean="0">
                <a:ea typeface="MS PGothic" charset="0"/>
                <a:cs typeface="MS PGothic" charset="0"/>
              </a:rPr>
              <a:t>Ministre </a:t>
            </a:r>
            <a:r>
              <a:rPr lang="it-IT" sz="2400" dirty="0">
                <a:ea typeface="MS PGothic" charset="0"/>
                <a:cs typeface="MS PGothic" charset="0"/>
              </a:rPr>
              <a:t>nm (PR 2000)  </a:t>
            </a:r>
            <a:r>
              <a:rPr lang="it-IT" sz="2400" dirty="0" err="1">
                <a:ea typeface="MS PGothic" charset="0"/>
                <a:cs typeface="MS PGothic" charset="0"/>
              </a:rPr>
              <a:t>n</a:t>
            </a:r>
            <a:r>
              <a:rPr lang="it-IT" sz="2400" dirty="0">
                <a:ea typeface="MS PGothic" charset="0"/>
                <a:cs typeface="MS PGothic" charset="0"/>
              </a:rPr>
              <a:t> </a:t>
            </a:r>
            <a:r>
              <a:rPr lang="it-IT" sz="2400" dirty="0" err="1" smtClean="0">
                <a:ea typeface="MS PGothic" charset="0"/>
                <a:cs typeface="MS PGothic" charset="0"/>
              </a:rPr>
              <a:t>depuis</a:t>
            </a:r>
            <a:r>
              <a:rPr lang="it-IT" sz="2400" dirty="0" smtClean="0">
                <a:ea typeface="MS PGothic" charset="0"/>
                <a:cs typeface="MS PGothic" charset="0"/>
              </a:rPr>
              <a:t> </a:t>
            </a:r>
            <a:r>
              <a:rPr lang="it-IT" sz="2400" dirty="0">
                <a:ea typeface="MS PGothic" charset="0"/>
                <a:cs typeface="MS PGothic" charset="0"/>
              </a:rPr>
              <a:t>2015</a:t>
            </a:r>
          </a:p>
          <a:p>
            <a:r>
              <a:rPr lang="it-IT" sz="2400" dirty="0" err="1">
                <a:ea typeface="MS PGothic" charset="0"/>
                <a:cs typeface="MS PGothic" charset="0"/>
              </a:rPr>
              <a:t>Métallurgiste</a:t>
            </a:r>
            <a:r>
              <a:rPr lang="it-IT" sz="2400" dirty="0">
                <a:ea typeface="MS PGothic" charset="0"/>
                <a:cs typeface="MS PGothic" charset="0"/>
              </a:rPr>
              <a:t> nm </a:t>
            </a:r>
            <a:r>
              <a:rPr lang="it-IT" sz="2400" dirty="0" err="1">
                <a:ea typeface="MS PGothic" charset="0"/>
                <a:cs typeface="MS PGothic" charset="0"/>
              </a:rPr>
              <a:t>encore</a:t>
            </a:r>
            <a:r>
              <a:rPr lang="it-IT" sz="2400" dirty="0">
                <a:ea typeface="MS PGothic" charset="0"/>
                <a:cs typeface="MS PGothic" charset="0"/>
              </a:rPr>
              <a:t> en </a:t>
            </a:r>
            <a:r>
              <a:rPr lang="it-IT" sz="2400" dirty="0" smtClean="0">
                <a:ea typeface="MS PGothic" charset="0"/>
                <a:cs typeface="MS PGothic" charset="0"/>
              </a:rPr>
              <a:t>2019; </a:t>
            </a:r>
            <a:r>
              <a:rPr lang="it-IT" sz="2400" dirty="0" err="1" smtClean="0">
                <a:ea typeface="MS PGothic" charset="0"/>
                <a:cs typeface="MS PGothic" charset="0"/>
              </a:rPr>
              <a:t>depuis</a:t>
            </a:r>
            <a:r>
              <a:rPr lang="it-IT" sz="2400" b="1" dirty="0" smtClean="0">
                <a:ea typeface="MS PGothic" charset="0"/>
                <a:cs typeface="MS PGothic" charset="0"/>
              </a:rPr>
              <a:t> 2020 </a:t>
            </a:r>
            <a:r>
              <a:rPr lang="it-IT" sz="2400" dirty="0" err="1" smtClean="0">
                <a:ea typeface="MS PGothic" charset="0"/>
                <a:cs typeface="MS PGothic" charset="0"/>
              </a:rPr>
              <a:t>n</a:t>
            </a:r>
            <a:endParaRPr lang="it-IT" sz="2400" dirty="0">
              <a:ea typeface="MS PGothic" charset="0"/>
              <a:cs typeface="MS PGothic" charset="0"/>
            </a:endParaRPr>
          </a:p>
          <a:p>
            <a:endParaRPr lang="fr-CA" sz="2400" dirty="0"/>
          </a:p>
        </p:txBody>
      </p:sp>
      <p:sp>
        <p:nvSpPr>
          <p:cNvPr id="6" name="Segnaposto contenuto 5"/>
          <p:cNvSpPr>
            <a:spLocks noGrp="1"/>
          </p:cNvSpPr>
          <p:nvPr>
            <p:ph sz="half" idx="2"/>
          </p:nvPr>
        </p:nvSpPr>
        <p:spPr/>
        <p:txBody>
          <a:bodyPr>
            <a:normAutofit/>
          </a:bodyPr>
          <a:lstStyle/>
          <a:p>
            <a:endParaRPr lang="fr-CA" sz="2400" dirty="0"/>
          </a:p>
        </p:txBody>
      </p:sp>
    </p:spTree>
    <p:extLst>
      <p:ext uri="{BB962C8B-B14F-4D97-AF65-F5344CB8AC3E}">
        <p14:creationId xmlns:p14="http://schemas.microsoft.com/office/powerpoint/2010/main" val="2912420805"/>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smtClean="0"/>
              <a:t>Microstructure : 4.  </a:t>
            </a:r>
            <a:r>
              <a:rPr lang="it-IT" sz="2800" dirty="0">
                <a:latin typeface="Arial" charset="0"/>
                <a:ea typeface="MS PGothic" charset="0"/>
                <a:cs typeface="MS PGothic" charset="0"/>
              </a:rPr>
              <a:t>Marques d</a:t>
            </a:r>
            <a:r>
              <a:rPr lang="ja-JP" altLang="it-IT" sz="2800" dirty="0">
                <a:latin typeface="Arial" charset="0"/>
                <a:ea typeface="MS PGothic" charset="0"/>
                <a:cs typeface="MS PGothic" charset="0"/>
              </a:rPr>
              <a:t>’</a:t>
            </a:r>
            <a:r>
              <a:rPr lang="it-IT" altLang="ja-JP" sz="2800" dirty="0" err="1">
                <a:latin typeface="Arial" charset="0"/>
                <a:ea typeface="MS PGothic" charset="0"/>
                <a:cs typeface="MS PGothic" charset="0"/>
              </a:rPr>
              <a:t>usage</a:t>
            </a:r>
            <a:endParaRPr lang="fr-CA" sz="2800" dirty="0"/>
          </a:p>
        </p:txBody>
      </p:sp>
      <p:sp>
        <p:nvSpPr>
          <p:cNvPr id="3" name="Segnaposto contenuto 2"/>
          <p:cNvSpPr>
            <a:spLocks noGrp="1"/>
          </p:cNvSpPr>
          <p:nvPr>
            <p:ph idx="1"/>
          </p:nvPr>
        </p:nvSpPr>
        <p:spPr/>
        <p:txBody>
          <a:bodyPr>
            <a:normAutofit fontScale="85000" lnSpcReduction="10000"/>
          </a:bodyPr>
          <a:lstStyle/>
          <a:p>
            <a:pPr algn="just"/>
            <a:r>
              <a:rPr lang="fr-FR" sz="2400" b="1" dirty="0" smtClean="0"/>
              <a:t>les </a:t>
            </a:r>
            <a:r>
              <a:rPr lang="fr-FR" sz="2400" b="1" dirty="0"/>
              <a:t>marques </a:t>
            </a:r>
            <a:r>
              <a:rPr lang="fr-FR" sz="2400" dirty="0"/>
              <a:t>: elles donnent des informations fondamentales pour connaître l’usage du mot dans le discours. Elles sont insérées juste avant la définition en abréviation, d’où l’importance de lire préalablement les tableaux d’abréviation du dictionnaire. On distingue les marques selon :</a:t>
            </a:r>
            <a:endParaRPr lang="it-IT" sz="2400" dirty="0"/>
          </a:p>
          <a:p>
            <a:r>
              <a:rPr lang="fr-FR" sz="2400" dirty="0"/>
              <a:t>- la diachronie comme </a:t>
            </a:r>
            <a:r>
              <a:rPr lang="fr-FR" sz="2400" i="1" dirty="0"/>
              <a:t>vx </a:t>
            </a:r>
            <a:r>
              <a:rPr lang="fr-FR" sz="2400" dirty="0"/>
              <a:t>ou</a:t>
            </a:r>
            <a:r>
              <a:rPr lang="fr-FR" sz="2400" i="1" dirty="0"/>
              <a:t> vieilli, </a:t>
            </a:r>
            <a:r>
              <a:rPr lang="fr-FR" sz="2400" i="1" dirty="0" err="1"/>
              <a:t>mod</a:t>
            </a:r>
            <a:r>
              <a:rPr lang="fr-FR" sz="2400" i="1" dirty="0"/>
              <a:t>. </a:t>
            </a:r>
            <a:r>
              <a:rPr lang="fr-FR" sz="2400" dirty="0"/>
              <a:t>(moderne</a:t>
            </a:r>
            <a:r>
              <a:rPr lang="fr-FR" sz="2400" i="1" dirty="0"/>
              <a:t>) </a:t>
            </a:r>
            <a:r>
              <a:rPr lang="fr-FR" sz="2400" i="1" dirty="0" err="1"/>
              <a:t>néol</a:t>
            </a:r>
            <a:r>
              <a:rPr lang="fr-FR" sz="2400" dirty="0"/>
              <a:t>. (néologisme) ; </a:t>
            </a:r>
            <a:endParaRPr lang="it-IT" sz="2400" dirty="0"/>
          </a:p>
          <a:p>
            <a:r>
              <a:rPr lang="fr-FR" sz="2400" dirty="0"/>
              <a:t>- la </a:t>
            </a:r>
            <a:r>
              <a:rPr lang="fr-FR" sz="2400" dirty="0" err="1"/>
              <a:t>diatopie</a:t>
            </a:r>
            <a:r>
              <a:rPr lang="fr-FR" sz="2400" dirty="0"/>
              <a:t> (les variations géographiques) comme </a:t>
            </a:r>
            <a:r>
              <a:rPr lang="fr-FR" sz="2400" i="1" dirty="0"/>
              <a:t>région.</a:t>
            </a:r>
            <a:r>
              <a:rPr lang="fr-FR" sz="2400" dirty="0"/>
              <a:t> (régionalisme) qui peut être accompagnée de Canada, Belgique etc. ;</a:t>
            </a:r>
            <a:endParaRPr lang="it-IT" sz="2400" dirty="0"/>
          </a:p>
          <a:p>
            <a:r>
              <a:rPr lang="fr-FR" sz="2400" dirty="0"/>
              <a:t>- le domaine qui indique la spécialité comme par exemple </a:t>
            </a:r>
            <a:r>
              <a:rPr lang="fr-FR" sz="2400" i="1" dirty="0" err="1"/>
              <a:t>chim</a:t>
            </a:r>
            <a:r>
              <a:rPr lang="fr-FR" sz="2400" i="1" dirty="0"/>
              <a:t>.</a:t>
            </a:r>
            <a:r>
              <a:rPr lang="fr-FR" sz="2400" dirty="0"/>
              <a:t> (chimie), </a:t>
            </a:r>
            <a:r>
              <a:rPr lang="fr-FR" sz="2400" i="1" dirty="0" err="1"/>
              <a:t>écon</a:t>
            </a:r>
            <a:r>
              <a:rPr lang="fr-FR" sz="2400" i="1" dirty="0"/>
              <a:t>.</a:t>
            </a:r>
            <a:r>
              <a:rPr lang="fr-FR" sz="2400" dirty="0"/>
              <a:t> (économie) ou </a:t>
            </a:r>
            <a:r>
              <a:rPr lang="fr-FR" sz="2400" i="1" dirty="0" err="1"/>
              <a:t>inform</a:t>
            </a:r>
            <a:r>
              <a:rPr lang="fr-FR" sz="2400" i="1" dirty="0"/>
              <a:t>.</a:t>
            </a:r>
            <a:r>
              <a:rPr lang="fr-FR" sz="2400" dirty="0"/>
              <a:t> (informatique) etc. ;</a:t>
            </a:r>
            <a:endParaRPr lang="it-IT" sz="2400" dirty="0"/>
          </a:p>
          <a:p>
            <a:r>
              <a:rPr lang="fr-FR" sz="2400" b="1" dirty="0"/>
              <a:t>- la </a:t>
            </a:r>
            <a:r>
              <a:rPr lang="fr-FR" sz="2400" b="1" dirty="0" err="1"/>
              <a:t>diastratie</a:t>
            </a:r>
            <a:r>
              <a:rPr lang="fr-FR" sz="2400" b="1" dirty="0"/>
              <a:t> (selon la couche sociale</a:t>
            </a:r>
            <a:r>
              <a:rPr lang="fr-FR" sz="2400" dirty="0"/>
              <a:t>) comme </a:t>
            </a:r>
            <a:r>
              <a:rPr lang="fr-FR" sz="2400" i="1" dirty="0"/>
              <a:t>pop.</a:t>
            </a:r>
            <a:r>
              <a:rPr lang="fr-FR" sz="2400" dirty="0"/>
              <a:t> (populaire) et la </a:t>
            </a:r>
            <a:r>
              <a:rPr lang="fr-FR" sz="2400" dirty="0" err="1"/>
              <a:t>diaphasie</a:t>
            </a:r>
            <a:r>
              <a:rPr lang="fr-FR" sz="2400" dirty="0"/>
              <a:t> (selon la situation de communication) comme </a:t>
            </a:r>
            <a:r>
              <a:rPr lang="fr-FR" sz="2400" i="1" dirty="0" err="1"/>
              <a:t>fam</a:t>
            </a:r>
            <a:r>
              <a:rPr lang="fr-FR" sz="2400" dirty="0"/>
              <a:t>. (familier). Ces marques subissent de nombreuses fluctuations d’un dictionnaire à l’autre et d’une année à l’autre. Il est important de les distinguer. </a:t>
            </a:r>
            <a:endParaRPr lang="it-IT" sz="2400" dirty="0"/>
          </a:p>
        </p:txBody>
      </p:sp>
    </p:spTree>
    <p:extLst>
      <p:ext uri="{BB962C8B-B14F-4D97-AF65-F5344CB8AC3E}">
        <p14:creationId xmlns:p14="http://schemas.microsoft.com/office/powerpoint/2010/main" val="1186319171"/>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3153" name="Titolo 1"/>
          <p:cNvSpPr>
            <a:spLocks noGrp="1"/>
          </p:cNvSpPr>
          <p:nvPr>
            <p:ph type="title"/>
          </p:nvPr>
        </p:nvSpPr>
        <p:spPr/>
        <p:txBody>
          <a:bodyPr/>
          <a:lstStyle/>
          <a:p>
            <a:r>
              <a:rPr lang="it-IT" sz="2800">
                <a:latin typeface="Arial" charset="0"/>
                <a:ea typeface="MS PGothic" charset="0"/>
              </a:rPr>
              <a:t>Exemples de marques d’usage</a:t>
            </a:r>
          </a:p>
        </p:txBody>
      </p:sp>
      <p:sp>
        <p:nvSpPr>
          <p:cNvPr id="433154" name="Segnaposto contenuto 2"/>
          <p:cNvSpPr>
            <a:spLocks noGrp="1"/>
          </p:cNvSpPr>
          <p:nvPr>
            <p:ph idx="1"/>
          </p:nvPr>
        </p:nvSpPr>
        <p:spPr/>
        <p:txBody>
          <a:bodyPr>
            <a:normAutofit fontScale="92500" lnSpcReduction="10000"/>
          </a:bodyPr>
          <a:lstStyle/>
          <a:p>
            <a:r>
              <a:rPr lang="it-IT" sz="2400" b="1" dirty="0" err="1">
                <a:latin typeface="Arial" charset="0"/>
                <a:ea typeface="MS PGothic" charset="0"/>
                <a:cs typeface="MS PGothic" charset="0"/>
              </a:rPr>
              <a:t>Putain</a:t>
            </a:r>
            <a:r>
              <a:rPr lang="it-IT" sz="2400" b="1" dirty="0">
                <a:latin typeface="Arial" charset="0"/>
                <a:ea typeface="MS PGothic" charset="0"/>
                <a:cs typeface="MS PGothic" charset="0"/>
              </a:rPr>
              <a:t> ! </a:t>
            </a:r>
            <a:r>
              <a:rPr lang="it-IT" sz="2400" dirty="0">
                <a:latin typeface="Arial" charset="0"/>
                <a:ea typeface="MS PGothic" charset="0"/>
                <a:cs typeface="MS PGothic" charset="0"/>
              </a:rPr>
              <a:t>: </a:t>
            </a:r>
          </a:p>
          <a:p>
            <a:r>
              <a:rPr lang="it-IT" sz="2400" dirty="0" err="1">
                <a:latin typeface="Arial" charset="0"/>
                <a:ea typeface="MS PGothic" charset="0"/>
                <a:cs typeface="MS PGothic" charset="0"/>
              </a:rPr>
              <a:t>Vulg</a:t>
            </a:r>
            <a:r>
              <a:rPr lang="it-IT" sz="2400" dirty="0">
                <a:latin typeface="Arial" charset="0"/>
                <a:ea typeface="MS PGothic" charset="0"/>
                <a:cs typeface="MS PGothic" charset="0"/>
              </a:rPr>
              <a:t>.  </a:t>
            </a:r>
            <a:r>
              <a:rPr lang="it-IT" sz="2400" dirty="0" err="1">
                <a:latin typeface="Arial" charset="0"/>
                <a:ea typeface="MS PGothic" charset="0"/>
                <a:cs typeface="MS PGothic" charset="0"/>
              </a:rPr>
              <a:t>Exclamation</a:t>
            </a:r>
            <a:r>
              <a:rPr lang="it-IT" sz="2400" dirty="0">
                <a:latin typeface="Arial" charset="0"/>
                <a:ea typeface="MS PGothic" charset="0"/>
                <a:cs typeface="MS PGothic" charset="0"/>
              </a:rPr>
              <a:t> </a:t>
            </a:r>
            <a:r>
              <a:rPr lang="it-IT" sz="2400" dirty="0" err="1">
                <a:latin typeface="Arial" charset="0"/>
                <a:ea typeface="MS PGothic" charset="0"/>
                <a:cs typeface="MS PGothic" charset="0"/>
              </a:rPr>
              <a:t>marquant</a:t>
            </a:r>
            <a:r>
              <a:rPr lang="it-IT" sz="2400" dirty="0">
                <a:latin typeface="Arial" charset="0"/>
                <a:ea typeface="MS PGothic" charset="0"/>
                <a:cs typeface="MS PGothic" charset="0"/>
              </a:rPr>
              <a:t> </a:t>
            </a:r>
            <a:r>
              <a:rPr lang="it-IT" sz="2400" dirty="0" err="1">
                <a:latin typeface="Arial" charset="0"/>
                <a:ea typeface="MS PGothic" charset="0"/>
                <a:cs typeface="MS PGothic" charset="0"/>
              </a:rPr>
              <a:t>généralement</a:t>
            </a:r>
            <a:r>
              <a:rPr lang="it-IT" sz="2400" dirty="0">
                <a:latin typeface="Arial" charset="0"/>
                <a:ea typeface="MS PGothic" charset="0"/>
                <a:cs typeface="MS PGothic" charset="0"/>
              </a:rPr>
              <a:t> l’</a:t>
            </a:r>
            <a:r>
              <a:rPr lang="fr-FR" altLang="ja-JP" sz="2400" dirty="0" err="1">
                <a:latin typeface="Arial" charset="0"/>
                <a:ea typeface="MS PGothic" charset="0"/>
                <a:cs typeface="MS PGothic" charset="0"/>
              </a:rPr>
              <a:t>é</a:t>
            </a:r>
            <a:r>
              <a:rPr lang="it-IT" altLang="ja-JP" sz="2400" dirty="0" err="1">
                <a:latin typeface="Arial" charset="0"/>
                <a:ea typeface="MS PGothic" charset="0"/>
                <a:cs typeface="MS PGothic" charset="0"/>
              </a:rPr>
              <a:t>tonnement</a:t>
            </a:r>
            <a:r>
              <a:rPr lang="it-IT" altLang="ja-JP" sz="2400" dirty="0">
                <a:latin typeface="Arial" charset="0"/>
                <a:ea typeface="MS PGothic" charset="0"/>
                <a:cs typeface="MS PGothic" charset="0"/>
              </a:rPr>
              <a:t> PR 1969</a:t>
            </a:r>
          </a:p>
          <a:p>
            <a:pPr algn="just"/>
            <a:r>
              <a:rPr lang="it-IT" sz="2400" b="1" dirty="0" err="1">
                <a:latin typeface="Arial" charset="0"/>
                <a:ea typeface="MS PGothic" charset="0"/>
                <a:cs typeface="MS PGothic" charset="0"/>
              </a:rPr>
              <a:t>Fam</a:t>
            </a:r>
            <a:r>
              <a:rPr lang="it-IT" sz="2400" dirty="0">
                <a:latin typeface="Arial" charset="0"/>
                <a:ea typeface="MS PGothic" charset="0"/>
                <a:cs typeface="MS PGothic" charset="0"/>
              </a:rPr>
              <a:t>.  </a:t>
            </a:r>
            <a:r>
              <a:rPr lang="it-IT" sz="2400" dirty="0" err="1">
                <a:latin typeface="Arial" charset="0"/>
                <a:ea typeface="MS PGothic" charset="0"/>
                <a:cs typeface="MS PGothic" charset="0"/>
              </a:rPr>
              <a:t>Exclamation</a:t>
            </a:r>
            <a:r>
              <a:rPr lang="it-IT" sz="2400" dirty="0">
                <a:latin typeface="Arial" charset="0"/>
                <a:ea typeface="MS PGothic" charset="0"/>
                <a:cs typeface="MS PGothic" charset="0"/>
              </a:rPr>
              <a:t> </a:t>
            </a:r>
            <a:r>
              <a:rPr lang="it-IT" sz="2400" dirty="0" err="1">
                <a:latin typeface="Arial" charset="0"/>
                <a:ea typeface="MS PGothic" charset="0"/>
                <a:cs typeface="MS PGothic" charset="0"/>
              </a:rPr>
              <a:t>marquant</a:t>
            </a:r>
            <a:r>
              <a:rPr lang="it-IT" sz="2400" dirty="0">
                <a:latin typeface="Arial" charset="0"/>
                <a:ea typeface="MS PGothic" charset="0"/>
                <a:cs typeface="MS PGothic" charset="0"/>
              </a:rPr>
              <a:t> l’</a:t>
            </a:r>
            <a:r>
              <a:rPr lang="fr-FR" altLang="ja-JP" sz="2400" dirty="0" err="1">
                <a:latin typeface="Arial" charset="0"/>
                <a:ea typeface="MS PGothic" charset="0"/>
                <a:cs typeface="MS PGothic" charset="0"/>
              </a:rPr>
              <a:t>é</a:t>
            </a:r>
            <a:r>
              <a:rPr lang="it-IT" altLang="ja-JP" sz="2400" dirty="0" err="1">
                <a:latin typeface="Arial" charset="0"/>
                <a:ea typeface="MS PGothic" charset="0"/>
                <a:cs typeface="MS PGothic" charset="0"/>
              </a:rPr>
              <a:t>tonnement</a:t>
            </a:r>
            <a:r>
              <a:rPr lang="it-IT" altLang="ja-JP" sz="2400" dirty="0">
                <a:latin typeface="Arial" charset="0"/>
                <a:ea typeface="MS PGothic" charset="0"/>
                <a:cs typeface="MS PGothic" charset="0"/>
              </a:rPr>
              <a:t>, l</a:t>
            </a:r>
            <a:r>
              <a:rPr lang="it-IT" sz="2400" dirty="0">
                <a:latin typeface="Arial" charset="0"/>
                <a:ea typeface="MS PGothic" charset="0"/>
                <a:cs typeface="MS PGothic" charset="0"/>
              </a:rPr>
              <a:t>’</a:t>
            </a:r>
            <a:r>
              <a:rPr lang="it-IT" altLang="ja-JP" sz="2400" dirty="0" err="1">
                <a:latin typeface="Arial" charset="0"/>
                <a:ea typeface="MS PGothic" charset="0"/>
                <a:cs typeface="MS PGothic" charset="0"/>
              </a:rPr>
              <a:t>admiration</a:t>
            </a:r>
            <a:r>
              <a:rPr lang="it-IT" altLang="ja-JP" sz="2400" dirty="0">
                <a:latin typeface="Arial" charset="0"/>
                <a:ea typeface="MS PGothic" charset="0"/>
                <a:cs typeface="MS PGothic" charset="0"/>
              </a:rPr>
              <a:t>, la </a:t>
            </a:r>
            <a:r>
              <a:rPr lang="it-IT" altLang="ja-JP" sz="2400" dirty="0" err="1">
                <a:latin typeface="Arial" charset="0"/>
                <a:ea typeface="MS PGothic" charset="0"/>
                <a:cs typeface="MS PGothic" charset="0"/>
              </a:rPr>
              <a:t>colère</a:t>
            </a:r>
            <a:r>
              <a:rPr lang="it-IT" altLang="ja-JP" sz="2400" dirty="0">
                <a:latin typeface="Arial" charset="0"/>
                <a:ea typeface="MS PGothic" charset="0"/>
                <a:cs typeface="MS PGothic" charset="0"/>
              </a:rPr>
              <a:t>, etc. </a:t>
            </a:r>
            <a:r>
              <a:rPr lang="it-IT" altLang="ja-JP" sz="2400" dirty="0" err="1" smtClean="0">
                <a:latin typeface="Arial" charset="0"/>
                <a:ea typeface="MS PGothic" charset="0"/>
                <a:cs typeface="MS PGothic" charset="0"/>
              </a:rPr>
              <a:t>depuis</a:t>
            </a:r>
            <a:r>
              <a:rPr lang="it-IT" altLang="ja-JP" sz="2400" dirty="0" smtClean="0">
                <a:latin typeface="Arial" charset="0"/>
                <a:ea typeface="MS PGothic" charset="0"/>
                <a:cs typeface="MS PGothic" charset="0"/>
              </a:rPr>
              <a:t> PR </a:t>
            </a:r>
            <a:r>
              <a:rPr lang="it-IT" altLang="ja-JP" sz="2400" dirty="0">
                <a:latin typeface="Arial" charset="0"/>
                <a:ea typeface="MS PGothic" charset="0"/>
                <a:cs typeface="MS PGothic" charset="0"/>
              </a:rPr>
              <a:t>2004</a:t>
            </a:r>
          </a:p>
          <a:p>
            <a:endParaRPr lang="it-IT" sz="2400" dirty="0" smtClean="0">
              <a:latin typeface="Arial" charset="0"/>
              <a:ea typeface="MS PGothic" charset="0"/>
              <a:cs typeface="MS PGothic" charset="0"/>
            </a:endParaRPr>
          </a:p>
          <a:p>
            <a:r>
              <a:rPr lang="it-IT" sz="2400" dirty="0"/>
              <a:t> 4  </a:t>
            </a:r>
            <a:r>
              <a:rPr lang="it-IT" sz="2400" dirty="0" err="1"/>
              <a:t>Interj</a:t>
            </a:r>
            <a:r>
              <a:rPr lang="it-IT" sz="2400" dirty="0"/>
              <a:t>.</a:t>
            </a:r>
            <a:r>
              <a:rPr lang="it-IT" sz="2400" b="1" dirty="0"/>
              <a:t> </a:t>
            </a:r>
            <a:r>
              <a:rPr lang="it-IT" sz="2400" b="1" dirty="0" err="1"/>
              <a:t>Fam</a:t>
            </a:r>
            <a:r>
              <a:rPr lang="it-IT" sz="2400" dirty="0"/>
              <a:t>. </a:t>
            </a:r>
            <a:r>
              <a:rPr lang="it-IT" sz="2400" dirty="0" err="1"/>
              <a:t>Putain</a:t>
            </a:r>
            <a:r>
              <a:rPr lang="it-IT" sz="2400" dirty="0"/>
              <a:t> ! </a:t>
            </a:r>
            <a:r>
              <a:rPr lang="it-IT" sz="2400" dirty="0" err="1"/>
              <a:t>marquant</a:t>
            </a:r>
            <a:r>
              <a:rPr lang="it-IT" sz="2400" dirty="0"/>
              <a:t> l'</a:t>
            </a:r>
            <a:r>
              <a:rPr lang="it-IT" sz="2400" dirty="0" err="1"/>
              <a:t>étonnement</a:t>
            </a:r>
            <a:r>
              <a:rPr lang="it-IT" sz="2400" dirty="0"/>
              <a:t>, l'</a:t>
            </a:r>
            <a:r>
              <a:rPr lang="it-IT" sz="2400" dirty="0" err="1"/>
              <a:t>admiration</a:t>
            </a:r>
            <a:r>
              <a:rPr lang="it-IT" sz="2400" dirty="0"/>
              <a:t>, la </a:t>
            </a:r>
            <a:r>
              <a:rPr lang="it-IT" sz="2400" dirty="0" err="1"/>
              <a:t>colère</a:t>
            </a:r>
            <a:r>
              <a:rPr lang="it-IT" sz="2400" dirty="0"/>
              <a:t>, etc. ➙ </a:t>
            </a:r>
            <a:r>
              <a:rPr lang="it-IT" sz="2400" dirty="0" err="1"/>
              <a:t>punaise</a:t>
            </a:r>
            <a:r>
              <a:rPr lang="it-IT" sz="2400" dirty="0"/>
              <a:t>, </a:t>
            </a:r>
            <a:r>
              <a:rPr lang="it-IT" sz="2400" dirty="0" err="1"/>
              <a:t>purée</a:t>
            </a:r>
            <a:r>
              <a:rPr lang="it-IT" sz="2400" dirty="0"/>
              <a:t>.</a:t>
            </a:r>
          </a:p>
          <a:p>
            <a:r>
              <a:rPr lang="it-IT" sz="2400" dirty="0"/>
              <a:t>© 2020 </a:t>
            </a:r>
            <a:r>
              <a:rPr lang="it-IT" sz="2400" dirty="0" err="1"/>
              <a:t>Dictionnaires</a:t>
            </a:r>
            <a:r>
              <a:rPr lang="it-IT" sz="2400" dirty="0"/>
              <a:t> Le Robert - Le Petit Robert de la langue </a:t>
            </a:r>
            <a:r>
              <a:rPr lang="it-IT" sz="2400" dirty="0" err="1"/>
              <a:t>française</a:t>
            </a:r>
            <a:endParaRPr lang="it-IT" sz="2400" dirty="0"/>
          </a:p>
          <a:p>
            <a:endParaRPr lang="it-IT" sz="2400" dirty="0">
              <a:latin typeface="Arial" charset="0"/>
              <a:ea typeface="MS PGothic" charset="0"/>
              <a:cs typeface="MS PGothic" charset="0"/>
            </a:endParaRPr>
          </a:p>
          <a:p>
            <a:r>
              <a:rPr lang="it-IT" sz="2400" b="1" dirty="0" err="1">
                <a:latin typeface="Arial" charset="0"/>
                <a:ea typeface="MS PGothic" charset="0"/>
                <a:cs typeface="MS PGothic" charset="0"/>
              </a:rPr>
              <a:t>Mec</a:t>
            </a:r>
            <a:r>
              <a:rPr lang="it-IT" sz="2400" dirty="0">
                <a:latin typeface="Arial" charset="0"/>
                <a:ea typeface="MS PGothic" charset="0"/>
                <a:cs typeface="MS PGothic" charset="0"/>
              </a:rPr>
              <a:t> en 1991 pop. et à partir de 1997 </a:t>
            </a:r>
            <a:r>
              <a:rPr lang="it-IT" sz="2400" dirty="0" err="1">
                <a:latin typeface="Arial" charset="0"/>
                <a:ea typeface="MS PGothic" charset="0"/>
                <a:cs typeface="MS PGothic" charset="0"/>
              </a:rPr>
              <a:t>fam</a:t>
            </a:r>
            <a:r>
              <a:rPr lang="it-IT" sz="2400" dirty="0">
                <a:latin typeface="Arial" charset="0"/>
                <a:ea typeface="MS PGothic" charset="0"/>
                <a:cs typeface="MS PGothic" charset="0"/>
              </a:rPr>
              <a:t> </a:t>
            </a:r>
          </a:p>
          <a:p>
            <a:endParaRPr lang="it-IT" sz="2400" dirty="0">
              <a:latin typeface="Arial" charset="0"/>
              <a:ea typeface="MS PGothic" charset="0"/>
              <a:cs typeface="MS PGothic" charset="0"/>
            </a:endParaRPr>
          </a:p>
          <a:p>
            <a:endParaRPr lang="it-IT" sz="2400" dirty="0">
              <a:latin typeface="Arial" charset="0"/>
              <a:ea typeface="MS PGothic" charset="0"/>
              <a:cs typeface="MS PGothic" charset="0"/>
            </a:endParaRPr>
          </a:p>
          <a:p>
            <a:endParaRPr lang="it-IT" sz="2400" dirty="0">
              <a:latin typeface="Arial" charset="0"/>
              <a:ea typeface="MS PGothic" charset="0"/>
              <a:cs typeface="MS PGothic" charset="0"/>
            </a:endParaRPr>
          </a:p>
          <a:p>
            <a:endParaRPr lang="it-IT" sz="2400" dirty="0">
              <a:latin typeface="Arial" charset="0"/>
              <a:ea typeface="MS PGothic" charset="0"/>
              <a:cs typeface="MS PGothic" charset="0"/>
            </a:endParaRPr>
          </a:p>
          <a:p>
            <a:endParaRPr lang="it-IT" sz="2400" dirty="0">
              <a:latin typeface="Arial" charset="0"/>
              <a:ea typeface="MS PGothic" charset="0"/>
              <a:cs typeface="MS PGothic" charset="0"/>
            </a:endParaRPr>
          </a:p>
          <a:p>
            <a:endParaRPr lang="it-IT" sz="2400" dirty="0">
              <a:latin typeface="Arial" charset="0"/>
              <a:ea typeface="MS PGothic" charset="0"/>
              <a:cs typeface="MS PGothic" charset="0"/>
            </a:endParaRPr>
          </a:p>
        </p:txBody>
      </p:sp>
    </p:spTree>
    <p:extLst>
      <p:ext uri="{BB962C8B-B14F-4D97-AF65-F5344CB8AC3E}">
        <p14:creationId xmlns:p14="http://schemas.microsoft.com/office/powerpoint/2010/main" val="206367092"/>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5890" name="Titolo 1"/>
          <p:cNvSpPr>
            <a:spLocks noGrp="1"/>
          </p:cNvSpPr>
          <p:nvPr>
            <p:ph type="title"/>
          </p:nvPr>
        </p:nvSpPr>
        <p:spPr/>
        <p:txBody>
          <a:bodyPr/>
          <a:lstStyle/>
          <a:p>
            <a:r>
              <a:rPr lang="it-IT" altLang="it-IT" sz="2800"/>
              <a:t>Le rouge</a:t>
            </a:r>
          </a:p>
        </p:txBody>
      </p:sp>
      <p:sp>
        <p:nvSpPr>
          <p:cNvPr id="165891" name="Segnaposto contenuto 2"/>
          <p:cNvSpPr>
            <a:spLocks noGrp="1"/>
          </p:cNvSpPr>
          <p:nvPr>
            <p:ph idx="1"/>
          </p:nvPr>
        </p:nvSpPr>
        <p:spPr/>
        <p:txBody>
          <a:bodyPr/>
          <a:lstStyle/>
          <a:p>
            <a:pPr algn="just"/>
            <a:r>
              <a:rPr lang="fr-FR" altLang="it-IT" sz="2400"/>
              <a:t>C</a:t>
            </a:r>
            <a:r>
              <a:rPr lang="fr-FR" altLang="fr-CA" sz="2400"/>
              <a:t>’</a:t>
            </a:r>
            <a:r>
              <a:rPr lang="fr-FR" altLang="it-IT" sz="2400"/>
              <a:t>est la couleur par excellence, la couleur archétypale. « Parler de </a:t>
            </a:r>
            <a:r>
              <a:rPr lang="fr-FR" altLang="fr-CA" sz="2400"/>
              <a:t>“</a:t>
            </a:r>
            <a:r>
              <a:rPr lang="fr-FR" altLang="it-IT" sz="2400"/>
              <a:t>couleur rouge</a:t>
            </a:r>
            <a:r>
              <a:rPr lang="fr-FR" altLang="fr-CA" sz="2400"/>
              <a:t>”</a:t>
            </a:r>
            <a:r>
              <a:rPr lang="fr-FR" altLang="it-IT" sz="2400"/>
              <a:t>, c</a:t>
            </a:r>
            <a:r>
              <a:rPr lang="fr-FR" altLang="fr-CA" sz="2400"/>
              <a:t>’</a:t>
            </a:r>
            <a:r>
              <a:rPr lang="fr-FR" altLang="it-IT" sz="2400"/>
              <a:t>est presque un pléonasme en effet! D</a:t>
            </a:r>
            <a:r>
              <a:rPr lang="fr-FR" altLang="fr-CA" sz="2400"/>
              <a:t>’</a:t>
            </a:r>
            <a:r>
              <a:rPr lang="fr-FR" altLang="it-IT" sz="2400"/>
              <a:t>ailleurs, certains mots, tels </a:t>
            </a:r>
            <a:r>
              <a:rPr lang="fr-FR" altLang="it-IT" sz="2400" i="1"/>
              <a:t>coloratus</a:t>
            </a:r>
            <a:r>
              <a:rPr lang="fr-FR" altLang="it-IT" sz="2400"/>
              <a:t> en latin ou </a:t>
            </a:r>
            <a:r>
              <a:rPr lang="fr-FR" altLang="it-IT" sz="2400" i="1"/>
              <a:t>colorado</a:t>
            </a:r>
            <a:r>
              <a:rPr lang="fr-FR" altLang="it-IT" sz="2400"/>
              <a:t> en espagnol, signifient à la fois </a:t>
            </a:r>
            <a:r>
              <a:rPr lang="fr-FR" altLang="fr-CA" sz="2400"/>
              <a:t>“</a:t>
            </a:r>
            <a:r>
              <a:rPr lang="fr-FR" altLang="it-IT" sz="2400"/>
              <a:t>rouge</a:t>
            </a:r>
            <a:r>
              <a:rPr lang="fr-FR" altLang="fr-CA" sz="2400"/>
              <a:t>”</a:t>
            </a:r>
            <a:r>
              <a:rPr lang="fr-FR" altLang="it-IT" sz="2400"/>
              <a:t> et </a:t>
            </a:r>
            <a:r>
              <a:rPr lang="fr-FR" altLang="fr-CA" sz="2400"/>
              <a:t>“</a:t>
            </a:r>
            <a:r>
              <a:rPr lang="fr-FR" altLang="it-IT" sz="2400"/>
              <a:t>coloré</a:t>
            </a:r>
            <a:r>
              <a:rPr lang="fr-FR" altLang="fr-CA" sz="2400"/>
              <a:t>”</a:t>
            </a:r>
            <a:r>
              <a:rPr lang="fr-FR" altLang="it-IT" sz="2400"/>
              <a:t>. En russe, </a:t>
            </a:r>
            <a:r>
              <a:rPr lang="fr-FR" altLang="it-IT" sz="2400" i="1"/>
              <a:t>krasnoï </a:t>
            </a:r>
            <a:r>
              <a:rPr lang="fr-FR" altLang="it-IT" sz="2400"/>
              <a:t>veut dire </a:t>
            </a:r>
            <a:r>
              <a:rPr lang="fr-FR" altLang="fr-CA" sz="2400"/>
              <a:t>“</a:t>
            </a:r>
            <a:r>
              <a:rPr lang="fr-FR" altLang="it-IT" sz="2400"/>
              <a:t>rouge</a:t>
            </a:r>
            <a:r>
              <a:rPr lang="fr-FR" altLang="fr-CA" sz="2400"/>
              <a:t>”</a:t>
            </a:r>
            <a:r>
              <a:rPr lang="fr-FR" altLang="it-IT" sz="2400"/>
              <a:t> mais aussi </a:t>
            </a:r>
            <a:r>
              <a:rPr lang="fr-FR" altLang="fr-CA" sz="2400"/>
              <a:t>“</a:t>
            </a:r>
            <a:r>
              <a:rPr lang="fr-FR" altLang="it-IT" sz="2400"/>
              <a:t>beau</a:t>
            </a:r>
            <a:r>
              <a:rPr lang="fr-FR" altLang="fr-CA" sz="2400"/>
              <a:t>”</a:t>
            </a:r>
            <a:r>
              <a:rPr lang="fr-FR" altLang="it-IT" sz="2400"/>
              <a:t> (étymologiquement, la place Rouge est la </a:t>
            </a:r>
            <a:r>
              <a:rPr lang="fr-FR" altLang="fr-CA" sz="2400"/>
              <a:t>“</a:t>
            </a:r>
            <a:r>
              <a:rPr lang="fr-FR" altLang="it-IT" sz="2400"/>
              <a:t>belle place</a:t>
            </a:r>
            <a:r>
              <a:rPr lang="fr-FR" altLang="fr-CA" sz="2400"/>
              <a:t>”</a:t>
            </a:r>
            <a:r>
              <a:rPr lang="fr-FR" altLang="it-IT" sz="2400"/>
              <a:t>. Dans le système symbolique de l</a:t>
            </a:r>
            <a:r>
              <a:rPr lang="fr-FR" altLang="fr-CA" sz="2400"/>
              <a:t>’</a:t>
            </a:r>
            <a:r>
              <a:rPr lang="fr-FR" altLang="it-IT" sz="2400"/>
              <a:t>Antiquité, qui tournait autour de trois pôles, le blanc représentait l</a:t>
            </a:r>
            <a:r>
              <a:rPr lang="fr-FR" altLang="fr-CA" sz="2400"/>
              <a:t>’</a:t>
            </a:r>
            <a:r>
              <a:rPr lang="fr-FR" altLang="it-IT" sz="2400"/>
              <a:t>incolore, le noir était grosso modo le sale, et le rouge était la couleur, la seule digne de ce nom. La suprématie du rouge s</a:t>
            </a:r>
            <a:r>
              <a:rPr lang="fr-FR" altLang="fr-CA" sz="2400"/>
              <a:t>’</a:t>
            </a:r>
            <a:r>
              <a:rPr lang="fr-FR" altLang="it-IT" sz="2400"/>
              <a:t>est imposée à tout l</a:t>
            </a:r>
            <a:r>
              <a:rPr lang="fr-FR" altLang="fr-CA" sz="2400"/>
              <a:t>’</a:t>
            </a:r>
            <a:r>
              <a:rPr lang="fr-FR" altLang="it-IT" sz="2400"/>
              <a:t>Occident. » (M. Pastoureau et D. Simonnet 2005, p. 28). </a:t>
            </a:r>
            <a:endParaRPr lang="it-IT" altLang="it-IT" sz="2400"/>
          </a:p>
        </p:txBody>
      </p:sp>
    </p:spTree>
    <p:extLst>
      <p:ext uri="{BB962C8B-B14F-4D97-AF65-F5344CB8AC3E}">
        <p14:creationId xmlns:p14="http://schemas.microsoft.com/office/powerpoint/2010/main" val="98112223"/>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4177" name="Titolo 1"/>
          <p:cNvSpPr>
            <a:spLocks noGrp="1"/>
          </p:cNvSpPr>
          <p:nvPr>
            <p:ph type="title"/>
          </p:nvPr>
        </p:nvSpPr>
        <p:spPr/>
        <p:txBody>
          <a:bodyPr/>
          <a:lstStyle/>
          <a:p>
            <a:r>
              <a:rPr lang="it-IT" sz="2800" dirty="0" err="1">
                <a:latin typeface="Arial" charset="0"/>
                <a:ea typeface="MS PGothic" charset="0"/>
              </a:rPr>
              <a:t>Microstructure</a:t>
            </a:r>
            <a:r>
              <a:rPr lang="it-IT" sz="2800" dirty="0">
                <a:latin typeface="Arial" charset="0"/>
                <a:ea typeface="MS PGothic" charset="0"/>
              </a:rPr>
              <a:t> : 5</a:t>
            </a:r>
            <a:r>
              <a:rPr lang="it-IT" sz="2800" dirty="0" smtClean="0">
                <a:latin typeface="Arial" charset="0"/>
                <a:ea typeface="MS PGothic" charset="0"/>
              </a:rPr>
              <a:t>. </a:t>
            </a:r>
            <a:r>
              <a:rPr lang="it-IT" sz="2800" dirty="0">
                <a:latin typeface="Arial" charset="0"/>
                <a:ea typeface="MS PGothic" charset="0"/>
              </a:rPr>
              <a:t>La </a:t>
            </a:r>
            <a:r>
              <a:rPr lang="it-IT" sz="2800" dirty="0" err="1">
                <a:latin typeface="Arial" charset="0"/>
                <a:ea typeface="MS PGothic" charset="0"/>
              </a:rPr>
              <a:t>définition</a:t>
            </a:r>
            <a:r>
              <a:rPr lang="it-IT" sz="2800" dirty="0">
                <a:latin typeface="Arial" charset="0"/>
                <a:ea typeface="MS PGothic" charset="0"/>
              </a:rPr>
              <a:t/>
            </a:r>
            <a:br>
              <a:rPr lang="it-IT" sz="2800" dirty="0">
                <a:latin typeface="Arial" charset="0"/>
                <a:ea typeface="MS PGothic" charset="0"/>
              </a:rPr>
            </a:br>
            <a:endParaRPr lang="it-IT" sz="2800" dirty="0">
              <a:latin typeface="Arial" charset="0"/>
              <a:ea typeface="MS PGothic" charset="0"/>
            </a:endParaRPr>
          </a:p>
        </p:txBody>
      </p:sp>
      <p:sp>
        <p:nvSpPr>
          <p:cNvPr id="434178" name="Segnaposto contenuto 2"/>
          <p:cNvSpPr>
            <a:spLocks noGrp="1"/>
          </p:cNvSpPr>
          <p:nvPr>
            <p:ph idx="1"/>
          </p:nvPr>
        </p:nvSpPr>
        <p:spPr/>
        <p:txBody>
          <a:bodyPr>
            <a:normAutofit/>
          </a:bodyPr>
          <a:lstStyle/>
          <a:p>
            <a:pPr>
              <a:buFontTx/>
              <a:buNone/>
            </a:pPr>
            <a:r>
              <a:rPr lang="fr-FR" sz="2400" dirty="0">
                <a:latin typeface="Arial" charset="0"/>
                <a:ea typeface="MS PGothic" charset="0"/>
                <a:cs typeface="MS PGothic" charset="0"/>
              </a:rPr>
              <a:t> </a:t>
            </a:r>
            <a:endParaRPr lang="it-IT" sz="2400" dirty="0">
              <a:latin typeface="Arial" charset="0"/>
              <a:ea typeface="MS PGothic" charset="0"/>
              <a:cs typeface="MS PGothic" charset="0"/>
            </a:endParaRPr>
          </a:p>
          <a:p>
            <a:pPr algn="just"/>
            <a:r>
              <a:rPr lang="fr-FR" sz="2400" dirty="0">
                <a:latin typeface="Arial" charset="0"/>
                <a:ea typeface="MS PGothic" charset="0"/>
                <a:cs typeface="MS PGothic" charset="0"/>
              </a:rPr>
              <a:t>La définition lexicographique est bien une entreprise sociolinguistique soumise à la contingence historique, au même titre que la nomenclature.</a:t>
            </a:r>
            <a:endParaRPr lang="it-IT" sz="2400" dirty="0">
              <a:latin typeface="Arial" charset="0"/>
              <a:ea typeface="MS PGothic" charset="0"/>
              <a:cs typeface="MS PGothic" charset="0"/>
            </a:endParaRPr>
          </a:p>
          <a:p>
            <a:pPr algn="just"/>
            <a:r>
              <a:rPr lang="fr-FR" sz="2400" dirty="0">
                <a:latin typeface="Arial" charset="0"/>
                <a:ea typeface="MS PGothic" charset="0"/>
                <a:cs typeface="MS PGothic" charset="0"/>
              </a:rPr>
              <a:t>A. </a:t>
            </a:r>
            <a:r>
              <a:rPr lang="fr-FR" sz="2400" dirty="0" err="1">
                <a:latin typeface="Arial" charset="0"/>
                <a:ea typeface="MS PGothic" charset="0"/>
                <a:cs typeface="MS PGothic" charset="0"/>
              </a:rPr>
              <a:t>Collinot</a:t>
            </a:r>
            <a:r>
              <a:rPr lang="fr-FR" sz="2400" dirty="0">
                <a:latin typeface="Arial" charset="0"/>
                <a:ea typeface="MS PGothic" charset="0"/>
                <a:cs typeface="MS PGothic" charset="0"/>
              </a:rPr>
              <a:t> et F. </a:t>
            </a:r>
            <a:r>
              <a:rPr lang="fr-FR" sz="2400" dirty="0" err="1">
                <a:latin typeface="Arial" charset="0"/>
                <a:ea typeface="MS PGothic" charset="0"/>
                <a:cs typeface="MS PGothic" charset="0"/>
              </a:rPr>
              <a:t>Mazière</a:t>
            </a:r>
            <a:r>
              <a:rPr lang="fr-FR" sz="2400" dirty="0">
                <a:latin typeface="Arial" charset="0"/>
                <a:ea typeface="MS PGothic" charset="0"/>
                <a:cs typeface="MS PGothic" charset="0"/>
              </a:rPr>
              <a:t>, </a:t>
            </a:r>
            <a:r>
              <a:rPr lang="fr-FR" sz="2400" i="1" dirty="0">
                <a:latin typeface="Arial" charset="0"/>
                <a:ea typeface="MS PGothic" charset="0"/>
                <a:cs typeface="MS PGothic" charset="0"/>
              </a:rPr>
              <a:t>Un prêt à parler : le dictionnaire,</a:t>
            </a:r>
            <a:r>
              <a:rPr lang="fr-FR" sz="2400" dirty="0">
                <a:latin typeface="Arial" charset="0"/>
                <a:ea typeface="MS PGothic" charset="0"/>
                <a:cs typeface="MS PGothic" charset="0"/>
              </a:rPr>
              <a:t> Paris, PUF, 1997, p. 151</a:t>
            </a:r>
            <a:r>
              <a:rPr lang="fr-FR" sz="2400" dirty="0" smtClean="0">
                <a:latin typeface="Arial" charset="0"/>
                <a:ea typeface="MS PGothic" charset="0"/>
                <a:cs typeface="MS PGothic" charset="0"/>
              </a:rPr>
              <a:t>.</a:t>
            </a:r>
          </a:p>
          <a:p>
            <a:pPr algn="just"/>
            <a:endParaRPr lang="fr-FR" sz="2400" dirty="0">
              <a:latin typeface="Arial" charset="0"/>
              <a:ea typeface="MS PGothic" charset="0"/>
              <a:cs typeface="MS PGothic" charset="0"/>
            </a:endParaRPr>
          </a:p>
          <a:p>
            <a:pPr algn="just"/>
            <a:endParaRPr lang="it-IT" sz="2400" dirty="0">
              <a:latin typeface="Arial" charset="0"/>
              <a:ea typeface="MS PGothic" charset="0"/>
              <a:cs typeface="MS PGothic" charset="0"/>
            </a:endParaRPr>
          </a:p>
          <a:p>
            <a:pPr algn="just"/>
            <a:endParaRPr lang="it-IT" sz="2400" dirty="0">
              <a:latin typeface="Arial" charset="0"/>
              <a:ea typeface="MS PGothic" charset="0"/>
              <a:cs typeface="MS PGothic" charset="0"/>
            </a:endParaRPr>
          </a:p>
        </p:txBody>
      </p:sp>
    </p:spTree>
    <p:extLst>
      <p:ext uri="{BB962C8B-B14F-4D97-AF65-F5344CB8AC3E}">
        <p14:creationId xmlns:p14="http://schemas.microsoft.com/office/powerpoint/2010/main" val="684724061"/>
      </p:ext>
    </p:extLst>
  </p:cSld>
  <p:clrMapOvr>
    <a:masterClrMapping/>
  </p:clrMapOvr>
  <p:timing>
    <p:tnLst>
      <p:par>
        <p:cTn xmlns:p14="http://schemas.microsoft.com/office/powerpoint/2010/main" id="1" dur="indefinite" restart="never" nodeType="tmRoot"/>
      </p:par>
    </p:tnLst>
  </p:timing>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6465" name="Rectangle 2"/>
          <p:cNvSpPr>
            <a:spLocks noGrp="1" noChangeArrowheads="1"/>
          </p:cNvSpPr>
          <p:nvPr>
            <p:ph type="title"/>
          </p:nvPr>
        </p:nvSpPr>
        <p:spPr/>
        <p:txBody>
          <a:bodyPr>
            <a:normAutofit fontScale="90000"/>
          </a:bodyPr>
          <a:lstStyle/>
          <a:p>
            <a:pPr eaLnBrk="1" hangingPunct="1"/>
            <a:r>
              <a:rPr lang="fr-FR" sz="2500" i="1" dirty="0">
                <a:latin typeface="Arial" charset="0"/>
                <a:ea typeface="MS PGothic" charset="0"/>
              </a:rPr>
              <a:t>Femme</a:t>
            </a:r>
            <a:r>
              <a:rPr lang="fr-FR" sz="2500" dirty="0">
                <a:latin typeface="Arial" charset="0"/>
                <a:ea typeface="MS PGothic" charset="0"/>
              </a:rPr>
              <a:t/>
            </a:r>
            <a:br>
              <a:rPr lang="fr-FR" sz="2500" dirty="0">
                <a:latin typeface="Arial" charset="0"/>
                <a:ea typeface="MS PGothic" charset="0"/>
              </a:rPr>
            </a:br>
            <a:r>
              <a:rPr lang="fr-FR" sz="2500" dirty="0">
                <a:latin typeface="Arial" charset="0"/>
                <a:ea typeface="MS PGothic" charset="0"/>
              </a:rPr>
              <a:t>Définitions des premiers dictionnaires de langue française et </a:t>
            </a:r>
            <a:r>
              <a:rPr lang="fr-FR" sz="2500" dirty="0" smtClean="0">
                <a:latin typeface="Arial" charset="0"/>
                <a:ea typeface="MS PGothic" charset="0"/>
              </a:rPr>
              <a:t>aujourd’hui</a:t>
            </a:r>
            <a:endParaRPr lang="fr-FR" sz="2500" dirty="0">
              <a:latin typeface="Arial" charset="0"/>
              <a:ea typeface="MS PGothic" charset="0"/>
            </a:endParaRPr>
          </a:p>
        </p:txBody>
      </p:sp>
      <p:sp>
        <p:nvSpPr>
          <p:cNvPr id="446466" name="Rectangle 3"/>
          <p:cNvSpPr>
            <a:spLocks noGrp="1" noChangeArrowheads="1"/>
          </p:cNvSpPr>
          <p:nvPr>
            <p:ph type="body" idx="1"/>
          </p:nvPr>
        </p:nvSpPr>
        <p:spPr/>
        <p:txBody>
          <a:bodyPr>
            <a:normAutofit/>
          </a:bodyPr>
          <a:lstStyle/>
          <a:p>
            <a:pPr eaLnBrk="1" hangingPunct="1">
              <a:lnSpc>
                <a:spcPct val="90000"/>
              </a:lnSpc>
            </a:pPr>
            <a:r>
              <a:rPr lang="fr-FR" sz="2000" u="sng" dirty="0">
                <a:latin typeface="Arial" charset="0"/>
                <a:ea typeface="MS PGothic" charset="0"/>
                <a:cs typeface="MS PGothic" charset="0"/>
              </a:rPr>
              <a:t>Richelet 1680</a:t>
            </a:r>
          </a:p>
          <a:p>
            <a:pPr eaLnBrk="1" hangingPunct="1">
              <a:lnSpc>
                <a:spcPct val="90000"/>
              </a:lnSpc>
            </a:pPr>
            <a:r>
              <a:rPr lang="fr-FR" sz="2000" dirty="0">
                <a:latin typeface="Arial" charset="0"/>
                <a:ea typeface="MS PGothic" charset="0"/>
                <a:cs typeface="MS PGothic" charset="0"/>
              </a:rPr>
              <a:t>Créature raisonnable faite de la main de Dieu pour tenir compagnie à l’homme</a:t>
            </a:r>
          </a:p>
          <a:p>
            <a:pPr eaLnBrk="1" hangingPunct="1">
              <a:lnSpc>
                <a:spcPct val="90000"/>
              </a:lnSpc>
            </a:pPr>
            <a:r>
              <a:rPr lang="fr-FR" sz="2000" u="sng" dirty="0">
                <a:latin typeface="Arial" charset="0"/>
                <a:ea typeface="MS PGothic" charset="0"/>
                <a:cs typeface="MS PGothic" charset="0"/>
              </a:rPr>
              <a:t>Furetière 1690</a:t>
            </a:r>
          </a:p>
          <a:p>
            <a:pPr eaLnBrk="1" hangingPunct="1">
              <a:lnSpc>
                <a:spcPct val="90000"/>
              </a:lnSpc>
            </a:pPr>
            <a:r>
              <a:rPr lang="fr-FR" sz="2000" dirty="0">
                <a:latin typeface="Arial" charset="0"/>
                <a:ea typeface="MS PGothic" charset="0"/>
                <a:cs typeface="MS PGothic" charset="0"/>
              </a:rPr>
              <a:t>Celle qui conçoit et qui porte les enfants dans son ventre</a:t>
            </a:r>
          </a:p>
          <a:p>
            <a:pPr eaLnBrk="1" hangingPunct="1">
              <a:lnSpc>
                <a:spcPct val="90000"/>
              </a:lnSpc>
            </a:pPr>
            <a:r>
              <a:rPr lang="fr-FR" sz="2000" u="sng" dirty="0">
                <a:latin typeface="Arial" charset="0"/>
                <a:ea typeface="MS PGothic" charset="0"/>
                <a:cs typeface="MS PGothic" charset="0"/>
              </a:rPr>
              <a:t>Dictionnaire de l’Académie 1694</a:t>
            </a:r>
          </a:p>
          <a:p>
            <a:pPr eaLnBrk="1" hangingPunct="1">
              <a:lnSpc>
                <a:spcPct val="90000"/>
              </a:lnSpc>
            </a:pPr>
            <a:r>
              <a:rPr lang="fr-FR" sz="2000" dirty="0">
                <a:latin typeface="Arial" charset="0"/>
                <a:ea typeface="MS PGothic" charset="0"/>
                <a:cs typeface="MS PGothic" charset="0"/>
              </a:rPr>
              <a:t>La femelle de l’homme</a:t>
            </a:r>
          </a:p>
          <a:p>
            <a:pPr eaLnBrk="1" hangingPunct="1">
              <a:lnSpc>
                <a:spcPct val="90000"/>
              </a:lnSpc>
            </a:pPr>
            <a:r>
              <a:rPr lang="fr-FR" sz="2000" dirty="0">
                <a:latin typeface="Arial" charset="0"/>
                <a:ea typeface="MS PGothic" charset="0"/>
                <a:cs typeface="MS PGothic" charset="0"/>
              </a:rPr>
              <a:t>Femelle: Animal destiné par la nature à concevoir et à produire son semblable par la conjonction avec le m</a:t>
            </a:r>
            <a:r>
              <a:rPr lang="en-US" sz="2000" dirty="0" err="1">
                <a:latin typeface="Arial" charset="0"/>
                <a:ea typeface="MS PGothic" charset="0"/>
                <a:cs typeface="MS PGothic" charset="0"/>
              </a:rPr>
              <a:t>âle</a:t>
            </a:r>
            <a:endParaRPr lang="en-US" sz="2000" dirty="0">
              <a:latin typeface="Arial" charset="0"/>
              <a:ea typeface="MS PGothic" charset="0"/>
              <a:cs typeface="MS PGothic" charset="0"/>
            </a:endParaRPr>
          </a:p>
          <a:p>
            <a:pPr eaLnBrk="1" hangingPunct="1">
              <a:lnSpc>
                <a:spcPct val="90000"/>
              </a:lnSpc>
            </a:pPr>
            <a:r>
              <a:rPr lang="en-US" sz="2000" u="sng" dirty="0">
                <a:latin typeface="Arial" charset="0"/>
                <a:ea typeface="MS PGothic" charset="0"/>
                <a:cs typeface="MS PGothic" charset="0"/>
              </a:rPr>
              <a:t>Nouveau Petit Robert </a:t>
            </a:r>
            <a:r>
              <a:rPr lang="en-US" sz="2000" u="sng" dirty="0" smtClean="0">
                <a:latin typeface="Arial" charset="0"/>
                <a:ea typeface="MS PGothic" charset="0"/>
                <a:cs typeface="MS PGothic" charset="0"/>
              </a:rPr>
              <a:t>2011/2020</a:t>
            </a:r>
            <a:endParaRPr lang="en-US" sz="2000" u="sng" dirty="0">
              <a:latin typeface="Arial" charset="0"/>
              <a:ea typeface="MS PGothic" charset="0"/>
              <a:cs typeface="MS PGothic" charset="0"/>
            </a:endParaRPr>
          </a:p>
          <a:p>
            <a:pPr eaLnBrk="1" hangingPunct="1">
              <a:lnSpc>
                <a:spcPct val="90000"/>
              </a:lnSpc>
            </a:pPr>
            <a:r>
              <a:rPr lang="fr-FR" sz="2000" dirty="0">
                <a:latin typeface="Arial" charset="0"/>
                <a:ea typeface="MS PGothic" charset="0"/>
                <a:cs typeface="MS PGothic" charset="0"/>
              </a:rPr>
              <a:t>Être humain de sexe féminin lorsque son âge permet d'envisager sa sexualité (par </a:t>
            </a:r>
            <a:r>
              <a:rPr lang="fr-FR" sz="2000" dirty="0" err="1">
                <a:latin typeface="Arial" charset="0"/>
                <a:ea typeface="MS PGothic" charset="0"/>
                <a:cs typeface="MS PGothic" charset="0"/>
              </a:rPr>
              <a:t>oppos</a:t>
            </a:r>
            <a:r>
              <a:rPr lang="fr-FR" sz="2000" dirty="0">
                <a:latin typeface="Arial" charset="0"/>
                <a:ea typeface="MS PGothic" charset="0"/>
                <a:cs typeface="MS PGothic" charset="0"/>
              </a:rPr>
              <a:t>. à </a:t>
            </a:r>
            <a:r>
              <a:rPr lang="fr-FR" sz="2000" i="1" dirty="0">
                <a:latin typeface="Arial" charset="0"/>
                <a:ea typeface="MS PGothic" charset="0"/>
                <a:cs typeface="MS PGothic" charset="0"/>
              </a:rPr>
              <a:t>enfant</a:t>
            </a:r>
            <a:r>
              <a:rPr lang="fr-FR" sz="2000" dirty="0">
                <a:latin typeface="Arial" charset="0"/>
                <a:ea typeface="MS PGothic" charset="0"/>
                <a:cs typeface="MS PGothic" charset="0"/>
              </a:rPr>
              <a:t>), et, le plus souvent, après la nubilité et à l'âge adulte, sociologiquement lié à l'âge où le mariage est possible (par </a:t>
            </a:r>
            <a:r>
              <a:rPr lang="fr-FR" sz="2000" dirty="0" err="1">
                <a:latin typeface="Arial" charset="0"/>
                <a:ea typeface="MS PGothic" charset="0"/>
                <a:cs typeface="MS PGothic" charset="0"/>
              </a:rPr>
              <a:t>oppos</a:t>
            </a:r>
            <a:r>
              <a:rPr lang="fr-FR" sz="2000" dirty="0">
                <a:latin typeface="Arial" charset="0"/>
                <a:ea typeface="MS PGothic" charset="0"/>
                <a:cs typeface="MS PGothic" charset="0"/>
              </a:rPr>
              <a:t>. à </a:t>
            </a:r>
            <a:r>
              <a:rPr lang="fr-FR" sz="2000" i="1" dirty="0">
                <a:latin typeface="Arial" charset="0"/>
                <a:ea typeface="MS PGothic" charset="0"/>
                <a:cs typeface="MS PGothic" charset="0"/>
              </a:rPr>
              <a:t>fille</a:t>
            </a:r>
            <a:r>
              <a:rPr lang="fr-FR" sz="2000" dirty="0">
                <a:latin typeface="Arial" charset="0"/>
                <a:ea typeface="MS PGothic" charset="0"/>
                <a:cs typeface="MS PGothic" charset="0"/>
              </a:rPr>
              <a:t>)</a:t>
            </a:r>
            <a:r>
              <a:rPr lang="fr-FR" sz="2000">
                <a:latin typeface="Arial" charset="0"/>
                <a:ea typeface="MS PGothic" charset="0"/>
                <a:cs typeface="MS PGothic" charset="0"/>
              </a:rPr>
              <a:t>. </a:t>
            </a:r>
            <a:endParaRPr lang="fr-FR" sz="2000" dirty="0" smtClean="0">
              <a:latin typeface="Arial" charset="0"/>
              <a:ea typeface="MS PGothic" charset="0"/>
              <a:cs typeface="MS PGothic" charset="0"/>
            </a:endParaRPr>
          </a:p>
        </p:txBody>
      </p:sp>
    </p:spTree>
    <p:extLst>
      <p:ext uri="{BB962C8B-B14F-4D97-AF65-F5344CB8AC3E}">
        <p14:creationId xmlns:p14="http://schemas.microsoft.com/office/powerpoint/2010/main" val="3725652309"/>
      </p:ext>
    </p:extLst>
  </p:cSld>
  <p:clrMapOvr>
    <a:masterClrMapping/>
  </p:clrMapOvr>
  <p:timing>
    <p:tnLst>
      <p:par>
        <p:cTn xmlns:p14="http://schemas.microsoft.com/office/powerpoint/2010/main" id="1" dur="indefinite" restart="never" nodeType="tmRoot"/>
      </p:par>
    </p:tnLst>
  </p:timing>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2369" name="Titolo 1"/>
          <p:cNvSpPr>
            <a:spLocks noGrp="1"/>
          </p:cNvSpPr>
          <p:nvPr>
            <p:ph type="title"/>
          </p:nvPr>
        </p:nvSpPr>
        <p:spPr/>
        <p:txBody>
          <a:bodyPr/>
          <a:lstStyle/>
          <a:p>
            <a:r>
              <a:rPr lang="it-IT" sz="2800" i="1" dirty="0" err="1" smtClean="0">
                <a:latin typeface="Arial" charset="0"/>
                <a:ea typeface="MS PGothic" charset="0"/>
              </a:rPr>
              <a:t>Mariage</a:t>
            </a:r>
            <a:r>
              <a:rPr lang="it-IT" sz="2800" i="1" dirty="0" smtClean="0">
                <a:latin typeface="Arial" charset="0"/>
                <a:ea typeface="MS PGothic" charset="0"/>
              </a:rPr>
              <a:t> </a:t>
            </a:r>
            <a:endParaRPr lang="it-IT" sz="2800" dirty="0">
              <a:latin typeface="Arial" charset="0"/>
              <a:ea typeface="MS PGothic" charset="0"/>
            </a:endParaRPr>
          </a:p>
        </p:txBody>
      </p:sp>
      <p:sp>
        <p:nvSpPr>
          <p:cNvPr id="442370" name="Segnaposto contenuto 2"/>
          <p:cNvSpPr>
            <a:spLocks noGrp="1"/>
          </p:cNvSpPr>
          <p:nvPr>
            <p:ph idx="1"/>
          </p:nvPr>
        </p:nvSpPr>
        <p:spPr/>
        <p:txBody>
          <a:bodyPr>
            <a:normAutofit/>
          </a:bodyPr>
          <a:lstStyle/>
          <a:p>
            <a:pPr algn="just">
              <a:lnSpc>
                <a:spcPct val="80000"/>
              </a:lnSpc>
            </a:pPr>
            <a:r>
              <a:rPr lang="fr-FR" sz="2400" dirty="0">
                <a:ea typeface="MS PGothic" charset="0"/>
                <a:cs typeface="MS PGothic" charset="0"/>
              </a:rPr>
              <a:t>Le PR enregistre à partir de </a:t>
            </a:r>
            <a:r>
              <a:rPr lang="fr-FR" sz="2400" b="1" dirty="0">
                <a:ea typeface="MS PGothic" charset="0"/>
                <a:cs typeface="MS PGothic" charset="0"/>
              </a:rPr>
              <a:t>1993</a:t>
            </a:r>
            <a:r>
              <a:rPr lang="fr-FR" sz="2400" dirty="0">
                <a:ea typeface="MS PGothic" charset="0"/>
                <a:cs typeface="MS PGothic" charset="0"/>
              </a:rPr>
              <a:t>, bien avant l’approbation de la loi française du mariage pour tous de 2013, la possibilité du mariage homosexuel en définissant le mariage </a:t>
            </a:r>
            <a:r>
              <a:rPr lang="fr-FR" sz="2400" dirty="0" smtClean="0">
                <a:ea typeface="MS PGothic" charset="0"/>
                <a:cs typeface="MS PGothic" charset="0"/>
              </a:rPr>
              <a:t>comme :</a:t>
            </a:r>
          </a:p>
          <a:p>
            <a:pPr algn="just">
              <a:lnSpc>
                <a:spcPct val="80000"/>
              </a:lnSpc>
            </a:pPr>
            <a:r>
              <a:rPr lang="fr-FR" sz="2400" dirty="0" smtClean="0">
                <a:ea typeface="MS PGothic" charset="0"/>
                <a:cs typeface="MS PGothic" charset="0"/>
              </a:rPr>
              <a:t> </a:t>
            </a:r>
            <a:r>
              <a:rPr lang="fr-FR" sz="2400" dirty="0">
                <a:ea typeface="MS PGothic" charset="0"/>
                <a:cs typeface="MS PGothic" charset="0"/>
              </a:rPr>
              <a:t>« L'institution. Union légitime de </a:t>
            </a:r>
            <a:r>
              <a:rPr lang="fr-FR" sz="2400" b="1" dirty="0">
                <a:ea typeface="MS PGothic" charset="0"/>
                <a:cs typeface="MS PGothic" charset="0"/>
              </a:rPr>
              <a:t>deux personnes </a:t>
            </a:r>
            <a:r>
              <a:rPr lang="fr-FR" sz="2400" dirty="0">
                <a:ea typeface="MS PGothic" charset="0"/>
                <a:cs typeface="MS PGothic" charset="0"/>
              </a:rPr>
              <a:t>dans les conditions prévues par la loi ». </a:t>
            </a:r>
            <a:endParaRPr lang="fr-FR" sz="2400" dirty="0" smtClean="0">
              <a:ea typeface="MS PGothic" charset="0"/>
              <a:cs typeface="MS PGothic" charset="0"/>
            </a:endParaRPr>
          </a:p>
          <a:p>
            <a:pPr algn="just">
              <a:lnSpc>
                <a:spcPct val="80000"/>
              </a:lnSpc>
            </a:pPr>
            <a:endParaRPr lang="fr-FR" sz="2400" dirty="0">
              <a:ea typeface="MS PGothic" charset="0"/>
              <a:cs typeface="MS PGothic" charset="0"/>
            </a:endParaRPr>
          </a:p>
          <a:p>
            <a:pPr algn="just">
              <a:lnSpc>
                <a:spcPct val="80000"/>
              </a:lnSpc>
            </a:pPr>
            <a:r>
              <a:rPr lang="fr-FR" sz="2400" dirty="0">
                <a:ea typeface="MS PGothic" charset="0"/>
                <a:cs typeface="MS PGothic" charset="0"/>
              </a:rPr>
              <a:t>DA 9° éd</a:t>
            </a:r>
            <a:r>
              <a:rPr lang="fr-FR" sz="2400" dirty="0" smtClean="0">
                <a:ea typeface="MS PGothic" charset="0"/>
                <a:cs typeface="MS PGothic" charset="0"/>
              </a:rPr>
              <a:t>. : Union </a:t>
            </a:r>
            <a:r>
              <a:rPr lang="fr-FR" sz="2400" dirty="0">
                <a:ea typeface="MS PGothic" charset="0"/>
                <a:cs typeface="MS PGothic" charset="0"/>
              </a:rPr>
              <a:t>légitime </a:t>
            </a:r>
            <a:r>
              <a:rPr lang="fr-FR" sz="2400" b="1" dirty="0">
                <a:ea typeface="MS PGothic" charset="0"/>
                <a:cs typeface="MS PGothic" charset="0"/>
              </a:rPr>
              <a:t>d’un homme et d’une femme</a:t>
            </a:r>
            <a:r>
              <a:rPr lang="fr-FR" sz="2400" dirty="0">
                <a:ea typeface="MS PGothic" charset="0"/>
                <a:cs typeface="MS PGothic" charset="0"/>
              </a:rPr>
              <a:t>, formée par l’échange des consentements que recueille publiquement le représentant de l’autorité civile. </a:t>
            </a:r>
          </a:p>
          <a:p>
            <a:pPr algn="just">
              <a:lnSpc>
                <a:spcPct val="80000"/>
              </a:lnSpc>
            </a:pPr>
            <a:endParaRPr lang="fr-FR" sz="2400" dirty="0" smtClean="0">
              <a:ea typeface="MS PGothic" charset="0"/>
              <a:cs typeface="MS PGothic" charset="0"/>
            </a:endParaRPr>
          </a:p>
          <a:p>
            <a:pPr algn="just">
              <a:lnSpc>
                <a:spcPct val="80000"/>
              </a:lnSpc>
            </a:pPr>
            <a:endParaRPr lang="fr-FR" sz="2400" dirty="0">
              <a:latin typeface="Arial" charset="0"/>
              <a:ea typeface="MS PGothic" charset="0"/>
              <a:cs typeface="MS PGothic" charset="0"/>
            </a:endParaRPr>
          </a:p>
          <a:p>
            <a:pPr algn="just">
              <a:lnSpc>
                <a:spcPct val="80000"/>
              </a:lnSpc>
            </a:pPr>
            <a:r>
              <a:rPr lang="fr-FR" sz="2400" dirty="0" smtClean="0">
                <a:ea typeface="MS PGothic" charset="0"/>
                <a:cs typeface="MS PGothic" charset="0"/>
              </a:rPr>
              <a:t>Les dictionnaires italiens ?</a:t>
            </a:r>
            <a:endParaRPr lang="it-IT" sz="2400" dirty="0">
              <a:ea typeface="MS PGothic" charset="0"/>
              <a:cs typeface="MS PGothic" charset="0"/>
            </a:endParaRPr>
          </a:p>
          <a:p>
            <a:pPr algn="just" eaLnBrk="1" hangingPunct="1">
              <a:lnSpc>
                <a:spcPct val="80000"/>
              </a:lnSpc>
            </a:pPr>
            <a:endParaRPr lang="it-IT" dirty="0">
              <a:latin typeface="Arial" charset="0"/>
              <a:ea typeface="MS PGothic" charset="0"/>
              <a:cs typeface="MS PGothic" charset="0"/>
            </a:endParaRPr>
          </a:p>
        </p:txBody>
      </p:sp>
    </p:spTree>
    <p:extLst>
      <p:ext uri="{BB962C8B-B14F-4D97-AF65-F5344CB8AC3E}">
        <p14:creationId xmlns:p14="http://schemas.microsoft.com/office/powerpoint/2010/main" val="4255565332"/>
      </p:ext>
    </p:extLst>
  </p:cSld>
  <p:clrMapOvr>
    <a:masterClrMapping/>
  </p:clrMapOvr>
  <p:timing>
    <p:tnLst>
      <p:par>
        <p:cTn xmlns:p14="http://schemas.microsoft.com/office/powerpoint/2010/main" id="1" dur="indefinite" restart="never" nodeType="tmRoot"/>
      </p:par>
    </p:tnLst>
  </p:timing>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err="1" smtClean="0"/>
              <a:t>Matrimonio</a:t>
            </a:r>
            <a:endParaRPr lang="fr-CA" sz="2800" dirty="0"/>
          </a:p>
        </p:txBody>
      </p:sp>
      <p:sp>
        <p:nvSpPr>
          <p:cNvPr id="3" name="Segnaposto contenuto 2"/>
          <p:cNvSpPr>
            <a:spLocks noGrp="1"/>
          </p:cNvSpPr>
          <p:nvPr>
            <p:ph idx="1"/>
          </p:nvPr>
        </p:nvSpPr>
        <p:spPr/>
        <p:txBody>
          <a:bodyPr>
            <a:normAutofit lnSpcReduction="10000"/>
          </a:bodyPr>
          <a:lstStyle/>
          <a:p>
            <a:pPr algn="just"/>
            <a:r>
              <a:rPr lang="it-IT" sz="2400" b="1" dirty="0" err="1" smtClean="0"/>
              <a:t>matrimònio</a:t>
            </a:r>
            <a:r>
              <a:rPr lang="it-IT" sz="2400" dirty="0" smtClean="0"/>
              <a:t> s. m. [dal </a:t>
            </a:r>
            <a:r>
              <a:rPr lang="it-IT" sz="2400" dirty="0" err="1" smtClean="0"/>
              <a:t>lat</a:t>
            </a:r>
            <a:r>
              <a:rPr lang="it-IT" sz="2400" dirty="0" smtClean="0"/>
              <a:t>. </a:t>
            </a:r>
            <a:r>
              <a:rPr lang="it-IT" sz="2400" i="1" dirty="0" err="1" smtClean="0"/>
              <a:t>matrimonium</a:t>
            </a:r>
            <a:r>
              <a:rPr lang="it-IT" sz="2400" dirty="0" smtClean="0"/>
              <a:t>, </a:t>
            </a:r>
            <a:r>
              <a:rPr lang="it-IT" sz="2400" dirty="0" err="1" smtClean="0"/>
              <a:t>der</a:t>
            </a:r>
            <a:r>
              <a:rPr lang="it-IT" sz="2400" dirty="0" smtClean="0"/>
              <a:t>. di </a:t>
            </a:r>
            <a:r>
              <a:rPr lang="it-IT" sz="2400" i="1" dirty="0" smtClean="0"/>
              <a:t>mater</a:t>
            </a:r>
            <a:r>
              <a:rPr lang="it-IT" sz="2400" dirty="0" smtClean="0"/>
              <a:t> -</a:t>
            </a:r>
            <a:r>
              <a:rPr lang="it-IT" sz="2400" i="1" dirty="0" smtClean="0"/>
              <a:t>tris</a:t>
            </a:r>
            <a:r>
              <a:rPr lang="it-IT" sz="2400" dirty="0" smtClean="0"/>
              <a:t> «madre», sul modello di </a:t>
            </a:r>
            <a:r>
              <a:rPr lang="it-IT" sz="2400" i="1" dirty="0" err="1" smtClean="0"/>
              <a:t>patrimonium</a:t>
            </a:r>
            <a:r>
              <a:rPr lang="it-IT" sz="2400" dirty="0" smtClean="0"/>
              <a:t>]. – </a:t>
            </a:r>
            <a:r>
              <a:rPr lang="it-IT" sz="2400" b="1" dirty="0" smtClean="0"/>
              <a:t>1.</a:t>
            </a:r>
            <a:r>
              <a:rPr lang="it-IT" sz="2400" dirty="0" smtClean="0"/>
              <a:t> </a:t>
            </a:r>
            <a:r>
              <a:rPr lang="it-IT" sz="2400" b="1" dirty="0" smtClean="0"/>
              <a:t>a.</a:t>
            </a:r>
            <a:r>
              <a:rPr lang="it-IT" sz="2400" dirty="0" smtClean="0"/>
              <a:t> Istituto giuridico (o, secondo la Chiesa cattolica, sacramento) mediante cui si dà forma legale (e </a:t>
            </a:r>
            <a:r>
              <a:rPr lang="it-IT" sz="2400" dirty="0" err="1" smtClean="0"/>
              <a:t>rispettivam</a:t>
            </a:r>
            <a:r>
              <a:rPr lang="it-IT" sz="2400" dirty="0" smtClean="0"/>
              <a:t>. carattere sacro) all’unione fisica e spirituale dell’uomo (</a:t>
            </a:r>
            <a:r>
              <a:rPr lang="it-IT" sz="2400" i="1" dirty="0" smtClean="0"/>
              <a:t>marito</a:t>
            </a:r>
            <a:r>
              <a:rPr lang="it-IT" sz="2400" dirty="0" smtClean="0"/>
              <a:t>) e della donna (</a:t>
            </a:r>
            <a:r>
              <a:rPr lang="it-IT" sz="2400" i="1" dirty="0" smtClean="0"/>
              <a:t>moglie</a:t>
            </a:r>
            <a:r>
              <a:rPr lang="it-IT" sz="2400" dirty="0" smtClean="0"/>
              <a:t>) che stabiliscono di vivere in comunità di vita al fine di fondare la famiglia. </a:t>
            </a:r>
            <a:r>
              <a:rPr lang="it-IT" sz="2400" i="1" dirty="0" smtClean="0"/>
              <a:t>Treccani</a:t>
            </a:r>
            <a:r>
              <a:rPr lang="it-IT" sz="2400" dirty="0" smtClean="0"/>
              <a:t>, </a:t>
            </a:r>
            <a:r>
              <a:rPr lang="it-IT" sz="2400" dirty="0" err="1" smtClean="0"/>
              <a:t>consulté</a:t>
            </a:r>
            <a:r>
              <a:rPr lang="it-IT" sz="2400" dirty="0" smtClean="0"/>
              <a:t> en </a:t>
            </a:r>
            <a:r>
              <a:rPr lang="it-IT" sz="2400" dirty="0" err="1" smtClean="0"/>
              <a:t>ligne</a:t>
            </a:r>
            <a:r>
              <a:rPr lang="it-IT" sz="2400" dirty="0" smtClean="0"/>
              <a:t> le 21 </a:t>
            </a:r>
            <a:r>
              <a:rPr lang="it-IT" sz="2400" dirty="0" err="1" smtClean="0"/>
              <a:t>mars</a:t>
            </a:r>
            <a:r>
              <a:rPr lang="it-IT" sz="2400" dirty="0" smtClean="0"/>
              <a:t> 2021</a:t>
            </a:r>
          </a:p>
          <a:p>
            <a:pPr algn="just"/>
            <a:r>
              <a:rPr lang="it-IT" sz="2400" b="1" dirty="0"/>
              <a:t>1.</a:t>
            </a:r>
            <a:r>
              <a:rPr lang="it-IT" sz="2400" dirty="0"/>
              <a:t> </a:t>
            </a:r>
            <a:r>
              <a:rPr lang="it-IT" sz="2400" b="1" dirty="0" smtClean="0"/>
              <a:t>1.</a:t>
            </a:r>
            <a:r>
              <a:rPr lang="it-IT" sz="2400" dirty="0" smtClean="0"/>
              <a:t> rapporto morale e giuridico esistente tra un uomo e una donna che si impegnano, davanti a un pubblico ufficiale o a un ministro del culto, a una completa comunanza di vita (per la chiesa cattolica è uno dei sette sacramenti) </a:t>
            </a:r>
            <a:r>
              <a:rPr lang="it-IT" sz="2400" i="1" dirty="0" smtClean="0"/>
              <a:t>Garzanti </a:t>
            </a:r>
            <a:r>
              <a:rPr lang="it-IT" sz="2400" dirty="0" err="1"/>
              <a:t>consulté</a:t>
            </a:r>
            <a:r>
              <a:rPr lang="it-IT" sz="2400" dirty="0"/>
              <a:t> en </a:t>
            </a:r>
            <a:r>
              <a:rPr lang="it-IT" sz="2400" dirty="0" err="1"/>
              <a:t>ligne</a:t>
            </a:r>
            <a:r>
              <a:rPr lang="it-IT" sz="2400" dirty="0"/>
              <a:t> le </a:t>
            </a:r>
            <a:r>
              <a:rPr lang="it-IT" sz="2400" dirty="0" smtClean="0"/>
              <a:t>21 </a:t>
            </a:r>
            <a:r>
              <a:rPr lang="it-IT" sz="2400" dirty="0" err="1" smtClean="0"/>
              <a:t>mars</a:t>
            </a:r>
            <a:r>
              <a:rPr lang="it-IT" sz="2400" dirty="0" smtClean="0"/>
              <a:t> 2021</a:t>
            </a:r>
          </a:p>
          <a:p>
            <a:endParaRPr lang="fr-CA" sz="2400" dirty="0"/>
          </a:p>
        </p:txBody>
      </p:sp>
    </p:spTree>
    <p:extLst>
      <p:ext uri="{BB962C8B-B14F-4D97-AF65-F5344CB8AC3E}">
        <p14:creationId xmlns:p14="http://schemas.microsoft.com/office/powerpoint/2010/main" val="2220913169"/>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8273" name="Title 1"/>
          <p:cNvSpPr>
            <a:spLocks noGrp="1"/>
          </p:cNvSpPr>
          <p:nvPr>
            <p:ph type="title"/>
          </p:nvPr>
        </p:nvSpPr>
        <p:spPr/>
        <p:txBody>
          <a:bodyPr/>
          <a:lstStyle/>
          <a:p>
            <a:r>
              <a:rPr lang="it-IT" sz="2800">
                <a:latin typeface="Arial" charset="0"/>
                <a:ea typeface="MS PGothic" charset="0"/>
              </a:rPr>
              <a:t>Les définitions par antonymie :</a:t>
            </a:r>
            <a:br>
              <a:rPr lang="it-IT" sz="2800">
                <a:latin typeface="Arial" charset="0"/>
                <a:ea typeface="MS PGothic" charset="0"/>
              </a:rPr>
            </a:br>
            <a:r>
              <a:rPr lang="it-IT" sz="2800">
                <a:latin typeface="Arial" charset="0"/>
                <a:ea typeface="MS PGothic" charset="0"/>
              </a:rPr>
              <a:t>Silence</a:t>
            </a:r>
            <a:endParaRPr lang="fr-FR" sz="2800">
              <a:latin typeface="Arial" charset="0"/>
              <a:ea typeface="MS PGothic" charset="0"/>
            </a:endParaRPr>
          </a:p>
        </p:txBody>
      </p:sp>
      <p:sp>
        <p:nvSpPr>
          <p:cNvPr id="438274" name="Content Placeholder 2"/>
          <p:cNvSpPr>
            <a:spLocks noGrp="1"/>
          </p:cNvSpPr>
          <p:nvPr>
            <p:ph idx="1"/>
          </p:nvPr>
        </p:nvSpPr>
        <p:spPr/>
        <p:txBody>
          <a:bodyPr/>
          <a:lstStyle/>
          <a:p>
            <a:r>
              <a:rPr lang="fr-FR" sz="2400">
                <a:latin typeface="Arial" charset="0"/>
                <a:ea typeface="MS PGothic" charset="0"/>
                <a:cs typeface="MS PGothic" charset="0"/>
              </a:rPr>
              <a:t>I.  Fait de ne pas se faire entendre</a:t>
            </a:r>
          </a:p>
          <a:p>
            <a:r>
              <a:rPr lang="fr-FR" sz="2400">
                <a:latin typeface="Arial" charset="0"/>
                <a:ea typeface="MS PGothic" charset="0"/>
                <a:cs typeface="MS PGothic" charset="0"/>
              </a:rPr>
              <a:t>1.  Fait de ne pas parler; attitude de qqn qui reste sans parler.</a:t>
            </a:r>
          </a:p>
          <a:p>
            <a:r>
              <a:rPr lang="fr-FR" sz="2400">
                <a:latin typeface="Arial" charset="0"/>
                <a:ea typeface="MS PGothic" charset="0"/>
                <a:cs typeface="MS PGothic" charset="0"/>
              </a:rPr>
              <a:t>2. Le fait de ne pas exprimer son opinion, de ne pas répondre, de ne pas divulguer ce qui est secret; attitude de qqn qui ne veut ou ne peut s'exprimer.</a:t>
            </a:r>
          </a:p>
          <a:p>
            <a:r>
              <a:rPr lang="fr-FR" sz="2400">
                <a:latin typeface="Arial" charset="0"/>
                <a:ea typeface="MS PGothic" charset="0"/>
                <a:cs typeface="MS PGothic" charset="0"/>
              </a:rPr>
              <a:t>II.  Absence de bruit</a:t>
            </a:r>
          </a:p>
          <a:p>
            <a:r>
              <a:rPr lang="fr-FR" sz="2400">
                <a:latin typeface="Arial" charset="0"/>
                <a:ea typeface="MS PGothic" charset="0"/>
                <a:cs typeface="MS PGothic" charset="0"/>
              </a:rPr>
              <a:t>Absence de bruit, d'agitation, état d'un lieu où aucun son n'est perceptible.  (PR 2015) </a:t>
            </a:r>
          </a:p>
          <a:p>
            <a:endParaRPr lang="fr-FR" sz="2400">
              <a:latin typeface="Arial" charset="0"/>
              <a:ea typeface="MS PGothic" charset="0"/>
              <a:cs typeface="MS PGothic" charset="0"/>
            </a:endParaRPr>
          </a:p>
        </p:txBody>
      </p:sp>
    </p:spTree>
    <p:extLst>
      <p:ext uri="{BB962C8B-B14F-4D97-AF65-F5344CB8AC3E}">
        <p14:creationId xmlns:p14="http://schemas.microsoft.com/office/powerpoint/2010/main" val="1665808943"/>
      </p:ext>
    </p:extLst>
  </p:cSld>
  <p:clrMapOvr>
    <a:masterClrMapping/>
  </p:clrMapOvr>
  <p:timing>
    <p:tnLst>
      <p:par>
        <p:cTn xmlns:p14="http://schemas.microsoft.com/office/powerpoint/2010/main" id="1" dur="indefinite" restart="never" nodeType="tmRoot"/>
      </p:par>
    </p:tnLst>
  </p:timing>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9297" name="Titolo 1"/>
          <p:cNvSpPr>
            <a:spLocks noGrp="1"/>
          </p:cNvSpPr>
          <p:nvPr>
            <p:ph type="title"/>
          </p:nvPr>
        </p:nvSpPr>
        <p:spPr/>
        <p:txBody>
          <a:bodyPr/>
          <a:lstStyle/>
          <a:p>
            <a:r>
              <a:rPr lang="it-IT" sz="2800">
                <a:latin typeface="Arial" charset="0"/>
                <a:ea typeface="MS PGothic" charset="0"/>
              </a:rPr>
              <a:t>Et le silence positif ?</a:t>
            </a:r>
          </a:p>
        </p:txBody>
      </p:sp>
      <p:sp>
        <p:nvSpPr>
          <p:cNvPr id="439298" name="Segnaposto contenuto 2"/>
          <p:cNvSpPr>
            <a:spLocks noGrp="1"/>
          </p:cNvSpPr>
          <p:nvPr>
            <p:ph idx="1"/>
          </p:nvPr>
        </p:nvSpPr>
        <p:spPr/>
        <p:txBody>
          <a:bodyPr/>
          <a:lstStyle/>
          <a:p>
            <a:pPr algn="just"/>
            <a:r>
              <a:rPr lang="fr-FR" sz="2400">
                <a:latin typeface="Arial" charset="0"/>
                <a:ea typeface="MS PGothic" charset="0"/>
                <a:cs typeface="MS PGothic" charset="0"/>
              </a:rPr>
              <a:t>comme si le silence n’avait pas de définition positive, quand « pour parler, le sujet a besoin de silence » (PUCCINELLI ORLANDI 1996 : 59). </a:t>
            </a:r>
          </a:p>
          <a:p>
            <a:endParaRPr lang="it-IT" sz="2400">
              <a:latin typeface="Arial" charset="0"/>
              <a:ea typeface="MS PGothic" charset="0"/>
              <a:cs typeface="MS PGothic" charset="0"/>
            </a:endParaRPr>
          </a:p>
        </p:txBody>
      </p:sp>
    </p:spTree>
    <p:extLst>
      <p:ext uri="{BB962C8B-B14F-4D97-AF65-F5344CB8AC3E}">
        <p14:creationId xmlns:p14="http://schemas.microsoft.com/office/powerpoint/2010/main" val="2844317031"/>
      </p:ext>
    </p:extLst>
  </p:cSld>
  <p:clrMapOvr>
    <a:masterClrMapping/>
  </p:clrMapOvr>
  <p:timing>
    <p:tnLst>
      <p:par>
        <p:cTn xmlns:p14="http://schemas.microsoft.com/office/powerpoint/2010/main" id="1" dur="indefinite" restart="never" nodeType="tmRoot"/>
      </p:par>
    </p:tnLst>
  </p:timing>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21" name="Title 1"/>
          <p:cNvSpPr>
            <a:spLocks noGrp="1"/>
          </p:cNvSpPr>
          <p:nvPr>
            <p:ph type="title"/>
          </p:nvPr>
        </p:nvSpPr>
        <p:spPr/>
        <p:txBody>
          <a:bodyPr/>
          <a:lstStyle/>
          <a:p>
            <a:r>
              <a:rPr lang="it-IT" sz="2800">
                <a:latin typeface="Arial" charset="0"/>
                <a:ea typeface="MS PGothic" charset="0"/>
              </a:rPr>
              <a:t>Les définitions par antonymie :</a:t>
            </a:r>
            <a:br>
              <a:rPr lang="it-IT" sz="2800">
                <a:latin typeface="Arial" charset="0"/>
                <a:ea typeface="MS PGothic" charset="0"/>
              </a:rPr>
            </a:br>
            <a:r>
              <a:rPr lang="it-IT" sz="2800">
                <a:latin typeface="Arial" charset="0"/>
                <a:ea typeface="MS PGothic" charset="0"/>
              </a:rPr>
              <a:t>Paix</a:t>
            </a:r>
            <a:endParaRPr lang="fr-FR" sz="2800">
              <a:latin typeface="Arial" charset="0"/>
              <a:ea typeface="MS PGothic" charset="0"/>
            </a:endParaRPr>
          </a:p>
        </p:txBody>
      </p:sp>
      <p:sp>
        <p:nvSpPr>
          <p:cNvPr id="440322" name="Content Placeholder 2"/>
          <p:cNvSpPr>
            <a:spLocks noGrp="1"/>
          </p:cNvSpPr>
          <p:nvPr>
            <p:ph idx="1"/>
          </p:nvPr>
        </p:nvSpPr>
        <p:spPr/>
        <p:txBody>
          <a:bodyPr/>
          <a:lstStyle/>
          <a:p>
            <a:r>
              <a:rPr lang="fr-FR" sz="2400">
                <a:latin typeface="Arial" charset="0"/>
                <a:ea typeface="MS PGothic" charset="0"/>
                <a:cs typeface="MS PGothic" charset="0"/>
              </a:rPr>
              <a:t>II.  Absence de conflit entre des pays (opposé à </a:t>
            </a:r>
            <a:r>
              <a:rPr lang="fr-FR" sz="2400" i="1">
                <a:latin typeface="Arial" charset="0"/>
                <a:ea typeface="MS PGothic" charset="0"/>
                <a:cs typeface="MS PGothic" charset="0"/>
              </a:rPr>
              <a:t>guerre</a:t>
            </a:r>
            <a:r>
              <a:rPr lang="fr-FR" sz="2400">
                <a:latin typeface="Arial" charset="0"/>
                <a:ea typeface="MS PGothic" charset="0"/>
                <a:cs typeface="MS PGothic" charset="0"/>
              </a:rPr>
              <a:t>) </a:t>
            </a:r>
          </a:p>
          <a:p>
            <a:pPr algn="just"/>
            <a:r>
              <a:rPr lang="fr-FR" sz="2400">
                <a:latin typeface="Arial" charset="0"/>
                <a:ea typeface="MS PGothic" charset="0"/>
                <a:cs typeface="MS PGothic" charset="0"/>
              </a:rPr>
              <a:t>1.  Situation d'une nation, d'un État qui n'est pas en guerre; rapports entre États qui jouissent de cette situation. (PR 2015)</a:t>
            </a:r>
          </a:p>
          <a:p>
            <a:r>
              <a:rPr lang="fr-FR" sz="2400">
                <a:latin typeface="Arial" charset="0"/>
                <a:ea typeface="MS PGothic" charset="0"/>
                <a:cs typeface="MS PGothic" charset="0"/>
              </a:rPr>
              <a:t> Werly, qui analyse l’entrée « paix » depuis les premiers dictionnaires de langue française du XVIIe, affirme que « presque toutes les définitions de l’entrée “paix”, donnent une paraphrase antonymique du défini, variantes d’une structure profonde, obsédante, fortement stéréotypée : la paix ne serait autre que cette “absence de guerre”. » (2002 : 483).</a:t>
            </a:r>
          </a:p>
          <a:p>
            <a:endParaRPr lang="fr-FR" sz="2400">
              <a:latin typeface="Arial" charset="0"/>
              <a:ea typeface="MS PGothic" charset="0"/>
              <a:cs typeface="MS PGothic" charset="0"/>
            </a:endParaRPr>
          </a:p>
        </p:txBody>
      </p:sp>
    </p:spTree>
    <p:extLst>
      <p:ext uri="{BB962C8B-B14F-4D97-AF65-F5344CB8AC3E}">
        <p14:creationId xmlns:p14="http://schemas.microsoft.com/office/powerpoint/2010/main" val="90725386"/>
      </p:ext>
    </p:extLst>
  </p:cSld>
  <p:clrMapOvr>
    <a:masterClrMapping/>
  </p:clrMapOvr>
  <p:timing>
    <p:tnLst>
      <p:par>
        <p:cTn xmlns:p14="http://schemas.microsoft.com/office/powerpoint/2010/main" id="1" dur="indefinite" restart="never" nodeType="tmRoot"/>
      </p:par>
    </p:tnLst>
  </p:timing>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1345" name="Title 1"/>
          <p:cNvSpPr>
            <a:spLocks noGrp="1"/>
          </p:cNvSpPr>
          <p:nvPr>
            <p:ph type="title"/>
          </p:nvPr>
        </p:nvSpPr>
        <p:spPr/>
        <p:txBody>
          <a:bodyPr/>
          <a:lstStyle/>
          <a:p>
            <a:r>
              <a:rPr lang="it-IT" sz="2800">
                <a:latin typeface="Arial" charset="0"/>
                <a:ea typeface="MS PGothic" charset="0"/>
              </a:rPr>
              <a:t>Et où est la paix positive dans le dictionnaire ?</a:t>
            </a:r>
            <a:endParaRPr lang="fr-FR" sz="2800">
              <a:latin typeface="Arial" charset="0"/>
              <a:ea typeface="MS PGothic" charset="0"/>
            </a:endParaRPr>
          </a:p>
        </p:txBody>
      </p:sp>
      <p:sp>
        <p:nvSpPr>
          <p:cNvPr id="441346" name="Content Placeholder 2"/>
          <p:cNvSpPr>
            <a:spLocks noGrp="1"/>
          </p:cNvSpPr>
          <p:nvPr>
            <p:ph idx="1"/>
          </p:nvPr>
        </p:nvSpPr>
        <p:spPr/>
        <p:txBody>
          <a:bodyPr/>
          <a:lstStyle/>
          <a:p>
            <a:pPr algn="just"/>
            <a:r>
              <a:rPr lang="fr-FR" sz="2400">
                <a:latin typeface="Arial" charset="0"/>
                <a:ea typeface="MS PGothic" charset="0"/>
                <a:cs typeface="MS PGothic" charset="0"/>
              </a:rPr>
              <a:t>Une paix définie comme antonyme de la guerre. Mais où est la paix positive dans le dictionnaire ? Celle dont Rigoberta Menchu, Prix Nobel de la Paix 1992, parle :</a:t>
            </a:r>
          </a:p>
          <a:p>
            <a:pPr>
              <a:buFontTx/>
              <a:buNone/>
            </a:pPr>
            <a:r>
              <a:rPr lang="fr-FR" sz="2400">
                <a:latin typeface="Arial" charset="0"/>
                <a:ea typeface="MS PGothic" charset="0"/>
                <a:cs typeface="MS PGothic" charset="0"/>
              </a:rPr>
              <a:t>	</a:t>
            </a:r>
          </a:p>
          <a:p>
            <a:pPr algn="just"/>
            <a:r>
              <a:rPr lang="fr-FR" sz="2400">
                <a:latin typeface="Arial" charset="0"/>
                <a:ea typeface="MS PGothic" charset="0"/>
                <a:cs typeface="MS PGothic" charset="0"/>
              </a:rPr>
              <a:t>La paix ce n’est pas seulement l’absence de guerre, lorsqu’il n’y a pas de combats et de batailles. La paix, c’est avoir de quoi manger, vivre dans une maison décente, avoir du respect les uns pour les autres.</a:t>
            </a:r>
          </a:p>
          <a:p>
            <a:endParaRPr lang="fr-FR" sz="2400">
              <a:latin typeface="Arial" charset="0"/>
              <a:ea typeface="MS PGothic" charset="0"/>
              <a:cs typeface="MS PGothic" charset="0"/>
            </a:endParaRPr>
          </a:p>
        </p:txBody>
      </p:sp>
    </p:spTree>
    <p:extLst>
      <p:ext uri="{BB962C8B-B14F-4D97-AF65-F5344CB8AC3E}">
        <p14:creationId xmlns:p14="http://schemas.microsoft.com/office/powerpoint/2010/main" val="932134767"/>
      </p:ext>
    </p:extLst>
  </p:cSld>
  <p:clrMapOvr>
    <a:masterClrMapping/>
  </p:clrMapOvr>
  <p:timing>
    <p:tnLst>
      <p:par>
        <p:cTn xmlns:p14="http://schemas.microsoft.com/office/powerpoint/2010/main" id="1" dur="indefinite" restart="never" nodeType="tmRoot"/>
      </p:par>
    </p:tnLst>
  </p:timing>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dirty="0" err="1" smtClean="0"/>
              <a:t>communautarisme</a:t>
            </a:r>
            <a:r>
              <a:rPr lang="it-IT" sz="2800" dirty="0" smtClean="0"/>
              <a:t/>
            </a:r>
            <a:br>
              <a:rPr lang="it-IT" sz="2800" dirty="0" smtClean="0"/>
            </a:br>
            <a:r>
              <a:rPr lang="it-IT" sz="2800" dirty="0" smtClean="0"/>
              <a:t>(</a:t>
            </a:r>
            <a:r>
              <a:rPr lang="it-IT" sz="2800" dirty="0" err="1" smtClean="0"/>
              <a:t>avec</a:t>
            </a:r>
            <a:r>
              <a:rPr lang="it-IT" sz="2800" dirty="0" smtClean="0"/>
              <a:t> </a:t>
            </a:r>
            <a:r>
              <a:rPr lang="it-IT" sz="2800" dirty="0" err="1" smtClean="0"/>
              <a:t>élément</a:t>
            </a:r>
            <a:r>
              <a:rPr lang="it-IT" sz="2800" dirty="0" smtClean="0"/>
              <a:t> </a:t>
            </a:r>
            <a:r>
              <a:rPr lang="it-IT" sz="2800" dirty="0" err="1" smtClean="0"/>
              <a:t>axiologique</a:t>
            </a:r>
            <a:r>
              <a:rPr lang="it-IT" sz="2800" dirty="0" smtClean="0"/>
              <a:t>)</a:t>
            </a:r>
            <a:endParaRPr lang="fr-CA" sz="2800" dirty="0"/>
          </a:p>
        </p:txBody>
      </p:sp>
      <p:sp>
        <p:nvSpPr>
          <p:cNvPr id="3" name="Segnaposto contenuto 2"/>
          <p:cNvSpPr>
            <a:spLocks noGrp="1"/>
          </p:cNvSpPr>
          <p:nvPr>
            <p:ph idx="1"/>
          </p:nvPr>
        </p:nvSpPr>
        <p:spPr/>
        <p:txBody>
          <a:bodyPr>
            <a:normAutofit/>
          </a:bodyPr>
          <a:lstStyle/>
          <a:p>
            <a:r>
              <a:rPr lang="it-IT" sz="2400" dirty="0" err="1"/>
              <a:t>communautarisme</a:t>
            </a:r>
            <a:r>
              <a:rPr lang="it-IT" sz="2400" dirty="0"/>
              <a:t> [</a:t>
            </a:r>
            <a:r>
              <a:rPr lang="it-IT" sz="2400" dirty="0" err="1"/>
              <a:t>kɔmynotaʀism</a:t>
            </a:r>
            <a:r>
              <a:rPr lang="it-IT" sz="2400" dirty="0"/>
              <a:t>] </a:t>
            </a:r>
            <a:r>
              <a:rPr lang="it-IT" sz="2400" dirty="0" err="1"/>
              <a:t>nom</a:t>
            </a:r>
            <a:r>
              <a:rPr lang="it-IT" sz="2400" dirty="0"/>
              <a:t> </a:t>
            </a:r>
            <a:r>
              <a:rPr lang="it-IT" sz="2400" dirty="0" err="1"/>
              <a:t>masculin</a:t>
            </a:r>
            <a:r>
              <a:rPr lang="it-IT" sz="2400" dirty="0"/>
              <a:t> </a:t>
            </a:r>
            <a:r>
              <a:rPr lang="it-IT" sz="2400" dirty="0" err="1"/>
              <a:t>étym</a:t>
            </a:r>
            <a:r>
              <a:rPr lang="it-IT" sz="2400" dirty="0"/>
              <a:t>. 1951 ◊ de </a:t>
            </a:r>
            <a:r>
              <a:rPr lang="it-IT" sz="2400" i="1" dirty="0" err="1"/>
              <a:t>communautaire</a:t>
            </a:r>
            <a:r>
              <a:rPr lang="it-IT" sz="2400" dirty="0"/>
              <a:t> </a:t>
            </a:r>
            <a:r>
              <a:rPr lang="it-IT" sz="2400" dirty="0" err="1"/>
              <a:t>Famille</a:t>
            </a:r>
            <a:r>
              <a:rPr lang="it-IT" sz="2400" dirty="0"/>
              <a:t> </a:t>
            </a:r>
            <a:r>
              <a:rPr lang="it-IT" sz="2400" dirty="0" err="1"/>
              <a:t>étymologique</a:t>
            </a:r>
            <a:r>
              <a:rPr lang="it-IT" sz="2400" dirty="0"/>
              <a:t> ⇨  </a:t>
            </a:r>
            <a:r>
              <a:rPr lang="it-IT" sz="2400" dirty="0" err="1"/>
              <a:t>commun</a:t>
            </a:r>
            <a:r>
              <a:rPr lang="it-IT" sz="2400" dirty="0"/>
              <a:t>.</a:t>
            </a:r>
          </a:p>
          <a:p>
            <a:r>
              <a:rPr lang="it-IT" sz="2400" dirty="0"/>
              <a:t>❖</a:t>
            </a:r>
          </a:p>
          <a:p>
            <a:pPr algn="just"/>
            <a:r>
              <a:rPr lang="it-IT" sz="2400" dirty="0"/>
              <a:t>■ </a:t>
            </a:r>
            <a:r>
              <a:rPr lang="it-IT" sz="2400" dirty="0" err="1"/>
              <a:t>Système</a:t>
            </a:r>
            <a:r>
              <a:rPr lang="it-IT" sz="2400" dirty="0"/>
              <a:t> qui </a:t>
            </a:r>
            <a:r>
              <a:rPr lang="it-IT" sz="2400" dirty="0" err="1"/>
              <a:t>développe</a:t>
            </a:r>
            <a:r>
              <a:rPr lang="it-IT" sz="2400" dirty="0"/>
              <a:t> la </a:t>
            </a:r>
            <a:r>
              <a:rPr lang="it-IT" sz="2400" dirty="0" err="1"/>
              <a:t>formation</a:t>
            </a:r>
            <a:r>
              <a:rPr lang="it-IT" sz="2400" dirty="0"/>
              <a:t> de </a:t>
            </a:r>
            <a:r>
              <a:rPr lang="it-IT" sz="2400" dirty="0" err="1"/>
              <a:t>communautés</a:t>
            </a:r>
            <a:r>
              <a:rPr lang="it-IT" sz="2400" dirty="0"/>
              <a:t> (</a:t>
            </a:r>
            <a:r>
              <a:rPr lang="it-IT" sz="2400" dirty="0" err="1"/>
              <a:t>ethniques</a:t>
            </a:r>
            <a:r>
              <a:rPr lang="it-IT" sz="2400" dirty="0"/>
              <a:t>, </a:t>
            </a:r>
            <a:r>
              <a:rPr lang="it-IT" sz="2400" dirty="0" err="1"/>
              <a:t>religieuses</a:t>
            </a:r>
            <a:r>
              <a:rPr lang="it-IT" sz="2400" dirty="0"/>
              <a:t>, </a:t>
            </a:r>
            <a:r>
              <a:rPr lang="it-IT" sz="2400" dirty="0" err="1"/>
              <a:t>culturelles</a:t>
            </a:r>
            <a:r>
              <a:rPr lang="it-IT" sz="2400" dirty="0"/>
              <a:t>, </a:t>
            </a:r>
            <a:r>
              <a:rPr lang="it-IT" sz="2400" dirty="0" err="1"/>
              <a:t>sociales</a:t>
            </a:r>
            <a:r>
              <a:rPr lang="it-IT" sz="2400" dirty="0"/>
              <a:t>…), </a:t>
            </a:r>
            <a:r>
              <a:rPr lang="it-IT" sz="2400" dirty="0" err="1"/>
              <a:t>pouvant</a:t>
            </a:r>
            <a:r>
              <a:rPr lang="it-IT" sz="2400" dirty="0"/>
              <a:t> </a:t>
            </a:r>
            <a:r>
              <a:rPr lang="it-IT" sz="2400" dirty="0" err="1"/>
              <a:t>diviser</a:t>
            </a:r>
            <a:r>
              <a:rPr lang="it-IT" sz="2400" dirty="0"/>
              <a:t> la </a:t>
            </a:r>
            <a:r>
              <a:rPr lang="it-IT" sz="2400" dirty="0" err="1"/>
              <a:t>nation</a:t>
            </a:r>
            <a:r>
              <a:rPr lang="it-IT" sz="2400" dirty="0"/>
              <a:t> </a:t>
            </a:r>
            <a:r>
              <a:rPr lang="it-IT" sz="2400" dirty="0" err="1"/>
              <a:t>au</a:t>
            </a:r>
            <a:r>
              <a:rPr lang="it-IT" sz="2400" dirty="0"/>
              <a:t> </a:t>
            </a:r>
            <a:r>
              <a:rPr lang="it-IT" sz="2400" dirty="0" err="1"/>
              <a:t>détriment</a:t>
            </a:r>
            <a:r>
              <a:rPr lang="it-IT" sz="2400" dirty="0"/>
              <a:t> de l'</a:t>
            </a:r>
            <a:r>
              <a:rPr lang="it-IT" sz="2400" dirty="0" err="1"/>
              <a:t>intégration</a:t>
            </a:r>
            <a:r>
              <a:rPr lang="it-IT" sz="2400" dirty="0"/>
              <a:t>. </a:t>
            </a:r>
            <a:r>
              <a:rPr lang="it-IT" sz="2400" i="1" dirty="0"/>
              <a:t>« “Marre </a:t>
            </a:r>
            <a:r>
              <a:rPr lang="it-IT" sz="2400" i="1" dirty="0" err="1"/>
              <a:t>des</a:t>
            </a:r>
            <a:r>
              <a:rPr lang="it-IT" sz="2400" i="1" dirty="0"/>
              <a:t> </a:t>
            </a:r>
            <a:r>
              <a:rPr lang="it-IT" sz="2400" i="1" dirty="0" err="1"/>
              <a:t>tribus</a:t>
            </a:r>
            <a:r>
              <a:rPr lang="it-IT" sz="2400" i="1" dirty="0"/>
              <a:t> !” Une </a:t>
            </a:r>
            <a:r>
              <a:rPr lang="it-IT" sz="2400" i="1" dirty="0" err="1"/>
              <a:t>déclaration</a:t>
            </a:r>
            <a:r>
              <a:rPr lang="it-IT" sz="2400" i="1" dirty="0"/>
              <a:t> </a:t>
            </a:r>
            <a:r>
              <a:rPr lang="it-IT" sz="2400" i="1" dirty="0" err="1"/>
              <a:t>contre</a:t>
            </a:r>
            <a:r>
              <a:rPr lang="it-IT" sz="2400" i="1" dirty="0"/>
              <a:t> </a:t>
            </a:r>
            <a:r>
              <a:rPr lang="it-IT" sz="2400" i="1" dirty="0" err="1"/>
              <a:t>les</a:t>
            </a:r>
            <a:r>
              <a:rPr lang="it-IT" sz="2400" i="1" dirty="0"/>
              <a:t> </a:t>
            </a:r>
            <a:r>
              <a:rPr lang="it-IT" sz="2400" i="1" dirty="0" err="1"/>
              <a:t>communautarismes</a:t>
            </a:r>
            <a:r>
              <a:rPr lang="it-IT" sz="2400" i="1" dirty="0"/>
              <a:t> et pour le </a:t>
            </a:r>
            <a:r>
              <a:rPr lang="it-IT" sz="2400" i="1" dirty="0" err="1"/>
              <a:t>métissage</a:t>
            </a:r>
            <a:r>
              <a:rPr lang="it-IT" sz="2400" i="1" dirty="0"/>
              <a:t> »</a:t>
            </a:r>
            <a:r>
              <a:rPr lang="it-IT" sz="2400" dirty="0"/>
              <a:t> (Le </a:t>
            </a:r>
            <a:r>
              <a:rPr lang="it-IT" sz="2400" dirty="0" err="1"/>
              <a:t>Nouvel</a:t>
            </a:r>
            <a:r>
              <a:rPr lang="it-IT" sz="2400" dirty="0"/>
              <a:t> </a:t>
            </a:r>
            <a:r>
              <a:rPr lang="it-IT" sz="2400" dirty="0" err="1"/>
              <a:t>Observateur</a:t>
            </a:r>
            <a:r>
              <a:rPr lang="it-IT" sz="2400" dirty="0"/>
              <a:t>, 2003).</a:t>
            </a:r>
          </a:p>
          <a:p>
            <a:r>
              <a:rPr lang="it-IT" sz="2400" dirty="0"/>
              <a:t>© 2020 </a:t>
            </a:r>
            <a:r>
              <a:rPr lang="it-IT" sz="2400" dirty="0" err="1"/>
              <a:t>Dictionnaires</a:t>
            </a:r>
            <a:r>
              <a:rPr lang="it-IT" sz="2400" dirty="0"/>
              <a:t> Le Robert - Le Petit Robert de la langue </a:t>
            </a:r>
            <a:r>
              <a:rPr lang="it-IT" sz="2400" dirty="0" err="1"/>
              <a:t>française</a:t>
            </a:r>
            <a:endParaRPr lang="it-IT" sz="2400" dirty="0"/>
          </a:p>
          <a:p>
            <a:endParaRPr lang="fr-CA" sz="2400" dirty="0"/>
          </a:p>
        </p:txBody>
      </p:sp>
    </p:spTree>
    <p:extLst>
      <p:ext uri="{BB962C8B-B14F-4D97-AF65-F5344CB8AC3E}">
        <p14:creationId xmlns:p14="http://schemas.microsoft.com/office/powerpoint/2010/main" val="1198425900"/>
      </p:ext>
    </p:extLst>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6225" name="Titolo 1"/>
          <p:cNvSpPr>
            <a:spLocks noGrp="1"/>
          </p:cNvSpPr>
          <p:nvPr>
            <p:ph type="title"/>
          </p:nvPr>
        </p:nvSpPr>
        <p:spPr/>
        <p:txBody>
          <a:bodyPr/>
          <a:lstStyle/>
          <a:p>
            <a:r>
              <a:rPr lang="it-IT" sz="2800" dirty="0" err="1">
                <a:latin typeface="Arial" charset="0"/>
                <a:ea typeface="MS PGothic" charset="0"/>
              </a:rPr>
              <a:t>Substitution</a:t>
            </a:r>
            <a:r>
              <a:rPr lang="it-IT" sz="2800" dirty="0">
                <a:latin typeface="Arial" charset="0"/>
                <a:ea typeface="MS PGothic" charset="0"/>
              </a:rPr>
              <a:t> </a:t>
            </a:r>
            <a:r>
              <a:rPr lang="it-IT" sz="2800" dirty="0" err="1">
                <a:latin typeface="Arial" charset="0"/>
                <a:ea typeface="MS PGothic" charset="0"/>
              </a:rPr>
              <a:t>du</a:t>
            </a:r>
            <a:r>
              <a:rPr lang="it-IT" sz="2800" dirty="0">
                <a:latin typeface="Arial" charset="0"/>
                <a:ea typeface="MS PGothic" charset="0"/>
              </a:rPr>
              <a:t> </a:t>
            </a:r>
            <a:r>
              <a:rPr lang="it-IT" sz="2800" dirty="0" err="1">
                <a:latin typeface="Arial" charset="0"/>
                <a:ea typeface="MS PGothic" charset="0"/>
              </a:rPr>
              <a:t>mot</a:t>
            </a:r>
            <a:r>
              <a:rPr lang="it-IT" sz="2800" dirty="0">
                <a:latin typeface="Arial" charset="0"/>
                <a:ea typeface="MS PGothic" charset="0"/>
              </a:rPr>
              <a:t> </a:t>
            </a:r>
            <a:r>
              <a:rPr lang="it-IT" sz="2800" i="1" dirty="0" smtClean="0">
                <a:latin typeface="Arial" charset="0"/>
                <a:ea typeface="MS PGothic" charset="0"/>
              </a:rPr>
              <a:t>race </a:t>
            </a:r>
            <a:r>
              <a:rPr lang="it-IT" sz="2800" dirty="0" err="1" smtClean="0">
                <a:latin typeface="Arial" charset="0"/>
                <a:ea typeface="MS PGothic" charset="0"/>
              </a:rPr>
              <a:t>dans</a:t>
            </a:r>
            <a:r>
              <a:rPr lang="it-IT" sz="2800" dirty="0" smtClean="0">
                <a:latin typeface="Arial" charset="0"/>
                <a:ea typeface="MS PGothic" charset="0"/>
              </a:rPr>
              <a:t> le </a:t>
            </a:r>
            <a:r>
              <a:rPr lang="it-IT" sz="2800" dirty="0" err="1" smtClean="0">
                <a:latin typeface="Arial" charset="0"/>
                <a:ea typeface="MS PGothic" charset="0"/>
              </a:rPr>
              <a:t>genre</a:t>
            </a:r>
            <a:r>
              <a:rPr lang="it-IT" sz="2800" dirty="0" smtClean="0">
                <a:latin typeface="Arial" charset="0"/>
                <a:ea typeface="MS PGothic" charset="0"/>
              </a:rPr>
              <a:t> </a:t>
            </a:r>
            <a:r>
              <a:rPr lang="it-IT" sz="2800" dirty="0" err="1" smtClean="0">
                <a:latin typeface="Arial" charset="0"/>
                <a:ea typeface="MS PGothic" charset="0"/>
              </a:rPr>
              <a:t>commun</a:t>
            </a:r>
            <a:endParaRPr lang="it-IT" sz="2800" dirty="0">
              <a:latin typeface="Arial" charset="0"/>
              <a:ea typeface="MS PGothic" charset="0"/>
            </a:endParaRPr>
          </a:p>
        </p:txBody>
      </p:sp>
      <p:sp>
        <p:nvSpPr>
          <p:cNvPr id="436226" name="Segnaposto contenuto 2"/>
          <p:cNvSpPr>
            <a:spLocks noGrp="1"/>
          </p:cNvSpPr>
          <p:nvPr>
            <p:ph idx="1"/>
          </p:nvPr>
        </p:nvSpPr>
        <p:spPr/>
        <p:txBody>
          <a:bodyPr>
            <a:normAutofit lnSpcReduction="10000"/>
          </a:bodyPr>
          <a:lstStyle/>
          <a:p>
            <a:pPr algn="just">
              <a:lnSpc>
                <a:spcPct val="90000"/>
              </a:lnSpc>
            </a:pPr>
            <a:r>
              <a:rPr lang="fr-FR" sz="2400" i="1" dirty="0">
                <a:latin typeface="Arial" charset="0"/>
                <a:ea typeface="MS PGothic" charset="0"/>
                <a:cs typeface="MS PGothic" charset="0"/>
              </a:rPr>
              <a:t>La race jaune : </a:t>
            </a:r>
            <a:r>
              <a:rPr lang="fr-FR" sz="2400" dirty="0">
                <a:latin typeface="Arial" charset="0"/>
                <a:ea typeface="MS PGothic" charset="0"/>
                <a:cs typeface="MS PGothic" charset="0"/>
              </a:rPr>
              <a:t>race humaine en majeure partie asiatique, caractérisée par des yeux bridés et une pigmentation brun très clair de la peau. 2007</a:t>
            </a:r>
          </a:p>
          <a:p>
            <a:r>
              <a:rPr lang="fr-FR" sz="2400" dirty="0">
                <a:latin typeface="Arial" charset="0"/>
                <a:ea typeface="MS PGothic" charset="0"/>
                <a:cs typeface="MS PGothic" charset="0"/>
              </a:rPr>
              <a:t>▫ </a:t>
            </a:r>
            <a:r>
              <a:rPr lang="fr-FR" sz="2400" dirty="0"/>
              <a:t> Vieilli Race jaune : groupe humain, en majeure partie asiatique, caractérisé par des yeux bridés et une pigmentation brun très clair de la peau (cf. ci-dessous, II, B, 1°)</a:t>
            </a:r>
            <a:r>
              <a:rPr lang="fr-FR" sz="2400" dirty="0" smtClean="0"/>
              <a:t>. 2020</a:t>
            </a:r>
            <a:endParaRPr lang="fr-FR" sz="2400" dirty="0"/>
          </a:p>
          <a:p>
            <a:pPr algn="just">
              <a:lnSpc>
                <a:spcPct val="90000"/>
              </a:lnSpc>
            </a:pPr>
            <a:r>
              <a:rPr lang="fr-FR" sz="2400" dirty="0" smtClean="0">
                <a:latin typeface="Arial" charset="0"/>
                <a:ea typeface="MS PGothic" charset="0"/>
                <a:cs typeface="MS PGothic" charset="0"/>
              </a:rPr>
              <a:t>Noir</a:t>
            </a:r>
          </a:p>
          <a:p>
            <a:pPr algn="just">
              <a:lnSpc>
                <a:spcPct val="90000"/>
              </a:lnSpc>
            </a:pPr>
            <a:r>
              <a:rPr lang="fr-FR" sz="2400" dirty="0" smtClean="0">
                <a:latin typeface="Arial" charset="0"/>
                <a:ea typeface="MS PGothic" charset="0"/>
                <a:cs typeface="MS PGothic" charset="0"/>
              </a:rPr>
              <a:t>Qui </a:t>
            </a:r>
            <a:r>
              <a:rPr lang="fr-FR" sz="2400" dirty="0">
                <a:latin typeface="Arial" charset="0"/>
                <a:ea typeface="MS PGothic" charset="0"/>
                <a:cs typeface="MS PGothic" charset="0"/>
              </a:rPr>
              <a:t>appartient à la race “</a:t>
            </a:r>
            <a:r>
              <a:rPr lang="fr-FR" altLang="ja-JP" sz="2400" dirty="0" err="1">
                <a:latin typeface="Arial" charset="0"/>
                <a:ea typeface="MS PGothic" charset="0"/>
                <a:cs typeface="MS PGothic" charset="0"/>
              </a:rPr>
              <a:t>mélanoafricaine</a:t>
            </a:r>
            <a:r>
              <a:rPr lang="fr-FR" sz="2400" dirty="0">
                <a:latin typeface="Arial" charset="0"/>
                <a:ea typeface="MS PGothic" charset="0"/>
                <a:cs typeface="MS PGothic" charset="0"/>
              </a:rPr>
              <a:t>”</a:t>
            </a:r>
            <a:r>
              <a:rPr lang="fr-FR" altLang="ja-JP" sz="2400" dirty="0">
                <a:latin typeface="Arial" charset="0"/>
                <a:ea typeface="MS PGothic" charset="0"/>
                <a:cs typeface="MS PGothic" charset="0"/>
              </a:rPr>
              <a:t> à peau très pigmentée. 2007</a:t>
            </a:r>
          </a:p>
          <a:p>
            <a:r>
              <a:rPr lang="fr-FR" sz="2400" dirty="0"/>
              <a:t> 3   (fin </a:t>
            </a:r>
            <a:r>
              <a:rPr lang="fr-FR" sz="2400" cap="all" dirty="0" err="1"/>
              <a:t>xi</a:t>
            </a:r>
            <a:r>
              <a:rPr lang="fr-FR" sz="2400" baseline="30000" dirty="0" err="1"/>
              <a:t>e</a:t>
            </a:r>
            <a:r>
              <a:rPr lang="fr-FR" sz="2400" dirty="0"/>
              <a:t>) Qui appartient à un groupe humain caractérisé par une peau très pigmentée. Race noire, peuples noirs (➙ négritude)</a:t>
            </a:r>
            <a:r>
              <a:rPr lang="fr-FR" sz="2400" dirty="0" smtClean="0"/>
              <a:t>. 2020</a:t>
            </a:r>
            <a:endParaRPr lang="fr-FR" sz="2400" dirty="0"/>
          </a:p>
          <a:p>
            <a:pPr>
              <a:lnSpc>
                <a:spcPct val="90000"/>
              </a:lnSpc>
            </a:pPr>
            <a:endParaRPr lang="fr-FR" sz="2400" dirty="0">
              <a:latin typeface="Arial" charset="0"/>
              <a:ea typeface="MS PGothic" charset="0"/>
              <a:cs typeface="MS PGothic" charset="0"/>
            </a:endParaRPr>
          </a:p>
        </p:txBody>
      </p:sp>
    </p:spTree>
    <p:extLst>
      <p:ext uri="{BB962C8B-B14F-4D97-AF65-F5344CB8AC3E}">
        <p14:creationId xmlns:p14="http://schemas.microsoft.com/office/powerpoint/2010/main" val="264421091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6914" name="Titolo 1"/>
          <p:cNvSpPr>
            <a:spLocks noGrp="1"/>
          </p:cNvSpPr>
          <p:nvPr>
            <p:ph type="title"/>
          </p:nvPr>
        </p:nvSpPr>
        <p:spPr/>
        <p:txBody>
          <a:bodyPr/>
          <a:lstStyle/>
          <a:p>
            <a:r>
              <a:rPr lang="it-IT" altLang="it-IT" sz="2800"/>
              <a:t>Le rouge</a:t>
            </a:r>
          </a:p>
        </p:txBody>
      </p:sp>
      <p:sp>
        <p:nvSpPr>
          <p:cNvPr id="166915" name="Segnaposto contenuto 2"/>
          <p:cNvSpPr>
            <a:spLocks noGrp="1"/>
          </p:cNvSpPr>
          <p:nvPr>
            <p:ph idx="1"/>
          </p:nvPr>
        </p:nvSpPr>
        <p:spPr/>
        <p:txBody>
          <a:bodyPr/>
          <a:lstStyle/>
          <a:p>
            <a:pPr algn="just"/>
            <a:r>
              <a:rPr lang="fr-FR" altLang="it-IT" sz="2400"/>
              <a:t>C</a:t>
            </a:r>
            <a:r>
              <a:rPr lang="fr-FR" altLang="fr-CA" sz="2400"/>
              <a:t>’</a:t>
            </a:r>
            <a:r>
              <a:rPr lang="fr-FR" altLang="it-IT" sz="2400"/>
              <a:t>est la couleur de la passion, de l</a:t>
            </a:r>
            <a:r>
              <a:rPr lang="fr-FR" altLang="fr-CA" sz="2400"/>
              <a:t>’</a:t>
            </a:r>
            <a:r>
              <a:rPr lang="fr-FR" altLang="it-IT" sz="2400"/>
              <a:t>amour, de la colère, du prestige (le tapis rouge), mais également de l</a:t>
            </a:r>
            <a:r>
              <a:rPr lang="fr-FR" altLang="fr-CA" sz="2400"/>
              <a:t>’</a:t>
            </a:r>
            <a:r>
              <a:rPr lang="fr-FR" altLang="it-IT" sz="2400"/>
              <a:t>interdit et du danger et n</a:t>
            </a:r>
            <a:r>
              <a:rPr lang="fr-FR" altLang="fr-CA" sz="2400"/>
              <a:t>’</a:t>
            </a:r>
            <a:r>
              <a:rPr lang="fr-FR" altLang="it-IT" sz="2400"/>
              <a:t>oubliez pas que c</a:t>
            </a:r>
            <a:r>
              <a:rPr lang="fr-FR" altLang="fr-CA" sz="2400"/>
              <a:t>’</a:t>
            </a:r>
            <a:r>
              <a:rPr lang="fr-FR" altLang="it-IT" sz="2400"/>
              <a:t>est également la couleur de la révolte (le drapeau rouge)…Et saviez-vous que, jusqu</a:t>
            </a:r>
            <a:r>
              <a:rPr lang="fr-FR" altLang="fr-CA" sz="2400"/>
              <a:t>’</a:t>
            </a:r>
            <a:r>
              <a:rPr lang="fr-FR" altLang="it-IT" sz="2400"/>
              <a:t>au XIXe siècle, la robe de mariée en France était rouge, comme en Chine aujourd</a:t>
            </a:r>
            <a:r>
              <a:rPr lang="fr-FR" altLang="fr-CA" sz="2400"/>
              <a:t>’</a:t>
            </a:r>
            <a:r>
              <a:rPr lang="fr-FR" altLang="it-IT" sz="2400"/>
              <a:t>hui ? </a:t>
            </a:r>
          </a:p>
          <a:p>
            <a:endParaRPr lang="it-IT" altLang="it-IT"/>
          </a:p>
        </p:txBody>
      </p:sp>
    </p:spTree>
    <p:extLst>
      <p:ext uri="{BB962C8B-B14F-4D97-AF65-F5344CB8AC3E}">
        <p14:creationId xmlns:p14="http://schemas.microsoft.com/office/powerpoint/2010/main" val="3932974856"/>
      </p:ext>
    </p:extLst>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8513" name="Titolo 1"/>
          <p:cNvSpPr>
            <a:spLocks noGrp="1"/>
          </p:cNvSpPr>
          <p:nvPr>
            <p:ph type="title"/>
          </p:nvPr>
        </p:nvSpPr>
        <p:spPr/>
        <p:txBody>
          <a:bodyPr/>
          <a:lstStyle/>
          <a:p>
            <a:r>
              <a:rPr lang="it-IT" sz="2800" dirty="0" err="1">
                <a:latin typeface="Arial" charset="0"/>
                <a:ea typeface="MS PGothic" charset="0"/>
              </a:rPr>
              <a:t>Microstructure</a:t>
            </a:r>
            <a:r>
              <a:rPr lang="it-IT" sz="2800" dirty="0">
                <a:latin typeface="Arial" charset="0"/>
                <a:ea typeface="MS PGothic" charset="0"/>
              </a:rPr>
              <a:t> </a:t>
            </a:r>
            <a:r>
              <a:rPr lang="it-IT" sz="2800" dirty="0" smtClean="0">
                <a:latin typeface="Arial" charset="0"/>
                <a:ea typeface="MS PGothic" charset="0"/>
              </a:rPr>
              <a:t>: 6. L’</a:t>
            </a:r>
            <a:r>
              <a:rPr lang="it-IT" sz="2800" dirty="0" err="1" smtClean="0">
                <a:latin typeface="Arial" charset="0"/>
                <a:ea typeface="MS PGothic" charset="0"/>
              </a:rPr>
              <a:t>exemple</a:t>
            </a:r>
            <a:endParaRPr lang="it-IT" sz="2800" dirty="0">
              <a:latin typeface="Arial" charset="0"/>
              <a:ea typeface="MS PGothic" charset="0"/>
            </a:endParaRPr>
          </a:p>
        </p:txBody>
      </p:sp>
      <p:sp>
        <p:nvSpPr>
          <p:cNvPr id="448514" name="Segnaposto contenuto 2"/>
          <p:cNvSpPr>
            <a:spLocks noGrp="1"/>
          </p:cNvSpPr>
          <p:nvPr>
            <p:ph idx="1"/>
          </p:nvPr>
        </p:nvSpPr>
        <p:spPr/>
        <p:txBody>
          <a:bodyPr>
            <a:normAutofit/>
          </a:bodyPr>
          <a:lstStyle/>
          <a:p>
            <a:pPr>
              <a:lnSpc>
                <a:spcPct val="80000"/>
              </a:lnSpc>
              <a:buFontTx/>
              <a:buNone/>
            </a:pPr>
            <a:endParaRPr lang="it-IT" sz="2200" dirty="0">
              <a:latin typeface="Arial" charset="0"/>
              <a:ea typeface="MS PGothic" charset="0"/>
              <a:cs typeface="MS PGothic" charset="0"/>
            </a:endParaRPr>
          </a:p>
          <a:p>
            <a:pPr algn="just"/>
            <a:r>
              <a:rPr lang="fr-FR" sz="2400" dirty="0">
                <a:latin typeface="Calibri"/>
                <a:ea typeface="MS PGothic" charset="0"/>
                <a:cs typeface="Calibri"/>
              </a:rPr>
              <a:t>L’exemple montre la vie du mot-entrée dans le discours. Il est différent selon les dictionnaires et change au fil du temps d’un même dictionnaire, notamment lorsqu’il touche des questions </a:t>
            </a:r>
            <a:r>
              <a:rPr lang="fr-FR" sz="2400" dirty="0" smtClean="0">
                <a:latin typeface="Calibri"/>
                <a:ea typeface="MS PGothic" charset="0"/>
                <a:cs typeface="Calibri"/>
              </a:rPr>
              <a:t>sociétales comme </a:t>
            </a:r>
            <a:r>
              <a:rPr lang="fr-FR" sz="2400" dirty="0" smtClean="0">
                <a:ea typeface="MS PGothic" charset="0"/>
                <a:cs typeface="Calibri"/>
              </a:rPr>
              <a:t>à </a:t>
            </a:r>
            <a:r>
              <a:rPr lang="fr-FR" sz="2400" b="1" dirty="0">
                <a:ea typeface="MS PGothic" charset="0"/>
                <a:cs typeface="Calibri"/>
              </a:rPr>
              <a:t>mariage</a:t>
            </a:r>
            <a:r>
              <a:rPr lang="fr-FR" sz="2400" dirty="0">
                <a:ea typeface="MS PGothic" charset="0"/>
                <a:cs typeface="Calibri"/>
              </a:rPr>
              <a:t> </a:t>
            </a:r>
            <a:r>
              <a:rPr lang="fr-FR" sz="2400" i="1" dirty="0">
                <a:ea typeface="MS PGothic" charset="0"/>
                <a:cs typeface="Calibri"/>
              </a:rPr>
              <a:t>: Etre pour ou contre le mariage homosexuel </a:t>
            </a:r>
            <a:r>
              <a:rPr lang="fr-FR" sz="2400" dirty="0">
                <a:ea typeface="MS PGothic" charset="0"/>
                <a:cs typeface="Calibri"/>
              </a:rPr>
              <a:t>PR 2008 (exemple absent à partir de 2009) ; </a:t>
            </a:r>
            <a:r>
              <a:rPr lang="fr-FR" sz="2400" dirty="0" smtClean="0">
                <a:ea typeface="MS PGothic" charset="0"/>
                <a:cs typeface="Calibri"/>
              </a:rPr>
              <a:t>ajout </a:t>
            </a:r>
            <a:r>
              <a:rPr lang="fr-FR" sz="2400" dirty="0">
                <a:ea typeface="MS PGothic" charset="0"/>
                <a:cs typeface="Calibri"/>
              </a:rPr>
              <a:t>en 2015 </a:t>
            </a:r>
            <a:r>
              <a:rPr lang="fr-FR" sz="2400" i="1" dirty="0">
                <a:ea typeface="MS PGothic" charset="0"/>
                <a:cs typeface="Calibri"/>
              </a:rPr>
              <a:t>mariage pour tous </a:t>
            </a:r>
            <a:r>
              <a:rPr lang="fr-FR" sz="2400" dirty="0">
                <a:ea typeface="MS PGothic" charset="0"/>
                <a:cs typeface="Calibri"/>
              </a:rPr>
              <a:t>: pour tous les couples, de sexe différent ou du même </a:t>
            </a:r>
            <a:r>
              <a:rPr lang="fr-FR" sz="2400" dirty="0" smtClean="0">
                <a:ea typeface="MS PGothic" charset="0"/>
                <a:cs typeface="Calibri"/>
              </a:rPr>
              <a:t>sexe. </a:t>
            </a:r>
            <a:r>
              <a:rPr lang="fr-FR" sz="2400" i="1" dirty="0"/>
              <a:t>Mariage homosexuel, gay</a:t>
            </a:r>
            <a:r>
              <a:rPr lang="fr-FR" sz="2400" i="1" dirty="0" smtClean="0"/>
              <a:t>.</a:t>
            </a:r>
            <a:endParaRPr lang="fr-FR" sz="2400" i="1" dirty="0">
              <a:ea typeface="MS PGothic" charset="0"/>
              <a:cs typeface="Calibri"/>
            </a:endParaRPr>
          </a:p>
          <a:p>
            <a:pPr algn="just">
              <a:lnSpc>
                <a:spcPct val="80000"/>
              </a:lnSpc>
            </a:pPr>
            <a:r>
              <a:rPr lang="fr-FR" sz="2400" dirty="0" smtClean="0">
                <a:latin typeface="Calibri"/>
                <a:ea typeface="MS PGothic" charset="0"/>
                <a:cs typeface="Calibri"/>
              </a:rPr>
              <a:t>ou </a:t>
            </a:r>
            <a:r>
              <a:rPr lang="fr-FR" sz="2400" dirty="0" smtClean="0">
                <a:ea typeface="MS PGothic" charset="0"/>
                <a:cs typeface="Calibri"/>
              </a:rPr>
              <a:t>lorsqu’il concerne </a:t>
            </a:r>
            <a:r>
              <a:rPr lang="fr-FR" sz="2400" dirty="0">
                <a:latin typeface="Calibri"/>
                <a:ea typeface="MS PGothic" charset="0"/>
                <a:cs typeface="Calibri"/>
              </a:rPr>
              <a:t>les images de la </a:t>
            </a:r>
            <a:r>
              <a:rPr lang="fr-FR" sz="2400" dirty="0" smtClean="0">
                <a:latin typeface="Calibri"/>
                <a:ea typeface="MS PGothic" charset="0"/>
                <a:cs typeface="Calibri"/>
              </a:rPr>
              <a:t>femme comme </a:t>
            </a:r>
            <a:r>
              <a:rPr lang="fr-FR" sz="2400" dirty="0">
                <a:ea typeface="MS PGothic" charset="0"/>
                <a:cs typeface="Calibri"/>
              </a:rPr>
              <a:t>à </a:t>
            </a:r>
            <a:r>
              <a:rPr lang="fr-FR" sz="2400" b="1" dirty="0" smtClean="0">
                <a:ea typeface="MS PGothic" charset="0"/>
                <a:cs typeface="Calibri"/>
              </a:rPr>
              <a:t>Harem</a:t>
            </a:r>
            <a:r>
              <a:rPr lang="fr-FR" sz="2400" dirty="0" smtClean="0">
                <a:ea typeface="MS PGothic" charset="0"/>
                <a:cs typeface="Calibri"/>
              </a:rPr>
              <a:t> : </a:t>
            </a:r>
            <a:r>
              <a:rPr lang="fr-FR" sz="2400" i="1" dirty="0" smtClean="0">
                <a:ea typeface="MS PGothic" charset="0"/>
                <a:cs typeface="Calibri"/>
              </a:rPr>
              <a:t>Professeur </a:t>
            </a:r>
            <a:r>
              <a:rPr lang="fr-FR" sz="2400" i="1" dirty="0">
                <a:ea typeface="MS PGothic" charset="0"/>
                <a:cs typeface="Calibri"/>
              </a:rPr>
              <a:t>entouré d'un harem d'étudiantes </a:t>
            </a:r>
            <a:r>
              <a:rPr lang="fr-FR" sz="2400" dirty="0" smtClean="0">
                <a:ea typeface="MS PGothic" charset="0"/>
                <a:cs typeface="Calibri"/>
              </a:rPr>
              <a:t>.</a:t>
            </a:r>
          </a:p>
        </p:txBody>
      </p:sp>
    </p:spTree>
    <p:extLst>
      <p:ext uri="{BB962C8B-B14F-4D97-AF65-F5344CB8AC3E}">
        <p14:creationId xmlns:p14="http://schemas.microsoft.com/office/powerpoint/2010/main" val="3602169386"/>
      </p:ext>
    </p:extLst>
  </p:cSld>
  <p:clrMapOvr>
    <a:masterClrMapping/>
  </p:clrMapOvr>
  <p:timing>
    <p:tnLst>
      <p:par>
        <p:cTn xmlns:p14="http://schemas.microsoft.com/office/powerpoint/2010/main" id="1" dur="indefinite" restart="never" nodeType="tmRoot"/>
      </p:par>
    </p:tnLst>
  </p:timing>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dirty="0" err="1">
                <a:latin typeface="Arial" charset="0"/>
                <a:ea typeface="MS PGothic" charset="0"/>
              </a:rPr>
              <a:t>Microstructure</a:t>
            </a:r>
            <a:r>
              <a:rPr lang="it-IT" sz="2800" dirty="0">
                <a:latin typeface="Arial" charset="0"/>
                <a:ea typeface="MS PGothic" charset="0"/>
              </a:rPr>
              <a:t> : </a:t>
            </a:r>
            <a:r>
              <a:rPr lang="it-IT" sz="2800" dirty="0" smtClean="0">
                <a:latin typeface="Arial" charset="0"/>
                <a:ea typeface="MS PGothic" charset="0"/>
              </a:rPr>
              <a:t> 6. L’</a:t>
            </a:r>
            <a:r>
              <a:rPr lang="it-IT" sz="2800" dirty="0" err="1" smtClean="0">
                <a:latin typeface="Arial" charset="0"/>
                <a:ea typeface="MS PGothic" charset="0"/>
              </a:rPr>
              <a:t>exemple</a:t>
            </a:r>
            <a:endParaRPr lang="it-IT" sz="2800" dirty="0"/>
          </a:p>
        </p:txBody>
      </p:sp>
      <p:sp>
        <p:nvSpPr>
          <p:cNvPr id="3" name="Segnaposto contenuto 2"/>
          <p:cNvSpPr>
            <a:spLocks noGrp="1"/>
          </p:cNvSpPr>
          <p:nvPr>
            <p:ph idx="1"/>
          </p:nvPr>
        </p:nvSpPr>
        <p:spPr/>
        <p:txBody>
          <a:bodyPr>
            <a:normAutofit/>
          </a:bodyPr>
          <a:lstStyle/>
          <a:p>
            <a:pPr algn="just"/>
            <a:r>
              <a:rPr lang="fr-FR" sz="2400" b="1" dirty="0"/>
              <a:t>l’exemple </a:t>
            </a:r>
            <a:r>
              <a:rPr lang="fr-FR" sz="2400" dirty="0"/>
              <a:t>: c’est un énoncé où figure l’entrée. Il est écrit en italique pour le distinguer de la définition. </a:t>
            </a:r>
            <a:endParaRPr lang="it-IT" sz="2400" dirty="0"/>
          </a:p>
          <a:p>
            <a:pPr algn="just"/>
            <a:r>
              <a:rPr lang="fr-FR" sz="2400" dirty="0" smtClean="0"/>
              <a:t>Il peut être forgé, c’est-à-dire construit par les lexicographes qui puisent dans leur mémoire des énoncés déjà entendus ou lus. Il peut être extrait d’une citation, c’est-à-dire un énoncé déjà présent dans une œuvre, le plus souvent littéraire, mais il peut également appartenir à une chanson, à un film, un discours philosophique ou scientifique et même pris de la presse. L’exemple cité a toujours une référence. </a:t>
            </a:r>
          </a:p>
          <a:p>
            <a:pPr algn="just"/>
            <a:r>
              <a:rPr lang="fr-FR" sz="2400" dirty="0">
                <a:ea typeface="MS PGothic" charset="0"/>
                <a:cs typeface="MS PGothic" charset="0"/>
              </a:rPr>
              <a:t>Forgé ou cité, l’exemple est un lieu d’observation privilégié pour saisir les représentations culturelles des dictionnaires. </a:t>
            </a:r>
            <a:endParaRPr lang="it-IT" sz="2400" dirty="0">
              <a:ea typeface="MS PGothic" charset="0"/>
              <a:cs typeface="MS PGothic" charset="0"/>
            </a:endParaRPr>
          </a:p>
          <a:p>
            <a:pPr algn="just"/>
            <a:endParaRPr lang="it-IT" sz="2400" dirty="0"/>
          </a:p>
        </p:txBody>
      </p:sp>
    </p:spTree>
    <p:extLst>
      <p:ext uri="{BB962C8B-B14F-4D97-AF65-F5344CB8AC3E}">
        <p14:creationId xmlns:p14="http://schemas.microsoft.com/office/powerpoint/2010/main" val="675292153"/>
      </p:ext>
    </p:extLst>
  </p:cSld>
  <p:clrMapOvr>
    <a:masterClrMapping/>
  </p:clrMapOvr>
  <p:timing>
    <p:tnLst>
      <p:par>
        <p:cTn xmlns:p14="http://schemas.microsoft.com/office/powerpoint/2010/main" id="1" dur="indefinite" restart="never" nodeType="tmRoot"/>
      </p:par>
    </p:tnLst>
  </p:timing>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smtClean="0"/>
              <a:t>Exemples (PR)</a:t>
            </a:r>
            <a:endParaRPr lang="fr-CA" sz="2800" dirty="0"/>
          </a:p>
        </p:txBody>
      </p:sp>
      <p:graphicFrame>
        <p:nvGraphicFramePr>
          <p:cNvPr id="4" name="Segnaposto contenuto 3"/>
          <p:cNvGraphicFramePr>
            <a:graphicFrameLocks noGrp="1"/>
          </p:cNvGraphicFramePr>
          <p:nvPr>
            <p:ph idx="1"/>
            <p:extLst>
              <p:ext uri="{D42A27DB-BD31-4B8C-83A1-F6EECF244321}">
                <p14:modId xmlns:p14="http://schemas.microsoft.com/office/powerpoint/2010/main" val="2906641612"/>
              </p:ext>
            </p:extLst>
          </p:nvPr>
        </p:nvGraphicFramePr>
        <p:xfrm>
          <a:off x="457200" y="1600200"/>
          <a:ext cx="7239000" cy="4028440"/>
        </p:xfrm>
        <a:graphic>
          <a:graphicData uri="http://schemas.openxmlformats.org/drawingml/2006/table">
            <a:tbl>
              <a:tblPr firstRow="1" bandRow="1">
                <a:tableStyleId>{5C22544A-7EE6-4342-B048-85BDC9FD1C3A}</a:tableStyleId>
              </a:tblPr>
              <a:tblGrid>
                <a:gridCol w="1371600"/>
                <a:gridCol w="1866900"/>
                <a:gridCol w="2603500"/>
                <a:gridCol w="1397000"/>
              </a:tblGrid>
              <a:tr h="370840">
                <a:tc>
                  <a:txBody>
                    <a:bodyPr/>
                    <a:lstStyle/>
                    <a:p>
                      <a:r>
                        <a:rPr lang="fr-CA" dirty="0" smtClean="0"/>
                        <a:t>1991</a:t>
                      </a:r>
                      <a:endParaRPr lang="fr-CA" dirty="0"/>
                    </a:p>
                  </a:txBody>
                  <a:tcPr/>
                </a:tc>
                <a:tc>
                  <a:txBody>
                    <a:bodyPr/>
                    <a:lstStyle/>
                    <a:p>
                      <a:r>
                        <a:rPr lang="fr-CA" dirty="0" smtClean="0"/>
                        <a:t>1993</a:t>
                      </a:r>
                      <a:endParaRPr lang="fr-CA" dirty="0"/>
                    </a:p>
                  </a:txBody>
                  <a:tcPr/>
                </a:tc>
                <a:tc>
                  <a:txBody>
                    <a:bodyPr/>
                    <a:lstStyle/>
                    <a:p>
                      <a:r>
                        <a:rPr lang="fr-CA" dirty="0" smtClean="0"/>
                        <a:t>depuis 2007-2020</a:t>
                      </a:r>
                      <a:endParaRPr lang="fr-CA" dirty="0"/>
                    </a:p>
                  </a:txBody>
                  <a:tcPr/>
                </a:tc>
                <a:tc>
                  <a:txBody>
                    <a:bodyPr/>
                    <a:lstStyle/>
                    <a:p>
                      <a:endParaRPr lang="fr-CA" dirty="0"/>
                    </a:p>
                  </a:txBody>
                  <a:tcPr/>
                </a:tc>
              </a:tr>
              <a:tr h="37084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fr-FR" sz="1800" i="1" dirty="0" smtClean="0"/>
                        <a:t>La législation française condamne l’euthanasie qu’elle considère comme un assassinat.</a:t>
                      </a:r>
                      <a:endParaRPr lang="it-IT" sz="1800" dirty="0" smtClean="0"/>
                    </a:p>
                    <a:p>
                      <a:endParaRPr lang="fr-CA"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fr-FR" sz="1800" i="1" dirty="0" smtClean="0"/>
                        <a:t>L’euthanasie est un problème de bioéthique.</a:t>
                      </a:r>
                      <a:r>
                        <a:rPr lang="fr-FR" sz="1800" dirty="0" smtClean="0"/>
                        <a:t> </a:t>
                      </a:r>
                      <a:r>
                        <a:rPr lang="fr-FR" sz="1800" i="1" dirty="0" smtClean="0"/>
                        <a:t>Les partisans de l'euthanasie refusent l'acharnement* thérapeutique. Euthanasie active, passive. Provoquer la mort par euthanasie.</a:t>
                      </a:r>
                      <a:endParaRPr lang="it-IT" sz="1800" dirty="0" smtClean="0"/>
                    </a:p>
                    <a:p>
                      <a:endParaRPr lang="fr-CA"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fr-FR" sz="1800" i="1" dirty="0" smtClean="0"/>
                        <a:t>Les partisans de l'euthanasie refusent l'acharnement* thérapeutique. Euthanasie active (</a:t>
                      </a:r>
                      <a:r>
                        <a:rPr lang="fr-FR" sz="1800" dirty="0" smtClean="0"/>
                        <a:t>par administration de substances</a:t>
                      </a:r>
                      <a:r>
                        <a:rPr lang="fr-FR" sz="1800" i="1" dirty="0" smtClean="0"/>
                        <a:t>), passive (</a:t>
                      </a:r>
                      <a:r>
                        <a:rPr lang="fr-FR" sz="1800" dirty="0" smtClean="0"/>
                        <a:t>par suspension des soins</a:t>
                      </a:r>
                      <a:r>
                        <a:rPr lang="fr-FR" sz="1800" i="1" dirty="0" smtClean="0"/>
                        <a:t>). Provoquer la mort par euthanasie.</a:t>
                      </a:r>
                      <a:endParaRPr lang="it-IT" sz="1800" dirty="0" smtClean="0"/>
                    </a:p>
                    <a:p>
                      <a:endParaRPr lang="fr-CA" dirty="0"/>
                    </a:p>
                  </a:txBody>
                  <a:tcPr/>
                </a:tc>
                <a:tc>
                  <a:txBody>
                    <a:bodyPr/>
                    <a:lstStyle/>
                    <a:p>
                      <a:endParaRPr lang="fr-CA" dirty="0"/>
                    </a:p>
                  </a:txBody>
                  <a:tcPr/>
                </a:tc>
              </a:tr>
            </a:tbl>
          </a:graphicData>
        </a:graphic>
      </p:graphicFrame>
    </p:spTree>
    <p:extLst>
      <p:ext uri="{BB962C8B-B14F-4D97-AF65-F5344CB8AC3E}">
        <p14:creationId xmlns:p14="http://schemas.microsoft.com/office/powerpoint/2010/main" val="4050470516"/>
      </p:ext>
    </p:extLst>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fr-FR" sz="2800" dirty="0" smtClean="0"/>
              <a:t>L’évolution des représentations </a:t>
            </a:r>
            <a:r>
              <a:rPr lang="fr-FR" sz="2800" dirty="0"/>
              <a:t>culturelles dans les exemples</a:t>
            </a:r>
            <a:r>
              <a:rPr lang="it-IT" sz="2800" dirty="0" smtClean="0"/>
              <a:t> à </a:t>
            </a:r>
            <a:r>
              <a:rPr lang="it-IT" sz="2800" b="1" dirty="0" smtClean="0"/>
              <a:t>femme</a:t>
            </a:r>
            <a:endParaRPr lang="it-IT" sz="2800" b="1" dirty="0"/>
          </a:p>
        </p:txBody>
      </p:sp>
      <p:graphicFrame>
        <p:nvGraphicFramePr>
          <p:cNvPr id="4" name="Segnaposto contenuto 3"/>
          <p:cNvGraphicFramePr>
            <a:graphicFrameLocks noGrp="1"/>
          </p:cNvGraphicFramePr>
          <p:nvPr>
            <p:ph idx="1"/>
            <p:extLst>
              <p:ext uri="{D42A27DB-BD31-4B8C-83A1-F6EECF244321}">
                <p14:modId xmlns:p14="http://schemas.microsoft.com/office/powerpoint/2010/main" val="3470870626"/>
              </p:ext>
            </p:extLst>
          </p:nvPr>
        </p:nvGraphicFramePr>
        <p:xfrm>
          <a:off x="457200" y="1600200"/>
          <a:ext cx="8229600" cy="4302760"/>
        </p:xfrm>
        <a:graphic>
          <a:graphicData uri="http://schemas.openxmlformats.org/drawingml/2006/table">
            <a:tbl>
              <a:tblPr firstRow="1" bandRow="1">
                <a:tableStyleId>{5940675A-B579-460E-94D1-54222C63F5DA}</a:tableStyleId>
              </a:tblPr>
              <a:tblGrid>
                <a:gridCol w="4114800">
                  <a:extLst>
                    <a:ext uri="{9D8B030D-6E8A-4147-A177-3AD203B41FA5}">
                      <a16:colId xmlns:a16="http://schemas.microsoft.com/office/drawing/2014/main" xmlns="" val="20000"/>
                    </a:ext>
                  </a:extLst>
                </a:gridCol>
                <a:gridCol w="4114800">
                  <a:extLst>
                    <a:ext uri="{9D8B030D-6E8A-4147-A177-3AD203B41FA5}">
                      <a16:colId xmlns:a16="http://schemas.microsoft.com/office/drawing/2014/main" xmlns="" val="20001"/>
                    </a:ext>
                  </a:extLst>
                </a:gridCol>
              </a:tblGrid>
              <a:tr h="370840">
                <a:tc>
                  <a:txBody>
                    <a:bodyPr/>
                    <a:lstStyle/>
                    <a:p>
                      <a:r>
                        <a:rPr lang="fr-FR" sz="1800" kern="1200" dirty="0" smtClean="0">
                          <a:solidFill>
                            <a:schemeClr val="tx1"/>
                          </a:solidFill>
                          <a:effectLst/>
                          <a:latin typeface="+mn-lt"/>
                          <a:ea typeface="+mn-ea"/>
                          <a:cs typeface="+mn-cs"/>
                        </a:rPr>
                        <a:t>(Statut socioprofessionnel) </a:t>
                      </a:r>
                      <a:r>
                        <a:rPr lang="fr-FR" sz="1800" i="1" kern="1200" dirty="0" smtClean="0">
                          <a:solidFill>
                            <a:schemeClr val="tx1"/>
                          </a:solidFill>
                          <a:effectLst/>
                          <a:latin typeface="+mn-lt"/>
                          <a:ea typeface="+mn-ea"/>
                          <a:cs typeface="+mn-cs"/>
                        </a:rPr>
                        <a:t>Femme qui travaille, gagne sa vie. Le travail des femmes. Métiers de femmes</a:t>
                      </a:r>
                      <a:r>
                        <a:rPr lang="fr-FR" sz="1800" kern="1200" dirty="0" smtClean="0">
                          <a:solidFill>
                            <a:schemeClr val="tx1"/>
                          </a:solidFill>
                          <a:effectLst/>
                          <a:latin typeface="+mn-lt"/>
                          <a:ea typeface="+mn-ea"/>
                          <a:cs typeface="+mn-cs"/>
                        </a:rPr>
                        <a:t> (traditionnellement dévolus aux femmes). (Avec une </a:t>
                      </a:r>
                      <a:r>
                        <a:rPr lang="fr-FR" sz="1800" kern="1200" dirty="0" err="1" smtClean="0">
                          <a:solidFill>
                            <a:schemeClr val="tx1"/>
                          </a:solidFill>
                          <a:effectLst/>
                          <a:latin typeface="+mn-lt"/>
                          <a:ea typeface="+mn-ea"/>
                          <a:cs typeface="+mn-cs"/>
                        </a:rPr>
                        <a:t>appos</a:t>
                      </a:r>
                      <a:r>
                        <a:rPr lang="fr-FR" sz="1800" kern="1200" dirty="0" smtClean="0">
                          <a:solidFill>
                            <a:schemeClr val="tx1"/>
                          </a:solidFill>
                          <a:effectLst/>
                          <a:latin typeface="+mn-lt"/>
                          <a:ea typeface="+mn-ea"/>
                          <a:cs typeface="+mn-cs"/>
                        </a:rPr>
                        <a:t>. Quand il n’y a pas de fém.) </a:t>
                      </a:r>
                      <a:r>
                        <a:rPr lang="fr-FR" sz="1800" i="1" kern="1200" dirty="0" smtClean="0">
                          <a:solidFill>
                            <a:schemeClr val="tx1"/>
                          </a:solidFill>
                          <a:effectLst/>
                          <a:latin typeface="+mn-lt"/>
                          <a:ea typeface="+mn-ea"/>
                          <a:cs typeface="+mn-cs"/>
                        </a:rPr>
                        <a:t>Femme avocat. Femme ingénieur. Cette femme est médecin. Cette femme est professeur, c'est un professeur. Un professeur femme. Pays gouverné par une femme. Une femme de lettres*. femme au foyer</a:t>
                      </a:r>
                      <a:r>
                        <a:rPr lang="fr-FR" sz="1800" kern="1200" dirty="0" smtClean="0">
                          <a:solidFill>
                            <a:schemeClr val="tx1"/>
                          </a:solidFill>
                          <a:effectLst/>
                          <a:latin typeface="+mn-lt"/>
                          <a:ea typeface="+mn-ea"/>
                          <a:cs typeface="+mn-cs"/>
                        </a:rPr>
                        <a:t> : femme qui n'exerce pas de profession et reste chez elle, </a:t>
                      </a:r>
                      <a:r>
                        <a:rPr lang="fr-FR" sz="1800" b="1" kern="1200" dirty="0" smtClean="0">
                          <a:solidFill>
                            <a:schemeClr val="tx1"/>
                          </a:solidFill>
                          <a:effectLst/>
                          <a:latin typeface="+mn-lt"/>
                          <a:ea typeface="+mn-ea"/>
                          <a:cs typeface="+mn-cs"/>
                        </a:rPr>
                        <a:t>parfois pour élever ses enfants.</a:t>
                      </a:r>
                      <a:r>
                        <a:rPr lang="it-IT" b="1" dirty="0" smtClean="0">
                          <a:effectLst/>
                        </a:rPr>
                        <a:t> </a:t>
                      </a:r>
                      <a:endParaRPr lang="it-IT" b="1" dirty="0"/>
                    </a:p>
                  </a:txBody>
                  <a:tcPr/>
                </a:tc>
                <a:tc>
                  <a:txBody>
                    <a:bodyPr/>
                    <a:lstStyle/>
                    <a:p>
                      <a:pPr algn="just"/>
                      <a:r>
                        <a:rPr lang="it-IT" b="0" dirty="0" smtClean="0">
                          <a:effectLst/>
                        </a:rPr>
                        <a:t>(</a:t>
                      </a:r>
                      <a:r>
                        <a:rPr lang="it-IT" b="0" dirty="0" err="1" smtClean="0">
                          <a:effectLst/>
                        </a:rPr>
                        <a:t>Statut</a:t>
                      </a:r>
                      <a:r>
                        <a:rPr lang="it-IT" b="0" dirty="0" smtClean="0">
                          <a:effectLst/>
                        </a:rPr>
                        <a:t> </a:t>
                      </a:r>
                      <a:r>
                        <a:rPr lang="it-IT" b="0" dirty="0" err="1" smtClean="0">
                          <a:effectLst/>
                        </a:rPr>
                        <a:t>socioprofessionnel</a:t>
                      </a:r>
                      <a:r>
                        <a:rPr lang="it-IT" b="0" dirty="0" smtClean="0">
                          <a:effectLst/>
                        </a:rPr>
                        <a:t>) </a:t>
                      </a:r>
                      <a:r>
                        <a:rPr lang="it-IT" b="0" i="1" dirty="0" smtClean="0">
                          <a:effectLst/>
                        </a:rPr>
                        <a:t>Femme qui </a:t>
                      </a:r>
                      <a:r>
                        <a:rPr lang="it-IT" b="0" i="1" dirty="0" err="1" smtClean="0">
                          <a:effectLst/>
                        </a:rPr>
                        <a:t>travaille</a:t>
                      </a:r>
                      <a:r>
                        <a:rPr lang="it-IT" b="0" i="1" dirty="0" smtClean="0">
                          <a:effectLst/>
                        </a:rPr>
                        <a:t>, </a:t>
                      </a:r>
                      <a:r>
                        <a:rPr lang="it-IT" b="0" i="1" dirty="0" err="1" smtClean="0">
                          <a:effectLst/>
                        </a:rPr>
                        <a:t>gagne</a:t>
                      </a:r>
                      <a:r>
                        <a:rPr lang="it-IT" b="0" i="1" dirty="0" smtClean="0">
                          <a:effectLst/>
                        </a:rPr>
                        <a:t> sa vie. Le </a:t>
                      </a:r>
                      <a:r>
                        <a:rPr lang="it-IT" b="0" i="1" dirty="0" err="1" smtClean="0">
                          <a:effectLst/>
                        </a:rPr>
                        <a:t>travail</a:t>
                      </a:r>
                      <a:r>
                        <a:rPr lang="it-IT" b="0" i="1" dirty="0" smtClean="0">
                          <a:effectLst/>
                        </a:rPr>
                        <a:t> </a:t>
                      </a:r>
                      <a:r>
                        <a:rPr lang="it-IT" b="0" i="1" dirty="0" err="1" smtClean="0">
                          <a:effectLst/>
                        </a:rPr>
                        <a:t>des</a:t>
                      </a:r>
                      <a:r>
                        <a:rPr lang="it-IT" b="0" i="1" dirty="0" smtClean="0">
                          <a:effectLst/>
                        </a:rPr>
                        <a:t> femmes. </a:t>
                      </a:r>
                      <a:r>
                        <a:rPr lang="it-IT" b="0" i="1" dirty="0" err="1" smtClean="0">
                          <a:effectLst/>
                        </a:rPr>
                        <a:t>Les</a:t>
                      </a:r>
                      <a:r>
                        <a:rPr lang="it-IT" b="0" i="1" dirty="0" smtClean="0">
                          <a:effectLst/>
                        </a:rPr>
                        <a:t> femmes </a:t>
                      </a:r>
                      <a:r>
                        <a:rPr lang="it-IT" b="0" i="1" dirty="0" err="1" smtClean="0">
                          <a:effectLst/>
                        </a:rPr>
                        <a:t>veulent</a:t>
                      </a:r>
                      <a:r>
                        <a:rPr lang="it-IT" b="0" i="1" dirty="0" smtClean="0">
                          <a:effectLst/>
                        </a:rPr>
                        <a:t> la </a:t>
                      </a:r>
                      <a:r>
                        <a:rPr lang="it-IT" b="0" i="1" dirty="0" err="1" smtClean="0">
                          <a:effectLst/>
                        </a:rPr>
                        <a:t>parité</a:t>
                      </a:r>
                      <a:r>
                        <a:rPr lang="it-IT" b="0" i="1" dirty="0" smtClean="0">
                          <a:effectLst/>
                        </a:rPr>
                        <a:t>* </a:t>
                      </a:r>
                      <a:r>
                        <a:rPr lang="it-IT" b="0" i="1" dirty="0" err="1" smtClean="0">
                          <a:effectLst/>
                        </a:rPr>
                        <a:t>des</a:t>
                      </a:r>
                      <a:r>
                        <a:rPr lang="it-IT" b="0" i="1" dirty="0" smtClean="0">
                          <a:effectLst/>
                        </a:rPr>
                        <a:t> </a:t>
                      </a:r>
                      <a:r>
                        <a:rPr lang="it-IT" b="0" i="1" dirty="0" err="1" smtClean="0">
                          <a:effectLst/>
                        </a:rPr>
                        <a:t>métiers</a:t>
                      </a:r>
                      <a:r>
                        <a:rPr lang="it-IT" b="0" i="1" dirty="0" smtClean="0">
                          <a:effectLst/>
                        </a:rPr>
                        <a:t>, </a:t>
                      </a:r>
                      <a:r>
                        <a:rPr lang="it-IT" b="0" i="1" dirty="0" err="1" smtClean="0">
                          <a:effectLst/>
                        </a:rPr>
                        <a:t>des</a:t>
                      </a:r>
                      <a:r>
                        <a:rPr lang="it-IT" b="0" i="1" dirty="0" smtClean="0">
                          <a:effectLst/>
                        </a:rPr>
                        <a:t> </a:t>
                      </a:r>
                      <a:r>
                        <a:rPr lang="it-IT" b="0" i="1" dirty="0" err="1" smtClean="0">
                          <a:effectLst/>
                        </a:rPr>
                        <a:t>fonctions</a:t>
                      </a:r>
                      <a:r>
                        <a:rPr lang="it-IT" b="0" i="1" dirty="0" smtClean="0">
                          <a:effectLst/>
                        </a:rPr>
                        <a:t> et </a:t>
                      </a:r>
                      <a:r>
                        <a:rPr lang="it-IT" b="0" i="1" dirty="0" err="1" smtClean="0">
                          <a:effectLst/>
                        </a:rPr>
                        <a:t>des</a:t>
                      </a:r>
                      <a:r>
                        <a:rPr lang="it-IT" b="0" i="1" dirty="0" smtClean="0">
                          <a:effectLst/>
                        </a:rPr>
                        <a:t> </a:t>
                      </a:r>
                      <a:r>
                        <a:rPr lang="it-IT" b="0" i="1" dirty="0" err="1" smtClean="0">
                          <a:effectLst/>
                        </a:rPr>
                        <a:t>salaires</a:t>
                      </a:r>
                      <a:r>
                        <a:rPr lang="it-IT" b="0" i="1" dirty="0" smtClean="0">
                          <a:effectLst/>
                        </a:rPr>
                        <a:t>. </a:t>
                      </a:r>
                      <a:r>
                        <a:rPr lang="it-IT" b="0" i="1" dirty="0" err="1" smtClean="0">
                          <a:effectLst/>
                        </a:rPr>
                        <a:t>Cette</a:t>
                      </a:r>
                      <a:r>
                        <a:rPr lang="it-IT" b="0" i="1" dirty="0" smtClean="0">
                          <a:effectLst/>
                        </a:rPr>
                        <a:t> femme est </a:t>
                      </a:r>
                      <a:r>
                        <a:rPr lang="it-IT" b="0" i="1" dirty="0" err="1" smtClean="0">
                          <a:effectLst/>
                        </a:rPr>
                        <a:t>professeur</a:t>
                      </a:r>
                      <a:r>
                        <a:rPr lang="it-IT" b="0" i="1" dirty="0" smtClean="0">
                          <a:effectLst/>
                        </a:rPr>
                        <a:t>, c'est une </a:t>
                      </a:r>
                      <a:r>
                        <a:rPr lang="it-IT" b="0" i="1" dirty="0" err="1" smtClean="0">
                          <a:effectLst/>
                        </a:rPr>
                        <a:t>professeur</a:t>
                      </a:r>
                      <a:r>
                        <a:rPr lang="it-IT" b="0" i="1" dirty="0" smtClean="0">
                          <a:effectLst/>
                        </a:rPr>
                        <a:t>. </a:t>
                      </a:r>
                      <a:r>
                        <a:rPr lang="it-IT" b="0" i="1" dirty="0" err="1" smtClean="0">
                          <a:effectLst/>
                        </a:rPr>
                        <a:t>Pays</a:t>
                      </a:r>
                      <a:r>
                        <a:rPr lang="it-IT" b="0" i="1" dirty="0" smtClean="0">
                          <a:effectLst/>
                        </a:rPr>
                        <a:t> </a:t>
                      </a:r>
                      <a:r>
                        <a:rPr lang="it-IT" b="0" i="1" dirty="0" err="1" smtClean="0">
                          <a:effectLst/>
                        </a:rPr>
                        <a:t>gouverné</a:t>
                      </a:r>
                      <a:r>
                        <a:rPr lang="it-IT" b="0" i="1" dirty="0" smtClean="0">
                          <a:effectLst/>
                        </a:rPr>
                        <a:t> par une femme. </a:t>
                      </a:r>
                      <a:r>
                        <a:rPr lang="it-IT" b="1" i="1" dirty="0" smtClean="0">
                          <a:effectLst/>
                        </a:rPr>
                        <a:t>Une femme d'</a:t>
                      </a:r>
                      <a:r>
                        <a:rPr lang="it-IT" b="1" i="1" dirty="0" err="1" smtClean="0">
                          <a:effectLst/>
                        </a:rPr>
                        <a:t>affaires</a:t>
                      </a:r>
                      <a:r>
                        <a:rPr lang="it-IT" b="1" i="1" dirty="0" smtClean="0">
                          <a:effectLst/>
                        </a:rPr>
                        <a:t>*</a:t>
                      </a:r>
                      <a:r>
                        <a:rPr lang="it-IT" b="1" dirty="0" smtClean="0">
                          <a:effectLst/>
                        </a:rPr>
                        <a:t>. </a:t>
                      </a:r>
                      <a:r>
                        <a:rPr lang="it-IT" b="0" dirty="0" smtClean="0">
                          <a:effectLst/>
                        </a:rPr>
                        <a:t>➙ businesswoman.  </a:t>
                      </a:r>
                      <a:r>
                        <a:rPr lang="it-IT" b="0" i="1" dirty="0" smtClean="0">
                          <a:effectLst/>
                        </a:rPr>
                        <a:t>Femme </a:t>
                      </a:r>
                      <a:r>
                        <a:rPr lang="it-IT" b="0" i="1" dirty="0" err="1" smtClean="0">
                          <a:effectLst/>
                        </a:rPr>
                        <a:t>politique</a:t>
                      </a:r>
                      <a:r>
                        <a:rPr lang="it-IT" b="0" i="1" dirty="0" smtClean="0">
                          <a:effectLst/>
                        </a:rPr>
                        <a:t>*, femme d'</a:t>
                      </a:r>
                      <a:r>
                        <a:rPr lang="it-IT" b="0" i="1" dirty="0" err="1" smtClean="0">
                          <a:effectLst/>
                        </a:rPr>
                        <a:t>État</a:t>
                      </a:r>
                      <a:r>
                        <a:rPr lang="it-IT" b="0" i="1" dirty="0" smtClean="0">
                          <a:effectLst/>
                        </a:rPr>
                        <a:t>*. </a:t>
                      </a:r>
                      <a:r>
                        <a:rPr lang="it-IT" b="1" i="1" dirty="0" smtClean="0">
                          <a:effectLst/>
                        </a:rPr>
                        <a:t>Le P.-D. G.* est une femme</a:t>
                      </a:r>
                      <a:r>
                        <a:rPr lang="it-IT" b="0" i="1" dirty="0" smtClean="0">
                          <a:effectLst/>
                        </a:rPr>
                        <a:t>. Une femme de </a:t>
                      </a:r>
                      <a:r>
                        <a:rPr lang="it-IT" b="0" i="1" dirty="0" err="1" smtClean="0">
                          <a:effectLst/>
                        </a:rPr>
                        <a:t>lettres</a:t>
                      </a:r>
                      <a:r>
                        <a:rPr lang="it-IT" b="0" i="1" dirty="0" smtClean="0">
                          <a:effectLst/>
                        </a:rPr>
                        <a:t>*</a:t>
                      </a:r>
                      <a:r>
                        <a:rPr lang="it-IT" b="0" dirty="0" smtClean="0">
                          <a:effectLst/>
                        </a:rPr>
                        <a:t>. Femme </a:t>
                      </a:r>
                      <a:r>
                        <a:rPr lang="it-IT" b="0" dirty="0" err="1" smtClean="0">
                          <a:effectLst/>
                        </a:rPr>
                        <a:t>au</a:t>
                      </a:r>
                      <a:r>
                        <a:rPr lang="it-IT" b="0" dirty="0" smtClean="0">
                          <a:effectLst/>
                        </a:rPr>
                        <a:t> foyer : femme qui n'</a:t>
                      </a:r>
                      <a:r>
                        <a:rPr lang="it-IT" b="0" dirty="0" err="1" smtClean="0">
                          <a:effectLst/>
                        </a:rPr>
                        <a:t>exerce</a:t>
                      </a:r>
                      <a:r>
                        <a:rPr lang="it-IT" b="0" dirty="0" smtClean="0">
                          <a:effectLst/>
                        </a:rPr>
                        <a:t> </a:t>
                      </a:r>
                      <a:r>
                        <a:rPr lang="it-IT" b="0" dirty="0" err="1" smtClean="0">
                          <a:effectLst/>
                        </a:rPr>
                        <a:t>pas</a:t>
                      </a:r>
                      <a:r>
                        <a:rPr lang="it-IT" b="0" dirty="0" smtClean="0">
                          <a:effectLst/>
                        </a:rPr>
                        <a:t> de </a:t>
                      </a:r>
                      <a:r>
                        <a:rPr lang="it-IT" b="0" dirty="0" err="1" smtClean="0">
                          <a:effectLst/>
                        </a:rPr>
                        <a:t>profession</a:t>
                      </a:r>
                      <a:r>
                        <a:rPr lang="it-IT" b="0" dirty="0" smtClean="0">
                          <a:effectLst/>
                        </a:rPr>
                        <a:t> et reste </a:t>
                      </a:r>
                      <a:r>
                        <a:rPr lang="it-IT" b="0" dirty="0" err="1" smtClean="0">
                          <a:effectLst/>
                        </a:rPr>
                        <a:t>chez</a:t>
                      </a:r>
                      <a:r>
                        <a:rPr lang="it-IT" b="0" dirty="0" smtClean="0">
                          <a:effectLst/>
                        </a:rPr>
                        <a:t> elle.</a:t>
                      </a:r>
                    </a:p>
                    <a:p>
                      <a:pPr algn="just"/>
                      <a:endParaRPr lang="it-IT" dirty="0" smtClean="0">
                        <a:effectLst/>
                      </a:endParaRPr>
                    </a:p>
                    <a:p>
                      <a:endParaRPr lang="it-IT" dirty="0"/>
                    </a:p>
                  </a:txBody>
                  <a:tcPr/>
                </a:tc>
                <a:extLst>
                  <a:ext uri="{0D108BD9-81ED-4DB2-BD59-A6C34878D82A}">
                    <a16:rowId xmlns:a16="http://schemas.microsoft.com/office/drawing/2014/main" xmlns="" val="10000"/>
                  </a:ext>
                </a:extLst>
              </a:tr>
              <a:tr h="370840">
                <a:tc>
                  <a:txBody>
                    <a:bodyPr/>
                    <a:lstStyle/>
                    <a:p>
                      <a:r>
                        <a:rPr lang="it-IT" dirty="0" smtClean="0"/>
                        <a:t>PR 1993</a:t>
                      </a:r>
                      <a:endParaRPr lang="it-IT" dirty="0"/>
                    </a:p>
                  </a:txBody>
                  <a:tcPr/>
                </a:tc>
                <a:tc>
                  <a:txBody>
                    <a:bodyPr/>
                    <a:lstStyle/>
                    <a:p>
                      <a:r>
                        <a:rPr lang="it-IT" dirty="0" smtClean="0"/>
                        <a:t>PR 2018</a:t>
                      </a:r>
                      <a:endParaRPr lang="it-IT" dirty="0"/>
                    </a:p>
                  </a:txBody>
                  <a:tcPr/>
                </a:tc>
                <a:extLst>
                  <a:ext uri="{0D108BD9-81ED-4DB2-BD59-A6C34878D82A}">
                    <a16:rowId xmlns:a16="http://schemas.microsoft.com/office/drawing/2014/main" xmlns="" val="10001"/>
                  </a:ext>
                </a:extLst>
              </a:tr>
            </a:tbl>
          </a:graphicData>
        </a:graphic>
      </p:graphicFrame>
    </p:spTree>
    <p:extLst>
      <p:ext uri="{BB962C8B-B14F-4D97-AF65-F5344CB8AC3E}">
        <p14:creationId xmlns:p14="http://schemas.microsoft.com/office/powerpoint/2010/main" val="1746341125"/>
      </p:ext>
    </p:extLst>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fr-FR" sz="2800" dirty="0" smtClean="0"/>
              <a:t>L’évolution des représentations </a:t>
            </a:r>
            <a:r>
              <a:rPr lang="fr-FR" sz="2800" dirty="0"/>
              <a:t>culturelles dans les exemples</a:t>
            </a:r>
            <a:r>
              <a:rPr lang="it-IT" sz="2800" dirty="0" smtClean="0"/>
              <a:t> à </a:t>
            </a:r>
            <a:r>
              <a:rPr lang="it-IT" sz="2800" b="1" dirty="0" smtClean="0"/>
              <a:t>femme</a:t>
            </a:r>
            <a:endParaRPr lang="it-IT" sz="2800" b="1" dirty="0"/>
          </a:p>
        </p:txBody>
      </p:sp>
      <p:graphicFrame>
        <p:nvGraphicFramePr>
          <p:cNvPr id="4" name="Segnaposto contenuto 3"/>
          <p:cNvGraphicFramePr>
            <a:graphicFrameLocks noGrp="1"/>
          </p:cNvGraphicFramePr>
          <p:nvPr>
            <p:ph idx="1"/>
            <p:extLst>
              <p:ext uri="{D42A27DB-BD31-4B8C-83A1-F6EECF244321}">
                <p14:modId xmlns:p14="http://schemas.microsoft.com/office/powerpoint/2010/main" val="3580706799"/>
              </p:ext>
            </p:extLst>
          </p:nvPr>
        </p:nvGraphicFramePr>
        <p:xfrm>
          <a:off x="457200" y="1600200"/>
          <a:ext cx="8229600" cy="5125720"/>
        </p:xfrm>
        <a:graphic>
          <a:graphicData uri="http://schemas.openxmlformats.org/drawingml/2006/table">
            <a:tbl>
              <a:tblPr firstRow="1" bandRow="1">
                <a:tableStyleId>{5940675A-B579-460E-94D1-54222C63F5DA}</a:tableStyleId>
              </a:tblPr>
              <a:tblGrid>
                <a:gridCol w="4114800">
                  <a:extLst>
                    <a:ext uri="{9D8B030D-6E8A-4147-A177-3AD203B41FA5}">
                      <a16:colId xmlns:a16="http://schemas.microsoft.com/office/drawing/2014/main" xmlns="" val="20000"/>
                    </a:ext>
                  </a:extLst>
                </a:gridCol>
                <a:gridCol w="4114800">
                  <a:extLst>
                    <a:ext uri="{9D8B030D-6E8A-4147-A177-3AD203B41FA5}">
                      <a16:colId xmlns:a16="http://schemas.microsoft.com/office/drawing/2014/main" xmlns="" val="20001"/>
                    </a:ext>
                  </a:extLst>
                </a:gridCol>
              </a:tblGrid>
              <a:tr h="370840">
                <a:tc>
                  <a:txBody>
                    <a:bodyPr/>
                    <a:lstStyle/>
                    <a:p>
                      <a:pPr marL="0" marR="0" indent="0" algn="just" defTabSz="457200" rtl="0" eaLnBrk="1" fontAlgn="auto" latinLnBrk="0" hangingPunct="1">
                        <a:lnSpc>
                          <a:spcPct val="100000"/>
                        </a:lnSpc>
                        <a:spcBef>
                          <a:spcPts val="0"/>
                        </a:spcBef>
                        <a:spcAft>
                          <a:spcPts val="0"/>
                        </a:spcAft>
                        <a:buClrTx/>
                        <a:buSzTx/>
                        <a:buFontTx/>
                        <a:buNone/>
                        <a:tabLst/>
                        <a:defRPr/>
                      </a:pPr>
                      <a:r>
                        <a:rPr lang="it-IT" b="0" dirty="0" err="1" smtClean="0">
                          <a:effectLst/>
                        </a:rPr>
                        <a:t>Statut</a:t>
                      </a:r>
                      <a:r>
                        <a:rPr lang="it-IT" b="0" dirty="0" smtClean="0">
                          <a:effectLst/>
                        </a:rPr>
                        <a:t> </a:t>
                      </a:r>
                      <a:r>
                        <a:rPr lang="it-IT" b="0" dirty="0" err="1" smtClean="0">
                          <a:effectLst/>
                        </a:rPr>
                        <a:t>socioprofessionnel</a:t>
                      </a:r>
                      <a:r>
                        <a:rPr lang="it-IT" b="0" dirty="0" smtClean="0">
                          <a:effectLst/>
                        </a:rPr>
                        <a:t>) </a:t>
                      </a:r>
                      <a:r>
                        <a:rPr lang="it-IT" b="0" i="1" dirty="0" smtClean="0">
                          <a:effectLst/>
                        </a:rPr>
                        <a:t>Femme qui </a:t>
                      </a:r>
                      <a:r>
                        <a:rPr lang="it-IT" b="0" i="1" dirty="0" err="1" smtClean="0">
                          <a:effectLst/>
                        </a:rPr>
                        <a:t>travaille</a:t>
                      </a:r>
                      <a:r>
                        <a:rPr lang="it-IT" b="0" i="1" dirty="0" smtClean="0">
                          <a:effectLst/>
                        </a:rPr>
                        <a:t>, </a:t>
                      </a:r>
                      <a:r>
                        <a:rPr lang="it-IT" b="0" i="1" dirty="0" err="1" smtClean="0">
                          <a:effectLst/>
                        </a:rPr>
                        <a:t>gagne</a:t>
                      </a:r>
                      <a:r>
                        <a:rPr lang="it-IT" b="0" i="1" dirty="0" smtClean="0">
                          <a:effectLst/>
                        </a:rPr>
                        <a:t> sa vie. Le </a:t>
                      </a:r>
                      <a:r>
                        <a:rPr lang="it-IT" b="0" i="1" dirty="0" err="1" smtClean="0">
                          <a:effectLst/>
                        </a:rPr>
                        <a:t>travail</a:t>
                      </a:r>
                      <a:r>
                        <a:rPr lang="it-IT" b="0" i="1" dirty="0" smtClean="0">
                          <a:effectLst/>
                        </a:rPr>
                        <a:t> </a:t>
                      </a:r>
                      <a:r>
                        <a:rPr lang="it-IT" b="0" i="1" dirty="0" err="1" smtClean="0">
                          <a:effectLst/>
                        </a:rPr>
                        <a:t>des</a:t>
                      </a:r>
                      <a:r>
                        <a:rPr lang="it-IT" b="0" i="1" dirty="0" smtClean="0">
                          <a:effectLst/>
                        </a:rPr>
                        <a:t> femmes. </a:t>
                      </a:r>
                      <a:r>
                        <a:rPr lang="it-IT" b="0" i="1" dirty="0" err="1" smtClean="0">
                          <a:effectLst/>
                        </a:rPr>
                        <a:t>Les</a:t>
                      </a:r>
                      <a:r>
                        <a:rPr lang="it-IT" b="0" i="1" dirty="0" smtClean="0">
                          <a:effectLst/>
                        </a:rPr>
                        <a:t> femmes </a:t>
                      </a:r>
                      <a:r>
                        <a:rPr lang="it-IT" b="0" i="1" dirty="0" err="1" smtClean="0">
                          <a:effectLst/>
                        </a:rPr>
                        <a:t>veulent</a:t>
                      </a:r>
                      <a:r>
                        <a:rPr lang="it-IT" b="0" i="1" dirty="0" smtClean="0">
                          <a:effectLst/>
                        </a:rPr>
                        <a:t> la </a:t>
                      </a:r>
                      <a:r>
                        <a:rPr lang="it-IT" b="0" i="1" dirty="0" err="1" smtClean="0">
                          <a:effectLst/>
                        </a:rPr>
                        <a:t>parité</a:t>
                      </a:r>
                      <a:r>
                        <a:rPr lang="it-IT" b="0" i="1" dirty="0" smtClean="0">
                          <a:effectLst/>
                        </a:rPr>
                        <a:t>* </a:t>
                      </a:r>
                      <a:r>
                        <a:rPr lang="it-IT" b="0" i="1" dirty="0" err="1" smtClean="0">
                          <a:effectLst/>
                        </a:rPr>
                        <a:t>des</a:t>
                      </a:r>
                      <a:r>
                        <a:rPr lang="it-IT" b="0" i="1" dirty="0" smtClean="0">
                          <a:effectLst/>
                        </a:rPr>
                        <a:t> </a:t>
                      </a:r>
                      <a:r>
                        <a:rPr lang="it-IT" b="0" i="1" dirty="0" err="1" smtClean="0">
                          <a:effectLst/>
                        </a:rPr>
                        <a:t>métiers</a:t>
                      </a:r>
                      <a:r>
                        <a:rPr lang="it-IT" b="0" i="1" dirty="0" smtClean="0">
                          <a:effectLst/>
                        </a:rPr>
                        <a:t>, </a:t>
                      </a:r>
                      <a:r>
                        <a:rPr lang="it-IT" b="0" i="1" dirty="0" err="1" smtClean="0">
                          <a:effectLst/>
                        </a:rPr>
                        <a:t>des</a:t>
                      </a:r>
                      <a:r>
                        <a:rPr lang="it-IT" b="0" i="1" dirty="0" smtClean="0">
                          <a:effectLst/>
                        </a:rPr>
                        <a:t> </a:t>
                      </a:r>
                      <a:r>
                        <a:rPr lang="it-IT" b="0" i="1" dirty="0" err="1" smtClean="0">
                          <a:effectLst/>
                        </a:rPr>
                        <a:t>fonctions</a:t>
                      </a:r>
                      <a:r>
                        <a:rPr lang="it-IT" b="0" i="1" dirty="0" smtClean="0">
                          <a:effectLst/>
                        </a:rPr>
                        <a:t> et </a:t>
                      </a:r>
                      <a:r>
                        <a:rPr lang="it-IT" b="0" i="1" dirty="0" err="1" smtClean="0">
                          <a:effectLst/>
                        </a:rPr>
                        <a:t>des</a:t>
                      </a:r>
                      <a:r>
                        <a:rPr lang="it-IT" b="0" i="1" dirty="0" smtClean="0">
                          <a:effectLst/>
                        </a:rPr>
                        <a:t> </a:t>
                      </a:r>
                      <a:r>
                        <a:rPr lang="it-IT" b="0" i="1" dirty="0" err="1" smtClean="0">
                          <a:effectLst/>
                        </a:rPr>
                        <a:t>salaires</a:t>
                      </a:r>
                      <a:r>
                        <a:rPr lang="it-IT" b="0" i="1" dirty="0" smtClean="0">
                          <a:effectLst/>
                        </a:rPr>
                        <a:t>. </a:t>
                      </a:r>
                      <a:r>
                        <a:rPr lang="it-IT" b="0" i="1" dirty="0" err="1" smtClean="0">
                          <a:effectLst/>
                        </a:rPr>
                        <a:t>Cette</a:t>
                      </a:r>
                      <a:r>
                        <a:rPr lang="it-IT" b="0" i="1" dirty="0" smtClean="0">
                          <a:effectLst/>
                        </a:rPr>
                        <a:t> femme est </a:t>
                      </a:r>
                      <a:r>
                        <a:rPr lang="it-IT" b="0" i="1" dirty="0" err="1" smtClean="0">
                          <a:effectLst/>
                        </a:rPr>
                        <a:t>professeur</a:t>
                      </a:r>
                      <a:r>
                        <a:rPr lang="it-IT" b="0" i="1" dirty="0" smtClean="0">
                          <a:effectLst/>
                        </a:rPr>
                        <a:t>, c'est une </a:t>
                      </a:r>
                      <a:r>
                        <a:rPr lang="it-IT" b="0" i="1" dirty="0" err="1" smtClean="0">
                          <a:effectLst/>
                        </a:rPr>
                        <a:t>professeur</a:t>
                      </a:r>
                      <a:r>
                        <a:rPr lang="it-IT" b="0" i="1" dirty="0" smtClean="0">
                          <a:effectLst/>
                        </a:rPr>
                        <a:t>. </a:t>
                      </a:r>
                      <a:r>
                        <a:rPr lang="it-IT" b="0" i="1" dirty="0" err="1" smtClean="0">
                          <a:effectLst/>
                        </a:rPr>
                        <a:t>Pays</a:t>
                      </a:r>
                      <a:r>
                        <a:rPr lang="it-IT" b="0" i="1" dirty="0" smtClean="0">
                          <a:effectLst/>
                        </a:rPr>
                        <a:t> </a:t>
                      </a:r>
                      <a:r>
                        <a:rPr lang="it-IT" b="0" i="1" dirty="0" err="1" smtClean="0">
                          <a:effectLst/>
                        </a:rPr>
                        <a:t>gouverné</a:t>
                      </a:r>
                      <a:r>
                        <a:rPr lang="it-IT" b="0" i="1" dirty="0" smtClean="0">
                          <a:effectLst/>
                        </a:rPr>
                        <a:t> par une femme. Une femme d'</a:t>
                      </a:r>
                      <a:r>
                        <a:rPr lang="it-IT" b="0" i="1" dirty="0" err="1" smtClean="0">
                          <a:effectLst/>
                        </a:rPr>
                        <a:t>affaires</a:t>
                      </a:r>
                      <a:r>
                        <a:rPr lang="it-IT" b="0" i="1" dirty="0" smtClean="0">
                          <a:effectLst/>
                        </a:rPr>
                        <a:t>*</a:t>
                      </a:r>
                      <a:r>
                        <a:rPr lang="it-IT" b="0" dirty="0" smtClean="0">
                          <a:effectLst/>
                        </a:rPr>
                        <a:t>. ➙ businesswoman.  </a:t>
                      </a:r>
                      <a:r>
                        <a:rPr lang="it-IT" b="0" i="1" dirty="0" smtClean="0">
                          <a:effectLst/>
                        </a:rPr>
                        <a:t>Femme </a:t>
                      </a:r>
                      <a:r>
                        <a:rPr lang="it-IT" b="0" i="1" dirty="0" err="1" smtClean="0">
                          <a:effectLst/>
                        </a:rPr>
                        <a:t>politique</a:t>
                      </a:r>
                      <a:r>
                        <a:rPr lang="it-IT" b="0" i="1" dirty="0" smtClean="0">
                          <a:effectLst/>
                        </a:rPr>
                        <a:t>*, femme d'</a:t>
                      </a:r>
                      <a:r>
                        <a:rPr lang="it-IT" b="0" i="1" dirty="0" err="1" smtClean="0">
                          <a:effectLst/>
                        </a:rPr>
                        <a:t>État</a:t>
                      </a:r>
                      <a:r>
                        <a:rPr lang="it-IT" b="0" i="1" dirty="0" smtClean="0">
                          <a:effectLst/>
                        </a:rPr>
                        <a:t>*. Le P.-D. G.* est une femme. Une femme de </a:t>
                      </a:r>
                      <a:r>
                        <a:rPr lang="it-IT" b="0" i="1" dirty="0" err="1" smtClean="0">
                          <a:effectLst/>
                        </a:rPr>
                        <a:t>lettres</a:t>
                      </a:r>
                      <a:r>
                        <a:rPr lang="it-IT" b="0" i="1" dirty="0" smtClean="0">
                          <a:effectLst/>
                        </a:rPr>
                        <a:t>*</a:t>
                      </a:r>
                      <a:r>
                        <a:rPr lang="it-IT" b="0" dirty="0" smtClean="0">
                          <a:effectLst/>
                        </a:rPr>
                        <a:t>. Femme </a:t>
                      </a:r>
                      <a:r>
                        <a:rPr lang="it-IT" b="0" dirty="0" err="1" smtClean="0">
                          <a:effectLst/>
                        </a:rPr>
                        <a:t>au</a:t>
                      </a:r>
                      <a:r>
                        <a:rPr lang="it-IT" b="0" dirty="0" smtClean="0">
                          <a:effectLst/>
                        </a:rPr>
                        <a:t> foyer : femme qui n'</a:t>
                      </a:r>
                      <a:r>
                        <a:rPr lang="it-IT" b="0" dirty="0" err="1" smtClean="0">
                          <a:effectLst/>
                        </a:rPr>
                        <a:t>exerce</a:t>
                      </a:r>
                      <a:r>
                        <a:rPr lang="it-IT" b="0" dirty="0" smtClean="0">
                          <a:effectLst/>
                        </a:rPr>
                        <a:t> </a:t>
                      </a:r>
                      <a:r>
                        <a:rPr lang="it-IT" b="0" dirty="0" err="1" smtClean="0">
                          <a:effectLst/>
                        </a:rPr>
                        <a:t>pas</a:t>
                      </a:r>
                      <a:r>
                        <a:rPr lang="it-IT" b="0" dirty="0" smtClean="0">
                          <a:effectLst/>
                        </a:rPr>
                        <a:t> de </a:t>
                      </a:r>
                      <a:r>
                        <a:rPr lang="it-IT" b="0" dirty="0" err="1" smtClean="0">
                          <a:effectLst/>
                        </a:rPr>
                        <a:t>profession</a:t>
                      </a:r>
                      <a:r>
                        <a:rPr lang="it-IT" b="0" dirty="0" smtClean="0">
                          <a:effectLst/>
                        </a:rPr>
                        <a:t> et reste </a:t>
                      </a:r>
                      <a:r>
                        <a:rPr lang="it-IT" b="0" dirty="0" err="1" smtClean="0">
                          <a:effectLst/>
                        </a:rPr>
                        <a:t>chez</a:t>
                      </a:r>
                      <a:r>
                        <a:rPr lang="it-IT" b="0" dirty="0" smtClean="0">
                          <a:effectLst/>
                        </a:rPr>
                        <a:t> elle.</a:t>
                      </a:r>
                    </a:p>
                    <a:p>
                      <a:endParaRPr lang="it-IT" b="1" dirty="0"/>
                    </a:p>
                  </a:txBody>
                  <a:tcPr/>
                </a:tc>
                <a:tc>
                  <a:txBody>
                    <a:bodyPr/>
                    <a:lstStyle/>
                    <a:p>
                      <a:pPr algn="just"/>
                      <a:r>
                        <a:rPr lang="it-IT" dirty="0" smtClean="0">
                          <a:effectLst/>
                        </a:rPr>
                        <a:t>▫ (</a:t>
                      </a:r>
                      <a:r>
                        <a:rPr lang="it-IT" dirty="0" err="1" smtClean="0">
                          <a:effectLst/>
                        </a:rPr>
                        <a:t>Statut</a:t>
                      </a:r>
                      <a:r>
                        <a:rPr lang="it-IT" dirty="0" smtClean="0">
                          <a:effectLst/>
                        </a:rPr>
                        <a:t> </a:t>
                      </a:r>
                      <a:r>
                        <a:rPr lang="it-IT" dirty="0" err="1" smtClean="0">
                          <a:effectLst/>
                        </a:rPr>
                        <a:t>socioprofessionnel</a:t>
                      </a:r>
                      <a:r>
                        <a:rPr lang="it-IT" dirty="0" smtClean="0">
                          <a:effectLst/>
                        </a:rPr>
                        <a:t>) </a:t>
                      </a:r>
                      <a:r>
                        <a:rPr lang="it-IT" b="1" i="1" dirty="0" smtClean="0">
                          <a:effectLst/>
                        </a:rPr>
                        <a:t>Femme </a:t>
                      </a:r>
                      <a:r>
                        <a:rPr lang="it-IT" b="1" i="1" dirty="0" err="1" smtClean="0">
                          <a:effectLst/>
                        </a:rPr>
                        <a:t>active</a:t>
                      </a:r>
                      <a:r>
                        <a:rPr lang="it-IT" i="1" dirty="0" smtClean="0">
                          <a:effectLst/>
                        </a:rPr>
                        <a:t>. Femme qui </a:t>
                      </a:r>
                      <a:r>
                        <a:rPr lang="it-IT" i="1" dirty="0" err="1" smtClean="0">
                          <a:effectLst/>
                        </a:rPr>
                        <a:t>travaille</a:t>
                      </a:r>
                      <a:r>
                        <a:rPr lang="it-IT" i="1" dirty="0" smtClean="0">
                          <a:effectLst/>
                        </a:rPr>
                        <a:t>, </a:t>
                      </a:r>
                      <a:r>
                        <a:rPr lang="it-IT" i="1" dirty="0" err="1" smtClean="0">
                          <a:effectLst/>
                        </a:rPr>
                        <a:t>gagne</a:t>
                      </a:r>
                      <a:r>
                        <a:rPr lang="it-IT" i="1" dirty="0" smtClean="0">
                          <a:effectLst/>
                        </a:rPr>
                        <a:t> sa vie. Le </a:t>
                      </a:r>
                      <a:r>
                        <a:rPr lang="it-IT" i="1" dirty="0" err="1" smtClean="0">
                          <a:effectLst/>
                        </a:rPr>
                        <a:t>travail</a:t>
                      </a:r>
                      <a:r>
                        <a:rPr lang="it-IT" i="1" dirty="0" smtClean="0">
                          <a:effectLst/>
                        </a:rPr>
                        <a:t> </a:t>
                      </a:r>
                      <a:r>
                        <a:rPr lang="it-IT" i="1" dirty="0" err="1" smtClean="0">
                          <a:effectLst/>
                        </a:rPr>
                        <a:t>des</a:t>
                      </a:r>
                      <a:r>
                        <a:rPr lang="it-IT" i="1" dirty="0" smtClean="0">
                          <a:effectLst/>
                        </a:rPr>
                        <a:t> femmes. </a:t>
                      </a:r>
                      <a:r>
                        <a:rPr lang="it-IT" i="1" dirty="0" err="1" smtClean="0">
                          <a:effectLst/>
                        </a:rPr>
                        <a:t>Les</a:t>
                      </a:r>
                      <a:r>
                        <a:rPr lang="it-IT" i="1" dirty="0" smtClean="0">
                          <a:effectLst/>
                        </a:rPr>
                        <a:t> femmes </a:t>
                      </a:r>
                      <a:r>
                        <a:rPr lang="it-IT" i="1" dirty="0" err="1" smtClean="0">
                          <a:effectLst/>
                        </a:rPr>
                        <a:t>veulent</a:t>
                      </a:r>
                      <a:r>
                        <a:rPr lang="it-IT" i="1" dirty="0" smtClean="0">
                          <a:effectLst/>
                        </a:rPr>
                        <a:t> la </a:t>
                      </a:r>
                      <a:r>
                        <a:rPr lang="it-IT" i="1" dirty="0" err="1" smtClean="0">
                          <a:effectLst/>
                        </a:rPr>
                        <a:t>parité</a:t>
                      </a:r>
                      <a:r>
                        <a:rPr lang="it-IT" i="1" dirty="0" smtClean="0">
                          <a:effectLst/>
                        </a:rPr>
                        <a:t>* </a:t>
                      </a:r>
                      <a:r>
                        <a:rPr lang="it-IT" i="1" dirty="0" err="1" smtClean="0">
                          <a:effectLst/>
                        </a:rPr>
                        <a:t>des</a:t>
                      </a:r>
                      <a:r>
                        <a:rPr lang="it-IT" i="1" dirty="0" smtClean="0">
                          <a:effectLst/>
                        </a:rPr>
                        <a:t> </a:t>
                      </a:r>
                      <a:r>
                        <a:rPr lang="it-IT" i="1" dirty="0" err="1" smtClean="0">
                          <a:effectLst/>
                        </a:rPr>
                        <a:t>métiers</a:t>
                      </a:r>
                      <a:r>
                        <a:rPr lang="it-IT" i="1" dirty="0" smtClean="0">
                          <a:effectLst/>
                        </a:rPr>
                        <a:t>, </a:t>
                      </a:r>
                      <a:r>
                        <a:rPr lang="it-IT" i="1" dirty="0" err="1" smtClean="0">
                          <a:effectLst/>
                        </a:rPr>
                        <a:t>des</a:t>
                      </a:r>
                      <a:r>
                        <a:rPr lang="it-IT" i="1" dirty="0" smtClean="0">
                          <a:effectLst/>
                        </a:rPr>
                        <a:t> </a:t>
                      </a:r>
                      <a:r>
                        <a:rPr lang="it-IT" i="1" dirty="0" err="1" smtClean="0">
                          <a:effectLst/>
                        </a:rPr>
                        <a:t>fonctions</a:t>
                      </a:r>
                      <a:r>
                        <a:rPr lang="it-IT" i="1" dirty="0" smtClean="0">
                          <a:effectLst/>
                        </a:rPr>
                        <a:t> et </a:t>
                      </a:r>
                      <a:r>
                        <a:rPr lang="it-IT" i="1" dirty="0" err="1" smtClean="0">
                          <a:effectLst/>
                        </a:rPr>
                        <a:t>des</a:t>
                      </a:r>
                      <a:r>
                        <a:rPr lang="it-IT" i="1" dirty="0" smtClean="0">
                          <a:effectLst/>
                        </a:rPr>
                        <a:t> </a:t>
                      </a:r>
                      <a:r>
                        <a:rPr lang="it-IT" i="1" dirty="0" err="1" smtClean="0">
                          <a:effectLst/>
                        </a:rPr>
                        <a:t>salaires</a:t>
                      </a:r>
                      <a:r>
                        <a:rPr lang="it-IT" i="1" dirty="0" smtClean="0">
                          <a:effectLst/>
                        </a:rPr>
                        <a:t>. </a:t>
                      </a:r>
                      <a:r>
                        <a:rPr lang="it-IT" i="1" dirty="0" err="1" smtClean="0">
                          <a:effectLst/>
                        </a:rPr>
                        <a:t>Cette</a:t>
                      </a:r>
                      <a:r>
                        <a:rPr lang="it-IT" i="1" dirty="0" smtClean="0">
                          <a:effectLst/>
                        </a:rPr>
                        <a:t> femme est </a:t>
                      </a:r>
                      <a:r>
                        <a:rPr lang="it-IT" i="1" dirty="0" err="1" smtClean="0">
                          <a:effectLst/>
                        </a:rPr>
                        <a:t>professeur</a:t>
                      </a:r>
                      <a:r>
                        <a:rPr lang="it-IT" i="1" dirty="0" smtClean="0">
                          <a:effectLst/>
                        </a:rPr>
                        <a:t>, </a:t>
                      </a:r>
                      <a:r>
                        <a:rPr lang="it-IT" b="1" i="1" dirty="0" smtClean="0">
                          <a:effectLst/>
                        </a:rPr>
                        <a:t>c'est une </a:t>
                      </a:r>
                      <a:r>
                        <a:rPr lang="it-IT" b="1" i="1" dirty="0" err="1" smtClean="0">
                          <a:effectLst/>
                        </a:rPr>
                        <a:t>professeur</a:t>
                      </a:r>
                      <a:r>
                        <a:rPr lang="it-IT" b="1" i="1" dirty="0" smtClean="0">
                          <a:effectLst/>
                        </a:rPr>
                        <a:t>. Femme de </a:t>
                      </a:r>
                      <a:r>
                        <a:rPr lang="it-IT" b="1" i="1" dirty="0" err="1" smtClean="0">
                          <a:effectLst/>
                        </a:rPr>
                        <a:t>loi</a:t>
                      </a:r>
                      <a:r>
                        <a:rPr lang="it-IT" i="1" dirty="0" smtClean="0">
                          <a:effectLst/>
                        </a:rPr>
                        <a:t>. Une femme d'</a:t>
                      </a:r>
                      <a:r>
                        <a:rPr lang="it-IT" i="1" dirty="0" err="1" smtClean="0">
                          <a:effectLst/>
                        </a:rPr>
                        <a:t>affaires</a:t>
                      </a:r>
                      <a:r>
                        <a:rPr lang="it-IT" i="1" dirty="0" smtClean="0">
                          <a:effectLst/>
                        </a:rPr>
                        <a:t>*. ➙ </a:t>
                      </a:r>
                      <a:r>
                        <a:rPr lang="it-IT" i="1" u="none" strike="noStrike" dirty="0" smtClean="0">
                          <a:effectLst/>
                        </a:rPr>
                        <a:t>businesswoman</a:t>
                      </a:r>
                      <a:r>
                        <a:rPr lang="it-IT" i="1" dirty="0" smtClean="0">
                          <a:effectLst/>
                        </a:rPr>
                        <a:t>. </a:t>
                      </a:r>
                      <a:r>
                        <a:rPr lang="it-IT" b="1" i="1" dirty="0" err="1" smtClean="0">
                          <a:effectLst/>
                        </a:rPr>
                        <a:t>Pays</a:t>
                      </a:r>
                      <a:r>
                        <a:rPr lang="it-IT" b="1" i="1" dirty="0" smtClean="0">
                          <a:effectLst/>
                        </a:rPr>
                        <a:t> </a:t>
                      </a:r>
                      <a:r>
                        <a:rPr lang="it-IT" b="1" i="1" dirty="0" err="1" smtClean="0">
                          <a:effectLst/>
                        </a:rPr>
                        <a:t>gouverné</a:t>
                      </a:r>
                      <a:r>
                        <a:rPr lang="it-IT" b="1" i="1" dirty="0" smtClean="0">
                          <a:effectLst/>
                        </a:rPr>
                        <a:t> par une femme</a:t>
                      </a:r>
                      <a:r>
                        <a:rPr lang="it-IT" i="1" dirty="0" smtClean="0">
                          <a:effectLst/>
                        </a:rPr>
                        <a:t>. Femme </a:t>
                      </a:r>
                      <a:r>
                        <a:rPr lang="it-IT" i="1" dirty="0" err="1" smtClean="0">
                          <a:effectLst/>
                        </a:rPr>
                        <a:t>politique</a:t>
                      </a:r>
                      <a:r>
                        <a:rPr lang="it-IT" i="1" dirty="0" smtClean="0">
                          <a:effectLst/>
                        </a:rPr>
                        <a:t>*, femme d'</a:t>
                      </a:r>
                      <a:r>
                        <a:rPr lang="it-IT" i="1" dirty="0" err="1" smtClean="0">
                          <a:effectLst/>
                        </a:rPr>
                        <a:t>État</a:t>
                      </a:r>
                      <a:r>
                        <a:rPr lang="it-IT" i="1" dirty="0" smtClean="0">
                          <a:effectLst/>
                        </a:rPr>
                        <a:t>*. Le P.-D. G.* est une femme. Une femme de </a:t>
                      </a:r>
                      <a:r>
                        <a:rPr lang="it-IT" i="1" dirty="0" err="1" smtClean="0">
                          <a:effectLst/>
                        </a:rPr>
                        <a:t>lettres</a:t>
                      </a:r>
                      <a:r>
                        <a:rPr lang="it-IT" i="1" dirty="0" smtClean="0">
                          <a:effectLst/>
                        </a:rPr>
                        <a:t>*. femme </a:t>
                      </a:r>
                      <a:r>
                        <a:rPr lang="it-IT" i="1" dirty="0" err="1" smtClean="0">
                          <a:effectLst/>
                        </a:rPr>
                        <a:t>au</a:t>
                      </a:r>
                      <a:r>
                        <a:rPr lang="it-IT" i="1" dirty="0" smtClean="0">
                          <a:effectLst/>
                        </a:rPr>
                        <a:t> foyer : femme qui n'</a:t>
                      </a:r>
                      <a:r>
                        <a:rPr lang="it-IT" i="1" dirty="0" err="1" smtClean="0">
                          <a:effectLst/>
                        </a:rPr>
                        <a:t>exerce</a:t>
                      </a:r>
                      <a:r>
                        <a:rPr lang="it-IT" i="1" dirty="0" smtClean="0">
                          <a:effectLst/>
                        </a:rPr>
                        <a:t> </a:t>
                      </a:r>
                      <a:r>
                        <a:rPr lang="it-IT" i="1" dirty="0" err="1" smtClean="0">
                          <a:effectLst/>
                        </a:rPr>
                        <a:t>pas</a:t>
                      </a:r>
                      <a:r>
                        <a:rPr lang="it-IT" i="1" dirty="0" smtClean="0">
                          <a:effectLst/>
                        </a:rPr>
                        <a:t> de </a:t>
                      </a:r>
                      <a:r>
                        <a:rPr lang="it-IT" i="1" dirty="0" err="1" smtClean="0">
                          <a:effectLst/>
                        </a:rPr>
                        <a:t>profession</a:t>
                      </a:r>
                      <a:r>
                        <a:rPr lang="it-IT" i="1" dirty="0" smtClean="0">
                          <a:effectLst/>
                        </a:rPr>
                        <a:t> et reste </a:t>
                      </a:r>
                      <a:r>
                        <a:rPr lang="it-IT" i="1" dirty="0" err="1" smtClean="0">
                          <a:effectLst/>
                        </a:rPr>
                        <a:t>chez</a:t>
                      </a:r>
                      <a:r>
                        <a:rPr lang="it-IT" i="1" dirty="0" smtClean="0">
                          <a:effectLst/>
                        </a:rPr>
                        <a:t> elle.</a:t>
                      </a:r>
                    </a:p>
                    <a:p>
                      <a:r>
                        <a:rPr lang="it-IT" i="1" dirty="0" smtClean="0">
                          <a:effectLst/>
                        </a:rPr>
                        <a:t>© 2020 </a:t>
                      </a:r>
                      <a:r>
                        <a:rPr lang="it-IT" i="1" dirty="0" err="1" smtClean="0">
                          <a:effectLst/>
                        </a:rPr>
                        <a:t>Dictionnaires</a:t>
                      </a:r>
                      <a:r>
                        <a:rPr lang="it-IT" i="1" dirty="0" smtClean="0">
                          <a:effectLst/>
                        </a:rPr>
                        <a:t> Le</a:t>
                      </a:r>
                      <a:r>
                        <a:rPr lang="it-IT" dirty="0" smtClean="0">
                          <a:effectLst/>
                        </a:rPr>
                        <a:t> Robert - Le Petit Robert de la langue </a:t>
                      </a:r>
                      <a:r>
                        <a:rPr lang="it-IT" dirty="0" err="1" smtClean="0">
                          <a:effectLst/>
                        </a:rPr>
                        <a:t>française</a:t>
                      </a:r>
                      <a:endParaRPr lang="it-IT" dirty="0" smtClean="0">
                        <a:effectLst/>
                      </a:endParaRPr>
                    </a:p>
                    <a:p>
                      <a:pPr algn="just"/>
                      <a:endParaRPr lang="it-IT" dirty="0" smtClean="0">
                        <a:effectLst/>
                      </a:endParaRPr>
                    </a:p>
                    <a:p>
                      <a:endParaRPr lang="it-IT" dirty="0"/>
                    </a:p>
                  </a:txBody>
                  <a:tcPr/>
                </a:tc>
                <a:extLst>
                  <a:ext uri="{0D108BD9-81ED-4DB2-BD59-A6C34878D82A}">
                    <a16:rowId xmlns:a16="http://schemas.microsoft.com/office/drawing/2014/main" xmlns="" val="10000"/>
                  </a:ext>
                </a:extLst>
              </a:tr>
              <a:tr h="370840">
                <a:tc>
                  <a:txBody>
                    <a:bodyPr/>
                    <a:lstStyle/>
                    <a:p>
                      <a:r>
                        <a:rPr lang="it-IT" dirty="0" smtClean="0"/>
                        <a:t>PR 2018</a:t>
                      </a:r>
                      <a:endParaRPr lang="it-IT" dirty="0"/>
                    </a:p>
                  </a:txBody>
                  <a:tcPr/>
                </a:tc>
                <a:tc>
                  <a:txBody>
                    <a:bodyPr/>
                    <a:lstStyle/>
                    <a:p>
                      <a:r>
                        <a:rPr lang="it-IT" dirty="0" smtClean="0"/>
                        <a:t>PR 2020</a:t>
                      </a:r>
                      <a:endParaRPr lang="it-IT" dirty="0"/>
                    </a:p>
                  </a:txBody>
                  <a:tcPr/>
                </a:tc>
                <a:extLst>
                  <a:ext uri="{0D108BD9-81ED-4DB2-BD59-A6C34878D82A}">
                    <a16:rowId xmlns:a16="http://schemas.microsoft.com/office/drawing/2014/main" xmlns="" val="10001"/>
                  </a:ext>
                </a:extLst>
              </a:tr>
            </a:tbl>
          </a:graphicData>
        </a:graphic>
      </p:graphicFrame>
    </p:spTree>
    <p:extLst>
      <p:ext uri="{BB962C8B-B14F-4D97-AF65-F5344CB8AC3E}">
        <p14:creationId xmlns:p14="http://schemas.microsoft.com/office/powerpoint/2010/main" val="4247751123"/>
      </p:ext>
    </p:extLst>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fr-FR" sz="2800" dirty="0" smtClean="0">
                <a:latin typeface="Arial" charset="0"/>
                <a:ea typeface="MS PGothic" charset="0"/>
              </a:rPr>
              <a:t>Microstructure : 7. Renvoi </a:t>
            </a:r>
            <a:endParaRPr lang="it-IT" sz="2800" dirty="0"/>
          </a:p>
        </p:txBody>
      </p:sp>
      <p:sp>
        <p:nvSpPr>
          <p:cNvPr id="3" name="Segnaposto contenuto 2"/>
          <p:cNvSpPr>
            <a:spLocks noGrp="1"/>
          </p:cNvSpPr>
          <p:nvPr>
            <p:ph idx="1"/>
          </p:nvPr>
        </p:nvSpPr>
        <p:spPr/>
        <p:txBody>
          <a:bodyPr/>
          <a:lstStyle/>
          <a:p>
            <a:pPr algn="just"/>
            <a:r>
              <a:rPr lang="fr-FR" sz="2400" dirty="0"/>
              <a:t>I</a:t>
            </a:r>
            <a:r>
              <a:rPr lang="fr-FR" sz="2400" dirty="0" smtClean="0"/>
              <a:t>l </a:t>
            </a:r>
            <a:r>
              <a:rPr lang="fr-FR" sz="2400" dirty="0"/>
              <a:t>renvoie, généralement signalé par une flèche, à une autre entrée (ou plusieurs autres entrées) qui a un rapport avec le mot-entrée, soit synonymique, c’est-à-dire un mot qui est pratiquement interchangeable, par exemple à </a:t>
            </a:r>
            <a:r>
              <a:rPr lang="fr-FR" sz="2400" i="1" dirty="0"/>
              <a:t>silencieux</a:t>
            </a:r>
            <a:r>
              <a:rPr lang="fr-FR" sz="2400" dirty="0"/>
              <a:t> : peu communicatif ➙ 1. discret, réservé, taciturne ; soit analogique, c’est-à-dire un mot lié par une association d’idée avec l’entrée, par exemple à </a:t>
            </a:r>
            <a:r>
              <a:rPr lang="fr-FR" sz="2400" i="1" dirty="0"/>
              <a:t>antimondialiste</a:t>
            </a:r>
            <a:r>
              <a:rPr lang="fr-FR" sz="2400" dirty="0"/>
              <a:t> ➙ altermondialiste ;</a:t>
            </a:r>
            <a:endParaRPr lang="it-IT" sz="2400" dirty="0"/>
          </a:p>
          <a:p>
            <a:pPr algn="just"/>
            <a:endParaRPr lang="it-IT" sz="2400" dirty="0"/>
          </a:p>
        </p:txBody>
      </p:sp>
    </p:spTree>
    <p:extLst>
      <p:ext uri="{BB962C8B-B14F-4D97-AF65-F5344CB8AC3E}">
        <p14:creationId xmlns:p14="http://schemas.microsoft.com/office/powerpoint/2010/main" val="2639318966"/>
      </p:ext>
    </p:extLst>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fr-FR" sz="2800" dirty="0" smtClean="0">
                <a:latin typeface="Arial" charset="0"/>
                <a:ea typeface="MS PGothic" charset="0"/>
              </a:rPr>
              <a:t>Microstructure : 7. Renvoi </a:t>
            </a:r>
            <a:endParaRPr lang="it-IT" sz="2800" dirty="0"/>
          </a:p>
        </p:txBody>
      </p:sp>
      <p:sp>
        <p:nvSpPr>
          <p:cNvPr id="3" name="Segnaposto contenuto 2"/>
          <p:cNvSpPr>
            <a:spLocks noGrp="1"/>
          </p:cNvSpPr>
          <p:nvPr>
            <p:ph idx="1"/>
          </p:nvPr>
        </p:nvSpPr>
        <p:spPr/>
        <p:txBody>
          <a:bodyPr/>
          <a:lstStyle/>
          <a:p>
            <a:pPr algn="just"/>
            <a:r>
              <a:rPr lang="fr-FR" sz="2400" dirty="0"/>
              <a:t>Les renvois offrent un ensemble de mots liés par une association d’idée au mot-entrée. Ils peuvent être également des synonymes de registres différents précisés par une marque d’usage. Au fil du temps, ils changent et deviennent, de ce fait, des révélateurs de l’ouverture du dictionnaire à l’évolution de la langue et de la société. </a:t>
            </a:r>
            <a:endParaRPr lang="it-IT" sz="2400" dirty="0"/>
          </a:p>
          <a:p>
            <a:endParaRPr lang="it-IT" sz="2400" dirty="0"/>
          </a:p>
        </p:txBody>
      </p:sp>
    </p:spTree>
    <p:extLst>
      <p:ext uri="{BB962C8B-B14F-4D97-AF65-F5344CB8AC3E}">
        <p14:creationId xmlns:p14="http://schemas.microsoft.com/office/powerpoint/2010/main" val="1515194136"/>
      </p:ext>
    </p:extLst>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3633" name="Rectangle 2"/>
          <p:cNvSpPr>
            <a:spLocks noGrp="1" noChangeArrowheads="1"/>
          </p:cNvSpPr>
          <p:nvPr>
            <p:ph type="title"/>
          </p:nvPr>
        </p:nvSpPr>
        <p:spPr/>
        <p:txBody>
          <a:bodyPr/>
          <a:lstStyle/>
          <a:p>
            <a:pPr eaLnBrk="1" hangingPunct="1"/>
            <a:r>
              <a:rPr lang="fr-FR" sz="2800" dirty="0">
                <a:latin typeface="Arial" charset="0"/>
                <a:ea typeface="MS PGothic" charset="0"/>
              </a:rPr>
              <a:t>Microstructure : 7. Renvoi </a:t>
            </a:r>
          </a:p>
        </p:txBody>
      </p:sp>
      <p:sp>
        <p:nvSpPr>
          <p:cNvPr id="453634" name="Rectangle 3"/>
          <p:cNvSpPr>
            <a:spLocks noGrp="1" noChangeArrowheads="1"/>
          </p:cNvSpPr>
          <p:nvPr>
            <p:ph type="body" idx="1"/>
          </p:nvPr>
        </p:nvSpPr>
        <p:spPr/>
        <p:txBody>
          <a:bodyPr/>
          <a:lstStyle/>
          <a:p>
            <a:pPr eaLnBrk="1" hangingPunct="1"/>
            <a:r>
              <a:rPr lang="fr-FR" sz="2400" b="1">
                <a:latin typeface="Arial" charset="0"/>
                <a:ea typeface="MS PGothic" charset="0"/>
                <a:cs typeface="MS PGothic" charset="0"/>
              </a:rPr>
              <a:t>islamique</a:t>
            </a:r>
            <a:r>
              <a:rPr lang="fr-FR" sz="2400">
                <a:latin typeface="Arial" charset="0"/>
                <a:ea typeface="MS PGothic" charset="0"/>
                <a:cs typeface="MS PGothic" charset="0"/>
              </a:rPr>
              <a:t> [islamik] </a:t>
            </a:r>
            <a:r>
              <a:rPr lang="fr-FR" sz="2400" b="1">
                <a:latin typeface="Arial" charset="0"/>
                <a:ea typeface="MS PGothic" charset="0"/>
                <a:cs typeface="MS PGothic" charset="0"/>
              </a:rPr>
              <a:t>adj.</a:t>
            </a:r>
            <a:r>
              <a:rPr lang="fr-FR" sz="2400">
                <a:latin typeface="Arial" charset="0"/>
                <a:ea typeface="MS PGothic" charset="0"/>
                <a:cs typeface="MS PGothic" charset="0"/>
              </a:rPr>
              <a:t>  • 1835; de </a:t>
            </a:r>
            <a:r>
              <a:rPr lang="fr-FR" sz="2400" i="1">
                <a:latin typeface="Arial" charset="0"/>
                <a:ea typeface="MS PGothic" charset="0"/>
                <a:cs typeface="MS PGothic" charset="0"/>
              </a:rPr>
              <a:t>islam</a:t>
            </a:r>
            <a:r>
              <a:rPr lang="fr-FR" sz="2400">
                <a:latin typeface="Arial" charset="0"/>
                <a:ea typeface="MS PGothic" charset="0"/>
                <a:cs typeface="MS PGothic" charset="0"/>
              </a:rPr>
              <a:t>   </a:t>
            </a:r>
          </a:p>
          <a:p>
            <a:pPr eaLnBrk="1" hangingPunct="1">
              <a:buFontTx/>
              <a:buNone/>
            </a:pPr>
            <a:r>
              <a:rPr lang="fr-FR" sz="2400">
                <a:latin typeface="Arial" charset="0"/>
                <a:ea typeface="MS PGothic" charset="0"/>
                <a:cs typeface="MS PGothic" charset="0"/>
              </a:rPr>
              <a:t/>
            </a:r>
            <a:br>
              <a:rPr lang="fr-FR" sz="2400">
                <a:latin typeface="Arial" charset="0"/>
                <a:ea typeface="MS PGothic" charset="0"/>
                <a:cs typeface="MS PGothic" charset="0"/>
              </a:rPr>
            </a:br>
            <a:r>
              <a:rPr lang="fr-FR" sz="2400">
                <a:latin typeface="Arial" charset="0"/>
                <a:ea typeface="MS PGothic" charset="0"/>
                <a:cs typeface="MS PGothic" charset="0"/>
              </a:rPr>
              <a:t>PR 2001 Qui appartient, qui a rapport à l'islam.  Þ </a:t>
            </a:r>
            <a:r>
              <a:rPr lang="fr-FR" sz="2400" u="sng">
                <a:latin typeface="Arial" charset="0"/>
                <a:ea typeface="MS PGothic" charset="0"/>
                <a:cs typeface="MS PGothic" charset="0"/>
              </a:rPr>
              <a:t>musulman</a:t>
            </a:r>
            <a:r>
              <a:rPr lang="fr-FR" sz="2400">
                <a:latin typeface="Arial" charset="0"/>
                <a:ea typeface="MS PGothic" charset="0"/>
                <a:cs typeface="MS PGothic" charset="0"/>
              </a:rPr>
              <a:t>. </a:t>
            </a:r>
            <a:r>
              <a:rPr lang="fr-FR" sz="2400" i="1">
                <a:latin typeface="Arial" charset="0"/>
                <a:ea typeface="MS PGothic" charset="0"/>
                <a:cs typeface="MS PGothic" charset="0"/>
              </a:rPr>
              <a:t>Loi islamique. </a:t>
            </a:r>
            <a:r>
              <a:rPr lang="fr-FR" sz="2400">
                <a:latin typeface="Arial" charset="0"/>
                <a:ea typeface="MS PGothic" charset="0"/>
                <a:cs typeface="MS PGothic" charset="0"/>
              </a:rPr>
              <a:t>Þ </a:t>
            </a:r>
            <a:r>
              <a:rPr lang="fr-FR" sz="2400" u="sng">
                <a:latin typeface="Arial" charset="0"/>
                <a:ea typeface="MS PGothic" charset="0"/>
                <a:cs typeface="MS PGothic" charset="0"/>
              </a:rPr>
              <a:t>charia</a:t>
            </a:r>
            <a:r>
              <a:rPr lang="fr-FR" sz="2400">
                <a:latin typeface="Arial" charset="0"/>
                <a:ea typeface="MS PGothic" charset="0"/>
                <a:cs typeface="MS PGothic" charset="0"/>
              </a:rPr>
              <a:t>. </a:t>
            </a:r>
            <a:r>
              <a:rPr lang="fr-FR" sz="2400" i="1">
                <a:latin typeface="Arial" charset="0"/>
                <a:ea typeface="MS PGothic" charset="0"/>
                <a:cs typeface="MS PGothic" charset="0"/>
              </a:rPr>
              <a:t>Foulard* islamique </a:t>
            </a:r>
            <a:r>
              <a:rPr lang="fr-FR" sz="2400">
                <a:latin typeface="Arial" charset="0"/>
                <a:ea typeface="MS PGothic" charset="0"/>
                <a:cs typeface="MS PGothic" charset="0"/>
              </a:rPr>
              <a:t>(Þ </a:t>
            </a:r>
            <a:r>
              <a:rPr lang="fr-FR" sz="2400" u="sng">
                <a:latin typeface="Arial" charset="0"/>
                <a:ea typeface="MS PGothic" charset="0"/>
                <a:cs typeface="MS PGothic" charset="0"/>
              </a:rPr>
              <a:t>tchador</a:t>
            </a:r>
            <a:r>
              <a:rPr lang="fr-FR" sz="2400">
                <a:latin typeface="Arial" charset="0"/>
                <a:ea typeface="MS PGothic" charset="0"/>
                <a:cs typeface="MS PGothic" charset="0"/>
              </a:rPr>
              <a:t>, </a:t>
            </a:r>
            <a:r>
              <a:rPr lang="fr-FR" sz="2400" u="sng">
                <a:latin typeface="Arial" charset="0"/>
                <a:ea typeface="MS PGothic" charset="0"/>
                <a:cs typeface="MS PGothic" charset="0"/>
              </a:rPr>
              <a:t>1. voile</a:t>
            </a:r>
            <a:r>
              <a:rPr lang="fr-FR" sz="2400">
                <a:latin typeface="Arial" charset="0"/>
                <a:ea typeface="MS PGothic" charset="0"/>
                <a:cs typeface="MS PGothic" charset="0"/>
              </a:rPr>
              <a:t>)</a:t>
            </a:r>
            <a:r>
              <a:rPr lang="fr-FR" sz="2400" i="1">
                <a:latin typeface="Arial" charset="0"/>
                <a:ea typeface="MS PGothic" charset="0"/>
                <a:cs typeface="MS PGothic" charset="0"/>
              </a:rPr>
              <a:t> . </a:t>
            </a:r>
            <a:r>
              <a:rPr lang="fr-FR" sz="2400">
                <a:latin typeface="Arial" charset="0"/>
                <a:ea typeface="MS PGothic" charset="0"/>
                <a:cs typeface="MS PGothic" charset="0"/>
              </a:rPr>
              <a:t>— </a:t>
            </a:r>
            <a:r>
              <a:rPr lang="fr-FR" sz="2400" i="1">
                <a:latin typeface="Arial" charset="0"/>
                <a:ea typeface="MS PGothic" charset="0"/>
                <a:cs typeface="MS PGothic" charset="0"/>
              </a:rPr>
              <a:t>Études islamiques </a:t>
            </a:r>
            <a:r>
              <a:rPr lang="fr-FR" sz="2400">
                <a:latin typeface="Arial" charset="0"/>
                <a:ea typeface="MS PGothic" charset="0"/>
                <a:cs typeface="MS PGothic" charset="0"/>
              </a:rPr>
              <a:t>(Þ </a:t>
            </a:r>
            <a:r>
              <a:rPr lang="fr-FR" sz="2400" u="sng">
                <a:latin typeface="Arial" charset="0"/>
                <a:ea typeface="MS PGothic" charset="0"/>
                <a:cs typeface="MS PGothic" charset="0"/>
              </a:rPr>
              <a:t> coranique</a:t>
            </a:r>
            <a:r>
              <a:rPr lang="fr-FR" sz="2400">
                <a:latin typeface="Arial" charset="0"/>
                <a:ea typeface="MS PGothic" charset="0"/>
                <a:cs typeface="MS PGothic" charset="0"/>
              </a:rPr>
              <a:t>)</a:t>
            </a:r>
            <a:r>
              <a:rPr lang="fr-FR" sz="2400" i="1">
                <a:latin typeface="Arial" charset="0"/>
                <a:ea typeface="MS PGothic" charset="0"/>
                <a:cs typeface="MS PGothic" charset="0"/>
              </a:rPr>
              <a:t>.</a:t>
            </a:r>
          </a:p>
          <a:p>
            <a:pPr eaLnBrk="1" hangingPunct="1">
              <a:buFontTx/>
              <a:buNone/>
            </a:pPr>
            <a:endParaRPr lang="fr-FR" sz="2400" i="1">
              <a:latin typeface="Arial" charset="0"/>
              <a:ea typeface="MS PGothic" charset="0"/>
              <a:cs typeface="MS PGothic" charset="0"/>
            </a:endParaRPr>
          </a:p>
          <a:p>
            <a:pPr eaLnBrk="1" hangingPunct="1"/>
            <a:r>
              <a:rPr lang="fr-FR" sz="2400">
                <a:latin typeface="Arial" charset="0"/>
                <a:ea typeface="MS PGothic" charset="0"/>
                <a:cs typeface="MS PGothic" charset="0"/>
              </a:rPr>
              <a:t>PR 2007/2012… 2017 Qui appartient, qui a rapport à l'islam.</a:t>
            </a:r>
            <a:r>
              <a:rPr lang="fr-FR" sz="2400" i="1">
                <a:latin typeface="Arial" charset="0"/>
                <a:ea typeface="MS PGothic" charset="0"/>
                <a:cs typeface="MS PGothic" charset="0"/>
              </a:rPr>
              <a:t> </a:t>
            </a:r>
            <a:r>
              <a:rPr lang="fr-FR" sz="2400">
                <a:latin typeface="Arial" charset="0"/>
                <a:ea typeface="MS PGothic" charset="0"/>
                <a:cs typeface="MS PGothic" charset="0"/>
              </a:rPr>
              <a:t>V. musulman.</a:t>
            </a:r>
            <a:r>
              <a:rPr lang="fr-FR" sz="2400" i="1">
                <a:latin typeface="Arial" charset="0"/>
                <a:ea typeface="MS PGothic" charset="0"/>
                <a:cs typeface="MS PGothic" charset="0"/>
              </a:rPr>
              <a:t> Loi islamique. </a:t>
            </a:r>
            <a:r>
              <a:rPr lang="fr-FR" sz="2400">
                <a:latin typeface="Arial" charset="0"/>
                <a:ea typeface="MS PGothic" charset="0"/>
                <a:cs typeface="MS PGothic" charset="0"/>
              </a:rPr>
              <a:t> charia.</a:t>
            </a:r>
            <a:r>
              <a:rPr lang="fr-FR" sz="2400" i="1">
                <a:latin typeface="Arial" charset="0"/>
                <a:ea typeface="MS PGothic" charset="0"/>
                <a:cs typeface="MS PGothic" charset="0"/>
              </a:rPr>
              <a:t> Foulard*, voile islamique </a:t>
            </a:r>
            <a:r>
              <a:rPr lang="fr-FR" sz="2400">
                <a:latin typeface="Arial" charset="0"/>
                <a:ea typeface="MS PGothic" charset="0"/>
                <a:cs typeface="MS PGothic" charset="0"/>
              </a:rPr>
              <a:t>( burqa, haïk, hijab, tchador, 1. voile).</a:t>
            </a:r>
            <a:r>
              <a:rPr lang="fr-FR" sz="2400" i="1">
                <a:latin typeface="Arial" charset="0"/>
                <a:ea typeface="MS PGothic" charset="0"/>
                <a:cs typeface="MS PGothic" charset="0"/>
              </a:rPr>
              <a:t> ▫ Études islamiques </a:t>
            </a:r>
            <a:r>
              <a:rPr lang="fr-FR" sz="2400">
                <a:latin typeface="Arial" charset="0"/>
                <a:ea typeface="MS PGothic" charset="0"/>
                <a:cs typeface="MS PGothic" charset="0"/>
              </a:rPr>
              <a:t>( coranique).</a:t>
            </a:r>
          </a:p>
          <a:p>
            <a:pPr eaLnBrk="1" hangingPunct="1"/>
            <a:endParaRPr lang="fr-FR" sz="1100">
              <a:latin typeface="Arial" charset="0"/>
              <a:ea typeface="MS PGothic" charset="0"/>
              <a:cs typeface="MS PGothic" charset="0"/>
            </a:endParaRPr>
          </a:p>
        </p:txBody>
      </p:sp>
    </p:spTree>
    <p:extLst>
      <p:ext uri="{BB962C8B-B14F-4D97-AF65-F5344CB8AC3E}">
        <p14:creationId xmlns:p14="http://schemas.microsoft.com/office/powerpoint/2010/main" val="2073314038"/>
      </p:ext>
    </p:extLst>
  </p:cSld>
  <p:clrMapOvr>
    <a:masterClrMapping/>
  </p:clrMapOvr>
  <p:timing>
    <p:tnLst>
      <p:par>
        <p:cTn xmlns:p14="http://schemas.microsoft.com/office/powerpoint/2010/main" id="1" dur="indefinite" restart="never" nodeType="tmRoot"/>
      </p:par>
    </p:tnLst>
  </p:timing>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61" name="Titolo 1"/>
          <p:cNvSpPr>
            <a:spLocks noGrp="1"/>
          </p:cNvSpPr>
          <p:nvPr>
            <p:ph type="title"/>
          </p:nvPr>
        </p:nvSpPr>
        <p:spPr/>
        <p:txBody>
          <a:bodyPr/>
          <a:lstStyle/>
          <a:p>
            <a:r>
              <a:rPr lang="it-IT" sz="2800" dirty="0" err="1">
                <a:latin typeface="Arial" charset="0"/>
                <a:ea typeface="MS PGothic" charset="0"/>
              </a:rPr>
              <a:t>Microstructure</a:t>
            </a:r>
            <a:r>
              <a:rPr lang="it-IT" sz="2800" dirty="0">
                <a:latin typeface="Arial" charset="0"/>
                <a:ea typeface="MS PGothic" charset="0"/>
              </a:rPr>
              <a:t> : 8</a:t>
            </a:r>
            <a:r>
              <a:rPr lang="it-IT" sz="2800" dirty="0" smtClean="0">
                <a:latin typeface="Arial" charset="0"/>
                <a:ea typeface="MS PGothic" charset="0"/>
              </a:rPr>
              <a:t>.  </a:t>
            </a:r>
            <a:r>
              <a:rPr lang="it-IT" sz="2800" dirty="0">
                <a:latin typeface="Arial" charset="0"/>
                <a:ea typeface="MS PGothic" charset="0"/>
              </a:rPr>
              <a:t>La </a:t>
            </a:r>
            <a:r>
              <a:rPr lang="it-IT" sz="2800" dirty="0" err="1">
                <a:latin typeface="Arial" charset="0"/>
                <a:ea typeface="MS PGothic" charset="0"/>
              </a:rPr>
              <a:t>remarque</a:t>
            </a:r>
            <a:endParaRPr lang="it-IT" sz="2800" dirty="0">
              <a:latin typeface="Arial" charset="0"/>
              <a:ea typeface="MS PGothic" charset="0"/>
            </a:endParaRPr>
          </a:p>
        </p:txBody>
      </p:sp>
      <p:sp>
        <p:nvSpPr>
          <p:cNvPr id="450562" name="Segnaposto contenuto 2"/>
          <p:cNvSpPr>
            <a:spLocks noGrp="1"/>
          </p:cNvSpPr>
          <p:nvPr>
            <p:ph idx="1"/>
          </p:nvPr>
        </p:nvSpPr>
        <p:spPr/>
        <p:txBody>
          <a:bodyPr/>
          <a:lstStyle/>
          <a:p>
            <a:pPr algn="just"/>
            <a:r>
              <a:rPr lang="it-IT" sz="2400" dirty="0">
                <a:latin typeface="Arial" charset="0"/>
                <a:ea typeface="MS PGothic" charset="0"/>
                <a:cs typeface="MS PGothic" charset="0"/>
              </a:rPr>
              <a:t>“La </a:t>
            </a:r>
            <a:r>
              <a:rPr lang="it-IT" sz="2400" dirty="0" err="1">
                <a:latin typeface="Arial" charset="0"/>
                <a:ea typeface="MS PGothic" charset="0"/>
                <a:cs typeface="MS PGothic" charset="0"/>
              </a:rPr>
              <a:t>remarque</a:t>
            </a:r>
            <a:r>
              <a:rPr lang="it-IT" sz="2400" dirty="0">
                <a:latin typeface="Arial" charset="0"/>
                <a:ea typeface="MS PGothic" charset="0"/>
                <a:cs typeface="MS PGothic" charset="0"/>
              </a:rPr>
              <a:t> </a:t>
            </a:r>
            <a:r>
              <a:rPr lang="it-IT" sz="2400" dirty="0" err="1">
                <a:latin typeface="Arial" charset="0"/>
                <a:ea typeface="MS PGothic" charset="0"/>
                <a:cs typeface="MS PGothic" charset="0"/>
              </a:rPr>
              <a:t>représente</a:t>
            </a:r>
            <a:r>
              <a:rPr lang="it-IT" sz="2400" dirty="0">
                <a:latin typeface="Arial" charset="0"/>
                <a:ea typeface="MS PGothic" charset="0"/>
                <a:cs typeface="MS PGothic" charset="0"/>
              </a:rPr>
              <a:t> un </a:t>
            </a:r>
            <a:r>
              <a:rPr lang="it-IT" sz="2400" dirty="0" err="1">
                <a:latin typeface="Arial" charset="0"/>
                <a:ea typeface="MS PGothic" charset="0"/>
                <a:cs typeface="MS PGothic" charset="0"/>
              </a:rPr>
              <a:t>lieu</a:t>
            </a:r>
            <a:r>
              <a:rPr lang="it-IT" sz="2400" dirty="0">
                <a:latin typeface="Arial" charset="0"/>
                <a:ea typeface="MS PGothic" charset="0"/>
                <a:cs typeface="MS PGothic" charset="0"/>
              </a:rPr>
              <a:t> de </a:t>
            </a:r>
            <a:r>
              <a:rPr lang="it-IT" sz="2400" dirty="0" err="1">
                <a:latin typeface="Arial" charset="0"/>
                <a:ea typeface="MS PGothic" charset="0"/>
                <a:cs typeface="MS PGothic" charset="0"/>
              </a:rPr>
              <a:t>respiration</a:t>
            </a:r>
            <a:r>
              <a:rPr lang="it-IT" sz="2400" dirty="0">
                <a:latin typeface="Arial" charset="0"/>
                <a:ea typeface="MS PGothic" charset="0"/>
                <a:cs typeface="MS PGothic" charset="0"/>
              </a:rPr>
              <a:t> pour le </a:t>
            </a:r>
            <a:r>
              <a:rPr lang="it-IT" sz="2400" dirty="0" err="1">
                <a:latin typeface="Arial" charset="0"/>
                <a:ea typeface="MS PGothic" charset="0"/>
                <a:cs typeface="MS PGothic" charset="0"/>
              </a:rPr>
              <a:t>lexicographe</a:t>
            </a:r>
            <a:r>
              <a:rPr lang="it-IT" sz="2400" dirty="0">
                <a:latin typeface="Arial" charset="0"/>
                <a:ea typeface="MS PGothic" charset="0"/>
                <a:cs typeface="MS PGothic" charset="0"/>
              </a:rPr>
              <a:t> : </a:t>
            </a:r>
            <a:r>
              <a:rPr lang="it-IT" sz="2400" dirty="0" err="1">
                <a:latin typeface="Arial" charset="0"/>
                <a:ea typeface="MS PGothic" charset="0"/>
                <a:cs typeface="MS PGothic" charset="0"/>
              </a:rPr>
              <a:t>peut-etre</a:t>
            </a:r>
            <a:r>
              <a:rPr lang="it-IT" sz="2400" dirty="0">
                <a:latin typeface="Arial" charset="0"/>
                <a:ea typeface="MS PGothic" charset="0"/>
                <a:cs typeface="MS PGothic" charset="0"/>
              </a:rPr>
              <a:t> </a:t>
            </a:r>
            <a:r>
              <a:rPr lang="it-IT" sz="2400" dirty="0" err="1">
                <a:latin typeface="Arial" charset="0"/>
                <a:ea typeface="MS PGothic" charset="0"/>
                <a:cs typeface="MS PGothic" charset="0"/>
              </a:rPr>
              <a:t>pourrait</a:t>
            </a:r>
            <a:r>
              <a:rPr lang="it-IT" sz="2400" dirty="0">
                <a:latin typeface="Arial" charset="0"/>
                <a:ea typeface="MS PGothic" charset="0"/>
                <a:cs typeface="MS PGothic" charset="0"/>
              </a:rPr>
              <a:t>-elle </a:t>
            </a:r>
            <a:r>
              <a:rPr lang="it-IT" sz="2400" dirty="0" err="1">
                <a:latin typeface="Arial" charset="0"/>
                <a:ea typeface="MS PGothic" charset="0"/>
                <a:cs typeface="MS PGothic" charset="0"/>
              </a:rPr>
              <a:t>même</a:t>
            </a:r>
            <a:r>
              <a:rPr lang="it-IT" sz="2400" dirty="0">
                <a:latin typeface="Arial" charset="0"/>
                <a:ea typeface="MS PGothic" charset="0"/>
                <a:cs typeface="MS PGothic" charset="0"/>
              </a:rPr>
              <a:t> </a:t>
            </a:r>
            <a:r>
              <a:rPr lang="it-IT" sz="2400" dirty="0" err="1">
                <a:latin typeface="Arial" charset="0"/>
                <a:ea typeface="MS PGothic" charset="0"/>
                <a:cs typeface="MS PGothic" charset="0"/>
              </a:rPr>
              <a:t>etre</a:t>
            </a:r>
            <a:r>
              <a:rPr lang="it-IT" sz="2400" dirty="0">
                <a:latin typeface="Arial" charset="0"/>
                <a:ea typeface="MS PGothic" charset="0"/>
                <a:cs typeface="MS PGothic" charset="0"/>
              </a:rPr>
              <a:t> </a:t>
            </a:r>
            <a:r>
              <a:rPr lang="it-IT" sz="2400" dirty="0" err="1">
                <a:latin typeface="Arial" charset="0"/>
                <a:ea typeface="MS PGothic" charset="0"/>
                <a:cs typeface="MS PGothic" charset="0"/>
              </a:rPr>
              <a:t>développée</a:t>
            </a:r>
            <a:r>
              <a:rPr lang="it-IT" sz="2400" dirty="0">
                <a:latin typeface="Arial" charset="0"/>
                <a:ea typeface="MS PGothic" charset="0"/>
                <a:cs typeface="MS PGothic" charset="0"/>
              </a:rPr>
              <a:t>, elle a en </a:t>
            </a:r>
            <a:r>
              <a:rPr lang="it-IT" sz="2400" dirty="0" err="1">
                <a:latin typeface="Arial" charset="0"/>
                <a:ea typeface="MS PGothic" charset="0"/>
                <a:cs typeface="MS PGothic" charset="0"/>
              </a:rPr>
              <a:t>effet</a:t>
            </a:r>
            <a:r>
              <a:rPr lang="it-IT" sz="2400" dirty="0">
                <a:latin typeface="Arial" charset="0"/>
                <a:ea typeface="MS PGothic" charset="0"/>
                <a:cs typeface="MS PGothic" charset="0"/>
              </a:rPr>
              <a:t> le </a:t>
            </a:r>
            <a:r>
              <a:rPr lang="it-IT" sz="2400" dirty="0" err="1">
                <a:latin typeface="Arial" charset="0"/>
                <a:ea typeface="MS PGothic" charset="0"/>
                <a:cs typeface="MS PGothic" charset="0"/>
              </a:rPr>
              <a:t>mérite</a:t>
            </a:r>
            <a:r>
              <a:rPr lang="it-IT" sz="2400" dirty="0">
                <a:latin typeface="Arial" charset="0"/>
                <a:ea typeface="MS PGothic" charset="0"/>
                <a:cs typeface="MS PGothic" charset="0"/>
              </a:rPr>
              <a:t> de </a:t>
            </a:r>
            <a:r>
              <a:rPr lang="it-IT" sz="2400" dirty="0" err="1">
                <a:latin typeface="Arial" charset="0"/>
                <a:ea typeface="MS PGothic" charset="0"/>
                <a:cs typeface="MS PGothic" charset="0"/>
              </a:rPr>
              <a:t>rappeler</a:t>
            </a:r>
            <a:r>
              <a:rPr lang="it-IT" sz="2400" dirty="0">
                <a:latin typeface="Arial" charset="0"/>
                <a:ea typeface="MS PGothic" charset="0"/>
                <a:cs typeface="MS PGothic" charset="0"/>
              </a:rPr>
              <a:t> </a:t>
            </a:r>
            <a:r>
              <a:rPr lang="it-IT" sz="2400" dirty="0" err="1">
                <a:latin typeface="Arial" charset="0"/>
                <a:ea typeface="MS PGothic" charset="0"/>
                <a:cs typeface="MS PGothic" charset="0"/>
              </a:rPr>
              <a:t>que</a:t>
            </a:r>
            <a:r>
              <a:rPr lang="it-IT" sz="2400" dirty="0">
                <a:latin typeface="Arial" charset="0"/>
                <a:ea typeface="MS PGothic" charset="0"/>
                <a:cs typeface="MS PGothic" charset="0"/>
              </a:rPr>
              <a:t> </a:t>
            </a:r>
            <a:r>
              <a:rPr lang="it-IT" sz="2400" b="1" dirty="0">
                <a:latin typeface="Arial" charset="0"/>
                <a:ea typeface="MS PGothic" charset="0"/>
                <a:cs typeface="MS PGothic" charset="0"/>
              </a:rPr>
              <a:t>le </a:t>
            </a:r>
            <a:r>
              <a:rPr lang="it-IT" sz="2400" b="1" dirty="0" err="1">
                <a:latin typeface="Arial" charset="0"/>
                <a:ea typeface="MS PGothic" charset="0"/>
                <a:cs typeface="MS PGothic" charset="0"/>
              </a:rPr>
              <a:t>dictionnaire</a:t>
            </a:r>
            <a:r>
              <a:rPr lang="it-IT" sz="2400" b="1" dirty="0">
                <a:latin typeface="Arial" charset="0"/>
                <a:ea typeface="MS PGothic" charset="0"/>
                <a:cs typeface="MS PGothic" charset="0"/>
              </a:rPr>
              <a:t> est un </a:t>
            </a:r>
            <a:r>
              <a:rPr lang="it-IT" sz="2400" b="1" dirty="0" err="1">
                <a:latin typeface="Arial" charset="0"/>
                <a:ea typeface="MS PGothic" charset="0"/>
                <a:cs typeface="MS PGothic" charset="0"/>
              </a:rPr>
              <a:t>lieu</a:t>
            </a:r>
            <a:r>
              <a:rPr lang="it-IT" sz="2400" b="1" dirty="0">
                <a:latin typeface="Arial" charset="0"/>
                <a:ea typeface="MS PGothic" charset="0"/>
                <a:cs typeface="MS PGothic" charset="0"/>
              </a:rPr>
              <a:t> d’</a:t>
            </a:r>
            <a:r>
              <a:rPr lang="it-IT" altLang="ja-JP" sz="2400" b="1" dirty="0" err="1">
                <a:latin typeface="Arial" charset="0"/>
                <a:ea typeface="MS PGothic" charset="0"/>
                <a:cs typeface="MS PGothic" charset="0"/>
              </a:rPr>
              <a:t>interprétation</a:t>
            </a:r>
            <a:r>
              <a:rPr lang="it-IT" sz="2400" b="1" dirty="0">
                <a:latin typeface="Arial" charset="0"/>
                <a:ea typeface="MS PGothic" charset="0"/>
                <a:cs typeface="MS PGothic" charset="0"/>
              </a:rPr>
              <a:t>”</a:t>
            </a:r>
            <a:r>
              <a:rPr lang="it-IT" altLang="ja-JP" sz="2400" b="1" dirty="0">
                <a:latin typeface="Arial" charset="0"/>
                <a:ea typeface="MS PGothic" charset="0"/>
                <a:cs typeface="MS PGothic" charset="0"/>
              </a:rPr>
              <a:t>.</a:t>
            </a:r>
          </a:p>
          <a:p>
            <a:r>
              <a:rPr lang="it-IT" sz="2400" dirty="0">
                <a:latin typeface="Arial" charset="0"/>
                <a:ea typeface="MS PGothic" charset="0"/>
                <a:cs typeface="MS PGothic" charset="0"/>
              </a:rPr>
              <a:t> </a:t>
            </a:r>
            <a:r>
              <a:rPr lang="it-IT" sz="2400" dirty="0" err="1">
                <a:latin typeface="Arial" charset="0"/>
                <a:ea typeface="MS PGothic" charset="0"/>
                <a:cs typeface="MS PGothic" charset="0"/>
              </a:rPr>
              <a:t>J</a:t>
            </a:r>
            <a:r>
              <a:rPr lang="it-IT" sz="2400" dirty="0">
                <a:latin typeface="Arial" charset="0"/>
                <a:ea typeface="MS PGothic" charset="0"/>
                <a:cs typeface="MS PGothic" charset="0"/>
              </a:rPr>
              <a:t>. </a:t>
            </a:r>
            <a:r>
              <a:rPr lang="it-IT" sz="2400" dirty="0" err="1">
                <a:latin typeface="Arial" charset="0"/>
                <a:ea typeface="MS PGothic" charset="0"/>
                <a:cs typeface="MS PGothic" charset="0"/>
              </a:rPr>
              <a:t>Pruvost</a:t>
            </a:r>
            <a:r>
              <a:rPr lang="it-IT" sz="2400" dirty="0">
                <a:latin typeface="Arial" charset="0"/>
                <a:ea typeface="MS PGothic" charset="0"/>
                <a:cs typeface="MS PGothic" charset="0"/>
              </a:rPr>
              <a:t>, </a:t>
            </a:r>
            <a:r>
              <a:rPr lang="it-IT" sz="2400" i="1" dirty="0" err="1">
                <a:latin typeface="Arial" charset="0"/>
                <a:ea typeface="MS PGothic" charset="0"/>
                <a:cs typeface="MS PGothic" charset="0"/>
              </a:rPr>
              <a:t>Les</a:t>
            </a:r>
            <a:r>
              <a:rPr lang="it-IT" sz="2400" i="1" dirty="0">
                <a:latin typeface="Arial" charset="0"/>
                <a:ea typeface="MS PGothic" charset="0"/>
                <a:cs typeface="MS PGothic" charset="0"/>
              </a:rPr>
              <a:t> </a:t>
            </a:r>
            <a:r>
              <a:rPr lang="it-IT" sz="2400" i="1" dirty="0" err="1">
                <a:latin typeface="Arial" charset="0"/>
                <a:ea typeface="MS PGothic" charset="0"/>
                <a:cs typeface="MS PGothic" charset="0"/>
              </a:rPr>
              <a:t>dictionnaires</a:t>
            </a:r>
            <a:r>
              <a:rPr lang="it-IT" sz="2400" i="1" dirty="0">
                <a:latin typeface="Arial" charset="0"/>
                <a:ea typeface="MS PGothic" charset="0"/>
                <a:cs typeface="MS PGothic" charset="0"/>
              </a:rPr>
              <a:t> </a:t>
            </a:r>
            <a:r>
              <a:rPr lang="it-IT" sz="2400" i="1" dirty="0" err="1">
                <a:latin typeface="Arial" charset="0"/>
                <a:ea typeface="MS PGothic" charset="0"/>
                <a:cs typeface="MS PGothic" charset="0"/>
              </a:rPr>
              <a:t>français</a:t>
            </a:r>
            <a:r>
              <a:rPr lang="it-IT" sz="2400" i="1" dirty="0">
                <a:latin typeface="Arial" charset="0"/>
                <a:ea typeface="MS PGothic" charset="0"/>
                <a:cs typeface="MS PGothic" charset="0"/>
              </a:rPr>
              <a:t>- </a:t>
            </a:r>
            <a:r>
              <a:rPr lang="it-IT" sz="2400" i="1" dirty="0" err="1">
                <a:latin typeface="Arial" charset="0"/>
                <a:ea typeface="MS PGothic" charset="0"/>
                <a:cs typeface="MS PGothic" charset="0"/>
              </a:rPr>
              <a:t>outils</a:t>
            </a:r>
            <a:r>
              <a:rPr lang="it-IT" sz="2400" i="1" dirty="0">
                <a:latin typeface="Arial" charset="0"/>
                <a:ea typeface="MS PGothic" charset="0"/>
                <a:cs typeface="MS PGothic" charset="0"/>
              </a:rPr>
              <a:t> d’une langue et d’une culture</a:t>
            </a:r>
            <a:r>
              <a:rPr lang="it-IT" sz="2400" dirty="0">
                <a:latin typeface="Arial" charset="0"/>
                <a:ea typeface="MS PGothic" charset="0"/>
                <a:cs typeface="MS PGothic" charset="0"/>
              </a:rPr>
              <a:t>, Paris, </a:t>
            </a:r>
            <a:r>
              <a:rPr lang="it-IT" sz="2400" dirty="0" err="1">
                <a:latin typeface="Arial" charset="0"/>
                <a:ea typeface="MS PGothic" charset="0"/>
                <a:cs typeface="MS PGothic" charset="0"/>
              </a:rPr>
              <a:t>Ophrys</a:t>
            </a:r>
            <a:r>
              <a:rPr lang="it-IT" sz="2400" dirty="0">
                <a:latin typeface="Arial" charset="0"/>
                <a:ea typeface="MS PGothic" charset="0"/>
                <a:cs typeface="MS PGothic" charset="0"/>
              </a:rPr>
              <a:t>, 2006, p.178</a:t>
            </a:r>
          </a:p>
        </p:txBody>
      </p:sp>
    </p:spTree>
    <p:extLst>
      <p:ext uri="{BB962C8B-B14F-4D97-AF65-F5344CB8AC3E}">
        <p14:creationId xmlns:p14="http://schemas.microsoft.com/office/powerpoint/2010/main" val="718905702"/>
      </p:ext>
    </p:extLst>
  </p:cSld>
  <p:clrMapOvr>
    <a:masterClrMapping/>
  </p:clrMapOvr>
  <p:timing>
    <p:tnLst>
      <p:par>
        <p:cTn xmlns:p14="http://schemas.microsoft.com/office/powerpoint/2010/main" id="1" dur="indefinite" restart="never" nodeType="tmRoot"/>
      </p:par>
    </p:tnLst>
  </p:timing>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smtClean="0"/>
              <a:t>Race</a:t>
            </a:r>
            <a:endParaRPr lang="fr-CA" sz="2800" i="1" dirty="0"/>
          </a:p>
        </p:txBody>
      </p:sp>
      <p:sp>
        <p:nvSpPr>
          <p:cNvPr id="3" name="Segnaposto contenuto 2"/>
          <p:cNvSpPr>
            <a:spLocks noGrp="1"/>
          </p:cNvSpPr>
          <p:nvPr>
            <p:ph idx="1"/>
          </p:nvPr>
        </p:nvSpPr>
        <p:spPr/>
        <p:txBody>
          <a:bodyPr>
            <a:normAutofit/>
          </a:bodyPr>
          <a:lstStyle/>
          <a:p>
            <a:r>
              <a:rPr lang="it-IT" sz="2400" b="1" dirty="0"/>
              <a:t> race </a:t>
            </a:r>
            <a:r>
              <a:rPr lang="it-IT" sz="2400" dirty="0"/>
              <a:t>[</a:t>
            </a:r>
            <a:r>
              <a:rPr lang="it-IT" sz="2400" dirty="0" err="1"/>
              <a:t>ʀas</a:t>
            </a:r>
            <a:r>
              <a:rPr lang="it-IT" sz="2400" dirty="0"/>
              <a:t>] </a:t>
            </a:r>
            <a:r>
              <a:rPr lang="it-IT" sz="2400" dirty="0" err="1"/>
              <a:t>nom</a:t>
            </a:r>
            <a:r>
              <a:rPr lang="it-IT" sz="2400" dirty="0"/>
              <a:t> </a:t>
            </a:r>
            <a:r>
              <a:rPr lang="it-IT" sz="2400" dirty="0" err="1"/>
              <a:t>féminin</a:t>
            </a:r>
            <a:r>
              <a:rPr lang="it-IT" sz="2400" dirty="0"/>
              <a:t> </a:t>
            </a:r>
            <a:r>
              <a:rPr lang="it-IT" sz="2400" dirty="0" err="1"/>
              <a:t>étym</a:t>
            </a:r>
            <a:r>
              <a:rPr lang="it-IT" sz="2400" dirty="0"/>
              <a:t>. fin </a:t>
            </a:r>
            <a:r>
              <a:rPr lang="it-IT" sz="2400" cap="all" dirty="0" err="1"/>
              <a:t>xv</a:t>
            </a:r>
            <a:r>
              <a:rPr lang="it-IT" sz="2400" baseline="30000" dirty="0" err="1"/>
              <a:t>e</a:t>
            </a:r>
            <a:r>
              <a:rPr lang="it-IT" sz="2400" dirty="0"/>
              <a:t> ◊ de l'</a:t>
            </a:r>
            <a:r>
              <a:rPr lang="it-IT" sz="2400" dirty="0" err="1"/>
              <a:t>italien</a:t>
            </a:r>
            <a:r>
              <a:rPr lang="it-IT" sz="2400" dirty="0"/>
              <a:t> </a:t>
            </a:r>
            <a:r>
              <a:rPr lang="it-IT" sz="2400" i="1" dirty="0"/>
              <a:t>razza</a:t>
            </a:r>
            <a:r>
              <a:rPr lang="it-IT" sz="2400" dirty="0"/>
              <a:t> « </a:t>
            </a:r>
            <a:r>
              <a:rPr lang="it-IT" sz="2400" dirty="0" err="1"/>
              <a:t>famille</a:t>
            </a:r>
            <a:r>
              <a:rPr lang="it-IT" sz="2400" dirty="0"/>
              <a:t> », « </a:t>
            </a:r>
            <a:r>
              <a:rPr lang="it-IT" sz="2400" dirty="0" err="1"/>
              <a:t>souche</a:t>
            </a:r>
            <a:r>
              <a:rPr lang="it-IT" sz="2400" dirty="0"/>
              <a:t> », « </a:t>
            </a:r>
            <a:r>
              <a:rPr lang="it-IT" sz="2400" dirty="0" err="1"/>
              <a:t>espèce</a:t>
            </a:r>
            <a:r>
              <a:rPr lang="it-IT" sz="2400" dirty="0"/>
              <a:t> », </a:t>
            </a:r>
            <a:r>
              <a:rPr lang="it-IT" sz="2400" dirty="0" err="1"/>
              <a:t>probablt</a:t>
            </a:r>
            <a:r>
              <a:rPr lang="it-IT" sz="2400" dirty="0"/>
              <a:t> d'un </a:t>
            </a:r>
            <a:r>
              <a:rPr lang="it-IT" sz="2400" dirty="0" err="1"/>
              <a:t>croisement</a:t>
            </a:r>
            <a:r>
              <a:rPr lang="it-IT" sz="2400" dirty="0"/>
              <a:t> </a:t>
            </a:r>
            <a:r>
              <a:rPr lang="it-IT" sz="2400" dirty="0" err="1"/>
              <a:t>entre</a:t>
            </a:r>
            <a:r>
              <a:rPr lang="it-IT" sz="2400" dirty="0"/>
              <a:t> le latin </a:t>
            </a:r>
            <a:r>
              <a:rPr lang="it-IT" sz="2400" i="1" dirty="0" err="1"/>
              <a:t>generatio</a:t>
            </a:r>
            <a:r>
              <a:rPr lang="it-IT" sz="2400" dirty="0"/>
              <a:t> (→ </a:t>
            </a:r>
            <a:r>
              <a:rPr lang="it-IT" sz="2400" dirty="0" err="1"/>
              <a:t>génération</a:t>
            </a:r>
            <a:r>
              <a:rPr lang="it-IT" sz="2400" dirty="0"/>
              <a:t>) et </a:t>
            </a:r>
            <a:r>
              <a:rPr lang="it-IT" sz="2400" i="1" dirty="0"/>
              <a:t>ratio</a:t>
            </a:r>
            <a:r>
              <a:rPr lang="it-IT" sz="2400" dirty="0"/>
              <a:t> « </a:t>
            </a:r>
            <a:r>
              <a:rPr lang="it-IT" sz="2400" dirty="0" err="1"/>
              <a:t>idée</a:t>
            </a:r>
            <a:r>
              <a:rPr lang="it-IT" sz="2400" dirty="0"/>
              <a:t> », « </a:t>
            </a:r>
            <a:r>
              <a:rPr lang="it-IT" sz="2400" dirty="0" err="1"/>
              <a:t>modèle</a:t>
            </a:r>
            <a:r>
              <a:rPr lang="it-IT" sz="2400" dirty="0"/>
              <a:t> d'un </a:t>
            </a:r>
            <a:r>
              <a:rPr lang="it-IT" sz="2400" dirty="0" err="1"/>
              <a:t>être</a:t>
            </a:r>
            <a:r>
              <a:rPr lang="it-IT" sz="2400" dirty="0"/>
              <a:t> vivant », « race » (→ </a:t>
            </a:r>
            <a:r>
              <a:rPr lang="it-IT" sz="2400" dirty="0" err="1"/>
              <a:t>ration</a:t>
            </a:r>
            <a:r>
              <a:rPr lang="it-IT" sz="2400" dirty="0"/>
              <a:t> et </a:t>
            </a:r>
            <a:r>
              <a:rPr lang="it-IT" sz="2400" dirty="0" err="1"/>
              <a:t>raison</a:t>
            </a:r>
            <a:r>
              <a:rPr lang="it-IT" sz="2400" dirty="0"/>
              <a:t>)</a:t>
            </a:r>
          </a:p>
          <a:p>
            <a:pPr algn="just"/>
            <a:r>
              <a:rPr lang="it-IT" sz="2400" dirty="0" smtClean="0"/>
              <a:t>III</a:t>
            </a:r>
            <a:r>
              <a:rPr lang="it-IT" sz="2400" dirty="0"/>
              <a:t>   </a:t>
            </a:r>
            <a:r>
              <a:rPr lang="it-IT" sz="2400" dirty="0" err="1"/>
              <a:t>Dans</a:t>
            </a:r>
            <a:r>
              <a:rPr lang="it-IT" sz="2400" dirty="0"/>
              <a:t> l'</a:t>
            </a:r>
            <a:r>
              <a:rPr lang="it-IT" sz="2400" dirty="0" err="1"/>
              <a:t>espèce</a:t>
            </a:r>
            <a:r>
              <a:rPr lang="it-IT" sz="2400" dirty="0"/>
              <a:t> </a:t>
            </a:r>
            <a:r>
              <a:rPr lang="it-IT" sz="2400" dirty="0" err="1"/>
              <a:t>humaine</a:t>
            </a:r>
            <a:r>
              <a:rPr lang="it-IT" sz="2400" dirty="0"/>
              <a:t> </a:t>
            </a:r>
            <a:r>
              <a:rPr lang="it-IT" sz="2400" b="1" cap="small" dirty="0"/>
              <a:t>rem. </a:t>
            </a:r>
            <a:r>
              <a:rPr lang="it-IT" sz="2400" dirty="0" err="1"/>
              <a:t>Rien</a:t>
            </a:r>
            <a:r>
              <a:rPr lang="it-IT" sz="2400" dirty="0"/>
              <a:t> ne </a:t>
            </a:r>
            <a:r>
              <a:rPr lang="it-IT" sz="2400" dirty="0" err="1"/>
              <a:t>permet</a:t>
            </a:r>
            <a:r>
              <a:rPr lang="it-IT" sz="2400" dirty="0"/>
              <a:t> de </a:t>
            </a:r>
            <a:r>
              <a:rPr lang="it-IT" sz="2400" dirty="0" err="1"/>
              <a:t>définir</a:t>
            </a:r>
            <a:r>
              <a:rPr lang="it-IT" sz="2400" dirty="0"/>
              <a:t> </a:t>
            </a:r>
            <a:r>
              <a:rPr lang="it-IT" sz="2400" dirty="0" err="1"/>
              <a:t>scientifiquement</a:t>
            </a:r>
            <a:r>
              <a:rPr lang="it-IT" sz="2400" dirty="0"/>
              <a:t> la </a:t>
            </a:r>
            <a:r>
              <a:rPr lang="it-IT" sz="2400" dirty="0" err="1"/>
              <a:t>notion</a:t>
            </a:r>
            <a:r>
              <a:rPr lang="it-IT" sz="2400" dirty="0"/>
              <a:t> de race.</a:t>
            </a:r>
          </a:p>
          <a:p>
            <a:r>
              <a:rPr lang="it-IT" sz="2400" dirty="0"/>
              <a:t>© 2020 </a:t>
            </a:r>
            <a:r>
              <a:rPr lang="it-IT" sz="2400" dirty="0" err="1"/>
              <a:t>Dictionnaires</a:t>
            </a:r>
            <a:r>
              <a:rPr lang="it-IT" sz="2400" dirty="0"/>
              <a:t> Le Robert - Le Petit Robert de la langue </a:t>
            </a:r>
            <a:r>
              <a:rPr lang="it-IT" sz="2400" dirty="0" err="1"/>
              <a:t>française</a:t>
            </a:r>
            <a:endParaRPr lang="it-IT" sz="2400" dirty="0"/>
          </a:p>
          <a:p>
            <a:endParaRPr lang="fr-CA" sz="2400" dirty="0"/>
          </a:p>
        </p:txBody>
      </p:sp>
    </p:spTree>
    <p:extLst>
      <p:ext uri="{BB962C8B-B14F-4D97-AF65-F5344CB8AC3E}">
        <p14:creationId xmlns:p14="http://schemas.microsoft.com/office/powerpoint/2010/main" val="77976764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7938" name="Titolo 1"/>
          <p:cNvSpPr>
            <a:spLocks noGrp="1"/>
          </p:cNvSpPr>
          <p:nvPr>
            <p:ph type="title"/>
          </p:nvPr>
        </p:nvSpPr>
        <p:spPr/>
        <p:txBody>
          <a:bodyPr/>
          <a:lstStyle/>
          <a:p>
            <a:r>
              <a:rPr lang="it-IT" altLang="it-IT" sz="2800"/>
              <a:t>Le vert</a:t>
            </a:r>
          </a:p>
        </p:txBody>
      </p:sp>
      <p:sp>
        <p:nvSpPr>
          <p:cNvPr id="167939" name="Segnaposto contenuto 2"/>
          <p:cNvSpPr>
            <a:spLocks noGrp="1"/>
          </p:cNvSpPr>
          <p:nvPr>
            <p:ph idx="1"/>
          </p:nvPr>
        </p:nvSpPr>
        <p:spPr/>
        <p:txBody>
          <a:bodyPr/>
          <a:lstStyle/>
          <a:p>
            <a:pPr algn="just"/>
            <a:r>
              <a:rPr lang="fr-FR" altLang="it-IT" sz="2400"/>
              <a:t>Vert comme la nature ou l</a:t>
            </a:r>
            <a:r>
              <a:rPr lang="fr-FR" altLang="fr-CA" sz="2400"/>
              <a:t>’</a:t>
            </a:r>
            <a:r>
              <a:rPr lang="fr-FR" altLang="it-IT" sz="2400"/>
              <a:t>écologie. Sachez que ce n</a:t>
            </a:r>
            <a:r>
              <a:rPr lang="fr-FR" altLang="fr-CA" sz="2400"/>
              <a:t>’</a:t>
            </a:r>
            <a:r>
              <a:rPr lang="fr-FR" altLang="it-IT" sz="2400"/>
              <a:t>est qu</a:t>
            </a:r>
            <a:r>
              <a:rPr lang="fr-FR" altLang="fr-CA" sz="2400"/>
              <a:t>’</a:t>
            </a:r>
            <a:r>
              <a:rPr lang="fr-FR" altLang="it-IT" sz="2400"/>
              <a:t>à partir de l</a:t>
            </a:r>
            <a:r>
              <a:rPr lang="fr-FR" altLang="fr-CA" sz="2400"/>
              <a:t>’</a:t>
            </a:r>
            <a:r>
              <a:rPr lang="fr-FR" altLang="it-IT" sz="2400"/>
              <a:t>époque romantique en Occident que le vert est associé à la nature, car auparavant la nature était surtout définie par les quatre éléments : le feu, l</a:t>
            </a:r>
            <a:r>
              <a:rPr lang="fr-FR" altLang="fr-CA" sz="2400"/>
              <a:t>’</a:t>
            </a:r>
            <a:r>
              <a:rPr lang="fr-FR" altLang="it-IT" sz="2400"/>
              <a:t>air, l</a:t>
            </a:r>
            <a:r>
              <a:rPr lang="fr-FR" altLang="fr-CA" sz="2400"/>
              <a:t>’</a:t>
            </a:r>
            <a:r>
              <a:rPr lang="fr-FR" altLang="it-IT" sz="2400"/>
              <a:t>eau, la terre. Et si aujourd</a:t>
            </a:r>
            <a:r>
              <a:rPr lang="fr-FR" altLang="fr-CA" sz="2400"/>
              <a:t>’</a:t>
            </a:r>
            <a:r>
              <a:rPr lang="fr-FR" altLang="it-IT" sz="2400"/>
              <a:t>hui le vert représente surtout l</a:t>
            </a:r>
            <a:r>
              <a:rPr lang="fr-FR" altLang="fr-CA" sz="2400"/>
              <a:t>’</a:t>
            </a:r>
            <a:r>
              <a:rPr lang="fr-FR" altLang="it-IT" sz="2400"/>
              <a:t>écologie, il porte encore en lui la symbolique de son histoire : le destin, le hasard, le jeu (tapis vert)…  </a:t>
            </a:r>
          </a:p>
          <a:p>
            <a:endParaRPr lang="it-IT" altLang="it-IT"/>
          </a:p>
        </p:txBody>
      </p:sp>
    </p:spTree>
    <p:extLst>
      <p:ext uri="{BB962C8B-B14F-4D97-AF65-F5344CB8AC3E}">
        <p14:creationId xmlns:p14="http://schemas.microsoft.com/office/powerpoint/2010/main" val="1818647324"/>
      </p:ext>
    </p:extLst>
  </p:cSld>
  <p:clrMapOvr>
    <a:masterClrMapping/>
  </p:clrMapOvr>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7729" name="Titolo 1"/>
          <p:cNvSpPr>
            <a:spLocks noGrp="1"/>
          </p:cNvSpPr>
          <p:nvPr>
            <p:ph type="title"/>
          </p:nvPr>
        </p:nvSpPr>
        <p:spPr/>
        <p:txBody>
          <a:bodyPr>
            <a:normAutofit fontScale="90000"/>
          </a:bodyPr>
          <a:lstStyle/>
          <a:p>
            <a:r>
              <a:rPr lang="it-IT" sz="2500" dirty="0">
                <a:latin typeface="Arial" charset="0"/>
                <a:ea typeface="MS PGothic" charset="0"/>
              </a:rPr>
              <a:t/>
            </a:r>
            <a:br>
              <a:rPr lang="it-IT" sz="2500" dirty="0">
                <a:latin typeface="Arial" charset="0"/>
                <a:ea typeface="MS PGothic" charset="0"/>
              </a:rPr>
            </a:br>
            <a:r>
              <a:rPr lang="it-IT" sz="3100" dirty="0" err="1" smtClean="0">
                <a:latin typeface="+mn-lt"/>
                <a:ea typeface="MS PGothic" charset="0"/>
              </a:rPr>
              <a:t>Les</a:t>
            </a:r>
            <a:r>
              <a:rPr lang="it-IT" sz="3100" dirty="0" smtClean="0">
                <a:latin typeface="+mn-lt"/>
                <a:ea typeface="MS PGothic" charset="0"/>
              </a:rPr>
              <a:t> </a:t>
            </a:r>
            <a:r>
              <a:rPr lang="it-IT" sz="3100" dirty="0" err="1" smtClean="0">
                <a:latin typeface="+mn-lt"/>
                <a:ea typeface="MS PGothic" charset="0"/>
              </a:rPr>
              <a:t>remarques</a:t>
            </a:r>
            <a:r>
              <a:rPr lang="it-IT" sz="3100" dirty="0" smtClean="0">
                <a:latin typeface="+mn-lt"/>
                <a:ea typeface="MS PGothic" charset="0"/>
              </a:rPr>
              <a:t>  </a:t>
            </a:r>
            <a:r>
              <a:rPr lang="it-IT" sz="3100" dirty="0">
                <a:latin typeface="+mn-lt"/>
                <a:ea typeface="MS PGothic" charset="0"/>
              </a:rPr>
              <a:t/>
            </a:r>
            <a:br>
              <a:rPr lang="it-IT" sz="3100" dirty="0">
                <a:latin typeface="+mn-lt"/>
                <a:ea typeface="MS PGothic" charset="0"/>
              </a:rPr>
            </a:br>
            <a:r>
              <a:rPr lang="it-IT" sz="3100" dirty="0" err="1">
                <a:latin typeface="+mn-lt"/>
                <a:ea typeface="MS PGothic" charset="0"/>
              </a:rPr>
              <a:t>Sur</a:t>
            </a:r>
            <a:r>
              <a:rPr lang="it-IT" sz="3100" dirty="0">
                <a:latin typeface="+mn-lt"/>
                <a:ea typeface="MS PGothic" charset="0"/>
              </a:rPr>
              <a:t> la </a:t>
            </a:r>
            <a:r>
              <a:rPr lang="it-IT" sz="3100" dirty="0" err="1">
                <a:latin typeface="+mn-lt"/>
                <a:ea typeface="MS PGothic" charset="0"/>
              </a:rPr>
              <a:t>question</a:t>
            </a:r>
            <a:r>
              <a:rPr lang="it-IT" sz="3100" dirty="0">
                <a:latin typeface="+mn-lt"/>
                <a:ea typeface="MS PGothic" charset="0"/>
              </a:rPr>
              <a:t> de la </a:t>
            </a:r>
            <a:r>
              <a:rPr lang="it-IT" sz="3100" dirty="0" err="1">
                <a:latin typeface="+mn-lt"/>
                <a:ea typeface="MS PGothic" charset="0"/>
              </a:rPr>
              <a:t>féminisation</a:t>
            </a:r>
            <a:r>
              <a:rPr lang="it-IT" sz="3100" dirty="0">
                <a:latin typeface="+mn-lt"/>
                <a:ea typeface="MS PGothic" charset="0"/>
              </a:rPr>
              <a:t> </a:t>
            </a:r>
          </a:p>
        </p:txBody>
      </p:sp>
      <p:sp>
        <p:nvSpPr>
          <p:cNvPr id="457730" name="Segnaposto contenuto 2"/>
          <p:cNvSpPr>
            <a:spLocks noGrp="1"/>
          </p:cNvSpPr>
          <p:nvPr>
            <p:ph idx="1"/>
          </p:nvPr>
        </p:nvSpPr>
        <p:spPr/>
        <p:txBody>
          <a:bodyPr>
            <a:normAutofit/>
          </a:bodyPr>
          <a:lstStyle/>
          <a:p>
            <a:r>
              <a:rPr lang="it-IT" sz="2400" dirty="0" err="1" smtClean="0">
                <a:effectLst/>
              </a:rPr>
              <a:t>professeur</a:t>
            </a:r>
            <a:r>
              <a:rPr lang="it-IT" sz="2400" dirty="0" smtClean="0">
                <a:effectLst/>
              </a:rPr>
              <a:t> [</a:t>
            </a:r>
            <a:r>
              <a:rPr lang="it-IT" sz="2400" dirty="0" err="1" smtClean="0">
                <a:effectLst/>
              </a:rPr>
              <a:t>pʀɔfesœʀ</a:t>
            </a:r>
            <a:r>
              <a:rPr lang="it-IT" sz="2400" dirty="0" smtClean="0">
                <a:effectLst/>
              </a:rPr>
              <a:t>] </a:t>
            </a:r>
            <a:r>
              <a:rPr lang="it-IT" sz="2400" dirty="0" err="1" smtClean="0">
                <a:effectLst/>
              </a:rPr>
              <a:t>nom</a:t>
            </a:r>
            <a:r>
              <a:rPr lang="it-IT" sz="2400" dirty="0" smtClean="0">
                <a:effectLst/>
              </a:rPr>
              <a:t> </a:t>
            </a:r>
            <a:r>
              <a:rPr lang="it-IT" sz="2400" dirty="0" err="1" smtClean="0">
                <a:effectLst/>
              </a:rPr>
              <a:t>étym</a:t>
            </a:r>
            <a:r>
              <a:rPr lang="it-IT" sz="2400" dirty="0" smtClean="0">
                <a:effectLst/>
              </a:rPr>
              <a:t>. </a:t>
            </a:r>
            <a:r>
              <a:rPr lang="it-IT" sz="2400" u="none" strike="noStrike" dirty="0" smtClean="0">
                <a:effectLst/>
              </a:rPr>
              <a:t>1337</a:t>
            </a:r>
            <a:r>
              <a:rPr lang="it-IT" sz="2400" dirty="0" smtClean="0">
                <a:effectLst/>
              </a:rPr>
              <a:t> ; en </a:t>
            </a:r>
            <a:r>
              <a:rPr lang="it-IT" sz="2400" dirty="0" err="1" smtClean="0">
                <a:effectLst/>
              </a:rPr>
              <a:t>parlant</a:t>
            </a:r>
            <a:r>
              <a:rPr lang="it-IT" sz="2400" dirty="0" smtClean="0">
                <a:effectLst/>
              </a:rPr>
              <a:t> d'une femme 1846 ◊ latin </a:t>
            </a:r>
            <a:r>
              <a:rPr lang="it-IT" sz="2400" b="0" i="1" dirty="0" smtClean="0">
                <a:effectLst/>
              </a:rPr>
              <a:t>professor,</a:t>
            </a:r>
            <a:r>
              <a:rPr lang="it-IT" sz="2400" dirty="0" smtClean="0">
                <a:effectLst/>
              </a:rPr>
              <a:t> de </a:t>
            </a:r>
            <a:r>
              <a:rPr lang="it-IT" sz="2400" b="0" i="1" dirty="0" err="1" smtClean="0">
                <a:effectLst/>
              </a:rPr>
              <a:t>profiteri</a:t>
            </a:r>
            <a:r>
              <a:rPr lang="it-IT" sz="2400" dirty="0" smtClean="0">
                <a:effectLst/>
              </a:rPr>
              <a:t> « </a:t>
            </a:r>
            <a:r>
              <a:rPr lang="it-IT" sz="2400" dirty="0" err="1" smtClean="0">
                <a:effectLst/>
              </a:rPr>
              <a:t>enseigner</a:t>
            </a:r>
            <a:r>
              <a:rPr lang="it-IT" sz="2400" dirty="0" smtClean="0">
                <a:effectLst/>
              </a:rPr>
              <a:t> en public » </a:t>
            </a:r>
            <a:r>
              <a:rPr lang="it-IT" sz="2400" dirty="0" err="1" smtClean="0">
                <a:effectLst/>
              </a:rPr>
              <a:t>Famille</a:t>
            </a:r>
            <a:r>
              <a:rPr lang="it-IT" sz="2400" dirty="0" smtClean="0">
                <a:effectLst/>
              </a:rPr>
              <a:t> </a:t>
            </a:r>
            <a:r>
              <a:rPr lang="it-IT" sz="2400" dirty="0" err="1" smtClean="0">
                <a:effectLst/>
              </a:rPr>
              <a:t>étymologique</a:t>
            </a:r>
            <a:r>
              <a:rPr lang="it-IT" sz="2400" dirty="0" smtClean="0">
                <a:effectLst/>
              </a:rPr>
              <a:t> ⇨  </a:t>
            </a:r>
            <a:r>
              <a:rPr lang="it-IT" sz="2400" dirty="0" err="1" smtClean="0">
                <a:effectLst/>
              </a:rPr>
              <a:t>fable</a:t>
            </a:r>
            <a:r>
              <a:rPr lang="it-IT" sz="2400" dirty="0" smtClean="0">
                <a:effectLst/>
              </a:rPr>
              <a:t>.</a:t>
            </a:r>
          </a:p>
          <a:p>
            <a:r>
              <a:rPr lang="it-IT" sz="2400" dirty="0" smtClean="0">
                <a:effectLst/>
              </a:rPr>
              <a:t>❖</a:t>
            </a:r>
          </a:p>
          <a:p>
            <a:r>
              <a:rPr lang="it-IT" sz="2400" b="1" cap="small" dirty="0" smtClean="0">
                <a:effectLst/>
              </a:rPr>
              <a:t>rem. </a:t>
            </a:r>
            <a:r>
              <a:rPr lang="it-IT" sz="2400" dirty="0" err="1" smtClean="0">
                <a:effectLst/>
              </a:rPr>
              <a:t>Au</a:t>
            </a:r>
            <a:r>
              <a:rPr lang="it-IT" sz="2400" dirty="0" smtClean="0">
                <a:effectLst/>
              </a:rPr>
              <a:t> </a:t>
            </a:r>
            <a:r>
              <a:rPr lang="it-IT" sz="2400" dirty="0" err="1" smtClean="0">
                <a:effectLst/>
              </a:rPr>
              <a:t>féminin</a:t>
            </a:r>
            <a:r>
              <a:rPr lang="it-IT" sz="2400" dirty="0" smtClean="0">
                <a:effectLst/>
              </a:rPr>
              <a:t>, on </a:t>
            </a:r>
            <a:r>
              <a:rPr lang="it-IT" sz="2400" dirty="0" err="1" smtClean="0">
                <a:effectLst/>
              </a:rPr>
              <a:t>trouve</a:t>
            </a:r>
            <a:r>
              <a:rPr lang="it-IT" sz="2400" dirty="0" smtClean="0">
                <a:effectLst/>
              </a:rPr>
              <a:t> la </a:t>
            </a:r>
            <a:r>
              <a:rPr lang="it-IT" sz="2400" dirty="0" err="1" smtClean="0">
                <a:effectLst/>
              </a:rPr>
              <a:t>professeur</a:t>
            </a:r>
            <a:r>
              <a:rPr lang="it-IT" sz="2400" dirty="0" smtClean="0">
                <a:effectLst/>
              </a:rPr>
              <a:t>, et la </a:t>
            </a:r>
            <a:r>
              <a:rPr lang="it-IT" sz="2400" dirty="0" err="1" smtClean="0">
                <a:effectLst/>
              </a:rPr>
              <a:t>professeure</a:t>
            </a:r>
            <a:r>
              <a:rPr lang="it-IT" sz="2400" dirty="0" smtClean="0">
                <a:effectLst/>
              </a:rPr>
              <a:t> </a:t>
            </a:r>
            <a:r>
              <a:rPr lang="it-IT" sz="2400" dirty="0" err="1" smtClean="0">
                <a:effectLst/>
              </a:rPr>
              <a:t>sur</a:t>
            </a:r>
            <a:r>
              <a:rPr lang="it-IT" sz="2400" dirty="0" smtClean="0">
                <a:effectLst/>
              </a:rPr>
              <a:t> le </a:t>
            </a:r>
            <a:r>
              <a:rPr lang="it-IT" sz="2400" dirty="0" err="1" smtClean="0">
                <a:effectLst/>
              </a:rPr>
              <a:t>modèle</a:t>
            </a:r>
            <a:r>
              <a:rPr lang="it-IT" sz="2400" dirty="0" smtClean="0">
                <a:effectLst/>
              </a:rPr>
              <a:t> </a:t>
            </a:r>
            <a:r>
              <a:rPr lang="it-IT" sz="2400" dirty="0" err="1" smtClean="0">
                <a:effectLst/>
              </a:rPr>
              <a:t>du</a:t>
            </a:r>
            <a:r>
              <a:rPr lang="it-IT" sz="2400" dirty="0" smtClean="0">
                <a:effectLst/>
              </a:rPr>
              <a:t> </a:t>
            </a:r>
            <a:r>
              <a:rPr lang="it-IT" sz="2400" dirty="0" err="1" smtClean="0">
                <a:effectLst/>
              </a:rPr>
              <a:t>français</a:t>
            </a:r>
            <a:r>
              <a:rPr lang="it-IT" sz="2400" dirty="0" smtClean="0">
                <a:effectLst/>
              </a:rPr>
              <a:t> </a:t>
            </a:r>
            <a:r>
              <a:rPr lang="it-IT" sz="2400" dirty="0" err="1" smtClean="0">
                <a:effectLst/>
              </a:rPr>
              <a:t>du</a:t>
            </a:r>
            <a:r>
              <a:rPr lang="it-IT" sz="2400" dirty="0" smtClean="0">
                <a:effectLst/>
              </a:rPr>
              <a:t> Canada.</a:t>
            </a:r>
          </a:p>
          <a:p>
            <a:r>
              <a:rPr lang="it-IT" sz="2400" dirty="0" smtClean="0">
                <a:effectLst/>
              </a:rPr>
              <a:t>© 2020 </a:t>
            </a:r>
            <a:r>
              <a:rPr lang="it-IT" sz="2400" dirty="0" err="1" smtClean="0">
                <a:effectLst/>
              </a:rPr>
              <a:t>Dictionnaires</a:t>
            </a:r>
            <a:r>
              <a:rPr lang="it-IT" sz="2400" dirty="0" smtClean="0">
                <a:effectLst/>
              </a:rPr>
              <a:t> Le Robert - Le Petit Robert de la langue </a:t>
            </a:r>
            <a:r>
              <a:rPr lang="it-IT" sz="2400" dirty="0" err="1" smtClean="0">
                <a:effectLst/>
              </a:rPr>
              <a:t>française</a:t>
            </a:r>
            <a:endParaRPr lang="it-IT" sz="2400" dirty="0" smtClean="0">
              <a:effectLst/>
            </a:endParaRPr>
          </a:p>
          <a:p>
            <a:endParaRPr lang="it-IT" sz="2400" dirty="0">
              <a:latin typeface="Arial" charset="0"/>
              <a:ea typeface="MS PGothic" charset="0"/>
              <a:cs typeface="MS PGothic" charset="0"/>
            </a:endParaRPr>
          </a:p>
        </p:txBody>
      </p:sp>
    </p:spTree>
    <p:extLst>
      <p:ext uri="{BB962C8B-B14F-4D97-AF65-F5344CB8AC3E}">
        <p14:creationId xmlns:p14="http://schemas.microsoft.com/office/powerpoint/2010/main" val="298547012"/>
      </p:ext>
    </p:extLst>
  </p:cSld>
  <p:clrMapOvr>
    <a:masterClrMapping/>
  </p:clrMapOvr>
  <p:timing>
    <p:tnLst>
      <p:par>
        <p:cTn xmlns:p14="http://schemas.microsoft.com/office/powerpoint/2010/main" id="1" dur="indefinite" restart="never" nodeType="tmRoot"/>
      </p:par>
    </p:tnLst>
  </p:timing>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z="2800" dirty="0" smtClean="0">
                <a:latin typeface="Arial" charset="0"/>
                <a:ea typeface="MS PGothic" charset="0"/>
              </a:rPr>
              <a:t>La </a:t>
            </a:r>
            <a:r>
              <a:rPr lang="it-IT" sz="2800" dirty="0" err="1" smtClean="0">
                <a:latin typeface="Arial" charset="0"/>
                <a:ea typeface="MS PGothic" charset="0"/>
              </a:rPr>
              <a:t>remarque</a:t>
            </a:r>
            <a:r>
              <a:rPr lang="it-IT" sz="2800" dirty="0" smtClean="0">
                <a:latin typeface="Arial" charset="0"/>
                <a:ea typeface="MS PGothic" charset="0"/>
              </a:rPr>
              <a:t> </a:t>
            </a:r>
            <a:r>
              <a:rPr lang="it-IT" sz="2800" dirty="0" err="1" smtClean="0">
                <a:latin typeface="Arial" charset="0"/>
                <a:ea typeface="MS PGothic" charset="0"/>
              </a:rPr>
              <a:t>sur</a:t>
            </a:r>
            <a:r>
              <a:rPr lang="it-IT" sz="2800" dirty="0" smtClean="0">
                <a:latin typeface="Arial" charset="0"/>
                <a:ea typeface="MS PGothic" charset="0"/>
              </a:rPr>
              <a:t> </a:t>
            </a:r>
            <a:r>
              <a:rPr lang="it-IT" sz="2800" dirty="0" err="1" smtClean="0">
                <a:latin typeface="Arial" charset="0"/>
                <a:ea typeface="MS PGothic" charset="0"/>
              </a:rPr>
              <a:t>les</a:t>
            </a:r>
            <a:r>
              <a:rPr lang="it-IT" sz="2800" dirty="0" smtClean="0">
                <a:latin typeface="Arial" charset="0"/>
                <a:ea typeface="MS PGothic" charset="0"/>
              </a:rPr>
              <a:t> </a:t>
            </a:r>
            <a:r>
              <a:rPr lang="it-IT" sz="2800" dirty="0" err="1" smtClean="0">
                <a:latin typeface="Arial" charset="0"/>
                <a:ea typeface="MS PGothic" charset="0"/>
              </a:rPr>
              <a:t>questions</a:t>
            </a:r>
            <a:r>
              <a:rPr lang="it-IT" sz="2800" dirty="0" smtClean="0">
                <a:latin typeface="Arial" charset="0"/>
                <a:ea typeface="MS PGothic" charset="0"/>
              </a:rPr>
              <a:t> de l’</a:t>
            </a:r>
            <a:r>
              <a:rPr lang="it-IT" sz="2800" dirty="0" err="1" smtClean="0">
                <a:latin typeface="Arial" charset="0"/>
                <a:ea typeface="MS PGothic" charset="0"/>
              </a:rPr>
              <a:t>emprunt</a:t>
            </a:r>
            <a:endParaRPr lang="it-IT" sz="2800" dirty="0"/>
          </a:p>
        </p:txBody>
      </p:sp>
      <p:sp>
        <p:nvSpPr>
          <p:cNvPr id="3" name="Segnaposto contenuto 2"/>
          <p:cNvSpPr>
            <a:spLocks noGrp="1"/>
          </p:cNvSpPr>
          <p:nvPr>
            <p:ph idx="1"/>
          </p:nvPr>
        </p:nvSpPr>
        <p:spPr/>
        <p:txBody>
          <a:bodyPr>
            <a:normAutofit/>
          </a:bodyPr>
          <a:lstStyle/>
          <a:p>
            <a:pPr algn="just"/>
            <a:endParaRPr lang="fr-FR" sz="2400" dirty="0" smtClean="0"/>
          </a:p>
          <a:p>
            <a:pPr algn="just"/>
            <a:r>
              <a:rPr lang="fr-FR" sz="2400" dirty="0" smtClean="0"/>
              <a:t>On trouve les recommandations officielles (termes et expressions approuvés ou recommandés par décret ministériel) comme à l’entrée </a:t>
            </a:r>
            <a:r>
              <a:rPr lang="fr-FR" sz="2400" i="1" dirty="0" smtClean="0"/>
              <a:t>web</a:t>
            </a:r>
            <a:r>
              <a:rPr lang="fr-FR" sz="2400" dirty="0" smtClean="0"/>
              <a:t> : </a:t>
            </a:r>
            <a:r>
              <a:rPr lang="fr-FR" sz="2400" dirty="0" err="1" smtClean="0"/>
              <a:t>Recomm</a:t>
            </a:r>
            <a:r>
              <a:rPr lang="fr-FR" sz="2400" dirty="0" smtClean="0"/>
              <a:t>. </a:t>
            </a:r>
            <a:r>
              <a:rPr lang="fr-FR" sz="2400" dirty="0" err="1" smtClean="0"/>
              <a:t>offic</a:t>
            </a:r>
            <a:r>
              <a:rPr lang="fr-FR" sz="2400" dirty="0" smtClean="0"/>
              <a:t>. </a:t>
            </a:r>
            <a:r>
              <a:rPr lang="fr-FR" sz="2400" i="1" dirty="0" smtClean="0"/>
              <a:t>toile (d'araignée) mondiale. </a:t>
            </a:r>
          </a:p>
          <a:p>
            <a:r>
              <a:rPr lang="fr-FR" sz="2400" dirty="0" smtClean="0"/>
              <a:t>à baladeur</a:t>
            </a:r>
            <a:r>
              <a:rPr lang="fr-FR" sz="2400" dirty="0"/>
              <a:t>, </a:t>
            </a:r>
            <a:r>
              <a:rPr lang="fr-FR" sz="2400" dirty="0" err="1" smtClean="0"/>
              <a:t>euse</a:t>
            </a:r>
            <a:r>
              <a:rPr lang="fr-FR" sz="2400" dirty="0" smtClean="0"/>
              <a:t>, </a:t>
            </a:r>
            <a:r>
              <a:rPr lang="fr-FR" sz="2400" dirty="0" err="1"/>
              <a:t>Recomm</a:t>
            </a:r>
            <a:r>
              <a:rPr lang="fr-FR" sz="2400" dirty="0"/>
              <a:t>. </a:t>
            </a:r>
            <a:r>
              <a:rPr lang="fr-FR" sz="2400" dirty="0" err="1"/>
              <a:t>offic</a:t>
            </a:r>
            <a:r>
              <a:rPr lang="fr-FR" sz="2400" dirty="0"/>
              <a:t>. pour </a:t>
            </a:r>
            <a:r>
              <a:rPr lang="fr-FR" sz="2400" i="1" dirty="0"/>
              <a:t>walkman*</a:t>
            </a:r>
            <a:r>
              <a:rPr lang="fr-FR" sz="2400" i="1" dirty="0" smtClean="0"/>
              <a:t>.</a:t>
            </a:r>
            <a:endParaRPr lang="it-IT" sz="2400" dirty="0" smtClean="0"/>
          </a:p>
          <a:p>
            <a:pPr algn="just"/>
            <a:r>
              <a:rPr lang="it-IT" sz="2400" dirty="0" smtClean="0"/>
              <a:t>à </a:t>
            </a:r>
            <a:r>
              <a:rPr lang="it-IT" sz="2400" i="1" dirty="0"/>
              <a:t>Airbag</a:t>
            </a:r>
            <a:r>
              <a:rPr lang="it-IT" sz="2400" dirty="0"/>
              <a:t> : </a:t>
            </a:r>
            <a:r>
              <a:rPr lang="it-IT" sz="2400" dirty="0" err="1"/>
              <a:t>Recomm</a:t>
            </a:r>
            <a:r>
              <a:rPr lang="it-IT" sz="2400" dirty="0"/>
              <a:t>. </a:t>
            </a:r>
            <a:r>
              <a:rPr lang="it-IT" sz="2400" dirty="0" err="1"/>
              <a:t>offic</a:t>
            </a:r>
            <a:r>
              <a:rPr lang="it-IT" sz="2400" dirty="0"/>
              <a:t>. </a:t>
            </a:r>
            <a:r>
              <a:rPr lang="it-IT" sz="2400" i="1" dirty="0" err="1"/>
              <a:t>sac</a:t>
            </a:r>
            <a:r>
              <a:rPr lang="it-IT" sz="2400" i="1" dirty="0"/>
              <a:t> </a:t>
            </a:r>
            <a:r>
              <a:rPr lang="it-IT" sz="2400" i="1" dirty="0" err="1"/>
              <a:t>gonflable</a:t>
            </a:r>
            <a:r>
              <a:rPr lang="it-IT" sz="2400" i="1" dirty="0"/>
              <a:t>, </a:t>
            </a:r>
            <a:r>
              <a:rPr lang="it-IT" sz="2400" i="1" dirty="0" err="1"/>
              <a:t>coussin</a:t>
            </a:r>
            <a:r>
              <a:rPr lang="it-IT" sz="2400" i="1" dirty="0"/>
              <a:t> </a:t>
            </a:r>
            <a:r>
              <a:rPr lang="it-IT" sz="2400" i="1" dirty="0" err="1"/>
              <a:t>gonflable</a:t>
            </a:r>
            <a:r>
              <a:rPr lang="it-IT" sz="2400" i="1" dirty="0"/>
              <a:t>, </a:t>
            </a:r>
            <a:r>
              <a:rPr lang="it-IT" sz="2400" i="1" dirty="0" err="1"/>
              <a:t>coussin</a:t>
            </a:r>
            <a:r>
              <a:rPr lang="it-IT" sz="2400" i="1" dirty="0"/>
              <a:t> de </a:t>
            </a:r>
            <a:r>
              <a:rPr lang="it-IT" sz="2400" i="1" dirty="0" err="1"/>
              <a:t>sécurité</a:t>
            </a:r>
            <a:r>
              <a:rPr lang="it-IT" sz="2400" i="1" dirty="0"/>
              <a:t>.</a:t>
            </a:r>
            <a:endParaRPr lang="it-IT" sz="2400" dirty="0"/>
          </a:p>
          <a:p>
            <a:pPr marL="0" indent="0" algn="just">
              <a:buNone/>
            </a:pPr>
            <a:endParaRPr lang="fr-FR" sz="2400" i="1" dirty="0" smtClean="0"/>
          </a:p>
          <a:p>
            <a:pPr algn="just"/>
            <a:endParaRPr lang="it-IT" sz="2400" dirty="0"/>
          </a:p>
        </p:txBody>
      </p:sp>
    </p:spTree>
    <p:extLst>
      <p:ext uri="{BB962C8B-B14F-4D97-AF65-F5344CB8AC3E}">
        <p14:creationId xmlns:p14="http://schemas.microsoft.com/office/powerpoint/2010/main" val="1167366244"/>
      </p:ext>
    </p:extLst>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dirty="0"/>
              <a:t>e-mail </a:t>
            </a:r>
            <a:endParaRPr lang="fr-CA" sz="2800" dirty="0"/>
          </a:p>
        </p:txBody>
      </p:sp>
      <p:sp>
        <p:nvSpPr>
          <p:cNvPr id="3" name="Segnaposto contenuto 2"/>
          <p:cNvSpPr>
            <a:spLocks noGrp="1"/>
          </p:cNvSpPr>
          <p:nvPr>
            <p:ph idx="1"/>
          </p:nvPr>
        </p:nvSpPr>
        <p:spPr/>
        <p:txBody>
          <a:bodyPr>
            <a:normAutofit lnSpcReduction="10000"/>
          </a:bodyPr>
          <a:lstStyle/>
          <a:p>
            <a:endParaRPr lang="it-IT" sz="2400" dirty="0" smtClean="0">
              <a:effectLst/>
            </a:endParaRPr>
          </a:p>
          <a:p>
            <a:pPr algn="just"/>
            <a:r>
              <a:rPr lang="it-IT" sz="2400" dirty="0" smtClean="0">
                <a:effectLst/>
              </a:rPr>
              <a:t>e-mail [</a:t>
            </a:r>
            <a:r>
              <a:rPr lang="it-IT" sz="2400" dirty="0" err="1" smtClean="0">
                <a:effectLst/>
              </a:rPr>
              <a:t>imɛl</a:t>
            </a:r>
            <a:r>
              <a:rPr lang="it-IT" sz="2400" dirty="0" smtClean="0">
                <a:effectLst/>
              </a:rPr>
              <a:t>] </a:t>
            </a:r>
            <a:r>
              <a:rPr lang="it-IT" sz="2400" dirty="0" err="1" smtClean="0">
                <a:effectLst/>
              </a:rPr>
              <a:t>nom</a:t>
            </a:r>
            <a:r>
              <a:rPr lang="it-IT" sz="2400" dirty="0" smtClean="0">
                <a:effectLst/>
              </a:rPr>
              <a:t> </a:t>
            </a:r>
            <a:r>
              <a:rPr lang="it-IT" sz="2400" dirty="0" err="1" smtClean="0">
                <a:effectLst/>
              </a:rPr>
              <a:t>masculin</a:t>
            </a:r>
            <a:r>
              <a:rPr lang="it-IT" sz="2400" dirty="0" smtClean="0">
                <a:effectLst/>
              </a:rPr>
              <a:t> </a:t>
            </a:r>
            <a:r>
              <a:rPr lang="it-IT" sz="2400" dirty="0" err="1" smtClean="0">
                <a:effectLst/>
              </a:rPr>
              <a:t>étym</a:t>
            </a:r>
            <a:r>
              <a:rPr lang="it-IT" sz="2400" dirty="0" smtClean="0">
                <a:effectLst/>
              </a:rPr>
              <a:t>. 1994 ◊ </a:t>
            </a:r>
            <a:r>
              <a:rPr lang="it-IT" sz="2400" dirty="0" err="1" smtClean="0">
                <a:effectLst/>
              </a:rPr>
              <a:t>mot</a:t>
            </a:r>
            <a:r>
              <a:rPr lang="it-IT" sz="2400" dirty="0" smtClean="0">
                <a:effectLst/>
              </a:rPr>
              <a:t> </a:t>
            </a:r>
            <a:r>
              <a:rPr lang="it-IT" sz="2400" dirty="0" err="1" smtClean="0">
                <a:effectLst/>
              </a:rPr>
              <a:t>anglais</a:t>
            </a:r>
            <a:r>
              <a:rPr lang="it-IT" sz="2400" dirty="0" smtClean="0">
                <a:effectLst/>
              </a:rPr>
              <a:t> </a:t>
            </a:r>
            <a:r>
              <a:rPr lang="it-IT" sz="2400" dirty="0" err="1" smtClean="0">
                <a:effectLst/>
              </a:rPr>
              <a:t>américain</a:t>
            </a:r>
            <a:r>
              <a:rPr lang="it-IT" sz="2400" dirty="0" smtClean="0">
                <a:effectLst/>
              </a:rPr>
              <a:t>, </a:t>
            </a:r>
            <a:r>
              <a:rPr lang="it-IT" sz="2400" dirty="0" err="1" smtClean="0">
                <a:effectLst/>
              </a:rPr>
              <a:t>abrév</a:t>
            </a:r>
            <a:r>
              <a:rPr lang="it-IT" sz="2400" dirty="0" smtClean="0">
                <a:effectLst/>
              </a:rPr>
              <a:t>. de </a:t>
            </a:r>
            <a:r>
              <a:rPr lang="it-IT" sz="2400" b="0" i="1" dirty="0" err="1" smtClean="0">
                <a:effectLst/>
              </a:rPr>
              <a:t>electronic</a:t>
            </a:r>
            <a:r>
              <a:rPr lang="it-IT" sz="2400" b="0" i="1" dirty="0" smtClean="0">
                <a:effectLst/>
              </a:rPr>
              <a:t> mail</a:t>
            </a:r>
            <a:endParaRPr lang="it-IT" sz="2400" dirty="0" smtClean="0">
              <a:effectLst/>
            </a:endParaRPr>
          </a:p>
          <a:p>
            <a:r>
              <a:rPr lang="it-IT" sz="2400" dirty="0" smtClean="0">
                <a:effectLst/>
              </a:rPr>
              <a:t>❖</a:t>
            </a:r>
          </a:p>
          <a:p>
            <a:pPr algn="just"/>
            <a:r>
              <a:rPr lang="it-IT" sz="2400" dirty="0"/>
              <a:t>■</a:t>
            </a:r>
            <a:r>
              <a:rPr lang="it-IT" sz="2400" dirty="0" smtClean="0">
                <a:effectLst/>
              </a:rPr>
              <a:t> </a:t>
            </a:r>
            <a:r>
              <a:rPr lang="it-IT" sz="2400" dirty="0" err="1" smtClean="0">
                <a:effectLst/>
              </a:rPr>
              <a:t>Anglic</a:t>
            </a:r>
            <a:r>
              <a:rPr lang="it-IT" sz="2400" dirty="0" smtClean="0">
                <a:effectLst/>
              </a:rPr>
              <a:t>. </a:t>
            </a:r>
            <a:r>
              <a:rPr lang="it-IT" sz="2400" dirty="0" err="1" smtClean="0">
                <a:effectLst/>
              </a:rPr>
              <a:t>Adresse</a:t>
            </a:r>
            <a:r>
              <a:rPr lang="it-IT" sz="2400" dirty="0" smtClean="0">
                <a:effectLst/>
              </a:rPr>
              <a:t>* </a:t>
            </a:r>
            <a:r>
              <a:rPr lang="it-IT" sz="2400" dirty="0" err="1" smtClean="0">
                <a:effectLst/>
              </a:rPr>
              <a:t>électronique</a:t>
            </a:r>
            <a:r>
              <a:rPr lang="it-IT" sz="2400" dirty="0" smtClean="0">
                <a:effectLst/>
              </a:rPr>
              <a:t>. ◆ </a:t>
            </a:r>
            <a:r>
              <a:rPr lang="it-IT" sz="2400" dirty="0" err="1" smtClean="0">
                <a:effectLst/>
              </a:rPr>
              <a:t>Courrier</a:t>
            </a:r>
            <a:r>
              <a:rPr lang="it-IT" sz="2400" dirty="0" smtClean="0">
                <a:effectLst/>
              </a:rPr>
              <a:t>*, </a:t>
            </a:r>
            <a:r>
              <a:rPr lang="it-IT" sz="2400" dirty="0" err="1" smtClean="0">
                <a:effectLst/>
              </a:rPr>
              <a:t>message</a:t>
            </a:r>
            <a:r>
              <a:rPr lang="it-IT" sz="2400" dirty="0" smtClean="0">
                <a:effectLst/>
              </a:rPr>
              <a:t> </a:t>
            </a:r>
            <a:r>
              <a:rPr lang="it-IT" sz="2400" dirty="0" err="1" smtClean="0">
                <a:effectLst/>
              </a:rPr>
              <a:t>électronique</a:t>
            </a:r>
            <a:r>
              <a:rPr lang="it-IT" sz="2400" dirty="0" smtClean="0">
                <a:effectLst/>
              </a:rPr>
              <a:t>. </a:t>
            </a:r>
            <a:r>
              <a:rPr lang="it-IT" sz="2400" i="1" dirty="0" err="1" smtClean="0">
                <a:effectLst/>
              </a:rPr>
              <a:t>Recevoir</a:t>
            </a:r>
            <a:r>
              <a:rPr lang="it-IT" sz="2400" i="1" dirty="0" smtClean="0">
                <a:effectLst/>
              </a:rPr>
              <a:t> </a:t>
            </a:r>
            <a:r>
              <a:rPr lang="it-IT" sz="2400" i="1" dirty="0" err="1" smtClean="0">
                <a:effectLst/>
              </a:rPr>
              <a:t>des</a:t>
            </a:r>
            <a:r>
              <a:rPr lang="it-IT" sz="2400" i="1" dirty="0" smtClean="0">
                <a:effectLst/>
              </a:rPr>
              <a:t> </a:t>
            </a:r>
            <a:r>
              <a:rPr lang="it-IT" sz="2400" i="1" dirty="0" err="1" smtClean="0">
                <a:effectLst/>
              </a:rPr>
              <a:t>e-mails</a:t>
            </a:r>
            <a:r>
              <a:rPr lang="it-IT" sz="2400" dirty="0" smtClean="0">
                <a:effectLst/>
              </a:rPr>
              <a:t>. ➙ </a:t>
            </a:r>
            <a:r>
              <a:rPr lang="it-IT" sz="2400" dirty="0" err="1" smtClean="0">
                <a:effectLst/>
              </a:rPr>
              <a:t>courriel</a:t>
            </a:r>
            <a:r>
              <a:rPr lang="it-IT" sz="2400" dirty="0" smtClean="0">
                <a:effectLst/>
              </a:rPr>
              <a:t> </a:t>
            </a:r>
            <a:r>
              <a:rPr lang="it-IT" sz="2400" b="1" dirty="0" smtClean="0">
                <a:effectLst/>
              </a:rPr>
              <a:t>(</a:t>
            </a:r>
            <a:r>
              <a:rPr lang="it-IT" sz="2400" b="1" dirty="0" err="1" smtClean="0">
                <a:effectLst/>
              </a:rPr>
              <a:t>recomm</a:t>
            </a:r>
            <a:r>
              <a:rPr lang="it-IT" sz="2400" b="1" dirty="0" smtClean="0">
                <a:effectLst/>
              </a:rPr>
              <a:t>. </a:t>
            </a:r>
            <a:r>
              <a:rPr lang="it-IT" sz="2400" b="1" dirty="0" err="1" smtClean="0">
                <a:effectLst/>
              </a:rPr>
              <a:t>offic</a:t>
            </a:r>
            <a:r>
              <a:rPr lang="it-IT" sz="2400" b="1" dirty="0" smtClean="0">
                <a:effectLst/>
              </a:rPr>
              <a:t>.)</a:t>
            </a:r>
            <a:r>
              <a:rPr lang="it-IT" sz="2400" dirty="0" smtClean="0">
                <a:effectLst/>
              </a:rPr>
              <a:t>, 2. mail. </a:t>
            </a:r>
            <a:r>
              <a:rPr lang="it-IT" sz="2400" b="1" cap="small" dirty="0" smtClean="0">
                <a:effectLst/>
              </a:rPr>
              <a:t>rem. </a:t>
            </a:r>
            <a:r>
              <a:rPr lang="it-IT" sz="2400" dirty="0" smtClean="0">
                <a:effectLst/>
              </a:rPr>
              <a:t>« Le </a:t>
            </a:r>
            <a:r>
              <a:rPr lang="it-IT" sz="2400" dirty="0" err="1" smtClean="0">
                <a:effectLst/>
              </a:rPr>
              <a:t>symbole</a:t>
            </a:r>
            <a:r>
              <a:rPr lang="it-IT" sz="2400" dirty="0" smtClean="0">
                <a:effectLst/>
              </a:rPr>
              <a:t> : </a:t>
            </a:r>
            <a:r>
              <a:rPr lang="it-IT" sz="2400" dirty="0" err="1" smtClean="0">
                <a:effectLst/>
              </a:rPr>
              <a:t>Mél</a:t>
            </a:r>
            <a:r>
              <a:rPr lang="it-IT" sz="2400" dirty="0" smtClean="0">
                <a:effectLst/>
              </a:rPr>
              <a:t>., pour “</a:t>
            </a:r>
            <a:r>
              <a:rPr lang="it-IT" sz="2400" dirty="0" err="1" smtClean="0">
                <a:effectLst/>
              </a:rPr>
              <a:t>messagerie</a:t>
            </a:r>
            <a:r>
              <a:rPr lang="it-IT" sz="2400" dirty="0" smtClean="0">
                <a:effectLst/>
              </a:rPr>
              <a:t> </a:t>
            </a:r>
            <a:r>
              <a:rPr lang="it-IT" sz="2400" dirty="0" err="1" smtClean="0">
                <a:effectLst/>
              </a:rPr>
              <a:t>électronique</a:t>
            </a:r>
            <a:r>
              <a:rPr lang="it-IT" sz="2400" dirty="0" smtClean="0">
                <a:effectLst/>
              </a:rPr>
              <a:t>,” </a:t>
            </a:r>
            <a:r>
              <a:rPr lang="it-IT" sz="2400" dirty="0" err="1" smtClean="0">
                <a:effectLst/>
              </a:rPr>
              <a:t>peut</a:t>
            </a:r>
            <a:r>
              <a:rPr lang="it-IT" sz="2400" dirty="0" smtClean="0">
                <a:effectLst/>
              </a:rPr>
              <a:t> </a:t>
            </a:r>
            <a:r>
              <a:rPr lang="it-IT" sz="2400" dirty="0" err="1" smtClean="0">
                <a:effectLst/>
              </a:rPr>
              <a:t>figurer</a:t>
            </a:r>
            <a:r>
              <a:rPr lang="it-IT" sz="2400" dirty="0" smtClean="0">
                <a:effectLst/>
              </a:rPr>
              <a:t> </a:t>
            </a:r>
            <a:r>
              <a:rPr lang="it-IT" sz="2400" dirty="0" err="1" smtClean="0">
                <a:effectLst/>
              </a:rPr>
              <a:t>devant</a:t>
            </a:r>
            <a:r>
              <a:rPr lang="it-IT" sz="2400" dirty="0" smtClean="0">
                <a:effectLst/>
              </a:rPr>
              <a:t> l'</a:t>
            </a:r>
            <a:r>
              <a:rPr lang="it-IT" sz="2400" dirty="0" err="1" smtClean="0">
                <a:effectLst/>
              </a:rPr>
              <a:t>adresse</a:t>
            </a:r>
            <a:r>
              <a:rPr lang="it-IT" sz="2400" dirty="0" smtClean="0">
                <a:effectLst/>
              </a:rPr>
              <a:t> </a:t>
            </a:r>
            <a:r>
              <a:rPr lang="it-IT" sz="2400" dirty="0" err="1" smtClean="0">
                <a:effectLst/>
              </a:rPr>
              <a:t>électronique</a:t>
            </a:r>
            <a:r>
              <a:rPr lang="it-IT" sz="2400" dirty="0" smtClean="0">
                <a:effectLst/>
              </a:rPr>
              <a:t> </a:t>
            </a:r>
            <a:r>
              <a:rPr lang="it-IT" sz="2400" dirty="0" err="1" smtClean="0">
                <a:effectLst/>
              </a:rPr>
              <a:t>sur</a:t>
            </a:r>
            <a:r>
              <a:rPr lang="it-IT" sz="2400" dirty="0" smtClean="0">
                <a:effectLst/>
              </a:rPr>
              <a:t> un </a:t>
            </a:r>
            <a:r>
              <a:rPr lang="it-IT" sz="2400" dirty="0" err="1" smtClean="0">
                <a:effectLst/>
              </a:rPr>
              <a:t>document</a:t>
            </a:r>
            <a:r>
              <a:rPr lang="it-IT" sz="2400" dirty="0" smtClean="0">
                <a:effectLst/>
              </a:rPr>
              <a:t> […] “</a:t>
            </a:r>
            <a:r>
              <a:rPr lang="it-IT" sz="2400" dirty="0" err="1" smtClean="0">
                <a:effectLst/>
              </a:rPr>
              <a:t>Mél</a:t>
            </a:r>
            <a:r>
              <a:rPr lang="it-IT" sz="2400" dirty="0" smtClean="0">
                <a:effectLst/>
              </a:rPr>
              <a:t>.” ne </a:t>
            </a:r>
            <a:r>
              <a:rPr lang="it-IT" sz="2400" dirty="0" err="1" smtClean="0">
                <a:effectLst/>
              </a:rPr>
              <a:t>doit</a:t>
            </a:r>
            <a:r>
              <a:rPr lang="it-IT" sz="2400" dirty="0" smtClean="0">
                <a:effectLst/>
              </a:rPr>
              <a:t> </a:t>
            </a:r>
            <a:r>
              <a:rPr lang="it-IT" sz="2400" dirty="0" err="1" smtClean="0">
                <a:effectLst/>
              </a:rPr>
              <a:t>pas</a:t>
            </a:r>
            <a:r>
              <a:rPr lang="it-IT" sz="2400" dirty="0" smtClean="0">
                <a:effectLst/>
              </a:rPr>
              <a:t> </a:t>
            </a:r>
            <a:r>
              <a:rPr lang="it-IT" sz="2400" dirty="0" err="1" smtClean="0">
                <a:effectLst/>
              </a:rPr>
              <a:t>être</a:t>
            </a:r>
            <a:r>
              <a:rPr lang="it-IT" sz="2400" dirty="0" smtClean="0">
                <a:effectLst/>
              </a:rPr>
              <a:t> </a:t>
            </a:r>
            <a:r>
              <a:rPr lang="it-IT" sz="2400" dirty="0" err="1" smtClean="0">
                <a:effectLst/>
              </a:rPr>
              <a:t>employé</a:t>
            </a:r>
            <a:r>
              <a:rPr lang="it-IT" sz="2400" dirty="0" smtClean="0">
                <a:effectLst/>
              </a:rPr>
              <a:t> </a:t>
            </a:r>
            <a:r>
              <a:rPr lang="it-IT" sz="2400" dirty="0" err="1" smtClean="0">
                <a:effectLst/>
              </a:rPr>
              <a:t>comme</a:t>
            </a:r>
            <a:r>
              <a:rPr lang="it-IT" sz="2400" dirty="0" smtClean="0">
                <a:effectLst/>
              </a:rPr>
              <a:t> </a:t>
            </a:r>
            <a:r>
              <a:rPr lang="it-IT" sz="2400" dirty="0" err="1" smtClean="0">
                <a:effectLst/>
              </a:rPr>
              <a:t>substantif</a:t>
            </a:r>
            <a:r>
              <a:rPr lang="it-IT" sz="2400" dirty="0" smtClean="0">
                <a:effectLst/>
              </a:rPr>
              <a:t> » (</a:t>
            </a:r>
            <a:r>
              <a:rPr lang="it-IT" sz="2400" u="none" strike="noStrike" dirty="0" smtClean="0">
                <a:effectLst/>
              </a:rPr>
              <a:t>Journal </a:t>
            </a:r>
            <a:r>
              <a:rPr lang="it-IT" sz="2400" u="none" strike="noStrike" dirty="0" err="1" smtClean="0">
                <a:effectLst/>
              </a:rPr>
              <a:t>officiel</a:t>
            </a:r>
            <a:r>
              <a:rPr lang="it-IT" sz="2400" dirty="0" smtClean="0">
                <a:effectLst/>
              </a:rPr>
              <a:t>).</a:t>
            </a:r>
          </a:p>
          <a:p>
            <a:r>
              <a:rPr lang="it-IT" sz="2400" dirty="0" smtClean="0">
                <a:effectLst/>
              </a:rPr>
              <a:t>© 2020 </a:t>
            </a:r>
            <a:r>
              <a:rPr lang="it-IT" sz="2400" dirty="0" err="1" smtClean="0">
                <a:effectLst/>
              </a:rPr>
              <a:t>Dictionnaires</a:t>
            </a:r>
            <a:r>
              <a:rPr lang="it-IT" sz="2400" dirty="0" smtClean="0">
                <a:effectLst/>
              </a:rPr>
              <a:t> Le Robert - Le Petit Robert de la langue </a:t>
            </a:r>
            <a:r>
              <a:rPr lang="it-IT" sz="2400" dirty="0" err="1" smtClean="0">
                <a:effectLst/>
              </a:rPr>
              <a:t>française</a:t>
            </a:r>
            <a:endParaRPr lang="it-IT" sz="2400" dirty="0" smtClean="0">
              <a:effectLst/>
            </a:endParaRPr>
          </a:p>
          <a:p>
            <a:endParaRPr lang="fr-CA" sz="2400" dirty="0"/>
          </a:p>
        </p:txBody>
      </p:sp>
    </p:spTree>
    <p:extLst>
      <p:ext uri="{BB962C8B-B14F-4D97-AF65-F5344CB8AC3E}">
        <p14:creationId xmlns:p14="http://schemas.microsoft.com/office/powerpoint/2010/main" val="3417147630"/>
      </p:ext>
    </p:extLst>
  </p:cSld>
  <p:clrMapOvr>
    <a:masterClrMapping/>
  </p:clrMapOvr>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fr-FR" sz="2800" dirty="0" smtClean="0">
                <a:latin typeface="Arial" charset="0"/>
                <a:ea typeface="MS PGothic" charset="0"/>
              </a:rPr>
              <a:t>Microstructure : 9. Antonymes</a:t>
            </a:r>
            <a:endParaRPr lang="it-IT" sz="2800" dirty="0"/>
          </a:p>
        </p:txBody>
      </p:sp>
      <p:sp>
        <p:nvSpPr>
          <p:cNvPr id="3" name="Segnaposto contenuto 2"/>
          <p:cNvSpPr>
            <a:spLocks noGrp="1"/>
          </p:cNvSpPr>
          <p:nvPr>
            <p:ph idx="1"/>
          </p:nvPr>
        </p:nvSpPr>
        <p:spPr/>
        <p:txBody>
          <a:bodyPr/>
          <a:lstStyle/>
          <a:p>
            <a:pPr algn="just"/>
            <a:r>
              <a:rPr lang="fr-FR" sz="2400" dirty="0"/>
              <a:t>L</a:t>
            </a:r>
            <a:r>
              <a:rPr lang="fr-FR" sz="2400" dirty="0" smtClean="0"/>
              <a:t>e </a:t>
            </a:r>
            <a:r>
              <a:rPr lang="fr-FR" sz="2400" dirty="0"/>
              <a:t>choix des antonymes n’est pas innocent. En effet, le contraire peut se transformer selon l’évolution de la société et le dictionnaire peut enregistrer cette transformation ou ne pas l’enregistrer. Ainsi dans le PR 2007, à </a:t>
            </a:r>
            <a:r>
              <a:rPr lang="fr-FR" sz="2400" i="1" dirty="0"/>
              <a:t>hétérosexuel</a:t>
            </a:r>
            <a:r>
              <a:rPr lang="fr-FR" sz="2400" dirty="0"/>
              <a:t> on pouvait lire </a:t>
            </a:r>
            <a:r>
              <a:rPr lang="fr-FR" sz="2400" i="1" dirty="0"/>
              <a:t>homosexuel</a:t>
            </a:r>
            <a:r>
              <a:rPr lang="fr-FR" sz="2400" dirty="0"/>
              <a:t> comme antonyme et vice-versa, et à partir du PR 2008, cet antonyme discutable a disparu. </a:t>
            </a:r>
            <a:endParaRPr lang="it-IT" sz="2400" dirty="0"/>
          </a:p>
          <a:p>
            <a:endParaRPr lang="it-IT" sz="2400" dirty="0"/>
          </a:p>
        </p:txBody>
      </p:sp>
    </p:spTree>
    <p:extLst>
      <p:ext uri="{BB962C8B-B14F-4D97-AF65-F5344CB8AC3E}">
        <p14:creationId xmlns:p14="http://schemas.microsoft.com/office/powerpoint/2010/main" val="657516013"/>
      </p:ext>
    </p:extLst>
  </p:cSld>
  <p:clrMapOvr>
    <a:masterClrMapping/>
  </p:clrMapOvr>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fr-FR" sz="2800" dirty="0" smtClean="0">
                <a:latin typeface="Arial" charset="0"/>
                <a:ea typeface="MS PGothic" charset="0"/>
              </a:rPr>
              <a:t>Microstructure : 9. Antonymes</a:t>
            </a:r>
            <a:endParaRPr lang="it-IT" sz="2800" dirty="0"/>
          </a:p>
        </p:txBody>
      </p:sp>
      <p:sp>
        <p:nvSpPr>
          <p:cNvPr id="3" name="Segnaposto contenuto 2"/>
          <p:cNvSpPr>
            <a:spLocks noGrp="1"/>
          </p:cNvSpPr>
          <p:nvPr>
            <p:ph idx="1"/>
          </p:nvPr>
        </p:nvSpPr>
        <p:spPr/>
        <p:txBody>
          <a:bodyPr/>
          <a:lstStyle/>
          <a:p>
            <a:pPr algn="just"/>
            <a:r>
              <a:rPr lang="fr-FR" sz="2400" dirty="0" smtClean="0"/>
              <a:t>De plus, de par le critère de réciprocité, l’antonymie d’un mot-entrée, quand il a le rôle d’entrée devrait, à son tour, être accompagné par son contraire. Par exemple à </a:t>
            </a:r>
            <a:r>
              <a:rPr lang="fr-FR" sz="2400" i="1" dirty="0" smtClean="0"/>
              <a:t>injuste </a:t>
            </a:r>
            <a:r>
              <a:rPr lang="fr-FR" sz="2400" dirty="0" err="1" smtClean="0"/>
              <a:t>ant</a:t>
            </a:r>
            <a:r>
              <a:rPr lang="fr-FR" sz="2400" dirty="0" smtClean="0"/>
              <a:t>.</a:t>
            </a:r>
            <a:r>
              <a:rPr lang="fr-FR" sz="2400" i="1" dirty="0" smtClean="0"/>
              <a:t> juste </a:t>
            </a:r>
            <a:r>
              <a:rPr lang="fr-FR" sz="2400" dirty="0" smtClean="0"/>
              <a:t>et à</a:t>
            </a:r>
            <a:r>
              <a:rPr lang="fr-FR" sz="2400" i="1" dirty="0" smtClean="0"/>
              <a:t> juste</a:t>
            </a:r>
            <a:r>
              <a:rPr lang="fr-FR" sz="2400" dirty="0" smtClean="0"/>
              <a:t> </a:t>
            </a:r>
            <a:r>
              <a:rPr lang="fr-FR" sz="2400" dirty="0" err="1" smtClean="0"/>
              <a:t>ant</a:t>
            </a:r>
            <a:r>
              <a:rPr lang="fr-FR" sz="2400" dirty="0" smtClean="0"/>
              <a:t>. </a:t>
            </a:r>
            <a:r>
              <a:rPr lang="fr-FR" sz="2400" i="1" dirty="0" smtClean="0"/>
              <a:t>injuste</a:t>
            </a:r>
            <a:r>
              <a:rPr lang="fr-FR" sz="2400" dirty="0" smtClean="0"/>
              <a:t>. Cependant, cette réciprocité n’est pas toujours garantie, notamment pour les mots de la sphère politique et sociale, ce qui peut être révélateur d’une visée culturelle. Par exemple, dans le PR 2015, les contraires de </a:t>
            </a:r>
            <a:r>
              <a:rPr lang="fr-FR" sz="2400" i="1" dirty="0" smtClean="0"/>
              <a:t>anarchie</a:t>
            </a:r>
            <a:r>
              <a:rPr lang="fr-FR" sz="2400" dirty="0" smtClean="0"/>
              <a:t> sont : </a:t>
            </a:r>
            <a:r>
              <a:rPr lang="fr-FR" sz="2400" i="1" dirty="0" smtClean="0"/>
              <a:t>despotisme, ordre</a:t>
            </a:r>
            <a:r>
              <a:rPr lang="fr-FR" sz="2400" dirty="0" smtClean="0"/>
              <a:t>, tandis qu’à </a:t>
            </a:r>
            <a:r>
              <a:rPr lang="fr-FR" sz="2400" i="1" dirty="0" smtClean="0"/>
              <a:t>despotisme</a:t>
            </a:r>
            <a:r>
              <a:rPr lang="fr-FR" sz="2400" dirty="0" smtClean="0"/>
              <a:t>, les contraires indiqués sont </a:t>
            </a:r>
            <a:r>
              <a:rPr lang="fr-FR" sz="2400" i="1" dirty="0" smtClean="0"/>
              <a:t>démocratie, libéralisme</a:t>
            </a:r>
            <a:r>
              <a:rPr lang="fr-FR" sz="2400" dirty="0" smtClean="0"/>
              <a:t> mais </a:t>
            </a:r>
            <a:r>
              <a:rPr lang="fr-FR" sz="2400" i="1" dirty="0" smtClean="0"/>
              <a:t>anarchie</a:t>
            </a:r>
            <a:r>
              <a:rPr lang="fr-FR" sz="2400" dirty="0" smtClean="0"/>
              <a:t> n’apparait pas.</a:t>
            </a:r>
            <a:endParaRPr lang="it-IT" sz="2400" dirty="0" smtClean="0"/>
          </a:p>
          <a:p>
            <a:endParaRPr lang="it-IT" sz="2400" dirty="0"/>
          </a:p>
        </p:txBody>
      </p:sp>
    </p:spTree>
    <p:extLst>
      <p:ext uri="{BB962C8B-B14F-4D97-AF65-F5344CB8AC3E}">
        <p14:creationId xmlns:p14="http://schemas.microsoft.com/office/powerpoint/2010/main" val="1145241887"/>
      </p:ext>
    </p:extLst>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fr-FR" sz="2800" dirty="0" smtClean="0">
                <a:latin typeface="Arial" charset="0"/>
                <a:ea typeface="MS PGothic" charset="0"/>
              </a:rPr>
              <a:t>Microstructure : 9. Antonymes</a:t>
            </a:r>
            <a:endParaRPr lang="it-IT" sz="2800" dirty="0"/>
          </a:p>
        </p:txBody>
      </p:sp>
      <p:graphicFrame>
        <p:nvGraphicFramePr>
          <p:cNvPr id="4" name="Segnaposto contenuto 3"/>
          <p:cNvGraphicFramePr>
            <a:graphicFrameLocks noGrp="1"/>
          </p:cNvGraphicFramePr>
          <p:nvPr>
            <p:ph idx="1"/>
            <p:extLst>
              <p:ext uri="{D42A27DB-BD31-4B8C-83A1-F6EECF244321}">
                <p14:modId xmlns:p14="http://schemas.microsoft.com/office/powerpoint/2010/main" val="3921989783"/>
              </p:ext>
            </p:extLst>
          </p:nvPr>
        </p:nvGraphicFramePr>
        <p:xfrm>
          <a:off x="457200" y="1600200"/>
          <a:ext cx="8229600" cy="2026919"/>
        </p:xfrm>
        <a:graphic>
          <a:graphicData uri="http://schemas.openxmlformats.org/drawingml/2006/table">
            <a:tbl>
              <a:tblPr firstRow="1" bandRow="1">
                <a:tableStyleId>{5940675A-B579-460E-94D1-54222C63F5DA}</a:tableStyleId>
              </a:tblPr>
              <a:tblGrid>
                <a:gridCol w="4114800"/>
                <a:gridCol w="4114800"/>
              </a:tblGrid>
              <a:tr h="370840">
                <a:tc>
                  <a:txBody>
                    <a:bodyPr/>
                    <a:lstStyle/>
                    <a:p>
                      <a:r>
                        <a:rPr lang="it-IT" dirty="0" err="1" smtClean="0"/>
                        <a:t>Entrées</a:t>
                      </a:r>
                      <a:endParaRPr lang="it-IT" dirty="0"/>
                    </a:p>
                  </a:txBody>
                  <a:tcPr/>
                </a:tc>
                <a:tc>
                  <a:txBody>
                    <a:bodyPr/>
                    <a:lstStyle/>
                    <a:p>
                      <a:r>
                        <a:rPr lang="it-IT" dirty="0" err="1" smtClean="0"/>
                        <a:t>Antonymes</a:t>
                      </a:r>
                      <a:endParaRPr lang="it-IT" dirty="0"/>
                    </a:p>
                  </a:txBody>
                  <a:tcPr/>
                </a:tc>
              </a:tr>
              <a:tr h="370840">
                <a:tc>
                  <a:txBody>
                    <a:bodyPr/>
                    <a:lstStyle/>
                    <a:p>
                      <a:r>
                        <a:rPr lang="it-IT" dirty="0" err="1" smtClean="0"/>
                        <a:t>Marié</a:t>
                      </a:r>
                      <a:r>
                        <a:rPr lang="it-IT" dirty="0" smtClean="0"/>
                        <a:t>,</a:t>
                      </a:r>
                      <a:r>
                        <a:rPr lang="it-IT" baseline="0" dirty="0" smtClean="0"/>
                        <a:t> e</a:t>
                      </a:r>
                      <a:endParaRPr lang="it-IT" dirty="0"/>
                    </a:p>
                  </a:txBody>
                  <a:tcPr/>
                </a:tc>
                <a:tc>
                  <a:txBody>
                    <a:bodyPr/>
                    <a:lstStyle/>
                    <a:p>
                      <a:r>
                        <a:rPr lang="it-IT" u="sng" dirty="0" err="1" smtClean="0">
                          <a:effectLst/>
                        </a:rPr>
                        <a:t>Célibataire</a:t>
                      </a:r>
                      <a:r>
                        <a:rPr lang="it-IT" dirty="0" smtClean="0">
                          <a:effectLst/>
                        </a:rPr>
                        <a:t>, </a:t>
                      </a:r>
                      <a:r>
                        <a:rPr lang="it-IT" u="none" strike="noStrike" dirty="0" err="1" smtClean="0">
                          <a:effectLst/>
                        </a:rPr>
                        <a:t>divorcé</a:t>
                      </a:r>
                      <a:r>
                        <a:rPr lang="it-IT" dirty="0" smtClean="0">
                          <a:effectLst/>
                        </a:rPr>
                        <a:t>, </a:t>
                      </a:r>
                      <a:r>
                        <a:rPr lang="it-IT" u="none" strike="noStrike" dirty="0" err="1" smtClean="0">
                          <a:effectLst/>
                        </a:rPr>
                        <a:t>veuf</a:t>
                      </a:r>
                      <a:r>
                        <a:rPr lang="it-IT" dirty="0" smtClean="0">
                          <a:effectLst/>
                        </a:rPr>
                        <a:t>.</a:t>
                      </a:r>
                    </a:p>
                  </a:txBody>
                  <a:tcPr/>
                </a:tc>
              </a:tr>
              <a:tr h="370840">
                <a:tc>
                  <a:txBody>
                    <a:bodyPr/>
                    <a:lstStyle/>
                    <a:p>
                      <a:r>
                        <a:rPr lang="it-IT" dirty="0" err="1" smtClean="0"/>
                        <a:t>Célibataire</a:t>
                      </a:r>
                      <a:endParaRPr lang="it-IT" dirty="0"/>
                    </a:p>
                  </a:txBody>
                  <a:tcPr/>
                </a:tc>
                <a:tc>
                  <a:txBody>
                    <a:bodyPr/>
                    <a:lstStyle/>
                    <a:p>
                      <a:r>
                        <a:rPr lang="it-IT" dirty="0" smtClean="0"/>
                        <a:t>x</a:t>
                      </a:r>
                      <a:endParaRPr lang="it-IT" dirty="0"/>
                    </a:p>
                  </a:txBody>
                  <a:tcPr/>
                </a:tc>
              </a:tr>
              <a:tr h="370840">
                <a:tc>
                  <a:txBody>
                    <a:bodyPr/>
                    <a:lstStyle/>
                    <a:p>
                      <a:r>
                        <a:rPr lang="it-IT" dirty="0" err="1" smtClean="0"/>
                        <a:t>Divorcé</a:t>
                      </a:r>
                      <a:r>
                        <a:rPr lang="it-IT" dirty="0" smtClean="0"/>
                        <a:t>, </a:t>
                      </a:r>
                      <a:r>
                        <a:rPr lang="it-IT" dirty="0" err="1" smtClean="0"/>
                        <a:t>ée</a:t>
                      </a:r>
                      <a:endParaRPr lang="it-IT" dirty="0" smtClean="0"/>
                    </a:p>
                    <a:p>
                      <a:endParaRPr lang="it-IT" dirty="0" smtClean="0"/>
                    </a:p>
                    <a:p>
                      <a:r>
                        <a:rPr lang="it-IT" dirty="0" err="1" smtClean="0"/>
                        <a:t>Veuf</a:t>
                      </a:r>
                      <a:r>
                        <a:rPr lang="it-IT" dirty="0" smtClean="0"/>
                        <a:t>, </a:t>
                      </a:r>
                      <a:r>
                        <a:rPr lang="it-IT" dirty="0" err="1" smtClean="0"/>
                        <a:t>veuve</a:t>
                      </a:r>
                      <a:endParaRPr lang="it-IT" dirty="0"/>
                    </a:p>
                  </a:txBody>
                  <a:tcPr/>
                </a:tc>
                <a:tc>
                  <a:txBody>
                    <a:bodyPr/>
                    <a:lstStyle/>
                    <a:p>
                      <a:r>
                        <a:rPr lang="it-IT" dirty="0" smtClean="0"/>
                        <a:t>x</a:t>
                      </a:r>
                    </a:p>
                    <a:p>
                      <a:endParaRPr lang="it-IT" dirty="0" smtClean="0"/>
                    </a:p>
                    <a:p>
                      <a:r>
                        <a:rPr lang="it-IT" dirty="0" smtClean="0"/>
                        <a:t>x</a:t>
                      </a:r>
                      <a:endParaRPr lang="it-IT" dirty="0"/>
                    </a:p>
                  </a:txBody>
                  <a:tcPr/>
                </a:tc>
              </a:tr>
            </a:tbl>
          </a:graphicData>
        </a:graphic>
      </p:graphicFrame>
    </p:spTree>
    <p:extLst>
      <p:ext uri="{BB962C8B-B14F-4D97-AF65-F5344CB8AC3E}">
        <p14:creationId xmlns:p14="http://schemas.microsoft.com/office/powerpoint/2010/main" val="372286998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8962" name="Titolo 1"/>
          <p:cNvSpPr>
            <a:spLocks noGrp="1"/>
          </p:cNvSpPr>
          <p:nvPr>
            <p:ph type="title"/>
          </p:nvPr>
        </p:nvSpPr>
        <p:spPr/>
        <p:txBody>
          <a:bodyPr/>
          <a:lstStyle/>
          <a:p>
            <a:r>
              <a:rPr lang="it-IT" altLang="it-IT" sz="2800"/>
              <a:t>Le jaune</a:t>
            </a:r>
            <a:br>
              <a:rPr lang="it-IT" altLang="it-IT" sz="2800"/>
            </a:br>
            <a:endParaRPr lang="it-IT" altLang="it-IT" sz="2800"/>
          </a:p>
        </p:txBody>
      </p:sp>
      <p:sp>
        <p:nvSpPr>
          <p:cNvPr id="168963" name="Segnaposto contenuto 2"/>
          <p:cNvSpPr>
            <a:spLocks noGrp="1"/>
          </p:cNvSpPr>
          <p:nvPr>
            <p:ph idx="1"/>
          </p:nvPr>
        </p:nvSpPr>
        <p:spPr/>
        <p:txBody>
          <a:bodyPr/>
          <a:lstStyle/>
          <a:p>
            <a:pPr algn="just">
              <a:lnSpc>
                <a:spcPct val="90000"/>
              </a:lnSpc>
            </a:pPr>
            <a:r>
              <a:rPr lang="fr-FR" altLang="it-IT" sz="2400"/>
              <a:t>Si vous avez choisi le jaune, sachez que dans l</a:t>
            </a:r>
            <a:r>
              <a:rPr lang="fr-FR" altLang="fr-CA" sz="2400"/>
              <a:t>’</a:t>
            </a:r>
            <a:r>
              <a:rPr lang="fr-FR" altLang="it-IT" sz="2400"/>
              <a:t>Antiquité, on appréciait le jaune, couleur de l</a:t>
            </a:r>
            <a:r>
              <a:rPr lang="fr-FR" altLang="fr-CA" sz="2400"/>
              <a:t>’</a:t>
            </a:r>
            <a:r>
              <a:rPr lang="fr-FR" altLang="it-IT" sz="2400"/>
              <a:t>or et de la richesse ; au Moyen-Age, le jaune est également associé à la couardise, aux marginaux, aux parias. Et aujourd</a:t>
            </a:r>
            <a:r>
              <a:rPr lang="fr-FR" altLang="fr-CA" sz="2400"/>
              <a:t>’</a:t>
            </a:r>
            <a:r>
              <a:rPr lang="fr-FR" altLang="it-IT" sz="2400"/>
              <a:t>hui, en Europe, c</a:t>
            </a:r>
            <a:r>
              <a:rPr lang="fr-FR" altLang="fr-CA" sz="2400"/>
              <a:t>’</a:t>
            </a:r>
            <a:r>
              <a:rPr lang="fr-FR" altLang="it-IT" sz="2400"/>
              <a:t>est la couleur qu</a:t>
            </a:r>
            <a:r>
              <a:rPr lang="fr-FR" altLang="fr-CA" sz="2400"/>
              <a:t>’</a:t>
            </a:r>
            <a:r>
              <a:rPr lang="fr-FR" altLang="it-IT" sz="2400"/>
              <a:t>on n</a:t>
            </a:r>
            <a:r>
              <a:rPr lang="fr-FR" altLang="fr-CA" sz="2400"/>
              <a:t>’</a:t>
            </a:r>
            <a:r>
              <a:rPr lang="fr-FR" altLang="it-IT" sz="2400"/>
              <a:t>aime pas trop. Il est toujours cité après le bleu, le vert, le rouge, le blanc et le noir. S</a:t>
            </a:r>
            <a:r>
              <a:rPr lang="fr-FR" altLang="fr-CA" sz="2400"/>
              <a:t>’</a:t>
            </a:r>
            <a:r>
              <a:rPr lang="fr-FR" altLang="it-IT" sz="2400"/>
              <a:t>il incarne l</a:t>
            </a:r>
            <a:r>
              <a:rPr lang="fr-FR" altLang="fr-CA" sz="2400"/>
              <a:t>’</a:t>
            </a:r>
            <a:r>
              <a:rPr lang="fr-FR" altLang="it-IT" sz="2400"/>
              <a:t>énergie positive, il reste la couleur de la trahison et de la jalousie et aussi de la maladie (le teint jaune). Cependant, il faut se rappeler que, dans les cultures non européennes, le jaune a toujours été valorisé. En Chine, il est associé au pouvoir, à la sagesse, à la richesse, il fut longtemps réservé à l'empereur de Chine. </a:t>
            </a:r>
          </a:p>
          <a:p>
            <a:pPr>
              <a:lnSpc>
                <a:spcPct val="90000"/>
              </a:lnSpc>
            </a:pPr>
            <a:endParaRPr lang="it-IT" altLang="it-IT" sz="2400"/>
          </a:p>
        </p:txBody>
      </p:sp>
    </p:spTree>
    <p:extLst>
      <p:ext uri="{BB962C8B-B14F-4D97-AF65-F5344CB8AC3E}">
        <p14:creationId xmlns:p14="http://schemas.microsoft.com/office/powerpoint/2010/main" val="361079907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a:t>Mais le jaune aujourd’hui</a:t>
            </a:r>
          </a:p>
        </p:txBody>
      </p:sp>
      <p:sp>
        <p:nvSpPr>
          <p:cNvPr id="3" name="Segnaposto contenuto 2"/>
          <p:cNvSpPr>
            <a:spLocks noGrp="1"/>
          </p:cNvSpPr>
          <p:nvPr>
            <p:ph idx="1"/>
          </p:nvPr>
        </p:nvSpPr>
        <p:spPr/>
        <p:txBody>
          <a:bodyPr>
            <a:normAutofit/>
          </a:bodyPr>
          <a:lstStyle/>
          <a:p>
            <a:pPr algn="just"/>
            <a:r>
              <a:rPr lang="fr-CA" sz="2400" dirty="0"/>
              <a:t>Une des dernières couleurs sur la scène française aujourd’hui : le jaune à travers les gilets jaunes</a:t>
            </a:r>
          </a:p>
          <a:p>
            <a:endParaRPr lang="fr-CA" sz="2400" dirty="0"/>
          </a:p>
        </p:txBody>
      </p:sp>
    </p:spTree>
    <p:extLst>
      <p:ext uri="{BB962C8B-B14F-4D97-AF65-F5344CB8AC3E}">
        <p14:creationId xmlns:p14="http://schemas.microsoft.com/office/powerpoint/2010/main" val="376664626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sz="2800" b="1" dirty="0"/>
              <a:t>Michel </a:t>
            </a:r>
            <a:r>
              <a:rPr lang="it-IT" sz="2800" b="1" dirty="0" err="1"/>
              <a:t>Pastoureau</a:t>
            </a:r>
            <a:r>
              <a:rPr lang="it-IT" sz="2800" b="1" dirty="0"/>
              <a:t> : “</a:t>
            </a:r>
            <a:r>
              <a:rPr lang="it-IT" sz="2800" b="1" dirty="0" err="1"/>
              <a:t>Choisir</a:t>
            </a:r>
            <a:r>
              <a:rPr lang="it-IT" sz="2800" b="1" dirty="0"/>
              <a:t> le </a:t>
            </a:r>
            <a:r>
              <a:rPr lang="it-IT" sz="2800" b="1" dirty="0" err="1"/>
              <a:t>jaune</a:t>
            </a:r>
            <a:r>
              <a:rPr lang="it-IT" sz="2800" b="1" dirty="0"/>
              <a:t> </a:t>
            </a:r>
            <a:r>
              <a:rPr lang="it-IT" sz="2800" b="1" dirty="0" err="1"/>
              <a:t>comme</a:t>
            </a:r>
            <a:r>
              <a:rPr lang="it-IT" sz="2800" b="1" dirty="0"/>
              <a:t> </a:t>
            </a:r>
            <a:r>
              <a:rPr lang="it-IT" sz="2800" b="1" dirty="0" err="1"/>
              <a:t>emblème</a:t>
            </a:r>
            <a:r>
              <a:rPr lang="it-IT" sz="2800" b="1" dirty="0"/>
              <a:t>, c’est à la fois </a:t>
            </a:r>
            <a:r>
              <a:rPr lang="it-IT" sz="2800" b="1" dirty="0" err="1"/>
              <a:t>courageux</a:t>
            </a:r>
            <a:r>
              <a:rPr lang="it-IT" sz="2800" b="1" dirty="0"/>
              <a:t> et </a:t>
            </a:r>
            <a:r>
              <a:rPr lang="it-IT" sz="2800" b="1" dirty="0" err="1"/>
              <a:t>dangereux</a:t>
            </a:r>
            <a:r>
              <a:rPr lang="it-IT" sz="2800" b="1" dirty="0"/>
              <a:t>”</a:t>
            </a:r>
            <a:br>
              <a:rPr lang="it-IT" sz="2800" b="1" dirty="0"/>
            </a:br>
            <a:endParaRPr lang="fr-CA" sz="2800" dirty="0"/>
          </a:p>
        </p:txBody>
      </p:sp>
      <p:sp>
        <p:nvSpPr>
          <p:cNvPr id="3" name="Segnaposto contenuto 2"/>
          <p:cNvSpPr>
            <a:spLocks noGrp="1"/>
          </p:cNvSpPr>
          <p:nvPr>
            <p:ph idx="1"/>
          </p:nvPr>
        </p:nvSpPr>
        <p:spPr/>
        <p:txBody>
          <a:bodyPr>
            <a:normAutofit lnSpcReduction="10000"/>
          </a:bodyPr>
          <a:lstStyle/>
          <a:p>
            <a:pPr algn="just"/>
            <a:r>
              <a:rPr lang="it-IT" sz="2400" b="1" dirty="0" err="1"/>
              <a:t>Depuis</a:t>
            </a:r>
            <a:r>
              <a:rPr lang="it-IT" sz="2400" b="1" dirty="0"/>
              <a:t> </a:t>
            </a:r>
            <a:r>
              <a:rPr lang="it-IT" sz="2400" b="1" dirty="0" err="1"/>
              <a:t>plusieurs</a:t>
            </a:r>
            <a:r>
              <a:rPr lang="it-IT" sz="2400" b="1" dirty="0"/>
              <a:t> </a:t>
            </a:r>
            <a:r>
              <a:rPr lang="it-IT" sz="2400" b="1" dirty="0" err="1"/>
              <a:t>semaines</a:t>
            </a:r>
            <a:r>
              <a:rPr lang="it-IT" sz="2400" b="1" dirty="0"/>
              <a:t>, </a:t>
            </a:r>
            <a:r>
              <a:rPr lang="it-IT" sz="2400" b="1" dirty="0" err="1"/>
              <a:t>les</a:t>
            </a:r>
            <a:r>
              <a:rPr lang="it-IT" sz="2400" b="1" dirty="0"/>
              <a:t> “</a:t>
            </a:r>
            <a:r>
              <a:rPr lang="it-IT" sz="2400" b="1" dirty="0" err="1"/>
              <a:t>gilets</a:t>
            </a:r>
            <a:r>
              <a:rPr lang="it-IT" sz="2400" b="1" dirty="0"/>
              <a:t> </a:t>
            </a:r>
            <a:r>
              <a:rPr lang="it-IT" sz="2400" b="1" dirty="0" err="1"/>
              <a:t>jaunes</a:t>
            </a:r>
            <a:r>
              <a:rPr lang="it-IT" sz="2400" b="1" dirty="0"/>
              <a:t>” </a:t>
            </a:r>
            <a:r>
              <a:rPr lang="it-IT" sz="2400" b="1" dirty="0" err="1"/>
              <a:t>sont</a:t>
            </a:r>
            <a:r>
              <a:rPr lang="it-IT" sz="2400" b="1" dirty="0"/>
              <a:t> </a:t>
            </a:r>
            <a:r>
              <a:rPr lang="it-IT" sz="2400" b="1" dirty="0" err="1"/>
              <a:t>devenus</a:t>
            </a:r>
            <a:r>
              <a:rPr lang="it-IT" sz="2400" b="1" dirty="0"/>
              <a:t> le </a:t>
            </a:r>
            <a:r>
              <a:rPr lang="it-IT" sz="2400" b="1" dirty="0" err="1"/>
              <a:t>symbole</a:t>
            </a:r>
            <a:r>
              <a:rPr lang="it-IT" sz="2400" b="1" dirty="0"/>
              <a:t> d’une </a:t>
            </a:r>
            <a:r>
              <a:rPr lang="it-IT" sz="2400" b="1" dirty="0" err="1"/>
              <a:t>révolte</a:t>
            </a:r>
            <a:r>
              <a:rPr lang="it-IT" sz="2400" b="1" dirty="0"/>
              <a:t>, </a:t>
            </a:r>
            <a:r>
              <a:rPr lang="it-IT" sz="2400" b="1" dirty="0" err="1"/>
              <a:t>contre</a:t>
            </a:r>
            <a:r>
              <a:rPr lang="it-IT" sz="2400" b="1" dirty="0"/>
              <a:t> </a:t>
            </a:r>
            <a:r>
              <a:rPr lang="it-IT" sz="2400" b="1" dirty="0" err="1"/>
              <a:t>les</a:t>
            </a:r>
            <a:r>
              <a:rPr lang="it-IT" sz="2400" b="1" dirty="0"/>
              <a:t> </a:t>
            </a:r>
            <a:r>
              <a:rPr lang="it-IT" sz="2400" b="1" dirty="0" err="1"/>
              <a:t>taxes</a:t>
            </a:r>
            <a:r>
              <a:rPr lang="it-IT" sz="2400" b="1" dirty="0"/>
              <a:t> et la vie </a:t>
            </a:r>
            <a:r>
              <a:rPr lang="it-IT" sz="2400" b="1" dirty="0" err="1"/>
              <a:t>chère</a:t>
            </a:r>
            <a:r>
              <a:rPr lang="it-IT" sz="2400" b="1" dirty="0"/>
              <a:t>. Est-ce la première fois </a:t>
            </a:r>
            <a:r>
              <a:rPr lang="it-IT" sz="2400" b="1" dirty="0" err="1"/>
              <a:t>que</a:t>
            </a:r>
            <a:r>
              <a:rPr lang="it-IT" sz="2400" b="1" dirty="0"/>
              <a:t> la </a:t>
            </a:r>
            <a:r>
              <a:rPr lang="it-IT" sz="2400" b="1" dirty="0" err="1"/>
              <a:t>couleur</a:t>
            </a:r>
            <a:r>
              <a:rPr lang="it-IT" sz="2400" b="1" dirty="0"/>
              <a:t> </a:t>
            </a:r>
            <a:r>
              <a:rPr lang="it-IT" sz="2400" b="1" dirty="0" err="1"/>
              <a:t>jaune</a:t>
            </a:r>
            <a:r>
              <a:rPr lang="it-IT" sz="2400" b="1" dirty="0"/>
              <a:t> a </a:t>
            </a:r>
            <a:r>
              <a:rPr lang="it-IT" sz="2400" b="1" dirty="0" err="1"/>
              <a:t>cette</a:t>
            </a:r>
            <a:r>
              <a:rPr lang="it-IT" sz="2400" b="1" dirty="0"/>
              <a:t> </a:t>
            </a:r>
            <a:r>
              <a:rPr lang="it-IT" sz="2400" b="1" dirty="0" err="1"/>
              <a:t>signification</a:t>
            </a:r>
            <a:r>
              <a:rPr lang="it-IT" sz="2400" b="1" dirty="0"/>
              <a:t> </a:t>
            </a:r>
            <a:r>
              <a:rPr lang="it-IT" sz="2400" b="1" dirty="0" err="1"/>
              <a:t>rebelle</a:t>
            </a:r>
            <a:r>
              <a:rPr lang="it-IT" sz="2400" b="1" dirty="0"/>
              <a:t> ?</a:t>
            </a:r>
            <a:endParaRPr lang="it-IT" sz="2400" dirty="0"/>
          </a:p>
          <a:p>
            <a:pPr algn="just"/>
            <a:r>
              <a:rPr lang="it-IT" sz="2400" b="1" dirty="0"/>
              <a:t>Michel </a:t>
            </a:r>
            <a:r>
              <a:rPr lang="it-IT" sz="2400" b="1" dirty="0" err="1"/>
              <a:t>Pastoureau</a:t>
            </a:r>
            <a:r>
              <a:rPr lang="it-IT" sz="2400" b="1" dirty="0"/>
              <a:t> -</a:t>
            </a:r>
            <a:r>
              <a:rPr lang="it-IT" sz="2400" dirty="0"/>
              <a:t> </a:t>
            </a:r>
            <a:r>
              <a:rPr lang="it-IT" sz="2400" dirty="0" err="1"/>
              <a:t>Oui</a:t>
            </a:r>
            <a:r>
              <a:rPr lang="it-IT" sz="2400" dirty="0"/>
              <a:t>, on </a:t>
            </a:r>
            <a:r>
              <a:rPr lang="it-IT" sz="2400" dirty="0" err="1"/>
              <a:t>peut</a:t>
            </a:r>
            <a:r>
              <a:rPr lang="it-IT" sz="2400" dirty="0"/>
              <a:t> dire </a:t>
            </a:r>
            <a:r>
              <a:rPr lang="it-IT" sz="2400" dirty="0" err="1"/>
              <a:t>que</a:t>
            </a:r>
            <a:r>
              <a:rPr lang="it-IT" sz="2400" dirty="0"/>
              <a:t> c’est </a:t>
            </a:r>
            <a:r>
              <a:rPr lang="it-IT" sz="2400" dirty="0" err="1"/>
              <a:t>nouveau</a:t>
            </a:r>
            <a:r>
              <a:rPr lang="it-IT" sz="2400" dirty="0"/>
              <a:t>. </a:t>
            </a:r>
            <a:r>
              <a:rPr lang="it-IT" sz="2400" dirty="0" err="1"/>
              <a:t>Depuis</a:t>
            </a:r>
            <a:r>
              <a:rPr lang="it-IT" sz="2400" dirty="0"/>
              <a:t> </a:t>
            </a:r>
            <a:r>
              <a:rPr lang="it-IT" sz="2400" dirty="0" err="1"/>
              <a:t>qu’on</a:t>
            </a:r>
            <a:r>
              <a:rPr lang="it-IT" sz="2400" dirty="0"/>
              <a:t> </a:t>
            </a:r>
            <a:r>
              <a:rPr lang="it-IT" sz="2400" dirty="0" err="1"/>
              <a:t>utilise</a:t>
            </a:r>
            <a:r>
              <a:rPr lang="it-IT" sz="2400" dirty="0"/>
              <a:t> la </a:t>
            </a:r>
            <a:r>
              <a:rPr lang="it-IT" sz="2400" dirty="0" err="1"/>
              <a:t>couleur</a:t>
            </a:r>
            <a:r>
              <a:rPr lang="it-IT" sz="2400" dirty="0"/>
              <a:t> en </a:t>
            </a:r>
            <a:r>
              <a:rPr lang="it-IT" sz="2400" dirty="0" err="1"/>
              <a:t>politique</a:t>
            </a:r>
            <a:r>
              <a:rPr lang="it-IT" sz="2400" dirty="0"/>
              <a:t> et à </a:t>
            </a:r>
            <a:r>
              <a:rPr lang="it-IT" sz="2400" dirty="0" err="1"/>
              <a:t>des</a:t>
            </a:r>
            <a:r>
              <a:rPr lang="it-IT" sz="2400" dirty="0"/>
              <a:t> </a:t>
            </a:r>
            <a:r>
              <a:rPr lang="it-IT" sz="2400" dirty="0" err="1"/>
              <a:t>fins</a:t>
            </a:r>
            <a:r>
              <a:rPr lang="it-IT" sz="2400" dirty="0"/>
              <a:t> </a:t>
            </a:r>
            <a:r>
              <a:rPr lang="it-IT" sz="2400" dirty="0" err="1"/>
              <a:t>idéologiques</a:t>
            </a:r>
            <a:r>
              <a:rPr lang="it-IT" sz="2400" dirty="0"/>
              <a:t>, on </a:t>
            </a:r>
            <a:r>
              <a:rPr lang="it-IT" sz="2400" dirty="0" err="1"/>
              <a:t>évite</a:t>
            </a:r>
            <a:r>
              <a:rPr lang="it-IT" sz="2400" dirty="0"/>
              <a:t> </a:t>
            </a:r>
            <a:r>
              <a:rPr lang="it-IT" sz="2400" dirty="0" err="1"/>
              <a:t>soigneusement</a:t>
            </a:r>
            <a:r>
              <a:rPr lang="it-IT" sz="2400" dirty="0"/>
              <a:t> le </a:t>
            </a:r>
            <a:r>
              <a:rPr lang="it-IT" sz="2400" dirty="0" err="1"/>
              <a:t>jaune</a:t>
            </a:r>
            <a:r>
              <a:rPr lang="it-IT" sz="2400" dirty="0"/>
              <a:t>, </a:t>
            </a:r>
            <a:r>
              <a:rPr lang="it-IT" sz="2400" dirty="0" err="1"/>
              <a:t>du</a:t>
            </a:r>
            <a:r>
              <a:rPr lang="it-IT" sz="2400" dirty="0"/>
              <a:t> </a:t>
            </a:r>
            <a:r>
              <a:rPr lang="it-IT" sz="2400" dirty="0" err="1"/>
              <a:t>moins</a:t>
            </a:r>
            <a:r>
              <a:rPr lang="it-IT" sz="2400" dirty="0"/>
              <a:t> en France et </a:t>
            </a:r>
            <a:r>
              <a:rPr lang="it-IT" sz="2400" dirty="0" err="1"/>
              <a:t>dans</a:t>
            </a:r>
            <a:r>
              <a:rPr lang="it-IT" sz="2400" dirty="0"/>
              <a:t> </a:t>
            </a:r>
            <a:r>
              <a:rPr lang="it-IT" sz="2400" dirty="0" err="1"/>
              <a:t>les</a:t>
            </a:r>
            <a:r>
              <a:rPr lang="it-IT" sz="2400" dirty="0"/>
              <a:t> </a:t>
            </a:r>
            <a:r>
              <a:rPr lang="it-IT" sz="2400" dirty="0" err="1"/>
              <a:t>pays</a:t>
            </a:r>
            <a:r>
              <a:rPr lang="it-IT" sz="2400" dirty="0"/>
              <a:t> </a:t>
            </a:r>
            <a:r>
              <a:rPr lang="it-IT" sz="2400" dirty="0" err="1"/>
              <a:t>voisins</a:t>
            </a:r>
            <a:r>
              <a:rPr lang="it-IT" sz="2400" dirty="0"/>
              <a:t>, car c’est une </a:t>
            </a:r>
            <a:r>
              <a:rPr lang="it-IT" sz="2400" dirty="0" err="1"/>
              <a:t>couleur</a:t>
            </a:r>
            <a:r>
              <a:rPr lang="it-IT" sz="2400" dirty="0"/>
              <a:t> </a:t>
            </a:r>
            <a:r>
              <a:rPr lang="it-IT" sz="2400" dirty="0" err="1"/>
              <a:t>négative</a:t>
            </a:r>
            <a:r>
              <a:rPr lang="it-IT" sz="2400" dirty="0"/>
              <a:t> à de </a:t>
            </a:r>
            <a:r>
              <a:rPr lang="it-IT" sz="2400" dirty="0" err="1"/>
              <a:t>nombreux</a:t>
            </a:r>
            <a:r>
              <a:rPr lang="it-IT" sz="2400" dirty="0"/>
              <a:t> </a:t>
            </a:r>
            <a:r>
              <a:rPr lang="it-IT" sz="2400" dirty="0" err="1"/>
              <a:t>égards</a:t>
            </a:r>
            <a:r>
              <a:rPr lang="it-IT" sz="2400" dirty="0"/>
              <a:t>. </a:t>
            </a:r>
            <a:r>
              <a:rPr lang="it-IT" sz="2400" dirty="0" err="1"/>
              <a:t>Comme</a:t>
            </a:r>
            <a:r>
              <a:rPr lang="it-IT" sz="2400" dirty="0"/>
              <a:t> on ne l’</a:t>
            </a:r>
            <a:r>
              <a:rPr lang="it-IT" sz="2400" dirty="0" err="1"/>
              <a:t>employait</a:t>
            </a:r>
            <a:r>
              <a:rPr lang="it-IT" sz="2400" dirty="0"/>
              <a:t> </a:t>
            </a:r>
            <a:r>
              <a:rPr lang="it-IT" sz="2400" dirty="0" err="1"/>
              <a:t>pas</a:t>
            </a:r>
            <a:r>
              <a:rPr lang="it-IT" sz="2400" dirty="0"/>
              <a:t>, elle </a:t>
            </a:r>
            <a:r>
              <a:rPr lang="it-IT" sz="2400" dirty="0" err="1"/>
              <a:t>était</a:t>
            </a:r>
            <a:r>
              <a:rPr lang="it-IT" sz="2400" dirty="0"/>
              <a:t> </a:t>
            </a:r>
            <a:r>
              <a:rPr lang="it-IT" sz="2400" dirty="0" err="1"/>
              <a:t>disponible</a:t>
            </a:r>
            <a:r>
              <a:rPr lang="it-IT" sz="2400" dirty="0"/>
              <a:t>, </a:t>
            </a:r>
            <a:r>
              <a:rPr lang="it-IT" sz="2400" dirty="0" err="1"/>
              <a:t>alors</a:t>
            </a:r>
            <a:r>
              <a:rPr lang="it-IT" sz="2400" dirty="0"/>
              <a:t> </a:t>
            </a:r>
            <a:r>
              <a:rPr lang="it-IT" sz="2400" dirty="0" err="1"/>
              <a:t>que</a:t>
            </a:r>
            <a:r>
              <a:rPr lang="it-IT" sz="2400" dirty="0"/>
              <a:t> </a:t>
            </a:r>
            <a:r>
              <a:rPr lang="it-IT" sz="2400" dirty="0" err="1"/>
              <a:t>toutes</a:t>
            </a:r>
            <a:r>
              <a:rPr lang="it-IT" sz="2400" dirty="0"/>
              <a:t> </a:t>
            </a:r>
            <a:r>
              <a:rPr lang="it-IT" sz="2400" dirty="0" err="1"/>
              <a:t>les</a:t>
            </a:r>
            <a:r>
              <a:rPr lang="it-IT" sz="2400" dirty="0"/>
              <a:t> </a:t>
            </a:r>
            <a:r>
              <a:rPr lang="it-IT" sz="2400" dirty="0" err="1"/>
              <a:t>autres</a:t>
            </a:r>
            <a:r>
              <a:rPr lang="it-IT" sz="2400" dirty="0"/>
              <a:t> </a:t>
            </a:r>
            <a:r>
              <a:rPr lang="it-IT" sz="2400" dirty="0" err="1"/>
              <a:t>sont</a:t>
            </a:r>
            <a:r>
              <a:rPr lang="it-IT" sz="2400" dirty="0"/>
              <a:t> </a:t>
            </a:r>
            <a:r>
              <a:rPr lang="it-IT" sz="2400" dirty="0" err="1"/>
              <a:t>utilisées</a:t>
            </a:r>
            <a:r>
              <a:rPr lang="it-IT" sz="2400" dirty="0"/>
              <a:t> par </a:t>
            </a:r>
            <a:r>
              <a:rPr lang="it-IT" sz="2400" dirty="0" err="1"/>
              <a:t>des</a:t>
            </a:r>
            <a:r>
              <a:rPr lang="it-IT" sz="2400" dirty="0"/>
              <a:t> </a:t>
            </a:r>
            <a:r>
              <a:rPr lang="it-IT" sz="2400" dirty="0" err="1"/>
              <a:t>courants</a:t>
            </a:r>
            <a:r>
              <a:rPr lang="it-IT" sz="2400" dirty="0"/>
              <a:t> d’opinion.</a:t>
            </a:r>
          </a:p>
          <a:p>
            <a:r>
              <a:rPr lang="fr-FR" sz="2400" dirty="0"/>
              <a:t>  </a:t>
            </a:r>
            <a:r>
              <a:rPr lang="fr-FR" sz="2400" i="1" dirty="0"/>
              <a:t>Les </a:t>
            </a:r>
            <a:r>
              <a:rPr lang="fr-FR" sz="2400" i="1" dirty="0" err="1"/>
              <a:t>Inrocks</a:t>
            </a:r>
            <a:r>
              <a:rPr lang="fr-FR" sz="2400" i="1" dirty="0"/>
              <a:t> </a:t>
            </a:r>
            <a:r>
              <a:rPr lang="fr-FR" sz="2400" dirty="0"/>
              <a:t>  - Le 6 décembre 2018</a:t>
            </a:r>
            <a:endParaRPr lang="it-IT" sz="2400" dirty="0"/>
          </a:p>
          <a:p>
            <a:endParaRPr lang="it-IT" sz="2400" dirty="0"/>
          </a:p>
        </p:txBody>
      </p:sp>
    </p:spTree>
    <p:extLst>
      <p:ext uri="{BB962C8B-B14F-4D97-AF65-F5344CB8AC3E}">
        <p14:creationId xmlns:p14="http://schemas.microsoft.com/office/powerpoint/2010/main" val="237538340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b="1" dirty="0" err="1"/>
              <a:t>Qu’a</a:t>
            </a:r>
            <a:r>
              <a:rPr lang="it-IT" sz="2800" b="1" dirty="0"/>
              <a:t>-t-elle </a:t>
            </a:r>
            <a:r>
              <a:rPr lang="it-IT" sz="2800" b="1" dirty="0" err="1"/>
              <a:t>symbolisé</a:t>
            </a:r>
            <a:r>
              <a:rPr lang="it-IT" sz="2800" b="1" dirty="0"/>
              <a:t> </a:t>
            </a:r>
            <a:r>
              <a:rPr lang="it-IT" sz="2800" b="1" dirty="0" err="1"/>
              <a:t>dans</a:t>
            </a:r>
            <a:r>
              <a:rPr lang="it-IT" sz="2800" b="1" dirty="0"/>
              <a:t> l’histoire ?</a:t>
            </a:r>
            <a:r>
              <a:rPr lang="it-IT" sz="2800" dirty="0"/>
              <a:t/>
            </a:r>
            <a:br>
              <a:rPr lang="it-IT" sz="2800" dirty="0"/>
            </a:br>
            <a:endParaRPr lang="fr-CA" sz="2800" dirty="0"/>
          </a:p>
        </p:txBody>
      </p:sp>
      <p:sp>
        <p:nvSpPr>
          <p:cNvPr id="3" name="Segnaposto contenuto 2"/>
          <p:cNvSpPr>
            <a:spLocks noGrp="1"/>
          </p:cNvSpPr>
          <p:nvPr>
            <p:ph idx="1"/>
          </p:nvPr>
        </p:nvSpPr>
        <p:spPr/>
        <p:txBody>
          <a:bodyPr>
            <a:normAutofit/>
          </a:bodyPr>
          <a:lstStyle/>
          <a:p>
            <a:pPr algn="just"/>
            <a:r>
              <a:rPr lang="it-IT" sz="2400" dirty="0" err="1"/>
              <a:t>Dans</a:t>
            </a:r>
            <a:r>
              <a:rPr lang="it-IT" sz="2400" dirty="0"/>
              <a:t> l’</a:t>
            </a:r>
            <a:r>
              <a:rPr lang="it-IT" sz="2400" dirty="0" err="1"/>
              <a:t>Antiquité</a:t>
            </a:r>
            <a:r>
              <a:rPr lang="it-IT" sz="2400" dirty="0"/>
              <a:t> </a:t>
            </a:r>
            <a:r>
              <a:rPr lang="it-IT" sz="2400" dirty="0" err="1"/>
              <a:t>gréco-romaine</a:t>
            </a:r>
            <a:r>
              <a:rPr lang="it-IT" sz="2400" dirty="0"/>
              <a:t>, c’est une bonne </a:t>
            </a:r>
            <a:r>
              <a:rPr lang="it-IT" sz="2400" dirty="0" err="1"/>
              <a:t>couleur</a:t>
            </a:r>
            <a:r>
              <a:rPr lang="it-IT" sz="2400" dirty="0"/>
              <a:t>. Elle </a:t>
            </a:r>
            <a:r>
              <a:rPr lang="it-IT" sz="2400" dirty="0" err="1"/>
              <a:t>symbolise</a:t>
            </a:r>
            <a:r>
              <a:rPr lang="it-IT" sz="2400" dirty="0"/>
              <a:t> </a:t>
            </a:r>
            <a:r>
              <a:rPr lang="it-IT" sz="2400" dirty="0" err="1"/>
              <a:t>richesse</a:t>
            </a:r>
            <a:r>
              <a:rPr lang="it-IT" sz="2400" dirty="0"/>
              <a:t>, </a:t>
            </a:r>
            <a:r>
              <a:rPr lang="it-IT" sz="2400" dirty="0" err="1"/>
              <a:t>prospérité</a:t>
            </a:r>
            <a:r>
              <a:rPr lang="it-IT" sz="2400" dirty="0"/>
              <a:t>, </a:t>
            </a:r>
            <a:r>
              <a:rPr lang="it-IT" sz="2400" dirty="0" err="1"/>
              <a:t>fertilité</a:t>
            </a:r>
            <a:r>
              <a:rPr lang="it-IT" sz="2400" dirty="0"/>
              <a:t>, </a:t>
            </a:r>
            <a:r>
              <a:rPr lang="it-IT" sz="2400" dirty="0" err="1"/>
              <a:t>lumière</a:t>
            </a:r>
            <a:r>
              <a:rPr lang="it-IT" sz="2400" dirty="0"/>
              <a:t>, </a:t>
            </a:r>
            <a:r>
              <a:rPr lang="it-IT" sz="2400" dirty="0" err="1"/>
              <a:t>chaleur</a:t>
            </a:r>
            <a:r>
              <a:rPr lang="it-IT" sz="2400" dirty="0"/>
              <a:t> ... C’est une </a:t>
            </a:r>
            <a:r>
              <a:rPr lang="it-IT" sz="2400" dirty="0" err="1"/>
              <a:t>couleur</a:t>
            </a:r>
            <a:r>
              <a:rPr lang="it-IT" sz="2400" dirty="0"/>
              <a:t> </a:t>
            </a:r>
            <a:r>
              <a:rPr lang="it-IT" sz="2400" dirty="0" err="1"/>
              <a:t>bénéfique</a:t>
            </a:r>
            <a:r>
              <a:rPr lang="it-IT" sz="2400" dirty="0"/>
              <a:t>. </a:t>
            </a:r>
            <a:r>
              <a:rPr lang="it-IT" sz="2400" dirty="0" err="1"/>
              <a:t>Puis</a:t>
            </a:r>
            <a:r>
              <a:rPr lang="it-IT" sz="2400" dirty="0"/>
              <a:t> elle se </a:t>
            </a:r>
            <a:r>
              <a:rPr lang="it-IT" sz="2400" dirty="0" err="1"/>
              <a:t>dévalorise</a:t>
            </a:r>
            <a:r>
              <a:rPr lang="it-IT" sz="2400" dirty="0"/>
              <a:t> </a:t>
            </a:r>
            <a:r>
              <a:rPr lang="it-IT" sz="2400" dirty="0" err="1"/>
              <a:t>progressivement</a:t>
            </a:r>
            <a:r>
              <a:rPr lang="it-IT" sz="2400" dirty="0"/>
              <a:t> </a:t>
            </a:r>
            <a:r>
              <a:rPr lang="it-IT" sz="2400" dirty="0" err="1"/>
              <a:t>au</a:t>
            </a:r>
            <a:r>
              <a:rPr lang="it-IT" sz="2400" dirty="0"/>
              <a:t> </a:t>
            </a:r>
            <a:r>
              <a:rPr lang="it-IT" sz="2400" dirty="0" err="1"/>
              <a:t>Moyen-Âge</a:t>
            </a:r>
            <a:r>
              <a:rPr lang="it-IT" sz="2400" dirty="0"/>
              <a:t>. </a:t>
            </a:r>
            <a:r>
              <a:rPr lang="it-IT" sz="2400" dirty="0" err="1"/>
              <a:t>Les</a:t>
            </a:r>
            <a:r>
              <a:rPr lang="it-IT" sz="2400" dirty="0"/>
              <a:t> </a:t>
            </a:r>
            <a:r>
              <a:rPr lang="it-IT" sz="2400" dirty="0" err="1"/>
              <a:t>aspects</a:t>
            </a:r>
            <a:r>
              <a:rPr lang="it-IT" sz="2400" dirty="0"/>
              <a:t> </a:t>
            </a:r>
            <a:r>
              <a:rPr lang="it-IT" sz="2400" dirty="0" err="1"/>
              <a:t>mauvais</a:t>
            </a:r>
            <a:r>
              <a:rPr lang="it-IT" sz="2400" dirty="0"/>
              <a:t> l’</a:t>
            </a:r>
            <a:r>
              <a:rPr lang="it-IT" sz="2400" dirty="0" err="1"/>
              <a:t>emportent</a:t>
            </a:r>
            <a:r>
              <a:rPr lang="it-IT" sz="2400" dirty="0"/>
              <a:t> </a:t>
            </a:r>
            <a:r>
              <a:rPr lang="it-IT" sz="2400" dirty="0" err="1"/>
              <a:t>sur</a:t>
            </a:r>
            <a:r>
              <a:rPr lang="it-IT" sz="2400" dirty="0"/>
              <a:t> </a:t>
            </a:r>
            <a:r>
              <a:rPr lang="it-IT" sz="2400" dirty="0" err="1"/>
              <a:t>les</a:t>
            </a:r>
            <a:r>
              <a:rPr lang="it-IT" sz="2400" dirty="0"/>
              <a:t> </a:t>
            </a:r>
            <a:r>
              <a:rPr lang="it-IT" sz="2400" dirty="0" err="1"/>
              <a:t>bons</a:t>
            </a:r>
            <a:r>
              <a:rPr lang="it-IT" sz="2400" dirty="0"/>
              <a:t>, et elle </a:t>
            </a:r>
            <a:r>
              <a:rPr lang="it-IT" sz="2400" dirty="0" err="1"/>
              <a:t>devient</a:t>
            </a:r>
            <a:r>
              <a:rPr lang="it-IT" sz="2400" dirty="0"/>
              <a:t> </a:t>
            </a:r>
            <a:r>
              <a:rPr lang="it-IT" sz="2400" dirty="0" err="1"/>
              <a:t>vraiment</a:t>
            </a:r>
            <a:r>
              <a:rPr lang="it-IT" sz="2400" dirty="0"/>
              <a:t> </a:t>
            </a:r>
            <a:r>
              <a:rPr lang="it-IT" sz="2400" dirty="0" err="1"/>
              <a:t>négative</a:t>
            </a:r>
            <a:r>
              <a:rPr lang="it-IT" sz="2400" dirty="0"/>
              <a:t> à la fin </a:t>
            </a:r>
            <a:r>
              <a:rPr lang="it-IT" sz="2400" dirty="0" err="1"/>
              <a:t>du</a:t>
            </a:r>
            <a:r>
              <a:rPr lang="it-IT" sz="2400" dirty="0"/>
              <a:t> </a:t>
            </a:r>
            <a:r>
              <a:rPr lang="it-IT" sz="2400" dirty="0" err="1"/>
              <a:t>Moyen</a:t>
            </a:r>
            <a:r>
              <a:rPr lang="it-IT" sz="2400" dirty="0"/>
              <a:t>- </a:t>
            </a:r>
            <a:r>
              <a:rPr lang="it-IT" sz="2400" dirty="0" err="1"/>
              <a:t>Âge</a:t>
            </a:r>
            <a:r>
              <a:rPr lang="it-IT" sz="2400" dirty="0"/>
              <a:t>. C’est la </a:t>
            </a:r>
            <a:r>
              <a:rPr lang="it-IT" sz="2400" dirty="0" err="1"/>
              <a:t>couleur</a:t>
            </a:r>
            <a:r>
              <a:rPr lang="it-IT" sz="2400" dirty="0"/>
              <a:t> </a:t>
            </a:r>
            <a:r>
              <a:rPr lang="it-IT" sz="2400" dirty="0" err="1"/>
              <a:t>du</a:t>
            </a:r>
            <a:r>
              <a:rPr lang="it-IT" sz="2400" dirty="0"/>
              <a:t> </a:t>
            </a:r>
            <a:r>
              <a:rPr lang="it-IT" sz="2400" dirty="0" err="1"/>
              <a:t>mensonge</a:t>
            </a:r>
            <a:r>
              <a:rPr lang="it-IT" sz="2400" dirty="0"/>
              <a:t>, de l’</a:t>
            </a:r>
            <a:r>
              <a:rPr lang="it-IT" sz="2400" dirty="0" err="1"/>
              <a:t>hypocrisie</a:t>
            </a:r>
            <a:r>
              <a:rPr lang="it-IT" sz="2400" dirty="0"/>
              <a:t>, et </a:t>
            </a:r>
            <a:r>
              <a:rPr lang="it-IT" sz="2400" dirty="0" err="1"/>
              <a:t>surtout</a:t>
            </a:r>
            <a:r>
              <a:rPr lang="it-IT" sz="2400" dirty="0"/>
              <a:t> de la </a:t>
            </a:r>
            <a:r>
              <a:rPr lang="it-IT" sz="2400" dirty="0" err="1"/>
              <a:t>trahison</a:t>
            </a:r>
            <a:r>
              <a:rPr lang="it-IT" sz="2400" dirty="0"/>
              <a:t>. Cela dure </a:t>
            </a:r>
            <a:r>
              <a:rPr lang="it-IT" sz="2400" dirty="0" err="1"/>
              <a:t>jusqu’au</a:t>
            </a:r>
            <a:r>
              <a:rPr lang="it-IT" sz="2400" dirty="0"/>
              <a:t> </a:t>
            </a:r>
            <a:r>
              <a:rPr lang="it-IT" sz="2400" dirty="0" err="1"/>
              <a:t>XIXe</a:t>
            </a:r>
            <a:r>
              <a:rPr lang="it-IT" sz="2400" dirty="0"/>
              <a:t> </a:t>
            </a:r>
            <a:r>
              <a:rPr lang="it-IT" sz="2400" dirty="0" err="1"/>
              <a:t>siècle</a:t>
            </a:r>
            <a:r>
              <a:rPr lang="it-IT" sz="2400" dirty="0"/>
              <a:t>, </a:t>
            </a:r>
            <a:r>
              <a:rPr lang="it-IT" sz="2400" dirty="0" err="1"/>
              <a:t>où</a:t>
            </a:r>
            <a:r>
              <a:rPr lang="it-IT" sz="2400" dirty="0"/>
              <a:t> on </a:t>
            </a:r>
            <a:r>
              <a:rPr lang="it-IT" sz="2400" dirty="0" err="1"/>
              <a:t>peint</a:t>
            </a:r>
            <a:r>
              <a:rPr lang="it-IT" sz="2400" dirty="0"/>
              <a:t> en </a:t>
            </a:r>
            <a:r>
              <a:rPr lang="it-IT" sz="2400" dirty="0" err="1"/>
              <a:t>jaune</a:t>
            </a:r>
            <a:r>
              <a:rPr lang="it-IT" sz="2400" dirty="0"/>
              <a:t> </a:t>
            </a:r>
            <a:r>
              <a:rPr lang="it-IT" sz="2400" dirty="0" err="1"/>
              <a:t>les</a:t>
            </a:r>
            <a:r>
              <a:rPr lang="it-IT" sz="2400" dirty="0"/>
              <a:t> </a:t>
            </a:r>
            <a:r>
              <a:rPr lang="it-IT" sz="2400" dirty="0" err="1"/>
              <a:t>maisons</a:t>
            </a:r>
            <a:r>
              <a:rPr lang="it-IT" sz="2400" dirty="0"/>
              <a:t> </a:t>
            </a:r>
            <a:r>
              <a:rPr lang="it-IT" sz="2400" dirty="0" err="1"/>
              <a:t>des</a:t>
            </a:r>
            <a:r>
              <a:rPr lang="it-IT" sz="2400" dirty="0"/>
              <a:t> </a:t>
            </a:r>
            <a:r>
              <a:rPr lang="it-IT" sz="2400" dirty="0" err="1"/>
              <a:t>traîtres</a:t>
            </a:r>
            <a:r>
              <a:rPr lang="it-IT" sz="2400" dirty="0"/>
              <a:t>, </a:t>
            </a:r>
            <a:r>
              <a:rPr lang="it-IT" sz="2400" dirty="0" err="1"/>
              <a:t>des</a:t>
            </a:r>
            <a:r>
              <a:rPr lang="it-IT" sz="2400" dirty="0"/>
              <a:t> </a:t>
            </a:r>
            <a:r>
              <a:rPr lang="it-IT" sz="2400" dirty="0" err="1"/>
              <a:t>faux-monnayeurs</a:t>
            </a:r>
            <a:r>
              <a:rPr lang="it-IT" sz="2400" dirty="0"/>
              <a:t>, </a:t>
            </a:r>
            <a:r>
              <a:rPr lang="it-IT" sz="2400" dirty="0" err="1"/>
              <a:t>des</a:t>
            </a:r>
            <a:r>
              <a:rPr lang="it-IT" sz="2400" dirty="0"/>
              <a:t> gens </a:t>
            </a:r>
            <a:r>
              <a:rPr lang="it-IT" sz="2400" dirty="0" err="1"/>
              <a:t>coupables</a:t>
            </a:r>
            <a:r>
              <a:rPr lang="it-IT" sz="2400" dirty="0"/>
              <a:t> de </a:t>
            </a:r>
            <a:r>
              <a:rPr lang="it-IT" sz="2400" dirty="0" err="1"/>
              <a:t>crimes</a:t>
            </a:r>
            <a:r>
              <a:rPr lang="it-IT" sz="2400" dirty="0"/>
              <a:t> de </a:t>
            </a:r>
            <a:r>
              <a:rPr lang="it-IT" sz="2400" dirty="0" err="1"/>
              <a:t>lèse-majesté</a:t>
            </a:r>
            <a:r>
              <a:rPr lang="it-IT" sz="2400" dirty="0"/>
              <a:t>. </a:t>
            </a:r>
            <a:r>
              <a:rPr lang="fr-FR" sz="2400" i="1" dirty="0"/>
              <a:t>Les </a:t>
            </a:r>
            <a:r>
              <a:rPr lang="fr-FR" sz="2400" i="1" dirty="0" err="1"/>
              <a:t>Inrocks</a:t>
            </a:r>
            <a:r>
              <a:rPr lang="fr-FR" sz="2400" i="1" dirty="0"/>
              <a:t> </a:t>
            </a:r>
            <a:r>
              <a:rPr lang="fr-FR" sz="2400" dirty="0"/>
              <a:t>  - Le 6 décembre 2018</a:t>
            </a:r>
            <a:endParaRPr lang="it-IT" sz="2400" dirty="0"/>
          </a:p>
          <a:p>
            <a:endParaRPr lang="it-IT" sz="2400" dirty="0"/>
          </a:p>
          <a:p>
            <a:endParaRPr lang="fr-CA" sz="2400" dirty="0"/>
          </a:p>
        </p:txBody>
      </p:sp>
    </p:spTree>
    <p:extLst>
      <p:ext uri="{BB962C8B-B14F-4D97-AF65-F5344CB8AC3E}">
        <p14:creationId xmlns:p14="http://schemas.microsoft.com/office/powerpoint/2010/main" val="11226147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b="1" dirty="0" err="1"/>
              <a:t>Qu’a</a:t>
            </a:r>
            <a:r>
              <a:rPr lang="it-IT" sz="2800" b="1" dirty="0"/>
              <a:t>-t-elle </a:t>
            </a:r>
            <a:r>
              <a:rPr lang="it-IT" sz="2800" b="1" dirty="0" err="1"/>
              <a:t>symbolisé</a:t>
            </a:r>
            <a:r>
              <a:rPr lang="it-IT" sz="2800" b="1" dirty="0"/>
              <a:t> </a:t>
            </a:r>
            <a:r>
              <a:rPr lang="it-IT" sz="2800" b="1" dirty="0" err="1"/>
              <a:t>dans</a:t>
            </a:r>
            <a:r>
              <a:rPr lang="it-IT" sz="2800" b="1" dirty="0"/>
              <a:t> l’histoire ?</a:t>
            </a:r>
            <a:r>
              <a:rPr lang="it-IT" sz="2800" dirty="0"/>
              <a:t/>
            </a:r>
            <a:br>
              <a:rPr lang="it-IT" sz="2800" dirty="0"/>
            </a:br>
            <a:endParaRPr lang="fr-CA" sz="2800" dirty="0"/>
          </a:p>
        </p:txBody>
      </p:sp>
      <p:sp>
        <p:nvSpPr>
          <p:cNvPr id="3" name="Segnaposto contenuto 2"/>
          <p:cNvSpPr>
            <a:spLocks noGrp="1"/>
          </p:cNvSpPr>
          <p:nvPr>
            <p:ph idx="1"/>
          </p:nvPr>
        </p:nvSpPr>
        <p:spPr/>
        <p:txBody>
          <a:bodyPr>
            <a:normAutofit/>
          </a:bodyPr>
          <a:lstStyle/>
          <a:p>
            <a:pPr algn="just"/>
            <a:r>
              <a:rPr lang="it-IT" sz="2400" dirty="0" err="1"/>
              <a:t>Au</a:t>
            </a:r>
            <a:r>
              <a:rPr lang="it-IT" sz="2400" dirty="0"/>
              <a:t> </a:t>
            </a:r>
            <a:r>
              <a:rPr lang="it-IT" sz="2400" dirty="0" err="1"/>
              <a:t>théâtre</a:t>
            </a:r>
            <a:r>
              <a:rPr lang="it-IT" sz="2400" dirty="0"/>
              <a:t> on en </a:t>
            </a:r>
            <a:r>
              <a:rPr lang="it-IT" sz="2400" dirty="0" err="1"/>
              <a:t>fait</a:t>
            </a:r>
            <a:r>
              <a:rPr lang="it-IT" sz="2400" dirty="0"/>
              <a:t> une </a:t>
            </a:r>
            <a:r>
              <a:rPr lang="it-IT" sz="2400" dirty="0" err="1"/>
              <a:t>couleur</a:t>
            </a:r>
            <a:r>
              <a:rPr lang="it-IT" sz="2400" dirty="0"/>
              <a:t> </a:t>
            </a:r>
            <a:r>
              <a:rPr lang="it-IT" sz="2400" dirty="0" err="1"/>
              <a:t>soit</a:t>
            </a:r>
            <a:r>
              <a:rPr lang="it-IT" sz="2400" dirty="0"/>
              <a:t> </a:t>
            </a:r>
            <a:r>
              <a:rPr lang="it-IT" sz="2400" dirty="0" err="1"/>
              <a:t>ridicule</a:t>
            </a:r>
            <a:r>
              <a:rPr lang="it-IT" sz="2400" dirty="0"/>
              <a:t>, </a:t>
            </a:r>
            <a:r>
              <a:rPr lang="it-IT" sz="2400" dirty="0" err="1"/>
              <a:t>soit</a:t>
            </a:r>
            <a:r>
              <a:rPr lang="it-IT" sz="2400" dirty="0"/>
              <a:t> </a:t>
            </a:r>
            <a:r>
              <a:rPr lang="it-IT" sz="2400" dirty="0" err="1"/>
              <a:t>des</a:t>
            </a:r>
            <a:r>
              <a:rPr lang="it-IT" sz="2400" dirty="0"/>
              <a:t> </a:t>
            </a:r>
            <a:r>
              <a:rPr lang="it-IT" sz="2400" dirty="0" err="1"/>
              <a:t>trompeurs</a:t>
            </a:r>
            <a:r>
              <a:rPr lang="it-IT" sz="2400" dirty="0"/>
              <a:t>. Et à la fin </a:t>
            </a:r>
            <a:r>
              <a:rPr lang="it-IT" sz="2400" dirty="0" err="1"/>
              <a:t>du</a:t>
            </a:r>
            <a:r>
              <a:rPr lang="it-IT" sz="2400" dirty="0"/>
              <a:t> </a:t>
            </a:r>
            <a:r>
              <a:rPr lang="it-IT" sz="2400" dirty="0" err="1"/>
              <a:t>XIXe</a:t>
            </a:r>
            <a:r>
              <a:rPr lang="it-IT" sz="2400" dirty="0"/>
              <a:t> </a:t>
            </a:r>
            <a:r>
              <a:rPr lang="it-IT" sz="2400" dirty="0" err="1"/>
              <a:t>siècle</a:t>
            </a:r>
            <a:r>
              <a:rPr lang="it-IT" sz="2400" dirty="0"/>
              <a:t>, </a:t>
            </a:r>
            <a:r>
              <a:rPr lang="it-IT" sz="2400" dirty="0" err="1"/>
              <a:t>ça</a:t>
            </a:r>
            <a:r>
              <a:rPr lang="it-IT" sz="2400" dirty="0"/>
              <a:t> </a:t>
            </a:r>
            <a:r>
              <a:rPr lang="it-IT" sz="2400" dirty="0" err="1"/>
              <a:t>devient</a:t>
            </a:r>
            <a:r>
              <a:rPr lang="it-IT" sz="2400" dirty="0"/>
              <a:t> la </a:t>
            </a:r>
            <a:r>
              <a:rPr lang="it-IT" sz="2400" dirty="0" err="1"/>
              <a:t>couleur</a:t>
            </a:r>
            <a:r>
              <a:rPr lang="it-IT" sz="2400" dirty="0"/>
              <a:t> </a:t>
            </a:r>
            <a:r>
              <a:rPr lang="it-IT" sz="2400" dirty="0" err="1"/>
              <a:t>des</a:t>
            </a:r>
            <a:r>
              <a:rPr lang="it-IT" sz="2400" dirty="0"/>
              <a:t> </a:t>
            </a:r>
            <a:r>
              <a:rPr lang="it-IT" sz="2400" dirty="0" err="1"/>
              <a:t>syndicats</a:t>
            </a:r>
            <a:r>
              <a:rPr lang="it-IT" sz="2400" dirty="0"/>
              <a:t> </a:t>
            </a:r>
            <a:r>
              <a:rPr lang="it-IT" sz="2400" dirty="0" err="1"/>
              <a:t>tricheurs</a:t>
            </a:r>
            <a:r>
              <a:rPr lang="it-IT" sz="2400" dirty="0"/>
              <a:t>, qui </a:t>
            </a:r>
            <a:r>
              <a:rPr lang="it-IT" sz="2400" dirty="0" err="1"/>
              <a:t>roulent</a:t>
            </a:r>
            <a:r>
              <a:rPr lang="it-IT" sz="2400" dirty="0"/>
              <a:t> pour le </a:t>
            </a:r>
            <a:r>
              <a:rPr lang="it-IT" sz="2400" dirty="0" err="1"/>
              <a:t>patronat</a:t>
            </a:r>
            <a:r>
              <a:rPr lang="it-IT" sz="2400" dirty="0"/>
              <a:t>. C’est le “</a:t>
            </a:r>
            <a:r>
              <a:rPr lang="it-IT" sz="2400" dirty="0" err="1"/>
              <a:t>syndicat</a:t>
            </a:r>
            <a:r>
              <a:rPr lang="it-IT" sz="2400" dirty="0"/>
              <a:t> </a:t>
            </a:r>
            <a:r>
              <a:rPr lang="it-IT" sz="2400" dirty="0" err="1"/>
              <a:t>jaune</a:t>
            </a:r>
            <a:r>
              <a:rPr lang="it-IT" sz="2400" dirty="0"/>
              <a:t>” </a:t>
            </a:r>
            <a:r>
              <a:rPr lang="it-IT" sz="2400" dirty="0" err="1"/>
              <a:t>contre</a:t>
            </a:r>
            <a:r>
              <a:rPr lang="it-IT" sz="2400" dirty="0"/>
              <a:t> le “</a:t>
            </a:r>
            <a:r>
              <a:rPr lang="it-IT" sz="2400" dirty="0" err="1"/>
              <a:t>syndicat</a:t>
            </a:r>
            <a:r>
              <a:rPr lang="it-IT" sz="2400" dirty="0"/>
              <a:t> </a:t>
            </a:r>
            <a:r>
              <a:rPr lang="it-IT" sz="2400" dirty="0" err="1"/>
              <a:t>rouge</a:t>
            </a:r>
            <a:r>
              <a:rPr lang="it-IT" sz="2400" dirty="0"/>
              <a:t>”, qui </a:t>
            </a:r>
            <a:r>
              <a:rPr lang="it-IT" sz="2400" dirty="0" err="1"/>
              <a:t>défend</a:t>
            </a:r>
            <a:r>
              <a:rPr lang="it-IT" sz="2400" dirty="0"/>
              <a:t> </a:t>
            </a:r>
            <a:r>
              <a:rPr lang="it-IT" sz="2400" dirty="0" err="1"/>
              <a:t>les</a:t>
            </a:r>
            <a:r>
              <a:rPr lang="it-IT" sz="2400" dirty="0"/>
              <a:t> </a:t>
            </a:r>
            <a:r>
              <a:rPr lang="it-IT" sz="2400" dirty="0" err="1"/>
              <a:t>ouvriers</a:t>
            </a:r>
            <a:r>
              <a:rPr lang="it-IT" sz="2400" dirty="0"/>
              <a:t>. Elle a </a:t>
            </a:r>
            <a:r>
              <a:rPr lang="it-IT" sz="2400" dirty="0" err="1"/>
              <a:t>donc</a:t>
            </a:r>
            <a:r>
              <a:rPr lang="it-IT" sz="2400" dirty="0"/>
              <a:t> </a:t>
            </a:r>
            <a:r>
              <a:rPr lang="it-IT" sz="2400" dirty="0" err="1"/>
              <a:t>mauvaise</a:t>
            </a:r>
            <a:r>
              <a:rPr lang="it-IT" sz="2400" dirty="0"/>
              <a:t> </a:t>
            </a:r>
            <a:r>
              <a:rPr lang="it-IT" sz="2400" dirty="0" err="1"/>
              <a:t>réputation</a:t>
            </a:r>
            <a:r>
              <a:rPr lang="it-IT" sz="2400" dirty="0"/>
              <a:t>. Elle a </a:t>
            </a:r>
            <a:r>
              <a:rPr lang="it-IT" sz="2400" dirty="0" err="1"/>
              <a:t>quelques</a:t>
            </a:r>
            <a:r>
              <a:rPr lang="it-IT" sz="2400" dirty="0"/>
              <a:t> </a:t>
            </a:r>
            <a:r>
              <a:rPr lang="it-IT" sz="2400" dirty="0" err="1"/>
              <a:t>bons</a:t>
            </a:r>
            <a:r>
              <a:rPr lang="it-IT" sz="2400" dirty="0"/>
              <a:t> </a:t>
            </a:r>
            <a:r>
              <a:rPr lang="it-IT" sz="2400" dirty="0" err="1"/>
              <a:t>aspects</a:t>
            </a:r>
            <a:r>
              <a:rPr lang="it-IT" sz="2400" dirty="0"/>
              <a:t>, mais qui </a:t>
            </a:r>
            <a:r>
              <a:rPr lang="it-IT" sz="2400" dirty="0" err="1"/>
              <a:t>sont</a:t>
            </a:r>
            <a:r>
              <a:rPr lang="it-IT" sz="2400" dirty="0"/>
              <a:t> </a:t>
            </a:r>
            <a:r>
              <a:rPr lang="it-IT" sz="2400" dirty="0" err="1"/>
              <a:t>discrets</a:t>
            </a:r>
            <a:r>
              <a:rPr lang="it-IT" sz="2400" dirty="0"/>
              <a:t> par </a:t>
            </a:r>
            <a:r>
              <a:rPr lang="it-IT" sz="2400" dirty="0" err="1"/>
              <a:t>rapport</a:t>
            </a:r>
            <a:r>
              <a:rPr lang="it-IT" sz="2400" dirty="0"/>
              <a:t> </a:t>
            </a:r>
            <a:r>
              <a:rPr lang="it-IT" sz="2400" dirty="0" err="1"/>
              <a:t>aux</a:t>
            </a:r>
            <a:r>
              <a:rPr lang="it-IT" sz="2400" dirty="0"/>
              <a:t> </a:t>
            </a:r>
            <a:r>
              <a:rPr lang="it-IT" sz="2400" dirty="0" err="1"/>
              <a:t>mauvais</a:t>
            </a:r>
            <a:r>
              <a:rPr lang="it-IT" sz="2400" dirty="0"/>
              <a:t>.</a:t>
            </a:r>
          </a:p>
          <a:p>
            <a:r>
              <a:rPr lang="fr-FR" sz="2400" dirty="0"/>
              <a:t> </a:t>
            </a:r>
            <a:r>
              <a:rPr lang="fr-FR" sz="2400" i="1" dirty="0"/>
              <a:t>Les </a:t>
            </a:r>
            <a:r>
              <a:rPr lang="fr-FR" sz="2400" i="1" dirty="0" err="1"/>
              <a:t>Inrocks</a:t>
            </a:r>
            <a:r>
              <a:rPr lang="fr-FR" sz="2400" i="1" dirty="0"/>
              <a:t> </a:t>
            </a:r>
            <a:r>
              <a:rPr lang="fr-FR" sz="2400" dirty="0"/>
              <a:t>  - Le 6 décembre 2018</a:t>
            </a:r>
            <a:endParaRPr lang="it-IT" sz="2400" dirty="0"/>
          </a:p>
          <a:p>
            <a:endParaRPr lang="it-IT" sz="2400" dirty="0"/>
          </a:p>
          <a:p>
            <a:endParaRPr lang="fr-CA" sz="2400" dirty="0"/>
          </a:p>
        </p:txBody>
      </p:sp>
    </p:spTree>
    <p:extLst>
      <p:ext uri="{BB962C8B-B14F-4D97-AF65-F5344CB8AC3E}">
        <p14:creationId xmlns:p14="http://schemas.microsoft.com/office/powerpoint/2010/main" val="31075083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dirty="0" err="1"/>
              <a:t>Passions</a:t>
            </a:r>
            <a:r>
              <a:rPr lang="it-IT" sz="2800" dirty="0"/>
              <a:t> et </a:t>
            </a:r>
            <a:r>
              <a:rPr lang="it-IT" sz="2800" dirty="0" err="1"/>
              <a:t>polémiques</a:t>
            </a:r>
            <a:endParaRPr lang="fr-CA" sz="2800" dirty="0"/>
          </a:p>
        </p:txBody>
      </p:sp>
      <p:sp>
        <p:nvSpPr>
          <p:cNvPr id="3" name="Segnaposto contenuto 2"/>
          <p:cNvSpPr>
            <a:spLocks noGrp="1"/>
          </p:cNvSpPr>
          <p:nvPr>
            <p:ph idx="1"/>
          </p:nvPr>
        </p:nvSpPr>
        <p:spPr/>
        <p:txBody>
          <a:bodyPr>
            <a:normAutofit/>
          </a:bodyPr>
          <a:lstStyle/>
          <a:p>
            <a:pPr algn="just"/>
            <a:r>
              <a:rPr lang="it-IT" sz="2000" dirty="0"/>
              <a:t>« en France, tout </a:t>
            </a:r>
            <a:r>
              <a:rPr lang="it-IT" sz="2000" dirty="0" err="1"/>
              <a:t>locuteur</a:t>
            </a:r>
            <a:r>
              <a:rPr lang="it-IT" sz="2000" dirty="0"/>
              <a:t>, </a:t>
            </a:r>
            <a:r>
              <a:rPr lang="it-IT" sz="2000" dirty="0" err="1"/>
              <a:t>avocat</a:t>
            </a:r>
            <a:r>
              <a:rPr lang="it-IT" sz="2000" dirty="0"/>
              <a:t> </a:t>
            </a:r>
            <a:r>
              <a:rPr lang="it-IT" sz="2000" dirty="0" err="1"/>
              <a:t>ou</a:t>
            </a:r>
            <a:r>
              <a:rPr lang="it-IT" sz="2000" dirty="0"/>
              <a:t> </a:t>
            </a:r>
            <a:r>
              <a:rPr lang="it-IT" sz="2000" dirty="0" err="1"/>
              <a:t>serveur</a:t>
            </a:r>
            <a:r>
              <a:rPr lang="it-IT" sz="2000" dirty="0"/>
              <a:t>, </a:t>
            </a:r>
            <a:r>
              <a:rPr lang="it-IT" sz="2000" dirty="0" err="1"/>
              <a:t>livreur</a:t>
            </a:r>
            <a:r>
              <a:rPr lang="it-IT" sz="2000" dirty="0"/>
              <a:t> </a:t>
            </a:r>
            <a:r>
              <a:rPr lang="it-IT" sz="2000" dirty="0" err="1"/>
              <a:t>ou</a:t>
            </a:r>
            <a:r>
              <a:rPr lang="it-IT" sz="2000" dirty="0"/>
              <a:t> </a:t>
            </a:r>
            <a:r>
              <a:rPr lang="it-IT" sz="2000" dirty="0" err="1"/>
              <a:t>universitaire</a:t>
            </a:r>
            <a:r>
              <a:rPr lang="it-IT" sz="2000" dirty="0"/>
              <a:t>, </a:t>
            </a:r>
            <a:r>
              <a:rPr lang="it-IT" sz="2000" dirty="0" err="1"/>
              <a:t>homme</a:t>
            </a:r>
            <a:r>
              <a:rPr lang="it-IT" sz="2000" dirty="0"/>
              <a:t> </a:t>
            </a:r>
            <a:r>
              <a:rPr lang="it-IT" sz="2000" dirty="0" err="1"/>
              <a:t>politique</a:t>
            </a:r>
            <a:r>
              <a:rPr lang="it-IT" sz="2000" dirty="0"/>
              <a:t> </a:t>
            </a:r>
            <a:r>
              <a:rPr lang="it-IT" sz="2000" dirty="0" err="1"/>
              <a:t>ou</a:t>
            </a:r>
            <a:r>
              <a:rPr lang="it-IT" sz="2000" dirty="0"/>
              <a:t> </a:t>
            </a:r>
            <a:r>
              <a:rPr lang="it-IT" sz="2000" dirty="0" err="1"/>
              <a:t>cuisinier</a:t>
            </a:r>
            <a:r>
              <a:rPr lang="it-IT" sz="2000" dirty="0"/>
              <a:t>, dentiste </a:t>
            </a:r>
            <a:r>
              <a:rPr lang="it-IT" sz="2000" dirty="0" err="1"/>
              <a:t>ou</a:t>
            </a:r>
            <a:r>
              <a:rPr lang="it-IT" sz="2000" dirty="0"/>
              <a:t> </a:t>
            </a:r>
            <a:r>
              <a:rPr lang="it-IT" sz="2000" dirty="0" err="1"/>
              <a:t>académicien</a:t>
            </a:r>
            <a:r>
              <a:rPr lang="it-IT" sz="2000" dirty="0"/>
              <a:t>, </a:t>
            </a:r>
            <a:r>
              <a:rPr lang="it-IT" sz="2000" dirty="0" err="1"/>
              <a:t>parle</a:t>
            </a:r>
            <a:r>
              <a:rPr lang="it-IT" sz="2000" dirty="0"/>
              <a:t> de sa langue, et de la langue de l’</a:t>
            </a:r>
            <a:r>
              <a:rPr lang="it-IT" sz="2000" dirty="0" err="1"/>
              <a:t>autre</a:t>
            </a:r>
            <a:r>
              <a:rPr lang="it-IT" sz="2000" dirty="0"/>
              <a:t> [...], </a:t>
            </a:r>
            <a:r>
              <a:rPr lang="it-IT" sz="2000" dirty="0" err="1"/>
              <a:t>célèbre</a:t>
            </a:r>
            <a:r>
              <a:rPr lang="it-IT" sz="2000" dirty="0"/>
              <a:t> la </a:t>
            </a:r>
            <a:r>
              <a:rPr lang="it-IT" sz="2000" dirty="0" err="1"/>
              <a:t>beaute</a:t>
            </a:r>
            <a:r>
              <a:rPr lang="it-IT" sz="2000" dirty="0"/>
              <a:t>́ </a:t>
            </a:r>
            <a:r>
              <a:rPr lang="it-IT" sz="2000" dirty="0" err="1"/>
              <a:t>des</a:t>
            </a:r>
            <a:r>
              <a:rPr lang="it-IT" sz="2000" dirty="0"/>
              <a:t> </a:t>
            </a:r>
            <a:r>
              <a:rPr lang="it-IT" sz="2000" dirty="0" err="1"/>
              <a:t>mots</a:t>
            </a:r>
            <a:r>
              <a:rPr lang="it-IT" sz="2000" dirty="0"/>
              <a:t>, </a:t>
            </a:r>
            <a:r>
              <a:rPr lang="it-IT" sz="2000" dirty="0" err="1"/>
              <a:t>déplore</a:t>
            </a:r>
            <a:r>
              <a:rPr lang="it-IT" sz="2000" dirty="0"/>
              <a:t> la </a:t>
            </a:r>
            <a:r>
              <a:rPr lang="it-IT" sz="2000" dirty="0" err="1"/>
              <a:t>perte</a:t>
            </a:r>
            <a:r>
              <a:rPr lang="it-IT" sz="2000" dirty="0"/>
              <a:t> </a:t>
            </a:r>
            <a:r>
              <a:rPr lang="it-IT" sz="2000" dirty="0" err="1"/>
              <a:t>des</a:t>
            </a:r>
            <a:r>
              <a:rPr lang="it-IT" sz="2000" dirty="0"/>
              <a:t> </a:t>
            </a:r>
            <a:r>
              <a:rPr lang="it-IT" sz="2000" dirty="0" err="1"/>
              <a:t>sens</a:t>
            </a:r>
            <a:r>
              <a:rPr lang="it-IT" sz="2000" dirty="0"/>
              <a:t> [...] » </a:t>
            </a:r>
          </a:p>
          <a:p>
            <a:r>
              <a:rPr lang="it-IT" sz="2000" dirty="0"/>
              <a:t>PAVEAU, Marie-Anne, ROSIER, Laurence, </a:t>
            </a:r>
            <a:r>
              <a:rPr lang="it-IT" sz="2000" i="1" dirty="0"/>
              <a:t>La langue </a:t>
            </a:r>
            <a:r>
              <a:rPr lang="it-IT" sz="2000" i="1" dirty="0" err="1"/>
              <a:t>française</a:t>
            </a:r>
            <a:r>
              <a:rPr lang="it-IT" sz="2000" i="1" dirty="0"/>
              <a:t>. </a:t>
            </a:r>
            <a:r>
              <a:rPr lang="it-IT" sz="2000" i="1" dirty="0" err="1"/>
              <a:t>Passions</a:t>
            </a:r>
            <a:r>
              <a:rPr lang="it-IT" sz="2000" i="1" dirty="0"/>
              <a:t> et </a:t>
            </a:r>
            <a:r>
              <a:rPr lang="it-IT" sz="2000" i="1" dirty="0" err="1"/>
              <a:t>polémiques</a:t>
            </a:r>
            <a:r>
              <a:rPr lang="it-IT" sz="2000" dirty="0"/>
              <a:t>, Paris, </a:t>
            </a:r>
            <a:r>
              <a:rPr lang="it-IT" sz="2000" dirty="0" err="1"/>
              <a:t>Vuibert</a:t>
            </a:r>
            <a:r>
              <a:rPr lang="it-IT" sz="2000" dirty="0"/>
              <a:t>, </a:t>
            </a:r>
            <a:r>
              <a:rPr lang="it-IT" sz="2000" dirty="0" smtClean="0"/>
              <a:t>2008, p. 11. </a:t>
            </a:r>
          </a:p>
          <a:p>
            <a:endParaRPr lang="it-IT" sz="2000" dirty="0" smtClean="0"/>
          </a:p>
          <a:p>
            <a:pPr marL="0" indent="0" algn="just"/>
            <a:r>
              <a:rPr lang="it-IT" sz="2000" dirty="0" smtClean="0"/>
              <a:t> La </a:t>
            </a:r>
            <a:r>
              <a:rPr lang="it-IT" sz="2000" dirty="0"/>
              <a:t>langue </a:t>
            </a:r>
            <a:r>
              <a:rPr lang="it-IT" sz="2000" dirty="0" err="1"/>
              <a:t>française</a:t>
            </a:r>
            <a:r>
              <a:rPr lang="it-IT" sz="2000" dirty="0"/>
              <a:t> : la langue de « </a:t>
            </a:r>
            <a:r>
              <a:rPr lang="it-IT" sz="2000" dirty="0" err="1"/>
              <a:t>religion</a:t>
            </a:r>
            <a:r>
              <a:rPr lang="it-IT" sz="2000" dirty="0"/>
              <a:t> d’</a:t>
            </a:r>
            <a:r>
              <a:rPr lang="it-IT" sz="2000" dirty="0" err="1"/>
              <a:t>État</a:t>
            </a:r>
            <a:r>
              <a:rPr lang="it-IT" sz="2000" dirty="0"/>
              <a:t> » </a:t>
            </a:r>
            <a:r>
              <a:rPr lang="it-IT" sz="2000" dirty="0" err="1"/>
              <a:t>français</a:t>
            </a:r>
            <a:r>
              <a:rPr lang="it-IT" sz="2000" dirty="0"/>
              <a:t> </a:t>
            </a:r>
          </a:p>
          <a:p>
            <a:pPr marL="0" indent="0" algn="just"/>
            <a:r>
              <a:rPr lang="it-IT" sz="2000" dirty="0" smtClean="0"/>
              <a:t> Bernard </a:t>
            </a:r>
            <a:r>
              <a:rPr lang="it-IT" sz="2000" dirty="0" err="1"/>
              <a:t>Cerquiglini</a:t>
            </a:r>
            <a:r>
              <a:rPr lang="it-IT" sz="2000" dirty="0"/>
              <a:t>  « Le </a:t>
            </a:r>
            <a:r>
              <a:rPr lang="it-IT" sz="2000" dirty="0" err="1"/>
              <a:t>français</a:t>
            </a:r>
            <a:r>
              <a:rPr lang="it-IT" sz="2000" dirty="0"/>
              <a:t>, </a:t>
            </a:r>
            <a:r>
              <a:rPr lang="it-IT" sz="2000" dirty="0" err="1"/>
              <a:t>religion</a:t>
            </a:r>
            <a:r>
              <a:rPr lang="it-IT" sz="2000" dirty="0"/>
              <a:t> d’</a:t>
            </a:r>
            <a:r>
              <a:rPr lang="it-IT" sz="2000" dirty="0" err="1"/>
              <a:t>État</a:t>
            </a:r>
            <a:r>
              <a:rPr lang="it-IT" sz="2000" dirty="0"/>
              <a:t> ? », </a:t>
            </a:r>
            <a:r>
              <a:rPr lang="it-IT" sz="2000" i="1" dirty="0"/>
              <a:t>Le Monde</a:t>
            </a:r>
            <a:r>
              <a:rPr lang="it-IT" sz="2000" dirty="0"/>
              <a:t>, 25 novembre 2003. </a:t>
            </a:r>
          </a:p>
          <a:p>
            <a:pPr marL="0" indent="0" algn="just"/>
            <a:endParaRPr lang="it-IT" sz="2000" dirty="0"/>
          </a:p>
          <a:p>
            <a:r>
              <a:rPr lang="it-IT" sz="2000" dirty="0" err="1" smtClean="0">
                <a:latin typeface="Arial" charset="0"/>
              </a:rPr>
              <a:t>Connaitre</a:t>
            </a:r>
            <a:r>
              <a:rPr lang="it-IT" sz="2000" dirty="0" smtClean="0">
                <a:latin typeface="Arial" charset="0"/>
              </a:rPr>
              <a:t> </a:t>
            </a:r>
            <a:r>
              <a:rPr lang="it-IT" sz="2000" dirty="0">
                <a:latin typeface="Arial" charset="0"/>
              </a:rPr>
              <a:t>une langue, c’est </a:t>
            </a:r>
            <a:r>
              <a:rPr lang="it-IT" sz="2000" dirty="0" err="1">
                <a:latin typeface="Arial" charset="0"/>
              </a:rPr>
              <a:t>saisir</a:t>
            </a:r>
            <a:r>
              <a:rPr lang="it-IT" sz="2000" dirty="0">
                <a:latin typeface="Arial" charset="0"/>
              </a:rPr>
              <a:t> la </a:t>
            </a:r>
            <a:r>
              <a:rPr lang="it-IT" sz="2000" dirty="0" err="1">
                <a:latin typeface="Arial" charset="0"/>
              </a:rPr>
              <a:t>vision</a:t>
            </a:r>
            <a:r>
              <a:rPr lang="it-IT" sz="2000" dirty="0">
                <a:latin typeface="Arial" charset="0"/>
              </a:rPr>
              <a:t> </a:t>
            </a:r>
            <a:r>
              <a:rPr lang="it-IT" sz="2000" dirty="0" err="1">
                <a:latin typeface="Arial" charset="0"/>
              </a:rPr>
              <a:t>du</a:t>
            </a:r>
            <a:r>
              <a:rPr lang="it-IT" sz="2000" dirty="0">
                <a:latin typeface="Arial" charset="0"/>
              </a:rPr>
              <a:t> monde  </a:t>
            </a:r>
            <a:r>
              <a:rPr lang="it-IT" sz="2000" dirty="0" err="1">
                <a:latin typeface="Arial" charset="0"/>
              </a:rPr>
              <a:t>qu’elle</a:t>
            </a:r>
            <a:r>
              <a:rPr lang="it-IT" sz="2000" dirty="0">
                <a:latin typeface="Arial" charset="0"/>
              </a:rPr>
              <a:t> porte en elle </a:t>
            </a:r>
          </a:p>
          <a:p>
            <a:pPr marL="0" indent="0" algn="just"/>
            <a:endParaRPr lang="it-IT" sz="1800" dirty="0"/>
          </a:p>
          <a:p>
            <a:endParaRPr lang="it-IT" sz="2000" dirty="0"/>
          </a:p>
          <a:p>
            <a:endParaRPr lang="fr-CA" sz="2400" dirty="0"/>
          </a:p>
        </p:txBody>
      </p:sp>
    </p:spTree>
    <p:extLst>
      <p:ext uri="{BB962C8B-B14F-4D97-AF65-F5344CB8AC3E}">
        <p14:creationId xmlns:p14="http://schemas.microsoft.com/office/powerpoint/2010/main" val="208367665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b="1" dirty="0" err="1"/>
              <a:t>Encore</a:t>
            </a:r>
            <a:r>
              <a:rPr lang="it-IT" sz="2800" b="1" dirty="0"/>
              <a:t> </a:t>
            </a:r>
            <a:r>
              <a:rPr lang="it-IT" sz="2800" b="1" dirty="0" err="1"/>
              <a:t>aujourd’hui</a:t>
            </a:r>
            <a:r>
              <a:rPr lang="it-IT" sz="2800" b="1" dirty="0"/>
              <a:t> c’est une </a:t>
            </a:r>
            <a:r>
              <a:rPr lang="it-IT" sz="2800" b="1" dirty="0" err="1"/>
              <a:t>couleur</a:t>
            </a:r>
            <a:r>
              <a:rPr lang="it-IT" sz="2800" b="1" dirty="0"/>
              <a:t> </a:t>
            </a:r>
            <a:r>
              <a:rPr lang="it-IT" sz="2800" b="1" dirty="0" err="1"/>
              <a:t>dépréciée</a:t>
            </a:r>
            <a:r>
              <a:rPr lang="it-IT" sz="2800" b="1" dirty="0"/>
              <a:t> ?</a:t>
            </a:r>
            <a:r>
              <a:rPr lang="it-IT" sz="2800" dirty="0"/>
              <a:t/>
            </a:r>
            <a:br>
              <a:rPr lang="it-IT" sz="2800" dirty="0"/>
            </a:br>
            <a:endParaRPr lang="fr-CA" sz="2800" dirty="0"/>
          </a:p>
        </p:txBody>
      </p:sp>
      <p:sp>
        <p:nvSpPr>
          <p:cNvPr id="3" name="Segnaposto contenuto 2"/>
          <p:cNvSpPr>
            <a:spLocks noGrp="1"/>
          </p:cNvSpPr>
          <p:nvPr>
            <p:ph idx="1"/>
          </p:nvPr>
        </p:nvSpPr>
        <p:spPr/>
        <p:txBody>
          <a:bodyPr>
            <a:normAutofit fontScale="92500" lnSpcReduction="20000"/>
          </a:bodyPr>
          <a:lstStyle/>
          <a:p>
            <a:pPr algn="just"/>
            <a:r>
              <a:rPr lang="it-IT" sz="2400" dirty="0" err="1"/>
              <a:t>Oui</a:t>
            </a:r>
            <a:r>
              <a:rPr lang="it-IT" sz="2400" dirty="0"/>
              <a:t>, </a:t>
            </a:r>
            <a:r>
              <a:rPr lang="it-IT" sz="2400" dirty="0" err="1"/>
              <a:t>dans</a:t>
            </a:r>
            <a:r>
              <a:rPr lang="it-IT" sz="2400" dirty="0"/>
              <a:t> </a:t>
            </a:r>
            <a:r>
              <a:rPr lang="it-IT" sz="2400" dirty="0" err="1"/>
              <a:t>les</a:t>
            </a:r>
            <a:r>
              <a:rPr lang="it-IT" sz="2400" dirty="0"/>
              <a:t> </a:t>
            </a:r>
            <a:r>
              <a:rPr lang="it-IT" sz="2400" dirty="0" err="1"/>
              <a:t>enquêtes</a:t>
            </a:r>
            <a:r>
              <a:rPr lang="it-IT" sz="2400" dirty="0"/>
              <a:t> d’opinion </a:t>
            </a:r>
            <a:r>
              <a:rPr lang="it-IT" sz="2400" dirty="0" err="1"/>
              <a:t>sur</a:t>
            </a:r>
            <a:r>
              <a:rPr lang="it-IT" sz="2400" dirty="0"/>
              <a:t> la </a:t>
            </a:r>
            <a:r>
              <a:rPr lang="it-IT" sz="2400" dirty="0" err="1"/>
              <a:t>notion</a:t>
            </a:r>
            <a:r>
              <a:rPr lang="it-IT" sz="2400" dirty="0"/>
              <a:t> de </a:t>
            </a:r>
            <a:r>
              <a:rPr lang="it-IT" sz="2400" dirty="0" err="1"/>
              <a:t>couleur</a:t>
            </a:r>
            <a:r>
              <a:rPr lang="it-IT" sz="2400" dirty="0"/>
              <a:t> </a:t>
            </a:r>
            <a:r>
              <a:rPr lang="it-IT" sz="2400" dirty="0" err="1"/>
              <a:t>préféré</a:t>
            </a:r>
            <a:r>
              <a:rPr lang="it-IT" sz="2400" dirty="0"/>
              <a:t>, qui </a:t>
            </a:r>
            <a:r>
              <a:rPr lang="it-IT" sz="2400" dirty="0" err="1"/>
              <a:t>sont</a:t>
            </a:r>
            <a:r>
              <a:rPr lang="it-IT" sz="2400" dirty="0"/>
              <a:t> </a:t>
            </a:r>
            <a:r>
              <a:rPr lang="it-IT" sz="2400" dirty="0" err="1"/>
              <a:t>effectuées</a:t>
            </a:r>
            <a:r>
              <a:rPr lang="it-IT" sz="2400" dirty="0"/>
              <a:t> </a:t>
            </a:r>
            <a:r>
              <a:rPr lang="it-IT" sz="2400" dirty="0" err="1"/>
              <a:t>depuis</a:t>
            </a:r>
            <a:r>
              <a:rPr lang="it-IT" sz="2400" dirty="0"/>
              <a:t> </a:t>
            </a:r>
            <a:r>
              <a:rPr lang="it-IT" sz="2400" dirty="0" err="1"/>
              <a:t>les</a:t>
            </a:r>
            <a:r>
              <a:rPr lang="it-IT" sz="2400" dirty="0"/>
              <a:t> </a:t>
            </a:r>
            <a:r>
              <a:rPr lang="it-IT" sz="2400" dirty="0" err="1"/>
              <a:t>années</a:t>
            </a:r>
            <a:r>
              <a:rPr lang="it-IT" sz="2400" dirty="0"/>
              <a:t> 1880, le </a:t>
            </a:r>
            <a:r>
              <a:rPr lang="it-IT" sz="2400" dirty="0" err="1"/>
              <a:t>jaune</a:t>
            </a:r>
            <a:r>
              <a:rPr lang="it-IT" sz="2400" dirty="0"/>
              <a:t> est </a:t>
            </a:r>
            <a:r>
              <a:rPr lang="it-IT" sz="2400" dirty="0" err="1"/>
              <a:t>toujours</a:t>
            </a:r>
            <a:r>
              <a:rPr lang="it-IT" sz="2400" dirty="0"/>
              <a:t> </a:t>
            </a:r>
            <a:r>
              <a:rPr lang="it-IT" sz="2400" dirty="0" err="1"/>
              <a:t>cité</a:t>
            </a:r>
            <a:r>
              <a:rPr lang="it-IT" sz="2400" dirty="0"/>
              <a:t> en dernier </a:t>
            </a:r>
            <a:r>
              <a:rPr lang="it-IT" sz="2400" dirty="0" err="1"/>
              <a:t>parmi</a:t>
            </a:r>
            <a:r>
              <a:rPr lang="it-IT" sz="2400" dirty="0"/>
              <a:t> </a:t>
            </a:r>
            <a:r>
              <a:rPr lang="it-IT" sz="2400" dirty="0" err="1"/>
              <a:t>les</a:t>
            </a:r>
            <a:r>
              <a:rPr lang="it-IT" sz="2400" dirty="0"/>
              <a:t> </a:t>
            </a:r>
            <a:r>
              <a:rPr lang="it-IT" sz="2400" dirty="0" err="1"/>
              <a:t>six</a:t>
            </a:r>
            <a:r>
              <a:rPr lang="it-IT" sz="2400" dirty="0"/>
              <a:t> </a:t>
            </a:r>
            <a:r>
              <a:rPr lang="it-IT" sz="2400" dirty="0" err="1"/>
              <a:t>couleurs</a:t>
            </a:r>
            <a:r>
              <a:rPr lang="it-IT" sz="2400" dirty="0"/>
              <a:t> de base. A la </a:t>
            </a:r>
            <a:r>
              <a:rPr lang="it-IT" sz="2400" dirty="0" err="1"/>
              <a:t>question</a:t>
            </a:r>
            <a:r>
              <a:rPr lang="it-IT" sz="2400" dirty="0"/>
              <a:t> </a:t>
            </a:r>
            <a:r>
              <a:rPr lang="it-IT" sz="2400" i="1" dirty="0"/>
              <a:t>“Quelle est </a:t>
            </a:r>
            <a:r>
              <a:rPr lang="it-IT" sz="2400" i="1" dirty="0" err="1"/>
              <a:t>votre</a:t>
            </a:r>
            <a:r>
              <a:rPr lang="it-IT" sz="2400" i="1" dirty="0"/>
              <a:t> </a:t>
            </a:r>
            <a:r>
              <a:rPr lang="it-IT" sz="2400" i="1" dirty="0" err="1"/>
              <a:t>couleur</a:t>
            </a:r>
            <a:r>
              <a:rPr lang="it-IT" sz="2400" i="1" dirty="0"/>
              <a:t> </a:t>
            </a:r>
            <a:r>
              <a:rPr lang="it-IT" sz="2400" i="1" dirty="0" err="1"/>
              <a:t>préférée</a:t>
            </a:r>
            <a:r>
              <a:rPr lang="it-IT" sz="2400" i="1" dirty="0"/>
              <a:t>”</a:t>
            </a:r>
            <a:r>
              <a:rPr lang="it-IT" sz="2400" dirty="0"/>
              <a:t>, </a:t>
            </a:r>
            <a:r>
              <a:rPr lang="it-IT" sz="2400" dirty="0" err="1"/>
              <a:t>très</a:t>
            </a:r>
            <a:r>
              <a:rPr lang="it-IT" sz="2400" dirty="0"/>
              <a:t> </a:t>
            </a:r>
            <a:r>
              <a:rPr lang="it-IT" sz="2400" dirty="0" err="1"/>
              <a:t>peu</a:t>
            </a:r>
            <a:r>
              <a:rPr lang="it-IT" sz="2400" dirty="0"/>
              <a:t> de gens </a:t>
            </a:r>
            <a:r>
              <a:rPr lang="it-IT" sz="2400" dirty="0" err="1"/>
              <a:t>répondent</a:t>
            </a:r>
            <a:r>
              <a:rPr lang="it-IT" sz="2400" dirty="0"/>
              <a:t> </a:t>
            </a:r>
            <a:r>
              <a:rPr lang="it-IT" sz="2400" dirty="0" err="1"/>
              <a:t>jaune</a:t>
            </a:r>
            <a:r>
              <a:rPr lang="it-IT" sz="2400" dirty="0"/>
              <a:t>, </a:t>
            </a:r>
            <a:r>
              <a:rPr lang="it-IT" sz="2400" dirty="0" err="1"/>
              <a:t>alors</a:t>
            </a:r>
            <a:r>
              <a:rPr lang="it-IT" sz="2400" dirty="0"/>
              <a:t> </a:t>
            </a:r>
            <a:r>
              <a:rPr lang="it-IT" sz="2400" dirty="0" err="1"/>
              <a:t>que</a:t>
            </a:r>
            <a:r>
              <a:rPr lang="it-IT" sz="2400" dirty="0"/>
              <a:t> le bleu </a:t>
            </a:r>
            <a:r>
              <a:rPr lang="it-IT" sz="2400" dirty="0" err="1"/>
              <a:t>écrase</a:t>
            </a:r>
            <a:r>
              <a:rPr lang="it-IT" sz="2400" dirty="0"/>
              <a:t> tout (plus de 50%). C’est une </a:t>
            </a:r>
            <a:r>
              <a:rPr lang="it-IT" sz="2400" dirty="0" err="1"/>
              <a:t>couleur</a:t>
            </a:r>
            <a:r>
              <a:rPr lang="it-IT" sz="2400" dirty="0"/>
              <a:t> mal-</a:t>
            </a:r>
            <a:r>
              <a:rPr lang="it-IT" sz="2400" dirty="0" err="1"/>
              <a:t>aimée</a:t>
            </a:r>
            <a:r>
              <a:rPr lang="it-IT" sz="2400" dirty="0"/>
              <a:t>. En </a:t>
            </a:r>
            <a:r>
              <a:rPr lang="it-IT" sz="2400" dirty="0" err="1"/>
              <a:t>politique</a:t>
            </a:r>
            <a:r>
              <a:rPr lang="it-IT" sz="2400" dirty="0"/>
              <a:t>, on l’</a:t>
            </a:r>
            <a:r>
              <a:rPr lang="it-IT" sz="2400" dirty="0" err="1"/>
              <a:t>évitait</a:t>
            </a:r>
            <a:r>
              <a:rPr lang="it-IT" sz="2400" dirty="0"/>
              <a:t> </a:t>
            </a:r>
            <a:r>
              <a:rPr lang="it-IT" sz="2400" dirty="0" err="1"/>
              <a:t>donc</a:t>
            </a:r>
            <a:r>
              <a:rPr lang="it-IT" sz="2400" dirty="0"/>
              <a:t> </a:t>
            </a:r>
            <a:r>
              <a:rPr lang="it-IT" sz="2400" dirty="0" err="1"/>
              <a:t>soigneusement</a:t>
            </a:r>
            <a:r>
              <a:rPr lang="it-IT" sz="2400" dirty="0"/>
              <a:t> </a:t>
            </a:r>
            <a:r>
              <a:rPr lang="it-IT" sz="2400" dirty="0" err="1"/>
              <a:t>jusqu’à</a:t>
            </a:r>
            <a:r>
              <a:rPr lang="it-IT" sz="2400" dirty="0"/>
              <a:t> </a:t>
            </a:r>
            <a:r>
              <a:rPr lang="it-IT" sz="2400" dirty="0" err="1"/>
              <a:t>présent</a:t>
            </a:r>
            <a:r>
              <a:rPr lang="it-IT" sz="2400" dirty="0"/>
              <a:t>.</a:t>
            </a:r>
          </a:p>
          <a:p>
            <a:r>
              <a:rPr lang="it-IT" sz="2400" b="1" dirty="0"/>
              <a:t>Est-ce </a:t>
            </a:r>
            <a:r>
              <a:rPr lang="it-IT" sz="2400" b="1" dirty="0" err="1"/>
              <a:t>lié</a:t>
            </a:r>
            <a:r>
              <a:rPr lang="it-IT" sz="2400" b="1" dirty="0"/>
              <a:t> </a:t>
            </a:r>
            <a:r>
              <a:rPr lang="it-IT" sz="2400" b="1" dirty="0" err="1"/>
              <a:t>au</a:t>
            </a:r>
            <a:r>
              <a:rPr lang="it-IT" sz="2400" b="1" dirty="0"/>
              <a:t> </a:t>
            </a:r>
            <a:r>
              <a:rPr lang="it-IT" sz="2400" b="1" dirty="0" err="1"/>
              <a:t>syndicalisme</a:t>
            </a:r>
            <a:r>
              <a:rPr lang="it-IT" sz="2400" b="1" dirty="0"/>
              <a:t> </a:t>
            </a:r>
            <a:r>
              <a:rPr lang="it-IT" sz="2400" b="1" dirty="0" err="1"/>
              <a:t>jaune</a:t>
            </a:r>
            <a:r>
              <a:rPr lang="it-IT" sz="2400" b="1" dirty="0"/>
              <a:t> ? </a:t>
            </a:r>
            <a:r>
              <a:rPr lang="it-IT" sz="2400" b="1" dirty="0" err="1"/>
              <a:t>Depuis</a:t>
            </a:r>
            <a:r>
              <a:rPr lang="it-IT" sz="2400" b="1" dirty="0"/>
              <a:t>, </a:t>
            </a:r>
            <a:r>
              <a:rPr lang="it-IT" sz="2400" b="1" dirty="0" err="1"/>
              <a:t>dans</a:t>
            </a:r>
            <a:r>
              <a:rPr lang="it-IT" sz="2400" b="1" dirty="0"/>
              <a:t> le </a:t>
            </a:r>
            <a:r>
              <a:rPr lang="it-IT" sz="2400" b="1" dirty="0" err="1"/>
              <a:t>champ</a:t>
            </a:r>
            <a:r>
              <a:rPr lang="it-IT" sz="2400" b="1" dirty="0"/>
              <a:t> </a:t>
            </a:r>
            <a:r>
              <a:rPr lang="it-IT" sz="2400" b="1" dirty="0" err="1"/>
              <a:t>politique</a:t>
            </a:r>
            <a:r>
              <a:rPr lang="it-IT" sz="2400" b="1" dirty="0"/>
              <a:t>, </a:t>
            </a:r>
            <a:r>
              <a:rPr lang="it-IT" sz="2400" b="1" dirty="0" err="1"/>
              <a:t>les</a:t>
            </a:r>
            <a:r>
              <a:rPr lang="it-IT" sz="2400" b="1" dirty="0"/>
              <a:t> “</a:t>
            </a:r>
            <a:r>
              <a:rPr lang="it-IT" sz="2400" b="1" dirty="0" err="1"/>
              <a:t>jaunes</a:t>
            </a:r>
            <a:r>
              <a:rPr lang="it-IT" sz="2400" b="1" dirty="0"/>
              <a:t>” </a:t>
            </a:r>
            <a:r>
              <a:rPr lang="it-IT" sz="2400" b="1" dirty="0" err="1"/>
              <a:t>sont</a:t>
            </a:r>
            <a:r>
              <a:rPr lang="it-IT" sz="2400" b="1" dirty="0"/>
              <a:t> </a:t>
            </a:r>
            <a:r>
              <a:rPr lang="it-IT" sz="2400" b="1" dirty="0" err="1"/>
              <a:t>les</a:t>
            </a:r>
            <a:r>
              <a:rPr lang="it-IT" sz="2400" b="1" dirty="0"/>
              <a:t> </a:t>
            </a:r>
            <a:r>
              <a:rPr lang="it-IT" sz="2400" b="1" dirty="0" err="1"/>
              <a:t>traitres</a:t>
            </a:r>
            <a:r>
              <a:rPr lang="it-IT" sz="2400" b="1" dirty="0"/>
              <a:t>, </a:t>
            </a:r>
            <a:r>
              <a:rPr lang="it-IT" sz="2400" b="1" dirty="0" err="1"/>
              <a:t>les</a:t>
            </a:r>
            <a:r>
              <a:rPr lang="it-IT" sz="2400" b="1" dirty="0"/>
              <a:t> </a:t>
            </a:r>
            <a:r>
              <a:rPr lang="it-IT" sz="2400" b="1" dirty="0" err="1"/>
              <a:t>modérés</a:t>
            </a:r>
            <a:r>
              <a:rPr lang="it-IT" sz="2400" b="1" dirty="0"/>
              <a:t> qui </a:t>
            </a:r>
            <a:r>
              <a:rPr lang="it-IT" sz="2400" b="1" dirty="0" err="1"/>
              <a:t>trahissent</a:t>
            </a:r>
            <a:r>
              <a:rPr lang="it-IT" sz="2400" b="1" dirty="0"/>
              <a:t> la cause, </a:t>
            </a:r>
            <a:r>
              <a:rPr lang="it-IT" sz="2400" b="1" dirty="0" err="1"/>
              <a:t>les</a:t>
            </a:r>
            <a:r>
              <a:rPr lang="it-IT" sz="2400" b="1" dirty="0"/>
              <a:t> </a:t>
            </a:r>
            <a:r>
              <a:rPr lang="it-IT" sz="2400" b="1" dirty="0" err="1"/>
              <a:t>briseurs</a:t>
            </a:r>
            <a:r>
              <a:rPr lang="it-IT" sz="2400" b="1" dirty="0"/>
              <a:t> de </a:t>
            </a:r>
            <a:r>
              <a:rPr lang="it-IT" sz="2400" b="1" dirty="0" err="1"/>
              <a:t>grève</a:t>
            </a:r>
            <a:r>
              <a:rPr lang="it-IT" sz="2400" b="1" dirty="0"/>
              <a:t>…</a:t>
            </a:r>
            <a:endParaRPr lang="it-IT" sz="2400" dirty="0"/>
          </a:p>
          <a:p>
            <a:pPr algn="just"/>
            <a:r>
              <a:rPr lang="it-IT" sz="2400" dirty="0"/>
              <a:t>C’est </a:t>
            </a:r>
            <a:r>
              <a:rPr lang="it-IT" sz="2400" dirty="0" err="1"/>
              <a:t>lié</a:t>
            </a:r>
            <a:r>
              <a:rPr lang="it-IT" sz="2400" dirty="0"/>
              <a:t> à </a:t>
            </a:r>
            <a:r>
              <a:rPr lang="it-IT" sz="2400" dirty="0" err="1"/>
              <a:t>ça</a:t>
            </a:r>
            <a:r>
              <a:rPr lang="it-IT" sz="2400" dirty="0"/>
              <a:t>, mais c’est </a:t>
            </a:r>
            <a:r>
              <a:rPr lang="it-IT" sz="2400" dirty="0" err="1"/>
              <a:t>bien</a:t>
            </a:r>
            <a:r>
              <a:rPr lang="it-IT" sz="2400" dirty="0"/>
              <a:t> </a:t>
            </a:r>
            <a:r>
              <a:rPr lang="it-IT" sz="2400" dirty="0" err="1"/>
              <a:t>antérieur</a:t>
            </a:r>
            <a:r>
              <a:rPr lang="it-IT" sz="2400" dirty="0"/>
              <a:t>. En </a:t>
            </a:r>
            <a:r>
              <a:rPr lang="it-IT" sz="2400" dirty="0" err="1"/>
              <a:t>politique</a:t>
            </a:r>
            <a:r>
              <a:rPr lang="it-IT" sz="2400" dirty="0"/>
              <a:t> </a:t>
            </a:r>
            <a:r>
              <a:rPr lang="it-IT" sz="2400" dirty="0" err="1"/>
              <a:t>évidemment</a:t>
            </a:r>
            <a:r>
              <a:rPr lang="it-IT" sz="2400" dirty="0"/>
              <a:t> </a:t>
            </a:r>
            <a:r>
              <a:rPr lang="it-IT" sz="2400" dirty="0" err="1"/>
              <a:t>ça</a:t>
            </a:r>
            <a:r>
              <a:rPr lang="it-IT" sz="2400" dirty="0"/>
              <a:t> a </a:t>
            </a:r>
            <a:r>
              <a:rPr lang="it-IT" sz="2400" dirty="0" err="1"/>
              <a:t>émergé</a:t>
            </a:r>
            <a:r>
              <a:rPr lang="it-IT" sz="2400" dirty="0"/>
              <a:t> </a:t>
            </a:r>
            <a:r>
              <a:rPr lang="it-IT" sz="2400" dirty="0" err="1"/>
              <a:t>avec</a:t>
            </a:r>
            <a:r>
              <a:rPr lang="it-IT" sz="2400" dirty="0"/>
              <a:t> l’histoire </a:t>
            </a:r>
            <a:r>
              <a:rPr lang="it-IT" sz="2400" dirty="0" err="1"/>
              <a:t>du</a:t>
            </a:r>
            <a:r>
              <a:rPr lang="it-IT" sz="2400" dirty="0"/>
              <a:t> </a:t>
            </a:r>
            <a:r>
              <a:rPr lang="it-IT" sz="2400" dirty="0" err="1"/>
              <a:t>syndicat</a:t>
            </a:r>
            <a:r>
              <a:rPr lang="it-IT" sz="2400" dirty="0"/>
              <a:t> </a:t>
            </a:r>
            <a:r>
              <a:rPr lang="it-IT" sz="2400" dirty="0" err="1"/>
              <a:t>jaune</a:t>
            </a:r>
            <a:r>
              <a:rPr lang="it-IT" sz="2400" dirty="0"/>
              <a:t>, mais </a:t>
            </a:r>
            <a:r>
              <a:rPr lang="it-IT" sz="2400" dirty="0" err="1"/>
              <a:t>cette</a:t>
            </a:r>
            <a:r>
              <a:rPr lang="it-IT" sz="2400" dirty="0"/>
              <a:t> histoire est </a:t>
            </a:r>
            <a:r>
              <a:rPr lang="it-IT" sz="2400" dirty="0" err="1"/>
              <a:t>assez</a:t>
            </a:r>
            <a:r>
              <a:rPr lang="it-IT" sz="2400" dirty="0"/>
              <a:t> </a:t>
            </a:r>
            <a:r>
              <a:rPr lang="it-IT" sz="2400" dirty="0" err="1"/>
              <a:t>courte</a:t>
            </a:r>
            <a:r>
              <a:rPr lang="it-IT" sz="2400" dirty="0"/>
              <a:t>. </a:t>
            </a:r>
            <a:r>
              <a:rPr lang="it-IT" sz="2400" dirty="0" err="1"/>
              <a:t>Malgré</a:t>
            </a:r>
            <a:r>
              <a:rPr lang="it-IT" sz="2400" dirty="0"/>
              <a:t> </a:t>
            </a:r>
            <a:r>
              <a:rPr lang="it-IT" sz="2400" dirty="0" err="1"/>
              <a:t>certains</a:t>
            </a:r>
            <a:r>
              <a:rPr lang="it-IT" sz="2400" dirty="0"/>
              <a:t> </a:t>
            </a:r>
            <a:r>
              <a:rPr lang="it-IT" sz="2400" dirty="0" err="1"/>
              <a:t>aspects</a:t>
            </a:r>
            <a:r>
              <a:rPr lang="it-IT" sz="2400" dirty="0"/>
              <a:t> </a:t>
            </a:r>
            <a:r>
              <a:rPr lang="it-IT" sz="2400" dirty="0" err="1"/>
              <a:t>positifs</a:t>
            </a:r>
            <a:r>
              <a:rPr lang="it-IT" sz="2400" dirty="0"/>
              <a:t> qui </a:t>
            </a:r>
            <a:r>
              <a:rPr lang="it-IT" sz="2400" dirty="0" err="1"/>
              <a:t>auraient</a:t>
            </a:r>
            <a:r>
              <a:rPr lang="it-IT" sz="2400" dirty="0"/>
              <a:t> </a:t>
            </a:r>
            <a:r>
              <a:rPr lang="it-IT" sz="2400" dirty="0" err="1"/>
              <a:t>pu</a:t>
            </a:r>
            <a:r>
              <a:rPr lang="it-IT" sz="2400" dirty="0"/>
              <a:t> </a:t>
            </a:r>
            <a:r>
              <a:rPr lang="it-IT" sz="2400" dirty="0" err="1"/>
              <a:t>revaloriser</a:t>
            </a:r>
            <a:r>
              <a:rPr lang="it-IT" sz="2400" dirty="0"/>
              <a:t> la </a:t>
            </a:r>
            <a:r>
              <a:rPr lang="it-IT" sz="2400" dirty="0" err="1"/>
              <a:t>couleur</a:t>
            </a:r>
            <a:r>
              <a:rPr lang="it-IT" sz="2400" dirty="0"/>
              <a:t> </a:t>
            </a:r>
            <a:r>
              <a:rPr lang="it-IT" sz="2400" dirty="0" err="1"/>
              <a:t>jaune</a:t>
            </a:r>
            <a:r>
              <a:rPr lang="it-IT" sz="2400" dirty="0"/>
              <a:t> - </a:t>
            </a:r>
            <a:r>
              <a:rPr lang="it-IT" sz="2400" dirty="0" err="1"/>
              <a:t>comme</a:t>
            </a:r>
            <a:r>
              <a:rPr lang="it-IT" sz="2400" dirty="0"/>
              <a:t> par </a:t>
            </a:r>
            <a:r>
              <a:rPr lang="it-IT" sz="2400" dirty="0" err="1"/>
              <a:t>exemple</a:t>
            </a:r>
            <a:r>
              <a:rPr lang="it-IT" sz="2400" dirty="0"/>
              <a:t> le </a:t>
            </a:r>
            <a:r>
              <a:rPr lang="it-IT" sz="2400" dirty="0" err="1"/>
              <a:t>maillot</a:t>
            </a:r>
            <a:r>
              <a:rPr lang="it-IT" sz="2400" dirty="0"/>
              <a:t> </a:t>
            </a:r>
            <a:r>
              <a:rPr lang="it-IT" sz="2400" dirty="0" err="1"/>
              <a:t>jaune</a:t>
            </a:r>
            <a:r>
              <a:rPr lang="it-IT" sz="2400" dirty="0"/>
              <a:t> </a:t>
            </a:r>
            <a:r>
              <a:rPr lang="it-IT" sz="2400" dirty="0" err="1"/>
              <a:t>du</a:t>
            </a:r>
            <a:r>
              <a:rPr lang="it-IT" sz="2400" dirty="0"/>
              <a:t> Tour de France </a:t>
            </a:r>
            <a:r>
              <a:rPr lang="it-IT" sz="2400" dirty="0" err="1"/>
              <a:t>depuis</a:t>
            </a:r>
            <a:r>
              <a:rPr lang="it-IT" sz="2400" dirty="0"/>
              <a:t> 1919 - </a:t>
            </a:r>
            <a:r>
              <a:rPr lang="it-IT" sz="2400" dirty="0" err="1"/>
              <a:t>ça</a:t>
            </a:r>
            <a:r>
              <a:rPr lang="it-IT" sz="2400" dirty="0"/>
              <a:t> n’a </a:t>
            </a:r>
            <a:r>
              <a:rPr lang="it-IT" sz="2400" dirty="0" err="1"/>
              <a:t>pas</a:t>
            </a:r>
            <a:r>
              <a:rPr lang="it-IT" sz="2400" dirty="0"/>
              <a:t> </a:t>
            </a:r>
            <a:r>
              <a:rPr lang="it-IT" sz="2400" dirty="0" err="1"/>
              <a:t>suffi</a:t>
            </a:r>
            <a:r>
              <a:rPr lang="it-IT" sz="2400" dirty="0"/>
              <a:t>.</a:t>
            </a:r>
          </a:p>
          <a:p>
            <a:pPr algn="just"/>
            <a:r>
              <a:rPr lang="fr-FR" sz="2400" dirty="0"/>
              <a:t> </a:t>
            </a:r>
            <a:r>
              <a:rPr lang="fr-FR" sz="2400" i="1" dirty="0"/>
              <a:t>Les </a:t>
            </a:r>
            <a:r>
              <a:rPr lang="fr-FR" sz="2400" i="1" dirty="0" err="1"/>
              <a:t>Inrocks</a:t>
            </a:r>
            <a:r>
              <a:rPr lang="fr-FR" sz="2400" i="1" dirty="0"/>
              <a:t> </a:t>
            </a:r>
            <a:r>
              <a:rPr lang="fr-FR" sz="2400" dirty="0"/>
              <a:t>  - Le 6 décembre 2018</a:t>
            </a:r>
            <a:endParaRPr lang="it-IT" sz="2400" dirty="0"/>
          </a:p>
          <a:p>
            <a:endParaRPr lang="fr-CA" sz="2400" dirty="0"/>
          </a:p>
        </p:txBody>
      </p:sp>
    </p:spTree>
    <p:extLst>
      <p:ext uri="{BB962C8B-B14F-4D97-AF65-F5344CB8AC3E}">
        <p14:creationId xmlns:p14="http://schemas.microsoft.com/office/powerpoint/2010/main" val="213530289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9986" name="Titolo 1"/>
          <p:cNvSpPr>
            <a:spLocks noGrp="1"/>
          </p:cNvSpPr>
          <p:nvPr>
            <p:ph type="title"/>
          </p:nvPr>
        </p:nvSpPr>
        <p:spPr/>
        <p:txBody>
          <a:bodyPr/>
          <a:lstStyle/>
          <a:p>
            <a:r>
              <a:rPr lang="it-IT" altLang="it-IT" sz="2800"/>
              <a:t>Le blanc</a:t>
            </a:r>
          </a:p>
        </p:txBody>
      </p:sp>
      <p:sp>
        <p:nvSpPr>
          <p:cNvPr id="169987" name="Segnaposto contenuto 2"/>
          <p:cNvSpPr>
            <a:spLocks noGrp="1"/>
          </p:cNvSpPr>
          <p:nvPr>
            <p:ph idx="1"/>
          </p:nvPr>
        </p:nvSpPr>
        <p:spPr/>
        <p:txBody>
          <a:bodyPr/>
          <a:lstStyle/>
          <a:p>
            <a:pPr algn="just"/>
            <a:r>
              <a:rPr lang="fr-FR" altLang="it-IT" sz="2400"/>
              <a:t>Il est facile d</a:t>
            </a:r>
            <a:r>
              <a:rPr lang="fr-FR" altLang="fr-CA" sz="2400"/>
              <a:t>’</a:t>
            </a:r>
            <a:r>
              <a:rPr lang="fr-FR" altLang="it-IT" sz="2400"/>
              <a:t>affirmer qu</a:t>
            </a:r>
            <a:r>
              <a:rPr lang="fr-FR" altLang="fr-CA" sz="2400"/>
              <a:t>’</a:t>
            </a:r>
            <a:r>
              <a:rPr lang="fr-FR" altLang="it-IT" sz="2400"/>
              <a:t>il est assimilé à la pureté, à la propreté, voire à la virginité, mais n</a:t>
            </a:r>
            <a:r>
              <a:rPr lang="fr-FR" altLang="fr-CA" sz="2400"/>
              <a:t>’</a:t>
            </a:r>
            <a:r>
              <a:rPr lang="fr-FR" altLang="it-IT" sz="2400"/>
              <a:t>oubliez pas qu</a:t>
            </a:r>
            <a:r>
              <a:rPr lang="fr-FR" altLang="fr-CA" sz="2400"/>
              <a:t>’</a:t>
            </a:r>
            <a:r>
              <a:rPr lang="fr-FR" altLang="it-IT" sz="2400"/>
              <a:t>il est également associé au vide, à la page blanche et à la couleur des fantômes… </a:t>
            </a:r>
          </a:p>
          <a:p>
            <a:endParaRPr lang="it-IT" altLang="it-IT"/>
          </a:p>
        </p:txBody>
      </p:sp>
    </p:spTree>
    <p:extLst>
      <p:ext uri="{BB962C8B-B14F-4D97-AF65-F5344CB8AC3E}">
        <p14:creationId xmlns:p14="http://schemas.microsoft.com/office/powerpoint/2010/main" val="101418409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1010" name="Titolo 1"/>
          <p:cNvSpPr>
            <a:spLocks noGrp="1"/>
          </p:cNvSpPr>
          <p:nvPr>
            <p:ph type="title"/>
          </p:nvPr>
        </p:nvSpPr>
        <p:spPr/>
        <p:txBody>
          <a:bodyPr/>
          <a:lstStyle/>
          <a:p>
            <a:r>
              <a:rPr lang="it-IT" altLang="it-IT" sz="2800"/>
              <a:t>Le noir</a:t>
            </a:r>
          </a:p>
        </p:txBody>
      </p:sp>
      <p:sp>
        <p:nvSpPr>
          <p:cNvPr id="171011" name="Segnaposto contenuto 2"/>
          <p:cNvSpPr>
            <a:spLocks noGrp="1"/>
          </p:cNvSpPr>
          <p:nvPr>
            <p:ph idx="1"/>
          </p:nvPr>
        </p:nvSpPr>
        <p:spPr/>
        <p:txBody>
          <a:bodyPr/>
          <a:lstStyle/>
          <a:p>
            <a:pPr algn="just"/>
            <a:r>
              <a:rPr lang="fr-FR" altLang="it-IT" sz="2400"/>
              <a:t>Nous savons tous qu</a:t>
            </a:r>
            <a:r>
              <a:rPr lang="fr-FR" altLang="fr-CA" sz="2400"/>
              <a:t>’</a:t>
            </a:r>
            <a:r>
              <a:rPr lang="fr-FR" altLang="it-IT" sz="2400"/>
              <a:t>en Occident il représente aussi bien les ténèbres, le diable, le deuil, que l</a:t>
            </a:r>
            <a:r>
              <a:rPr lang="fr-FR" altLang="fr-CA" sz="2400"/>
              <a:t>’</a:t>
            </a:r>
            <a:r>
              <a:rPr lang="fr-FR" altLang="it-IT" sz="2400"/>
              <a:t>élégance et le chic. Mais, aujourd</a:t>
            </a:r>
            <a:r>
              <a:rPr lang="fr-FR" altLang="fr-CA" sz="2400"/>
              <a:t>’</a:t>
            </a:r>
            <a:r>
              <a:rPr lang="fr-FR" altLang="it-IT" sz="2400"/>
              <a:t>hui, rappelons-nous qu</a:t>
            </a:r>
            <a:r>
              <a:rPr lang="fr-FR" altLang="fr-CA" sz="2400"/>
              <a:t>’</a:t>
            </a:r>
            <a:r>
              <a:rPr lang="fr-FR" altLang="it-IT" sz="2400"/>
              <a:t>il représente également la rébellion, le noir de l'anarchie, du gothique, des punks, ainsi que la clandestinité comme le travail au noir. Et il ne faut pas oublier qu</a:t>
            </a:r>
            <a:r>
              <a:rPr lang="fr-FR" altLang="fr-CA" sz="2400"/>
              <a:t>’</a:t>
            </a:r>
            <a:r>
              <a:rPr lang="fr-FR" altLang="it-IT" sz="2400"/>
              <a:t>il évoque une période noire de l</a:t>
            </a:r>
            <a:r>
              <a:rPr lang="fr-FR" altLang="fr-CA" sz="2400"/>
              <a:t>’</a:t>
            </a:r>
            <a:r>
              <a:rPr lang="fr-FR" altLang="it-IT" sz="2400"/>
              <a:t>histoire italienne : le fascisme.</a:t>
            </a:r>
          </a:p>
        </p:txBody>
      </p:sp>
    </p:spTree>
    <p:extLst>
      <p:ext uri="{BB962C8B-B14F-4D97-AF65-F5344CB8AC3E}">
        <p14:creationId xmlns:p14="http://schemas.microsoft.com/office/powerpoint/2010/main" val="391458004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2034" name="Titolo 1"/>
          <p:cNvSpPr>
            <a:spLocks noGrp="1"/>
          </p:cNvSpPr>
          <p:nvPr>
            <p:ph type="title"/>
          </p:nvPr>
        </p:nvSpPr>
        <p:spPr/>
        <p:txBody>
          <a:bodyPr/>
          <a:lstStyle/>
          <a:p>
            <a:r>
              <a:rPr lang="it-IT" altLang="it-IT" sz="2800"/>
              <a:t>Gris, rose, orange</a:t>
            </a:r>
          </a:p>
        </p:txBody>
      </p:sp>
      <p:sp>
        <p:nvSpPr>
          <p:cNvPr id="172035" name="Segnaposto contenuto 2"/>
          <p:cNvSpPr>
            <a:spLocks noGrp="1"/>
          </p:cNvSpPr>
          <p:nvPr>
            <p:ph idx="1"/>
          </p:nvPr>
        </p:nvSpPr>
        <p:spPr/>
        <p:txBody>
          <a:bodyPr/>
          <a:lstStyle/>
          <a:p>
            <a:pPr algn="just"/>
            <a:r>
              <a:rPr lang="fr-FR" altLang="it-IT" sz="2000" dirty="0"/>
              <a:t>Et le gris ? Il représente la tristesse, la dépression, le désarroi, la solitude et la vieillesse, mais rassurez-vous, dans le passé, il véhiculait la sagesse et l</a:t>
            </a:r>
            <a:r>
              <a:rPr lang="fr-FR" altLang="fr-CA" sz="2000" dirty="0"/>
              <a:t>’</a:t>
            </a:r>
            <a:r>
              <a:rPr lang="fr-FR" altLang="it-IT" sz="2000" dirty="0"/>
              <a:t>intelligence (matière grise).</a:t>
            </a:r>
          </a:p>
          <a:p>
            <a:pPr algn="just"/>
            <a:r>
              <a:rPr lang="fr-FR" altLang="it-IT" sz="2000" dirty="0"/>
              <a:t>Le rose représente la tendresse, la féminité et, vers le début du XXe, il s</a:t>
            </a:r>
            <a:r>
              <a:rPr lang="fr-FR" altLang="fr-CA" sz="2000" dirty="0"/>
              <a:t>’</a:t>
            </a:r>
            <a:r>
              <a:rPr lang="fr-FR" altLang="it-IT" sz="2000" dirty="0"/>
              <a:t>est affirmé pour la couleur vestimentaire des petites filles. Sachez qu</a:t>
            </a:r>
            <a:r>
              <a:rPr lang="fr-FR" altLang="fr-CA" sz="2000" dirty="0"/>
              <a:t>’</a:t>
            </a:r>
            <a:r>
              <a:rPr lang="fr-FR" altLang="it-IT" sz="2000" dirty="0"/>
              <a:t>il peut être aussi la couleur des excès </a:t>
            </a:r>
            <a:r>
              <a:rPr lang="fr-FR" altLang="it-IT" sz="2000" b="1" dirty="0"/>
              <a:t>faisant « voir des éléphants roses »</a:t>
            </a:r>
            <a:r>
              <a:rPr lang="fr-FR" altLang="it-IT" sz="2000" dirty="0"/>
              <a:t>, c</a:t>
            </a:r>
            <a:r>
              <a:rPr lang="fr-FR" altLang="fr-CA" sz="2000" dirty="0"/>
              <a:t>’</a:t>
            </a:r>
            <a:r>
              <a:rPr lang="fr-FR" altLang="it-IT" sz="2000" dirty="0"/>
              <a:t>est-à-dire des paradis artificiels, et remarquez que, aujourd</a:t>
            </a:r>
            <a:r>
              <a:rPr lang="fr-FR" altLang="fr-CA" sz="2000" dirty="0"/>
              <a:t>’</a:t>
            </a:r>
            <a:r>
              <a:rPr lang="fr-FR" altLang="it-IT" sz="2000" dirty="0"/>
              <a:t>hui, il est associé en français à </a:t>
            </a:r>
            <a:r>
              <a:rPr lang="fr-FR" altLang="it-IT" sz="2000" b="1" dirty="0"/>
              <a:t>l</a:t>
            </a:r>
            <a:r>
              <a:rPr lang="fr-FR" altLang="fr-CA" sz="2000" b="1" dirty="0"/>
              <a:t>’</a:t>
            </a:r>
            <a:r>
              <a:rPr lang="fr-FR" altLang="it-IT" sz="2000" b="1" dirty="0"/>
              <a:t>érotisme (téléphone rose) </a:t>
            </a:r>
            <a:r>
              <a:rPr lang="fr-FR" altLang="it-IT" sz="2000" dirty="0"/>
              <a:t>et à la politique (rose du socialisme).</a:t>
            </a:r>
          </a:p>
          <a:p>
            <a:pPr algn="just"/>
            <a:r>
              <a:rPr lang="fr-FR" altLang="it-IT" sz="2000" dirty="0"/>
              <a:t>L</a:t>
            </a:r>
            <a:r>
              <a:rPr lang="fr-FR" altLang="fr-CA" sz="2000" dirty="0"/>
              <a:t>’</a:t>
            </a:r>
            <a:r>
              <a:rPr lang="fr-FR" altLang="it-IT" sz="2000" dirty="0"/>
              <a:t>orange quant à lui est aujourd</a:t>
            </a:r>
            <a:r>
              <a:rPr lang="fr-FR" altLang="fr-CA" sz="2000" dirty="0"/>
              <a:t>’</a:t>
            </a:r>
            <a:r>
              <a:rPr lang="fr-FR" altLang="it-IT" sz="2000" dirty="0"/>
              <a:t>hui associé à l</a:t>
            </a:r>
            <a:r>
              <a:rPr lang="fr-FR" altLang="fr-CA" sz="2000" dirty="0"/>
              <a:t>’</a:t>
            </a:r>
            <a:r>
              <a:rPr lang="fr-FR" altLang="it-IT" sz="2000" dirty="0"/>
              <a:t>énergie, à la vitalité, à l</a:t>
            </a:r>
            <a:r>
              <a:rPr lang="fr-FR" altLang="fr-CA" sz="2000" dirty="0"/>
              <a:t>’</a:t>
            </a:r>
            <a:r>
              <a:rPr lang="fr-FR" altLang="it-IT" sz="2000" dirty="0"/>
              <a:t>optimisme. C</a:t>
            </a:r>
            <a:r>
              <a:rPr lang="fr-FR" altLang="fr-CA" sz="2000" dirty="0"/>
              <a:t>’</a:t>
            </a:r>
            <a:r>
              <a:rPr lang="fr-FR" altLang="it-IT" sz="2000" dirty="0"/>
              <a:t>est pour cela que dernièrement l</a:t>
            </a:r>
            <a:r>
              <a:rPr lang="fr-FR" altLang="fr-CA" sz="2000" dirty="0"/>
              <a:t>’</a:t>
            </a:r>
            <a:r>
              <a:rPr lang="fr-FR" altLang="it-IT" sz="2000" dirty="0"/>
              <a:t>orange est devenu une couleur dans la politique française (parti du centre </a:t>
            </a:r>
            <a:r>
              <a:rPr lang="fr-FR" altLang="it-IT" sz="2000" i="1" dirty="0"/>
              <a:t>Modem</a:t>
            </a:r>
            <a:r>
              <a:rPr lang="fr-FR" altLang="it-IT" sz="2000" dirty="0"/>
              <a:t>). Enfin, sachez que l</a:t>
            </a:r>
            <a:r>
              <a:rPr lang="fr-FR" altLang="fr-CA" sz="2000" dirty="0"/>
              <a:t>’</a:t>
            </a:r>
            <a:r>
              <a:rPr lang="fr-FR" altLang="it-IT" sz="2000" dirty="0"/>
              <a:t>orange avec le marron et le violet sont les trois couleurs les moins aimées . Fin 18 mars</a:t>
            </a:r>
            <a:endParaRPr lang="it-IT" altLang="it-IT" sz="2000" dirty="0"/>
          </a:p>
        </p:txBody>
      </p:sp>
    </p:spTree>
    <p:extLst>
      <p:ext uri="{BB962C8B-B14F-4D97-AF65-F5344CB8AC3E}">
        <p14:creationId xmlns:p14="http://schemas.microsoft.com/office/powerpoint/2010/main" val="133297849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3058" name="Titolo 1"/>
          <p:cNvSpPr>
            <a:spLocks noGrp="1"/>
          </p:cNvSpPr>
          <p:nvPr>
            <p:ph type="title"/>
          </p:nvPr>
        </p:nvSpPr>
        <p:spPr/>
        <p:txBody>
          <a:bodyPr/>
          <a:lstStyle/>
          <a:p>
            <a:r>
              <a:rPr lang="fr-CA" altLang="it-IT" sz="2800"/>
              <a:t>Le violet</a:t>
            </a:r>
          </a:p>
        </p:txBody>
      </p:sp>
      <p:sp>
        <p:nvSpPr>
          <p:cNvPr id="173059" name="Segnaposto contenuto 2"/>
          <p:cNvSpPr>
            <a:spLocks noGrp="1"/>
          </p:cNvSpPr>
          <p:nvPr>
            <p:ph idx="1"/>
          </p:nvPr>
        </p:nvSpPr>
        <p:spPr/>
        <p:txBody>
          <a:bodyPr/>
          <a:lstStyle/>
          <a:p>
            <a:pPr algn="just"/>
            <a:r>
              <a:rPr lang="it-IT" altLang="it-IT" sz="2400"/>
              <a:t>Le violet est une couleur à double tranchant : étonnement, on l'aime ou on ne l'aime pas.</a:t>
            </a:r>
          </a:p>
          <a:p>
            <a:pPr algn="just"/>
            <a:r>
              <a:rPr lang="it-IT" altLang="it-IT" sz="2400"/>
              <a:t>Le violet est la couleur par excellence des rêveurs, des personnes spirituelles plutôt que matérielles.</a:t>
            </a:r>
          </a:p>
          <a:p>
            <a:pPr algn="just"/>
            <a:r>
              <a:rPr lang="it-IT" altLang="it-IT" sz="2400"/>
              <a:t>L</a:t>
            </a:r>
            <a:r>
              <a:rPr lang="it-IT" altLang="fr-CA" sz="2400"/>
              <a:t>’</a:t>
            </a:r>
            <a:r>
              <a:rPr lang="it-IT" altLang="ja-JP" sz="2400"/>
              <a:t>utilisation du violet pour désigner l</a:t>
            </a:r>
            <a:r>
              <a:rPr lang="it-IT" altLang="fr-CA" sz="2400"/>
              <a:t>’</a:t>
            </a:r>
            <a:r>
              <a:rPr lang="it-IT" altLang="ja-JP" sz="2400"/>
              <a:t>autorité est passée dans l</a:t>
            </a:r>
            <a:r>
              <a:rPr lang="it-IT" altLang="fr-CA" sz="2400"/>
              <a:t>’</a:t>
            </a:r>
            <a:r>
              <a:rPr lang="it-IT" altLang="ja-JP" sz="2400"/>
              <a:t>église chrétienne car il est la couleur portée par les évêques. Le violet était la marque du deuil et c</a:t>
            </a:r>
            <a:r>
              <a:rPr lang="it-IT" altLang="fr-CA" sz="2400"/>
              <a:t>’</a:t>
            </a:r>
            <a:r>
              <a:rPr lang="it-IT" altLang="ja-JP" sz="2400"/>
              <a:t>était aussi la couleur des draps posés sur le cercueil lors des cérémonies mortuaires.</a:t>
            </a:r>
          </a:p>
          <a:p>
            <a:pPr algn="just"/>
            <a:r>
              <a:rPr lang="it-IT" altLang="it-IT" sz="2400"/>
              <a:t>Couleur du 7ème chakra. Symbole de la spiritualité</a:t>
            </a:r>
          </a:p>
          <a:p>
            <a:pPr algn="just"/>
            <a:endParaRPr lang="fr-CA" altLang="it-IT" sz="2400"/>
          </a:p>
        </p:txBody>
      </p:sp>
    </p:spTree>
    <p:extLst>
      <p:ext uri="{BB962C8B-B14F-4D97-AF65-F5344CB8AC3E}">
        <p14:creationId xmlns:p14="http://schemas.microsoft.com/office/powerpoint/2010/main" val="202056485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400" dirty="0"/>
              <a:t>Le violet sur la scène politique américaine aujourd’hui</a:t>
            </a:r>
          </a:p>
        </p:txBody>
      </p:sp>
      <p:sp>
        <p:nvSpPr>
          <p:cNvPr id="3" name="Segnaposto contenuto 2"/>
          <p:cNvSpPr>
            <a:spLocks noGrp="1"/>
          </p:cNvSpPr>
          <p:nvPr>
            <p:ph idx="1"/>
          </p:nvPr>
        </p:nvSpPr>
        <p:spPr/>
        <p:txBody>
          <a:bodyPr>
            <a:normAutofit fontScale="92500"/>
          </a:bodyPr>
          <a:lstStyle/>
          <a:p>
            <a:r>
              <a:rPr lang="it-IT" sz="2400" b="1" dirty="0" err="1"/>
              <a:t>Pourquoi</a:t>
            </a:r>
            <a:r>
              <a:rPr lang="it-IT" sz="2400" b="1" dirty="0"/>
              <a:t> le </a:t>
            </a:r>
            <a:r>
              <a:rPr lang="it-IT" sz="2400" b="1" dirty="0" err="1"/>
              <a:t>violet</a:t>
            </a:r>
            <a:r>
              <a:rPr lang="it-IT" sz="2400" b="1" dirty="0"/>
              <a:t> </a:t>
            </a:r>
            <a:r>
              <a:rPr lang="it-IT" sz="2400" b="1" dirty="0" err="1"/>
              <a:t>porté</a:t>
            </a:r>
            <a:r>
              <a:rPr lang="it-IT" sz="2400" b="1" dirty="0"/>
              <a:t> par Kamala Harris, Michelle Obama et Hillary Clinton pour </a:t>
            </a:r>
            <a:r>
              <a:rPr lang="it-IT" sz="2400" b="1" dirty="0" err="1"/>
              <a:t>l’investiture</a:t>
            </a:r>
            <a:r>
              <a:rPr lang="it-IT" sz="2400" b="1" dirty="0"/>
              <a:t> est un </a:t>
            </a:r>
            <a:r>
              <a:rPr lang="it-IT" sz="2400" b="1" dirty="0" err="1"/>
              <a:t>symbole</a:t>
            </a:r>
            <a:r>
              <a:rPr lang="it-IT" sz="2400" b="1" dirty="0"/>
              <a:t> </a:t>
            </a:r>
            <a:r>
              <a:rPr lang="it-IT" sz="2400" b="1" dirty="0" err="1"/>
              <a:t>fort</a:t>
            </a:r>
            <a:endParaRPr lang="it-IT" sz="2400" dirty="0"/>
          </a:p>
          <a:p>
            <a:pPr algn="just"/>
            <a:r>
              <a:rPr lang="it-IT" sz="2400" b="1" dirty="0"/>
              <a:t>La tenue </a:t>
            </a:r>
            <a:r>
              <a:rPr lang="it-IT" sz="2400" b="1" dirty="0" err="1"/>
              <a:t>portée</a:t>
            </a:r>
            <a:r>
              <a:rPr lang="it-IT" sz="2400" b="1" dirty="0"/>
              <a:t> </a:t>
            </a:r>
            <a:r>
              <a:rPr lang="it-IT" sz="2400" b="1" dirty="0" err="1"/>
              <a:t>mercredi</a:t>
            </a:r>
            <a:r>
              <a:rPr lang="it-IT" sz="2400" b="1" dirty="0"/>
              <a:t> à Washington par la vice-</a:t>
            </a:r>
            <a:r>
              <a:rPr lang="it-IT" sz="2400" b="1" dirty="0" err="1"/>
              <a:t>présidente</a:t>
            </a:r>
            <a:r>
              <a:rPr lang="it-IT" sz="2400" b="1" dirty="0"/>
              <a:t> </a:t>
            </a:r>
            <a:r>
              <a:rPr lang="it-IT" sz="2400" b="1" dirty="0" err="1"/>
              <a:t>des</a:t>
            </a:r>
            <a:r>
              <a:rPr lang="it-IT" sz="2400" b="1" dirty="0"/>
              <a:t> </a:t>
            </a:r>
            <a:r>
              <a:rPr lang="it-IT" sz="2400" b="1" dirty="0" err="1"/>
              <a:t>Etats-Unis</a:t>
            </a:r>
            <a:r>
              <a:rPr lang="it-IT" sz="2400" b="1" dirty="0"/>
              <a:t> </a:t>
            </a:r>
            <a:r>
              <a:rPr lang="it-IT" sz="2400" b="1" dirty="0" err="1"/>
              <a:t>était</a:t>
            </a:r>
            <a:r>
              <a:rPr lang="it-IT" sz="2400" b="1" dirty="0"/>
              <a:t> un </a:t>
            </a:r>
            <a:r>
              <a:rPr lang="it-IT" sz="2400" b="1" dirty="0" err="1"/>
              <a:t>hommage</a:t>
            </a:r>
            <a:r>
              <a:rPr lang="it-IT" sz="2400" b="1" dirty="0"/>
              <a:t> </a:t>
            </a:r>
            <a:r>
              <a:rPr lang="it-IT" sz="2400" b="1" dirty="0" err="1"/>
              <a:t>au</a:t>
            </a:r>
            <a:r>
              <a:rPr lang="it-IT" sz="2400" b="1" dirty="0"/>
              <a:t> </a:t>
            </a:r>
            <a:r>
              <a:rPr lang="it-IT" sz="2400" b="1" dirty="0" err="1"/>
              <a:t>bipartisme</a:t>
            </a:r>
            <a:r>
              <a:rPr lang="it-IT" sz="2400" b="1" dirty="0"/>
              <a:t>, </a:t>
            </a:r>
            <a:r>
              <a:rPr lang="it-IT" sz="2400" b="1" dirty="0" err="1"/>
              <a:t>aux</a:t>
            </a:r>
            <a:r>
              <a:rPr lang="it-IT" sz="2400" b="1" dirty="0"/>
              <a:t> </a:t>
            </a:r>
            <a:r>
              <a:rPr lang="it-IT" sz="2400" b="1" dirty="0" err="1"/>
              <a:t>suffragettes</a:t>
            </a:r>
            <a:r>
              <a:rPr lang="it-IT" sz="2400" b="1" dirty="0"/>
              <a:t> et à Shirley </a:t>
            </a:r>
            <a:r>
              <a:rPr lang="it-IT" sz="2400" b="1" dirty="0" err="1"/>
              <a:t>Chisholm</a:t>
            </a:r>
            <a:r>
              <a:rPr lang="it-IT" sz="2400" b="1" dirty="0"/>
              <a:t>.</a:t>
            </a:r>
            <a:endParaRPr lang="it-IT" sz="2400" dirty="0"/>
          </a:p>
          <a:p>
            <a:r>
              <a:rPr lang="it-IT" sz="2400" i="1" dirty="0" err="1"/>
              <a:t>Nouvel</a:t>
            </a:r>
            <a:r>
              <a:rPr lang="it-IT" sz="2400" i="1" dirty="0"/>
              <a:t> </a:t>
            </a:r>
            <a:r>
              <a:rPr lang="it-IT" sz="2400" i="1" dirty="0" err="1"/>
              <a:t>obs</a:t>
            </a:r>
            <a:r>
              <a:rPr lang="it-IT" sz="2400" i="1" dirty="0"/>
              <a:t> </a:t>
            </a:r>
            <a:r>
              <a:rPr lang="it-IT" sz="2400" dirty="0"/>
              <a:t>21 </a:t>
            </a:r>
            <a:r>
              <a:rPr lang="it-IT" sz="2400" dirty="0" err="1"/>
              <a:t>janvier</a:t>
            </a:r>
            <a:r>
              <a:rPr lang="it-IT" sz="2400" dirty="0"/>
              <a:t> 2021</a:t>
            </a:r>
          </a:p>
          <a:p>
            <a:pPr algn="just"/>
            <a:r>
              <a:rPr lang="it-IT" sz="2400" dirty="0"/>
              <a:t>Robe et </a:t>
            </a:r>
            <a:r>
              <a:rPr lang="it-IT" sz="2400" dirty="0" err="1"/>
              <a:t>manteau</a:t>
            </a:r>
            <a:r>
              <a:rPr lang="it-IT" sz="2400" dirty="0"/>
              <a:t> </a:t>
            </a:r>
            <a:r>
              <a:rPr lang="it-IT" sz="2400" dirty="0" err="1"/>
              <a:t>violets</a:t>
            </a:r>
            <a:r>
              <a:rPr lang="it-IT" sz="2400" dirty="0"/>
              <a:t> : la tenue </a:t>
            </a:r>
            <a:r>
              <a:rPr lang="it-IT" sz="2400" dirty="0" err="1"/>
              <a:t>très</a:t>
            </a:r>
            <a:r>
              <a:rPr lang="it-IT" sz="2400" dirty="0"/>
              <a:t> </a:t>
            </a:r>
            <a:r>
              <a:rPr lang="it-IT" sz="2400" dirty="0" err="1"/>
              <a:t>symbolique</a:t>
            </a:r>
            <a:r>
              <a:rPr lang="it-IT" sz="2400" dirty="0"/>
              <a:t> </a:t>
            </a:r>
            <a:r>
              <a:rPr lang="it-IT" sz="2400" dirty="0" err="1"/>
              <a:t>choisie</a:t>
            </a:r>
            <a:r>
              <a:rPr lang="it-IT" sz="2400" dirty="0"/>
              <a:t> par Kamala Harris, la vice-</a:t>
            </a:r>
            <a:r>
              <a:rPr lang="it-IT" sz="2400" dirty="0" err="1"/>
              <a:t>présidente</a:t>
            </a:r>
            <a:r>
              <a:rPr lang="it-IT" sz="2400" dirty="0"/>
              <a:t> </a:t>
            </a:r>
            <a:r>
              <a:rPr lang="it-IT" sz="2400" dirty="0" err="1"/>
              <a:t>des</a:t>
            </a:r>
            <a:r>
              <a:rPr lang="it-IT" sz="2400" dirty="0"/>
              <a:t> </a:t>
            </a:r>
            <a:r>
              <a:rPr lang="it-IT" sz="2400" dirty="0" err="1"/>
              <a:t>Etats-Unis</a:t>
            </a:r>
            <a:r>
              <a:rPr lang="it-IT" sz="2400" dirty="0"/>
              <a:t>, </a:t>
            </a:r>
            <a:r>
              <a:rPr lang="it-IT" sz="2400" dirty="0" err="1"/>
              <a:t>lors</a:t>
            </a:r>
            <a:r>
              <a:rPr lang="it-IT" sz="2400" dirty="0"/>
              <a:t> de la </a:t>
            </a:r>
            <a:r>
              <a:rPr lang="it-IT" sz="2400" dirty="0" err="1"/>
              <a:t>cérémonie</a:t>
            </a:r>
            <a:r>
              <a:rPr lang="it-IT" sz="2400" dirty="0"/>
              <a:t> d’investiture </a:t>
            </a:r>
            <a:r>
              <a:rPr lang="it-IT" sz="2400" dirty="0" err="1"/>
              <a:t>du</a:t>
            </a:r>
            <a:r>
              <a:rPr lang="it-IT" sz="2400" dirty="0"/>
              <a:t> </a:t>
            </a:r>
            <a:r>
              <a:rPr lang="it-IT" sz="2400" dirty="0" err="1"/>
              <a:t>président</a:t>
            </a:r>
            <a:r>
              <a:rPr lang="it-IT" sz="2400" dirty="0"/>
              <a:t> </a:t>
            </a:r>
            <a:r>
              <a:rPr lang="it-IT" sz="2400" dirty="0" err="1"/>
              <a:t>Joe</a:t>
            </a:r>
            <a:r>
              <a:rPr lang="it-IT" sz="2400" dirty="0"/>
              <a:t> </a:t>
            </a:r>
            <a:r>
              <a:rPr lang="it-IT" sz="2400" dirty="0" err="1"/>
              <a:t>Biden</a:t>
            </a:r>
            <a:r>
              <a:rPr lang="it-IT" sz="2400" dirty="0"/>
              <a:t> </a:t>
            </a:r>
            <a:r>
              <a:rPr lang="it-IT" sz="2400" dirty="0" err="1"/>
              <a:t>mercredi</a:t>
            </a:r>
            <a:r>
              <a:rPr lang="it-IT" sz="2400" dirty="0"/>
              <a:t> 20 </a:t>
            </a:r>
            <a:r>
              <a:rPr lang="it-IT" sz="2400" dirty="0" err="1"/>
              <a:t>janvier</a:t>
            </a:r>
            <a:r>
              <a:rPr lang="it-IT" sz="2400" dirty="0"/>
              <a:t>, a </a:t>
            </a:r>
            <a:r>
              <a:rPr lang="it-IT" sz="2400" dirty="0" err="1"/>
              <a:t>plusieurs</a:t>
            </a:r>
            <a:r>
              <a:rPr lang="it-IT" sz="2400" dirty="0"/>
              <a:t> </a:t>
            </a:r>
            <a:r>
              <a:rPr lang="it-IT" sz="2400" dirty="0" err="1"/>
              <a:t>significations</a:t>
            </a:r>
            <a:r>
              <a:rPr lang="it-IT" sz="2400" dirty="0"/>
              <a:t>. Michelle Obama, ex-First Lady, et Hillary Clinton, ex-First Lady et candidate à la </a:t>
            </a:r>
            <a:r>
              <a:rPr lang="it-IT" sz="2400" dirty="0" err="1"/>
              <a:t>présidentielle</a:t>
            </a:r>
            <a:r>
              <a:rPr lang="it-IT" sz="2400" dirty="0"/>
              <a:t> </a:t>
            </a:r>
            <a:r>
              <a:rPr lang="it-IT" sz="2400" dirty="0" err="1"/>
              <a:t>américaine</a:t>
            </a:r>
            <a:r>
              <a:rPr lang="it-IT" sz="2400" dirty="0"/>
              <a:t> de 2016, </a:t>
            </a:r>
            <a:r>
              <a:rPr lang="it-IT" sz="2400" dirty="0" err="1"/>
              <a:t>avaient</a:t>
            </a:r>
            <a:r>
              <a:rPr lang="it-IT" sz="2400" dirty="0"/>
              <a:t> </a:t>
            </a:r>
            <a:r>
              <a:rPr lang="it-IT" sz="2400" dirty="0" err="1"/>
              <a:t>fait</a:t>
            </a:r>
            <a:r>
              <a:rPr lang="it-IT" sz="2400" dirty="0"/>
              <a:t> le </a:t>
            </a:r>
            <a:r>
              <a:rPr lang="it-IT" sz="2400" dirty="0" err="1"/>
              <a:t>même</a:t>
            </a:r>
            <a:r>
              <a:rPr lang="it-IT" sz="2400" dirty="0"/>
              <a:t> </a:t>
            </a:r>
            <a:r>
              <a:rPr lang="it-IT" sz="2400" dirty="0" err="1"/>
              <a:t>choix</a:t>
            </a:r>
            <a:r>
              <a:rPr lang="it-IT" sz="2400" dirty="0"/>
              <a:t> de </a:t>
            </a:r>
            <a:r>
              <a:rPr lang="it-IT" sz="2400" dirty="0" err="1"/>
              <a:t>couleur</a:t>
            </a:r>
            <a:endParaRPr lang="it-IT" sz="2400" dirty="0"/>
          </a:p>
          <a:p>
            <a:endParaRPr lang="fr-CA" sz="2400" dirty="0"/>
          </a:p>
        </p:txBody>
      </p:sp>
    </p:spTree>
    <p:extLst>
      <p:ext uri="{BB962C8B-B14F-4D97-AF65-F5344CB8AC3E}">
        <p14:creationId xmlns:p14="http://schemas.microsoft.com/office/powerpoint/2010/main" val="408264849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a:t>Le violet sur la scène politique américaine aujourd’hui</a:t>
            </a:r>
          </a:p>
        </p:txBody>
      </p:sp>
      <p:sp>
        <p:nvSpPr>
          <p:cNvPr id="3" name="Segnaposto contenuto 2"/>
          <p:cNvSpPr>
            <a:spLocks noGrp="1"/>
          </p:cNvSpPr>
          <p:nvPr>
            <p:ph idx="1"/>
          </p:nvPr>
        </p:nvSpPr>
        <p:spPr/>
        <p:txBody>
          <a:bodyPr>
            <a:normAutofit/>
          </a:bodyPr>
          <a:lstStyle/>
          <a:p>
            <a:r>
              <a:rPr lang="fr-CA" sz="2400" dirty="0"/>
              <a:t>Symbole du bipartisme</a:t>
            </a:r>
          </a:p>
          <a:p>
            <a:pPr algn="just"/>
            <a:r>
              <a:rPr lang="fr-CA" sz="2400" dirty="0"/>
              <a:t>Le violet est d’abord la couleur du bipartisme aux </a:t>
            </a:r>
            <a:r>
              <a:rPr lang="fr-CA" sz="2400" dirty="0" err="1"/>
              <a:t>Etats-Unis</a:t>
            </a:r>
            <a:r>
              <a:rPr lang="fr-CA" sz="2400" dirty="0"/>
              <a:t> : un mélange du bleu des démocrates et du rouge des républicains. Les swing states, ces </a:t>
            </a:r>
            <a:r>
              <a:rPr lang="fr-CA" sz="2400" dirty="0" err="1"/>
              <a:t>Etats</a:t>
            </a:r>
            <a:r>
              <a:rPr lang="fr-CA" sz="2400" dirty="0"/>
              <a:t> clés comme l’Ohio, la Floride ou encore le Michigan, susceptibles de pencher d’un côté ou de l’autre, et où se joue toujours la présidentielle américaine, sont d’ailleurs souvent appelés des « </a:t>
            </a:r>
            <a:r>
              <a:rPr lang="fr-CA" sz="2400" b="1" dirty="0" err="1"/>
              <a:t>Etats</a:t>
            </a:r>
            <a:r>
              <a:rPr lang="fr-CA" sz="2400" b="1" dirty="0"/>
              <a:t> violets</a:t>
            </a:r>
            <a:r>
              <a:rPr lang="fr-CA" sz="2400" dirty="0"/>
              <a:t> ». Un symbole d’unité donc, en écho au discours prononcé par Joe </a:t>
            </a:r>
            <a:r>
              <a:rPr lang="fr-CA" sz="2400" dirty="0" err="1"/>
              <a:t>Biden</a:t>
            </a:r>
            <a:r>
              <a:rPr lang="fr-CA" sz="2400" dirty="0"/>
              <a:t> sur les marches du Capitole, deux semaines après l’attaque des partisans de Donald </a:t>
            </a:r>
            <a:r>
              <a:rPr lang="fr-CA" sz="2400" dirty="0" err="1"/>
              <a:t>Trump</a:t>
            </a:r>
            <a:r>
              <a:rPr lang="fr-CA" sz="2400" dirty="0"/>
              <a:t>.</a:t>
            </a:r>
          </a:p>
          <a:p>
            <a:endParaRPr lang="fr-CA" sz="2400" dirty="0"/>
          </a:p>
        </p:txBody>
      </p:sp>
    </p:spTree>
    <p:extLst>
      <p:ext uri="{BB962C8B-B14F-4D97-AF65-F5344CB8AC3E}">
        <p14:creationId xmlns:p14="http://schemas.microsoft.com/office/powerpoint/2010/main" val="297691462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a:t>Le violet sur la scène politique américaine aujourd’hui</a:t>
            </a:r>
          </a:p>
        </p:txBody>
      </p:sp>
      <p:sp>
        <p:nvSpPr>
          <p:cNvPr id="3" name="Segnaposto contenuto 2"/>
          <p:cNvSpPr>
            <a:spLocks noGrp="1"/>
          </p:cNvSpPr>
          <p:nvPr>
            <p:ph idx="1"/>
          </p:nvPr>
        </p:nvSpPr>
        <p:spPr/>
        <p:txBody>
          <a:bodyPr>
            <a:normAutofit/>
          </a:bodyPr>
          <a:lstStyle/>
          <a:p>
            <a:r>
              <a:rPr lang="fr-CA" sz="2400" dirty="0"/>
              <a:t>Hommage à Shirley Chisholm</a:t>
            </a:r>
          </a:p>
          <a:p>
            <a:r>
              <a:rPr lang="fr-CA" sz="2400" dirty="0"/>
              <a:t> </a:t>
            </a:r>
          </a:p>
          <a:p>
            <a:pPr algn="just"/>
            <a:r>
              <a:rPr lang="fr-CA" sz="2400" dirty="0"/>
              <a:t>« C’est aussi et surtout un clin d’œil à Shirley Chisholm », explique la journaliste de CNN Abby Phillip au </a:t>
            </a:r>
            <a:r>
              <a:rPr lang="fr-CA" sz="2400" dirty="0" err="1"/>
              <a:t>HuffPost</a:t>
            </a:r>
            <a:r>
              <a:rPr lang="fr-CA" sz="2400" dirty="0"/>
              <a:t>. Shirley Chisholm, première femme noire à s’être présentée à l’élection présidentielle américaine en 1972, a utilisé cette même couleur dans ses flyers de campagne.</a:t>
            </a:r>
          </a:p>
          <a:p>
            <a:endParaRPr lang="fr-CA" sz="2400" dirty="0"/>
          </a:p>
        </p:txBody>
      </p:sp>
    </p:spTree>
    <p:extLst>
      <p:ext uri="{BB962C8B-B14F-4D97-AF65-F5344CB8AC3E}">
        <p14:creationId xmlns:p14="http://schemas.microsoft.com/office/powerpoint/2010/main" val="421472023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a:t>Le violet sur la scène politique américaine aujourd’hui</a:t>
            </a:r>
          </a:p>
        </p:txBody>
      </p:sp>
      <p:sp>
        <p:nvSpPr>
          <p:cNvPr id="3" name="Segnaposto contenuto 2"/>
          <p:cNvSpPr>
            <a:spLocks noGrp="1"/>
          </p:cNvSpPr>
          <p:nvPr>
            <p:ph idx="1"/>
          </p:nvPr>
        </p:nvSpPr>
        <p:spPr/>
        <p:txBody>
          <a:bodyPr>
            <a:normAutofit fontScale="92500"/>
          </a:bodyPr>
          <a:lstStyle/>
          <a:p>
            <a:pPr algn="just"/>
            <a:r>
              <a:rPr lang="it-IT" sz="2400" dirty="0" err="1"/>
              <a:t>Symbole</a:t>
            </a:r>
            <a:r>
              <a:rPr lang="it-IT" sz="2400" dirty="0"/>
              <a:t> </a:t>
            </a:r>
            <a:r>
              <a:rPr lang="it-IT" sz="2400" dirty="0" err="1"/>
              <a:t>des</a:t>
            </a:r>
            <a:r>
              <a:rPr lang="it-IT" sz="2400" dirty="0"/>
              <a:t> </a:t>
            </a:r>
            <a:r>
              <a:rPr lang="it-IT" sz="2400" dirty="0" err="1"/>
              <a:t>suffragettes</a:t>
            </a:r>
            <a:endParaRPr lang="it-IT" sz="2400" dirty="0"/>
          </a:p>
          <a:p>
            <a:pPr marL="0" indent="0" algn="just">
              <a:buNone/>
            </a:pPr>
            <a:r>
              <a:rPr lang="it-IT" sz="2400" dirty="0"/>
              <a:t> </a:t>
            </a:r>
          </a:p>
          <a:p>
            <a:pPr algn="just"/>
            <a:r>
              <a:rPr lang="it-IT" sz="2400" dirty="0"/>
              <a:t>Le </a:t>
            </a:r>
            <a:r>
              <a:rPr lang="it-IT" sz="2400" dirty="0" err="1"/>
              <a:t>violet</a:t>
            </a:r>
            <a:r>
              <a:rPr lang="it-IT" sz="2400" dirty="0"/>
              <a:t> est de plus la </a:t>
            </a:r>
            <a:r>
              <a:rPr lang="it-IT" sz="2400" dirty="0" err="1"/>
              <a:t>couleur</a:t>
            </a:r>
            <a:r>
              <a:rPr lang="it-IT" sz="2400" dirty="0"/>
              <a:t> </a:t>
            </a:r>
            <a:r>
              <a:rPr lang="it-IT" sz="2400" dirty="0" err="1"/>
              <a:t>du</a:t>
            </a:r>
            <a:r>
              <a:rPr lang="it-IT" sz="2400" dirty="0"/>
              <a:t> </a:t>
            </a:r>
            <a:r>
              <a:rPr lang="it-IT" sz="2400" dirty="0" err="1"/>
              <a:t>mouvement</a:t>
            </a:r>
            <a:r>
              <a:rPr lang="it-IT" sz="2400" dirty="0"/>
              <a:t> </a:t>
            </a:r>
            <a:r>
              <a:rPr lang="it-IT" sz="2400" dirty="0" err="1"/>
              <a:t>des</a:t>
            </a:r>
            <a:r>
              <a:rPr lang="it-IT" sz="2400" dirty="0"/>
              <a:t> </a:t>
            </a:r>
            <a:r>
              <a:rPr lang="it-IT" sz="2400" dirty="0" err="1"/>
              <a:t>suffragettes</a:t>
            </a:r>
            <a:r>
              <a:rPr lang="it-IT" sz="2400" dirty="0"/>
              <a:t>, </a:t>
            </a:r>
            <a:r>
              <a:rPr lang="it-IT" sz="2400" dirty="0" err="1"/>
              <a:t>comme</a:t>
            </a:r>
            <a:r>
              <a:rPr lang="it-IT" sz="2400" dirty="0"/>
              <a:t> le </a:t>
            </a:r>
            <a:r>
              <a:rPr lang="it-IT" sz="2400" dirty="0" err="1"/>
              <a:t>blanc</a:t>
            </a:r>
            <a:r>
              <a:rPr lang="it-IT" sz="2400" dirty="0"/>
              <a:t> (</a:t>
            </a:r>
            <a:r>
              <a:rPr lang="it-IT" sz="2400" dirty="0" err="1"/>
              <a:t>couleur</a:t>
            </a:r>
            <a:r>
              <a:rPr lang="it-IT" sz="2400" dirty="0"/>
              <a:t> </a:t>
            </a:r>
            <a:r>
              <a:rPr lang="it-IT" sz="2400" dirty="0" err="1"/>
              <a:t>choisie</a:t>
            </a:r>
            <a:r>
              <a:rPr lang="it-IT" sz="2400" dirty="0"/>
              <a:t> par Kamala Harris pour son </a:t>
            </a:r>
            <a:r>
              <a:rPr lang="it-IT" sz="2400" dirty="0" err="1"/>
              <a:t>discours</a:t>
            </a:r>
            <a:r>
              <a:rPr lang="it-IT" sz="2400" dirty="0"/>
              <a:t> de </a:t>
            </a:r>
            <a:r>
              <a:rPr lang="it-IT" sz="2400" dirty="0" err="1"/>
              <a:t>victoire</a:t>
            </a:r>
            <a:r>
              <a:rPr lang="it-IT" sz="2400" dirty="0"/>
              <a:t>, en novembre). </a:t>
            </a:r>
            <a:r>
              <a:rPr lang="it-IT" sz="2400" dirty="0" err="1"/>
              <a:t>Mobilisées</a:t>
            </a:r>
            <a:r>
              <a:rPr lang="it-IT" sz="2400" dirty="0"/>
              <a:t> pour </a:t>
            </a:r>
            <a:r>
              <a:rPr lang="it-IT" sz="2400" dirty="0" err="1"/>
              <a:t>obtenir</a:t>
            </a:r>
            <a:r>
              <a:rPr lang="it-IT" sz="2400" dirty="0"/>
              <a:t> le </a:t>
            </a:r>
            <a:r>
              <a:rPr lang="it-IT" sz="2400" dirty="0" err="1"/>
              <a:t>droit</a:t>
            </a:r>
            <a:r>
              <a:rPr lang="it-IT" sz="2400" dirty="0"/>
              <a:t> de vote </a:t>
            </a:r>
            <a:r>
              <a:rPr lang="it-IT" sz="2400" dirty="0" err="1"/>
              <a:t>des</a:t>
            </a:r>
            <a:r>
              <a:rPr lang="it-IT" sz="2400" dirty="0"/>
              <a:t> femmes, </a:t>
            </a:r>
            <a:r>
              <a:rPr lang="it-IT" sz="2400" dirty="0" err="1"/>
              <a:t>les</a:t>
            </a:r>
            <a:r>
              <a:rPr lang="it-IT" sz="2400" dirty="0"/>
              <a:t> </a:t>
            </a:r>
            <a:r>
              <a:rPr lang="it-IT" sz="2400" dirty="0" err="1"/>
              <a:t>suffragettes</a:t>
            </a:r>
            <a:r>
              <a:rPr lang="it-IT" sz="2400" dirty="0"/>
              <a:t> </a:t>
            </a:r>
            <a:r>
              <a:rPr lang="it-IT" sz="2400" dirty="0" err="1"/>
              <a:t>américaines</a:t>
            </a:r>
            <a:r>
              <a:rPr lang="it-IT" sz="2400" dirty="0"/>
              <a:t> </a:t>
            </a:r>
            <a:r>
              <a:rPr lang="it-IT" sz="2400" dirty="0" err="1"/>
              <a:t>avaient</a:t>
            </a:r>
            <a:r>
              <a:rPr lang="it-IT" sz="2400" dirty="0"/>
              <a:t> </a:t>
            </a:r>
            <a:r>
              <a:rPr lang="it-IT" sz="2400" dirty="0" err="1"/>
              <a:t>opté</a:t>
            </a:r>
            <a:r>
              <a:rPr lang="it-IT" sz="2400" dirty="0"/>
              <a:t> pour </a:t>
            </a:r>
            <a:r>
              <a:rPr lang="it-IT" sz="2400" dirty="0" err="1"/>
              <a:t>ces</a:t>
            </a:r>
            <a:r>
              <a:rPr lang="it-IT" sz="2400" dirty="0"/>
              <a:t> </a:t>
            </a:r>
            <a:r>
              <a:rPr lang="it-IT" sz="2400" dirty="0" err="1"/>
              <a:t>couleurs</a:t>
            </a:r>
            <a:r>
              <a:rPr lang="it-IT" sz="2400" dirty="0"/>
              <a:t> pour se </a:t>
            </a:r>
            <a:r>
              <a:rPr lang="it-IT" sz="2400" dirty="0" err="1"/>
              <a:t>rendre</a:t>
            </a:r>
            <a:r>
              <a:rPr lang="it-IT" sz="2400" dirty="0"/>
              <a:t> plus </a:t>
            </a:r>
            <a:r>
              <a:rPr lang="it-IT" sz="2400" dirty="0" err="1"/>
              <a:t>visibles</a:t>
            </a:r>
            <a:r>
              <a:rPr lang="it-IT" sz="2400" dirty="0"/>
              <a:t>. </a:t>
            </a:r>
            <a:r>
              <a:rPr lang="it-IT" sz="2400" dirty="0" err="1"/>
              <a:t>Elles</a:t>
            </a:r>
            <a:r>
              <a:rPr lang="it-IT" sz="2400" dirty="0"/>
              <a:t> </a:t>
            </a:r>
            <a:r>
              <a:rPr lang="it-IT" sz="2400" dirty="0" err="1"/>
              <a:t>ont</a:t>
            </a:r>
            <a:r>
              <a:rPr lang="it-IT" sz="2400" dirty="0"/>
              <a:t> </a:t>
            </a:r>
            <a:r>
              <a:rPr lang="it-IT" sz="2400" dirty="0" err="1"/>
              <a:t>obtenu</a:t>
            </a:r>
            <a:r>
              <a:rPr lang="it-IT" sz="2400" dirty="0"/>
              <a:t> gain de cause en 1919.</a:t>
            </a:r>
          </a:p>
          <a:p>
            <a:pPr algn="just"/>
            <a:r>
              <a:rPr lang="it-IT" sz="2400" dirty="0"/>
              <a:t> </a:t>
            </a:r>
          </a:p>
          <a:p>
            <a:pPr algn="just"/>
            <a:r>
              <a:rPr lang="it-IT" sz="2400" dirty="0"/>
              <a:t>Le </a:t>
            </a:r>
            <a:r>
              <a:rPr lang="it-IT" sz="2400" dirty="0" err="1"/>
              <a:t>violet</a:t>
            </a:r>
            <a:r>
              <a:rPr lang="it-IT" sz="2400" dirty="0"/>
              <a:t> est </a:t>
            </a:r>
            <a:r>
              <a:rPr lang="it-IT" sz="2400" dirty="0" err="1"/>
              <a:t>depuis</a:t>
            </a:r>
            <a:r>
              <a:rPr lang="it-IT" sz="2400" dirty="0"/>
              <a:t> </a:t>
            </a:r>
            <a:r>
              <a:rPr lang="it-IT" sz="2400" dirty="0" err="1"/>
              <a:t>devenu</a:t>
            </a:r>
            <a:r>
              <a:rPr lang="it-IT" sz="2400" dirty="0"/>
              <a:t> </a:t>
            </a:r>
            <a:r>
              <a:rPr lang="it-IT" sz="2400" dirty="0" err="1"/>
              <a:t>synonyme</a:t>
            </a:r>
            <a:r>
              <a:rPr lang="it-IT" sz="2400" dirty="0"/>
              <a:t> de </a:t>
            </a:r>
            <a:r>
              <a:rPr lang="it-IT" sz="2400" dirty="0" err="1"/>
              <a:t>lutte</a:t>
            </a:r>
            <a:r>
              <a:rPr lang="it-IT" sz="2400" dirty="0"/>
              <a:t> pour l’</a:t>
            </a:r>
            <a:r>
              <a:rPr lang="it-IT" sz="2400" dirty="0" err="1"/>
              <a:t>égalité</a:t>
            </a:r>
            <a:r>
              <a:rPr lang="it-IT" sz="2400" dirty="0"/>
              <a:t> </a:t>
            </a:r>
            <a:r>
              <a:rPr lang="it-IT" sz="2400" dirty="0" err="1"/>
              <a:t>entre</a:t>
            </a:r>
            <a:r>
              <a:rPr lang="it-IT" sz="2400" dirty="0"/>
              <a:t> </a:t>
            </a:r>
            <a:r>
              <a:rPr lang="it-IT" sz="2400" dirty="0" err="1"/>
              <a:t>les</a:t>
            </a:r>
            <a:r>
              <a:rPr lang="it-IT" sz="2400" dirty="0"/>
              <a:t> </a:t>
            </a:r>
            <a:r>
              <a:rPr lang="it-IT" sz="2400" dirty="0" err="1"/>
              <a:t>hommes</a:t>
            </a:r>
            <a:r>
              <a:rPr lang="it-IT" sz="2400" dirty="0"/>
              <a:t> et </a:t>
            </a:r>
            <a:r>
              <a:rPr lang="it-IT" sz="2400" dirty="0" err="1"/>
              <a:t>les</a:t>
            </a:r>
            <a:r>
              <a:rPr lang="it-IT" sz="2400" dirty="0"/>
              <a:t> femmes, un </a:t>
            </a:r>
            <a:r>
              <a:rPr lang="it-IT" sz="2400" dirty="0" err="1"/>
              <a:t>combat</a:t>
            </a:r>
            <a:r>
              <a:rPr lang="it-IT" sz="2400" dirty="0"/>
              <a:t> </a:t>
            </a:r>
            <a:r>
              <a:rPr lang="it-IT" sz="2400" dirty="0" err="1"/>
              <a:t>cher</a:t>
            </a:r>
            <a:r>
              <a:rPr lang="it-IT" sz="2400" dirty="0"/>
              <a:t> à la nouvelle vice-</a:t>
            </a:r>
            <a:r>
              <a:rPr lang="it-IT" sz="2400" dirty="0" err="1"/>
              <a:t>présidente</a:t>
            </a:r>
            <a:r>
              <a:rPr lang="it-IT" sz="2400" dirty="0"/>
              <a:t>.</a:t>
            </a:r>
          </a:p>
          <a:p>
            <a:pPr algn="just"/>
            <a:endParaRPr lang="fr-CA" sz="2400" dirty="0"/>
          </a:p>
        </p:txBody>
      </p:sp>
    </p:spTree>
    <p:extLst>
      <p:ext uri="{BB962C8B-B14F-4D97-AF65-F5344CB8AC3E}">
        <p14:creationId xmlns:p14="http://schemas.microsoft.com/office/powerpoint/2010/main" val="323831526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a:t>Couleurs et politique</a:t>
            </a:r>
          </a:p>
        </p:txBody>
      </p:sp>
      <p:sp>
        <p:nvSpPr>
          <p:cNvPr id="3" name="Segnaposto contenuto 2"/>
          <p:cNvSpPr>
            <a:spLocks noGrp="1"/>
          </p:cNvSpPr>
          <p:nvPr>
            <p:ph idx="1"/>
          </p:nvPr>
        </p:nvSpPr>
        <p:spPr/>
        <p:txBody>
          <a:bodyPr>
            <a:normAutofit/>
          </a:bodyPr>
          <a:lstStyle/>
          <a:p>
            <a:pPr algn="just"/>
            <a:r>
              <a:rPr lang="fr-FR" sz="2400" dirty="0"/>
              <a:t>Les couleurs répondent depuis longtemps à des besoins d’identification collective politique et elles continuent, encore aujourd’hui, à être convoquées. Grâce à leur histoire, elles portent en elles des sèmes qui permettent de définir l’appartenance à un parti ou un mouvement politique. Elles ont coloré et colorent des chaperons, des cocardes, des drapeaux, des chemises, des bonnets, etc. leur ajoutant un sens qui n’est pas celui d’une simple description</a:t>
            </a:r>
            <a:r>
              <a:rPr lang="it-IT" sz="2400" dirty="0"/>
              <a:t> </a:t>
            </a:r>
            <a:endParaRPr lang="fr-CA" sz="2400" dirty="0"/>
          </a:p>
        </p:txBody>
      </p:sp>
    </p:spTree>
    <p:extLst>
      <p:ext uri="{BB962C8B-B14F-4D97-AF65-F5344CB8AC3E}">
        <p14:creationId xmlns:p14="http://schemas.microsoft.com/office/powerpoint/2010/main" val="38018417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dirty="0" smtClean="0">
                <a:latin typeface="Arial" charset="0"/>
              </a:rPr>
              <a:t>Langue et culture</a:t>
            </a:r>
            <a:endParaRPr lang="fr-CA" sz="2800" dirty="0"/>
          </a:p>
        </p:txBody>
      </p:sp>
      <p:sp>
        <p:nvSpPr>
          <p:cNvPr id="3" name="Segnaposto contenuto 2"/>
          <p:cNvSpPr>
            <a:spLocks noGrp="1"/>
          </p:cNvSpPr>
          <p:nvPr>
            <p:ph idx="1"/>
          </p:nvPr>
        </p:nvSpPr>
        <p:spPr/>
        <p:txBody>
          <a:bodyPr>
            <a:normAutofit/>
          </a:bodyPr>
          <a:lstStyle/>
          <a:p>
            <a:r>
              <a:rPr lang="fr-CA" sz="2400" b="1" dirty="0" smtClean="0"/>
              <a:t>Les couleurs</a:t>
            </a:r>
          </a:p>
          <a:p>
            <a:r>
              <a:rPr lang="fr-CA" sz="2400" dirty="0" smtClean="0"/>
              <a:t>- histoire et symbolique</a:t>
            </a:r>
          </a:p>
          <a:p>
            <a:r>
              <a:rPr lang="fr-CA" sz="2400" dirty="0" smtClean="0"/>
              <a:t>- couleurs et politique</a:t>
            </a:r>
          </a:p>
          <a:p>
            <a:r>
              <a:rPr lang="fr-CA" sz="2400" dirty="0" smtClean="0"/>
              <a:t>- définition des couleurs</a:t>
            </a:r>
          </a:p>
          <a:p>
            <a:r>
              <a:rPr lang="fr-CA" sz="2400" dirty="0" smtClean="0"/>
              <a:t>- découpage selon les langues-cultures</a:t>
            </a:r>
          </a:p>
          <a:p>
            <a:r>
              <a:rPr lang="fr-CA" sz="2400" dirty="0" smtClean="0"/>
              <a:t>- expressions imagées</a:t>
            </a:r>
          </a:p>
          <a:p>
            <a:r>
              <a:rPr lang="fr-CA" sz="2400" dirty="0" smtClean="0"/>
              <a:t>et encore</a:t>
            </a:r>
          </a:p>
          <a:p>
            <a:endParaRPr lang="fr-CA" sz="2400" dirty="0"/>
          </a:p>
          <a:p>
            <a:r>
              <a:rPr lang="fr-CA" sz="2400" b="1" dirty="0" smtClean="0"/>
              <a:t>Dictionnaires et culture</a:t>
            </a:r>
            <a:endParaRPr lang="fr-CA" sz="2400" b="1" dirty="0"/>
          </a:p>
        </p:txBody>
      </p:sp>
    </p:spTree>
    <p:extLst>
      <p:ext uri="{BB962C8B-B14F-4D97-AF65-F5344CB8AC3E}">
        <p14:creationId xmlns:p14="http://schemas.microsoft.com/office/powerpoint/2010/main" val="171760228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FR" sz="2800" dirty="0"/>
              <a:t>L’histoire chromatique politique française </a:t>
            </a:r>
            <a:endParaRPr lang="fr-CA" sz="2800" dirty="0"/>
          </a:p>
        </p:txBody>
      </p:sp>
      <p:sp>
        <p:nvSpPr>
          <p:cNvPr id="3" name="Segnaposto contenuto 2"/>
          <p:cNvSpPr>
            <a:spLocks noGrp="1"/>
          </p:cNvSpPr>
          <p:nvPr>
            <p:ph idx="1"/>
          </p:nvPr>
        </p:nvSpPr>
        <p:spPr/>
        <p:txBody>
          <a:bodyPr>
            <a:noAutofit/>
          </a:bodyPr>
          <a:lstStyle/>
          <a:p>
            <a:pPr algn="just"/>
            <a:r>
              <a:rPr lang="fr-FR" sz="2000" dirty="0"/>
              <a:t>L’histoire chromatique politique française qui nous habite aujourd’hui est encore marquée par la Révolution française, au cours de laquelle le bleu, le blanc et le rouge se sont combattus tout en se rassemblant pour signifier la France, « ce qui est français ».  Le blanc, couleur emblématique des royalistes, est lié dans nos mémoires au drapeau blanc de l’ancienne monarchie et probablement aussi à la « terreur blanche »,</a:t>
            </a:r>
            <a:r>
              <a:rPr lang="it-IT" sz="2000" dirty="0"/>
              <a:t> d</a:t>
            </a:r>
            <a:r>
              <a:rPr lang="fr-FR" sz="2000" dirty="0"/>
              <a:t>eux périodes pendant lesquelles les royalistes massacrèrent les révolutionnaires. Couleur de la Contre-Révolution, il s’est toujours opposé au bleu et/ou au rouge. Aujourd’hui, cette couleur n’est pratiquement plus présente dans la palette des combats politiques, si ce n’est pour représenter le vote blanc. Au contraire, le bleu, ami de la Révolution avec le rouge, devient au fil du temps ennemi du rouge, du rouge socialiste et du rouge communiste, et est identifié aujourd’hui aux partis de droite</a:t>
            </a:r>
            <a:r>
              <a:rPr lang="fr-FR" sz="2000" dirty="0" smtClean="0"/>
              <a:t>.</a:t>
            </a:r>
            <a:endParaRPr lang="fr-FR" sz="2000" dirty="0"/>
          </a:p>
        </p:txBody>
      </p:sp>
    </p:spTree>
    <p:extLst>
      <p:ext uri="{BB962C8B-B14F-4D97-AF65-F5344CB8AC3E}">
        <p14:creationId xmlns:p14="http://schemas.microsoft.com/office/powerpoint/2010/main" val="273481008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FR" sz="2800" dirty="0" smtClean="0"/>
              <a:t>L’histoire chromatique politique française </a:t>
            </a:r>
            <a:endParaRPr lang="fr-CA" sz="2800" dirty="0"/>
          </a:p>
        </p:txBody>
      </p:sp>
      <p:sp>
        <p:nvSpPr>
          <p:cNvPr id="3" name="Segnaposto contenuto 2"/>
          <p:cNvSpPr>
            <a:spLocks noGrp="1"/>
          </p:cNvSpPr>
          <p:nvPr>
            <p:ph idx="1"/>
          </p:nvPr>
        </p:nvSpPr>
        <p:spPr/>
        <p:txBody>
          <a:bodyPr>
            <a:normAutofit fontScale="92500" lnSpcReduction="20000"/>
          </a:bodyPr>
          <a:lstStyle/>
          <a:p>
            <a:pPr algn="just"/>
            <a:r>
              <a:rPr lang="fr-FR" sz="2400" dirty="0"/>
              <a:t>Au cours du XXe siècle,</a:t>
            </a:r>
            <a:r>
              <a:rPr lang="fr-FR" sz="2400" i="1" dirty="0"/>
              <a:t> bleu</a:t>
            </a:r>
            <a:r>
              <a:rPr lang="fr-FR" sz="2400" dirty="0"/>
              <a:t> et </a:t>
            </a:r>
            <a:r>
              <a:rPr lang="fr-FR" sz="2400" i="1" dirty="0"/>
              <a:t>rouge </a:t>
            </a:r>
            <a:r>
              <a:rPr lang="fr-FR" sz="2400" dirty="0"/>
              <a:t>restent les deux couleurs majeures qui s’affrontent sur le champ de bataille politique français jusqu’en 1971, année où une nouvelle couleur - </a:t>
            </a:r>
            <a:r>
              <a:rPr lang="fr-FR" sz="2400" i="1" dirty="0"/>
              <a:t>rose</a:t>
            </a:r>
            <a:r>
              <a:rPr lang="fr-FR" sz="2400" dirty="0"/>
              <a:t> - s’affirme avec le parti socialiste de François Mitterrand. </a:t>
            </a:r>
            <a:r>
              <a:rPr lang="fr-FR" sz="2400" i="1" dirty="0"/>
              <a:t>Rose </a:t>
            </a:r>
            <a:r>
              <a:rPr lang="fr-FR" sz="2400" dirty="0"/>
              <a:t>trouve son origine dans l’emblème du poing et de la rose rouge, rose rouge qui se transforme en couleur rose pour se démarquer du rouge communiste. Et </a:t>
            </a:r>
            <a:r>
              <a:rPr lang="fr-FR" sz="2400" i="1" dirty="0"/>
              <a:t>rose</a:t>
            </a:r>
            <a:r>
              <a:rPr lang="fr-FR" sz="2400" dirty="0"/>
              <a:t> pour signifier « socialiste » commence son cheminement dans les discours politiques et médiatiques, notamment depuis la victoire de François Mitterrand aux élections présidentielles de 1981 :</a:t>
            </a:r>
            <a:endParaRPr lang="it-IT" sz="2400" dirty="0"/>
          </a:p>
          <a:p>
            <a:pPr algn="just"/>
            <a:r>
              <a:rPr lang="fr-FR" sz="2400" dirty="0"/>
              <a:t>Quelques années plus tard, une autre couleur entre en jeu : le vert. C’est une couleur qui se rallie à d’autres partis européens pour défendre la nature, l’écologie, l’économie durable. Elle s’est installée dans les noms des partis qui la représentent et elle facilite de ce fait, la mémorisation du lien couleur, parti et programme. </a:t>
            </a:r>
          </a:p>
          <a:p>
            <a:pPr algn="just"/>
            <a:endParaRPr lang="it-IT" sz="2400" dirty="0"/>
          </a:p>
          <a:p>
            <a:endParaRPr lang="fr-CA" sz="2400" dirty="0"/>
          </a:p>
        </p:txBody>
      </p:sp>
    </p:spTree>
    <p:extLst>
      <p:ext uri="{BB962C8B-B14F-4D97-AF65-F5344CB8AC3E}">
        <p14:creationId xmlns:p14="http://schemas.microsoft.com/office/powerpoint/2010/main" val="20785029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FR" sz="2800" dirty="0" smtClean="0"/>
              <a:t>L’histoire chromatique politique française </a:t>
            </a:r>
            <a:endParaRPr lang="fr-CA" sz="2800" dirty="0"/>
          </a:p>
        </p:txBody>
      </p:sp>
      <p:sp>
        <p:nvSpPr>
          <p:cNvPr id="3" name="Segnaposto contenuto 2"/>
          <p:cNvSpPr>
            <a:spLocks noGrp="1"/>
          </p:cNvSpPr>
          <p:nvPr>
            <p:ph idx="1"/>
          </p:nvPr>
        </p:nvSpPr>
        <p:spPr/>
        <p:txBody>
          <a:bodyPr>
            <a:normAutofit fontScale="85000" lnSpcReduction="10000"/>
          </a:bodyPr>
          <a:lstStyle/>
          <a:p>
            <a:r>
              <a:rPr lang="fr-FR" sz="2400" dirty="0"/>
              <a:t> Au début du XXIe siècle, de nouveaux partis politiques se constituent pour sortir du clivage traditionnel droite/bleu et gauche/rose-rouge et créent leur espace politique indépendant en se démarquant au moyen de deux nouvelles couleurs choisies en dehors de la palette traditionnelle.  </a:t>
            </a:r>
            <a:endParaRPr lang="it-IT" sz="2400" dirty="0"/>
          </a:p>
          <a:p>
            <a:r>
              <a:rPr lang="fr-FR" sz="2400" i="1" dirty="0"/>
              <a:t>Orange</a:t>
            </a:r>
            <a:r>
              <a:rPr lang="it-IT" sz="2400" dirty="0"/>
              <a:t> et </a:t>
            </a:r>
            <a:r>
              <a:rPr lang="it-IT" sz="2400" i="1" dirty="0" err="1"/>
              <a:t>violet</a:t>
            </a:r>
            <a:endParaRPr lang="it-IT" sz="2400" i="1" dirty="0"/>
          </a:p>
          <a:p>
            <a:r>
              <a:rPr lang="fr-FR" sz="2400" dirty="0"/>
              <a:t>Cette couleur, en effet, est – comme déjà au Moyen Age – la plus souvent citée (avec le marron) lorsque l’on fait des enquêtes d’opinion sur la couleur la moins aimée dans la société occidentale. Michel Pastoureau, </a:t>
            </a:r>
            <a:r>
              <a:rPr lang="fr-FR" sz="2400" i="1" dirty="0"/>
              <a:t>Dictionnaire des couleurs de notre temps</a:t>
            </a:r>
            <a:r>
              <a:rPr lang="fr-FR" sz="2400" dirty="0"/>
              <a:t>, </a:t>
            </a:r>
            <a:r>
              <a:rPr lang="fr-FR" sz="2400" dirty="0" err="1"/>
              <a:t>cit</a:t>
            </a:r>
            <a:r>
              <a:rPr lang="fr-FR" sz="2400" dirty="0"/>
              <a:t>., p. 164.</a:t>
            </a:r>
            <a:endParaRPr lang="it-IT" sz="2400" dirty="0"/>
          </a:p>
          <a:p>
            <a:r>
              <a:rPr lang="fr-FR" sz="2400" dirty="0"/>
              <a:t>  Et pourtant </a:t>
            </a:r>
            <a:r>
              <a:rPr lang="fr-FR" sz="2400" i="1" dirty="0"/>
              <a:t>orange</a:t>
            </a:r>
            <a:r>
              <a:rPr lang="fr-FR" sz="2400" dirty="0"/>
              <a:t> est entrée dans le monde politique français en 2006 avec la </a:t>
            </a:r>
            <a:r>
              <a:rPr lang="fr-FR" sz="2400" i="1" dirty="0"/>
              <a:t>Nouvelle UDF</a:t>
            </a:r>
            <a:r>
              <a:rPr lang="fr-FR" sz="2400" dirty="0"/>
              <a:t>, remplacée, en 2007, par le Mouvement Démocrate, </a:t>
            </a:r>
            <a:r>
              <a:rPr lang="fr-FR" sz="2400" i="1" dirty="0" err="1"/>
              <a:t>MoDem</a:t>
            </a:r>
            <a:r>
              <a:rPr lang="fr-FR" sz="2400" dirty="0"/>
              <a:t>, parti de François Bayrou</a:t>
            </a:r>
            <a:r>
              <a:rPr lang="fr-FR" sz="2400" i="1" dirty="0"/>
              <a:t>.</a:t>
            </a:r>
            <a:r>
              <a:rPr lang="fr-FR" sz="2400" dirty="0"/>
              <a:t> La couleur trouve son origine dans la « révolution orange » ukrainienne de 2004 où elle exprimait la liberté.</a:t>
            </a:r>
            <a:endParaRPr lang="fr-CA" sz="2400" dirty="0"/>
          </a:p>
        </p:txBody>
      </p:sp>
    </p:spTree>
    <p:extLst>
      <p:ext uri="{BB962C8B-B14F-4D97-AF65-F5344CB8AC3E}">
        <p14:creationId xmlns:p14="http://schemas.microsoft.com/office/powerpoint/2010/main" val="352145868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FR" sz="2800" dirty="0" smtClean="0"/>
              <a:t>L’histoire chromatique politique française </a:t>
            </a:r>
            <a:endParaRPr lang="fr-CA" sz="2800" dirty="0"/>
          </a:p>
        </p:txBody>
      </p:sp>
      <p:sp>
        <p:nvSpPr>
          <p:cNvPr id="3" name="Segnaposto contenuto 2"/>
          <p:cNvSpPr>
            <a:spLocks noGrp="1"/>
          </p:cNvSpPr>
          <p:nvPr>
            <p:ph idx="1"/>
          </p:nvPr>
        </p:nvSpPr>
        <p:spPr/>
        <p:txBody>
          <a:bodyPr>
            <a:normAutofit fontScale="85000" lnSpcReduction="10000"/>
          </a:bodyPr>
          <a:lstStyle/>
          <a:p>
            <a:r>
              <a:rPr lang="fr-FR" sz="2400" i="1" dirty="0"/>
              <a:t>Violet</a:t>
            </a:r>
            <a:endParaRPr lang="it-IT" sz="2400" dirty="0"/>
          </a:p>
          <a:p>
            <a:r>
              <a:rPr lang="fr-FR" sz="2400" dirty="0"/>
              <a:t>Peu fréquent dans la nature et assez laid quand il est fabriqué, il est, selon les enquêtes d’opinion, la  couleur la plus détestée après le brun. Michel Pastoureau et Dominique </a:t>
            </a:r>
            <a:r>
              <a:rPr lang="fr-FR" sz="2400" dirty="0" err="1"/>
              <a:t>Simonnet</a:t>
            </a:r>
            <a:r>
              <a:rPr lang="fr-FR" sz="2400" dirty="0"/>
              <a:t>, </a:t>
            </a:r>
            <a:r>
              <a:rPr lang="fr-FR" sz="2400" i="1" dirty="0"/>
              <a:t>Le petit livre des couleurs, </a:t>
            </a:r>
            <a:r>
              <a:rPr lang="fr-FR" sz="2400" dirty="0" err="1"/>
              <a:t>cit</a:t>
            </a:r>
            <a:r>
              <a:rPr lang="fr-FR" sz="2400" dirty="0"/>
              <a:t>.,</a:t>
            </a:r>
            <a:r>
              <a:rPr lang="fr-FR" sz="2400" i="1" dirty="0"/>
              <a:t> </a:t>
            </a:r>
            <a:r>
              <a:rPr lang="fr-FR" sz="2400" dirty="0"/>
              <a:t>p. 89.</a:t>
            </a:r>
            <a:endParaRPr lang="it-IT" sz="2400" dirty="0"/>
          </a:p>
          <a:p>
            <a:pPr marL="0" indent="0">
              <a:buNone/>
            </a:pPr>
            <a:r>
              <a:rPr lang="fr-FR" sz="2400" dirty="0"/>
              <a:t> </a:t>
            </a:r>
            <a:endParaRPr lang="it-IT" sz="2400" dirty="0"/>
          </a:p>
          <a:p>
            <a:pPr algn="just"/>
            <a:r>
              <a:rPr lang="fr-FR" sz="2400" dirty="0"/>
              <a:t>Cependant, le violet colore de nombreux nouveaux partis politiques comme </a:t>
            </a:r>
            <a:r>
              <a:rPr lang="fr-FR" sz="2400" i="1" dirty="0"/>
              <a:t>Debout la République </a:t>
            </a:r>
            <a:r>
              <a:rPr lang="fr-FR" sz="2400" dirty="0"/>
              <a:t>(parti gaulliste, se voulant au-dessus du débat gauche-droite), </a:t>
            </a:r>
            <a:r>
              <a:rPr lang="fr-FR" sz="2400" i="1" dirty="0"/>
              <a:t>L’Alternative libérale</a:t>
            </a:r>
            <a:r>
              <a:rPr lang="fr-FR" sz="2400" dirty="0"/>
              <a:t> (centriste) et </a:t>
            </a:r>
            <a:r>
              <a:rPr lang="fr-FR" sz="2400" i="1" dirty="0"/>
              <a:t>La Gauche moderne </a:t>
            </a:r>
            <a:r>
              <a:rPr lang="fr-FR" sz="2400" dirty="0"/>
              <a:t>(parti issu de la gauche mais allié à l'</a:t>
            </a:r>
            <a:r>
              <a:rPr lang="fr-FR" sz="2400" i="1" dirty="0"/>
              <a:t>UMP</a:t>
            </a:r>
            <a:r>
              <a:rPr lang="fr-FR" sz="2400" dirty="0"/>
              <a:t> de droite) qui participe à la création récente de l’</a:t>
            </a:r>
            <a:r>
              <a:rPr lang="fr-FR" sz="2400" i="1" dirty="0"/>
              <a:t>Union des Démocrates et Indépendants </a:t>
            </a:r>
            <a:r>
              <a:rPr lang="fr-FR" sz="2400" dirty="0"/>
              <a:t>(</a:t>
            </a:r>
            <a:r>
              <a:rPr lang="fr-FR" sz="2400" i="1" dirty="0"/>
              <a:t>UDI,</a:t>
            </a:r>
            <a:r>
              <a:rPr lang="fr-FR" sz="2400" dirty="0"/>
              <a:t> fondé par Jean-Louis Borloo), parti qui entend occuper aujourd’hui « la place centrale de l'échiquier politique. </a:t>
            </a:r>
            <a:r>
              <a:rPr lang="fr-FR" sz="2400" dirty="0">
                <a:sym typeface="Symbol"/>
              </a:rPr>
              <a:t></a:t>
            </a:r>
            <a:r>
              <a:rPr lang="fr-FR" sz="2400" dirty="0"/>
              <a:t>…</a:t>
            </a:r>
            <a:r>
              <a:rPr lang="fr-FR" sz="2400" dirty="0">
                <a:sym typeface="Symbol"/>
              </a:rPr>
              <a:t></a:t>
            </a:r>
            <a:r>
              <a:rPr lang="fr-FR" sz="2400" dirty="0"/>
              <a:t> rassemblant les indépendants, les familles centristes, les diverses droites et les tenants d'une écologie responsable ». Il s’agit d’un ensemble de partis qui cherchent leur identité centriste entre le rouge et le bleu. Michel Pastoureau</a:t>
            </a:r>
            <a:endParaRPr lang="it-IT" sz="2400" dirty="0"/>
          </a:p>
          <a:p>
            <a:endParaRPr lang="fr-CA" sz="2400" dirty="0"/>
          </a:p>
        </p:txBody>
      </p:sp>
    </p:spTree>
    <p:extLst>
      <p:ext uri="{BB962C8B-B14F-4D97-AF65-F5344CB8AC3E}">
        <p14:creationId xmlns:p14="http://schemas.microsoft.com/office/powerpoint/2010/main" val="232767991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FR" sz="2800" dirty="0" smtClean="0"/>
              <a:t>L’histoire chromatique politique française </a:t>
            </a:r>
            <a:endParaRPr lang="fr-CA" sz="2800" dirty="0"/>
          </a:p>
        </p:txBody>
      </p:sp>
      <p:sp>
        <p:nvSpPr>
          <p:cNvPr id="3" name="Segnaposto contenuto 2"/>
          <p:cNvSpPr>
            <a:spLocks noGrp="1"/>
          </p:cNvSpPr>
          <p:nvPr>
            <p:ph idx="1"/>
          </p:nvPr>
        </p:nvSpPr>
        <p:spPr/>
        <p:txBody>
          <a:bodyPr>
            <a:normAutofit/>
          </a:bodyPr>
          <a:lstStyle/>
          <a:p>
            <a:pPr algn="just"/>
            <a:r>
              <a:rPr lang="fr-FR" sz="2400" dirty="0"/>
              <a:t>Et encore au cours du XXIe siècle, de nouveaux mouvements et de nouvelles couleurs,</a:t>
            </a:r>
            <a:r>
              <a:rPr lang="it-IT" sz="2400" dirty="0"/>
              <a:t> </a:t>
            </a:r>
            <a:r>
              <a:rPr lang="fr-FR" sz="2400" dirty="0"/>
              <a:t>notamment à travers les bonnets (rouge, rose, vert 2013) qui ont attribué aux couleurs une nouvelle signification et dernièrement avec les gilets (jaunes). </a:t>
            </a:r>
            <a:endParaRPr lang="fr-CA" sz="2400" dirty="0"/>
          </a:p>
        </p:txBody>
      </p:sp>
    </p:spTree>
    <p:extLst>
      <p:ext uri="{BB962C8B-B14F-4D97-AF65-F5344CB8AC3E}">
        <p14:creationId xmlns:p14="http://schemas.microsoft.com/office/powerpoint/2010/main" val="217260859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9202" name="Rectangle 2"/>
          <p:cNvSpPr>
            <a:spLocks noGrp="1" noChangeArrowheads="1"/>
          </p:cNvSpPr>
          <p:nvPr>
            <p:ph type="title" idx="4294967295"/>
          </p:nvPr>
        </p:nvSpPr>
        <p:spPr>
          <a:xfrm>
            <a:off x="2263676" y="857250"/>
            <a:ext cx="4629150" cy="857250"/>
          </a:xfrm>
        </p:spPr>
        <p:txBody>
          <a:bodyPr>
            <a:normAutofit fontScale="90000"/>
          </a:bodyPr>
          <a:lstStyle/>
          <a:p>
            <a:pPr eaLnBrk="1" hangingPunct="1"/>
            <a:r>
              <a:rPr lang="it-IT" altLang="it-IT" sz="2100" dirty="0"/>
              <a:t/>
            </a:r>
            <a:br>
              <a:rPr lang="it-IT" altLang="it-IT" sz="2100" dirty="0"/>
            </a:br>
            <a:r>
              <a:rPr lang="it-IT" altLang="it-IT" sz="3100" dirty="0"/>
              <a:t>Langue, culture, </a:t>
            </a:r>
            <a:r>
              <a:rPr lang="it-IT" altLang="it-IT" sz="3100" dirty="0" err="1"/>
              <a:t>couleurs</a:t>
            </a:r>
            <a:r>
              <a:rPr lang="it-IT" altLang="it-IT" sz="3100" dirty="0"/>
              <a:t/>
            </a:r>
            <a:br>
              <a:rPr lang="it-IT" altLang="it-IT" sz="3100" dirty="0"/>
            </a:br>
            <a:r>
              <a:rPr lang="fr-FR" altLang="ja-JP" sz="3100" dirty="0"/>
              <a:t>Comment définir une couleur? </a:t>
            </a:r>
            <a:endParaRPr lang="it-IT" altLang="it-IT" sz="3100" dirty="0"/>
          </a:p>
        </p:txBody>
      </p:sp>
      <p:sp>
        <p:nvSpPr>
          <p:cNvPr id="179203" name="Rectangle 3"/>
          <p:cNvSpPr>
            <a:spLocks noGrp="1" noChangeArrowheads="1"/>
          </p:cNvSpPr>
          <p:nvPr>
            <p:ph type="body" idx="4294967295"/>
          </p:nvPr>
        </p:nvSpPr>
        <p:spPr/>
        <p:txBody>
          <a:bodyPr/>
          <a:lstStyle/>
          <a:p>
            <a:pPr algn="just" eaLnBrk="1" hangingPunct="1">
              <a:lnSpc>
                <a:spcPct val="80000"/>
              </a:lnSpc>
            </a:pPr>
            <a:endParaRPr lang="fr-FR" altLang="it-IT" sz="1800" dirty="0"/>
          </a:p>
          <a:p>
            <a:pPr algn="just" eaLnBrk="1" hangingPunct="1">
              <a:lnSpc>
                <a:spcPct val="80000"/>
              </a:lnSpc>
              <a:buFontTx/>
              <a:buNone/>
            </a:pPr>
            <a:r>
              <a:rPr lang="fr-FR" altLang="fr-CA" sz="2400" dirty="0"/>
              <a:t>“</a:t>
            </a:r>
            <a:r>
              <a:rPr lang="fr-FR" altLang="ja-JP" sz="2400" dirty="0"/>
              <a:t> Rebelles </a:t>
            </a:r>
            <a:r>
              <a:rPr lang="fr-FR" altLang="fr-CA" sz="2400" dirty="0"/>
              <a:t>”</a:t>
            </a:r>
            <a:r>
              <a:rPr lang="fr-FR" altLang="ja-JP" sz="2400" dirty="0"/>
              <a:t> (</a:t>
            </a:r>
            <a:r>
              <a:rPr lang="fr-FR" altLang="ja-JP" sz="2400" dirty="0" err="1"/>
              <a:t>Picoche</a:t>
            </a:r>
            <a:r>
              <a:rPr lang="fr-FR" altLang="ja-JP" sz="2400" dirty="0"/>
              <a:t>, 1979, p. 216) à l</a:t>
            </a:r>
            <a:r>
              <a:rPr lang="fr-FR" altLang="fr-CA" sz="2400" dirty="0"/>
              <a:t>’</a:t>
            </a:r>
            <a:r>
              <a:rPr lang="fr-FR" altLang="ja-JP" sz="2400" dirty="0"/>
              <a:t>analyse sémique, elles nécessitent d</a:t>
            </a:r>
            <a:r>
              <a:rPr lang="fr-FR" altLang="fr-CA" sz="2400" dirty="0"/>
              <a:t>’</a:t>
            </a:r>
            <a:r>
              <a:rPr lang="fr-FR" altLang="ja-JP" sz="2400" dirty="0"/>
              <a:t>un référent pour être définies et chaque langue choisit le ou les siens. </a:t>
            </a:r>
          </a:p>
          <a:p>
            <a:pPr algn="just" eaLnBrk="1" hangingPunct="1">
              <a:lnSpc>
                <a:spcPct val="80000"/>
              </a:lnSpc>
              <a:buFontTx/>
              <a:buNone/>
            </a:pPr>
            <a:endParaRPr lang="fr-FR" altLang="ja-JP" sz="2400" dirty="0"/>
          </a:p>
          <a:p>
            <a:pPr algn="just" eaLnBrk="1" hangingPunct="1">
              <a:lnSpc>
                <a:spcPct val="80000"/>
              </a:lnSpc>
              <a:buFontTx/>
              <a:buNone/>
            </a:pPr>
            <a:r>
              <a:rPr lang="fr-FR" altLang="ja-JP" sz="2400" dirty="0"/>
              <a:t>Comment définir une couleur? </a:t>
            </a:r>
            <a:r>
              <a:rPr lang="it-IT" altLang="ja-JP" sz="2400" dirty="0"/>
              <a:t>P</a:t>
            </a:r>
            <a:r>
              <a:rPr lang="fr-FR" altLang="ja-JP" sz="2400" dirty="0"/>
              <a:t>as de genre commun (à part /couleur/ et pas de traits spécifiques</a:t>
            </a:r>
          </a:p>
          <a:p>
            <a:pPr algn="just" eaLnBrk="1" hangingPunct="1">
              <a:lnSpc>
                <a:spcPct val="80000"/>
              </a:lnSpc>
              <a:buFontTx/>
              <a:buNone/>
            </a:pPr>
            <a:endParaRPr lang="fr-FR" altLang="ja-JP" sz="2400" dirty="0"/>
          </a:p>
          <a:p>
            <a:pPr algn="just" eaLnBrk="1" hangingPunct="1">
              <a:lnSpc>
                <a:spcPct val="80000"/>
              </a:lnSpc>
              <a:buFontTx/>
              <a:buNone/>
            </a:pPr>
            <a:r>
              <a:rPr lang="it-IT" altLang="ja-JP" sz="2400" dirty="0"/>
              <a:t>D</a:t>
            </a:r>
            <a:r>
              <a:rPr lang="fr-FR" altLang="ja-JP" sz="2400" dirty="0" err="1"/>
              <a:t>éfinition</a:t>
            </a:r>
            <a:r>
              <a:rPr lang="fr-FR" altLang="ja-JP" sz="2400" dirty="0"/>
              <a:t> avec des exemples prototypiques (référents typiques de chaque langue-culture) ou définition scientifique</a:t>
            </a:r>
          </a:p>
          <a:p>
            <a:pPr algn="just" eaLnBrk="1" hangingPunct="1">
              <a:lnSpc>
                <a:spcPct val="80000"/>
              </a:lnSpc>
              <a:buFontTx/>
              <a:buNone/>
            </a:pPr>
            <a:endParaRPr lang="fr-FR" altLang="it-IT" sz="2400" dirty="0"/>
          </a:p>
        </p:txBody>
      </p:sp>
    </p:spTree>
    <p:extLst>
      <p:ext uri="{BB962C8B-B14F-4D97-AF65-F5344CB8AC3E}">
        <p14:creationId xmlns:p14="http://schemas.microsoft.com/office/powerpoint/2010/main" val="223725125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1250" name="Titolo 1"/>
          <p:cNvSpPr>
            <a:spLocks noGrp="1"/>
          </p:cNvSpPr>
          <p:nvPr>
            <p:ph type="title"/>
          </p:nvPr>
        </p:nvSpPr>
        <p:spPr/>
        <p:txBody>
          <a:bodyPr>
            <a:normAutofit/>
          </a:bodyPr>
          <a:lstStyle/>
          <a:p>
            <a:r>
              <a:rPr lang="fr-CA" altLang="it-IT" sz="2400" dirty="0"/>
              <a:t>Comment définir une couleur ?</a:t>
            </a:r>
          </a:p>
        </p:txBody>
      </p:sp>
      <p:sp>
        <p:nvSpPr>
          <p:cNvPr id="181251" name="Segnaposto contenuto 2"/>
          <p:cNvSpPr>
            <a:spLocks noGrp="1"/>
          </p:cNvSpPr>
          <p:nvPr>
            <p:ph idx="1"/>
          </p:nvPr>
        </p:nvSpPr>
        <p:spPr/>
        <p:txBody>
          <a:bodyPr>
            <a:normAutofit/>
          </a:bodyPr>
          <a:lstStyle/>
          <a:p>
            <a:pPr algn="just"/>
            <a:r>
              <a:rPr lang="fr-FR" altLang="it-IT" sz="2400" dirty="0"/>
              <a:t>Si l</a:t>
            </a:r>
            <a:r>
              <a:rPr lang="fr-FR" altLang="fr-CA" sz="2400" dirty="0"/>
              <a:t>’</a:t>
            </a:r>
            <a:r>
              <a:rPr lang="fr-FR" altLang="it-IT" sz="2400" dirty="0"/>
              <a:t>on demande : </a:t>
            </a:r>
            <a:r>
              <a:rPr lang="fr-FR" altLang="fr-CA" sz="2400" dirty="0"/>
              <a:t>‘</a:t>
            </a:r>
            <a:r>
              <a:rPr lang="fr-FR" altLang="it-IT" sz="2400" dirty="0"/>
              <a:t>que signifient les mots rouge, bleu, noir, blanc?</a:t>
            </a:r>
            <a:r>
              <a:rPr lang="fr-FR" altLang="fr-CA" sz="2400" dirty="0"/>
              <a:t>’</a:t>
            </a:r>
            <a:r>
              <a:rPr lang="fr-FR" altLang="it-IT" sz="2400" dirty="0"/>
              <a:t> nous pouvons bien entendu montrer immédiatement des choses qui ont de telles couleurs. Mais notre capacité à expliquer la signification de ces mots ne va pas plus loin. </a:t>
            </a:r>
            <a:endParaRPr lang="it-IT" altLang="it-IT" sz="2400" dirty="0"/>
          </a:p>
          <a:p>
            <a:r>
              <a:rPr lang="fr-FR" altLang="it-IT" sz="2000" dirty="0"/>
              <a:t>Ludwig Wittgenstein, </a:t>
            </a:r>
            <a:r>
              <a:rPr lang="fr-FR" altLang="it-IT" sz="2000" dirty="0" err="1"/>
              <a:t>Bemerkungen</a:t>
            </a:r>
            <a:r>
              <a:rPr lang="fr-FR" altLang="it-IT" sz="2000" dirty="0"/>
              <a:t> </a:t>
            </a:r>
            <a:r>
              <a:rPr lang="fr-FR" altLang="it-IT" sz="2000" dirty="0" err="1"/>
              <a:t>über</a:t>
            </a:r>
            <a:r>
              <a:rPr lang="fr-FR" altLang="it-IT" sz="2000" dirty="0"/>
              <a:t> die </a:t>
            </a:r>
            <a:r>
              <a:rPr lang="fr-FR" altLang="it-IT" sz="2000" dirty="0" err="1"/>
              <a:t>Farben</a:t>
            </a:r>
            <a:r>
              <a:rPr lang="fr-FR" altLang="it-IT" sz="2000" dirty="0"/>
              <a:t>, 1, 68, cité en exergue in M. Pastoureau, </a:t>
            </a:r>
            <a:r>
              <a:rPr lang="fr-FR" altLang="it-IT" sz="2000" i="1" dirty="0"/>
              <a:t>Dictionnaire des couleurs de notre temps</a:t>
            </a:r>
            <a:r>
              <a:rPr lang="fr-FR" altLang="it-IT" sz="2000" dirty="0"/>
              <a:t>, Paris, Bonneton, 1999.</a:t>
            </a:r>
            <a:endParaRPr lang="it-IT" altLang="it-IT" sz="2000" dirty="0"/>
          </a:p>
          <a:p>
            <a:endParaRPr lang="fr-CA" altLang="it-IT" sz="2000" dirty="0"/>
          </a:p>
        </p:txBody>
      </p:sp>
    </p:spTree>
    <p:extLst>
      <p:ext uri="{BB962C8B-B14F-4D97-AF65-F5344CB8AC3E}">
        <p14:creationId xmlns:p14="http://schemas.microsoft.com/office/powerpoint/2010/main" val="390921178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2274" name="Titolo 1"/>
          <p:cNvSpPr>
            <a:spLocks noGrp="1"/>
          </p:cNvSpPr>
          <p:nvPr>
            <p:ph type="title"/>
          </p:nvPr>
        </p:nvSpPr>
        <p:spPr/>
        <p:txBody>
          <a:bodyPr>
            <a:normAutofit/>
          </a:bodyPr>
          <a:lstStyle/>
          <a:p>
            <a:r>
              <a:rPr lang="fr-FR" altLang="it-IT" sz="2800" dirty="0"/>
              <a:t>bleu, bleue </a:t>
            </a:r>
            <a:endParaRPr lang="it-IT" altLang="it-IT" sz="2800" dirty="0"/>
          </a:p>
        </p:txBody>
      </p:sp>
      <p:sp>
        <p:nvSpPr>
          <p:cNvPr id="182275" name="Segnaposto contenuto 2"/>
          <p:cNvSpPr>
            <a:spLocks noGrp="1"/>
          </p:cNvSpPr>
          <p:nvPr>
            <p:ph idx="1"/>
          </p:nvPr>
        </p:nvSpPr>
        <p:spPr/>
        <p:txBody>
          <a:bodyPr>
            <a:normAutofit/>
          </a:bodyPr>
          <a:lstStyle/>
          <a:p>
            <a:pPr algn="just">
              <a:lnSpc>
                <a:spcPct val="90000"/>
              </a:lnSpc>
            </a:pPr>
            <a:r>
              <a:rPr lang="fr-FR" altLang="it-IT" sz="2400" dirty="0"/>
              <a:t>bleu, bleue [</a:t>
            </a:r>
            <a:r>
              <a:rPr lang="fr-FR" altLang="it-IT" sz="2400" dirty="0" err="1"/>
              <a:t>blø</a:t>
            </a:r>
            <a:r>
              <a:rPr lang="fr-FR" altLang="it-IT" sz="2400" dirty="0"/>
              <a:t>] adjectif et nom masculin étym. </a:t>
            </a:r>
            <a:r>
              <a:rPr lang="fr-FR" altLang="it-IT" sz="2400" i="1" dirty="0" err="1"/>
              <a:t>bloi</a:t>
            </a:r>
            <a:r>
              <a:rPr lang="fr-FR" altLang="it-IT" sz="2400" i="1" dirty="0"/>
              <a:t>, </a:t>
            </a:r>
            <a:r>
              <a:rPr lang="fr-FR" altLang="it-IT" sz="2400" i="1" dirty="0" err="1"/>
              <a:t>blo</a:t>
            </a:r>
            <a:r>
              <a:rPr lang="fr-FR" altLang="it-IT" sz="2400" i="1" dirty="0"/>
              <a:t>, </a:t>
            </a:r>
            <a:r>
              <a:rPr lang="fr-FR" altLang="it-IT" sz="2400" i="1" dirty="0" err="1"/>
              <a:t>blef</a:t>
            </a:r>
            <a:r>
              <a:rPr lang="fr-FR" altLang="it-IT" sz="2400" dirty="0"/>
              <a:t> </a:t>
            </a:r>
            <a:r>
              <a:rPr lang="fr-FR" altLang="it-IT" sz="2400" dirty="0" err="1"/>
              <a:t>xi</a:t>
            </a:r>
            <a:r>
              <a:rPr lang="fr-FR" altLang="it-IT" sz="2400" baseline="30000" dirty="0" err="1"/>
              <a:t>e</a:t>
            </a:r>
            <a:r>
              <a:rPr lang="fr-FR" altLang="it-IT" sz="2400" dirty="0"/>
              <a:t> ◊ francique </a:t>
            </a:r>
            <a:r>
              <a:rPr lang="fr-FR" altLang="it-IT" sz="2400" i="1" dirty="0"/>
              <a:t>°</a:t>
            </a:r>
            <a:r>
              <a:rPr lang="fr-FR" altLang="it-IT" sz="2400" i="1" dirty="0" err="1"/>
              <a:t>blao</a:t>
            </a:r>
            <a:r>
              <a:rPr lang="fr-FR" altLang="it-IT" sz="2400" i="1" dirty="0"/>
              <a:t>;</a:t>
            </a:r>
            <a:r>
              <a:rPr lang="fr-FR" altLang="it-IT" sz="2400" dirty="0"/>
              <a:t> cf. allemand </a:t>
            </a:r>
            <a:r>
              <a:rPr lang="fr-FR" altLang="it-IT" sz="2400" i="1" dirty="0" err="1"/>
              <a:t>blau</a:t>
            </a:r>
            <a:endParaRPr lang="fr-FR" altLang="it-IT" sz="2400" dirty="0"/>
          </a:p>
          <a:p>
            <a:pPr algn="just">
              <a:lnSpc>
                <a:spcPct val="90000"/>
              </a:lnSpc>
            </a:pPr>
            <a:r>
              <a:rPr lang="fr-FR" altLang="it-IT" sz="2400" dirty="0"/>
              <a:t>Qui est d'une couleur, entre l'indigo et le vert, dont la </a:t>
            </a:r>
            <a:r>
              <a:rPr lang="fr-FR" altLang="it-IT" sz="2400" b="1" dirty="0"/>
              <a:t>nature offre de nombreux exemples, comme un ciel dégagé au milieu du jour (➙ azur), certaines fleurs (le bleuet), le saphir</a:t>
            </a:r>
          </a:p>
          <a:p>
            <a:pPr algn="just">
              <a:lnSpc>
                <a:spcPct val="90000"/>
              </a:lnSpc>
            </a:pPr>
            <a:r>
              <a:rPr lang="fr-FR" altLang="it-IT" sz="2400" dirty="0"/>
              <a:t>Le bleu  1.  Couleur bleue. </a:t>
            </a:r>
            <a:r>
              <a:rPr lang="fr-FR" altLang="it-IT" sz="2400" i="1" dirty="0"/>
              <a:t>Le bleu est l'une des sept couleurs fondamentales du spectre, entre le vert et l'indigo. Le bleu, le rouge et le jaune, couleurs primaires. Le bleu du ciel est dû à la diffusion de la lumière solaire par les molécules d'air (plus intense pour le rayonnement bleu).  PR 2020</a:t>
            </a:r>
            <a:endParaRPr lang="it-IT" altLang="ja-JP" sz="2400" dirty="0"/>
          </a:p>
          <a:p>
            <a:pPr>
              <a:lnSpc>
                <a:spcPct val="90000"/>
              </a:lnSpc>
            </a:pPr>
            <a:endParaRPr lang="it-IT" altLang="it-IT" sz="2400" dirty="0"/>
          </a:p>
        </p:txBody>
      </p:sp>
    </p:spTree>
    <p:extLst>
      <p:ext uri="{BB962C8B-B14F-4D97-AF65-F5344CB8AC3E}">
        <p14:creationId xmlns:p14="http://schemas.microsoft.com/office/powerpoint/2010/main" val="119055451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3298" name="Titolo 1"/>
          <p:cNvSpPr>
            <a:spLocks noGrp="1"/>
          </p:cNvSpPr>
          <p:nvPr>
            <p:ph type="title"/>
          </p:nvPr>
        </p:nvSpPr>
        <p:spPr/>
        <p:txBody>
          <a:bodyPr>
            <a:normAutofit/>
          </a:bodyPr>
          <a:lstStyle/>
          <a:p>
            <a:r>
              <a:rPr lang="fr-FR" altLang="it-IT" sz="2800" dirty="0"/>
              <a:t>Rouge</a:t>
            </a:r>
            <a:endParaRPr lang="it-IT" altLang="it-IT" sz="2800" dirty="0"/>
          </a:p>
        </p:txBody>
      </p:sp>
      <p:sp>
        <p:nvSpPr>
          <p:cNvPr id="183299" name="Segnaposto contenuto 2"/>
          <p:cNvSpPr>
            <a:spLocks noGrp="1"/>
          </p:cNvSpPr>
          <p:nvPr>
            <p:ph idx="1"/>
          </p:nvPr>
        </p:nvSpPr>
        <p:spPr/>
        <p:txBody>
          <a:bodyPr/>
          <a:lstStyle/>
          <a:p>
            <a:r>
              <a:rPr lang="fr-FR" altLang="it-IT" sz="2400" dirty="0"/>
              <a:t>Rouge [</a:t>
            </a:r>
            <a:r>
              <a:rPr lang="fr-FR" altLang="it-IT" sz="2400" dirty="0" err="1"/>
              <a:t>ʀuʒ</a:t>
            </a:r>
            <a:r>
              <a:rPr lang="fr-FR" altLang="it-IT" sz="2400" dirty="0"/>
              <a:t>] adjectif et nom étym. milieu </a:t>
            </a:r>
            <a:r>
              <a:rPr lang="fr-FR" altLang="it-IT" sz="2400" dirty="0" err="1"/>
              <a:t>xii</a:t>
            </a:r>
            <a:r>
              <a:rPr lang="fr-FR" altLang="it-IT" sz="2400" baseline="30000" dirty="0" err="1"/>
              <a:t>e</a:t>
            </a:r>
            <a:r>
              <a:rPr lang="fr-FR" altLang="it-IT" sz="2400" dirty="0"/>
              <a:t> ◊ du latin </a:t>
            </a:r>
            <a:r>
              <a:rPr lang="fr-FR" altLang="it-IT" sz="2400" i="1" dirty="0" err="1"/>
              <a:t>rubeus</a:t>
            </a:r>
            <a:r>
              <a:rPr lang="fr-FR" altLang="it-IT" sz="2400" dirty="0"/>
              <a:t> « roux, roussâtre ». → rubis; rubrique Famille étymologique ⇨  rouge.</a:t>
            </a:r>
          </a:p>
          <a:p>
            <a:r>
              <a:rPr lang="fr-FR" sz="2400" dirty="0"/>
              <a:t>Adjectif  1   Qui est de la couleur du sang, du coquelicot, du rubis, etc. (cf. ci-dessous II, le rouge).</a:t>
            </a:r>
          </a:p>
          <a:p>
            <a:endParaRPr lang="fr-FR" sz="2400" dirty="0"/>
          </a:p>
          <a:p>
            <a:r>
              <a:rPr lang="fr-FR" altLang="it-IT" sz="2400" dirty="0"/>
              <a:t>nom masculin le rouge  1   (début </a:t>
            </a:r>
            <a:r>
              <a:rPr lang="fr-FR" altLang="it-IT" sz="2400" dirty="0" err="1"/>
              <a:t>xiie</a:t>
            </a:r>
            <a:r>
              <a:rPr lang="fr-FR" altLang="it-IT" sz="2400" dirty="0"/>
              <a:t>) La couleur rouge. </a:t>
            </a:r>
            <a:r>
              <a:rPr lang="fr-FR" altLang="it-IT" sz="2400" i="1" dirty="0"/>
              <a:t>Le vert est la couleur complémentaire du rouge. </a:t>
            </a:r>
          </a:p>
          <a:p>
            <a:r>
              <a:rPr lang="fr-FR" altLang="it-IT" sz="2400" dirty="0"/>
              <a:t>© 2020 Dictionnaires Le Robert - Le Petit Robert de la langue française</a:t>
            </a:r>
          </a:p>
          <a:p>
            <a:endParaRPr lang="it-IT" altLang="it-IT" sz="1800" dirty="0"/>
          </a:p>
        </p:txBody>
      </p:sp>
    </p:spTree>
    <p:extLst>
      <p:ext uri="{BB962C8B-B14F-4D97-AF65-F5344CB8AC3E}">
        <p14:creationId xmlns:p14="http://schemas.microsoft.com/office/powerpoint/2010/main" val="154804431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22" name="Titolo 1"/>
          <p:cNvSpPr>
            <a:spLocks noGrp="1"/>
          </p:cNvSpPr>
          <p:nvPr>
            <p:ph type="title"/>
          </p:nvPr>
        </p:nvSpPr>
        <p:spPr/>
        <p:txBody>
          <a:bodyPr>
            <a:normAutofit/>
          </a:bodyPr>
          <a:lstStyle/>
          <a:p>
            <a:r>
              <a:rPr lang="fr-FR" altLang="it-IT" sz="2800" dirty="0"/>
              <a:t>vert, verte </a:t>
            </a:r>
            <a:endParaRPr lang="it-IT" altLang="it-IT" sz="2800" dirty="0"/>
          </a:p>
        </p:txBody>
      </p:sp>
      <p:sp>
        <p:nvSpPr>
          <p:cNvPr id="184323" name="Segnaposto contenuto 2"/>
          <p:cNvSpPr>
            <a:spLocks noGrp="1"/>
          </p:cNvSpPr>
          <p:nvPr>
            <p:ph idx="1"/>
          </p:nvPr>
        </p:nvSpPr>
        <p:spPr/>
        <p:txBody>
          <a:bodyPr/>
          <a:lstStyle/>
          <a:p>
            <a:r>
              <a:rPr lang="fr-FR" altLang="it-IT" sz="2400" dirty="0"/>
              <a:t>vert, verte [</a:t>
            </a:r>
            <a:r>
              <a:rPr lang="fr-FR" altLang="it-IT" sz="2400" dirty="0" err="1"/>
              <a:t>vɛʀ</a:t>
            </a:r>
            <a:r>
              <a:rPr lang="fr-FR" altLang="it-IT" sz="2400" dirty="0"/>
              <a:t>, </a:t>
            </a:r>
            <a:r>
              <a:rPr lang="fr-FR" altLang="it-IT" sz="2400" dirty="0" err="1"/>
              <a:t>vɛʀt</a:t>
            </a:r>
            <a:r>
              <a:rPr lang="fr-FR" altLang="it-IT" sz="2400" dirty="0"/>
              <a:t>] adjectif et nom masculin étym. fin </a:t>
            </a:r>
            <a:r>
              <a:rPr lang="fr-FR" altLang="it-IT" sz="2400" dirty="0" err="1"/>
              <a:t>xi</a:t>
            </a:r>
            <a:r>
              <a:rPr lang="fr-FR" altLang="it-IT" sz="2400" baseline="30000" dirty="0" err="1"/>
              <a:t>e</a:t>
            </a:r>
            <a:r>
              <a:rPr lang="fr-FR" altLang="it-IT" sz="2400" dirty="0"/>
              <a:t> ◊ du latin </a:t>
            </a:r>
            <a:r>
              <a:rPr lang="fr-FR" altLang="it-IT" sz="2400" i="1" dirty="0"/>
              <a:t>viridis</a:t>
            </a:r>
            <a:r>
              <a:rPr lang="fr-FR" altLang="it-IT" sz="2400" dirty="0"/>
              <a:t> → verger</a:t>
            </a:r>
          </a:p>
          <a:p>
            <a:r>
              <a:rPr lang="fr-FR" altLang="it-IT" sz="2400" dirty="0"/>
              <a:t> I.  Adjectif  A.  D'une certaine couleur  </a:t>
            </a:r>
          </a:p>
          <a:p>
            <a:r>
              <a:rPr lang="fr-FR" altLang="it-IT" sz="2400" dirty="0"/>
              <a:t>1.  </a:t>
            </a:r>
            <a:r>
              <a:rPr lang="fr-FR" altLang="it-IT" sz="2400" b="1" dirty="0"/>
              <a:t>Intermédiaire entre le bleu et le jaune (rayonnement lumineux dont la longueur d'onde avoisine 0,52 μ).</a:t>
            </a:r>
          </a:p>
          <a:p>
            <a:r>
              <a:rPr lang="fr-FR" altLang="it-IT" sz="2400" dirty="0"/>
              <a:t>nom masculin  1.  (1549, écrit </a:t>
            </a:r>
            <a:r>
              <a:rPr lang="fr-FR" altLang="it-IT" sz="2400" i="1" dirty="0" err="1"/>
              <a:t>verd</a:t>
            </a:r>
            <a:r>
              <a:rPr lang="fr-FR" altLang="it-IT" sz="2400" dirty="0"/>
              <a:t> jusqu'au </a:t>
            </a:r>
            <a:r>
              <a:rPr lang="fr-FR" altLang="it-IT" sz="2400" dirty="0" err="1"/>
              <a:t>xvii</a:t>
            </a:r>
            <a:r>
              <a:rPr lang="fr-FR" altLang="it-IT" sz="2400" baseline="30000" dirty="0" err="1"/>
              <a:t>e</a:t>
            </a:r>
            <a:r>
              <a:rPr lang="fr-FR" altLang="it-IT" sz="2400" dirty="0"/>
              <a:t>) Couleur verte. </a:t>
            </a:r>
            <a:r>
              <a:rPr lang="fr-FR" altLang="it-IT" sz="2400" i="1" dirty="0"/>
              <a:t>Le vert est complémentaire du rouge. Le vert, couleur de l'espérance. Le vert, couleur du Prophète (islam), de </a:t>
            </a:r>
            <a:r>
              <a:rPr lang="fr-FR" altLang="it-IT" sz="2400" i="1" dirty="0" err="1"/>
              <a:t>Ganesh</a:t>
            </a:r>
            <a:r>
              <a:rPr lang="fr-FR" altLang="it-IT" sz="2400" i="1" dirty="0"/>
              <a:t> (hindouisme)</a:t>
            </a:r>
            <a:r>
              <a:rPr lang="it-IT" altLang="it-IT" sz="2400" i="1" dirty="0"/>
              <a:t>…</a:t>
            </a:r>
            <a:endParaRPr lang="fr-FR" altLang="it-IT" sz="2400" i="1" dirty="0"/>
          </a:p>
          <a:p>
            <a:endParaRPr lang="fr-FR" altLang="it-IT" sz="2400" i="1" dirty="0"/>
          </a:p>
          <a:p>
            <a:endParaRPr lang="fr-FR" altLang="it-IT" sz="2400" dirty="0"/>
          </a:p>
          <a:p>
            <a:endParaRPr lang="fr-FR" altLang="it-IT" sz="1800" dirty="0"/>
          </a:p>
          <a:p>
            <a:endParaRPr lang="it-IT" altLang="it-IT" sz="1800" dirty="0"/>
          </a:p>
        </p:txBody>
      </p:sp>
    </p:spTree>
    <p:extLst>
      <p:ext uri="{BB962C8B-B14F-4D97-AF65-F5344CB8AC3E}">
        <p14:creationId xmlns:p14="http://schemas.microsoft.com/office/powerpoint/2010/main" val="42135366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82" name="Titolo 1"/>
          <p:cNvSpPr>
            <a:spLocks noGrp="1"/>
          </p:cNvSpPr>
          <p:nvPr>
            <p:ph type="title"/>
          </p:nvPr>
        </p:nvSpPr>
        <p:spPr/>
        <p:txBody>
          <a:bodyPr/>
          <a:lstStyle/>
          <a:p>
            <a:r>
              <a:rPr lang="it-IT" altLang="it-IT" sz="2800" dirty="0"/>
              <a:t>Langue, culture, </a:t>
            </a:r>
            <a:r>
              <a:rPr lang="it-IT" altLang="it-IT" sz="2800" dirty="0" err="1"/>
              <a:t>couleurs</a:t>
            </a:r>
            <a:r>
              <a:rPr lang="it-IT" altLang="it-IT" sz="2800" dirty="0"/>
              <a:t/>
            </a:r>
            <a:br>
              <a:rPr lang="it-IT" altLang="it-IT" sz="2800" dirty="0"/>
            </a:br>
            <a:endParaRPr lang="it-IT" altLang="it-IT" sz="2800" dirty="0"/>
          </a:p>
        </p:txBody>
      </p:sp>
      <p:sp>
        <p:nvSpPr>
          <p:cNvPr id="174083" name="Segnaposto contenuto 2"/>
          <p:cNvSpPr>
            <a:spLocks noGrp="1"/>
          </p:cNvSpPr>
          <p:nvPr>
            <p:ph idx="1"/>
          </p:nvPr>
        </p:nvSpPr>
        <p:spPr/>
        <p:txBody>
          <a:bodyPr/>
          <a:lstStyle/>
          <a:p>
            <a:pPr algn="just"/>
            <a:r>
              <a:rPr lang="fr-FR" altLang="it-IT" sz="2400" dirty="0"/>
              <a:t>La couleur est un terrain de confrontation privilégié pour différentes sciences – anthropologie, philosophie, psychologie, linguistique – terrain qui leur permet d</a:t>
            </a:r>
            <a:r>
              <a:rPr lang="fr-FR" altLang="fr-CA" sz="2400" dirty="0"/>
              <a:t>’</a:t>
            </a:r>
            <a:r>
              <a:rPr lang="fr-FR" altLang="it-IT" sz="2400" dirty="0"/>
              <a:t>argumenter leurs diverses conceptions du monde. Au fil du temps, percevoir les couleurs, les catégoriser et les nommer ont toujours provoqué des débats qui ont vu s</a:t>
            </a:r>
            <a:r>
              <a:rPr lang="fr-FR" altLang="fr-CA" sz="2400" dirty="0"/>
              <a:t>’</a:t>
            </a:r>
            <a:r>
              <a:rPr lang="fr-FR" altLang="it-IT" sz="2400" dirty="0"/>
              <a:t>opposer d</a:t>
            </a:r>
            <a:r>
              <a:rPr lang="fr-FR" altLang="fr-CA" sz="2400" dirty="0"/>
              <a:t>’</a:t>
            </a:r>
            <a:r>
              <a:rPr lang="fr-FR" altLang="it-IT" sz="2400" dirty="0"/>
              <a:t>un coté, l</a:t>
            </a:r>
            <a:r>
              <a:rPr lang="fr-FR" altLang="fr-CA" sz="2400" dirty="0"/>
              <a:t>’</a:t>
            </a:r>
            <a:r>
              <a:rPr lang="fr-FR" altLang="it-IT" sz="2400" dirty="0"/>
              <a:t>optique relativiste/culturaliste et de l</a:t>
            </a:r>
            <a:r>
              <a:rPr lang="fr-FR" altLang="fr-CA" sz="2400" dirty="0"/>
              <a:t>’</a:t>
            </a:r>
            <a:r>
              <a:rPr lang="fr-FR" altLang="it-IT" sz="2400" dirty="0"/>
              <a:t>autre, l</a:t>
            </a:r>
            <a:r>
              <a:rPr lang="fr-FR" altLang="fr-CA" sz="2400" dirty="0"/>
              <a:t>’</a:t>
            </a:r>
            <a:r>
              <a:rPr lang="fr-FR" altLang="it-IT" sz="2400" dirty="0"/>
              <a:t>universaliste/évolutionniste </a:t>
            </a:r>
            <a:endParaRPr lang="it-IT" altLang="it-IT" sz="2400" dirty="0"/>
          </a:p>
        </p:txBody>
      </p:sp>
    </p:spTree>
    <p:extLst>
      <p:ext uri="{BB962C8B-B14F-4D97-AF65-F5344CB8AC3E}">
        <p14:creationId xmlns:p14="http://schemas.microsoft.com/office/powerpoint/2010/main" val="186679692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5346" name="Titolo 1"/>
          <p:cNvSpPr>
            <a:spLocks noGrp="1"/>
          </p:cNvSpPr>
          <p:nvPr>
            <p:ph type="title"/>
          </p:nvPr>
        </p:nvSpPr>
        <p:spPr/>
        <p:txBody>
          <a:bodyPr>
            <a:normAutofit/>
          </a:bodyPr>
          <a:lstStyle/>
          <a:p>
            <a:r>
              <a:rPr lang="it-IT" altLang="it-IT" sz="2800" dirty="0" err="1"/>
              <a:t>Jaune</a:t>
            </a:r>
            <a:endParaRPr lang="it-IT" altLang="it-IT" sz="2800" dirty="0"/>
          </a:p>
        </p:txBody>
      </p:sp>
      <p:sp>
        <p:nvSpPr>
          <p:cNvPr id="185347" name="Segnaposto contenuto 2"/>
          <p:cNvSpPr>
            <a:spLocks noGrp="1"/>
          </p:cNvSpPr>
          <p:nvPr>
            <p:ph idx="1"/>
          </p:nvPr>
        </p:nvSpPr>
        <p:spPr/>
        <p:txBody>
          <a:bodyPr>
            <a:noAutofit/>
          </a:bodyPr>
          <a:lstStyle/>
          <a:p>
            <a:pPr>
              <a:lnSpc>
                <a:spcPct val="90000"/>
              </a:lnSpc>
            </a:pPr>
            <a:r>
              <a:rPr lang="fr-FR" altLang="it-IT" sz="2400" dirty="0"/>
              <a:t>jaune [</a:t>
            </a:r>
            <a:r>
              <a:rPr lang="fr-FR" altLang="it-IT" sz="2400" dirty="0" err="1"/>
              <a:t>ʒon</a:t>
            </a:r>
            <a:r>
              <a:rPr lang="fr-FR" altLang="it-IT" sz="2400" dirty="0"/>
              <a:t>] adjectif, nom et adverbe étym. </a:t>
            </a:r>
            <a:r>
              <a:rPr lang="fr-FR" altLang="it-IT" sz="2400" dirty="0" err="1"/>
              <a:t>xii</a:t>
            </a:r>
            <a:r>
              <a:rPr lang="fr-FR" altLang="it-IT" sz="2400" baseline="30000" dirty="0" err="1"/>
              <a:t>e</a:t>
            </a:r>
            <a:r>
              <a:rPr lang="fr-FR" altLang="it-IT" sz="2400" dirty="0"/>
              <a:t>; </a:t>
            </a:r>
            <a:r>
              <a:rPr lang="fr-FR" altLang="it-IT" sz="2400" i="1" dirty="0" err="1"/>
              <a:t>jalne</a:t>
            </a:r>
            <a:r>
              <a:rPr lang="fr-FR" altLang="it-IT" sz="2400" dirty="0"/>
              <a:t> 1080 ◊ latin impérial </a:t>
            </a:r>
            <a:r>
              <a:rPr lang="fr-FR" altLang="it-IT" sz="2400" i="1" dirty="0" err="1"/>
              <a:t>galbinus</a:t>
            </a:r>
            <a:endParaRPr lang="fr-FR" altLang="it-IT" sz="2400" dirty="0"/>
          </a:p>
          <a:p>
            <a:pPr algn="just">
              <a:lnSpc>
                <a:spcPct val="90000"/>
              </a:lnSpc>
            </a:pPr>
            <a:r>
              <a:rPr lang="fr-FR" altLang="it-IT" sz="2400" dirty="0"/>
              <a:t> I.  Adjectif  1.  Qui est d'une couleur placée dans le spectre entre le vert et l'orangé et dont </a:t>
            </a:r>
            <a:r>
              <a:rPr lang="fr-FR" altLang="it-IT" sz="2400" b="1" dirty="0"/>
              <a:t>la nature offre de nombreux exemples (citron, bouton d'or)</a:t>
            </a:r>
          </a:p>
          <a:p>
            <a:pPr algn="just">
              <a:lnSpc>
                <a:spcPct val="90000"/>
              </a:lnSpc>
            </a:pPr>
            <a:r>
              <a:rPr lang="fr-FR" altLang="it-IT" sz="2400" dirty="0"/>
              <a:t>nom masculin le jaune  1.  (v. 1170) Une des sept couleurs fondamentales du spectre solaire, placée entre le vert et l'orangé</a:t>
            </a:r>
          </a:p>
          <a:p>
            <a:pPr algn="just">
              <a:lnSpc>
                <a:spcPct val="90000"/>
              </a:lnSpc>
            </a:pPr>
            <a:endParaRPr lang="fr-FR" altLang="it-IT" sz="2400" dirty="0"/>
          </a:p>
          <a:p>
            <a:pPr algn="just">
              <a:lnSpc>
                <a:spcPct val="90000"/>
              </a:lnSpc>
            </a:pPr>
            <a:r>
              <a:rPr lang="it-IT" altLang="it-IT" sz="2400" i="1" dirty="0"/>
              <a:t>PR 2020</a:t>
            </a:r>
          </a:p>
          <a:p>
            <a:pPr algn="just">
              <a:lnSpc>
                <a:spcPct val="90000"/>
              </a:lnSpc>
            </a:pPr>
            <a:endParaRPr lang="it-IT" altLang="it-IT" sz="2400" dirty="0"/>
          </a:p>
        </p:txBody>
      </p:sp>
    </p:spTree>
    <p:extLst>
      <p:ext uri="{BB962C8B-B14F-4D97-AF65-F5344CB8AC3E}">
        <p14:creationId xmlns:p14="http://schemas.microsoft.com/office/powerpoint/2010/main" val="121589790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6370" name="Titolo 1"/>
          <p:cNvSpPr>
            <a:spLocks noGrp="1"/>
          </p:cNvSpPr>
          <p:nvPr>
            <p:ph type="title"/>
          </p:nvPr>
        </p:nvSpPr>
        <p:spPr/>
        <p:txBody>
          <a:bodyPr>
            <a:normAutofit/>
          </a:bodyPr>
          <a:lstStyle/>
          <a:p>
            <a:r>
              <a:rPr lang="fr-FR" altLang="it-IT" sz="2800" dirty="0"/>
              <a:t>blanc, blanche </a:t>
            </a:r>
            <a:endParaRPr lang="it-IT" altLang="it-IT" sz="2800" dirty="0"/>
          </a:p>
        </p:txBody>
      </p:sp>
      <p:sp>
        <p:nvSpPr>
          <p:cNvPr id="186371" name="Segnaposto contenuto 2"/>
          <p:cNvSpPr>
            <a:spLocks noGrp="1"/>
          </p:cNvSpPr>
          <p:nvPr>
            <p:ph idx="1"/>
          </p:nvPr>
        </p:nvSpPr>
        <p:spPr/>
        <p:txBody>
          <a:bodyPr>
            <a:normAutofit/>
          </a:bodyPr>
          <a:lstStyle/>
          <a:p>
            <a:r>
              <a:rPr lang="fr-FR" altLang="it-IT" sz="2400" dirty="0"/>
              <a:t>blanc, blanche [</a:t>
            </a:r>
            <a:r>
              <a:rPr lang="fr-FR" altLang="it-IT" sz="2400" dirty="0" err="1"/>
              <a:t>blɑ</a:t>
            </a:r>
            <a:r>
              <a:rPr lang="fr-FR" altLang="it-IT" sz="2400" dirty="0"/>
              <a:t>̃, </a:t>
            </a:r>
            <a:r>
              <a:rPr lang="fr-FR" altLang="it-IT" sz="2400" dirty="0" err="1"/>
              <a:t>blɑ̃ʃ</a:t>
            </a:r>
            <a:r>
              <a:rPr lang="fr-FR" altLang="it-IT" sz="2400" dirty="0"/>
              <a:t>] adjectif et nom étym. v. 950 ◊ francique </a:t>
            </a:r>
            <a:r>
              <a:rPr lang="fr-FR" altLang="it-IT" sz="2400" i="1" dirty="0"/>
              <a:t>°</a:t>
            </a:r>
            <a:r>
              <a:rPr lang="fr-FR" altLang="it-IT" sz="2400" i="1" dirty="0" err="1"/>
              <a:t>blank</a:t>
            </a:r>
            <a:r>
              <a:rPr lang="fr-FR" altLang="it-IT" sz="2400" dirty="0"/>
              <a:t> « brillant » </a:t>
            </a:r>
          </a:p>
          <a:p>
            <a:pPr algn="just"/>
            <a:r>
              <a:rPr lang="fr-FR" altLang="it-IT" sz="2400" dirty="0"/>
              <a:t>Adjectif  1.  Qui est d'une couleur combinant toutes les fréquences du spectre, et produisant une impression visuelle de clarté neutre. </a:t>
            </a:r>
            <a:r>
              <a:rPr lang="fr-FR" altLang="it-IT" sz="2400" i="1" dirty="0"/>
              <a:t>Blanc comme la neige, le lait (➙ lactescent; lacté, laiteux), l'albâtre, la craie (➙ crayeux), le lis. La synthèse des sept couleurs du spectre donne la lumière blanche.</a:t>
            </a:r>
          </a:p>
          <a:p>
            <a:r>
              <a:rPr lang="fr-FR" altLang="it-IT" sz="2400" dirty="0"/>
              <a:t>2. blanc [</a:t>
            </a:r>
            <a:r>
              <a:rPr lang="fr-FR" altLang="it-IT" sz="2400" dirty="0" err="1"/>
              <a:t>blɑ</a:t>
            </a:r>
            <a:r>
              <a:rPr lang="fr-FR" altLang="it-IT" sz="2400" dirty="0"/>
              <a:t>̃] nom masculin étym. 1080 ◊ → 1. blanc</a:t>
            </a:r>
          </a:p>
          <a:p>
            <a:r>
              <a:rPr lang="fr-FR" altLang="it-IT" sz="2400" dirty="0"/>
              <a:t> I.  Couleur ou matière blanche  1.  Couleur blanche</a:t>
            </a:r>
          </a:p>
          <a:p>
            <a:endParaRPr lang="it-IT" altLang="it-IT" sz="2400" dirty="0"/>
          </a:p>
        </p:txBody>
      </p:sp>
    </p:spTree>
    <p:extLst>
      <p:ext uri="{BB962C8B-B14F-4D97-AF65-F5344CB8AC3E}">
        <p14:creationId xmlns:p14="http://schemas.microsoft.com/office/powerpoint/2010/main" val="323224832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7394" name="Titolo 1"/>
          <p:cNvSpPr>
            <a:spLocks noGrp="1"/>
          </p:cNvSpPr>
          <p:nvPr>
            <p:ph type="title"/>
          </p:nvPr>
        </p:nvSpPr>
        <p:spPr/>
        <p:txBody>
          <a:bodyPr>
            <a:normAutofit/>
          </a:bodyPr>
          <a:lstStyle/>
          <a:p>
            <a:r>
              <a:rPr lang="fr-FR" altLang="it-IT" sz="2800" dirty="0"/>
              <a:t>noir, noire </a:t>
            </a:r>
            <a:endParaRPr lang="it-IT" altLang="it-IT" sz="2800" dirty="0"/>
          </a:p>
        </p:txBody>
      </p:sp>
      <p:sp>
        <p:nvSpPr>
          <p:cNvPr id="187395" name="Segnaposto contenuto 2"/>
          <p:cNvSpPr>
            <a:spLocks noGrp="1"/>
          </p:cNvSpPr>
          <p:nvPr>
            <p:ph idx="1"/>
          </p:nvPr>
        </p:nvSpPr>
        <p:spPr/>
        <p:txBody>
          <a:bodyPr>
            <a:normAutofit/>
          </a:bodyPr>
          <a:lstStyle/>
          <a:p>
            <a:r>
              <a:rPr lang="fr-FR" altLang="it-IT" sz="2400" dirty="0"/>
              <a:t>noir, noire [</a:t>
            </a:r>
            <a:r>
              <a:rPr lang="fr-FR" altLang="it-IT" sz="2400" dirty="0" err="1"/>
              <a:t>nwaʀ</a:t>
            </a:r>
            <a:r>
              <a:rPr lang="fr-FR" altLang="it-IT" sz="2400" dirty="0"/>
              <a:t>] adjectif et nom étym. fin </a:t>
            </a:r>
            <a:r>
              <a:rPr lang="fr-FR" altLang="it-IT" sz="2400" dirty="0" err="1"/>
              <a:t>xi</a:t>
            </a:r>
            <a:r>
              <a:rPr lang="fr-FR" altLang="it-IT" sz="2400" baseline="30000" dirty="0" err="1"/>
              <a:t>e</a:t>
            </a:r>
            <a:r>
              <a:rPr lang="fr-FR" altLang="it-IT" sz="2400" dirty="0"/>
              <a:t> ◊ du latin </a:t>
            </a:r>
            <a:r>
              <a:rPr lang="fr-FR" altLang="it-IT" sz="2400" i="1" dirty="0" err="1"/>
              <a:t>niger</a:t>
            </a:r>
            <a:r>
              <a:rPr lang="fr-FR" altLang="it-IT" sz="2400" dirty="0"/>
              <a:t> → nerprun, </a:t>
            </a:r>
            <a:r>
              <a:rPr lang="fr-FR" altLang="it-IT" sz="2400" dirty="0" err="1"/>
              <a:t>nigri</a:t>
            </a:r>
            <a:r>
              <a:rPr lang="fr-FR" altLang="it-IT" sz="2400" dirty="0"/>
              <a:t>- Famille étymologique ⇨  noir.</a:t>
            </a:r>
          </a:p>
          <a:p>
            <a:r>
              <a:rPr lang="fr-FR" altLang="it-IT" sz="2400" dirty="0"/>
              <a:t> I.  Adjectif  A.  Couleur  1.  Se dit de l'aspect d'un corps dont la surface ne réfléchit aucun rayonnement visible, dont la couleur est aussi sombre que possible (➙ noirceur; noircir; </a:t>
            </a:r>
            <a:r>
              <a:rPr lang="fr-FR" altLang="it-IT" sz="2400" dirty="0" err="1"/>
              <a:t>mélan</a:t>
            </a:r>
            <a:r>
              <a:rPr lang="fr-FR" altLang="it-IT" sz="2400" dirty="0"/>
              <a:t>[o]-). </a:t>
            </a:r>
            <a:r>
              <a:rPr lang="fr-FR" altLang="it-IT" sz="2400" i="1" dirty="0"/>
              <a:t>Noir comme (du) jais, de l'encre, du cirage, du charbon, de l'ébène</a:t>
            </a:r>
          </a:p>
          <a:p>
            <a:r>
              <a:rPr lang="fr-FR" altLang="it-IT" sz="2400" dirty="0"/>
              <a:t>Nom  A.  le noir nom masculin  1.  (</a:t>
            </a:r>
            <a:r>
              <a:rPr lang="fr-FR" altLang="it-IT" sz="2400" dirty="0" err="1"/>
              <a:t>xiii</a:t>
            </a:r>
            <a:r>
              <a:rPr lang="fr-FR" altLang="it-IT" sz="2400" baseline="30000" dirty="0" err="1"/>
              <a:t>e</a:t>
            </a:r>
            <a:r>
              <a:rPr lang="fr-FR" altLang="it-IT" sz="2400" dirty="0"/>
              <a:t>) Couleur noire.</a:t>
            </a:r>
          </a:p>
          <a:p>
            <a:endParaRPr lang="fr-FR" altLang="it-IT" sz="2400" i="1" dirty="0"/>
          </a:p>
          <a:p>
            <a:endParaRPr lang="it-IT" altLang="it-IT" sz="2400" dirty="0"/>
          </a:p>
        </p:txBody>
      </p:sp>
    </p:spTree>
    <p:extLst>
      <p:ext uri="{BB962C8B-B14F-4D97-AF65-F5344CB8AC3E}">
        <p14:creationId xmlns:p14="http://schemas.microsoft.com/office/powerpoint/2010/main" val="342267755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8418" name="Titolo 1"/>
          <p:cNvSpPr>
            <a:spLocks noGrp="1"/>
          </p:cNvSpPr>
          <p:nvPr>
            <p:ph type="title"/>
          </p:nvPr>
        </p:nvSpPr>
        <p:spPr/>
        <p:txBody>
          <a:bodyPr>
            <a:normAutofit/>
          </a:bodyPr>
          <a:lstStyle/>
          <a:p>
            <a:r>
              <a:rPr lang="it-IT" altLang="it-IT" sz="2800" dirty="0"/>
              <a:t>Gris, rose</a:t>
            </a:r>
          </a:p>
        </p:txBody>
      </p:sp>
      <p:sp>
        <p:nvSpPr>
          <p:cNvPr id="188419" name="Segnaposto contenuto 2"/>
          <p:cNvSpPr>
            <a:spLocks noGrp="1"/>
          </p:cNvSpPr>
          <p:nvPr>
            <p:ph idx="1"/>
          </p:nvPr>
        </p:nvSpPr>
        <p:spPr/>
        <p:txBody>
          <a:bodyPr/>
          <a:lstStyle/>
          <a:p>
            <a:r>
              <a:rPr lang="fr-FR" altLang="it-IT" sz="2400" dirty="0"/>
              <a:t>gris, grise [</a:t>
            </a:r>
            <a:r>
              <a:rPr lang="fr-FR" altLang="it-IT" sz="2400" dirty="0" err="1"/>
              <a:t>gʀi</a:t>
            </a:r>
            <a:r>
              <a:rPr lang="fr-FR" altLang="it-IT" sz="2400" dirty="0"/>
              <a:t>, </a:t>
            </a:r>
            <a:r>
              <a:rPr lang="fr-FR" altLang="it-IT" sz="2400" dirty="0" err="1"/>
              <a:t>gʀiz</a:t>
            </a:r>
            <a:r>
              <a:rPr lang="fr-FR" altLang="it-IT" sz="2400" dirty="0"/>
              <a:t>] adjectif et nom étym. 1160 ◊ francique </a:t>
            </a:r>
            <a:r>
              <a:rPr lang="fr-FR" altLang="it-IT" sz="2400" i="1" dirty="0"/>
              <a:t>°</a:t>
            </a:r>
            <a:r>
              <a:rPr lang="fr-FR" altLang="it-IT" sz="2400" i="1" dirty="0" err="1"/>
              <a:t>grîs</a:t>
            </a:r>
            <a:endParaRPr lang="fr-FR" altLang="it-IT" sz="2400" dirty="0"/>
          </a:p>
          <a:p>
            <a:r>
              <a:rPr lang="fr-FR" altLang="it-IT" sz="2400" dirty="0"/>
              <a:t> I.   1.  D'une couleur intermédiaire entre le blanc et le noir. </a:t>
            </a:r>
            <a:r>
              <a:rPr lang="fr-FR" altLang="it-IT" sz="2400" i="1" dirty="0"/>
              <a:t>Une souris grise.</a:t>
            </a:r>
          </a:p>
          <a:p>
            <a:endParaRPr lang="fr-FR" altLang="it-IT" sz="2400" i="1" dirty="0"/>
          </a:p>
          <a:p>
            <a:r>
              <a:rPr lang="fr-FR" altLang="it-IT" sz="2400" dirty="0"/>
              <a:t> rose [</a:t>
            </a:r>
            <a:r>
              <a:rPr lang="fr-FR" altLang="it-IT" sz="2400" dirty="0" err="1"/>
              <a:t>ʀoz</a:t>
            </a:r>
            <a:r>
              <a:rPr lang="fr-FR" altLang="it-IT" sz="2400" dirty="0"/>
              <a:t>] adjectif et nom masculin étym. v. 1165 ◊ de </a:t>
            </a:r>
            <a:r>
              <a:rPr lang="fr-FR" altLang="it-IT" sz="2400" i="1" dirty="0"/>
              <a:t>1. rose</a:t>
            </a:r>
            <a:endParaRPr lang="fr-FR" altLang="it-IT" sz="2400" dirty="0"/>
          </a:p>
          <a:p>
            <a:pPr>
              <a:buFontTx/>
              <a:buNone/>
            </a:pPr>
            <a:r>
              <a:rPr lang="fr-FR" altLang="it-IT" sz="2400" dirty="0"/>
              <a:t> 1.  Qui est d'un rouge très pâle, comme la rose. </a:t>
            </a:r>
          </a:p>
          <a:p>
            <a:pPr>
              <a:buFontTx/>
              <a:buNone/>
            </a:pPr>
            <a:r>
              <a:rPr lang="fr-FR" altLang="it-IT" sz="2400" dirty="0"/>
              <a:t>N. m. Couleur rose (formée de rouge et de blanc).</a:t>
            </a:r>
          </a:p>
          <a:p>
            <a:endParaRPr lang="fr-FR" altLang="it-IT" sz="1800" i="1" dirty="0"/>
          </a:p>
          <a:p>
            <a:endParaRPr lang="it-IT" altLang="it-IT" sz="1800" dirty="0"/>
          </a:p>
        </p:txBody>
      </p:sp>
    </p:spTree>
    <p:extLst>
      <p:ext uri="{BB962C8B-B14F-4D97-AF65-F5344CB8AC3E}">
        <p14:creationId xmlns:p14="http://schemas.microsoft.com/office/powerpoint/2010/main" val="6304411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a:t>Orange</a:t>
            </a:r>
          </a:p>
        </p:txBody>
      </p:sp>
      <p:sp>
        <p:nvSpPr>
          <p:cNvPr id="3" name="Segnaposto contenuto 2"/>
          <p:cNvSpPr>
            <a:spLocks noGrp="1"/>
          </p:cNvSpPr>
          <p:nvPr>
            <p:ph idx="1"/>
          </p:nvPr>
        </p:nvSpPr>
        <p:spPr/>
        <p:txBody>
          <a:bodyPr>
            <a:normAutofit/>
          </a:bodyPr>
          <a:lstStyle/>
          <a:p>
            <a:r>
              <a:rPr lang="it-IT" sz="2400" dirty="0"/>
              <a:t> 2  </a:t>
            </a:r>
            <a:r>
              <a:rPr lang="it-IT" sz="2400" dirty="0" err="1"/>
              <a:t>Adj</a:t>
            </a:r>
            <a:r>
              <a:rPr lang="it-IT" sz="2400" dirty="0"/>
              <a:t>. </a:t>
            </a:r>
            <a:r>
              <a:rPr lang="it-IT" sz="2400" dirty="0" err="1"/>
              <a:t>inv</a:t>
            </a:r>
            <a:r>
              <a:rPr lang="it-IT" sz="2400" dirty="0"/>
              <a:t>. D'une </a:t>
            </a:r>
            <a:r>
              <a:rPr lang="it-IT" sz="2400" dirty="0" err="1"/>
              <a:t>couleur</a:t>
            </a:r>
            <a:r>
              <a:rPr lang="it-IT" sz="2400" dirty="0"/>
              <a:t> </a:t>
            </a:r>
            <a:r>
              <a:rPr lang="it-IT" sz="2400" dirty="0" err="1"/>
              <a:t>semblable</a:t>
            </a:r>
            <a:r>
              <a:rPr lang="it-IT" sz="2400" dirty="0"/>
              <a:t> à celle de </a:t>
            </a:r>
            <a:r>
              <a:rPr lang="it-IT" sz="2400" dirty="0" err="1"/>
              <a:t>l'orange</a:t>
            </a:r>
            <a:r>
              <a:rPr lang="it-IT" sz="2400" dirty="0"/>
              <a:t>. ➙ </a:t>
            </a:r>
            <a:r>
              <a:rPr lang="it-IT" sz="2400" dirty="0" err="1"/>
              <a:t>orangé</a:t>
            </a:r>
            <a:r>
              <a:rPr lang="it-IT" sz="2400" dirty="0"/>
              <a:t>. </a:t>
            </a:r>
            <a:r>
              <a:rPr lang="it-IT" sz="2400" i="1" dirty="0" err="1"/>
              <a:t>Des</a:t>
            </a:r>
            <a:r>
              <a:rPr lang="it-IT" sz="2400" i="1" dirty="0"/>
              <a:t> </a:t>
            </a:r>
            <a:r>
              <a:rPr lang="it-IT" sz="2400" i="1" dirty="0" err="1"/>
              <a:t>rubans</a:t>
            </a:r>
            <a:r>
              <a:rPr lang="it-IT" sz="2400" i="1" dirty="0"/>
              <a:t> </a:t>
            </a:r>
            <a:r>
              <a:rPr lang="it-IT" sz="2400" i="1" dirty="0" err="1"/>
              <a:t>orange</a:t>
            </a:r>
            <a:r>
              <a:rPr lang="it-IT" sz="2400" dirty="0"/>
              <a:t>. ▫ </a:t>
            </a:r>
          </a:p>
          <a:p>
            <a:r>
              <a:rPr lang="it-IT" sz="2400" dirty="0"/>
              <a:t>N. m. </a:t>
            </a:r>
            <a:r>
              <a:rPr lang="it-IT" sz="2400" i="1" dirty="0"/>
              <a:t>Un </a:t>
            </a:r>
            <a:r>
              <a:rPr lang="it-IT" sz="2400" i="1" dirty="0" err="1"/>
              <a:t>orange</a:t>
            </a:r>
            <a:r>
              <a:rPr lang="it-IT" sz="2400" i="1" dirty="0"/>
              <a:t> </a:t>
            </a:r>
            <a:r>
              <a:rPr lang="it-IT" sz="2400" i="1" dirty="0" err="1"/>
              <a:t>clair</a:t>
            </a:r>
            <a:r>
              <a:rPr lang="it-IT" sz="2400" i="1" dirty="0"/>
              <a:t>, </a:t>
            </a:r>
            <a:r>
              <a:rPr lang="it-IT" sz="2400" i="1" dirty="0" err="1"/>
              <a:t>vif</a:t>
            </a:r>
            <a:r>
              <a:rPr lang="it-IT" sz="2400" i="1" dirty="0"/>
              <a:t>. </a:t>
            </a:r>
            <a:r>
              <a:rPr lang="it-IT" sz="2400" i="1" dirty="0" err="1"/>
              <a:t>Des</a:t>
            </a:r>
            <a:r>
              <a:rPr lang="it-IT" sz="2400" i="1" dirty="0"/>
              <a:t> </a:t>
            </a:r>
            <a:r>
              <a:rPr lang="it-IT" sz="2400" i="1" dirty="0" err="1"/>
              <a:t>oranges</a:t>
            </a:r>
            <a:r>
              <a:rPr lang="it-IT" sz="2400" i="1" dirty="0"/>
              <a:t> </a:t>
            </a:r>
            <a:r>
              <a:rPr lang="it-IT" sz="2400" i="1" dirty="0" err="1"/>
              <a:t>doux</a:t>
            </a:r>
            <a:r>
              <a:rPr lang="it-IT" sz="2400" dirty="0"/>
              <a:t>. </a:t>
            </a:r>
            <a:r>
              <a:rPr lang="it-IT" sz="2400" dirty="0" err="1"/>
              <a:t>Spécialt</a:t>
            </a:r>
            <a:r>
              <a:rPr lang="it-IT" sz="2400" dirty="0"/>
              <a:t> </a:t>
            </a:r>
            <a:r>
              <a:rPr lang="it-IT" sz="2400" i="1" dirty="0"/>
              <a:t>La </a:t>
            </a:r>
            <a:r>
              <a:rPr lang="it-IT" sz="2400" i="1" dirty="0" err="1"/>
              <a:t>couleur</a:t>
            </a:r>
            <a:r>
              <a:rPr lang="it-IT" sz="2400" i="1" dirty="0"/>
              <a:t> </a:t>
            </a:r>
            <a:r>
              <a:rPr lang="it-IT" sz="2400" i="1" dirty="0" err="1"/>
              <a:t>orange</a:t>
            </a:r>
            <a:r>
              <a:rPr lang="it-IT" sz="2400" i="1" dirty="0"/>
              <a:t> d'un </a:t>
            </a:r>
            <a:r>
              <a:rPr lang="it-IT" sz="2400" i="1" dirty="0" err="1"/>
              <a:t>feu</a:t>
            </a:r>
            <a:r>
              <a:rPr lang="it-IT" sz="2400" i="1" dirty="0"/>
              <a:t> de </a:t>
            </a:r>
            <a:r>
              <a:rPr lang="it-IT" sz="2400" i="1" dirty="0" err="1"/>
              <a:t>signalisation</a:t>
            </a:r>
            <a:r>
              <a:rPr lang="it-IT" sz="2400" i="1" dirty="0"/>
              <a:t>, </a:t>
            </a:r>
            <a:r>
              <a:rPr lang="it-IT" sz="2400" i="1" dirty="0" err="1"/>
              <a:t>entre</a:t>
            </a:r>
            <a:r>
              <a:rPr lang="it-IT" sz="2400" i="1" dirty="0"/>
              <a:t> le </a:t>
            </a:r>
            <a:r>
              <a:rPr lang="it-IT" sz="2400" i="1" dirty="0" err="1"/>
              <a:t>vert</a:t>
            </a:r>
            <a:r>
              <a:rPr lang="it-IT" sz="2400" i="1" dirty="0"/>
              <a:t> et le </a:t>
            </a:r>
            <a:r>
              <a:rPr lang="it-IT" sz="2400" i="1" dirty="0" err="1"/>
              <a:t>rouge</a:t>
            </a:r>
            <a:r>
              <a:rPr lang="it-IT" sz="2400" i="1" dirty="0"/>
              <a:t>. </a:t>
            </a:r>
            <a:r>
              <a:rPr lang="it-IT" sz="2400" i="1" dirty="0" err="1"/>
              <a:t>Passer</a:t>
            </a:r>
            <a:r>
              <a:rPr lang="it-IT" sz="2400" i="1" dirty="0"/>
              <a:t> à </a:t>
            </a:r>
            <a:r>
              <a:rPr lang="it-IT" sz="2400" i="1" dirty="0" err="1"/>
              <a:t>l'orange</a:t>
            </a:r>
            <a:r>
              <a:rPr lang="it-IT" sz="2400" i="1" dirty="0"/>
              <a:t>.</a:t>
            </a:r>
          </a:p>
          <a:p>
            <a:endParaRPr lang="it-IT" sz="2400" i="1" dirty="0"/>
          </a:p>
          <a:p>
            <a:r>
              <a:rPr lang="it-IT" sz="2400" dirty="0"/>
              <a:t>© 2020 </a:t>
            </a:r>
            <a:r>
              <a:rPr lang="it-IT" sz="2400" dirty="0" err="1"/>
              <a:t>Dictionnaires</a:t>
            </a:r>
            <a:r>
              <a:rPr lang="it-IT" sz="2400" dirty="0"/>
              <a:t> Le Robert - Le Petit Robert de la langue </a:t>
            </a:r>
            <a:r>
              <a:rPr lang="it-IT" sz="2400" dirty="0" err="1"/>
              <a:t>française</a:t>
            </a:r>
            <a:endParaRPr lang="it-IT" sz="2400" dirty="0"/>
          </a:p>
          <a:p>
            <a:endParaRPr lang="fr-CA" sz="2400" dirty="0"/>
          </a:p>
        </p:txBody>
      </p:sp>
    </p:spTree>
    <p:extLst>
      <p:ext uri="{BB962C8B-B14F-4D97-AF65-F5344CB8AC3E}">
        <p14:creationId xmlns:p14="http://schemas.microsoft.com/office/powerpoint/2010/main" val="130833070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9442" name="Titolo 1"/>
          <p:cNvSpPr>
            <a:spLocks noGrp="1"/>
          </p:cNvSpPr>
          <p:nvPr>
            <p:ph type="title"/>
          </p:nvPr>
        </p:nvSpPr>
        <p:spPr/>
        <p:txBody>
          <a:bodyPr>
            <a:normAutofit/>
          </a:bodyPr>
          <a:lstStyle/>
          <a:p>
            <a:r>
              <a:rPr lang="fr-CA" altLang="it-IT" sz="2800" dirty="0"/>
              <a:t>Violet</a:t>
            </a:r>
          </a:p>
        </p:txBody>
      </p:sp>
      <p:sp>
        <p:nvSpPr>
          <p:cNvPr id="189443" name="Segnaposto contenuto 2"/>
          <p:cNvSpPr>
            <a:spLocks noGrp="1"/>
          </p:cNvSpPr>
          <p:nvPr>
            <p:ph idx="1"/>
          </p:nvPr>
        </p:nvSpPr>
        <p:spPr/>
        <p:txBody>
          <a:bodyPr>
            <a:normAutofit/>
          </a:bodyPr>
          <a:lstStyle/>
          <a:p>
            <a:r>
              <a:rPr lang="it-IT" altLang="it-IT" sz="2000" dirty="0"/>
              <a:t> 1   D'une </a:t>
            </a:r>
            <a:r>
              <a:rPr lang="it-IT" altLang="it-IT" sz="2000" dirty="0" err="1"/>
              <a:t>couleur</a:t>
            </a:r>
            <a:r>
              <a:rPr lang="it-IT" altLang="it-IT" sz="2000" dirty="0"/>
              <a:t> qui s'</a:t>
            </a:r>
            <a:r>
              <a:rPr lang="it-IT" altLang="it-IT" sz="2000" dirty="0" err="1"/>
              <a:t>obtient</a:t>
            </a:r>
            <a:r>
              <a:rPr lang="it-IT" altLang="it-IT" sz="2000" dirty="0"/>
              <a:t> par le mélange </a:t>
            </a:r>
            <a:r>
              <a:rPr lang="it-IT" altLang="it-IT" sz="2000" dirty="0" err="1"/>
              <a:t>du</a:t>
            </a:r>
            <a:r>
              <a:rPr lang="it-IT" altLang="it-IT" sz="2000" dirty="0"/>
              <a:t> bleu et </a:t>
            </a:r>
            <a:r>
              <a:rPr lang="it-IT" altLang="it-IT" sz="2000" dirty="0" err="1"/>
              <a:t>du</a:t>
            </a:r>
            <a:r>
              <a:rPr lang="it-IT" altLang="it-IT" sz="2000" dirty="0"/>
              <a:t> </a:t>
            </a:r>
            <a:r>
              <a:rPr lang="it-IT" altLang="it-IT" sz="2000" dirty="0" err="1"/>
              <a:t>rouge</a:t>
            </a:r>
            <a:r>
              <a:rPr lang="it-IT" altLang="it-IT" sz="2000" dirty="0"/>
              <a:t>. </a:t>
            </a:r>
            <a:r>
              <a:rPr lang="it-IT" altLang="it-IT" sz="2000" i="1" dirty="0"/>
              <a:t>Iris </a:t>
            </a:r>
            <a:r>
              <a:rPr lang="it-IT" altLang="it-IT" sz="2000" i="1" dirty="0" err="1"/>
              <a:t>violet</a:t>
            </a:r>
            <a:r>
              <a:rPr lang="it-IT" altLang="it-IT" sz="2000" i="1" dirty="0"/>
              <a:t>. </a:t>
            </a:r>
            <a:r>
              <a:rPr lang="it-IT" altLang="it-IT" sz="2000" i="1" dirty="0" err="1"/>
              <a:t>Vapeurs</a:t>
            </a:r>
            <a:r>
              <a:rPr lang="it-IT" altLang="it-IT" sz="2000" i="1" dirty="0"/>
              <a:t> </a:t>
            </a:r>
            <a:r>
              <a:rPr lang="it-IT" altLang="it-IT" sz="2000" i="1" dirty="0" err="1"/>
              <a:t>violettes</a:t>
            </a:r>
            <a:r>
              <a:rPr lang="it-IT" altLang="it-IT" sz="2000" i="1" dirty="0"/>
              <a:t> de l'iode. </a:t>
            </a:r>
            <a:r>
              <a:rPr lang="it-IT" altLang="it-IT" sz="2000" i="1" dirty="0" err="1"/>
              <a:t>Encre</a:t>
            </a:r>
            <a:r>
              <a:rPr lang="it-IT" altLang="it-IT" sz="2000" i="1" dirty="0"/>
              <a:t> violette. Pierre violette</a:t>
            </a:r>
            <a:r>
              <a:rPr lang="it-IT" altLang="it-IT" sz="2000" dirty="0"/>
              <a:t>. ➙ </a:t>
            </a:r>
            <a:r>
              <a:rPr lang="it-IT" altLang="it-IT" sz="2000" dirty="0" err="1"/>
              <a:t>améthyste</a:t>
            </a:r>
            <a:r>
              <a:rPr lang="it-IT" altLang="it-IT" sz="2000" dirty="0"/>
              <a:t>. </a:t>
            </a:r>
            <a:r>
              <a:rPr lang="it-IT" altLang="it-IT" sz="2000" i="1" dirty="0" err="1"/>
              <a:t>Camail</a:t>
            </a:r>
            <a:r>
              <a:rPr lang="it-IT" altLang="it-IT" sz="2000" i="1" dirty="0"/>
              <a:t> </a:t>
            </a:r>
            <a:r>
              <a:rPr lang="it-IT" altLang="it-IT" sz="2000" i="1" dirty="0" err="1"/>
              <a:t>violet</a:t>
            </a:r>
            <a:r>
              <a:rPr lang="it-IT" altLang="it-IT" sz="2000" i="1" dirty="0"/>
              <a:t> d'un </a:t>
            </a:r>
            <a:r>
              <a:rPr lang="it-IT" altLang="it-IT" sz="2000" i="1" dirty="0" err="1"/>
              <a:t>évêque</a:t>
            </a:r>
            <a:r>
              <a:rPr lang="it-IT" altLang="it-IT" sz="2000" i="1" dirty="0"/>
              <a:t>. « Un </a:t>
            </a:r>
            <a:r>
              <a:rPr lang="it-IT" altLang="it-IT" sz="2000" i="1" dirty="0" err="1"/>
              <a:t>ruban</a:t>
            </a:r>
            <a:r>
              <a:rPr lang="it-IT" altLang="it-IT" sz="2000" i="1" dirty="0"/>
              <a:t> </a:t>
            </a:r>
            <a:r>
              <a:rPr lang="it-IT" altLang="it-IT" sz="2000" i="1" dirty="0" err="1"/>
              <a:t>violet</a:t>
            </a:r>
            <a:r>
              <a:rPr lang="it-IT" altLang="it-IT" sz="2000" i="1" dirty="0"/>
              <a:t> d'</a:t>
            </a:r>
            <a:r>
              <a:rPr lang="it-IT" altLang="it-IT" sz="2000" i="1" dirty="0" err="1"/>
              <a:t>officier</a:t>
            </a:r>
            <a:r>
              <a:rPr lang="it-IT" altLang="it-IT" sz="2000" i="1" dirty="0"/>
              <a:t> d'Académie » (</a:t>
            </a:r>
            <a:r>
              <a:rPr lang="it-IT" altLang="it-IT" sz="2000" i="1" dirty="0" err="1"/>
              <a:t>Courteline</a:t>
            </a:r>
            <a:r>
              <a:rPr lang="it-IT" altLang="it-IT" sz="2000" i="1" dirty="0"/>
              <a:t>)</a:t>
            </a:r>
            <a:r>
              <a:rPr lang="it-IT" altLang="it-IT" sz="2000" dirty="0"/>
              <a:t>. ▫ Par </a:t>
            </a:r>
            <a:r>
              <a:rPr lang="it-IT" altLang="it-IT" sz="2000" dirty="0" err="1"/>
              <a:t>ext</a:t>
            </a:r>
            <a:r>
              <a:rPr lang="it-IT" altLang="it-IT" sz="2000" dirty="0"/>
              <a:t>. </a:t>
            </a:r>
            <a:r>
              <a:rPr lang="mr-IN" altLang="it-IT" sz="2000" dirty="0"/>
              <a:t>…</a:t>
            </a:r>
            <a:r>
              <a:rPr lang="it-IT" altLang="it-IT" sz="2000" dirty="0" err="1"/>
              <a:t>Marque</a:t>
            </a:r>
            <a:r>
              <a:rPr lang="it-IT" altLang="it-IT" sz="2000" dirty="0"/>
              <a:t> violette </a:t>
            </a:r>
            <a:r>
              <a:rPr lang="it-IT" altLang="it-IT" sz="2000" dirty="0" err="1"/>
              <a:t>sur</a:t>
            </a:r>
            <a:r>
              <a:rPr lang="it-IT" altLang="it-IT" sz="2000" dirty="0"/>
              <a:t> la </a:t>
            </a:r>
            <a:r>
              <a:rPr lang="it-IT" altLang="it-IT" sz="2000" dirty="0" err="1"/>
              <a:t>peau</a:t>
            </a:r>
            <a:r>
              <a:rPr lang="it-IT" altLang="it-IT" sz="2000" dirty="0"/>
              <a:t>. ➙ bleu. </a:t>
            </a:r>
            <a:r>
              <a:rPr lang="it-IT" altLang="it-IT" sz="2000" b="1" dirty="0"/>
              <a:t>Devenir </a:t>
            </a:r>
            <a:r>
              <a:rPr lang="it-IT" altLang="it-IT" sz="2000" b="1" dirty="0" err="1"/>
              <a:t>violet</a:t>
            </a:r>
            <a:r>
              <a:rPr lang="it-IT" altLang="it-IT" sz="2000" b="1" dirty="0"/>
              <a:t> de </a:t>
            </a:r>
            <a:r>
              <a:rPr lang="it-IT" altLang="it-IT" sz="2000" b="1" dirty="0" err="1"/>
              <a:t>colère</a:t>
            </a:r>
            <a:r>
              <a:rPr lang="it-IT" altLang="it-IT" sz="2000" b="1" dirty="0"/>
              <a:t>.</a:t>
            </a:r>
          </a:p>
          <a:p>
            <a:r>
              <a:rPr lang="it-IT" altLang="it-IT" sz="2000" dirty="0"/>
              <a:t> 2   N. m. </a:t>
            </a:r>
            <a:r>
              <a:rPr lang="it-IT" altLang="it-IT" sz="2000" dirty="0" err="1"/>
              <a:t>Couleur</a:t>
            </a:r>
            <a:r>
              <a:rPr lang="it-IT" altLang="it-IT" sz="2000" dirty="0"/>
              <a:t> violette ; </a:t>
            </a:r>
            <a:r>
              <a:rPr lang="it-IT" altLang="it-IT" sz="2000" dirty="0" err="1"/>
              <a:t>phys</a:t>
            </a:r>
            <a:r>
              <a:rPr lang="it-IT" altLang="it-IT" sz="2000" dirty="0"/>
              <a:t>. </a:t>
            </a:r>
            <a:r>
              <a:rPr lang="it-IT" altLang="it-IT" sz="2000" dirty="0" err="1"/>
              <a:t>Extrémité</a:t>
            </a:r>
            <a:r>
              <a:rPr lang="it-IT" altLang="it-IT" sz="2000" dirty="0"/>
              <a:t> </a:t>
            </a:r>
            <a:r>
              <a:rPr lang="it-IT" altLang="it-IT" sz="2000" dirty="0" err="1"/>
              <a:t>du</a:t>
            </a:r>
            <a:r>
              <a:rPr lang="it-IT" altLang="it-IT" sz="2000" dirty="0"/>
              <a:t> </a:t>
            </a:r>
            <a:r>
              <a:rPr lang="it-IT" altLang="it-IT" sz="2000" dirty="0" err="1"/>
              <a:t>spectre</a:t>
            </a:r>
            <a:r>
              <a:rPr lang="it-IT" altLang="it-IT" sz="2000" dirty="0"/>
              <a:t> </a:t>
            </a:r>
            <a:r>
              <a:rPr lang="it-IT" altLang="it-IT" sz="2000" dirty="0" err="1"/>
              <a:t>visible</a:t>
            </a:r>
            <a:r>
              <a:rPr lang="it-IT" altLang="it-IT" sz="2000" dirty="0"/>
              <a:t> de la </a:t>
            </a:r>
            <a:r>
              <a:rPr lang="it-IT" altLang="it-IT" sz="2000" dirty="0" err="1"/>
              <a:t>lumière</a:t>
            </a:r>
            <a:r>
              <a:rPr lang="it-IT" altLang="it-IT" sz="2000" dirty="0"/>
              <a:t> </a:t>
            </a:r>
            <a:r>
              <a:rPr lang="it-IT" altLang="it-IT" sz="2000" dirty="0" err="1"/>
              <a:t>blanche</a:t>
            </a:r>
            <a:r>
              <a:rPr lang="it-IT" altLang="it-IT" sz="2000" dirty="0"/>
              <a:t>, l'</a:t>
            </a:r>
            <a:r>
              <a:rPr lang="it-IT" altLang="it-IT" sz="2000" dirty="0" err="1"/>
              <a:t>autre</a:t>
            </a:r>
            <a:r>
              <a:rPr lang="it-IT" altLang="it-IT" sz="2000" dirty="0"/>
              <a:t> </a:t>
            </a:r>
            <a:r>
              <a:rPr lang="it-IT" altLang="it-IT" sz="2000" dirty="0" err="1"/>
              <a:t>extrémité</a:t>
            </a:r>
            <a:r>
              <a:rPr lang="it-IT" altLang="it-IT" sz="2000" dirty="0"/>
              <a:t> </a:t>
            </a:r>
            <a:r>
              <a:rPr lang="it-IT" altLang="it-IT" sz="2000" dirty="0" err="1"/>
              <a:t>étant</a:t>
            </a:r>
            <a:r>
              <a:rPr lang="it-IT" altLang="it-IT" sz="2000" dirty="0"/>
              <a:t> le </a:t>
            </a:r>
            <a:r>
              <a:rPr lang="it-IT" altLang="it-IT" sz="2000" dirty="0" err="1"/>
              <a:t>rouge</a:t>
            </a:r>
            <a:r>
              <a:rPr lang="it-IT" altLang="it-IT" sz="2000" dirty="0"/>
              <a:t>. </a:t>
            </a:r>
            <a:r>
              <a:rPr lang="it-IT" altLang="it-IT" sz="2000" i="1" dirty="0" err="1"/>
              <a:t>Violet</a:t>
            </a:r>
            <a:r>
              <a:rPr lang="it-IT" altLang="it-IT" sz="2000" i="1" dirty="0"/>
              <a:t> </a:t>
            </a:r>
            <a:r>
              <a:rPr lang="it-IT" altLang="it-IT" sz="2000" i="1" dirty="0" err="1"/>
              <a:t>pâle</a:t>
            </a:r>
            <a:r>
              <a:rPr lang="it-IT" altLang="it-IT" sz="2000" dirty="0"/>
              <a:t>. ➙ lilas, mauve, parme. </a:t>
            </a:r>
            <a:r>
              <a:rPr lang="it-IT" altLang="it-IT" sz="2000" i="1" dirty="0"/>
              <a:t>Bleu-</a:t>
            </a:r>
            <a:r>
              <a:rPr lang="it-IT" altLang="it-IT" sz="2000" i="1" dirty="0" err="1"/>
              <a:t>violet</a:t>
            </a:r>
            <a:r>
              <a:rPr lang="it-IT" altLang="it-IT" sz="2000" dirty="0"/>
              <a:t>. </a:t>
            </a:r>
            <a:r>
              <a:rPr lang="it-IT" altLang="it-IT" sz="2000" i="1" dirty="0"/>
              <a:t>Rouge </a:t>
            </a:r>
            <a:r>
              <a:rPr lang="it-IT" altLang="it-IT" sz="2000" i="1" dirty="0" err="1"/>
              <a:t>tirant</a:t>
            </a:r>
            <a:r>
              <a:rPr lang="it-IT" altLang="it-IT" sz="2000" i="1" dirty="0"/>
              <a:t> </a:t>
            </a:r>
            <a:r>
              <a:rPr lang="it-IT" altLang="it-IT" sz="2000" i="1" dirty="0" err="1"/>
              <a:t>sur</a:t>
            </a:r>
            <a:r>
              <a:rPr lang="it-IT" altLang="it-IT" sz="2000" i="1" dirty="0"/>
              <a:t> le </a:t>
            </a:r>
            <a:r>
              <a:rPr lang="it-IT" altLang="it-IT" sz="2000" i="1" dirty="0" err="1"/>
              <a:t>violet</a:t>
            </a:r>
            <a:r>
              <a:rPr lang="it-IT" altLang="it-IT" sz="2000" dirty="0"/>
              <a:t>. ➙ </a:t>
            </a:r>
            <a:r>
              <a:rPr lang="it-IT" altLang="it-IT" sz="2000" dirty="0" err="1"/>
              <a:t>pourpre</a:t>
            </a:r>
            <a:r>
              <a:rPr lang="it-IT" altLang="it-IT" sz="2000" dirty="0"/>
              <a:t>, </a:t>
            </a:r>
            <a:r>
              <a:rPr lang="it-IT" altLang="it-IT" sz="2000" dirty="0" err="1"/>
              <a:t>violine</a:t>
            </a:r>
            <a:r>
              <a:rPr lang="it-IT" altLang="it-IT" sz="2000" dirty="0"/>
              <a:t>, </a:t>
            </a:r>
            <a:r>
              <a:rPr lang="it-IT" altLang="it-IT" sz="2000" dirty="0" err="1"/>
              <a:t>zinzolin</a:t>
            </a:r>
            <a:r>
              <a:rPr lang="it-IT" altLang="it-IT" sz="2000" dirty="0"/>
              <a:t>. </a:t>
            </a:r>
            <a:r>
              <a:rPr lang="it-IT" altLang="it-IT" sz="2000" i="1" dirty="0" err="1"/>
              <a:t>Violet</a:t>
            </a:r>
            <a:r>
              <a:rPr lang="it-IT" altLang="it-IT" sz="2000" i="1" dirty="0"/>
              <a:t> foncé</a:t>
            </a:r>
            <a:r>
              <a:rPr lang="it-IT" altLang="it-IT" sz="2000" dirty="0"/>
              <a:t>. ➙ </a:t>
            </a:r>
            <a:r>
              <a:rPr lang="it-IT" altLang="it-IT" sz="2000" dirty="0" err="1"/>
              <a:t>aubergine</a:t>
            </a:r>
            <a:r>
              <a:rPr lang="it-IT" altLang="it-IT" sz="2000" dirty="0"/>
              <a:t>, </a:t>
            </a:r>
            <a:r>
              <a:rPr lang="it-IT" altLang="it-IT" sz="2000" dirty="0" err="1"/>
              <a:t>lie</a:t>
            </a:r>
            <a:r>
              <a:rPr lang="it-IT" altLang="it-IT" sz="2000" dirty="0"/>
              <a:t>-de-vin, prune. «</a:t>
            </a:r>
            <a:r>
              <a:rPr lang="it-IT" altLang="it-IT" sz="2000" i="1" dirty="0"/>
              <a:t> </a:t>
            </a:r>
            <a:r>
              <a:rPr lang="it-IT" altLang="it-IT" sz="2000" i="1" dirty="0" err="1"/>
              <a:t>Des</a:t>
            </a:r>
            <a:r>
              <a:rPr lang="it-IT" altLang="it-IT" sz="2000" i="1" dirty="0"/>
              <a:t> </a:t>
            </a:r>
            <a:r>
              <a:rPr lang="it-IT" altLang="it-IT" sz="2000" i="1" dirty="0" err="1"/>
              <a:t>montagnes</a:t>
            </a:r>
            <a:r>
              <a:rPr lang="it-IT" altLang="it-IT" sz="2000" i="1" dirty="0"/>
              <a:t> d'un </a:t>
            </a:r>
            <a:r>
              <a:rPr lang="it-IT" altLang="it-IT" sz="2000" i="1" dirty="0" err="1"/>
              <a:t>violet</a:t>
            </a:r>
            <a:r>
              <a:rPr lang="it-IT" altLang="it-IT" sz="2000" i="1" dirty="0"/>
              <a:t> noir » (Mac </a:t>
            </a:r>
            <a:r>
              <a:rPr lang="it-IT" altLang="it-IT" sz="2000" i="1" dirty="0" err="1"/>
              <a:t>Orlan</a:t>
            </a:r>
            <a:r>
              <a:rPr lang="it-IT" altLang="it-IT" sz="2000" i="1" dirty="0"/>
              <a:t>)</a:t>
            </a:r>
            <a:r>
              <a:rPr lang="it-IT" altLang="it-IT" sz="2000" dirty="0"/>
              <a:t>.</a:t>
            </a:r>
          </a:p>
          <a:p>
            <a:r>
              <a:rPr lang="it-IT" altLang="it-IT" sz="2000" dirty="0"/>
              <a:t>© 2020 </a:t>
            </a:r>
            <a:r>
              <a:rPr lang="it-IT" altLang="it-IT" sz="2000" dirty="0" err="1"/>
              <a:t>Dictionnaires</a:t>
            </a:r>
            <a:r>
              <a:rPr lang="it-IT" altLang="it-IT" sz="2000" dirty="0"/>
              <a:t> Le Robert - Le Petit Robert de la langue </a:t>
            </a:r>
            <a:r>
              <a:rPr lang="it-IT" altLang="it-IT" sz="2000" dirty="0" err="1" smtClean="0"/>
              <a:t>française</a:t>
            </a:r>
            <a:endParaRPr lang="it-IT" altLang="it-IT" sz="2000" dirty="0"/>
          </a:p>
        </p:txBody>
      </p:sp>
    </p:spTree>
    <p:extLst>
      <p:ext uri="{BB962C8B-B14F-4D97-AF65-F5344CB8AC3E}">
        <p14:creationId xmlns:p14="http://schemas.microsoft.com/office/powerpoint/2010/main" val="225457145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2450" name="Titolo 1"/>
          <p:cNvSpPr>
            <a:spLocks noGrp="1"/>
          </p:cNvSpPr>
          <p:nvPr>
            <p:ph type="title"/>
          </p:nvPr>
        </p:nvSpPr>
        <p:spPr/>
        <p:txBody>
          <a:bodyPr>
            <a:normAutofit fontScale="90000"/>
          </a:bodyPr>
          <a:lstStyle/>
          <a:p>
            <a:r>
              <a:rPr lang="fr-FR" sz="1275" dirty="0">
                <a:latin typeface="Arial" charset="0"/>
                <a:ea typeface="MS PGothic" charset="0"/>
              </a:rPr>
              <a:t/>
            </a:r>
            <a:br>
              <a:rPr lang="fr-FR" sz="1275" dirty="0">
                <a:latin typeface="Arial" charset="0"/>
                <a:ea typeface="MS PGothic" charset="0"/>
              </a:rPr>
            </a:br>
            <a:r>
              <a:rPr lang="fr-FR" sz="3100" dirty="0">
                <a:latin typeface="Arial" charset="0"/>
                <a:ea typeface="MS PGothic" charset="0"/>
              </a:rPr>
              <a:t>À la découverte des ressemblances ou des différences de couleurs entre l’italien et le français</a:t>
            </a:r>
            <a:r>
              <a:rPr lang="it-IT" sz="3100" dirty="0">
                <a:latin typeface="Arial" charset="0"/>
                <a:ea typeface="MS PGothic" charset="0"/>
              </a:rPr>
              <a:t/>
            </a:r>
            <a:br>
              <a:rPr lang="it-IT" sz="3100" dirty="0">
                <a:latin typeface="Arial" charset="0"/>
                <a:ea typeface="MS PGothic" charset="0"/>
              </a:rPr>
            </a:br>
            <a:endParaRPr lang="it-IT" sz="3100" dirty="0">
              <a:latin typeface="Arial" charset="0"/>
              <a:ea typeface="MS PGothic" charset="0"/>
            </a:endParaRPr>
          </a:p>
        </p:txBody>
      </p:sp>
      <p:sp>
        <p:nvSpPr>
          <p:cNvPr id="232451" name="Segnaposto contenuto 2"/>
          <p:cNvSpPr>
            <a:spLocks noGrp="1"/>
          </p:cNvSpPr>
          <p:nvPr>
            <p:ph idx="1"/>
          </p:nvPr>
        </p:nvSpPr>
        <p:spPr/>
        <p:txBody>
          <a:bodyPr>
            <a:normAutofit fontScale="92500"/>
          </a:bodyPr>
          <a:lstStyle/>
          <a:p>
            <a:pPr marL="0" indent="0" algn="just">
              <a:buNone/>
            </a:pPr>
            <a:r>
              <a:rPr lang="fr-FR" sz="900" b="1" dirty="0">
                <a:latin typeface="Arial" charset="0"/>
                <a:ea typeface="MS PGothic" charset="0"/>
                <a:cs typeface="MS PGothic" charset="0"/>
              </a:rPr>
              <a:t> </a:t>
            </a:r>
            <a:r>
              <a:rPr lang="fr-FR" sz="2400" dirty="0">
                <a:latin typeface="Arial" charset="0"/>
                <a:ea typeface="MS PGothic" charset="0"/>
                <a:cs typeface="MS PGothic" charset="0"/>
              </a:rPr>
              <a:t>Elles [les couleurs] sont prises à témoin pour illustrer comment chaque langue </a:t>
            </a:r>
            <a:r>
              <a:rPr lang="fr-FR" sz="2400" b="1" dirty="0">
                <a:latin typeface="Arial" charset="0"/>
                <a:ea typeface="MS PGothic" charset="0"/>
                <a:cs typeface="MS PGothic" charset="0"/>
              </a:rPr>
              <a:t>découpe</a:t>
            </a:r>
            <a:r>
              <a:rPr lang="fr-FR" sz="2400" dirty="0">
                <a:latin typeface="Arial" charset="0"/>
                <a:ea typeface="MS PGothic" charset="0"/>
                <a:cs typeface="MS PGothic" charset="0"/>
              </a:rPr>
              <a:t> et</a:t>
            </a:r>
            <a:r>
              <a:rPr lang="fr-FR" sz="2400" b="1" dirty="0">
                <a:latin typeface="Arial" charset="0"/>
                <a:ea typeface="MS PGothic" charset="0"/>
                <a:cs typeface="MS PGothic" charset="0"/>
              </a:rPr>
              <a:t> nomme </a:t>
            </a:r>
            <a:r>
              <a:rPr lang="fr-FR" sz="2400" dirty="0">
                <a:latin typeface="Arial" charset="0"/>
                <a:ea typeface="MS PGothic" charset="0"/>
                <a:cs typeface="MS PGothic" charset="0"/>
              </a:rPr>
              <a:t>différemment l’expérience que les êtres </a:t>
            </a:r>
            <a:r>
              <a:rPr lang="fr-FR" sz="2400" dirty="0" smtClean="0">
                <a:latin typeface="Arial" charset="0"/>
                <a:ea typeface="MS PGothic" charset="0"/>
                <a:cs typeface="MS PGothic" charset="0"/>
              </a:rPr>
              <a:t>humains </a:t>
            </a:r>
            <a:r>
              <a:rPr lang="fr-FR" sz="2400" dirty="0">
                <a:latin typeface="Arial" charset="0"/>
                <a:ea typeface="MS PGothic" charset="0"/>
                <a:cs typeface="MS PGothic" charset="0"/>
              </a:rPr>
              <a:t>peuvent avoir du monde.</a:t>
            </a:r>
            <a:endParaRPr lang="it-IT" sz="2400" dirty="0">
              <a:latin typeface="Arial" charset="0"/>
              <a:ea typeface="MS PGothic" charset="0"/>
              <a:cs typeface="MS PGothic" charset="0"/>
            </a:endParaRPr>
          </a:p>
          <a:p>
            <a:pPr marL="0" indent="0">
              <a:buNone/>
            </a:pPr>
            <a:r>
              <a:rPr lang="fr-FR" sz="2400" dirty="0">
                <a:latin typeface="Arial" charset="0"/>
                <a:ea typeface="MS PGothic" charset="0"/>
                <a:cs typeface="MS PGothic" charset="0"/>
              </a:rPr>
              <a:t>Georges </a:t>
            </a:r>
            <a:r>
              <a:rPr lang="fr-FR" sz="2400" dirty="0" err="1">
                <a:latin typeface="Arial" charset="0"/>
                <a:ea typeface="MS PGothic" charset="0"/>
                <a:cs typeface="MS PGothic" charset="0"/>
              </a:rPr>
              <a:t>Mounin</a:t>
            </a:r>
            <a:r>
              <a:rPr lang="fr-FR" sz="2400" dirty="0">
                <a:latin typeface="Arial" charset="0"/>
                <a:ea typeface="MS PGothic" charset="0"/>
                <a:cs typeface="MS PGothic" charset="0"/>
              </a:rPr>
              <a:t>, </a:t>
            </a:r>
            <a:r>
              <a:rPr lang="fr-FR" sz="2400" i="1" dirty="0">
                <a:latin typeface="Arial" charset="0"/>
                <a:ea typeface="MS PGothic" charset="0"/>
                <a:cs typeface="MS PGothic" charset="0"/>
              </a:rPr>
              <a:t>Les problèmes théoriques de la traduction</a:t>
            </a:r>
            <a:r>
              <a:rPr lang="fr-FR" sz="2400" dirty="0">
                <a:latin typeface="Arial" charset="0"/>
                <a:ea typeface="MS PGothic" charset="0"/>
                <a:cs typeface="MS PGothic" charset="0"/>
              </a:rPr>
              <a:t>, Gallimard, Paris, 1963, p.77. </a:t>
            </a:r>
            <a:endParaRPr lang="it-IT" sz="2400" dirty="0">
              <a:latin typeface="Arial" charset="0"/>
              <a:ea typeface="MS PGothic" charset="0"/>
              <a:cs typeface="MS PGothic" charset="0"/>
            </a:endParaRPr>
          </a:p>
          <a:p>
            <a:pPr marL="0" indent="0" algn="just">
              <a:buNone/>
            </a:pPr>
            <a:r>
              <a:rPr lang="fr-FR" sz="2400" dirty="0">
                <a:latin typeface="Arial" charset="0"/>
                <a:ea typeface="MS PGothic" charset="0"/>
                <a:cs typeface="MS PGothic" charset="0"/>
              </a:rPr>
              <a:t>Rien de plus délicat que la traduction des noms de couleur d’une langue dans une autre. Telle couleur est intraduisible, pour telle autre deux ou trois mots peuvent convenir. Bref, les couleurs n’ont d’équivalent « objectif » ni « universel » dans le langage.</a:t>
            </a:r>
            <a:endParaRPr lang="it-IT" sz="2400" dirty="0">
              <a:latin typeface="Arial" charset="0"/>
              <a:ea typeface="MS PGothic" charset="0"/>
              <a:cs typeface="MS PGothic" charset="0"/>
            </a:endParaRPr>
          </a:p>
          <a:p>
            <a:pPr marL="0" indent="0">
              <a:buNone/>
            </a:pPr>
            <a:r>
              <a:rPr lang="fr-FR" sz="2400" dirty="0">
                <a:latin typeface="Arial" charset="0"/>
                <a:ea typeface="MS PGothic" charset="0"/>
                <a:cs typeface="MS PGothic" charset="0"/>
              </a:rPr>
              <a:t>Jacques Le Rider, </a:t>
            </a:r>
            <a:r>
              <a:rPr lang="fr-FR" sz="2400" i="1" dirty="0">
                <a:latin typeface="Arial" charset="0"/>
                <a:ea typeface="MS PGothic" charset="0"/>
                <a:cs typeface="MS PGothic" charset="0"/>
              </a:rPr>
              <a:t>Les couleurs et les mots</a:t>
            </a:r>
            <a:r>
              <a:rPr lang="fr-FR" sz="2400" dirty="0">
                <a:latin typeface="Arial" charset="0"/>
                <a:ea typeface="MS PGothic" charset="0"/>
                <a:cs typeface="MS PGothic" charset="0"/>
              </a:rPr>
              <a:t>, PUF, Paris, 1997, p. 374.</a:t>
            </a:r>
            <a:endParaRPr lang="it-IT" sz="2400" dirty="0">
              <a:latin typeface="Arial" charset="0"/>
              <a:ea typeface="MS PGothic" charset="0"/>
              <a:cs typeface="MS PGothic" charset="0"/>
            </a:endParaRPr>
          </a:p>
          <a:p>
            <a:pPr marL="0" indent="0"/>
            <a:endParaRPr lang="it-IT" sz="2400" dirty="0">
              <a:latin typeface="Arial" charset="0"/>
              <a:ea typeface="MS PGothic" charset="0"/>
              <a:cs typeface="MS PGothic" charset="0"/>
            </a:endParaRPr>
          </a:p>
        </p:txBody>
      </p:sp>
    </p:spTree>
    <p:extLst>
      <p:ext uri="{BB962C8B-B14F-4D97-AF65-F5344CB8AC3E}">
        <p14:creationId xmlns:p14="http://schemas.microsoft.com/office/powerpoint/2010/main" val="165487331"/>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22" name="Titolo 1"/>
          <p:cNvSpPr>
            <a:spLocks noGrp="1"/>
          </p:cNvSpPr>
          <p:nvPr>
            <p:ph type="title"/>
          </p:nvPr>
        </p:nvSpPr>
        <p:spPr/>
        <p:txBody>
          <a:bodyPr/>
          <a:lstStyle/>
          <a:p>
            <a:r>
              <a:rPr lang="it-IT" sz="2100">
                <a:latin typeface="Arial" charset="0"/>
                <a:ea typeface="MS PGothic" charset="0"/>
              </a:rPr>
              <a:t>Le découpage de </a:t>
            </a:r>
            <a:r>
              <a:rPr lang="it-IT" sz="2100" i="1">
                <a:latin typeface="Arial" charset="0"/>
                <a:ea typeface="MS PGothic" charset="0"/>
              </a:rPr>
              <a:t>Bleu</a:t>
            </a:r>
            <a:r>
              <a:rPr lang="it-IT" sz="2100">
                <a:latin typeface="Arial" charset="0"/>
                <a:ea typeface="MS PGothic" charset="0"/>
              </a:rPr>
              <a:t> en italien</a:t>
            </a:r>
          </a:p>
        </p:txBody>
      </p:sp>
      <p:sp>
        <p:nvSpPr>
          <p:cNvPr id="235523" name="Segnaposto contenuto 2"/>
          <p:cNvSpPr>
            <a:spLocks noGrp="1"/>
          </p:cNvSpPr>
          <p:nvPr>
            <p:ph idx="1"/>
          </p:nvPr>
        </p:nvSpPr>
        <p:spPr/>
        <p:txBody>
          <a:bodyPr>
            <a:normAutofit/>
          </a:bodyPr>
          <a:lstStyle/>
          <a:p>
            <a:pPr algn="just"/>
            <a:r>
              <a:rPr lang="fr-FR" sz="2400" dirty="0">
                <a:latin typeface="Arial" charset="0"/>
                <a:ea typeface="MS PGothic" charset="0"/>
                <a:cs typeface="MS PGothic" charset="0"/>
              </a:rPr>
              <a:t>« Bleu » est la couleur la plus représentative de la différence du découpage linguistique entre la langue italienne et la langue française. La couleur bleue en français englobe toutes les valeurs chromatiques du bleu clair au bleu foncé, tandis que l’italien distingue principalement trois couleurs : </a:t>
            </a:r>
            <a:r>
              <a:rPr lang="fr-FR" sz="2400" i="1" dirty="0" err="1">
                <a:latin typeface="Arial" charset="0"/>
                <a:ea typeface="MS PGothic" charset="0"/>
                <a:cs typeface="MS PGothic" charset="0"/>
              </a:rPr>
              <a:t>celeste</a:t>
            </a:r>
            <a:r>
              <a:rPr lang="fr-FR" sz="2400" i="1" dirty="0">
                <a:latin typeface="Arial" charset="0"/>
                <a:ea typeface="MS PGothic" charset="0"/>
                <a:cs typeface="MS PGothic" charset="0"/>
              </a:rPr>
              <a:t>, </a:t>
            </a:r>
            <a:r>
              <a:rPr lang="fr-FR" sz="2400" i="1" dirty="0" err="1">
                <a:latin typeface="Arial" charset="0"/>
                <a:ea typeface="MS PGothic" charset="0"/>
                <a:cs typeface="MS PGothic" charset="0"/>
              </a:rPr>
              <a:t>azzurro</a:t>
            </a:r>
            <a:r>
              <a:rPr lang="fr-FR" sz="2400" i="1" dirty="0">
                <a:latin typeface="Arial" charset="0"/>
                <a:ea typeface="MS PGothic" charset="0"/>
                <a:cs typeface="MS PGothic" charset="0"/>
              </a:rPr>
              <a:t> et </a:t>
            </a:r>
            <a:r>
              <a:rPr lang="fr-FR" sz="2400" i="1" dirty="0" err="1">
                <a:latin typeface="Arial" charset="0"/>
                <a:ea typeface="MS PGothic" charset="0"/>
                <a:cs typeface="MS PGothic" charset="0"/>
              </a:rPr>
              <a:t>blu</a:t>
            </a:r>
            <a:r>
              <a:rPr lang="fr-FR" sz="2400" i="1" dirty="0">
                <a:latin typeface="Arial" charset="0"/>
                <a:ea typeface="MS PGothic" charset="0"/>
                <a:cs typeface="MS PGothic" charset="0"/>
              </a:rPr>
              <a:t>  </a:t>
            </a:r>
            <a:r>
              <a:rPr lang="fr-FR" sz="2400" dirty="0">
                <a:latin typeface="Arial" charset="0"/>
                <a:ea typeface="MS PGothic" charset="0"/>
                <a:cs typeface="MS PGothic" charset="0"/>
              </a:rPr>
              <a:t>qui vont du plus clair au plus foncé, tout en accordant à </a:t>
            </a:r>
            <a:r>
              <a:rPr lang="fr-FR" sz="2400" i="1" dirty="0" err="1">
                <a:latin typeface="Arial" charset="0"/>
                <a:ea typeface="MS PGothic" charset="0"/>
                <a:cs typeface="MS PGothic" charset="0"/>
              </a:rPr>
              <a:t>azzurro</a:t>
            </a:r>
            <a:r>
              <a:rPr lang="fr-FR" sz="2400" dirty="0">
                <a:latin typeface="Arial" charset="0"/>
                <a:ea typeface="MS PGothic" charset="0"/>
                <a:cs typeface="MS PGothic" charset="0"/>
              </a:rPr>
              <a:t> une place dominante. </a:t>
            </a:r>
            <a:endParaRPr lang="it-IT" sz="2400" dirty="0">
              <a:latin typeface="Arial" charset="0"/>
              <a:ea typeface="MS PGothic" charset="0"/>
              <a:cs typeface="MS PGothic" charset="0"/>
            </a:endParaRPr>
          </a:p>
        </p:txBody>
      </p:sp>
    </p:spTree>
    <p:extLst>
      <p:ext uri="{BB962C8B-B14F-4D97-AF65-F5344CB8AC3E}">
        <p14:creationId xmlns:p14="http://schemas.microsoft.com/office/powerpoint/2010/main" val="1839124593"/>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6546" name="Titolo 1"/>
          <p:cNvSpPr>
            <a:spLocks noGrp="1"/>
          </p:cNvSpPr>
          <p:nvPr>
            <p:ph type="title"/>
          </p:nvPr>
        </p:nvSpPr>
        <p:spPr/>
        <p:txBody>
          <a:bodyPr>
            <a:normAutofit/>
          </a:bodyPr>
          <a:lstStyle/>
          <a:p>
            <a:r>
              <a:rPr lang="it-IT" sz="2800" dirty="0">
                <a:latin typeface="Arial" charset="0"/>
                <a:ea typeface="MS PGothic" charset="0"/>
              </a:rPr>
              <a:t>Le </a:t>
            </a:r>
            <a:r>
              <a:rPr lang="it-IT" sz="2800" dirty="0" err="1">
                <a:latin typeface="Arial" charset="0"/>
                <a:ea typeface="MS PGothic" charset="0"/>
              </a:rPr>
              <a:t>découpage</a:t>
            </a:r>
            <a:r>
              <a:rPr lang="it-IT" sz="2800" dirty="0">
                <a:latin typeface="Arial" charset="0"/>
                <a:ea typeface="MS PGothic" charset="0"/>
              </a:rPr>
              <a:t> de </a:t>
            </a:r>
            <a:r>
              <a:rPr lang="it-IT" sz="2800" i="1" dirty="0">
                <a:latin typeface="Arial" charset="0"/>
                <a:ea typeface="MS PGothic" charset="0"/>
              </a:rPr>
              <a:t>Bleu</a:t>
            </a:r>
            <a:r>
              <a:rPr lang="it-IT" sz="2800" dirty="0">
                <a:latin typeface="Arial" charset="0"/>
                <a:ea typeface="MS PGothic" charset="0"/>
              </a:rPr>
              <a:t> en </a:t>
            </a:r>
            <a:r>
              <a:rPr lang="it-IT" sz="2800" dirty="0" err="1">
                <a:latin typeface="Arial" charset="0"/>
                <a:ea typeface="MS PGothic" charset="0"/>
              </a:rPr>
              <a:t>italien</a:t>
            </a:r>
            <a:endParaRPr lang="it-IT" sz="2800" dirty="0">
              <a:latin typeface="Arial" charset="0"/>
              <a:ea typeface="MS PGothic" charset="0"/>
            </a:endParaRPr>
          </a:p>
        </p:txBody>
      </p:sp>
      <p:sp>
        <p:nvSpPr>
          <p:cNvPr id="236547" name="Segnaposto contenuto 2"/>
          <p:cNvSpPr>
            <a:spLocks noGrp="1"/>
          </p:cNvSpPr>
          <p:nvPr>
            <p:ph idx="1"/>
          </p:nvPr>
        </p:nvSpPr>
        <p:spPr/>
        <p:txBody>
          <a:bodyPr/>
          <a:lstStyle/>
          <a:p>
            <a:pPr algn="just"/>
            <a:r>
              <a:rPr lang="fr-FR" sz="2400" dirty="0">
                <a:latin typeface="Arial" charset="0"/>
                <a:ea typeface="MS PGothic" charset="0"/>
                <a:cs typeface="MS PGothic" charset="0"/>
              </a:rPr>
              <a:t>Ces parcours historiques se sont différenciés au moment de l’abandon du latin </a:t>
            </a:r>
            <a:r>
              <a:rPr lang="fr-FR" sz="2400" i="1" dirty="0" err="1">
                <a:latin typeface="Arial" charset="0"/>
                <a:ea typeface="MS PGothic" charset="0"/>
                <a:cs typeface="MS PGothic" charset="0"/>
              </a:rPr>
              <a:t>caereleus</a:t>
            </a:r>
            <a:r>
              <a:rPr lang="fr-FR" sz="2400" dirty="0">
                <a:latin typeface="Arial" charset="0"/>
                <a:ea typeface="MS PGothic" charset="0"/>
                <a:cs typeface="MS PGothic" charset="0"/>
              </a:rPr>
              <a:t>. Le français va emprunter </a:t>
            </a:r>
            <a:r>
              <a:rPr lang="fr-FR" sz="2400" i="1" dirty="0" err="1">
                <a:latin typeface="Arial" charset="0"/>
                <a:ea typeface="MS PGothic" charset="0"/>
                <a:cs typeface="MS PGothic" charset="0"/>
              </a:rPr>
              <a:t>blao</a:t>
            </a:r>
            <a:r>
              <a:rPr lang="fr-FR" sz="2400" i="1" dirty="0">
                <a:latin typeface="Arial" charset="0"/>
                <a:ea typeface="MS PGothic" charset="0"/>
                <a:cs typeface="MS PGothic" charset="0"/>
              </a:rPr>
              <a:t> </a:t>
            </a:r>
            <a:r>
              <a:rPr lang="fr-FR" sz="2400" dirty="0">
                <a:latin typeface="Arial" charset="0"/>
                <a:ea typeface="MS PGothic" charset="0"/>
                <a:cs typeface="MS PGothic" charset="0"/>
              </a:rPr>
              <a:t>à l’ancien haut allemand tandis que l’italien empruntera à l’arabe venu du persan </a:t>
            </a:r>
            <a:r>
              <a:rPr lang="fr-FR" sz="2400" i="1" dirty="0" err="1">
                <a:latin typeface="Arial" charset="0"/>
                <a:ea typeface="MS PGothic" charset="0"/>
                <a:cs typeface="MS PGothic" charset="0"/>
              </a:rPr>
              <a:t>läžwärd</a:t>
            </a:r>
            <a:r>
              <a:rPr lang="fr-FR" sz="2400" i="1" dirty="0">
                <a:latin typeface="Arial" charset="0"/>
                <a:ea typeface="MS PGothic" charset="0"/>
                <a:cs typeface="MS PGothic" charset="0"/>
              </a:rPr>
              <a:t>, </a:t>
            </a:r>
            <a:r>
              <a:rPr lang="fr-FR" sz="2400" dirty="0">
                <a:latin typeface="Arial" charset="0"/>
                <a:ea typeface="MS PGothic" charset="0"/>
                <a:cs typeface="MS PGothic" charset="0"/>
              </a:rPr>
              <a:t>qui désigne la pierre lapis-lazuli. Le français intègrera plus tard l’azur qui restera limité à la langue littéraire. Alors que l’italien introduit officiellement </a:t>
            </a:r>
            <a:r>
              <a:rPr lang="fr-FR" sz="2400" i="1" dirty="0" err="1">
                <a:latin typeface="Arial" charset="0"/>
                <a:ea typeface="MS PGothic" charset="0"/>
                <a:cs typeface="MS PGothic" charset="0"/>
              </a:rPr>
              <a:t>blu</a:t>
            </a:r>
            <a:r>
              <a:rPr lang="fr-FR" sz="2400" dirty="0">
                <a:latin typeface="Arial" charset="0"/>
                <a:ea typeface="MS PGothic" charset="0"/>
                <a:cs typeface="MS PGothic" charset="0"/>
              </a:rPr>
              <a:t> à travers le français au XVIIIe siècle, même s’il était déjà répandu dans de nombreux dialectes. L’italien avait déjà ajouté </a:t>
            </a:r>
            <a:r>
              <a:rPr lang="fr-FR" sz="2400" i="1" dirty="0" err="1">
                <a:latin typeface="Arial" charset="0"/>
                <a:ea typeface="MS PGothic" charset="0"/>
                <a:cs typeface="MS PGothic" charset="0"/>
              </a:rPr>
              <a:t>celeste</a:t>
            </a:r>
            <a:r>
              <a:rPr lang="fr-FR" sz="2400" dirty="0">
                <a:latin typeface="Arial" charset="0"/>
                <a:ea typeface="MS PGothic" charset="0"/>
                <a:cs typeface="MS PGothic" charset="0"/>
              </a:rPr>
              <a:t> au XIII sous ses formes latinisées. </a:t>
            </a:r>
          </a:p>
          <a:p>
            <a:pPr>
              <a:buFontTx/>
              <a:buNone/>
            </a:pPr>
            <a:r>
              <a:rPr lang="fr-FR" sz="2400" dirty="0">
                <a:latin typeface="Arial" charset="0"/>
                <a:ea typeface="MS PGothic" charset="0"/>
                <a:cs typeface="MS PGothic" charset="0"/>
              </a:rPr>
              <a:t> </a:t>
            </a:r>
          </a:p>
          <a:p>
            <a:endParaRPr lang="it-IT" sz="1800" dirty="0">
              <a:latin typeface="Arial" charset="0"/>
              <a:ea typeface="MS PGothic" charset="0"/>
              <a:cs typeface="MS PGothic" charset="0"/>
            </a:endParaRPr>
          </a:p>
          <a:p>
            <a:endParaRPr lang="it-IT" sz="1800" dirty="0">
              <a:latin typeface="Arial" charset="0"/>
              <a:ea typeface="MS PGothic" charset="0"/>
              <a:cs typeface="MS PGothic" charset="0"/>
            </a:endParaRPr>
          </a:p>
        </p:txBody>
      </p:sp>
    </p:spTree>
    <p:extLst>
      <p:ext uri="{BB962C8B-B14F-4D97-AF65-F5344CB8AC3E}">
        <p14:creationId xmlns:p14="http://schemas.microsoft.com/office/powerpoint/2010/main" val="1617007482"/>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7570" name="Titolo 1"/>
          <p:cNvSpPr>
            <a:spLocks noGrp="1"/>
          </p:cNvSpPr>
          <p:nvPr>
            <p:ph type="title"/>
          </p:nvPr>
        </p:nvSpPr>
        <p:spPr/>
        <p:txBody>
          <a:bodyPr/>
          <a:lstStyle/>
          <a:p>
            <a:r>
              <a:rPr lang="it-IT" sz="2100" dirty="0">
                <a:latin typeface="Arial" charset="0"/>
                <a:ea typeface="MS PGothic" charset="0"/>
              </a:rPr>
              <a:t>Bleu en </a:t>
            </a:r>
            <a:r>
              <a:rPr lang="it-IT" sz="2100" dirty="0" err="1">
                <a:latin typeface="Arial" charset="0"/>
                <a:ea typeface="MS PGothic" charset="0"/>
              </a:rPr>
              <a:t>italien</a:t>
            </a:r>
            <a:endParaRPr lang="it-IT" sz="2100" dirty="0">
              <a:latin typeface="Arial" charset="0"/>
              <a:ea typeface="MS PGothic" charset="0"/>
            </a:endParaRPr>
          </a:p>
        </p:txBody>
      </p:sp>
      <p:sp>
        <p:nvSpPr>
          <p:cNvPr id="237571" name="Segnaposto contenuto 2"/>
          <p:cNvSpPr>
            <a:spLocks noGrp="1"/>
          </p:cNvSpPr>
          <p:nvPr>
            <p:ph idx="1"/>
          </p:nvPr>
        </p:nvSpPr>
        <p:spPr/>
        <p:txBody>
          <a:bodyPr/>
          <a:lstStyle/>
          <a:p>
            <a:pPr algn="just">
              <a:lnSpc>
                <a:spcPct val="90000"/>
              </a:lnSpc>
            </a:pPr>
            <a:r>
              <a:rPr lang="fr-FR" baseline="30000" dirty="0">
                <a:latin typeface="Arial" charset="0"/>
                <a:ea typeface="MS PGothic" charset="0"/>
                <a:cs typeface="MS PGothic" charset="0"/>
              </a:rPr>
              <a:t>C’est à cette palette diversifiée que le traducteur italien va être confronté au moment de traduire le bleu français, le </a:t>
            </a:r>
            <a:r>
              <a:rPr lang="fr-FR" i="1" baseline="30000" dirty="0" err="1">
                <a:latin typeface="Arial" charset="0"/>
                <a:ea typeface="MS PGothic" charset="0"/>
                <a:cs typeface="MS PGothic" charset="0"/>
              </a:rPr>
              <a:t>blau</a:t>
            </a:r>
            <a:r>
              <a:rPr lang="fr-FR" baseline="30000" dirty="0">
                <a:latin typeface="Arial" charset="0"/>
                <a:ea typeface="MS PGothic" charset="0"/>
                <a:cs typeface="MS PGothic" charset="0"/>
              </a:rPr>
              <a:t> allemand ou l’anglais </a:t>
            </a:r>
            <a:r>
              <a:rPr lang="fr-FR" i="1" baseline="30000" dirty="0" err="1">
                <a:latin typeface="Arial" charset="0"/>
                <a:ea typeface="MS PGothic" charset="0"/>
                <a:cs typeface="MS PGothic" charset="0"/>
              </a:rPr>
              <a:t>blue</a:t>
            </a:r>
            <a:r>
              <a:rPr lang="fr-FR" baseline="30000" dirty="0">
                <a:latin typeface="Arial" charset="0"/>
                <a:ea typeface="MS PGothic" charset="0"/>
                <a:cs typeface="MS PGothic" charset="0"/>
              </a:rPr>
              <a:t>. Choix délicat notamment pour les travaux spécifiques sur les couleurs. Par exemple, </a:t>
            </a:r>
            <a:r>
              <a:rPr lang="fr-FR" i="1" baseline="30000" dirty="0" err="1">
                <a:latin typeface="Arial" charset="0"/>
                <a:ea typeface="MS PGothic" charset="0"/>
                <a:cs typeface="MS PGothic" charset="0"/>
              </a:rPr>
              <a:t>Blau</a:t>
            </a:r>
            <a:r>
              <a:rPr lang="fr-FR" baseline="30000" dirty="0">
                <a:latin typeface="Arial" charset="0"/>
                <a:ea typeface="MS PGothic" charset="0"/>
                <a:cs typeface="MS PGothic" charset="0"/>
              </a:rPr>
              <a:t> de </a:t>
            </a:r>
            <a:r>
              <a:rPr lang="fr-FR" i="1" baseline="30000" dirty="0">
                <a:latin typeface="Arial" charset="0"/>
                <a:ea typeface="MS PGothic" charset="0"/>
                <a:cs typeface="MS PGothic" charset="0"/>
              </a:rPr>
              <a:t>Goethe </a:t>
            </a:r>
            <a:r>
              <a:rPr lang="fr-FR" i="1" baseline="30000" dirty="0" err="1">
                <a:latin typeface="Arial" charset="0"/>
                <a:ea typeface="MS PGothic" charset="0"/>
                <a:cs typeface="MS PGothic" charset="0"/>
              </a:rPr>
              <a:t>Farbenlehre</a:t>
            </a:r>
            <a:r>
              <a:rPr lang="fr-FR" baseline="30000" dirty="0">
                <a:latin typeface="Arial" charset="0"/>
                <a:ea typeface="MS PGothic" charset="0"/>
                <a:cs typeface="MS PGothic" charset="0"/>
              </a:rPr>
              <a:t> a été traduit en italien par</a:t>
            </a:r>
            <a:r>
              <a:rPr lang="fr-FR" i="1" baseline="30000" dirty="0">
                <a:latin typeface="Arial" charset="0"/>
                <a:ea typeface="MS PGothic" charset="0"/>
                <a:cs typeface="MS PGothic" charset="0"/>
              </a:rPr>
              <a:t> </a:t>
            </a:r>
            <a:r>
              <a:rPr lang="fr-FR" i="1" baseline="30000" dirty="0" err="1">
                <a:latin typeface="Arial" charset="0"/>
                <a:ea typeface="MS PGothic" charset="0"/>
                <a:cs typeface="MS PGothic" charset="0"/>
              </a:rPr>
              <a:t>azzurro</a:t>
            </a:r>
            <a:r>
              <a:rPr lang="fr-FR" baseline="30000" dirty="0">
                <a:latin typeface="Arial" charset="0"/>
                <a:ea typeface="MS PGothic" charset="0"/>
                <a:cs typeface="MS PGothic" charset="0"/>
              </a:rPr>
              <a:t> (traduit par R. </a:t>
            </a:r>
            <a:r>
              <a:rPr lang="fr-FR" baseline="30000" dirty="0" err="1">
                <a:latin typeface="Arial" charset="0"/>
                <a:ea typeface="MS PGothic" charset="0"/>
                <a:cs typeface="MS PGothic" charset="0"/>
              </a:rPr>
              <a:t>Troncon</a:t>
            </a:r>
            <a:r>
              <a:rPr lang="fr-FR" baseline="30000" dirty="0">
                <a:latin typeface="Arial" charset="0"/>
                <a:ea typeface="MS PGothic" charset="0"/>
                <a:cs typeface="MS PGothic" charset="0"/>
              </a:rPr>
              <a:t> in </a:t>
            </a:r>
            <a:r>
              <a:rPr lang="fr-FR" i="1" baseline="30000" dirty="0">
                <a:latin typeface="Arial" charset="0"/>
                <a:ea typeface="MS PGothic" charset="0"/>
                <a:cs typeface="MS PGothic" charset="0"/>
              </a:rPr>
              <a:t>Johann Wolfgang Goethe. La </a:t>
            </a:r>
            <a:r>
              <a:rPr lang="fr-FR" i="1" baseline="30000" dirty="0" err="1">
                <a:latin typeface="Arial" charset="0"/>
                <a:ea typeface="MS PGothic" charset="0"/>
                <a:cs typeface="MS PGothic" charset="0"/>
              </a:rPr>
              <a:t>teoria</a:t>
            </a:r>
            <a:r>
              <a:rPr lang="fr-FR" i="1" baseline="30000" dirty="0">
                <a:latin typeface="Arial" charset="0"/>
                <a:ea typeface="MS PGothic" charset="0"/>
                <a:cs typeface="MS PGothic" charset="0"/>
              </a:rPr>
              <a:t> dei </a:t>
            </a:r>
            <a:r>
              <a:rPr lang="fr-FR" i="1" baseline="30000" dirty="0" err="1">
                <a:latin typeface="Arial" charset="0"/>
                <a:ea typeface="MS PGothic" charset="0"/>
                <a:cs typeface="MS PGothic" charset="0"/>
              </a:rPr>
              <a:t>colori</a:t>
            </a:r>
            <a:r>
              <a:rPr lang="fr-FR" baseline="30000" dirty="0">
                <a:latin typeface="Arial" charset="0"/>
                <a:ea typeface="MS PGothic" charset="0"/>
                <a:cs typeface="MS PGothic" charset="0"/>
              </a:rPr>
              <a:t>, Il </a:t>
            </a:r>
            <a:r>
              <a:rPr lang="fr-FR" baseline="30000" dirty="0" err="1">
                <a:latin typeface="Arial" charset="0"/>
                <a:ea typeface="MS PGothic" charset="0"/>
                <a:cs typeface="MS PGothic" charset="0"/>
              </a:rPr>
              <a:t>Saggiatore</a:t>
            </a:r>
            <a:r>
              <a:rPr lang="fr-FR" baseline="30000" dirty="0">
                <a:latin typeface="Arial" charset="0"/>
                <a:ea typeface="MS PGothic" charset="0"/>
                <a:cs typeface="MS PGothic" charset="0"/>
              </a:rPr>
              <a:t>, 1999), alors que la traduction en italien de </a:t>
            </a:r>
            <a:r>
              <a:rPr lang="fr-FR" i="1" baseline="30000" dirty="0" err="1">
                <a:latin typeface="Arial" charset="0"/>
                <a:ea typeface="MS PGothic" charset="0"/>
                <a:cs typeface="MS PGothic" charset="0"/>
              </a:rPr>
              <a:t>blue</a:t>
            </a:r>
            <a:r>
              <a:rPr lang="fr-FR" baseline="30000" dirty="0">
                <a:latin typeface="Arial" charset="0"/>
                <a:ea typeface="MS PGothic" charset="0"/>
                <a:cs typeface="MS PGothic" charset="0"/>
              </a:rPr>
              <a:t> de Berlin et Kay, le sixième terme de couleur fondamental,</a:t>
            </a:r>
            <a:r>
              <a:rPr lang="fr-FR" i="1" baseline="30000" dirty="0">
                <a:latin typeface="Arial" charset="0"/>
                <a:ea typeface="MS PGothic" charset="0"/>
                <a:cs typeface="MS PGothic" charset="0"/>
              </a:rPr>
              <a:t> </a:t>
            </a:r>
            <a:r>
              <a:rPr lang="fr-FR" baseline="30000" dirty="0">
                <a:latin typeface="Arial" charset="0"/>
                <a:ea typeface="MS PGothic" charset="0"/>
                <a:cs typeface="MS PGothic" charset="0"/>
              </a:rPr>
              <a:t>n’est pas univoque : </a:t>
            </a:r>
            <a:r>
              <a:rPr lang="fr-FR" i="1" baseline="30000" dirty="0" err="1">
                <a:latin typeface="Arial" charset="0"/>
                <a:ea typeface="MS PGothic" charset="0"/>
                <a:cs typeface="MS PGothic" charset="0"/>
              </a:rPr>
              <a:t>blu</a:t>
            </a:r>
            <a:r>
              <a:rPr lang="fr-FR" i="1" baseline="30000" dirty="0">
                <a:latin typeface="Arial" charset="0"/>
                <a:ea typeface="MS PGothic" charset="0"/>
                <a:cs typeface="MS PGothic" charset="0"/>
              </a:rPr>
              <a:t> </a:t>
            </a:r>
            <a:r>
              <a:rPr lang="fr-FR" baseline="30000" dirty="0">
                <a:latin typeface="Arial" charset="0"/>
                <a:ea typeface="MS PGothic" charset="0"/>
                <a:cs typeface="MS PGothic" charset="0"/>
              </a:rPr>
              <a:t>à l’entrée « colore » de l’Encyclopédie Einaudi (1978) et </a:t>
            </a:r>
            <a:r>
              <a:rPr lang="fr-FR" i="1" baseline="30000" dirty="0" err="1">
                <a:latin typeface="Arial" charset="0"/>
                <a:ea typeface="MS PGothic" charset="0"/>
                <a:cs typeface="MS PGothic" charset="0"/>
              </a:rPr>
              <a:t>azzurro</a:t>
            </a:r>
            <a:r>
              <a:rPr lang="fr-FR" baseline="30000" dirty="0">
                <a:latin typeface="Arial" charset="0"/>
                <a:ea typeface="MS PGothic" charset="0"/>
                <a:cs typeface="MS PGothic" charset="0"/>
              </a:rPr>
              <a:t> dans </a:t>
            </a:r>
            <a:r>
              <a:rPr lang="fr-FR" i="1" baseline="30000" dirty="0" err="1">
                <a:latin typeface="Arial" charset="0"/>
                <a:ea typeface="MS PGothic" charset="0"/>
                <a:cs typeface="MS PGothic" charset="0"/>
              </a:rPr>
              <a:t>Colori</a:t>
            </a:r>
            <a:r>
              <a:rPr lang="fr-FR" i="1" baseline="30000" dirty="0">
                <a:latin typeface="Arial" charset="0"/>
                <a:ea typeface="MS PGothic" charset="0"/>
                <a:cs typeface="MS PGothic" charset="0"/>
              </a:rPr>
              <a:t> e </a:t>
            </a:r>
            <a:r>
              <a:rPr lang="fr-FR" i="1" baseline="30000" dirty="0" err="1">
                <a:latin typeface="Arial" charset="0"/>
                <a:ea typeface="MS PGothic" charset="0"/>
                <a:cs typeface="MS PGothic" charset="0"/>
              </a:rPr>
              <a:t>lessico</a:t>
            </a:r>
            <a:r>
              <a:rPr lang="fr-FR" baseline="30000" dirty="0">
                <a:latin typeface="Arial" charset="0"/>
                <a:ea typeface="MS PGothic" charset="0"/>
                <a:cs typeface="MS PGothic" charset="0"/>
              </a:rPr>
              <a:t> de </a:t>
            </a:r>
            <a:r>
              <a:rPr lang="fr-FR" baseline="30000" dirty="0" err="1">
                <a:latin typeface="Arial" charset="0"/>
                <a:ea typeface="MS PGothic" charset="0"/>
                <a:cs typeface="MS PGothic" charset="0"/>
              </a:rPr>
              <a:t>Grossmann</a:t>
            </a:r>
            <a:r>
              <a:rPr lang="fr-FR" baseline="30000" dirty="0">
                <a:latin typeface="Arial" charset="0"/>
                <a:ea typeface="MS PGothic" charset="0"/>
                <a:cs typeface="MS PGothic" charset="0"/>
              </a:rPr>
              <a:t> (1988). Et pourquoi le titre du petit livre passionnant de Pastoureau, </a:t>
            </a:r>
            <a:r>
              <a:rPr lang="fr-FR" i="1" baseline="30000" dirty="0">
                <a:latin typeface="Arial" charset="0"/>
                <a:ea typeface="MS PGothic" charset="0"/>
                <a:cs typeface="MS PGothic" charset="0"/>
              </a:rPr>
              <a:t>Bleu. Histoire d'une couleur.</a:t>
            </a:r>
            <a:r>
              <a:rPr lang="fr-FR" baseline="30000" dirty="0">
                <a:latin typeface="Arial" charset="0"/>
                <a:ea typeface="MS PGothic" charset="0"/>
                <a:cs typeface="MS PGothic" charset="0"/>
              </a:rPr>
              <a:t> (2006)  a-t-il été traduit par </a:t>
            </a:r>
            <a:r>
              <a:rPr lang="fr-FR" i="1" baseline="30000" dirty="0">
                <a:latin typeface="Arial" charset="0"/>
                <a:ea typeface="MS PGothic" charset="0"/>
                <a:cs typeface="MS PGothic" charset="0"/>
              </a:rPr>
              <a:t>BLU. </a:t>
            </a:r>
            <a:r>
              <a:rPr lang="fr-FR" i="1" baseline="30000" dirty="0" err="1">
                <a:latin typeface="Arial" charset="0"/>
                <a:ea typeface="MS PGothic" charset="0"/>
                <a:cs typeface="MS PGothic" charset="0"/>
              </a:rPr>
              <a:t>Storia</a:t>
            </a:r>
            <a:r>
              <a:rPr lang="fr-FR" i="1" baseline="30000" dirty="0">
                <a:latin typeface="Arial" charset="0"/>
                <a:ea typeface="MS PGothic" charset="0"/>
                <a:cs typeface="MS PGothic" charset="0"/>
              </a:rPr>
              <a:t> di un colore</a:t>
            </a:r>
            <a:r>
              <a:rPr lang="fr-FR" baseline="30000" dirty="0">
                <a:latin typeface="Arial" charset="0"/>
                <a:ea typeface="MS PGothic" charset="0"/>
                <a:cs typeface="MS PGothic" charset="0"/>
              </a:rPr>
              <a:t>. (2008), qui voile de ce fait toute la question de la traduction de « bleu » en italien ? </a:t>
            </a:r>
            <a:endParaRPr lang="it-IT" baseline="30000" dirty="0">
              <a:latin typeface="Arial" charset="0"/>
              <a:ea typeface="MS PGothic" charset="0"/>
              <a:cs typeface="MS PGothic" charset="0"/>
            </a:endParaRPr>
          </a:p>
          <a:p>
            <a:pPr>
              <a:lnSpc>
                <a:spcPct val="90000"/>
              </a:lnSpc>
            </a:pPr>
            <a:endParaRPr lang="it-IT" dirty="0">
              <a:latin typeface="Arial" charset="0"/>
              <a:ea typeface="MS PGothic" charset="0"/>
              <a:cs typeface="MS PGothic" charset="0"/>
            </a:endParaRPr>
          </a:p>
        </p:txBody>
      </p:sp>
    </p:spTree>
    <p:extLst>
      <p:ext uri="{BB962C8B-B14F-4D97-AF65-F5344CB8AC3E}">
        <p14:creationId xmlns:p14="http://schemas.microsoft.com/office/powerpoint/2010/main" val="10644534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434" name="Titolo 1"/>
          <p:cNvSpPr>
            <a:spLocks noGrp="1"/>
          </p:cNvSpPr>
          <p:nvPr>
            <p:ph type="title"/>
          </p:nvPr>
        </p:nvSpPr>
        <p:spPr/>
        <p:txBody>
          <a:bodyPr/>
          <a:lstStyle/>
          <a:p>
            <a:r>
              <a:rPr lang="it-IT" altLang="it-IT" sz="2800" dirty="0"/>
              <a:t>Langue, culture, </a:t>
            </a:r>
            <a:r>
              <a:rPr lang="it-IT" altLang="it-IT" sz="2800" dirty="0" err="1"/>
              <a:t>couleurs</a:t>
            </a:r>
            <a:endParaRPr lang="it-IT" altLang="it-IT" sz="2800" dirty="0"/>
          </a:p>
        </p:txBody>
      </p:sp>
      <p:sp>
        <p:nvSpPr>
          <p:cNvPr id="146435" name="Segnaposto contenuto 2"/>
          <p:cNvSpPr>
            <a:spLocks noGrp="1"/>
          </p:cNvSpPr>
          <p:nvPr>
            <p:ph idx="1"/>
          </p:nvPr>
        </p:nvSpPr>
        <p:spPr/>
        <p:txBody>
          <a:bodyPr/>
          <a:lstStyle/>
          <a:p>
            <a:endParaRPr lang="fr-FR" altLang="it-IT" sz="2400" dirty="0"/>
          </a:p>
          <a:p>
            <a:pPr algn="just"/>
            <a:r>
              <a:rPr lang="fr-FR" altLang="it-IT" sz="2400" dirty="0"/>
              <a:t>Les couleurs reflètent et génèrent différentes associations symboliques selon les sociétés, dans le temps et dans l’espace, qui se fixent dans les langues et qui sont abondamment exploitées dans les discours.</a:t>
            </a:r>
          </a:p>
          <a:p>
            <a:pPr algn="just"/>
            <a:endParaRPr lang="fr-FR" altLang="it-IT" sz="2400" dirty="0"/>
          </a:p>
          <a:p>
            <a:pPr algn="just"/>
            <a:r>
              <a:rPr lang="fr-FR" altLang="it-IT" sz="2400" dirty="0"/>
              <a:t>Les couleurs sont partout. Elles habitent notre vie de tous les jours. Nous aimons certaines couleurs et pas d’autres. </a:t>
            </a:r>
            <a:endParaRPr lang="it-IT" altLang="it-IT" dirty="0"/>
          </a:p>
        </p:txBody>
      </p:sp>
    </p:spTree>
    <p:extLst>
      <p:ext uri="{BB962C8B-B14F-4D97-AF65-F5344CB8AC3E}">
        <p14:creationId xmlns:p14="http://schemas.microsoft.com/office/powerpoint/2010/main" val="1324983192"/>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8594" name="Titolo 1"/>
          <p:cNvSpPr>
            <a:spLocks noGrp="1"/>
          </p:cNvSpPr>
          <p:nvPr>
            <p:ph type="title"/>
          </p:nvPr>
        </p:nvSpPr>
        <p:spPr/>
        <p:txBody>
          <a:bodyPr/>
          <a:lstStyle/>
          <a:p>
            <a:r>
              <a:rPr lang="it-IT" sz="2100">
                <a:latin typeface="Arial" charset="0"/>
                <a:ea typeface="MS PGothic" charset="0"/>
              </a:rPr>
              <a:t>Paul Eluard</a:t>
            </a:r>
          </a:p>
        </p:txBody>
      </p:sp>
      <p:pic>
        <p:nvPicPr>
          <p:cNvPr id="238595" name="Segnaposto contenuto 5" descr="images-4.jpeg"/>
          <p:cNvPicPr>
            <a:picLocks noGrp="1" noChangeAspect="1"/>
          </p:cNvPicPr>
          <p:nvPr>
            <p:ph idx="1"/>
          </p:nvPr>
        </p:nvPicPr>
        <p:blipFill>
          <a:blip r:embed="rId2">
            <a:extLst>
              <a:ext uri="{28A0092B-C50C-407E-A947-70E740481C1C}">
                <a14:useLocalDpi xmlns:a14="http://schemas.microsoft.com/office/drawing/2010/main" val="0"/>
              </a:ext>
            </a:extLst>
          </a:blip>
          <a:srcRect l="-14598" r="-14598"/>
          <a:stretch>
            <a:fillRect/>
          </a:stretch>
        </p:blipFill>
        <p:spPr/>
      </p:pic>
    </p:spTree>
    <p:extLst>
      <p:ext uri="{BB962C8B-B14F-4D97-AF65-F5344CB8AC3E}">
        <p14:creationId xmlns:p14="http://schemas.microsoft.com/office/powerpoint/2010/main" val="1167434480"/>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9618" name="Titolo 1"/>
          <p:cNvSpPr>
            <a:spLocks noGrp="1"/>
          </p:cNvSpPr>
          <p:nvPr>
            <p:ph type="title"/>
          </p:nvPr>
        </p:nvSpPr>
        <p:spPr/>
        <p:txBody>
          <a:bodyPr/>
          <a:lstStyle/>
          <a:p>
            <a:r>
              <a:rPr lang="it-IT" sz="2100" dirty="0">
                <a:latin typeface="Arial" charset="0"/>
                <a:ea typeface="MS PGothic" charset="0"/>
              </a:rPr>
              <a:t>Paul </a:t>
            </a:r>
            <a:r>
              <a:rPr lang="it-IT" sz="2100" dirty="0" err="1">
                <a:latin typeface="Arial" charset="0"/>
                <a:ea typeface="MS PGothic" charset="0"/>
              </a:rPr>
              <a:t>Eluard</a:t>
            </a:r>
            <a:r>
              <a:rPr lang="it-IT" sz="2100" dirty="0">
                <a:latin typeface="Arial" charset="0"/>
                <a:ea typeface="MS PGothic" charset="0"/>
              </a:rPr>
              <a:t/>
            </a:r>
            <a:br>
              <a:rPr lang="it-IT" sz="2100" dirty="0">
                <a:latin typeface="Arial" charset="0"/>
                <a:ea typeface="MS PGothic" charset="0"/>
              </a:rPr>
            </a:br>
            <a:r>
              <a:rPr lang="it-IT" sz="2100" dirty="0" err="1">
                <a:latin typeface="Arial" charset="0"/>
                <a:ea typeface="MS PGothic" charset="0"/>
              </a:rPr>
              <a:t>dans</a:t>
            </a:r>
            <a:r>
              <a:rPr lang="it-IT" sz="2100" dirty="0">
                <a:latin typeface="Arial" charset="0"/>
                <a:ea typeface="MS PGothic" charset="0"/>
              </a:rPr>
              <a:t> le </a:t>
            </a:r>
            <a:r>
              <a:rPr lang="it-IT" sz="2100" dirty="0" err="1">
                <a:latin typeface="Arial" charset="0"/>
                <a:ea typeface="MS PGothic" charset="0"/>
              </a:rPr>
              <a:t>recueil</a:t>
            </a:r>
            <a:r>
              <a:rPr lang="it-IT" sz="2100" dirty="0">
                <a:latin typeface="Arial" charset="0"/>
                <a:ea typeface="MS PGothic" charset="0"/>
              </a:rPr>
              <a:t> </a:t>
            </a:r>
            <a:r>
              <a:rPr lang="fr-FR" sz="2100" dirty="0">
                <a:latin typeface="Arial" charset="0"/>
                <a:ea typeface="MS PGothic" charset="0"/>
              </a:rPr>
              <a:t>l "L'amour la poésie publié en 1929</a:t>
            </a:r>
            <a:endParaRPr lang="it-IT" sz="2100" dirty="0">
              <a:latin typeface="Arial" charset="0"/>
              <a:ea typeface="MS PGothic" charset="0"/>
            </a:endParaRPr>
          </a:p>
        </p:txBody>
      </p:sp>
      <p:sp>
        <p:nvSpPr>
          <p:cNvPr id="239619" name="Segnaposto contenuto 3"/>
          <p:cNvSpPr>
            <a:spLocks noGrp="1"/>
          </p:cNvSpPr>
          <p:nvPr>
            <p:ph sz="half" idx="2"/>
          </p:nvPr>
        </p:nvSpPr>
        <p:spPr>
          <a:xfrm>
            <a:off x="1485900" y="1970485"/>
            <a:ext cx="3030141" cy="3481388"/>
          </a:xfrm>
        </p:spPr>
        <p:txBody>
          <a:bodyPr>
            <a:normAutofit fontScale="77500" lnSpcReduction="20000"/>
          </a:bodyPr>
          <a:lstStyle/>
          <a:p>
            <a:pPr marL="0" indent="0">
              <a:buNone/>
            </a:pPr>
            <a:r>
              <a:rPr lang="fr-FR" sz="2000" dirty="0">
                <a:latin typeface="Arial" charset="0"/>
                <a:ea typeface="MS PGothic" charset="0"/>
                <a:cs typeface="MS PGothic" charset="0"/>
              </a:rPr>
              <a:t>La terre est bleue comme une orange</a:t>
            </a:r>
          </a:p>
          <a:p>
            <a:pPr marL="0" indent="0">
              <a:buNone/>
            </a:pPr>
            <a:r>
              <a:rPr lang="fr-FR" sz="2000" dirty="0">
                <a:latin typeface="Arial" charset="0"/>
                <a:ea typeface="MS PGothic" charset="0"/>
                <a:cs typeface="MS PGothic" charset="0"/>
              </a:rPr>
              <a:t>Jamais une erreur les mots ne mentent pas</a:t>
            </a:r>
          </a:p>
          <a:p>
            <a:pPr marL="0" indent="0">
              <a:buNone/>
            </a:pPr>
            <a:r>
              <a:rPr lang="fr-FR" sz="2000" dirty="0">
                <a:latin typeface="Arial" charset="0"/>
                <a:ea typeface="MS PGothic" charset="0"/>
                <a:cs typeface="MS PGothic" charset="0"/>
              </a:rPr>
              <a:t>Ils ne vous donnent plus à chanter</a:t>
            </a:r>
          </a:p>
          <a:p>
            <a:pPr marL="0" indent="0">
              <a:buNone/>
            </a:pPr>
            <a:r>
              <a:rPr lang="fr-FR" sz="2000" dirty="0">
                <a:latin typeface="Arial" charset="0"/>
                <a:ea typeface="MS PGothic" charset="0"/>
                <a:cs typeface="MS PGothic" charset="0"/>
              </a:rPr>
              <a:t>Au tour des baisers de s’entendre</a:t>
            </a:r>
          </a:p>
          <a:p>
            <a:pPr marL="0" indent="0">
              <a:buNone/>
            </a:pPr>
            <a:r>
              <a:rPr lang="fr-FR" sz="2000" dirty="0">
                <a:latin typeface="Arial" charset="0"/>
                <a:ea typeface="MS PGothic" charset="0"/>
                <a:cs typeface="MS PGothic" charset="0"/>
              </a:rPr>
              <a:t>Les fous et les amours</a:t>
            </a:r>
          </a:p>
          <a:p>
            <a:pPr marL="0" indent="0">
              <a:buNone/>
            </a:pPr>
            <a:r>
              <a:rPr lang="fr-FR" sz="2000" dirty="0">
                <a:latin typeface="Arial" charset="0"/>
                <a:ea typeface="MS PGothic" charset="0"/>
                <a:cs typeface="MS PGothic" charset="0"/>
              </a:rPr>
              <a:t>Elle sa bouche d’alliance</a:t>
            </a:r>
          </a:p>
          <a:p>
            <a:pPr marL="0" indent="0">
              <a:buNone/>
            </a:pPr>
            <a:r>
              <a:rPr lang="fr-FR" sz="2000" dirty="0">
                <a:latin typeface="Arial" charset="0"/>
                <a:ea typeface="MS PGothic" charset="0"/>
                <a:cs typeface="MS PGothic" charset="0"/>
              </a:rPr>
              <a:t>Tous les secrets tous les sourires</a:t>
            </a:r>
          </a:p>
          <a:p>
            <a:pPr marL="0" indent="0">
              <a:buNone/>
            </a:pPr>
            <a:r>
              <a:rPr lang="fr-FR" sz="2000" dirty="0">
                <a:latin typeface="Arial" charset="0"/>
                <a:ea typeface="MS PGothic" charset="0"/>
                <a:cs typeface="MS PGothic" charset="0"/>
              </a:rPr>
              <a:t>Et quels vêtements d’indulgence</a:t>
            </a:r>
          </a:p>
          <a:p>
            <a:pPr marL="0" indent="0">
              <a:buNone/>
            </a:pPr>
            <a:r>
              <a:rPr lang="fr-FR" sz="2000" dirty="0">
                <a:latin typeface="Arial" charset="0"/>
                <a:ea typeface="MS PGothic" charset="0"/>
                <a:cs typeface="MS PGothic" charset="0"/>
              </a:rPr>
              <a:t>À la croire toute nue.</a:t>
            </a:r>
          </a:p>
          <a:p>
            <a:pPr marL="0" indent="0"/>
            <a:endParaRPr lang="it-IT" dirty="0">
              <a:latin typeface="Arial" charset="0"/>
              <a:ea typeface="MS PGothic" charset="0"/>
              <a:cs typeface="MS PGothic" charset="0"/>
            </a:endParaRPr>
          </a:p>
        </p:txBody>
      </p:sp>
      <p:sp>
        <p:nvSpPr>
          <p:cNvPr id="239620" name="Segnaposto testo 4"/>
          <p:cNvSpPr>
            <a:spLocks noGrp="1"/>
          </p:cNvSpPr>
          <p:nvPr>
            <p:ph type="body" sz="quarter" idx="3"/>
          </p:nvPr>
        </p:nvSpPr>
        <p:spPr/>
        <p:txBody>
          <a:bodyPr/>
          <a:lstStyle/>
          <a:p>
            <a:r>
              <a:rPr lang="it-IT" b="0" dirty="0" err="1">
                <a:latin typeface="Arial" charset="0"/>
                <a:ea typeface="MS PGothic" charset="0"/>
                <a:cs typeface="MS PGothic" charset="0"/>
              </a:rPr>
              <a:t>Traduit</a:t>
            </a:r>
            <a:r>
              <a:rPr lang="it-IT" b="0" dirty="0">
                <a:latin typeface="Arial" charset="0"/>
                <a:ea typeface="MS PGothic" charset="0"/>
                <a:cs typeface="MS PGothic" charset="0"/>
              </a:rPr>
              <a:t> par Franco Fortini</a:t>
            </a:r>
          </a:p>
        </p:txBody>
      </p:sp>
      <p:sp>
        <p:nvSpPr>
          <p:cNvPr id="239621" name="Segnaposto contenuto 5"/>
          <p:cNvSpPr>
            <a:spLocks noGrp="1"/>
          </p:cNvSpPr>
          <p:nvPr>
            <p:ph sz="quarter" idx="4"/>
          </p:nvPr>
        </p:nvSpPr>
        <p:spPr/>
        <p:txBody>
          <a:bodyPr/>
          <a:lstStyle/>
          <a:p>
            <a:pPr>
              <a:lnSpc>
                <a:spcPct val="90000"/>
              </a:lnSpc>
            </a:pPr>
            <a:r>
              <a:rPr lang="it-IT" sz="1650">
                <a:latin typeface="Arial" charset="0"/>
                <a:ea typeface="MS PGothic" charset="0"/>
                <a:cs typeface="MS PGothic" charset="0"/>
              </a:rPr>
              <a:t>la terra è blu come un'arancia</a:t>
            </a:r>
            <a:br>
              <a:rPr lang="it-IT" sz="1650">
                <a:latin typeface="Arial" charset="0"/>
                <a:ea typeface="MS PGothic" charset="0"/>
                <a:cs typeface="MS PGothic" charset="0"/>
              </a:rPr>
            </a:br>
            <a:r>
              <a:rPr lang="it-IT" sz="1650">
                <a:latin typeface="Arial" charset="0"/>
                <a:ea typeface="MS PGothic" charset="0"/>
                <a:cs typeface="MS PGothic" charset="0"/>
              </a:rPr>
              <a:t>mai uno sbaglio le parole non sanno mentire</a:t>
            </a:r>
            <a:br>
              <a:rPr lang="it-IT" sz="1650">
                <a:latin typeface="Arial" charset="0"/>
                <a:ea typeface="MS PGothic" charset="0"/>
                <a:cs typeface="MS PGothic" charset="0"/>
              </a:rPr>
            </a:br>
            <a:r>
              <a:rPr lang="it-IT" sz="1650">
                <a:latin typeface="Arial" charset="0"/>
                <a:ea typeface="MS PGothic" charset="0"/>
                <a:cs typeface="MS PGothic" charset="0"/>
              </a:rPr>
              <a:t>più non vi danno da cantare</a:t>
            </a:r>
            <a:br>
              <a:rPr lang="it-IT" sz="1650">
                <a:latin typeface="Arial" charset="0"/>
                <a:ea typeface="MS PGothic" charset="0"/>
                <a:cs typeface="MS PGothic" charset="0"/>
              </a:rPr>
            </a:br>
            <a:r>
              <a:rPr lang="it-IT" sz="1650">
                <a:latin typeface="Arial" charset="0"/>
                <a:ea typeface="MS PGothic" charset="0"/>
                <a:cs typeface="MS PGothic" charset="0"/>
              </a:rPr>
              <a:t>che al giro dei baci si intendano</a:t>
            </a:r>
            <a:br>
              <a:rPr lang="it-IT" sz="1650">
                <a:latin typeface="Arial" charset="0"/>
                <a:ea typeface="MS PGothic" charset="0"/>
                <a:cs typeface="MS PGothic" charset="0"/>
              </a:rPr>
            </a:br>
            <a:r>
              <a:rPr lang="it-IT" sz="1650">
                <a:latin typeface="Arial" charset="0"/>
                <a:ea typeface="MS PGothic" charset="0"/>
                <a:cs typeface="MS PGothic" charset="0"/>
              </a:rPr>
              <a:t>i dementi e gli amori</a:t>
            </a:r>
            <a:br>
              <a:rPr lang="it-IT" sz="1650">
                <a:latin typeface="Arial" charset="0"/>
                <a:ea typeface="MS PGothic" charset="0"/>
                <a:cs typeface="MS PGothic" charset="0"/>
              </a:rPr>
            </a:br>
            <a:r>
              <a:rPr lang="it-IT" sz="1650">
                <a:latin typeface="Arial" charset="0"/>
                <a:ea typeface="MS PGothic" charset="0"/>
                <a:cs typeface="MS PGothic" charset="0"/>
              </a:rPr>
              <a:t>lei le labbra d'intesa</a:t>
            </a:r>
            <a:br>
              <a:rPr lang="it-IT" sz="1650">
                <a:latin typeface="Arial" charset="0"/>
                <a:ea typeface="MS PGothic" charset="0"/>
                <a:cs typeface="MS PGothic" charset="0"/>
              </a:rPr>
            </a:br>
            <a:r>
              <a:rPr lang="it-IT" sz="1650">
                <a:latin typeface="Arial" charset="0"/>
                <a:ea typeface="MS PGothic" charset="0"/>
                <a:cs typeface="MS PGothic" charset="0"/>
              </a:rPr>
              <a:t>i segreti i sorrisi</a:t>
            </a:r>
            <a:br>
              <a:rPr lang="it-IT" sz="1650">
                <a:latin typeface="Arial" charset="0"/>
                <a:ea typeface="MS PGothic" charset="0"/>
                <a:cs typeface="MS PGothic" charset="0"/>
              </a:rPr>
            </a:br>
            <a:r>
              <a:rPr lang="it-IT" sz="1650">
                <a:latin typeface="Arial" charset="0"/>
                <a:ea typeface="MS PGothic" charset="0"/>
                <a:cs typeface="MS PGothic" charset="0"/>
              </a:rPr>
              <a:t>che vesti d'indulgenza</a:t>
            </a:r>
            <a:br>
              <a:rPr lang="it-IT" sz="1650">
                <a:latin typeface="Arial" charset="0"/>
                <a:ea typeface="MS PGothic" charset="0"/>
                <a:cs typeface="MS PGothic" charset="0"/>
              </a:rPr>
            </a:br>
            <a:r>
              <a:rPr lang="it-IT" sz="1650">
                <a:latin typeface="Arial" charset="0"/>
                <a:ea typeface="MS PGothic" charset="0"/>
                <a:cs typeface="MS PGothic" charset="0"/>
              </a:rPr>
              <a:t>crederla tutta nuda.</a:t>
            </a:r>
          </a:p>
          <a:p>
            <a:pPr>
              <a:lnSpc>
                <a:spcPct val="90000"/>
              </a:lnSpc>
            </a:pPr>
            <a:endParaRPr lang="it-IT" sz="1650">
              <a:latin typeface="Arial" charset="0"/>
              <a:ea typeface="MS PGothic" charset="0"/>
              <a:cs typeface="MS PGothic" charset="0"/>
            </a:endParaRPr>
          </a:p>
        </p:txBody>
      </p:sp>
    </p:spTree>
    <p:extLst>
      <p:ext uri="{BB962C8B-B14F-4D97-AF65-F5344CB8AC3E}">
        <p14:creationId xmlns:p14="http://schemas.microsoft.com/office/powerpoint/2010/main" val="120048289"/>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0642" name="Titolo 1"/>
          <p:cNvSpPr>
            <a:spLocks noGrp="1"/>
          </p:cNvSpPr>
          <p:nvPr>
            <p:ph type="title"/>
          </p:nvPr>
        </p:nvSpPr>
        <p:spPr/>
        <p:txBody>
          <a:bodyPr>
            <a:normAutofit/>
          </a:bodyPr>
          <a:lstStyle/>
          <a:p>
            <a:r>
              <a:rPr lang="it-IT" sz="2800" dirty="0">
                <a:latin typeface="Arial" charset="0"/>
                <a:ea typeface="MS PGothic" charset="0"/>
              </a:rPr>
              <a:t>Rosso/</a:t>
            </a:r>
            <a:r>
              <a:rPr lang="it-IT" sz="2800" dirty="0" err="1">
                <a:latin typeface="Arial" charset="0"/>
                <a:ea typeface="MS PGothic" charset="0"/>
              </a:rPr>
              <a:t>rouge</a:t>
            </a:r>
            <a:r>
              <a:rPr lang="it-IT" sz="2800" dirty="0">
                <a:latin typeface="Arial" charset="0"/>
                <a:ea typeface="MS PGothic" charset="0"/>
              </a:rPr>
              <a:t> et </a:t>
            </a:r>
            <a:r>
              <a:rPr lang="it-IT" sz="2800" dirty="0" err="1">
                <a:latin typeface="Arial" charset="0"/>
                <a:ea typeface="MS PGothic" charset="0"/>
              </a:rPr>
              <a:t>roux</a:t>
            </a:r>
            <a:endParaRPr lang="it-IT" sz="2800" dirty="0">
              <a:latin typeface="Arial" charset="0"/>
              <a:ea typeface="MS PGothic" charset="0"/>
            </a:endParaRPr>
          </a:p>
        </p:txBody>
      </p:sp>
      <p:sp>
        <p:nvSpPr>
          <p:cNvPr id="240643" name="Segnaposto contenuto 2"/>
          <p:cNvSpPr>
            <a:spLocks noGrp="1"/>
          </p:cNvSpPr>
          <p:nvPr>
            <p:ph idx="1"/>
          </p:nvPr>
        </p:nvSpPr>
        <p:spPr/>
        <p:txBody>
          <a:bodyPr>
            <a:normAutofit/>
          </a:bodyPr>
          <a:lstStyle/>
          <a:p>
            <a:pPr algn="just"/>
            <a:r>
              <a:rPr lang="fr-FR" sz="2400" dirty="0">
                <a:latin typeface="Arial" charset="0"/>
                <a:ea typeface="MS PGothic" charset="0"/>
                <a:cs typeface="MS PGothic" charset="0"/>
              </a:rPr>
              <a:t>La langue française distingue le rouge du roux. Le roux sera employé principalement pour les cheveux et les poils des animaux, et remarquez que la </a:t>
            </a:r>
            <a:r>
              <a:rPr lang="fr-FR" sz="2400" i="1" dirty="0" err="1">
                <a:latin typeface="Arial" charset="0"/>
                <a:ea typeface="MS PGothic" charset="0"/>
                <a:cs typeface="MS PGothic" charset="0"/>
              </a:rPr>
              <a:t>luna</a:t>
            </a:r>
            <a:r>
              <a:rPr lang="fr-FR" sz="2400" i="1" dirty="0">
                <a:latin typeface="Arial" charset="0"/>
                <a:ea typeface="MS PGothic" charset="0"/>
                <a:cs typeface="MS PGothic" charset="0"/>
              </a:rPr>
              <a:t> rossa </a:t>
            </a:r>
            <a:r>
              <a:rPr lang="fr-FR" sz="2400" dirty="0">
                <a:latin typeface="Arial" charset="0"/>
                <a:ea typeface="MS PGothic" charset="0"/>
                <a:cs typeface="MS PGothic" charset="0"/>
              </a:rPr>
              <a:t>correspond aussi à la « lune rousse ».</a:t>
            </a:r>
            <a:endParaRPr lang="it-IT" sz="2400" dirty="0">
              <a:latin typeface="Arial" charset="0"/>
              <a:ea typeface="MS PGothic" charset="0"/>
              <a:cs typeface="MS PGothic" charset="0"/>
            </a:endParaRPr>
          </a:p>
          <a:p>
            <a:pPr algn="just"/>
            <a:r>
              <a:rPr lang="fr-FR" sz="2400" dirty="0">
                <a:latin typeface="Arial" charset="0"/>
                <a:ea typeface="MS PGothic" charset="0"/>
                <a:cs typeface="MS PGothic" charset="0"/>
              </a:rPr>
              <a:t>De plus, sachez que si « Rouge » et </a:t>
            </a:r>
            <a:r>
              <a:rPr lang="fr-FR" sz="2400" i="1" dirty="0">
                <a:latin typeface="Arial" charset="0"/>
                <a:ea typeface="MS PGothic" charset="0"/>
                <a:cs typeface="MS PGothic" charset="0"/>
              </a:rPr>
              <a:t>Rosso</a:t>
            </a:r>
            <a:r>
              <a:rPr lang="fr-FR" sz="2400" dirty="0">
                <a:latin typeface="Arial" charset="0"/>
                <a:ea typeface="MS PGothic" charset="0"/>
                <a:cs typeface="MS PGothic" charset="0"/>
              </a:rPr>
              <a:t> représentent la couleur de la passion, de l’amour, de la colère, du prestige, de l’interdit, du danger, de la révolte, seul </a:t>
            </a:r>
            <a:r>
              <a:rPr lang="fr-FR" sz="2400" i="1" dirty="0">
                <a:latin typeface="Arial" charset="0"/>
                <a:ea typeface="MS PGothic" charset="0"/>
                <a:cs typeface="MS PGothic" charset="0"/>
              </a:rPr>
              <a:t>Rosso</a:t>
            </a:r>
            <a:r>
              <a:rPr lang="fr-FR" sz="2400" dirty="0">
                <a:latin typeface="Arial" charset="0"/>
                <a:ea typeface="MS PGothic" charset="0"/>
                <a:cs typeface="MS PGothic" charset="0"/>
              </a:rPr>
              <a:t> est associé à la pornographie. </a:t>
            </a:r>
            <a:r>
              <a:rPr lang="fr-FR" sz="2400" i="1" dirty="0">
                <a:latin typeface="Arial" charset="0"/>
                <a:ea typeface="MS PGothic" charset="0"/>
                <a:cs typeface="MS PGothic" charset="0"/>
              </a:rPr>
              <a:t>Un film a </a:t>
            </a:r>
            <a:r>
              <a:rPr lang="fr-FR" sz="2400" i="1" dirty="0" err="1">
                <a:latin typeface="Arial" charset="0"/>
                <a:ea typeface="MS PGothic" charset="0"/>
                <a:cs typeface="MS PGothic" charset="0"/>
              </a:rPr>
              <a:t>luce</a:t>
            </a:r>
            <a:r>
              <a:rPr lang="fr-FR" sz="2400" i="1" dirty="0">
                <a:latin typeface="Arial" charset="0"/>
                <a:ea typeface="MS PGothic" charset="0"/>
                <a:cs typeface="MS PGothic" charset="0"/>
              </a:rPr>
              <a:t> rossa</a:t>
            </a:r>
            <a:r>
              <a:rPr lang="fr-FR" sz="2400" dirty="0">
                <a:latin typeface="Arial" charset="0"/>
                <a:ea typeface="MS PGothic" charset="0"/>
                <a:cs typeface="MS PGothic" charset="0"/>
              </a:rPr>
              <a:t> sera traduit par « un film classé X » ou par « un film porno ».</a:t>
            </a:r>
            <a:endParaRPr lang="it-IT" sz="2400" dirty="0">
              <a:latin typeface="Arial" charset="0"/>
              <a:ea typeface="MS PGothic" charset="0"/>
              <a:cs typeface="MS PGothic" charset="0"/>
            </a:endParaRPr>
          </a:p>
          <a:p>
            <a:endParaRPr lang="it-IT" sz="2400" dirty="0">
              <a:latin typeface="Arial" charset="0"/>
              <a:ea typeface="MS PGothic" charset="0"/>
              <a:cs typeface="MS PGothic" charset="0"/>
            </a:endParaRPr>
          </a:p>
        </p:txBody>
      </p:sp>
    </p:spTree>
    <p:extLst>
      <p:ext uri="{BB962C8B-B14F-4D97-AF65-F5344CB8AC3E}">
        <p14:creationId xmlns:p14="http://schemas.microsoft.com/office/powerpoint/2010/main" val="1778509571"/>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1666" name="Titolo 1"/>
          <p:cNvSpPr>
            <a:spLocks noGrp="1"/>
          </p:cNvSpPr>
          <p:nvPr>
            <p:ph type="title"/>
          </p:nvPr>
        </p:nvSpPr>
        <p:spPr/>
        <p:txBody>
          <a:bodyPr/>
          <a:lstStyle/>
          <a:p>
            <a:r>
              <a:rPr lang="it-IT" sz="2100">
                <a:latin typeface="Arial" charset="0"/>
                <a:ea typeface="MS PGothic" charset="0"/>
              </a:rPr>
              <a:t>Rosso?</a:t>
            </a:r>
          </a:p>
        </p:txBody>
      </p:sp>
      <p:sp>
        <p:nvSpPr>
          <p:cNvPr id="241667" name="Segnaposto contenuto 2"/>
          <p:cNvSpPr>
            <a:spLocks noGrp="1"/>
          </p:cNvSpPr>
          <p:nvPr>
            <p:ph idx="1"/>
          </p:nvPr>
        </p:nvSpPr>
        <p:spPr/>
        <p:txBody>
          <a:bodyPr>
            <a:normAutofit/>
          </a:bodyPr>
          <a:lstStyle/>
          <a:p>
            <a:pPr algn="just"/>
            <a:r>
              <a:rPr lang="fr-FR" sz="2400" dirty="0">
                <a:latin typeface="Arial" charset="0"/>
                <a:ea typeface="MS PGothic" charset="0"/>
                <a:cs typeface="MS PGothic" charset="0"/>
              </a:rPr>
              <a:t>Si vous deviez traduire « </a:t>
            </a:r>
            <a:r>
              <a:rPr lang="fr-FR" sz="2400" i="1" dirty="0">
                <a:latin typeface="Arial" charset="0"/>
                <a:ea typeface="MS PGothic" charset="0"/>
                <a:cs typeface="MS PGothic" charset="0"/>
              </a:rPr>
              <a:t>Ha i </a:t>
            </a:r>
            <a:r>
              <a:rPr lang="fr-FR" sz="2400" i="1" dirty="0" err="1">
                <a:latin typeface="Arial" charset="0"/>
                <a:ea typeface="MS PGothic" charset="0"/>
                <a:cs typeface="MS PGothic" charset="0"/>
              </a:rPr>
              <a:t>cappelli</a:t>
            </a:r>
            <a:r>
              <a:rPr lang="fr-FR" sz="2400" i="1" dirty="0">
                <a:latin typeface="Arial" charset="0"/>
                <a:ea typeface="MS PGothic" charset="0"/>
                <a:cs typeface="MS PGothic" charset="0"/>
              </a:rPr>
              <a:t> </a:t>
            </a:r>
            <a:r>
              <a:rPr lang="fr-FR" sz="2400" i="1" dirty="0" err="1">
                <a:latin typeface="Arial" charset="0"/>
                <a:ea typeface="MS PGothic" charset="0"/>
                <a:cs typeface="MS PGothic" charset="0"/>
              </a:rPr>
              <a:t>rossi</a:t>
            </a:r>
            <a:r>
              <a:rPr lang="fr-FR" sz="2400" i="1" dirty="0">
                <a:latin typeface="Arial" charset="0"/>
                <a:ea typeface="MS PGothic" charset="0"/>
                <a:cs typeface="MS PGothic" charset="0"/>
              </a:rPr>
              <a:t> </a:t>
            </a:r>
            <a:r>
              <a:rPr lang="fr-FR" sz="2400" dirty="0">
                <a:latin typeface="Arial" charset="0"/>
                <a:ea typeface="MS PGothic" charset="0"/>
                <a:cs typeface="MS PGothic" charset="0"/>
              </a:rPr>
              <a:t>» en français, vous choisiriez « Elle/il a les cheveux rouge ou roux ? Cela dépend. Si c’est la couleur naturelle, vous devrez opter pour « roux », mais si c’est le résultat d’une coloration rouge, vous devrez dire  « rouge ». </a:t>
            </a:r>
          </a:p>
          <a:p>
            <a:pPr algn="just"/>
            <a:r>
              <a:rPr lang="fr-FR" sz="2400" dirty="0">
                <a:latin typeface="Arial" charset="0"/>
                <a:ea typeface="MS PGothic" charset="0"/>
                <a:cs typeface="MS PGothic" charset="0"/>
              </a:rPr>
              <a:t>À l’occasion de la </a:t>
            </a:r>
            <a:r>
              <a:rPr lang="fr-FR" sz="2400" i="1" dirty="0">
                <a:latin typeface="Arial" charset="0"/>
                <a:ea typeface="MS PGothic" charset="0"/>
                <a:cs typeface="MS PGothic" charset="0"/>
              </a:rPr>
              <a:t>Ginger </a:t>
            </a:r>
            <a:r>
              <a:rPr lang="fr-FR" sz="2400" i="1" dirty="0" err="1">
                <a:latin typeface="Arial" charset="0"/>
                <a:ea typeface="MS PGothic" charset="0"/>
                <a:cs typeface="MS PGothic" charset="0"/>
              </a:rPr>
              <a:t>Pride</a:t>
            </a:r>
            <a:r>
              <a:rPr lang="fr-FR" sz="2400" dirty="0">
                <a:latin typeface="Arial" charset="0"/>
                <a:ea typeface="MS PGothic" charset="0"/>
                <a:cs typeface="MS PGothic" charset="0"/>
              </a:rPr>
              <a:t> qui a eu lieu à Edimbourg, vous trouvez en français “Les roux aussi ont leur marche des fiertés” (</a:t>
            </a:r>
            <a:r>
              <a:rPr lang="fr-FR" sz="2400" i="1" dirty="0">
                <a:latin typeface="Arial" charset="0"/>
                <a:ea typeface="MS PGothic" charset="0"/>
                <a:cs typeface="MS PGothic" charset="0"/>
              </a:rPr>
              <a:t>Marianne</a:t>
            </a:r>
            <a:r>
              <a:rPr lang="fr-FR" sz="2400" dirty="0">
                <a:latin typeface="Arial" charset="0"/>
                <a:ea typeface="MS PGothic" charset="0"/>
                <a:cs typeface="MS PGothic" charset="0"/>
              </a:rPr>
              <a:t> 13 Août 2013) alors qu’en italien «A </a:t>
            </a:r>
            <a:r>
              <a:rPr lang="fr-FR" sz="2400" dirty="0" err="1">
                <a:latin typeface="Arial" charset="0"/>
                <a:ea typeface="MS PGothic" charset="0"/>
                <a:cs typeface="MS PGothic" charset="0"/>
              </a:rPr>
              <a:t>Edimburgo</a:t>
            </a:r>
            <a:r>
              <a:rPr lang="fr-FR" sz="2400" dirty="0">
                <a:latin typeface="Arial" charset="0"/>
                <a:ea typeface="MS PGothic" charset="0"/>
                <a:cs typeface="MS PGothic" charset="0"/>
              </a:rPr>
              <a:t> anche i </a:t>
            </a:r>
            <a:r>
              <a:rPr lang="fr-FR" sz="2400" dirty="0" err="1">
                <a:latin typeface="Arial" charset="0"/>
                <a:ea typeface="MS PGothic" charset="0"/>
                <a:cs typeface="MS PGothic" charset="0"/>
              </a:rPr>
              <a:t>capelli</a:t>
            </a:r>
            <a:r>
              <a:rPr lang="fr-FR" sz="2400" dirty="0">
                <a:latin typeface="Arial" charset="0"/>
                <a:ea typeface="MS PGothic" charset="0"/>
                <a:cs typeface="MS PGothic" charset="0"/>
              </a:rPr>
              <a:t> </a:t>
            </a:r>
            <a:r>
              <a:rPr lang="fr-FR" sz="2400" dirty="0" err="1">
                <a:latin typeface="Arial" charset="0"/>
                <a:ea typeface="MS PGothic" charset="0"/>
                <a:cs typeface="MS PGothic" charset="0"/>
              </a:rPr>
              <a:t>rossi</a:t>
            </a:r>
            <a:r>
              <a:rPr lang="fr-FR" sz="2400" dirty="0">
                <a:latin typeface="Arial" charset="0"/>
                <a:ea typeface="MS PGothic" charset="0"/>
                <a:cs typeface="MS PGothic" charset="0"/>
              </a:rPr>
              <a:t> </a:t>
            </a:r>
            <a:r>
              <a:rPr lang="fr-FR" sz="2400" dirty="0" err="1">
                <a:latin typeface="Arial" charset="0"/>
                <a:ea typeface="MS PGothic" charset="0"/>
                <a:cs typeface="MS PGothic" charset="0"/>
              </a:rPr>
              <a:t>vanno</a:t>
            </a:r>
            <a:r>
              <a:rPr lang="fr-FR" sz="2400" dirty="0">
                <a:latin typeface="Arial" charset="0"/>
                <a:ea typeface="MS PGothic" charset="0"/>
                <a:cs typeface="MS PGothic" charset="0"/>
              </a:rPr>
              <a:t> in </a:t>
            </a:r>
            <a:r>
              <a:rPr lang="fr-FR" sz="2400" dirty="0" err="1">
                <a:latin typeface="Arial" charset="0"/>
                <a:ea typeface="MS PGothic" charset="0"/>
                <a:cs typeface="MS PGothic" charset="0"/>
              </a:rPr>
              <a:t>marcia</a:t>
            </a:r>
            <a:r>
              <a:rPr lang="fr-FR" sz="2400" dirty="0">
                <a:latin typeface="Arial" charset="0"/>
                <a:ea typeface="MS PGothic" charset="0"/>
                <a:cs typeface="MS PGothic" charset="0"/>
              </a:rPr>
              <a:t> » ( </a:t>
            </a:r>
            <a:r>
              <a:rPr lang="fr-FR" sz="2400" dirty="0" err="1">
                <a:latin typeface="Arial" charset="0"/>
                <a:ea typeface="MS PGothic" charset="0"/>
                <a:cs typeface="MS PGothic" charset="0"/>
              </a:rPr>
              <a:t>it.paperblog</a:t>
            </a:r>
            <a:r>
              <a:rPr lang="fr-FR" sz="2400" dirty="0">
                <a:latin typeface="Arial" charset="0"/>
                <a:ea typeface="MS PGothic" charset="0"/>
                <a:cs typeface="MS PGothic" charset="0"/>
              </a:rPr>
              <a:t> 13 Août 2013).</a:t>
            </a:r>
            <a:endParaRPr lang="it-IT" sz="2400" dirty="0">
              <a:latin typeface="Arial" charset="0"/>
              <a:ea typeface="MS PGothic" charset="0"/>
              <a:cs typeface="MS PGothic" charset="0"/>
            </a:endParaRPr>
          </a:p>
          <a:p>
            <a:pPr algn="just">
              <a:buFontTx/>
              <a:buNone/>
            </a:pPr>
            <a:r>
              <a:rPr lang="fr-FR" sz="2400" dirty="0">
                <a:latin typeface="Arial" charset="0"/>
                <a:ea typeface="MS PGothic" charset="0"/>
                <a:cs typeface="MS PGothic" charset="0"/>
              </a:rPr>
              <a:t> </a:t>
            </a:r>
            <a:endParaRPr lang="it-IT" sz="2400" dirty="0">
              <a:latin typeface="Arial" charset="0"/>
              <a:ea typeface="MS PGothic" charset="0"/>
              <a:cs typeface="MS PGothic" charset="0"/>
            </a:endParaRPr>
          </a:p>
          <a:p>
            <a:endParaRPr lang="it-IT" sz="2400" dirty="0">
              <a:latin typeface="Arial" charset="0"/>
              <a:ea typeface="MS PGothic" charset="0"/>
              <a:cs typeface="MS PGothic" charset="0"/>
            </a:endParaRPr>
          </a:p>
        </p:txBody>
      </p:sp>
    </p:spTree>
    <p:extLst>
      <p:ext uri="{BB962C8B-B14F-4D97-AF65-F5344CB8AC3E}">
        <p14:creationId xmlns:p14="http://schemas.microsoft.com/office/powerpoint/2010/main" val="2633239229"/>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400" dirty="0"/>
              <a:t>Couleurs et expressions imagées</a:t>
            </a:r>
          </a:p>
        </p:txBody>
      </p:sp>
      <p:sp>
        <p:nvSpPr>
          <p:cNvPr id="3" name="Segnaposto contenuto 2"/>
          <p:cNvSpPr>
            <a:spLocks noGrp="1"/>
          </p:cNvSpPr>
          <p:nvPr>
            <p:ph idx="1"/>
          </p:nvPr>
        </p:nvSpPr>
        <p:spPr/>
        <p:txBody>
          <a:bodyPr>
            <a:normAutofit lnSpcReduction="10000"/>
          </a:bodyPr>
          <a:lstStyle/>
          <a:p>
            <a:pPr algn="just"/>
            <a:r>
              <a:rPr lang="fr-FR" sz="2400" dirty="0"/>
              <a:t>Ce n’est pas un hasard si nous voyons rouge, rions jaune, devenons verts de peur, bleus de colère ou blancs comme un linge. Les couleurs ne sont pas anodines. Elles véhiculent des tabous, des préjugés auxquels nous obéissons sans le savoir, elles possèdent des sens cachés qui influencent notre environnement, nos comportements, notre langage, notre imaginaire. Les couleurs ont une histoire mouvementée qui raconte l’évolution des mentalités.</a:t>
            </a:r>
            <a:endParaRPr lang="it-IT" sz="2400" dirty="0"/>
          </a:p>
          <a:p>
            <a:r>
              <a:rPr lang="fr-FR" sz="2400" dirty="0"/>
              <a:t> M. </a:t>
            </a:r>
            <a:r>
              <a:rPr lang="fr-FR" sz="2400" dirty="0" err="1"/>
              <a:t>Pastoreau</a:t>
            </a:r>
            <a:r>
              <a:rPr lang="fr-FR" sz="2400" dirty="0"/>
              <a:t> et D. </a:t>
            </a:r>
            <a:r>
              <a:rPr lang="fr-FR" sz="2400" dirty="0" err="1"/>
              <a:t>Simmonet</a:t>
            </a:r>
            <a:r>
              <a:rPr lang="fr-FR" sz="2400" dirty="0"/>
              <a:t>, </a:t>
            </a:r>
            <a:r>
              <a:rPr lang="fr-FR" sz="2400" i="1" dirty="0"/>
              <a:t>Le petit livre des couleurs</a:t>
            </a:r>
            <a:r>
              <a:rPr lang="fr-FR" sz="2400" dirty="0"/>
              <a:t>, Ed. Panama, Paris, 2005, quatrième de couverture. </a:t>
            </a:r>
            <a:endParaRPr lang="it-IT" sz="2400" dirty="0"/>
          </a:p>
          <a:p>
            <a:pPr marL="0" indent="0">
              <a:buNone/>
            </a:pPr>
            <a:r>
              <a:rPr lang="fr-FR" sz="2400" dirty="0"/>
              <a:t/>
            </a:r>
            <a:br>
              <a:rPr lang="fr-FR" sz="2400" dirty="0"/>
            </a:br>
            <a:r>
              <a:rPr lang="fr-FR" sz="2400" dirty="0"/>
              <a:t> </a:t>
            </a:r>
            <a:endParaRPr lang="it-IT" sz="2400" dirty="0"/>
          </a:p>
          <a:p>
            <a:endParaRPr lang="fr-CA" sz="2400" dirty="0"/>
          </a:p>
        </p:txBody>
      </p:sp>
    </p:spTree>
    <p:extLst>
      <p:ext uri="{BB962C8B-B14F-4D97-AF65-F5344CB8AC3E}">
        <p14:creationId xmlns:p14="http://schemas.microsoft.com/office/powerpoint/2010/main" val="3565407904"/>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fr-CA" sz="2800" dirty="0" smtClean="0"/>
              <a:t>vous connaissez des expressions imagées avec des couleurs?</a:t>
            </a:r>
            <a:br>
              <a:rPr lang="fr-CA" sz="2800" dirty="0" smtClean="0"/>
            </a:br>
            <a:endParaRPr lang="fr-CA" sz="2800" dirty="0"/>
          </a:p>
        </p:txBody>
      </p:sp>
      <p:sp>
        <p:nvSpPr>
          <p:cNvPr id="3" name="Segnaposto contenuto 2"/>
          <p:cNvSpPr>
            <a:spLocks noGrp="1"/>
          </p:cNvSpPr>
          <p:nvPr>
            <p:ph idx="1"/>
          </p:nvPr>
        </p:nvSpPr>
        <p:spPr/>
        <p:txBody>
          <a:bodyPr>
            <a:normAutofit/>
          </a:bodyPr>
          <a:lstStyle/>
          <a:p>
            <a:endParaRPr lang="fr-CA" sz="2400" dirty="0"/>
          </a:p>
          <a:p>
            <a:r>
              <a:rPr lang="fr-CA" sz="2400" dirty="0" err="1" smtClean="0"/>
              <a:t>rosso</a:t>
            </a:r>
            <a:r>
              <a:rPr lang="fr-CA" sz="2400" dirty="0" smtClean="0"/>
              <a:t> come un </a:t>
            </a:r>
            <a:r>
              <a:rPr lang="fr-CA" sz="2400" dirty="0" err="1" smtClean="0"/>
              <a:t>pomodoro</a:t>
            </a:r>
            <a:endParaRPr lang="fr-CA" sz="2400" dirty="0" smtClean="0"/>
          </a:p>
          <a:p>
            <a:r>
              <a:rPr lang="fr-CA" sz="2400" dirty="0" err="1" smtClean="0"/>
              <a:t>arrabbiato</a:t>
            </a:r>
            <a:r>
              <a:rPr lang="fr-CA" sz="2400" dirty="0" smtClean="0"/>
              <a:t> </a:t>
            </a:r>
            <a:r>
              <a:rPr lang="fr-CA" sz="2400" dirty="0" err="1" smtClean="0"/>
              <a:t>nero</a:t>
            </a:r>
            <a:endParaRPr lang="fr-CA" sz="2400" dirty="0" smtClean="0"/>
          </a:p>
          <a:p>
            <a:r>
              <a:rPr lang="fr-CA" sz="2400" dirty="0" err="1" smtClean="0"/>
              <a:t>mettere</a:t>
            </a:r>
            <a:r>
              <a:rPr lang="fr-CA" sz="2400" dirty="0" smtClean="0"/>
              <a:t> </a:t>
            </a:r>
            <a:r>
              <a:rPr lang="fr-CA" sz="2400" dirty="0" err="1" smtClean="0"/>
              <a:t>nero</a:t>
            </a:r>
            <a:r>
              <a:rPr lang="fr-CA" sz="2400" dirty="0" smtClean="0"/>
              <a:t> su </a:t>
            </a:r>
            <a:r>
              <a:rPr lang="fr-CA" sz="2400" dirty="0" err="1" smtClean="0"/>
              <a:t>bianco</a:t>
            </a:r>
            <a:endParaRPr lang="fr-CA" sz="2400" dirty="0" smtClean="0"/>
          </a:p>
          <a:p>
            <a:r>
              <a:rPr lang="fr-CA" sz="2400" dirty="0" err="1" smtClean="0"/>
              <a:t>essere</a:t>
            </a:r>
            <a:r>
              <a:rPr lang="fr-CA" sz="2400" dirty="0" smtClean="0"/>
              <a:t> al </a:t>
            </a:r>
            <a:r>
              <a:rPr lang="fr-CA" sz="2400" dirty="0" err="1" smtClean="0"/>
              <a:t>verde</a:t>
            </a:r>
            <a:endParaRPr lang="fr-CA" sz="2400" dirty="0" smtClean="0"/>
          </a:p>
          <a:p>
            <a:r>
              <a:rPr lang="fr-CA" sz="2400" dirty="0" err="1" smtClean="0"/>
              <a:t>etre</a:t>
            </a:r>
            <a:r>
              <a:rPr lang="fr-CA" sz="2400" dirty="0" smtClean="0"/>
              <a:t> vert de rage</a:t>
            </a:r>
            <a:endParaRPr lang="fr-CA" sz="2400" dirty="0"/>
          </a:p>
        </p:txBody>
      </p:sp>
    </p:spTree>
    <p:extLst>
      <p:ext uri="{BB962C8B-B14F-4D97-AF65-F5344CB8AC3E}">
        <p14:creationId xmlns:p14="http://schemas.microsoft.com/office/powerpoint/2010/main" val="1689911990"/>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3714" name="Titolo 1"/>
          <p:cNvSpPr>
            <a:spLocks noGrp="1"/>
          </p:cNvSpPr>
          <p:nvPr>
            <p:ph type="title"/>
          </p:nvPr>
        </p:nvSpPr>
        <p:spPr/>
        <p:txBody>
          <a:bodyPr/>
          <a:lstStyle/>
          <a:p>
            <a:r>
              <a:rPr lang="fr-FR" sz="2100">
                <a:latin typeface="Arial" charset="0"/>
                <a:ea typeface="MS PGothic" charset="0"/>
              </a:rPr>
              <a:t>Expressions imagées et lexies composées</a:t>
            </a:r>
            <a:br>
              <a:rPr lang="fr-FR" sz="2100">
                <a:latin typeface="Arial" charset="0"/>
                <a:ea typeface="MS PGothic" charset="0"/>
              </a:rPr>
            </a:br>
            <a:r>
              <a:rPr lang="fr-FR" sz="2100">
                <a:latin typeface="Arial" charset="0"/>
                <a:ea typeface="MS PGothic" charset="0"/>
              </a:rPr>
              <a:t>avec les couleurs</a:t>
            </a:r>
            <a:endParaRPr lang="it-IT" sz="2100">
              <a:latin typeface="Arial" charset="0"/>
              <a:ea typeface="MS PGothic" charset="0"/>
            </a:endParaRPr>
          </a:p>
        </p:txBody>
      </p:sp>
      <p:sp>
        <p:nvSpPr>
          <p:cNvPr id="243715" name="Segnaposto contenuto 2"/>
          <p:cNvSpPr>
            <a:spLocks noGrp="1"/>
          </p:cNvSpPr>
          <p:nvPr>
            <p:ph idx="1"/>
          </p:nvPr>
        </p:nvSpPr>
        <p:spPr/>
        <p:txBody>
          <a:bodyPr/>
          <a:lstStyle/>
          <a:p>
            <a:pPr algn="just"/>
            <a:r>
              <a:rPr lang="fr-FR" sz="2400" dirty="0">
                <a:latin typeface="Arial" charset="0"/>
                <a:ea typeface="MS PGothic" charset="0"/>
                <a:cs typeface="MS PGothic" charset="0"/>
              </a:rPr>
              <a:t>Toutes ces couleurs et leurs symboliques se sont figées dans la langue au cours de l’histoire et alimentent de nombreuses expressions imagées et unités lexicales formées par un nom et un adjectif de couleur (locutions nominales), formes bien vivantes dans les discours d’aujourd’hui.</a:t>
            </a:r>
          </a:p>
          <a:p>
            <a:pPr>
              <a:buFontTx/>
              <a:buNone/>
            </a:pPr>
            <a:r>
              <a:rPr lang="fr-FR" sz="2400" dirty="0">
                <a:latin typeface="Arial" charset="0"/>
                <a:ea typeface="MS PGothic" charset="0"/>
                <a:cs typeface="MS PGothic" charset="0"/>
              </a:rPr>
              <a:t/>
            </a:r>
            <a:br>
              <a:rPr lang="fr-FR" sz="2400" dirty="0">
                <a:latin typeface="Arial" charset="0"/>
                <a:ea typeface="MS PGothic" charset="0"/>
                <a:cs typeface="MS PGothic" charset="0"/>
              </a:rPr>
            </a:br>
            <a:r>
              <a:rPr lang="fr-FR" sz="2400" dirty="0">
                <a:latin typeface="Arial" charset="0"/>
                <a:ea typeface="MS PGothic" charset="0"/>
                <a:cs typeface="MS PGothic" charset="0"/>
              </a:rPr>
              <a:t> </a:t>
            </a:r>
          </a:p>
          <a:p>
            <a:endParaRPr lang="it-IT" sz="1800" dirty="0">
              <a:latin typeface="Arial" charset="0"/>
              <a:ea typeface="MS PGothic" charset="0"/>
              <a:cs typeface="MS PGothic" charset="0"/>
            </a:endParaRPr>
          </a:p>
        </p:txBody>
      </p:sp>
    </p:spTree>
    <p:extLst>
      <p:ext uri="{BB962C8B-B14F-4D97-AF65-F5344CB8AC3E}">
        <p14:creationId xmlns:p14="http://schemas.microsoft.com/office/powerpoint/2010/main" val="2072714252"/>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4738" name="Titolo 1"/>
          <p:cNvSpPr>
            <a:spLocks noGrp="1"/>
          </p:cNvSpPr>
          <p:nvPr>
            <p:ph type="title"/>
          </p:nvPr>
        </p:nvSpPr>
        <p:spPr/>
        <p:txBody>
          <a:bodyPr>
            <a:normAutofit fontScale="90000"/>
          </a:bodyPr>
          <a:lstStyle/>
          <a:p>
            <a:r>
              <a:rPr lang="fr-FR" sz="1725" b="1" dirty="0">
                <a:latin typeface="Arial" charset="0"/>
                <a:ea typeface="MS PGothic" charset="0"/>
              </a:rPr>
              <a:t/>
            </a:r>
            <a:br>
              <a:rPr lang="fr-FR" sz="1725" b="1" dirty="0">
                <a:latin typeface="Arial" charset="0"/>
                <a:ea typeface="MS PGothic" charset="0"/>
              </a:rPr>
            </a:br>
            <a:r>
              <a:rPr lang="fr-FR" sz="1725" b="1" dirty="0">
                <a:latin typeface="Arial" charset="0"/>
                <a:ea typeface="MS PGothic" charset="0"/>
              </a:rPr>
              <a:t/>
            </a:r>
            <a:br>
              <a:rPr lang="fr-FR" sz="1725" b="1" dirty="0">
                <a:latin typeface="Arial" charset="0"/>
                <a:ea typeface="MS PGothic" charset="0"/>
              </a:rPr>
            </a:br>
            <a:r>
              <a:rPr lang="fr-FR" sz="3100" dirty="0">
                <a:latin typeface="Arial" charset="0"/>
                <a:ea typeface="MS PGothic" charset="0"/>
              </a:rPr>
              <a:t>À la découverte des couleurs et de leurs expressions imagées</a:t>
            </a:r>
            <a:r>
              <a:rPr lang="it-IT" sz="3100" dirty="0">
                <a:latin typeface="Arial" charset="0"/>
                <a:ea typeface="MS PGothic" charset="0"/>
              </a:rPr>
              <a:t/>
            </a:r>
            <a:br>
              <a:rPr lang="it-IT" sz="3100" dirty="0">
                <a:latin typeface="Arial" charset="0"/>
                <a:ea typeface="MS PGothic" charset="0"/>
              </a:rPr>
            </a:br>
            <a:r>
              <a:rPr lang="fr-FR" sz="1725" dirty="0">
                <a:latin typeface="Arial" charset="0"/>
                <a:ea typeface="MS PGothic" charset="0"/>
              </a:rPr>
              <a:t> </a:t>
            </a:r>
            <a:r>
              <a:rPr lang="it-IT" sz="1725" dirty="0">
                <a:latin typeface="Arial" charset="0"/>
                <a:ea typeface="MS PGothic" charset="0"/>
              </a:rPr>
              <a:t/>
            </a:r>
            <a:br>
              <a:rPr lang="it-IT" sz="1725" dirty="0">
                <a:latin typeface="Arial" charset="0"/>
                <a:ea typeface="MS PGothic" charset="0"/>
              </a:rPr>
            </a:br>
            <a:endParaRPr lang="it-IT" sz="1725" dirty="0">
              <a:latin typeface="Arial" charset="0"/>
              <a:ea typeface="MS PGothic" charset="0"/>
            </a:endParaRPr>
          </a:p>
        </p:txBody>
      </p:sp>
      <p:sp>
        <p:nvSpPr>
          <p:cNvPr id="244739" name="Segnaposto contenuto 2"/>
          <p:cNvSpPr>
            <a:spLocks noGrp="1"/>
          </p:cNvSpPr>
          <p:nvPr>
            <p:ph idx="1"/>
          </p:nvPr>
        </p:nvSpPr>
        <p:spPr/>
        <p:txBody>
          <a:bodyPr/>
          <a:lstStyle/>
          <a:p>
            <a:pPr algn="just"/>
            <a:r>
              <a:rPr lang="fr-FR" sz="2400" dirty="0">
                <a:latin typeface="Arial" charset="0"/>
                <a:ea typeface="MS PGothic" charset="0"/>
                <a:cs typeface="MS PGothic" charset="0"/>
              </a:rPr>
              <a:t>Le mot “couleur” apparait dans diverses expressions imagées comme “annoncer la couleur” pour dire “dévoiler ses intentions” ou “en voir de toutes les couleurs” pour exprimer “subir toutes sortes de choses désagréables” ou encore “on n’en connaîtra jamais la couleur” pour affirmer que “la chose ne se fera pas” ou aussi “être haut en couleur” pour exprimer le pittoresque. </a:t>
            </a:r>
          </a:p>
          <a:p>
            <a:endParaRPr lang="it-IT" sz="1500" dirty="0">
              <a:latin typeface="Arial" charset="0"/>
              <a:ea typeface="MS PGothic" charset="0"/>
              <a:cs typeface="MS PGothic" charset="0"/>
            </a:endParaRPr>
          </a:p>
        </p:txBody>
      </p:sp>
    </p:spTree>
    <p:extLst>
      <p:ext uri="{BB962C8B-B14F-4D97-AF65-F5344CB8AC3E}">
        <p14:creationId xmlns:p14="http://schemas.microsoft.com/office/powerpoint/2010/main" val="420433472"/>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8834" name="Titolo 1"/>
          <p:cNvSpPr>
            <a:spLocks noGrp="1"/>
          </p:cNvSpPr>
          <p:nvPr>
            <p:ph type="title"/>
          </p:nvPr>
        </p:nvSpPr>
        <p:spPr/>
        <p:txBody>
          <a:bodyPr/>
          <a:lstStyle/>
          <a:p>
            <a:r>
              <a:rPr lang="fr-CA" sz="2100" dirty="0">
                <a:latin typeface="Arial" charset="0"/>
                <a:ea typeface="MS PGothic" charset="0"/>
              </a:rPr>
              <a:t>En voir des vertes et des pas mûres </a:t>
            </a:r>
          </a:p>
        </p:txBody>
      </p:sp>
      <p:pic>
        <p:nvPicPr>
          <p:cNvPr id="248835" name="Segnaposto contenuto 3"/>
          <p:cNvPicPr>
            <a:picLocks noGrp="1"/>
          </p:cNvPicPr>
          <p:nvPr>
            <p:ph idx="1"/>
          </p:nvPr>
        </p:nvPicPr>
        <p:blipFill>
          <a:blip r:embed="rId2">
            <a:extLst>
              <a:ext uri="{28A0092B-C50C-407E-A947-70E740481C1C}">
                <a14:useLocalDpi xmlns:a14="http://schemas.microsoft.com/office/drawing/2010/main" val="0"/>
              </a:ext>
            </a:extLst>
          </a:blip>
          <a:srcRect l="-6822" r="-6822"/>
          <a:stretch>
            <a:fillRect/>
          </a:stretch>
        </p:blipFill>
        <p:spPr/>
      </p:pic>
    </p:spTree>
    <p:extLst>
      <p:ext uri="{BB962C8B-B14F-4D97-AF65-F5344CB8AC3E}">
        <p14:creationId xmlns:p14="http://schemas.microsoft.com/office/powerpoint/2010/main" val="662075550"/>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fr-CA"/>
          </a:p>
        </p:txBody>
      </p:sp>
      <p:sp>
        <p:nvSpPr>
          <p:cNvPr id="3" name="Segnaposto contenuto 2"/>
          <p:cNvSpPr>
            <a:spLocks noGrp="1"/>
          </p:cNvSpPr>
          <p:nvPr>
            <p:ph idx="1"/>
          </p:nvPr>
        </p:nvSpPr>
        <p:spPr/>
        <p:txBody>
          <a:bodyPr>
            <a:normAutofit/>
          </a:bodyPr>
          <a:lstStyle/>
          <a:p>
            <a:pPr algn="just"/>
            <a:r>
              <a:rPr lang="it-IT" sz="2400" dirty="0" err="1"/>
              <a:t>Loc</a:t>
            </a:r>
            <a:r>
              <a:rPr lang="it-IT" sz="2400" dirty="0"/>
              <a:t>. (1430 </a:t>
            </a:r>
            <a:r>
              <a:rPr lang="it-IT" sz="2400" i="1" dirty="0"/>
              <a:t>en </a:t>
            </a:r>
            <a:r>
              <a:rPr lang="it-IT" sz="2400" i="1" dirty="0" err="1"/>
              <a:t>bailler</a:t>
            </a:r>
            <a:r>
              <a:rPr lang="it-IT" sz="2400" i="1" dirty="0"/>
              <a:t> de </a:t>
            </a:r>
            <a:r>
              <a:rPr lang="it-IT" sz="2400" i="1" dirty="0" err="1"/>
              <a:t>belles</a:t>
            </a:r>
            <a:r>
              <a:rPr lang="it-IT" sz="2400" i="1" dirty="0"/>
              <a:t>, </a:t>
            </a:r>
            <a:r>
              <a:rPr lang="it-IT" sz="2400" i="1" dirty="0" err="1"/>
              <a:t>des</a:t>
            </a:r>
            <a:r>
              <a:rPr lang="it-IT" sz="2400" i="1" dirty="0"/>
              <a:t> </a:t>
            </a:r>
            <a:r>
              <a:rPr lang="it-IT" sz="2400" i="1" dirty="0" err="1"/>
              <a:t>vertes</a:t>
            </a:r>
            <a:r>
              <a:rPr lang="it-IT" sz="2400" i="1" dirty="0"/>
              <a:t> et </a:t>
            </a:r>
            <a:r>
              <a:rPr lang="it-IT" sz="2400" i="1" dirty="0" err="1"/>
              <a:t>des</a:t>
            </a:r>
            <a:r>
              <a:rPr lang="it-IT" sz="2400" i="1" dirty="0"/>
              <a:t> </a:t>
            </a:r>
            <a:r>
              <a:rPr lang="it-IT" sz="2400" i="1" dirty="0" err="1"/>
              <a:t>mûres</a:t>
            </a:r>
            <a:r>
              <a:rPr lang="it-IT" sz="2400" dirty="0"/>
              <a:t>) </a:t>
            </a:r>
            <a:r>
              <a:rPr lang="it-IT" sz="2400" i="1" dirty="0"/>
              <a:t>En </a:t>
            </a:r>
            <a:r>
              <a:rPr lang="it-IT" sz="2400" i="1" dirty="0" err="1"/>
              <a:t>voir</a:t>
            </a:r>
            <a:r>
              <a:rPr lang="it-IT" sz="2400" i="1" dirty="0"/>
              <a:t>, en dire </a:t>
            </a:r>
            <a:r>
              <a:rPr lang="it-IT" sz="2400" i="1" dirty="0" err="1"/>
              <a:t>des</a:t>
            </a:r>
            <a:r>
              <a:rPr lang="it-IT" sz="2400" i="1" dirty="0"/>
              <a:t> </a:t>
            </a:r>
            <a:r>
              <a:rPr lang="it-IT" sz="2400" i="1" dirty="0" err="1"/>
              <a:t>vertes</a:t>
            </a:r>
            <a:r>
              <a:rPr lang="it-IT" sz="2400" i="1" dirty="0"/>
              <a:t> et </a:t>
            </a:r>
            <a:r>
              <a:rPr lang="it-IT" sz="2400" i="1" dirty="0" err="1"/>
              <a:t>des</a:t>
            </a:r>
            <a:r>
              <a:rPr lang="it-IT" sz="2400" i="1" dirty="0"/>
              <a:t> </a:t>
            </a:r>
            <a:r>
              <a:rPr lang="it-IT" sz="2400" i="1" dirty="0" err="1"/>
              <a:t>pas</a:t>
            </a:r>
            <a:r>
              <a:rPr lang="it-IT" sz="2400" i="1" dirty="0"/>
              <a:t> </a:t>
            </a:r>
            <a:r>
              <a:rPr lang="it-IT" sz="2400" i="1" dirty="0" err="1"/>
              <a:t>mûres</a:t>
            </a:r>
            <a:r>
              <a:rPr lang="it-IT" sz="2400" i="1" dirty="0"/>
              <a:t>, de </a:t>
            </a:r>
            <a:r>
              <a:rPr lang="it-IT" sz="2400" i="1" dirty="0" err="1"/>
              <a:t>vertes</a:t>
            </a:r>
            <a:r>
              <a:rPr lang="it-IT" sz="2400" i="1" dirty="0"/>
              <a:t> et de </a:t>
            </a:r>
            <a:r>
              <a:rPr lang="it-IT" sz="2400" i="1" dirty="0" err="1"/>
              <a:t>pas</a:t>
            </a:r>
            <a:r>
              <a:rPr lang="it-IT" sz="2400" i="1" dirty="0"/>
              <a:t> </a:t>
            </a:r>
            <a:r>
              <a:rPr lang="it-IT" sz="2400" i="1" dirty="0" err="1"/>
              <a:t>mûres</a:t>
            </a:r>
            <a:r>
              <a:rPr lang="it-IT" sz="2400" i="1" dirty="0"/>
              <a:t> </a:t>
            </a:r>
            <a:r>
              <a:rPr lang="it-IT" sz="2400" dirty="0"/>
              <a:t>: </a:t>
            </a:r>
            <a:r>
              <a:rPr lang="it-IT" sz="2400" dirty="0" err="1"/>
              <a:t>voir</a:t>
            </a:r>
            <a:r>
              <a:rPr lang="it-IT" sz="2400" dirty="0"/>
              <a:t>, dire </a:t>
            </a:r>
            <a:r>
              <a:rPr lang="it-IT" sz="2400" dirty="0" err="1"/>
              <a:t>des</a:t>
            </a:r>
            <a:r>
              <a:rPr lang="it-IT" sz="2400" dirty="0"/>
              <a:t> </a:t>
            </a:r>
            <a:r>
              <a:rPr lang="it-IT" sz="2400" dirty="0" err="1"/>
              <a:t>choses</a:t>
            </a:r>
            <a:r>
              <a:rPr lang="it-IT" sz="2400" dirty="0"/>
              <a:t> </a:t>
            </a:r>
            <a:r>
              <a:rPr lang="it-IT" sz="2400" dirty="0" err="1"/>
              <a:t>étonnantes</a:t>
            </a:r>
            <a:r>
              <a:rPr lang="it-IT" sz="2400" dirty="0"/>
              <a:t>, </a:t>
            </a:r>
            <a:r>
              <a:rPr lang="it-IT" sz="2400" dirty="0" err="1"/>
              <a:t>choquantes</a:t>
            </a:r>
            <a:r>
              <a:rPr lang="it-IT" sz="2400" dirty="0"/>
              <a:t> </a:t>
            </a:r>
            <a:endParaRPr lang="it-IT" sz="2400" dirty="0" smtClean="0"/>
          </a:p>
          <a:p>
            <a:pPr algn="just"/>
            <a:r>
              <a:rPr lang="it-IT" sz="2400" dirty="0" smtClean="0"/>
              <a:t>© </a:t>
            </a:r>
            <a:r>
              <a:rPr lang="it-IT" sz="2400" dirty="0"/>
              <a:t>2020 </a:t>
            </a:r>
            <a:r>
              <a:rPr lang="it-IT" sz="2400" dirty="0" err="1"/>
              <a:t>Dictionnaires</a:t>
            </a:r>
            <a:r>
              <a:rPr lang="it-IT" sz="2400" dirty="0"/>
              <a:t> Le Robert - Le Petit Robert de la langue </a:t>
            </a:r>
            <a:r>
              <a:rPr lang="it-IT" sz="2400" dirty="0" err="1"/>
              <a:t>française</a:t>
            </a:r>
            <a:endParaRPr lang="it-IT" sz="2400" dirty="0"/>
          </a:p>
          <a:p>
            <a:endParaRPr lang="fr-CA" sz="2400" dirty="0"/>
          </a:p>
        </p:txBody>
      </p:sp>
    </p:spTree>
    <p:extLst>
      <p:ext uri="{BB962C8B-B14F-4D97-AF65-F5344CB8AC3E}">
        <p14:creationId xmlns:p14="http://schemas.microsoft.com/office/powerpoint/2010/main" val="16208722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458" name="Title 1"/>
          <p:cNvSpPr>
            <a:spLocks noGrp="1"/>
          </p:cNvSpPr>
          <p:nvPr>
            <p:ph type="title"/>
          </p:nvPr>
        </p:nvSpPr>
        <p:spPr/>
        <p:txBody>
          <a:bodyPr>
            <a:normAutofit fontScale="90000"/>
          </a:bodyPr>
          <a:lstStyle/>
          <a:p>
            <a:r>
              <a:rPr lang="it-IT" altLang="fr-FR" sz="2800" dirty="0" err="1"/>
              <a:t>Quelles</a:t>
            </a:r>
            <a:r>
              <a:rPr lang="it-IT" altLang="fr-FR" sz="2800" dirty="0"/>
              <a:t> </a:t>
            </a:r>
            <a:r>
              <a:rPr lang="it-IT" altLang="fr-FR" sz="2800" dirty="0" err="1"/>
              <a:t>sont</a:t>
            </a:r>
            <a:r>
              <a:rPr lang="it-IT" altLang="fr-FR" sz="2800" dirty="0"/>
              <a:t> </a:t>
            </a:r>
            <a:r>
              <a:rPr lang="it-IT" altLang="fr-FR" sz="2800" dirty="0" err="1"/>
              <a:t>les</a:t>
            </a:r>
            <a:r>
              <a:rPr lang="it-IT" altLang="fr-FR" sz="2800" dirty="0"/>
              <a:t> </a:t>
            </a:r>
            <a:r>
              <a:rPr lang="it-IT" altLang="fr-FR" sz="2800" dirty="0" err="1"/>
              <a:t>couleurs</a:t>
            </a:r>
            <a:r>
              <a:rPr lang="it-IT" altLang="fr-FR" sz="2800" dirty="0"/>
              <a:t> </a:t>
            </a:r>
            <a:r>
              <a:rPr lang="it-IT" altLang="fr-FR" sz="2800" dirty="0" err="1"/>
              <a:t>que</a:t>
            </a:r>
            <a:r>
              <a:rPr lang="it-IT" altLang="fr-FR" sz="2800" dirty="0"/>
              <a:t> </a:t>
            </a:r>
            <a:r>
              <a:rPr lang="it-IT" altLang="fr-FR" sz="2800" dirty="0" err="1"/>
              <a:t>vous</a:t>
            </a:r>
            <a:r>
              <a:rPr lang="it-IT" altLang="fr-FR" sz="2800" dirty="0"/>
              <a:t> </a:t>
            </a:r>
            <a:r>
              <a:rPr lang="it-IT" altLang="fr-FR" sz="2800" dirty="0" err="1"/>
              <a:t>préférez</a:t>
            </a:r>
            <a:r>
              <a:rPr lang="it-IT" altLang="fr-FR" sz="2800" dirty="0"/>
              <a:t/>
            </a:r>
            <a:br>
              <a:rPr lang="it-IT" altLang="fr-FR" sz="2800" dirty="0"/>
            </a:br>
            <a:r>
              <a:rPr lang="it-IT" altLang="fr-FR" sz="2800" dirty="0"/>
              <a:t> et </a:t>
            </a:r>
            <a:r>
              <a:rPr lang="it-IT" altLang="fr-FR" sz="2800" dirty="0" err="1"/>
              <a:t>celles</a:t>
            </a:r>
            <a:r>
              <a:rPr lang="it-IT" altLang="fr-FR" sz="2800" dirty="0"/>
              <a:t> </a:t>
            </a:r>
            <a:r>
              <a:rPr lang="it-IT" altLang="fr-FR" sz="2800" dirty="0" err="1"/>
              <a:t>que</a:t>
            </a:r>
            <a:r>
              <a:rPr lang="it-IT" altLang="fr-FR" sz="2800" dirty="0"/>
              <a:t> </a:t>
            </a:r>
            <a:r>
              <a:rPr lang="it-IT" altLang="fr-FR" sz="2800" dirty="0" err="1"/>
              <a:t>vous</a:t>
            </a:r>
            <a:r>
              <a:rPr lang="it-IT" altLang="fr-FR" sz="2800" dirty="0"/>
              <a:t> n’</a:t>
            </a:r>
            <a:r>
              <a:rPr lang="it-IT" altLang="fr-FR" sz="2800" dirty="0" err="1"/>
              <a:t>aimez</a:t>
            </a:r>
            <a:r>
              <a:rPr lang="it-IT" altLang="fr-FR" sz="2800" dirty="0"/>
              <a:t> </a:t>
            </a:r>
            <a:r>
              <a:rPr lang="it-IT" altLang="fr-FR" sz="2800" dirty="0" err="1"/>
              <a:t>pas</a:t>
            </a:r>
            <a:r>
              <a:rPr lang="it-IT" altLang="fr-FR" sz="2800" dirty="0"/>
              <a:t> ?</a:t>
            </a:r>
            <a:br>
              <a:rPr lang="it-IT" altLang="fr-FR" sz="2800" dirty="0"/>
            </a:br>
            <a:endParaRPr lang="it-IT" altLang="fr-FR" sz="2800" dirty="0"/>
          </a:p>
        </p:txBody>
      </p:sp>
      <p:sp>
        <p:nvSpPr>
          <p:cNvPr id="147459" name="Text Placeholder 2"/>
          <p:cNvSpPr>
            <a:spLocks noGrp="1"/>
          </p:cNvSpPr>
          <p:nvPr>
            <p:ph type="body" idx="1"/>
          </p:nvPr>
        </p:nvSpPr>
        <p:spPr/>
        <p:txBody>
          <a:bodyPr/>
          <a:lstStyle/>
          <a:p>
            <a:r>
              <a:rPr lang="it-IT" altLang="fr-FR" dirty="0" err="1"/>
              <a:t>Couleurs</a:t>
            </a:r>
            <a:r>
              <a:rPr lang="it-IT" altLang="fr-FR" dirty="0"/>
              <a:t> </a:t>
            </a:r>
            <a:r>
              <a:rPr lang="it-IT" altLang="fr-FR" dirty="0" err="1"/>
              <a:t>préférées</a:t>
            </a:r>
            <a:endParaRPr lang="it-IT" altLang="fr-FR" dirty="0"/>
          </a:p>
        </p:txBody>
      </p:sp>
      <p:sp>
        <p:nvSpPr>
          <p:cNvPr id="147460" name="Content Placeholder 3"/>
          <p:cNvSpPr>
            <a:spLocks noGrp="1"/>
          </p:cNvSpPr>
          <p:nvPr>
            <p:ph sz="half" idx="2"/>
          </p:nvPr>
        </p:nvSpPr>
        <p:spPr/>
        <p:txBody>
          <a:bodyPr>
            <a:normAutofit/>
          </a:bodyPr>
          <a:lstStyle/>
          <a:p>
            <a:r>
              <a:rPr lang="it-IT" altLang="fr-FR" sz="2000" dirty="0"/>
              <a:t>Rouge: Eleonora B., Camilla, Alessia</a:t>
            </a:r>
          </a:p>
          <a:p>
            <a:r>
              <a:rPr lang="it-IT" altLang="fr-FR" sz="2000" dirty="0"/>
              <a:t>Bleu/</a:t>
            </a:r>
            <a:r>
              <a:rPr lang="it-IT" altLang="fr-FR" sz="2000" dirty="0" err="1"/>
              <a:t>Turquoise</a:t>
            </a:r>
            <a:r>
              <a:rPr lang="it-IT" altLang="fr-FR" sz="2000" dirty="0"/>
              <a:t>: Eleonora DC, Marco, Laura, Giada, </a:t>
            </a:r>
            <a:r>
              <a:rPr lang="it-IT" altLang="fr-FR" sz="2000" dirty="0" err="1"/>
              <a:t>Magherita</a:t>
            </a:r>
            <a:endParaRPr lang="it-IT" altLang="fr-FR" sz="2000" dirty="0"/>
          </a:p>
          <a:p>
            <a:r>
              <a:rPr lang="it-IT" altLang="fr-FR" sz="2000" dirty="0"/>
              <a:t>Orange: Giulia</a:t>
            </a:r>
          </a:p>
          <a:p>
            <a:r>
              <a:rPr lang="it-IT" altLang="fr-FR" sz="2000" dirty="0" err="1"/>
              <a:t>Jaune</a:t>
            </a:r>
            <a:r>
              <a:rPr lang="it-IT" altLang="fr-FR" sz="2000" dirty="0"/>
              <a:t>: </a:t>
            </a:r>
            <a:r>
              <a:rPr lang="it-IT" altLang="fr-FR" sz="2000" dirty="0" err="1"/>
              <a:t>Katharina</a:t>
            </a:r>
            <a:endParaRPr lang="it-IT" altLang="fr-FR" sz="2000" dirty="0"/>
          </a:p>
          <a:p>
            <a:r>
              <a:rPr lang="it-IT" altLang="fr-FR" sz="2000" dirty="0" err="1"/>
              <a:t>Vert</a:t>
            </a:r>
            <a:r>
              <a:rPr lang="it-IT" altLang="fr-FR" sz="2000" dirty="0"/>
              <a:t>: Angela, Diletta</a:t>
            </a:r>
          </a:p>
        </p:txBody>
      </p:sp>
      <p:sp>
        <p:nvSpPr>
          <p:cNvPr id="147461" name="Text Placeholder 4"/>
          <p:cNvSpPr>
            <a:spLocks noGrp="1"/>
          </p:cNvSpPr>
          <p:nvPr>
            <p:ph type="body" sz="quarter" idx="3"/>
          </p:nvPr>
        </p:nvSpPr>
        <p:spPr/>
        <p:txBody>
          <a:bodyPr/>
          <a:lstStyle/>
          <a:p>
            <a:r>
              <a:rPr lang="it-IT" altLang="fr-FR" dirty="0" err="1"/>
              <a:t>Couleurs</a:t>
            </a:r>
            <a:r>
              <a:rPr lang="it-IT" altLang="fr-FR" dirty="0"/>
              <a:t> </a:t>
            </a:r>
            <a:r>
              <a:rPr lang="it-IT" altLang="fr-FR" dirty="0" err="1"/>
              <a:t>pas</a:t>
            </a:r>
            <a:r>
              <a:rPr lang="it-IT" altLang="fr-FR" dirty="0"/>
              <a:t> </a:t>
            </a:r>
            <a:r>
              <a:rPr lang="it-IT" altLang="fr-FR" dirty="0" err="1"/>
              <a:t>aimées</a:t>
            </a:r>
            <a:endParaRPr lang="it-IT" altLang="fr-FR" dirty="0"/>
          </a:p>
        </p:txBody>
      </p:sp>
      <p:sp>
        <p:nvSpPr>
          <p:cNvPr id="147462" name="Content Placeholder 5"/>
          <p:cNvSpPr>
            <a:spLocks noGrp="1"/>
          </p:cNvSpPr>
          <p:nvPr>
            <p:ph sz="quarter" idx="4"/>
          </p:nvPr>
        </p:nvSpPr>
        <p:spPr/>
        <p:txBody>
          <a:bodyPr>
            <a:normAutofit/>
          </a:bodyPr>
          <a:lstStyle/>
          <a:p>
            <a:r>
              <a:rPr lang="it-IT" altLang="fr-FR" sz="2000" dirty="0"/>
              <a:t>Rose Eleonora DC</a:t>
            </a:r>
          </a:p>
          <a:p>
            <a:r>
              <a:rPr lang="it-IT" altLang="fr-FR" sz="2000" dirty="0"/>
              <a:t>Violet Giada</a:t>
            </a:r>
          </a:p>
          <a:p>
            <a:r>
              <a:rPr lang="it-IT" altLang="fr-FR" sz="2000" dirty="0"/>
              <a:t>Gris Camilla</a:t>
            </a:r>
          </a:p>
          <a:p>
            <a:r>
              <a:rPr lang="it-IT" altLang="fr-FR" sz="2000" dirty="0"/>
              <a:t>Noir Marco</a:t>
            </a:r>
          </a:p>
          <a:p>
            <a:r>
              <a:rPr lang="it-IT" altLang="fr-FR" sz="2000" dirty="0"/>
              <a:t>Marron Laura</a:t>
            </a:r>
          </a:p>
          <a:p>
            <a:endParaRPr lang="it-IT" altLang="fr-FR" sz="2000" dirty="0"/>
          </a:p>
        </p:txBody>
      </p:sp>
    </p:spTree>
    <p:extLst>
      <p:ext uri="{BB962C8B-B14F-4D97-AF65-F5344CB8AC3E}">
        <p14:creationId xmlns:p14="http://schemas.microsoft.com/office/powerpoint/2010/main" val="3274438659"/>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9858" name="Titolo 1"/>
          <p:cNvSpPr>
            <a:spLocks noGrp="1"/>
          </p:cNvSpPr>
          <p:nvPr>
            <p:ph type="title"/>
          </p:nvPr>
        </p:nvSpPr>
        <p:spPr/>
        <p:txBody>
          <a:bodyPr/>
          <a:lstStyle/>
          <a:p>
            <a:r>
              <a:rPr lang="it-IT" sz="2100">
                <a:latin typeface="Arial" charset="0"/>
                <a:ea typeface="MS PGothic" charset="0"/>
              </a:rPr>
              <a:t>Broyer du noir</a:t>
            </a:r>
          </a:p>
        </p:txBody>
      </p:sp>
      <p:pic>
        <p:nvPicPr>
          <p:cNvPr id="249859" name="Segnaposto contenuto 3"/>
          <p:cNvPicPr>
            <a:picLocks noGrp="1"/>
          </p:cNvPicPr>
          <p:nvPr>
            <p:ph idx="1"/>
          </p:nvPr>
        </p:nvPicPr>
        <p:blipFill>
          <a:blip r:embed="rId3">
            <a:extLst>
              <a:ext uri="{28A0092B-C50C-407E-A947-70E740481C1C}">
                <a14:useLocalDpi xmlns:a14="http://schemas.microsoft.com/office/drawing/2010/main" val="0"/>
              </a:ext>
            </a:extLst>
          </a:blip>
          <a:srcRect l="-18449" r="-18449"/>
          <a:stretch>
            <a:fillRect/>
          </a:stretch>
        </p:blipFill>
        <p:spPr/>
      </p:pic>
      <p:graphicFrame>
        <p:nvGraphicFramePr>
          <p:cNvPr id="2" name="Oggetto 1"/>
          <p:cNvGraphicFramePr>
            <a:graphicFrameLocks noChangeAspect="1"/>
          </p:cNvGraphicFramePr>
          <p:nvPr>
            <p:extLst>
              <p:ext uri="{D42A27DB-BD31-4B8C-83A1-F6EECF244321}">
                <p14:modId xmlns:p14="http://schemas.microsoft.com/office/powerpoint/2010/main" val="1546296729"/>
              </p:ext>
            </p:extLst>
          </p:nvPr>
        </p:nvGraphicFramePr>
        <p:xfrm>
          <a:off x="3937000" y="2794000"/>
          <a:ext cx="1270000" cy="1270000"/>
        </p:xfrm>
        <a:graphic>
          <a:graphicData uri="http://schemas.openxmlformats.org/presentationml/2006/ole">
            <mc:AlternateContent xmlns:mc="http://schemas.openxmlformats.org/markup-compatibility/2006">
              <mc:Choice xmlns:v="urn:schemas-microsoft-com:vml" Requires="v">
                <p:oleObj spid="_x0000_s1032" name="Documento" r:id="rId4" imgW="1270000" imgH="1270000" progId="Word.Document.12">
                  <p:embed/>
                </p:oleObj>
              </mc:Choice>
              <mc:Fallback>
                <p:oleObj name="Documento" r:id="rId4" imgW="1270000" imgH="1270000" progId="Word.Document.12">
                  <p:embed/>
                  <p:pic>
                    <p:nvPicPr>
                      <p:cNvPr id="0" name=""/>
                      <p:cNvPicPr/>
                      <p:nvPr/>
                    </p:nvPicPr>
                    <p:blipFill>
                      <a:blip r:embed="rId5"/>
                      <a:stretch>
                        <a:fillRect/>
                      </a:stretch>
                    </p:blipFill>
                    <p:spPr>
                      <a:xfrm>
                        <a:off x="3937000" y="2794000"/>
                        <a:ext cx="1270000" cy="1270000"/>
                      </a:xfrm>
                      <a:prstGeom prst="rect">
                        <a:avLst/>
                      </a:prstGeom>
                    </p:spPr>
                  </p:pic>
                </p:oleObj>
              </mc:Fallback>
            </mc:AlternateContent>
          </a:graphicData>
        </a:graphic>
      </p:graphicFrame>
    </p:spTree>
    <p:extLst>
      <p:ext uri="{BB962C8B-B14F-4D97-AF65-F5344CB8AC3E}">
        <p14:creationId xmlns:p14="http://schemas.microsoft.com/office/powerpoint/2010/main" val="1874472193"/>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dirty="0" err="1"/>
              <a:t>Broyer</a:t>
            </a:r>
            <a:r>
              <a:rPr lang="it-IT" sz="2800" dirty="0"/>
              <a:t> </a:t>
            </a:r>
            <a:r>
              <a:rPr lang="it-IT" sz="2800" dirty="0" err="1"/>
              <a:t>du</a:t>
            </a:r>
            <a:r>
              <a:rPr lang="it-IT" sz="2800" dirty="0"/>
              <a:t> noir</a:t>
            </a:r>
          </a:p>
        </p:txBody>
      </p:sp>
      <p:sp>
        <p:nvSpPr>
          <p:cNvPr id="3" name="Segnaposto contenuto 2"/>
          <p:cNvSpPr>
            <a:spLocks noGrp="1"/>
          </p:cNvSpPr>
          <p:nvPr>
            <p:ph idx="1"/>
          </p:nvPr>
        </p:nvSpPr>
        <p:spPr/>
        <p:txBody>
          <a:bodyPr>
            <a:normAutofit/>
          </a:bodyPr>
          <a:lstStyle/>
          <a:p>
            <a:pPr algn="just"/>
            <a:r>
              <a:rPr lang="it-IT" sz="2400" dirty="0" err="1"/>
              <a:t>Loc</a:t>
            </a:r>
            <a:r>
              <a:rPr lang="it-IT" sz="2400" dirty="0"/>
              <a:t>. fig. </a:t>
            </a:r>
            <a:r>
              <a:rPr lang="it-IT" sz="2400" dirty="0" err="1"/>
              <a:t>Broyer</a:t>
            </a:r>
            <a:r>
              <a:rPr lang="it-IT" sz="2400" dirty="0"/>
              <a:t> </a:t>
            </a:r>
            <a:r>
              <a:rPr lang="it-IT" sz="2400" dirty="0" err="1"/>
              <a:t>du</a:t>
            </a:r>
            <a:r>
              <a:rPr lang="it-IT" sz="2400" dirty="0"/>
              <a:t> noir : s'</a:t>
            </a:r>
            <a:r>
              <a:rPr lang="it-IT" sz="2400" dirty="0" err="1"/>
              <a:t>abandonner</a:t>
            </a:r>
            <a:r>
              <a:rPr lang="it-IT" sz="2400" dirty="0"/>
              <a:t> à </a:t>
            </a:r>
            <a:r>
              <a:rPr lang="it-IT" sz="2400" dirty="0" err="1"/>
              <a:t>des</a:t>
            </a:r>
            <a:r>
              <a:rPr lang="it-IT" sz="2400" dirty="0"/>
              <a:t> </a:t>
            </a:r>
            <a:r>
              <a:rPr lang="it-IT" sz="2400" dirty="0" err="1"/>
              <a:t>réflexions</a:t>
            </a:r>
            <a:r>
              <a:rPr lang="it-IT" sz="2400" dirty="0"/>
              <a:t> </a:t>
            </a:r>
            <a:r>
              <a:rPr lang="it-IT" sz="2400" dirty="0" err="1"/>
              <a:t>tristes</a:t>
            </a:r>
            <a:r>
              <a:rPr lang="it-IT" sz="2400" dirty="0"/>
              <a:t>, </a:t>
            </a:r>
            <a:r>
              <a:rPr lang="it-IT" sz="2400" dirty="0" err="1"/>
              <a:t>avoir</a:t>
            </a:r>
            <a:r>
              <a:rPr lang="it-IT" sz="2400" dirty="0"/>
              <a:t> le </a:t>
            </a:r>
            <a:r>
              <a:rPr lang="it-IT" sz="2400" dirty="0" err="1"/>
              <a:t>cafard</a:t>
            </a:r>
            <a:r>
              <a:rPr lang="it-IT" sz="2400" dirty="0"/>
              <a:t>. </a:t>
            </a:r>
            <a:r>
              <a:rPr lang="it-IT" sz="2400" i="1" dirty="0"/>
              <a:t>« </a:t>
            </a:r>
            <a:r>
              <a:rPr lang="it-IT" sz="2400" i="1" dirty="0" err="1"/>
              <a:t>avec</a:t>
            </a:r>
            <a:r>
              <a:rPr lang="it-IT" sz="2400" i="1" dirty="0"/>
              <a:t> un soleil </a:t>
            </a:r>
            <a:r>
              <a:rPr lang="it-IT" sz="2400" i="1" dirty="0" err="1"/>
              <a:t>pareil</a:t>
            </a:r>
            <a:r>
              <a:rPr lang="it-IT" sz="2400" i="1" dirty="0"/>
              <a:t>, </a:t>
            </a:r>
            <a:r>
              <a:rPr lang="it-IT" sz="2400" i="1" dirty="0" err="1"/>
              <a:t>comment</a:t>
            </a:r>
            <a:r>
              <a:rPr lang="it-IT" sz="2400" i="1" dirty="0"/>
              <a:t> </a:t>
            </a:r>
            <a:r>
              <a:rPr lang="it-IT" sz="2400" i="1" dirty="0" err="1"/>
              <a:t>broyer</a:t>
            </a:r>
            <a:r>
              <a:rPr lang="it-IT" sz="2400" i="1" dirty="0"/>
              <a:t> </a:t>
            </a:r>
            <a:r>
              <a:rPr lang="it-IT" sz="2400" i="1" dirty="0" err="1"/>
              <a:t>du</a:t>
            </a:r>
            <a:r>
              <a:rPr lang="it-IT" sz="2400" i="1" dirty="0"/>
              <a:t> noir » (</a:t>
            </a:r>
            <a:r>
              <a:rPr lang="it-IT" sz="2400" i="1" dirty="0" err="1"/>
              <a:t>Prévert</a:t>
            </a:r>
            <a:r>
              <a:rPr lang="it-IT" sz="2400" i="1" dirty="0"/>
              <a:t>)</a:t>
            </a:r>
            <a:r>
              <a:rPr lang="it-IT" sz="2400" dirty="0"/>
              <a:t>.</a:t>
            </a:r>
          </a:p>
          <a:p>
            <a:r>
              <a:rPr lang="it-IT" sz="2400" dirty="0"/>
              <a:t>© 2018 </a:t>
            </a:r>
            <a:r>
              <a:rPr lang="it-IT" sz="2400" dirty="0" err="1"/>
              <a:t>Dictionnaires</a:t>
            </a:r>
            <a:r>
              <a:rPr lang="it-IT" sz="2400" dirty="0"/>
              <a:t> Le Robert - Le Petit Robert de la langue </a:t>
            </a:r>
            <a:r>
              <a:rPr lang="it-IT" sz="2400" dirty="0" err="1"/>
              <a:t>française</a:t>
            </a:r>
            <a:endParaRPr lang="it-IT" sz="2400" dirty="0"/>
          </a:p>
          <a:p>
            <a:endParaRPr lang="it-IT" sz="2400" dirty="0"/>
          </a:p>
        </p:txBody>
      </p:sp>
    </p:spTree>
    <p:extLst>
      <p:ext uri="{BB962C8B-B14F-4D97-AF65-F5344CB8AC3E}">
        <p14:creationId xmlns:p14="http://schemas.microsoft.com/office/powerpoint/2010/main" val="3142216503"/>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a:t>Exercez-vous</a:t>
            </a:r>
          </a:p>
        </p:txBody>
      </p:sp>
      <p:sp>
        <p:nvSpPr>
          <p:cNvPr id="3" name="Segnaposto contenuto 2"/>
          <p:cNvSpPr>
            <a:spLocks noGrp="1"/>
          </p:cNvSpPr>
          <p:nvPr>
            <p:ph sz="half" idx="1"/>
          </p:nvPr>
        </p:nvSpPr>
        <p:spPr/>
        <p:txBody>
          <a:bodyPr>
            <a:normAutofit fontScale="77500" lnSpcReduction="20000"/>
          </a:bodyPr>
          <a:lstStyle/>
          <a:p>
            <a:r>
              <a:rPr lang="fr-FR" dirty="0"/>
              <a:t>1. Rire jaune </a:t>
            </a:r>
            <a:endParaRPr lang="it-IT" dirty="0"/>
          </a:p>
          <a:p>
            <a:r>
              <a:rPr lang="fr-FR" dirty="0"/>
              <a:t>2. En voir des vertes et des pas mûres </a:t>
            </a:r>
            <a:endParaRPr lang="it-IT" dirty="0"/>
          </a:p>
          <a:p>
            <a:r>
              <a:rPr lang="fr-FR" dirty="0"/>
              <a:t>3. Se mettre au vert </a:t>
            </a:r>
            <a:endParaRPr lang="it-IT" dirty="0"/>
          </a:p>
          <a:p>
            <a:r>
              <a:rPr lang="fr-FR" dirty="0"/>
              <a:t>4. Etre blanc comme neige</a:t>
            </a:r>
            <a:endParaRPr lang="it-IT" dirty="0"/>
          </a:p>
          <a:p>
            <a:r>
              <a:rPr lang="fr-FR" dirty="0"/>
              <a:t>5. Broyer du noir </a:t>
            </a:r>
            <a:endParaRPr lang="it-IT" dirty="0"/>
          </a:p>
          <a:p>
            <a:r>
              <a:rPr lang="fr-FR" dirty="0"/>
              <a:t>6. Donner le feu vert                                                      </a:t>
            </a:r>
            <a:endParaRPr lang="it-IT" dirty="0"/>
          </a:p>
          <a:p>
            <a:r>
              <a:rPr lang="fr-FR" dirty="0"/>
              <a:t>7. Etre la lanterne rouge </a:t>
            </a:r>
            <a:endParaRPr lang="it-IT" dirty="0"/>
          </a:p>
          <a:p>
            <a:r>
              <a:rPr lang="fr-FR" dirty="0"/>
              <a:t>8. Avoir une peur bleue </a:t>
            </a:r>
            <a:endParaRPr lang="it-IT" dirty="0"/>
          </a:p>
          <a:p>
            <a:r>
              <a:rPr lang="fr-FR" dirty="0"/>
              <a:t>9. Tirer à boulets rouges </a:t>
            </a:r>
            <a:endParaRPr lang="it-IT" dirty="0"/>
          </a:p>
          <a:p>
            <a:r>
              <a:rPr lang="fr-FR" dirty="0"/>
              <a:t>10. Voir la vie en rose </a:t>
            </a:r>
            <a:endParaRPr lang="it-IT" dirty="0"/>
          </a:p>
          <a:p>
            <a:r>
              <a:rPr lang="fr-FR" dirty="0"/>
              <a:t>11. Faire grise mine </a:t>
            </a:r>
            <a:endParaRPr lang="it-IT" dirty="0"/>
          </a:p>
          <a:p>
            <a:endParaRPr lang="fr-CA" dirty="0"/>
          </a:p>
        </p:txBody>
      </p:sp>
      <p:sp>
        <p:nvSpPr>
          <p:cNvPr id="4" name="Segnaposto contenuto 3"/>
          <p:cNvSpPr>
            <a:spLocks noGrp="1"/>
          </p:cNvSpPr>
          <p:nvPr>
            <p:ph sz="half" idx="2"/>
          </p:nvPr>
        </p:nvSpPr>
        <p:spPr/>
        <p:txBody>
          <a:bodyPr>
            <a:normAutofit fontScale="77500" lnSpcReduction="20000"/>
          </a:bodyPr>
          <a:lstStyle/>
          <a:p>
            <a:r>
              <a:rPr lang="fr-FR" dirty="0"/>
              <a:t>A. </a:t>
            </a:r>
            <a:r>
              <a:rPr lang="fr-FR" dirty="0" smtClean="0"/>
              <a:t>6 Autoriser</a:t>
            </a:r>
            <a:endParaRPr lang="it-IT" dirty="0"/>
          </a:p>
          <a:p>
            <a:r>
              <a:rPr lang="fr-FR" dirty="0"/>
              <a:t>B</a:t>
            </a:r>
            <a:r>
              <a:rPr lang="fr-FR" dirty="0" smtClean="0"/>
              <a:t>.5.  </a:t>
            </a:r>
            <a:r>
              <a:rPr lang="fr-FR" dirty="0"/>
              <a:t>Etre pessimiste</a:t>
            </a:r>
          </a:p>
          <a:p>
            <a:r>
              <a:rPr lang="fr-FR" dirty="0"/>
              <a:t>C</a:t>
            </a:r>
            <a:r>
              <a:rPr lang="fr-FR" dirty="0" smtClean="0"/>
              <a:t>.10  </a:t>
            </a:r>
            <a:r>
              <a:rPr lang="fr-FR" dirty="0"/>
              <a:t>Etre optimiste</a:t>
            </a:r>
            <a:endParaRPr lang="it-IT" dirty="0"/>
          </a:p>
          <a:p>
            <a:r>
              <a:rPr lang="fr-FR" dirty="0"/>
              <a:t>D</a:t>
            </a:r>
            <a:r>
              <a:rPr lang="fr-FR" dirty="0" smtClean="0"/>
              <a:t>.9  </a:t>
            </a:r>
            <a:r>
              <a:rPr lang="fr-FR" dirty="0"/>
              <a:t>Attaquer durement</a:t>
            </a:r>
          </a:p>
          <a:p>
            <a:r>
              <a:rPr lang="fr-FR" dirty="0"/>
              <a:t>E. </a:t>
            </a:r>
            <a:r>
              <a:rPr lang="fr-FR" dirty="0" smtClean="0"/>
              <a:t>8 Etre </a:t>
            </a:r>
            <a:r>
              <a:rPr lang="fr-FR" dirty="0"/>
              <a:t>terrifié</a:t>
            </a:r>
          </a:p>
          <a:p>
            <a:r>
              <a:rPr lang="fr-FR" dirty="0"/>
              <a:t>F</a:t>
            </a:r>
            <a:r>
              <a:rPr lang="fr-FR" dirty="0" smtClean="0"/>
              <a:t>.7  </a:t>
            </a:r>
            <a:r>
              <a:rPr lang="fr-FR" dirty="0"/>
              <a:t>Etre le dernier</a:t>
            </a:r>
          </a:p>
          <a:p>
            <a:r>
              <a:rPr lang="fr-FR" dirty="0"/>
              <a:t>G</a:t>
            </a:r>
            <a:r>
              <a:rPr lang="fr-FR" dirty="0" smtClean="0"/>
              <a:t>.3. </a:t>
            </a:r>
            <a:r>
              <a:rPr lang="fr-FR" dirty="0"/>
              <a:t>Etre respectueux de la nature</a:t>
            </a:r>
          </a:p>
          <a:p>
            <a:r>
              <a:rPr lang="fr-FR" dirty="0"/>
              <a:t>H. </a:t>
            </a:r>
            <a:r>
              <a:rPr lang="fr-FR" dirty="0" smtClean="0"/>
              <a:t>4. Etre </a:t>
            </a:r>
            <a:r>
              <a:rPr lang="fr-FR" dirty="0"/>
              <a:t>honnête</a:t>
            </a:r>
          </a:p>
          <a:p>
            <a:r>
              <a:rPr lang="fr-FR" dirty="0"/>
              <a:t>I</a:t>
            </a:r>
            <a:r>
              <a:rPr lang="fr-FR" dirty="0" smtClean="0"/>
              <a:t>. 2.  </a:t>
            </a:r>
            <a:r>
              <a:rPr lang="fr-FR" dirty="0"/>
              <a:t>Subir des choses </a:t>
            </a:r>
            <a:r>
              <a:rPr lang="fr-FR" dirty="0" smtClean="0"/>
              <a:t>choquantes</a:t>
            </a:r>
            <a:endParaRPr lang="fr-FR" dirty="0"/>
          </a:p>
          <a:p>
            <a:r>
              <a:rPr lang="fr-FR" dirty="0"/>
              <a:t>J</a:t>
            </a:r>
            <a:r>
              <a:rPr lang="fr-FR" dirty="0" smtClean="0"/>
              <a:t>.11  </a:t>
            </a:r>
            <a:r>
              <a:rPr lang="fr-FR" dirty="0"/>
              <a:t>Faire mauvais accueil</a:t>
            </a:r>
          </a:p>
          <a:p>
            <a:r>
              <a:rPr lang="fr-FR" dirty="0"/>
              <a:t>K. </a:t>
            </a:r>
            <a:r>
              <a:rPr lang="fr-FR" dirty="0" smtClean="0"/>
              <a:t>1. Se </a:t>
            </a:r>
            <a:r>
              <a:rPr lang="fr-FR" dirty="0"/>
              <a:t>forcer à rire</a:t>
            </a:r>
            <a:endParaRPr lang="it-IT" dirty="0"/>
          </a:p>
          <a:p>
            <a:endParaRPr lang="it-IT" dirty="0"/>
          </a:p>
          <a:p>
            <a:endParaRPr lang="it-IT" dirty="0"/>
          </a:p>
          <a:p>
            <a:endParaRPr lang="it-IT" dirty="0"/>
          </a:p>
          <a:p>
            <a:endParaRPr lang="it-IT" dirty="0"/>
          </a:p>
          <a:p>
            <a:endParaRPr lang="it-IT" dirty="0"/>
          </a:p>
          <a:p>
            <a:endParaRPr lang="it-IT" dirty="0"/>
          </a:p>
          <a:p>
            <a:endParaRPr lang="it-IT" dirty="0"/>
          </a:p>
          <a:p>
            <a:endParaRPr lang="fr-CA" dirty="0"/>
          </a:p>
        </p:txBody>
      </p:sp>
    </p:spTree>
    <p:extLst>
      <p:ext uri="{BB962C8B-B14F-4D97-AF65-F5344CB8AC3E}">
        <p14:creationId xmlns:p14="http://schemas.microsoft.com/office/powerpoint/2010/main" val="2662087849"/>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smtClean="0"/>
              <a:t>Expression détournée</a:t>
            </a:r>
            <a:endParaRPr lang="fr-CA" sz="2800" dirty="0"/>
          </a:p>
        </p:txBody>
      </p:sp>
      <p:sp>
        <p:nvSpPr>
          <p:cNvPr id="3" name="Segnaposto contenuto 2"/>
          <p:cNvSpPr>
            <a:spLocks noGrp="1"/>
          </p:cNvSpPr>
          <p:nvPr>
            <p:ph idx="1"/>
          </p:nvPr>
        </p:nvSpPr>
        <p:spPr/>
        <p:txBody>
          <a:bodyPr>
            <a:normAutofit/>
          </a:bodyPr>
          <a:lstStyle/>
          <a:p>
            <a:pPr algn="just"/>
            <a:r>
              <a:rPr lang="it-IT" sz="2400" dirty="0" err="1"/>
              <a:t>Les</a:t>
            </a:r>
            <a:r>
              <a:rPr lang="it-IT" sz="2400" dirty="0"/>
              <a:t> </a:t>
            </a:r>
            <a:r>
              <a:rPr lang="it-IT" sz="2400" dirty="0" err="1"/>
              <a:t>Italiens</a:t>
            </a:r>
            <a:r>
              <a:rPr lang="it-IT" sz="2400" dirty="0"/>
              <a:t> </a:t>
            </a:r>
            <a:r>
              <a:rPr lang="it-IT" sz="2400" dirty="0" err="1"/>
              <a:t>voient</a:t>
            </a:r>
            <a:r>
              <a:rPr lang="it-IT" sz="2400" dirty="0"/>
              <a:t> la vie en </a:t>
            </a:r>
            <a:r>
              <a:rPr lang="it-IT" sz="2400" dirty="0" err="1"/>
              <a:t>jaune</a:t>
            </a:r>
            <a:r>
              <a:rPr lang="it-IT" sz="2400" dirty="0"/>
              <a:t>. Une </a:t>
            </a:r>
            <a:r>
              <a:rPr lang="it-IT" sz="2400" dirty="0" err="1"/>
              <a:t>couleur</a:t>
            </a:r>
            <a:r>
              <a:rPr lang="it-IT" sz="2400" dirty="0"/>
              <a:t> </a:t>
            </a:r>
            <a:r>
              <a:rPr lang="it-IT" sz="2400" dirty="0" err="1"/>
              <a:t>synonyme</a:t>
            </a:r>
            <a:r>
              <a:rPr lang="it-IT" sz="2400" dirty="0"/>
              <a:t> d'un </a:t>
            </a:r>
            <a:r>
              <a:rPr lang="it-IT" sz="2400" dirty="0" err="1"/>
              <a:t>quotidien</a:t>
            </a:r>
            <a:r>
              <a:rPr lang="it-IT" sz="2400" dirty="0"/>
              <a:t> </a:t>
            </a:r>
            <a:r>
              <a:rPr lang="it-IT" sz="2400" dirty="0" err="1"/>
              <a:t>où</a:t>
            </a:r>
            <a:r>
              <a:rPr lang="it-IT" sz="2400" dirty="0"/>
              <a:t> </a:t>
            </a:r>
            <a:r>
              <a:rPr lang="it-IT" sz="2400" dirty="0" err="1"/>
              <a:t>les</a:t>
            </a:r>
            <a:r>
              <a:rPr lang="it-IT" sz="2400" dirty="0"/>
              <a:t> </a:t>
            </a:r>
            <a:r>
              <a:rPr lang="it-IT" sz="2400" dirty="0" err="1"/>
              <a:t>mesures</a:t>
            </a:r>
            <a:r>
              <a:rPr lang="it-IT" sz="2400" dirty="0"/>
              <a:t> de </a:t>
            </a:r>
            <a:r>
              <a:rPr lang="it-IT" sz="2400" dirty="0" err="1"/>
              <a:t>lutte</a:t>
            </a:r>
            <a:r>
              <a:rPr lang="it-IT" sz="2400" dirty="0"/>
              <a:t> </a:t>
            </a:r>
            <a:r>
              <a:rPr lang="it-IT" sz="2400" dirty="0" err="1"/>
              <a:t>contre</a:t>
            </a:r>
            <a:r>
              <a:rPr lang="it-IT" sz="2400" dirty="0"/>
              <a:t> le Covid-19 </a:t>
            </a:r>
            <a:r>
              <a:rPr lang="it-IT" sz="2400" dirty="0" err="1"/>
              <a:t>sont</a:t>
            </a:r>
            <a:r>
              <a:rPr lang="it-IT" sz="2400" dirty="0"/>
              <a:t> </a:t>
            </a:r>
            <a:r>
              <a:rPr lang="it-IT" sz="2400" dirty="0" err="1"/>
              <a:t>allégées</a:t>
            </a:r>
            <a:r>
              <a:rPr lang="it-IT" sz="2400" dirty="0" smtClean="0"/>
              <a:t>. </a:t>
            </a:r>
            <a:r>
              <a:rPr lang="it-IT" sz="2400" i="1" dirty="0" err="1" smtClean="0"/>
              <a:t>Les</a:t>
            </a:r>
            <a:r>
              <a:rPr lang="it-IT" sz="2400" i="1" dirty="0" smtClean="0"/>
              <a:t> </a:t>
            </a:r>
            <a:r>
              <a:rPr lang="it-IT" sz="2400" i="1" dirty="0" err="1" smtClean="0"/>
              <a:t>échos</a:t>
            </a:r>
            <a:r>
              <a:rPr lang="it-IT" sz="2400" i="1" dirty="0" smtClean="0"/>
              <a:t> </a:t>
            </a:r>
            <a:r>
              <a:rPr lang="it-IT" sz="2400" dirty="0" smtClean="0"/>
              <a:t>1 </a:t>
            </a:r>
            <a:r>
              <a:rPr lang="it-IT" sz="2400" dirty="0" err="1" smtClean="0"/>
              <a:t>février</a:t>
            </a:r>
            <a:r>
              <a:rPr lang="it-IT" sz="2400" dirty="0" smtClean="0"/>
              <a:t> 2021</a:t>
            </a:r>
          </a:p>
          <a:p>
            <a:pPr algn="just"/>
            <a:endParaRPr lang="it-IT" sz="2400" dirty="0"/>
          </a:p>
        </p:txBody>
      </p:sp>
    </p:spTree>
    <p:extLst>
      <p:ext uri="{BB962C8B-B14F-4D97-AF65-F5344CB8AC3E}">
        <p14:creationId xmlns:p14="http://schemas.microsoft.com/office/powerpoint/2010/main" val="3426452888"/>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0882" name="Titolo 1"/>
          <p:cNvSpPr>
            <a:spLocks noGrp="1"/>
          </p:cNvSpPr>
          <p:nvPr>
            <p:ph type="title"/>
          </p:nvPr>
        </p:nvSpPr>
        <p:spPr>
          <a:xfrm>
            <a:off x="573274" y="325315"/>
            <a:ext cx="7665118" cy="984739"/>
          </a:xfrm>
        </p:spPr>
        <p:txBody>
          <a:bodyPr>
            <a:normAutofit fontScale="90000"/>
          </a:bodyPr>
          <a:lstStyle/>
          <a:p>
            <a:r>
              <a:rPr lang="fr-FR" sz="1725" b="1" dirty="0">
                <a:latin typeface="Arial" charset="0"/>
                <a:ea typeface="MS PGothic" charset="0"/>
              </a:rPr>
              <a:t/>
            </a:r>
            <a:br>
              <a:rPr lang="fr-FR" sz="1725" b="1" dirty="0">
                <a:latin typeface="Arial" charset="0"/>
                <a:ea typeface="MS PGothic" charset="0"/>
              </a:rPr>
            </a:br>
            <a:r>
              <a:rPr lang="fr-FR" sz="1725" b="1" dirty="0">
                <a:latin typeface="Arial" charset="0"/>
                <a:ea typeface="MS PGothic" charset="0"/>
              </a:rPr>
              <a:t/>
            </a:r>
            <a:br>
              <a:rPr lang="fr-FR" sz="1725" b="1" dirty="0">
                <a:latin typeface="Arial" charset="0"/>
                <a:ea typeface="MS PGothic" charset="0"/>
              </a:rPr>
            </a:br>
            <a:r>
              <a:rPr lang="fr-FR" sz="3100" dirty="0">
                <a:latin typeface="Arial" charset="0"/>
                <a:ea typeface="MS PGothic" charset="0"/>
              </a:rPr>
              <a:t>Ressemblances ou différences de couleurs entre l’italien et le français</a:t>
            </a:r>
            <a:r>
              <a:rPr lang="it-IT" sz="3100" dirty="0">
                <a:latin typeface="Arial" charset="0"/>
                <a:ea typeface="MS PGothic" charset="0"/>
              </a:rPr>
              <a:t/>
            </a:r>
            <a:br>
              <a:rPr lang="it-IT" sz="3100" dirty="0">
                <a:latin typeface="Arial" charset="0"/>
                <a:ea typeface="MS PGothic" charset="0"/>
              </a:rPr>
            </a:br>
            <a:r>
              <a:rPr lang="fr-FR" sz="1725" b="1" dirty="0">
                <a:latin typeface="Arial" charset="0"/>
                <a:ea typeface="MS PGothic" charset="0"/>
              </a:rPr>
              <a:t> </a:t>
            </a:r>
            <a:r>
              <a:rPr lang="it-IT" sz="1725" dirty="0">
                <a:latin typeface="Arial" charset="0"/>
                <a:ea typeface="MS PGothic" charset="0"/>
              </a:rPr>
              <a:t/>
            </a:r>
            <a:br>
              <a:rPr lang="it-IT" sz="1725" dirty="0">
                <a:latin typeface="Arial" charset="0"/>
                <a:ea typeface="MS PGothic" charset="0"/>
              </a:rPr>
            </a:br>
            <a:endParaRPr lang="it-IT" sz="1725" dirty="0">
              <a:latin typeface="Arial" charset="0"/>
              <a:ea typeface="MS PGothic" charset="0"/>
            </a:endParaRPr>
          </a:p>
        </p:txBody>
      </p:sp>
      <p:sp>
        <p:nvSpPr>
          <p:cNvPr id="250883" name="Segnaposto contenuto 2"/>
          <p:cNvSpPr>
            <a:spLocks noGrp="1"/>
          </p:cNvSpPr>
          <p:nvPr>
            <p:ph idx="1"/>
          </p:nvPr>
        </p:nvSpPr>
        <p:spPr/>
        <p:txBody>
          <a:bodyPr>
            <a:normAutofit/>
          </a:bodyPr>
          <a:lstStyle/>
          <a:p>
            <a:pPr algn="just"/>
            <a:r>
              <a:rPr lang="fr-FR" sz="2400" b="1" dirty="0" smtClean="0">
                <a:latin typeface="Arial" charset="0"/>
                <a:ea typeface="MS PGothic" charset="0"/>
                <a:cs typeface="MS PGothic" charset="0"/>
              </a:rPr>
              <a:t>6. cas </a:t>
            </a:r>
            <a:r>
              <a:rPr lang="fr-FR" sz="2400" b="1" dirty="0">
                <a:latin typeface="Arial" charset="0"/>
                <a:ea typeface="MS PGothic" charset="0"/>
                <a:cs typeface="MS PGothic" charset="0"/>
              </a:rPr>
              <a:t>de figures</a:t>
            </a:r>
          </a:p>
          <a:p>
            <a:pPr algn="just"/>
            <a:r>
              <a:rPr lang="fr-FR" sz="2400" dirty="0">
                <a:latin typeface="Arial" charset="0"/>
                <a:ea typeface="MS PGothic" charset="0"/>
                <a:cs typeface="MS PGothic" charset="0"/>
              </a:rPr>
              <a:t>1. Les deux langues utilisent la même couleur pour exprimer la même signification (isomorphisme), comme « signer </a:t>
            </a:r>
            <a:r>
              <a:rPr lang="fr-FR" sz="2400" dirty="0" err="1">
                <a:latin typeface="Arial" charset="0"/>
                <a:ea typeface="MS PGothic" charset="0"/>
                <a:cs typeface="MS PGothic" charset="0"/>
              </a:rPr>
              <a:t>qc</a:t>
            </a:r>
            <a:r>
              <a:rPr lang="fr-FR" sz="2400" dirty="0">
                <a:latin typeface="Arial" charset="0"/>
                <a:ea typeface="MS PGothic" charset="0"/>
                <a:cs typeface="MS PGothic" charset="0"/>
              </a:rPr>
              <a:t> en blanc » et </a:t>
            </a:r>
            <a:r>
              <a:rPr lang="fr-FR" sz="2400" i="1" dirty="0" err="1">
                <a:latin typeface="Arial" charset="0"/>
                <a:ea typeface="MS PGothic" charset="0"/>
                <a:cs typeface="MS PGothic" charset="0"/>
              </a:rPr>
              <a:t>firmare</a:t>
            </a:r>
            <a:r>
              <a:rPr lang="fr-FR" sz="2400" i="1" dirty="0">
                <a:latin typeface="Arial" charset="0"/>
                <a:ea typeface="MS PGothic" charset="0"/>
                <a:cs typeface="MS PGothic" charset="0"/>
              </a:rPr>
              <a:t> </a:t>
            </a:r>
            <a:r>
              <a:rPr lang="fr-FR" sz="2400" i="1" dirty="0" err="1">
                <a:latin typeface="Arial" charset="0"/>
                <a:ea typeface="MS PGothic" charset="0"/>
                <a:cs typeface="MS PGothic" charset="0"/>
              </a:rPr>
              <a:t>qc</a:t>
            </a:r>
            <a:r>
              <a:rPr lang="fr-FR" sz="2400" i="1" dirty="0">
                <a:latin typeface="Arial" charset="0"/>
                <a:ea typeface="MS PGothic" charset="0"/>
                <a:cs typeface="MS PGothic" charset="0"/>
              </a:rPr>
              <a:t> in </a:t>
            </a:r>
            <a:r>
              <a:rPr lang="fr-FR" sz="2400" i="1" dirty="0" err="1">
                <a:latin typeface="Arial" charset="0"/>
                <a:ea typeface="MS PGothic" charset="0"/>
                <a:cs typeface="MS PGothic" charset="0"/>
              </a:rPr>
              <a:t>bianco</a:t>
            </a:r>
            <a:r>
              <a:rPr lang="fr-FR" sz="2400" dirty="0">
                <a:latin typeface="Arial" charset="0"/>
                <a:ea typeface="MS PGothic" charset="0"/>
                <a:cs typeface="MS PGothic" charset="0"/>
              </a:rPr>
              <a:t> pour dire « signer </a:t>
            </a:r>
            <a:r>
              <a:rPr lang="fr-FR" sz="2400" dirty="0" err="1">
                <a:latin typeface="Arial" charset="0"/>
                <a:ea typeface="MS PGothic" charset="0"/>
                <a:cs typeface="MS PGothic" charset="0"/>
              </a:rPr>
              <a:t>qc</a:t>
            </a:r>
            <a:r>
              <a:rPr lang="fr-FR" sz="2400" dirty="0">
                <a:latin typeface="Arial" charset="0"/>
                <a:ea typeface="MS PGothic" charset="0"/>
                <a:cs typeface="MS PGothic" charset="0"/>
              </a:rPr>
              <a:t> en laissant des parties à compléter  », ou  « marché noir » et </a:t>
            </a:r>
            <a:r>
              <a:rPr lang="fr-FR" sz="2400" i="1" dirty="0">
                <a:latin typeface="Arial" charset="0"/>
                <a:ea typeface="MS PGothic" charset="0"/>
                <a:cs typeface="MS PGothic" charset="0"/>
              </a:rPr>
              <a:t>mercato </a:t>
            </a:r>
            <a:r>
              <a:rPr lang="fr-FR" sz="2400" i="1" dirty="0" err="1">
                <a:latin typeface="Arial" charset="0"/>
                <a:ea typeface="MS PGothic" charset="0"/>
                <a:cs typeface="MS PGothic" charset="0"/>
              </a:rPr>
              <a:t>nero</a:t>
            </a:r>
            <a:r>
              <a:rPr lang="fr-FR" sz="2400" dirty="0">
                <a:latin typeface="Arial" charset="0"/>
                <a:ea typeface="MS PGothic" charset="0"/>
                <a:cs typeface="MS PGothic" charset="0"/>
              </a:rPr>
              <a:t> pour dire « marché clandestin ». </a:t>
            </a:r>
          </a:p>
          <a:p>
            <a:pPr algn="just"/>
            <a:endParaRPr lang="it-IT" sz="2400" dirty="0">
              <a:latin typeface="Arial" charset="0"/>
              <a:ea typeface="MS PGothic" charset="0"/>
              <a:cs typeface="MS PGothic" charset="0"/>
            </a:endParaRPr>
          </a:p>
          <a:p>
            <a:pPr algn="just"/>
            <a:r>
              <a:rPr lang="fr-FR" sz="2400" dirty="0">
                <a:latin typeface="Arial" charset="0"/>
                <a:ea typeface="MS PGothic" charset="0"/>
                <a:cs typeface="MS PGothic" charset="0"/>
              </a:rPr>
              <a:t>2. Une couleur correspond à une autre couleur pour la même signification, comme « rire jaune » et </a:t>
            </a:r>
            <a:r>
              <a:rPr lang="fr-FR" sz="2400" i="1" dirty="0" err="1">
                <a:latin typeface="Arial" charset="0"/>
                <a:ea typeface="MS PGothic" charset="0"/>
                <a:cs typeface="MS PGothic" charset="0"/>
              </a:rPr>
              <a:t>ridere</a:t>
            </a:r>
            <a:r>
              <a:rPr lang="fr-FR" sz="2400" i="1" dirty="0">
                <a:latin typeface="Arial" charset="0"/>
                <a:ea typeface="MS PGothic" charset="0"/>
                <a:cs typeface="MS PGothic" charset="0"/>
              </a:rPr>
              <a:t> </a:t>
            </a:r>
            <a:r>
              <a:rPr lang="fr-FR" sz="2400" i="1" dirty="0" err="1">
                <a:latin typeface="Arial" charset="0"/>
                <a:ea typeface="MS PGothic" charset="0"/>
                <a:cs typeface="MS PGothic" charset="0"/>
              </a:rPr>
              <a:t>verde</a:t>
            </a:r>
            <a:r>
              <a:rPr lang="fr-FR" sz="2400" dirty="0">
                <a:latin typeface="Arial" charset="0"/>
                <a:ea typeface="MS PGothic" charset="0"/>
                <a:cs typeface="MS PGothic" charset="0"/>
              </a:rPr>
              <a:t> ou « jaune d’œuf » et </a:t>
            </a:r>
            <a:r>
              <a:rPr lang="fr-FR" sz="2400" i="1" dirty="0" err="1">
                <a:latin typeface="Arial" charset="0"/>
                <a:ea typeface="MS PGothic" charset="0"/>
                <a:cs typeface="MS PGothic" charset="0"/>
              </a:rPr>
              <a:t>rosso</a:t>
            </a:r>
            <a:r>
              <a:rPr lang="fr-FR" sz="2400" i="1" dirty="0">
                <a:latin typeface="Arial" charset="0"/>
                <a:ea typeface="MS PGothic" charset="0"/>
                <a:cs typeface="MS PGothic" charset="0"/>
              </a:rPr>
              <a:t> d’</a:t>
            </a:r>
            <a:r>
              <a:rPr lang="fr-FR" altLang="ja-JP" sz="2400" i="1" dirty="0" err="1">
                <a:latin typeface="Arial" charset="0"/>
                <a:ea typeface="MS PGothic" charset="0"/>
                <a:cs typeface="MS PGothic" charset="0"/>
              </a:rPr>
              <a:t>uovo</a:t>
            </a:r>
            <a:r>
              <a:rPr lang="fr-FR" altLang="ja-JP" sz="2400" dirty="0">
                <a:latin typeface="Arial" charset="0"/>
                <a:ea typeface="MS PGothic" charset="0"/>
                <a:cs typeface="MS PGothic" charset="0"/>
              </a:rPr>
              <a:t>.</a:t>
            </a:r>
            <a:endParaRPr lang="it-IT" sz="2400" dirty="0">
              <a:latin typeface="Arial" charset="0"/>
              <a:ea typeface="MS PGothic" charset="0"/>
              <a:cs typeface="MS PGothic" charset="0"/>
            </a:endParaRPr>
          </a:p>
        </p:txBody>
      </p:sp>
    </p:spTree>
    <p:extLst>
      <p:ext uri="{BB962C8B-B14F-4D97-AF65-F5344CB8AC3E}">
        <p14:creationId xmlns:p14="http://schemas.microsoft.com/office/powerpoint/2010/main" val="3078351798"/>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1906" name="Titolo 1"/>
          <p:cNvSpPr>
            <a:spLocks noGrp="1"/>
          </p:cNvSpPr>
          <p:nvPr>
            <p:ph type="title"/>
          </p:nvPr>
        </p:nvSpPr>
        <p:spPr/>
        <p:txBody>
          <a:bodyPr>
            <a:normAutofit fontScale="90000"/>
          </a:bodyPr>
          <a:lstStyle/>
          <a:p>
            <a:r>
              <a:rPr lang="fr-FR" sz="2100" dirty="0">
                <a:latin typeface="Arial" charset="0"/>
                <a:ea typeface="MS PGothic" charset="0"/>
              </a:rPr>
              <a:t/>
            </a:r>
            <a:br>
              <a:rPr lang="fr-FR" sz="2100" dirty="0">
                <a:latin typeface="Arial" charset="0"/>
                <a:ea typeface="MS PGothic" charset="0"/>
              </a:rPr>
            </a:br>
            <a:r>
              <a:rPr lang="fr-FR" sz="3100" dirty="0">
                <a:latin typeface="Arial" charset="0"/>
                <a:ea typeface="MS PGothic" charset="0"/>
              </a:rPr>
              <a:t>Ressemblances ou différences de couleurs entre l’italien et le français</a:t>
            </a:r>
            <a:r>
              <a:rPr lang="it-IT" sz="2100" dirty="0">
                <a:latin typeface="Arial" charset="0"/>
                <a:ea typeface="MS PGothic" charset="0"/>
              </a:rPr>
              <a:t/>
            </a:r>
            <a:br>
              <a:rPr lang="it-IT" sz="2100" dirty="0">
                <a:latin typeface="Arial" charset="0"/>
                <a:ea typeface="MS PGothic" charset="0"/>
              </a:rPr>
            </a:br>
            <a:endParaRPr lang="it-IT" sz="2100" dirty="0">
              <a:latin typeface="Arial" charset="0"/>
              <a:ea typeface="MS PGothic" charset="0"/>
            </a:endParaRPr>
          </a:p>
        </p:txBody>
      </p:sp>
      <p:sp>
        <p:nvSpPr>
          <p:cNvPr id="251907" name="Segnaposto contenuto 2"/>
          <p:cNvSpPr>
            <a:spLocks noGrp="1"/>
          </p:cNvSpPr>
          <p:nvPr>
            <p:ph idx="1"/>
          </p:nvPr>
        </p:nvSpPr>
        <p:spPr/>
        <p:txBody>
          <a:bodyPr>
            <a:normAutofit/>
          </a:bodyPr>
          <a:lstStyle/>
          <a:p>
            <a:pPr algn="just"/>
            <a:r>
              <a:rPr lang="fr-FR" sz="2400" dirty="0">
                <a:latin typeface="Arial" charset="0"/>
                <a:ea typeface="MS PGothic" charset="0"/>
                <a:cs typeface="MS PGothic" charset="0"/>
              </a:rPr>
              <a:t>3. Une couleur correspond à un autre référent qui n’appartient pas au domaine de la couleur pour exprimer la même signification, comme « être gris » et </a:t>
            </a:r>
            <a:r>
              <a:rPr lang="fr-FR" sz="2400" i="1" dirty="0" err="1">
                <a:latin typeface="Arial" charset="0"/>
                <a:ea typeface="MS PGothic" charset="0"/>
                <a:cs typeface="MS PGothic" charset="0"/>
              </a:rPr>
              <a:t>essere</a:t>
            </a:r>
            <a:r>
              <a:rPr lang="fr-FR" sz="2400" i="1" dirty="0">
                <a:latin typeface="Arial" charset="0"/>
                <a:ea typeface="MS PGothic" charset="0"/>
                <a:cs typeface="MS PGothic" charset="0"/>
              </a:rPr>
              <a:t> </a:t>
            </a:r>
            <a:r>
              <a:rPr lang="fr-FR" sz="2400" i="1" dirty="0" err="1" smtClean="0">
                <a:latin typeface="Arial" charset="0"/>
                <a:ea typeface="MS PGothic" charset="0"/>
                <a:cs typeface="MS PGothic" charset="0"/>
              </a:rPr>
              <a:t>ubriaco</a:t>
            </a:r>
            <a:r>
              <a:rPr lang="fr-FR" sz="2400" dirty="0" smtClean="0">
                <a:latin typeface="Arial" charset="0"/>
                <a:ea typeface="MS PGothic" charset="0"/>
                <a:cs typeface="MS PGothic" charset="0"/>
              </a:rPr>
              <a:t> </a:t>
            </a:r>
            <a:r>
              <a:rPr lang="fr-FR" sz="2400" dirty="0">
                <a:latin typeface="Arial" charset="0"/>
                <a:ea typeface="MS PGothic" charset="0"/>
                <a:cs typeface="MS PGothic" charset="0"/>
              </a:rPr>
              <a:t>ou </a:t>
            </a:r>
            <a:r>
              <a:rPr lang="fr-FR" sz="2400" i="1" dirty="0" err="1">
                <a:latin typeface="Arial" charset="0"/>
                <a:ea typeface="MS PGothic" charset="0"/>
                <a:cs typeface="MS PGothic" charset="0"/>
              </a:rPr>
              <a:t>omicidio</a:t>
            </a:r>
            <a:r>
              <a:rPr lang="fr-FR" sz="2400" i="1" dirty="0">
                <a:latin typeface="Arial" charset="0"/>
                <a:ea typeface="MS PGothic" charset="0"/>
                <a:cs typeface="MS PGothic" charset="0"/>
              </a:rPr>
              <a:t> </a:t>
            </a:r>
            <a:r>
              <a:rPr lang="fr-FR" sz="2400" i="1" dirty="0" err="1">
                <a:latin typeface="Arial" charset="0"/>
                <a:ea typeface="MS PGothic" charset="0"/>
                <a:cs typeface="MS PGothic" charset="0"/>
              </a:rPr>
              <a:t>bianco</a:t>
            </a:r>
            <a:r>
              <a:rPr lang="fr-FR" sz="2400" dirty="0">
                <a:latin typeface="Arial" charset="0"/>
                <a:ea typeface="MS PGothic" charset="0"/>
                <a:cs typeface="MS PGothic" charset="0"/>
              </a:rPr>
              <a:t> et « accident de travail ».</a:t>
            </a:r>
          </a:p>
          <a:p>
            <a:pPr algn="just"/>
            <a:endParaRPr lang="it-IT" sz="2400" dirty="0">
              <a:latin typeface="Arial" charset="0"/>
              <a:ea typeface="MS PGothic" charset="0"/>
              <a:cs typeface="MS PGothic" charset="0"/>
            </a:endParaRPr>
          </a:p>
          <a:p>
            <a:pPr algn="just"/>
            <a:r>
              <a:rPr lang="fr-FR" sz="2400" dirty="0">
                <a:latin typeface="Arial" charset="0"/>
                <a:ea typeface="MS PGothic" charset="0"/>
                <a:cs typeface="MS PGothic" charset="0"/>
              </a:rPr>
              <a:t>4. Une même couleur </a:t>
            </a:r>
            <a:r>
              <a:rPr lang="fr-FR" sz="2400" dirty="0" smtClean="0">
                <a:latin typeface="Arial" charset="0"/>
                <a:ea typeface="MS PGothic" charset="0"/>
                <a:cs typeface="MS PGothic" charset="0"/>
              </a:rPr>
              <a:t>avec un référent différent </a:t>
            </a:r>
            <a:r>
              <a:rPr lang="fr-FR" sz="2400" dirty="0">
                <a:latin typeface="Arial" charset="0"/>
                <a:ea typeface="MS PGothic" charset="0"/>
                <a:cs typeface="MS PGothic" charset="0"/>
              </a:rPr>
              <a:t>comme « </a:t>
            </a:r>
            <a:r>
              <a:rPr lang="fr-FR" sz="2400" dirty="0" smtClean="0">
                <a:latin typeface="Arial" charset="0"/>
                <a:ea typeface="MS PGothic" charset="0"/>
                <a:cs typeface="MS PGothic" charset="0"/>
              </a:rPr>
              <a:t>main verte</a:t>
            </a:r>
            <a:r>
              <a:rPr lang="fr-FR" sz="2400" dirty="0">
                <a:latin typeface="Arial" charset="0"/>
                <a:ea typeface="MS PGothic" charset="0"/>
                <a:cs typeface="MS PGothic" charset="0"/>
              </a:rPr>
              <a:t> </a:t>
            </a:r>
            <a:r>
              <a:rPr lang="fr-FR" sz="2400" dirty="0" smtClean="0">
                <a:latin typeface="Arial" charset="0"/>
                <a:ea typeface="MS PGothic" charset="0"/>
                <a:cs typeface="MS PGothic" charset="0"/>
              </a:rPr>
              <a:t>» et « </a:t>
            </a:r>
            <a:r>
              <a:rPr lang="fr-FR" sz="2400" dirty="0" err="1" smtClean="0">
                <a:latin typeface="Arial" charset="0"/>
                <a:ea typeface="MS PGothic" charset="0"/>
                <a:cs typeface="MS PGothic" charset="0"/>
              </a:rPr>
              <a:t>pollice</a:t>
            </a:r>
            <a:r>
              <a:rPr lang="fr-FR" sz="2400" dirty="0" smtClean="0">
                <a:latin typeface="Arial" charset="0"/>
                <a:ea typeface="MS PGothic" charset="0"/>
                <a:cs typeface="MS PGothic" charset="0"/>
              </a:rPr>
              <a:t> </a:t>
            </a:r>
            <a:r>
              <a:rPr lang="fr-FR" sz="2400" dirty="0" err="1" smtClean="0">
                <a:latin typeface="Arial" charset="0"/>
                <a:ea typeface="MS PGothic" charset="0"/>
                <a:cs typeface="MS PGothic" charset="0"/>
              </a:rPr>
              <a:t>verde</a:t>
            </a:r>
            <a:r>
              <a:rPr lang="fr-FR" sz="2400" dirty="0" smtClean="0">
                <a:latin typeface="Arial" charset="0"/>
                <a:ea typeface="MS PGothic" charset="0"/>
                <a:cs typeface="MS PGothic" charset="0"/>
              </a:rPr>
              <a:t> »</a:t>
            </a:r>
            <a:endParaRPr lang="it-IT" sz="2400" dirty="0">
              <a:latin typeface="Arial" charset="0"/>
              <a:ea typeface="MS PGothic" charset="0"/>
              <a:cs typeface="MS PGothic" charset="0"/>
            </a:endParaRPr>
          </a:p>
          <a:p>
            <a:endParaRPr lang="it-IT" sz="1800" dirty="0">
              <a:latin typeface="Arial" charset="0"/>
              <a:ea typeface="MS PGothic" charset="0"/>
              <a:cs typeface="MS PGothic" charset="0"/>
            </a:endParaRPr>
          </a:p>
        </p:txBody>
      </p:sp>
    </p:spTree>
    <p:extLst>
      <p:ext uri="{BB962C8B-B14F-4D97-AF65-F5344CB8AC3E}">
        <p14:creationId xmlns:p14="http://schemas.microsoft.com/office/powerpoint/2010/main" val="2319632279"/>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1906" name="Titolo 1"/>
          <p:cNvSpPr>
            <a:spLocks noGrp="1"/>
          </p:cNvSpPr>
          <p:nvPr>
            <p:ph type="title"/>
          </p:nvPr>
        </p:nvSpPr>
        <p:spPr/>
        <p:txBody>
          <a:bodyPr>
            <a:normAutofit fontScale="90000"/>
          </a:bodyPr>
          <a:lstStyle/>
          <a:p>
            <a:r>
              <a:rPr lang="fr-FR" sz="2100" dirty="0">
                <a:latin typeface="Arial" charset="0"/>
                <a:ea typeface="MS PGothic" charset="0"/>
              </a:rPr>
              <a:t/>
            </a:r>
            <a:br>
              <a:rPr lang="fr-FR" sz="2100" dirty="0">
                <a:latin typeface="Arial" charset="0"/>
                <a:ea typeface="MS PGothic" charset="0"/>
              </a:rPr>
            </a:br>
            <a:r>
              <a:rPr lang="fr-FR" sz="3100" dirty="0">
                <a:latin typeface="Arial" charset="0"/>
                <a:ea typeface="MS PGothic" charset="0"/>
              </a:rPr>
              <a:t>Ressemblances ou différences de couleurs entre l’italien et le français</a:t>
            </a:r>
            <a:r>
              <a:rPr lang="it-IT" sz="2100" dirty="0">
                <a:latin typeface="Arial" charset="0"/>
                <a:ea typeface="MS PGothic" charset="0"/>
              </a:rPr>
              <a:t/>
            </a:r>
            <a:br>
              <a:rPr lang="it-IT" sz="2100" dirty="0">
                <a:latin typeface="Arial" charset="0"/>
                <a:ea typeface="MS PGothic" charset="0"/>
              </a:rPr>
            </a:br>
            <a:endParaRPr lang="it-IT" sz="2100" dirty="0">
              <a:latin typeface="Arial" charset="0"/>
              <a:ea typeface="MS PGothic" charset="0"/>
            </a:endParaRPr>
          </a:p>
        </p:txBody>
      </p:sp>
      <p:sp>
        <p:nvSpPr>
          <p:cNvPr id="251907" name="Segnaposto contenuto 2"/>
          <p:cNvSpPr>
            <a:spLocks noGrp="1"/>
          </p:cNvSpPr>
          <p:nvPr>
            <p:ph idx="1"/>
          </p:nvPr>
        </p:nvSpPr>
        <p:spPr/>
        <p:txBody>
          <a:bodyPr>
            <a:normAutofit/>
          </a:bodyPr>
          <a:lstStyle/>
          <a:p>
            <a:pPr algn="just"/>
            <a:endParaRPr lang="it-IT" sz="2400" dirty="0">
              <a:latin typeface="Arial" charset="0"/>
              <a:ea typeface="MS PGothic" charset="0"/>
              <a:cs typeface="MS PGothic" charset="0"/>
            </a:endParaRPr>
          </a:p>
          <a:p>
            <a:pPr algn="just"/>
            <a:r>
              <a:rPr lang="fr-FR" sz="2400" dirty="0">
                <a:latin typeface="Arial" charset="0"/>
                <a:ea typeface="MS PGothic" charset="0"/>
                <a:cs typeface="MS PGothic" charset="0"/>
              </a:rPr>
              <a:t>5</a:t>
            </a:r>
            <a:r>
              <a:rPr lang="fr-FR" sz="2400" dirty="0" smtClean="0">
                <a:latin typeface="Arial" charset="0"/>
                <a:ea typeface="MS PGothic" charset="0"/>
                <a:cs typeface="MS PGothic" charset="0"/>
              </a:rPr>
              <a:t>. </a:t>
            </a:r>
            <a:r>
              <a:rPr lang="fr-FR" sz="2400" dirty="0">
                <a:latin typeface="Arial" charset="0"/>
                <a:ea typeface="MS PGothic" charset="0"/>
                <a:cs typeface="MS PGothic" charset="0"/>
              </a:rPr>
              <a:t>Une même couleur correspond à une signification différente comme « téléphone rose » pour dire « un service de téléphone érotique » tandis que </a:t>
            </a:r>
            <a:r>
              <a:rPr lang="fr-FR" sz="2400" i="1" dirty="0" err="1">
                <a:latin typeface="Arial" charset="0"/>
                <a:ea typeface="MS PGothic" charset="0"/>
                <a:cs typeface="MS PGothic" charset="0"/>
              </a:rPr>
              <a:t>telefono</a:t>
            </a:r>
            <a:r>
              <a:rPr lang="fr-FR" sz="2400" i="1" dirty="0">
                <a:latin typeface="Arial" charset="0"/>
                <a:ea typeface="MS PGothic" charset="0"/>
                <a:cs typeface="MS PGothic" charset="0"/>
              </a:rPr>
              <a:t> rosa</a:t>
            </a:r>
            <a:r>
              <a:rPr lang="fr-FR" sz="2400" dirty="0">
                <a:latin typeface="Arial" charset="0"/>
                <a:ea typeface="MS PGothic" charset="0"/>
                <a:cs typeface="MS PGothic" charset="0"/>
              </a:rPr>
              <a:t> pour dire « un service téléphonique pour les femmes en difficulté ».</a:t>
            </a:r>
          </a:p>
          <a:p>
            <a:pPr algn="just"/>
            <a:endParaRPr lang="it-IT" sz="2400" dirty="0">
              <a:latin typeface="Arial" charset="0"/>
              <a:ea typeface="MS PGothic" charset="0"/>
              <a:cs typeface="MS PGothic" charset="0"/>
            </a:endParaRPr>
          </a:p>
          <a:p>
            <a:pPr algn="just"/>
            <a:r>
              <a:rPr lang="fr-FR" sz="2400" dirty="0">
                <a:latin typeface="Arial" charset="0"/>
                <a:ea typeface="MS PGothic" charset="0"/>
                <a:cs typeface="MS PGothic" charset="0"/>
              </a:rPr>
              <a:t>6</a:t>
            </a:r>
            <a:r>
              <a:rPr lang="fr-FR" sz="2400" dirty="0" smtClean="0">
                <a:latin typeface="Arial" charset="0"/>
                <a:ea typeface="MS PGothic" charset="0"/>
                <a:cs typeface="MS PGothic" charset="0"/>
              </a:rPr>
              <a:t>. </a:t>
            </a:r>
            <a:r>
              <a:rPr lang="fr-FR" sz="2400" dirty="0">
                <a:latin typeface="Arial" charset="0"/>
                <a:ea typeface="MS PGothic" charset="0"/>
                <a:cs typeface="MS PGothic" charset="0"/>
              </a:rPr>
              <a:t>L’équivalent n’existe pas. Une explicitation devient alors nécessaire comme </a:t>
            </a:r>
            <a:r>
              <a:rPr lang="fr-FR" sz="2400" i="1" dirty="0" err="1">
                <a:latin typeface="Arial" charset="0"/>
                <a:ea typeface="MS PGothic" charset="0"/>
                <a:cs typeface="MS PGothic" charset="0"/>
              </a:rPr>
              <a:t>pesce</a:t>
            </a:r>
            <a:r>
              <a:rPr lang="fr-FR" sz="2400" i="1" dirty="0">
                <a:latin typeface="Arial" charset="0"/>
                <a:ea typeface="MS PGothic" charset="0"/>
                <a:cs typeface="MS PGothic" charset="0"/>
              </a:rPr>
              <a:t> </a:t>
            </a:r>
            <a:r>
              <a:rPr lang="fr-FR" sz="2400" i="1" dirty="0" err="1">
                <a:latin typeface="Arial" charset="0"/>
                <a:ea typeface="MS PGothic" charset="0"/>
                <a:cs typeface="MS PGothic" charset="0"/>
              </a:rPr>
              <a:t>azzurro</a:t>
            </a:r>
            <a:r>
              <a:rPr lang="fr-FR" sz="2400" i="1" dirty="0">
                <a:latin typeface="Arial" charset="0"/>
                <a:ea typeface="MS PGothic" charset="0"/>
                <a:cs typeface="MS PGothic" charset="0"/>
              </a:rPr>
              <a:t> </a:t>
            </a:r>
            <a:r>
              <a:rPr lang="fr-FR" sz="2400" dirty="0">
                <a:latin typeface="Arial" charset="0"/>
                <a:ea typeface="MS PGothic" charset="0"/>
                <a:cs typeface="MS PGothic" charset="0"/>
              </a:rPr>
              <a:t>: anchois, sardines, maquereaux etc. ou « pied noir » : </a:t>
            </a:r>
            <a:r>
              <a:rPr lang="fr-FR" sz="2400" i="1" dirty="0" err="1">
                <a:latin typeface="Arial" charset="0"/>
                <a:ea typeface="MS PGothic" charset="0"/>
                <a:cs typeface="MS PGothic" charset="0"/>
              </a:rPr>
              <a:t>francese</a:t>
            </a:r>
            <a:r>
              <a:rPr lang="fr-FR" sz="2400" i="1" dirty="0">
                <a:latin typeface="Arial" charset="0"/>
                <a:ea typeface="MS PGothic" charset="0"/>
                <a:cs typeface="MS PGothic" charset="0"/>
              </a:rPr>
              <a:t> </a:t>
            </a:r>
            <a:r>
              <a:rPr lang="fr-FR" sz="2400" i="1" dirty="0" err="1">
                <a:latin typeface="Arial" charset="0"/>
                <a:ea typeface="MS PGothic" charset="0"/>
                <a:cs typeface="MS PGothic" charset="0"/>
              </a:rPr>
              <a:t>nativo</a:t>
            </a:r>
            <a:r>
              <a:rPr lang="fr-FR" sz="2400" i="1" dirty="0">
                <a:latin typeface="Arial" charset="0"/>
                <a:ea typeface="MS PGothic" charset="0"/>
                <a:cs typeface="MS PGothic" charset="0"/>
              </a:rPr>
              <a:t> di </a:t>
            </a:r>
            <a:r>
              <a:rPr lang="fr-FR" sz="2400" i="1" dirty="0" err="1">
                <a:latin typeface="Arial" charset="0"/>
                <a:ea typeface="MS PGothic" charset="0"/>
                <a:cs typeface="MS PGothic" charset="0"/>
              </a:rPr>
              <a:t>Algeria</a:t>
            </a:r>
            <a:r>
              <a:rPr lang="fr-FR" sz="2400" dirty="0">
                <a:latin typeface="Arial" charset="0"/>
                <a:ea typeface="MS PGothic" charset="0"/>
                <a:cs typeface="MS PGothic" charset="0"/>
              </a:rPr>
              <a:t>. </a:t>
            </a:r>
            <a:endParaRPr lang="it-IT" sz="2400" dirty="0">
              <a:latin typeface="Arial" charset="0"/>
              <a:ea typeface="MS PGothic" charset="0"/>
              <a:cs typeface="MS PGothic" charset="0"/>
            </a:endParaRPr>
          </a:p>
          <a:p>
            <a:endParaRPr lang="it-IT" sz="2400" dirty="0">
              <a:latin typeface="Arial" charset="0"/>
              <a:ea typeface="MS PGothic" charset="0"/>
              <a:cs typeface="MS PGothic" charset="0"/>
            </a:endParaRPr>
          </a:p>
          <a:p>
            <a:endParaRPr lang="it-IT" sz="1800" dirty="0">
              <a:latin typeface="Arial" charset="0"/>
              <a:ea typeface="MS PGothic" charset="0"/>
              <a:cs typeface="MS PGothic" charset="0"/>
            </a:endParaRPr>
          </a:p>
        </p:txBody>
      </p:sp>
    </p:spTree>
    <p:extLst>
      <p:ext uri="{BB962C8B-B14F-4D97-AF65-F5344CB8AC3E}">
        <p14:creationId xmlns:p14="http://schemas.microsoft.com/office/powerpoint/2010/main" val="4065833861"/>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2930" name="Titolo 1"/>
          <p:cNvSpPr>
            <a:spLocks noGrp="1"/>
          </p:cNvSpPr>
          <p:nvPr>
            <p:ph type="title"/>
          </p:nvPr>
        </p:nvSpPr>
        <p:spPr/>
        <p:txBody>
          <a:bodyPr>
            <a:normAutofit/>
          </a:bodyPr>
          <a:lstStyle/>
          <a:p>
            <a:r>
              <a:rPr lang="fr-FR" sz="2100">
                <a:latin typeface="Arial" charset="0"/>
                <a:ea typeface="MS PGothic" charset="0"/>
              </a:rPr>
              <a:t/>
            </a:r>
            <a:br>
              <a:rPr lang="fr-FR" sz="2100">
                <a:latin typeface="Arial" charset="0"/>
                <a:ea typeface="MS PGothic" charset="0"/>
              </a:rPr>
            </a:br>
            <a:r>
              <a:rPr lang="fr-FR" sz="2100">
                <a:latin typeface="Arial" charset="0"/>
                <a:ea typeface="MS PGothic" charset="0"/>
              </a:rPr>
              <a:t>Associez l’expression imagée en italien à son équivalent français.</a:t>
            </a:r>
            <a:r>
              <a:rPr lang="it-IT" sz="2100">
                <a:latin typeface="Arial" charset="0"/>
                <a:ea typeface="MS PGothic" charset="0"/>
              </a:rPr>
              <a:t/>
            </a:r>
            <a:br>
              <a:rPr lang="it-IT" sz="2100">
                <a:latin typeface="Arial" charset="0"/>
                <a:ea typeface="MS PGothic" charset="0"/>
              </a:rPr>
            </a:br>
            <a:endParaRPr lang="it-IT" sz="2100">
              <a:latin typeface="Arial" charset="0"/>
              <a:ea typeface="MS PGothic" charset="0"/>
            </a:endParaRPr>
          </a:p>
        </p:txBody>
      </p:sp>
      <p:sp>
        <p:nvSpPr>
          <p:cNvPr id="252931" name="Segnaposto contenuto 2"/>
          <p:cNvSpPr>
            <a:spLocks noGrp="1"/>
          </p:cNvSpPr>
          <p:nvPr>
            <p:ph sz="half" idx="1"/>
          </p:nvPr>
        </p:nvSpPr>
        <p:spPr/>
        <p:txBody>
          <a:bodyPr/>
          <a:lstStyle/>
          <a:p>
            <a:r>
              <a:rPr lang="it-IT" sz="2400" dirty="0">
                <a:latin typeface="Arial" charset="0"/>
                <a:ea typeface="MS PGothic" charset="0"/>
                <a:cs typeface="MS PGothic" charset="0"/>
              </a:rPr>
              <a:t>1. Fare vedere nero per bianco</a:t>
            </a:r>
          </a:p>
          <a:p>
            <a:r>
              <a:rPr lang="it-IT" sz="2400" dirty="0">
                <a:latin typeface="Arial" charset="0"/>
                <a:ea typeface="MS PGothic" charset="0"/>
                <a:cs typeface="MS PGothic" charset="0"/>
              </a:rPr>
              <a:t>2. </a:t>
            </a:r>
            <a:r>
              <a:rPr lang="fr-FR" sz="2400" dirty="0" err="1">
                <a:latin typeface="Arial" charset="0"/>
                <a:ea typeface="MS PGothic" charset="0"/>
                <a:cs typeface="MS PGothic" charset="0"/>
              </a:rPr>
              <a:t>Essere</a:t>
            </a:r>
            <a:r>
              <a:rPr lang="fr-FR" sz="2400" dirty="0">
                <a:latin typeface="Arial" charset="0"/>
                <a:ea typeface="MS PGothic" charset="0"/>
                <a:cs typeface="MS PGothic" charset="0"/>
              </a:rPr>
              <a:t> al </a:t>
            </a:r>
            <a:r>
              <a:rPr lang="fr-FR" sz="2400" dirty="0" err="1">
                <a:latin typeface="Arial" charset="0"/>
                <a:ea typeface="MS PGothic" charset="0"/>
                <a:cs typeface="MS PGothic" charset="0"/>
              </a:rPr>
              <a:t>verde</a:t>
            </a:r>
            <a:endParaRPr lang="it-IT" sz="2400" dirty="0">
              <a:latin typeface="Arial" charset="0"/>
              <a:ea typeface="MS PGothic" charset="0"/>
              <a:cs typeface="MS PGothic" charset="0"/>
            </a:endParaRPr>
          </a:p>
          <a:p>
            <a:r>
              <a:rPr lang="it-IT" sz="2400" dirty="0">
                <a:latin typeface="Arial" charset="0"/>
                <a:ea typeface="MS PGothic" charset="0"/>
                <a:cs typeface="MS PGothic" charset="0"/>
              </a:rPr>
              <a:t>3. Essere rosso dalla vergogna</a:t>
            </a:r>
          </a:p>
          <a:p>
            <a:r>
              <a:rPr lang="it-IT" sz="2400" dirty="0">
                <a:latin typeface="Arial" charset="0"/>
                <a:ea typeface="MS PGothic" charset="0"/>
                <a:cs typeface="MS PGothic" charset="0"/>
              </a:rPr>
              <a:t>4. Fare vedere i sorci verdi a qualcuno</a:t>
            </a:r>
          </a:p>
          <a:p>
            <a:r>
              <a:rPr lang="it-IT" sz="2400" dirty="0">
                <a:latin typeface="Arial" charset="0"/>
                <a:ea typeface="MS PGothic" charset="0"/>
                <a:cs typeface="MS PGothic" charset="0"/>
              </a:rPr>
              <a:t>5. Essere una mosca bianca</a:t>
            </a:r>
          </a:p>
          <a:p>
            <a:endParaRPr lang="it-IT" sz="1800" dirty="0">
              <a:latin typeface="Arial" charset="0"/>
              <a:ea typeface="MS PGothic" charset="0"/>
              <a:cs typeface="MS PGothic" charset="0"/>
            </a:endParaRPr>
          </a:p>
        </p:txBody>
      </p:sp>
      <p:sp>
        <p:nvSpPr>
          <p:cNvPr id="252932" name="Segnaposto contenuto 3"/>
          <p:cNvSpPr>
            <a:spLocks noGrp="1"/>
          </p:cNvSpPr>
          <p:nvPr>
            <p:ph sz="half" idx="2"/>
          </p:nvPr>
        </p:nvSpPr>
        <p:spPr/>
        <p:txBody>
          <a:bodyPr/>
          <a:lstStyle/>
          <a:p>
            <a:r>
              <a:rPr lang="it-IT" sz="2400" dirty="0">
                <a:latin typeface="Arial" charset="0"/>
                <a:ea typeface="MS PGothic" charset="0"/>
                <a:cs typeface="MS PGothic" charset="0"/>
              </a:rPr>
              <a:t>a. </a:t>
            </a:r>
            <a:r>
              <a:rPr lang="it-IT" sz="2400" dirty="0" smtClean="0">
                <a:latin typeface="Arial" charset="0"/>
                <a:ea typeface="MS PGothic" charset="0"/>
                <a:cs typeface="MS PGothic" charset="0"/>
              </a:rPr>
              <a:t>2.Être</a:t>
            </a:r>
            <a:r>
              <a:rPr lang="fr-FR" sz="2400" dirty="0" smtClean="0">
                <a:latin typeface="Arial" charset="0"/>
                <a:ea typeface="MS PGothic" charset="0"/>
                <a:cs typeface="MS PGothic" charset="0"/>
              </a:rPr>
              <a:t> fauché </a:t>
            </a:r>
            <a:r>
              <a:rPr lang="fr-FR" sz="2400" dirty="0" err="1" smtClean="0">
                <a:latin typeface="Arial" charset="0"/>
                <a:ea typeface="MS PGothic" charset="0"/>
                <a:cs typeface="MS PGothic" charset="0"/>
              </a:rPr>
              <a:t>fam</a:t>
            </a:r>
            <a:r>
              <a:rPr lang="fr-FR" sz="2400" dirty="0" smtClean="0">
                <a:latin typeface="Arial" charset="0"/>
                <a:ea typeface="MS PGothic" charset="0"/>
                <a:cs typeface="MS PGothic" charset="0"/>
              </a:rPr>
              <a:t>. (sans argent) </a:t>
            </a:r>
            <a:r>
              <a:rPr lang="fr-FR" sz="2400" dirty="0">
                <a:latin typeface="Arial" charset="0"/>
                <a:ea typeface="MS PGothic" charset="0"/>
                <a:cs typeface="MS PGothic" charset="0"/>
              </a:rPr>
              <a:t>comme des blés</a:t>
            </a:r>
          </a:p>
          <a:p>
            <a:r>
              <a:rPr lang="fr-FR" sz="2400" dirty="0">
                <a:latin typeface="Arial" charset="0"/>
                <a:ea typeface="MS PGothic" charset="0"/>
                <a:cs typeface="MS PGothic" charset="0"/>
              </a:rPr>
              <a:t>b. </a:t>
            </a:r>
            <a:r>
              <a:rPr lang="fr-FR" sz="2400" dirty="0" smtClean="0">
                <a:latin typeface="Arial" charset="0"/>
                <a:ea typeface="MS PGothic" charset="0"/>
                <a:cs typeface="MS PGothic" charset="0"/>
              </a:rPr>
              <a:t>4.En </a:t>
            </a:r>
            <a:r>
              <a:rPr lang="fr-FR" sz="2400" dirty="0">
                <a:latin typeface="Arial" charset="0"/>
                <a:ea typeface="MS PGothic" charset="0"/>
                <a:cs typeface="MS PGothic" charset="0"/>
              </a:rPr>
              <a:t>faire voir de toutes les couleurs à </a:t>
            </a:r>
            <a:r>
              <a:rPr lang="fr-FR" sz="2400" dirty="0" err="1">
                <a:latin typeface="Arial" charset="0"/>
                <a:ea typeface="MS PGothic" charset="0"/>
                <a:cs typeface="MS PGothic" charset="0"/>
              </a:rPr>
              <a:t>qn</a:t>
            </a:r>
            <a:endParaRPr lang="fr-FR" sz="2400" dirty="0">
              <a:latin typeface="Arial" charset="0"/>
              <a:ea typeface="MS PGothic" charset="0"/>
              <a:cs typeface="MS PGothic" charset="0"/>
            </a:endParaRPr>
          </a:p>
          <a:p>
            <a:r>
              <a:rPr lang="it-IT" sz="2400" dirty="0">
                <a:latin typeface="Arial" charset="0"/>
                <a:ea typeface="MS PGothic" charset="0"/>
                <a:cs typeface="MS PGothic" charset="0"/>
              </a:rPr>
              <a:t>c</a:t>
            </a:r>
            <a:r>
              <a:rPr lang="it-IT" sz="2400" dirty="0" smtClean="0">
                <a:latin typeface="Arial" charset="0"/>
                <a:ea typeface="MS PGothic" charset="0"/>
                <a:cs typeface="MS PGothic" charset="0"/>
              </a:rPr>
              <a:t>.5. </a:t>
            </a:r>
            <a:r>
              <a:rPr lang="it-IT" sz="2400" dirty="0" err="1">
                <a:latin typeface="Arial" charset="0"/>
                <a:ea typeface="MS PGothic" charset="0"/>
                <a:cs typeface="MS PGothic" charset="0"/>
              </a:rPr>
              <a:t>Être</a:t>
            </a:r>
            <a:r>
              <a:rPr lang="it-IT" sz="2400" dirty="0">
                <a:latin typeface="Arial" charset="0"/>
                <a:ea typeface="MS PGothic" charset="0"/>
                <a:cs typeface="MS PGothic" charset="0"/>
              </a:rPr>
              <a:t> rare </a:t>
            </a:r>
            <a:r>
              <a:rPr lang="it-IT" sz="2400" dirty="0" err="1">
                <a:latin typeface="Arial" charset="0"/>
                <a:ea typeface="MS PGothic" charset="0"/>
                <a:cs typeface="MS PGothic" charset="0"/>
              </a:rPr>
              <a:t>comme</a:t>
            </a:r>
            <a:r>
              <a:rPr lang="it-IT" sz="2400" dirty="0">
                <a:latin typeface="Arial" charset="0"/>
                <a:ea typeface="MS PGothic" charset="0"/>
                <a:cs typeface="MS PGothic" charset="0"/>
              </a:rPr>
              <a:t> un merle </a:t>
            </a:r>
            <a:r>
              <a:rPr lang="it-IT" sz="2400" dirty="0" err="1">
                <a:latin typeface="Arial" charset="0"/>
                <a:ea typeface="MS PGothic" charset="0"/>
                <a:cs typeface="MS PGothic" charset="0"/>
              </a:rPr>
              <a:t>blanc</a:t>
            </a:r>
            <a:endParaRPr lang="it-IT" sz="2400" dirty="0">
              <a:latin typeface="Arial" charset="0"/>
              <a:ea typeface="MS PGothic" charset="0"/>
              <a:cs typeface="MS PGothic" charset="0"/>
            </a:endParaRPr>
          </a:p>
          <a:p>
            <a:pPr algn="just"/>
            <a:r>
              <a:rPr lang="fr-FR" sz="2400" dirty="0">
                <a:latin typeface="Arial" charset="0"/>
                <a:ea typeface="MS PGothic" charset="0"/>
                <a:cs typeface="MS PGothic" charset="0"/>
              </a:rPr>
              <a:t>d</a:t>
            </a:r>
            <a:r>
              <a:rPr lang="fr-FR" sz="2400" dirty="0" smtClean="0">
                <a:latin typeface="Arial" charset="0"/>
                <a:ea typeface="MS PGothic" charset="0"/>
                <a:cs typeface="MS PGothic" charset="0"/>
              </a:rPr>
              <a:t>.1. </a:t>
            </a:r>
            <a:r>
              <a:rPr lang="fr-FR" sz="2400" dirty="0">
                <a:latin typeface="Arial" charset="0"/>
                <a:ea typeface="MS PGothic" charset="0"/>
                <a:cs typeface="MS PGothic" charset="0"/>
              </a:rPr>
              <a:t>Faire prendre des vessies pour des lanternes</a:t>
            </a:r>
          </a:p>
          <a:p>
            <a:r>
              <a:rPr lang="fr-FR" sz="2400" dirty="0">
                <a:latin typeface="Arial" charset="0"/>
                <a:ea typeface="MS PGothic" charset="0"/>
                <a:cs typeface="MS PGothic" charset="0"/>
              </a:rPr>
              <a:t>e. </a:t>
            </a:r>
            <a:r>
              <a:rPr lang="fr-FR" sz="2400" dirty="0" smtClean="0">
                <a:latin typeface="Arial" charset="0"/>
                <a:ea typeface="MS PGothic" charset="0"/>
                <a:cs typeface="MS PGothic" charset="0"/>
              </a:rPr>
              <a:t>3.Être </a:t>
            </a:r>
            <a:r>
              <a:rPr lang="fr-FR" sz="2400" dirty="0">
                <a:latin typeface="Arial" charset="0"/>
                <a:ea typeface="MS PGothic" charset="0"/>
                <a:cs typeface="MS PGothic" charset="0"/>
              </a:rPr>
              <a:t>rouge de honte</a:t>
            </a:r>
            <a:endParaRPr lang="it-IT" sz="2400" dirty="0">
              <a:latin typeface="Arial" charset="0"/>
              <a:ea typeface="MS PGothic" charset="0"/>
              <a:cs typeface="MS PGothic" charset="0"/>
            </a:endParaRPr>
          </a:p>
          <a:p>
            <a:endParaRPr lang="it-IT" sz="1800" dirty="0">
              <a:latin typeface="Arial" charset="0"/>
              <a:ea typeface="MS PGothic" charset="0"/>
              <a:cs typeface="MS PGothic" charset="0"/>
            </a:endParaRPr>
          </a:p>
          <a:p>
            <a:endParaRPr lang="it-IT" sz="1800" dirty="0">
              <a:latin typeface="Arial" charset="0"/>
              <a:ea typeface="MS PGothic" charset="0"/>
              <a:cs typeface="MS PGothic" charset="0"/>
            </a:endParaRPr>
          </a:p>
          <a:p>
            <a:endParaRPr lang="it-IT" sz="1800" dirty="0">
              <a:latin typeface="Arial" charset="0"/>
              <a:ea typeface="MS PGothic" charset="0"/>
              <a:cs typeface="MS PGothic" charset="0"/>
            </a:endParaRPr>
          </a:p>
          <a:p>
            <a:endParaRPr lang="it-IT" sz="1800" dirty="0">
              <a:latin typeface="Arial" charset="0"/>
              <a:ea typeface="MS PGothic" charset="0"/>
              <a:cs typeface="MS PGothic" charset="0"/>
            </a:endParaRPr>
          </a:p>
          <a:p>
            <a:endParaRPr lang="it-IT" sz="1800" dirty="0">
              <a:latin typeface="Arial" charset="0"/>
              <a:ea typeface="MS PGothic" charset="0"/>
              <a:cs typeface="MS PGothic" charset="0"/>
            </a:endParaRPr>
          </a:p>
        </p:txBody>
      </p:sp>
    </p:spTree>
    <p:extLst>
      <p:ext uri="{BB962C8B-B14F-4D97-AF65-F5344CB8AC3E}">
        <p14:creationId xmlns:p14="http://schemas.microsoft.com/office/powerpoint/2010/main" val="4044541416"/>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fr-CA" sz="2800" dirty="0"/>
              <a:t>Une nouvelle initiative qui mobilise une expression </a:t>
            </a:r>
            <a:r>
              <a:rPr lang="fr-CA" sz="2800" dirty="0" smtClean="0"/>
              <a:t>imagée au temps de la pandémie</a:t>
            </a:r>
            <a:br>
              <a:rPr lang="fr-CA" sz="2800" dirty="0" smtClean="0"/>
            </a:br>
            <a:r>
              <a:rPr lang="fr-CA" sz="2800" smtClean="0"/>
              <a:t>16 mars 2021</a:t>
            </a:r>
            <a:endParaRPr lang="fr-CA" sz="2800" dirty="0"/>
          </a:p>
        </p:txBody>
      </p:sp>
      <p:pic>
        <p:nvPicPr>
          <p:cNvPr id="4" name="Segnaposto contenuto 3" descr="images.jpg"/>
          <p:cNvPicPr>
            <a:picLocks noGrp="1" noChangeAspect="1"/>
          </p:cNvPicPr>
          <p:nvPr>
            <p:ph idx="1"/>
          </p:nvPr>
        </p:nvPicPr>
        <p:blipFill>
          <a:blip r:embed="rId2">
            <a:extLst>
              <a:ext uri="{28A0092B-C50C-407E-A947-70E740481C1C}">
                <a14:useLocalDpi xmlns:a14="http://schemas.microsoft.com/office/drawing/2010/main" val="0"/>
              </a:ext>
            </a:extLst>
          </a:blip>
          <a:srcRect t="10083" b="10083"/>
          <a:stretch>
            <a:fillRect/>
          </a:stretch>
        </p:blipFill>
        <p:spPr/>
      </p:pic>
    </p:spTree>
    <p:extLst>
      <p:ext uri="{BB962C8B-B14F-4D97-AF65-F5344CB8AC3E}">
        <p14:creationId xmlns:p14="http://schemas.microsoft.com/office/powerpoint/2010/main" val="276983417"/>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en-US" sz="2800" i="1" dirty="0"/>
              <a:t>Du </a:t>
            </a:r>
            <a:r>
              <a:rPr lang="en-US" sz="2800" i="1" dirty="0" err="1"/>
              <a:t>beurre</a:t>
            </a:r>
            <a:r>
              <a:rPr lang="en-US" sz="2800" i="1" dirty="0"/>
              <a:t> </a:t>
            </a:r>
            <a:r>
              <a:rPr lang="en-US" sz="2800" i="1" dirty="0" err="1"/>
              <a:t>dans</a:t>
            </a:r>
            <a:r>
              <a:rPr lang="en-US" sz="2800" b="1" i="1" dirty="0"/>
              <a:t> </a:t>
            </a:r>
            <a:r>
              <a:rPr lang="en-US" sz="2800" b="1" i="1" dirty="0" err="1"/>
              <a:t>leurs</a:t>
            </a:r>
            <a:r>
              <a:rPr lang="en-US" sz="2800" b="1" i="1" dirty="0"/>
              <a:t> </a:t>
            </a:r>
            <a:r>
              <a:rPr lang="en-US" sz="2800" i="1" dirty="0" err="1"/>
              <a:t>épinards</a:t>
            </a:r>
            <a:endParaRPr lang="fr-CA" sz="2800" i="1" dirty="0"/>
          </a:p>
        </p:txBody>
      </p:sp>
      <p:sp>
        <p:nvSpPr>
          <p:cNvPr id="3" name="Segnaposto contenuto 2"/>
          <p:cNvSpPr>
            <a:spLocks noGrp="1"/>
          </p:cNvSpPr>
          <p:nvPr>
            <p:ph idx="1"/>
          </p:nvPr>
        </p:nvSpPr>
        <p:spPr/>
        <p:txBody>
          <a:bodyPr>
            <a:normAutofit/>
          </a:bodyPr>
          <a:lstStyle/>
          <a:p>
            <a:pPr algn="just"/>
            <a:r>
              <a:rPr lang="en-US" sz="2400" dirty="0" err="1"/>
              <a:t>L’initiative</a:t>
            </a:r>
            <a:r>
              <a:rPr lang="en-US" sz="2400" dirty="0"/>
              <a:t> </a:t>
            </a:r>
            <a:r>
              <a:rPr lang="en-US" sz="2400" i="1" dirty="0"/>
              <a:t>du </a:t>
            </a:r>
            <a:r>
              <a:rPr lang="en-US" sz="2400" i="1" dirty="0" err="1"/>
              <a:t>Beurre</a:t>
            </a:r>
            <a:r>
              <a:rPr lang="en-US" sz="2400" i="1" dirty="0"/>
              <a:t> </a:t>
            </a:r>
            <a:r>
              <a:rPr lang="en-US" sz="2400" i="1" dirty="0" err="1"/>
              <a:t>dans</a:t>
            </a:r>
            <a:r>
              <a:rPr lang="en-US" sz="2400" i="1" dirty="0"/>
              <a:t> </a:t>
            </a:r>
            <a:r>
              <a:rPr lang="en-US" sz="2400" i="1" dirty="0" err="1"/>
              <a:t>leurs</a:t>
            </a:r>
            <a:r>
              <a:rPr lang="en-US" sz="2400" i="1" dirty="0"/>
              <a:t> </a:t>
            </a:r>
            <a:r>
              <a:rPr lang="en-US" sz="2400" i="1" dirty="0" err="1"/>
              <a:t>épinards</a:t>
            </a:r>
            <a:r>
              <a:rPr lang="en-US" sz="2400" i="1" dirty="0"/>
              <a:t> </a:t>
            </a:r>
            <a:r>
              <a:rPr lang="en-US" sz="2400" dirty="0"/>
              <a:t>propose des </a:t>
            </a:r>
            <a:r>
              <a:rPr lang="en-US" sz="2400" dirty="0" err="1"/>
              <a:t>paniers</a:t>
            </a:r>
            <a:r>
              <a:rPr lang="en-US" sz="2400" dirty="0"/>
              <a:t> </a:t>
            </a:r>
            <a:r>
              <a:rPr lang="en-US" sz="2400" dirty="0" err="1"/>
              <a:t>alimentaires</a:t>
            </a:r>
            <a:r>
              <a:rPr lang="en-US" sz="2400" dirty="0"/>
              <a:t> pour les </a:t>
            </a:r>
            <a:r>
              <a:rPr lang="en-US" sz="2400" dirty="0" err="1"/>
              <a:t>étudiants</a:t>
            </a:r>
            <a:r>
              <a:rPr lang="en-US" sz="2400" dirty="0"/>
              <a:t> </a:t>
            </a:r>
            <a:r>
              <a:rPr lang="en-US" sz="2400" dirty="0" err="1"/>
              <a:t>précarisés</a:t>
            </a:r>
            <a:r>
              <a:rPr lang="en-US" sz="2400" dirty="0"/>
              <a:t>, </a:t>
            </a:r>
            <a:r>
              <a:rPr lang="en-US" sz="2400" dirty="0" err="1"/>
              <a:t>mais</a:t>
            </a:r>
            <a:r>
              <a:rPr lang="en-US" sz="2400" dirty="0"/>
              <a:t> </a:t>
            </a:r>
            <a:r>
              <a:rPr lang="en-US" sz="2400" dirty="0" err="1"/>
              <a:t>aussi</a:t>
            </a:r>
            <a:r>
              <a:rPr lang="en-US" sz="2400" dirty="0"/>
              <a:t> des </a:t>
            </a:r>
            <a:r>
              <a:rPr lang="en-US" sz="2400" dirty="0" err="1"/>
              <a:t>produits</a:t>
            </a:r>
            <a:r>
              <a:rPr lang="en-US" sz="2400" dirty="0"/>
              <a:t> « </a:t>
            </a:r>
            <a:r>
              <a:rPr lang="en-US" sz="2400" dirty="0" err="1"/>
              <a:t>plaisirs</a:t>
            </a:r>
            <a:r>
              <a:rPr lang="en-US" sz="2400" dirty="0"/>
              <a:t> », pour </a:t>
            </a:r>
            <a:r>
              <a:rPr lang="en-US" sz="2400" dirty="0" err="1"/>
              <a:t>dédramatiser</a:t>
            </a:r>
            <a:r>
              <a:rPr lang="en-US" sz="2400" dirty="0"/>
              <a:t> le </a:t>
            </a:r>
            <a:r>
              <a:rPr lang="en-US" sz="2400" dirty="0" err="1"/>
              <a:t>recours</a:t>
            </a:r>
            <a:r>
              <a:rPr lang="en-US" sz="2400" dirty="0"/>
              <a:t> </a:t>
            </a:r>
            <a:r>
              <a:rPr lang="en-US" sz="2400" dirty="0" err="1"/>
              <a:t>à</a:t>
            </a:r>
            <a:r>
              <a:rPr lang="en-US" sz="2400" dirty="0"/>
              <a:t> </a:t>
            </a:r>
            <a:r>
              <a:rPr lang="en-US" sz="2400" dirty="0" err="1"/>
              <a:t>cette</a:t>
            </a:r>
            <a:r>
              <a:rPr lang="en-US" sz="2400" dirty="0"/>
              <a:t> aide. </a:t>
            </a:r>
          </a:p>
          <a:p>
            <a:pPr algn="just"/>
            <a:r>
              <a:rPr lang="en-US" sz="2400" dirty="0">
                <a:hlinkClick r:id="rId2"/>
              </a:rPr>
              <a:t>https://www.dubeurredansleursepinards.fr/</a:t>
            </a:r>
            <a:r>
              <a:rPr lang="en-US" sz="2400" dirty="0"/>
              <a:t>  </a:t>
            </a:r>
            <a:r>
              <a:rPr lang="en-US" sz="2400" dirty="0" err="1"/>
              <a:t>regarder</a:t>
            </a:r>
            <a:r>
              <a:rPr lang="en-US" sz="2400" dirty="0"/>
              <a:t> la </a:t>
            </a:r>
            <a:r>
              <a:rPr lang="en-US" sz="2400" dirty="0" err="1"/>
              <a:t>vidéo</a:t>
            </a:r>
            <a:r>
              <a:rPr lang="en-US" sz="2400" dirty="0"/>
              <a:t> de </a:t>
            </a:r>
            <a:r>
              <a:rPr lang="en-US" sz="2400" dirty="0" err="1"/>
              <a:t>présentation</a:t>
            </a:r>
            <a:endParaRPr lang="it-IT" sz="2400" dirty="0"/>
          </a:p>
          <a:p>
            <a:endParaRPr lang="fr-CA" sz="2400" dirty="0"/>
          </a:p>
        </p:txBody>
      </p:sp>
    </p:spTree>
    <p:extLst>
      <p:ext uri="{BB962C8B-B14F-4D97-AF65-F5344CB8AC3E}">
        <p14:creationId xmlns:p14="http://schemas.microsoft.com/office/powerpoint/2010/main" val="12313739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a:t>que représente la couleur choisie ?</a:t>
            </a:r>
          </a:p>
        </p:txBody>
      </p:sp>
      <p:sp>
        <p:nvSpPr>
          <p:cNvPr id="3" name="Segnaposto contenuto 2"/>
          <p:cNvSpPr>
            <a:spLocks noGrp="1"/>
          </p:cNvSpPr>
          <p:nvPr>
            <p:ph idx="1"/>
          </p:nvPr>
        </p:nvSpPr>
        <p:spPr/>
        <p:txBody>
          <a:bodyPr>
            <a:normAutofit fontScale="85000" lnSpcReduction="20000"/>
          </a:bodyPr>
          <a:lstStyle/>
          <a:p>
            <a:pPr algn="just"/>
            <a:r>
              <a:rPr lang="fr-CA" sz="2400" dirty="0"/>
              <a:t>Bleu : mer, ciel, calme</a:t>
            </a:r>
          </a:p>
          <a:p>
            <a:pPr algn="just"/>
            <a:r>
              <a:rPr lang="fr-CA" sz="2400" dirty="0"/>
              <a:t>Rouge : passion, énergie, amour</a:t>
            </a:r>
          </a:p>
          <a:p>
            <a:pPr algn="just"/>
            <a:r>
              <a:rPr lang="fr-CA" sz="2400" dirty="0"/>
              <a:t>vert : espoir, nature, calme</a:t>
            </a:r>
          </a:p>
          <a:p>
            <a:pPr algn="just"/>
            <a:r>
              <a:rPr lang="fr-CA" sz="2400" dirty="0"/>
              <a:t>Orange : tranquillité, harmonie, créativité</a:t>
            </a:r>
          </a:p>
          <a:p>
            <a:pPr algn="just"/>
            <a:r>
              <a:rPr lang="fr-CA" sz="2400" dirty="0"/>
              <a:t>jaune : bonheur, joie, soleil, chaleur</a:t>
            </a:r>
          </a:p>
          <a:p>
            <a:pPr algn="just"/>
            <a:endParaRPr lang="fr-CA" sz="2400" dirty="0"/>
          </a:p>
          <a:p>
            <a:pPr algn="just"/>
            <a:endParaRPr lang="fr-CA" sz="2400" dirty="0"/>
          </a:p>
          <a:p>
            <a:pPr algn="just"/>
            <a:r>
              <a:rPr lang="fr-CA" sz="2400" dirty="0"/>
              <a:t>Non </a:t>
            </a:r>
          </a:p>
          <a:p>
            <a:pPr algn="just"/>
            <a:r>
              <a:rPr lang="fr-CA" sz="2400" dirty="0"/>
              <a:t>au noir: à cause du sombre</a:t>
            </a:r>
          </a:p>
          <a:p>
            <a:pPr algn="just"/>
            <a:r>
              <a:rPr lang="fr-CA" sz="2400" dirty="0"/>
              <a:t>Au rose : depuis de toute petite</a:t>
            </a:r>
          </a:p>
          <a:p>
            <a:pPr algn="just"/>
            <a:r>
              <a:rPr lang="fr-CA" sz="2400" dirty="0"/>
              <a:t>Violet : se marie difficilement avec d’autres couleurs</a:t>
            </a:r>
          </a:p>
          <a:p>
            <a:pPr algn="just"/>
            <a:r>
              <a:rPr lang="fr-CA" sz="2400" dirty="0"/>
              <a:t>Gris : au milieu entre le blanc et le noir, parce le milieu pas aimé au contraire des extrêmes</a:t>
            </a:r>
          </a:p>
          <a:p>
            <a:pPr algn="just"/>
            <a:r>
              <a:rPr lang="fr-CA" sz="2400" dirty="0"/>
              <a:t>Marron : peut-être de sale</a:t>
            </a:r>
          </a:p>
        </p:txBody>
      </p:sp>
    </p:spTree>
    <p:extLst>
      <p:ext uri="{BB962C8B-B14F-4D97-AF65-F5344CB8AC3E}">
        <p14:creationId xmlns:p14="http://schemas.microsoft.com/office/powerpoint/2010/main" val="2277880615"/>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i="1" dirty="0"/>
              <a:t>Du beurre dans les épinards</a:t>
            </a:r>
          </a:p>
        </p:txBody>
      </p:sp>
      <p:sp>
        <p:nvSpPr>
          <p:cNvPr id="3" name="Segnaposto contenuto 2"/>
          <p:cNvSpPr>
            <a:spLocks noGrp="1"/>
          </p:cNvSpPr>
          <p:nvPr>
            <p:ph idx="1"/>
          </p:nvPr>
        </p:nvSpPr>
        <p:spPr/>
        <p:txBody>
          <a:bodyPr>
            <a:normAutofit fontScale="92500"/>
          </a:bodyPr>
          <a:lstStyle/>
          <a:p>
            <a:r>
              <a:rPr lang="it-IT" sz="2400" dirty="0" err="1"/>
              <a:t>Pourquoi</a:t>
            </a:r>
            <a:r>
              <a:rPr lang="it-IT" sz="2400" dirty="0"/>
              <a:t> ce </a:t>
            </a:r>
            <a:r>
              <a:rPr lang="it-IT" sz="2400" dirty="0" err="1"/>
              <a:t>mouvement</a:t>
            </a:r>
            <a:r>
              <a:rPr lang="it-IT" sz="2400" dirty="0"/>
              <a:t> ?</a:t>
            </a:r>
          </a:p>
          <a:p>
            <a:pPr algn="just"/>
            <a:r>
              <a:rPr lang="it-IT" sz="2400" dirty="0"/>
              <a:t>En </a:t>
            </a:r>
            <a:r>
              <a:rPr lang="it-IT" sz="2400" dirty="0" err="1"/>
              <a:t>cette</a:t>
            </a:r>
            <a:r>
              <a:rPr lang="it-IT" sz="2400" dirty="0"/>
              <a:t> </a:t>
            </a:r>
            <a:r>
              <a:rPr lang="it-IT" sz="2400" dirty="0" err="1"/>
              <a:t>période</a:t>
            </a:r>
            <a:r>
              <a:rPr lang="it-IT" sz="2400" dirty="0"/>
              <a:t> </a:t>
            </a:r>
            <a:r>
              <a:rPr lang="it-IT" sz="2400" dirty="0" err="1"/>
              <a:t>compliquée</a:t>
            </a:r>
            <a:r>
              <a:rPr lang="it-IT" sz="2400" dirty="0"/>
              <a:t>, la </a:t>
            </a:r>
            <a:r>
              <a:rPr lang="it-IT" sz="2400" dirty="0" err="1"/>
              <a:t>priorité</a:t>
            </a:r>
            <a:r>
              <a:rPr lang="it-IT" sz="2400" dirty="0"/>
              <a:t> est à la </a:t>
            </a:r>
            <a:r>
              <a:rPr lang="it-IT" sz="2400" dirty="0" err="1"/>
              <a:t>solidarité</a:t>
            </a:r>
            <a:r>
              <a:rPr lang="it-IT" sz="2400" dirty="0"/>
              <a:t> et à l’</a:t>
            </a:r>
            <a:r>
              <a:rPr lang="it-IT" sz="2400" dirty="0" err="1"/>
              <a:t>entraide</a:t>
            </a:r>
            <a:r>
              <a:rPr lang="it-IT" sz="2400" dirty="0"/>
              <a:t>. </a:t>
            </a:r>
            <a:r>
              <a:rPr lang="it-IT" sz="2400" dirty="0" err="1"/>
              <a:t>Beaucoup</a:t>
            </a:r>
            <a:r>
              <a:rPr lang="it-IT" sz="2400" dirty="0"/>
              <a:t> d’</a:t>
            </a:r>
            <a:r>
              <a:rPr lang="it-IT" sz="2400" dirty="0" err="1"/>
              <a:t>initiatives</a:t>
            </a:r>
            <a:r>
              <a:rPr lang="it-IT" sz="2400" dirty="0"/>
              <a:t> </a:t>
            </a:r>
            <a:r>
              <a:rPr lang="it-IT" sz="2400" dirty="0" err="1"/>
              <a:t>ont</a:t>
            </a:r>
            <a:r>
              <a:rPr lang="it-IT" sz="2400" dirty="0"/>
              <a:t> vu le jour et </a:t>
            </a:r>
            <a:r>
              <a:rPr lang="it-IT" sz="2400" dirty="0" err="1"/>
              <a:t>ça</a:t>
            </a:r>
            <a:r>
              <a:rPr lang="it-IT" sz="2400" dirty="0"/>
              <a:t> </a:t>
            </a:r>
            <a:r>
              <a:rPr lang="it-IT" sz="2400" dirty="0" err="1"/>
              <a:t>fait</a:t>
            </a:r>
            <a:r>
              <a:rPr lang="it-IT" sz="2400" dirty="0"/>
              <a:t> </a:t>
            </a:r>
            <a:r>
              <a:rPr lang="it-IT" sz="2400" dirty="0" err="1"/>
              <a:t>du</a:t>
            </a:r>
            <a:r>
              <a:rPr lang="it-IT" sz="2400" dirty="0"/>
              <a:t> </a:t>
            </a:r>
            <a:r>
              <a:rPr lang="it-IT" sz="2400" dirty="0" err="1"/>
              <a:t>bien</a:t>
            </a:r>
            <a:r>
              <a:rPr lang="it-IT" sz="2400" dirty="0"/>
              <a:t> ! </a:t>
            </a:r>
            <a:r>
              <a:rPr lang="it-IT" sz="2400" dirty="0" err="1"/>
              <a:t>Depuis</a:t>
            </a:r>
            <a:r>
              <a:rPr lang="it-IT" sz="2400" dirty="0"/>
              <a:t> </a:t>
            </a:r>
            <a:r>
              <a:rPr lang="it-IT" sz="2400" dirty="0" err="1"/>
              <a:t>quelques</a:t>
            </a:r>
            <a:r>
              <a:rPr lang="it-IT" sz="2400" dirty="0"/>
              <a:t> </a:t>
            </a:r>
            <a:r>
              <a:rPr lang="it-IT" sz="2400" dirty="0" err="1"/>
              <a:t>mois</a:t>
            </a:r>
            <a:r>
              <a:rPr lang="it-IT" sz="2400" dirty="0"/>
              <a:t> </a:t>
            </a:r>
            <a:r>
              <a:rPr lang="it-IT" sz="2400" dirty="0" err="1"/>
              <a:t>déjà</a:t>
            </a:r>
            <a:r>
              <a:rPr lang="it-IT" sz="2400" dirty="0"/>
              <a:t>, nos </a:t>
            </a:r>
            <a:r>
              <a:rPr lang="it-IT" sz="2400" b="1" dirty="0"/>
              <a:t>2,7 </a:t>
            </a:r>
            <a:r>
              <a:rPr lang="it-IT" sz="2400" b="1" dirty="0" err="1"/>
              <a:t>millions</a:t>
            </a:r>
            <a:r>
              <a:rPr lang="it-IT" sz="2400" b="1" dirty="0"/>
              <a:t> d’</a:t>
            </a:r>
            <a:r>
              <a:rPr lang="it-IT" sz="2400" b="1" dirty="0" err="1"/>
              <a:t>étudiants</a:t>
            </a:r>
            <a:r>
              <a:rPr lang="it-IT" sz="2400" dirty="0"/>
              <a:t> </a:t>
            </a:r>
            <a:r>
              <a:rPr lang="it-IT" sz="2400" dirty="0" err="1"/>
              <a:t>sont</a:t>
            </a:r>
            <a:r>
              <a:rPr lang="it-IT" sz="2400" dirty="0"/>
              <a:t> </a:t>
            </a:r>
            <a:r>
              <a:rPr lang="it-IT" sz="2400" dirty="0" err="1"/>
              <a:t>également</a:t>
            </a:r>
            <a:r>
              <a:rPr lang="it-IT" sz="2400" dirty="0"/>
              <a:t> </a:t>
            </a:r>
            <a:r>
              <a:rPr lang="it-IT" sz="2400" dirty="0" err="1"/>
              <a:t>touchés</a:t>
            </a:r>
            <a:r>
              <a:rPr lang="it-IT" sz="2400" dirty="0"/>
              <a:t> de plein </a:t>
            </a:r>
            <a:r>
              <a:rPr lang="it-IT" sz="2400" dirty="0" err="1"/>
              <a:t>fouet</a:t>
            </a:r>
            <a:r>
              <a:rPr lang="it-IT" sz="2400" dirty="0"/>
              <a:t>.</a:t>
            </a:r>
          </a:p>
          <a:p>
            <a:pPr algn="just"/>
            <a:r>
              <a:rPr lang="it-IT" sz="2400" dirty="0"/>
              <a:t>○ </a:t>
            </a:r>
            <a:r>
              <a:rPr lang="it-IT" sz="2400" b="1" dirty="0"/>
              <a:t>1 </a:t>
            </a:r>
            <a:r>
              <a:rPr lang="it-IT" sz="2400" b="1" dirty="0" err="1"/>
              <a:t>étudiant</a:t>
            </a:r>
            <a:r>
              <a:rPr lang="it-IT" sz="2400" b="1" dirty="0"/>
              <a:t> </a:t>
            </a:r>
            <a:r>
              <a:rPr lang="it-IT" sz="2400" b="1" dirty="0" err="1"/>
              <a:t>sur</a:t>
            </a:r>
            <a:r>
              <a:rPr lang="it-IT" sz="2400" b="1" dirty="0"/>
              <a:t> 2</a:t>
            </a:r>
            <a:r>
              <a:rPr lang="it-IT" sz="2400" dirty="0"/>
              <a:t> </a:t>
            </a:r>
            <a:r>
              <a:rPr lang="it-IT" sz="2400" dirty="0" err="1"/>
              <a:t>subvient</a:t>
            </a:r>
            <a:r>
              <a:rPr lang="it-IT" sz="2400" dirty="0"/>
              <a:t> </a:t>
            </a:r>
            <a:r>
              <a:rPr lang="it-IT" sz="2400" dirty="0" err="1"/>
              <a:t>habituellement</a:t>
            </a:r>
            <a:r>
              <a:rPr lang="it-IT" sz="2400" dirty="0"/>
              <a:t> à </a:t>
            </a:r>
            <a:r>
              <a:rPr lang="it-IT" sz="2400" dirty="0" err="1"/>
              <a:t>ses</a:t>
            </a:r>
            <a:r>
              <a:rPr lang="it-IT" sz="2400" dirty="0"/>
              <a:t> </a:t>
            </a:r>
            <a:r>
              <a:rPr lang="it-IT" sz="2400" dirty="0" err="1"/>
              <a:t>besoins</a:t>
            </a:r>
            <a:r>
              <a:rPr lang="it-IT" sz="2400" dirty="0"/>
              <a:t> </a:t>
            </a:r>
            <a:r>
              <a:rPr lang="it-IT" sz="2400" dirty="0" err="1"/>
              <a:t>avec</a:t>
            </a:r>
            <a:r>
              <a:rPr lang="it-IT" sz="2400" dirty="0"/>
              <a:t> un job </a:t>
            </a:r>
            <a:r>
              <a:rPr lang="it-IT" sz="2400" dirty="0" err="1"/>
              <a:t>étudiant</a:t>
            </a:r>
            <a:endParaRPr lang="it-IT" sz="2400" dirty="0"/>
          </a:p>
          <a:p>
            <a:pPr algn="just"/>
            <a:r>
              <a:rPr lang="it-IT" sz="2400" dirty="0"/>
              <a:t>○ </a:t>
            </a:r>
            <a:r>
              <a:rPr lang="it-IT" sz="2400" b="1" dirty="0"/>
              <a:t>63 % </a:t>
            </a:r>
            <a:r>
              <a:rPr lang="it-IT" sz="2400" b="1" dirty="0" err="1"/>
              <a:t>des</a:t>
            </a:r>
            <a:r>
              <a:rPr lang="it-IT" sz="2400" b="1" dirty="0"/>
              <a:t> </a:t>
            </a:r>
            <a:r>
              <a:rPr lang="it-IT" sz="2400" b="1" dirty="0" err="1"/>
              <a:t>étudiants</a:t>
            </a:r>
            <a:r>
              <a:rPr lang="it-IT" sz="2400" dirty="0"/>
              <a:t> se </a:t>
            </a:r>
            <a:r>
              <a:rPr lang="it-IT" sz="2400" dirty="0" err="1"/>
              <a:t>trouvent</a:t>
            </a:r>
            <a:r>
              <a:rPr lang="it-IT" sz="2400" dirty="0"/>
              <a:t> </a:t>
            </a:r>
            <a:r>
              <a:rPr lang="it-IT" sz="2400" dirty="0" err="1"/>
              <a:t>dans</a:t>
            </a:r>
            <a:r>
              <a:rPr lang="it-IT" sz="2400" dirty="0"/>
              <a:t> une situation </a:t>
            </a:r>
            <a:r>
              <a:rPr lang="it-IT" sz="2400" dirty="0" err="1"/>
              <a:t>compliquée</a:t>
            </a:r>
            <a:endParaRPr lang="it-IT" sz="2400" dirty="0"/>
          </a:p>
          <a:p>
            <a:pPr algn="just"/>
            <a:r>
              <a:rPr lang="it-IT" sz="2400" dirty="0"/>
              <a:t>Face à </a:t>
            </a:r>
            <a:r>
              <a:rPr lang="it-IT" sz="2400" dirty="0" err="1"/>
              <a:t>cette</a:t>
            </a:r>
            <a:r>
              <a:rPr lang="it-IT" sz="2400" dirty="0"/>
              <a:t> situation </a:t>
            </a:r>
            <a:r>
              <a:rPr lang="it-IT" sz="2400" dirty="0" err="1"/>
              <a:t>inédite</a:t>
            </a:r>
            <a:r>
              <a:rPr lang="it-IT" sz="2400" dirty="0"/>
              <a:t>, </a:t>
            </a:r>
            <a:r>
              <a:rPr lang="it-IT" sz="2400" dirty="0" err="1"/>
              <a:t>nous</a:t>
            </a:r>
            <a:r>
              <a:rPr lang="it-IT" sz="2400" dirty="0"/>
              <a:t> </a:t>
            </a:r>
            <a:r>
              <a:rPr lang="it-IT" sz="2400" dirty="0" err="1"/>
              <a:t>avons</a:t>
            </a:r>
            <a:r>
              <a:rPr lang="it-IT" sz="2400" dirty="0"/>
              <a:t> </a:t>
            </a:r>
            <a:r>
              <a:rPr lang="it-IT" sz="2400" dirty="0" err="1"/>
              <a:t>décidé</a:t>
            </a:r>
            <a:r>
              <a:rPr lang="it-IT" sz="2400" dirty="0"/>
              <a:t> d’</a:t>
            </a:r>
            <a:r>
              <a:rPr lang="it-IT" sz="2400" dirty="0" err="1"/>
              <a:t>apporter</a:t>
            </a:r>
            <a:r>
              <a:rPr lang="it-IT" sz="2400" dirty="0"/>
              <a:t> </a:t>
            </a:r>
            <a:r>
              <a:rPr lang="it-IT" sz="2400" dirty="0" err="1"/>
              <a:t>notre</a:t>
            </a:r>
            <a:r>
              <a:rPr lang="it-IT" sz="2400" dirty="0"/>
              <a:t> pierre à l’</a:t>
            </a:r>
            <a:r>
              <a:rPr lang="it-IT" sz="2400" dirty="0" err="1"/>
              <a:t>édifice</a:t>
            </a:r>
            <a:r>
              <a:rPr lang="it-IT" sz="2400" dirty="0"/>
              <a:t> en </a:t>
            </a:r>
            <a:r>
              <a:rPr lang="it-IT" sz="2400" dirty="0" err="1"/>
              <a:t>créant</a:t>
            </a:r>
            <a:r>
              <a:rPr lang="it-IT" sz="2400" dirty="0"/>
              <a:t> un </a:t>
            </a:r>
            <a:r>
              <a:rPr lang="it-IT" sz="2400" dirty="0" err="1"/>
              <a:t>mouvement</a:t>
            </a:r>
            <a:r>
              <a:rPr lang="it-IT" sz="2400" dirty="0"/>
              <a:t> </a:t>
            </a:r>
            <a:r>
              <a:rPr lang="it-IT" sz="2400" dirty="0" err="1"/>
              <a:t>solidaire</a:t>
            </a:r>
            <a:r>
              <a:rPr lang="it-IT" sz="2400" dirty="0"/>
              <a:t> d’</a:t>
            </a:r>
            <a:r>
              <a:rPr lang="it-IT" sz="2400" dirty="0" err="1"/>
              <a:t>entreprises</a:t>
            </a:r>
            <a:r>
              <a:rPr lang="it-IT" sz="2400" dirty="0"/>
              <a:t> </a:t>
            </a:r>
            <a:r>
              <a:rPr lang="it-IT" sz="2400" dirty="0" err="1"/>
              <a:t>partenaires</a:t>
            </a:r>
            <a:r>
              <a:rPr lang="it-IT" sz="2400" dirty="0"/>
              <a:t> et de </a:t>
            </a:r>
            <a:r>
              <a:rPr lang="it-IT" sz="2400" dirty="0" err="1"/>
              <a:t>volontaires</a:t>
            </a:r>
            <a:r>
              <a:rPr lang="it-IT" sz="2400" dirty="0"/>
              <a:t> pour venir en </a:t>
            </a:r>
            <a:r>
              <a:rPr lang="it-IT" sz="2400" dirty="0" err="1"/>
              <a:t>aide</a:t>
            </a:r>
            <a:r>
              <a:rPr lang="it-IT" sz="2400" dirty="0"/>
              <a:t> </a:t>
            </a:r>
            <a:r>
              <a:rPr lang="it-IT" sz="2400" dirty="0" err="1"/>
              <a:t>aux</a:t>
            </a:r>
            <a:r>
              <a:rPr lang="it-IT" sz="2400" dirty="0"/>
              <a:t> </a:t>
            </a:r>
            <a:r>
              <a:rPr lang="it-IT" sz="2400" dirty="0" err="1"/>
              <a:t>étudiants</a:t>
            </a:r>
            <a:r>
              <a:rPr lang="it-IT" sz="2400" dirty="0"/>
              <a:t> </a:t>
            </a:r>
            <a:r>
              <a:rPr lang="it-IT" sz="2400" dirty="0" err="1"/>
              <a:t>affectés</a:t>
            </a:r>
            <a:r>
              <a:rPr lang="it-IT" sz="2400" dirty="0"/>
              <a:t> par </a:t>
            </a:r>
            <a:r>
              <a:rPr lang="it-IT" sz="2400" dirty="0" err="1"/>
              <a:t>cette</a:t>
            </a:r>
            <a:r>
              <a:rPr lang="it-IT" sz="2400" dirty="0"/>
              <a:t> </a:t>
            </a:r>
            <a:r>
              <a:rPr lang="it-IT" sz="2400" dirty="0" err="1"/>
              <a:t>crise</a:t>
            </a:r>
            <a:r>
              <a:rPr lang="it-IT" sz="2400" dirty="0"/>
              <a:t>.</a:t>
            </a:r>
          </a:p>
          <a:p>
            <a:endParaRPr lang="it-IT" sz="2400" dirty="0"/>
          </a:p>
        </p:txBody>
      </p:sp>
    </p:spTree>
    <p:extLst>
      <p:ext uri="{BB962C8B-B14F-4D97-AF65-F5344CB8AC3E}">
        <p14:creationId xmlns:p14="http://schemas.microsoft.com/office/powerpoint/2010/main" val="1115671792"/>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a:t>Une nouvelle initiative qui mobilise une expression imagée</a:t>
            </a:r>
          </a:p>
        </p:txBody>
      </p:sp>
      <p:sp>
        <p:nvSpPr>
          <p:cNvPr id="3" name="Segnaposto contenuto 2"/>
          <p:cNvSpPr>
            <a:spLocks noGrp="1"/>
          </p:cNvSpPr>
          <p:nvPr>
            <p:ph idx="1"/>
          </p:nvPr>
        </p:nvSpPr>
        <p:spPr/>
        <p:txBody>
          <a:bodyPr>
            <a:normAutofit/>
          </a:bodyPr>
          <a:lstStyle/>
          <a:p>
            <a:r>
              <a:rPr lang="it-IT" sz="2400" dirty="0"/>
              <a:t>◆  </a:t>
            </a:r>
            <a:r>
              <a:rPr lang="it-IT" sz="2400" b="1" dirty="0" err="1"/>
              <a:t>Loc</a:t>
            </a:r>
            <a:r>
              <a:rPr lang="it-IT" sz="2400" b="1" dirty="0"/>
              <a:t>. fig. et </a:t>
            </a:r>
            <a:r>
              <a:rPr lang="it-IT" sz="2400" b="1" dirty="0" err="1"/>
              <a:t>fam</a:t>
            </a:r>
            <a:r>
              <a:rPr lang="it-IT" sz="2400" b="1" dirty="0"/>
              <a:t>. </a:t>
            </a:r>
            <a:r>
              <a:rPr lang="it-IT" sz="2400" i="1" dirty="0" err="1"/>
              <a:t>Mettre</a:t>
            </a:r>
            <a:r>
              <a:rPr lang="it-IT" sz="2400" i="1" dirty="0"/>
              <a:t> </a:t>
            </a:r>
            <a:r>
              <a:rPr lang="it-IT" sz="2400" i="1" dirty="0" err="1"/>
              <a:t>du</a:t>
            </a:r>
            <a:r>
              <a:rPr lang="it-IT" sz="2400" i="1" dirty="0"/>
              <a:t> </a:t>
            </a:r>
            <a:r>
              <a:rPr lang="it-IT" sz="2400" i="1" dirty="0" err="1"/>
              <a:t>beurre</a:t>
            </a:r>
            <a:r>
              <a:rPr lang="it-IT" sz="2400" i="1" dirty="0"/>
              <a:t> </a:t>
            </a:r>
            <a:r>
              <a:rPr lang="it-IT" sz="2400" i="1" dirty="0" err="1"/>
              <a:t>dans</a:t>
            </a:r>
            <a:r>
              <a:rPr lang="it-IT" sz="2400" i="1" dirty="0"/>
              <a:t> </a:t>
            </a:r>
            <a:r>
              <a:rPr lang="it-IT" sz="2400" i="1" dirty="0" err="1"/>
              <a:t>les</a:t>
            </a:r>
            <a:r>
              <a:rPr lang="it-IT" sz="2400" i="1" dirty="0"/>
              <a:t> </a:t>
            </a:r>
            <a:r>
              <a:rPr lang="it-IT" sz="2400" i="1" dirty="0" err="1"/>
              <a:t>épinards</a:t>
            </a:r>
            <a:r>
              <a:rPr lang="it-IT" sz="2400" dirty="0"/>
              <a:t> : </a:t>
            </a:r>
            <a:r>
              <a:rPr lang="it-IT" sz="2400" dirty="0" err="1"/>
              <a:t>améliorer</a:t>
            </a:r>
            <a:r>
              <a:rPr lang="it-IT" sz="2400" dirty="0"/>
              <a:t> sa situation.</a:t>
            </a:r>
          </a:p>
          <a:p>
            <a:r>
              <a:rPr lang="it-IT" sz="2400" dirty="0"/>
              <a:t>© 2020 </a:t>
            </a:r>
            <a:r>
              <a:rPr lang="it-IT" sz="2400" dirty="0" err="1"/>
              <a:t>Dictionnaires</a:t>
            </a:r>
            <a:r>
              <a:rPr lang="it-IT" sz="2400" dirty="0"/>
              <a:t> Le Robert - Le Petit Robert de la langue </a:t>
            </a:r>
            <a:r>
              <a:rPr lang="it-IT" sz="2400" dirty="0" err="1"/>
              <a:t>française</a:t>
            </a:r>
            <a:endParaRPr lang="it-IT" sz="2400" dirty="0"/>
          </a:p>
          <a:p>
            <a:endParaRPr lang="fr-CA" sz="2400" dirty="0"/>
          </a:p>
        </p:txBody>
      </p:sp>
    </p:spTree>
    <p:extLst>
      <p:ext uri="{BB962C8B-B14F-4D97-AF65-F5344CB8AC3E}">
        <p14:creationId xmlns:p14="http://schemas.microsoft.com/office/powerpoint/2010/main" val="3460772847"/>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2561" name="Titolo 1"/>
          <p:cNvSpPr>
            <a:spLocks noGrp="1"/>
          </p:cNvSpPr>
          <p:nvPr>
            <p:ph type="title"/>
          </p:nvPr>
        </p:nvSpPr>
        <p:spPr/>
        <p:txBody>
          <a:bodyPr/>
          <a:lstStyle/>
          <a:p>
            <a:r>
              <a:rPr lang="it-IT" sz="2800" dirty="0" err="1">
                <a:latin typeface="Arial" charset="0"/>
                <a:ea typeface="MS PGothic" charset="0"/>
              </a:rPr>
              <a:t>Mot</a:t>
            </a:r>
            <a:r>
              <a:rPr lang="it-IT" sz="2800" dirty="0">
                <a:latin typeface="Arial" charset="0"/>
                <a:ea typeface="MS PGothic" charset="0"/>
              </a:rPr>
              <a:t> (</a:t>
            </a:r>
            <a:r>
              <a:rPr lang="it-IT" sz="2800" dirty="0" err="1">
                <a:latin typeface="Arial" charset="0"/>
                <a:ea typeface="MS PGothic" charset="0"/>
              </a:rPr>
              <a:t>italien</a:t>
            </a:r>
            <a:r>
              <a:rPr lang="it-IT" sz="2800" dirty="0">
                <a:latin typeface="Arial" charset="0"/>
                <a:ea typeface="MS PGothic" charset="0"/>
              </a:rPr>
              <a:t>) à </a:t>
            </a:r>
            <a:r>
              <a:rPr lang="it-IT" sz="2800" dirty="0" err="1">
                <a:latin typeface="Arial" charset="0"/>
                <a:ea typeface="MS PGothic" charset="0"/>
              </a:rPr>
              <a:t>charge</a:t>
            </a:r>
            <a:r>
              <a:rPr lang="it-IT" sz="2800" dirty="0">
                <a:latin typeface="Arial" charset="0"/>
                <a:ea typeface="MS PGothic" charset="0"/>
              </a:rPr>
              <a:t> </a:t>
            </a:r>
            <a:r>
              <a:rPr lang="it-IT" sz="2800" dirty="0" err="1">
                <a:latin typeface="Arial" charset="0"/>
                <a:ea typeface="MS PGothic" charset="0"/>
              </a:rPr>
              <a:t>culturelle</a:t>
            </a:r>
            <a:r>
              <a:rPr lang="it-IT" sz="2800" dirty="0">
                <a:latin typeface="Arial" charset="0"/>
                <a:ea typeface="MS PGothic" charset="0"/>
              </a:rPr>
              <a:t> </a:t>
            </a:r>
            <a:r>
              <a:rPr lang="it-IT" sz="2800" dirty="0" err="1">
                <a:latin typeface="Arial" charset="0"/>
                <a:ea typeface="MS PGothic" charset="0"/>
              </a:rPr>
              <a:t>partagée</a:t>
            </a:r>
            <a:r>
              <a:rPr lang="it-IT" sz="2800" dirty="0">
                <a:latin typeface="Arial" charset="0"/>
                <a:ea typeface="MS PGothic" charset="0"/>
              </a:rPr>
              <a:t> :</a:t>
            </a:r>
            <a:br>
              <a:rPr lang="it-IT" sz="2800" dirty="0">
                <a:latin typeface="Arial" charset="0"/>
                <a:ea typeface="MS PGothic" charset="0"/>
              </a:rPr>
            </a:br>
            <a:r>
              <a:rPr lang="it-IT" sz="2800" dirty="0">
                <a:latin typeface="Arial" charset="0"/>
                <a:ea typeface="MS PGothic" charset="0"/>
              </a:rPr>
              <a:t>le mimosa (</a:t>
            </a:r>
            <a:r>
              <a:rPr lang="it-IT" sz="2800" dirty="0" err="1">
                <a:latin typeface="Arial" charset="0"/>
                <a:ea typeface="MS PGothic" charset="0"/>
              </a:rPr>
              <a:t>fleur</a:t>
            </a:r>
            <a:r>
              <a:rPr lang="it-IT" sz="2800" dirty="0">
                <a:latin typeface="Arial" charset="0"/>
                <a:ea typeface="MS PGothic" charset="0"/>
              </a:rPr>
              <a:t> </a:t>
            </a:r>
            <a:r>
              <a:rPr lang="it-IT" sz="2800" dirty="0" err="1">
                <a:latin typeface="Arial" charset="0"/>
                <a:ea typeface="MS PGothic" charset="0"/>
              </a:rPr>
              <a:t>du</a:t>
            </a:r>
            <a:r>
              <a:rPr lang="it-IT" sz="2800" dirty="0">
                <a:latin typeface="Arial" charset="0"/>
                <a:ea typeface="MS PGothic" charset="0"/>
              </a:rPr>
              <a:t> 8 </a:t>
            </a:r>
            <a:r>
              <a:rPr lang="it-IT" sz="2800" dirty="0" err="1">
                <a:latin typeface="Arial" charset="0"/>
                <a:ea typeface="MS PGothic" charset="0"/>
              </a:rPr>
              <a:t>mars</a:t>
            </a:r>
            <a:r>
              <a:rPr lang="it-IT" sz="2800" dirty="0">
                <a:latin typeface="Arial" charset="0"/>
                <a:ea typeface="MS PGothic" charset="0"/>
              </a:rPr>
              <a:t>)</a:t>
            </a:r>
          </a:p>
        </p:txBody>
      </p:sp>
      <p:pic>
        <p:nvPicPr>
          <p:cNvPr id="322562" name="Segnaposto contenuto 3" descr="italie-le-mimosa-comme-symbole-de-la-journee-de-la-femme.jpg"/>
          <p:cNvPicPr>
            <a:picLocks noGrp="1" noChangeAspect="1"/>
          </p:cNvPicPr>
          <p:nvPr>
            <p:ph idx="1"/>
          </p:nvPr>
        </p:nvPicPr>
        <p:blipFill>
          <a:blip r:embed="rId2">
            <a:extLst>
              <a:ext uri="{28A0092B-C50C-407E-A947-70E740481C1C}">
                <a14:useLocalDpi xmlns:a14="http://schemas.microsoft.com/office/drawing/2010/main" val="0"/>
              </a:ext>
            </a:extLst>
          </a:blip>
          <a:srcRect t="1115" b="1115"/>
          <a:stretch>
            <a:fillRect/>
          </a:stretch>
        </p:blipFill>
        <p:spPr/>
      </p:pic>
      <p:sp>
        <p:nvSpPr>
          <p:cNvPr id="3" name="Rettangolo 2"/>
          <p:cNvSpPr/>
          <p:nvPr/>
        </p:nvSpPr>
        <p:spPr>
          <a:xfrm>
            <a:off x="4406570" y="3244334"/>
            <a:ext cx="441146" cy="369332"/>
          </a:xfrm>
          <a:prstGeom prst="rect">
            <a:avLst/>
          </a:prstGeom>
        </p:spPr>
        <p:txBody>
          <a:bodyPr wrap="none">
            <a:spAutoFit/>
          </a:bodyPr>
          <a:lstStyle/>
          <a:p>
            <a:r>
              <a:rPr lang="fr-CA" dirty="0"/>
              <a:t>CC</a:t>
            </a:r>
          </a:p>
        </p:txBody>
      </p:sp>
    </p:spTree>
    <p:extLst>
      <p:ext uri="{BB962C8B-B14F-4D97-AF65-F5344CB8AC3E}">
        <p14:creationId xmlns:p14="http://schemas.microsoft.com/office/powerpoint/2010/main" val="970567383"/>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Titolo 1"/>
          <p:cNvSpPr>
            <a:spLocks noGrp="1"/>
          </p:cNvSpPr>
          <p:nvPr>
            <p:ph type="title"/>
          </p:nvPr>
        </p:nvSpPr>
        <p:spPr/>
        <p:txBody>
          <a:bodyPr/>
          <a:lstStyle/>
          <a:p>
            <a:r>
              <a:rPr lang="fr-FR" sz="2800" dirty="0">
                <a:latin typeface="Arial" charset="0"/>
                <a:ea typeface="MS PGothic" charset="0"/>
                <a:cs typeface="MS PGothic" charset="0"/>
              </a:rPr>
              <a:t>Mots à CCP </a:t>
            </a:r>
            <a:endParaRPr lang="it-IT" sz="2800" dirty="0">
              <a:latin typeface="Arial" charset="0"/>
              <a:ea typeface="MS PGothic" charset="0"/>
            </a:endParaRPr>
          </a:p>
        </p:txBody>
      </p:sp>
      <p:sp>
        <p:nvSpPr>
          <p:cNvPr id="89091" name="Segnaposto contenuto 2"/>
          <p:cNvSpPr>
            <a:spLocks noGrp="1"/>
          </p:cNvSpPr>
          <p:nvPr>
            <p:ph idx="1"/>
          </p:nvPr>
        </p:nvSpPr>
        <p:spPr/>
        <p:txBody>
          <a:bodyPr>
            <a:normAutofit lnSpcReduction="10000"/>
          </a:bodyPr>
          <a:lstStyle/>
          <a:p>
            <a:pPr algn="just"/>
            <a:r>
              <a:rPr lang="fr-FR" sz="2400" dirty="0">
                <a:latin typeface="Arial" charset="0"/>
                <a:ea typeface="MS PGothic" charset="0"/>
                <a:cs typeface="MS PGothic" charset="0"/>
              </a:rPr>
              <a:t>Des mots à charge culturelle partagée qui présentent une valeur ajoutée à leur définition sémantique. </a:t>
            </a:r>
          </a:p>
          <a:p>
            <a:pPr algn="just"/>
            <a:r>
              <a:rPr lang="fr-FR" sz="2400" dirty="0">
                <a:latin typeface="Arial" charset="0"/>
                <a:ea typeface="MS PGothic" charset="0"/>
                <a:cs typeface="MS PGothic" charset="0"/>
              </a:rPr>
              <a:t>Le muguet est l’exemple par excellence qui sert à illustrer cette charge culturelle ajoutée et partagée par une même communauté. </a:t>
            </a:r>
          </a:p>
          <a:p>
            <a:pPr algn="just"/>
            <a:r>
              <a:rPr lang="fr-FR" sz="2400" dirty="0">
                <a:latin typeface="Arial" charset="0"/>
                <a:ea typeface="MS PGothic" charset="0"/>
                <a:cs typeface="MS PGothic" charset="0"/>
              </a:rPr>
              <a:t>Certes, le muguet est une « liliacée à petites fleurs blanches d’une odeur douce et agréable » mais, aux yeux des Français/es, il représente la fleur symbolique du 1er mai qui est vendue non seulement chez les fleuristes, mais aussi dans les rues (sauf cette année, pendant la période de confinement). C’est un porte-bonheur.</a:t>
            </a:r>
            <a:endParaRPr lang="it-IT" sz="2400" dirty="0">
              <a:latin typeface="Arial" charset="0"/>
              <a:ea typeface="MS PGothic" charset="0"/>
              <a:cs typeface="MS PGothic" charset="0"/>
            </a:endParaRPr>
          </a:p>
        </p:txBody>
      </p:sp>
    </p:spTree>
    <p:extLst>
      <p:ext uri="{BB962C8B-B14F-4D97-AF65-F5344CB8AC3E}">
        <p14:creationId xmlns:p14="http://schemas.microsoft.com/office/powerpoint/2010/main" val="2167585373"/>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fr-CA" sz="2800" dirty="0"/>
              <a:t>Mot (français) </a:t>
            </a:r>
            <a:r>
              <a:rPr lang="it-IT" sz="2800" dirty="0">
                <a:ea typeface="MS PGothic" charset="0"/>
              </a:rPr>
              <a:t>à </a:t>
            </a:r>
            <a:r>
              <a:rPr lang="it-IT" sz="2800" dirty="0" err="1">
                <a:ea typeface="MS PGothic" charset="0"/>
              </a:rPr>
              <a:t>charge</a:t>
            </a:r>
            <a:r>
              <a:rPr lang="it-IT" sz="2800" dirty="0">
                <a:ea typeface="MS PGothic" charset="0"/>
              </a:rPr>
              <a:t> </a:t>
            </a:r>
            <a:r>
              <a:rPr lang="it-IT" sz="2800" dirty="0" err="1">
                <a:ea typeface="MS PGothic" charset="0"/>
              </a:rPr>
              <a:t>culturelle</a:t>
            </a:r>
            <a:r>
              <a:rPr lang="it-IT" sz="2800" dirty="0">
                <a:ea typeface="MS PGothic" charset="0"/>
              </a:rPr>
              <a:t> </a:t>
            </a:r>
            <a:r>
              <a:rPr lang="it-IT" sz="2800" dirty="0" err="1">
                <a:ea typeface="MS PGothic" charset="0"/>
              </a:rPr>
              <a:t>partagée</a:t>
            </a:r>
            <a:r>
              <a:rPr lang="it-IT" sz="2800" dirty="0">
                <a:ea typeface="MS PGothic" charset="0"/>
              </a:rPr>
              <a:t> :</a:t>
            </a:r>
            <a:br>
              <a:rPr lang="it-IT" sz="2800" dirty="0">
                <a:ea typeface="MS PGothic" charset="0"/>
              </a:rPr>
            </a:br>
            <a:r>
              <a:rPr lang="it-IT" sz="2800" dirty="0">
                <a:ea typeface="MS PGothic" charset="0"/>
              </a:rPr>
              <a:t>le </a:t>
            </a:r>
            <a:r>
              <a:rPr lang="it-IT" sz="2800" dirty="0" err="1">
                <a:ea typeface="MS PGothic" charset="0"/>
              </a:rPr>
              <a:t>muguet</a:t>
            </a:r>
            <a:r>
              <a:rPr lang="it-IT" sz="2800" dirty="0">
                <a:ea typeface="MS PGothic" charset="0"/>
              </a:rPr>
              <a:t> (</a:t>
            </a:r>
            <a:r>
              <a:rPr lang="it-IT" sz="2800" dirty="0" err="1">
                <a:ea typeface="MS PGothic" charset="0"/>
              </a:rPr>
              <a:t>fleur</a:t>
            </a:r>
            <a:r>
              <a:rPr lang="it-IT" sz="2800" dirty="0">
                <a:ea typeface="MS PGothic" charset="0"/>
              </a:rPr>
              <a:t> </a:t>
            </a:r>
            <a:r>
              <a:rPr lang="it-IT" sz="2800" dirty="0" err="1">
                <a:ea typeface="MS PGothic" charset="0"/>
              </a:rPr>
              <a:t>du</a:t>
            </a:r>
            <a:r>
              <a:rPr lang="it-IT" sz="2800" dirty="0">
                <a:ea typeface="MS PGothic" charset="0"/>
              </a:rPr>
              <a:t> 1 mai)</a:t>
            </a:r>
            <a:br>
              <a:rPr lang="it-IT" sz="2800" dirty="0">
                <a:ea typeface="MS PGothic" charset="0"/>
              </a:rPr>
            </a:br>
            <a:endParaRPr lang="fr-CA" sz="2800" dirty="0"/>
          </a:p>
        </p:txBody>
      </p:sp>
      <p:pic>
        <p:nvPicPr>
          <p:cNvPr id="4" name="Segnaposto contenuto 3" descr="6d994fc540713bd6a1a0a52a1697526d.jpg"/>
          <p:cNvPicPr>
            <a:picLocks noGrp="1" noChangeAspect="1"/>
          </p:cNvPicPr>
          <p:nvPr>
            <p:ph idx="1"/>
          </p:nvPr>
        </p:nvPicPr>
        <p:blipFill>
          <a:blip r:embed="rId2">
            <a:extLst>
              <a:ext uri="{28A0092B-C50C-407E-A947-70E740481C1C}">
                <a14:useLocalDpi xmlns:a14="http://schemas.microsoft.com/office/drawing/2010/main" val="0"/>
              </a:ext>
            </a:extLst>
          </a:blip>
          <a:srcRect l="-32733" r="-32733"/>
          <a:stretch>
            <a:fillRect/>
          </a:stretch>
        </p:blipFill>
        <p:spPr/>
      </p:pic>
    </p:spTree>
    <p:extLst>
      <p:ext uri="{BB962C8B-B14F-4D97-AF65-F5344CB8AC3E}">
        <p14:creationId xmlns:p14="http://schemas.microsoft.com/office/powerpoint/2010/main" val="3459842471"/>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8337" name="Titolo 1"/>
          <p:cNvSpPr>
            <a:spLocks noGrp="1"/>
          </p:cNvSpPr>
          <p:nvPr>
            <p:ph type="ctrTitle"/>
          </p:nvPr>
        </p:nvSpPr>
        <p:spPr/>
        <p:txBody>
          <a:bodyPr/>
          <a:lstStyle/>
          <a:p>
            <a:r>
              <a:rPr lang="it-IT" sz="2800" dirty="0" err="1">
                <a:latin typeface="Arial" charset="0"/>
                <a:ea typeface="MS PGothic" charset="0"/>
              </a:rPr>
              <a:t>Dictionnaires</a:t>
            </a:r>
            <a:r>
              <a:rPr lang="it-IT" sz="2800" dirty="0">
                <a:latin typeface="Arial" charset="0"/>
                <a:ea typeface="MS PGothic" charset="0"/>
              </a:rPr>
              <a:t> et culture</a:t>
            </a:r>
          </a:p>
        </p:txBody>
      </p:sp>
      <p:sp>
        <p:nvSpPr>
          <p:cNvPr id="398338" name="Sottotitolo 2"/>
          <p:cNvSpPr>
            <a:spLocks noGrp="1"/>
          </p:cNvSpPr>
          <p:nvPr>
            <p:ph type="subTitle" idx="1"/>
          </p:nvPr>
        </p:nvSpPr>
        <p:spPr/>
        <p:txBody>
          <a:bodyPr/>
          <a:lstStyle/>
          <a:p>
            <a:r>
              <a:rPr lang="it-IT" sz="2400" dirty="0">
                <a:latin typeface="Arial" charset="0"/>
                <a:ea typeface="MS PGothic" charset="0"/>
                <a:cs typeface="MS PGothic" charset="0"/>
              </a:rPr>
              <a:t>Lingua e Traduzione francese 3</a:t>
            </a:r>
            <a:r>
              <a:rPr lang="it-IT" sz="2400" dirty="0" smtClean="0">
                <a:latin typeface="Arial" charset="0"/>
                <a:ea typeface="MS PGothic" charset="0"/>
                <a:cs typeface="MS PGothic" charset="0"/>
              </a:rPr>
              <a:t> CIAPG</a:t>
            </a:r>
            <a:endParaRPr lang="it-IT" sz="2400" dirty="0">
              <a:latin typeface="Arial" charset="0"/>
              <a:ea typeface="MS PGothic" charset="0"/>
              <a:cs typeface="MS PGothic" charset="0"/>
            </a:endParaRPr>
          </a:p>
          <a:p>
            <a:r>
              <a:rPr lang="it-IT" sz="2400" dirty="0">
                <a:latin typeface="Arial" charset="0"/>
                <a:ea typeface="MS PGothic" charset="0"/>
                <a:cs typeface="MS PGothic" charset="0"/>
              </a:rPr>
              <a:t>Modulo di lingua francese</a:t>
            </a:r>
          </a:p>
          <a:p>
            <a:r>
              <a:rPr lang="it-IT" sz="2400" dirty="0" smtClean="0">
                <a:latin typeface="Arial" charset="0"/>
                <a:ea typeface="MS PGothic" charset="0"/>
                <a:cs typeface="MS PGothic" charset="0"/>
              </a:rPr>
              <a:t>2020-2021</a:t>
            </a:r>
            <a:endParaRPr lang="it-IT" sz="2400" dirty="0">
              <a:latin typeface="Arial" charset="0"/>
              <a:ea typeface="MS PGothic" charset="0"/>
              <a:cs typeface="MS PGothic" charset="0"/>
            </a:endParaRPr>
          </a:p>
        </p:txBody>
      </p:sp>
    </p:spTree>
    <p:extLst>
      <p:ext uri="{BB962C8B-B14F-4D97-AF65-F5344CB8AC3E}">
        <p14:creationId xmlns:p14="http://schemas.microsoft.com/office/powerpoint/2010/main" val="3261143237"/>
      </p:ext>
    </p:extLst>
  </p:cSld>
  <p:clrMapOvr>
    <a:masterClrMapping/>
  </p:clrMapOvr>
  <p:timing>
    <p:tnLst>
      <p:par>
        <p:cTn xmlns:p14="http://schemas.microsoft.com/office/powerpoint/2010/mai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4481" name="Rectangle 2"/>
          <p:cNvSpPr>
            <a:spLocks noGrp="1" noChangeArrowheads="1"/>
          </p:cNvSpPr>
          <p:nvPr>
            <p:ph type="title"/>
          </p:nvPr>
        </p:nvSpPr>
        <p:spPr/>
        <p:txBody>
          <a:bodyPr/>
          <a:lstStyle/>
          <a:p>
            <a:pPr eaLnBrk="1" hangingPunct="1"/>
            <a:r>
              <a:rPr lang="it-IT" altLang="zh-CN" sz="2800">
                <a:latin typeface="Arial" charset="0"/>
                <a:ea typeface="MS PGothic" charset="0"/>
              </a:rPr>
              <a:t>Dictionnaires et culture</a:t>
            </a:r>
            <a:endParaRPr lang="en-US" sz="2800">
              <a:latin typeface="Arial" charset="0"/>
              <a:ea typeface="MS PGothic" charset="0"/>
            </a:endParaRPr>
          </a:p>
        </p:txBody>
      </p:sp>
      <p:sp>
        <p:nvSpPr>
          <p:cNvPr id="404482" name="Rectangle 3"/>
          <p:cNvSpPr>
            <a:spLocks noGrp="1" noChangeArrowheads="1"/>
          </p:cNvSpPr>
          <p:nvPr>
            <p:ph type="body" idx="1"/>
          </p:nvPr>
        </p:nvSpPr>
        <p:spPr/>
        <p:txBody>
          <a:bodyPr/>
          <a:lstStyle/>
          <a:p>
            <a:pPr algn="just" eaLnBrk="1" hangingPunct="1"/>
            <a:endParaRPr lang="fr-FR" altLang="zh-CN" sz="2400">
              <a:latin typeface="Arial" charset="0"/>
              <a:ea typeface="MS PGothic" charset="0"/>
              <a:cs typeface="MS PGothic" charset="0"/>
            </a:endParaRPr>
          </a:p>
          <a:p>
            <a:pPr algn="just" eaLnBrk="1" hangingPunct="1"/>
            <a:endParaRPr lang="fr-FR" altLang="zh-CN" sz="2400">
              <a:latin typeface="Arial" charset="0"/>
              <a:ea typeface="MS PGothic" charset="0"/>
              <a:cs typeface="MS PGothic" charset="0"/>
            </a:endParaRPr>
          </a:p>
          <a:p>
            <a:pPr algn="just" eaLnBrk="1" hangingPunct="1"/>
            <a:r>
              <a:rPr lang="fr-FR" altLang="zh-CN" sz="2400">
                <a:latin typeface="Arial" charset="0"/>
                <a:ea typeface="MS PGothic" charset="0"/>
                <a:cs typeface="MS PGothic" charset="0"/>
              </a:rPr>
              <a:t>Ce qui fait le charme des dictionnaires – et aussi leur complexité –, c’est qu’ils nous parlent du monde et que, dans le même temps, ils nous parlent de la langue dans laquelle ils disent les choses, incluant de ce fait la langue parmi les choses du monde. </a:t>
            </a:r>
          </a:p>
          <a:p>
            <a:pPr eaLnBrk="1" hangingPunct="1">
              <a:buFontTx/>
              <a:buNone/>
            </a:pPr>
            <a:r>
              <a:rPr lang="fr-FR" altLang="zh-CN" sz="1800">
                <a:latin typeface="Arial" charset="0"/>
                <a:ea typeface="MS PGothic" charset="0"/>
                <a:cs typeface="MS PGothic" charset="0"/>
              </a:rPr>
              <a:t>Collinot A. et F. Mazière 1997, </a:t>
            </a:r>
            <a:r>
              <a:rPr lang="fr-FR" altLang="zh-CN" sz="1800" i="1">
                <a:latin typeface="Arial" charset="0"/>
                <a:ea typeface="MS PGothic" charset="0"/>
                <a:cs typeface="MS PGothic" charset="0"/>
              </a:rPr>
              <a:t>Un prêt à parler : le dictionnaire</a:t>
            </a:r>
            <a:r>
              <a:rPr lang="fr-FR" altLang="zh-CN" sz="1800">
                <a:latin typeface="Arial" charset="0"/>
                <a:ea typeface="MS PGothic" charset="0"/>
                <a:cs typeface="MS PGothic" charset="0"/>
              </a:rPr>
              <a:t>, PUF, Paris, p.1</a:t>
            </a:r>
            <a:endParaRPr lang="en-US">
              <a:latin typeface="Arial" charset="0"/>
              <a:ea typeface="MS PGothic" charset="0"/>
              <a:cs typeface="MS PGothic" charset="0"/>
            </a:endParaRPr>
          </a:p>
        </p:txBody>
      </p:sp>
    </p:spTree>
    <p:extLst>
      <p:ext uri="{BB962C8B-B14F-4D97-AF65-F5344CB8AC3E}">
        <p14:creationId xmlns:p14="http://schemas.microsoft.com/office/powerpoint/2010/main" val="4057811595"/>
      </p:ext>
    </p:extLst>
  </p:cSld>
  <p:clrMapOvr>
    <a:masterClrMapping/>
  </p:clrMapOvr>
  <p:timing>
    <p:tnLst>
      <p:par>
        <p:cTn xmlns:p14="http://schemas.microsoft.com/office/powerpoint/2010/mai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5505" name="Rectangle 2"/>
          <p:cNvSpPr>
            <a:spLocks noGrp="1" noChangeArrowheads="1"/>
          </p:cNvSpPr>
          <p:nvPr>
            <p:ph type="title"/>
          </p:nvPr>
        </p:nvSpPr>
        <p:spPr/>
        <p:txBody>
          <a:bodyPr/>
          <a:lstStyle/>
          <a:p>
            <a:pPr eaLnBrk="1" hangingPunct="1"/>
            <a:r>
              <a:rPr lang="fr-FR" sz="2800">
                <a:latin typeface="Arial" charset="0"/>
                <a:ea typeface="MS PGothic" charset="0"/>
              </a:rPr>
              <a:t>Dictionnaires et culture</a:t>
            </a:r>
          </a:p>
        </p:txBody>
      </p:sp>
      <p:sp>
        <p:nvSpPr>
          <p:cNvPr id="405506" name="Rectangle 3"/>
          <p:cNvSpPr>
            <a:spLocks noGrp="1" noChangeArrowheads="1"/>
          </p:cNvSpPr>
          <p:nvPr>
            <p:ph type="body" idx="1"/>
          </p:nvPr>
        </p:nvSpPr>
        <p:spPr/>
        <p:txBody>
          <a:bodyPr/>
          <a:lstStyle/>
          <a:p>
            <a:pPr algn="just">
              <a:lnSpc>
                <a:spcPct val="80000"/>
              </a:lnSpc>
            </a:pPr>
            <a:r>
              <a:rPr lang="fr-FR" altLang="zh-CN" sz="2400" dirty="0">
                <a:latin typeface="Arial" charset="0"/>
                <a:ea typeface="MS PGothic" charset="0"/>
                <a:cs typeface="MS PGothic" charset="0"/>
              </a:rPr>
              <a:t>Les dictionnaires, signes d’une culture avancée, sont aussi des objets culturels, intégrés en tant que tels à une culture : ils témoignent d’une civilisation.</a:t>
            </a:r>
          </a:p>
          <a:p>
            <a:pPr>
              <a:lnSpc>
                <a:spcPct val="80000"/>
              </a:lnSpc>
              <a:buFontTx/>
              <a:buNone/>
            </a:pPr>
            <a:r>
              <a:rPr lang="fr-FR" altLang="zh-CN" sz="1800" dirty="0">
                <a:latin typeface="Arial" charset="0"/>
                <a:ea typeface="MS PGothic" charset="0"/>
                <a:cs typeface="MS PGothic" charset="0"/>
              </a:rPr>
              <a:t>Dubois J. et C. Dubois, </a:t>
            </a:r>
            <a:r>
              <a:rPr lang="fr-FR" altLang="zh-CN" sz="1800" i="1" dirty="0">
                <a:latin typeface="Arial" charset="0"/>
                <a:ea typeface="MS PGothic" charset="0"/>
                <a:cs typeface="MS PGothic" charset="0"/>
              </a:rPr>
              <a:t>Introduction à la lexicographie : les dictionnaires</a:t>
            </a:r>
            <a:r>
              <a:rPr lang="fr-FR" altLang="zh-CN" sz="1800" dirty="0">
                <a:latin typeface="Arial" charset="0"/>
                <a:ea typeface="MS PGothic" charset="0"/>
                <a:cs typeface="MS PGothic" charset="0"/>
              </a:rPr>
              <a:t>, Paris, Larousse, 1971, p.8.</a:t>
            </a:r>
          </a:p>
          <a:p>
            <a:pPr algn="just" eaLnBrk="1" hangingPunct="1">
              <a:lnSpc>
                <a:spcPct val="80000"/>
              </a:lnSpc>
              <a:buFontTx/>
              <a:buNone/>
            </a:pPr>
            <a:endParaRPr lang="fr-FR" altLang="zh-CN" sz="2400" dirty="0">
              <a:latin typeface="Arial" charset="0"/>
              <a:ea typeface="MS PGothic" charset="0"/>
              <a:cs typeface="MS PGothic" charset="0"/>
            </a:endParaRPr>
          </a:p>
          <a:p>
            <a:pPr algn="just" eaLnBrk="1" hangingPunct="1">
              <a:lnSpc>
                <a:spcPct val="80000"/>
              </a:lnSpc>
            </a:pPr>
            <a:r>
              <a:rPr lang="fr-FR" altLang="zh-CN" sz="2400" dirty="0">
                <a:latin typeface="Arial" charset="0"/>
                <a:ea typeface="MS PGothic" charset="0"/>
                <a:cs typeface="MS PGothic" charset="0"/>
              </a:rPr>
              <a:t>Dictionnaires, encyclopédies, grammaires sont donc à merveille les lieux où lire entre les lignes, où reconnaitre, plus facilement qu’ailleurs, </a:t>
            </a:r>
            <a:r>
              <a:rPr lang="fr-FR" altLang="zh-CN" sz="2400" b="1" dirty="0">
                <a:latin typeface="Arial" charset="0"/>
                <a:ea typeface="MS PGothic" charset="0"/>
                <a:cs typeface="MS PGothic" charset="0"/>
              </a:rPr>
              <a:t>les conflits, les masquages des conflits</a:t>
            </a:r>
            <a:r>
              <a:rPr lang="fr-FR" altLang="zh-CN" sz="2400" dirty="0">
                <a:latin typeface="Arial" charset="0"/>
                <a:ea typeface="MS PGothic" charset="0"/>
                <a:cs typeface="MS PGothic" charset="0"/>
              </a:rPr>
              <a:t>, les clichés qui font l’album de la famille d’une culture.</a:t>
            </a:r>
            <a:endParaRPr lang="fr-FR" altLang="zh-CN" sz="1800" dirty="0">
              <a:latin typeface="Arial" charset="0"/>
              <a:ea typeface="MS PGothic" charset="0"/>
              <a:cs typeface="MS PGothic" charset="0"/>
            </a:endParaRPr>
          </a:p>
          <a:p>
            <a:pPr eaLnBrk="1" hangingPunct="1">
              <a:lnSpc>
                <a:spcPct val="80000"/>
              </a:lnSpc>
              <a:buFontTx/>
              <a:buNone/>
            </a:pPr>
            <a:r>
              <a:rPr lang="fr-FR" altLang="zh-CN" sz="1800" dirty="0">
                <a:latin typeface="Arial" charset="0"/>
                <a:ea typeface="MS PGothic" charset="0"/>
                <a:cs typeface="MS PGothic" charset="0"/>
              </a:rPr>
              <a:t>Henri </a:t>
            </a:r>
            <a:r>
              <a:rPr lang="fr-FR" altLang="zh-CN" sz="1800" dirty="0" err="1">
                <a:latin typeface="Arial" charset="0"/>
                <a:ea typeface="MS PGothic" charset="0"/>
                <a:cs typeface="MS PGothic" charset="0"/>
              </a:rPr>
              <a:t>Meschonnic</a:t>
            </a:r>
            <a:r>
              <a:rPr lang="fr-FR" altLang="zh-CN" sz="1800" dirty="0">
                <a:latin typeface="Arial" charset="0"/>
                <a:ea typeface="MS PGothic" charset="0"/>
                <a:cs typeface="MS PGothic" charset="0"/>
              </a:rPr>
              <a:t>, </a:t>
            </a:r>
            <a:r>
              <a:rPr lang="fr-FR" altLang="zh-CN" sz="1800" i="1" dirty="0">
                <a:latin typeface="Arial" charset="0"/>
                <a:ea typeface="MS PGothic" charset="0"/>
                <a:cs typeface="MS PGothic" charset="0"/>
              </a:rPr>
              <a:t>Des mots et des mondes, Paris, Hatier, 1991, p. 16.   </a:t>
            </a:r>
            <a:endParaRPr lang="fr-FR" altLang="zh-CN" sz="1800" dirty="0">
              <a:latin typeface="Arial" charset="0"/>
              <a:ea typeface="MS PGothic" charset="0"/>
              <a:cs typeface="MS PGothic" charset="0"/>
            </a:endParaRPr>
          </a:p>
          <a:p>
            <a:pPr eaLnBrk="1" hangingPunct="1">
              <a:lnSpc>
                <a:spcPct val="80000"/>
              </a:lnSpc>
              <a:buFontTx/>
              <a:buNone/>
            </a:pPr>
            <a:endParaRPr lang="fr-FR" altLang="zh-CN" sz="2400" i="1" dirty="0">
              <a:latin typeface="Arial" charset="0"/>
              <a:ea typeface="MS PGothic" charset="0"/>
              <a:cs typeface="MS PGothic" charset="0"/>
            </a:endParaRPr>
          </a:p>
          <a:p>
            <a:pPr eaLnBrk="1" hangingPunct="1">
              <a:lnSpc>
                <a:spcPct val="80000"/>
              </a:lnSpc>
            </a:pPr>
            <a:endParaRPr lang="fr-FR" sz="2000" dirty="0">
              <a:latin typeface="Arial" charset="0"/>
              <a:ea typeface="MS PGothic" charset="0"/>
              <a:cs typeface="MS PGothic" charset="0"/>
            </a:endParaRPr>
          </a:p>
        </p:txBody>
      </p:sp>
    </p:spTree>
    <p:extLst>
      <p:ext uri="{BB962C8B-B14F-4D97-AF65-F5344CB8AC3E}">
        <p14:creationId xmlns:p14="http://schemas.microsoft.com/office/powerpoint/2010/main" val="1580831075"/>
      </p:ext>
    </p:extLst>
  </p:cSld>
  <p:clrMapOvr>
    <a:masterClrMapping/>
  </p:clrMapOvr>
  <p:timing>
    <p:tnLst>
      <p:par>
        <p:cTn xmlns:p14="http://schemas.microsoft.com/office/powerpoint/2010/mai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z="2800" dirty="0" err="1"/>
              <a:t>Dictionnaires</a:t>
            </a:r>
            <a:r>
              <a:rPr lang="it-IT" sz="2800" dirty="0"/>
              <a:t> et Culture</a:t>
            </a:r>
            <a:br>
              <a:rPr lang="it-IT" sz="2800" dirty="0"/>
            </a:br>
            <a:endParaRPr lang="it-IT" sz="2800" dirty="0"/>
          </a:p>
        </p:txBody>
      </p:sp>
      <p:sp>
        <p:nvSpPr>
          <p:cNvPr id="3" name="Segnaposto contenuto 2"/>
          <p:cNvSpPr>
            <a:spLocks noGrp="1"/>
          </p:cNvSpPr>
          <p:nvPr>
            <p:ph idx="1"/>
          </p:nvPr>
        </p:nvSpPr>
        <p:spPr/>
        <p:txBody>
          <a:bodyPr>
            <a:normAutofit/>
          </a:bodyPr>
          <a:lstStyle/>
          <a:p>
            <a:pPr marL="0" indent="0" algn="just">
              <a:buNone/>
            </a:pPr>
            <a:r>
              <a:rPr lang="fr-FR" sz="2400" dirty="0"/>
              <a:t> </a:t>
            </a:r>
            <a:r>
              <a:rPr lang="fr-FR" sz="2400" i="1" dirty="0"/>
              <a:t>Peu sensible à cette équivoque, </a:t>
            </a:r>
            <a:r>
              <a:rPr lang="fr-FR" sz="2400" b="1" i="1" dirty="0"/>
              <a:t>le lecteur moyen </a:t>
            </a:r>
            <a:r>
              <a:rPr lang="fr-FR" sz="2400" i="1" dirty="0"/>
              <a:t>qui consulte le dictionnaire, </a:t>
            </a:r>
            <a:r>
              <a:rPr lang="fr-FR" sz="2400" b="1" i="1" dirty="0"/>
              <a:t>s'informe sur les mots</a:t>
            </a:r>
            <a:r>
              <a:rPr lang="fr-FR" sz="2400" i="1" dirty="0"/>
              <a:t>, et interprète sur le plan linguistique les réponses qu'il a trouvées. Les assertions idéologiques qui </a:t>
            </a:r>
            <a:r>
              <a:rPr lang="fr-FR" sz="2400" b="1" i="1" dirty="0"/>
              <a:t>sous-tendent le discours</a:t>
            </a:r>
            <a:r>
              <a:rPr lang="fr-FR" sz="2400" i="1" dirty="0"/>
              <a:t> sur la langue sont donc, à première lecture, inapparentes. C'est bien là une marque du fonctionnement du discours idéologique que d'œuvrer à couvert. Le texte du dictionnaire est ainsi un texte faussement naturel, </a:t>
            </a:r>
            <a:r>
              <a:rPr lang="fr-FR" sz="2400" b="1" i="1" dirty="0"/>
              <a:t>l'innocence de l'opération métalinguistique y dissimule les traces de l'idéologie.</a:t>
            </a:r>
            <a:endParaRPr lang="it-IT" sz="2400" b="1" dirty="0"/>
          </a:p>
          <a:p>
            <a:pPr marL="457200" indent="-457200">
              <a:buAutoNum type="alphaUcPeriod"/>
            </a:pPr>
            <a:r>
              <a:rPr lang="fr-FR" sz="2000" dirty="0" smtClean="0"/>
              <a:t>Lehmann</a:t>
            </a:r>
            <a:r>
              <a:rPr lang="fr-FR" sz="2000" dirty="0"/>
              <a:t>, « Le féminin dans Le Petit Larousse Illustré de 1906 à nos jours. Etude du discours des renvois »</a:t>
            </a:r>
            <a:r>
              <a:rPr lang="fr-FR" sz="2000" i="1" dirty="0"/>
              <a:t>, Discours et Idéologie, </a:t>
            </a:r>
            <a:r>
              <a:rPr lang="fr-FR" sz="2000" dirty="0"/>
              <a:t>Paris, PUF, 1980</a:t>
            </a:r>
            <a:r>
              <a:rPr lang="fr-FR" sz="2000" i="1" dirty="0"/>
              <a:t>, </a:t>
            </a:r>
            <a:r>
              <a:rPr lang="fr-FR" sz="2000" dirty="0"/>
              <a:t>p. 238</a:t>
            </a:r>
            <a:r>
              <a:rPr lang="fr-FR" sz="2000" dirty="0" smtClean="0"/>
              <a:t>.</a:t>
            </a:r>
          </a:p>
          <a:p>
            <a:endParaRPr lang="it-IT" sz="2400" dirty="0"/>
          </a:p>
        </p:txBody>
      </p:sp>
    </p:spTree>
    <p:extLst>
      <p:ext uri="{BB962C8B-B14F-4D97-AF65-F5344CB8AC3E}">
        <p14:creationId xmlns:p14="http://schemas.microsoft.com/office/powerpoint/2010/main" val="342738248"/>
      </p:ext>
    </p:extLst>
  </p:cSld>
  <p:clrMapOvr>
    <a:masterClrMapping/>
  </p:clrMapOvr>
  <p:timing>
    <p:tnLst>
      <p:par>
        <p:cTn xmlns:p14="http://schemas.microsoft.com/office/powerpoint/2010/mai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dirty="0" err="1" smtClean="0"/>
              <a:t>Les</a:t>
            </a:r>
            <a:r>
              <a:rPr lang="it-IT" sz="2800" dirty="0" smtClean="0"/>
              <a:t> </a:t>
            </a:r>
            <a:r>
              <a:rPr lang="it-IT" sz="2800" dirty="0" err="1" smtClean="0"/>
              <a:t>dictionnaires</a:t>
            </a:r>
            <a:r>
              <a:rPr lang="it-IT" sz="2800" dirty="0" smtClean="0"/>
              <a:t> : </a:t>
            </a:r>
            <a:r>
              <a:rPr lang="it-IT" sz="2800" dirty="0" err="1" smtClean="0"/>
              <a:t>produits</a:t>
            </a:r>
            <a:r>
              <a:rPr lang="it-IT" sz="2800" dirty="0" smtClean="0"/>
              <a:t> </a:t>
            </a:r>
            <a:r>
              <a:rPr lang="it-IT" sz="2800" dirty="0" err="1" smtClean="0"/>
              <a:t>commerciaux</a:t>
            </a:r>
            <a:endParaRPr lang="it-IT" sz="2800" dirty="0"/>
          </a:p>
        </p:txBody>
      </p:sp>
      <p:sp>
        <p:nvSpPr>
          <p:cNvPr id="3" name="Segnaposto contenuto 2"/>
          <p:cNvSpPr>
            <a:spLocks noGrp="1"/>
          </p:cNvSpPr>
          <p:nvPr>
            <p:ph idx="1"/>
          </p:nvPr>
        </p:nvSpPr>
        <p:spPr/>
        <p:txBody>
          <a:bodyPr>
            <a:normAutofit/>
          </a:bodyPr>
          <a:lstStyle/>
          <a:p>
            <a:pPr algn="just"/>
            <a:r>
              <a:rPr lang="fr-FR" sz="2400" dirty="0"/>
              <a:t>Les dictionnaires vivent dans le marché de l’édition. Produits culturels et produits commerciaux, ils doivent conquérir leur place, se distinguer, faire reconnaitre leur personnalité. Ils deviennent un </a:t>
            </a:r>
            <a:r>
              <a:rPr lang="fr-FR" sz="2400" b="1" dirty="0"/>
              <a:t>évènement médiatique à leur parution</a:t>
            </a:r>
            <a:r>
              <a:rPr lang="fr-FR" sz="2400" dirty="0"/>
              <a:t>, refonte ou mise à jour. Comme un rite, tous les ans à la date de la publication, la presse proclame les nouvelles acceptions ou les nouveaux mots élus par les deux dictionnaires millésimés du marché français, le </a:t>
            </a:r>
            <a:r>
              <a:rPr lang="fr-FR" sz="2400" i="1" dirty="0"/>
              <a:t>Petit Larousse, </a:t>
            </a:r>
            <a:r>
              <a:rPr lang="fr-FR" sz="2400" dirty="0"/>
              <a:t>dictionnaire encyclopédique,</a:t>
            </a:r>
            <a:r>
              <a:rPr lang="fr-FR" sz="2400" i="1" dirty="0"/>
              <a:t> </a:t>
            </a:r>
            <a:r>
              <a:rPr lang="fr-FR" sz="2400" dirty="0"/>
              <a:t>et le </a:t>
            </a:r>
            <a:r>
              <a:rPr lang="fr-FR" sz="2400" b="1" i="1" dirty="0"/>
              <a:t>Petit Robert, </a:t>
            </a:r>
            <a:r>
              <a:rPr lang="fr-FR" sz="2400" b="1" dirty="0"/>
              <a:t>dictionnaire de langue</a:t>
            </a:r>
            <a:r>
              <a:rPr lang="fr-FR" sz="2400" dirty="0"/>
              <a:t>, les deux  dictionnaires en un volume, les plus célèbres et les plus vendus en France. </a:t>
            </a:r>
            <a:endParaRPr lang="it-IT" sz="2400" dirty="0"/>
          </a:p>
          <a:p>
            <a:endParaRPr lang="it-IT" sz="2400" dirty="0"/>
          </a:p>
        </p:txBody>
      </p:sp>
    </p:spTree>
    <p:extLst>
      <p:ext uri="{BB962C8B-B14F-4D97-AF65-F5344CB8AC3E}">
        <p14:creationId xmlns:p14="http://schemas.microsoft.com/office/powerpoint/2010/main" val="4053453212"/>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794" name="Titolo 1"/>
          <p:cNvSpPr>
            <a:spLocks noGrp="1"/>
          </p:cNvSpPr>
          <p:nvPr>
            <p:ph type="title"/>
          </p:nvPr>
        </p:nvSpPr>
        <p:spPr/>
        <p:txBody>
          <a:bodyPr/>
          <a:lstStyle/>
          <a:p>
            <a:r>
              <a:rPr lang="it-IT" altLang="it-IT" sz="2800" dirty="0" err="1"/>
              <a:t>Les</a:t>
            </a:r>
            <a:r>
              <a:rPr lang="it-IT" altLang="it-IT" sz="2800" dirty="0"/>
              <a:t> </a:t>
            </a:r>
            <a:r>
              <a:rPr lang="it-IT" altLang="it-IT" sz="2800" dirty="0" err="1"/>
              <a:t>vraies</a:t>
            </a:r>
            <a:r>
              <a:rPr lang="it-IT" altLang="it-IT" sz="2800" dirty="0"/>
              <a:t> </a:t>
            </a:r>
            <a:r>
              <a:rPr lang="it-IT" altLang="it-IT" sz="2800" dirty="0" err="1"/>
              <a:t>couleurs</a:t>
            </a:r>
            <a:endParaRPr lang="it-IT" altLang="it-IT" sz="2800" dirty="0"/>
          </a:p>
        </p:txBody>
      </p:sp>
      <p:sp>
        <p:nvSpPr>
          <p:cNvPr id="161795" name="Segnaposto contenuto 2"/>
          <p:cNvSpPr>
            <a:spLocks noGrp="1"/>
          </p:cNvSpPr>
          <p:nvPr>
            <p:ph idx="1"/>
          </p:nvPr>
        </p:nvSpPr>
        <p:spPr/>
        <p:txBody>
          <a:bodyPr/>
          <a:lstStyle/>
          <a:p>
            <a:pPr algn="just"/>
            <a:r>
              <a:rPr lang="fr-FR" altLang="it-IT" sz="2400" dirty="0"/>
              <a:t>Le bleu, le rouge, le vert, le jaune, le blanc, le noir, le gris ? Les « vraies » couleurs, les seules pour lesquelles on n</a:t>
            </a:r>
            <a:r>
              <a:rPr lang="fr-FR" altLang="fr-CA" sz="2400" dirty="0"/>
              <a:t>’</a:t>
            </a:r>
            <a:r>
              <a:rPr lang="fr-FR" altLang="it-IT" sz="2400" dirty="0"/>
              <a:t>a pas eu recours à des manifestations naturelles pour trouver leur nom, contrairement à toutes les autres comme le rose ou le violet qui proviennent des fleurs, l</a:t>
            </a:r>
            <a:r>
              <a:rPr lang="fr-FR" altLang="fr-CA" sz="2400" dirty="0"/>
              <a:t>’</a:t>
            </a:r>
            <a:r>
              <a:rPr lang="fr-FR" altLang="it-IT" sz="2400" dirty="0"/>
              <a:t>orange ou le marron des fruits, le saumon des animaux, le turquoise des pierres…</a:t>
            </a:r>
          </a:p>
          <a:p>
            <a:pPr algn="just"/>
            <a:endParaRPr lang="fr-FR" altLang="it-IT" sz="2400" dirty="0"/>
          </a:p>
          <a:p>
            <a:endParaRPr lang="it-IT" altLang="it-IT" dirty="0"/>
          </a:p>
        </p:txBody>
      </p:sp>
    </p:spTree>
    <p:extLst>
      <p:ext uri="{BB962C8B-B14F-4D97-AF65-F5344CB8AC3E}">
        <p14:creationId xmlns:p14="http://schemas.microsoft.com/office/powerpoint/2010/main" val="1434410421"/>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FR" sz="2800" dirty="0"/>
              <a:t>Dictionnaire de langue</a:t>
            </a:r>
            <a:endParaRPr lang="it-IT" sz="2800" dirty="0"/>
          </a:p>
        </p:txBody>
      </p:sp>
      <p:sp>
        <p:nvSpPr>
          <p:cNvPr id="3" name="Segnaposto contenuto 2"/>
          <p:cNvSpPr>
            <a:spLocks noGrp="1"/>
          </p:cNvSpPr>
          <p:nvPr>
            <p:ph idx="1"/>
          </p:nvPr>
        </p:nvSpPr>
        <p:spPr/>
        <p:txBody>
          <a:bodyPr>
            <a:normAutofit/>
          </a:bodyPr>
          <a:lstStyle/>
          <a:p>
            <a:pPr algn="just"/>
            <a:r>
              <a:rPr lang="fr-FR" sz="2400" b="1" dirty="0"/>
              <a:t>Dictionnaire de langue</a:t>
            </a:r>
            <a:r>
              <a:rPr lang="fr-FR" sz="2400" dirty="0"/>
              <a:t>. Il décrit et analyse les mots dans leur fonctionnement au sein de la langue. C’est-à-dire qu’il se concentre sur </a:t>
            </a:r>
            <a:r>
              <a:rPr lang="fr-FR" sz="2400" b="1" dirty="0"/>
              <a:t>le signe nommant </a:t>
            </a:r>
            <a:r>
              <a:rPr lang="fr-FR" sz="2400" dirty="0"/>
              <a:t>en fournissant des informations linguistiques détaillées sur le mot placé en entrée comme la prononciation, la classe grammaticale, l’étymologie, les marques d’usage, les </a:t>
            </a:r>
            <a:r>
              <a:rPr lang="fr-FR" sz="2400" b="1" dirty="0"/>
              <a:t>définitions, </a:t>
            </a:r>
            <a:r>
              <a:rPr lang="fr-FR" sz="2400" dirty="0"/>
              <a:t>les exemples, les analogies, les remarques, les antonymes, les homonymes, etc. Il peut donner quelques renseignements explicites sur le monde (informations encyclopédiques ou culturelles) que le mot représente à travers les définitions, les exemples ou les remarques. Il ne présente pas les noms propres.  </a:t>
            </a:r>
            <a:endParaRPr lang="it-IT" sz="2400" dirty="0"/>
          </a:p>
          <a:p>
            <a:endParaRPr lang="it-IT" sz="2400" dirty="0"/>
          </a:p>
        </p:txBody>
      </p:sp>
    </p:spTree>
    <p:extLst>
      <p:ext uri="{BB962C8B-B14F-4D97-AF65-F5344CB8AC3E}">
        <p14:creationId xmlns:p14="http://schemas.microsoft.com/office/powerpoint/2010/main" val="2368179738"/>
      </p:ext>
    </p:extLst>
  </p:cSld>
  <p:clrMapOvr>
    <a:masterClrMapping/>
  </p:clrMapOvr>
  <p:timing>
    <p:tnLst>
      <p:par>
        <p:cTn xmlns:p14="http://schemas.microsoft.com/office/powerpoint/2010/mai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FR" sz="2800" dirty="0"/>
              <a:t>Dictionnaire encyclopédique</a:t>
            </a:r>
            <a:endParaRPr lang="it-IT" sz="2800" dirty="0"/>
          </a:p>
        </p:txBody>
      </p:sp>
      <p:sp>
        <p:nvSpPr>
          <p:cNvPr id="3" name="Segnaposto contenuto 2"/>
          <p:cNvSpPr>
            <a:spLocks noGrp="1"/>
          </p:cNvSpPr>
          <p:nvPr>
            <p:ph idx="1"/>
          </p:nvPr>
        </p:nvSpPr>
        <p:spPr/>
        <p:txBody>
          <a:bodyPr>
            <a:normAutofit/>
          </a:bodyPr>
          <a:lstStyle/>
          <a:p>
            <a:pPr algn="just"/>
            <a:r>
              <a:rPr lang="fr-FR" sz="2400" b="1" dirty="0"/>
              <a:t>Dictionnaire encyclopédique. </a:t>
            </a:r>
            <a:r>
              <a:rPr lang="fr-FR" sz="2400" dirty="0"/>
              <a:t>Il décrit et analyse ce que les mots représentent en tant que référents, c’est-à-dire qu’il se concentre sur la </a:t>
            </a:r>
            <a:r>
              <a:rPr lang="fr-FR" sz="2400" b="1" dirty="0"/>
              <a:t>chose nommée</a:t>
            </a:r>
            <a:r>
              <a:rPr lang="fr-FR" sz="2400" dirty="0"/>
              <a:t>. Il ne fournit que des informations linguistiques basilaires sur le mot comme sa catégorie grammaticale, les définitions et les exemples, mais il offre au contraire de nombreuses informations encyclopédiques sur la chose. Il présente les noms propres. </a:t>
            </a:r>
            <a:endParaRPr lang="it-IT" sz="2400" dirty="0"/>
          </a:p>
          <a:p>
            <a:pPr algn="just"/>
            <a:r>
              <a:rPr lang="fr-FR" sz="2400" dirty="0"/>
              <a:t>Le dictionnaire encyclopédique de langue française en un volume, le plus consulté et de plus longue vie est le </a:t>
            </a:r>
            <a:r>
              <a:rPr lang="fr-FR" sz="2400" i="1" dirty="0"/>
              <a:t>Petit Larousse illustré</a:t>
            </a:r>
            <a:r>
              <a:rPr lang="fr-FR" sz="2400" dirty="0"/>
              <a:t>. </a:t>
            </a:r>
            <a:endParaRPr lang="it-IT" sz="2400" dirty="0"/>
          </a:p>
        </p:txBody>
      </p:sp>
    </p:spTree>
    <p:extLst>
      <p:ext uri="{BB962C8B-B14F-4D97-AF65-F5344CB8AC3E}">
        <p14:creationId xmlns:p14="http://schemas.microsoft.com/office/powerpoint/2010/main" val="2370850641"/>
      </p:ext>
    </p:extLst>
  </p:cSld>
  <p:clrMapOvr>
    <a:masterClrMapping/>
  </p:clrMapOvr>
  <p:timing>
    <p:tnLst>
      <p:par>
        <p:cTn xmlns:p14="http://schemas.microsoft.com/office/powerpoint/2010/mai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400" dirty="0">
                <a:latin typeface="Arial" charset="0"/>
                <a:ea typeface="MS PGothic" charset="0"/>
              </a:rPr>
              <a:t>Rite </a:t>
            </a:r>
            <a:r>
              <a:rPr lang="it-IT" sz="2400" dirty="0" err="1">
                <a:latin typeface="Arial" charset="0"/>
                <a:ea typeface="MS PGothic" charset="0"/>
              </a:rPr>
              <a:t>annuel</a:t>
            </a:r>
            <a:r>
              <a:rPr lang="it-IT" sz="2400" dirty="0">
                <a:latin typeface="Arial" charset="0"/>
                <a:ea typeface="MS PGothic" charset="0"/>
              </a:rPr>
              <a:t> </a:t>
            </a:r>
            <a:r>
              <a:rPr lang="it-IT" sz="2400" dirty="0" err="1">
                <a:latin typeface="Arial" charset="0"/>
                <a:ea typeface="MS PGothic" charset="0"/>
              </a:rPr>
              <a:t>du</a:t>
            </a:r>
            <a:r>
              <a:rPr lang="it-IT" sz="2400" dirty="0">
                <a:latin typeface="Arial" charset="0"/>
                <a:ea typeface="MS PGothic" charset="0"/>
              </a:rPr>
              <a:t> </a:t>
            </a:r>
            <a:r>
              <a:rPr lang="it-IT" sz="2400" dirty="0" err="1">
                <a:latin typeface="Arial" charset="0"/>
                <a:ea typeface="MS PGothic" charset="0"/>
              </a:rPr>
              <a:t>dévoilement</a:t>
            </a:r>
            <a:r>
              <a:rPr lang="it-IT" sz="2400" dirty="0">
                <a:latin typeface="Arial" charset="0"/>
                <a:ea typeface="MS PGothic" charset="0"/>
              </a:rPr>
              <a:t> </a:t>
            </a:r>
            <a:r>
              <a:rPr lang="it-IT" sz="2400" dirty="0" err="1">
                <a:latin typeface="Arial" charset="0"/>
                <a:ea typeface="MS PGothic" charset="0"/>
              </a:rPr>
              <a:t>des</a:t>
            </a:r>
            <a:r>
              <a:rPr lang="it-IT" sz="2400" dirty="0">
                <a:latin typeface="Arial" charset="0"/>
                <a:ea typeface="MS PGothic" charset="0"/>
              </a:rPr>
              <a:t> </a:t>
            </a:r>
            <a:r>
              <a:rPr lang="it-IT" sz="2400" dirty="0" err="1">
                <a:latin typeface="Arial" charset="0"/>
                <a:ea typeface="MS PGothic" charset="0"/>
              </a:rPr>
              <a:t>nouveaux</a:t>
            </a:r>
            <a:r>
              <a:rPr lang="it-IT" sz="2400" dirty="0">
                <a:latin typeface="Arial" charset="0"/>
                <a:ea typeface="MS PGothic" charset="0"/>
              </a:rPr>
              <a:t> </a:t>
            </a:r>
            <a:r>
              <a:rPr lang="it-IT" sz="2400" dirty="0" err="1">
                <a:latin typeface="Arial" charset="0"/>
                <a:ea typeface="MS PGothic" charset="0"/>
              </a:rPr>
              <a:t>mots</a:t>
            </a:r>
            <a:r>
              <a:rPr lang="it-IT" sz="2400" dirty="0">
                <a:latin typeface="Arial" charset="0"/>
                <a:ea typeface="MS PGothic" charset="0"/>
              </a:rPr>
              <a:t> </a:t>
            </a:r>
            <a:br>
              <a:rPr lang="it-IT" sz="2400" dirty="0">
                <a:latin typeface="Arial" charset="0"/>
                <a:ea typeface="MS PGothic" charset="0"/>
              </a:rPr>
            </a:br>
            <a:endParaRPr lang="fr-CA" sz="2400" dirty="0"/>
          </a:p>
        </p:txBody>
      </p:sp>
      <p:sp>
        <p:nvSpPr>
          <p:cNvPr id="3" name="Segnaposto contenuto 2"/>
          <p:cNvSpPr>
            <a:spLocks noGrp="1"/>
          </p:cNvSpPr>
          <p:nvPr>
            <p:ph idx="1"/>
          </p:nvPr>
        </p:nvSpPr>
        <p:spPr/>
        <p:txBody>
          <a:bodyPr>
            <a:normAutofit/>
          </a:bodyPr>
          <a:lstStyle/>
          <a:p>
            <a:pPr algn="just"/>
            <a:r>
              <a:rPr lang="it-IT" sz="2400" dirty="0"/>
              <a:t>«</a:t>
            </a:r>
            <a:r>
              <a:rPr lang="it-IT" sz="2400" i="1" dirty="0"/>
              <a:t> </a:t>
            </a:r>
            <a:r>
              <a:rPr lang="it-IT" sz="2400" i="1" dirty="0" err="1"/>
              <a:t>Qu’est</a:t>
            </a:r>
            <a:r>
              <a:rPr lang="it-IT" sz="2400" i="1" dirty="0"/>
              <a:t>-ce </a:t>
            </a:r>
            <a:r>
              <a:rPr lang="it-IT" sz="2400" i="1" dirty="0" err="1"/>
              <a:t>qu’un</a:t>
            </a:r>
            <a:r>
              <a:rPr lang="it-IT" sz="2400" i="1" dirty="0"/>
              <a:t> </a:t>
            </a:r>
            <a:r>
              <a:rPr lang="it-IT" sz="2400" i="1" dirty="0" err="1"/>
              <a:t>mot</a:t>
            </a:r>
            <a:r>
              <a:rPr lang="it-IT" sz="2400" i="1" dirty="0"/>
              <a:t> </a:t>
            </a:r>
            <a:r>
              <a:rPr lang="it-IT" sz="2400" i="1" dirty="0" err="1"/>
              <a:t>nouveau</a:t>
            </a:r>
            <a:r>
              <a:rPr lang="it-IT" sz="2400" i="1" dirty="0"/>
              <a:t> ? C’est un </a:t>
            </a:r>
            <a:r>
              <a:rPr lang="it-IT" sz="2400" i="1" dirty="0" err="1"/>
              <a:t>mot</a:t>
            </a:r>
            <a:r>
              <a:rPr lang="it-IT" sz="2400" i="1" dirty="0"/>
              <a:t> dont on </a:t>
            </a:r>
            <a:r>
              <a:rPr lang="it-IT" sz="2400" i="1" dirty="0" err="1"/>
              <a:t>pense</a:t>
            </a:r>
            <a:r>
              <a:rPr lang="it-IT" sz="2400" i="1" dirty="0"/>
              <a:t> </a:t>
            </a:r>
            <a:r>
              <a:rPr lang="it-IT" sz="2400" i="1" dirty="0" err="1"/>
              <a:t>qu’il</a:t>
            </a:r>
            <a:r>
              <a:rPr lang="it-IT" sz="2400" i="1" dirty="0"/>
              <a:t> va </a:t>
            </a:r>
            <a:r>
              <a:rPr lang="it-IT" sz="2400" i="1" dirty="0" err="1"/>
              <a:t>vivre</a:t>
            </a:r>
            <a:r>
              <a:rPr lang="it-IT" sz="2400" i="1" dirty="0"/>
              <a:t>, qui n’est </a:t>
            </a:r>
            <a:r>
              <a:rPr lang="it-IT" sz="2400" i="1" dirty="0" err="1"/>
              <a:t>pas</a:t>
            </a:r>
            <a:r>
              <a:rPr lang="it-IT" sz="2400" i="1" dirty="0"/>
              <a:t> un </a:t>
            </a:r>
            <a:r>
              <a:rPr lang="it-IT" sz="2400" i="1" dirty="0" err="1"/>
              <a:t>effet</a:t>
            </a:r>
            <a:r>
              <a:rPr lang="it-IT" sz="2400" i="1" dirty="0"/>
              <a:t> de mode, qui est </a:t>
            </a:r>
            <a:r>
              <a:rPr lang="it-IT" sz="2400" i="1" dirty="0" err="1"/>
              <a:t>dans</a:t>
            </a:r>
            <a:r>
              <a:rPr lang="it-IT" sz="2400" i="1" dirty="0"/>
              <a:t> l’</a:t>
            </a:r>
            <a:r>
              <a:rPr lang="it-IT" sz="2400" i="1" dirty="0" err="1"/>
              <a:t>usage</a:t>
            </a:r>
            <a:r>
              <a:rPr lang="it-IT" sz="2400" i="1" dirty="0"/>
              <a:t> </a:t>
            </a:r>
            <a:r>
              <a:rPr lang="it-IT" sz="2400" i="1" dirty="0" err="1"/>
              <a:t>oral</a:t>
            </a:r>
            <a:r>
              <a:rPr lang="it-IT" sz="2400" i="1" dirty="0"/>
              <a:t> et </a:t>
            </a:r>
            <a:r>
              <a:rPr lang="it-IT" sz="2400" i="1" dirty="0" err="1"/>
              <a:t>écrit</a:t>
            </a:r>
            <a:r>
              <a:rPr lang="it-IT" sz="2400" i="1" dirty="0"/>
              <a:t> </a:t>
            </a:r>
            <a:r>
              <a:rPr lang="it-IT" sz="2400" dirty="0"/>
              <a:t>», </a:t>
            </a:r>
            <a:r>
              <a:rPr lang="it-IT" sz="2400" dirty="0" err="1"/>
              <a:t>explique</a:t>
            </a:r>
            <a:r>
              <a:rPr lang="it-IT" sz="2400" dirty="0"/>
              <a:t> le linguiste Bernard </a:t>
            </a:r>
            <a:r>
              <a:rPr lang="it-IT" sz="2400" dirty="0" err="1"/>
              <a:t>Cerquiglini</a:t>
            </a:r>
            <a:r>
              <a:rPr lang="it-IT" sz="2400" dirty="0"/>
              <a:t>. </a:t>
            </a:r>
          </a:p>
        </p:txBody>
      </p:sp>
    </p:spTree>
    <p:extLst>
      <p:ext uri="{BB962C8B-B14F-4D97-AF65-F5344CB8AC3E}">
        <p14:creationId xmlns:p14="http://schemas.microsoft.com/office/powerpoint/2010/main" val="4087846753"/>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dirty="0" err="1"/>
              <a:t>Rituel</a:t>
            </a:r>
            <a:r>
              <a:rPr lang="it-IT" sz="2800" dirty="0"/>
              <a:t> en </a:t>
            </a:r>
            <a:r>
              <a:rPr lang="it-IT" sz="2800" dirty="0" smtClean="0"/>
              <a:t>mai 2020</a:t>
            </a:r>
            <a:r>
              <a:rPr lang="it-IT" sz="2800" dirty="0"/>
              <a:t/>
            </a:r>
            <a:br>
              <a:rPr lang="it-IT" sz="2800" dirty="0"/>
            </a:br>
            <a:r>
              <a:rPr lang="it-IT" sz="2800" dirty="0">
                <a:ea typeface="MS PGothic" charset="0"/>
              </a:rPr>
              <a:t>pour </a:t>
            </a:r>
            <a:r>
              <a:rPr lang="it-IT" sz="2800" dirty="0" err="1">
                <a:ea typeface="MS PGothic" charset="0"/>
              </a:rPr>
              <a:t>les</a:t>
            </a:r>
            <a:r>
              <a:rPr lang="it-IT" sz="2800" dirty="0">
                <a:ea typeface="MS PGothic" charset="0"/>
              </a:rPr>
              <a:t> </a:t>
            </a:r>
            <a:r>
              <a:rPr lang="it-IT" sz="2800" dirty="0" err="1">
                <a:ea typeface="MS PGothic" charset="0"/>
              </a:rPr>
              <a:t>dictionnaires</a:t>
            </a:r>
            <a:r>
              <a:rPr lang="it-IT" sz="2800" dirty="0">
                <a:ea typeface="MS PGothic" charset="0"/>
              </a:rPr>
              <a:t> </a:t>
            </a:r>
            <a:r>
              <a:rPr lang="it-IT" sz="2800" dirty="0" smtClean="0">
                <a:ea typeface="MS PGothic" charset="0"/>
              </a:rPr>
              <a:t>2021</a:t>
            </a:r>
            <a:endParaRPr lang="fr-CA" sz="2800" dirty="0"/>
          </a:p>
        </p:txBody>
      </p:sp>
      <p:sp>
        <p:nvSpPr>
          <p:cNvPr id="3" name="Segnaposto contenuto 2"/>
          <p:cNvSpPr>
            <a:spLocks noGrp="1"/>
          </p:cNvSpPr>
          <p:nvPr>
            <p:ph idx="1"/>
          </p:nvPr>
        </p:nvSpPr>
        <p:spPr/>
        <p:txBody>
          <a:bodyPr>
            <a:normAutofit fontScale="92500" lnSpcReduction="10000"/>
          </a:bodyPr>
          <a:lstStyle/>
          <a:p>
            <a:r>
              <a:rPr lang="it-IT" sz="2400" b="1" dirty="0" smtClean="0"/>
              <a:t>«</a:t>
            </a:r>
            <a:r>
              <a:rPr lang="it-IT" sz="2400" b="1" dirty="0" err="1" smtClean="0"/>
              <a:t>Télétravailler</a:t>
            </a:r>
            <a:r>
              <a:rPr lang="it-IT" sz="2400" b="1" dirty="0" smtClean="0"/>
              <a:t>», «</a:t>
            </a:r>
            <a:r>
              <a:rPr lang="it-IT" sz="2400" b="1" dirty="0" err="1" smtClean="0"/>
              <a:t>sexto</a:t>
            </a:r>
            <a:r>
              <a:rPr lang="it-IT" sz="2400" b="1" dirty="0" smtClean="0"/>
              <a:t>», «R.I.P.»... </a:t>
            </a:r>
            <a:r>
              <a:rPr lang="it-IT" sz="2400" b="1" dirty="0" err="1" smtClean="0"/>
              <a:t>Les</a:t>
            </a:r>
            <a:r>
              <a:rPr lang="it-IT" sz="2400" b="1" dirty="0" smtClean="0"/>
              <a:t> </a:t>
            </a:r>
            <a:r>
              <a:rPr lang="it-IT" sz="2400" b="1" dirty="0" err="1" smtClean="0"/>
              <a:t>nouveaux</a:t>
            </a:r>
            <a:r>
              <a:rPr lang="it-IT" sz="2400" b="1" dirty="0" smtClean="0"/>
              <a:t> </a:t>
            </a:r>
            <a:r>
              <a:rPr lang="it-IT" sz="2400" b="1" dirty="0" err="1" smtClean="0"/>
              <a:t>mots</a:t>
            </a:r>
            <a:r>
              <a:rPr lang="it-IT" sz="2400" b="1" dirty="0" smtClean="0"/>
              <a:t> </a:t>
            </a:r>
            <a:r>
              <a:rPr lang="it-IT" sz="2400" b="1" dirty="0" err="1" smtClean="0"/>
              <a:t>du</a:t>
            </a:r>
            <a:r>
              <a:rPr lang="it-IT" sz="2400" b="1" dirty="0" smtClean="0"/>
              <a:t> Petit Robert 2021</a:t>
            </a:r>
          </a:p>
          <a:p>
            <a:r>
              <a:rPr lang="it-IT" sz="2400" dirty="0" smtClean="0"/>
              <a:t>La nouvelle </a:t>
            </a:r>
            <a:r>
              <a:rPr lang="it-IT" sz="2400" dirty="0" err="1" smtClean="0"/>
              <a:t>édition</a:t>
            </a:r>
            <a:r>
              <a:rPr lang="it-IT" sz="2400" dirty="0" smtClean="0"/>
              <a:t> </a:t>
            </a:r>
            <a:r>
              <a:rPr lang="it-IT" sz="2400" dirty="0" err="1" smtClean="0"/>
              <a:t>du</a:t>
            </a:r>
            <a:r>
              <a:rPr lang="it-IT" sz="2400" dirty="0" smtClean="0"/>
              <a:t> </a:t>
            </a:r>
            <a:r>
              <a:rPr lang="it-IT" sz="2400" dirty="0" err="1" smtClean="0"/>
              <a:t>dictionnaire</a:t>
            </a:r>
            <a:r>
              <a:rPr lang="it-IT" sz="2400" dirty="0" smtClean="0"/>
              <a:t>, </a:t>
            </a:r>
            <a:r>
              <a:rPr lang="it-IT" sz="2400" dirty="0" err="1" smtClean="0"/>
              <a:t>disponible</a:t>
            </a:r>
            <a:r>
              <a:rPr lang="it-IT" sz="2400" dirty="0" smtClean="0"/>
              <a:t> le 4 </a:t>
            </a:r>
            <a:r>
              <a:rPr lang="it-IT" sz="2400" dirty="0" err="1" smtClean="0"/>
              <a:t>juin</a:t>
            </a:r>
            <a:r>
              <a:rPr lang="it-IT" sz="2400" dirty="0" smtClean="0"/>
              <a:t>, </a:t>
            </a:r>
            <a:r>
              <a:rPr lang="it-IT" sz="2400" dirty="0" err="1" smtClean="0"/>
              <a:t>accueille</a:t>
            </a:r>
            <a:r>
              <a:rPr lang="it-IT" sz="2400" dirty="0" smtClean="0"/>
              <a:t> </a:t>
            </a:r>
            <a:r>
              <a:rPr lang="it-IT" sz="2400" b="1" dirty="0" smtClean="0"/>
              <a:t>une </a:t>
            </a:r>
            <a:r>
              <a:rPr lang="it-IT" sz="2400" b="1" dirty="0" err="1" smtClean="0"/>
              <a:t>centaine</a:t>
            </a:r>
            <a:r>
              <a:rPr lang="it-IT" sz="2400" b="1" dirty="0" smtClean="0"/>
              <a:t> de </a:t>
            </a:r>
            <a:r>
              <a:rPr lang="it-IT" sz="2400" dirty="0" err="1" smtClean="0"/>
              <a:t>nouveaux</a:t>
            </a:r>
            <a:r>
              <a:rPr lang="it-IT" sz="2400" dirty="0" smtClean="0"/>
              <a:t> </a:t>
            </a:r>
            <a:r>
              <a:rPr lang="it-IT" sz="2400" dirty="0" err="1" smtClean="0"/>
              <a:t>mots</a:t>
            </a:r>
            <a:r>
              <a:rPr lang="it-IT" sz="2400" dirty="0" smtClean="0"/>
              <a:t>.</a:t>
            </a:r>
          </a:p>
          <a:p>
            <a:pPr algn="just"/>
            <a:r>
              <a:rPr lang="it-IT" sz="2400" dirty="0" smtClean="0"/>
              <a:t>«</a:t>
            </a:r>
            <a:r>
              <a:rPr lang="it-IT" sz="2400" i="1" dirty="0" err="1" smtClean="0"/>
              <a:t>Loin</a:t>
            </a:r>
            <a:r>
              <a:rPr lang="it-IT" sz="2400" i="1" dirty="0" smtClean="0"/>
              <a:t> d'</a:t>
            </a:r>
            <a:r>
              <a:rPr lang="it-IT" sz="2400" i="1" dirty="0" err="1" smtClean="0"/>
              <a:t>être</a:t>
            </a:r>
            <a:r>
              <a:rPr lang="it-IT" sz="2400" i="1" dirty="0" smtClean="0"/>
              <a:t> </a:t>
            </a:r>
            <a:r>
              <a:rPr lang="it-IT" sz="2400" i="1" dirty="0" err="1" smtClean="0"/>
              <a:t>restée</a:t>
            </a:r>
            <a:r>
              <a:rPr lang="it-IT" sz="2400" i="1" dirty="0" smtClean="0"/>
              <a:t> </a:t>
            </a:r>
            <a:r>
              <a:rPr lang="it-IT" sz="2400" i="1" dirty="0" err="1" smtClean="0"/>
              <a:t>confinée</a:t>
            </a:r>
            <a:r>
              <a:rPr lang="it-IT" sz="2400" i="1" dirty="0" smtClean="0"/>
              <a:t>, la langue </a:t>
            </a:r>
            <a:r>
              <a:rPr lang="it-IT" sz="2400" i="1" dirty="0" err="1" smtClean="0"/>
              <a:t>française</a:t>
            </a:r>
            <a:r>
              <a:rPr lang="it-IT" sz="2400" i="1" dirty="0" smtClean="0"/>
              <a:t> </a:t>
            </a:r>
            <a:r>
              <a:rPr lang="it-IT" sz="2400" i="1" dirty="0" err="1" smtClean="0"/>
              <a:t>telle</a:t>
            </a:r>
            <a:r>
              <a:rPr lang="it-IT" sz="2400" i="1" dirty="0" smtClean="0"/>
              <a:t> </a:t>
            </a:r>
            <a:r>
              <a:rPr lang="it-IT" sz="2400" i="1" dirty="0" err="1" smtClean="0"/>
              <a:t>que</a:t>
            </a:r>
            <a:r>
              <a:rPr lang="it-IT" sz="2400" i="1" dirty="0" smtClean="0"/>
              <a:t> la </a:t>
            </a:r>
            <a:r>
              <a:rPr lang="it-IT" sz="2400" i="1" dirty="0" err="1" smtClean="0"/>
              <a:t>présente</a:t>
            </a:r>
            <a:r>
              <a:rPr lang="it-IT" sz="2400" i="1" dirty="0" smtClean="0"/>
              <a:t> ce </a:t>
            </a:r>
            <a:r>
              <a:rPr lang="it-IT" sz="2400" i="1" dirty="0" err="1" smtClean="0"/>
              <a:t>dictionnaire</a:t>
            </a:r>
            <a:r>
              <a:rPr lang="it-IT" sz="2400" i="1" dirty="0" smtClean="0"/>
              <a:t> manifeste sa </a:t>
            </a:r>
            <a:r>
              <a:rPr lang="it-IT" sz="2400" i="1" dirty="0" err="1" smtClean="0"/>
              <a:t>vitalité</a:t>
            </a:r>
            <a:r>
              <a:rPr lang="it-IT" sz="2400" i="1" dirty="0" smtClean="0"/>
              <a:t>, sa force </a:t>
            </a:r>
            <a:r>
              <a:rPr lang="it-IT" sz="2400" i="1" dirty="0" err="1" smtClean="0"/>
              <a:t>d'expansion</a:t>
            </a:r>
            <a:r>
              <a:rPr lang="it-IT" sz="2400" i="1" dirty="0" smtClean="0"/>
              <a:t>, son ouverture et, pour </a:t>
            </a:r>
            <a:r>
              <a:rPr lang="it-IT" sz="2400" i="1" dirty="0" err="1" smtClean="0"/>
              <a:t>employer</a:t>
            </a:r>
            <a:r>
              <a:rPr lang="it-IT" sz="2400" i="1" dirty="0" smtClean="0"/>
              <a:t> un </a:t>
            </a:r>
            <a:r>
              <a:rPr lang="it-IT" sz="2400" i="1" dirty="0" err="1" smtClean="0"/>
              <a:t>mot</a:t>
            </a:r>
            <a:r>
              <a:rPr lang="it-IT" sz="2400" i="1" dirty="0" smtClean="0"/>
              <a:t> à la mode, sa </a:t>
            </a:r>
            <a:r>
              <a:rPr lang="it-IT" sz="2400" i="1" dirty="0" err="1" smtClean="0"/>
              <a:t>résilience</a:t>
            </a:r>
            <a:r>
              <a:rPr lang="it-IT" sz="2400" i="1" dirty="0" smtClean="0"/>
              <a:t> </a:t>
            </a:r>
            <a:r>
              <a:rPr lang="it-IT" sz="2400" i="1" dirty="0" err="1" smtClean="0"/>
              <a:t>cette</a:t>
            </a:r>
            <a:r>
              <a:rPr lang="it-IT" sz="2400" i="1" dirty="0" smtClean="0"/>
              <a:t> </a:t>
            </a:r>
            <a:r>
              <a:rPr lang="it-IT" sz="2400" i="1" dirty="0" err="1" smtClean="0"/>
              <a:t>année</a:t>
            </a:r>
            <a:r>
              <a:rPr lang="it-IT" sz="2400" dirty="0" smtClean="0"/>
              <a:t>», s'</a:t>
            </a:r>
            <a:r>
              <a:rPr lang="it-IT" sz="2400" dirty="0" err="1" smtClean="0"/>
              <a:t>enthousiasme</a:t>
            </a:r>
            <a:r>
              <a:rPr lang="it-IT" sz="2400" dirty="0" smtClean="0"/>
              <a:t> Alain </a:t>
            </a:r>
            <a:r>
              <a:rPr lang="it-IT" sz="2400" dirty="0" err="1" smtClean="0"/>
              <a:t>Rey</a:t>
            </a:r>
            <a:r>
              <a:rPr lang="it-IT" sz="2400" dirty="0" smtClean="0"/>
              <a:t> </a:t>
            </a:r>
            <a:r>
              <a:rPr lang="it-IT" sz="2400" dirty="0" err="1" smtClean="0"/>
              <a:t>dans</a:t>
            </a:r>
            <a:r>
              <a:rPr lang="it-IT" sz="2400" dirty="0" smtClean="0"/>
              <a:t> un </a:t>
            </a:r>
            <a:r>
              <a:rPr lang="it-IT" sz="2400" dirty="0" err="1" smtClean="0"/>
              <a:t>communiqué</a:t>
            </a:r>
            <a:r>
              <a:rPr lang="it-IT" sz="2400" dirty="0" smtClean="0"/>
              <a:t> </a:t>
            </a:r>
            <a:r>
              <a:rPr lang="it-IT" sz="2400" dirty="0" err="1" smtClean="0"/>
              <a:t>des</a:t>
            </a:r>
            <a:r>
              <a:rPr lang="it-IT" sz="2400" dirty="0" smtClean="0"/>
              <a:t> </a:t>
            </a:r>
            <a:r>
              <a:rPr lang="it-IT" sz="2400" dirty="0" err="1" smtClean="0"/>
              <a:t>éditions</a:t>
            </a:r>
            <a:r>
              <a:rPr lang="it-IT" sz="2400" dirty="0" smtClean="0"/>
              <a:t> </a:t>
            </a:r>
            <a:r>
              <a:rPr lang="it-IT" sz="2400" dirty="0" err="1" smtClean="0"/>
              <a:t>du</a:t>
            </a:r>
            <a:r>
              <a:rPr lang="it-IT" sz="2400" dirty="0" smtClean="0"/>
              <a:t> Robert. </a:t>
            </a:r>
            <a:r>
              <a:rPr lang="it-IT" sz="2400" dirty="0" err="1" smtClean="0"/>
              <a:t>Néologismes</a:t>
            </a:r>
            <a:r>
              <a:rPr lang="it-IT" sz="2400" dirty="0" smtClean="0"/>
              <a:t>, </a:t>
            </a:r>
            <a:r>
              <a:rPr lang="it-IT" sz="2400" dirty="0" err="1" smtClean="0"/>
              <a:t>anglicismes</a:t>
            </a:r>
            <a:r>
              <a:rPr lang="it-IT" sz="2400" dirty="0" smtClean="0"/>
              <a:t>, </a:t>
            </a:r>
            <a:r>
              <a:rPr lang="it-IT" sz="2400" dirty="0" err="1" smtClean="0"/>
              <a:t>sens</a:t>
            </a:r>
            <a:r>
              <a:rPr lang="it-IT" sz="2400" dirty="0" smtClean="0"/>
              <a:t> </a:t>
            </a:r>
            <a:r>
              <a:rPr lang="it-IT" sz="2400" dirty="0" err="1" smtClean="0"/>
              <a:t>enrichis</a:t>
            </a:r>
            <a:r>
              <a:rPr lang="it-IT" sz="2400" dirty="0" smtClean="0"/>
              <a:t> et </a:t>
            </a:r>
            <a:r>
              <a:rPr lang="it-IT" sz="2400" dirty="0" err="1" smtClean="0"/>
              <a:t>expressions</a:t>
            </a:r>
            <a:r>
              <a:rPr lang="it-IT" sz="2400" dirty="0" smtClean="0"/>
              <a:t> </a:t>
            </a:r>
            <a:r>
              <a:rPr lang="it-IT" sz="2400" dirty="0" err="1" smtClean="0"/>
              <a:t>inattendues</a:t>
            </a:r>
            <a:r>
              <a:rPr lang="it-IT" sz="2400" dirty="0" smtClean="0"/>
              <a:t>... Le Petit Robert 2021 </a:t>
            </a:r>
            <a:r>
              <a:rPr lang="it-IT" sz="2400" dirty="0" err="1" smtClean="0"/>
              <a:t>dresse</a:t>
            </a:r>
            <a:r>
              <a:rPr lang="it-IT" sz="2400" dirty="0" smtClean="0"/>
              <a:t> un large panorama </a:t>
            </a:r>
            <a:r>
              <a:rPr lang="it-IT" sz="2400" dirty="0" err="1" smtClean="0"/>
              <a:t>des</a:t>
            </a:r>
            <a:r>
              <a:rPr lang="it-IT" sz="2400" dirty="0" smtClean="0"/>
              <a:t> </a:t>
            </a:r>
            <a:r>
              <a:rPr lang="it-IT" sz="2400" dirty="0" err="1" smtClean="0"/>
              <a:t>usages</a:t>
            </a:r>
            <a:r>
              <a:rPr lang="it-IT" sz="2400" dirty="0" smtClean="0"/>
              <a:t> </a:t>
            </a:r>
            <a:r>
              <a:rPr lang="it-IT" sz="2400" dirty="0" err="1" smtClean="0"/>
              <a:t>francophones</a:t>
            </a:r>
            <a:r>
              <a:rPr lang="it-IT" sz="2400" dirty="0" smtClean="0"/>
              <a:t> </a:t>
            </a:r>
            <a:r>
              <a:rPr lang="it-IT" sz="2400" dirty="0" err="1" smtClean="0"/>
              <a:t>avec</a:t>
            </a:r>
            <a:r>
              <a:rPr lang="it-IT" sz="2400" dirty="0" smtClean="0"/>
              <a:t> une </a:t>
            </a:r>
            <a:r>
              <a:rPr lang="it-IT" sz="2400" dirty="0" err="1" smtClean="0"/>
              <a:t>centaine</a:t>
            </a:r>
            <a:r>
              <a:rPr lang="it-IT" sz="2400" dirty="0" smtClean="0"/>
              <a:t> de </a:t>
            </a:r>
            <a:r>
              <a:rPr lang="it-IT" sz="2400" dirty="0" err="1" smtClean="0"/>
              <a:t>nouveaux</a:t>
            </a:r>
            <a:r>
              <a:rPr lang="it-IT" sz="2400" dirty="0" smtClean="0"/>
              <a:t> </a:t>
            </a:r>
            <a:r>
              <a:rPr lang="it-IT" sz="2400" dirty="0" err="1" smtClean="0"/>
              <a:t>mots</a:t>
            </a:r>
            <a:r>
              <a:rPr lang="it-IT" sz="2400" dirty="0" smtClean="0"/>
              <a:t> </a:t>
            </a:r>
            <a:r>
              <a:rPr lang="it-IT" sz="2400" dirty="0" err="1" smtClean="0"/>
              <a:t>intégrés</a:t>
            </a:r>
            <a:r>
              <a:rPr lang="it-IT" sz="2400" dirty="0" smtClean="0"/>
              <a:t> </a:t>
            </a:r>
            <a:r>
              <a:rPr lang="it-IT" sz="2400" dirty="0" err="1" smtClean="0"/>
              <a:t>dans</a:t>
            </a:r>
            <a:r>
              <a:rPr lang="it-IT" sz="2400" dirty="0" smtClean="0"/>
              <a:t> </a:t>
            </a:r>
            <a:r>
              <a:rPr lang="it-IT" sz="2400" dirty="0" err="1" smtClean="0"/>
              <a:t>ses</a:t>
            </a:r>
            <a:r>
              <a:rPr lang="it-IT" sz="2400" dirty="0" smtClean="0"/>
              <a:t> </a:t>
            </a:r>
            <a:r>
              <a:rPr lang="it-IT" sz="2400" dirty="0" err="1" smtClean="0"/>
              <a:t>colonnes</a:t>
            </a:r>
            <a:r>
              <a:rPr lang="it-IT" sz="2400" dirty="0" smtClean="0"/>
              <a:t>.</a:t>
            </a:r>
          </a:p>
          <a:p>
            <a:r>
              <a:rPr lang="it-IT" sz="2400" i="1" dirty="0"/>
              <a:t>L</a:t>
            </a:r>
            <a:r>
              <a:rPr lang="it-IT" sz="2400" i="1" dirty="0" smtClean="0"/>
              <a:t>e Figaro </a:t>
            </a:r>
            <a:r>
              <a:rPr lang="it-IT" sz="2400" dirty="0" smtClean="0"/>
              <a:t>28/05/2020</a:t>
            </a:r>
            <a:endParaRPr lang="fr-CA" sz="2400" dirty="0"/>
          </a:p>
        </p:txBody>
      </p:sp>
    </p:spTree>
    <p:extLst>
      <p:ext uri="{BB962C8B-B14F-4D97-AF65-F5344CB8AC3E}">
        <p14:creationId xmlns:p14="http://schemas.microsoft.com/office/powerpoint/2010/main" val="2054441840"/>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dirty="0" err="1" smtClean="0"/>
              <a:t>Rituel</a:t>
            </a:r>
            <a:r>
              <a:rPr lang="it-IT" sz="2800" dirty="0" smtClean="0"/>
              <a:t> en mai 2020</a:t>
            </a:r>
            <a:br>
              <a:rPr lang="it-IT" sz="2800" dirty="0" smtClean="0"/>
            </a:br>
            <a:r>
              <a:rPr lang="it-IT" sz="2800" dirty="0" smtClean="0">
                <a:ea typeface="MS PGothic" charset="0"/>
              </a:rPr>
              <a:t>pour </a:t>
            </a:r>
            <a:r>
              <a:rPr lang="it-IT" sz="2800" dirty="0" err="1" smtClean="0">
                <a:ea typeface="MS PGothic" charset="0"/>
              </a:rPr>
              <a:t>les</a:t>
            </a:r>
            <a:r>
              <a:rPr lang="it-IT" sz="2800" dirty="0" smtClean="0">
                <a:ea typeface="MS PGothic" charset="0"/>
              </a:rPr>
              <a:t> </a:t>
            </a:r>
            <a:r>
              <a:rPr lang="it-IT" sz="2800" dirty="0" err="1" smtClean="0">
                <a:ea typeface="MS PGothic" charset="0"/>
              </a:rPr>
              <a:t>dictionnaires</a:t>
            </a:r>
            <a:r>
              <a:rPr lang="it-IT" sz="2800" dirty="0" smtClean="0">
                <a:ea typeface="MS PGothic" charset="0"/>
              </a:rPr>
              <a:t> 2021</a:t>
            </a:r>
            <a:endParaRPr lang="fr-CA" sz="2800" dirty="0"/>
          </a:p>
        </p:txBody>
      </p:sp>
      <p:sp>
        <p:nvSpPr>
          <p:cNvPr id="3" name="Segnaposto contenuto 2"/>
          <p:cNvSpPr>
            <a:spLocks noGrp="1"/>
          </p:cNvSpPr>
          <p:nvPr>
            <p:ph idx="1"/>
          </p:nvPr>
        </p:nvSpPr>
        <p:spPr/>
        <p:txBody>
          <a:bodyPr>
            <a:normAutofit lnSpcReduction="10000"/>
          </a:bodyPr>
          <a:lstStyle/>
          <a:p>
            <a:pPr algn="just"/>
            <a:r>
              <a:rPr lang="it-IT" sz="2400" dirty="0" err="1" smtClean="0"/>
              <a:t>Évidemment</a:t>
            </a:r>
            <a:r>
              <a:rPr lang="it-IT" sz="2400" dirty="0" smtClean="0"/>
              <a:t>, «</a:t>
            </a:r>
            <a:r>
              <a:rPr lang="it-IT" sz="2400" i="1" dirty="0" err="1" smtClean="0"/>
              <a:t>déconfinement</a:t>
            </a:r>
            <a:r>
              <a:rPr lang="it-IT" sz="2400" dirty="0" smtClean="0"/>
              <a:t>», «</a:t>
            </a:r>
            <a:r>
              <a:rPr lang="it-IT" sz="2400" i="1" dirty="0" err="1" smtClean="0"/>
              <a:t>Covid</a:t>
            </a:r>
            <a:r>
              <a:rPr lang="it-IT" sz="2400" dirty="0" smtClean="0"/>
              <a:t>», «</a:t>
            </a:r>
            <a:r>
              <a:rPr lang="it-IT" sz="2400" i="1" dirty="0" err="1" smtClean="0"/>
              <a:t>téléconsultation</a:t>
            </a:r>
            <a:r>
              <a:rPr lang="it-IT" sz="2400" dirty="0" smtClean="0"/>
              <a:t>», </a:t>
            </a:r>
            <a:r>
              <a:rPr lang="it-IT" sz="2400" dirty="0" err="1" smtClean="0"/>
              <a:t>apparus</a:t>
            </a:r>
            <a:r>
              <a:rPr lang="it-IT" sz="2400" dirty="0" smtClean="0"/>
              <a:t> </a:t>
            </a:r>
            <a:r>
              <a:rPr lang="it-IT" sz="2400" dirty="0" err="1" smtClean="0"/>
              <a:t>trop</a:t>
            </a:r>
            <a:r>
              <a:rPr lang="it-IT" sz="2400" dirty="0" smtClean="0"/>
              <a:t> </a:t>
            </a:r>
            <a:r>
              <a:rPr lang="it-IT" sz="2400" dirty="0" err="1" smtClean="0"/>
              <a:t>récemment</a:t>
            </a:r>
            <a:r>
              <a:rPr lang="it-IT" sz="2400" dirty="0" smtClean="0"/>
              <a:t> pour se </a:t>
            </a:r>
            <a:r>
              <a:rPr lang="it-IT" sz="2400" dirty="0" err="1" smtClean="0"/>
              <a:t>frayer</a:t>
            </a:r>
            <a:r>
              <a:rPr lang="it-IT" sz="2400" dirty="0" smtClean="0"/>
              <a:t> un </a:t>
            </a:r>
            <a:r>
              <a:rPr lang="it-IT" sz="2400" dirty="0" err="1" smtClean="0"/>
              <a:t>chemin</a:t>
            </a:r>
            <a:r>
              <a:rPr lang="it-IT" sz="2400" dirty="0" smtClean="0"/>
              <a:t> </a:t>
            </a:r>
            <a:r>
              <a:rPr lang="it-IT" sz="2400" dirty="0" err="1" smtClean="0"/>
              <a:t>dans</a:t>
            </a:r>
            <a:r>
              <a:rPr lang="it-IT" sz="2400" dirty="0" smtClean="0"/>
              <a:t> </a:t>
            </a:r>
            <a:r>
              <a:rPr lang="it-IT" sz="2400" dirty="0" err="1" smtClean="0"/>
              <a:t>les</a:t>
            </a:r>
            <a:r>
              <a:rPr lang="it-IT" sz="2400" dirty="0" smtClean="0"/>
              <a:t> </a:t>
            </a:r>
            <a:r>
              <a:rPr lang="it-IT" sz="2400" dirty="0" err="1" smtClean="0"/>
              <a:t>pages</a:t>
            </a:r>
            <a:r>
              <a:rPr lang="it-IT" sz="2400" dirty="0" smtClean="0"/>
              <a:t> </a:t>
            </a:r>
            <a:r>
              <a:rPr lang="it-IT" sz="2400" dirty="0" err="1" smtClean="0"/>
              <a:t>du</a:t>
            </a:r>
            <a:r>
              <a:rPr lang="it-IT" sz="2400" dirty="0" smtClean="0"/>
              <a:t> Petit Robert, vont figurer dans «Le Dico en ligne Le Robert».  On y </a:t>
            </a:r>
            <a:r>
              <a:rPr lang="it-IT" sz="2400" dirty="0" err="1" smtClean="0"/>
              <a:t>trouvera</a:t>
            </a:r>
            <a:r>
              <a:rPr lang="it-IT" sz="2400" dirty="0" smtClean="0"/>
              <a:t> </a:t>
            </a:r>
            <a:r>
              <a:rPr lang="it-IT" sz="2400" dirty="0" err="1" smtClean="0"/>
              <a:t>également</a:t>
            </a:r>
            <a:r>
              <a:rPr lang="it-IT" sz="2400" dirty="0" smtClean="0"/>
              <a:t> une mise à jour de </a:t>
            </a:r>
            <a:r>
              <a:rPr lang="it-IT" sz="2400" dirty="0" err="1" smtClean="0"/>
              <a:t>mots</a:t>
            </a:r>
            <a:r>
              <a:rPr lang="it-IT" sz="2400" dirty="0" smtClean="0"/>
              <a:t> qui </a:t>
            </a:r>
            <a:r>
              <a:rPr lang="it-IT" sz="2400" dirty="0" err="1" smtClean="0"/>
              <a:t>existaient</a:t>
            </a:r>
            <a:r>
              <a:rPr lang="it-IT" sz="2400" dirty="0" smtClean="0"/>
              <a:t> </a:t>
            </a:r>
            <a:r>
              <a:rPr lang="it-IT" sz="2400" dirty="0" err="1" smtClean="0"/>
              <a:t>déjà</a:t>
            </a:r>
            <a:r>
              <a:rPr lang="it-IT" sz="2400" dirty="0" smtClean="0"/>
              <a:t> mais dont le </a:t>
            </a:r>
            <a:r>
              <a:rPr lang="it-IT" sz="2400" b="1" dirty="0" err="1" smtClean="0"/>
              <a:t>sens</a:t>
            </a:r>
            <a:r>
              <a:rPr lang="it-IT" sz="2400" b="1" dirty="0" smtClean="0"/>
              <a:t> s'est </a:t>
            </a:r>
            <a:r>
              <a:rPr lang="it-IT" sz="2400" b="1" dirty="0" err="1" smtClean="0"/>
              <a:t>étoffé</a:t>
            </a:r>
            <a:r>
              <a:rPr lang="it-IT" sz="2400" b="1" dirty="0" smtClean="0"/>
              <a:t>, </a:t>
            </a:r>
            <a:r>
              <a:rPr lang="it-IT" sz="2400" dirty="0" err="1" smtClean="0"/>
              <a:t>compte</a:t>
            </a:r>
            <a:r>
              <a:rPr lang="it-IT" sz="2400" dirty="0" smtClean="0"/>
              <a:t> </a:t>
            </a:r>
            <a:r>
              <a:rPr lang="it-IT" sz="2400" dirty="0" err="1" smtClean="0"/>
              <a:t>tenu</a:t>
            </a:r>
            <a:r>
              <a:rPr lang="it-IT" sz="2400" dirty="0" smtClean="0"/>
              <a:t> de la </a:t>
            </a:r>
            <a:r>
              <a:rPr lang="it-IT" sz="2400" dirty="0" err="1" smtClean="0"/>
              <a:t>crise</a:t>
            </a:r>
            <a:r>
              <a:rPr lang="it-IT" sz="2400" dirty="0" smtClean="0"/>
              <a:t> </a:t>
            </a:r>
            <a:r>
              <a:rPr lang="it-IT" sz="2400" dirty="0" err="1" smtClean="0"/>
              <a:t>sanitaire</a:t>
            </a:r>
            <a:r>
              <a:rPr lang="it-IT" sz="2400" dirty="0" smtClean="0"/>
              <a:t>. En l'</a:t>
            </a:r>
            <a:r>
              <a:rPr lang="it-IT" sz="2400" dirty="0" err="1" smtClean="0"/>
              <a:t>occurrence</a:t>
            </a:r>
            <a:r>
              <a:rPr lang="it-IT" sz="2400" dirty="0" smtClean="0"/>
              <a:t> : «</a:t>
            </a:r>
            <a:r>
              <a:rPr lang="it-IT" sz="2400" i="1" dirty="0" smtClean="0"/>
              <a:t>cluster</a:t>
            </a:r>
            <a:r>
              <a:rPr lang="it-IT" sz="2400" dirty="0" smtClean="0"/>
              <a:t>», «</a:t>
            </a:r>
            <a:r>
              <a:rPr lang="it-IT" sz="2400" i="1" dirty="0" err="1" smtClean="0"/>
              <a:t>confinement</a:t>
            </a:r>
            <a:r>
              <a:rPr lang="it-IT" sz="2400" dirty="0" smtClean="0"/>
              <a:t>», «</a:t>
            </a:r>
            <a:r>
              <a:rPr lang="it-IT" sz="2400" i="1" dirty="0" err="1" smtClean="0"/>
              <a:t>traçage</a:t>
            </a:r>
            <a:r>
              <a:rPr lang="it-IT" sz="2400" dirty="0" smtClean="0"/>
              <a:t>», «</a:t>
            </a:r>
            <a:r>
              <a:rPr lang="it-IT" sz="2400" i="1" dirty="0" err="1" smtClean="0"/>
              <a:t>geste</a:t>
            </a:r>
            <a:r>
              <a:rPr lang="it-IT" sz="2400" i="1" dirty="0" smtClean="0"/>
              <a:t> </a:t>
            </a:r>
            <a:r>
              <a:rPr lang="it-IT" sz="2400" i="1" dirty="0" err="1" smtClean="0"/>
              <a:t>barrière</a:t>
            </a:r>
            <a:r>
              <a:rPr lang="it-IT" sz="2400" dirty="0" smtClean="0"/>
              <a:t>» </a:t>
            </a:r>
            <a:r>
              <a:rPr lang="it-IT" sz="2400" dirty="0" err="1" smtClean="0"/>
              <a:t>ou</a:t>
            </a:r>
            <a:r>
              <a:rPr lang="it-IT" sz="2400" dirty="0" smtClean="0"/>
              <a:t> </a:t>
            </a:r>
            <a:r>
              <a:rPr lang="it-IT" sz="2400" dirty="0" err="1" smtClean="0"/>
              <a:t>encore</a:t>
            </a:r>
            <a:r>
              <a:rPr lang="it-IT" sz="2400" dirty="0" smtClean="0"/>
              <a:t>, «</a:t>
            </a:r>
            <a:r>
              <a:rPr lang="it-IT" sz="2400" i="1" dirty="0" err="1" smtClean="0"/>
              <a:t>distanciation</a:t>
            </a:r>
            <a:r>
              <a:rPr lang="it-IT" sz="2400" i="1" dirty="0" smtClean="0"/>
              <a:t> sociale/ </a:t>
            </a:r>
            <a:r>
              <a:rPr lang="it-IT" sz="2400" i="1" dirty="0" err="1" smtClean="0"/>
              <a:t>physique</a:t>
            </a:r>
            <a:r>
              <a:rPr lang="it-IT" sz="2400" dirty="0" smtClean="0"/>
              <a:t>». Cela </a:t>
            </a:r>
            <a:r>
              <a:rPr lang="it-IT" sz="2400" dirty="0" err="1" smtClean="0"/>
              <a:t>étant</a:t>
            </a:r>
            <a:r>
              <a:rPr lang="it-IT" sz="2400" dirty="0" smtClean="0"/>
              <a:t>, </a:t>
            </a:r>
            <a:r>
              <a:rPr lang="it-IT" sz="2400" dirty="0" err="1" smtClean="0"/>
              <a:t>bien</a:t>
            </a:r>
            <a:r>
              <a:rPr lang="it-IT" sz="2400" dirty="0" smtClean="0"/>
              <a:t> </a:t>
            </a:r>
            <a:r>
              <a:rPr lang="it-IT" sz="2400" dirty="0" err="1" smtClean="0"/>
              <a:t>avant</a:t>
            </a:r>
            <a:r>
              <a:rPr lang="it-IT" sz="2400" dirty="0" smtClean="0"/>
              <a:t> la </a:t>
            </a:r>
            <a:r>
              <a:rPr lang="it-IT" sz="2400" dirty="0" err="1" smtClean="0"/>
              <a:t>pandémie</a:t>
            </a:r>
            <a:r>
              <a:rPr lang="it-IT" sz="2400" dirty="0" smtClean="0"/>
              <a:t>, </a:t>
            </a:r>
            <a:r>
              <a:rPr lang="it-IT" sz="2400" dirty="0" err="1" smtClean="0"/>
              <a:t>les</a:t>
            </a:r>
            <a:r>
              <a:rPr lang="it-IT" sz="2400" dirty="0" smtClean="0"/>
              <a:t> </a:t>
            </a:r>
            <a:r>
              <a:rPr lang="it-IT" sz="2400" dirty="0" err="1" smtClean="0"/>
              <a:t>lexicographes</a:t>
            </a:r>
            <a:r>
              <a:rPr lang="it-IT" sz="2400" dirty="0" smtClean="0"/>
              <a:t> </a:t>
            </a:r>
            <a:r>
              <a:rPr lang="it-IT" sz="2400" dirty="0" err="1" smtClean="0"/>
              <a:t>ont</a:t>
            </a:r>
            <a:r>
              <a:rPr lang="it-IT" sz="2400" dirty="0" smtClean="0"/>
              <a:t> vu l'</a:t>
            </a:r>
            <a:r>
              <a:rPr lang="it-IT" sz="2400" dirty="0" err="1" smtClean="0"/>
              <a:t>arrivée</a:t>
            </a:r>
            <a:r>
              <a:rPr lang="it-IT" sz="2400" dirty="0" smtClean="0"/>
              <a:t> </a:t>
            </a:r>
            <a:r>
              <a:rPr lang="it-IT" sz="2400" dirty="0" err="1" smtClean="0"/>
              <a:t>du</a:t>
            </a:r>
            <a:r>
              <a:rPr lang="it-IT" sz="2400" dirty="0" smtClean="0"/>
              <a:t> </a:t>
            </a:r>
            <a:r>
              <a:rPr lang="it-IT" sz="2400" dirty="0" err="1" smtClean="0"/>
              <a:t>verbe</a:t>
            </a:r>
            <a:r>
              <a:rPr lang="it-IT" sz="2400" dirty="0" smtClean="0"/>
              <a:t> </a:t>
            </a:r>
            <a:r>
              <a:rPr lang="it-IT" sz="2400" dirty="0" err="1" smtClean="0"/>
              <a:t>télétravailler</a:t>
            </a:r>
            <a:r>
              <a:rPr lang="it-IT" sz="2400" dirty="0" smtClean="0"/>
              <a:t>. «</a:t>
            </a:r>
            <a:r>
              <a:rPr lang="it-IT" sz="2400" i="1" dirty="0" smtClean="0"/>
              <a:t>On a </a:t>
            </a:r>
            <a:r>
              <a:rPr lang="it-IT" sz="2400" i="1" dirty="0" err="1" smtClean="0"/>
              <a:t>eu</a:t>
            </a:r>
            <a:r>
              <a:rPr lang="it-IT" sz="2400" i="1" dirty="0" smtClean="0"/>
              <a:t> </a:t>
            </a:r>
            <a:r>
              <a:rPr lang="it-IT" sz="2400" i="1" dirty="0" err="1" smtClean="0"/>
              <a:t>du</a:t>
            </a:r>
            <a:r>
              <a:rPr lang="it-IT" sz="2400" i="1" dirty="0" smtClean="0"/>
              <a:t> </a:t>
            </a:r>
            <a:r>
              <a:rPr lang="it-IT" sz="2400" i="1" dirty="0" err="1" smtClean="0"/>
              <a:t>flair</a:t>
            </a:r>
            <a:r>
              <a:rPr lang="it-IT" sz="2400" i="1" dirty="0" smtClean="0"/>
              <a:t> </a:t>
            </a:r>
            <a:r>
              <a:rPr lang="it-IT" sz="2400" i="1" dirty="0" err="1" smtClean="0"/>
              <a:t>ou</a:t>
            </a:r>
            <a:r>
              <a:rPr lang="it-IT" sz="2400" i="1" dirty="0" smtClean="0"/>
              <a:t> de la chance, </a:t>
            </a:r>
            <a:r>
              <a:rPr lang="it-IT" sz="2400" dirty="0" err="1" smtClean="0"/>
              <a:t>explique</a:t>
            </a:r>
            <a:r>
              <a:rPr lang="it-IT" sz="2400" dirty="0" smtClean="0"/>
              <a:t> </a:t>
            </a:r>
            <a:r>
              <a:rPr lang="it-IT" sz="2400" dirty="0" err="1" smtClean="0"/>
              <a:t>Édouard</a:t>
            </a:r>
            <a:r>
              <a:rPr lang="it-IT" sz="2400" dirty="0" smtClean="0"/>
              <a:t> </a:t>
            </a:r>
            <a:r>
              <a:rPr lang="it-IT" sz="2400" dirty="0" err="1" smtClean="0"/>
              <a:t>Trouillez</a:t>
            </a:r>
            <a:r>
              <a:rPr lang="it-IT" sz="2400" dirty="0" smtClean="0"/>
              <a:t>, </a:t>
            </a:r>
            <a:r>
              <a:rPr lang="it-IT" sz="2400" dirty="0" err="1" smtClean="0"/>
              <a:t>lexicographe</a:t>
            </a:r>
            <a:r>
              <a:rPr lang="it-IT" sz="2400" dirty="0" smtClean="0"/>
              <a:t> pour </a:t>
            </a:r>
            <a:r>
              <a:rPr lang="it-IT" sz="2400" dirty="0" err="1" smtClean="0"/>
              <a:t>les</a:t>
            </a:r>
            <a:r>
              <a:rPr lang="it-IT" sz="2400" dirty="0" smtClean="0"/>
              <a:t> </a:t>
            </a:r>
            <a:r>
              <a:rPr lang="it-IT" sz="2400" dirty="0" err="1" smtClean="0"/>
              <a:t>dictionnaires</a:t>
            </a:r>
            <a:r>
              <a:rPr lang="it-IT" sz="2400" dirty="0" smtClean="0"/>
              <a:t> Robert. </a:t>
            </a:r>
            <a:r>
              <a:rPr lang="it-IT" sz="2400" i="1" dirty="0" smtClean="0"/>
              <a:t>Le </a:t>
            </a:r>
            <a:r>
              <a:rPr lang="it-IT" sz="2400" i="1" dirty="0" err="1" smtClean="0"/>
              <a:t>télétravail</a:t>
            </a:r>
            <a:r>
              <a:rPr lang="it-IT" sz="2400" i="1" dirty="0" smtClean="0"/>
              <a:t> </a:t>
            </a:r>
            <a:r>
              <a:rPr lang="it-IT" sz="2400" i="1" dirty="0" err="1" smtClean="0"/>
              <a:t>existait</a:t>
            </a:r>
            <a:r>
              <a:rPr lang="it-IT" sz="2400" i="1" dirty="0" smtClean="0"/>
              <a:t> </a:t>
            </a:r>
            <a:r>
              <a:rPr lang="it-IT" sz="2400" i="1" dirty="0" err="1" smtClean="0"/>
              <a:t>déjà</a:t>
            </a:r>
            <a:r>
              <a:rPr lang="it-IT" sz="2400" i="1" dirty="0" smtClean="0"/>
              <a:t>, mais on a vu une </a:t>
            </a:r>
            <a:r>
              <a:rPr lang="it-IT" sz="2400" i="1" dirty="0" err="1" smtClean="0"/>
              <a:t>certaine</a:t>
            </a:r>
            <a:r>
              <a:rPr lang="it-IT" sz="2400" i="1" dirty="0" smtClean="0"/>
              <a:t> </a:t>
            </a:r>
            <a:r>
              <a:rPr lang="it-IT" sz="2400" i="1" dirty="0" err="1" smtClean="0"/>
              <a:t>tendance</a:t>
            </a:r>
            <a:r>
              <a:rPr lang="it-IT" sz="2400" i="1" dirty="0" smtClean="0"/>
              <a:t> </a:t>
            </a:r>
            <a:r>
              <a:rPr lang="it-IT" sz="2400" i="1" dirty="0" err="1" smtClean="0"/>
              <a:t>autour</a:t>
            </a:r>
            <a:r>
              <a:rPr lang="it-IT" sz="2400" i="1" dirty="0" smtClean="0"/>
              <a:t> de ce </a:t>
            </a:r>
            <a:r>
              <a:rPr lang="it-IT" sz="2400" i="1" dirty="0" err="1" smtClean="0"/>
              <a:t>verbe</a:t>
            </a:r>
            <a:r>
              <a:rPr lang="it-IT" sz="2400" i="1" dirty="0" smtClean="0"/>
              <a:t>. Il va </a:t>
            </a:r>
            <a:r>
              <a:rPr lang="it-IT" sz="2400" i="1" dirty="0" err="1" smtClean="0"/>
              <a:t>droit</a:t>
            </a:r>
            <a:r>
              <a:rPr lang="it-IT" sz="2400" i="1" dirty="0" smtClean="0"/>
              <a:t> </a:t>
            </a:r>
            <a:r>
              <a:rPr lang="it-IT" sz="2400" i="1" dirty="0" err="1" smtClean="0"/>
              <a:t>dans</a:t>
            </a:r>
            <a:r>
              <a:rPr lang="it-IT" sz="2400" i="1" dirty="0" smtClean="0"/>
              <a:t> le </a:t>
            </a:r>
            <a:r>
              <a:rPr lang="it-IT" sz="2400" i="1" dirty="0" err="1" smtClean="0"/>
              <a:t>sens</a:t>
            </a:r>
            <a:r>
              <a:rPr lang="it-IT" sz="2400" i="1" dirty="0" smtClean="0"/>
              <a:t> </a:t>
            </a:r>
            <a:r>
              <a:rPr lang="it-IT" sz="2400" i="1" dirty="0" err="1" smtClean="0"/>
              <a:t>des</a:t>
            </a:r>
            <a:r>
              <a:rPr lang="it-IT" sz="2400" i="1" dirty="0" smtClean="0"/>
              <a:t> </a:t>
            </a:r>
            <a:r>
              <a:rPr lang="it-IT" sz="2400" i="1" dirty="0" err="1" smtClean="0"/>
              <a:t>usages</a:t>
            </a:r>
            <a:r>
              <a:rPr lang="it-IT" sz="2400" i="1" dirty="0" smtClean="0"/>
              <a:t>.</a:t>
            </a:r>
            <a:r>
              <a:rPr lang="it-IT" sz="2400" dirty="0" smtClean="0"/>
              <a:t>»</a:t>
            </a:r>
            <a:endParaRPr lang="fr-CA" sz="2400" dirty="0"/>
          </a:p>
        </p:txBody>
      </p:sp>
    </p:spTree>
    <p:extLst>
      <p:ext uri="{BB962C8B-B14F-4D97-AF65-F5344CB8AC3E}">
        <p14:creationId xmlns:p14="http://schemas.microsoft.com/office/powerpoint/2010/main" val="2286602443"/>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it-IT" sz="2800" dirty="0" err="1"/>
              <a:t>Les</a:t>
            </a:r>
            <a:r>
              <a:rPr lang="it-IT" sz="2800" dirty="0"/>
              <a:t> </a:t>
            </a:r>
            <a:r>
              <a:rPr lang="it-IT" sz="2800" dirty="0" err="1"/>
              <a:t>nouveaux</a:t>
            </a:r>
            <a:r>
              <a:rPr lang="it-IT" sz="2800" dirty="0"/>
              <a:t> </a:t>
            </a:r>
            <a:r>
              <a:rPr lang="it-IT" sz="2800" dirty="0" err="1"/>
              <a:t>mots</a:t>
            </a:r>
            <a:r>
              <a:rPr lang="it-IT" sz="2800" dirty="0"/>
              <a:t> </a:t>
            </a:r>
            <a:r>
              <a:rPr lang="it-IT" sz="2800" dirty="0" smtClean="0"/>
              <a:t>2021 </a:t>
            </a:r>
            <a:r>
              <a:rPr lang="it-IT" sz="2800" dirty="0" err="1"/>
              <a:t>dans</a:t>
            </a:r>
            <a:r>
              <a:rPr lang="it-IT" sz="2800" dirty="0"/>
              <a:t> le PR</a:t>
            </a:r>
            <a:endParaRPr lang="fr-FR" sz="2800" dirty="0"/>
          </a:p>
        </p:txBody>
      </p:sp>
      <p:sp>
        <p:nvSpPr>
          <p:cNvPr id="3" name="Content Placeholder 2"/>
          <p:cNvSpPr>
            <a:spLocks noGrp="1"/>
          </p:cNvSpPr>
          <p:nvPr>
            <p:ph idx="1"/>
          </p:nvPr>
        </p:nvSpPr>
        <p:spPr/>
        <p:txBody>
          <a:bodyPr>
            <a:normAutofit/>
          </a:bodyPr>
          <a:lstStyle/>
          <a:p>
            <a:pPr algn="just"/>
            <a:r>
              <a:rPr lang="it-IT" sz="2400" dirty="0" err="1" smtClean="0"/>
              <a:t>Alors</a:t>
            </a:r>
            <a:r>
              <a:rPr lang="it-IT" sz="2400" dirty="0" smtClean="0"/>
              <a:t>, </a:t>
            </a:r>
            <a:r>
              <a:rPr lang="it-IT" sz="2400" dirty="0" err="1" smtClean="0"/>
              <a:t>quels</a:t>
            </a:r>
            <a:r>
              <a:rPr lang="it-IT" sz="2400" dirty="0" smtClean="0"/>
              <a:t> </a:t>
            </a:r>
            <a:r>
              <a:rPr lang="it-IT" sz="2400" dirty="0" err="1" smtClean="0"/>
              <a:t>sont</a:t>
            </a:r>
            <a:r>
              <a:rPr lang="it-IT" sz="2400" dirty="0" smtClean="0"/>
              <a:t> </a:t>
            </a:r>
            <a:r>
              <a:rPr lang="it-IT" sz="2400" dirty="0" err="1" smtClean="0"/>
              <a:t>les</a:t>
            </a:r>
            <a:r>
              <a:rPr lang="it-IT" sz="2400" dirty="0" smtClean="0"/>
              <a:t> </a:t>
            </a:r>
            <a:r>
              <a:rPr lang="it-IT" sz="2400" dirty="0" err="1" smtClean="0"/>
              <a:t>autres</a:t>
            </a:r>
            <a:r>
              <a:rPr lang="it-IT" sz="2400" dirty="0" smtClean="0"/>
              <a:t> </a:t>
            </a:r>
            <a:r>
              <a:rPr lang="it-IT" sz="2400" dirty="0" err="1" smtClean="0"/>
              <a:t>nouveaux</a:t>
            </a:r>
            <a:r>
              <a:rPr lang="it-IT" sz="2400" dirty="0" smtClean="0"/>
              <a:t> </a:t>
            </a:r>
            <a:r>
              <a:rPr lang="it-IT" sz="2400" dirty="0" err="1" smtClean="0"/>
              <a:t>mots</a:t>
            </a:r>
            <a:r>
              <a:rPr lang="it-IT" sz="2400" dirty="0" smtClean="0"/>
              <a:t> </a:t>
            </a:r>
            <a:r>
              <a:rPr lang="it-IT" sz="2400" dirty="0" err="1" smtClean="0"/>
              <a:t>que</a:t>
            </a:r>
            <a:r>
              <a:rPr lang="it-IT" sz="2400" dirty="0" smtClean="0"/>
              <a:t> l'on </a:t>
            </a:r>
            <a:r>
              <a:rPr lang="it-IT" sz="2400" dirty="0" err="1" smtClean="0"/>
              <a:t>retrouve</a:t>
            </a:r>
            <a:r>
              <a:rPr lang="it-IT" sz="2400" dirty="0" smtClean="0"/>
              <a:t> </a:t>
            </a:r>
            <a:r>
              <a:rPr lang="it-IT" sz="2400" dirty="0" err="1" smtClean="0"/>
              <a:t>dans</a:t>
            </a:r>
            <a:r>
              <a:rPr lang="it-IT" sz="2400" dirty="0" smtClean="0"/>
              <a:t> </a:t>
            </a:r>
            <a:r>
              <a:rPr lang="it-IT" sz="2400" dirty="0" err="1" smtClean="0"/>
              <a:t>cette</a:t>
            </a:r>
            <a:r>
              <a:rPr lang="it-IT" sz="2400" dirty="0" smtClean="0"/>
              <a:t> </a:t>
            </a:r>
            <a:r>
              <a:rPr lang="it-IT" sz="2400" dirty="0" err="1" smtClean="0"/>
              <a:t>édition</a:t>
            </a:r>
            <a:r>
              <a:rPr lang="it-IT" sz="2400" dirty="0" smtClean="0"/>
              <a:t> à </a:t>
            </a:r>
            <a:r>
              <a:rPr lang="it-IT" sz="2400" dirty="0" err="1" smtClean="0"/>
              <a:t>paraître</a:t>
            </a:r>
            <a:r>
              <a:rPr lang="it-IT" sz="2400" dirty="0" smtClean="0"/>
              <a:t> le 4 </a:t>
            </a:r>
            <a:r>
              <a:rPr lang="it-IT" sz="2400" dirty="0" err="1" smtClean="0"/>
              <a:t>juin</a:t>
            </a:r>
            <a:r>
              <a:rPr lang="it-IT" sz="2400" dirty="0" smtClean="0"/>
              <a:t> en </a:t>
            </a:r>
            <a:r>
              <a:rPr lang="it-IT" sz="2400" dirty="0" err="1" smtClean="0"/>
              <a:t>librairie</a:t>
            </a:r>
            <a:r>
              <a:rPr lang="it-IT" sz="2400" dirty="0" smtClean="0"/>
              <a:t> ? Il y a d'</a:t>
            </a:r>
            <a:r>
              <a:rPr lang="it-IT" sz="2400" dirty="0" err="1" smtClean="0"/>
              <a:t>abord</a:t>
            </a:r>
            <a:r>
              <a:rPr lang="it-IT" sz="2400" dirty="0" smtClean="0"/>
              <a:t> </a:t>
            </a:r>
            <a:r>
              <a:rPr lang="it-IT" sz="2400" dirty="0" err="1" smtClean="0"/>
              <a:t>ceux</a:t>
            </a:r>
            <a:r>
              <a:rPr lang="it-IT" sz="2400" dirty="0" smtClean="0"/>
              <a:t> </a:t>
            </a:r>
            <a:r>
              <a:rPr lang="it-IT" sz="2400" dirty="0" err="1" smtClean="0"/>
              <a:t>issus</a:t>
            </a:r>
            <a:r>
              <a:rPr lang="it-IT" sz="2400" dirty="0" smtClean="0"/>
              <a:t> de la </a:t>
            </a:r>
            <a:r>
              <a:rPr lang="it-IT" sz="2400" b="1" dirty="0" err="1" smtClean="0"/>
              <a:t>sphère</a:t>
            </a:r>
            <a:r>
              <a:rPr lang="it-IT" sz="2400" b="1" dirty="0" smtClean="0"/>
              <a:t> </a:t>
            </a:r>
            <a:r>
              <a:rPr lang="it-IT" sz="2400" b="1" dirty="0" err="1" smtClean="0"/>
              <a:t>professionnelle</a:t>
            </a:r>
            <a:r>
              <a:rPr lang="it-IT" sz="2400" b="1" dirty="0" smtClean="0"/>
              <a:t> et </a:t>
            </a:r>
            <a:r>
              <a:rPr lang="it-IT" sz="2400" b="1" dirty="0" err="1" smtClean="0"/>
              <a:t>numérique</a:t>
            </a:r>
            <a:r>
              <a:rPr lang="it-IT" sz="2400" dirty="0" smtClean="0"/>
              <a:t>. Sans </a:t>
            </a:r>
            <a:r>
              <a:rPr lang="it-IT" sz="2400" dirty="0" err="1" smtClean="0"/>
              <a:t>surprise</a:t>
            </a:r>
            <a:r>
              <a:rPr lang="it-IT" sz="2400" dirty="0" smtClean="0"/>
              <a:t>, </a:t>
            </a:r>
            <a:r>
              <a:rPr lang="it-IT" sz="2400" dirty="0" err="1" smtClean="0"/>
              <a:t>nous</a:t>
            </a:r>
            <a:r>
              <a:rPr lang="it-IT" sz="2400" dirty="0" smtClean="0"/>
              <a:t> y </a:t>
            </a:r>
            <a:r>
              <a:rPr lang="it-IT" sz="2400" dirty="0" err="1" smtClean="0"/>
              <a:t>trouvons</a:t>
            </a:r>
            <a:r>
              <a:rPr lang="it-IT" sz="2400" dirty="0" smtClean="0"/>
              <a:t> de </a:t>
            </a:r>
            <a:r>
              <a:rPr lang="it-IT" sz="2400" dirty="0" err="1" smtClean="0"/>
              <a:t>nombreux</a:t>
            </a:r>
            <a:r>
              <a:rPr lang="it-IT" sz="2400" dirty="0" smtClean="0"/>
              <a:t> </a:t>
            </a:r>
            <a:r>
              <a:rPr lang="it-IT" sz="2400" dirty="0" err="1" smtClean="0"/>
              <a:t>anglicismes</a:t>
            </a:r>
            <a:r>
              <a:rPr lang="it-IT" sz="2400" dirty="0" smtClean="0"/>
              <a:t> : le «</a:t>
            </a:r>
            <a:r>
              <a:rPr lang="it-IT" sz="2400" i="1" dirty="0" err="1" smtClean="0"/>
              <a:t>cloud</a:t>
            </a:r>
            <a:r>
              <a:rPr lang="it-IT" sz="2400" dirty="0" smtClean="0"/>
              <a:t>», le </a:t>
            </a:r>
            <a:r>
              <a:rPr lang="it-IT" sz="2400" i="1" dirty="0" smtClean="0"/>
              <a:t>«bot»</a:t>
            </a:r>
            <a:r>
              <a:rPr lang="it-IT" sz="2400" dirty="0" smtClean="0"/>
              <a:t>, «</a:t>
            </a:r>
            <a:r>
              <a:rPr lang="it-IT" sz="2400" i="1" dirty="0" smtClean="0"/>
              <a:t>story</a:t>
            </a:r>
            <a:r>
              <a:rPr lang="it-IT" sz="2400" dirty="0" smtClean="0"/>
              <a:t>». On </a:t>
            </a:r>
            <a:r>
              <a:rPr lang="it-IT" sz="2400" dirty="0" err="1" smtClean="0"/>
              <a:t>relève</a:t>
            </a:r>
            <a:r>
              <a:rPr lang="it-IT" sz="2400" dirty="0" smtClean="0"/>
              <a:t> </a:t>
            </a:r>
            <a:r>
              <a:rPr lang="it-IT" sz="2400" dirty="0" err="1" smtClean="0"/>
              <a:t>également</a:t>
            </a:r>
            <a:r>
              <a:rPr lang="it-IT" sz="2400" dirty="0" smtClean="0"/>
              <a:t> un </a:t>
            </a:r>
            <a:r>
              <a:rPr lang="it-IT" sz="2400" dirty="0" err="1" smtClean="0"/>
              <a:t>vocabulaire</a:t>
            </a:r>
            <a:r>
              <a:rPr lang="it-IT" sz="2400" dirty="0" smtClean="0"/>
              <a:t> </a:t>
            </a:r>
            <a:r>
              <a:rPr lang="it-IT" sz="2400" dirty="0" err="1" smtClean="0"/>
              <a:t>employé</a:t>
            </a:r>
            <a:r>
              <a:rPr lang="it-IT" sz="2400" dirty="0" smtClean="0"/>
              <a:t> par </a:t>
            </a:r>
            <a:r>
              <a:rPr lang="it-IT" sz="2400" dirty="0" err="1" smtClean="0"/>
              <a:t>les</a:t>
            </a:r>
            <a:r>
              <a:rPr lang="it-IT" sz="2400" dirty="0" smtClean="0"/>
              <a:t> «</a:t>
            </a:r>
            <a:r>
              <a:rPr lang="it-IT" sz="2400" dirty="0" err="1" smtClean="0"/>
              <a:t>jeunes</a:t>
            </a:r>
            <a:r>
              <a:rPr lang="it-IT" sz="2400" dirty="0" smtClean="0"/>
              <a:t> </a:t>
            </a:r>
            <a:r>
              <a:rPr lang="it-IT" sz="2400" dirty="0" err="1" smtClean="0"/>
              <a:t>pousses</a:t>
            </a:r>
            <a:r>
              <a:rPr lang="it-IT" sz="2400" dirty="0" smtClean="0"/>
              <a:t> de la </a:t>
            </a:r>
            <a:r>
              <a:rPr lang="it-IT" sz="2400" dirty="0" err="1" smtClean="0"/>
              <a:t>tech</a:t>
            </a:r>
            <a:r>
              <a:rPr lang="it-IT" sz="2400" dirty="0" smtClean="0"/>
              <a:t>» </a:t>
            </a:r>
            <a:r>
              <a:rPr lang="it-IT" sz="2400" dirty="0" err="1" smtClean="0"/>
              <a:t>tels</a:t>
            </a:r>
            <a:r>
              <a:rPr lang="it-IT" sz="2400" dirty="0" smtClean="0"/>
              <a:t> </a:t>
            </a:r>
            <a:r>
              <a:rPr lang="it-IT" sz="2400" dirty="0" err="1" smtClean="0"/>
              <a:t>que</a:t>
            </a:r>
            <a:r>
              <a:rPr lang="it-IT" sz="2400" dirty="0" smtClean="0"/>
              <a:t> «</a:t>
            </a:r>
            <a:r>
              <a:rPr lang="it-IT" sz="2400" i="1" dirty="0" err="1" smtClean="0"/>
              <a:t>brainstormer</a:t>
            </a:r>
            <a:r>
              <a:rPr lang="it-IT" sz="2400" dirty="0" smtClean="0"/>
              <a:t>»,</a:t>
            </a:r>
            <a:r>
              <a:rPr lang="it-IT" sz="2400" i="1" dirty="0" smtClean="0"/>
              <a:t> «spammer»</a:t>
            </a:r>
            <a:r>
              <a:rPr lang="it-IT" sz="2400" dirty="0" smtClean="0"/>
              <a:t>. Mais </a:t>
            </a:r>
            <a:r>
              <a:rPr lang="it-IT" sz="2400" dirty="0" err="1" smtClean="0"/>
              <a:t>aussi</a:t>
            </a:r>
            <a:r>
              <a:rPr lang="it-IT" sz="2400" dirty="0" smtClean="0"/>
              <a:t> </a:t>
            </a:r>
            <a:r>
              <a:rPr lang="it-IT" sz="2400" dirty="0" err="1" smtClean="0"/>
              <a:t>des</a:t>
            </a:r>
            <a:r>
              <a:rPr lang="it-IT" sz="2400" dirty="0" smtClean="0"/>
              <a:t> </a:t>
            </a:r>
            <a:r>
              <a:rPr lang="it-IT" sz="2400" dirty="0" err="1" smtClean="0"/>
              <a:t>mots</a:t>
            </a:r>
            <a:r>
              <a:rPr lang="it-IT" sz="2400" dirty="0" smtClean="0"/>
              <a:t> </a:t>
            </a:r>
            <a:r>
              <a:rPr lang="it-IT" sz="2400" dirty="0" err="1" smtClean="0"/>
              <a:t>concernant</a:t>
            </a:r>
            <a:r>
              <a:rPr lang="it-IT" sz="2400" dirty="0" smtClean="0"/>
              <a:t> </a:t>
            </a:r>
            <a:r>
              <a:rPr lang="it-IT" sz="2400" dirty="0" err="1" smtClean="0"/>
              <a:t>les</a:t>
            </a:r>
            <a:r>
              <a:rPr lang="it-IT" sz="2400" dirty="0" smtClean="0"/>
              <a:t> </a:t>
            </a:r>
            <a:r>
              <a:rPr lang="it-IT" sz="2400" dirty="0" err="1" smtClean="0"/>
              <a:t>citoyens</a:t>
            </a:r>
            <a:r>
              <a:rPr lang="it-IT" sz="2400" dirty="0" smtClean="0"/>
              <a:t> </a:t>
            </a:r>
            <a:r>
              <a:rPr lang="it-IT" sz="2400" dirty="0" err="1" smtClean="0"/>
              <a:t>rencontrant</a:t>
            </a:r>
            <a:r>
              <a:rPr lang="it-IT" sz="2400" dirty="0" smtClean="0"/>
              <a:t> </a:t>
            </a:r>
            <a:r>
              <a:rPr lang="it-IT" sz="2400" dirty="0" err="1" smtClean="0"/>
              <a:t>des</a:t>
            </a:r>
            <a:r>
              <a:rPr lang="it-IT" sz="2400" dirty="0" smtClean="0"/>
              <a:t> </a:t>
            </a:r>
            <a:r>
              <a:rPr lang="it-IT" sz="2400" dirty="0" err="1" smtClean="0"/>
              <a:t>difficultés</a:t>
            </a:r>
            <a:r>
              <a:rPr lang="it-IT" sz="2400" dirty="0" smtClean="0"/>
              <a:t> </a:t>
            </a:r>
            <a:r>
              <a:rPr lang="it-IT" sz="2400" dirty="0" err="1" smtClean="0"/>
              <a:t>avec</a:t>
            </a:r>
            <a:r>
              <a:rPr lang="it-IT" sz="2400" dirty="0" smtClean="0"/>
              <a:t> </a:t>
            </a:r>
            <a:r>
              <a:rPr lang="it-IT" sz="2400" dirty="0" err="1" smtClean="0"/>
              <a:t>les</a:t>
            </a:r>
            <a:r>
              <a:rPr lang="it-IT" sz="2400" dirty="0" smtClean="0"/>
              <a:t> </a:t>
            </a:r>
            <a:r>
              <a:rPr lang="it-IT" sz="2400" dirty="0" err="1" smtClean="0"/>
              <a:t>outils</a:t>
            </a:r>
            <a:r>
              <a:rPr lang="it-IT" sz="2400" dirty="0" smtClean="0"/>
              <a:t> </a:t>
            </a:r>
            <a:r>
              <a:rPr lang="it-IT" sz="2400" dirty="0" err="1" smtClean="0"/>
              <a:t>informatiques</a:t>
            </a:r>
            <a:r>
              <a:rPr lang="it-IT" sz="2400" dirty="0" smtClean="0"/>
              <a:t> : «</a:t>
            </a:r>
            <a:r>
              <a:rPr lang="it-IT" sz="2400" i="1" dirty="0" err="1" smtClean="0"/>
              <a:t>illectronisme</a:t>
            </a:r>
            <a:r>
              <a:rPr lang="it-IT" sz="2400" dirty="0" smtClean="0"/>
              <a:t>», «</a:t>
            </a:r>
            <a:r>
              <a:rPr lang="it-IT" sz="2400" b="1" i="1" dirty="0" err="1" smtClean="0"/>
              <a:t>technophobe</a:t>
            </a:r>
            <a:r>
              <a:rPr lang="it-IT" sz="2400" b="1" dirty="0" smtClean="0"/>
              <a:t>».</a:t>
            </a:r>
            <a:endParaRPr lang="fr-FR" sz="2400" b="1" dirty="0"/>
          </a:p>
        </p:txBody>
      </p:sp>
    </p:spTree>
    <p:extLst>
      <p:ext uri="{BB962C8B-B14F-4D97-AF65-F5344CB8AC3E}">
        <p14:creationId xmlns:p14="http://schemas.microsoft.com/office/powerpoint/2010/main" val="3110011344"/>
      </p:ext>
    </p:extLst>
  </p:cSld>
  <p:clrMapOvr>
    <a:masterClrMapping/>
  </p:clrMapOvr>
  <p:timing>
    <p:tnLst>
      <p:par>
        <p:cTn xmlns:p14="http://schemas.microsoft.com/office/powerpoint/2010/mai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it-IT" sz="2800" dirty="0" err="1"/>
              <a:t>Les</a:t>
            </a:r>
            <a:r>
              <a:rPr lang="it-IT" sz="2800" dirty="0"/>
              <a:t> </a:t>
            </a:r>
            <a:r>
              <a:rPr lang="it-IT" sz="2800" dirty="0" err="1"/>
              <a:t>nouveaux</a:t>
            </a:r>
            <a:r>
              <a:rPr lang="it-IT" sz="2800" dirty="0"/>
              <a:t> </a:t>
            </a:r>
            <a:r>
              <a:rPr lang="it-IT" sz="2800" dirty="0" err="1"/>
              <a:t>mots</a:t>
            </a:r>
            <a:r>
              <a:rPr lang="it-IT" sz="2800" dirty="0"/>
              <a:t> </a:t>
            </a:r>
            <a:r>
              <a:rPr lang="it-IT" sz="2800" dirty="0" smtClean="0"/>
              <a:t>2021 </a:t>
            </a:r>
            <a:r>
              <a:rPr lang="it-IT" sz="2800" dirty="0" err="1"/>
              <a:t>dans</a:t>
            </a:r>
            <a:r>
              <a:rPr lang="it-IT" sz="2800" dirty="0"/>
              <a:t> le PR</a:t>
            </a:r>
            <a:endParaRPr lang="fr-FR" sz="2800" dirty="0"/>
          </a:p>
        </p:txBody>
      </p:sp>
      <p:sp>
        <p:nvSpPr>
          <p:cNvPr id="3" name="Content Placeholder 2"/>
          <p:cNvSpPr>
            <a:spLocks noGrp="1"/>
          </p:cNvSpPr>
          <p:nvPr>
            <p:ph idx="1"/>
          </p:nvPr>
        </p:nvSpPr>
        <p:spPr/>
        <p:txBody>
          <a:bodyPr>
            <a:normAutofit/>
          </a:bodyPr>
          <a:lstStyle/>
          <a:p>
            <a:pPr algn="just"/>
            <a:r>
              <a:rPr lang="it-IT" sz="2400" dirty="0" smtClean="0"/>
              <a:t>«</a:t>
            </a:r>
            <a:r>
              <a:rPr lang="it-IT" sz="2400" i="1" dirty="0" smtClean="0"/>
              <a:t>Si l'on note </a:t>
            </a:r>
            <a:r>
              <a:rPr lang="it-IT" sz="2400" i="1" dirty="0" err="1" smtClean="0"/>
              <a:t>toujours</a:t>
            </a:r>
            <a:r>
              <a:rPr lang="it-IT" sz="2400" i="1" dirty="0" smtClean="0"/>
              <a:t> </a:t>
            </a:r>
            <a:r>
              <a:rPr lang="it-IT" sz="2400" i="1" dirty="0" err="1" smtClean="0"/>
              <a:t>des</a:t>
            </a:r>
            <a:r>
              <a:rPr lang="it-IT" sz="2400" i="1" dirty="0" smtClean="0"/>
              <a:t> </a:t>
            </a:r>
            <a:r>
              <a:rPr lang="it-IT" sz="2400" i="1" dirty="0" err="1" smtClean="0"/>
              <a:t>sujets</a:t>
            </a:r>
            <a:r>
              <a:rPr lang="it-IT" sz="2400" i="1" dirty="0" smtClean="0"/>
              <a:t> </a:t>
            </a:r>
            <a:r>
              <a:rPr lang="it-IT" sz="2400" i="1" dirty="0" err="1" smtClean="0"/>
              <a:t>liés</a:t>
            </a:r>
            <a:r>
              <a:rPr lang="it-IT" sz="2400" i="1" dirty="0" smtClean="0"/>
              <a:t> </a:t>
            </a:r>
            <a:r>
              <a:rPr lang="it-IT" sz="2400" i="1" dirty="0" err="1" smtClean="0"/>
              <a:t>au</a:t>
            </a:r>
            <a:r>
              <a:rPr lang="it-IT" sz="2400" i="1" dirty="0" smtClean="0"/>
              <a:t> </a:t>
            </a:r>
            <a:r>
              <a:rPr lang="it-IT" sz="2400" i="1" dirty="0" err="1" smtClean="0"/>
              <a:t>numérique</a:t>
            </a:r>
            <a:r>
              <a:rPr lang="it-IT" sz="2400" i="1" dirty="0" smtClean="0"/>
              <a:t>, à l'</a:t>
            </a:r>
            <a:r>
              <a:rPr lang="it-IT" sz="2400" i="1" dirty="0" err="1" smtClean="0"/>
              <a:t>écologie</a:t>
            </a:r>
            <a:r>
              <a:rPr lang="it-IT" sz="2400" i="1" dirty="0" smtClean="0"/>
              <a:t> </a:t>
            </a:r>
            <a:r>
              <a:rPr lang="it-IT" sz="2400" i="1" dirty="0" err="1" smtClean="0"/>
              <a:t>dans</a:t>
            </a:r>
            <a:r>
              <a:rPr lang="it-IT" sz="2400" i="1" dirty="0" smtClean="0"/>
              <a:t> </a:t>
            </a:r>
            <a:r>
              <a:rPr lang="it-IT" sz="2400" i="1" dirty="0" err="1" smtClean="0"/>
              <a:t>cette</a:t>
            </a:r>
            <a:r>
              <a:rPr lang="it-IT" sz="2400" i="1" dirty="0" smtClean="0"/>
              <a:t> nouvelle </a:t>
            </a:r>
            <a:r>
              <a:rPr lang="it-IT" sz="2400" i="1" dirty="0" err="1" smtClean="0"/>
              <a:t>édition</a:t>
            </a:r>
            <a:r>
              <a:rPr lang="it-IT" sz="2400" i="1" dirty="0" smtClean="0"/>
              <a:t>, on </a:t>
            </a:r>
            <a:r>
              <a:rPr lang="it-IT" sz="2400" i="1" dirty="0" err="1" smtClean="0"/>
              <a:t>voit</a:t>
            </a:r>
            <a:r>
              <a:rPr lang="it-IT" sz="2400" i="1" dirty="0" smtClean="0"/>
              <a:t> </a:t>
            </a:r>
            <a:r>
              <a:rPr lang="it-IT" sz="2400" i="1" dirty="0" err="1" smtClean="0"/>
              <a:t>émerger</a:t>
            </a:r>
            <a:r>
              <a:rPr lang="it-IT" sz="2400" i="1" dirty="0" smtClean="0"/>
              <a:t> un </a:t>
            </a:r>
            <a:r>
              <a:rPr lang="it-IT" sz="2400" i="1" dirty="0" err="1" smtClean="0"/>
              <a:t>droit</a:t>
            </a:r>
            <a:r>
              <a:rPr lang="it-IT" sz="2400" i="1" dirty="0" smtClean="0"/>
              <a:t> à la </a:t>
            </a:r>
            <a:r>
              <a:rPr lang="it-IT" sz="2400" i="1" dirty="0" err="1" smtClean="0"/>
              <a:t>différence</a:t>
            </a:r>
            <a:r>
              <a:rPr lang="it-IT" sz="2400" i="1" dirty="0" smtClean="0"/>
              <a:t> </a:t>
            </a:r>
            <a:r>
              <a:rPr lang="it-IT" sz="2400" i="1" dirty="0" err="1" smtClean="0"/>
              <a:t>dans</a:t>
            </a:r>
            <a:r>
              <a:rPr lang="it-IT" sz="2400" i="1" dirty="0" smtClean="0"/>
              <a:t> </a:t>
            </a:r>
            <a:r>
              <a:rPr lang="it-IT" sz="2400" i="1" dirty="0" err="1" smtClean="0"/>
              <a:t>les</a:t>
            </a:r>
            <a:r>
              <a:rPr lang="it-IT" sz="2400" i="1" dirty="0" smtClean="0"/>
              <a:t> </a:t>
            </a:r>
            <a:r>
              <a:rPr lang="it-IT" sz="2400" i="1" dirty="0" err="1" smtClean="0"/>
              <a:t>mots</a:t>
            </a:r>
            <a:r>
              <a:rPr lang="it-IT" sz="2400" i="1" dirty="0" smtClean="0"/>
              <a:t>. </a:t>
            </a:r>
            <a:r>
              <a:rPr lang="it-IT" sz="2400" i="1" dirty="0" err="1" smtClean="0"/>
              <a:t>Les</a:t>
            </a:r>
            <a:r>
              <a:rPr lang="it-IT" sz="2400" i="1" dirty="0" smtClean="0"/>
              <a:t> </a:t>
            </a:r>
            <a:r>
              <a:rPr lang="it-IT" sz="2400" i="1" dirty="0" err="1" smtClean="0"/>
              <a:t>Français</a:t>
            </a:r>
            <a:r>
              <a:rPr lang="it-IT" sz="2400" i="1" dirty="0" smtClean="0"/>
              <a:t> </a:t>
            </a:r>
            <a:r>
              <a:rPr lang="it-IT" sz="2400" i="1" dirty="0" err="1" smtClean="0"/>
              <a:t>ont</a:t>
            </a:r>
            <a:r>
              <a:rPr lang="it-IT" sz="2400" i="1" dirty="0" smtClean="0"/>
              <a:t> un </a:t>
            </a:r>
            <a:r>
              <a:rPr lang="it-IT" sz="2400" i="1" dirty="0" err="1" smtClean="0"/>
              <a:t>regard</a:t>
            </a:r>
            <a:r>
              <a:rPr lang="it-IT" sz="2400" i="1" dirty="0" smtClean="0"/>
              <a:t> </a:t>
            </a:r>
            <a:r>
              <a:rPr lang="it-IT" sz="2400" i="1" dirty="0" err="1" smtClean="0"/>
              <a:t>nouveau</a:t>
            </a:r>
            <a:r>
              <a:rPr lang="it-IT" sz="2400" i="1" dirty="0" smtClean="0"/>
              <a:t> </a:t>
            </a:r>
            <a:r>
              <a:rPr lang="it-IT" sz="2400" i="1" dirty="0" err="1" smtClean="0"/>
              <a:t>sur</a:t>
            </a:r>
            <a:r>
              <a:rPr lang="it-IT" sz="2400" i="1" dirty="0" smtClean="0"/>
              <a:t> l'</a:t>
            </a:r>
            <a:r>
              <a:rPr lang="it-IT" sz="2400" i="1" dirty="0" err="1" smtClean="0"/>
              <a:t>intimité</a:t>
            </a:r>
            <a:r>
              <a:rPr lang="it-IT" sz="2400" i="1" dirty="0" smtClean="0"/>
              <a:t> et la </a:t>
            </a:r>
            <a:r>
              <a:rPr lang="it-IT" sz="2400" i="1" dirty="0" err="1" smtClean="0"/>
              <a:t>sexualité</a:t>
            </a:r>
            <a:r>
              <a:rPr lang="it-IT" sz="2400" dirty="0" smtClean="0"/>
              <a:t>», </a:t>
            </a:r>
            <a:r>
              <a:rPr lang="it-IT" sz="2400" dirty="0" err="1" smtClean="0"/>
              <a:t>analyse</a:t>
            </a:r>
            <a:r>
              <a:rPr lang="it-IT" sz="2400" dirty="0" smtClean="0"/>
              <a:t> </a:t>
            </a:r>
            <a:r>
              <a:rPr lang="it-IT" sz="2400" dirty="0" err="1" smtClean="0"/>
              <a:t>Édouard</a:t>
            </a:r>
            <a:r>
              <a:rPr lang="it-IT" sz="2400" dirty="0" smtClean="0"/>
              <a:t> </a:t>
            </a:r>
            <a:r>
              <a:rPr lang="it-IT" sz="2400" dirty="0" err="1" smtClean="0"/>
              <a:t>Trouillez</a:t>
            </a:r>
            <a:r>
              <a:rPr lang="it-IT" sz="2400" dirty="0" smtClean="0"/>
              <a:t>. C'est </a:t>
            </a:r>
            <a:r>
              <a:rPr lang="it-IT" sz="2400" dirty="0" err="1" smtClean="0"/>
              <a:t>ainsi</a:t>
            </a:r>
            <a:r>
              <a:rPr lang="it-IT" sz="2400" dirty="0" smtClean="0"/>
              <a:t> </a:t>
            </a:r>
            <a:r>
              <a:rPr lang="it-IT" sz="2400" dirty="0" err="1" smtClean="0"/>
              <a:t>que</a:t>
            </a:r>
            <a:r>
              <a:rPr lang="it-IT" sz="2400" dirty="0" smtClean="0"/>
              <a:t> </a:t>
            </a:r>
            <a:r>
              <a:rPr lang="it-IT" sz="2400" dirty="0" err="1" smtClean="0"/>
              <a:t>les</a:t>
            </a:r>
            <a:r>
              <a:rPr lang="it-IT" sz="2400" dirty="0" smtClean="0"/>
              <a:t> </a:t>
            </a:r>
            <a:r>
              <a:rPr lang="it-IT" sz="2400" dirty="0" err="1" smtClean="0"/>
              <a:t>termes</a:t>
            </a:r>
            <a:r>
              <a:rPr lang="it-IT" sz="2400" dirty="0" smtClean="0"/>
              <a:t> «</a:t>
            </a:r>
            <a:r>
              <a:rPr lang="it-IT" sz="2400" i="1" dirty="0" err="1" smtClean="0"/>
              <a:t>sexto</a:t>
            </a:r>
            <a:r>
              <a:rPr lang="it-IT" sz="2400" dirty="0" smtClean="0"/>
              <a:t>», «</a:t>
            </a:r>
            <a:r>
              <a:rPr lang="it-IT" sz="2400" i="1" dirty="0" err="1" smtClean="0"/>
              <a:t>polyamour</a:t>
            </a:r>
            <a:r>
              <a:rPr lang="it-IT" sz="2400" dirty="0" smtClean="0"/>
              <a:t>», «</a:t>
            </a:r>
            <a:r>
              <a:rPr lang="it-IT" sz="2400" i="1" dirty="0" err="1" smtClean="0"/>
              <a:t>pansexuel</a:t>
            </a:r>
            <a:r>
              <a:rPr lang="it-IT" sz="2400" dirty="0" smtClean="0"/>
              <a:t>», «</a:t>
            </a:r>
            <a:r>
              <a:rPr lang="it-IT" sz="2400" b="1" i="1" dirty="0" err="1" smtClean="0"/>
              <a:t>sérophobie</a:t>
            </a:r>
            <a:r>
              <a:rPr lang="it-IT" sz="2400" dirty="0" smtClean="0"/>
              <a:t>» (</a:t>
            </a:r>
            <a:r>
              <a:rPr lang="it-IT" sz="2400" dirty="0" err="1" smtClean="0"/>
              <a:t>discrimination</a:t>
            </a:r>
            <a:r>
              <a:rPr lang="it-IT" sz="2400" dirty="0" smtClean="0"/>
              <a:t> </a:t>
            </a:r>
            <a:r>
              <a:rPr lang="it-IT" sz="2400" dirty="0" err="1" smtClean="0"/>
              <a:t>envers</a:t>
            </a:r>
            <a:r>
              <a:rPr lang="it-IT" sz="2400" dirty="0" smtClean="0"/>
              <a:t> </a:t>
            </a:r>
            <a:r>
              <a:rPr lang="it-IT" sz="2400" dirty="0" err="1" smtClean="0"/>
              <a:t>les</a:t>
            </a:r>
            <a:r>
              <a:rPr lang="it-IT" sz="2400" dirty="0" smtClean="0"/>
              <a:t> </a:t>
            </a:r>
            <a:r>
              <a:rPr lang="it-IT" sz="2400" dirty="0" err="1" smtClean="0"/>
              <a:t>personnes</a:t>
            </a:r>
            <a:r>
              <a:rPr lang="it-IT" sz="2400" dirty="0" smtClean="0"/>
              <a:t> </a:t>
            </a:r>
            <a:r>
              <a:rPr lang="it-IT" sz="2400" dirty="0" err="1" smtClean="0"/>
              <a:t>séropositives</a:t>
            </a:r>
            <a:r>
              <a:rPr lang="it-IT" sz="2400" dirty="0" smtClean="0"/>
              <a:t>) font </a:t>
            </a:r>
            <a:r>
              <a:rPr lang="it-IT" sz="2400" dirty="0" err="1" smtClean="0"/>
              <a:t>leur</a:t>
            </a:r>
            <a:r>
              <a:rPr lang="it-IT" sz="2400" dirty="0" smtClean="0"/>
              <a:t> entrée.</a:t>
            </a:r>
            <a:endParaRPr lang="fr-FR" sz="2400" dirty="0"/>
          </a:p>
        </p:txBody>
      </p:sp>
    </p:spTree>
    <p:extLst>
      <p:ext uri="{BB962C8B-B14F-4D97-AF65-F5344CB8AC3E}">
        <p14:creationId xmlns:p14="http://schemas.microsoft.com/office/powerpoint/2010/main" val="2146947115"/>
      </p:ext>
    </p:extLst>
  </p:cSld>
  <p:clrMapOvr>
    <a:masterClrMapping/>
  </p:clrMapOvr>
  <p:timing>
    <p:tnLst>
      <p:par>
        <p:cTn xmlns:p14="http://schemas.microsoft.com/office/powerpoint/2010/mai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dirty="0" err="1" smtClean="0"/>
              <a:t>Les</a:t>
            </a:r>
            <a:r>
              <a:rPr lang="it-IT" sz="2800" dirty="0" smtClean="0"/>
              <a:t> </a:t>
            </a:r>
            <a:r>
              <a:rPr lang="it-IT" sz="2800" dirty="0" err="1" smtClean="0"/>
              <a:t>nouveaux</a:t>
            </a:r>
            <a:r>
              <a:rPr lang="it-IT" sz="2800" dirty="0" smtClean="0"/>
              <a:t> </a:t>
            </a:r>
            <a:r>
              <a:rPr lang="it-IT" sz="2800" dirty="0" err="1" smtClean="0"/>
              <a:t>mots</a:t>
            </a:r>
            <a:r>
              <a:rPr lang="it-IT" sz="2800" dirty="0" smtClean="0"/>
              <a:t> 2020 </a:t>
            </a:r>
            <a:r>
              <a:rPr lang="it-IT" sz="2800" dirty="0" err="1" smtClean="0"/>
              <a:t>dans</a:t>
            </a:r>
            <a:r>
              <a:rPr lang="it-IT" sz="2800" dirty="0" smtClean="0"/>
              <a:t> le PR</a:t>
            </a:r>
            <a:endParaRPr lang="fr-CA" sz="2800" dirty="0"/>
          </a:p>
        </p:txBody>
      </p:sp>
      <p:sp>
        <p:nvSpPr>
          <p:cNvPr id="3" name="Segnaposto contenuto 2"/>
          <p:cNvSpPr>
            <a:spLocks noGrp="1"/>
          </p:cNvSpPr>
          <p:nvPr>
            <p:ph idx="1"/>
          </p:nvPr>
        </p:nvSpPr>
        <p:spPr/>
        <p:txBody>
          <a:bodyPr>
            <a:normAutofit/>
          </a:bodyPr>
          <a:lstStyle/>
          <a:p>
            <a:pPr algn="just"/>
            <a:r>
              <a:rPr lang="it-IT" sz="2400" dirty="0" err="1" smtClean="0"/>
              <a:t>Les</a:t>
            </a:r>
            <a:r>
              <a:rPr lang="it-IT" sz="2400" dirty="0" smtClean="0"/>
              <a:t> </a:t>
            </a:r>
            <a:r>
              <a:rPr lang="it-IT" sz="2400" dirty="0" err="1" smtClean="0"/>
              <a:t>mots</a:t>
            </a:r>
            <a:r>
              <a:rPr lang="it-IT" sz="2400" dirty="0" smtClean="0"/>
              <a:t> de la </a:t>
            </a:r>
            <a:r>
              <a:rPr lang="it-IT" sz="2400" dirty="0" err="1" smtClean="0"/>
              <a:t>francophonie</a:t>
            </a:r>
            <a:r>
              <a:rPr lang="it-IT" sz="2400" dirty="0" smtClean="0"/>
              <a:t> ne </a:t>
            </a:r>
            <a:r>
              <a:rPr lang="it-IT" sz="2400" dirty="0" err="1" smtClean="0"/>
              <a:t>sont</a:t>
            </a:r>
            <a:r>
              <a:rPr lang="it-IT" sz="2400" dirty="0" smtClean="0"/>
              <a:t> </a:t>
            </a:r>
            <a:r>
              <a:rPr lang="it-IT" sz="2400" dirty="0" err="1" smtClean="0"/>
              <a:t>pas</a:t>
            </a:r>
            <a:r>
              <a:rPr lang="it-IT" sz="2400" dirty="0" smtClean="0"/>
              <a:t> en reste. </a:t>
            </a:r>
            <a:r>
              <a:rPr lang="it-IT" sz="2400" dirty="0" err="1" smtClean="0"/>
              <a:t>Comme</a:t>
            </a:r>
            <a:r>
              <a:rPr lang="it-IT" sz="2400" dirty="0" smtClean="0"/>
              <a:t> </a:t>
            </a:r>
            <a:r>
              <a:rPr lang="it-IT" sz="2400" dirty="0" err="1" smtClean="0"/>
              <a:t>chaque</a:t>
            </a:r>
            <a:r>
              <a:rPr lang="it-IT" sz="2400" dirty="0" smtClean="0"/>
              <a:t> </a:t>
            </a:r>
            <a:r>
              <a:rPr lang="it-IT" sz="2400" dirty="0" err="1" smtClean="0"/>
              <a:t>année</a:t>
            </a:r>
            <a:r>
              <a:rPr lang="it-IT" sz="2400" dirty="0" smtClean="0"/>
              <a:t>, le </a:t>
            </a:r>
            <a:r>
              <a:rPr lang="it-IT" sz="2400" dirty="0" err="1" smtClean="0"/>
              <a:t>dictionnaire</a:t>
            </a:r>
            <a:r>
              <a:rPr lang="it-IT" sz="2400" dirty="0" smtClean="0"/>
              <a:t> </a:t>
            </a:r>
            <a:r>
              <a:rPr lang="it-IT" sz="2400" dirty="0" err="1" smtClean="0"/>
              <a:t>ouvre</a:t>
            </a:r>
            <a:r>
              <a:rPr lang="it-IT" sz="2400" dirty="0" smtClean="0"/>
              <a:t> </a:t>
            </a:r>
            <a:r>
              <a:rPr lang="it-IT" sz="2400" dirty="0" err="1" smtClean="0"/>
              <a:t>ses</a:t>
            </a:r>
            <a:r>
              <a:rPr lang="it-IT" sz="2400" dirty="0" smtClean="0"/>
              <a:t> </a:t>
            </a:r>
            <a:r>
              <a:rPr lang="it-IT" sz="2400" dirty="0" err="1" smtClean="0"/>
              <a:t>pages</a:t>
            </a:r>
            <a:r>
              <a:rPr lang="it-IT" sz="2400" dirty="0" smtClean="0"/>
              <a:t> à </a:t>
            </a:r>
            <a:r>
              <a:rPr lang="it-IT" sz="2400" dirty="0" err="1" smtClean="0"/>
              <a:t>nombre</a:t>
            </a:r>
            <a:r>
              <a:rPr lang="it-IT" sz="2400" dirty="0" smtClean="0"/>
              <a:t> d'</a:t>
            </a:r>
            <a:r>
              <a:rPr lang="it-IT" sz="2400" dirty="0" err="1" smtClean="0"/>
              <a:t>expressions</a:t>
            </a:r>
            <a:r>
              <a:rPr lang="it-IT" sz="2400" dirty="0" smtClean="0"/>
              <a:t>. </a:t>
            </a:r>
            <a:r>
              <a:rPr lang="it-IT" sz="2400" dirty="0" err="1" smtClean="0"/>
              <a:t>Notons</a:t>
            </a:r>
            <a:r>
              <a:rPr lang="it-IT" sz="2400" dirty="0" smtClean="0"/>
              <a:t> </a:t>
            </a:r>
            <a:r>
              <a:rPr lang="it-IT" sz="2400" dirty="0" err="1" smtClean="0"/>
              <a:t>qu'en</a:t>
            </a:r>
            <a:r>
              <a:rPr lang="it-IT" sz="2400" dirty="0" smtClean="0"/>
              <a:t> </a:t>
            </a:r>
            <a:r>
              <a:rPr lang="it-IT" sz="2400" dirty="0" err="1" smtClean="0"/>
              <a:t>Belgique</a:t>
            </a:r>
            <a:r>
              <a:rPr lang="it-IT" sz="2400" dirty="0" smtClean="0"/>
              <a:t>, «</a:t>
            </a:r>
            <a:r>
              <a:rPr lang="it-IT" sz="2400" i="1" dirty="0" err="1" smtClean="0"/>
              <a:t>lorsqu'il</a:t>
            </a:r>
            <a:r>
              <a:rPr lang="it-IT" sz="2400" i="1" dirty="0" smtClean="0"/>
              <a:t> </a:t>
            </a:r>
            <a:r>
              <a:rPr lang="it-IT" sz="2400" i="1" dirty="0" err="1" smtClean="0"/>
              <a:t>fait</a:t>
            </a:r>
            <a:r>
              <a:rPr lang="it-IT" sz="2400" i="1" dirty="0" smtClean="0"/>
              <a:t> </a:t>
            </a:r>
            <a:r>
              <a:rPr lang="it-IT" sz="2400" i="1" dirty="0" err="1" smtClean="0"/>
              <a:t>douf</a:t>
            </a:r>
            <a:r>
              <a:rPr lang="it-IT" sz="2400" i="1" dirty="0" smtClean="0"/>
              <a:t>, c'est </a:t>
            </a:r>
            <a:r>
              <a:rPr lang="it-IT" sz="2400" i="1" dirty="0" err="1" smtClean="0"/>
              <a:t>que</a:t>
            </a:r>
            <a:r>
              <a:rPr lang="it-IT" sz="2400" i="1" dirty="0" smtClean="0"/>
              <a:t> le </a:t>
            </a:r>
            <a:r>
              <a:rPr lang="it-IT" sz="2400" i="1" dirty="0" err="1" smtClean="0"/>
              <a:t>temps</a:t>
            </a:r>
            <a:r>
              <a:rPr lang="it-IT" sz="2400" i="1" dirty="0" smtClean="0"/>
              <a:t> est </a:t>
            </a:r>
            <a:r>
              <a:rPr lang="it-IT" sz="2400" i="1" dirty="0" err="1" smtClean="0"/>
              <a:t>lourd</a:t>
            </a:r>
            <a:r>
              <a:rPr lang="it-IT" sz="2400" dirty="0" smtClean="0"/>
              <a:t>». La formule «</a:t>
            </a:r>
            <a:r>
              <a:rPr lang="it-IT" sz="2400" i="1" dirty="0" err="1" smtClean="0"/>
              <a:t>avoir</a:t>
            </a:r>
            <a:r>
              <a:rPr lang="it-IT" sz="2400" i="1" dirty="0" smtClean="0"/>
              <a:t> le </a:t>
            </a:r>
            <a:r>
              <a:rPr lang="it-IT" sz="2400" i="1" dirty="0" err="1" smtClean="0"/>
              <a:t>cul</a:t>
            </a:r>
            <a:r>
              <a:rPr lang="it-IT" sz="2400" i="1" dirty="0" smtClean="0"/>
              <a:t> </a:t>
            </a:r>
            <a:r>
              <a:rPr lang="it-IT" sz="2400" i="1" dirty="0" err="1" smtClean="0"/>
              <a:t>dans</a:t>
            </a:r>
            <a:r>
              <a:rPr lang="it-IT" sz="2400" i="1" dirty="0" smtClean="0"/>
              <a:t> le </a:t>
            </a:r>
            <a:r>
              <a:rPr lang="it-IT" sz="2400" i="1" dirty="0" err="1" smtClean="0"/>
              <a:t>beurre</a:t>
            </a:r>
            <a:r>
              <a:rPr lang="it-IT" sz="2400" dirty="0" smtClean="0"/>
              <a:t>» </a:t>
            </a:r>
            <a:r>
              <a:rPr lang="it-IT" sz="2400" dirty="0" err="1" smtClean="0"/>
              <a:t>signifie</a:t>
            </a:r>
            <a:r>
              <a:rPr lang="it-IT" sz="2400" dirty="0" smtClean="0"/>
              <a:t> «</a:t>
            </a:r>
            <a:r>
              <a:rPr lang="it-IT" sz="2400" i="1" dirty="0" err="1" smtClean="0"/>
              <a:t>vivre</a:t>
            </a:r>
            <a:r>
              <a:rPr lang="it-IT" sz="2400" i="1" dirty="0" smtClean="0"/>
              <a:t> </a:t>
            </a:r>
            <a:r>
              <a:rPr lang="it-IT" sz="2400" i="1" dirty="0" err="1" smtClean="0"/>
              <a:t>dans</a:t>
            </a:r>
            <a:r>
              <a:rPr lang="it-IT" sz="2400" i="1" dirty="0" smtClean="0"/>
              <a:t> l'</a:t>
            </a:r>
            <a:r>
              <a:rPr lang="it-IT" sz="2400" i="1" dirty="0" err="1" smtClean="0"/>
              <a:t>aisance</a:t>
            </a:r>
            <a:r>
              <a:rPr lang="it-IT" sz="2400" dirty="0" smtClean="0"/>
              <a:t>». </a:t>
            </a:r>
            <a:r>
              <a:rPr lang="it-IT" sz="2400" dirty="0" err="1" smtClean="0"/>
              <a:t>Quant</a:t>
            </a:r>
            <a:r>
              <a:rPr lang="it-IT" sz="2400" dirty="0" smtClean="0"/>
              <a:t> à «</a:t>
            </a:r>
            <a:r>
              <a:rPr lang="it-IT" sz="2400" b="1" i="1" dirty="0" err="1" smtClean="0"/>
              <a:t>pincer</a:t>
            </a:r>
            <a:r>
              <a:rPr lang="it-IT" sz="2400" b="1" i="1" dirty="0" smtClean="0"/>
              <a:t> son </a:t>
            </a:r>
            <a:r>
              <a:rPr lang="it-IT" sz="2400" b="1" i="1" dirty="0" err="1" smtClean="0"/>
              <a:t>français</a:t>
            </a:r>
            <a:r>
              <a:rPr lang="it-IT" sz="2400" b="1" dirty="0" smtClean="0"/>
              <a:t>»</a:t>
            </a:r>
            <a:r>
              <a:rPr lang="it-IT" sz="2400" dirty="0" smtClean="0"/>
              <a:t>, la </a:t>
            </a:r>
            <a:r>
              <a:rPr lang="it-IT" sz="2400" dirty="0" err="1" smtClean="0"/>
              <a:t>locution</a:t>
            </a:r>
            <a:r>
              <a:rPr lang="it-IT" sz="2400" dirty="0" smtClean="0"/>
              <a:t> a pour </a:t>
            </a:r>
            <a:r>
              <a:rPr lang="it-IT" sz="2400" dirty="0" err="1" smtClean="0"/>
              <a:t>sens</a:t>
            </a:r>
            <a:r>
              <a:rPr lang="it-IT" sz="2400" dirty="0" smtClean="0"/>
              <a:t> «</a:t>
            </a:r>
            <a:r>
              <a:rPr lang="it-IT" sz="2400" i="1" dirty="0" err="1" smtClean="0"/>
              <a:t>parler</a:t>
            </a:r>
            <a:r>
              <a:rPr lang="it-IT" sz="2400" i="1" dirty="0" smtClean="0"/>
              <a:t> le </a:t>
            </a:r>
            <a:r>
              <a:rPr lang="it-IT" sz="2400" i="1" dirty="0" err="1" smtClean="0"/>
              <a:t>français</a:t>
            </a:r>
            <a:r>
              <a:rPr lang="it-IT" sz="2400" i="1" dirty="0" smtClean="0"/>
              <a:t> </a:t>
            </a:r>
            <a:r>
              <a:rPr lang="it-IT" sz="2400" i="1" dirty="0" err="1" smtClean="0"/>
              <a:t>avec</a:t>
            </a:r>
            <a:r>
              <a:rPr lang="it-IT" sz="2400" i="1" dirty="0" smtClean="0"/>
              <a:t> une </a:t>
            </a:r>
            <a:r>
              <a:rPr lang="it-IT" sz="2400" i="1" dirty="0" err="1" smtClean="0"/>
              <a:t>certaine</a:t>
            </a:r>
            <a:r>
              <a:rPr lang="it-IT" sz="2400" i="1" dirty="0" smtClean="0"/>
              <a:t> </a:t>
            </a:r>
            <a:r>
              <a:rPr lang="it-IT" sz="2400" i="1" dirty="0" err="1" smtClean="0"/>
              <a:t>préciosité</a:t>
            </a:r>
            <a:r>
              <a:rPr lang="it-IT" sz="2400" i="1" dirty="0" smtClean="0"/>
              <a:t> </a:t>
            </a:r>
            <a:r>
              <a:rPr lang="it-IT" sz="2400" i="1" dirty="0" err="1" smtClean="0"/>
              <a:t>ou</a:t>
            </a:r>
            <a:r>
              <a:rPr lang="it-IT" sz="2400" i="1" dirty="0" smtClean="0"/>
              <a:t> </a:t>
            </a:r>
            <a:r>
              <a:rPr lang="it-IT" sz="2400" i="1" dirty="0" err="1" smtClean="0"/>
              <a:t>avec</a:t>
            </a:r>
            <a:r>
              <a:rPr lang="it-IT" sz="2400" i="1" dirty="0" smtClean="0"/>
              <a:t> </a:t>
            </a:r>
            <a:r>
              <a:rPr lang="it-IT" sz="2400" i="1" dirty="0" err="1" smtClean="0"/>
              <a:t>l'accent</a:t>
            </a:r>
            <a:r>
              <a:rPr lang="it-IT" sz="2400" i="1" dirty="0" smtClean="0"/>
              <a:t> </a:t>
            </a:r>
            <a:r>
              <a:rPr lang="it-IT" sz="2400" i="1" dirty="0" err="1" smtClean="0"/>
              <a:t>parisien</a:t>
            </a:r>
            <a:r>
              <a:rPr lang="it-IT" sz="2400" dirty="0" smtClean="0"/>
              <a:t>». </a:t>
            </a:r>
            <a:r>
              <a:rPr lang="it-IT" sz="2400" dirty="0" err="1" smtClean="0"/>
              <a:t>Les</a:t>
            </a:r>
            <a:r>
              <a:rPr lang="it-IT" sz="2400" dirty="0" smtClean="0"/>
              <a:t> </a:t>
            </a:r>
            <a:r>
              <a:rPr lang="it-IT" sz="2400" dirty="0" err="1" smtClean="0"/>
              <a:t>lexicographes</a:t>
            </a:r>
            <a:r>
              <a:rPr lang="it-IT" sz="2400" b="1" dirty="0" smtClean="0"/>
              <a:t> </a:t>
            </a:r>
            <a:r>
              <a:rPr lang="it-IT" sz="2400" b="1" dirty="0" err="1" smtClean="0"/>
              <a:t>accueillent</a:t>
            </a:r>
            <a:r>
              <a:rPr lang="it-IT" sz="2400" b="1" dirty="0" smtClean="0"/>
              <a:t> </a:t>
            </a:r>
            <a:r>
              <a:rPr lang="it-IT" sz="2400" dirty="0" err="1" smtClean="0"/>
              <a:t>aussi</a:t>
            </a:r>
            <a:r>
              <a:rPr lang="it-IT" sz="2400" dirty="0" smtClean="0"/>
              <a:t> le </a:t>
            </a:r>
            <a:r>
              <a:rPr lang="it-IT" sz="2400" dirty="0" err="1" smtClean="0"/>
              <a:t>mot</a:t>
            </a:r>
            <a:r>
              <a:rPr lang="it-IT" sz="2400" dirty="0" smtClean="0"/>
              <a:t> </a:t>
            </a:r>
            <a:r>
              <a:rPr lang="it-IT" sz="2400" dirty="0" err="1" smtClean="0"/>
              <a:t>suisse</a:t>
            </a:r>
            <a:r>
              <a:rPr lang="it-IT" sz="2400" dirty="0" smtClean="0"/>
              <a:t> «</a:t>
            </a:r>
            <a:r>
              <a:rPr lang="it-IT" sz="2400" i="1" dirty="0" err="1" smtClean="0"/>
              <a:t>bobet</a:t>
            </a:r>
            <a:r>
              <a:rPr lang="it-IT" sz="2400" dirty="0" smtClean="0"/>
              <a:t>» qui </a:t>
            </a:r>
            <a:r>
              <a:rPr lang="it-IT" sz="2400" dirty="0" err="1" smtClean="0"/>
              <a:t>désigne</a:t>
            </a:r>
            <a:r>
              <a:rPr lang="it-IT" sz="2400" dirty="0" smtClean="0"/>
              <a:t> une </a:t>
            </a:r>
            <a:r>
              <a:rPr lang="it-IT" sz="2400" dirty="0" err="1" smtClean="0"/>
              <a:t>personne</a:t>
            </a:r>
            <a:r>
              <a:rPr lang="it-IT" sz="2400" dirty="0" smtClean="0"/>
              <a:t> «</a:t>
            </a:r>
            <a:r>
              <a:rPr lang="it-IT" sz="2400" i="1" dirty="0" smtClean="0"/>
              <a:t>idiote</a:t>
            </a:r>
            <a:r>
              <a:rPr lang="it-IT" sz="2400" dirty="0" smtClean="0"/>
              <a:t>»; le </a:t>
            </a:r>
            <a:r>
              <a:rPr lang="it-IT" sz="2400" dirty="0" err="1" smtClean="0"/>
              <a:t>verbe</a:t>
            </a:r>
            <a:r>
              <a:rPr lang="it-IT" sz="2400" dirty="0" smtClean="0"/>
              <a:t> </a:t>
            </a:r>
            <a:r>
              <a:rPr lang="it-IT" sz="2400" dirty="0" err="1" smtClean="0"/>
              <a:t>canadien</a:t>
            </a:r>
            <a:r>
              <a:rPr lang="it-IT" sz="2400" dirty="0" smtClean="0"/>
              <a:t> «</a:t>
            </a:r>
            <a:r>
              <a:rPr lang="it-IT" sz="2400" i="1" dirty="0" smtClean="0"/>
              <a:t>se </a:t>
            </a:r>
            <a:r>
              <a:rPr lang="it-IT" sz="2400" i="1" dirty="0" err="1" smtClean="0"/>
              <a:t>désâmer</a:t>
            </a:r>
            <a:r>
              <a:rPr lang="it-IT" sz="2400" dirty="0" smtClean="0"/>
              <a:t>» qui </a:t>
            </a:r>
            <a:r>
              <a:rPr lang="it-IT" sz="2400" dirty="0" err="1" smtClean="0"/>
              <a:t>veut</a:t>
            </a:r>
            <a:r>
              <a:rPr lang="it-IT" sz="2400" dirty="0" smtClean="0"/>
              <a:t> dire «</a:t>
            </a:r>
            <a:r>
              <a:rPr lang="it-IT" sz="2400" i="1" dirty="0" smtClean="0"/>
              <a:t>se </a:t>
            </a:r>
            <a:r>
              <a:rPr lang="it-IT" sz="2400" i="1" dirty="0" err="1" smtClean="0"/>
              <a:t>donner</a:t>
            </a:r>
            <a:r>
              <a:rPr lang="it-IT" sz="2400" i="1" dirty="0" smtClean="0"/>
              <a:t> </a:t>
            </a:r>
            <a:r>
              <a:rPr lang="it-IT" sz="2400" i="1" dirty="0" err="1" smtClean="0"/>
              <a:t>beaucoup</a:t>
            </a:r>
            <a:r>
              <a:rPr lang="it-IT" sz="2400" i="1" dirty="0" smtClean="0"/>
              <a:t> de mal</a:t>
            </a:r>
            <a:r>
              <a:rPr lang="it-IT" sz="2400" dirty="0" smtClean="0"/>
              <a:t>» </a:t>
            </a:r>
            <a:r>
              <a:rPr lang="it-IT" sz="2400" dirty="0" err="1" smtClean="0"/>
              <a:t>ainsi</a:t>
            </a:r>
            <a:r>
              <a:rPr lang="it-IT" sz="2400" dirty="0" smtClean="0"/>
              <a:t> </a:t>
            </a:r>
            <a:r>
              <a:rPr lang="it-IT" sz="2400" dirty="0" err="1" smtClean="0"/>
              <a:t>que</a:t>
            </a:r>
            <a:r>
              <a:rPr lang="it-IT" sz="2400" dirty="0" smtClean="0"/>
              <a:t> «</a:t>
            </a:r>
            <a:r>
              <a:rPr lang="it-IT" sz="2400" i="1" dirty="0" err="1" smtClean="0"/>
              <a:t>faire</a:t>
            </a:r>
            <a:r>
              <a:rPr lang="it-IT" sz="2400" i="1" dirty="0" smtClean="0"/>
              <a:t> un petit velours à </a:t>
            </a:r>
            <a:r>
              <a:rPr lang="it-IT" sz="2400" i="1" dirty="0" err="1" smtClean="0"/>
              <a:t>quelqu'un</a:t>
            </a:r>
            <a:r>
              <a:rPr lang="it-IT" sz="2400" dirty="0" smtClean="0"/>
              <a:t>», </a:t>
            </a:r>
            <a:r>
              <a:rPr lang="it-IT" sz="2400" dirty="0" err="1" smtClean="0"/>
              <a:t>soit</a:t>
            </a:r>
            <a:r>
              <a:rPr lang="it-IT" sz="2400" dirty="0" smtClean="0"/>
              <a:t> «</a:t>
            </a:r>
            <a:r>
              <a:rPr lang="it-IT" sz="2400" i="1" dirty="0" smtClean="0"/>
              <a:t>lui </a:t>
            </a:r>
            <a:r>
              <a:rPr lang="it-IT" sz="2400" i="1" dirty="0" err="1" smtClean="0"/>
              <a:t>faire</a:t>
            </a:r>
            <a:r>
              <a:rPr lang="it-IT" sz="2400" i="1" dirty="0" smtClean="0"/>
              <a:t> </a:t>
            </a:r>
            <a:r>
              <a:rPr lang="it-IT" sz="2400" i="1" dirty="0" err="1" smtClean="0"/>
              <a:t>plaisir</a:t>
            </a:r>
            <a:r>
              <a:rPr lang="it-IT" sz="2400" dirty="0" smtClean="0"/>
              <a:t>».</a:t>
            </a:r>
            <a:endParaRPr lang="fr-CA" sz="2400" dirty="0"/>
          </a:p>
        </p:txBody>
      </p:sp>
    </p:spTree>
    <p:extLst>
      <p:ext uri="{BB962C8B-B14F-4D97-AF65-F5344CB8AC3E}">
        <p14:creationId xmlns:p14="http://schemas.microsoft.com/office/powerpoint/2010/main" val="3082471529"/>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dirty="0" smtClean="0"/>
              <a:t>L’</a:t>
            </a:r>
            <a:r>
              <a:rPr lang="it-IT" sz="2800" dirty="0" err="1" smtClean="0"/>
              <a:t>organisation</a:t>
            </a:r>
            <a:r>
              <a:rPr lang="it-IT" sz="2800" dirty="0" smtClean="0"/>
              <a:t> d’un </a:t>
            </a:r>
            <a:r>
              <a:rPr lang="it-IT" sz="2800" dirty="0" err="1" smtClean="0"/>
              <a:t>dictionnaire</a:t>
            </a:r>
            <a:endParaRPr lang="it-IT" sz="2800" dirty="0"/>
          </a:p>
        </p:txBody>
      </p:sp>
      <p:sp>
        <p:nvSpPr>
          <p:cNvPr id="3" name="Segnaposto contenuto 2"/>
          <p:cNvSpPr>
            <a:spLocks noGrp="1"/>
          </p:cNvSpPr>
          <p:nvPr>
            <p:ph idx="1"/>
          </p:nvPr>
        </p:nvSpPr>
        <p:spPr/>
        <p:txBody>
          <a:bodyPr>
            <a:normAutofit fontScale="92500"/>
          </a:bodyPr>
          <a:lstStyle/>
          <a:p>
            <a:pPr algn="just"/>
            <a:r>
              <a:rPr lang="fr-FR" sz="2400" b="1" dirty="0"/>
              <a:t>Nomenclature. </a:t>
            </a:r>
            <a:r>
              <a:rPr lang="fr-FR" sz="2400" dirty="0"/>
              <a:t>C’est l’ensemble des entrées, c’est-à-dire les mots mis en vedette. Chaque dictionnaire fait son propre choix</a:t>
            </a:r>
            <a:r>
              <a:rPr lang="fr-FR" sz="2400" b="1" dirty="0"/>
              <a:t>. C’est un lieu de lecture de la visée culturelle d’un dictionnaire.</a:t>
            </a:r>
            <a:endParaRPr lang="it-IT" sz="2400" b="1" dirty="0"/>
          </a:p>
          <a:p>
            <a:pPr marL="0" indent="0" algn="just">
              <a:buNone/>
            </a:pPr>
            <a:r>
              <a:rPr lang="fr-FR" sz="2400" b="1" dirty="0"/>
              <a:t> </a:t>
            </a:r>
            <a:endParaRPr lang="it-IT" sz="2400" dirty="0"/>
          </a:p>
          <a:p>
            <a:pPr algn="just"/>
            <a:r>
              <a:rPr lang="fr-FR" sz="2400" b="1" dirty="0"/>
              <a:t>Macrostructure</a:t>
            </a:r>
            <a:r>
              <a:rPr lang="fr-FR" sz="2400" dirty="0"/>
              <a:t>. C’est la structure de la nomenclature, c’est-à-dire la présentation verticale des entrées, les mots qui ont été choisis et rangés par les lexicographes.  </a:t>
            </a:r>
            <a:endParaRPr lang="it-IT" sz="2400" dirty="0"/>
          </a:p>
          <a:p>
            <a:pPr marL="0" indent="0" algn="just">
              <a:buNone/>
            </a:pPr>
            <a:r>
              <a:rPr lang="fr-FR" sz="2400" dirty="0"/>
              <a:t> </a:t>
            </a:r>
            <a:endParaRPr lang="it-IT" sz="2400" dirty="0"/>
          </a:p>
          <a:p>
            <a:pPr algn="just"/>
            <a:r>
              <a:rPr lang="fr-FR" sz="2400" b="1" dirty="0"/>
              <a:t>Microstructure. </a:t>
            </a:r>
            <a:r>
              <a:rPr lang="fr-FR" sz="2400" dirty="0"/>
              <a:t>C’est la structure horizontale qui présente toutes les informations (composantes) sur l’entrée. L’entrée et toutes les composantes forment l’article. </a:t>
            </a:r>
            <a:r>
              <a:rPr lang="fr-FR" sz="2400" b="1" dirty="0"/>
              <a:t>C’est un lieu de lecture de la visée culturelle d’un dictionnaire. </a:t>
            </a:r>
            <a:endParaRPr lang="it-IT" sz="2400" b="1" dirty="0"/>
          </a:p>
          <a:p>
            <a:endParaRPr lang="it-IT" sz="2400" dirty="0"/>
          </a:p>
        </p:txBody>
      </p:sp>
    </p:spTree>
    <p:extLst>
      <p:ext uri="{BB962C8B-B14F-4D97-AF65-F5344CB8AC3E}">
        <p14:creationId xmlns:p14="http://schemas.microsoft.com/office/powerpoint/2010/main" val="2898655854"/>
      </p:ext>
    </p:extLst>
  </p:cSld>
  <p:clrMapOvr>
    <a:masterClrMapping/>
  </p:clrMapOvr>
  <p:timing>
    <p:tnLst>
      <p:par>
        <p:cTn xmlns:p14="http://schemas.microsoft.com/office/powerpoint/2010/mai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7553" name="Titolo 1"/>
          <p:cNvSpPr>
            <a:spLocks noGrp="1"/>
          </p:cNvSpPr>
          <p:nvPr>
            <p:ph type="title"/>
          </p:nvPr>
        </p:nvSpPr>
        <p:spPr/>
        <p:txBody>
          <a:bodyPr/>
          <a:lstStyle/>
          <a:p>
            <a:pPr eaLnBrk="1" hangingPunct="1"/>
            <a:r>
              <a:rPr lang="it-IT" sz="2800" dirty="0" err="1">
                <a:latin typeface="Arial" charset="0"/>
                <a:ea typeface="MS PGothic" charset="0"/>
              </a:rPr>
              <a:t>Lieux</a:t>
            </a:r>
            <a:r>
              <a:rPr lang="it-IT" sz="2800" dirty="0">
                <a:latin typeface="Arial" charset="0"/>
                <a:ea typeface="MS PGothic" charset="0"/>
              </a:rPr>
              <a:t> </a:t>
            </a:r>
            <a:r>
              <a:rPr lang="it-IT" sz="2800" dirty="0" smtClean="0">
                <a:latin typeface="Arial" charset="0"/>
                <a:ea typeface="MS PGothic" charset="0"/>
              </a:rPr>
              <a:t>d</a:t>
            </a:r>
            <a:r>
              <a:rPr lang="ja-JP" altLang="it-IT" sz="2800" dirty="0" smtClean="0">
                <a:latin typeface="Arial" charset="0"/>
                <a:ea typeface="MS PGothic" charset="0"/>
              </a:rPr>
              <a:t>’</a:t>
            </a:r>
            <a:r>
              <a:rPr lang="it-IT" altLang="ja-JP" sz="2800" dirty="0" err="1" smtClean="0">
                <a:latin typeface="Arial" charset="0"/>
                <a:ea typeface="MS PGothic" charset="0"/>
              </a:rPr>
              <a:t>observation</a:t>
            </a:r>
            <a:r>
              <a:rPr lang="it-IT" altLang="ja-JP" sz="2800" dirty="0" smtClean="0">
                <a:latin typeface="Arial" charset="0"/>
                <a:ea typeface="MS PGothic" charset="0"/>
              </a:rPr>
              <a:t> pour </a:t>
            </a:r>
            <a:r>
              <a:rPr lang="it-IT" altLang="ja-JP" sz="2800" dirty="0" err="1" smtClean="0">
                <a:latin typeface="Arial" charset="0"/>
                <a:ea typeface="MS PGothic" charset="0"/>
              </a:rPr>
              <a:t>saisir</a:t>
            </a:r>
            <a:r>
              <a:rPr lang="it-IT" altLang="ja-JP" sz="2800" dirty="0" smtClean="0">
                <a:latin typeface="Arial" charset="0"/>
                <a:ea typeface="MS PGothic" charset="0"/>
              </a:rPr>
              <a:t> la culture</a:t>
            </a:r>
            <a:endParaRPr lang="it-IT" sz="2800" dirty="0">
              <a:latin typeface="Arial" charset="0"/>
              <a:ea typeface="MS PGothic" charset="0"/>
            </a:endParaRPr>
          </a:p>
        </p:txBody>
      </p:sp>
      <p:sp>
        <p:nvSpPr>
          <p:cNvPr id="407554" name="Segnaposto contenuto 2"/>
          <p:cNvSpPr>
            <a:spLocks noGrp="1"/>
          </p:cNvSpPr>
          <p:nvPr>
            <p:ph idx="1"/>
          </p:nvPr>
        </p:nvSpPr>
        <p:spPr/>
        <p:txBody>
          <a:bodyPr/>
          <a:lstStyle/>
          <a:p>
            <a:pPr eaLnBrk="1" hangingPunct="1">
              <a:lnSpc>
                <a:spcPct val="90000"/>
              </a:lnSpc>
            </a:pPr>
            <a:r>
              <a:rPr lang="it-IT" sz="2200" dirty="0" err="1">
                <a:latin typeface="Arial" charset="0"/>
                <a:ea typeface="MS PGothic" charset="0"/>
                <a:cs typeface="MS PGothic" charset="0"/>
              </a:rPr>
              <a:t>Discours</a:t>
            </a:r>
            <a:r>
              <a:rPr lang="it-IT" sz="2200" dirty="0">
                <a:latin typeface="Arial" charset="0"/>
                <a:ea typeface="MS PGothic" charset="0"/>
                <a:cs typeface="MS PGothic" charset="0"/>
              </a:rPr>
              <a:t> </a:t>
            </a:r>
            <a:r>
              <a:rPr lang="it-IT" sz="2200" dirty="0" err="1">
                <a:latin typeface="Arial" charset="0"/>
                <a:ea typeface="MS PGothic" charset="0"/>
                <a:cs typeface="MS PGothic" charset="0"/>
              </a:rPr>
              <a:t>préfaciels</a:t>
            </a:r>
            <a:r>
              <a:rPr lang="it-IT" sz="2200" dirty="0">
                <a:latin typeface="Arial" charset="0"/>
                <a:ea typeface="MS PGothic" charset="0"/>
                <a:cs typeface="MS PGothic" charset="0"/>
              </a:rPr>
              <a:t> </a:t>
            </a:r>
            <a:endParaRPr lang="it-IT" altLang="ja-JP" sz="2200" dirty="0">
              <a:latin typeface="Arial" charset="0"/>
              <a:ea typeface="MS PGothic" charset="0"/>
              <a:cs typeface="MS PGothic" charset="0"/>
            </a:endParaRPr>
          </a:p>
          <a:p>
            <a:pPr eaLnBrk="1" hangingPunct="1">
              <a:lnSpc>
                <a:spcPct val="90000"/>
              </a:lnSpc>
            </a:pPr>
            <a:r>
              <a:rPr lang="it-IT" sz="2200" dirty="0" err="1">
                <a:latin typeface="Arial" charset="0"/>
                <a:ea typeface="MS PGothic" charset="0"/>
                <a:cs typeface="MS PGothic" charset="0"/>
              </a:rPr>
              <a:t>Macrostructure</a:t>
            </a:r>
            <a:r>
              <a:rPr lang="it-IT" sz="2200" dirty="0">
                <a:latin typeface="Arial" charset="0"/>
                <a:ea typeface="MS PGothic" charset="0"/>
                <a:cs typeface="MS PGothic" charset="0"/>
              </a:rPr>
              <a:t> : le </a:t>
            </a:r>
            <a:r>
              <a:rPr lang="it-IT" sz="2200" dirty="0" err="1">
                <a:latin typeface="Arial" charset="0"/>
                <a:ea typeface="MS PGothic" charset="0"/>
                <a:cs typeface="MS PGothic" charset="0"/>
              </a:rPr>
              <a:t>choix</a:t>
            </a:r>
            <a:r>
              <a:rPr lang="it-IT" sz="2200" dirty="0">
                <a:latin typeface="Arial" charset="0"/>
                <a:ea typeface="MS PGothic" charset="0"/>
                <a:cs typeface="MS PGothic" charset="0"/>
              </a:rPr>
              <a:t> </a:t>
            </a:r>
            <a:r>
              <a:rPr lang="it-IT" sz="2200" dirty="0" err="1">
                <a:latin typeface="Arial" charset="0"/>
                <a:ea typeface="MS PGothic" charset="0"/>
                <a:cs typeface="MS PGothic" charset="0"/>
              </a:rPr>
              <a:t>des</a:t>
            </a:r>
            <a:r>
              <a:rPr lang="it-IT" sz="2200" dirty="0">
                <a:latin typeface="Arial" charset="0"/>
                <a:ea typeface="MS PGothic" charset="0"/>
                <a:cs typeface="MS PGothic" charset="0"/>
              </a:rPr>
              <a:t> </a:t>
            </a:r>
            <a:r>
              <a:rPr lang="it-IT" sz="2200" dirty="0" err="1">
                <a:latin typeface="Arial" charset="0"/>
                <a:ea typeface="MS PGothic" charset="0"/>
                <a:cs typeface="MS PGothic" charset="0"/>
              </a:rPr>
              <a:t>entrées</a:t>
            </a:r>
            <a:endParaRPr lang="it-IT" sz="2200" dirty="0">
              <a:latin typeface="Arial" charset="0"/>
              <a:ea typeface="MS PGothic" charset="0"/>
              <a:cs typeface="MS PGothic" charset="0"/>
            </a:endParaRPr>
          </a:p>
          <a:p>
            <a:pPr eaLnBrk="1" hangingPunct="1">
              <a:lnSpc>
                <a:spcPct val="90000"/>
              </a:lnSpc>
            </a:pPr>
            <a:r>
              <a:rPr lang="it-IT" sz="2200" dirty="0" err="1">
                <a:latin typeface="Arial" charset="0"/>
                <a:ea typeface="MS PGothic" charset="0"/>
                <a:cs typeface="MS PGothic" charset="0"/>
              </a:rPr>
              <a:t>Microstructure</a:t>
            </a:r>
            <a:r>
              <a:rPr lang="it-IT" sz="2200" dirty="0">
                <a:latin typeface="Arial" charset="0"/>
                <a:ea typeface="MS PGothic" charset="0"/>
                <a:cs typeface="MS PGothic" charset="0"/>
              </a:rPr>
              <a:t> : </a:t>
            </a:r>
            <a:r>
              <a:rPr lang="it-IT" sz="2200" dirty="0" err="1">
                <a:latin typeface="Arial" charset="0"/>
                <a:ea typeface="MS PGothic" charset="0"/>
                <a:cs typeface="MS PGothic" charset="0"/>
              </a:rPr>
              <a:t>tous</a:t>
            </a:r>
            <a:r>
              <a:rPr lang="it-IT" sz="2200" dirty="0">
                <a:latin typeface="Arial" charset="0"/>
                <a:ea typeface="MS PGothic" charset="0"/>
                <a:cs typeface="MS PGothic" charset="0"/>
              </a:rPr>
              <a:t> </a:t>
            </a:r>
            <a:r>
              <a:rPr lang="it-IT" sz="2200" dirty="0" err="1">
                <a:latin typeface="Arial" charset="0"/>
                <a:ea typeface="MS PGothic" charset="0"/>
                <a:cs typeface="MS PGothic" charset="0"/>
              </a:rPr>
              <a:t>les</a:t>
            </a:r>
            <a:r>
              <a:rPr lang="it-IT" sz="2200" dirty="0">
                <a:latin typeface="Arial" charset="0"/>
                <a:ea typeface="MS PGothic" charset="0"/>
                <a:cs typeface="MS PGothic" charset="0"/>
              </a:rPr>
              <a:t> </a:t>
            </a:r>
            <a:r>
              <a:rPr lang="it-IT" sz="2200" dirty="0" err="1">
                <a:latin typeface="Arial" charset="0"/>
                <a:ea typeface="MS PGothic" charset="0"/>
                <a:cs typeface="MS PGothic" charset="0"/>
              </a:rPr>
              <a:t>renseignements</a:t>
            </a:r>
            <a:endParaRPr lang="it-IT" sz="2200" dirty="0">
              <a:latin typeface="Arial" charset="0"/>
              <a:ea typeface="MS PGothic" charset="0"/>
              <a:cs typeface="MS PGothic" charset="0"/>
            </a:endParaRPr>
          </a:p>
          <a:p>
            <a:pPr eaLnBrk="1" hangingPunct="1">
              <a:lnSpc>
                <a:spcPct val="90000"/>
              </a:lnSpc>
            </a:pPr>
            <a:r>
              <a:rPr lang="it-IT" sz="2200" dirty="0" err="1">
                <a:latin typeface="Arial" charset="0"/>
                <a:ea typeface="MS PGothic" charset="0"/>
                <a:cs typeface="MS PGothic" charset="0"/>
              </a:rPr>
              <a:t>Orthographe</a:t>
            </a:r>
            <a:endParaRPr lang="it-IT" sz="2200" dirty="0">
              <a:latin typeface="Arial" charset="0"/>
              <a:ea typeface="MS PGothic" charset="0"/>
              <a:cs typeface="MS PGothic" charset="0"/>
            </a:endParaRPr>
          </a:p>
          <a:p>
            <a:pPr eaLnBrk="1" hangingPunct="1">
              <a:lnSpc>
                <a:spcPct val="90000"/>
              </a:lnSpc>
            </a:pPr>
            <a:r>
              <a:rPr lang="it-IT" sz="2200" dirty="0" err="1">
                <a:latin typeface="Arial" charset="0"/>
                <a:ea typeface="MS PGothic" charset="0"/>
                <a:cs typeface="MS PGothic" charset="0"/>
              </a:rPr>
              <a:t>Prononciation</a:t>
            </a:r>
            <a:endParaRPr lang="it-IT" sz="2200" dirty="0">
              <a:latin typeface="Arial" charset="0"/>
              <a:ea typeface="MS PGothic" charset="0"/>
              <a:cs typeface="MS PGothic" charset="0"/>
            </a:endParaRPr>
          </a:p>
          <a:p>
            <a:pPr eaLnBrk="1" hangingPunct="1">
              <a:lnSpc>
                <a:spcPct val="90000"/>
              </a:lnSpc>
            </a:pPr>
            <a:r>
              <a:rPr lang="it-IT" sz="2200" dirty="0" err="1">
                <a:latin typeface="Arial" charset="0"/>
                <a:ea typeface="MS PGothic" charset="0"/>
                <a:cs typeface="MS PGothic" charset="0"/>
              </a:rPr>
              <a:t>Genre</a:t>
            </a:r>
            <a:r>
              <a:rPr lang="it-IT" sz="2200" dirty="0">
                <a:latin typeface="Arial" charset="0"/>
                <a:ea typeface="MS PGothic" charset="0"/>
                <a:cs typeface="MS PGothic" charset="0"/>
              </a:rPr>
              <a:t> </a:t>
            </a:r>
            <a:r>
              <a:rPr lang="it-IT" sz="2200" dirty="0" err="1">
                <a:latin typeface="Arial" charset="0"/>
                <a:ea typeface="MS PGothic" charset="0"/>
                <a:cs typeface="MS PGothic" charset="0"/>
              </a:rPr>
              <a:t>grammatical</a:t>
            </a:r>
            <a:endParaRPr lang="it-IT" sz="2200" dirty="0">
              <a:latin typeface="Arial" charset="0"/>
              <a:ea typeface="MS PGothic" charset="0"/>
              <a:cs typeface="MS PGothic" charset="0"/>
            </a:endParaRPr>
          </a:p>
          <a:p>
            <a:pPr eaLnBrk="1" hangingPunct="1">
              <a:lnSpc>
                <a:spcPct val="90000"/>
              </a:lnSpc>
            </a:pPr>
            <a:r>
              <a:rPr lang="it-IT" sz="2200" dirty="0">
                <a:latin typeface="Arial" charset="0"/>
                <a:ea typeface="MS PGothic" charset="0"/>
                <a:cs typeface="MS PGothic" charset="0"/>
              </a:rPr>
              <a:t>Marques d</a:t>
            </a:r>
            <a:r>
              <a:rPr lang="ja-JP" altLang="it-IT" sz="2200" dirty="0">
                <a:latin typeface="Arial" charset="0"/>
                <a:ea typeface="MS PGothic" charset="0"/>
                <a:cs typeface="MS PGothic" charset="0"/>
              </a:rPr>
              <a:t>’</a:t>
            </a:r>
            <a:r>
              <a:rPr lang="it-IT" altLang="ja-JP" sz="2200" dirty="0" err="1">
                <a:latin typeface="Arial" charset="0"/>
                <a:ea typeface="MS PGothic" charset="0"/>
                <a:cs typeface="MS PGothic" charset="0"/>
              </a:rPr>
              <a:t>usage</a:t>
            </a:r>
            <a:endParaRPr lang="it-IT" altLang="ja-JP" sz="2200" dirty="0">
              <a:latin typeface="Arial" charset="0"/>
              <a:ea typeface="MS PGothic" charset="0"/>
              <a:cs typeface="MS PGothic" charset="0"/>
            </a:endParaRPr>
          </a:p>
          <a:p>
            <a:pPr eaLnBrk="1" hangingPunct="1">
              <a:lnSpc>
                <a:spcPct val="90000"/>
              </a:lnSpc>
            </a:pPr>
            <a:r>
              <a:rPr lang="it-IT" sz="2200" dirty="0" err="1">
                <a:latin typeface="Arial" charset="0"/>
                <a:ea typeface="MS PGothic" charset="0"/>
                <a:cs typeface="MS PGothic" charset="0"/>
              </a:rPr>
              <a:t>Définition</a:t>
            </a:r>
            <a:endParaRPr lang="it-IT" sz="2200" dirty="0">
              <a:latin typeface="Arial" charset="0"/>
              <a:ea typeface="MS PGothic" charset="0"/>
              <a:cs typeface="MS PGothic" charset="0"/>
            </a:endParaRPr>
          </a:p>
          <a:p>
            <a:pPr eaLnBrk="1" hangingPunct="1">
              <a:lnSpc>
                <a:spcPct val="90000"/>
              </a:lnSpc>
            </a:pPr>
            <a:r>
              <a:rPr lang="it-IT" sz="2200" dirty="0" err="1">
                <a:latin typeface="Arial" charset="0"/>
                <a:ea typeface="MS PGothic" charset="0"/>
                <a:cs typeface="MS PGothic" charset="0"/>
              </a:rPr>
              <a:t>Exemples</a:t>
            </a:r>
            <a:endParaRPr lang="it-IT" sz="2200" dirty="0">
              <a:latin typeface="Arial" charset="0"/>
              <a:ea typeface="MS PGothic" charset="0"/>
              <a:cs typeface="MS PGothic" charset="0"/>
            </a:endParaRPr>
          </a:p>
          <a:p>
            <a:pPr eaLnBrk="1" hangingPunct="1">
              <a:lnSpc>
                <a:spcPct val="90000"/>
              </a:lnSpc>
            </a:pPr>
            <a:r>
              <a:rPr lang="it-IT" sz="2200" dirty="0" err="1">
                <a:latin typeface="Arial" charset="0"/>
                <a:ea typeface="MS PGothic" charset="0"/>
                <a:cs typeface="MS PGothic" charset="0"/>
              </a:rPr>
              <a:t>Remarques</a:t>
            </a:r>
            <a:endParaRPr lang="it-IT" sz="2200" dirty="0">
              <a:latin typeface="Arial" charset="0"/>
              <a:ea typeface="MS PGothic" charset="0"/>
              <a:cs typeface="MS PGothic" charset="0"/>
            </a:endParaRPr>
          </a:p>
          <a:p>
            <a:pPr eaLnBrk="1" hangingPunct="1">
              <a:lnSpc>
                <a:spcPct val="90000"/>
              </a:lnSpc>
            </a:pPr>
            <a:r>
              <a:rPr lang="it-IT" sz="2200" dirty="0" err="1">
                <a:latin typeface="Arial" charset="0"/>
                <a:ea typeface="MS PGothic" charset="0"/>
                <a:cs typeface="MS PGothic" charset="0"/>
              </a:rPr>
              <a:t>Renvois</a:t>
            </a:r>
            <a:endParaRPr lang="it-IT" sz="2200" dirty="0">
              <a:latin typeface="Arial" charset="0"/>
              <a:ea typeface="MS PGothic" charset="0"/>
              <a:cs typeface="MS PGothic" charset="0"/>
            </a:endParaRPr>
          </a:p>
          <a:p>
            <a:pPr eaLnBrk="1" hangingPunct="1">
              <a:lnSpc>
                <a:spcPct val="90000"/>
              </a:lnSpc>
            </a:pPr>
            <a:r>
              <a:rPr lang="it-IT" sz="2200" dirty="0" err="1">
                <a:latin typeface="Arial" charset="0"/>
                <a:ea typeface="MS PGothic" charset="0"/>
                <a:cs typeface="MS PGothic" charset="0"/>
              </a:rPr>
              <a:t>Antonymes</a:t>
            </a:r>
            <a:endParaRPr lang="it-IT" sz="2200" dirty="0">
              <a:latin typeface="Arial" charset="0"/>
              <a:ea typeface="MS PGothic" charset="0"/>
              <a:cs typeface="MS PGothic" charset="0"/>
            </a:endParaRPr>
          </a:p>
        </p:txBody>
      </p:sp>
    </p:spTree>
    <p:extLst>
      <p:ext uri="{BB962C8B-B14F-4D97-AF65-F5344CB8AC3E}">
        <p14:creationId xmlns:p14="http://schemas.microsoft.com/office/powerpoint/2010/main" val="1646156663"/>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18" name="Titolo 1"/>
          <p:cNvSpPr>
            <a:spLocks noGrp="1"/>
          </p:cNvSpPr>
          <p:nvPr>
            <p:ph type="title"/>
          </p:nvPr>
        </p:nvSpPr>
        <p:spPr/>
        <p:txBody>
          <a:bodyPr/>
          <a:lstStyle/>
          <a:p>
            <a:r>
              <a:rPr lang="it-IT" altLang="it-IT" sz="2800"/>
              <a:t>Le bleu</a:t>
            </a:r>
          </a:p>
        </p:txBody>
      </p:sp>
      <p:sp>
        <p:nvSpPr>
          <p:cNvPr id="162819" name="Segnaposto contenuto 2"/>
          <p:cNvSpPr>
            <a:spLocks noGrp="1"/>
          </p:cNvSpPr>
          <p:nvPr>
            <p:ph idx="1"/>
          </p:nvPr>
        </p:nvSpPr>
        <p:spPr/>
        <p:txBody>
          <a:bodyPr/>
          <a:lstStyle/>
          <a:p>
            <a:pPr algn="just"/>
            <a:r>
              <a:rPr lang="fr-FR" altLang="it-IT" sz="2400" dirty="0"/>
              <a:t>C</a:t>
            </a:r>
            <a:r>
              <a:rPr lang="fr-FR" altLang="fr-CA" sz="2400" dirty="0"/>
              <a:t>’</a:t>
            </a:r>
            <a:r>
              <a:rPr lang="fr-FR" altLang="it-IT" sz="2400" dirty="0"/>
              <a:t>est la couleur préférée en Occident depuis le XIXe siècle. Le bleu au temps des Anciens n</a:t>
            </a:r>
            <a:r>
              <a:rPr lang="fr-FR" altLang="fr-CA" sz="2400" dirty="0"/>
              <a:t>’</a:t>
            </a:r>
            <a:r>
              <a:rPr lang="fr-FR" altLang="it-IT" sz="2400" dirty="0"/>
              <a:t>était </a:t>
            </a:r>
            <a:r>
              <a:rPr lang="fr-FR" altLang="it-IT" sz="2400" b="1" dirty="0"/>
              <a:t>pas nommé. </a:t>
            </a:r>
            <a:r>
              <a:rPr lang="fr-FR" altLang="it-IT" sz="2400" dirty="0"/>
              <a:t>Au cours du XIXe siècle, selon le regard évolutionniste, on a soutenu que, comme il n</a:t>
            </a:r>
            <a:r>
              <a:rPr lang="fr-FR" altLang="fr-CA" sz="2400" dirty="0"/>
              <a:t>’</a:t>
            </a:r>
            <a:r>
              <a:rPr lang="fr-FR" altLang="it-IT" sz="2400" dirty="0"/>
              <a:t>avait pas été nommé dans l</a:t>
            </a:r>
            <a:r>
              <a:rPr lang="fr-FR" altLang="fr-CA" sz="2400" dirty="0"/>
              <a:t>’</a:t>
            </a:r>
            <a:r>
              <a:rPr lang="fr-FR" altLang="ja-JP" sz="2400" i="1" dirty="0"/>
              <a:t>Iliade </a:t>
            </a:r>
            <a:r>
              <a:rPr lang="fr-FR" altLang="ja-JP" sz="2400" dirty="0"/>
              <a:t>et l</a:t>
            </a:r>
            <a:r>
              <a:rPr lang="fr-FR" altLang="fr-CA" sz="2400" dirty="0"/>
              <a:t>’</a:t>
            </a:r>
            <a:r>
              <a:rPr lang="fr-FR" altLang="ja-JP" sz="2400" i="1" dirty="0"/>
              <a:t>Odyssée, </a:t>
            </a:r>
            <a:r>
              <a:rPr lang="fr-FR" altLang="ja-JP" sz="2400" dirty="0"/>
              <a:t>les Grecs ne percevaient pas le bleu parce que « </a:t>
            </a:r>
            <a:r>
              <a:rPr lang="fr-FR" altLang="ja-JP" sz="2400" b="1" dirty="0"/>
              <a:t>l</a:t>
            </a:r>
            <a:r>
              <a:rPr lang="fr-FR" altLang="fr-CA" sz="2400" b="1" dirty="0"/>
              <a:t>’</a:t>
            </a:r>
            <a:r>
              <a:rPr lang="fr-FR" altLang="ja-JP" sz="2400" b="1" dirty="0"/>
              <a:t>organe de la couleur et de ses impressions n</a:t>
            </a:r>
            <a:r>
              <a:rPr lang="fr-FR" altLang="fr-CA" sz="2400" b="1" dirty="0"/>
              <a:t>’</a:t>
            </a:r>
            <a:r>
              <a:rPr lang="fr-FR" altLang="ja-JP" sz="2400" b="1" dirty="0"/>
              <a:t>étaient que partiellement développés</a:t>
            </a:r>
            <a:r>
              <a:rPr lang="fr-FR" altLang="ja-JP" sz="2400" dirty="0"/>
              <a:t> chez les Grecs de l</a:t>
            </a:r>
            <a:r>
              <a:rPr lang="fr-FR" altLang="fr-CA" sz="2400" dirty="0"/>
              <a:t>’</a:t>
            </a:r>
            <a:r>
              <a:rPr lang="fr-FR" altLang="ja-JP" sz="2400" dirty="0"/>
              <a:t>âge héroïque. » (Gladstone 1858). Ce qui a même conduit Nietzche à affirmer que les « Grecs voyaient la nature d</a:t>
            </a:r>
            <a:r>
              <a:rPr lang="fr-FR" altLang="fr-CA" sz="2400" dirty="0"/>
              <a:t>’</a:t>
            </a:r>
            <a:r>
              <a:rPr lang="fr-FR" altLang="ja-JP" sz="2400" dirty="0"/>
              <a:t>une autre façon que nous, il faut admettre que leur œil était aveugle pour le bleu et le vert » (Nietzche 1881, p. 426).  </a:t>
            </a:r>
            <a:endParaRPr lang="it-IT" altLang="ja-JP" dirty="0"/>
          </a:p>
          <a:p>
            <a:endParaRPr lang="it-IT" altLang="it-IT" dirty="0"/>
          </a:p>
        </p:txBody>
      </p:sp>
    </p:spTree>
    <p:extLst>
      <p:ext uri="{BB962C8B-B14F-4D97-AF65-F5344CB8AC3E}">
        <p14:creationId xmlns:p14="http://schemas.microsoft.com/office/powerpoint/2010/main" val="1999491081"/>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8577" name="Titolo 1"/>
          <p:cNvSpPr>
            <a:spLocks noGrp="1"/>
          </p:cNvSpPr>
          <p:nvPr>
            <p:ph type="title"/>
          </p:nvPr>
        </p:nvSpPr>
        <p:spPr/>
        <p:txBody>
          <a:bodyPr/>
          <a:lstStyle/>
          <a:p>
            <a:pPr eaLnBrk="1" hangingPunct="1"/>
            <a:r>
              <a:rPr lang="it-IT" sz="2800" dirty="0" err="1">
                <a:latin typeface="Arial" charset="0"/>
                <a:ea typeface="MS PGothic" charset="0"/>
              </a:rPr>
              <a:t>Discours</a:t>
            </a:r>
            <a:r>
              <a:rPr lang="it-IT" sz="2800" dirty="0">
                <a:latin typeface="Arial" charset="0"/>
                <a:ea typeface="MS PGothic" charset="0"/>
              </a:rPr>
              <a:t> </a:t>
            </a:r>
            <a:r>
              <a:rPr lang="it-IT" sz="2800" dirty="0" err="1">
                <a:latin typeface="Arial" charset="0"/>
                <a:ea typeface="MS PGothic" charset="0"/>
              </a:rPr>
              <a:t>préfaciels</a:t>
            </a:r>
            <a:r>
              <a:rPr lang="it-IT" sz="2800" dirty="0">
                <a:latin typeface="Arial" charset="0"/>
                <a:ea typeface="MS PGothic" charset="0"/>
              </a:rPr>
              <a:t> </a:t>
            </a:r>
            <a:r>
              <a:rPr lang="it-IT" sz="2800" dirty="0" smtClean="0">
                <a:latin typeface="Arial" charset="0"/>
                <a:ea typeface="MS PGothic" charset="0"/>
              </a:rPr>
              <a:t>:</a:t>
            </a:r>
            <a:r>
              <a:rPr lang="it-IT" altLang="ja-JP" sz="2800" dirty="0">
                <a:latin typeface="Arial" charset="0"/>
                <a:ea typeface="MS PGothic" charset="0"/>
              </a:rPr>
              <a:t/>
            </a:r>
            <a:br>
              <a:rPr lang="it-IT" altLang="ja-JP" sz="2800" dirty="0">
                <a:latin typeface="Arial" charset="0"/>
                <a:ea typeface="MS PGothic" charset="0"/>
              </a:rPr>
            </a:br>
            <a:r>
              <a:rPr lang="it-IT" altLang="ja-JP" sz="2800" dirty="0" err="1">
                <a:latin typeface="Arial" charset="0"/>
                <a:ea typeface="MS PGothic" charset="0"/>
              </a:rPr>
              <a:t>Déclaration</a:t>
            </a:r>
            <a:r>
              <a:rPr lang="it-IT" altLang="ja-JP" sz="2800" dirty="0">
                <a:latin typeface="Arial" charset="0"/>
                <a:ea typeface="MS PGothic" charset="0"/>
              </a:rPr>
              <a:t> de </a:t>
            </a:r>
            <a:r>
              <a:rPr lang="it-IT" altLang="ja-JP" sz="2800" dirty="0" err="1">
                <a:latin typeface="Arial" charset="0"/>
                <a:ea typeface="MS PGothic" charset="0"/>
              </a:rPr>
              <a:t>combat</a:t>
            </a:r>
            <a:endParaRPr lang="it-IT" sz="2800" dirty="0">
              <a:latin typeface="Arial" charset="0"/>
              <a:ea typeface="MS PGothic" charset="0"/>
            </a:endParaRPr>
          </a:p>
        </p:txBody>
      </p:sp>
      <p:sp>
        <p:nvSpPr>
          <p:cNvPr id="408578" name="Segnaposto contenuto 2"/>
          <p:cNvSpPr>
            <a:spLocks noGrp="1"/>
          </p:cNvSpPr>
          <p:nvPr>
            <p:ph idx="1"/>
          </p:nvPr>
        </p:nvSpPr>
        <p:spPr/>
        <p:txBody>
          <a:bodyPr/>
          <a:lstStyle/>
          <a:p>
            <a:pPr algn="just" eaLnBrk="1" hangingPunct="1">
              <a:lnSpc>
                <a:spcPct val="90000"/>
              </a:lnSpc>
            </a:pPr>
            <a:r>
              <a:rPr lang="fr-FR" sz="2400" dirty="0">
                <a:latin typeface="Arial" charset="0"/>
                <a:ea typeface="MS PGothic" charset="0"/>
                <a:cs typeface="MS PGothic" charset="0"/>
              </a:rPr>
              <a:t>Au-delà de la fonction de référence, ce dictionnaire </a:t>
            </a:r>
            <a:r>
              <a:rPr lang="fr-FR" sz="2400" b="1" dirty="0">
                <a:latin typeface="Arial" charset="0"/>
                <a:ea typeface="MS PGothic" charset="0"/>
                <a:cs typeface="MS PGothic" charset="0"/>
              </a:rPr>
              <a:t>mène un combat </a:t>
            </a:r>
            <a:r>
              <a:rPr lang="fr-FR" sz="2400" dirty="0">
                <a:latin typeface="Arial" charset="0"/>
                <a:ea typeface="MS PGothic" charset="0"/>
                <a:cs typeface="MS PGothic" charset="0"/>
              </a:rPr>
              <a:t>contre la pensée unique et l’expression appauvrie. Il balaie un spectre très large d’usages allant de la pensée abstraite et des techniques contemporaines à l’expression spontanée des usages langagiers de cette France qu’on dit « d’en bas* », alors qu’elle est de partout et de tous. […] (</a:t>
            </a:r>
            <a:r>
              <a:rPr lang="fr-FR" sz="2400" dirty="0" smtClean="0">
                <a:latin typeface="Arial" charset="0"/>
                <a:ea typeface="MS PGothic" charset="0"/>
                <a:cs typeface="MS PGothic" charset="0"/>
              </a:rPr>
              <a:t>XXI). </a:t>
            </a:r>
            <a:endParaRPr lang="fr-FR" sz="2400" dirty="0">
              <a:latin typeface="Arial" charset="0"/>
              <a:ea typeface="MS PGothic" charset="0"/>
              <a:cs typeface="MS PGothic" charset="0"/>
            </a:endParaRPr>
          </a:p>
          <a:p>
            <a:r>
              <a:rPr lang="fr-FR" sz="2400" dirty="0" smtClean="0">
                <a:latin typeface="Arial" charset="0"/>
                <a:ea typeface="MS PGothic" charset="0"/>
                <a:cs typeface="MS PGothic" charset="0"/>
              </a:rPr>
              <a:t>*</a:t>
            </a:r>
            <a:r>
              <a:rPr lang="fr-FR" sz="2400" dirty="0">
                <a:latin typeface="Arial" charset="0"/>
                <a:ea typeface="MS PGothic" charset="0"/>
                <a:cs typeface="MS PGothic" charset="0"/>
              </a:rPr>
              <a:t>Exemple à l’entrée </a:t>
            </a:r>
            <a:r>
              <a:rPr lang="fr-FR" sz="2400" i="1" dirty="0" smtClean="0">
                <a:latin typeface="Arial" charset="0"/>
                <a:ea typeface="MS PGothic" charset="0"/>
                <a:cs typeface="MS PGothic" charset="0"/>
              </a:rPr>
              <a:t>Bas </a:t>
            </a:r>
            <a:r>
              <a:rPr lang="fr-FR" sz="2400" i="1" dirty="0"/>
              <a:t>La France d'en bas : les personnes de condition modeste, les classes populaires</a:t>
            </a:r>
            <a:r>
              <a:rPr lang="fr-FR" sz="2400" dirty="0"/>
              <a:t>.</a:t>
            </a:r>
          </a:p>
          <a:p>
            <a:r>
              <a:rPr lang="fr-FR" sz="1800" dirty="0"/>
              <a:t>© 2019 Dictionnaires Le Robert - Le Petit Robert de la langue française</a:t>
            </a:r>
          </a:p>
          <a:p>
            <a:pPr eaLnBrk="1" hangingPunct="1"/>
            <a:endParaRPr lang="it-IT" sz="1800" dirty="0">
              <a:latin typeface="Arial" charset="0"/>
              <a:ea typeface="MS PGothic" charset="0"/>
              <a:cs typeface="MS PGothic" charset="0"/>
            </a:endParaRPr>
          </a:p>
        </p:txBody>
      </p:sp>
    </p:spTree>
    <p:extLst>
      <p:ext uri="{BB962C8B-B14F-4D97-AF65-F5344CB8AC3E}">
        <p14:creationId xmlns:p14="http://schemas.microsoft.com/office/powerpoint/2010/main" val="2947310795"/>
      </p:ext>
    </p:extLst>
  </p:cSld>
  <p:clrMapOvr>
    <a:masterClrMapping/>
  </p:clrMapOvr>
  <p:timing>
    <p:tnLst>
      <p:par>
        <p:cTn xmlns:p14="http://schemas.microsoft.com/office/powerpoint/2010/mai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01" name="Titolo 1"/>
          <p:cNvSpPr>
            <a:spLocks noGrp="1"/>
          </p:cNvSpPr>
          <p:nvPr>
            <p:ph type="title"/>
          </p:nvPr>
        </p:nvSpPr>
        <p:spPr/>
        <p:txBody>
          <a:bodyPr/>
          <a:lstStyle/>
          <a:p>
            <a:pPr eaLnBrk="1" hangingPunct="1"/>
            <a:r>
              <a:rPr lang="it-IT" sz="2800" dirty="0" err="1">
                <a:latin typeface="Arial" charset="0"/>
                <a:ea typeface="MS PGothic" charset="0"/>
              </a:rPr>
              <a:t>Discours</a:t>
            </a:r>
            <a:r>
              <a:rPr lang="it-IT" sz="2800" dirty="0">
                <a:latin typeface="Arial" charset="0"/>
                <a:ea typeface="MS PGothic" charset="0"/>
              </a:rPr>
              <a:t> </a:t>
            </a:r>
            <a:r>
              <a:rPr lang="it-IT" sz="2800" dirty="0" err="1">
                <a:latin typeface="Arial" charset="0"/>
                <a:ea typeface="MS PGothic" charset="0"/>
              </a:rPr>
              <a:t>préfaciels</a:t>
            </a:r>
            <a:r>
              <a:rPr lang="it-IT" sz="2800" dirty="0">
                <a:latin typeface="Arial" charset="0"/>
                <a:ea typeface="MS PGothic" charset="0"/>
              </a:rPr>
              <a:t> </a:t>
            </a:r>
            <a:r>
              <a:rPr lang="it-IT" sz="2800" dirty="0" smtClean="0">
                <a:latin typeface="Arial" charset="0"/>
                <a:ea typeface="MS PGothic" charset="0"/>
              </a:rPr>
              <a:t>:</a:t>
            </a:r>
            <a:r>
              <a:rPr lang="it-IT" altLang="ja-JP" sz="2800" dirty="0">
                <a:latin typeface="Arial" charset="0"/>
                <a:ea typeface="MS PGothic" charset="0"/>
              </a:rPr>
              <a:t/>
            </a:r>
            <a:br>
              <a:rPr lang="it-IT" altLang="ja-JP" sz="2800" dirty="0">
                <a:latin typeface="Arial" charset="0"/>
                <a:ea typeface="MS PGothic" charset="0"/>
              </a:rPr>
            </a:br>
            <a:r>
              <a:rPr lang="it-IT" altLang="ja-JP" sz="2800" dirty="0" err="1">
                <a:latin typeface="Arial" charset="0"/>
                <a:ea typeface="MS PGothic" charset="0"/>
              </a:rPr>
              <a:t>Déclaration</a:t>
            </a:r>
            <a:r>
              <a:rPr lang="it-IT" altLang="ja-JP" sz="2800" dirty="0">
                <a:latin typeface="Arial" charset="0"/>
                <a:ea typeface="MS PGothic" charset="0"/>
              </a:rPr>
              <a:t> de </a:t>
            </a:r>
            <a:r>
              <a:rPr lang="it-IT" altLang="ja-JP" sz="2800" dirty="0" err="1">
                <a:latin typeface="Arial" charset="0"/>
                <a:ea typeface="MS PGothic" charset="0"/>
              </a:rPr>
              <a:t>combat</a:t>
            </a:r>
            <a:endParaRPr lang="it-IT" sz="2800" dirty="0">
              <a:latin typeface="Arial" charset="0"/>
              <a:ea typeface="MS PGothic" charset="0"/>
            </a:endParaRPr>
          </a:p>
        </p:txBody>
      </p:sp>
      <p:sp>
        <p:nvSpPr>
          <p:cNvPr id="409602" name="Segnaposto contenuto 2"/>
          <p:cNvSpPr>
            <a:spLocks noGrp="1"/>
          </p:cNvSpPr>
          <p:nvPr>
            <p:ph idx="1"/>
          </p:nvPr>
        </p:nvSpPr>
        <p:spPr/>
        <p:txBody>
          <a:bodyPr>
            <a:normAutofit fontScale="92500" lnSpcReduction="10000"/>
          </a:bodyPr>
          <a:lstStyle/>
          <a:p>
            <a:pPr algn="just" eaLnBrk="1" hangingPunct="1"/>
            <a:r>
              <a:rPr lang="fr-FR" sz="2400" dirty="0">
                <a:latin typeface="Arial" charset="0"/>
                <a:ea typeface="MS PGothic" charset="0"/>
                <a:cs typeface="MS PGothic" charset="0"/>
              </a:rPr>
              <a:t>Ce dictionnaire souhaite réagir contre une attitude nourrie d’une idéologie, celle d’une norme supérieure pour une élite dans une population ainsi hiérarchisée, et dont les usages, lorsqu’ils se distinguent de ce </a:t>
            </a:r>
            <a:r>
              <a:rPr lang="fr-FR" sz="2400" b="1" dirty="0">
                <a:latin typeface="Arial" charset="0"/>
                <a:ea typeface="MS PGothic" charset="0"/>
                <a:cs typeface="MS PGothic" charset="0"/>
              </a:rPr>
              <a:t>‘bon usage’ </a:t>
            </a:r>
            <a:r>
              <a:rPr lang="fr-FR" sz="2400" dirty="0">
                <a:latin typeface="Arial" charset="0"/>
                <a:ea typeface="MS PGothic" charset="0"/>
                <a:cs typeface="MS PGothic" charset="0"/>
              </a:rPr>
              <a:t>ne suscitent que mépris, dérision ou rejet </a:t>
            </a:r>
            <a:r>
              <a:rPr lang="fr-FR" sz="2400" dirty="0" smtClean="0">
                <a:latin typeface="Arial" charset="0"/>
                <a:ea typeface="MS PGothic" charset="0"/>
                <a:cs typeface="MS PGothic" charset="0"/>
              </a:rPr>
              <a:t>[…].</a:t>
            </a:r>
            <a:endParaRPr lang="fr-FR" sz="2400" dirty="0">
              <a:latin typeface="Arial" charset="0"/>
              <a:ea typeface="MS PGothic" charset="0"/>
              <a:cs typeface="MS PGothic" charset="0"/>
            </a:endParaRPr>
          </a:p>
          <a:p>
            <a:pPr algn="just"/>
            <a:r>
              <a:rPr lang="fr-FR" sz="2400" dirty="0">
                <a:latin typeface="Arial" charset="0"/>
                <a:ea typeface="MS PGothic" charset="0"/>
                <a:cs typeface="MS PGothic" charset="0"/>
              </a:rPr>
              <a:t>L’idéologie de l’élite, des couches supérieures, ignore superbement ou juge sévèrement, dans l’ignorance têtue du réel social, tout autre usage que le sien.  Au contraire, le </a:t>
            </a:r>
            <a:r>
              <a:rPr lang="fr-FR" sz="2400" i="1" dirty="0">
                <a:latin typeface="Arial" charset="0"/>
                <a:ea typeface="MS PGothic" charset="0"/>
                <a:cs typeface="MS PGothic" charset="0"/>
              </a:rPr>
              <a:t>Petit</a:t>
            </a:r>
            <a:r>
              <a:rPr lang="fr-FR" sz="2400" dirty="0">
                <a:latin typeface="Arial" charset="0"/>
                <a:ea typeface="MS PGothic" charset="0"/>
                <a:cs typeface="MS PGothic" charset="0"/>
              </a:rPr>
              <a:t> </a:t>
            </a:r>
            <a:r>
              <a:rPr lang="fr-FR" sz="2400" i="1" dirty="0">
                <a:latin typeface="Arial" charset="0"/>
                <a:ea typeface="MS PGothic" charset="0"/>
                <a:cs typeface="MS PGothic" charset="0"/>
              </a:rPr>
              <a:t>Robert</a:t>
            </a:r>
            <a:r>
              <a:rPr lang="fr-FR" sz="2400" dirty="0">
                <a:latin typeface="Arial" charset="0"/>
                <a:ea typeface="MS PGothic" charset="0"/>
                <a:cs typeface="MS PGothic" charset="0"/>
              </a:rPr>
              <a:t> est ouvert à la diversité, à la communication plurielle ; il veut combattre le pessimisme intéressé et passéiste des </a:t>
            </a:r>
            <a:r>
              <a:rPr lang="fr-FR" sz="2400" b="1" dirty="0">
                <a:latin typeface="Arial" charset="0"/>
                <a:ea typeface="MS PGothic" charset="0"/>
                <a:cs typeface="MS PGothic" charset="0"/>
              </a:rPr>
              <a:t>purismes agressifs </a:t>
            </a:r>
            <a:r>
              <a:rPr lang="fr-FR" sz="2400" dirty="0">
                <a:latin typeface="Arial" charset="0"/>
                <a:ea typeface="MS PGothic" charset="0"/>
                <a:cs typeface="MS PGothic" charset="0"/>
              </a:rPr>
              <a:t>comme l’indifférence molle des laxismes. Le français le mérite. (XXII</a:t>
            </a:r>
            <a:r>
              <a:rPr lang="fr-FR" sz="2400" dirty="0" smtClean="0">
                <a:latin typeface="Arial" charset="0"/>
                <a:ea typeface="MS PGothic" charset="0"/>
                <a:cs typeface="MS PGothic" charset="0"/>
              </a:rPr>
              <a:t>) </a:t>
            </a:r>
          </a:p>
          <a:p>
            <a:pPr algn="just" eaLnBrk="1" hangingPunct="1"/>
            <a:r>
              <a:rPr lang="fr-FR" sz="2400" smtClean="0">
                <a:latin typeface="Arial" charset="0"/>
                <a:ea typeface="MS PGothic" charset="0"/>
                <a:cs typeface="MS PGothic" charset="0"/>
              </a:rPr>
              <a:t>PR 2020</a:t>
            </a:r>
            <a:endParaRPr lang="it-IT" sz="2400" dirty="0">
              <a:latin typeface="Arial" charset="0"/>
              <a:ea typeface="MS PGothic" charset="0"/>
              <a:cs typeface="MS PGothic" charset="0"/>
            </a:endParaRPr>
          </a:p>
        </p:txBody>
      </p:sp>
    </p:spTree>
    <p:extLst>
      <p:ext uri="{BB962C8B-B14F-4D97-AF65-F5344CB8AC3E}">
        <p14:creationId xmlns:p14="http://schemas.microsoft.com/office/powerpoint/2010/main" val="1485297677"/>
      </p:ext>
    </p:extLst>
  </p:cSld>
  <p:clrMapOvr>
    <a:masterClrMapping/>
  </p:clrMapOvr>
  <p:timing>
    <p:tnLst>
      <p:par>
        <p:cTn xmlns:p14="http://schemas.microsoft.com/office/powerpoint/2010/mai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7553" name="Titolo 1"/>
          <p:cNvSpPr>
            <a:spLocks noGrp="1"/>
          </p:cNvSpPr>
          <p:nvPr>
            <p:ph type="title"/>
          </p:nvPr>
        </p:nvSpPr>
        <p:spPr/>
        <p:txBody>
          <a:bodyPr/>
          <a:lstStyle/>
          <a:p>
            <a:pPr eaLnBrk="1" hangingPunct="1"/>
            <a:r>
              <a:rPr lang="fr-CA" sz="2800" dirty="0" smtClean="0">
                <a:latin typeface="Arial" charset="0"/>
                <a:ea typeface="MS PGothic" charset="0"/>
              </a:rPr>
              <a:t>Lieux d</a:t>
            </a:r>
            <a:r>
              <a:rPr lang="fr-CA" altLang="ja-JP" sz="2800" dirty="0" smtClean="0">
                <a:latin typeface="Arial" charset="0"/>
                <a:ea typeface="MS PGothic" charset="0"/>
              </a:rPr>
              <a:t>’observation pour saisir la culture</a:t>
            </a:r>
            <a:endParaRPr lang="fr-CA" sz="2800" dirty="0">
              <a:latin typeface="Arial" charset="0"/>
              <a:ea typeface="MS PGothic" charset="0"/>
            </a:endParaRPr>
          </a:p>
        </p:txBody>
      </p:sp>
      <p:sp>
        <p:nvSpPr>
          <p:cNvPr id="407554" name="Segnaposto contenuto 2"/>
          <p:cNvSpPr>
            <a:spLocks noGrp="1"/>
          </p:cNvSpPr>
          <p:nvPr>
            <p:ph idx="1"/>
          </p:nvPr>
        </p:nvSpPr>
        <p:spPr/>
        <p:txBody>
          <a:bodyPr/>
          <a:lstStyle/>
          <a:p>
            <a:pPr eaLnBrk="1" hangingPunct="1">
              <a:lnSpc>
                <a:spcPct val="90000"/>
              </a:lnSpc>
            </a:pPr>
            <a:r>
              <a:rPr lang="fr-CA" sz="2200" dirty="0" smtClean="0">
                <a:latin typeface="Arial" charset="0"/>
                <a:ea typeface="MS PGothic" charset="0"/>
                <a:cs typeface="MS PGothic" charset="0"/>
              </a:rPr>
              <a:t>Discours </a:t>
            </a:r>
            <a:r>
              <a:rPr lang="fr-CA" sz="2200" dirty="0" err="1" smtClean="0">
                <a:latin typeface="Arial" charset="0"/>
                <a:ea typeface="MS PGothic" charset="0"/>
                <a:cs typeface="MS PGothic" charset="0"/>
              </a:rPr>
              <a:t>préfaciels</a:t>
            </a:r>
            <a:r>
              <a:rPr lang="fr-CA" sz="2200" dirty="0" smtClean="0">
                <a:latin typeface="Arial" charset="0"/>
                <a:ea typeface="MS PGothic" charset="0"/>
                <a:cs typeface="MS PGothic" charset="0"/>
              </a:rPr>
              <a:t> </a:t>
            </a:r>
            <a:endParaRPr lang="fr-CA" altLang="ja-JP" sz="2200" dirty="0" smtClean="0">
              <a:latin typeface="Arial" charset="0"/>
              <a:ea typeface="MS PGothic" charset="0"/>
              <a:cs typeface="MS PGothic" charset="0"/>
            </a:endParaRPr>
          </a:p>
          <a:p>
            <a:pPr eaLnBrk="1" hangingPunct="1">
              <a:lnSpc>
                <a:spcPct val="90000"/>
              </a:lnSpc>
            </a:pPr>
            <a:r>
              <a:rPr lang="fr-CA" sz="2200" b="1" dirty="0" smtClean="0">
                <a:latin typeface="Arial" charset="0"/>
                <a:ea typeface="MS PGothic" charset="0"/>
                <a:cs typeface="MS PGothic" charset="0"/>
              </a:rPr>
              <a:t>Macrostructure : le choix des entrées</a:t>
            </a:r>
          </a:p>
          <a:p>
            <a:pPr eaLnBrk="1" hangingPunct="1">
              <a:lnSpc>
                <a:spcPct val="90000"/>
              </a:lnSpc>
            </a:pPr>
            <a:r>
              <a:rPr lang="fr-CA" sz="2200" dirty="0" smtClean="0">
                <a:latin typeface="Arial" charset="0"/>
                <a:ea typeface="MS PGothic" charset="0"/>
                <a:cs typeface="MS PGothic" charset="0"/>
              </a:rPr>
              <a:t>Microstructure : tous les renseignements</a:t>
            </a:r>
          </a:p>
          <a:p>
            <a:pPr eaLnBrk="1" hangingPunct="1">
              <a:lnSpc>
                <a:spcPct val="90000"/>
              </a:lnSpc>
            </a:pPr>
            <a:r>
              <a:rPr lang="fr-CA" sz="2200" dirty="0" smtClean="0">
                <a:latin typeface="Arial" charset="0"/>
                <a:ea typeface="MS PGothic" charset="0"/>
                <a:cs typeface="MS PGothic" charset="0"/>
              </a:rPr>
              <a:t>Orthographe</a:t>
            </a:r>
          </a:p>
          <a:p>
            <a:pPr eaLnBrk="1" hangingPunct="1">
              <a:lnSpc>
                <a:spcPct val="90000"/>
              </a:lnSpc>
            </a:pPr>
            <a:r>
              <a:rPr lang="fr-CA" sz="2200" dirty="0" smtClean="0">
                <a:latin typeface="Arial" charset="0"/>
                <a:ea typeface="MS PGothic" charset="0"/>
                <a:cs typeface="MS PGothic" charset="0"/>
              </a:rPr>
              <a:t>Prononciation</a:t>
            </a:r>
          </a:p>
          <a:p>
            <a:pPr eaLnBrk="1" hangingPunct="1">
              <a:lnSpc>
                <a:spcPct val="90000"/>
              </a:lnSpc>
            </a:pPr>
            <a:r>
              <a:rPr lang="fr-CA" sz="2200" dirty="0" smtClean="0">
                <a:latin typeface="Arial" charset="0"/>
                <a:ea typeface="MS PGothic" charset="0"/>
                <a:cs typeface="MS PGothic" charset="0"/>
              </a:rPr>
              <a:t>Genre grammatical</a:t>
            </a:r>
          </a:p>
          <a:p>
            <a:pPr eaLnBrk="1" hangingPunct="1">
              <a:lnSpc>
                <a:spcPct val="90000"/>
              </a:lnSpc>
            </a:pPr>
            <a:r>
              <a:rPr lang="fr-CA" sz="2200" dirty="0" smtClean="0">
                <a:latin typeface="Arial" charset="0"/>
                <a:ea typeface="MS PGothic" charset="0"/>
                <a:cs typeface="MS PGothic" charset="0"/>
              </a:rPr>
              <a:t>Marques d</a:t>
            </a:r>
            <a:r>
              <a:rPr lang="fr-CA" altLang="ja-JP" sz="2200" dirty="0" smtClean="0">
                <a:latin typeface="Arial" charset="0"/>
                <a:ea typeface="MS PGothic" charset="0"/>
                <a:cs typeface="MS PGothic" charset="0"/>
              </a:rPr>
              <a:t>’usage</a:t>
            </a:r>
          </a:p>
          <a:p>
            <a:pPr eaLnBrk="1" hangingPunct="1">
              <a:lnSpc>
                <a:spcPct val="90000"/>
              </a:lnSpc>
            </a:pPr>
            <a:r>
              <a:rPr lang="fr-CA" sz="2200" dirty="0" smtClean="0">
                <a:latin typeface="Arial" charset="0"/>
                <a:ea typeface="MS PGothic" charset="0"/>
                <a:cs typeface="MS PGothic" charset="0"/>
              </a:rPr>
              <a:t>Définition</a:t>
            </a:r>
          </a:p>
          <a:p>
            <a:pPr eaLnBrk="1" hangingPunct="1">
              <a:lnSpc>
                <a:spcPct val="90000"/>
              </a:lnSpc>
            </a:pPr>
            <a:r>
              <a:rPr lang="fr-CA" sz="2200" dirty="0" smtClean="0">
                <a:latin typeface="Arial" charset="0"/>
                <a:ea typeface="MS PGothic" charset="0"/>
                <a:cs typeface="MS PGothic" charset="0"/>
              </a:rPr>
              <a:t>Exemples</a:t>
            </a:r>
          </a:p>
          <a:p>
            <a:pPr eaLnBrk="1" hangingPunct="1">
              <a:lnSpc>
                <a:spcPct val="90000"/>
              </a:lnSpc>
            </a:pPr>
            <a:r>
              <a:rPr lang="fr-CA" sz="2200" dirty="0" smtClean="0">
                <a:latin typeface="Arial" charset="0"/>
                <a:ea typeface="MS PGothic" charset="0"/>
                <a:cs typeface="MS PGothic" charset="0"/>
              </a:rPr>
              <a:t>Remarques</a:t>
            </a:r>
          </a:p>
          <a:p>
            <a:pPr eaLnBrk="1" hangingPunct="1">
              <a:lnSpc>
                <a:spcPct val="90000"/>
              </a:lnSpc>
            </a:pPr>
            <a:r>
              <a:rPr lang="fr-CA" sz="2200" dirty="0" smtClean="0">
                <a:latin typeface="Arial" charset="0"/>
                <a:ea typeface="MS PGothic" charset="0"/>
                <a:cs typeface="MS PGothic" charset="0"/>
              </a:rPr>
              <a:t>Renvois</a:t>
            </a:r>
          </a:p>
          <a:p>
            <a:pPr eaLnBrk="1" hangingPunct="1">
              <a:lnSpc>
                <a:spcPct val="90000"/>
              </a:lnSpc>
            </a:pPr>
            <a:r>
              <a:rPr lang="fr-CA" sz="2200" dirty="0" smtClean="0">
                <a:latin typeface="Arial" charset="0"/>
                <a:ea typeface="MS PGothic" charset="0"/>
                <a:cs typeface="MS PGothic" charset="0"/>
              </a:rPr>
              <a:t>Antonymes</a:t>
            </a:r>
            <a:endParaRPr lang="fr-CA" sz="2200" dirty="0">
              <a:latin typeface="Arial" charset="0"/>
              <a:ea typeface="MS PGothic" charset="0"/>
              <a:cs typeface="MS PGothic" charset="0"/>
            </a:endParaRPr>
          </a:p>
        </p:txBody>
      </p:sp>
    </p:spTree>
    <p:extLst>
      <p:ext uri="{BB962C8B-B14F-4D97-AF65-F5344CB8AC3E}">
        <p14:creationId xmlns:p14="http://schemas.microsoft.com/office/powerpoint/2010/main" val="2668146781"/>
      </p:ext>
    </p:extLst>
  </p:cSld>
  <p:clrMapOvr>
    <a:masterClrMapping/>
  </p:clrMapOvr>
  <p:timing>
    <p:tnLst>
      <p:par>
        <p:cTn xmlns:p14="http://schemas.microsoft.com/office/powerpoint/2010/mai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3697" name="Rectangle 2"/>
          <p:cNvSpPr>
            <a:spLocks noGrp="1" noChangeArrowheads="1"/>
          </p:cNvSpPr>
          <p:nvPr>
            <p:ph type="title"/>
          </p:nvPr>
        </p:nvSpPr>
        <p:spPr>
          <a:xfrm>
            <a:off x="468313" y="0"/>
            <a:ext cx="8229600" cy="1143000"/>
          </a:xfrm>
        </p:spPr>
        <p:txBody>
          <a:bodyPr/>
          <a:lstStyle/>
          <a:p>
            <a:pPr eaLnBrk="1" hangingPunct="1"/>
            <a:r>
              <a:rPr lang="it-IT" sz="2800">
                <a:latin typeface="Arial" charset="0"/>
                <a:ea typeface="MS PGothic" charset="0"/>
              </a:rPr>
              <a:t>Macrostructure : les mots tabous</a:t>
            </a:r>
          </a:p>
        </p:txBody>
      </p:sp>
      <p:sp>
        <p:nvSpPr>
          <p:cNvPr id="413698" name="Rectangle 3"/>
          <p:cNvSpPr>
            <a:spLocks noGrp="1" noChangeArrowheads="1"/>
          </p:cNvSpPr>
          <p:nvPr>
            <p:ph type="body" idx="1"/>
          </p:nvPr>
        </p:nvSpPr>
        <p:spPr>
          <a:xfrm>
            <a:off x="468313" y="1125538"/>
            <a:ext cx="8229600" cy="4525962"/>
          </a:xfrm>
        </p:spPr>
        <p:txBody>
          <a:bodyPr/>
          <a:lstStyle/>
          <a:p>
            <a:pPr eaLnBrk="1" hangingPunct="1">
              <a:lnSpc>
                <a:spcPct val="80000"/>
              </a:lnSpc>
            </a:pPr>
            <a:endParaRPr lang="fr-FR" sz="1400" dirty="0">
              <a:latin typeface="Arial" charset="0"/>
              <a:ea typeface="MS PGothic" charset="0"/>
              <a:cs typeface="MS PGothic" charset="0"/>
            </a:endParaRPr>
          </a:p>
          <a:p>
            <a:pPr algn="just" eaLnBrk="1" hangingPunct="1">
              <a:lnSpc>
                <a:spcPct val="80000"/>
              </a:lnSpc>
            </a:pPr>
            <a:r>
              <a:rPr lang="fr-FR" sz="2400" dirty="0">
                <a:latin typeface="Arial" charset="0"/>
                <a:ea typeface="MS PGothic" charset="0"/>
                <a:cs typeface="MS PGothic" charset="0"/>
              </a:rPr>
              <a:t>Dans une société comme la nôtre, on connaît, bien sûr, les procédures d</a:t>
            </a:r>
            <a:r>
              <a:rPr lang="fr-FR" sz="2400" i="1" dirty="0">
                <a:latin typeface="Arial" charset="0"/>
                <a:ea typeface="MS PGothic" charset="0"/>
                <a:cs typeface="MS PGothic" charset="0"/>
              </a:rPr>
              <a:t>’exclusion</a:t>
            </a:r>
            <a:r>
              <a:rPr lang="fr-FR" sz="2400" dirty="0">
                <a:latin typeface="Arial" charset="0"/>
                <a:ea typeface="MS PGothic" charset="0"/>
                <a:cs typeface="MS PGothic" charset="0"/>
              </a:rPr>
              <a:t>. La plus évidente, la plus familière aussi, c’est </a:t>
            </a:r>
            <a:r>
              <a:rPr lang="fr-FR" sz="2400" i="1" dirty="0">
                <a:latin typeface="Arial" charset="0"/>
                <a:ea typeface="MS PGothic" charset="0"/>
                <a:cs typeface="MS PGothic" charset="0"/>
              </a:rPr>
              <a:t>l’interdit</a:t>
            </a:r>
            <a:r>
              <a:rPr lang="fr-FR" sz="2400" dirty="0">
                <a:latin typeface="Arial" charset="0"/>
                <a:ea typeface="MS PGothic" charset="0"/>
                <a:cs typeface="MS PGothic" charset="0"/>
              </a:rPr>
              <a:t>. On sait bien qu’on n’a pas le droit de tout dire, qu’on ne peut pas parler de tout dans n’importe quelle circonstance, que n’importe qui, enfin, ne peut pas parler de n’importe quoi. [...] Je noterai seulement que </a:t>
            </a:r>
            <a:r>
              <a:rPr lang="fr-FR" sz="2400" b="1" dirty="0">
                <a:latin typeface="Arial" charset="0"/>
                <a:ea typeface="MS PGothic" charset="0"/>
                <a:cs typeface="MS PGothic" charset="0"/>
              </a:rPr>
              <a:t>de nos jours</a:t>
            </a:r>
            <a:r>
              <a:rPr lang="fr-FR" sz="2400" dirty="0">
                <a:latin typeface="Arial" charset="0"/>
                <a:ea typeface="MS PGothic" charset="0"/>
                <a:cs typeface="MS PGothic" charset="0"/>
              </a:rPr>
              <a:t>, les régions où la grille est la plus resserrée, où les cases noires se multiplient, ce sont les régions de </a:t>
            </a:r>
            <a:r>
              <a:rPr lang="fr-FR" sz="2400" b="1" dirty="0">
                <a:latin typeface="Arial" charset="0"/>
                <a:ea typeface="MS PGothic" charset="0"/>
                <a:cs typeface="MS PGothic" charset="0"/>
              </a:rPr>
              <a:t>la sexualité et celles de la politique</a:t>
            </a:r>
            <a:r>
              <a:rPr lang="fr-FR" sz="2400" dirty="0">
                <a:latin typeface="Arial" charset="0"/>
                <a:ea typeface="MS PGothic" charset="0"/>
                <a:cs typeface="MS PGothic" charset="0"/>
              </a:rPr>
              <a:t> [...].</a:t>
            </a:r>
          </a:p>
          <a:p>
            <a:pPr eaLnBrk="1" hangingPunct="1">
              <a:lnSpc>
                <a:spcPct val="80000"/>
              </a:lnSpc>
              <a:buFontTx/>
              <a:buNone/>
            </a:pPr>
            <a:r>
              <a:rPr lang="fr-FR" sz="2400" dirty="0" smtClean="0">
                <a:latin typeface="Arial" charset="0"/>
                <a:ea typeface="MS PGothic" charset="0"/>
                <a:cs typeface="MS PGothic" charset="0"/>
              </a:rPr>
              <a:t>Michel </a:t>
            </a:r>
            <a:r>
              <a:rPr lang="fr-FR" sz="2400" dirty="0">
                <a:latin typeface="Arial" charset="0"/>
                <a:ea typeface="MS PGothic" charset="0"/>
                <a:cs typeface="MS PGothic" charset="0"/>
              </a:rPr>
              <a:t>Foucault, </a:t>
            </a:r>
            <a:r>
              <a:rPr lang="fr-FR" sz="2400" i="1" dirty="0">
                <a:latin typeface="Arial" charset="0"/>
                <a:ea typeface="MS PGothic" charset="0"/>
                <a:cs typeface="MS PGothic" charset="0"/>
              </a:rPr>
              <a:t>L’ordre du discours</a:t>
            </a:r>
            <a:r>
              <a:rPr lang="fr-FR" sz="2400" dirty="0">
                <a:latin typeface="Arial" charset="0"/>
                <a:ea typeface="MS PGothic" charset="0"/>
                <a:cs typeface="MS PGothic" charset="0"/>
              </a:rPr>
              <a:t>, Paris, NRF Gallimard, 1971.</a:t>
            </a:r>
          </a:p>
          <a:p>
            <a:pPr eaLnBrk="1" hangingPunct="1">
              <a:lnSpc>
                <a:spcPct val="80000"/>
              </a:lnSpc>
              <a:buFontTx/>
              <a:buNone/>
            </a:pPr>
            <a:endParaRPr lang="fr-FR" sz="2400" dirty="0">
              <a:latin typeface="Arial" charset="0"/>
              <a:ea typeface="MS PGothic" charset="0"/>
              <a:cs typeface="MS PGothic" charset="0"/>
            </a:endParaRPr>
          </a:p>
          <a:p>
            <a:pPr eaLnBrk="1" hangingPunct="1">
              <a:lnSpc>
                <a:spcPct val="80000"/>
              </a:lnSpc>
              <a:buFontTx/>
              <a:buNone/>
            </a:pPr>
            <a:endParaRPr lang="fr-FR" sz="2000" dirty="0">
              <a:latin typeface="Arial" charset="0"/>
              <a:ea typeface="MS PGothic" charset="0"/>
              <a:cs typeface="MS PGothic" charset="0"/>
            </a:endParaRPr>
          </a:p>
          <a:p>
            <a:pPr eaLnBrk="1" hangingPunct="1">
              <a:lnSpc>
                <a:spcPct val="80000"/>
              </a:lnSpc>
              <a:buFontTx/>
              <a:buNone/>
            </a:pPr>
            <a:endParaRPr lang="fr-FR" sz="1400" dirty="0">
              <a:latin typeface="Arial" charset="0"/>
              <a:ea typeface="MS PGothic" charset="0"/>
              <a:cs typeface="MS PGothic" charset="0"/>
            </a:endParaRPr>
          </a:p>
          <a:p>
            <a:pPr eaLnBrk="1" hangingPunct="1">
              <a:lnSpc>
                <a:spcPct val="80000"/>
              </a:lnSpc>
            </a:pPr>
            <a:endParaRPr lang="it-IT" sz="1400" dirty="0">
              <a:latin typeface="Arial" charset="0"/>
              <a:ea typeface="MS PGothic" charset="0"/>
              <a:cs typeface="MS PGothic" charset="0"/>
            </a:endParaRPr>
          </a:p>
          <a:p>
            <a:pPr eaLnBrk="1" hangingPunct="1">
              <a:lnSpc>
                <a:spcPct val="80000"/>
              </a:lnSpc>
              <a:buFontTx/>
              <a:buNone/>
            </a:pPr>
            <a:endParaRPr lang="it-IT" sz="1400" dirty="0">
              <a:latin typeface="Arial" charset="0"/>
              <a:ea typeface="MS PGothic" charset="0"/>
              <a:cs typeface="MS PGothic" charset="0"/>
            </a:endParaRPr>
          </a:p>
        </p:txBody>
      </p:sp>
    </p:spTree>
    <p:extLst>
      <p:ext uri="{BB962C8B-B14F-4D97-AF65-F5344CB8AC3E}">
        <p14:creationId xmlns:p14="http://schemas.microsoft.com/office/powerpoint/2010/main" val="3453611693"/>
      </p:ext>
    </p:extLst>
  </p:cSld>
  <p:clrMapOvr>
    <a:masterClrMapping/>
  </p:clrMapOvr>
  <p:timing>
    <p:tnLst>
      <p:par>
        <p:cTn xmlns:p14="http://schemas.microsoft.com/office/powerpoint/2010/mai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smtClean="0"/>
              <a:t>Selon vous, d’autres cases noires?</a:t>
            </a:r>
            <a:endParaRPr lang="fr-CA" sz="2800" dirty="0"/>
          </a:p>
        </p:txBody>
      </p:sp>
      <p:sp>
        <p:nvSpPr>
          <p:cNvPr id="3" name="Segnaposto contenuto 2"/>
          <p:cNvSpPr>
            <a:spLocks noGrp="1"/>
          </p:cNvSpPr>
          <p:nvPr>
            <p:ph idx="1"/>
          </p:nvPr>
        </p:nvSpPr>
        <p:spPr/>
        <p:txBody>
          <a:bodyPr>
            <a:normAutofit fontScale="92500" lnSpcReduction="20000"/>
          </a:bodyPr>
          <a:lstStyle/>
          <a:p>
            <a:pPr algn="just"/>
            <a:r>
              <a:rPr lang="fr-CA" sz="2400" dirty="0" smtClean="0"/>
              <a:t>Politique</a:t>
            </a:r>
          </a:p>
          <a:p>
            <a:pPr algn="just"/>
            <a:r>
              <a:rPr lang="fr-CA" sz="2400" dirty="0" smtClean="0"/>
              <a:t>d’autres cases noires : </a:t>
            </a:r>
            <a:r>
              <a:rPr lang="fr-CA" sz="2400" b="1" dirty="0" smtClean="0"/>
              <a:t>l’</a:t>
            </a:r>
            <a:r>
              <a:rPr lang="fr-CA" sz="2400" b="1" dirty="0" err="1" smtClean="0"/>
              <a:t>Eglise</a:t>
            </a:r>
            <a:r>
              <a:rPr lang="fr-CA" sz="2400" dirty="0"/>
              <a:t> </a:t>
            </a:r>
            <a:r>
              <a:rPr lang="fr-CA" sz="2400" dirty="0" smtClean="0"/>
              <a:t>et les autres religions (notamment l’islam) </a:t>
            </a:r>
          </a:p>
          <a:p>
            <a:pPr algn="just"/>
            <a:r>
              <a:rPr lang="fr-CA" sz="2400" dirty="0" smtClean="0"/>
              <a:t>le handicap (on cherche toujours des mots pour ne pas dire, question mentale (on ne parle pas franchement de ces sujets), les infirmités, les maladies (cancer, dépression, anorexie, boulimie, maladies spécifiques des femmes, les règles, maladies sexuelles transmissibles) problème psychique, on n’essaie de ne pas en parler</a:t>
            </a:r>
          </a:p>
          <a:p>
            <a:pPr algn="just"/>
            <a:r>
              <a:rPr lang="fr-CA" sz="2400" dirty="0" smtClean="0"/>
              <a:t>argent (quand on n’en a pas, les gens essaient de cacher le problème)</a:t>
            </a:r>
          </a:p>
          <a:p>
            <a:pPr algn="just"/>
            <a:r>
              <a:rPr lang="fr-CA" sz="2400" dirty="0" smtClean="0"/>
              <a:t>Alcool, drogue, maltraitance des animaux</a:t>
            </a:r>
          </a:p>
          <a:p>
            <a:pPr algn="just"/>
            <a:endParaRPr lang="fr-CA" sz="2400" dirty="0"/>
          </a:p>
          <a:p>
            <a:pPr algn="just"/>
            <a:r>
              <a:rPr lang="fr-CA" sz="2400" dirty="0" smtClean="0"/>
              <a:t>SIDACTION (pas d’éducation sexuelle à l’école)</a:t>
            </a:r>
            <a:endParaRPr lang="fr-CA" sz="2400" dirty="0"/>
          </a:p>
        </p:txBody>
      </p:sp>
    </p:spTree>
    <p:extLst>
      <p:ext uri="{BB962C8B-B14F-4D97-AF65-F5344CB8AC3E}">
        <p14:creationId xmlns:p14="http://schemas.microsoft.com/office/powerpoint/2010/main" val="3907421666"/>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5745" name="Titolo 1"/>
          <p:cNvSpPr>
            <a:spLocks noGrp="1"/>
          </p:cNvSpPr>
          <p:nvPr>
            <p:ph type="title"/>
          </p:nvPr>
        </p:nvSpPr>
        <p:spPr/>
        <p:txBody>
          <a:bodyPr/>
          <a:lstStyle/>
          <a:p>
            <a:pPr eaLnBrk="1" hangingPunct="1"/>
            <a:r>
              <a:rPr lang="it-IT" sz="2800">
                <a:latin typeface="Arial" charset="0"/>
                <a:ea typeface="MS PGothic" charset="0"/>
              </a:rPr>
              <a:t>Macrostructure </a:t>
            </a:r>
          </a:p>
        </p:txBody>
      </p:sp>
      <p:sp>
        <p:nvSpPr>
          <p:cNvPr id="415746" name="Segnaposto contenuto 2"/>
          <p:cNvSpPr>
            <a:spLocks noGrp="1"/>
          </p:cNvSpPr>
          <p:nvPr>
            <p:ph idx="1"/>
          </p:nvPr>
        </p:nvSpPr>
        <p:spPr/>
        <p:txBody>
          <a:bodyPr/>
          <a:lstStyle/>
          <a:p>
            <a:pPr marL="0" indent="0" algn="just" eaLnBrk="1" hangingPunct="1">
              <a:lnSpc>
                <a:spcPct val="80000"/>
              </a:lnSpc>
              <a:buFontTx/>
              <a:buNone/>
            </a:pPr>
            <a:endParaRPr lang="fr-FR" sz="2400" dirty="0">
              <a:latin typeface="Arial" charset="0"/>
              <a:ea typeface="MS PGothic" charset="0"/>
              <a:cs typeface="MS PGothic" charset="0"/>
            </a:endParaRPr>
          </a:p>
          <a:p>
            <a:pPr marL="0" indent="0"/>
            <a:r>
              <a:rPr lang="fr-FR" sz="2400" dirty="0" smtClean="0">
                <a:latin typeface="Arial" charset="0"/>
                <a:ea typeface="MS PGothic" charset="0"/>
                <a:cs typeface="MS PGothic" charset="0"/>
              </a:rPr>
              <a:t> Aucun </a:t>
            </a:r>
            <a:r>
              <a:rPr lang="fr-FR" sz="2400" dirty="0">
                <a:latin typeface="Arial" charset="0"/>
                <a:ea typeface="MS PGothic" charset="0"/>
                <a:cs typeface="MS PGothic" charset="0"/>
              </a:rPr>
              <a:t>dictionnaire ne présente les mêmes mots.  </a:t>
            </a:r>
          </a:p>
          <a:p>
            <a:pPr marL="0" indent="0" algn="just"/>
            <a:r>
              <a:rPr lang="fr-FR" sz="2400" dirty="0" smtClean="0">
                <a:latin typeface="Arial" charset="0"/>
                <a:ea typeface="MS PGothic" charset="0"/>
                <a:cs typeface="MS PGothic" charset="0"/>
              </a:rPr>
              <a:t> Aucun </a:t>
            </a:r>
            <a:r>
              <a:rPr lang="fr-FR" sz="2400" dirty="0">
                <a:latin typeface="Arial" charset="0"/>
                <a:ea typeface="MS PGothic" charset="0"/>
                <a:cs typeface="MS PGothic" charset="0"/>
              </a:rPr>
              <a:t>dictionnaire ne saurait saisir la globalité du patrimoine lexical d’une langue : ce monde qui voit naitre et disparaître des mots tous les jours</a:t>
            </a:r>
            <a:r>
              <a:rPr lang="fr-FR" sz="2400" dirty="0" smtClean="0">
                <a:latin typeface="Arial" charset="0"/>
                <a:ea typeface="MS PGothic" charset="0"/>
                <a:cs typeface="MS PGothic" charset="0"/>
              </a:rPr>
              <a:t>.</a:t>
            </a:r>
          </a:p>
          <a:p>
            <a:pPr marL="0" indent="0" algn="just"/>
            <a:endParaRPr lang="fr-FR" sz="2400" dirty="0">
              <a:latin typeface="Arial" charset="0"/>
              <a:ea typeface="MS PGothic" charset="0"/>
              <a:cs typeface="MS PGothic" charset="0"/>
            </a:endParaRPr>
          </a:p>
          <a:p>
            <a:pPr marL="0" indent="0" algn="just"/>
            <a:r>
              <a:rPr lang="fr-FR" sz="2400" dirty="0">
                <a:latin typeface="Arial" charset="0"/>
                <a:ea typeface="MS PGothic" charset="0"/>
                <a:cs typeface="MS PGothic" charset="0"/>
              </a:rPr>
              <a:t>le mot « </a:t>
            </a:r>
            <a:r>
              <a:rPr lang="fr-FR" sz="2400" i="1" dirty="0">
                <a:latin typeface="Arial" charset="0"/>
                <a:ea typeface="MS PGothic" charset="0"/>
                <a:cs typeface="MS PGothic" charset="0"/>
              </a:rPr>
              <a:t>sélectionné fait face à un jury composé de linguistes, de correcteurs et de documentalistes. C’est lors de cette réunion que l’on décide d’intégrer ou non le postulat dans le dictionnaire</a:t>
            </a:r>
            <a:r>
              <a:rPr lang="fr-FR" sz="2400" dirty="0">
                <a:latin typeface="Arial" charset="0"/>
                <a:ea typeface="MS PGothic" charset="0"/>
                <a:cs typeface="MS PGothic" charset="0"/>
              </a:rPr>
              <a:t> » .</a:t>
            </a:r>
            <a:endParaRPr lang="it-IT" sz="2400" dirty="0">
              <a:latin typeface="Arial" charset="0"/>
              <a:ea typeface="MS PGothic" charset="0"/>
              <a:cs typeface="MS PGothic" charset="0"/>
            </a:endParaRPr>
          </a:p>
          <a:p>
            <a:pPr marL="0" indent="0" algn="just"/>
            <a:endParaRPr lang="fr-FR" sz="2400" dirty="0">
              <a:latin typeface="Arial" charset="0"/>
              <a:ea typeface="MS PGothic" charset="0"/>
              <a:cs typeface="MS PGothic" charset="0"/>
            </a:endParaRPr>
          </a:p>
          <a:p>
            <a:pPr marL="0" indent="0"/>
            <a:endParaRPr lang="it-IT" sz="2400" dirty="0">
              <a:latin typeface="Arial" charset="0"/>
              <a:ea typeface="MS PGothic" charset="0"/>
              <a:cs typeface="MS PGothic" charset="0"/>
            </a:endParaRPr>
          </a:p>
          <a:p>
            <a:pPr marL="0" indent="0" eaLnBrk="1" hangingPunct="1">
              <a:lnSpc>
                <a:spcPct val="80000"/>
              </a:lnSpc>
              <a:buFontTx/>
              <a:buNone/>
            </a:pPr>
            <a:endParaRPr lang="fr-FR" sz="2400" dirty="0">
              <a:latin typeface="Arial" charset="0"/>
              <a:ea typeface="MS PGothic" charset="0"/>
              <a:cs typeface="MS PGothic" charset="0"/>
            </a:endParaRPr>
          </a:p>
          <a:p>
            <a:pPr marL="0" indent="0" eaLnBrk="1" hangingPunct="1"/>
            <a:endParaRPr lang="it-IT" sz="2400" dirty="0">
              <a:latin typeface="Arial" charset="0"/>
              <a:ea typeface="MS PGothic" charset="0"/>
              <a:cs typeface="MS PGothic" charset="0"/>
            </a:endParaRPr>
          </a:p>
        </p:txBody>
      </p:sp>
    </p:spTree>
    <p:extLst>
      <p:ext uri="{BB962C8B-B14F-4D97-AF65-F5344CB8AC3E}">
        <p14:creationId xmlns:p14="http://schemas.microsoft.com/office/powerpoint/2010/main" val="2377052434"/>
      </p:ext>
    </p:extLst>
  </p:cSld>
  <p:clrMapOvr>
    <a:masterClrMapping/>
  </p:clrMapOvr>
  <p:timing>
    <p:tnLst>
      <p:par>
        <p:cTn xmlns:p14="http://schemas.microsoft.com/office/powerpoint/2010/mai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6769" name="Titolo 1"/>
          <p:cNvSpPr>
            <a:spLocks noGrp="1"/>
          </p:cNvSpPr>
          <p:nvPr>
            <p:ph type="title"/>
          </p:nvPr>
        </p:nvSpPr>
        <p:spPr/>
        <p:txBody>
          <a:bodyPr/>
          <a:lstStyle/>
          <a:p>
            <a:r>
              <a:rPr lang="it-IT" sz="2800">
                <a:latin typeface="Arial" charset="0"/>
                <a:ea typeface="MS PGothic" charset="0"/>
              </a:rPr>
              <a:t>Macrostructure : les mots exclus</a:t>
            </a:r>
          </a:p>
        </p:txBody>
      </p:sp>
      <p:sp>
        <p:nvSpPr>
          <p:cNvPr id="416770" name="Segnaposto contenuto 2"/>
          <p:cNvSpPr>
            <a:spLocks noGrp="1"/>
          </p:cNvSpPr>
          <p:nvPr>
            <p:ph idx="1"/>
          </p:nvPr>
        </p:nvSpPr>
        <p:spPr/>
        <p:txBody>
          <a:bodyPr/>
          <a:lstStyle/>
          <a:p>
            <a:pPr algn="just"/>
            <a:r>
              <a:rPr lang="fr-FR" sz="2400" dirty="0">
                <a:latin typeface="Arial" charset="0"/>
                <a:ea typeface="MS PGothic" charset="0"/>
                <a:cs typeface="MS PGothic" charset="0"/>
              </a:rPr>
              <a:t>De nombreux mots sont exclus : des mots éphémères, rares ou moins fréquents ; des mots qui viennent du français d’ailleurs ou des langues autres ; des mots qui appartiennent à un niveau trop bas ; des mots qui proviennent des vocabulaires de spécialité, mais également des mots sur lesquels </a:t>
            </a:r>
            <a:r>
              <a:rPr lang="fr-FR" sz="2400" b="1" dirty="0">
                <a:latin typeface="Arial" charset="0"/>
                <a:ea typeface="MS PGothic" charset="0"/>
                <a:cs typeface="MS PGothic" charset="0"/>
              </a:rPr>
              <a:t>il est fait silence </a:t>
            </a:r>
            <a:r>
              <a:rPr lang="fr-FR" sz="2400" dirty="0">
                <a:latin typeface="Arial" charset="0"/>
                <a:ea typeface="MS PGothic" charset="0"/>
                <a:cs typeface="MS PGothic" charset="0"/>
              </a:rPr>
              <a:t>parce qu’ils touchent des questions sensibles, notamment de la sphère politique, religieuse ou </a:t>
            </a:r>
            <a:r>
              <a:rPr lang="fr-FR" sz="2400" dirty="0" smtClean="0">
                <a:latin typeface="Arial" charset="0"/>
                <a:ea typeface="MS PGothic" charset="0"/>
                <a:cs typeface="MS PGothic" charset="0"/>
              </a:rPr>
              <a:t>sociétale, domaine des maladies. </a:t>
            </a:r>
            <a:r>
              <a:rPr lang="fr-FR" sz="2400" dirty="0">
                <a:latin typeface="Arial" charset="0"/>
                <a:ea typeface="MS PGothic" charset="0"/>
                <a:cs typeface="MS PGothic" charset="0"/>
              </a:rPr>
              <a:t>Des silences qui s’estompent, se maintiennent ou émergent selon les périodes.</a:t>
            </a:r>
            <a:endParaRPr lang="it-IT" sz="2400" dirty="0">
              <a:latin typeface="Arial" charset="0"/>
              <a:ea typeface="MS PGothic" charset="0"/>
              <a:cs typeface="MS PGothic" charset="0"/>
            </a:endParaRPr>
          </a:p>
          <a:p>
            <a:endParaRPr lang="it-IT" dirty="0">
              <a:latin typeface="Arial" charset="0"/>
              <a:ea typeface="MS PGothic" charset="0"/>
              <a:cs typeface="MS PGothic" charset="0"/>
            </a:endParaRPr>
          </a:p>
        </p:txBody>
      </p:sp>
    </p:spTree>
    <p:extLst>
      <p:ext uri="{BB962C8B-B14F-4D97-AF65-F5344CB8AC3E}">
        <p14:creationId xmlns:p14="http://schemas.microsoft.com/office/powerpoint/2010/main" val="1145932681"/>
      </p:ext>
    </p:extLst>
  </p:cSld>
  <p:clrMapOvr>
    <a:masterClrMapping/>
  </p:clrMapOvr>
  <p:timing>
    <p:tnLst>
      <p:par>
        <p:cTn xmlns:p14="http://schemas.microsoft.com/office/powerpoint/2010/mai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smtClean="0"/>
              <a:t>Phobie</a:t>
            </a:r>
            <a:endParaRPr lang="fr-CA" sz="2800" dirty="0"/>
          </a:p>
        </p:txBody>
      </p:sp>
      <p:sp>
        <p:nvSpPr>
          <p:cNvPr id="3" name="Segnaposto contenuto 2"/>
          <p:cNvSpPr>
            <a:spLocks noGrp="1"/>
          </p:cNvSpPr>
          <p:nvPr>
            <p:ph idx="1"/>
          </p:nvPr>
        </p:nvSpPr>
        <p:spPr/>
        <p:txBody>
          <a:bodyPr>
            <a:normAutofit/>
          </a:bodyPr>
          <a:lstStyle/>
          <a:p>
            <a:pPr algn="just"/>
            <a:r>
              <a:rPr lang="fr-CA" sz="2400" dirty="0" smtClean="0"/>
              <a:t>Quels sont les mots formés avec le composé « phobie » que vous connaissez ?</a:t>
            </a:r>
          </a:p>
          <a:p>
            <a:pPr algn="just"/>
            <a:r>
              <a:rPr lang="fr-CA" sz="2400" dirty="0" err="1" smtClean="0"/>
              <a:t>grossophobie</a:t>
            </a:r>
            <a:r>
              <a:rPr lang="fr-CA" sz="2400" dirty="0" smtClean="0"/>
              <a:t>, homophobie, xénophobie, </a:t>
            </a:r>
            <a:r>
              <a:rPr lang="fr-CA" sz="2400" dirty="0" err="1" smtClean="0"/>
              <a:t>transphobie</a:t>
            </a:r>
            <a:r>
              <a:rPr lang="fr-CA" sz="2400" dirty="0" smtClean="0"/>
              <a:t>, islamophobie, </a:t>
            </a:r>
            <a:r>
              <a:rPr lang="fr-CA" sz="2400" dirty="0" err="1" smtClean="0"/>
              <a:t>judéophobie</a:t>
            </a:r>
            <a:endParaRPr lang="fr-CA" sz="2400" dirty="0" smtClean="0"/>
          </a:p>
          <a:p>
            <a:pPr algn="just"/>
            <a:r>
              <a:rPr lang="fr-CA" sz="2400" smtClean="0"/>
              <a:t>les personnelles :</a:t>
            </a:r>
            <a:endParaRPr lang="fr-CA" sz="2400" dirty="0" smtClean="0"/>
          </a:p>
          <a:p>
            <a:pPr algn="just"/>
            <a:r>
              <a:rPr lang="fr-CA" sz="2400" dirty="0" smtClean="0"/>
              <a:t>claustrophobie, </a:t>
            </a:r>
            <a:r>
              <a:rPr lang="fr-CA" sz="2400" dirty="0" err="1" smtClean="0"/>
              <a:t>nyctophobie</a:t>
            </a:r>
            <a:r>
              <a:rPr lang="fr-CA" sz="2400" dirty="0" smtClean="0"/>
              <a:t> (peur de la nuit), </a:t>
            </a:r>
            <a:r>
              <a:rPr lang="fr-CA" sz="2400" dirty="0" err="1" smtClean="0"/>
              <a:t>ombilicophobie</a:t>
            </a:r>
            <a:r>
              <a:rPr lang="fr-CA" sz="2400" dirty="0" smtClean="0"/>
              <a:t> (peur du nombril), </a:t>
            </a:r>
            <a:r>
              <a:rPr lang="fr-CA" sz="2400" dirty="0" err="1" smtClean="0"/>
              <a:t>émétophobie</a:t>
            </a:r>
            <a:r>
              <a:rPr lang="fr-CA" sz="2400" dirty="0" smtClean="0"/>
              <a:t> (peur de vomir)</a:t>
            </a:r>
            <a:endParaRPr lang="fr-CA" sz="2400" dirty="0"/>
          </a:p>
        </p:txBody>
      </p:sp>
    </p:spTree>
    <p:extLst>
      <p:ext uri="{BB962C8B-B14F-4D97-AF65-F5344CB8AC3E}">
        <p14:creationId xmlns:p14="http://schemas.microsoft.com/office/powerpoint/2010/main" val="3451129729"/>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2913" name="Title 1"/>
          <p:cNvSpPr>
            <a:spLocks noGrp="1"/>
          </p:cNvSpPr>
          <p:nvPr>
            <p:ph type="title"/>
          </p:nvPr>
        </p:nvSpPr>
        <p:spPr/>
        <p:txBody>
          <a:bodyPr>
            <a:normAutofit fontScale="90000"/>
          </a:bodyPr>
          <a:lstStyle/>
          <a:p>
            <a:r>
              <a:rPr lang="it-IT" sz="2800" dirty="0" smtClean="0">
                <a:latin typeface="Arial" charset="0"/>
                <a:ea typeface="MS PGothic" charset="0"/>
              </a:rPr>
              <a:t/>
            </a:r>
            <a:br>
              <a:rPr lang="it-IT" sz="2800" dirty="0" smtClean="0">
                <a:latin typeface="Arial" charset="0"/>
                <a:ea typeface="MS PGothic" charset="0"/>
              </a:rPr>
            </a:br>
            <a:r>
              <a:rPr lang="it-IT" sz="2800" dirty="0" err="1" smtClean="0">
                <a:latin typeface="Arial" charset="0"/>
                <a:ea typeface="MS PGothic" charset="0"/>
              </a:rPr>
              <a:t>Autour</a:t>
            </a:r>
            <a:r>
              <a:rPr lang="it-IT" sz="2800" dirty="0" smtClean="0">
                <a:latin typeface="Arial" charset="0"/>
                <a:ea typeface="MS PGothic" charset="0"/>
              </a:rPr>
              <a:t> </a:t>
            </a:r>
            <a:r>
              <a:rPr lang="it-IT" sz="2800" dirty="0" err="1">
                <a:latin typeface="Arial" charset="0"/>
                <a:ea typeface="MS PGothic" charset="0"/>
              </a:rPr>
              <a:t>du</a:t>
            </a:r>
            <a:r>
              <a:rPr lang="it-IT" sz="2800" dirty="0">
                <a:latin typeface="Arial" charset="0"/>
                <a:ea typeface="MS PGothic" charset="0"/>
              </a:rPr>
              <a:t> - </a:t>
            </a:r>
            <a:r>
              <a:rPr lang="it-IT" sz="2800" i="1" dirty="0" err="1">
                <a:latin typeface="Arial" charset="0"/>
                <a:ea typeface="MS PGothic" charset="0"/>
              </a:rPr>
              <a:t>phobie</a:t>
            </a:r>
            <a:r>
              <a:rPr lang="it-IT" sz="2800" i="1" dirty="0">
                <a:latin typeface="Arial" charset="0"/>
                <a:ea typeface="MS PGothic" charset="0"/>
              </a:rPr>
              <a:t/>
            </a:r>
            <a:br>
              <a:rPr lang="it-IT" sz="2800" i="1" dirty="0">
                <a:latin typeface="Arial" charset="0"/>
                <a:ea typeface="MS PGothic" charset="0"/>
              </a:rPr>
            </a:br>
            <a:r>
              <a:rPr lang="fr-FR" sz="2800" dirty="0" smtClean="0">
                <a:latin typeface="Arial" charset="0"/>
                <a:ea typeface="MS PGothic" charset="0"/>
              </a:rPr>
              <a:t/>
            </a:r>
            <a:br>
              <a:rPr lang="fr-FR" sz="2800" dirty="0" smtClean="0">
                <a:latin typeface="Arial" charset="0"/>
                <a:ea typeface="MS PGothic" charset="0"/>
              </a:rPr>
            </a:br>
            <a:endParaRPr lang="fr-FR" sz="2800" dirty="0">
              <a:latin typeface="Arial" charset="0"/>
              <a:ea typeface="MS PGothic" charset="0"/>
            </a:endParaRPr>
          </a:p>
        </p:txBody>
      </p:sp>
      <p:sp>
        <p:nvSpPr>
          <p:cNvPr id="422914" name="Content Placeholder 2"/>
          <p:cNvSpPr>
            <a:spLocks noGrp="1"/>
          </p:cNvSpPr>
          <p:nvPr>
            <p:ph idx="1"/>
          </p:nvPr>
        </p:nvSpPr>
        <p:spPr/>
        <p:txBody>
          <a:bodyPr>
            <a:normAutofit fontScale="92500" lnSpcReduction="10000"/>
          </a:bodyPr>
          <a:lstStyle/>
          <a:p>
            <a:r>
              <a:rPr lang="fr-FR" sz="2400" dirty="0">
                <a:latin typeface="Arial" charset="0"/>
                <a:ea typeface="MS PGothic" charset="0"/>
              </a:rPr>
              <a:t>phobie  [</a:t>
            </a:r>
            <a:r>
              <a:rPr lang="fr-FR" sz="2400" dirty="0" err="1">
                <a:latin typeface="Arial" charset="0"/>
                <a:ea typeface="MS PGothic" charset="0"/>
              </a:rPr>
              <a:t>fɔbi</a:t>
            </a:r>
            <a:r>
              <a:rPr lang="fr-FR" sz="2400" dirty="0">
                <a:latin typeface="Arial" charset="0"/>
                <a:ea typeface="MS PGothic" charset="0"/>
              </a:rPr>
              <a:t>] nom </a:t>
            </a:r>
            <a:r>
              <a:rPr lang="fr-FR" sz="2400" dirty="0" smtClean="0">
                <a:latin typeface="Arial" charset="0"/>
                <a:ea typeface="MS PGothic" charset="0"/>
              </a:rPr>
              <a:t>féminin </a:t>
            </a:r>
            <a:r>
              <a:rPr lang="fr-FR" sz="2400" dirty="0" smtClean="0">
                <a:latin typeface="Arial" charset="0"/>
                <a:ea typeface="MS PGothic" charset="0"/>
                <a:cs typeface="MS PGothic" charset="0"/>
              </a:rPr>
              <a:t>étym</a:t>
            </a:r>
            <a:r>
              <a:rPr lang="fr-FR" sz="2400" dirty="0">
                <a:latin typeface="Arial" charset="0"/>
                <a:ea typeface="MS PGothic" charset="0"/>
                <a:cs typeface="MS PGothic" charset="0"/>
              </a:rPr>
              <a:t>. 1880 ◊ isolé des composés savants en -phobie</a:t>
            </a:r>
          </a:p>
          <a:p>
            <a:pPr algn="just"/>
            <a:r>
              <a:rPr lang="fr-FR" sz="2400" dirty="0">
                <a:latin typeface="Arial" charset="0"/>
                <a:ea typeface="MS PGothic" charset="0"/>
                <a:cs typeface="MS PGothic" charset="0"/>
              </a:rPr>
              <a:t> 1.  </a:t>
            </a:r>
            <a:r>
              <a:rPr lang="fr-FR" sz="2400" dirty="0" err="1">
                <a:latin typeface="Arial" charset="0"/>
                <a:ea typeface="MS PGothic" charset="0"/>
                <a:cs typeface="MS PGothic" charset="0"/>
              </a:rPr>
              <a:t>Psychol</a:t>
            </a:r>
            <a:r>
              <a:rPr lang="fr-FR" sz="2400" dirty="0">
                <a:latin typeface="Arial" charset="0"/>
                <a:ea typeface="MS PGothic" charset="0"/>
                <a:cs typeface="MS PGothic" charset="0"/>
              </a:rPr>
              <a:t>. </a:t>
            </a:r>
            <a:r>
              <a:rPr lang="fr-FR" sz="2400" b="1" dirty="0">
                <a:latin typeface="Arial" charset="0"/>
                <a:ea typeface="MS PGothic" charset="0"/>
                <a:cs typeface="MS PGothic" charset="0"/>
              </a:rPr>
              <a:t>Crainte</a:t>
            </a:r>
            <a:r>
              <a:rPr lang="fr-FR" sz="2400" dirty="0">
                <a:latin typeface="Arial" charset="0"/>
                <a:ea typeface="MS PGothic" charset="0"/>
                <a:cs typeface="MS PGothic" charset="0"/>
              </a:rPr>
              <a:t> excessive, maladive et irraisonnée de certains objets, actes, situations ou idées. ➙ acrophobie, agoraphobie, </a:t>
            </a:r>
            <a:r>
              <a:rPr lang="fr-FR" sz="2400" dirty="0" err="1">
                <a:solidFill>
                  <a:srgbClr val="FF0000"/>
                </a:solidFill>
                <a:latin typeface="Arial" charset="0"/>
                <a:ea typeface="MS PGothic" charset="0"/>
                <a:cs typeface="MS PGothic" charset="0"/>
              </a:rPr>
              <a:t>arachnophobie</a:t>
            </a:r>
            <a:r>
              <a:rPr lang="fr-FR" sz="2400" dirty="0">
                <a:solidFill>
                  <a:srgbClr val="FF0000"/>
                </a:solidFill>
                <a:latin typeface="Arial" charset="0"/>
                <a:ea typeface="MS PGothic" charset="0"/>
                <a:cs typeface="MS PGothic" charset="0"/>
              </a:rPr>
              <a:t>, </a:t>
            </a:r>
            <a:r>
              <a:rPr lang="fr-FR" sz="2400" dirty="0">
                <a:latin typeface="Arial" charset="0"/>
                <a:ea typeface="MS PGothic" charset="0"/>
                <a:cs typeface="MS PGothic" charset="0"/>
              </a:rPr>
              <a:t>claustrophobie, éreuthophobie, hydrophobie, photophobie, zoophobie.</a:t>
            </a:r>
            <a:r>
              <a:rPr lang="fr-FR" sz="2400" i="1" dirty="0">
                <a:latin typeface="Arial" charset="0"/>
                <a:ea typeface="MS PGothic" charset="0"/>
                <a:cs typeface="MS PGothic" charset="0"/>
              </a:rPr>
              <a:t> Obsessions et phobies. Les phobies,</a:t>
            </a:r>
            <a:r>
              <a:rPr lang="fr-FR" sz="2400" dirty="0">
                <a:latin typeface="Arial" charset="0"/>
                <a:ea typeface="MS PGothic" charset="0"/>
                <a:cs typeface="MS PGothic" charset="0"/>
              </a:rPr>
              <a:t> </a:t>
            </a:r>
            <a:r>
              <a:rPr lang="fr-FR" sz="2400" i="1" dirty="0">
                <a:latin typeface="Arial" charset="0"/>
                <a:ea typeface="MS PGothic" charset="0"/>
                <a:cs typeface="MS PGothic" charset="0"/>
              </a:rPr>
              <a:t>manifestations des névroses</a:t>
            </a:r>
            <a:r>
              <a:rPr lang="fr-FR" sz="2400" dirty="0">
                <a:latin typeface="Arial" charset="0"/>
                <a:ea typeface="MS PGothic" charset="0"/>
                <a:cs typeface="MS PGothic" charset="0"/>
              </a:rPr>
              <a:t>.</a:t>
            </a:r>
          </a:p>
          <a:p>
            <a:r>
              <a:rPr lang="fr-FR" sz="2400" dirty="0">
                <a:latin typeface="Arial" charset="0"/>
                <a:ea typeface="MS PGothic" charset="0"/>
                <a:cs typeface="MS PGothic" charset="0"/>
              </a:rPr>
              <a:t>▫ </a:t>
            </a:r>
            <a:r>
              <a:rPr lang="fr-FR" sz="2400" i="1" dirty="0">
                <a:latin typeface="Arial" charset="0"/>
                <a:ea typeface="MS PGothic" charset="0"/>
                <a:cs typeface="MS PGothic" charset="0"/>
              </a:rPr>
              <a:t>Phobie scolaire</a:t>
            </a:r>
            <a:r>
              <a:rPr lang="fr-FR" sz="2400" dirty="0">
                <a:latin typeface="Arial" charset="0"/>
                <a:ea typeface="MS PGothic" charset="0"/>
                <a:cs typeface="MS PGothic" charset="0"/>
              </a:rPr>
              <a:t> : trouble du comportement affectant certains enfants ou adolescents, qui se manifeste par un refus anxieux de l'école.</a:t>
            </a:r>
          </a:p>
          <a:p>
            <a:r>
              <a:rPr lang="fr-FR" sz="2400" dirty="0">
                <a:latin typeface="Arial" charset="0"/>
                <a:ea typeface="MS PGothic" charset="0"/>
                <a:cs typeface="MS PGothic" charset="0"/>
              </a:rPr>
              <a:t> 2.  Courant Peur ou aversion instinctive. ➙ dégoût, haine, horreur. </a:t>
            </a:r>
            <a:r>
              <a:rPr lang="fr-FR" sz="2400" i="1" dirty="0">
                <a:latin typeface="Arial" charset="0"/>
                <a:ea typeface="MS PGothic" charset="0"/>
                <a:cs typeface="MS PGothic" charset="0"/>
              </a:rPr>
              <a:t>Flaubert et « sa phobie des pronoms relatifs »</a:t>
            </a:r>
            <a:r>
              <a:rPr lang="fr-FR" sz="2400" dirty="0">
                <a:latin typeface="Arial" charset="0"/>
                <a:ea typeface="MS PGothic" charset="0"/>
                <a:cs typeface="MS PGothic" charset="0"/>
              </a:rPr>
              <a:t> (Thibaudet). (PR 2015)</a:t>
            </a:r>
          </a:p>
          <a:p>
            <a:endParaRPr lang="fr-FR" sz="2400" dirty="0">
              <a:latin typeface="Arial" charset="0"/>
              <a:ea typeface="MS PGothic" charset="0"/>
              <a:cs typeface="MS PGothic" charset="0"/>
            </a:endParaRPr>
          </a:p>
        </p:txBody>
      </p:sp>
    </p:spTree>
    <p:extLst>
      <p:ext uri="{BB962C8B-B14F-4D97-AF65-F5344CB8AC3E}">
        <p14:creationId xmlns:p14="http://schemas.microsoft.com/office/powerpoint/2010/main" val="2074260372"/>
      </p:ext>
    </p:extLst>
  </p:cSld>
  <p:clrMapOvr>
    <a:masterClrMapping/>
  </p:clrMapOvr>
  <p:timing>
    <p:tnLst>
      <p:par>
        <p:cTn xmlns:p14="http://schemas.microsoft.com/office/powerpoint/2010/mai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sz="2800" dirty="0" err="1" smtClean="0">
                <a:effectLst/>
              </a:rPr>
              <a:t>sérophobie</a:t>
            </a:r>
            <a:r>
              <a:rPr lang="it-IT" sz="2800" dirty="0" smtClean="0">
                <a:effectLst/>
              </a:rPr>
              <a:t/>
            </a:r>
            <a:br>
              <a:rPr lang="it-IT" sz="2800" dirty="0" smtClean="0">
                <a:effectLst/>
              </a:rPr>
            </a:br>
            <a:r>
              <a:rPr lang="it-IT" sz="2800" dirty="0" smtClean="0"/>
              <a:t>nouvelle entrée </a:t>
            </a:r>
            <a:r>
              <a:rPr lang="it-IT" sz="2800" dirty="0" err="1" smtClean="0"/>
              <a:t>du</a:t>
            </a:r>
            <a:r>
              <a:rPr lang="it-IT" sz="2800" dirty="0" smtClean="0"/>
              <a:t> PR2021</a:t>
            </a:r>
            <a:br>
              <a:rPr lang="it-IT" sz="2800" dirty="0" smtClean="0"/>
            </a:br>
            <a:endParaRPr lang="fr-CA" sz="2800" dirty="0"/>
          </a:p>
        </p:txBody>
      </p:sp>
      <p:sp>
        <p:nvSpPr>
          <p:cNvPr id="3" name="Segnaposto contenuto 2"/>
          <p:cNvSpPr>
            <a:spLocks noGrp="1"/>
          </p:cNvSpPr>
          <p:nvPr>
            <p:ph idx="1"/>
          </p:nvPr>
        </p:nvSpPr>
        <p:spPr/>
        <p:txBody>
          <a:bodyPr>
            <a:normAutofit/>
          </a:bodyPr>
          <a:lstStyle/>
          <a:p>
            <a:r>
              <a:rPr lang="it-IT" sz="2400" dirty="0" err="1" smtClean="0">
                <a:effectLst/>
              </a:rPr>
              <a:t>sérophobie</a:t>
            </a:r>
            <a:r>
              <a:rPr lang="it-IT" sz="2400" dirty="0" smtClean="0">
                <a:effectLst/>
              </a:rPr>
              <a:t> [</a:t>
            </a:r>
            <a:r>
              <a:rPr lang="it-IT" sz="2400" dirty="0" err="1" smtClean="0">
                <a:effectLst/>
              </a:rPr>
              <a:t>seʀɔfɔbi</a:t>
            </a:r>
            <a:r>
              <a:rPr lang="it-IT" sz="2400" dirty="0" smtClean="0">
                <a:effectLst/>
              </a:rPr>
              <a:t>] </a:t>
            </a:r>
            <a:r>
              <a:rPr lang="it-IT" sz="2400" dirty="0" err="1" smtClean="0">
                <a:effectLst/>
              </a:rPr>
              <a:t>nom</a:t>
            </a:r>
            <a:r>
              <a:rPr lang="it-IT" sz="2400" dirty="0" smtClean="0">
                <a:effectLst/>
              </a:rPr>
              <a:t> </a:t>
            </a:r>
            <a:r>
              <a:rPr lang="it-IT" sz="2400" dirty="0" err="1" smtClean="0">
                <a:effectLst/>
              </a:rPr>
              <a:t>féminin</a:t>
            </a:r>
            <a:r>
              <a:rPr lang="it-IT" sz="2400" dirty="0" smtClean="0">
                <a:effectLst/>
              </a:rPr>
              <a:t> </a:t>
            </a:r>
            <a:r>
              <a:rPr lang="it-IT" sz="2400" dirty="0" err="1" smtClean="0">
                <a:effectLst/>
              </a:rPr>
              <a:t>étym</a:t>
            </a:r>
            <a:r>
              <a:rPr lang="it-IT" sz="2400" dirty="0" smtClean="0">
                <a:effectLst/>
              </a:rPr>
              <a:t>. 2004 ◊ de </a:t>
            </a:r>
            <a:r>
              <a:rPr lang="it-IT" sz="2400" b="0" i="1" dirty="0" err="1" smtClean="0">
                <a:effectLst/>
              </a:rPr>
              <a:t>séropositif</a:t>
            </a:r>
            <a:r>
              <a:rPr lang="it-IT" sz="2400" dirty="0" smtClean="0">
                <a:effectLst/>
              </a:rPr>
              <a:t> et </a:t>
            </a:r>
            <a:r>
              <a:rPr lang="it-IT" sz="2400" b="0" i="1" dirty="0" smtClean="0">
                <a:effectLst/>
              </a:rPr>
              <a:t>-</a:t>
            </a:r>
            <a:r>
              <a:rPr lang="it-IT" sz="2400" b="0" i="1" dirty="0" err="1" smtClean="0">
                <a:effectLst/>
              </a:rPr>
              <a:t>phobie</a:t>
            </a:r>
            <a:endParaRPr lang="it-IT" sz="2400" dirty="0" smtClean="0">
              <a:effectLst/>
            </a:endParaRPr>
          </a:p>
          <a:p>
            <a:r>
              <a:rPr lang="it-IT" sz="2400" dirty="0" smtClean="0">
                <a:effectLst/>
              </a:rPr>
              <a:t>❖</a:t>
            </a:r>
          </a:p>
          <a:p>
            <a:r>
              <a:rPr lang="it-IT" sz="2400" dirty="0"/>
              <a:t>■</a:t>
            </a:r>
            <a:r>
              <a:rPr lang="it-IT" sz="2400" dirty="0" smtClean="0">
                <a:effectLst/>
              </a:rPr>
              <a:t> </a:t>
            </a:r>
            <a:r>
              <a:rPr lang="it-IT" sz="2400" dirty="0" err="1" smtClean="0">
                <a:effectLst/>
              </a:rPr>
              <a:t>Didact</a:t>
            </a:r>
            <a:r>
              <a:rPr lang="it-IT" sz="2400" dirty="0" smtClean="0">
                <a:effectLst/>
              </a:rPr>
              <a:t>. </a:t>
            </a:r>
            <a:r>
              <a:rPr lang="it-IT" sz="2400" dirty="0" err="1" smtClean="0">
                <a:effectLst/>
              </a:rPr>
              <a:t>Attitude</a:t>
            </a:r>
            <a:r>
              <a:rPr lang="it-IT" sz="2400" dirty="0" smtClean="0">
                <a:effectLst/>
              </a:rPr>
              <a:t> d'</a:t>
            </a:r>
            <a:r>
              <a:rPr lang="it-IT" sz="2400" dirty="0" err="1" smtClean="0">
                <a:effectLst/>
              </a:rPr>
              <a:t>hostilité</a:t>
            </a:r>
            <a:r>
              <a:rPr lang="it-IT" sz="2400" dirty="0" smtClean="0">
                <a:effectLst/>
              </a:rPr>
              <a:t>, de </a:t>
            </a:r>
            <a:r>
              <a:rPr lang="it-IT" sz="2400" dirty="0" err="1" smtClean="0">
                <a:effectLst/>
              </a:rPr>
              <a:t>discrimination</a:t>
            </a:r>
            <a:r>
              <a:rPr lang="it-IT" sz="2400" dirty="0" smtClean="0">
                <a:effectLst/>
              </a:rPr>
              <a:t> </a:t>
            </a:r>
            <a:r>
              <a:rPr lang="it-IT" sz="2400" dirty="0" err="1" smtClean="0">
                <a:effectLst/>
              </a:rPr>
              <a:t>envers</a:t>
            </a:r>
            <a:r>
              <a:rPr lang="it-IT" sz="2400" dirty="0" smtClean="0">
                <a:effectLst/>
              </a:rPr>
              <a:t> </a:t>
            </a:r>
            <a:r>
              <a:rPr lang="it-IT" sz="2400" dirty="0" err="1" smtClean="0">
                <a:effectLst/>
              </a:rPr>
              <a:t>les</a:t>
            </a:r>
            <a:r>
              <a:rPr lang="it-IT" sz="2400" dirty="0" smtClean="0">
                <a:effectLst/>
              </a:rPr>
              <a:t> </a:t>
            </a:r>
            <a:r>
              <a:rPr lang="it-IT" sz="2400" dirty="0" err="1" smtClean="0">
                <a:solidFill>
                  <a:srgbClr val="FF0000"/>
                </a:solidFill>
                <a:effectLst/>
              </a:rPr>
              <a:t>personnes</a:t>
            </a:r>
            <a:r>
              <a:rPr lang="it-IT" sz="2400" dirty="0" smtClean="0">
                <a:solidFill>
                  <a:srgbClr val="FF0000"/>
                </a:solidFill>
                <a:effectLst/>
              </a:rPr>
              <a:t> </a:t>
            </a:r>
            <a:r>
              <a:rPr lang="it-IT" sz="2400" dirty="0" err="1" smtClean="0">
                <a:solidFill>
                  <a:srgbClr val="FF0000"/>
                </a:solidFill>
                <a:effectLst/>
              </a:rPr>
              <a:t>séropositives</a:t>
            </a:r>
            <a:r>
              <a:rPr lang="it-IT" sz="2400" dirty="0" smtClean="0">
                <a:effectLst/>
              </a:rPr>
              <a:t>. ▫ </a:t>
            </a:r>
            <a:r>
              <a:rPr lang="it-IT" sz="2400" dirty="0" err="1" smtClean="0">
                <a:effectLst/>
              </a:rPr>
              <a:t>Adj</a:t>
            </a:r>
            <a:r>
              <a:rPr lang="it-IT" sz="2400" dirty="0" smtClean="0">
                <a:effectLst/>
              </a:rPr>
              <a:t>. et n. (2008) </a:t>
            </a:r>
            <a:r>
              <a:rPr lang="it-IT" sz="2400" dirty="0" err="1" smtClean="0">
                <a:effectLst/>
              </a:rPr>
              <a:t>sérophobe</a:t>
            </a:r>
            <a:r>
              <a:rPr lang="it-IT" sz="2400" dirty="0" smtClean="0">
                <a:effectLst/>
              </a:rPr>
              <a:t>.</a:t>
            </a:r>
          </a:p>
          <a:p>
            <a:r>
              <a:rPr lang="it-IT" sz="2400" dirty="0" smtClean="0">
                <a:effectLst/>
              </a:rPr>
              <a:t>© 2020 </a:t>
            </a:r>
            <a:r>
              <a:rPr lang="it-IT" sz="2400" dirty="0" err="1" smtClean="0">
                <a:effectLst/>
              </a:rPr>
              <a:t>Dictionnaires</a:t>
            </a:r>
            <a:r>
              <a:rPr lang="it-IT" sz="2400" dirty="0" smtClean="0">
                <a:effectLst/>
              </a:rPr>
              <a:t> Le Robert - Le Petit Robert de la langue </a:t>
            </a:r>
            <a:r>
              <a:rPr lang="it-IT" sz="2400" dirty="0" err="1" smtClean="0">
                <a:effectLst/>
              </a:rPr>
              <a:t>française</a:t>
            </a:r>
            <a:endParaRPr lang="it-IT" sz="2400" dirty="0" smtClean="0">
              <a:effectLst/>
            </a:endParaRPr>
          </a:p>
          <a:p>
            <a:endParaRPr lang="fr-CA" sz="2400" dirty="0"/>
          </a:p>
        </p:txBody>
      </p:sp>
    </p:spTree>
    <p:extLst>
      <p:ext uri="{BB962C8B-B14F-4D97-AF65-F5344CB8AC3E}">
        <p14:creationId xmlns:p14="http://schemas.microsoft.com/office/powerpoint/2010/main" val="4071858034"/>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127</TotalTime>
  <Words>6912</Words>
  <Application>Microsoft Macintosh PowerPoint</Application>
  <PresentationFormat>Presentazione su schermo (4:3)</PresentationFormat>
  <Paragraphs>735</Paragraphs>
  <Slides>145</Slides>
  <Notes>5</Notes>
  <HiddenSlides>0</HiddenSlides>
  <MMClips>0</MMClips>
  <ScaleCrop>false</ScaleCrop>
  <HeadingPairs>
    <vt:vector size="6" baseType="variant">
      <vt:variant>
        <vt:lpstr>Tema</vt:lpstr>
      </vt:variant>
      <vt:variant>
        <vt:i4>1</vt:i4>
      </vt:variant>
      <vt:variant>
        <vt:lpstr>Server OLE incorporati</vt:lpstr>
      </vt:variant>
      <vt:variant>
        <vt:i4>1</vt:i4>
      </vt:variant>
      <vt:variant>
        <vt:lpstr>Titoli diapositive</vt:lpstr>
      </vt:variant>
      <vt:variant>
        <vt:i4>145</vt:i4>
      </vt:variant>
    </vt:vector>
  </HeadingPairs>
  <TitlesOfParts>
    <vt:vector size="147" baseType="lpstr">
      <vt:lpstr>Tema di Office</vt:lpstr>
      <vt:lpstr>Documento di Microsoft Word</vt:lpstr>
      <vt:lpstr> Langue et culture</vt:lpstr>
      <vt:lpstr>Passions et polémiques</vt:lpstr>
      <vt:lpstr>Langue et culture</vt:lpstr>
      <vt:lpstr>Langue, culture, couleurs </vt:lpstr>
      <vt:lpstr>Langue, culture, couleurs</vt:lpstr>
      <vt:lpstr>Quelles sont les couleurs que vous préférez  et celles que vous n’aimez pas ? </vt:lpstr>
      <vt:lpstr>que représente la couleur choisie ?</vt:lpstr>
      <vt:lpstr>Les vraies couleurs</vt:lpstr>
      <vt:lpstr>Le bleu</vt:lpstr>
      <vt:lpstr>Les Grecs aveugles du bleu? </vt:lpstr>
      <vt:lpstr>Le bleu</vt:lpstr>
      <vt:lpstr>Le rouge</vt:lpstr>
      <vt:lpstr>Le rouge</vt:lpstr>
      <vt:lpstr>Le vert</vt:lpstr>
      <vt:lpstr>Le jaune </vt:lpstr>
      <vt:lpstr>Mais le jaune aujourd’hui</vt:lpstr>
      <vt:lpstr>Michel Pastoureau : “Choisir le jaune comme emblème, c’est à la fois courageux et dangereux” </vt:lpstr>
      <vt:lpstr>Qu’a-t-elle symbolisé dans l’histoire ? </vt:lpstr>
      <vt:lpstr>Qu’a-t-elle symbolisé dans l’histoire ? </vt:lpstr>
      <vt:lpstr>Encore aujourd’hui c’est une couleur dépréciée ? </vt:lpstr>
      <vt:lpstr>Le blanc</vt:lpstr>
      <vt:lpstr>Le noir</vt:lpstr>
      <vt:lpstr>Gris, rose, orange</vt:lpstr>
      <vt:lpstr>Le violet</vt:lpstr>
      <vt:lpstr>Le violet sur la scène politique américaine aujourd’hui</vt:lpstr>
      <vt:lpstr>Le violet sur la scène politique américaine aujourd’hui</vt:lpstr>
      <vt:lpstr>Le violet sur la scène politique américaine aujourd’hui</vt:lpstr>
      <vt:lpstr>Le violet sur la scène politique américaine aujourd’hui</vt:lpstr>
      <vt:lpstr>Couleurs et politique</vt:lpstr>
      <vt:lpstr>L’histoire chromatique politique française </vt:lpstr>
      <vt:lpstr>L’histoire chromatique politique française </vt:lpstr>
      <vt:lpstr>L’histoire chromatique politique française </vt:lpstr>
      <vt:lpstr>L’histoire chromatique politique française </vt:lpstr>
      <vt:lpstr>L’histoire chromatique politique française </vt:lpstr>
      <vt:lpstr> Langue, culture, couleurs Comment définir une couleur? </vt:lpstr>
      <vt:lpstr>Comment définir une couleur ?</vt:lpstr>
      <vt:lpstr>bleu, bleue </vt:lpstr>
      <vt:lpstr>Rouge</vt:lpstr>
      <vt:lpstr>vert, verte </vt:lpstr>
      <vt:lpstr>Jaune</vt:lpstr>
      <vt:lpstr>blanc, blanche </vt:lpstr>
      <vt:lpstr>noir, noire </vt:lpstr>
      <vt:lpstr>Gris, rose</vt:lpstr>
      <vt:lpstr>Orange</vt:lpstr>
      <vt:lpstr>Violet</vt:lpstr>
      <vt:lpstr> À la découverte des ressemblances ou des différences de couleurs entre l’italien et le français </vt:lpstr>
      <vt:lpstr>Le découpage de Bleu en italien</vt:lpstr>
      <vt:lpstr>Le découpage de Bleu en italien</vt:lpstr>
      <vt:lpstr>Bleu en italien</vt:lpstr>
      <vt:lpstr>Paul Eluard</vt:lpstr>
      <vt:lpstr>Paul Eluard dans le recueil l "L'amour la poésie publié en 1929</vt:lpstr>
      <vt:lpstr>Rosso/rouge et roux</vt:lpstr>
      <vt:lpstr>Rosso?</vt:lpstr>
      <vt:lpstr>Couleurs et expressions imagées</vt:lpstr>
      <vt:lpstr>vous connaissez des expressions imagées avec des couleurs? </vt:lpstr>
      <vt:lpstr>Expressions imagées et lexies composées avec les couleurs</vt:lpstr>
      <vt:lpstr>  À la découverte des couleurs et de leurs expressions imagées   </vt:lpstr>
      <vt:lpstr>En voir des vertes et des pas mûres </vt:lpstr>
      <vt:lpstr>Presentazione di PowerPoint</vt:lpstr>
      <vt:lpstr>Broyer du noir</vt:lpstr>
      <vt:lpstr>Broyer du noir</vt:lpstr>
      <vt:lpstr>Exercez-vous</vt:lpstr>
      <vt:lpstr>Expression détournée</vt:lpstr>
      <vt:lpstr>  Ressemblances ou différences de couleurs entre l’italien et le français   </vt:lpstr>
      <vt:lpstr> Ressemblances ou différences de couleurs entre l’italien et le français </vt:lpstr>
      <vt:lpstr> Ressemblances ou différences de couleurs entre l’italien et le français </vt:lpstr>
      <vt:lpstr> Associez l’expression imagée en italien à son équivalent français. </vt:lpstr>
      <vt:lpstr>Une nouvelle initiative qui mobilise une expression imagée au temps de la pandémie 16 mars 2021</vt:lpstr>
      <vt:lpstr>Du beurre dans leurs épinards</vt:lpstr>
      <vt:lpstr>Du beurre dans les épinards</vt:lpstr>
      <vt:lpstr>Une nouvelle initiative qui mobilise une expression imagée</vt:lpstr>
      <vt:lpstr>Mot (italien) à charge culturelle partagée : le mimosa (fleur du 8 mars)</vt:lpstr>
      <vt:lpstr>Mots à CCP </vt:lpstr>
      <vt:lpstr>Mot (français) à charge culturelle partagée : le muguet (fleur du 1 mai) </vt:lpstr>
      <vt:lpstr>Dictionnaires et culture</vt:lpstr>
      <vt:lpstr>Dictionnaires et culture</vt:lpstr>
      <vt:lpstr>Dictionnaires et culture</vt:lpstr>
      <vt:lpstr>Dictionnaires et Culture </vt:lpstr>
      <vt:lpstr>Les dictionnaires : produits commerciaux</vt:lpstr>
      <vt:lpstr>Dictionnaire de langue</vt:lpstr>
      <vt:lpstr>Dictionnaire encyclopédique</vt:lpstr>
      <vt:lpstr>Rite annuel du dévoilement des nouveaux mots  </vt:lpstr>
      <vt:lpstr>Rituel en mai 2020 pour les dictionnaires 2021</vt:lpstr>
      <vt:lpstr>Rituel en mai 2020 pour les dictionnaires 2021</vt:lpstr>
      <vt:lpstr>Les nouveaux mots 2021 dans le PR</vt:lpstr>
      <vt:lpstr>Les nouveaux mots 2021 dans le PR</vt:lpstr>
      <vt:lpstr>Les nouveaux mots 2020 dans le PR</vt:lpstr>
      <vt:lpstr>L’organisation d’un dictionnaire</vt:lpstr>
      <vt:lpstr>Lieux d’observation pour saisir la culture</vt:lpstr>
      <vt:lpstr>Discours préfaciels : Déclaration de combat</vt:lpstr>
      <vt:lpstr>Discours préfaciels : Déclaration de combat</vt:lpstr>
      <vt:lpstr>Lieux d’observation pour saisir la culture</vt:lpstr>
      <vt:lpstr>Macrostructure : les mots tabous</vt:lpstr>
      <vt:lpstr>Selon vous, d’autres cases noires?</vt:lpstr>
      <vt:lpstr>Macrostructure </vt:lpstr>
      <vt:lpstr>Macrostructure : les mots exclus</vt:lpstr>
      <vt:lpstr>Phobie</vt:lpstr>
      <vt:lpstr> Autour du - phobie  </vt:lpstr>
      <vt:lpstr>sérophobie nouvelle entrée du PR2021 </vt:lpstr>
      <vt:lpstr>technophobe nouvelle entrée du PR2021 </vt:lpstr>
      <vt:lpstr>Silences enlevés</vt:lpstr>
      <vt:lpstr> Exemples de silence Autour du - phobie </vt:lpstr>
      <vt:lpstr>Pauvrophobie ?</vt:lpstr>
      <vt:lpstr>A la recherche d’un terme pour nommer une nouvelle hostilité</vt:lpstr>
      <vt:lpstr>Et encore une autre phobie pas lexicalisée</vt:lpstr>
      <vt:lpstr>Et la glottophobie ?</vt:lpstr>
      <vt:lpstr>Le choix des entrées au masculin  et au féminin ? </vt:lpstr>
      <vt:lpstr>De 2019 à 2020</vt:lpstr>
      <vt:lpstr>Lieux d’observation pour saisir la culture </vt:lpstr>
      <vt:lpstr>Les dictionnaires sur la question de l’orthographe</vt:lpstr>
      <vt:lpstr>Microstructure : 1. L’orthographe</vt:lpstr>
      <vt:lpstr>Nouvelle orthographe </vt:lpstr>
      <vt:lpstr>oignon ou ognon?</vt:lpstr>
      <vt:lpstr>Nénufar ou nénuphar ? </vt:lpstr>
      <vt:lpstr>microstructure : 2.  prononciation</vt:lpstr>
      <vt:lpstr>Microstructure : 3. Le genre grammatical</vt:lpstr>
      <vt:lpstr>Genre grammatical pour les mots épicènes</vt:lpstr>
      <vt:lpstr>Microstructure : 4.  Marques d’usage</vt:lpstr>
      <vt:lpstr>Exemples de marques d’usage</vt:lpstr>
      <vt:lpstr>Microstructure : 5. La définition </vt:lpstr>
      <vt:lpstr>Femme Définitions des premiers dictionnaires de langue française et aujourd’hui</vt:lpstr>
      <vt:lpstr>Mariage </vt:lpstr>
      <vt:lpstr>Matrimonio</vt:lpstr>
      <vt:lpstr>Les définitions par antonymie : Silence</vt:lpstr>
      <vt:lpstr>Et le silence positif ?</vt:lpstr>
      <vt:lpstr>Les définitions par antonymie : Paix</vt:lpstr>
      <vt:lpstr>Et où est la paix positive dans le dictionnaire ?</vt:lpstr>
      <vt:lpstr>communautarisme (avec élément axiologique)</vt:lpstr>
      <vt:lpstr>Substitution du mot race dans le genre commun</vt:lpstr>
      <vt:lpstr>Microstructure : 6. L’exemple</vt:lpstr>
      <vt:lpstr>Microstructure :  6. L’exemple</vt:lpstr>
      <vt:lpstr>Exemples (PR)</vt:lpstr>
      <vt:lpstr>L’évolution des représentations culturelles dans les exemples à femme</vt:lpstr>
      <vt:lpstr>L’évolution des représentations culturelles dans les exemples à femme</vt:lpstr>
      <vt:lpstr>Microstructure : 7. Renvoi </vt:lpstr>
      <vt:lpstr>Microstructure : 7. Renvoi </vt:lpstr>
      <vt:lpstr>Microstructure : 7. Renvoi </vt:lpstr>
      <vt:lpstr>Microstructure : 8.  La remarque</vt:lpstr>
      <vt:lpstr>Race</vt:lpstr>
      <vt:lpstr> Les remarques   Sur la question de la féminisation </vt:lpstr>
      <vt:lpstr>La remarque sur les questions de l’emprunt</vt:lpstr>
      <vt:lpstr>e-mail </vt:lpstr>
      <vt:lpstr>Microstructure : 9. Antonymes</vt:lpstr>
      <vt:lpstr>Microstructure : 9. Antonymes</vt:lpstr>
      <vt:lpstr>Microstructure : 9. Antonymes</vt:lpstr>
    </vt:vector>
  </TitlesOfParts>
  <Company>università degli studi di trieste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Langue et culture</dc:title>
  <dc:creator>nadine celotti</dc:creator>
  <cp:lastModifiedBy>nadine celotti</cp:lastModifiedBy>
  <cp:revision>16</cp:revision>
  <dcterms:created xsi:type="dcterms:W3CDTF">2021-04-26T20:00:52Z</dcterms:created>
  <dcterms:modified xsi:type="dcterms:W3CDTF">2021-04-26T22:08:41Z</dcterms:modified>
</cp:coreProperties>
</file>