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549" r:id="rId3"/>
    <p:sldId id="551" r:id="rId4"/>
    <p:sldId id="271" r:id="rId5"/>
    <p:sldId id="304" r:id="rId6"/>
    <p:sldId id="305" r:id="rId7"/>
    <p:sldId id="306" r:id="rId8"/>
    <p:sldId id="322" r:id="rId9"/>
    <p:sldId id="584" r:id="rId10"/>
    <p:sldId id="323" r:id="rId11"/>
    <p:sldId id="586" r:id="rId12"/>
    <p:sldId id="619" r:id="rId13"/>
    <p:sldId id="653" r:id="rId14"/>
    <p:sldId id="654" r:id="rId15"/>
    <p:sldId id="588" r:id="rId16"/>
    <p:sldId id="587" r:id="rId17"/>
    <p:sldId id="589" r:id="rId18"/>
    <p:sldId id="590" r:id="rId19"/>
    <p:sldId id="591" r:id="rId20"/>
    <p:sldId id="655" r:id="rId21"/>
    <p:sldId id="656" r:id="rId22"/>
    <p:sldId id="657" r:id="rId23"/>
    <p:sldId id="660" r:id="rId24"/>
    <p:sldId id="658" r:id="rId25"/>
    <p:sldId id="659" r:id="rId26"/>
    <p:sldId id="596" r:id="rId27"/>
    <p:sldId id="623" r:id="rId28"/>
    <p:sldId id="624" r:id="rId29"/>
    <p:sldId id="625" r:id="rId30"/>
    <p:sldId id="626" r:id="rId31"/>
    <p:sldId id="627" r:id="rId32"/>
    <p:sldId id="628" r:id="rId33"/>
    <p:sldId id="629" r:id="rId34"/>
    <p:sldId id="631" r:id="rId35"/>
    <p:sldId id="632" r:id="rId36"/>
    <p:sldId id="633" r:id="rId37"/>
    <p:sldId id="634" r:id="rId38"/>
    <p:sldId id="630" r:id="rId39"/>
    <p:sldId id="611" r:id="rId40"/>
    <p:sldId id="597" r:id="rId41"/>
    <p:sldId id="598" r:id="rId42"/>
    <p:sldId id="599" r:id="rId43"/>
    <p:sldId id="600" r:id="rId44"/>
    <p:sldId id="601" r:id="rId45"/>
    <p:sldId id="602" r:id="rId46"/>
    <p:sldId id="620" r:id="rId47"/>
    <p:sldId id="603" r:id="rId48"/>
    <p:sldId id="635" r:id="rId49"/>
    <p:sldId id="622" r:id="rId50"/>
    <p:sldId id="594" r:id="rId51"/>
    <p:sldId id="595" r:id="rId5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8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15/02/2021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1244411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15/02/2021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3335955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15/02/2021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187074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0500C509-952C-7244-A235-D8E9DB0AFCD4}" type="datetimeFigureOut">
              <a:rPr lang="it-IT" smtClean="0"/>
              <a:t>15/02/2021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4145514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500C509-952C-7244-A235-D8E9DB0AFCD4}" type="datetimeFigureOut">
              <a:rPr lang="it-IT" smtClean="0"/>
              <a:t>15/02/2021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295711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0500C509-952C-7244-A235-D8E9DB0AFCD4}" type="datetimeFigureOut">
              <a:rPr lang="it-IT" smtClean="0"/>
              <a:t>15/02/2021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101949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0500C509-952C-7244-A235-D8E9DB0AFCD4}" type="datetimeFigureOut">
              <a:rPr lang="it-IT" smtClean="0"/>
              <a:t>15/02/2021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337313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0500C509-952C-7244-A235-D8E9DB0AFCD4}" type="datetimeFigureOut">
              <a:rPr lang="it-IT" smtClean="0"/>
              <a:t>15/02/2021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2933559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500C509-952C-7244-A235-D8E9DB0AFCD4}" type="datetimeFigureOut">
              <a:rPr lang="it-IT" smtClean="0"/>
              <a:t>15/02/2021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66239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500C509-952C-7244-A235-D8E9DB0AFCD4}" type="datetimeFigureOut">
              <a:rPr lang="it-IT" smtClean="0"/>
              <a:t>15/02/2021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405585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500C509-952C-7244-A235-D8E9DB0AFCD4}" type="datetimeFigureOut">
              <a:rPr lang="it-IT" smtClean="0"/>
              <a:t>15/02/2021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16A156E9-FECA-FD4D-9EAA-800A24327145}" type="slidenum">
              <a:rPr lang="fr-CA" smtClean="0"/>
              <a:t>‹N›</a:t>
            </a:fld>
            <a:endParaRPr lang="fr-CA"/>
          </a:p>
        </p:txBody>
      </p:sp>
    </p:spTree>
    <p:extLst>
      <p:ext uri="{BB962C8B-B14F-4D97-AF65-F5344CB8AC3E}">
        <p14:creationId xmlns:p14="http://schemas.microsoft.com/office/powerpoint/2010/main" val="376129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0C509-952C-7244-A235-D8E9DB0AFCD4}" type="datetimeFigureOut">
              <a:rPr lang="it-IT" smtClean="0"/>
              <a:t>15/02/2021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156E9-FECA-FD4D-9EAA-800A24327145}" type="slidenum">
              <a:rPr lang="fr-CA" smtClean="0"/>
              <a:t>‹N›</a:t>
            </a:fld>
            <a:endParaRPr lang="fr-CA"/>
          </a:p>
        </p:txBody>
      </p:sp>
    </p:spTree>
    <p:extLst>
      <p:ext uri="{BB962C8B-B14F-4D97-AF65-F5344CB8AC3E}">
        <p14:creationId xmlns:p14="http://schemas.microsoft.com/office/powerpoint/2010/main" val="2871875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interlex.it/testi/dichuniv.htm" TargetMode="External"/><Relationship Id="rId2" Type="http://schemas.openxmlformats.org/officeDocument/2006/relationships/hyperlink" Target="http://www.conflittidimenticati.it"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esteri.it/mae/it/"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juripole.fr/Dictionnaire/Italien/D.php" TargetMode="External"/><Relationship Id="rId2" Type="http://schemas.openxmlformats.org/officeDocument/2006/relationships/hyperlink" Target="https://www.legifrance.gouv.fr/Droit-francais/Constitution" TargetMode="External"/><Relationship Id="rId1" Type="http://schemas.openxmlformats.org/officeDocument/2006/relationships/slideLayout" Target="../slideLayouts/slideLayout2.xml"/><Relationship Id="rId4" Type="http://schemas.openxmlformats.org/officeDocument/2006/relationships/hyperlink" Target="http://www.btb.termiumplus.gc.c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
            </a:r>
            <a:br>
              <a:rPr lang="fr-CA" sz="2800" dirty="0" smtClean="0"/>
            </a:br>
            <a:r>
              <a:rPr lang="fr-CA" sz="2800" dirty="0" smtClean="0"/>
              <a:t>Langue, droit, culture</a:t>
            </a:r>
            <a:endParaRPr lang="fr-CA" sz="2800" dirty="0"/>
          </a:p>
        </p:txBody>
      </p:sp>
      <p:sp>
        <p:nvSpPr>
          <p:cNvPr id="3" name="Sottotitolo 2"/>
          <p:cNvSpPr>
            <a:spLocks noGrp="1"/>
          </p:cNvSpPr>
          <p:nvPr>
            <p:ph type="subTitle" idx="1"/>
          </p:nvPr>
        </p:nvSpPr>
        <p:spPr/>
        <p:txBody>
          <a:bodyPr>
            <a:normAutofit lnSpcReduction="10000"/>
          </a:bodyPr>
          <a:lstStyle/>
          <a:p>
            <a:r>
              <a:rPr lang="fr-CA" sz="2400" dirty="0" smtClean="0"/>
              <a:t>Modulo di lingua </a:t>
            </a:r>
            <a:r>
              <a:rPr lang="fr-CA" sz="2400" dirty="0" err="1" smtClean="0"/>
              <a:t>francese</a:t>
            </a:r>
            <a:r>
              <a:rPr lang="fr-CA" sz="2400" dirty="0" smtClean="0"/>
              <a:t> 2020-2021</a:t>
            </a:r>
          </a:p>
          <a:p>
            <a:r>
              <a:rPr lang="fr-CA" sz="2400" dirty="0"/>
              <a:t>1</a:t>
            </a:r>
            <a:r>
              <a:rPr lang="fr-CA" sz="2400" dirty="0" smtClean="0"/>
              <a:t>° </a:t>
            </a:r>
            <a:r>
              <a:rPr lang="fr-CA" sz="2400" dirty="0" err="1" smtClean="0"/>
              <a:t>anno</a:t>
            </a:r>
            <a:r>
              <a:rPr lang="fr-CA" sz="2400" dirty="0" smtClean="0"/>
              <a:t>  6 CFU = 30 heures</a:t>
            </a:r>
          </a:p>
          <a:p>
            <a:r>
              <a:rPr lang="fr-CA" sz="2400" dirty="0" smtClean="0"/>
              <a:t>mot de passe : 1Ciapg2020</a:t>
            </a:r>
          </a:p>
          <a:p>
            <a:r>
              <a:rPr lang="fr-CA" sz="2400" dirty="0" smtClean="0"/>
              <a:t>ncelotti@units.it</a:t>
            </a:r>
          </a:p>
        </p:txBody>
      </p:sp>
    </p:spTree>
    <p:extLst>
      <p:ext uri="{BB962C8B-B14F-4D97-AF65-F5344CB8AC3E}">
        <p14:creationId xmlns:p14="http://schemas.microsoft.com/office/powerpoint/2010/main" val="34438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smtClean="0"/>
              <a:t>24 </a:t>
            </a:r>
            <a:r>
              <a:rPr lang="it-IT" sz="2800" dirty="0" err="1" smtClean="0"/>
              <a:t>langues</a:t>
            </a:r>
            <a:r>
              <a:rPr lang="it-IT" sz="2800" dirty="0" smtClean="0"/>
              <a:t> : </a:t>
            </a:r>
            <a:r>
              <a:rPr lang="it-IT" sz="2800" dirty="0" err="1" smtClean="0"/>
              <a:t>lesquelles</a:t>
            </a:r>
            <a:r>
              <a:rPr lang="it-IT" sz="2800" dirty="0" smtClean="0"/>
              <a:t> ?</a:t>
            </a:r>
            <a:endParaRPr lang="fr-FR" sz="2800" dirty="0"/>
          </a:p>
        </p:txBody>
      </p:sp>
      <p:sp>
        <p:nvSpPr>
          <p:cNvPr id="3" name="Content Placeholder 2"/>
          <p:cNvSpPr>
            <a:spLocks noGrp="1"/>
          </p:cNvSpPr>
          <p:nvPr>
            <p:ph idx="1"/>
          </p:nvPr>
        </p:nvSpPr>
        <p:spPr/>
        <p:txBody>
          <a:bodyPr>
            <a:normAutofit fontScale="92500" lnSpcReduction="10000"/>
          </a:bodyPr>
          <a:lstStyle/>
          <a:p>
            <a:pPr algn="just"/>
            <a:r>
              <a:rPr lang="fr-FR" sz="2400" dirty="0"/>
              <a:t>allemand, </a:t>
            </a:r>
            <a:r>
              <a:rPr lang="fr-FR" sz="2400" b="1" dirty="0" smtClean="0"/>
              <a:t>anglais ?</a:t>
            </a:r>
            <a:r>
              <a:rPr lang="fr-FR" sz="2400" dirty="0" smtClean="0"/>
              <a:t>, </a:t>
            </a:r>
            <a:r>
              <a:rPr lang="fr-FR" sz="2400" dirty="0"/>
              <a:t>bulgare, croate, danois, espagnol, estonien, finnois, français, grec, hongrois, irlandais, italien, letton, lituanien, maltais, néerlandais, polonais, portugais, roumain, slovaque, slovène, suédois et tchèque</a:t>
            </a:r>
            <a:r>
              <a:rPr lang="fr-FR" sz="2400" dirty="0" smtClean="0"/>
              <a:t>.</a:t>
            </a:r>
          </a:p>
          <a:p>
            <a:pPr algn="just"/>
            <a:r>
              <a:rPr lang="fr-FR" sz="2400" b="1" dirty="0"/>
              <a:t>Même après le retrait du Royaume-Uni de l’Union européenne, l’anglais reste une langue officielle en Irlande et à Malte.</a:t>
            </a:r>
            <a:endParaRPr lang="fr-FR" sz="2400" b="1" dirty="0" smtClean="0"/>
          </a:p>
          <a:p>
            <a:pPr algn="just"/>
            <a:endParaRPr lang="fr-FR" sz="2400" dirty="0" smtClean="0"/>
          </a:p>
          <a:p>
            <a:pPr algn="just"/>
            <a:r>
              <a:rPr lang="fr-FR" sz="2400" dirty="0"/>
              <a:t>L'Union européenne compte </a:t>
            </a:r>
            <a:r>
              <a:rPr lang="fr-FR" sz="2400" b="1" dirty="0" smtClean="0"/>
              <a:t>27 (</a:t>
            </a:r>
            <a:r>
              <a:rPr lang="fr-FR" sz="2400" b="1" strike="sngStrike" dirty="0" smtClean="0"/>
              <a:t>28</a:t>
            </a:r>
            <a:r>
              <a:rPr lang="fr-FR" sz="2400" b="1" dirty="0" smtClean="0"/>
              <a:t>) </a:t>
            </a:r>
            <a:r>
              <a:rPr lang="fr-FR" sz="2400" b="1" dirty="0"/>
              <a:t>pays </a:t>
            </a:r>
            <a:r>
              <a:rPr lang="fr-FR" sz="2400" dirty="0" smtClean="0"/>
              <a:t>: </a:t>
            </a:r>
            <a:r>
              <a:rPr lang="fr-FR" sz="2400" dirty="0"/>
              <a:t>l'Allemagne, l'Autriche, la Belgique, la Bulgarie, Chypre, la Croatie, le Danemark, l'Espagne, l'Estonie, la Finlande, la France, la Grèce, la Hongrie, l'Irlande, l'Italie, la Lituanie, la Lettonie, le Luxembourg, Malte, les Pays-Bas, la Pologne, le Portugal, la République tchèque, la Roumanie, </a:t>
            </a:r>
            <a:r>
              <a:rPr lang="fr-FR" sz="2400" strike="sngStrike" dirty="0"/>
              <a:t>le </a:t>
            </a:r>
            <a:r>
              <a:rPr lang="fr-FR" sz="2400" b="1" strike="sngStrike" dirty="0"/>
              <a:t>Royaume-Uni</a:t>
            </a:r>
            <a:r>
              <a:rPr lang="fr-FR" sz="2400" strike="sngStrike" dirty="0"/>
              <a:t>, </a:t>
            </a:r>
            <a:r>
              <a:rPr lang="fr-FR" sz="2400" dirty="0"/>
              <a:t>la Slovaquie, la Slovénie et la Suède.</a:t>
            </a:r>
          </a:p>
        </p:txBody>
      </p:sp>
    </p:spTree>
    <p:extLst>
      <p:ext uri="{BB962C8B-B14F-4D97-AF65-F5344CB8AC3E}">
        <p14:creationId xmlns:p14="http://schemas.microsoft.com/office/powerpoint/2010/main" val="340960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pPr algn="just"/>
            <a:r>
              <a:rPr lang="fr-CA" sz="2400" dirty="0" smtClean="0"/>
              <a:t>Les principales questions sociétales et politiques aujourd’hui en France</a:t>
            </a:r>
          </a:p>
          <a:p>
            <a:r>
              <a:rPr lang="fr-CA" sz="2400" b="1" dirty="0" smtClean="0"/>
              <a:t>Art. 24 de la loi de la « sécurité globale »</a:t>
            </a:r>
          </a:p>
          <a:p>
            <a:r>
              <a:rPr lang="fr-CA" sz="2400" dirty="0" smtClean="0"/>
              <a:t>Loi sur le séparatisme</a:t>
            </a:r>
          </a:p>
          <a:p>
            <a:r>
              <a:rPr lang="fr-CA" sz="2400" dirty="0" smtClean="0"/>
              <a:t>Discussion sur l’inceste</a:t>
            </a:r>
          </a:p>
          <a:p>
            <a:r>
              <a:rPr lang="fr-CA" sz="2400" dirty="0" smtClean="0"/>
              <a:t>etc. à suivre en direct</a:t>
            </a:r>
          </a:p>
          <a:p>
            <a:endParaRPr lang="fr-CA" sz="2400" dirty="0"/>
          </a:p>
        </p:txBody>
      </p:sp>
    </p:spTree>
    <p:extLst>
      <p:ext uri="{BB962C8B-B14F-4D97-AF65-F5344CB8AC3E}">
        <p14:creationId xmlns:p14="http://schemas.microsoft.com/office/powerpoint/2010/main" val="27193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
            </a:r>
            <a:br>
              <a:rPr lang="fr-CA" sz="2800" dirty="0" smtClean="0"/>
            </a:br>
            <a:r>
              <a:rPr lang="fr-CA" sz="2800" dirty="0" smtClean="0"/>
              <a:t>Observations hebdomadaires</a:t>
            </a:r>
            <a:br>
              <a:rPr lang="fr-CA" sz="2800" dirty="0" smtClean="0"/>
            </a:br>
            <a:r>
              <a:rPr lang="fr-CA" sz="2800" dirty="0"/>
              <a:t>Art. 24 de la « sécurité globale »</a:t>
            </a:r>
            <a:br>
              <a:rPr lang="fr-CA" sz="2800" dirty="0"/>
            </a:br>
            <a:endParaRPr lang="fr-CA" sz="2800" dirty="0"/>
          </a:p>
        </p:txBody>
      </p:sp>
      <p:sp>
        <p:nvSpPr>
          <p:cNvPr id="3" name="Segnaposto contenuto 2"/>
          <p:cNvSpPr>
            <a:spLocks noGrp="1"/>
          </p:cNvSpPr>
          <p:nvPr>
            <p:ph idx="1"/>
          </p:nvPr>
        </p:nvSpPr>
        <p:spPr/>
        <p:txBody>
          <a:bodyPr>
            <a:normAutofit/>
          </a:bodyPr>
          <a:lstStyle/>
          <a:p>
            <a:r>
              <a:rPr lang="it-IT" sz="2400" dirty="0"/>
              <a:t>Un </a:t>
            </a:r>
            <a:r>
              <a:rPr lang="it-IT" sz="2400" dirty="0" err="1"/>
              <a:t>article</a:t>
            </a:r>
            <a:r>
              <a:rPr lang="it-IT" sz="2400" dirty="0"/>
              <a:t> </a:t>
            </a:r>
            <a:r>
              <a:rPr lang="it-IT" sz="2400" dirty="0" err="1"/>
              <a:t>polémique</a:t>
            </a:r>
            <a:r>
              <a:rPr lang="it-IT" sz="2400" dirty="0"/>
              <a:t> qui porte « une grave </a:t>
            </a:r>
            <a:r>
              <a:rPr lang="it-IT" sz="2400" dirty="0" err="1"/>
              <a:t>atteinte</a:t>
            </a:r>
            <a:r>
              <a:rPr lang="it-IT" sz="2400" dirty="0"/>
              <a:t> » </a:t>
            </a:r>
            <a:r>
              <a:rPr lang="it-IT" sz="2400" dirty="0" err="1"/>
              <a:t>au</a:t>
            </a:r>
            <a:r>
              <a:rPr lang="it-IT" sz="2400" dirty="0"/>
              <a:t> </a:t>
            </a:r>
            <a:r>
              <a:rPr lang="it-IT" sz="2400" dirty="0" err="1"/>
              <a:t>droit</a:t>
            </a:r>
            <a:r>
              <a:rPr lang="it-IT" sz="2400" dirty="0"/>
              <a:t> de la presse</a:t>
            </a:r>
          </a:p>
          <a:p>
            <a:pPr algn="just"/>
            <a:r>
              <a:rPr lang="it-IT" sz="2400" dirty="0"/>
              <a:t>En </a:t>
            </a:r>
            <a:r>
              <a:rPr lang="it-IT" sz="2400" dirty="0" err="1"/>
              <a:t>modifiant</a:t>
            </a:r>
            <a:r>
              <a:rPr lang="it-IT" sz="2400" dirty="0"/>
              <a:t> </a:t>
            </a:r>
            <a:r>
              <a:rPr lang="it-IT" sz="2400" b="1" dirty="0"/>
              <a:t>la </a:t>
            </a:r>
            <a:r>
              <a:rPr lang="it-IT" sz="2400" b="1" dirty="0" err="1"/>
              <a:t>loi</a:t>
            </a:r>
            <a:r>
              <a:rPr lang="it-IT" sz="2400" b="1" dirty="0"/>
              <a:t> de 1881 </a:t>
            </a:r>
            <a:r>
              <a:rPr lang="it-IT" sz="2400" b="1" dirty="0" err="1"/>
              <a:t>sur</a:t>
            </a:r>
            <a:r>
              <a:rPr lang="it-IT" sz="2400" b="1" dirty="0"/>
              <a:t> la </a:t>
            </a:r>
            <a:r>
              <a:rPr lang="it-IT" sz="2400" b="1" dirty="0" err="1"/>
              <a:t>liberté</a:t>
            </a:r>
            <a:r>
              <a:rPr lang="it-IT" sz="2400" b="1" dirty="0"/>
              <a:t> de la presse</a:t>
            </a:r>
            <a:r>
              <a:rPr lang="it-IT" sz="2400" dirty="0"/>
              <a:t>, la </a:t>
            </a:r>
            <a:r>
              <a:rPr lang="it-IT" sz="2400" dirty="0" err="1"/>
              <a:t>disposition</a:t>
            </a:r>
            <a:r>
              <a:rPr lang="it-IT" sz="2400" dirty="0"/>
              <a:t> </a:t>
            </a:r>
            <a:r>
              <a:rPr lang="it-IT" sz="2400" dirty="0" err="1"/>
              <a:t>du</a:t>
            </a:r>
            <a:r>
              <a:rPr lang="it-IT" sz="2400" dirty="0"/>
              <a:t> </a:t>
            </a:r>
            <a:r>
              <a:rPr lang="it-IT" sz="2400" dirty="0" err="1"/>
              <a:t>projet</a:t>
            </a:r>
            <a:r>
              <a:rPr lang="it-IT" sz="2400" dirty="0"/>
              <a:t> de </a:t>
            </a:r>
            <a:r>
              <a:rPr lang="it-IT" sz="2400" dirty="0" err="1"/>
              <a:t>loi</a:t>
            </a:r>
            <a:r>
              <a:rPr lang="it-IT" sz="2400" dirty="0"/>
              <a:t> de « </a:t>
            </a:r>
            <a:r>
              <a:rPr lang="it-IT" sz="2400" dirty="0" err="1"/>
              <a:t>sécurité</a:t>
            </a:r>
            <a:r>
              <a:rPr lang="it-IT" sz="2400" dirty="0"/>
              <a:t> globale » </a:t>
            </a:r>
            <a:r>
              <a:rPr lang="it-IT" sz="2400" dirty="0" err="1"/>
              <a:t>visant</a:t>
            </a:r>
            <a:r>
              <a:rPr lang="it-IT" sz="2400" dirty="0"/>
              <a:t> à </a:t>
            </a:r>
            <a:r>
              <a:rPr lang="it-IT" sz="2400" dirty="0" err="1"/>
              <a:t>limiter</a:t>
            </a:r>
            <a:r>
              <a:rPr lang="it-IT" sz="2400" dirty="0"/>
              <a:t> la </a:t>
            </a:r>
            <a:r>
              <a:rPr lang="it-IT" sz="2400" dirty="0" err="1"/>
              <a:t>diffusion</a:t>
            </a:r>
            <a:r>
              <a:rPr lang="it-IT" sz="2400" dirty="0"/>
              <a:t> d’images </a:t>
            </a:r>
            <a:r>
              <a:rPr lang="it-IT" sz="2400" dirty="0" err="1"/>
              <a:t>des</a:t>
            </a:r>
            <a:r>
              <a:rPr lang="it-IT" sz="2400" dirty="0"/>
              <a:t> </a:t>
            </a:r>
            <a:r>
              <a:rPr lang="it-IT" sz="2400" dirty="0" err="1"/>
              <a:t>forces</a:t>
            </a:r>
            <a:r>
              <a:rPr lang="it-IT" sz="2400" dirty="0"/>
              <a:t> de l’</a:t>
            </a:r>
            <a:r>
              <a:rPr lang="it-IT" sz="2400" dirty="0" err="1"/>
              <a:t>ordre</a:t>
            </a:r>
            <a:r>
              <a:rPr lang="it-IT" sz="2400" dirty="0"/>
              <a:t> </a:t>
            </a:r>
            <a:r>
              <a:rPr lang="it-IT" sz="2400" dirty="0" err="1"/>
              <a:t>sur</a:t>
            </a:r>
            <a:r>
              <a:rPr lang="it-IT" sz="2400" dirty="0"/>
              <a:t> le </a:t>
            </a:r>
            <a:r>
              <a:rPr lang="it-IT" sz="2400" dirty="0" err="1"/>
              <a:t>terrain</a:t>
            </a:r>
            <a:r>
              <a:rPr lang="it-IT" sz="2400" dirty="0"/>
              <a:t> a </a:t>
            </a:r>
            <a:r>
              <a:rPr lang="it-IT" sz="2400" dirty="0" err="1"/>
              <a:t>provoqué</a:t>
            </a:r>
            <a:r>
              <a:rPr lang="it-IT" sz="2400" dirty="0"/>
              <a:t> une </a:t>
            </a:r>
            <a:r>
              <a:rPr lang="it-IT" sz="2400" dirty="0" err="1"/>
              <a:t>levée</a:t>
            </a:r>
            <a:r>
              <a:rPr lang="it-IT" sz="2400" dirty="0"/>
              <a:t> de </a:t>
            </a:r>
            <a:r>
              <a:rPr lang="it-IT" sz="2400" dirty="0" err="1"/>
              <a:t>boucliers</a:t>
            </a:r>
            <a:r>
              <a:rPr lang="it-IT" sz="2400" dirty="0"/>
              <a:t>. </a:t>
            </a:r>
            <a:r>
              <a:rPr lang="it-IT" sz="2400" dirty="0" err="1"/>
              <a:t>Les</a:t>
            </a:r>
            <a:r>
              <a:rPr lang="it-IT" sz="2400" dirty="0"/>
              <a:t> </a:t>
            </a:r>
            <a:r>
              <a:rPr lang="it-IT" sz="2400" dirty="0" err="1"/>
              <a:t>représentants</a:t>
            </a:r>
            <a:r>
              <a:rPr lang="it-IT" sz="2400" dirty="0"/>
              <a:t> </a:t>
            </a:r>
            <a:r>
              <a:rPr lang="it-IT" sz="2400" dirty="0" err="1"/>
              <a:t>des</a:t>
            </a:r>
            <a:r>
              <a:rPr lang="it-IT" sz="2400" dirty="0"/>
              <a:t> </a:t>
            </a:r>
            <a:r>
              <a:rPr lang="it-IT" sz="2400" dirty="0" err="1"/>
              <a:t>journalistes</a:t>
            </a:r>
            <a:r>
              <a:rPr lang="it-IT" sz="2400" dirty="0"/>
              <a:t> et </a:t>
            </a:r>
            <a:r>
              <a:rPr lang="it-IT" sz="2400" dirty="0" err="1"/>
              <a:t>les</a:t>
            </a:r>
            <a:r>
              <a:rPr lang="it-IT" sz="2400" dirty="0"/>
              <a:t> </a:t>
            </a:r>
            <a:r>
              <a:rPr lang="it-IT" sz="2400" dirty="0" err="1"/>
              <a:t>défenseurs</a:t>
            </a:r>
            <a:r>
              <a:rPr lang="it-IT" sz="2400" dirty="0"/>
              <a:t> </a:t>
            </a:r>
            <a:r>
              <a:rPr lang="it-IT" sz="2400" dirty="0" err="1"/>
              <a:t>des</a:t>
            </a:r>
            <a:r>
              <a:rPr lang="it-IT" sz="2400" dirty="0"/>
              <a:t> </a:t>
            </a:r>
            <a:r>
              <a:rPr lang="it-IT" sz="2400" dirty="0" err="1"/>
              <a:t>libertés</a:t>
            </a:r>
            <a:r>
              <a:rPr lang="it-IT" sz="2400" dirty="0"/>
              <a:t> </a:t>
            </a:r>
            <a:r>
              <a:rPr lang="it-IT" sz="2400" dirty="0" err="1"/>
              <a:t>publiques</a:t>
            </a:r>
            <a:r>
              <a:rPr lang="it-IT" sz="2400" dirty="0"/>
              <a:t> </a:t>
            </a:r>
            <a:r>
              <a:rPr lang="it-IT" sz="2400" dirty="0" err="1"/>
              <a:t>fustigent</a:t>
            </a:r>
            <a:r>
              <a:rPr lang="it-IT" sz="2400" dirty="0"/>
              <a:t> </a:t>
            </a:r>
            <a:r>
              <a:rPr lang="it-IT" sz="2400" i="1" dirty="0"/>
              <a:t>« une grave </a:t>
            </a:r>
            <a:r>
              <a:rPr lang="it-IT" sz="2400" i="1" dirty="0" err="1"/>
              <a:t>atteinte</a:t>
            </a:r>
            <a:r>
              <a:rPr lang="it-IT" sz="2400" i="1" dirty="0"/>
              <a:t> »</a:t>
            </a:r>
            <a:r>
              <a:rPr lang="it-IT" sz="2400" dirty="0"/>
              <a:t> </a:t>
            </a:r>
            <a:r>
              <a:rPr lang="it-IT" sz="2400" dirty="0" err="1"/>
              <a:t>au</a:t>
            </a:r>
            <a:r>
              <a:rPr lang="it-IT" sz="2400" dirty="0"/>
              <a:t> </a:t>
            </a:r>
            <a:r>
              <a:rPr lang="it-IT" sz="2400" dirty="0" err="1"/>
              <a:t>droit</a:t>
            </a:r>
            <a:r>
              <a:rPr lang="it-IT" sz="2400" dirty="0"/>
              <a:t> </a:t>
            </a:r>
            <a:r>
              <a:rPr lang="it-IT" sz="2400" dirty="0" err="1"/>
              <a:t>des</a:t>
            </a:r>
            <a:r>
              <a:rPr lang="it-IT" sz="2400" dirty="0"/>
              <a:t> </a:t>
            </a:r>
            <a:r>
              <a:rPr lang="it-IT" sz="2400" dirty="0" err="1"/>
              <a:t>médias</a:t>
            </a:r>
            <a:r>
              <a:rPr lang="it-IT" sz="2400" dirty="0" smtClean="0"/>
              <a:t>.</a:t>
            </a:r>
          </a:p>
          <a:p>
            <a:pPr algn="just"/>
            <a:r>
              <a:rPr lang="it-IT" sz="2400" i="1" dirty="0" smtClean="0"/>
              <a:t>Le Monde </a:t>
            </a:r>
            <a:r>
              <a:rPr lang="it-IT" sz="2400" dirty="0" smtClean="0"/>
              <a:t>17 </a:t>
            </a:r>
            <a:r>
              <a:rPr lang="it-IT" sz="2400" dirty="0" err="1" smtClean="0"/>
              <a:t>nov</a:t>
            </a:r>
            <a:r>
              <a:rPr lang="it-IT" sz="2400" dirty="0" smtClean="0"/>
              <a:t>. 2020</a:t>
            </a:r>
            <a:endParaRPr lang="it-IT" sz="2400" dirty="0"/>
          </a:p>
          <a:p>
            <a:endParaRPr lang="fr-CA" sz="2400" dirty="0"/>
          </a:p>
        </p:txBody>
      </p:sp>
    </p:spTree>
    <p:extLst>
      <p:ext uri="{BB962C8B-B14F-4D97-AF65-F5344CB8AC3E}">
        <p14:creationId xmlns:p14="http://schemas.microsoft.com/office/powerpoint/2010/main" val="3336649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Loi de la sécurité globale ?</a:t>
            </a:r>
            <a:r>
              <a:rPr lang="fr-CA" sz="2800" dirty="0"/>
              <a:t/>
            </a:r>
            <a:br>
              <a:rPr lang="fr-CA" sz="2800" dirty="0"/>
            </a:br>
            <a:endParaRPr lang="fr-CA" sz="2800" dirty="0"/>
          </a:p>
        </p:txBody>
      </p:sp>
      <p:sp>
        <p:nvSpPr>
          <p:cNvPr id="3" name="Segnaposto contenuto 2"/>
          <p:cNvSpPr>
            <a:spLocks noGrp="1"/>
          </p:cNvSpPr>
          <p:nvPr>
            <p:ph idx="1"/>
          </p:nvPr>
        </p:nvSpPr>
        <p:spPr/>
        <p:txBody>
          <a:bodyPr>
            <a:normAutofit fontScale="92500"/>
          </a:bodyPr>
          <a:lstStyle/>
          <a:p>
            <a:pPr algn="just"/>
            <a:r>
              <a:rPr lang="fr-CA" sz="2400" dirty="0" smtClean="0"/>
              <a:t>La </a:t>
            </a:r>
            <a:r>
              <a:rPr lang="fr-CA" sz="2400" dirty="0"/>
              <a:t>proposition de loi relative à la sécurité globale est une proposition de loi française des députés </a:t>
            </a:r>
            <a:r>
              <a:rPr lang="fr-CA" sz="2400" dirty="0" smtClean="0"/>
              <a:t>LREM* Alice </a:t>
            </a:r>
            <a:r>
              <a:rPr lang="fr-CA" sz="2400" dirty="0" err="1"/>
              <a:t>Thourot</a:t>
            </a:r>
            <a:r>
              <a:rPr lang="fr-CA" sz="2400" dirty="0"/>
              <a:t> (Drôme) et Jean-Michel </a:t>
            </a:r>
            <a:r>
              <a:rPr lang="fr-CA" sz="2400" dirty="0" err="1"/>
              <a:t>Fauvergue</a:t>
            </a:r>
            <a:r>
              <a:rPr lang="fr-CA" sz="2400" dirty="0"/>
              <a:t> (Seine-et-</a:t>
            </a:r>
            <a:r>
              <a:rPr lang="fr-CA" sz="2400" dirty="0" smtClean="0"/>
              <a:t>Marne) </a:t>
            </a:r>
            <a:r>
              <a:rPr lang="fr-CA" sz="2400" dirty="0"/>
              <a:t>déposée à l'Assemblée nationale le 20 octobre 2020. Elle porte sur le renforcement des pouvoirs de la police municipale, l'accès aux images des caméras-piétons, la captation d'images par les drones et la diffusion de l'image des policiers. </a:t>
            </a:r>
            <a:endParaRPr lang="fr-CA" sz="2400" dirty="0" smtClean="0"/>
          </a:p>
          <a:p>
            <a:pPr algn="just"/>
            <a:r>
              <a:rPr lang="fr-CA" sz="2400" dirty="0" smtClean="0"/>
              <a:t>Elle a été adoptée </a:t>
            </a:r>
            <a:r>
              <a:rPr lang="fr-CA" sz="2400" dirty="0"/>
              <a:t>par l'Assemblée nationale le 24 novembre </a:t>
            </a:r>
            <a:r>
              <a:rPr lang="fr-CA" sz="2400" dirty="0" smtClean="0"/>
              <a:t>2020</a:t>
            </a:r>
          </a:p>
          <a:p>
            <a:pPr algn="just"/>
            <a:r>
              <a:rPr lang="fr-CA" sz="2400" dirty="0" smtClean="0"/>
              <a:t>Doit être discutée au Sénat</a:t>
            </a:r>
            <a:r>
              <a:rPr lang="fr-CA" sz="2400" dirty="0"/>
              <a:t>. Examen en commission au Sénat (3 mars 2021)</a:t>
            </a:r>
          </a:p>
          <a:p>
            <a:pPr algn="just"/>
            <a:endParaRPr lang="fr-CA" sz="2400" dirty="0" smtClean="0"/>
          </a:p>
          <a:p>
            <a:pPr algn="just"/>
            <a:r>
              <a:rPr lang="fr-CA" sz="2400" dirty="0" smtClean="0"/>
              <a:t>* LREM : la </a:t>
            </a:r>
            <a:r>
              <a:rPr lang="fr-CA" sz="2400" dirty="0"/>
              <a:t>République en Marche lancé par M. </a:t>
            </a:r>
            <a:r>
              <a:rPr lang="fr-CA" sz="2400" dirty="0" err="1"/>
              <a:t>Macron</a:t>
            </a:r>
            <a:r>
              <a:rPr lang="fr-CA" sz="2400" dirty="0"/>
              <a:t> en 2016 </a:t>
            </a:r>
          </a:p>
          <a:p>
            <a:pPr algn="just"/>
            <a:endParaRPr lang="fr-CA" sz="2400" dirty="0"/>
          </a:p>
        </p:txBody>
      </p:sp>
    </p:spTree>
    <p:extLst>
      <p:ext uri="{BB962C8B-B14F-4D97-AF65-F5344CB8AC3E}">
        <p14:creationId xmlns:p14="http://schemas.microsoft.com/office/powerpoint/2010/main" val="152364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L'</a:t>
            </a:r>
            <a:r>
              <a:rPr lang="it-IT" sz="2400" dirty="0" err="1"/>
              <a:t>article</a:t>
            </a:r>
            <a:r>
              <a:rPr lang="it-IT" sz="2400" dirty="0"/>
              <a:t> 24 </a:t>
            </a:r>
            <a:endParaRPr lang="fr-CA" sz="2400" dirty="0"/>
          </a:p>
        </p:txBody>
      </p:sp>
      <p:sp>
        <p:nvSpPr>
          <p:cNvPr id="3" name="Segnaposto contenuto 2"/>
          <p:cNvSpPr>
            <a:spLocks noGrp="1"/>
          </p:cNvSpPr>
          <p:nvPr>
            <p:ph idx="1"/>
          </p:nvPr>
        </p:nvSpPr>
        <p:spPr/>
        <p:txBody>
          <a:bodyPr>
            <a:normAutofit fontScale="92500"/>
          </a:bodyPr>
          <a:lstStyle/>
          <a:p>
            <a:endParaRPr lang="it-IT" sz="2400" dirty="0"/>
          </a:p>
          <a:p>
            <a:pPr algn="just"/>
            <a:r>
              <a:rPr lang="it-IT" sz="2400" dirty="0" smtClean="0"/>
              <a:t>L'</a:t>
            </a:r>
            <a:r>
              <a:rPr lang="it-IT" sz="2400" dirty="0" err="1" smtClean="0"/>
              <a:t>article</a:t>
            </a:r>
            <a:r>
              <a:rPr lang="it-IT" sz="2400" dirty="0" smtClean="0"/>
              <a:t> </a:t>
            </a:r>
            <a:r>
              <a:rPr lang="it-IT" sz="2400" dirty="0"/>
              <a:t>24 est </a:t>
            </a:r>
            <a:r>
              <a:rPr lang="it-IT" sz="2400" dirty="0" err="1"/>
              <a:t>composé</a:t>
            </a:r>
            <a:r>
              <a:rPr lang="it-IT" sz="2400" dirty="0"/>
              <a:t> de </a:t>
            </a:r>
            <a:r>
              <a:rPr lang="it-IT" sz="2400" dirty="0" err="1"/>
              <a:t>deux</a:t>
            </a:r>
            <a:r>
              <a:rPr lang="it-IT" sz="2400" dirty="0"/>
              <a:t> </a:t>
            </a:r>
            <a:r>
              <a:rPr lang="it-IT" sz="2400" dirty="0" err="1"/>
              <a:t>paragraphes</a:t>
            </a:r>
            <a:r>
              <a:rPr lang="it-IT" sz="2400" dirty="0"/>
              <a:t>. </a:t>
            </a:r>
            <a:r>
              <a:rPr lang="it-IT" sz="2400" dirty="0" err="1"/>
              <a:t>Dans</a:t>
            </a:r>
            <a:r>
              <a:rPr lang="it-IT" sz="2400" dirty="0"/>
              <a:t> sa </a:t>
            </a:r>
            <a:r>
              <a:rPr lang="it-IT" sz="2400" dirty="0" err="1"/>
              <a:t>version</a:t>
            </a:r>
            <a:r>
              <a:rPr lang="it-IT" sz="2400" dirty="0"/>
              <a:t> </a:t>
            </a:r>
            <a:r>
              <a:rPr lang="it-IT" sz="2400" dirty="0" err="1"/>
              <a:t>initiale</a:t>
            </a:r>
            <a:r>
              <a:rPr lang="it-IT" sz="2400" dirty="0"/>
              <a:t>, le premier d'</a:t>
            </a:r>
            <a:r>
              <a:rPr lang="it-IT" sz="2400" dirty="0" err="1"/>
              <a:t>entre</a:t>
            </a:r>
            <a:r>
              <a:rPr lang="it-IT" sz="2400" dirty="0"/>
              <a:t> </a:t>
            </a:r>
            <a:r>
              <a:rPr lang="it-IT" sz="2400" dirty="0" err="1"/>
              <a:t>eux</a:t>
            </a:r>
            <a:r>
              <a:rPr lang="it-IT" sz="2400" dirty="0"/>
              <a:t> </a:t>
            </a:r>
            <a:r>
              <a:rPr lang="it-IT" sz="2400" dirty="0" err="1"/>
              <a:t>prévoyait</a:t>
            </a:r>
            <a:r>
              <a:rPr lang="it-IT" sz="2400" dirty="0"/>
              <a:t> ceci : « Est </a:t>
            </a:r>
            <a:r>
              <a:rPr lang="it-IT" sz="2400" dirty="0" err="1"/>
              <a:t>puni</a:t>
            </a:r>
            <a:r>
              <a:rPr lang="it-IT" sz="2400" dirty="0"/>
              <a:t> d'un an d'</a:t>
            </a:r>
            <a:r>
              <a:rPr lang="it-IT" sz="2400" dirty="0" err="1"/>
              <a:t>emprisonnement</a:t>
            </a:r>
            <a:r>
              <a:rPr lang="it-IT" sz="2400" dirty="0"/>
              <a:t> et de 45 000 </a:t>
            </a:r>
            <a:r>
              <a:rPr lang="it-IT" sz="2400" dirty="0" err="1"/>
              <a:t>euros</a:t>
            </a:r>
            <a:r>
              <a:rPr lang="it-IT" sz="2400" dirty="0"/>
              <a:t> </a:t>
            </a:r>
            <a:r>
              <a:rPr lang="it-IT" sz="2400" b="1" dirty="0"/>
              <a:t>d'</a:t>
            </a:r>
            <a:r>
              <a:rPr lang="it-IT" sz="2400" b="1" dirty="0" err="1"/>
              <a:t>amende</a:t>
            </a:r>
            <a:r>
              <a:rPr lang="it-IT" sz="2400" b="1" dirty="0"/>
              <a:t> le </a:t>
            </a:r>
            <a:r>
              <a:rPr lang="it-IT" sz="2400" b="1" dirty="0" err="1"/>
              <a:t>fait</a:t>
            </a:r>
            <a:r>
              <a:rPr lang="it-IT" sz="2400" b="1" dirty="0"/>
              <a:t> de </a:t>
            </a:r>
            <a:r>
              <a:rPr lang="it-IT" sz="2400" b="1" dirty="0" err="1"/>
              <a:t>diffuser</a:t>
            </a:r>
            <a:r>
              <a:rPr lang="it-IT" sz="2400" b="1" dirty="0"/>
              <a:t>, </a:t>
            </a:r>
            <a:r>
              <a:rPr lang="it-IT" sz="2400" dirty="0"/>
              <a:t>par </a:t>
            </a:r>
            <a:r>
              <a:rPr lang="it-IT" sz="2400" dirty="0" err="1"/>
              <a:t>quelque</a:t>
            </a:r>
            <a:r>
              <a:rPr lang="it-IT" sz="2400" dirty="0"/>
              <a:t> </a:t>
            </a:r>
            <a:r>
              <a:rPr lang="it-IT" sz="2400" dirty="0" err="1"/>
              <a:t>moyen</a:t>
            </a:r>
            <a:r>
              <a:rPr lang="it-IT" sz="2400" dirty="0"/>
              <a:t> </a:t>
            </a:r>
            <a:r>
              <a:rPr lang="it-IT" sz="2400" dirty="0" err="1"/>
              <a:t>que</a:t>
            </a:r>
            <a:r>
              <a:rPr lang="it-IT" sz="2400" dirty="0"/>
              <a:t> ce </a:t>
            </a:r>
            <a:r>
              <a:rPr lang="it-IT" sz="2400" dirty="0" err="1"/>
              <a:t>soit</a:t>
            </a:r>
            <a:r>
              <a:rPr lang="it-IT" sz="2400" dirty="0"/>
              <a:t> et quel </a:t>
            </a:r>
            <a:r>
              <a:rPr lang="it-IT" sz="2400" dirty="0" err="1"/>
              <a:t>qu'en</a:t>
            </a:r>
            <a:r>
              <a:rPr lang="it-IT" sz="2400" dirty="0"/>
              <a:t> </a:t>
            </a:r>
            <a:r>
              <a:rPr lang="it-IT" sz="2400" dirty="0" err="1"/>
              <a:t>soit</a:t>
            </a:r>
            <a:r>
              <a:rPr lang="it-IT" sz="2400" dirty="0"/>
              <a:t> le </a:t>
            </a:r>
            <a:r>
              <a:rPr lang="it-IT" sz="2400" dirty="0" err="1"/>
              <a:t>support</a:t>
            </a:r>
            <a:r>
              <a:rPr lang="it-IT" sz="2400" dirty="0"/>
              <a:t>, </a:t>
            </a:r>
            <a:r>
              <a:rPr lang="it-IT" sz="2400" dirty="0" err="1"/>
              <a:t>dans</a:t>
            </a:r>
            <a:r>
              <a:rPr lang="it-IT" sz="2400" dirty="0"/>
              <a:t> le </a:t>
            </a:r>
            <a:r>
              <a:rPr lang="it-IT" sz="2400" dirty="0" err="1"/>
              <a:t>but</a:t>
            </a:r>
            <a:r>
              <a:rPr lang="it-IT" sz="2400" dirty="0"/>
              <a:t> </a:t>
            </a:r>
            <a:r>
              <a:rPr lang="it-IT" sz="2400" dirty="0" err="1"/>
              <a:t>qu'il</a:t>
            </a:r>
            <a:r>
              <a:rPr lang="it-IT" sz="2400" dirty="0"/>
              <a:t> </a:t>
            </a:r>
            <a:r>
              <a:rPr lang="it-IT" sz="2400" dirty="0" err="1"/>
              <a:t>soit</a:t>
            </a:r>
            <a:r>
              <a:rPr lang="it-IT" sz="2400" dirty="0"/>
              <a:t> </a:t>
            </a:r>
            <a:r>
              <a:rPr lang="it-IT" sz="2400" dirty="0" err="1"/>
              <a:t>porté</a:t>
            </a:r>
            <a:r>
              <a:rPr lang="it-IT" sz="2400" dirty="0"/>
              <a:t> </a:t>
            </a:r>
            <a:r>
              <a:rPr lang="it-IT" sz="2400" dirty="0" err="1"/>
              <a:t>atteinte</a:t>
            </a:r>
            <a:r>
              <a:rPr lang="it-IT" sz="2400" dirty="0"/>
              <a:t> à son </a:t>
            </a:r>
            <a:r>
              <a:rPr lang="it-IT" sz="2400" dirty="0" err="1"/>
              <a:t>intégrité</a:t>
            </a:r>
            <a:r>
              <a:rPr lang="it-IT" sz="2400" dirty="0"/>
              <a:t> </a:t>
            </a:r>
            <a:r>
              <a:rPr lang="it-IT" sz="2400" dirty="0" err="1"/>
              <a:t>physique</a:t>
            </a:r>
            <a:r>
              <a:rPr lang="it-IT" sz="2400" dirty="0"/>
              <a:t> </a:t>
            </a:r>
            <a:r>
              <a:rPr lang="it-IT" sz="2400" dirty="0" err="1"/>
              <a:t>ou</a:t>
            </a:r>
            <a:r>
              <a:rPr lang="it-IT" sz="2400" dirty="0"/>
              <a:t> </a:t>
            </a:r>
            <a:r>
              <a:rPr lang="it-IT" sz="2400" dirty="0" err="1"/>
              <a:t>psychique</a:t>
            </a:r>
            <a:r>
              <a:rPr lang="it-IT" sz="2400" dirty="0"/>
              <a:t>, l'image </a:t>
            </a:r>
            <a:r>
              <a:rPr lang="it-IT" sz="2400" dirty="0" err="1"/>
              <a:t>du</a:t>
            </a:r>
            <a:r>
              <a:rPr lang="it-IT" sz="2400" dirty="0"/>
              <a:t> </a:t>
            </a:r>
            <a:r>
              <a:rPr lang="it-IT" sz="2400" dirty="0" err="1"/>
              <a:t>visage</a:t>
            </a:r>
            <a:r>
              <a:rPr lang="it-IT" sz="2400" dirty="0"/>
              <a:t> </a:t>
            </a:r>
            <a:r>
              <a:rPr lang="it-IT" sz="2400" dirty="0" err="1"/>
              <a:t>ou</a:t>
            </a:r>
            <a:r>
              <a:rPr lang="it-IT" sz="2400" dirty="0"/>
              <a:t> tout </a:t>
            </a:r>
            <a:r>
              <a:rPr lang="it-IT" sz="2400" dirty="0" err="1"/>
              <a:t>autre</a:t>
            </a:r>
            <a:r>
              <a:rPr lang="it-IT" sz="2400" dirty="0"/>
              <a:t> </a:t>
            </a:r>
            <a:r>
              <a:rPr lang="it-IT" sz="2400" dirty="0" err="1"/>
              <a:t>élément</a:t>
            </a:r>
            <a:r>
              <a:rPr lang="it-IT" sz="2400" dirty="0"/>
              <a:t> d'</a:t>
            </a:r>
            <a:r>
              <a:rPr lang="it-IT" sz="2400" dirty="0" err="1"/>
              <a:t>identification</a:t>
            </a:r>
            <a:r>
              <a:rPr lang="it-IT" sz="2400" dirty="0"/>
              <a:t> d'un agent de la </a:t>
            </a:r>
            <a:r>
              <a:rPr lang="it-IT" sz="2400" dirty="0" err="1"/>
              <a:t>police</a:t>
            </a:r>
            <a:r>
              <a:rPr lang="it-IT" sz="2400" dirty="0"/>
              <a:t> </a:t>
            </a:r>
            <a:r>
              <a:rPr lang="it-IT" sz="2400" dirty="0" err="1"/>
              <a:t>nationale</a:t>
            </a:r>
            <a:r>
              <a:rPr lang="it-IT" sz="2400" dirty="0"/>
              <a:t> </a:t>
            </a:r>
            <a:r>
              <a:rPr lang="it-IT" sz="2400" dirty="0" err="1"/>
              <a:t>ou</a:t>
            </a:r>
            <a:r>
              <a:rPr lang="it-IT" sz="2400" dirty="0"/>
              <a:t> de la gendarmerie </a:t>
            </a:r>
            <a:r>
              <a:rPr lang="it-IT" sz="2400" dirty="0" err="1"/>
              <a:t>nationale</a:t>
            </a:r>
            <a:r>
              <a:rPr lang="it-IT" sz="2400" dirty="0"/>
              <a:t> </a:t>
            </a:r>
            <a:r>
              <a:rPr lang="it-IT" sz="2400" dirty="0" err="1"/>
              <a:t>autre</a:t>
            </a:r>
            <a:r>
              <a:rPr lang="it-IT" sz="2400" dirty="0"/>
              <a:t> </a:t>
            </a:r>
            <a:r>
              <a:rPr lang="it-IT" sz="2400" dirty="0" err="1"/>
              <a:t>que</a:t>
            </a:r>
            <a:r>
              <a:rPr lang="it-IT" sz="2400" dirty="0"/>
              <a:t> son </a:t>
            </a:r>
            <a:r>
              <a:rPr lang="it-IT" sz="2400" dirty="0" err="1"/>
              <a:t>numéro</a:t>
            </a:r>
            <a:r>
              <a:rPr lang="it-IT" sz="2400" dirty="0"/>
              <a:t> d'</a:t>
            </a:r>
            <a:r>
              <a:rPr lang="it-IT" sz="2400" dirty="0" err="1"/>
              <a:t>identification</a:t>
            </a:r>
            <a:r>
              <a:rPr lang="it-IT" sz="2400" dirty="0"/>
              <a:t> </a:t>
            </a:r>
            <a:r>
              <a:rPr lang="it-IT" sz="2400" dirty="0" err="1"/>
              <a:t>individuel</a:t>
            </a:r>
            <a:r>
              <a:rPr lang="it-IT" sz="2400" dirty="0"/>
              <a:t> </a:t>
            </a:r>
            <a:r>
              <a:rPr lang="it-IT" sz="2400" dirty="0" err="1"/>
              <a:t>lorsqu'il</a:t>
            </a:r>
            <a:r>
              <a:rPr lang="it-IT" sz="2400" dirty="0"/>
              <a:t> </a:t>
            </a:r>
            <a:r>
              <a:rPr lang="it-IT" sz="2400" dirty="0" err="1"/>
              <a:t>agit</a:t>
            </a:r>
            <a:r>
              <a:rPr lang="it-IT" sz="2400" dirty="0"/>
              <a:t> </a:t>
            </a:r>
            <a:r>
              <a:rPr lang="it-IT" sz="2400" dirty="0" err="1"/>
              <a:t>dans</a:t>
            </a:r>
            <a:r>
              <a:rPr lang="it-IT" sz="2400" dirty="0"/>
              <a:t> le </a:t>
            </a:r>
            <a:r>
              <a:rPr lang="it-IT" sz="2400" dirty="0" err="1"/>
              <a:t>cadre</a:t>
            </a:r>
            <a:r>
              <a:rPr lang="it-IT" sz="2400" dirty="0"/>
              <a:t> d'une </a:t>
            </a:r>
            <a:r>
              <a:rPr lang="it-IT" sz="2400" dirty="0" err="1"/>
              <a:t>opération</a:t>
            </a:r>
            <a:r>
              <a:rPr lang="it-IT" sz="2400" dirty="0"/>
              <a:t> de </a:t>
            </a:r>
            <a:r>
              <a:rPr lang="it-IT" sz="2400" dirty="0" err="1"/>
              <a:t>police</a:t>
            </a:r>
            <a:r>
              <a:rPr lang="it-IT" sz="2400" dirty="0"/>
              <a:t>. »</a:t>
            </a:r>
          </a:p>
          <a:p>
            <a:endParaRPr lang="fr-CA" sz="2400" dirty="0" smtClean="0"/>
          </a:p>
          <a:p>
            <a:r>
              <a:rPr lang="fr-CA" sz="2400" dirty="0" smtClean="0"/>
              <a:t>30 novembre 2020</a:t>
            </a:r>
            <a:endParaRPr lang="fr-CA" sz="2400" dirty="0"/>
          </a:p>
        </p:txBody>
      </p:sp>
    </p:spTree>
    <p:extLst>
      <p:ext uri="{BB962C8B-B14F-4D97-AF65-F5344CB8AC3E}">
        <p14:creationId xmlns:p14="http://schemas.microsoft.com/office/powerpoint/2010/main" val="2039427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Loi de la sécurité globale</a:t>
            </a:r>
            <a:br>
              <a:rPr lang="fr-CA" sz="2800" dirty="0" smtClean="0"/>
            </a:br>
            <a:r>
              <a:rPr lang="fr-CA" sz="2800" dirty="0" smtClean="0"/>
              <a:t>un </a:t>
            </a:r>
            <a:r>
              <a:rPr lang="fr-CA" sz="2800" dirty="0"/>
              <a:t>sujet hautement </a:t>
            </a:r>
            <a:r>
              <a:rPr lang="fr-CA" sz="2800" dirty="0" smtClean="0"/>
              <a:t>politique</a:t>
            </a:r>
            <a:endParaRPr lang="fr-CA" sz="2800" dirty="0"/>
          </a:p>
        </p:txBody>
      </p:sp>
      <p:sp>
        <p:nvSpPr>
          <p:cNvPr id="3" name="Segnaposto contenuto 2"/>
          <p:cNvSpPr>
            <a:spLocks noGrp="1"/>
          </p:cNvSpPr>
          <p:nvPr>
            <p:ph idx="1"/>
          </p:nvPr>
        </p:nvSpPr>
        <p:spPr/>
        <p:txBody>
          <a:bodyPr>
            <a:normAutofit/>
          </a:bodyPr>
          <a:lstStyle/>
          <a:p>
            <a:pPr algn="just"/>
            <a:r>
              <a:rPr lang="fr-CA" sz="2400" dirty="0"/>
              <a:t>la proposition de loi pour « une sécurité globale », portée par les deux députés LRM Alice </a:t>
            </a:r>
            <a:r>
              <a:rPr lang="fr-CA" sz="2400" dirty="0" err="1"/>
              <a:t>Thourot</a:t>
            </a:r>
            <a:r>
              <a:rPr lang="fr-CA" sz="2400" dirty="0"/>
              <a:t> (Drôme) et Jean-Michel </a:t>
            </a:r>
            <a:r>
              <a:rPr lang="fr-CA" sz="2400" dirty="0" err="1"/>
              <a:t>Fauvergue</a:t>
            </a:r>
            <a:r>
              <a:rPr lang="fr-CA" sz="2400" dirty="0"/>
              <a:t> (Seine-et-Marne), est devenue un sujet hautement politique, suscitant quelque 400 amendements pour son dépôt en commission</a:t>
            </a:r>
            <a:r>
              <a:rPr lang="fr-CA" sz="2400" dirty="0" smtClean="0"/>
              <a:t>.</a:t>
            </a:r>
          </a:p>
          <a:p>
            <a:pPr algn="just"/>
            <a:r>
              <a:rPr lang="fr-CA" sz="2400" i="1" dirty="0" smtClean="0"/>
              <a:t>Le Monde</a:t>
            </a:r>
            <a:r>
              <a:rPr lang="fr-CA" sz="2400" dirty="0" smtClean="0"/>
              <a:t>, 4 novembre 2020</a:t>
            </a:r>
            <a:endParaRPr lang="fr-CA" sz="2400" dirty="0"/>
          </a:p>
        </p:txBody>
      </p:sp>
    </p:spTree>
    <p:extLst>
      <p:ext uri="{BB962C8B-B14F-4D97-AF65-F5344CB8AC3E}">
        <p14:creationId xmlns:p14="http://schemas.microsoft.com/office/powerpoint/2010/main" val="1288769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CA" sz="2400" dirty="0"/>
              <a:t>Proposition de loi « Sécurité globale » : l’alerte de la Défenseure des droits</a:t>
            </a:r>
            <a:br>
              <a:rPr lang="fr-CA" sz="2400" dirty="0"/>
            </a:br>
            <a:endParaRPr lang="fr-CA" sz="2400" dirty="0"/>
          </a:p>
        </p:txBody>
      </p:sp>
      <p:sp>
        <p:nvSpPr>
          <p:cNvPr id="3" name="Segnaposto contenuto 2"/>
          <p:cNvSpPr>
            <a:spLocks noGrp="1"/>
          </p:cNvSpPr>
          <p:nvPr>
            <p:ph idx="1"/>
          </p:nvPr>
        </p:nvSpPr>
        <p:spPr/>
        <p:txBody>
          <a:bodyPr>
            <a:normAutofit/>
          </a:bodyPr>
          <a:lstStyle/>
          <a:p>
            <a:pPr algn="just"/>
            <a:r>
              <a:rPr lang="it-IT" sz="2400" b="1" dirty="0" err="1"/>
              <a:t>Loi</a:t>
            </a:r>
            <a:r>
              <a:rPr lang="it-IT" sz="2400" b="1" dirty="0"/>
              <a:t> de « </a:t>
            </a:r>
            <a:r>
              <a:rPr lang="it-IT" sz="2400" b="1" dirty="0" err="1"/>
              <a:t>sécurité</a:t>
            </a:r>
            <a:r>
              <a:rPr lang="it-IT" sz="2400" b="1" dirty="0"/>
              <a:t> globale » : une </a:t>
            </a:r>
            <a:r>
              <a:rPr lang="it-IT" sz="2400" b="1" dirty="0" err="1"/>
              <a:t>proposition</a:t>
            </a:r>
            <a:r>
              <a:rPr lang="it-IT" sz="2400" b="1" dirty="0"/>
              <a:t> pour </a:t>
            </a:r>
            <a:r>
              <a:rPr lang="it-IT" sz="2400" b="1" dirty="0" err="1"/>
              <a:t>limiter</a:t>
            </a:r>
            <a:r>
              <a:rPr lang="it-IT" sz="2400" b="1" dirty="0"/>
              <a:t> la </a:t>
            </a:r>
            <a:r>
              <a:rPr lang="it-IT" sz="2400" b="1" dirty="0" err="1"/>
              <a:t>diffusion</a:t>
            </a:r>
            <a:r>
              <a:rPr lang="it-IT" sz="2400" b="1" dirty="0"/>
              <a:t> d’images </a:t>
            </a:r>
            <a:r>
              <a:rPr lang="it-IT" sz="2400" b="1" dirty="0" err="1"/>
              <a:t>des</a:t>
            </a:r>
            <a:r>
              <a:rPr lang="it-IT" sz="2400" b="1" dirty="0"/>
              <a:t> </a:t>
            </a:r>
            <a:r>
              <a:rPr lang="it-IT" sz="2400" b="1" dirty="0" err="1"/>
              <a:t>forces</a:t>
            </a:r>
            <a:r>
              <a:rPr lang="it-IT" sz="2400" b="1" dirty="0"/>
              <a:t> de l’</a:t>
            </a:r>
            <a:r>
              <a:rPr lang="it-IT" sz="2400" b="1" dirty="0" err="1"/>
              <a:t>ordre</a:t>
            </a:r>
            <a:endParaRPr lang="it-IT" sz="2400" b="1" dirty="0"/>
          </a:p>
          <a:p>
            <a:pPr algn="just"/>
            <a:r>
              <a:rPr lang="it-IT" sz="2400" dirty="0"/>
              <a:t>La </a:t>
            </a:r>
            <a:r>
              <a:rPr lang="it-IT" sz="2400" dirty="0" err="1"/>
              <a:t>Défenseure</a:t>
            </a:r>
            <a:r>
              <a:rPr lang="it-IT" sz="2400" dirty="0"/>
              <a:t> </a:t>
            </a:r>
            <a:r>
              <a:rPr lang="it-IT" sz="2400" dirty="0" err="1"/>
              <a:t>des</a:t>
            </a:r>
            <a:r>
              <a:rPr lang="it-IT" sz="2400" dirty="0"/>
              <a:t> </a:t>
            </a:r>
            <a:r>
              <a:rPr lang="it-IT" sz="2400" dirty="0" err="1"/>
              <a:t>droits</a:t>
            </a:r>
            <a:r>
              <a:rPr lang="it-IT" sz="2400" dirty="0"/>
              <a:t> s’est dite « </a:t>
            </a:r>
            <a:r>
              <a:rPr lang="it-IT" sz="2400" dirty="0" err="1"/>
              <a:t>particulièrement</a:t>
            </a:r>
            <a:r>
              <a:rPr lang="it-IT" sz="2400" dirty="0"/>
              <a:t> </a:t>
            </a:r>
            <a:r>
              <a:rPr lang="it-IT" sz="2400" dirty="0" err="1"/>
              <a:t>préoccupée</a:t>
            </a:r>
            <a:r>
              <a:rPr lang="it-IT" sz="2400" dirty="0"/>
              <a:t> » par </a:t>
            </a:r>
            <a:r>
              <a:rPr lang="it-IT" sz="2400" dirty="0" err="1"/>
              <a:t>cette</a:t>
            </a:r>
            <a:r>
              <a:rPr lang="it-IT" sz="2400" dirty="0"/>
              <a:t> </a:t>
            </a:r>
            <a:r>
              <a:rPr lang="it-IT" sz="2400" dirty="0" err="1"/>
              <a:t>disposition</a:t>
            </a:r>
            <a:r>
              <a:rPr lang="it-IT" sz="2400" dirty="0"/>
              <a:t> </a:t>
            </a:r>
            <a:r>
              <a:rPr lang="it-IT" sz="2400" dirty="0" err="1"/>
              <a:t>du</a:t>
            </a:r>
            <a:r>
              <a:rPr lang="it-IT" sz="2400" dirty="0"/>
              <a:t> </a:t>
            </a:r>
            <a:r>
              <a:rPr lang="it-IT" sz="2400" dirty="0" err="1"/>
              <a:t>désormais</a:t>
            </a:r>
            <a:r>
              <a:rPr lang="it-IT" sz="2400" dirty="0"/>
              <a:t> </a:t>
            </a:r>
            <a:r>
              <a:rPr lang="it-IT" sz="2400" dirty="0" err="1"/>
              <a:t>très</a:t>
            </a:r>
            <a:r>
              <a:rPr lang="it-IT" sz="2400" dirty="0"/>
              <a:t> </a:t>
            </a:r>
            <a:r>
              <a:rPr lang="it-IT" sz="2400" dirty="0" err="1"/>
              <a:t>politique</a:t>
            </a:r>
            <a:r>
              <a:rPr lang="it-IT" sz="2400" dirty="0"/>
              <a:t> </a:t>
            </a:r>
            <a:r>
              <a:rPr lang="it-IT" sz="2400" dirty="0" err="1"/>
              <a:t>projet</a:t>
            </a:r>
            <a:r>
              <a:rPr lang="it-IT" sz="2400" dirty="0"/>
              <a:t> de </a:t>
            </a:r>
            <a:r>
              <a:rPr lang="it-IT" sz="2400" dirty="0" err="1"/>
              <a:t>loi</a:t>
            </a:r>
            <a:r>
              <a:rPr lang="it-IT" sz="2400" dirty="0"/>
              <a:t> de « </a:t>
            </a:r>
            <a:r>
              <a:rPr lang="it-IT" sz="2400" dirty="0" err="1"/>
              <a:t>sécurité</a:t>
            </a:r>
            <a:r>
              <a:rPr lang="it-IT" sz="2400" dirty="0"/>
              <a:t> globale ». </a:t>
            </a:r>
          </a:p>
          <a:p>
            <a:r>
              <a:rPr lang="fr-CA" sz="2400" i="1" dirty="0" smtClean="0"/>
              <a:t>Le Monde </a:t>
            </a:r>
            <a:r>
              <a:rPr lang="fr-CA" sz="2400" dirty="0" smtClean="0"/>
              <a:t>4 novembre 2020</a:t>
            </a:r>
            <a:endParaRPr lang="fr-CA" sz="2400" dirty="0"/>
          </a:p>
        </p:txBody>
      </p:sp>
    </p:spTree>
    <p:extLst>
      <p:ext uri="{BB962C8B-B14F-4D97-AF65-F5344CB8AC3E}">
        <p14:creationId xmlns:p14="http://schemas.microsoft.com/office/powerpoint/2010/main" val="3839502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CA" sz="2400" dirty="0"/>
              <a:t>Proposition de loi « Sécurité globale » : l’alerte de la Défenseure des droits</a:t>
            </a:r>
            <a:br>
              <a:rPr lang="fr-CA" sz="2400" dirty="0"/>
            </a:br>
            <a:endParaRPr lang="fr-CA" sz="2400" dirty="0"/>
          </a:p>
        </p:txBody>
      </p:sp>
      <p:sp>
        <p:nvSpPr>
          <p:cNvPr id="3" name="Segnaposto contenuto 2"/>
          <p:cNvSpPr>
            <a:spLocks noGrp="1"/>
          </p:cNvSpPr>
          <p:nvPr>
            <p:ph idx="1"/>
          </p:nvPr>
        </p:nvSpPr>
        <p:spPr/>
        <p:txBody>
          <a:bodyPr>
            <a:normAutofit/>
          </a:bodyPr>
          <a:lstStyle/>
          <a:p>
            <a:pPr algn="just"/>
            <a:r>
              <a:rPr lang="fr-CA" sz="2400" dirty="0" smtClean="0"/>
              <a:t>Autorité </a:t>
            </a:r>
            <a:r>
              <a:rPr lang="fr-CA" sz="2400" dirty="0"/>
              <a:t>indépendante chargée de veiller au respect des règles de déontologie par les professionnels de la sécurité, publique comme privée, le Défenseur des droits a apporté ses observations dans un avis publié ce jour sur la proposition de loi relative à la « Sécurité globale ». </a:t>
            </a:r>
          </a:p>
          <a:p>
            <a:pPr algn="just"/>
            <a:r>
              <a:rPr lang="fr-CA" sz="2400" dirty="0"/>
              <a:t>La Défenseure des droits, Claire </a:t>
            </a:r>
            <a:r>
              <a:rPr lang="fr-CA" sz="2400" dirty="0" err="1"/>
              <a:t>Hédon</a:t>
            </a:r>
            <a:r>
              <a:rPr lang="fr-CA" sz="2400" dirty="0"/>
              <a:t>, considère en effet que cette proposition de loi soulève des risques considérables d’atteinte à plusieurs droits fondamentaux, notamment au droit à la vie privée et à la liberté d’information.</a:t>
            </a:r>
          </a:p>
          <a:p>
            <a:pPr algn="just"/>
            <a:endParaRPr lang="fr-CA" sz="2400" dirty="0"/>
          </a:p>
          <a:p>
            <a:endParaRPr lang="fr-CA" sz="2400" dirty="0"/>
          </a:p>
        </p:txBody>
      </p:sp>
    </p:spTree>
    <p:extLst>
      <p:ext uri="{BB962C8B-B14F-4D97-AF65-F5344CB8AC3E}">
        <p14:creationId xmlns:p14="http://schemas.microsoft.com/office/powerpoint/2010/main" val="1765823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CA" sz="2400" dirty="0"/>
              <a:t>Proposition de loi « Sécurité globale » : l’alerte de la Défenseure des droits</a:t>
            </a:r>
            <a:br>
              <a:rPr lang="fr-CA" sz="2400" dirty="0"/>
            </a:br>
            <a:endParaRPr lang="fr-CA" sz="2400" dirty="0"/>
          </a:p>
        </p:txBody>
      </p:sp>
      <p:sp>
        <p:nvSpPr>
          <p:cNvPr id="3" name="Segnaposto contenuto 2"/>
          <p:cNvSpPr>
            <a:spLocks noGrp="1"/>
          </p:cNvSpPr>
          <p:nvPr>
            <p:ph idx="1"/>
          </p:nvPr>
        </p:nvSpPr>
        <p:spPr/>
        <p:txBody>
          <a:bodyPr>
            <a:normAutofit/>
          </a:bodyPr>
          <a:lstStyle/>
          <a:p>
            <a:pPr algn="just"/>
            <a:r>
              <a:rPr lang="fr-CA" sz="2400" dirty="0" smtClean="0"/>
              <a:t>Elle </a:t>
            </a:r>
            <a:r>
              <a:rPr lang="fr-CA" sz="2400" dirty="0"/>
              <a:t>est particulièrement préoccupée par les restrictions envisagées concernant la diffusion d’images des agents des forces de sécurité dans l’exercice de leur fonction. Elle demande à ce que ne soient, à l’occasion de ce texte, entravés ni la liberté de la presse, ni le droit à l’information. Elle tient en effet à rappeler l’importance du caractère public de l’action des forces de sécurité et considère que l’information du public et la publication d’images relatives aux interventions de police sont légitimes et nécessaires au fonctionnement démocratique, comme à l’exercice de ses propres missions de contrôle du comportement des forces de sécurité.</a:t>
            </a:r>
          </a:p>
          <a:p>
            <a:pPr algn="just"/>
            <a:endParaRPr lang="fr-CA" sz="2400" dirty="0"/>
          </a:p>
          <a:p>
            <a:endParaRPr lang="fr-CA" sz="2400" dirty="0"/>
          </a:p>
        </p:txBody>
      </p:sp>
    </p:spTree>
    <p:extLst>
      <p:ext uri="{BB962C8B-B14F-4D97-AF65-F5344CB8AC3E}">
        <p14:creationId xmlns:p14="http://schemas.microsoft.com/office/powerpoint/2010/main" val="3446799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dirty="0"/>
              <a:t>Le </a:t>
            </a:r>
            <a:r>
              <a:rPr lang="it-IT" sz="2400" b="1" dirty="0" err="1"/>
              <a:t>conseil</a:t>
            </a:r>
            <a:r>
              <a:rPr lang="it-IT" sz="2400" b="1" dirty="0"/>
              <a:t> </a:t>
            </a:r>
            <a:r>
              <a:rPr lang="it-IT" sz="2400" b="1" dirty="0" err="1"/>
              <a:t>des</a:t>
            </a:r>
            <a:r>
              <a:rPr lang="it-IT" sz="2400" b="1" dirty="0"/>
              <a:t> </a:t>
            </a:r>
            <a:r>
              <a:rPr lang="it-IT" sz="2400" b="1" dirty="0" err="1"/>
              <a:t>droits</a:t>
            </a:r>
            <a:r>
              <a:rPr lang="it-IT" sz="2400" b="1" dirty="0"/>
              <a:t> de l’</a:t>
            </a:r>
            <a:r>
              <a:rPr lang="it-IT" sz="2400" b="1" dirty="0" err="1"/>
              <a:t>homme</a:t>
            </a:r>
            <a:r>
              <a:rPr lang="it-IT" sz="2400" b="1" dirty="0"/>
              <a:t> de l’ONU </a:t>
            </a:r>
            <a:r>
              <a:rPr lang="it-IT" sz="2400" dirty="0"/>
              <a:t>s’</a:t>
            </a:r>
            <a:r>
              <a:rPr lang="it-IT" sz="2400" dirty="0" err="1"/>
              <a:t>inquiète</a:t>
            </a:r>
            <a:r>
              <a:rPr lang="it-IT" sz="2400" dirty="0"/>
              <a:t> </a:t>
            </a:r>
            <a:r>
              <a:rPr lang="it-IT" sz="2400" dirty="0" err="1"/>
              <a:t>du</a:t>
            </a:r>
            <a:r>
              <a:rPr lang="it-IT" sz="2400" dirty="0"/>
              <a:t> </a:t>
            </a:r>
            <a:r>
              <a:rPr lang="it-IT" sz="2400" dirty="0" err="1"/>
              <a:t>contenu</a:t>
            </a:r>
            <a:r>
              <a:rPr lang="it-IT" sz="2400" dirty="0"/>
              <a:t> de la </a:t>
            </a:r>
            <a:r>
              <a:rPr lang="it-IT" sz="2400" dirty="0" err="1"/>
              <a:t>proposition</a:t>
            </a:r>
            <a:r>
              <a:rPr lang="it-IT" sz="2400" dirty="0"/>
              <a:t> de </a:t>
            </a:r>
            <a:r>
              <a:rPr lang="it-IT" sz="2400" dirty="0" err="1"/>
              <a:t>loi</a:t>
            </a:r>
            <a:r>
              <a:rPr lang="it-IT" sz="2400" dirty="0"/>
              <a:t> « pour une </a:t>
            </a:r>
            <a:r>
              <a:rPr lang="it-IT" sz="2400" dirty="0" err="1"/>
              <a:t>sécurité</a:t>
            </a:r>
            <a:r>
              <a:rPr lang="it-IT" sz="2400" dirty="0"/>
              <a:t> globale »</a:t>
            </a:r>
            <a:br>
              <a:rPr lang="it-IT" sz="2400" dirty="0"/>
            </a:br>
            <a:endParaRPr lang="fr-CA" sz="2400" dirty="0"/>
          </a:p>
        </p:txBody>
      </p:sp>
      <p:sp>
        <p:nvSpPr>
          <p:cNvPr id="3" name="Segnaposto contenuto 2"/>
          <p:cNvSpPr>
            <a:spLocks noGrp="1"/>
          </p:cNvSpPr>
          <p:nvPr>
            <p:ph idx="1"/>
          </p:nvPr>
        </p:nvSpPr>
        <p:spPr/>
        <p:txBody>
          <a:bodyPr>
            <a:normAutofit lnSpcReduction="10000"/>
          </a:bodyPr>
          <a:lstStyle/>
          <a:p>
            <a:pPr algn="just"/>
            <a:r>
              <a:rPr lang="it-IT" sz="2400" dirty="0" err="1" smtClean="0"/>
              <a:t>Dans</a:t>
            </a:r>
            <a:r>
              <a:rPr lang="it-IT" sz="2400" dirty="0" smtClean="0"/>
              <a:t> </a:t>
            </a:r>
            <a:r>
              <a:rPr lang="it-IT" sz="2400" dirty="0"/>
              <a:t>un </a:t>
            </a:r>
            <a:r>
              <a:rPr lang="it-IT" sz="2400" dirty="0" err="1"/>
              <a:t>rapport</a:t>
            </a:r>
            <a:r>
              <a:rPr lang="it-IT" sz="2400" dirty="0"/>
              <a:t> </a:t>
            </a:r>
            <a:r>
              <a:rPr lang="it-IT" sz="2400" dirty="0" err="1"/>
              <a:t>rédigé</a:t>
            </a:r>
            <a:r>
              <a:rPr lang="it-IT" sz="2400" dirty="0"/>
              <a:t> le 12 novembre, </a:t>
            </a:r>
            <a:r>
              <a:rPr lang="it-IT" sz="2400" dirty="0" err="1"/>
              <a:t>trois</a:t>
            </a:r>
            <a:r>
              <a:rPr lang="it-IT" sz="2400" dirty="0"/>
              <a:t> </a:t>
            </a:r>
            <a:r>
              <a:rPr lang="it-IT" sz="2400" dirty="0" err="1"/>
              <a:t>experts</a:t>
            </a:r>
            <a:r>
              <a:rPr lang="it-IT" sz="2400" dirty="0"/>
              <a:t> </a:t>
            </a:r>
            <a:r>
              <a:rPr lang="it-IT" sz="2400" dirty="0" err="1"/>
              <a:t>internationaux</a:t>
            </a:r>
            <a:r>
              <a:rPr lang="it-IT" sz="2400" dirty="0"/>
              <a:t> </a:t>
            </a:r>
            <a:r>
              <a:rPr lang="it-IT" sz="2400" dirty="0" err="1"/>
              <a:t>pointent</a:t>
            </a:r>
            <a:r>
              <a:rPr lang="it-IT" sz="2400" dirty="0"/>
              <a:t> </a:t>
            </a:r>
            <a:r>
              <a:rPr lang="it-IT" sz="2400" dirty="0" err="1"/>
              <a:t>notamment</a:t>
            </a:r>
            <a:r>
              <a:rPr lang="it-IT" sz="2400" dirty="0"/>
              <a:t> </a:t>
            </a:r>
            <a:r>
              <a:rPr lang="it-IT" sz="2400" dirty="0" err="1"/>
              <a:t>du</a:t>
            </a:r>
            <a:r>
              <a:rPr lang="it-IT" sz="2400" dirty="0"/>
              <a:t> </a:t>
            </a:r>
            <a:r>
              <a:rPr lang="it-IT" sz="2400" dirty="0" err="1"/>
              <a:t>doigt</a:t>
            </a:r>
            <a:r>
              <a:rPr lang="it-IT" sz="2400" dirty="0"/>
              <a:t> la </a:t>
            </a:r>
            <a:r>
              <a:rPr lang="it-IT" sz="2400" dirty="0" err="1"/>
              <a:t>mesure</a:t>
            </a:r>
            <a:r>
              <a:rPr lang="it-IT" sz="2400" dirty="0"/>
              <a:t> la plus </a:t>
            </a:r>
            <a:r>
              <a:rPr lang="it-IT" sz="2400" dirty="0" err="1"/>
              <a:t>controversée</a:t>
            </a:r>
            <a:r>
              <a:rPr lang="it-IT" sz="2400" dirty="0"/>
              <a:t>, qui </a:t>
            </a:r>
            <a:r>
              <a:rPr lang="it-IT" sz="2400" dirty="0" err="1"/>
              <a:t>vise</a:t>
            </a:r>
            <a:r>
              <a:rPr lang="it-IT" sz="2400" dirty="0"/>
              <a:t> à </a:t>
            </a:r>
            <a:r>
              <a:rPr lang="it-IT" sz="2400" dirty="0" err="1"/>
              <a:t>limiter</a:t>
            </a:r>
            <a:r>
              <a:rPr lang="it-IT" sz="2400" dirty="0"/>
              <a:t> la </a:t>
            </a:r>
            <a:r>
              <a:rPr lang="it-IT" sz="2400" dirty="0" err="1"/>
              <a:t>diffusion</a:t>
            </a:r>
            <a:r>
              <a:rPr lang="it-IT" sz="2400" dirty="0"/>
              <a:t> d’images </a:t>
            </a:r>
            <a:r>
              <a:rPr lang="it-IT" sz="2400" dirty="0" err="1"/>
              <a:t>des</a:t>
            </a:r>
            <a:r>
              <a:rPr lang="it-IT" sz="2400" dirty="0"/>
              <a:t> </a:t>
            </a:r>
            <a:r>
              <a:rPr lang="it-IT" sz="2400" dirty="0" err="1"/>
              <a:t>forces</a:t>
            </a:r>
            <a:r>
              <a:rPr lang="it-IT" sz="2400" dirty="0"/>
              <a:t> de l’</a:t>
            </a:r>
            <a:r>
              <a:rPr lang="it-IT" sz="2400" dirty="0" err="1"/>
              <a:t>ordre</a:t>
            </a:r>
            <a:r>
              <a:rPr lang="it-IT" sz="2400" dirty="0"/>
              <a:t>. </a:t>
            </a:r>
            <a:endParaRPr lang="it-IT" sz="2400" dirty="0" smtClean="0"/>
          </a:p>
          <a:p>
            <a:pPr algn="just"/>
            <a:r>
              <a:rPr lang="it-IT" sz="2400" dirty="0" err="1"/>
              <a:t>Selon</a:t>
            </a:r>
            <a:r>
              <a:rPr lang="it-IT" sz="2400" dirty="0"/>
              <a:t> </a:t>
            </a:r>
            <a:r>
              <a:rPr lang="it-IT" sz="2400" dirty="0" err="1"/>
              <a:t>eux</a:t>
            </a:r>
            <a:r>
              <a:rPr lang="it-IT" sz="2400" dirty="0"/>
              <a:t>, </a:t>
            </a:r>
            <a:r>
              <a:rPr lang="it-IT" sz="2400" dirty="0" smtClean="0"/>
              <a:t>la </a:t>
            </a:r>
            <a:r>
              <a:rPr lang="it-IT" sz="2400" dirty="0" err="1"/>
              <a:t>proposition</a:t>
            </a:r>
            <a:r>
              <a:rPr lang="it-IT" sz="2400" dirty="0"/>
              <a:t> de </a:t>
            </a:r>
            <a:r>
              <a:rPr lang="it-IT" sz="2400" dirty="0" err="1"/>
              <a:t>loi</a:t>
            </a:r>
            <a:r>
              <a:rPr lang="it-IT" sz="2400" dirty="0"/>
              <a:t> porte </a:t>
            </a:r>
            <a:r>
              <a:rPr lang="it-IT" sz="2400" i="1" dirty="0"/>
              <a:t>« </a:t>
            </a:r>
            <a:r>
              <a:rPr lang="it-IT" sz="2400" i="1" dirty="0" err="1"/>
              <a:t>des</a:t>
            </a:r>
            <a:r>
              <a:rPr lang="it-IT" sz="2400" i="1" dirty="0"/>
              <a:t> </a:t>
            </a:r>
            <a:r>
              <a:rPr lang="it-IT" sz="2400" i="1" dirty="0" err="1"/>
              <a:t>atteintes</a:t>
            </a:r>
            <a:r>
              <a:rPr lang="it-IT" sz="2400" i="1" dirty="0"/>
              <a:t> </a:t>
            </a:r>
            <a:r>
              <a:rPr lang="it-IT" sz="2400" i="1" dirty="0" err="1"/>
              <a:t>importantes</a:t>
            </a:r>
            <a:r>
              <a:rPr lang="it-IT" sz="2400" i="1" dirty="0"/>
              <a:t> </a:t>
            </a:r>
            <a:r>
              <a:rPr lang="it-IT" sz="2400" i="1" dirty="0" err="1"/>
              <a:t>aux</a:t>
            </a:r>
            <a:r>
              <a:rPr lang="it-IT" sz="2400" i="1" dirty="0"/>
              <a:t> </a:t>
            </a:r>
            <a:r>
              <a:rPr lang="it-IT" sz="2400" i="1" dirty="0" err="1"/>
              <a:t>droits</a:t>
            </a:r>
            <a:r>
              <a:rPr lang="it-IT" sz="2400" i="1" dirty="0"/>
              <a:t> de l’</a:t>
            </a:r>
            <a:r>
              <a:rPr lang="it-IT" sz="2400" i="1" dirty="0" err="1"/>
              <a:t>homme</a:t>
            </a:r>
            <a:r>
              <a:rPr lang="it-IT" sz="2400" i="1" dirty="0"/>
              <a:t> et </a:t>
            </a:r>
            <a:r>
              <a:rPr lang="it-IT" sz="2400" i="1" dirty="0" err="1"/>
              <a:t>aux</a:t>
            </a:r>
            <a:r>
              <a:rPr lang="it-IT" sz="2400" i="1" dirty="0"/>
              <a:t> </a:t>
            </a:r>
            <a:r>
              <a:rPr lang="it-IT" sz="2400" i="1" dirty="0" err="1"/>
              <a:t>libertés</a:t>
            </a:r>
            <a:r>
              <a:rPr lang="it-IT" sz="2400" i="1" dirty="0"/>
              <a:t> </a:t>
            </a:r>
            <a:r>
              <a:rPr lang="it-IT" sz="2400" i="1" dirty="0" err="1"/>
              <a:t>fondamentales</a:t>
            </a:r>
            <a:r>
              <a:rPr lang="it-IT" sz="2400" i="1" dirty="0"/>
              <a:t>, </a:t>
            </a:r>
            <a:r>
              <a:rPr lang="it-IT" sz="2400" i="1" dirty="0" err="1"/>
              <a:t>notamment</a:t>
            </a:r>
            <a:r>
              <a:rPr lang="it-IT" sz="2400" i="1" dirty="0"/>
              <a:t> le </a:t>
            </a:r>
            <a:r>
              <a:rPr lang="it-IT" sz="2400" i="1" dirty="0" err="1"/>
              <a:t>droit</a:t>
            </a:r>
            <a:r>
              <a:rPr lang="it-IT" sz="2400" i="1" dirty="0"/>
              <a:t> à la vie </a:t>
            </a:r>
            <a:r>
              <a:rPr lang="it-IT" sz="2400" i="1" dirty="0" err="1"/>
              <a:t>privée</a:t>
            </a:r>
            <a:r>
              <a:rPr lang="it-IT" sz="2400" i="1" dirty="0"/>
              <a:t>, le </a:t>
            </a:r>
            <a:r>
              <a:rPr lang="it-IT" sz="2400" i="1" dirty="0" err="1"/>
              <a:t>droit</a:t>
            </a:r>
            <a:r>
              <a:rPr lang="it-IT" sz="2400" i="1" dirty="0"/>
              <a:t> à la </a:t>
            </a:r>
            <a:r>
              <a:rPr lang="it-IT" sz="2400" i="1" dirty="0" err="1"/>
              <a:t>liberté</a:t>
            </a:r>
            <a:r>
              <a:rPr lang="it-IT" sz="2400" i="1" dirty="0"/>
              <a:t> d’</a:t>
            </a:r>
            <a:r>
              <a:rPr lang="it-IT" sz="2400" i="1" dirty="0" err="1"/>
              <a:t>expression</a:t>
            </a:r>
            <a:r>
              <a:rPr lang="it-IT" sz="2400" i="1" dirty="0"/>
              <a:t> et d’opinion, et le </a:t>
            </a:r>
            <a:r>
              <a:rPr lang="it-IT" sz="2400" i="1" dirty="0" err="1"/>
              <a:t>droit</a:t>
            </a:r>
            <a:r>
              <a:rPr lang="it-IT" sz="2400" i="1" dirty="0"/>
              <a:t> à la </a:t>
            </a:r>
            <a:r>
              <a:rPr lang="it-IT" sz="2400" i="1" dirty="0" err="1"/>
              <a:t>liberté</a:t>
            </a:r>
            <a:r>
              <a:rPr lang="it-IT" sz="2400" i="1" dirty="0"/>
              <a:t> d’</a:t>
            </a:r>
            <a:r>
              <a:rPr lang="it-IT" sz="2400" i="1" dirty="0" err="1"/>
              <a:t>association</a:t>
            </a:r>
            <a:r>
              <a:rPr lang="it-IT" sz="2400" i="1" dirty="0"/>
              <a:t> et de </a:t>
            </a:r>
            <a:r>
              <a:rPr lang="it-IT" sz="2400" i="1" dirty="0" err="1"/>
              <a:t>réunion</a:t>
            </a:r>
            <a:r>
              <a:rPr lang="it-IT" sz="2400" i="1" dirty="0"/>
              <a:t> </a:t>
            </a:r>
            <a:r>
              <a:rPr lang="it-IT" sz="2400" i="1" dirty="0" err="1"/>
              <a:t>pacifique</a:t>
            </a:r>
            <a:r>
              <a:rPr lang="it-IT" sz="2400" i="1" dirty="0"/>
              <a:t> »</a:t>
            </a:r>
            <a:r>
              <a:rPr lang="it-IT" sz="2400" dirty="0"/>
              <a:t> et </a:t>
            </a:r>
            <a:r>
              <a:rPr lang="it-IT" sz="2400" dirty="0" err="1"/>
              <a:t>place</a:t>
            </a:r>
            <a:r>
              <a:rPr lang="it-IT" sz="2400" dirty="0"/>
              <a:t> la France en </a:t>
            </a:r>
            <a:r>
              <a:rPr lang="it-IT" sz="2400" dirty="0" err="1"/>
              <a:t>contradiction</a:t>
            </a:r>
            <a:r>
              <a:rPr lang="it-IT" sz="2400" dirty="0"/>
              <a:t> </a:t>
            </a:r>
            <a:r>
              <a:rPr lang="it-IT" sz="2400" dirty="0" err="1"/>
              <a:t>avec</a:t>
            </a:r>
            <a:r>
              <a:rPr lang="it-IT" sz="2400" dirty="0"/>
              <a:t> </a:t>
            </a:r>
            <a:r>
              <a:rPr lang="it-IT" sz="2400" b="1" dirty="0"/>
              <a:t>la </a:t>
            </a:r>
            <a:r>
              <a:rPr lang="it-IT" sz="2400" b="1" dirty="0" err="1"/>
              <a:t>Déclaration</a:t>
            </a:r>
            <a:r>
              <a:rPr lang="it-IT" sz="2400" b="1" dirty="0"/>
              <a:t> </a:t>
            </a:r>
            <a:r>
              <a:rPr lang="it-IT" sz="2400" b="1" dirty="0" err="1"/>
              <a:t>universelle</a:t>
            </a:r>
            <a:r>
              <a:rPr lang="it-IT" sz="2400" b="1" dirty="0"/>
              <a:t> </a:t>
            </a:r>
            <a:r>
              <a:rPr lang="it-IT" sz="2400" b="1" dirty="0" err="1"/>
              <a:t>des</a:t>
            </a:r>
            <a:r>
              <a:rPr lang="it-IT" sz="2400" b="1" dirty="0"/>
              <a:t> </a:t>
            </a:r>
            <a:r>
              <a:rPr lang="it-IT" sz="2400" b="1" dirty="0" err="1"/>
              <a:t>droits</a:t>
            </a:r>
            <a:r>
              <a:rPr lang="it-IT" sz="2400" b="1" dirty="0"/>
              <a:t> de l’</a:t>
            </a:r>
            <a:r>
              <a:rPr lang="it-IT" sz="2400" b="1" dirty="0" err="1"/>
              <a:t>homme</a:t>
            </a:r>
            <a:r>
              <a:rPr lang="it-IT" sz="2400" b="1" dirty="0"/>
              <a:t>, le </a:t>
            </a:r>
            <a:r>
              <a:rPr lang="it-IT" sz="2400" b="1" dirty="0" err="1"/>
              <a:t>Pacte</a:t>
            </a:r>
            <a:r>
              <a:rPr lang="it-IT" sz="2400" b="1" dirty="0"/>
              <a:t> </a:t>
            </a:r>
            <a:r>
              <a:rPr lang="it-IT" sz="2400" b="1" dirty="0" err="1"/>
              <a:t>international</a:t>
            </a:r>
            <a:r>
              <a:rPr lang="it-IT" sz="2400" b="1" dirty="0"/>
              <a:t> </a:t>
            </a:r>
            <a:r>
              <a:rPr lang="it-IT" sz="2400" b="1" dirty="0" err="1"/>
              <a:t>relatif</a:t>
            </a:r>
            <a:r>
              <a:rPr lang="it-IT" sz="2400" b="1" dirty="0"/>
              <a:t> </a:t>
            </a:r>
            <a:r>
              <a:rPr lang="it-IT" sz="2400" b="1" dirty="0" err="1"/>
              <a:t>aux</a:t>
            </a:r>
            <a:r>
              <a:rPr lang="it-IT" sz="2400" b="1" dirty="0"/>
              <a:t> </a:t>
            </a:r>
            <a:r>
              <a:rPr lang="it-IT" sz="2400" b="1" dirty="0" err="1"/>
              <a:t>droits</a:t>
            </a:r>
            <a:r>
              <a:rPr lang="it-IT" sz="2400" b="1" dirty="0"/>
              <a:t> </a:t>
            </a:r>
            <a:r>
              <a:rPr lang="it-IT" sz="2400" b="1" dirty="0" err="1"/>
              <a:t>civils</a:t>
            </a:r>
            <a:r>
              <a:rPr lang="it-IT" sz="2400" b="1" dirty="0"/>
              <a:t> et </a:t>
            </a:r>
            <a:r>
              <a:rPr lang="it-IT" sz="2400" b="1" dirty="0" err="1"/>
              <a:t>politiques</a:t>
            </a:r>
            <a:r>
              <a:rPr lang="it-IT" sz="2400" b="1" dirty="0"/>
              <a:t> et la Convention </a:t>
            </a:r>
            <a:r>
              <a:rPr lang="it-IT" sz="2400" b="1" dirty="0" err="1"/>
              <a:t>européenne</a:t>
            </a:r>
            <a:r>
              <a:rPr lang="it-IT" sz="2400" b="1" dirty="0"/>
              <a:t> </a:t>
            </a:r>
            <a:r>
              <a:rPr lang="it-IT" sz="2400" b="1" dirty="0" err="1"/>
              <a:t>des</a:t>
            </a:r>
            <a:r>
              <a:rPr lang="it-IT" sz="2400" b="1" dirty="0"/>
              <a:t> </a:t>
            </a:r>
            <a:r>
              <a:rPr lang="it-IT" sz="2400" b="1" dirty="0" err="1"/>
              <a:t>droits</a:t>
            </a:r>
            <a:r>
              <a:rPr lang="it-IT" sz="2400" b="1" dirty="0"/>
              <a:t> de l’</a:t>
            </a:r>
            <a:r>
              <a:rPr lang="it-IT" sz="2400" b="1" dirty="0" err="1"/>
              <a:t>homme</a:t>
            </a:r>
            <a:r>
              <a:rPr lang="it-IT" sz="2400" b="1" dirty="0"/>
              <a:t>.</a:t>
            </a:r>
          </a:p>
          <a:p>
            <a:endParaRPr lang="fr-CA" sz="2400" dirty="0"/>
          </a:p>
        </p:txBody>
      </p:sp>
    </p:spTree>
    <p:extLst>
      <p:ext uri="{BB962C8B-B14F-4D97-AF65-F5344CB8AC3E}">
        <p14:creationId xmlns:p14="http://schemas.microsoft.com/office/powerpoint/2010/main" val="2236546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p:txBody>
          <a:bodyPr>
            <a:normAutofit fontScale="90000"/>
          </a:bodyPr>
          <a:lstStyle/>
          <a:p>
            <a:r>
              <a:rPr lang="it-IT" sz="2800" smtClean="0">
                <a:latin typeface="Arial" charset="0"/>
              </a:rPr>
              <a:t/>
            </a:r>
            <a:br>
              <a:rPr lang="it-IT" sz="2800" smtClean="0">
                <a:latin typeface="Arial" charset="0"/>
              </a:rPr>
            </a:br>
            <a:r>
              <a:rPr lang="it-IT" sz="2800" smtClean="0">
                <a:latin typeface="Arial" charset="0"/>
              </a:rPr>
              <a:t>Tableau </a:t>
            </a:r>
            <a:r>
              <a:rPr lang="it-IT" sz="2800" dirty="0">
                <a:latin typeface="Arial" charset="0"/>
              </a:rPr>
              <a:t>de marche </a:t>
            </a:r>
            <a:r>
              <a:rPr lang="it-IT" sz="2800" dirty="0" err="1" smtClean="0">
                <a:latin typeface="Arial" charset="0"/>
              </a:rPr>
              <a:t>hebdomadaire</a:t>
            </a:r>
            <a:r>
              <a:rPr lang="it-IT" sz="2800" dirty="0" smtClean="0">
                <a:latin typeface="Arial" charset="0"/>
              </a:rPr>
              <a:t/>
            </a:r>
            <a:br>
              <a:rPr lang="it-IT" sz="2800" dirty="0" smtClean="0">
                <a:latin typeface="Arial" charset="0"/>
              </a:rPr>
            </a:br>
            <a:r>
              <a:rPr lang="it-IT" sz="2800" dirty="0" smtClean="0">
                <a:latin typeface="Arial" charset="0"/>
              </a:rPr>
              <a:t>15 </a:t>
            </a:r>
            <a:r>
              <a:rPr lang="it-IT" sz="2800" dirty="0" err="1" smtClean="0">
                <a:latin typeface="Arial" charset="0"/>
              </a:rPr>
              <a:t>février</a:t>
            </a:r>
            <a:r>
              <a:rPr lang="it-IT" sz="2800" dirty="0" smtClean="0">
                <a:latin typeface="Arial" charset="0"/>
              </a:rPr>
              <a:t> 2021</a:t>
            </a:r>
            <a:br>
              <a:rPr lang="it-IT" sz="2800" dirty="0" smtClean="0">
                <a:latin typeface="Arial" charset="0"/>
              </a:rPr>
            </a:br>
            <a:endParaRPr lang="it-IT" sz="2800" dirty="0">
              <a:latin typeface="Arial" charset="0"/>
            </a:endParaRPr>
          </a:p>
        </p:txBody>
      </p:sp>
      <p:sp>
        <p:nvSpPr>
          <p:cNvPr id="39938" name="Segnaposto contenuto 2"/>
          <p:cNvSpPr>
            <a:spLocks noGrp="1"/>
          </p:cNvSpPr>
          <p:nvPr>
            <p:ph idx="1"/>
          </p:nvPr>
        </p:nvSpPr>
        <p:spPr/>
        <p:txBody>
          <a:bodyPr>
            <a:normAutofit fontScale="92500" lnSpcReduction="20000"/>
          </a:bodyPr>
          <a:lstStyle/>
          <a:p>
            <a:pPr algn="just"/>
            <a:r>
              <a:rPr lang="fr-CA" sz="2600" dirty="0"/>
              <a:t>Observations hebdomadaires sur des questions sociétales et </a:t>
            </a:r>
            <a:r>
              <a:rPr lang="fr-CA" sz="2600" dirty="0" smtClean="0"/>
              <a:t>politiques</a:t>
            </a:r>
            <a:r>
              <a:rPr lang="fr-CA" sz="2600" dirty="0"/>
              <a:t> </a:t>
            </a:r>
            <a:r>
              <a:rPr lang="fr-CA" sz="2600" dirty="0" smtClean="0"/>
              <a:t>avec l’appui de références historiques et juridiques</a:t>
            </a:r>
            <a:endParaRPr lang="it-IT" sz="2600" dirty="0"/>
          </a:p>
          <a:p>
            <a:pPr algn="just"/>
            <a:endParaRPr lang="it-IT" sz="2600" dirty="0"/>
          </a:p>
          <a:p>
            <a:pPr algn="just"/>
            <a:r>
              <a:rPr lang="it-IT" sz="2600" dirty="0" smtClean="0"/>
              <a:t>La langue </a:t>
            </a:r>
            <a:r>
              <a:rPr lang="it-IT" sz="2600" dirty="0" err="1" smtClean="0"/>
              <a:t>française</a:t>
            </a:r>
            <a:r>
              <a:rPr lang="it-IT" sz="2600" dirty="0" smtClean="0"/>
              <a:t> </a:t>
            </a:r>
            <a:r>
              <a:rPr lang="it-IT" sz="2600" dirty="0" err="1"/>
              <a:t>dans</a:t>
            </a:r>
            <a:r>
              <a:rPr lang="it-IT" sz="2600" dirty="0"/>
              <a:t> </a:t>
            </a:r>
            <a:r>
              <a:rPr lang="it-IT" sz="2600" dirty="0" smtClean="0"/>
              <a:t>l’histoire</a:t>
            </a:r>
          </a:p>
          <a:p>
            <a:pPr algn="just"/>
            <a:endParaRPr lang="it-IT" sz="2600" dirty="0" smtClean="0"/>
          </a:p>
          <a:p>
            <a:pPr algn="just"/>
            <a:r>
              <a:rPr lang="it-IT" sz="2600" dirty="0"/>
              <a:t>La langue et le </a:t>
            </a:r>
            <a:r>
              <a:rPr lang="it-IT" sz="2600" dirty="0" err="1"/>
              <a:t>droit</a:t>
            </a:r>
            <a:r>
              <a:rPr lang="it-IT" sz="2600" dirty="0"/>
              <a:t> </a:t>
            </a:r>
            <a:r>
              <a:rPr lang="it-IT" sz="2600" dirty="0" smtClean="0"/>
              <a:t>: </a:t>
            </a:r>
            <a:r>
              <a:rPr lang="it-IT" sz="2600" dirty="0" err="1" smtClean="0"/>
              <a:t>notamment</a:t>
            </a:r>
            <a:r>
              <a:rPr lang="it-IT" sz="2600" dirty="0" smtClean="0"/>
              <a:t>, la </a:t>
            </a:r>
            <a:r>
              <a:rPr lang="it-IT" sz="2600" dirty="0" err="1"/>
              <a:t>Constitution</a:t>
            </a:r>
            <a:r>
              <a:rPr lang="it-IT" sz="2600" dirty="0"/>
              <a:t> de la V° </a:t>
            </a:r>
            <a:r>
              <a:rPr lang="it-IT" sz="2600" dirty="0" err="1"/>
              <a:t>République</a:t>
            </a:r>
            <a:r>
              <a:rPr lang="it-IT" sz="2600" dirty="0"/>
              <a:t> </a:t>
            </a:r>
            <a:r>
              <a:rPr lang="it-IT" sz="2600" dirty="0" smtClean="0"/>
              <a:t>1958</a:t>
            </a:r>
            <a:endParaRPr lang="it-IT" sz="2600" dirty="0"/>
          </a:p>
          <a:p>
            <a:pPr marL="0" indent="0" algn="just">
              <a:buNone/>
            </a:pPr>
            <a:endParaRPr lang="it-IT" sz="2600" dirty="0"/>
          </a:p>
          <a:p>
            <a:r>
              <a:rPr lang="it-IT" sz="2600" dirty="0" smtClean="0"/>
              <a:t>La langue et la culture</a:t>
            </a:r>
          </a:p>
          <a:p>
            <a:endParaRPr lang="it-IT" sz="2600" dirty="0"/>
          </a:p>
          <a:p>
            <a:r>
              <a:rPr lang="it-IT" sz="2600" dirty="0" err="1" smtClean="0"/>
              <a:t>Examen</a:t>
            </a:r>
            <a:r>
              <a:rPr lang="it-IT" sz="2600" dirty="0" smtClean="0"/>
              <a:t> : un </a:t>
            </a:r>
            <a:r>
              <a:rPr lang="it-IT" sz="2600" dirty="0" err="1" smtClean="0"/>
              <a:t>écrit</a:t>
            </a:r>
            <a:r>
              <a:rPr lang="it-IT" sz="2600" dirty="0" smtClean="0"/>
              <a:t> (</a:t>
            </a:r>
            <a:r>
              <a:rPr lang="it-IT" sz="2600" dirty="0" err="1" smtClean="0"/>
              <a:t>dictée-lectorat</a:t>
            </a:r>
            <a:r>
              <a:rPr lang="it-IT" sz="2600" dirty="0" smtClean="0"/>
              <a:t>) et un </a:t>
            </a:r>
            <a:r>
              <a:rPr lang="it-IT" sz="2600" dirty="0" err="1" smtClean="0"/>
              <a:t>oral</a:t>
            </a:r>
            <a:r>
              <a:rPr lang="it-IT" sz="2600" dirty="0" smtClean="0"/>
              <a:t> </a:t>
            </a:r>
            <a:r>
              <a:rPr lang="it-IT" sz="2600" dirty="0" err="1" smtClean="0"/>
              <a:t>sur</a:t>
            </a:r>
            <a:r>
              <a:rPr lang="it-IT" sz="2600" dirty="0" smtClean="0"/>
              <a:t> </a:t>
            </a:r>
            <a:r>
              <a:rPr lang="it-IT" sz="2600" dirty="0" err="1" smtClean="0"/>
              <a:t>les</a:t>
            </a:r>
            <a:r>
              <a:rPr lang="it-IT" sz="2600" dirty="0" smtClean="0"/>
              <a:t> </a:t>
            </a:r>
            <a:r>
              <a:rPr lang="it-IT" sz="2600" dirty="0" err="1" smtClean="0"/>
              <a:t>sujets</a:t>
            </a:r>
            <a:r>
              <a:rPr lang="it-IT" sz="2600" dirty="0" smtClean="0"/>
              <a:t> </a:t>
            </a:r>
            <a:r>
              <a:rPr lang="it-IT" sz="2600" dirty="0" err="1" smtClean="0"/>
              <a:t>du</a:t>
            </a:r>
            <a:r>
              <a:rPr lang="it-IT" sz="2600" dirty="0" smtClean="0"/>
              <a:t> </a:t>
            </a:r>
            <a:r>
              <a:rPr lang="it-IT" sz="2600" dirty="0" err="1" smtClean="0"/>
              <a:t>cours</a:t>
            </a:r>
            <a:endParaRPr lang="it-IT" sz="2600" dirty="0" smtClean="0"/>
          </a:p>
          <a:p>
            <a:endParaRPr lang="it-IT" sz="2400" dirty="0">
              <a:latin typeface="Arial" charset="0"/>
            </a:endParaRPr>
          </a:p>
        </p:txBody>
      </p:sp>
    </p:spTree>
    <p:extLst>
      <p:ext uri="{BB962C8B-B14F-4D97-AF65-F5344CB8AC3E}">
        <p14:creationId xmlns:p14="http://schemas.microsoft.com/office/powerpoint/2010/main" val="1044853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Mobilisations de novembre 2020 à janvier 2021</a:t>
            </a:r>
            <a:endParaRPr lang="fr-CA" sz="2800" dirty="0"/>
          </a:p>
        </p:txBody>
      </p:sp>
      <p:sp>
        <p:nvSpPr>
          <p:cNvPr id="3" name="Segnaposto contenuto 2"/>
          <p:cNvSpPr>
            <a:spLocks noGrp="1"/>
          </p:cNvSpPr>
          <p:nvPr>
            <p:ph idx="1"/>
          </p:nvPr>
        </p:nvSpPr>
        <p:spPr/>
        <p:txBody>
          <a:bodyPr>
            <a:normAutofit/>
          </a:bodyPr>
          <a:lstStyle/>
          <a:p>
            <a:pPr algn="just"/>
            <a:r>
              <a:rPr lang="fr-CA" sz="2400" dirty="0" smtClean="0"/>
              <a:t>Il </a:t>
            </a:r>
            <a:r>
              <a:rPr lang="fr-CA" sz="2400" dirty="0"/>
              <a:t>a suscité de fortes protestations, a entraîné de grosses manifestations et a même été la source d'une crise politique entre l'exécutif et le Parlement … avant d'être de facto suspendu. </a:t>
            </a:r>
            <a:endParaRPr lang="fr-CA" sz="2400" dirty="0" smtClean="0"/>
          </a:p>
          <a:p>
            <a:pPr algn="just"/>
            <a:r>
              <a:rPr lang="fr-CA" sz="2400" i="1" dirty="0" smtClean="0"/>
              <a:t>Le Monde </a:t>
            </a:r>
            <a:r>
              <a:rPr lang="fr-CA" sz="2400" dirty="0" smtClean="0"/>
              <a:t>30 novembre 2020</a:t>
            </a:r>
          </a:p>
          <a:p>
            <a:pPr algn="just"/>
            <a:r>
              <a:rPr lang="it-IT" sz="2400" b="1" dirty="0" err="1"/>
              <a:t>Loi</a:t>
            </a:r>
            <a:r>
              <a:rPr lang="it-IT" sz="2400" b="1" dirty="0"/>
              <a:t> « </a:t>
            </a:r>
            <a:r>
              <a:rPr lang="it-IT" sz="2400" b="1" dirty="0" err="1"/>
              <a:t>sécurité</a:t>
            </a:r>
            <a:r>
              <a:rPr lang="it-IT" sz="2400" b="1" dirty="0"/>
              <a:t> globale » : </a:t>
            </a:r>
            <a:r>
              <a:rPr lang="it-IT" sz="2400" b="1" dirty="0" err="1"/>
              <a:t>près</a:t>
            </a:r>
            <a:r>
              <a:rPr lang="it-IT" sz="2400" b="1" dirty="0"/>
              <a:t> de 33 000 </a:t>
            </a:r>
            <a:r>
              <a:rPr lang="it-IT" sz="2400" b="1" dirty="0" err="1"/>
              <a:t>personnes</a:t>
            </a:r>
            <a:r>
              <a:rPr lang="it-IT" sz="2400" b="1" dirty="0"/>
              <a:t> </a:t>
            </a:r>
            <a:r>
              <a:rPr lang="it-IT" sz="2400" b="1" dirty="0" err="1"/>
              <a:t>mobilisées</a:t>
            </a:r>
            <a:r>
              <a:rPr lang="it-IT" sz="2400" b="1" dirty="0"/>
              <a:t> en France, </a:t>
            </a:r>
            <a:r>
              <a:rPr lang="it-IT" sz="2400" b="1" dirty="0" err="1"/>
              <a:t>selon</a:t>
            </a:r>
            <a:r>
              <a:rPr lang="it-IT" sz="2400" b="1" dirty="0"/>
              <a:t> le </a:t>
            </a:r>
            <a:r>
              <a:rPr lang="it-IT" sz="2400" b="1" dirty="0" err="1"/>
              <a:t>ministère</a:t>
            </a:r>
            <a:r>
              <a:rPr lang="it-IT" sz="2400" b="1" dirty="0"/>
              <a:t> de l’</a:t>
            </a:r>
            <a:r>
              <a:rPr lang="it-IT" sz="2400" b="1" dirty="0" err="1"/>
              <a:t>intérieur</a:t>
            </a:r>
            <a:endParaRPr lang="it-IT" sz="2400" b="1" dirty="0"/>
          </a:p>
          <a:p>
            <a:pPr algn="just"/>
            <a:r>
              <a:rPr lang="it-IT" sz="2400" dirty="0" err="1"/>
              <a:t>Les</a:t>
            </a:r>
            <a:r>
              <a:rPr lang="it-IT" sz="2400" dirty="0"/>
              <a:t> </a:t>
            </a:r>
            <a:r>
              <a:rPr lang="it-IT" sz="2400" dirty="0" err="1"/>
              <a:t>manifestants</a:t>
            </a:r>
            <a:r>
              <a:rPr lang="it-IT" sz="2400" dirty="0"/>
              <a:t> s’</a:t>
            </a:r>
            <a:r>
              <a:rPr lang="it-IT" sz="2400" dirty="0" err="1"/>
              <a:t>opposent</a:t>
            </a:r>
            <a:r>
              <a:rPr lang="it-IT" sz="2400" dirty="0"/>
              <a:t> </a:t>
            </a:r>
            <a:r>
              <a:rPr lang="it-IT" sz="2400" dirty="0" err="1"/>
              <a:t>notamment</a:t>
            </a:r>
            <a:r>
              <a:rPr lang="it-IT" sz="2400" dirty="0"/>
              <a:t> à l’</a:t>
            </a:r>
            <a:r>
              <a:rPr lang="it-IT" sz="2400" dirty="0" err="1"/>
              <a:t>article</a:t>
            </a:r>
            <a:r>
              <a:rPr lang="it-IT" sz="2400" dirty="0"/>
              <a:t> 24, qui </a:t>
            </a:r>
            <a:r>
              <a:rPr lang="it-IT" sz="2400" dirty="0" err="1"/>
              <a:t>pénalise</a:t>
            </a:r>
            <a:r>
              <a:rPr lang="it-IT" sz="2400" dirty="0"/>
              <a:t> la </a:t>
            </a:r>
            <a:r>
              <a:rPr lang="it-IT" sz="2400" dirty="0" err="1"/>
              <a:t>diffusion</a:t>
            </a:r>
            <a:r>
              <a:rPr lang="it-IT" sz="2400" dirty="0"/>
              <a:t> « </a:t>
            </a:r>
            <a:r>
              <a:rPr lang="it-IT" sz="2400" dirty="0" err="1"/>
              <a:t>malveillante</a:t>
            </a:r>
            <a:r>
              <a:rPr lang="it-IT" sz="2400" dirty="0"/>
              <a:t> » d’images de </a:t>
            </a:r>
            <a:r>
              <a:rPr lang="it-IT" sz="2400" dirty="0" err="1"/>
              <a:t>membres</a:t>
            </a:r>
            <a:r>
              <a:rPr lang="it-IT" sz="2400" dirty="0"/>
              <a:t> </a:t>
            </a:r>
            <a:r>
              <a:rPr lang="it-IT" sz="2400" dirty="0" err="1"/>
              <a:t>des</a:t>
            </a:r>
            <a:r>
              <a:rPr lang="it-IT" sz="2400" dirty="0"/>
              <a:t> </a:t>
            </a:r>
            <a:r>
              <a:rPr lang="it-IT" sz="2400" dirty="0" err="1"/>
              <a:t>forces</a:t>
            </a:r>
            <a:r>
              <a:rPr lang="it-IT" sz="2400" dirty="0"/>
              <a:t> de l’</a:t>
            </a:r>
            <a:r>
              <a:rPr lang="it-IT" sz="2400" dirty="0" err="1"/>
              <a:t>ordre</a:t>
            </a:r>
            <a:r>
              <a:rPr lang="it-IT" sz="2400" dirty="0"/>
              <a:t>. </a:t>
            </a:r>
          </a:p>
          <a:p>
            <a:r>
              <a:rPr lang="fr-CA" sz="2400" i="1" dirty="0"/>
              <a:t>Le Monde </a:t>
            </a:r>
            <a:r>
              <a:rPr lang="fr-CA" sz="2400" dirty="0"/>
              <a:t>30 janvier 2021</a:t>
            </a:r>
          </a:p>
          <a:p>
            <a:pPr algn="just"/>
            <a:endParaRPr lang="fr-CA" sz="2400" dirty="0"/>
          </a:p>
          <a:p>
            <a:endParaRPr lang="fr-CA" sz="2400" dirty="0"/>
          </a:p>
        </p:txBody>
      </p:sp>
    </p:spTree>
    <p:extLst>
      <p:ext uri="{BB962C8B-B14F-4D97-AF65-F5344CB8AC3E}">
        <p14:creationId xmlns:p14="http://schemas.microsoft.com/office/powerpoint/2010/main" val="2001064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000" dirty="0" err="1"/>
              <a:t>bfmtv</a:t>
            </a:r>
            <a:r>
              <a:rPr lang="fr-CA" sz="2000" dirty="0" smtClean="0"/>
              <a:t>. 28 novembre 2020</a:t>
            </a:r>
            <a:endParaRPr lang="fr-CA" sz="2000" dirty="0"/>
          </a:p>
        </p:txBody>
      </p:sp>
      <p:pic>
        <p:nvPicPr>
          <p:cNvPr id="4" name="Segnaposto contenuto 3" descr="Pancarte-contre-la-loi-securite-globale-illustration-488081.jpg"/>
          <p:cNvPicPr>
            <a:picLocks noGrp="1" noChangeAspect="1"/>
          </p:cNvPicPr>
          <p:nvPr>
            <p:ph idx="1"/>
          </p:nvPr>
        </p:nvPicPr>
        <p:blipFill>
          <a:blip r:embed="rId2">
            <a:extLst>
              <a:ext uri="{28A0092B-C50C-407E-A947-70E740481C1C}">
                <a14:useLocalDpi xmlns:a14="http://schemas.microsoft.com/office/drawing/2010/main" val="0"/>
              </a:ext>
            </a:extLst>
          </a:blip>
          <a:srcRect l="-1155" r="-1155"/>
          <a:stretch>
            <a:fillRect/>
          </a:stretch>
        </p:blipFill>
        <p:spPr/>
      </p:pic>
    </p:spTree>
    <p:extLst>
      <p:ext uri="{BB962C8B-B14F-4D97-AF65-F5344CB8AC3E}">
        <p14:creationId xmlns:p14="http://schemas.microsoft.com/office/powerpoint/2010/main" val="3900500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t>Orange </a:t>
            </a:r>
            <a:r>
              <a:rPr lang="it-IT" sz="2000" dirty="0" err="1"/>
              <a:t>avec</a:t>
            </a:r>
            <a:r>
              <a:rPr lang="it-IT" sz="2000" dirty="0"/>
              <a:t> Media Services, </a:t>
            </a:r>
            <a:r>
              <a:rPr lang="it-IT" sz="2000" dirty="0" smtClean="0"/>
              <a:t>17 </a:t>
            </a:r>
            <a:r>
              <a:rPr lang="it-IT" sz="2000" dirty="0"/>
              <a:t>novembre 2020</a:t>
            </a:r>
            <a:endParaRPr lang="fr-CA" sz="2000" dirty="0"/>
          </a:p>
        </p:txBody>
      </p:sp>
      <p:pic>
        <p:nvPicPr>
          <p:cNvPr id="4" name="Segnaposto contenuto 3" descr="images.jpg"/>
          <p:cNvPicPr>
            <a:picLocks noGrp="1" noChangeAspect="1"/>
          </p:cNvPicPr>
          <p:nvPr>
            <p:ph idx="1"/>
          </p:nvPr>
        </p:nvPicPr>
        <p:blipFill>
          <a:blip r:embed="rId2">
            <a:extLst>
              <a:ext uri="{28A0092B-C50C-407E-A947-70E740481C1C}">
                <a14:useLocalDpi xmlns:a14="http://schemas.microsoft.com/office/drawing/2010/main" val="0"/>
              </a:ext>
            </a:extLst>
          </a:blip>
          <a:srcRect t="-10062" b="-10062"/>
          <a:stretch>
            <a:fillRect/>
          </a:stretch>
        </p:blipFill>
        <p:spPr/>
      </p:pic>
    </p:spTree>
    <p:extLst>
      <p:ext uri="{BB962C8B-B14F-4D97-AF65-F5344CB8AC3E}">
        <p14:creationId xmlns:p14="http://schemas.microsoft.com/office/powerpoint/2010/main" val="3948193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Points d’appui</a:t>
            </a:r>
            <a:endParaRPr lang="fr-CA" sz="2800" dirty="0"/>
          </a:p>
        </p:txBody>
      </p:sp>
      <p:sp>
        <p:nvSpPr>
          <p:cNvPr id="3" name="Segnaposto contenuto 2"/>
          <p:cNvSpPr>
            <a:spLocks noGrp="1"/>
          </p:cNvSpPr>
          <p:nvPr>
            <p:ph idx="1"/>
          </p:nvPr>
        </p:nvSpPr>
        <p:spPr/>
        <p:txBody>
          <a:bodyPr>
            <a:normAutofit/>
          </a:bodyPr>
          <a:lstStyle/>
          <a:p>
            <a:r>
              <a:rPr lang="it-IT" sz="2400" dirty="0" smtClean="0"/>
              <a:t>La</a:t>
            </a:r>
            <a:r>
              <a:rPr lang="it-IT" sz="2400" dirty="0"/>
              <a:t> </a:t>
            </a:r>
            <a:r>
              <a:rPr lang="it-IT" sz="2400" dirty="0" err="1"/>
              <a:t>loi</a:t>
            </a:r>
            <a:r>
              <a:rPr lang="it-IT" sz="2400" dirty="0"/>
              <a:t> </a:t>
            </a:r>
            <a:r>
              <a:rPr lang="it-IT" sz="2400" dirty="0" err="1"/>
              <a:t>du</a:t>
            </a:r>
            <a:r>
              <a:rPr lang="it-IT" sz="2400" dirty="0"/>
              <a:t> 29 </a:t>
            </a:r>
            <a:r>
              <a:rPr lang="it-IT" sz="2400" dirty="0" err="1"/>
              <a:t>juillet</a:t>
            </a:r>
            <a:r>
              <a:rPr lang="it-IT" sz="2400" dirty="0"/>
              <a:t> 1881, la </a:t>
            </a:r>
            <a:r>
              <a:rPr lang="it-IT" sz="2400" dirty="0" err="1"/>
              <a:t>liberté</a:t>
            </a:r>
            <a:r>
              <a:rPr lang="it-IT" sz="2400" dirty="0"/>
              <a:t> de la </a:t>
            </a:r>
            <a:r>
              <a:rPr lang="it-IT" sz="2400" dirty="0" smtClean="0"/>
              <a:t>presse ; </a:t>
            </a:r>
          </a:p>
          <a:p>
            <a:r>
              <a:rPr lang="it-IT" sz="2400" dirty="0"/>
              <a:t>la </a:t>
            </a:r>
            <a:r>
              <a:rPr lang="it-IT" sz="2400" dirty="0" err="1"/>
              <a:t>Déclaration</a:t>
            </a:r>
            <a:r>
              <a:rPr lang="it-IT" sz="2400" dirty="0"/>
              <a:t> </a:t>
            </a:r>
            <a:r>
              <a:rPr lang="it-IT" sz="2400" dirty="0" err="1"/>
              <a:t>universelle</a:t>
            </a:r>
            <a:r>
              <a:rPr lang="it-IT" sz="2400" dirty="0"/>
              <a:t> </a:t>
            </a:r>
            <a:r>
              <a:rPr lang="it-IT" sz="2400" dirty="0" err="1"/>
              <a:t>des</a:t>
            </a:r>
            <a:r>
              <a:rPr lang="it-IT" sz="2400" dirty="0"/>
              <a:t> </a:t>
            </a:r>
            <a:r>
              <a:rPr lang="it-IT" sz="2400" dirty="0" err="1"/>
              <a:t>droits</a:t>
            </a:r>
            <a:r>
              <a:rPr lang="it-IT" sz="2400" dirty="0"/>
              <a:t> de </a:t>
            </a:r>
            <a:r>
              <a:rPr lang="it-IT" sz="2400" dirty="0" smtClean="0"/>
              <a:t>l’</a:t>
            </a:r>
            <a:r>
              <a:rPr lang="it-IT" sz="2400" dirty="0" err="1" smtClean="0"/>
              <a:t>homme</a:t>
            </a:r>
            <a:r>
              <a:rPr lang="it-IT" sz="2400" dirty="0"/>
              <a:t> </a:t>
            </a:r>
            <a:r>
              <a:rPr lang="it-IT" sz="2400" dirty="0" smtClean="0"/>
              <a:t>;</a:t>
            </a:r>
          </a:p>
          <a:p>
            <a:r>
              <a:rPr lang="it-IT" sz="2400" dirty="0"/>
              <a:t>l</a:t>
            </a:r>
            <a:r>
              <a:rPr lang="it-IT" sz="2400" dirty="0" smtClean="0"/>
              <a:t>a </a:t>
            </a:r>
            <a:r>
              <a:rPr lang="it-IT" sz="2400" dirty="0"/>
              <a:t>Convention </a:t>
            </a:r>
            <a:r>
              <a:rPr lang="it-IT" sz="2400" dirty="0" err="1"/>
              <a:t>européenne</a:t>
            </a:r>
            <a:r>
              <a:rPr lang="it-IT" sz="2400" dirty="0"/>
              <a:t> </a:t>
            </a:r>
            <a:r>
              <a:rPr lang="it-IT" sz="2400" dirty="0" err="1"/>
              <a:t>des</a:t>
            </a:r>
            <a:r>
              <a:rPr lang="it-IT" sz="2400" dirty="0"/>
              <a:t> </a:t>
            </a:r>
            <a:r>
              <a:rPr lang="it-IT" sz="2400" dirty="0" err="1"/>
              <a:t>droits</a:t>
            </a:r>
            <a:r>
              <a:rPr lang="it-IT" sz="2400" dirty="0"/>
              <a:t> de </a:t>
            </a:r>
            <a:r>
              <a:rPr lang="it-IT" sz="2400" dirty="0" smtClean="0"/>
              <a:t>l’</a:t>
            </a:r>
            <a:r>
              <a:rPr lang="it-IT" sz="2400" dirty="0" err="1" smtClean="0"/>
              <a:t>homme</a:t>
            </a:r>
            <a:r>
              <a:rPr lang="it-IT" sz="2400" dirty="0" smtClean="0"/>
              <a:t> ;</a:t>
            </a:r>
          </a:p>
          <a:p>
            <a:r>
              <a:rPr lang="it-IT" sz="2400" dirty="0"/>
              <a:t>le </a:t>
            </a:r>
            <a:r>
              <a:rPr lang="it-IT" sz="2400" dirty="0" err="1"/>
              <a:t>Pacte</a:t>
            </a:r>
            <a:r>
              <a:rPr lang="it-IT" sz="2400" dirty="0"/>
              <a:t> </a:t>
            </a:r>
            <a:r>
              <a:rPr lang="it-IT" sz="2400" dirty="0" err="1"/>
              <a:t>international</a:t>
            </a:r>
            <a:r>
              <a:rPr lang="it-IT" sz="2400" dirty="0"/>
              <a:t> </a:t>
            </a:r>
            <a:r>
              <a:rPr lang="it-IT" sz="2400" dirty="0" err="1"/>
              <a:t>relatif</a:t>
            </a:r>
            <a:r>
              <a:rPr lang="it-IT" sz="2400" dirty="0"/>
              <a:t> </a:t>
            </a:r>
            <a:r>
              <a:rPr lang="it-IT" sz="2400" dirty="0" err="1"/>
              <a:t>aux</a:t>
            </a:r>
            <a:r>
              <a:rPr lang="it-IT" sz="2400" dirty="0"/>
              <a:t> </a:t>
            </a:r>
            <a:r>
              <a:rPr lang="it-IT" sz="2400" dirty="0" err="1"/>
              <a:t>droits</a:t>
            </a:r>
            <a:r>
              <a:rPr lang="it-IT" sz="2400" dirty="0"/>
              <a:t> </a:t>
            </a:r>
            <a:r>
              <a:rPr lang="it-IT" sz="2400" dirty="0" err="1"/>
              <a:t>civils</a:t>
            </a:r>
            <a:r>
              <a:rPr lang="it-IT" sz="2400" dirty="0"/>
              <a:t> et </a:t>
            </a:r>
            <a:r>
              <a:rPr lang="it-IT" sz="2400" dirty="0" err="1" smtClean="0"/>
              <a:t>politiques</a:t>
            </a:r>
            <a:r>
              <a:rPr lang="it-IT" sz="2400" dirty="0" smtClean="0"/>
              <a:t>.</a:t>
            </a:r>
            <a:endParaRPr lang="it-IT" sz="2400" dirty="0"/>
          </a:p>
          <a:p>
            <a:endParaRPr lang="fr-CA" sz="2400" dirty="0"/>
          </a:p>
        </p:txBody>
      </p:sp>
    </p:spTree>
    <p:extLst>
      <p:ext uri="{BB962C8B-B14F-4D97-AF65-F5344CB8AC3E}">
        <p14:creationId xmlns:p14="http://schemas.microsoft.com/office/powerpoint/2010/main" val="4254669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smtClean="0"/>
              <a:t/>
            </a:r>
            <a:br>
              <a:rPr lang="it-IT" sz="2800" b="1" dirty="0" smtClean="0"/>
            </a:br>
            <a:r>
              <a:rPr lang="it-IT" sz="2800" b="1" dirty="0" err="1" smtClean="0"/>
              <a:t>Les</a:t>
            </a:r>
            <a:r>
              <a:rPr lang="it-IT" sz="2800" b="1" dirty="0" smtClean="0"/>
              <a:t> </a:t>
            </a:r>
            <a:r>
              <a:rPr lang="it-IT" sz="2800" b="1" dirty="0" err="1"/>
              <a:t>fondements</a:t>
            </a:r>
            <a:r>
              <a:rPr lang="it-IT" sz="2800" b="1" dirty="0"/>
              <a:t> de la </a:t>
            </a:r>
            <a:r>
              <a:rPr lang="it-IT" sz="2800" b="1" dirty="0" err="1"/>
              <a:t>liberté</a:t>
            </a:r>
            <a:r>
              <a:rPr lang="it-IT" sz="2800" b="1" dirty="0"/>
              <a:t> de la presse</a:t>
            </a:r>
            <a:br>
              <a:rPr lang="it-IT" sz="2800" b="1" dirty="0"/>
            </a:br>
            <a:r>
              <a:rPr lang="it-IT" sz="2800" b="1" dirty="0" err="1" smtClean="0"/>
              <a:t>h</a:t>
            </a:r>
            <a:r>
              <a:rPr lang="it-IT" sz="2700" dirty="0" err="1" smtClean="0"/>
              <a:t>ttps</a:t>
            </a:r>
            <a:r>
              <a:rPr lang="it-IT" sz="2700" dirty="0"/>
              <a:t>://</a:t>
            </a:r>
            <a:r>
              <a:rPr lang="it-IT" sz="2700" dirty="0" err="1"/>
              <a:t>www.vie-publique.fr</a:t>
            </a:r>
            <a:r>
              <a:rPr lang="it-IT" sz="2700" dirty="0"/>
              <a:t>/</a:t>
            </a:r>
            <a:r>
              <a:rPr lang="it-IT" sz="2700" dirty="0" err="1"/>
              <a:t>eclairage</a:t>
            </a:r>
            <a:r>
              <a:rPr lang="it-IT" sz="2700" dirty="0"/>
              <a:t>/19351-liberte-de-la-presse-en-france-quel-cadre-legal </a:t>
            </a:r>
            <a:br>
              <a:rPr lang="it-IT" sz="2700" dirty="0"/>
            </a:br>
            <a:endParaRPr lang="fr-CA" sz="2700" dirty="0"/>
          </a:p>
        </p:txBody>
      </p:sp>
      <p:sp>
        <p:nvSpPr>
          <p:cNvPr id="3" name="Segnaposto contenuto 2"/>
          <p:cNvSpPr>
            <a:spLocks noGrp="1"/>
          </p:cNvSpPr>
          <p:nvPr>
            <p:ph idx="1"/>
          </p:nvPr>
        </p:nvSpPr>
        <p:spPr/>
        <p:txBody>
          <a:bodyPr>
            <a:normAutofit/>
          </a:bodyPr>
          <a:lstStyle/>
          <a:p>
            <a:pPr algn="just"/>
            <a:r>
              <a:rPr lang="it-IT" sz="2400" dirty="0" smtClean="0"/>
              <a:t>Principe </a:t>
            </a:r>
            <a:r>
              <a:rPr lang="it-IT" sz="2400" dirty="0" err="1"/>
              <a:t>fondamental</a:t>
            </a:r>
            <a:r>
              <a:rPr lang="it-IT" sz="2400" dirty="0"/>
              <a:t> </a:t>
            </a:r>
            <a:r>
              <a:rPr lang="it-IT" sz="2400" dirty="0" err="1"/>
              <a:t>des</a:t>
            </a:r>
            <a:r>
              <a:rPr lang="it-IT" sz="2400" dirty="0"/>
              <a:t> </a:t>
            </a:r>
            <a:r>
              <a:rPr lang="it-IT" sz="2400" dirty="0" err="1"/>
              <a:t>systèmes</a:t>
            </a:r>
            <a:r>
              <a:rPr lang="it-IT" sz="2400" dirty="0"/>
              <a:t> </a:t>
            </a:r>
            <a:r>
              <a:rPr lang="it-IT" sz="2400" dirty="0" err="1"/>
              <a:t>démocratiques</a:t>
            </a:r>
            <a:r>
              <a:rPr lang="it-IT" sz="2400" dirty="0"/>
              <a:t>, la </a:t>
            </a:r>
            <a:r>
              <a:rPr lang="it-IT" sz="2400" dirty="0" err="1"/>
              <a:t>liberté</a:t>
            </a:r>
            <a:r>
              <a:rPr lang="it-IT" sz="2400" dirty="0"/>
              <a:t> de presse est </a:t>
            </a:r>
            <a:r>
              <a:rPr lang="it-IT" sz="2400" dirty="0" err="1"/>
              <a:t>inscrite</a:t>
            </a:r>
            <a:r>
              <a:rPr lang="it-IT" sz="2400" dirty="0"/>
              <a:t> </a:t>
            </a:r>
            <a:r>
              <a:rPr lang="it-IT" sz="2400" dirty="0" err="1"/>
              <a:t>dans</a:t>
            </a:r>
            <a:r>
              <a:rPr lang="it-IT" sz="2400" dirty="0"/>
              <a:t> :</a:t>
            </a:r>
          </a:p>
          <a:p>
            <a:pPr algn="just"/>
            <a:r>
              <a:rPr lang="it-IT" sz="2400" dirty="0"/>
              <a:t>l’</a:t>
            </a:r>
            <a:r>
              <a:rPr lang="it-IT" sz="2400" dirty="0" err="1"/>
              <a:t>article</a:t>
            </a:r>
            <a:r>
              <a:rPr lang="it-IT" sz="2400" dirty="0"/>
              <a:t> 11 de la Déclaration des droits de l’homme et </a:t>
            </a:r>
            <a:r>
              <a:rPr lang="it-IT" sz="2400" dirty="0" err="1"/>
              <a:t>du</a:t>
            </a:r>
            <a:r>
              <a:rPr lang="it-IT" sz="2400" dirty="0"/>
              <a:t> </a:t>
            </a:r>
            <a:r>
              <a:rPr lang="it-IT" sz="2400" dirty="0" err="1" smtClean="0"/>
              <a:t>citoyen</a:t>
            </a:r>
            <a:r>
              <a:rPr lang="it-IT" sz="2400" dirty="0" smtClean="0"/>
              <a:t> </a:t>
            </a:r>
            <a:r>
              <a:rPr lang="it-IT" sz="2400" dirty="0" err="1" smtClean="0"/>
              <a:t>du</a:t>
            </a:r>
            <a:r>
              <a:rPr lang="it-IT" sz="2400" dirty="0" smtClean="0"/>
              <a:t> </a:t>
            </a:r>
            <a:r>
              <a:rPr lang="it-IT" sz="2400" dirty="0"/>
              <a:t>26 </a:t>
            </a:r>
            <a:r>
              <a:rPr lang="it-IT" sz="2400" dirty="0" err="1"/>
              <a:t>août</a:t>
            </a:r>
            <a:r>
              <a:rPr lang="it-IT" sz="2400" dirty="0"/>
              <a:t> 1789</a:t>
            </a:r>
          </a:p>
          <a:p>
            <a:pPr algn="just"/>
            <a:r>
              <a:rPr lang="it-IT" sz="2400" dirty="0"/>
              <a:t>l’</a:t>
            </a:r>
            <a:r>
              <a:rPr lang="it-IT" sz="2400" dirty="0" err="1"/>
              <a:t>article</a:t>
            </a:r>
            <a:r>
              <a:rPr lang="it-IT" sz="2400" dirty="0"/>
              <a:t> 19 de la Déclaration universelle des droits de </a:t>
            </a:r>
            <a:r>
              <a:rPr lang="it-IT" sz="2400" dirty="0" smtClean="0"/>
              <a:t>l’</a:t>
            </a:r>
            <a:r>
              <a:rPr lang="it-IT" sz="2400" dirty="0" err="1" smtClean="0"/>
              <a:t>homme</a:t>
            </a:r>
            <a:r>
              <a:rPr lang="it-IT" sz="2400" dirty="0"/>
              <a:t> </a:t>
            </a:r>
            <a:r>
              <a:rPr lang="it-IT" sz="2400" dirty="0" err="1" smtClean="0"/>
              <a:t>du</a:t>
            </a:r>
            <a:r>
              <a:rPr lang="it-IT" sz="2400" dirty="0" smtClean="0"/>
              <a:t> </a:t>
            </a:r>
            <a:r>
              <a:rPr lang="it-IT" sz="2400" dirty="0"/>
              <a:t>10 </a:t>
            </a:r>
            <a:r>
              <a:rPr lang="it-IT" sz="2400" dirty="0" err="1"/>
              <a:t>décembre</a:t>
            </a:r>
            <a:r>
              <a:rPr lang="it-IT" sz="2400" dirty="0"/>
              <a:t> 1948</a:t>
            </a:r>
          </a:p>
          <a:p>
            <a:pPr algn="just"/>
            <a:r>
              <a:rPr lang="it-IT" sz="2400" dirty="0"/>
              <a:t>l’</a:t>
            </a:r>
            <a:r>
              <a:rPr lang="it-IT" sz="2400" dirty="0" err="1"/>
              <a:t>article</a:t>
            </a:r>
            <a:r>
              <a:rPr lang="it-IT" sz="2400" dirty="0"/>
              <a:t> 10 de la Convention européenne des droits de l’</a:t>
            </a:r>
            <a:r>
              <a:rPr lang="it-IT" sz="2400" dirty="0" err="1"/>
              <a:t>Homme</a:t>
            </a:r>
            <a:r>
              <a:rPr lang="it-IT" sz="2400" dirty="0"/>
              <a:t> </a:t>
            </a:r>
            <a:r>
              <a:rPr lang="it-IT" sz="2400" dirty="0" err="1" smtClean="0"/>
              <a:t>du</a:t>
            </a:r>
            <a:r>
              <a:rPr lang="it-IT" sz="2400" dirty="0" smtClean="0"/>
              <a:t> </a:t>
            </a:r>
            <a:r>
              <a:rPr lang="it-IT" sz="2400" dirty="0"/>
              <a:t>4 novembre 1950.</a:t>
            </a:r>
          </a:p>
          <a:p>
            <a:pPr algn="just"/>
            <a:r>
              <a:rPr lang="it-IT" sz="2400" dirty="0" err="1"/>
              <a:t>Avec</a:t>
            </a:r>
            <a:r>
              <a:rPr lang="it-IT" sz="2400" dirty="0"/>
              <a:t> la loi du 29 </a:t>
            </a:r>
            <a:r>
              <a:rPr lang="it-IT" sz="2400" dirty="0" err="1"/>
              <a:t>juillet</a:t>
            </a:r>
            <a:r>
              <a:rPr lang="it-IT" sz="2400" dirty="0"/>
              <a:t> </a:t>
            </a:r>
            <a:r>
              <a:rPr lang="it-IT" sz="2400" dirty="0" smtClean="0"/>
              <a:t>1881, </a:t>
            </a:r>
            <a:r>
              <a:rPr lang="it-IT" sz="2400" dirty="0"/>
              <a:t>la </a:t>
            </a:r>
            <a:r>
              <a:rPr lang="it-IT" sz="2400" dirty="0" err="1"/>
              <a:t>liberté</a:t>
            </a:r>
            <a:r>
              <a:rPr lang="it-IT" sz="2400" dirty="0"/>
              <a:t> de la presse en France </a:t>
            </a:r>
            <a:r>
              <a:rPr lang="it-IT" sz="2400" dirty="0" err="1"/>
              <a:t>fait</a:t>
            </a:r>
            <a:r>
              <a:rPr lang="it-IT" sz="2400" dirty="0"/>
              <a:t> l’</a:t>
            </a:r>
            <a:r>
              <a:rPr lang="it-IT" sz="2400" dirty="0" err="1"/>
              <a:t>objet</a:t>
            </a:r>
            <a:r>
              <a:rPr lang="it-IT" sz="2400" dirty="0"/>
              <a:t> d’une </a:t>
            </a:r>
            <a:r>
              <a:rPr lang="it-IT" sz="2400" dirty="0" err="1"/>
              <a:t>consécration</a:t>
            </a:r>
            <a:r>
              <a:rPr lang="it-IT" sz="2400" dirty="0"/>
              <a:t> </a:t>
            </a:r>
            <a:r>
              <a:rPr lang="it-IT" sz="2400" dirty="0" err="1"/>
              <a:t>particulière</a:t>
            </a:r>
            <a:r>
              <a:rPr lang="it-IT" sz="2400" dirty="0"/>
              <a:t>, </a:t>
            </a:r>
            <a:r>
              <a:rPr lang="it-IT" sz="2400" dirty="0" err="1"/>
              <a:t>au-delà</a:t>
            </a:r>
            <a:r>
              <a:rPr lang="it-IT" sz="2400" dirty="0"/>
              <a:t> de la </a:t>
            </a:r>
            <a:r>
              <a:rPr lang="it-IT" sz="2400" dirty="0" err="1"/>
              <a:t>reconnaissance</a:t>
            </a:r>
            <a:r>
              <a:rPr lang="it-IT" sz="2400" dirty="0"/>
              <a:t> </a:t>
            </a:r>
            <a:r>
              <a:rPr lang="it-IT" sz="2400" dirty="0" err="1"/>
              <a:t>générale</a:t>
            </a:r>
            <a:r>
              <a:rPr lang="it-IT" sz="2400" dirty="0"/>
              <a:t> de la </a:t>
            </a:r>
            <a:r>
              <a:rPr lang="it-IT" sz="2400" dirty="0" err="1"/>
              <a:t>liberté</a:t>
            </a:r>
            <a:r>
              <a:rPr lang="it-IT" sz="2400" dirty="0"/>
              <a:t> d’</a:t>
            </a:r>
            <a:r>
              <a:rPr lang="it-IT" sz="2400" dirty="0" err="1"/>
              <a:t>expression</a:t>
            </a:r>
            <a:r>
              <a:rPr lang="it-IT" sz="2400" dirty="0" smtClean="0"/>
              <a:t>.</a:t>
            </a:r>
            <a:endParaRPr lang="it-IT" sz="2400" dirty="0"/>
          </a:p>
        </p:txBody>
      </p:sp>
    </p:spTree>
    <p:extLst>
      <p:ext uri="{BB962C8B-B14F-4D97-AF65-F5344CB8AC3E}">
        <p14:creationId xmlns:p14="http://schemas.microsoft.com/office/powerpoint/2010/main" val="2236821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b="1" dirty="0" err="1"/>
              <a:t>loi</a:t>
            </a:r>
            <a:r>
              <a:rPr lang="it-IT" sz="2800" b="1" dirty="0"/>
              <a:t> </a:t>
            </a:r>
            <a:r>
              <a:rPr lang="it-IT" sz="2800" b="1" dirty="0" err="1"/>
              <a:t>du</a:t>
            </a:r>
            <a:r>
              <a:rPr lang="it-IT" sz="2800" b="1" dirty="0"/>
              <a:t> 29 </a:t>
            </a:r>
            <a:r>
              <a:rPr lang="it-IT" sz="2800" b="1" dirty="0" err="1"/>
              <a:t>juillet</a:t>
            </a:r>
            <a:r>
              <a:rPr lang="it-IT" sz="2800" b="1" dirty="0"/>
              <a:t> 1881 </a:t>
            </a:r>
            <a:r>
              <a:rPr lang="it-IT" sz="2800" b="1" dirty="0" err="1"/>
              <a:t>sur</a:t>
            </a:r>
            <a:r>
              <a:rPr lang="it-IT" sz="2800" b="1" dirty="0"/>
              <a:t> la </a:t>
            </a:r>
            <a:r>
              <a:rPr lang="it-IT" sz="2800" b="1" dirty="0" err="1"/>
              <a:t>liberté</a:t>
            </a:r>
            <a:r>
              <a:rPr lang="it-IT" sz="2800" b="1" dirty="0"/>
              <a:t> de la presse</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a:t>La </a:t>
            </a:r>
            <a:r>
              <a:rPr lang="it-IT" sz="2400" b="1" dirty="0" err="1"/>
              <a:t>loi</a:t>
            </a:r>
            <a:r>
              <a:rPr lang="it-IT" sz="2400" b="1" dirty="0"/>
              <a:t> </a:t>
            </a:r>
            <a:r>
              <a:rPr lang="it-IT" sz="2400" b="1" dirty="0" err="1"/>
              <a:t>du</a:t>
            </a:r>
            <a:r>
              <a:rPr lang="it-IT" sz="2400" b="1" dirty="0"/>
              <a:t> 29 </a:t>
            </a:r>
            <a:r>
              <a:rPr lang="it-IT" sz="2400" b="1" dirty="0" err="1"/>
              <a:t>juillet</a:t>
            </a:r>
            <a:r>
              <a:rPr lang="it-IT" sz="2400" b="1" dirty="0"/>
              <a:t> 1881 </a:t>
            </a:r>
            <a:r>
              <a:rPr lang="it-IT" sz="2400" b="1" dirty="0" err="1"/>
              <a:t>sur</a:t>
            </a:r>
            <a:r>
              <a:rPr lang="it-IT" sz="2400" b="1" dirty="0"/>
              <a:t> la </a:t>
            </a:r>
            <a:r>
              <a:rPr lang="it-IT" sz="2400" b="1" dirty="0" err="1"/>
              <a:t>liberté</a:t>
            </a:r>
            <a:r>
              <a:rPr lang="it-IT" sz="2400" b="1" dirty="0"/>
              <a:t> de la presse</a:t>
            </a:r>
            <a:r>
              <a:rPr lang="it-IT" sz="2400" dirty="0"/>
              <a:t> </a:t>
            </a:r>
            <a:r>
              <a:rPr lang="it-IT" sz="2400" dirty="0" err="1"/>
              <a:t>définit</a:t>
            </a:r>
            <a:r>
              <a:rPr lang="it-IT" sz="2400" dirty="0"/>
              <a:t> </a:t>
            </a:r>
            <a:r>
              <a:rPr lang="it-IT" sz="2400" dirty="0" err="1"/>
              <a:t>les</a:t>
            </a:r>
            <a:r>
              <a:rPr lang="it-IT" sz="2400" dirty="0"/>
              <a:t> </a:t>
            </a:r>
            <a:r>
              <a:rPr lang="it-IT" sz="2400" dirty="0" err="1"/>
              <a:t>libertés</a:t>
            </a:r>
            <a:r>
              <a:rPr lang="it-IT" sz="2400" dirty="0"/>
              <a:t> et </a:t>
            </a:r>
            <a:r>
              <a:rPr lang="it-IT" sz="2400" dirty="0" err="1"/>
              <a:t>responsabilités</a:t>
            </a:r>
            <a:r>
              <a:rPr lang="it-IT" sz="2400" dirty="0"/>
              <a:t> de la presse </a:t>
            </a:r>
            <a:r>
              <a:rPr lang="it-IT" sz="2400" dirty="0" err="1"/>
              <a:t>française</a:t>
            </a:r>
            <a:r>
              <a:rPr lang="it-IT" sz="2400" dirty="0"/>
              <a:t>. Elle impose un </a:t>
            </a:r>
            <a:r>
              <a:rPr lang="it-IT" sz="2400" dirty="0" err="1"/>
              <a:t>cadre</a:t>
            </a:r>
            <a:r>
              <a:rPr lang="it-IT" sz="2400" dirty="0"/>
              <a:t> </a:t>
            </a:r>
            <a:r>
              <a:rPr lang="it-IT" sz="2400" dirty="0" err="1"/>
              <a:t>légal</a:t>
            </a:r>
            <a:r>
              <a:rPr lang="it-IT" sz="2400" dirty="0"/>
              <a:t> à </a:t>
            </a:r>
            <a:r>
              <a:rPr lang="it-IT" sz="2400" dirty="0" err="1"/>
              <a:t>toute</a:t>
            </a:r>
            <a:r>
              <a:rPr lang="it-IT" sz="2400" dirty="0"/>
              <a:t> </a:t>
            </a:r>
            <a:r>
              <a:rPr lang="it-IT" sz="2400" dirty="0" err="1"/>
              <a:t>publication</a:t>
            </a:r>
            <a:r>
              <a:rPr lang="it-IT" sz="2400" dirty="0"/>
              <a:t>, </a:t>
            </a:r>
            <a:r>
              <a:rPr lang="it-IT" sz="2400" dirty="0" err="1"/>
              <a:t>ainsi</a:t>
            </a:r>
            <a:r>
              <a:rPr lang="it-IT" sz="2400" dirty="0"/>
              <a:t> </a:t>
            </a:r>
            <a:r>
              <a:rPr lang="it-IT" sz="2400" dirty="0" err="1"/>
              <a:t>qu’à</a:t>
            </a:r>
            <a:r>
              <a:rPr lang="it-IT" sz="2400" dirty="0"/>
              <a:t> l’</a:t>
            </a:r>
            <a:r>
              <a:rPr lang="it-IT" sz="2400" dirty="0" err="1"/>
              <a:t>affichage</a:t>
            </a:r>
            <a:r>
              <a:rPr lang="it-IT" sz="2400" dirty="0"/>
              <a:t> public, </a:t>
            </a:r>
            <a:r>
              <a:rPr lang="it-IT" sz="2400" dirty="0" err="1"/>
              <a:t>au</a:t>
            </a:r>
            <a:r>
              <a:rPr lang="it-IT" sz="2400" dirty="0"/>
              <a:t> </a:t>
            </a:r>
            <a:r>
              <a:rPr lang="it-IT" sz="2400" dirty="0" err="1"/>
              <a:t>colportage</a:t>
            </a:r>
            <a:r>
              <a:rPr lang="it-IT" sz="2400" dirty="0"/>
              <a:t> et à la </a:t>
            </a:r>
            <a:r>
              <a:rPr lang="it-IT" sz="2400" dirty="0" err="1"/>
              <a:t>vente</a:t>
            </a:r>
            <a:r>
              <a:rPr lang="it-IT" sz="2400" dirty="0"/>
              <a:t> </a:t>
            </a:r>
            <a:r>
              <a:rPr lang="it-IT" sz="2400" dirty="0" err="1"/>
              <a:t>sur</a:t>
            </a:r>
            <a:r>
              <a:rPr lang="it-IT" sz="2400" dirty="0"/>
              <a:t> la </a:t>
            </a:r>
            <a:r>
              <a:rPr lang="it-IT" sz="2400" dirty="0" err="1"/>
              <a:t>voie</a:t>
            </a:r>
            <a:r>
              <a:rPr lang="it-IT" sz="2400" dirty="0"/>
              <a:t> </a:t>
            </a:r>
            <a:r>
              <a:rPr lang="it-IT" sz="2400" dirty="0" err="1"/>
              <a:t>publique</a:t>
            </a:r>
            <a:r>
              <a:rPr lang="it-IT" sz="2400" dirty="0"/>
              <a:t>. </a:t>
            </a:r>
            <a:endParaRPr lang="it-IT" sz="2400" dirty="0" smtClean="0"/>
          </a:p>
          <a:p>
            <a:pPr algn="just"/>
            <a:r>
              <a:rPr lang="it-IT" sz="2400" dirty="0" smtClean="0"/>
              <a:t>Son </a:t>
            </a:r>
            <a:r>
              <a:rPr lang="it-IT" sz="2400" dirty="0" err="1"/>
              <a:t>article</a:t>
            </a:r>
            <a:r>
              <a:rPr lang="it-IT" sz="2400" dirty="0"/>
              <a:t> 1 dispose </a:t>
            </a:r>
            <a:r>
              <a:rPr lang="it-IT" sz="2400" dirty="0" err="1"/>
              <a:t>que</a:t>
            </a:r>
            <a:r>
              <a:rPr lang="it-IT" sz="2400" dirty="0"/>
              <a:t> "</a:t>
            </a:r>
            <a:r>
              <a:rPr lang="it-IT" sz="2400" i="1" dirty="0" err="1"/>
              <a:t>l’imprimerie</a:t>
            </a:r>
            <a:r>
              <a:rPr lang="it-IT" sz="2400" i="1" dirty="0"/>
              <a:t> et la </a:t>
            </a:r>
            <a:r>
              <a:rPr lang="it-IT" sz="2400" i="1" dirty="0" err="1"/>
              <a:t>librairie</a:t>
            </a:r>
            <a:r>
              <a:rPr lang="it-IT" sz="2400" i="1" dirty="0"/>
              <a:t> </a:t>
            </a:r>
            <a:r>
              <a:rPr lang="it-IT" sz="2400" i="1" dirty="0" err="1"/>
              <a:t>sont</a:t>
            </a:r>
            <a:r>
              <a:rPr lang="it-IT" sz="2400" i="1" dirty="0"/>
              <a:t> </a:t>
            </a:r>
            <a:r>
              <a:rPr lang="it-IT" sz="2400" i="1" dirty="0" err="1"/>
              <a:t>libres</a:t>
            </a:r>
            <a:r>
              <a:rPr lang="it-IT" sz="2400" dirty="0"/>
              <a:t>".</a:t>
            </a:r>
          </a:p>
          <a:p>
            <a:pPr algn="just"/>
            <a:r>
              <a:rPr lang="it-IT" sz="2400" dirty="0"/>
              <a:t>La </a:t>
            </a:r>
            <a:r>
              <a:rPr lang="it-IT" sz="2400" dirty="0" err="1"/>
              <a:t>loi</a:t>
            </a:r>
            <a:r>
              <a:rPr lang="it-IT" sz="2400" dirty="0"/>
              <a:t> de 1881 a </a:t>
            </a:r>
            <a:r>
              <a:rPr lang="it-IT" sz="2400" dirty="0" err="1"/>
              <a:t>été</a:t>
            </a:r>
            <a:r>
              <a:rPr lang="it-IT" sz="2400" dirty="0"/>
              <a:t> </a:t>
            </a:r>
            <a:r>
              <a:rPr lang="it-IT" sz="2400" dirty="0" err="1"/>
              <a:t>modifiée</a:t>
            </a:r>
            <a:r>
              <a:rPr lang="it-IT" sz="2400" dirty="0"/>
              <a:t> </a:t>
            </a:r>
            <a:r>
              <a:rPr lang="it-IT" sz="2400" dirty="0" err="1"/>
              <a:t>plusieurs</a:t>
            </a:r>
            <a:r>
              <a:rPr lang="it-IT" sz="2400" dirty="0"/>
              <a:t> fois pour </a:t>
            </a:r>
            <a:r>
              <a:rPr lang="it-IT" sz="2400" dirty="0" err="1"/>
              <a:t>encadrer</a:t>
            </a:r>
            <a:r>
              <a:rPr lang="it-IT" sz="2400" dirty="0"/>
              <a:t> </a:t>
            </a:r>
            <a:r>
              <a:rPr lang="it-IT" sz="2400" dirty="0" err="1"/>
              <a:t>cette</a:t>
            </a:r>
            <a:r>
              <a:rPr lang="it-IT" sz="2400" dirty="0"/>
              <a:t> </a:t>
            </a:r>
            <a:r>
              <a:rPr lang="it-IT" sz="2400" dirty="0" err="1"/>
              <a:t>liberté</a:t>
            </a:r>
            <a:r>
              <a:rPr lang="it-IT" sz="2400" dirty="0"/>
              <a:t> </a:t>
            </a:r>
            <a:r>
              <a:rPr lang="it-IT" sz="2400" dirty="0" err="1"/>
              <a:t>au-delà</a:t>
            </a:r>
            <a:r>
              <a:rPr lang="it-IT" sz="2400" dirty="0"/>
              <a:t> </a:t>
            </a:r>
            <a:r>
              <a:rPr lang="it-IT" sz="2400" dirty="0" err="1"/>
              <a:t>des</a:t>
            </a:r>
            <a:r>
              <a:rPr lang="it-IT" sz="2400" dirty="0"/>
              <a:t> </a:t>
            </a:r>
            <a:r>
              <a:rPr lang="it-IT" sz="2400" dirty="0" err="1"/>
              <a:t>règles</a:t>
            </a:r>
            <a:r>
              <a:rPr lang="it-IT" sz="2400" dirty="0"/>
              <a:t> </a:t>
            </a:r>
            <a:r>
              <a:rPr lang="it-IT" sz="2400" dirty="0" err="1"/>
              <a:t>liées</a:t>
            </a:r>
            <a:r>
              <a:rPr lang="it-IT" sz="2400" dirty="0"/>
              <a:t> </a:t>
            </a:r>
            <a:r>
              <a:rPr lang="it-IT" sz="2400" dirty="0" err="1"/>
              <a:t>au</a:t>
            </a:r>
            <a:r>
              <a:rPr lang="it-IT" sz="2400" dirty="0"/>
              <a:t> </a:t>
            </a:r>
            <a:r>
              <a:rPr lang="it-IT" sz="2400" dirty="0" err="1"/>
              <a:t>respect</a:t>
            </a:r>
            <a:r>
              <a:rPr lang="it-IT" sz="2400" dirty="0"/>
              <a:t> de la </a:t>
            </a:r>
            <a:r>
              <a:rPr lang="it-IT" sz="2400" dirty="0" err="1"/>
              <a:t>personne</a:t>
            </a:r>
            <a:r>
              <a:rPr lang="it-IT" sz="2400" dirty="0"/>
              <a:t>, la </a:t>
            </a:r>
            <a:r>
              <a:rPr lang="it-IT" sz="2400" dirty="0" err="1"/>
              <a:t>protection</a:t>
            </a:r>
            <a:r>
              <a:rPr lang="it-IT" sz="2400" dirty="0"/>
              <a:t> </a:t>
            </a:r>
            <a:r>
              <a:rPr lang="it-IT" sz="2400" dirty="0" err="1"/>
              <a:t>des</a:t>
            </a:r>
            <a:r>
              <a:rPr lang="it-IT" sz="2400" dirty="0"/>
              <a:t> </a:t>
            </a:r>
            <a:r>
              <a:rPr lang="it-IT" sz="2400" dirty="0" err="1"/>
              <a:t>mineurs</a:t>
            </a:r>
            <a:r>
              <a:rPr lang="it-IT" sz="2400" dirty="0"/>
              <a:t>, la </a:t>
            </a:r>
            <a:r>
              <a:rPr lang="it-IT" sz="2400" dirty="0" err="1"/>
              <a:t>répression</a:t>
            </a:r>
            <a:r>
              <a:rPr lang="it-IT" sz="2400" dirty="0"/>
              <a:t> de l’</a:t>
            </a:r>
            <a:r>
              <a:rPr lang="it-IT" sz="2400" dirty="0" err="1"/>
              <a:t>injure</a:t>
            </a:r>
            <a:r>
              <a:rPr lang="it-IT" sz="2400" dirty="0"/>
              <a:t>, la </a:t>
            </a:r>
            <a:r>
              <a:rPr lang="it-IT" sz="2400" dirty="0" err="1"/>
              <a:t>diffamation</a:t>
            </a:r>
            <a:r>
              <a:rPr lang="it-IT" sz="2400" dirty="0"/>
              <a:t> </a:t>
            </a:r>
            <a:r>
              <a:rPr lang="it-IT" sz="2400" dirty="0" err="1"/>
              <a:t>ou</a:t>
            </a:r>
            <a:r>
              <a:rPr lang="it-IT" sz="2400" dirty="0"/>
              <a:t> l’</a:t>
            </a:r>
            <a:r>
              <a:rPr lang="it-IT" sz="2400" dirty="0" err="1"/>
              <a:t>atteinte</a:t>
            </a:r>
            <a:r>
              <a:rPr lang="it-IT" sz="2400" dirty="0"/>
              <a:t> à la vie </a:t>
            </a:r>
            <a:r>
              <a:rPr lang="it-IT" sz="2400" dirty="0" err="1"/>
              <a:t>privée</a:t>
            </a:r>
            <a:r>
              <a:rPr lang="it-IT" sz="2400" dirty="0"/>
              <a:t>.</a:t>
            </a:r>
          </a:p>
          <a:p>
            <a:endParaRPr lang="fr-CA" sz="2400" dirty="0"/>
          </a:p>
        </p:txBody>
      </p:sp>
    </p:spTree>
    <p:extLst>
      <p:ext uri="{BB962C8B-B14F-4D97-AF65-F5344CB8AC3E}">
        <p14:creationId xmlns:p14="http://schemas.microsoft.com/office/powerpoint/2010/main" val="2710955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ea typeface="ＭＳ Ｐゴシック" charset="0"/>
              </a:rPr>
              <a:t> Déclaration universelle des droits de </a:t>
            </a:r>
            <a:r>
              <a:rPr lang="fr-FR" sz="2800" dirty="0" smtClean="0">
                <a:ea typeface="ＭＳ Ｐゴシック" charset="0"/>
              </a:rPr>
              <a:t>l'homme  1948 </a:t>
            </a:r>
            <a:endParaRPr lang="fr-CA" sz="2800" dirty="0"/>
          </a:p>
        </p:txBody>
      </p:sp>
      <p:sp>
        <p:nvSpPr>
          <p:cNvPr id="3" name="Segnaposto contenuto 2"/>
          <p:cNvSpPr>
            <a:spLocks noGrp="1"/>
          </p:cNvSpPr>
          <p:nvPr>
            <p:ph idx="1"/>
          </p:nvPr>
        </p:nvSpPr>
        <p:spPr/>
        <p:txBody>
          <a:bodyPr/>
          <a:lstStyle/>
          <a:p>
            <a:pPr algn="just"/>
            <a:r>
              <a:rPr lang="fr-FR" altLang="it-IT" sz="2400" b="1" dirty="0" smtClean="0"/>
              <a:t>La Déclaration des droits de l’homme et du citoyen </a:t>
            </a:r>
            <a:r>
              <a:rPr lang="fr-FR" altLang="it-IT" sz="2400" dirty="0" smtClean="0"/>
              <a:t>est devenue </a:t>
            </a:r>
            <a:r>
              <a:rPr lang="fr-FR" altLang="it-IT" sz="2400" dirty="0"/>
              <a:t>au fil des siècles une référence aussi bien française qu’internationale : </a:t>
            </a:r>
            <a:r>
              <a:rPr lang="fr-FR" sz="2400" dirty="0">
                <a:ea typeface="ＭＳ Ｐゴシック" charset="0"/>
              </a:rPr>
              <a:t>« Déclaration universelle des droits de l'homme » (DUDH) 1948, adoptée et proclamée par l’Assemblée générale des Nations Unies</a:t>
            </a:r>
            <a:r>
              <a:rPr lang="fr-FR" sz="2400" dirty="0" smtClean="0">
                <a:ea typeface="ＭＳ Ｐゴシック" charset="0"/>
              </a:rPr>
              <a:t>.</a:t>
            </a:r>
          </a:p>
          <a:p>
            <a:pPr algn="just"/>
            <a:endParaRPr lang="fr-FR" sz="2400" dirty="0">
              <a:ea typeface="ＭＳ Ｐゴシック" charset="0"/>
            </a:endParaRPr>
          </a:p>
        </p:txBody>
      </p:sp>
    </p:spTree>
    <p:extLst>
      <p:ext uri="{BB962C8B-B14F-4D97-AF65-F5344CB8AC3E}">
        <p14:creationId xmlns:p14="http://schemas.microsoft.com/office/powerpoint/2010/main" val="1418301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olo 1"/>
          <p:cNvSpPr>
            <a:spLocks noGrp="1"/>
          </p:cNvSpPr>
          <p:nvPr>
            <p:ph type="title"/>
          </p:nvPr>
        </p:nvSpPr>
        <p:spPr/>
        <p:txBody>
          <a:bodyPr/>
          <a:lstStyle/>
          <a:p>
            <a:pPr eaLnBrk="1" hangingPunct="1"/>
            <a:r>
              <a:rPr lang="it-IT" sz="2800" dirty="0" err="1">
                <a:latin typeface="Arial" charset="0"/>
                <a:ea typeface="MS PGothic" charset="0"/>
              </a:rPr>
              <a:t>Déclaration</a:t>
            </a:r>
            <a:r>
              <a:rPr lang="it-IT" sz="2800" dirty="0">
                <a:latin typeface="Arial" charset="0"/>
                <a:ea typeface="MS PGothic" charset="0"/>
              </a:rPr>
              <a:t> </a:t>
            </a:r>
            <a:r>
              <a:rPr lang="it-IT" sz="2800" dirty="0" err="1">
                <a:latin typeface="Arial" charset="0"/>
                <a:ea typeface="MS PGothic" charset="0"/>
              </a:rPr>
              <a:t>des</a:t>
            </a:r>
            <a:r>
              <a:rPr lang="it-IT" sz="2800" dirty="0">
                <a:latin typeface="Arial" charset="0"/>
                <a:ea typeface="MS PGothic" charset="0"/>
              </a:rPr>
              <a:t> </a:t>
            </a:r>
            <a:r>
              <a:rPr lang="it-IT" sz="2800" dirty="0" err="1">
                <a:latin typeface="Arial" charset="0"/>
                <a:ea typeface="MS PGothic" charset="0"/>
              </a:rPr>
              <a:t>droits</a:t>
            </a:r>
            <a:r>
              <a:rPr lang="it-IT" sz="2800" dirty="0">
                <a:latin typeface="Arial" charset="0"/>
                <a:ea typeface="MS PGothic" charset="0"/>
              </a:rPr>
              <a:t> de l’</a:t>
            </a:r>
            <a:r>
              <a:rPr lang="it-IT" altLang="ja-JP" sz="2800" dirty="0" err="1">
                <a:latin typeface="Arial" charset="0"/>
                <a:ea typeface="MS PGothic" charset="0"/>
              </a:rPr>
              <a:t>homme</a:t>
            </a:r>
            <a:r>
              <a:rPr lang="it-IT" altLang="ja-JP" sz="2800" dirty="0">
                <a:latin typeface="Arial" charset="0"/>
                <a:ea typeface="MS PGothic" charset="0"/>
              </a:rPr>
              <a:t> et </a:t>
            </a:r>
            <a:r>
              <a:rPr lang="it-IT" altLang="ja-JP" sz="2800" dirty="0" err="1">
                <a:latin typeface="Arial" charset="0"/>
                <a:ea typeface="MS PGothic" charset="0"/>
              </a:rPr>
              <a:t>du</a:t>
            </a:r>
            <a:r>
              <a:rPr lang="it-IT" altLang="ja-JP" sz="2800" dirty="0">
                <a:latin typeface="Arial" charset="0"/>
                <a:ea typeface="MS PGothic" charset="0"/>
              </a:rPr>
              <a:t> </a:t>
            </a:r>
            <a:r>
              <a:rPr lang="it-IT" altLang="ja-JP" sz="2800" dirty="0" err="1">
                <a:latin typeface="Arial" charset="0"/>
                <a:ea typeface="MS PGothic" charset="0"/>
              </a:rPr>
              <a:t>citoyen</a:t>
            </a:r>
            <a:r>
              <a:rPr lang="it-IT" altLang="ja-JP" sz="2800" dirty="0">
                <a:latin typeface="Arial" charset="0"/>
                <a:ea typeface="MS PGothic" charset="0"/>
              </a:rPr>
              <a:t/>
            </a:r>
            <a:br>
              <a:rPr lang="it-IT" altLang="ja-JP" sz="2800" dirty="0">
                <a:latin typeface="Arial" charset="0"/>
                <a:ea typeface="MS PGothic" charset="0"/>
              </a:rPr>
            </a:br>
            <a:r>
              <a:rPr lang="it-IT" altLang="ja-JP" sz="2800" dirty="0">
                <a:latin typeface="Arial" charset="0"/>
                <a:ea typeface="MS PGothic" charset="0"/>
              </a:rPr>
              <a:t>1789</a:t>
            </a:r>
            <a:endParaRPr lang="it-IT" sz="2800" dirty="0">
              <a:latin typeface="Arial" charset="0"/>
              <a:ea typeface="MS PGothic" charset="0"/>
            </a:endParaRPr>
          </a:p>
        </p:txBody>
      </p:sp>
      <p:pic>
        <p:nvPicPr>
          <p:cNvPr id="175107" name="Segnaposto contenuto 3" descr="220px-Le_Barbier_Dichiarazione_dei_diritti_dell'uomo.jpg"/>
          <p:cNvPicPr>
            <a:picLocks noGrp="1" noChangeAspect="1"/>
          </p:cNvPicPr>
          <p:nvPr>
            <p:ph idx="1"/>
          </p:nvPr>
        </p:nvPicPr>
        <p:blipFill>
          <a:blip r:embed="rId2">
            <a:extLst>
              <a:ext uri="{28A0092B-C50C-407E-A947-70E740481C1C}">
                <a14:useLocalDpi xmlns:a14="http://schemas.microsoft.com/office/drawing/2010/main" val="0"/>
              </a:ext>
            </a:extLst>
          </a:blip>
          <a:srcRect l="-74802" r="-74802"/>
          <a:stretch>
            <a:fillRect/>
          </a:stretch>
        </p:blipFill>
        <p:spPr/>
      </p:pic>
    </p:spTree>
    <p:extLst>
      <p:ext uri="{BB962C8B-B14F-4D97-AF65-F5344CB8AC3E}">
        <p14:creationId xmlns:p14="http://schemas.microsoft.com/office/powerpoint/2010/main" val="9045215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fr-FR" altLang="it-IT" sz="2800" smtClean="0">
                <a:solidFill>
                  <a:schemeClr val="tx1"/>
                </a:solidFill>
              </a:rPr>
              <a:t>La « Déclaration des droits de l’homme et du citoyen » 1789</a:t>
            </a:r>
            <a:endParaRPr lang="it-IT" altLang="it-IT" sz="2800" smtClean="0"/>
          </a:p>
        </p:txBody>
      </p:sp>
      <p:sp>
        <p:nvSpPr>
          <p:cNvPr id="6147" name="Segnaposto contenuto 2"/>
          <p:cNvSpPr>
            <a:spLocks noGrp="1"/>
          </p:cNvSpPr>
          <p:nvPr>
            <p:ph idx="1"/>
          </p:nvPr>
        </p:nvSpPr>
        <p:spPr>
          <a:xfrm>
            <a:off x="468313" y="1700213"/>
            <a:ext cx="8229600" cy="4525962"/>
          </a:xfrm>
        </p:spPr>
        <p:txBody>
          <a:bodyPr>
            <a:normAutofit fontScale="92500"/>
          </a:bodyPr>
          <a:lstStyle/>
          <a:p>
            <a:pPr algn="just" eaLnBrk="1" hangingPunct="1"/>
            <a:r>
              <a:rPr lang="fr-FR" altLang="it-IT" sz="2400" dirty="0" smtClean="0"/>
              <a:t>Texte de la Révolution française qui a profondément forgé l’esprit juridique de la France et le concept de démocratie</a:t>
            </a:r>
          </a:p>
          <a:p>
            <a:pPr algn="just" eaLnBrk="1" hangingPunct="1"/>
            <a:r>
              <a:rPr lang="fr-FR" altLang="it-IT" sz="2400" dirty="0" smtClean="0"/>
              <a:t>Article premier. Les hommes naissent et demeurent libres et égaux en droits. Les distinctions sociales ne peuvent être fondées que sur l’utilité commune.</a:t>
            </a:r>
          </a:p>
          <a:p>
            <a:pPr algn="just" eaLnBrk="1" hangingPunct="1"/>
            <a:r>
              <a:rPr lang="it-IT" altLang="it-IT" sz="2400" dirty="0" smtClean="0"/>
              <a:t>Art. 2. </a:t>
            </a:r>
            <a:r>
              <a:rPr lang="fr-FR" altLang="it-IT" sz="2400" dirty="0" smtClean="0"/>
              <a:t>Le but de toute association politique est la conservation des droits naturels et imprescriptibles de l’Homme. Ces droits sont la liberté, la propriété, la sûreté et la résistance à l’oppression.</a:t>
            </a:r>
          </a:p>
          <a:p>
            <a:pPr algn="just"/>
            <a:r>
              <a:rPr lang="fr-FR" altLang="it-IT" sz="2400" dirty="0" smtClean="0"/>
              <a:t>Devenu au fil des siècles une </a:t>
            </a:r>
            <a:r>
              <a:rPr lang="fr-FR" altLang="it-IT" sz="2400" b="1" dirty="0" smtClean="0"/>
              <a:t>référence</a:t>
            </a:r>
            <a:r>
              <a:rPr lang="fr-FR" altLang="it-IT" sz="2400" dirty="0" smtClean="0"/>
              <a:t> aussi bien française qu’internationale </a:t>
            </a:r>
            <a:r>
              <a:rPr lang="fr-FR" altLang="it-IT" sz="2400" b="1" dirty="0" smtClean="0"/>
              <a:t>: </a:t>
            </a:r>
            <a:r>
              <a:rPr lang="fr-FR" sz="2400" b="1" dirty="0">
                <a:ea typeface="ＭＳ Ｐゴシック" charset="0"/>
              </a:rPr>
              <a:t>« Déclaration universelle des droits de l'homme » (DUDH) </a:t>
            </a:r>
            <a:r>
              <a:rPr lang="fr-FR" sz="2400" b="1" dirty="0" smtClean="0">
                <a:ea typeface="ＭＳ Ｐゴシック" charset="0"/>
              </a:rPr>
              <a:t>1948, adoptée </a:t>
            </a:r>
            <a:r>
              <a:rPr lang="fr-FR" sz="2400" b="1" dirty="0">
                <a:ea typeface="ＭＳ Ｐゴシック" charset="0"/>
              </a:rPr>
              <a:t>et proclamée par l’Assemblée générale des Nations Unies.</a:t>
            </a:r>
          </a:p>
          <a:p>
            <a:pPr eaLnBrk="1" hangingPunct="1"/>
            <a:endParaRPr lang="it-IT" altLang="it-IT" dirty="0" smtClean="0"/>
          </a:p>
        </p:txBody>
      </p:sp>
    </p:spTree>
    <p:extLst>
      <p:ext uri="{BB962C8B-B14F-4D97-AF65-F5344CB8AC3E}">
        <p14:creationId xmlns:p14="http://schemas.microsoft.com/office/powerpoint/2010/main" val="6499130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altLang="it-IT" sz="2800" smtClean="0"/>
              <a:t>Question de genre ?</a:t>
            </a:r>
          </a:p>
        </p:txBody>
      </p:sp>
      <p:sp>
        <p:nvSpPr>
          <p:cNvPr id="15363" name="Segnaposto contenuto 2"/>
          <p:cNvSpPr>
            <a:spLocks noGrp="1"/>
          </p:cNvSpPr>
          <p:nvPr>
            <p:ph idx="1"/>
          </p:nvPr>
        </p:nvSpPr>
        <p:spPr/>
        <p:txBody>
          <a:bodyPr/>
          <a:lstStyle/>
          <a:p>
            <a:pPr eaLnBrk="1" hangingPunct="1"/>
            <a:endParaRPr lang="fr-FR" altLang="it-IT" sz="2400" dirty="0" smtClean="0"/>
          </a:p>
          <a:p>
            <a:pPr eaLnBrk="1" hangingPunct="1"/>
            <a:r>
              <a:rPr lang="fr-FR" altLang="it-IT" sz="2400" dirty="0" smtClean="0"/>
              <a:t>Mais, par « homme », la Déclaration de 1789 entendait-elle « être humain de sexe masculin » et excluait-elle la femme ?</a:t>
            </a:r>
          </a:p>
          <a:p>
            <a:pPr eaLnBrk="1" hangingPunct="1"/>
            <a:endParaRPr lang="fr-FR" altLang="it-IT" sz="2400" dirty="0"/>
          </a:p>
          <a:p>
            <a:pPr eaLnBrk="1" hangingPunct="1"/>
            <a:r>
              <a:rPr lang="fr-FR" altLang="it-IT" sz="2400" dirty="0" smtClean="0"/>
              <a:t>Comment le traduiriez-vous en italien, anglais ...</a:t>
            </a:r>
            <a:r>
              <a:rPr lang="fr-FR" altLang="it-IT" dirty="0" smtClean="0"/>
              <a:t> </a:t>
            </a:r>
            <a:r>
              <a:rPr lang="it-IT" altLang="it-IT" dirty="0" smtClean="0"/>
              <a:t> ?</a:t>
            </a:r>
          </a:p>
        </p:txBody>
      </p:sp>
    </p:spTree>
    <p:extLst>
      <p:ext uri="{BB962C8B-B14F-4D97-AF65-F5344CB8AC3E}">
        <p14:creationId xmlns:p14="http://schemas.microsoft.com/office/powerpoint/2010/main" val="1033639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Langue, droit, culture</a:t>
            </a:r>
            <a:endParaRPr lang="fr-CA" sz="2800" dirty="0"/>
          </a:p>
        </p:txBody>
      </p:sp>
      <p:sp>
        <p:nvSpPr>
          <p:cNvPr id="3" name="Segnaposto contenuto 2"/>
          <p:cNvSpPr>
            <a:spLocks noGrp="1"/>
          </p:cNvSpPr>
          <p:nvPr>
            <p:ph idx="1"/>
          </p:nvPr>
        </p:nvSpPr>
        <p:spPr/>
        <p:txBody>
          <a:bodyPr>
            <a:normAutofit fontScale="92500" lnSpcReduction="10000"/>
          </a:bodyPr>
          <a:lstStyle/>
          <a:p>
            <a:pPr algn="just"/>
            <a:endParaRPr lang="fr-FR" altLang="it-IT" sz="2800" dirty="0" smtClean="0"/>
          </a:p>
          <a:p>
            <a:pPr algn="just"/>
            <a:r>
              <a:rPr lang="fr-FR" altLang="it-IT" sz="2800" dirty="0" smtClean="0"/>
              <a:t>Langue </a:t>
            </a:r>
            <a:r>
              <a:rPr lang="fr-FR" altLang="it-IT" sz="2800" dirty="0"/>
              <a:t>et culture sont indissociables. Le droit en est une des manifestations les plus évidentes : il incarne au plus haut point le fait culturel d’un peuple.</a:t>
            </a:r>
            <a:r>
              <a:rPr lang="it-IT" altLang="it-IT" sz="2800" dirty="0"/>
              <a:t/>
            </a:r>
            <a:br>
              <a:rPr lang="it-IT" altLang="it-IT" sz="2800" dirty="0"/>
            </a:br>
            <a:r>
              <a:rPr lang="fr-FR" altLang="it-IT" sz="2800" dirty="0"/>
              <a:t>(J.-C. </a:t>
            </a:r>
            <a:r>
              <a:rPr lang="fr-FR" altLang="it-IT" sz="2800" dirty="0" err="1"/>
              <a:t>Gémar</a:t>
            </a:r>
            <a:r>
              <a:rPr lang="fr-FR" altLang="it-IT" sz="2800" dirty="0"/>
              <a:t> 2011, 9)</a:t>
            </a:r>
            <a:r>
              <a:rPr lang="it-IT" altLang="it-IT" sz="2800" dirty="0"/>
              <a:t/>
            </a:r>
            <a:br>
              <a:rPr lang="it-IT" altLang="it-IT" sz="2800" dirty="0"/>
            </a:br>
            <a:endParaRPr lang="it-IT" altLang="it-IT" sz="2800" dirty="0" smtClean="0"/>
          </a:p>
          <a:p>
            <a:pPr algn="just"/>
            <a:endParaRPr lang="it-IT" sz="2800" dirty="0"/>
          </a:p>
          <a:p>
            <a:pPr algn="just"/>
            <a:r>
              <a:rPr lang="it-IT" sz="2800" dirty="0"/>
              <a:t>Jean-Claude </a:t>
            </a:r>
            <a:r>
              <a:rPr lang="it-IT" sz="2800" dirty="0" err="1" smtClean="0"/>
              <a:t>Gémar</a:t>
            </a:r>
            <a:r>
              <a:rPr lang="it-IT" sz="2800" dirty="0" smtClean="0"/>
              <a:t>, « </a:t>
            </a:r>
            <a:r>
              <a:rPr lang="it-IT" sz="2800" dirty="0" err="1" smtClean="0"/>
              <a:t>Aux</a:t>
            </a:r>
            <a:r>
              <a:rPr lang="it-IT" sz="2800" dirty="0" smtClean="0"/>
              <a:t> </a:t>
            </a:r>
            <a:r>
              <a:rPr lang="it-IT" sz="2800" dirty="0" err="1"/>
              <a:t>sources</a:t>
            </a:r>
            <a:r>
              <a:rPr lang="it-IT" sz="2800" dirty="0"/>
              <a:t> de la  “</a:t>
            </a:r>
            <a:r>
              <a:rPr lang="it-IT" sz="2800" dirty="0" err="1" smtClean="0"/>
              <a:t>jurilinguistique</a:t>
            </a:r>
            <a:r>
              <a:rPr lang="it-IT" sz="2800" dirty="0" smtClean="0"/>
              <a:t>” : </a:t>
            </a:r>
            <a:r>
              <a:rPr lang="it-IT" sz="2800" dirty="0"/>
              <a:t>texte </a:t>
            </a:r>
            <a:r>
              <a:rPr lang="it-IT" sz="2800" dirty="0" err="1"/>
              <a:t>juridique</a:t>
            </a:r>
            <a:r>
              <a:rPr lang="it-IT" sz="2800" dirty="0"/>
              <a:t>, </a:t>
            </a:r>
            <a:r>
              <a:rPr lang="it-IT" sz="2800" dirty="0" err="1"/>
              <a:t>langues</a:t>
            </a:r>
            <a:r>
              <a:rPr lang="it-IT" sz="2800" dirty="0"/>
              <a:t> et </a:t>
            </a:r>
            <a:r>
              <a:rPr lang="it-IT" sz="2800" dirty="0" err="1" smtClean="0"/>
              <a:t>cultures</a:t>
            </a:r>
            <a:r>
              <a:rPr lang="it-IT" sz="2800" dirty="0" smtClean="0"/>
              <a:t> »</a:t>
            </a:r>
            <a:r>
              <a:rPr lang="it-IT" sz="2800" i="1" dirty="0" smtClean="0"/>
              <a:t>, </a:t>
            </a:r>
            <a:r>
              <a:rPr lang="it-IT" sz="2800" i="1" dirty="0" err="1" smtClean="0"/>
              <a:t>Revue</a:t>
            </a:r>
            <a:r>
              <a:rPr lang="it-IT" sz="2800" i="1" dirty="0" smtClean="0"/>
              <a:t> </a:t>
            </a:r>
            <a:r>
              <a:rPr lang="it-IT" sz="2800" i="1" dirty="0"/>
              <a:t>française de linguistique appliquée </a:t>
            </a:r>
            <a:r>
              <a:rPr lang="it-IT" sz="2800" dirty="0"/>
              <a:t>2011/1 (Vol. XVI), </a:t>
            </a:r>
            <a:r>
              <a:rPr lang="it-IT" sz="2800" dirty="0" err="1"/>
              <a:t>pages</a:t>
            </a:r>
            <a:r>
              <a:rPr lang="it-IT" sz="2800" dirty="0"/>
              <a:t> 9 à </a:t>
            </a:r>
            <a:r>
              <a:rPr lang="it-IT" sz="2800" dirty="0" smtClean="0"/>
              <a:t>16.</a:t>
            </a:r>
            <a:endParaRPr lang="it-IT" sz="2800" dirty="0"/>
          </a:p>
          <a:p>
            <a:pPr algn="just"/>
            <a:endParaRPr lang="fr-CA" sz="2800" dirty="0"/>
          </a:p>
        </p:txBody>
      </p:sp>
    </p:spTree>
    <p:extLst>
      <p:ext uri="{BB962C8B-B14F-4D97-AF65-F5344CB8AC3E}">
        <p14:creationId xmlns:p14="http://schemas.microsoft.com/office/powerpoint/2010/main" val="1610734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normAutofit fontScale="90000"/>
          </a:bodyPr>
          <a:lstStyle/>
          <a:p>
            <a:r>
              <a:rPr lang="fr-FR" altLang="it-IT" smtClean="0"/>
              <a:t>	</a:t>
            </a:r>
            <a:br>
              <a:rPr lang="fr-FR" altLang="it-IT" smtClean="0"/>
            </a:br>
            <a:r>
              <a:rPr lang="fr-FR" altLang="it-IT" sz="2400" b="1" smtClean="0"/>
              <a:t>DICHIARAZIONE DEI DIRITTI DELL’UOMO E DEL CITTADINO</a:t>
            </a:r>
            <a:r>
              <a:rPr lang="fr-FR" altLang="it-IT" b="1" smtClean="0"/>
              <a:t>	</a:t>
            </a:r>
            <a:br>
              <a:rPr lang="fr-FR" altLang="it-IT" b="1" smtClean="0"/>
            </a:br>
            <a:endParaRPr lang="it-IT" altLang="it-IT" smtClean="0"/>
          </a:p>
        </p:txBody>
      </p:sp>
      <p:sp>
        <p:nvSpPr>
          <p:cNvPr id="11267" name="Segnaposto contenuto 2"/>
          <p:cNvSpPr>
            <a:spLocks noGrp="1"/>
          </p:cNvSpPr>
          <p:nvPr>
            <p:ph idx="1"/>
          </p:nvPr>
        </p:nvSpPr>
        <p:spPr/>
        <p:txBody>
          <a:bodyPr/>
          <a:lstStyle/>
          <a:p>
            <a:pPr algn="just"/>
            <a:r>
              <a:rPr lang="it-IT" altLang="it-IT" sz="2400" smtClean="0"/>
              <a:t>Art. 1 – Gli uomini nascono e rimangono liberi e uguali nei diritti. Le distinzioni sociali non possono essere fondate che sull’utilità comune.</a:t>
            </a:r>
          </a:p>
          <a:p>
            <a:pPr algn="just"/>
            <a:r>
              <a:rPr lang="it-IT" altLang="it-IT" sz="2400" smtClean="0"/>
              <a:t>Art. 2 – Il fine di ogni associazione politica è la conservazione dei diritti naturali ed imprescrittibili dell’uomo. Questi diritti sono la libertà, la proprietà, la sicurezza e la resistenza all’oppressione.</a:t>
            </a:r>
          </a:p>
        </p:txBody>
      </p:sp>
    </p:spTree>
    <p:extLst>
      <p:ext uri="{BB962C8B-B14F-4D97-AF65-F5344CB8AC3E}">
        <p14:creationId xmlns:p14="http://schemas.microsoft.com/office/powerpoint/2010/main" val="30992501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US" altLang="it-IT" sz="2800" smtClean="0"/>
              <a:t>Declaration of the Rights of Man and the Citizen</a:t>
            </a:r>
            <a:endParaRPr lang="it-IT" altLang="it-IT" sz="2800" smtClean="0"/>
          </a:p>
        </p:txBody>
      </p:sp>
      <p:sp>
        <p:nvSpPr>
          <p:cNvPr id="12291" name="Segnaposto contenuto 2"/>
          <p:cNvSpPr>
            <a:spLocks noGrp="1"/>
          </p:cNvSpPr>
          <p:nvPr>
            <p:ph idx="1"/>
          </p:nvPr>
        </p:nvSpPr>
        <p:spPr/>
        <p:txBody>
          <a:bodyPr/>
          <a:lstStyle/>
          <a:p>
            <a:r>
              <a:rPr lang="en-US" altLang="it-IT" sz="2400" dirty="0" smtClean="0"/>
              <a:t>1. </a:t>
            </a:r>
            <a:r>
              <a:rPr lang="en-US" altLang="it-IT" sz="2400" b="1" dirty="0" smtClean="0"/>
              <a:t>Men</a:t>
            </a:r>
            <a:r>
              <a:rPr lang="en-US" altLang="it-IT" sz="2400" dirty="0" smtClean="0"/>
              <a:t> are born free and remain free and equal in rights. Social distinctions can be based only on public utility.</a:t>
            </a:r>
          </a:p>
          <a:p>
            <a:pPr algn="just"/>
            <a:r>
              <a:rPr lang="en-US" altLang="it-IT" sz="2400" dirty="0" smtClean="0"/>
              <a:t>2. The aim of every political association is the preservation of the natural and imprescriptible rights of man. These rights are liberty, property, security, and resistance to oppression.</a:t>
            </a:r>
            <a:endParaRPr lang="it-IT" altLang="it-IT" sz="2400" dirty="0" smtClean="0"/>
          </a:p>
        </p:txBody>
      </p:sp>
    </p:spTree>
    <p:extLst>
      <p:ext uri="{BB962C8B-B14F-4D97-AF65-F5344CB8AC3E}">
        <p14:creationId xmlns:p14="http://schemas.microsoft.com/office/powerpoint/2010/main" val="3060814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normAutofit fontScale="90000"/>
          </a:bodyPr>
          <a:lstStyle/>
          <a:p>
            <a:r>
              <a:rPr lang="es-ES_tradnl" altLang="it-IT" sz="2400" i="1" smtClean="0"/>
              <a:t/>
            </a:r>
            <a:br>
              <a:rPr lang="es-ES_tradnl" altLang="it-IT" sz="2400" i="1" smtClean="0"/>
            </a:br>
            <a:r>
              <a:rPr lang="es-ES_tradnl" altLang="it-IT" sz="2400" i="1" smtClean="0"/>
              <a:t>Declaración de los Derechos del Hombre y del Ciudadano</a:t>
            </a:r>
            <a:r>
              <a:rPr lang="es-ES_tradnl" altLang="it-IT" i="1" smtClean="0"/>
              <a:t/>
            </a:r>
            <a:br>
              <a:rPr lang="es-ES_tradnl" altLang="it-IT" i="1" smtClean="0"/>
            </a:br>
            <a:endParaRPr lang="it-IT" altLang="it-IT" smtClean="0"/>
          </a:p>
        </p:txBody>
      </p:sp>
      <p:sp>
        <p:nvSpPr>
          <p:cNvPr id="13315" name="Segnaposto contenuto 2"/>
          <p:cNvSpPr>
            <a:spLocks noGrp="1"/>
          </p:cNvSpPr>
          <p:nvPr>
            <p:ph idx="1"/>
          </p:nvPr>
        </p:nvSpPr>
        <p:spPr/>
        <p:txBody>
          <a:bodyPr/>
          <a:lstStyle/>
          <a:p>
            <a:r>
              <a:rPr lang="es-ES_tradnl" altLang="it-IT" sz="2400" b="1" dirty="0" smtClean="0"/>
              <a:t>Artículo primero</a:t>
            </a:r>
            <a:r>
              <a:rPr lang="es-ES_tradnl" altLang="it-IT" sz="2400" dirty="0" smtClean="0"/>
              <a:t>.- </a:t>
            </a:r>
            <a:r>
              <a:rPr lang="es-ES_tradnl" altLang="it-IT" sz="2400" b="1" dirty="0" smtClean="0"/>
              <a:t>Los hombres </a:t>
            </a:r>
            <a:r>
              <a:rPr lang="es-ES_tradnl" altLang="it-IT" sz="2400" dirty="0" smtClean="0"/>
              <a:t>nacen y permanecen libres e iguales en derechos. Las distinciones sociales sólo pueden fundarse en la utilidad común.</a:t>
            </a:r>
          </a:p>
          <a:p>
            <a:pPr algn="just"/>
            <a:r>
              <a:rPr lang="es-ES_tradnl" altLang="it-IT" sz="2400" b="1" dirty="0" smtClean="0"/>
              <a:t>Artículo 2.</a:t>
            </a:r>
            <a:r>
              <a:rPr lang="es-ES_tradnl" altLang="it-IT" sz="2400" i="1" dirty="0" smtClean="0"/>
              <a:t>- </a:t>
            </a:r>
            <a:r>
              <a:rPr lang="es-ES_tradnl" altLang="it-IT" sz="2400" dirty="0" smtClean="0"/>
              <a:t>La finalidad de toda asociación política es la conservación de los derechos naturales e imprescriptibles del hombre. Tales derechos son la libertad, la propiedad, la seguridad y la resistencia a la </a:t>
            </a:r>
            <a:r>
              <a:rPr lang="es-ES_tradnl" altLang="it-IT" sz="2400" dirty="0" err="1" smtClean="0"/>
              <a:t>opresi</a:t>
            </a:r>
            <a:r>
              <a:rPr lang="es-ES_tradnl" altLang="it-IT" sz="2400" dirty="0" smtClean="0"/>
              <a:t>	</a:t>
            </a:r>
          </a:p>
          <a:p>
            <a:endParaRPr lang="it-IT" altLang="it-IT" dirty="0" smtClean="0"/>
          </a:p>
        </p:txBody>
      </p:sp>
    </p:spTree>
    <p:extLst>
      <p:ext uri="{BB962C8B-B14F-4D97-AF65-F5344CB8AC3E}">
        <p14:creationId xmlns:p14="http://schemas.microsoft.com/office/powerpoint/2010/main" val="28517097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altLang="it-IT" sz="2800" dirty="0" err="1" smtClean="0"/>
              <a:t>Question</a:t>
            </a:r>
            <a:r>
              <a:rPr lang="it-IT" altLang="it-IT" sz="2800" dirty="0" smtClean="0"/>
              <a:t> de </a:t>
            </a:r>
            <a:r>
              <a:rPr lang="it-IT" altLang="it-IT" sz="2800" dirty="0" err="1" smtClean="0"/>
              <a:t>genre</a:t>
            </a:r>
            <a:r>
              <a:rPr lang="it-IT" altLang="it-IT" sz="2800" dirty="0" smtClean="0"/>
              <a:t> </a:t>
            </a:r>
          </a:p>
        </p:txBody>
      </p:sp>
      <p:sp>
        <p:nvSpPr>
          <p:cNvPr id="15363" name="Segnaposto contenuto 2"/>
          <p:cNvSpPr>
            <a:spLocks noGrp="1"/>
          </p:cNvSpPr>
          <p:nvPr>
            <p:ph idx="1"/>
          </p:nvPr>
        </p:nvSpPr>
        <p:spPr/>
        <p:txBody>
          <a:bodyPr/>
          <a:lstStyle/>
          <a:p>
            <a:pPr eaLnBrk="1" hangingPunct="1"/>
            <a:endParaRPr lang="fr-FR" altLang="it-IT" sz="2400" dirty="0" smtClean="0"/>
          </a:p>
          <a:p>
            <a:pPr algn="just" eaLnBrk="1" hangingPunct="1"/>
            <a:r>
              <a:rPr lang="fr-FR" altLang="it-IT" sz="2400" dirty="0"/>
              <a:t>P</a:t>
            </a:r>
            <a:r>
              <a:rPr lang="fr-FR" altLang="it-IT" sz="2400" dirty="0" smtClean="0"/>
              <a:t>ar « homme », la Déclaration de 1789 entendait «  être humain de sexe masculin » et excluait la femme.</a:t>
            </a:r>
            <a:r>
              <a:rPr lang="fr-FR" altLang="it-IT" dirty="0" smtClean="0"/>
              <a:t> </a:t>
            </a:r>
            <a:r>
              <a:rPr lang="it-IT" altLang="it-IT" dirty="0" smtClean="0"/>
              <a:t> </a:t>
            </a:r>
          </a:p>
        </p:txBody>
      </p:sp>
    </p:spTree>
    <p:extLst>
      <p:ext uri="{BB962C8B-B14F-4D97-AF65-F5344CB8AC3E}">
        <p14:creationId xmlns:p14="http://schemas.microsoft.com/office/powerpoint/2010/main" val="37819283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pPr eaLnBrk="1" hangingPunct="1"/>
            <a:r>
              <a:rPr lang="fr-FR" altLang="it-IT" sz="2800" smtClean="0">
                <a:solidFill>
                  <a:schemeClr val="tx1"/>
                </a:solidFill>
              </a:rPr>
              <a:t>Olympe de Gouges </a:t>
            </a:r>
            <a:endParaRPr lang="it-IT" altLang="it-IT" sz="2800" smtClean="0"/>
          </a:p>
        </p:txBody>
      </p:sp>
      <p:sp>
        <p:nvSpPr>
          <p:cNvPr id="16387" name="Segnaposto contenuto 2"/>
          <p:cNvSpPr>
            <a:spLocks noGrp="1"/>
          </p:cNvSpPr>
          <p:nvPr>
            <p:ph idx="1"/>
          </p:nvPr>
        </p:nvSpPr>
        <p:spPr/>
        <p:txBody>
          <a:bodyPr/>
          <a:lstStyle/>
          <a:p>
            <a:pPr eaLnBrk="1" hangingPunct="1"/>
            <a:r>
              <a:rPr lang="fr-FR" altLang="it-IT" sz="2400" dirty="0" smtClean="0"/>
              <a:t>Elle présente la « Déclaration des droits de la femme et de la citoyenne » à l’Assemblée Nationale deux ans plus tard. 1791</a:t>
            </a:r>
          </a:p>
          <a:p>
            <a:pPr eaLnBrk="1" hangingPunct="1"/>
            <a:endParaRPr lang="it-IT" altLang="it-IT" sz="2400" dirty="0"/>
          </a:p>
          <a:p>
            <a:pPr eaLnBrk="1" hangingPunct="1"/>
            <a:r>
              <a:rPr lang="it-IT" altLang="it-IT" sz="2400" dirty="0" smtClean="0"/>
              <a:t>Le </a:t>
            </a:r>
            <a:r>
              <a:rPr lang="it-IT" altLang="it-IT" sz="2400" dirty="0" err="1" smtClean="0"/>
              <a:t>projet</a:t>
            </a:r>
            <a:r>
              <a:rPr lang="it-IT" altLang="it-IT" sz="2400" dirty="0" smtClean="0"/>
              <a:t> </a:t>
            </a:r>
            <a:r>
              <a:rPr lang="it-IT" altLang="it-IT" sz="2400" dirty="0" err="1" smtClean="0"/>
              <a:t>fut</a:t>
            </a:r>
            <a:r>
              <a:rPr lang="it-IT" altLang="it-IT" sz="2400" dirty="0" smtClean="0"/>
              <a:t> </a:t>
            </a:r>
            <a:r>
              <a:rPr lang="it-IT" altLang="it-IT" sz="2400" dirty="0" err="1" smtClean="0"/>
              <a:t>refusé</a:t>
            </a:r>
            <a:r>
              <a:rPr lang="it-IT" altLang="it-IT" sz="2400" dirty="0" smtClean="0"/>
              <a:t>.</a:t>
            </a:r>
          </a:p>
          <a:p>
            <a:pPr eaLnBrk="1" hangingPunct="1"/>
            <a:endParaRPr lang="it-IT" altLang="it-IT" sz="2400" dirty="0" smtClean="0"/>
          </a:p>
          <a:p>
            <a:pPr algn="just" eaLnBrk="1" hangingPunct="1"/>
            <a:r>
              <a:rPr lang="fr-FR" altLang="it-IT" sz="2400" dirty="0" smtClean="0"/>
              <a:t>« Homme, es-tu capable d’être juste ? C’est une femme qui t’en fait la question ; tu ne lui ôteras pas du moins ce droit. Dis-moi ? Qui t’a donné le souverain empire d’opprimer mon sexe ? »</a:t>
            </a:r>
          </a:p>
          <a:p>
            <a:pPr eaLnBrk="1" hangingPunct="1"/>
            <a:endParaRPr lang="it-IT" altLang="it-IT" sz="2400" dirty="0"/>
          </a:p>
          <a:p>
            <a:pPr eaLnBrk="1" hangingPunct="1"/>
            <a:endParaRPr lang="fr-FR" altLang="it-IT" sz="2400" dirty="0" smtClean="0"/>
          </a:p>
          <a:p>
            <a:pPr eaLnBrk="1" hangingPunct="1"/>
            <a:endParaRPr lang="it-IT" altLang="it-IT" sz="2400" dirty="0" smtClean="0"/>
          </a:p>
          <a:p>
            <a:pPr eaLnBrk="1" hangingPunct="1"/>
            <a:endParaRPr lang="it-IT" altLang="it-IT" dirty="0" smtClean="0"/>
          </a:p>
          <a:p>
            <a:pPr eaLnBrk="1" hangingPunct="1"/>
            <a:endParaRPr lang="it-IT" altLang="it-IT" dirty="0" smtClean="0"/>
          </a:p>
        </p:txBody>
      </p:sp>
    </p:spTree>
    <p:extLst>
      <p:ext uri="{BB962C8B-B14F-4D97-AF65-F5344CB8AC3E}">
        <p14:creationId xmlns:p14="http://schemas.microsoft.com/office/powerpoint/2010/main" val="34487495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a:xfrm>
            <a:off x="1763713" y="5661025"/>
            <a:ext cx="5486400" cy="566738"/>
          </a:xfrm>
        </p:spPr>
        <p:txBody>
          <a:bodyPr/>
          <a:lstStyle/>
          <a:p>
            <a:pPr eaLnBrk="1" hangingPunct="1"/>
            <a:r>
              <a:rPr lang="fr-FR" altLang="it-IT" smtClean="0"/>
              <a:t>          </a:t>
            </a:r>
          </a:p>
        </p:txBody>
      </p:sp>
      <p:pic>
        <p:nvPicPr>
          <p:cNvPr id="17411" name="Segnaposto immagine 4"/>
          <p:cNvPicPr>
            <a:picLocks noGrp="1" noChangeAspect="1"/>
          </p:cNvPicPr>
          <p:nvPr>
            <p:ph type="pic" idx="1"/>
          </p:nvPr>
        </p:nvPicPr>
        <p:blipFill>
          <a:blip r:embed="rId2">
            <a:extLst>
              <a:ext uri="{28A0092B-C50C-407E-A947-70E740481C1C}">
                <a14:useLocalDpi xmlns:a14="http://schemas.microsoft.com/office/drawing/2010/main" val="0"/>
              </a:ext>
            </a:extLst>
          </a:blip>
          <a:srcRect l="-8939" r="-8939"/>
          <a:stretch>
            <a:fillRect/>
          </a:stretch>
        </p:blipFill>
        <p:spPr>
          <a:xfrm>
            <a:off x="1835150" y="692150"/>
            <a:ext cx="5486400" cy="4835525"/>
          </a:xfrm>
        </p:spPr>
      </p:pic>
      <p:sp>
        <p:nvSpPr>
          <p:cNvPr id="17412" name="Segnaposto testo 3"/>
          <p:cNvSpPr>
            <a:spLocks noGrp="1"/>
          </p:cNvSpPr>
          <p:nvPr>
            <p:ph type="body" sz="half" idx="2"/>
          </p:nvPr>
        </p:nvSpPr>
        <p:spPr/>
        <p:txBody>
          <a:bodyPr/>
          <a:lstStyle/>
          <a:p>
            <a:pPr eaLnBrk="1" hangingPunct="1"/>
            <a:r>
              <a:rPr lang="it-IT" altLang="it-IT" sz="1600" smtClean="0"/>
              <a:t> </a:t>
            </a:r>
          </a:p>
        </p:txBody>
      </p:sp>
    </p:spTree>
    <p:extLst>
      <p:ext uri="{BB962C8B-B14F-4D97-AF65-F5344CB8AC3E}">
        <p14:creationId xmlns:p14="http://schemas.microsoft.com/office/powerpoint/2010/main" val="33901360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p:txBody>
          <a:bodyPr/>
          <a:lstStyle/>
          <a:p>
            <a:r>
              <a:rPr lang="fr-FR" altLang="it-IT" sz="2400" smtClean="0"/>
              <a:t>Déclaration des droits de la femme et de la citoyenne </a:t>
            </a:r>
            <a:endParaRPr lang="it-IT" altLang="it-IT" sz="2400" smtClean="0"/>
          </a:p>
        </p:txBody>
      </p:sp>
      <p:sp>
        <p:nvSpPr>
          <p:cNvPr id="18435" name="Segnaposto contenuto 2"/>
          <p:cNvSpPr>
            <a:spLocks noGrp="1"/>
          </p:cNvSpPr>
          <p:nvPr>
            <p:ph idx="1"/>
          </p:nvPr>
        </p:nvSpPr>
        <p:spPr/>
        <p:txBody>
          <a:bodyPr>
            <a:normAutofit lnSpcReduction="10000"/>
          </a:bodyPr>
          <a:lstStyle/>
          <a:p>
            <a:pPr algn="just" eaLnBrk="1" hangingPunct="1"/>
            <a:r>
              <a:rPr lang="fr-FR" altLang="it-IT" sz="2400" dirty="0" smtClean="0"/>
              <a:t>Les hommes naissent et demeurent libres et égaux en droits. Les distinctions sociales ne peuvent être fondées que sur l’utilité commune. (1789)</a:t>
            </a:r>
          </a:p>
          <a:p>
            <a:pPr eaLnBrk="1" hangingPunct="1"/>
            <a:r>
              <a:rPr lang="fr-FR" altLang="it-IT" sz="2400" dirty="0" smtClean="0"/>
              <a:t>Article Premier </a:t>
            </a:r>
            <a:endParaRPr lang="it-IT" altLang="it-IT" sz="2400" dirty="0" smtClean="0"/>
          </a:p>
          <a:p>
            <a:pPr algn="just" eaLnBrk="1" hangingPunct="1"/>
            <a:r>
              <a:rPr lang="fr-FR" altLang="it-IT" sz="2400" dirty="0" smtClean="0"/>
              <a:t>La Femme nait libre et demeure égale à l’homme en droits. Les distinctions sociales ne peuvent être fondées que sur l’utilité commune.</a:t>
            </a:r>
          </a:p>
          <a:p>
            <a:r>
              <a:rPr lang="fr-FR" altLang="it-IT" sz="2400" dirty="0" smtClean="0"/>
              <a:t>Article 2 </a:t>
            </a:r>
          </a:p>
          <a:p>
            <a:pPr algn="just"/>
            <a:r>
              <a:rPr lang="fr-FR" altLang="it-IT" sz="2400" dirty="0" smtClean="0"/>
              <a:t>Le but de toute association politique est la conservation des droits naturels et imprescriptibles de la femme et de l’homme. Ces droits sont : la liberté, la prospérité, la sûreté et surtout la résistance à l’oppression.</a:t>
            </a:r>
          </a:p>
          <a:p>
            <a:endParaRPr lang="it-IT" altLang="it-IT" dirty="0" smtClean="0"/>
          </a:p>
        </p:txBody>
      </p:sp>
    </p:spTree>
    <p:extLst>
      <p:ext uri="{BB962C8B-B14F-4D97-AF65-F5344CB8AC3E}">
        <p14:creationId xmlns:p14="http://schemas.microsoft.com/office/powerpoint/2010/main" val="29448139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4"/>
          <p:cNvSpPr>
            <a:spLocks noGrp="1"/>
          </p:cNvSpPr>
          <p:nvPr>
            <p:ph type="title"/>
          </p:nvPr>
        </p:nvSpPr>
        <p:spPr/>
        <p:txBody>
          <a:bodyPr/>
          <a:lstStyle/>
          <a:p>
            <a:r>
              <a:rPr lang="it-IT" altLang="it-IT" sz="2400" smtClean="0"/>
              <a:t>DICHIARAZIONE DEI DIRITTI DELLA DONNA E DELLA CITTADINA</a:t>
            </a:r>
          </a:p>
        </p:txBody>
      </p:sp>
      <p:sp>
        <p:nvSpPr>
          <p:cNvPr id="19459" name="Segnaposto contenuto 5"/>
          <p:cNvSpPr>
            <a:spLocks noGrp="1"/>
          </p:cNvSpPr>
          <p:nvPr>
            <p:ph idx="1"/>
          </p:nvPr>
        </p:nvSpPr>
        <p:spPr/>
        <p:txBody>
          <a:bodyPr/>
          <a:lstStyle/>
          <a:p>
            <a:pPr algn="just"/>
            <a:r>
              <a:rPr lang="it-IT" altLang="it-IT" sz="2400" i="1" smtClean="0"/>
              <a:t>Articolo I</a:t>
            </a:r>
            <a:r>
              <a:rPr lang="it-IT" altLang="it-IT" sz="2400" smtClean="0"/>
              <a:t> La Donna nasce libera ed ha gli stessi diritti dell'uomo. Le distinzioni sociali possono essere fondate solo sull'utilità comune.</a:t>
            </a:r>
          </a:p>
          <a:p>
            <a:pPr algn="just"/>
            <a:r>
              <a:rPr lang="it-IT" altLang="it-IT" sz="2400" i="1" smtClean="0"/>
              <a:t>Articolo II</a:t>
            </a:r>
            <a:r>
              <a:rPr lang="it-IT" altLang="it-IT" sz="2400" smtClean="0"/>
              <a:t> Lo scopo di ogni associazione politica è la conservazione dei diritti naturali e imprescrittibili della Donna e dell'Uomo: questi diritti sono la libertà, la proprietà, la sicurezza e soprattutto la resistenza all'oppressione.</a:t>
            </a:r>
          </a:p>
        </p:txBody>
      </p:sp>
    </p:spTree>
    <p:extLst>
      <p:ext uri="{BB962C8B-B14F-4D97-AF65-F5344CB8AC3E}">
        <p14:creationId xmlns:p14="http://schemas.microsoft.com/office/powerpoint/2010/main" val="26630348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ea typeface="ＭＳ Ｐゴシック" charset="0"/>
              </a:rPr>
              <a:t> Déclaration universelle des droits de </a:t>
            </a:r>
            <a:r>
              <a:rPr lang="fr-FR" sz="2800" dirty="0" smtClean="0">
                <a:ea typeface="ＭＳ Ｐゴシック" charset="0"/>
              </a:rPr>
              <a:t>l'homme  1948 </a:t>
            </a:r>
            <a:endParaRPr lang="fr-CA" sz="2800" dirty="0"/>
          </a:p>
        </p:txBody>
      </p:sp>
      <p:sp>
        <p:nvSpPr>
          <p:cNvPr id="3" name="Segnaposto contenuto 2"/>
          <p:cNvSpPr>
            <a:spLocks noGrp="1"/>
          </p:cNvSpPr>
          <p:nvPr>
            <p:ph idx="1"/>
          </p:nvPr>
        </p:nvSpPr>
        <p:spPr/>
        <p:txBody>
          <a:bodyPr/>
          <a:lstStyle/>
          <a:p>
            <a:pPr algn="just"/>
            <a:endParaRPr lang="fr-FR" sz="2400" dirty="0">
              <a:ea typeface="ＭＳ Ｐゴシック" charset="0"/>
            </a:endParaRPr>
          </a:p>
          <a:p>
            <a:pPr algn="just"/>
            <a:r>
              <a:rPr lang="fr-FR" sz="2400" dirty="0" smtClean="0">
                <a:ea typeface="ＭＳ Ｐゴシック" charset="0"/>
              </a:rPr>
              <a:t>En anglais?</a:t>
            </a:r>
          </a:p>
          <a:p>
            <a:pPr algn="just"/>
            <a:endParaRPr lang="fr-FR" sz="2400" dirty="0">
              <a:ea typeface="ＭＳ Ｐゴシック" charset="0"/>
            </a:endParaRPr>
          </a:p>
          <a:p>
            <a:pPr algn="just"/>
            <a:r>
              <a:rPr lang="fr-FR" sz="2400" dirty="0" smtClean="0">
                <a:ea typeface="ＭＳ Ｐゴシック" charset="0"/>
              </a:rPr>
              <a:t>En espagnol?</a:t>
            </a:r>
          </a:p>
        </p:txBody>
      </p:sp>
    </p:spTree>
    <p:extLst>
      <p:ext uri="{BB962C8B-B14F-4D97-AF65-F5344CB8AC3E}">
        <p14:creationId xmlns:p14="http://schemas.microsoft.com/office/powerpoint/2010/main" val="726982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ea typeface="ＭＳ Ｐゴシック" charset="0"/>
              </a:rPr>
              <a:t> Déclaration universelle des droits de </a:t>
            </a:r>
            <a:r>
              <a:rPr lang="fr-FR" sz="2800" dirty="0" smtClean="0">
                <a:ea typeface="ＭＳ Ｐゴシック" charset="0"/>
              </a:rPr>
              <a:t>l'homme  1948 </a:t>
            </a:r>
            <a:endParaRPr lang="fr-CA" sz="2800" dirty="0"/>
          </a:p>
        </p:txBody>
      </p:sp>
      <p:sp>
        <p:nvSpPr>
          <p:cNvPr id="3" name="Segnaposto contenuto 2"/>
          <p:cNvSpPr>
            <a:spLocks noGrp="1"/>
          </p:cNvSpPr>
          <p:nvPr>
            <p:ph idx="1"/>
          </p:nvPr>
        </p:nvSpPr>
        <p:spPr/>
        <p:txBody>
          <a:bodyPr/>
          <a:lstStyle/>
          <a:p>
            <a:pPr algn="just"/>
            <a:r>
              <a:rPr lang="fr-FR" sz="2400" b="1" dirty="0" err="1" smtClean="0"/>
              <a:t>Universal</a:t>
            </a:r>
            <a:r>
              <a:rPr lang="fr-FR" sz="2400" b="1" dirty="0" smtClean="0"/>
              <a:t> </a:t>
            </a:r>
            <a:r>
              <a:rPr lang="fr-FR" sz="2400" b="1" dirty="0" err="1"/>
              <a:t>Declaration</a:t>
            </a:r>
            <a:r>
              <a:rPr lang="fr-FR" sz="2400" b="1" dirty="0"/>
              <a:t> of </a:t>
            </a:r>
            <a:r>
              <a:rPr lang="fr-FR" sz="2400" b="1" dirty="0" err="1"/>
              <a:t>Human</a:t>
            </a:r>
            <a:r>
              <a:rPr lang="fr-FR" sz="2400" b="1" dirty="0"/>
              <a:t> </a:t>
            </a:r>
            <a:r>
              <a:rPr lang="fr-FR" sz="2400" b="1" dirty="0" err="1"/>
              <a:t>Rights</a:t>
            </a:r>
            <a:endParaRPr lang="fr-FR" sz="2400" b="1" dirty="0"/>
          </a:p>
          <a:p>
            <a:pPr algn="just"/>
            <a:r>
              <a:rPr lang="fr-FR" sz="2400" b="1" dirty="0"/>
              <a:t>La </a:t>
            </a:r>
            <a:r>
              <a:rPr lang="fr-FR" sz="2400" b="1" dirty="0" err="1"/>
              <a:t>Declaración</a:t>
            </a:r>
            <a:r>
              <a:rPr lang="fr-FR" sz="2400" b="1" dirty="0"/>
              <a:t> </a:t>
            </a:r>
            <a:r>
              <a:rPr lang="fr-FR" sz="2400" b="1" dirty="0" err="1"/>
              <a:t>Universal</a:t>
            </a:r>
            <a:r>
              <a:rPr lang="fr-FR" sz="2400" b="1" dirty="0"/>
              <a:t> de </a:t>
            </a:r>
            <a:r>
              <a:rPr lang="fr-FR" sz="2400" b="1" dirty="0" err="1"/>
              <a:t>Derechos</a:t>
            </a:r>
            <a:r>
              <a:rPr lang="fr-FR" sz="2400" b="1" dirty="0"/>
              <a:t> </a:t>
            </a:r>
            <a:r>
              <a:rPr lang="fr-FR" sz="2400" b="1" dirty="0" err="1"/>
              <a:t>Huma</a:t>
            </a:r>
            <a:r>
              <a:rPr lang="fr-FR" sz="2800" b="1" dirty="0" err="1"/>
              <a:t>nos</a:t>
            </a:r>
            <a:r>
              <a:rPr lang="fr-FR" sz="2800" b="1" dirty="0"/>
              <a:t> </a:t>
            </a:r>
          </a:p>
          <a:p>
            <a:pPr algn="just"/>
            <a:endParaRPr lang="fr-FR" sz="2800" dirty="0">
              <a:ea typeface="ＭＳ Ｐゴシック" charset="0"/>
            </a:endParaRPr>
          </a:p>
          <a:p>
            <a:endParaRPr lang="fr-CA" dirty="0"/>
          </a:p>
        </p:txBody>
      </p:sp>
    </p:spTree>
    <p:extLst>
      <p:ext uri="{BB962C8B-B14F-4D97-AF65-F5344CB8AC3E}">
        <p14:creationId xmlns:p14="http://schemas.microsoft.com/office/powerpoint/2010/main" val="256992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it-IT" altLang="it-IT" sz="2800" dirty="0" smtClean="0"/>
              <a:t>Langue et </a:t>
            </a:r>
            <a:r>
              <a:rPr lang="it-IT" altLang="it-IT" sz="2800" dirty="0" err="1" smtClean="0"/>
              <a:t>Droit</a:t>
            </a:r>
            <a:r>
              <a:rPr lang="it-IT" altLang="it-IT" sz="2800" dirty="0" smtClean="0"/>
              <a:t/>
            </a:r>
            <a:br>
              <a:rPr lang="it-IT" altLang="it-IT" sz="2800" dirty="0" smtClean="0"/>
            </a:br>
            <a:r>
              <a:rPr lang="it-IT" altLang="it-IT" sz="2800" dirty="0" err="1" smtClean="0"/>
              <a:t>Réflexions</a:t>
            </a:r>
            <a:r>
              <a:rPr lang="it-IT" altLang="it-IT" sz="2800" dirty="0" smtClean="0"/>
              <a:t> </a:t>
            </a:r>
            <a:r>
              <a:rPr lang="it-IT" altLang="it-IT" sz="2800" dirty="0" err="1" smtClean="0"/>
              <a:t>introductives</a:t>
            </a:r>
            <a:endParaRPr lang="it-IT" altLang="it-IT" sz="2800" dirty="0" smtClean="0"/>
          </a:p>
        </p:txBody>
      </p:sp>
      <p:sp>
        <p:nvSpPr>
          <p:cNvPr id="4099" name="Segnaposto contenuto 2"/>
          <p:cNvSpPr>
            <a:spLocks noGrp="1"/>
          </p:cNvSpPr>
          <p:nvPr>
            <p:ph idx="1"/>
          </p:nvPr>
        </p:nvSpPr>
        <p:spPr/>
        <p:txBody>
          <a:bodyPr>
            <a:normAutofit/>
          </a:bodyPr>
          <a:lstStyle/>
          <a:p>
            <a:pPr algn="just"/>
            <a:r>
              <a:rPr lang="fr-FR" altLang="it-IT" sz="2400" dirty="0" smtClean="0"/>
              <a:t>Langue et droit sont deux mondes du savoir qui s’entrelacent pour dessiner les contours institutionnels d’une société. Chaque nation, selon sa culture, a élaboré au cours de son histoire ses propres textes juridiques. </a:t>
            </a:r>
            <a:r>
              <a:rPr lang="fr-FR" sz="2400" dirty="0"/>
              <a:t>Ils vont se différencier d’une nation à l’autre tant sur le plan substantiel que sur le plan de la forme rédactionnelle</a:t>
            </a:r>
            <a:r>
              <a:rPr lang="fr-FR" sz="2400" dirty="0" smtClean="0"/>
              <a:t>.</a:t>
            </a:r>
          </a:p>
          <a:p>
            <a:pPr algn="just"/>
            <a:endParaRPr lang="fr-FR" altLang="it-IT" sz="2400" dirty="0"/>
          </a:p>
          <a:p>
            <a:pPr algn="just"/>
            <a:endParaRPr lang="fr-FR" altLang="it-IT" sz="2400" dirty="0"/>
          </a:p>
          <a:p>
            <a:pPr algn="just" eaLnBrk="1" hangingPunct="1"/>
            <a:r>
              <a:rPr lang="fr-FR" altLang="it-IT" sz="2400" dirty="0" smtClean="0"/>
              <a:t>Les mots de la langue juridique sont imprégnés de l’histoire culturelle de chaque pays. </a:t>
            </a:r>
          </a:p>
        </p:txBody>
      </p:sp>
    </p:spTree>
    <p:extLst>
      <p:ext uri="{BB962C8B-B14F-4D97-AF65-F5344CB8AC3E}">
        <p14:creationId xmlns:p14="http://schemas.microsoft.com/office/powerpoint/2010/main" val="10745187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olo 1"/>
          <p:cNvSpPr>
            <a:spLocks noGrp="1"/>
          </p:cNvSpPr>
          <p:nvPr>
            <p:ph type="title"/>
          </p:nvPr>
        </p:nvSpPr>
        <p:spPr/>
        <p:txBody>
          <a:bodyPr>
            <a:normAutofit fontScale="90000"/>
          </a:bodyPr>
          <a:lstStyle/>
          <a:p>
            <a:pPr eaLnBrk="1" hangingPunct="1"/>
            <a:r>
              <a:rPr lang="fr-FR" sz="2800" i="1">
                <a:latin typeface="Arial" charset="0"/>
                <a:ea typeface="ＭＳ Ｐゴシック" charset="0"/>
              </a:rPr>
              <a:t/>
            </a:r>
            <a:br>
              <a:rPr lang="fr-FR" sz="2800" i="1">
                <a:latin typeface="Arial" charset="0"/>
                <a:ea typeface="ＭＳ Ｐゴシック" charset="0"/>
              </a:rPr>
            </a:br>
            <a:r>
              <a:rPr lang="fr-FR" sz="2800" i="1">
                <a:latin typeface="Arial" charset="0"/>
                <a:ea typeface="ＭＳ Ｐゴシック" charset="0"/>
              </a:rPr>
              <a:t/>
            </a:r>
            <a:br>
              <a:rPr lang="fr-FR" sz="2800" i="1">
                <a:latin typeface="Arial" charset="0"/>
                <a:ea typeface="ＭＳ Ｐゴシック" charset="0"/>
              </a:rPr>
            </a:br>
            <a:r>
              <a:rPr lang="fr-FR" sz="2800" i="1">
                <a:latin typeface="Arial" charset="0"/>
                <a:ea typeface="ＭＳ Ｐゴシック" charset="0"/>
              </a:rPr>
              <a:t>Déclaration universelle des droits de l'homme</a:t>
            </a:r>
            <a:r>
              <a:rPr lang="en-US" sz="2800">
                <a:latin typeface="Arial" charset="0"/>
                <a:ea typeface="ＭＳ Ｐゴシック" charset="0"/>
              </a:rPr>
              <a:t/>
            </a:r>
            <a:br>
              <a:rPr lang="en-US" sz="2800">
                <a:latin typeface="Arial" charset="0"/>
                <a:ea typeface="ＭＳ Ｐゴシック" charset="0"/>
              </a:rPr>
            </a:br>
            <a:r>
              <a:rPr lang="en-US" sz="2800" i="1">
                <a:latin typeface="Arial" charset="0"/>
                <a:ea typeface="ＭＳ Ｐゴシック" charset="0"/>
              </a:rPr>
              <a:t>Universal Declaration of Human Rights</a:t>
            </a:r>
            <a:br>
              <a:rPr lang="en-US" sz="2800" i="1">
                <a:latin typeface="Arial" charset="0"/>
                <a:ea typeface="ＭＳ Ｐゴシック" charset="0"/>
              </a:rPr>
            </a:br>
            <a:r>
              <a:rPr lang="en-US" sz="2800" i="1">
                <a:latin typeface="Arial" charset="0"/>
                <a:ea typeface="ＭＳ Ｐゴシック" charset="0"/>
              </a:rPr>
              <a:t>10 décembre 1948</a:t>
            </a:r>
            <a:r>
              <a:rPr lang="it-IT" sz="2800">
                <a:latin typeface="Arial" charset="0"/>
                <a:ea typeface="ＭＳ Ｐゴシック" charset="0"/>
              </a:rPr>
              <a:t/>
            </a:r>
            <a:br>
              <a:rPr lang="it-IT" sz="2800">
                <a:latin typeface="Arial" charset="0"/>
                <a:ea typeface="ＭＳ Ｐゴシック" charset="0"/>
              </a:rPr>
            </a:br>
            <a:r>
              <a:rPr lang="en-US" sz="2800">
                <a:latin typeface="Arial" charset="0"/>
                <a:ea typeface="ＭＳ Ｐゴシック" charset="0"/>
              </a:rPr>
              <a:t/>
            </a:r>
            <a:br>
              <a:rPr lang="en-US" sz="2800">
                <a:latin typeface="Arial" charset="0"/>
                <a:ea typeface="ＭＳ Ｐゴシック" charset="0"/>
              </a:rPr>
            </a:br>
            <a:endParaRPr lang="it-IT" sz="2800">
              <a:latin typeface="Arial" charset="0"/>
              <a:ea typeface="ＭＳ Ｐゴシック" charset="0"/>
            </a:endParaRPr>
          </a:p>
        </p:txBody>
      </p:sp>
      <p:sp>
        <p:nvSpPr>
          <p:cNvPr id="34818" name="Segnaposto contenuto 2"/>
          <p:cNvSpPr>
            <a:spLocks noGrp="1"/>
          </p:cNvSpPr>
          <p:nvPr>
            <p:ph idx="1"/>
          </p:nvPr>
        </p:nvSpPr>
        <p:spPr/>
        <p:txBody>
          <a:bodyPr/>
          <a:lstStyle/>
          <a:p>
            <a:pPr eaLnBrk="1" hangingPunct="1"/>
            <a:endParaRPr lang="fr-FR" sz="2400" dirty="0">
              <a:latin typeface="Arial" charset="0"/>
              <a:ea typeface="ＭＳ Ｐゴシック" charset="0"/>
            </a:endParaRPr>
          </a:p>
          <a:p>
            <a:pPr eaLnBrk="1" hangingPunct="1"/>
            <a:endParaRPr lang="fr-FR" sz="2400" dirty="0">
              <a:latin typeface="Arial" charset="0"/>
              <a:ea typeface="ＭＳ Ｐゴシック" charset="0"/>
            </a:endParaRPr>
          </a:p>
          <a:p>
            <a:pPr eaLnBrk="1" hangingPunct="1"/>
            <a:endParaRPr lang="fr-FR" sz="2400" dirty="0">
              <a:latin typeface="Arial" charset="0"/>
              <a:ea typeface="ＭＳ Ｐゴシック" charset="0"/>
            </a:endParaRPr>
          </a:p>
          <a:p>
            <a:pPr algn="just" eaLnBrk="1" hangingPunct="1"/>
            <a:r>
              <a:rPr lang="fr-FR" sz="2400" dirty="0">
                <a:latin typeface="Arial" charset="0"/>
                <a:ea typeface="ＭＳ Ｐゴシック" charset="0"/>
              </a:rPr>
              <a:t>Les versions française et anglaise font foi toutes les deux</a:t>
            </a:r>
            <a:r>
              <a:rPr lang="it-IT" sz="2400" dirty="0">
                <a:latin typeface="Arial" charset="0"/>
                <a:ea typeface="ＭＳ Ｐゴシック" charset="0"/>
              </a:rPr>
              <a:t>.</a:t>
            </a:r>
          </a:p>
          <a:p>
            <a:pPr eaLnBrk="1" hangingPunct="1"/>
            <a:endParaRPr lang="it-IT" sz="2400" dirty="0">
              <a:latin typeface="Arial" charset="0"/>
              <a:ea typeface="ＭＳ Ｐゴシック" charset="0"/>
            </a:endParaRPr>
          </a:p>
          <a:p>
            <a:pPr eaLnBrk="1" hangingPunct="1"/>
            <a:r>
              <a:rPr lang="it-IT" sz="2400" dirty="0">
                <a:latin typeface="Arial" charset="0"/>
                <a:ea typeface="ＭＳ Ｐゴシック" charset="0"/>
              </a:rPr>
              <a:t>En </a:t>
            </a:r>
            <a:r>
              <a:rPr lang="it-IT" sz="2400" dirty="0" err="1">
                <a:latin typeface="Arial" charset="0"/>
                <a:ea typeface="ＭＳ Ｐゴシック" charset="0"/>
              </a:rPr>
              <a:t>italien</a:t>
            </a:r>
            <a:r>
              <a:rPr lang="it-IT" sz="2400" dirty="0">
                <a:latin typeface="Arial" charset="0"/>
                <a:ea typeface="ＭＳ Ｐゴシック" charset="0"/>
              </a:rPr>
              <a:t> ? </a:t>
            </a:r>
          </a:p>
        </p:txBody>
      </p:sp>
    </p:spTree>
    <p:extLst>
      <p:ext uri="{BB962C8B-B14F-4D97-AF65-F5344CB8AC3E}">
        <p14:creationId xmlns:p14="http://schemas.microsoft.com/office/powerpoint/2010/main" val="41506795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title"/>
          </p:nvPr>
        </p:nvSpPr>
        <p:spPr/>
        <p:txBody>
          <a:bodyPr/>
          <a:lstStyle/>
          <a:p>
            <a:r>
              <a:rPr lang="it-IT" sz="2400">
                <a:latin typeface="Arial" charset="0"/>
                <a:ea typeface="ＭＳ Ｐゴシック" charset="0"/>
              </a:rPr>
              <a:t>Article 1. en français et en anglais</a:t>
            </a:r>
          </a:p>
        </p:txBody>
      </p:sp>
      <p:sp>
        <p:nvSpPr>
          <p:cNvPr id="35842" name="Segnaposto contenuto 2"/>
          <p:cNvSpPr>
            <a:spLocks noGrp="1"/>
          </p:cNvSpPr>
          <p:nvPr>
            <p:ph idx="1"/>
          </p:nvPr>
        </p:nvSpPr>
        <p:spPr/>
        <p:txBody>
          <a:bodyPr/>
          <a:lstStyle/>
          <a:p>
            <a:pPr algn="just"/>
            <a:r>
              <a:rPr lang="fr-FR" sz="2400" b="1">
                <a:latin typeface="Arial" charset="0"/>
                <a:ea typeface="ＭＳ Ｐゴシック" charset="0"/>
              </a:rPr>
              <a:t>Article premier</a:t>
            </a:r>
          </a:p>
          <a:p>
            <a:pPr algn="just"/>
            <a:r>
              <a:rPr lang="fr-FR" sz="2400">
                <a:latin typeface="Arial" charset="0"/>
                <a:ea typeface="ＭＳ Ｐゴシック" charset="0"/>
              </a:rPr>
              <a:t>Tous les êtres humains naissent libres et égaux en dignité et en droits. Ils sont doués de raison et de conscience et doivent agir les uns envers les autres dans un esprit de fraternité.</a:t>
            </a:r>
          </a:p>
          <a:p>
            <a:r>
              <a:rPr lang="fr-FR" sz="2400">
                <a:latin typeface="Arial" charset="0"/>
                <a:ea typeface="ＭＳ Ｐゴシック" charset="0"/>
              </a:rPr>
              <a:t>Article 1.</a:t>
            </a:r>
          </a:p>
          <a:p>
            <a:pPr algn="just"/>
            <a:r>
              <a:rPr lang="en-US" sz="2400">
                <a:latin typeface="Arial" charset="0"/>
                <a:ea typeface="ＭＳ Ｐゴシック" charset="0"/>
              </a:rPr>
              <a:t>All human beings are born free and equal in dignity and rights. They are endowed with reason and conscience and should act towards one another in a spirit of brotherhood.</a:t>
            </a:r>
          </a:p>
          <a:p>
            <a:pPr algn="just"/>
            <a:endParaRPr lang="it-IT" sz="2400">
              <a:latin typeface="Arial" charset="0"/>
              <a:ea typeface="ＭＳ Ｐゴシック" charset="0"/>
            </a:endParaRPr>
          </a:p>
        </p:txBody>
      </p:sp>
    </p:spTree>
    <p:extLst>
      <p:ext uri="{BB962C8B-B14F-4D97-AF65-F5344CB8AC3E}">
        <p14:creationId xmlns:p14="http://schemas.microsoft.com/office/powerpoint/2010/main" val="30936908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olo 1"/>
          <p:cNvSpPr>
            <a:spLocks noGrp="1"/>
          </p:cNvSpPr>
          <p:nvPr>
            <p:ph type="title"/>
          </p:nvPr>
        </p:nvSpPr>
        <p:spPr/>
        <p:txBody>
          <a:bodyPr/>
          <a:lstStyle/>
          <a:p>
            <a:r>
              <a:rPr lang="es-ES_tradnl" sz="2400" i="1" dirty="0">
                <a:latin typeface="Arial" charset="0"/>
                <a:ea typeface="ＭＳ Ｐゴシック" charset="0"/>
              </a:rPr>
              <a:t>Declaración Universal de los Derechos Humanos</a:t>
            </a:r>
            <a:br>
              <a:rPr lang="es-ES_tradnl" sz="2400" i="1" dirty="0">
                <a:latin typeface="Arial" charset="0"/>
                <a:ea typeface="ＭＳ Ｐゴシック" charset="0"/>
              </a:rPr>
            </a:br>
            <a:endParaRPr lang="it-IT" sz="2400" dirty="0">
              <a:latin typeface="Arial" charset="0"/>
              <a:ea typeface="ＭＳ Ｐゴシック" charset="0"/>
            </a:endParaRPr>
          </a:p>
        </p:txBody>
      </p:sp>
      <p:sp>
        <p:nvSpPr>
          <p:cNvPr id="36866" name="Segnaposto contenuto 2"/>
          <p:cNvSpPr>
            <a:spLocks noGrp="1"/>
          </p:cNvSpPr>
          <p:nvPr>
            <p:ph idx="1"/>
          </p:nvPr>
        </p:nvSpPr>
        <p:spPr/>
        <p:txBody>
          <a:bodyPr/>
          <a:lstStyle/>
          <a:p>
            <a:r>
              <a:rPr lang="pt-BR" sz="2400" b="1" dirty="0">
                <a:latin typeface="Arial" charset="0"/>
                <a:ea typeface="ＭＳ Ｐゴシック" charset="0"/>
              </a:rPr>
              <a:t>Artículo 1</a:t>
            </a:r>
          </a:p>
          <a:p>
            <a:pPr algn="just"/>
            <a:r>
              <a:rPr lang="es-ES_tradnl" sz="2400" dirty="0">
                <a:latin typeface="Arial" charset="0"/>
                <a:ea typeface="ＭＳ Ｐゴシック" charset="0"/>
              </a:rPr>
              <a:t>Todos los </a:t>
            </a:r>
            <a:r>
              <a:rPr lang="es-ES_tradnl" sz="2400" b="1" dirty="0">
                <a:latin typeface="Arial" charset="0"/>
                <a:ea typeface="ＭＳ Ｐゴシック" charset="0"/>
              </a:rPr>
              <a:t>seres humanos </a:t>
            </a:r>
            <a:r>
              <a:rPr lang="es-ES_tradnl" sz="2400" dirty="0">
                <a:latin typeface="Arial" charset="0"/>
                <a:ea typeface="ＭＳ Ｐゴシック" charset="0"/>
              </a:rPr>
              <a:t>nacen libres e iguales en dignidad y derechos y, dotados como están de razón y conciencia, deben comportarse fraternalmente los unos con los otros.</a:t>
            </a:r>
            <a:endParaRPr lang="it-IT" sz="2400" dirty="0">
              <a:latin typeface="Arial" charset="0"/>
              <a:ea typeface="ＭＳ Ｐゴシック" charset="0"/>
            </a:endParaRPr>
          </a:p>
        </p:txBody>
      </p:sp>
    </p:spTree>
    <p:extLst>
      <p:ext uri="{BB962C8B-B14F-4D97-AF65-F5344CB8AC3E}">
        <p14:creationId xmlns:p14="http://schemas.microsoft.com/office/powerpoint/2010/main" val="42388748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olo 1"/>
          <p:cNvSpPr>
            <a:spLocks noGrp="1"/>
          </p:cNvSpPr>
          <p:nvPr>
            <p:ph type="title"/>
          </p:nvPr>
        </p:nvSpPr>
        <p:spPr/>
        <p:txBody>
          <a:bodyPr/>
          <a:lstStyle/>
          <a:p>
            <a:r>
              <a:rPr lang="it-IT" sz="2400">
                <a:latin typeface="Arial" charset="0"/>
                <a:ea typeface="ＭＳ Ｐゴシック" charset="0"/>
              </a:rPr>
              <a:t>Dichiarazione universale dei diritti umani </a:t>
            </a:r>
          </a:p>
        </p:txBody>
      </p:sp>
      <p:pic>
        <p:nvPicPr>
          <p:cNvPr id="37890" name="Segnaposto contenuto 4" descr="header_EN.jpg"/>
          <p:cNvPicPr>
            <a:picLocks noGrp="1" noChangeAspect="1"/>
          </p:cNvPicPr>
          <p:nvPr>
            <p:ph idx="1"/>
          </p:nvPr>
        </p:nvPicPr>
        <p:blipFill>
          <a:blip r:embed="rId2">
            <a:extLst>
              <a:ext uri="{28A0092B-C50C-407E-A947-70E740481C1C}">
                <a14:useLocalDpi xmlns:a14="http://schemas.microsoft.com/office/drawing/2010/main" val="0"/>
              </a:ext>
            </a:extLst>
          </a:blip>
          <a:srcRect t="-221964" b="-221964"/>
          <a:stretch>
            <a:fillRect/>
          </a:stretch>
        </p:blipFill>
        <p:spPr>
          <a:xfrm>
            <a:off x="395288" y="620713"/>
            <a:ext cx="8229600" cy="4525962"/>
          </a:xfrm>
        </p:spPr>
      </p:pic>
      <p:pic>
        <p:nvPicPr>
          <p:cNvPr id="37891" name="Immagine 3" descr="header_F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628775"/>
            <a:ext cx="9144000"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7892" name="Immagine 5" descr="header_SP.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3850" y="3284538"/>
            <a:ext cx="9144000" cy="925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9810898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olo 1"/>
          <p:cNvSpPr>
            <a:spLocks noGrp="1"/>
          </p:cNvSpPr>
          <p:nvPr>
            <p:ph type="title"/>
          </p:nvPr>
        </p:nvSpPr>
        <p:spPr/>
        <p:txBody>
          <a:bodyPr/>
          <a:lstStyle/>
          <a:p>
            <a:r>
              <a:rPr lang="it-IT" sz="2400" dirty="0">
                <a:latin typeface="Arial" charset="0"/>
                <a:ea typeface="ＭＳ Ｐゴシック" charset="0"/>
              </a:rPr>
              <a:t>Dichiarazione universale dei diritti umani </a:t>
            </a:r>
          </a:p>
        </p:txBody>
      </p:sp>
      <p:sp>
        <p:nvSpPr>
          <p:cNvPr id="38914" name="Segnaposto contenuto 2"/>
          <p:cNvSpPr>
            <a:spLocks noGrp="1"/>
          </p:cNvSpPr>
          <p:nvPr>
            <p:ph idx="1"/>
          </p:nvPr>
        </p:nvSpPr>
        <p:spPr/>
        <p:txBody>
          <a:bodyPr/>
          <a:lstStyle/>
          <a:p>
            <a:r>
              <a:rPr lang="en-US" sz="2400" dirty="0" smtClean="0">
                <a:latin typeface="Arial" charset="0"/>
                <a:ea typeface="ＭＳ Ｐゴシック" charset="0"/>
              </a:rPr>
              <a:t>ONU https</a:t>
            </a:r>
            <a:r>
              <a:rPr lang="en-US" sz="2400" dirty="0">
                <a:latin typeface="Arial" charset="0"/>
                <a:ea typeface="ＭＳ Ｐゴシック" charset="0"/>
              </a:rPr>
              <a:t>://</a:t>
            </a:r>
            <a:r>
              <a:rPr lang="en-US" sz="2400" dirty="0" err="1">
                <a:latin typeface="Arial" charset="0"/>
                <a:ea typeface="ＭＳ Ｐゴシック" charset="0"/>
              </a:rPr>
              <a:t>www.ohchr.org</a:t>
            </a:r>
            <a:r>
              <a:rPr lang="en-US" sz="2400" dirty="0">
                <a:latin typeface="Arial" charset="0"/>
                <a:ea typeface="ＭＳ Ｐゴシック" charset="0"/>
              </a:rPr>
              <a:t>/EN/UDHR/Documents/</a:t>
            </a:r>
            <a:r>
              <a:rPr lang="en-US" sz="2400" dirty="0" err="1">
                <a:latin typeface="Arial" charset="0"/>
                <a:ea typeface="ＭＳ Ｐゴシック" charset="0"/>
              </a:rPr>
              <a:t>UDHR_Translations</a:t>
            </a:r>
            <a:r>
              <a:rPr lang="en-US" sz="2400" dirty="0">
                <a:latin typeface="Arial" charset="0"/>
                <a:ea typeface="ＭＳ Ｐゴシック" charset="0"/>
              </a:rPr>
              <a:t>/</a:t>
            </a:r>
            <a:r>
              <a:rPr lang="en-US" sz="2400" dirty="0" err="1">
                <a:latin typeface="Arial" charset="0"/>
                <a:ea typeface="ＭＳ Ｐゴシック" charset="0"/>
              </a:rPr>
              <a:t>itn.pdf</a:t>
            </a:r>
            <a:endParaRPr lang="en-US" sz="2400" dirty="0">
              <a:latin typeface="Arial" charset="0"/>
              <a:ea typeface="ＭＳ Ｐゴシック" charset="0"/>
            </a:endParaRPr>
          </a:p>
          <a:p>
            <a:r>
              <a:rPr lang="en-US" sz="2400" dirty="0" smtClean="0">
                <a:latin typeface="Arial" charset="0"/>
                <a:ea typeface="ＭＳ Ｐゴシック" charset="0"/>
              </a:rPr>
              <a:t>Amnesty </a:t>
            </a:r>
            <a:r>
              <a:rPr lang="en-US" sz="2400" dirty="0">
                <a:latin typeface="Arial" charset="0"/>
                <a:ea typeface="ＭＳ Ｐゴシック" charset="0"/>
              </a:rPr>
              <a:t>International</a:t>
            </a:r>
          </a:p>
          <a:p>
            <a:r>
              <a:rPr lang="en-US" sz="2400" dirty="0">
                <a:latin typeface="Arial" charset="0"/>
                <a:ea typeface="ＭＳ Ｐゴシック" charset="0"/>
              </a:rPr>
              <a:t>Wikipedia</a:t>
            </a:r>
          </a:p>
          <a:p>
            <a:r>
              <a:rPr lang="it-IT" sz="2400" dirty="0">
                <a:latin typeface="Arial" charset="0"/>
                <a:ea typeface="ＭＳ Ｐゴシック" charset="0"/>
              </a:rPr>
              <a:t>Senato della Repubblica, </a:t>
            </a:r>
            <a:r>
              <a:rPr lang="it-IT" sz="2400" dirty="0" err="1">
                <a:latin typeface="Arial" charset="0"/>
                <a:ea typeface="ＭＳ Ｐゴシック" charset="0"/>
              </a:rPr>
              <a:t>dic</a:t>
            </a:r>
            <a:r>
              <a:rPr lang="it-IT" sz="2400" dirty="0">
                <a:latin typeface="Arial" charset="0"/>
                <a:ea typeface="ＭＳ Ｐゴシック" charset="0"/>
              </a:rPr>
              <a:t>. 2008</a:t>
            </a:r>
          </a:p>
          <a:p>
            <a:endParaRPr lang="it-IT" dirty="0">
              <a:latin typeface="Arial" charset="0"/>
              <a:ea typeface="ＭＳ Ｐゴシック" charset="0"/>
            </a:endParaRPr>
          </a:p>
        </p:txBody>
      </p:sp>
    </p:spTree>
    <p:extLst>
      <p:ext uri="{BB962C8B-B14F-4D97-AF65-F5344CB8AC3E}">
        <p14:creationId xmlns:p14="http://schemas.microsoft.com/office/powerpoint/2010/main" val="36589343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p:txBody>
          <a:bodyPr>
            <a:normAutofit fontScale="90000"/>
          </a:bodyPr>
          <a:lstStyle/>
          <a:p>
            <a:r>
              <a:rPr lang="it-IT" sz="2400">
                <a:latin typeface="Arial" charset="0"/>
                <a:ea typeface="ＭＳ Ｐゴシック" charset="0"/>
              </a:rPr>
              <a:t/>
            </a:r>
            <a:br>
              <a:rPr lang="it-IT" sz="2400">
                <a:latin typeface="Arial" charset="0"/>
                <a:ea typeface="ＭＳ Ｐゴシック" charset="0"/>
              </a:rPr>
            </a:br>
            <a:r>
              <a:rPr lang="it-IT" sz="2400">
                <a:latin typeface="Arial" charset="0"/>
                <a:ea typeface="ＭＳ Ｐゴシック" charset="0"/>
              </a:rPr>
              <a:t>Dichiarazione Universale dei Diritti dell'Uomo</a:t>
            </a:r>
            <a:r>
              <a:rPr lang="it-IT">
                <a:latin typeface="Arial" charset="0"/>
                <a:ea typeface="ＭＳ Ｐゴシック" charset="0"/>
              </a:rPr>
              <a:t/>
            </a:r>
            <a:br>
              <a:rPr lang="it-IT">
                <a:latin typeface="Arial" charset="0"/>
                <a:ea typeface="ＭＳ Ｐゴシック" charset="0"/>
              </a:rPr>
            </a:br>
            <a:endParaRPr lang="it-IT">
              <a:latin typeface="Arial" charset="0"/>
              <a:ea typeface="ＭＳ Ｐゴシック" charset="0"/>
            </a:endParaRPr>
          </a:p>
        </p:txBody>
      </p:sp>
      <p:sp>
        <p:nvSpPr>
          <p:cNvPr id="39938" name="Segnaposto contenuto 2"/>
          <p:cNvSpPr>
            <a:spLocks noGrp="1"/>
          </p:cNvSpPr>
          <p:nvPr>
            <p:ph idx="1"/>
          </p:nvPr>
        </p:nvSpPr>
        <p:spPr/>
        <p:txBody>
          <a:bodyPr/>
          <a:lstStyle/>
          <a:p>
            <a:r>
              <a:rPr lang="it-IT" sz="2400" dirty="0" err="1" smtClean="0">
                <a:latin typeface="Arial" charset="0"/>
                <a:ea typeface="ＭＳ Ｐゴシック" charset="0"/>
              </a:rPr>
              <a:t>Peacelink.it</a:t>
            </a:r>
            <a:r>
              <a:rPr lang="it-IT" sz="2400" dirty="0" smtClean="0">
                <a:latin typeface="Arial" charset="0"/>
                <a:ea typeface="ＭＳ Ｐゴシック" charset="0"/>
              </a:rPr>
              <a:t> </a:t>
            </a:r>
            <a:r>
              <a:rPr lang="it-IT" sz="2400" dirty="0">
                <a:latin typeface="Arial" charset="0"/>
                <a:ea typeface="ＭＳ Ｐゴシック" charset="0"/>
              </a:rPr>
              <a:t>(</a:t>
            </a:r>
            <a:r>
              <a:rPr lang="it-IT" sz="2400" dirty="0">
                <a:latin typeface="Arial" charset="0"/>
                <a:ea typeface="ＭＳ Ｐゴシック" charset="0"/>
                <a:hlinkClick r:id="rId2"/>
              </a:rPr>
              <a:t>www.conflittidimenticati.it</a:t>
            </a:r>
            <a:r>
              <a:rPr lang="it-IT" sz="2400" dirty="0">
                <a:latin typeface="Arial" charset="0"/>
                <a:ea typeface="ＭＳ Ｐゴシック" charset="0"/>
              </a:rPr>
              <a:t>) http://</a:t>
            </a:r>
            <a:r>
              <a:rPr lang="it-IT" sz="2400" dirty="0" err="1">
                <a:latin typeface="Arial" charset="0"/>
                <a:ea typeface="ＭＳ Ｐゴシック" charset="0"/>
              </a:rPr>
              <a:t>ospiti.peacelink.it</a:t>
            </a:r>
            <a:r>
              <a:rPr lang="it-IT" sz="2400" dirty="0">
                <a:latin typeface="Arial" charset="0"/>
                <a:ea typeface="ＭＳ Ｐゴシック" charset="0"/>
              </a:rPr>
              <a:t>/cd/i/2306_1.html</a:t>
            </a:r>
          </a:p>
          <a:p>
            <a:r>
              <a:rPr lang="it-IT" sz="2400" dirty="0" err="1" smtClean="0">
                <a:latin typeface="Arial" charset="0"/>
                <a:ea typeface="ＭＳ Ｐゴシック" charset="0"/>
              </a:rPr>
              <a:t>InterLex.it</a:t>
            </a:r>
            <a:r>
              <a:rPr lang="it-IT" sz="2400" dirty="0">
                <a:latin typeface="Arial" charset="0"/>
                <a:ea typeface="ＭＳ Ｐゴシック" charset="0"/>
              </a:rPr>
              <a:t> </a:t>
            </a:r>
            <a:r>
              <a:rPr lang="it-IT" sz="2400" dirty="0">
                <a:latin typeface="Arial" charset="0"/>
                <a:ea typeface="ＭＳ Ｐゴシック" charset="0"/>
                <a:hlinkClick r:id="rId3"/>
              </a:rPr>
              <a:t>http://www.interlex.it/testi/</a:t>
            </a:r>
            <a:r>
              <a:rPr lang="it-IT" sz="2400" dirty="0" smtClean="0">
                <a:latin typeface="Arial" charset="0"/>
                <a:ea typeface="ＭＳ Ｐゴシック" charset="0"/>
                <a:hlinkClick r:id="rId3"/>
              </a:rPr>
              <a:t>dichuniv.htm</a:t>
            </a:r>
            <a:r>
              <a:rPr lang="it-IT" sz="2400" dirty="0" smtClean="0">
                <a:latin typeface="Arial" charset="0"/>
                <a:ea typeface="ＭＳ Ｐゴシック" charset="0"/>
              </a:rPr>
              <a:t>  (</a:t>
            </a:r>
            <a:r>
              <a:rPr lang="it-IT" sz="2400" dirty="0" err="1"/>
              <a:t>InterLex</a:t>
            </a:r>
            <a:r>
              <a:rPr lang="it-IT" sz="2400" dirty="0"/>
              <a:t> è un periodico plurisettimanale di carattere informativo, scientifico e culturale giuridico</a:t>
            </a:r>
            <a:r>
              <a:rPr lang="it-IT" sz="2400" dirty="0" smtClean="0"/>
              <a:t>.)</a:t>
            </a:r>
            <a:endParaRPr lang="it-IT" sz="2400" dirty="0">
              <a:latin typeface="Arial" charset="0"/>
              <a:ea typeface="ＭＳ Ｐゴシック" charset="0"/>
            </a:endParaRPr>
          </a:p>
          <a:p>
            <a:endParaRPr lang="it-IT" sz="2400" dirty="0">
              <a:latin typeface="Arial" charset="0"/>
              <a:ea typeface="ＭＳ Ｐゴシック" charset="0"/>
            </a:endParaRPr>
          </a:p>
          <a:p>
            <a:endParaRPr lang="it-IT" dirty="0">
              <a:latin typeface="Arial" charset="0"/>
              <a:ea typeface="ＭＳ Ｐゴシック" charset="0"/>
            </a:endParaRPr>
          </a:p>
        </p:txBody>
      </p:sp>
    </p:spTree>
    <p:extLst>
      <p:ext uri="{BB962C8B-B14F-4D97-AF65-F5344CB8AC3E}">
        <p14:creationId xmlns:p14="http://schemas.microsoft.com/office/powerpoint/2010/main" val="36372288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err="1" smtClean="0"/>
              <a:t>Diritti</a:t>
            </a:r>
            <a:r>
              <a:rPr lang="fr-CA" sz="2800" dirty="0" smtClean="0"/>
              <a:t> </a:t>
            </a:r>
            <a:r>
              <a:rPr lang="fr-CA" sz="2800" dirty="0" err="1" smtClean="0"/>
              <a:t>umani</a:t>
            </a:r>
            <a:r>
              <a:rPr lang="fr-CA" sz="2800" dirty="0" smtClean="0"/>
              <a:t> o </a:t>
            </a:r>
            <a:r>
              <a:rPr lang="fr-CA" sz="2800" dirty="0" err="1" smtClean="0"/>
              <a:t>Diritti</a:t>
            </a:r>
            <a:r>
              <a:rPr lang="fr-CA" sz="2800" dirty="0" smtClean="0"/>
              <a:t> </a:t>
            </a:r>
            <a:r>
              <a:rPr lang="fr-CA" sz="2800" dirty="0" err="1" smtClean="0"/>
              <a:t>dell’Uomo</a:t>
            </a:r>
            <a:r>
              <a:rPr lang="fr-CA" sz="2800" dirty="0" smtClean="0"/>
              <a:t>?</a:t>
            </a:r>
            <a:endParaRPr lang="fr-CA" sz="2800" dirty="0"/>
          </a:p>
        </p:txBody>
      </p:sp>
      <p:sp>
        <p:nvSpPr>
          <p:cNvPr id="3" name="Segnaposto contenuto 2"/>
          <p:cNvSpPr>
            <a:spLocks noGrp="1"/>
          </p:cNvSpPr>
          <p:nvPr>
            <p:ph idx="1"/>
          </p:nvPr>
        </p:nvSpPr>
        <p:spPr/>
        <p:txBody>
          <a:bodyPr>
            <a:normAutofit/>
          </a:bodyPr>
          <a:lstStyle/>
          <a:p>
            <a:r>
              <a:rPr lang="it-IT" sz="2400" b="1" dirty="0"/>
              <a:t>Giornata internazionale dei Diritti Umani: 70° Anniversario della Dichiarazione Universale dei Diritti dell’Uomo</a:t>
            </a:r>
          </a:p>
          <a:p>
            <a:r>
              <a:rPr lang="it-IT" sz="2400" dirty="0">
                <a:hlinkClick r:id="rId2"/>
              </a:rPr>
              <a:t>https://www.esteri.it/mae/it</a:t>
            </a:r>
            <a:r>
              <a:rPr lang="it-IT" sz="2400" dirty="0" smtClean="0">
                <a:hlinkClick r:id="rId2"/>
              </a:rPr>
              <a:t>/</a:t>
            </a:r>
            <a:r>
              <a:rPr lang="it-IT" sz="2400" dirty="0" smtClean="0"/>
              <a:t> 2018</a:t>
            </a:r>
            <a:r>
              <a:rPr lang="it-IT" sz="2400" dirty="0"/>
              <a:t>-12-</a:t>
            </a:r>
            <a:r>
              <a:rPr lang="it-IT" sz="2400" dirty="0" smtClean="0"/>
              <a:t>10 </a:t>
            </a:r>
            <a:endParaRPr lang="it-IT" sz="2400" dirty="0"/>
          </a:p>
          <a:p>
            <a:endParaRPr lang="fr-CA" sz="2400" dirty="0"/>
          </a:p>
        </p:txBody>
      </p:sp>
    </p:spTree>
    <p:extLst>
      <p:ext uri="{BB962C8B-B14F-4D97-AF65-F5344CB8AC3E}">
        <p14:creationId xmlns:p14="http://schemas.microsoft.com/office/powerpoint/2010/main" val="1047567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lstStyle/>
          <a:p>
            <a:pPr eaLnBrk="1" hangingPunct="1"/>
            <a:r>
              <a:rPr lang="fr-FR" sz="2800" dirty="0" smtClean="0">
                <a:latin typeface="Arial" charset="0"/>
                <a:ea typeface="ＭＳ Ｐゴシック" charset="0"/>
              </a:rPr>
              <a:t>Banque de données UE </a:t>
            </a:r>
            <a:r>
              <a:rPr lang="fr-FR" sz="2800" dirty="0">
                <a:latin typeface="Arial" charset="0"/>
                <a:ea typeface="ＭＳ Ｐゴシック" charset="0"/>
              </a:rPr>
              <a:t>IATE*</a:t>
            </a:r>
          </a:p>
        </p:txBody>
      </p:sp>
      <p:sp>
        <p:nvSpPr>
          <p:cNvPr id="43010" name="Rectangle 3"/>
          <p:cNvSpPr>
            <a:spLocks noGrp="1"/>
          </p:cNvSpPr>
          <p:nvPr>
            <p:ph type="body" idx="1"/>
          </p:nvPr>
        </p:nvSpPr>
        <p:spPr/>
        <p:txBody>
          <a:bodyPr/>
          <a:lstStyle/>
          <a:p>
            <a:pPr algn="just" eaLnBrk="1" hangingPunct="1"/>
            <a:r>
              <a:rPr lang="it-IT" sz="2400" dirty="0" smtClean="0">
                <a:latin typeface="Arial" charset="0"/>
                <a:ea typeface="ＭＳ Ｐゴシック" charset="0"/>
              </a:rPr>
              <a:t>C</a:t>
            </a:r>
            <a:r>
              <a:rPr lang="fr-FR" sz="2400" dirty="0" err="1" smtClean="0">
                <a:latin typeface="Arial" charset="0"/>
                <a:ea typeface="ＭＳ Ｐゴシック" charset="0"/>
              </a:rPr>
              <a:t>ertaines</a:t>
            </a:r>
            <a:r>
              <a:rPr lang="fr-FR" sz="2400" dirty="0" smtClean="0">
                <a:latin typeface="Arial" charset="0"/>
                <a:ea typeface="ＭＳ Ｐゴシック" charset="0"/>
              </a:rPr>
              <a:t> fois : «</a:t>
            </a:r>
            <a:r>
              <a:rPr lang="fr-FR" sz="2400" dirty="0">
                <a:latin typeface="Arial" charset="0"/>
                <a:ea typeface="ＭＳ Ｐゴシック" charset="0"/>
              </a:rPr>
              <a:t> </a:t>
            </a:r>
            <a:r>
              <a:rPr lang="fr-FR" sz="2400" dirty="0" err="1">
                <a:latin typeface="Arial" charset="0"/>
                <a:ea typeface="ＭＳ Ｐゴシック" charset="0"/>
              </a:rPr>
              <a:t>Diritti</a:t>
            </a:r>
            <a:r>
              <a:rPr lang="fr-FR" sz="2400" dirty="0">
                <a:latin typeface="Arial" charset="0"/>
                <a:ea typeface="ＭＳ Ｐゴシック" charset="0"/>
              </a:rPr>
              <a:t> </a:t>
            </a:r>
            <a:r>
              <a:rPr lang="fr-FR" sz="2400" dirty="0" err="1">
                <a:latin typeface="Arial" charset="0"/>
                <a:ea typeface="ＭＳ Ｐゴシック" charset="0"/>
              </a:rPr>
              <a:t>dell’uomo</a:t>
            </a:r>
            <a:r>
              <a:rPr lang="fr-FR" sz="2400" dirty="0">
                <a:latin typeface="Arial" charset="0"/>
                <a:ea typeface="ＭＳ Ｐゴシック" charset="0"/>
              </a:rPr>
              <a:t> », </a:t>
            </a:r>
            <a:r>
              <a:rPr lang="fr-FR" sz="2400" dirty="0" smtClean="0">
                <a:latin typeface="Arial" charset="0"/>
                <a:ea typeface="ＭＳ Ｐゴシック" charset="0"/>
              </a:rPr>
              <a:t>d’autres fois </a:t>
            </a:r>
            <a:r>
              <a:rPr lang="fr-FR" sz="2400" dirty="0">
                <a:latin typeface="Arial" charset="0"/>
                <a:ea typeface="ＭＳ Ｐゴシック" charset="0"/>
              </a:rPr>
              <a:t>« </a:t>
            </a:r>
            <a:r>
              <a:rPr lang="fr-FR" sz="2400" dirty="0" err="1">
                <a:latin typeface="Arial" charset="0"/>
                <a:ea typeface="ＭＳ Ｐゴシック" charset="0"/>
              </a:rPr>
              <a:t>diritti</a:t>
            </a:r>
            <a:r>
              <a:rPr lang="fr-FR" sz="2400" dirty="0">
                <a:latin typeface="Arial" charset="0"/>
                <a:ea typeface="ＭＳ Ｐゴシック" charset="0"/>
              </a:rPr>
              <a:t> </a:t>
            </a:r>
            <a:r>
              <a:rPr lang="fr-FR" sz="2400" dirty="0" err="1">
                <a:latin typeface="Arial" charset="0"/>
                <a:ea typeface="ＭＳ Ｐゴシック" charset="0"/>
              </a:rPr>
              <a:t>umani</a:t>
            </a:r>
            <a:r>
              <a:rPr lang="fr-FR" sz="2400" dirty="0">
                <a:latin typeface="Arial" charset="0"/>
                <a:ea typeface="ＭＳ Ｐゴシック" charset="0"/>
              </a:rPr>
              <a:t> » </a:t>
            </a:r>
            <a:r>
              <a:rPr lang="fr-FR" sz="2400" dirty="0" smtClean="0">
                <a:latin typeface="Arial" charset="0"/>
                <a:ea typeface="ＭＳ Ｐゴシック" charset="0"/>
              </a:rPr>
              <a:t>et quelques fois des 2 équivalents (selon l’institution et le domaine)</a:t>
            </a:r>
          </a:p>
          <a:p>
            <a:pPr algn="just"/>
            <a:r>
              <a:rPr lang="fr-FR" sz="2400" dirty="0">
                <a:latin typeface="Arial" charset="0"/>
                <a:ea typeface="ＭＳ Ｐゴシック" charset="0"/>
              </a:rPr>
              <a:t>allons voir sur </a:t>
            </a:r>
            <a:r>
              <a:rPr lang="fr-FR" sz="2400" dirty="0" err="1">
                <a:latin typeface="Arial" charset="0"/>
                <a:ea typeface="ＭＳ Ｐゴシック" charset="0"/>
              </a:rPr>
              <a:t>https</a:t>
            </a:r>
            <a:r>
              <a:rPr lang="fr-FR" sz="2400" dirty="0">
                <a:latin typeface="Arial" charset="0"/>
                <a:ea typeface="ＭＳ Ｐゴシック" charset="0"/>
              </a:rPr>
              <a:t>://</a:t>
            </a:r>
            <a:r>
              <a:rPr lang="fr-FR" sz="2400" dirty="0" err="1">
                <a:latin typeface="Arial" charset="0"/>
                <a:ea typeface="ＭＳ Ｐゴシック" charset="0"/>
              </a:rPr>
              <a:t>iate.europa.eu</a:t>
            </a:r>
            <a:endParaRPr lang="fr-FR" sz="2400" dirty="0" smtClean="0">
              <a:latin typeface="Arial" charset="0"/>
              <a:ea typeface="ＭＳ Ｐゴシック" charset="0"/>
            </a:endParaRPr>
          </a:p>
          <a:p>
            <a:pPr eaLnBrk="1" hangingPunct="1"/>
            <a:endParaRPr lang="fr-FR" sz="2400" dirty="0">
              <a:latin typeface="Arial" charset="0"/>
              <a:ea typeface="ＭＳ Ｐゴシック" charset="0"/>
            </a:endParaRPr>
          </a:p>
          <a:p>
            <a:pPr algn="just" eaLnBrk="1" hangingPunct="1"/>
            <a:r>
              <a:rPr lang="fr-FR" sz="2400" dirty="0" smtClean="0">
                <a:latin typeface="Arial" charset="0"/>
                <a:ea typeface="ＭＳ Ｐゴシック" charset="0"/>
              </a:rPr>
              <a:t>*</a:t>
            </a:r>
            <a:r>
              <a:rPr lang="fr-FR" sz="2400" dirty="0" err="1">
                <a:latin typeface="Arial" charset="0"/>
                <a:ea typeface="ＭＳ Ｐゴシック" charset="0"/>
              </a:rPr>
              <a:t>Inter-Active</a:t>
            </a:r>
            <a:r>
              <a:rPr lang="fr-FR" sz="2400" dirty="0">
                <a:latin typeface="Arial" charset="0"/>
                <a:ea typeface="ＭＳ Ｐゴシック" charset="0"/>
              </a:rPr>
              <a:t> </a:t>
            </a:r>
            <a:r>
              <a:rPr lang="fr-FR" sz="2400" dirty="0" err="1">
                <a:latin typeface="Arial" charset="0"/>
                <a:ea typeface="ＭＳ Ｐゴシック" charset="0"/>
              </a:rPr>
              <a:t>Terminology</a:t>
            </a:r>
            <a:r>
              <a:rPr lang="fr-FR" sz="2400" dirty="0">
                <a:latin typeface="Arial" charset="0"/>
                <a:ea typeface="ＭＳ Ｐゴシック" charset="0"/>
              </a:rPr>
              <a:t> for Europe. </a:t>
            </a:r>
            <a:r>
              <a:rPr lang="fr-FR" sz="2400" dirty="0" err="1">
                <a:latin typeface="Arial" charset="0"/>
                <a:ea typeface="ＭＳ Ｐゴシック" charset="0"/>
              </a:rPr>
              <a:t>Creata</a:t>
            </a:r>
            <a:r>
              <a:rPr lang="fr-FR" sz="2400" dirty="0">
                <a:latin typeface="Arial" charset="0"/>
                <a:ea typeface="ＭＳ Ｐゴシック" charset="0"/>
              </a:rPr>
              <a:t> </a:t>
            </a:r>
            <a:r>
              <a:rPr lang="fr-FR" sz="2400" dirty="0" err="1">
                <a:latin typeface="Arial" charset="0"/>
                <a:ea typeface="ＭＳ Ｐゴシック" charset="0"/>
              </a:rPr>
              <a:t>nel</a:t>
            </a:r>
            <a:r>
              <a:rPr lang="fr-FR" sz="2400" dirty="0">
                <a:latin typeface="Arial" charset="0"/>
                <a:ea typeface="ＭＳ Ｐゴシック" charset="0"/>
              </a:rPr>
              <a:t> 2004 e </a:t>
            </a:r>
            <a:r>
              <a:rPr lang="fr-FR" sz="2400" dirty="0" err="1">
                <a:latin typeface="Arial" charset="0"/>
                <a:ea typeface="ＭＳ Ｐゴシック" charset="0"/>
              </a:rPr>
              <a:t>aperta</a:t>
            </a:r>
            <a:r>
              <a:rPr lang="fr-FR" sz="2400" dirty="0">
                <a:latin typeface="Arial" charset="0"/>
                <a:ea typeface="ＭＳ Ｐゴシック" charset="0"/>
              </a:rPr>
              <a:t> al </a:t>
            </a:r>
            <a:r>
              <a:rPr lang="fr-FR" sz="2400" dirty="0" err="1">
                <a:latin typeface="Arial" charset="0"/>
                <a:ea typeface="ＭＳ Ｐゴシック" charset="0"/>
              </a:rPr>
              <a:t>pubblico</a:t>
            </a:r>
            <a:r>
              <a:rPr lang="fr-FR" sz="2400" dirty="0">
                <a:latin typeface="Arial" charset="0"/>
                <a:ea typeface="ＭＳ Ｐゴシック" charset="0"/>
              </a:rPr>
              <a:t>  </a:t>
            </a:r>
            <a:r>
              <a:rPr lang="fr-FR" sz="2400" dirty="0" err="1">
                <a:latin typeface="Arial" charset="0"/>
                <a:ea typeface="ＭＳ Ｐゴシック" charset="0"/>
              </a:rPr>
              <a:t>enl</a:t>
            </a:r>
            <a:r>
              <a:rPr lang="fr-FR" sz="2400" dirty="0">
                <a:latin typeface="Arial" charset="0"/>
                <a:ea typeface="ＭＳ Ｐゴシック" charset="0"/>
              </a:rPr>
              <a:t> 2007, l’IATE : </a:t>
            </a:r>
            <a:r>
              <a:rPr lang="fr-FR" sz="2400" dirty="0" err="1">
                <a:latin typeface="Arial" charset="0"/>
                <a:ea typeface="ＭＳ Ｐゴシック" charset="0"/>
              </a:rPr>
              <a:t>Eurodicautom</a:t>
            </a:r>
            <a:r>
              <a:rPr lang="fr-FR" sz="2400" dirty="0">
                <a:latin typeface="Arial" charset="0"/>
                <a:ea typeface="ＭＳ Ｐゴシック" charset="0"/>
              </a:rPr>
              <a:t> (Commission européenne) ; TIS (Conseil européen) ; Euterpe (Parlement européen) ; </a:t>
            </a:r>
            <a:r>
              <a:rPr lang="fr-FR" sz="2400" dirty="0" err="1">
                <a:latin typeface="Arial" charset="0"/>
                <a:ea typeface="ＭＳ Ｐゴシック" charset="0"/>
              </a:rPr>
              <a:t>Euroterms</a:t>
            </a:r>
            <a:r>
              <a:rPr lang="fr-FR" sz="2400" dirty="0">
                <a:latin typeface="Arial" charset="0"/>
                <a:ea typeface="ＭＳ Ｐゴシック" charset="0"/>
              </a:rPr>
              <a:t> (Centre de traduction)  et CDCTERM (Cour des comptes européenne).</a:t>
            </a:r>
          </a:p>
          <a:p>
            <a:pPr eaLnBrk="1" hangingPunct="1"/>
            <a:endParaRPr lang="it-IT" sz="2400" dirty="0">
              <a:latin typeface="Arial" charset="0"/>
              <a:ea typeface="ＭＳ Ｐゴシック" charset="0"/>
            </a:endParaRPr>
          </a:p>
          <a:p>
            <a:pPr eaLnBrk="1" hangingPunct="1"/>
            <a:endParaRPr lang="it-IT" sz="2800" dirty="0">
              <a:latin typeface="Arial" charset="0"/>
              <a:ea typeface="ＭＳ Ｐゴシック" charset="0"/>
            </a:endParaRPr>
          </a:p>
          <a:p>
            <a:pPr eaLnBrk="1" hangingPunct="1"/>
            <a:endParaRPr lang="fr-FR" dirty="0">
              <a:latin typeface="Arial" charset="0"/>
              <a:ea typeface="ＭＳ Ｐゴシック" charset="0"/>
            </a:endParaRPr>
          </a:p>
        </p:txBody>
      </p:sp>
    </p:spTree>
    <p:extLst>
      <p:ext uri="{BB962C8B-B14F-4D97-AF65-F5344CB8AC3E}">
        <p14:creationId xmlns:p14="http://schemas.microsoft.com/office/powerpoint/2010/main" val="41272858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européenne</a:t>
            </a:r>
            <a:r>
              <a:rPr lang="it-IT" sz="2800" dirty="0"/>
              <a:t> </a:t>
            </a:r>
            <a:r>
              <a:rPr lang="it-IT" sz="2800" dirty="0" err="1"/>
              <a:t>des</a:t>
            </a:r>
            <a:r>
              <a:rPr lang="it-IT" sz="2800" dirty="0"/>
              <a:t> </a:t>
            </a:r>
            <a:r>
              <a:rPr lang="it-IT" sz="2800" dirty="0" err="1"/>
              <a:t>droits</a:t>
            </a:r>
            <a:r>
              <a:rPr lang="it-IT" sz="2800" dirty="0"/>
              <a:t> de l’</a:t>
            </a:r>
            <a:r>
              <a:rPr lang="it-IT" sz="2800" dirty="0" err="1"/>
              <a:t>homme</a:t>
            </a:r>
            <a:r>
              <a:rPr lang="it-IT" sz="2800" dirty="0"/>
              <a:t> </a:t>
            </a:r>
            <a:r>
              <a:rPr lang="it-IT" sz="2800" dirty="0" smtClean="0"/>
              <a:t/>
            </a:r>
            <a:br>
              <a:rPr lang="it-IT" sz="2800" dirty="0" smtClean="0"/>
            </a:br>
            <a:r>
              <a:rPr lang="it-IT" sz="2800" dirty="0" smtClean="0"/>
              <a:t>1953</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a:t>La </a:t>
            </a:r>
            <a:r>
              <a:rPr lang="fr-FR" sz="2400" dirty="0" smtClean="0"/>
              <a:t>Convention de sauvegarde des droits de l’homme et libertés fondamentales, plus connue sous le nom de Convention européenne des droits de l’homme a été ouverte à la signature à Rome le 4 novembre 1950 et est entrée en vigueur en 1953. Elle a été le premier instrument concrétisant et rendant contraignants certains des droits énoncés dans la Déclaration Universelle des Droits de l’Homme.</a:t>
            </a:r>
          </a:p>
          <a:p>
            <a:pPr algn="just"/>
            <a:r>
              <a:rPr lang="it-IT" sz="2400" dirty="0" err="1" smtClean="0"/>
              <a:t>Depuis</a:t>
            </a:r>
            <a:r>
              <a:rPr lang="it-IT" sz="2400" dirty="0" smtClean="0"/>
              <a:t> </a:t>
            </a:r>
            <a:r>
              <a:rPr lang="it-IT" sz="2400" dirty="0"/>
              <a:t>son </a:t>
            </a:r>
            <a:r>
              <a:rPr lang="it-IT" sz="2400" dirty="0" err="1"/>
              <a:t>adoption</a:t>
            </a:r>
            <a:r>
              <a:rPr lang="it-IT" sz="2400" dirty="0"/>
              <a:t> en 1950, la Convention a </a:t>
            </a:r>
            <a:r>
              <a:rPr lang="it-IT" sz="2400" dirty="0" err="1"/>
              <a:t>été</a:t>
            </a:r>
            <a:r>
              <a:rPr lang="it-IT" sz="2400" dirty="0"/>
              <a:t> </a:t>
            </a:r>
            <a:r>
              <a:rPr lang="it-IT" sz="2400" dirty="0" err="1"/>
              <a:t>amendée</a:t>
            </a:r>
            <a:r>
              <a:rPr lang="it-IT" sz="2400" dirty="0"/>
              <a:t> </a:t>
            </a:r>
            <a:r>
              <a:rPr lang="it-IT" sz="2400" dirty="0" err="1"/>
              <a:t>plusieurs</a:t>
            </a:r>
            <a:r>
              <a:rPr lang="it-IT" sz="2400" dirty="0"/>
              <a:t> fois et </a:t>
            </a:r>
            <a:r>
              <a:rPr lang="it-IT" sz="2400" dirty="0" err="1"/>
              <a:t>enrichie</a:t>
            </a:r>
            <a:r>
              <a:rPr lang="it-IT" sz="2400" dirty="0"/>
              <a:t> de </a:t>
            </a:r>
            <a:r>
              <a:rPr lang="it-IT" sz="2400" dirty="0" err="1"/>
              <a:t>nombreux</a:t>
            </a:r>
            <a:r>
              <a:rPr lang="it-IT" sz="2400" dirty="0"/>
              <a:t> </a:t>
            </a:r>
            <a:r>
              <a:rPr lang="it-IT" sz="2400" dirty="0" err="1"/>
              <a:t>droits</a:t>
            </a:r>
            <a:r>
              <a:rPr lang="it-IT" sz="2400" dirty="0"/>
              <a:t> qui </a:t>
            </a:r>
            <a:r>
              <a:rPr lang="it-IT" sz="2400" dirty="0" err="1"/>
              <a:t>sont</a:t>
            </a:r>
            <a:r>
              <a:rPr lang="it-IT" sz="2400" dirty="0"/>
              <a:t> </a:t>
            </a:r>
            <a:r>
              <a:rPr lang="it-IT" sz="2400" dirty="0" err="1"/>
              <a:t>venus</a:t>
            </a:r>
            <a:r>
              <a:rPr lang="it-IT" sz="2400" dirty="0"/>
              <a:t> s’</a:t>
            </a:r>
            <a:r>
              <a:rPr lang="it-IT" sz="2400" dirty="0" err="1"/>
              <a:t>ajouter</a:t>
            </a:r>
            <a:r>
              <a:rPr lang="it-IT" sz="2400" dirty="0"/>
              <a:t> </a:t>
            </a:r>
            <a:r>
              <a:rPr lang="it-IT" sz="2400" dirty="0" err="1"/>
              <a:t>au</a:t>
            </a:r>
            <a:r>
              <a:rPr lang="it-IT" sz="2400" dirty="0"/>
              <a:t> texte </a:t>
            </a:r>
            <a:r>
              <a:rPr lang="it-IT" sz="2400" dirty="0" err="1"/>
              <a:t>initial</a:t>
            </a:r>
            <a:r>
              <a:rPr lang="it-IT" sz="2400" dirty="0" smtClean="0"/>
              <a:t>.</a:t>
            </a:r>
          </a:p>
          <a:p>
            <a:pPr algn="just"/>
            <a:r>
              <a:rPr lang="it-IT" sz="2400" dirty="0" err="1"/>
              <a:t>https</a:t>
            </a:r>
            <a:r>
              <a:rPr lang="it-IT" sz="2400" dirty="0"/>
              <a:t>://</a:t>
            </a:r>
            <a:r>
              <a:rPr lang="it-IT" sz="2400" dirty="0" err="1"/>
              <a:t>www.echr.coe.int</a:t>
            </a:r>
            <a:r>
              <a:rPr lang="it-IT" sz="2400" dirty="0"/>
              <a:t>/</a:t>
            </a:r>
            <a:r>
              <a:rPr lang="it-IT" sz="2400" dirty="0" err="1"/>
              <a:t>Pages</a:t>
            </a:r>
            <a:r>
              <a:rPr lang="it-IT" sz="2400" dirty="0"/>
              <a:t>/</a:t>
            </a:r>
            <a:r>
              <a:rPr lang="it-IT" sz="2400" dirty="0" err="1"/>
              <a:t>home.aspx?p</a:t>
            </a:r>
            <a:r>
              <a:rPr lang="it-IT" sz="2400" dirty="0"/>
              <a:t>=</a:t>
            </a:r>
            <a:r>
              <a:rPr lang="it-IT" sz="2400" dirty="0" err="1"/>
              <a:t>basictexts&amp;c</a:t>
            </a:r>
            <a:r>
              <a:rPr lang="it-IT" sz="2400" dirty="0"/>
              <a:t>=</a:t>
            </a:r>
            <a:r>
              <a:rPr lang="it-IT" sz="2400" dirty="0" err="1"/>
              <a:t>fre</a:t>
            </a:r>
            <a:endParaRPr lang="it-IT" sz="2400" dirty="0"/>
          </a:p>
          <a:p>
            <a:endParaRPr lang="fr-CA" sz="2400" dirty="0"/>
          </a:p>
        </p:txBody>
      </p:sp>
    </p:spTree>
    <p:extLst>
      <p:ext uri="{BB962C8B-B14F-4D97-AF65-F5344CB8AC3E}">
        <p14:creationId xmlns:p14="http://schemas.microsoft.com/office/powerpoint/2010/main" val="15087557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Pacte international relatif aux droits civils et politiques</a:t>
            </a:r>
            <a:br>
              <a:rPr lang="fr-CA" sz="2800" dirty="0"/>
            </a:br>
            <a:r>
              <a:rPr lang="fr-CA" sz="2800" dirty="0" smtClean="0"/>
              <a:t>1976</a:t>
            </a:r>
            <a:endParaRPr lang="fr-CA" sz="2800" dirty="0"/>
          </a:p>
        </p:txBody>
      </p:sp>
      <p:sp>
        <p:nvSpPr>
          <p:cNvPr id="3" name="Segnaposto contenuto 2"/>
          <p:cNvSpPr>
            <a:spLocks noGrp="1"/>
          </p:cNvSpPr>
          <p:nvPr>
            <p:ph idx="1"/>
          </p:nvPr>
        </p:nvSpPr>
        <p:spPr/>
        <p:txBody>
          <a:bodyPr>
            <a:normAutofit/>
          </a:bodyPr>
          <a:lstStyle/>
          <a:p>
            <a:pPr algn="just"/>
            <a:r>
              <a:rPr lang="fr-CA" sz="2400" dirty="0" smtClean="0"/>
              <a:t>Adopté </a:t>
            </a:r>
            <a:r>
              <a:rPr lang="fr-CA" sz="2400" dirty="0"/>
              <a:t>et ouvert à la signature, à la ratification et à l'adhésion par l'Assemblée générale dans sa résolution 2200 A (XXI) du 16 décembre 1966</a:t>
            </a:r>
          </a:p>
          <a:p>
            <a:pPr algn="just"/>
            <a:r>
              <a:rPr lang="fr-CA" sz="2400" dirty="0"/>
              <a:t>Entrée en vigueur: le 23 mars 1976, conformément aux dispositions de l'article </a:t>
            </a:r>
            <a:r>
              <a:rPr lang="fr-CA" sz="2400" dirty="0" smtClean="0"/>
              <a:t>49</a:t>
            </a:r>
          </a:p>
          <a:p>
            <a:pPr algn="just"/>
            <a:endParaRPr lang="fr-CA" sz="2400" dirty="0"/>
          </a:p>
          <a:p>
            <a:pPr algn="just"/>
            <a:endParaRPr lang="fr-CA" sz="2400" dirty="0" smtClean="0"/>
          </a:p>
          <a:p>
            <a:pPr algn="just"/>
            <a:r>
              <a:rPr lang="fr-CA" sz="2400" dirty="0" err="1"/>
              <a:t>https</a:t>
            </a:r>
            <a:r>
              <a:rPr lang="fr-CA" sz="2400" dirty="0"/>
              <a:t>://</a:t>
            </a:r>
            <a:r>
              <a:rPr lang="fr-CA" sz="2400" dirty="0" err="1"/>
              <a:t>www.ohchr.org</a:t>
            </a:r>
            <a:r>
              <a:rPr lang="fr-CA" sz="2400" dirty="0"/>
              <a:t>/</a:t>
            </a:r>
            <a:r>
              <a:rPr lang="fr-CA" sz="2400" dirty="0" err="1"/>
              <a:t>fr</a:t>
            </a:r>
            <a:r>
              <a:rPr lang="fr-CA" sz="2400" dirty="0"/>
              <a:t>/</a:t>
            </a:r>
            <a:r>
              <a:rPr lang="fr-CA" sz="2400" dirty="0" err="1"/>
              <a:t>professionalinterest</a:t>
            </a:r>
            <a:r>
              <a:rPr lang="fr-CA" sz="2400" dirty="0"/>
              <a:t>/pages/</a:t>
            </a:r>
            <a:r>
              <a:rPr lang="fr-CA" sz="2400" dirty="0" err="1"/>
              <a:t>ccpr.aspx</a:t>
            </a:r>
            <a:endParaRPr lang="fr-CA" sz="2400" dirty="0"/>
          </a:p>
          <a:p>
            <a:endParaRPr lang="fr-CA" sz="2400" dirty="0"/>
          </a:p>
        </p:txBody>
      </p:sp>
    </p:spTree>
    <p:extLst>
      <p:ext uri="{BB962C8B-B14F-4D97-AF65-F5344CB8AC3E}">
        <p14:creationId xmlns:p14="http://schemas.microsoft.com/office/powerpoint/2010/main" val="384891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olo 1"/>
          <p:cNvSpPr>
            <a:spLocks noGrp="1"/>
          </p:cNvSpPr>
          <p:nvPr>
            <p:ph type="title"/>
          </p:nvPr>
        </p:nvSpPr>
        <p:spPr/>
        <p:txBody>
          <a:bodyPr/>
          <a:lstStyle/>
          <a:p>
            <a:r>
              <a:rPr lang="it-IT" altLang="it-IT" sz="2800" smtClean="0"/>
              <a:t>Le langage juridique</a:t>
            </a:r>
          </a:p>
        </p:txBody>
      </p:sp>
      <p:sp>
        <p:nvSpPr>
          <p:cNvPr id="44035" name="Segnaposto contenuto 2"/>
          <p:cNvSpPr>
            <a:spLocks noGrp="1"/>
          </p:cNvSpPr>
          <p:nvPr>
            <p:ph idx="1"/>
          </p:nvPr>
        </p:nvSpPr>
        <p:spPr/>
        <p:txBody>
          <a:bodyPr/>
          <a:lstStyle/>
          <a:p>
            <a:pPr algn="just"/>
            <a:r>
              <a:rPr lang="it-IT" altLang="it-IT" sz="2400" dirty="0" err="1" smtClean="0"/>
              <a:t>Au</a:t>
            </a:r>
            <a:r>
              <a:rPr lang="it-IT" altLang="it-IT" sz="2400" dirty="0" smtClean="0"/>
              <a:t> </a:t>
            </a:r>
            <a:r>
              <a:rPr lang="it-IT" altLang="it-IT" sz="2400" dirty="0" err="1" smtClean="0"/>
              <a:t>sein</a:t>
            </a:r>
            <a:r>
              <a:rPr lang="it-IT" altLang="it-IT" sz="2400" dirty="0" smtClean="0"/>
              <a:t> </a:t>
            </a:r>
            <a:r>
              <a:rPr lang="it-IT" altLang="it-IT" sz="2400" dirty="0" err="1" smtClean="0"/>
              <a:t>du</a:t>
            </a:r>
            <a:r>
              <a:rPr lang="it-IT" altLang="it-IT" sz="2400" dirty="0" smtClean="0"/>
              <a:t> </a:t>
            </a:r>
            <a:r>
              <a:rPr lang="it-IT" altLang="it-IT" sz="2400" dirty="0" err="1" smtClean="0"/>
              <a:t>langage</a:t>
            </a:r>
            <a:r>
              <a:rPr lang="it-IT" altLang="it-IT" sz="2400" dirty="0" smtClean="0"/>
              <a:t>, </a:t>
            </a:r>
            <a:r>
              <a:rPr lang="it-IT" altLang="it-IT" sz="2400" dirty="0" err="1" smtClean="0"/>
              <a:t>les</a:t>
            </a:r>
            <a:r>
              <a:rPr lang="it-IT" altLang="it-IT" sz="2400" dirty="0" smtClean="0"/>
              <a:t> </a:t>
            </a:r>
            <a:r>
              <a:rPr lang="it-IT" altLang="it-IT" sz="2400" dirty="0" err="1" smtClean="0"/>
              <a:t>particularités</a:t>
            </a:r>
            <a:r>
              <a:rPr lang="it-IT" altLang="it-IT" sz="2400" dirty="0" smtClean="0"/>
              <a:t> </a:t>
            </a:r>
            <a:r>
              <a:rPr lang="it-IT" altLang="it-IT" sz="2400" dirty="0" err="1" smtClean="0"/>
              <a:t>du</a:t>
            </a:r>
            <a:r>
              <a:rPr lang="it-IT" altLang="it-IT" sz="2400" dirty="0" smtClean="0"/>
              <a:t> </a:t>
            </a:r>
            <a:r>
              <a:rPr lang="it-IT" altLang="it-IT" sz="2400" dirty="0" err="1" smtClean="0"/>
              <a:t>langage</a:t>
            </a:r>
            <a:r>
              <a:rPr lang="it-IT" altLang="it-IT" sz="2400" dirty="0" smtClean="0"/>
              <a:t> </a:t>
            </a:r>
            <a:r>
              <a:rPr lang="it-IT" altLang="it-IT" sz="2400" dirty="0" err="1" smtClean="0"/>
              <a:t>juridique</a:t>
            </a:r>
            <a:r>
              <a:rPr lang="it-IT" altLang="it-IT" sz="2400" dirty="0" smtClean="0"/>
              <a:t> se </a:t>
            </a:r>
            <a:r>
              <a:rPr lang="it-IT" altLang="it-IT" sz="2400" dirty="0" err="1" smtClean="0"/>
              <a:t>manifestent</a:t>
            </a:r>
            <a:r>
              <a:rPr lang="it-IT" altLang="it-IT" sz="2400" dirty="0" smtClean="0"/>
              <a:t> </a:t>
            </a:r>
            <a:r>
              <a:rPr lang="it-IT" altLang="it-IT" sz="2400" dirty="0" err="1" smtClean="0"/>
              <a:t>dans</a:t>
            </a:r>
            <a:r>
              <a:rPr lang="it-IT" altLang="it-IT" sz="2400" dirty="0" smtClean="0"/>
              <a:t> la terminologie, la  </a:t>
            </a:r>
            <a:r>
              <a:rPr lang="it-IT" altLang="it-IT" sz="2400" dirty="0" err="1" smtClean="0"/>
              <a:t>phraséologie</a:t>
            </a:r>
            <a:r>
              <a:rPr lang="it-IT" altLang="it-IT" sz="2400" dirty="0" smtClean="0"/>
              <a:t>, </a:t>
            </a:r>
            <a:r>
              <a:rPr lang="it-IT" altLang="it-IT" sz="2400" dirty="0" err="1" smtClean="0"/>
              <a:t>ses</a:t>
            </a:r>
            <a:r>
              <a:rPr lang="it-IT" altLang="it-IT" sz="2400" dirty="0" smtClean="0"/>
              <a:t> </a:t>
            </a:r>
            <a:r>
              <a:rPr lang="it-IT" altLang="it-IT" sz="2400" dirty="0" err="1" smtClean="0"/>
              <a:t>verbes</a:t>
            </a:r>
            <a:r>
              <a:rPr lang="it-IT" altLang="it-IT" sz="2400" dirty="0" smtClean="0"/>
              <a:t>, </a:t>
            </a:r>
            <a:r>
              <a:rPr lang="it-IT" altLang="it-IT" sz="2400" dirty="0" err="1" smtClean="0"/>
              <a:t>ses</a:t>
            </a:r>
            <a:r>
              <a:rPr lang="it-IT" altLang="it-IT" sz="2400" dirty="0" smtClean="0"/>
              <a:t> </a:t>
            </a:r>
            <a:r>
              <a:rPr lang="it-IT" altLang="it-IT" sz="2400" dirty="0" err="1" smtClean="0"/>
              <a:t>temps</a:t>
            </a:r>
            <a:r>
              <a:rPr lang="it-IT" altLang="it-IT" sz="2400" dirty="0" smtClean="0"/>
              <a:t> </a:t>
            </a:r>
            <a:r>
              <a:rPr lang="it-IT" altLang="it-IT" sz="2400" dirty="0" err="1" smtClean="0"/>
              <a:t>verbaux</a:t>
            </a:r>
            <a:r>
              <a:rPr lang="it-IT" altLang="it-IT" sz="2400" dirty="0" smtClean="0"/>
              <a:t>, </a:t>
            </a:r>
            <a:r>
              <a:rPr lang="it-IT" altLang="it-IT" sz="2400" dirty="0" err="1" smtClean="0"/>
              <a:t>ses</a:t>
            </a:r>
            <a:r>
              <a:rPr lang="it-IT" altLang="it-IT" sz="2400" dirty="0" smtClean="0"/>
              <a:t> </a:t>
            </a:r>
            <a:r>
              <a:rPr lang="it-IT" altLang="it-IT" sz="2400" dirty="0" err="1" smtClean="0"/>
              <a:t>formes</a:t>
            </a:r>
            <a:r>
              <a:rPr lang="it-IT" altLang="it-IT" sz="2400" dirty="0" smtClean="0"/>
              <a:t> </a:t>
            </a:r>
            <a:r>
              <a:rPr lang="it-IT" altLang="it-IT" sz="2400" dirty="0" err="1" smtClean="0"/>
              <a:t>rédactionnelles</a:t>
            </a:r>
            <a:r>
              <a:rPr lang="it-IT" altLang="it-IT" sz="2400" dirty="0" smtClean="0"/>
              <a:t> …</a:t>
            </a:r>
          </a:p>
          <a:p>
            <a:r>
              <a:rPr lang="it-IT" altLang="it-IT" sz="2400" dirty="0" err="1" smtClean="0"/>
              <a:t>Multiplicité</a:t>
            </a:r>
            <a:r>
              <a:rPr lang="it-IT" altLang="it-IT" sz="2400" dirty="0" smtClean="0"/>
              <a:t> </a:t>
            </a:r>
            <a:r>
              <a:rPr lang="it-IT" altLang="it-IT" sz="2400" dirty="0" err="1" smtClean="0"/>
              <a:t>des</a:t>
            </a:r>
            <a:r>
              <a:rPr lang="it-IT" altLang="it-IT" sz="2400" dirty="0" smtClean="0"/>
              <a:t> </a:t>
            </a:r>
            <a:r>
              <a:rPr lang="it-IT" altLang="it-IT" sz="2400" dirty="0" err="1" smtClean="0"/>
              <a:t>discours</a:t>
            </a:r>
            <a:r>
              <a:rPr lang="it-IT" altLang="it-IT" sz="2400" dirty="0" smtClean="0"/>
              <a:t> </a:t>
            </a:r>
            <a:r>
              <a:rPr lang="it-IT" altLang="it-IT" sz="2400" dirty="0" err="1" smtClean="0"/>
              <a:t>du</a:t>
            </a:r>
            <a:r>
              <a:rPr lang="it-IT" altLang="it-IT" sz="2400" dirty="0" smtClean="0"/>
              <a:t> </a:t>
            </a:r>
            <a:r>
              <a:rPr lang="it-IT" altLang="it-IT" sz="2400" dirty="0" err="1" smtClean="0"/>
              <a:t>droit</a:t>
            </a:r>
            <a:r>
              <a:rPr lang="it-IT" altLang="it-IT" sz="2400" dirty="0" smtClean="0"/>
              <a:t> :</a:t>
            </a:r>
          </a:p>
          <a:p>
            <a:r>
              <a:rPr lang="it-IT" altLang="it-IT" sz="2400" dirty="0" err="1" smtClean="0"/>
              <a:t>Ceux</a:t>
            </a:r>
            <a:r>
              <a:rPr lang="it-IT" altLang="it-IT" sz="2400" dirty="0" smtClean="0"/>
              <a:t> qui </a:t>
            </a:r>
            <a:r>
              <a:rPr lang="fr-FR" altLang="it-IT" sz="2400" dirty="0" smtClean="0"/>
              <a:t>é</a:t>
            </a:r>
            <a:r>
              <a:rPr lang="it-IT" altLang="it-IT" sz="2400" dirty="0" err="1" smtClean="0"/>
              <a:t>dictent</a:t>
            </a:r>
            <a:r>
              <a:rPr lang="it-IT" altLang="it-IT" sz="2400" dirty="0" smtClean="0"/>
              <a:t> le </a:t>
            </a:r>
            <a:r>
              <a:rPr lang="it-IT" altLang="it-IT" sz="2400" dirty="0" err="1" smtClean="0"/>
              <a:t>droit</a:t>
            </a:r>
            <a:r>
              <a:rPr lang="it-IT" altLang="it-IT" sz="2400" dirty="0" smtClean="0"/>
              <a:t> (</a:t>
            </a:r>
            <a:r>
              <a:rPr lang="it-IT" altLang="it-IT" sz="2400" dirty="0" err="1" smtClean="0"/>
              <a:t>législateurs</a:t>
            </a:r>
            <a:r>
              <a:rPr lang="it-IT" altLang="it-IT" sz="2400" dirty="0" smtClean="0"/>
              <a:t>)</a:t>
            </a:r>
          </a:p>
          <a:p>
            <a:r>
              <a:rPr lang="it-IT" altLang="it-IT" sz="2400" dirty="0" err="1" smtClean="0"/>
              <a:t>Ceux</a:t>
            </a:r>
            <a:r>
              <a:rPr lang="it-IT" altLang="it-IT" sz="2400" dirty="0" smtClean="0"/>
              <a:t> qui le </a:t>
            </a:r>
            <a:r>
              <a:rPr lang="it-IT" altLang="it-IT" sz="2400" dirty="0" err="1" smtClean="0"/>
              <a:t>disent</a:t>
            </a:r>
            <a:r>
              <a:rPr lang="it-IT" altLang="it-IT" sz="2400" dirty="0" smtClean="0"/>
              <a:t> (</a:t>
            </a:r>
            <a:r>
              <a:rPr lang="it-IT" altLang="it-IT" sz="2400" dirty="0" err="1" smtClean="0"/>
              <a:t>juges</a:t>
            </a:r>
            <a:r>
              <a:rPr lang="it-IT" altLang="it-IT" sz="2400" dirty="0" smtClean="0"/>
              <a:t>)</a:t>
            </a:r>
          </a:p>
          <a:p>
            <a:r>
              <a:rPr lang="it-IT" altLang="it-IT" sz="2400" dirty="0" err="1" smtClean="0"/>
              <a:t>Ceux</a:t>
            </a:r>
            <a:r>
              <a:rPr lang="it-IT" altLang="it-IT" sz="2400" dirty="0" smtClean="0"/>
              <a:t> qui l’</a:t>
            </a:r>
            <a:r>
              <a:rPr lang="it-IT" altLang="ja-JP" sz="2400" dirty="0" err="1" smtClean="0"/>
              <a:t>appliquent</a:t>
            </a:r>
            <a:r>
              <a:rPr lang="it-IT" altLang="ja-JP" sz="2400" dirty="0" smtClean="0"/>
              <a:t> et le </a:t>
            </a:r>
            <a:r>
              <a:rPr lang="it-IT" altLang="ja-JP" sz="2400" dirty="0" err="1" smtClean="0"/>
              <a:t>mettent</a:t>
            </a:r>
            <a:r>
              <a:rPr lang="it-IT" altLang="ja-JP" sz="2400" dirty="0" smtClean="0"/>
              <a:t> en oeuvre (</a:t>
            </a:r>
            <a:r>
              <a:rPr lang="it-IT" altLang="ja-JP" sz="2400" dirty="0" err="1" smtClean="0"/>
              <a:t>administration</a:t>
            </a:r>
            <a:r>
              <a:rPr lang="it-IT" altLang="ja-JP" sz="2400" dirty="0" smtClean="0"/>
              <a:t>, </a:t>
            </a:r>
            <a:r>
              <a:rPr lang="it-IT" altLang="ja-JP" sz="2400" dirty="0" err="1" smtClean="0"/>
              <a:t>professions</a:t>
            </a:r>
            <a:r>
              <a:rPr lang="it-IT" altLang="ja-JP" sz="2400" dirty="0" smtClean="0"/>
              <a:t> </a:t>
            </a:r>
            <a:r>
              <a:rPr lang="it-IT" altLang="ja-JP" sz="2400" dirty="0" err="1" smtClean="0"/>
              <a:t>judiciaires</a:t>
            </a:r>
            <a:r>
              <a:rPr lang="it-IT" altLang="ja-JP" sz="2400" dirty="0" smtClean="0"/>
              <a:t> et </a:t>
            </a:r>
            <a:r>
              <a:rPr lang="it-IT" altLang="ja-JP" sz="2400" dirty="0" err="1" smtClean="0"/>
              <a:t>juridiques</a:t>
            </a:r>
            <a:r>
              <a:rPr lang="it-IT" altLang="ja-JP" sz="2400" dirty="0" smtClean="0"/>
              <a:t>)</a:t>
            </a:r>
          </a:p>
          <a:p>
            <a:r>
              <a:rPr lang="it-IT" altLang="it-IT" sz="2400" dirty="0" err="1" smtClean="0"/>
              <a:t>Ceux</a:t>
            </a:r>
            <a:r>
              <a:rPr lang="it-IT" altLang="it-IT" sz="2400" dirty="0" smtClean="0"/>
              <a:t> qui l’</a:t>
            </a:r>
            <a:r>
              <a:rPr lang="it-IT" altLang="ja-JP" sz="2400" dirty="0" err="1" smtClean="0"/>
              <a:t>enseignent</a:t>
            </a:r>
            <a:r>
              <a:rPr lang="it-IT" altLang="ja-JP" sz="2400" dirty="0" smtClean="0"/>
              <a:t> (la </a:t>
            </a:r>
            <a:r>
              <a:rPr lang="it-IT" altLang="ja-JP" sz="2400" dirty="0" err="1" smtClean="0"/>
              <a:t>doctrine</a:t>
            </a:r>
            <a:r>
              <a:rPr lang="it-IT" altLang="ja-JP" sz="2400" dirty="0" smtClean="0"/>
              <a:t>)</a:t>
            </a:r>
            <a:endParaRPr lang="it-IT" altLang="it-IT" sz="2400" dirty="0" smtClean="0"/>
          </a:p>
        </p:txBody>
      </p:sp>
    </p:spTree>
    <p:extLst>
      <p:ext uri="{BB962C8B-B14F-4D97-AF65-F5344CB8AC3E}">
        <p14:creationId xmlns:p14="http://schemas.microsoft.com/office/powerpoint/2010/main" val="33787326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Pacte international relatif aux droits civils et politiques</a:t>
            </a:r>
            <a:br>
              <a:rPr lang="fr-CA" sz="2800" dirty="0"/>
            </a:br>
            <a:endParaRPr lang="fr-CA" sz="2800" dirty="0"/>
          </a:p>
        </p:txBody>
      </p:sp>
      <p:sp>
        <p:nvSpPr>
          <p:cNvPr id="3" name="Segnaposto contenuto 2"/>
          <p:cNvSpPr>
            <a:spLocks noGrp="1"/>
          </p:cNvSpPr>
          <p:nvPr>
            <p:ph idx="1"/>
          </p:nvPr>
        </p:nvSpPr>
        <p:spPr/>
        <p:txBody>
          <a:bodyPr>
            <a:normAutofit/>
          </a:bodyPr>
          <a:lstStyle/>
          <a:p>
            <a:r>
              <a:rPr lang="it-IT" sz="2400" b="1" dirty="0" err="1"/>
              <a:t>Préambule</a:t>
            </a:r>
            <a:endParaRPr lang="it-IT" sz="2400" dirty="0"/>
          </a:p>
          <a:p>
            <a:pPr algn="just"/>
            <a:r>
              <a:rPr lang="it-IT" sz="2400" dirty="0" err="1"/>
              <a:t>Les</a:t>
            </a:r>
            <a:r>
              <a:rPr lang="it-IT" sz="2400" dirty="0"/>
              <a:t> </a:t>
            </a:r>
            <a:r>
              <a:rPr lang="it-IT" sz="2400" dirty="0" err="1"/>
              <a:t>Etats</a:t>
            </a:r>
            <a:r>
              <a:rPr lang="it-IT" sz="2400" dirty="0"/>
              <a:t> parties </a:t>
            </a:r>
            <a:r>
              <a:rPr lang="it-IT" sz="2400" dirty="0" err="1"/>
              <a:t>au</a:t>
            </a:r>
            <a:r>
              <a:rPr lang="it-IT" sz="2400" dirty="0"/>
              <a:t> </a:t>
            </a:r>
            <a:r>
              <a:rPr lang="it-IT" sz="2400" dirty="0" err="1"/>
              <a:t>présent</a:t>
            </a:r>
            <a:r>
              <a:rPr lang="it-IT" sz="2400" dirty="0"/>
              <a:t> </a:t>
            </a:r>
            <a:r>
              <a:rPr lang="it-IT" sz="2400" dirty="0" err="1"/>
              <a:t>Pacte</a:t>
            </a:r>
            <a:r>
              <a:rPr lang="it-IT" sz="2400" dirty="0"/>
              <a:t>, </a:t>
            </a:r>
            <a:endParaRPr lang="it-IT" sz="2400" dirty="0" smtClean="0"/>
          </a:p>
          <a:p>
            <a:pPr algn="just"/>
            <a:r>
              <a:rPr lang="it-IT" sz="2400" dirty="0" err="1" smtClean="0"/>
              <a:t>Considérant</a:t>
            </a:r>
            <a:r>
              <a:rPr lang="it-IT" sz="2400" dirty="0" smtClean="0"/>
              <a:t> </a:t>
            </a:r>
            <a:r>
              <a:rPr lang="it-IT" sz="2400" dirty="0" err="1"/>
              <a:t>que</a:t>
            </a:r>
            <a:r>
              <a:rPr lang="it-IT" sz="2400" dirty="0"/>
              <a:t>, </a:t>
            </a:r>
            <a:r>
              <a:rPr lang="it-IT" sz="2400" dirty="0" err="1"/>
              <a:t>conformément</a:t>
            </a:r>
            <a:r>
              <a:rPr lang="it-IT" sz="2400" dirty="0"/>
              <a:t> </a:t>
            </a:r>
            <a:r>
              <a:rPr lang="it-IT" sz="2400" dirty="0" err="1"/>
              <a:t>aux</a:t>
            </a:r>
            <a:r>
              <a:rPr lang="it-IT" sz="2400" dirty="0"/>
              <a:t> </a:t>
            </a:r>
            <a:r>
              <a:rPr lang="it-IT" sz="2400" dirty="0" err="1"/>
              <a:t>principes</a:t>
            </a:r>
            <a:r>
              <a:rPr lang="it-IT" sz="2400" dirty="0"/>
              <a:t> </a:t>
            </a:r>
            <a:r>
              <a:rPr lang="it-IT" sz="2400" dirty="0" err="1"/>
              <a:t>énoncés</a:t>
            </a:r>
            <a:r>
              <a:rPr lang="it-IT" sz="2400" dirty="0"/>
              <a:t> </a:t>
            </a:r>
            <a:r>
              <a:rPr lang="it-IT" sz="2400" dirty="0" err="1"/>
              <a:t>dans</a:t>
            </a:r>
            <a:r>
              <a:rPr lang="it-IT" sz="2400" dirty="0"/>
              <a:t> la </a:t>
            </a:r>
            <a:r>
              <a:rPr lang="it-IT" sz="2400" dirty="0" err="1"/>
              <a:t>Charte</a:t>
            </a:r>
            <a:r>
              <a:rPr lang="it-IT" sz="2400" dirty="0"/>
              <a:t> </a:t>
            </a:r>
            <a:r>
              <a:rPr lang="it-IT" sz="2400" dirty="0" err="1"/>
              <a:t>des</a:t>
            </a:r>
            <a:r>
              <a:rPr lang="it-IT" sz="2400" dirty="0"/>
              <a:t> Nations </a:t>
            </a:r>
            <a:r>
              <a:rPr lang="it-IT" sz="2400" dirty="0" err="1"/>
              <a:t>Unies</a:t>
            </a:r>
            <a:r>
              <a:rPr lang="it-IT" sz="2400" dirty="0"/>
              <a:t>, la </a:t>
            </a:r>
            <a:r>
              <a:rPr lang="it-IT" sz="2400" dirty="0" err="1"/>
              <a:t>reconnaissance</a:t>
            </a:r>
            <a:r>
              <a:rPr lang="it-IT" sz="2400" dirty="0"/>
              <a:t> de la </a:t>
            </a:r>
            <a:r>
              <a:rPr lang="it-IT" sz="2400" dirty="0" err="1"/>
              <a:t>dignité</a:t>
            </a:r>
            <a:r>
              <a:rPr lang="it-IT" sz="2400" dirty="0"/>
              <a:t> </a:t>
            </a:r>
            <a:r>
              <a:rPr lang="it-IT" sz="2400" dirty="0" err="1"/>
              <a:t>inhérente</a:t>
            </a:r>
            <a:r>
              <a:rPr lang="it-IT" sz="2400" dirty="0"/>
              <a:t> à </a:t>
            </a:r>
            <a:r>
              <a:rPr lang="it-IT" sz="2400" dirty="0" err="1"/>
              <a:t>tous</a:t>
            </a:r>
            <a:r>
              <a:rPr lang="it-IT" sz="2400" dirty="0"/>
              <a:t> </a:t>
            </a:r>
            <a:r>
              <a:rPr lang="it-IT" sz="2400" dirty="0" err="1"/>
              <a:t>les</a:t>
            </a:r>
            <a:r>
              <a:rPr lang="it-IT" sz="2400" dirty="0"/>
              <a:t> </a:t>
            </a:r>
            <a:r>
              <a:rPr lang="it-IT" sz="2400" dirty="0" err="1"/>
              <a:t>membres</a:t>
            </a:r>
            <a:r>
              <a:rPr lang="it-IT" sz="2400" dirty="0"/>
              <a:t> de la </a:t>
            </a:r>
            <a:r>
              <a:rPr lang="it-IT" sz="2400" dirty="0" err="1"/>
              <a:t>famille</a:t>
            </a:r>
            <a:r>
              <a:rPr lang="it-IT" sz="2400" dirty="0"/>
              <a:t> </a:t>
            </a:r>
            <a:r>
              <a:rPr lang="it-IT" sz="2400" dirty="0" err="1"/>
              <a:t>humaine</a:t>
            </a:r>
            <a:r>
              <a:rPr lang="it-IT" sz="2400" dirty="0"/>
              <a:t> et de </a:t>
            </a:r>
            <a:r>
              <a:rPr lang="it-IT" sz="2400" dirty="0" err="1"/>
              <a:t>leurs</a:t>
            </a:r>
            <a:r>
              <a:rPr lang="it-IT" sz="2400" dirty="0"/>
              <a:t> </a:t>
            </a:r>
            <a:r>
              <a:rPr lang="it-IT" sz="2400" dirty="0" err="1"/>
              <a:t>droits</a:t>
            </a:r>
            <a:r>
              <a:rPr lang="it-IT" sz="2400" dirty="0"/>
              <a:t> </a:t>
            </a:r>
            <a:r>
              <a:rPr lang="it-IT" sz="2400" dirty="0" err="1"/>
              <a:t>égaux</a:t>
            </a:r>
            <a:r>
              <a:rPr lang="it-IT" sz="2400" dirty="0"/>
              <a:t> et </a:t>
            </a:r>
            <a:r>
              <a:rPr lang="it-IT" sz="2400" dirty="0" err="1"/>
              <a:t>inaliénables</a:t>
            </a:r>
            <a:r>
              <a:rPr lang="it-IT" sz="2400" dirty="0"/>
              <a:t> </a:t>
            </a:r>
            <a:r>
              <a:rPr lang="it-IT" sz="2400" dirty="0" err="1"/>
              <a:t>constitue</a:t>
            </a:r>
            <a:r>
              <a:rPr lang="it-IT" sz="2400" dirty="0"/>
              <a:t> le </a:t>
            </a:r>
            <a:r>
              <a:rPr lang="it-IT" sz="2400" dirty="0" err="1"/>
              <a:t>fondement</a:t>
            </a:r>
            <a:r>
              <a:rPr lang="it-IT" sz="2400" dirty="0"/>
              <a:t> de la </a:t>
            </a:r>
            <a:r>
              <a:rPr lang="it-IT" sz="2400" dirty="0" err="1"/>
              <a:t>liberté</a:t>
            </a:r>
            <a:r>
              <a:rPr lang="it-IT" sz="2400" dirty="0"/>
              <a:t>, de la </a:t>
            </a:r>
            <a:r>
              <a:rPr lang="it-IT" sz="2400" dirty="0" err="1"/>
              <a:t>justice</a:t>
            </a:r>
            <a:r>
              <a:rPr lang="it-IT" sz="2400" dirty="0"/>
              <a:t> et de la </a:t>
            </a:r>
            <a:r>
              <a:rPr lang="it-IT" sz="2400" dirty="0" err="1"/>
              <a:t>paix</a:t>
            </a:r>
            <a:r>
              <a:rPr lang="it-IT" sz="2400" dirty="0"/>
              <a:t> </a:t>
            </a:r>
            <a:r>
              <a:rPr lang="it-IT" sz="2400" dirty="0" err="1"/>
              <a:t>dans</a:t>
            </a:r>
            <a:r>
              <a:rPr lang="it-IT" sz="2400" dirty="0"/>
              <a:t> le monde, </a:t>
            </a:r>
          </a:p>
          <a:p>
            <a:pPr algn="just"/>
            <a:r>
              <a:rPr lang="it-IT" sz="2400" dirty="0" err="1"/>
              <a:t>Reconnaissant</a:t>
            </a:r>
            <a:r>
              <a:rPr lang="it-IT" sz="2400" dirty="0"/>
              <a:t> </a:t>
            </a:r>
            <a:r>
              <a:rPr lang="it-IT" sz="2400" dirty="0" err="1"/>
              <a:t>que</a:t>
            </a:r>
            <a:r>
              <a:rPr lang="it-IT" sz="2400" dirty="0"/>
              <a:t> </a:t>
            </a:r>
            <a:r>
              <a:rPr lang="it-IT" sz="2400" dirty="0" err="1"/>
              <a:t>ces</a:t>
            </a:r>
            <a:r>
              <a:rPr lang="it-IT" sz="2400" dirty="0"/>
              <a:t> </a:t>
            </a:r>
            <a:r>
              <a:rPr lang="it-IT" sz="2400" dirty="0" err="1"/>
              <a:t>droits</a:t>
            </a:r>
            <a:r>
              <a:rPr lang="it-IT" sz="2400" dirty="0"/>
              <a:t> </a:t>
            </a:r>
            <a:r>
              <a:rPr lang="it-IT" sz="2400" dirty="0" err="1"/>
              <a:t>découlent</a:t>
            </a:r>
            <a:r>
              <a:rPr lang="it-IT" sz="2400" dirty="0"/>
              <a:t> de la </a:t>
            </a:r>
            <a:r>
              <a:rPr lang="it-IT" sz="2400" dirty="0" err="1"/>
              <a:t>dignité</a:t>
            </a:r>
            <a:r>
              <a:rPr lang="it-IT" sz="2400" dirty="0"/>
              <a:t> </a:t>
            </a:r>
            <a:r>
              <a:rPr lang="it-IT" sz="2400" dirty="0" err="1"/>
              <a:t>inhérente</a:t>
            </a:r>
            <a:r>
              <a:rPr lang="it-IT" sz="2400" dirty="0"/>
              <a:t> à la </a:t>
            </a:r>
            <a:r>
              <a:rPr lang="it-IT" sz="2400" dirty="0" err="1"/>
              <a:t>personne</a:t>
            </a:r>
            <a:r>
              <a:rPr lang="it-IT" sz="2400" dirty="0"/>
              <a:t> </a:t>
            </a:r>
            <a:r>
              <a:rPr lang="it-IT" sz="2400" dirty="0" err="1"/>
              <a:t>humaine</a:t>
            </a:r>
            <a:r>
              <a:rPr lang="it-IT" sz="2400" dirty="0"/>
              <a:t>, </a:t>
            </a:r>
          </a:p>
        </p:txBody>
      </p:sp>
    </p:spTree>
    <p:extLst>
      <p:ext uri="{BB962C8B-B14F-4D97-AF65-F5344CB8AC3E}">
        <p14:creationId xmlns:p14="http://schemas.microsoft.com/office/powerpoint/2010/main" val="10121096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Pacte international relatif aux droits civils et </a:t>
            </a:r>
            <a:r>
              <a:rPr lang="fr-CA" sz="2800" dirty="0" smtClean="0"/>
              <a:t>politiques</a:t>
            </a:r>
            <a:br>
              <a:rPr lang="fr-CA" sz="2800" dirty="0" smtClean="0"/>
            </a:br>
            <a:r>
              <a:rPr lang="it-IT" sz="2800" dirty="0" err="1"/>
              <a:t>Préambule</a:t>
            </a:r>
            <a:r>
              <a:rPr lang="it-IT" sz="2800" dirty="0"/>
              <a:t>  [</a:t>
            </a:r>
            <a:r>
              <a:rPr lang="it-IT" sz="2800" dirty="0" err="1"/>
              <a:t>continuation</a:t>
            </a:r>
            <a:r>
              <a:rPr lang="it-IT" sz="2800" dirty="0"/>
              <a:t>]</a:t>
            </a:r>
            <a:br>
              <a:rPr lang="it-IT" sz="2800" dirty="0"/>
            </a:br>
            <a:endParaRPr lang="fr-CA" sz="2800" dirty="0"/>
          </a:p>
        </p:txBody>
      </p:sp>
      <p:sp>
        <p:nvSpPr>
          <p:cNvPr id="3" name="Segnaposto contenuto 2"/>
          <p:cNvSpPr>
            <a:spLocks noGrp="1"/>
          </p:cNvSpPr>
          <p:nvPr>
            <p:ph idx="1"/>
          </p:nvPr>
        </p:nvSpPr>
        <p:spPr/>
        <p:txBody>
          <a:bodyPr>
            <a:normAutofit fontScale="92500" lnSpcReduction="20000"/>
          </a:bodyPr>
          <a:lstStyle/>
          <a:p>
            <a:endParaRPr lang="it-IT" sz="2400" dirty="0"/>
          </a:p>
          <a:p>
            <a:pPr algn="just"/>
            <a:r>
              <a:rPr lang="it-IT" sz="2400" dirty="0" err="1"/>
              <a:t>Reconnaissant</a:t>
            </a:r>
            <a:r>
              <a:rPr lang="it-IT" sz="2400" dirty="0"/>
              <a:t> </a:t>
            </a:r>
            <a:r>
              <a:rPr lang="it-IT" sz="2400" dirty="0" err="1"/>
              <a:t>que</a:t>
            </a:r>
            <a:r>
              <a:rPr lang="it-IT" sz="2400" dirty="0"/>
              <a:t>, </a:t>
            </a:r>
            <a:r>
              <a:rPr lang="it-IT" sz="2400" dirty="0" err="1"/>
              <a:t>conformément</a:t>
            </a:r>
            <a:r>
              <a:rPr lang="it-IT" sz="2400" dirty="0"/>
              <a:t> à la </a:t>
            </a:r>
            <a:r>
              <a:rPr lang="it-IT" sz="2400" dirty="0" err="1"/>
              <a:t>Déclaration</a:t>
            </a:r>
            <a:r>
              <a:rPr lang="it-IT" sz="2400" dirty="0"/>
              <a:t> </a:t>
            </a:r>
            <a:r>
              <a:rPr lang="it-IT" sz="2400" dirty="0" err="1"/>
              <a:t>universelle</a:t>
            </a:r>
            <a:r>
              <a:rPr lang="it-IT" sz="2400" dirty="0"/>
              <a:t> </a:t>
            </a:r>
            <a:r>
              <a:rPr lang="it-IT" sz="2400" dirty="0" err="1"/>
              <a:t>des</a:t>
            </a:r>
            <a:r>
              <a:rPr lang="it-IT" sz="2400" dirty="0"/>
              <a:t> </a:t>
            </a:r>
            <a:r>
              <a:rPr lang="it-IT" sz="2400" dirty="0" err="1"/>
              <a:t>droits</a:t>
            </a:r>
            <a:r>
              <a:rPr lang="it-IT" sz="2400" dirty="0"/>
              <a:t> de l'</a:t>
            </a:r>
            <a:r>
              <a:rPr lang="it-IT" sz="2400" dirty="0" err="1"/>
              <a:t>homme</a:t>
            </a:r>
            <a:r>
              <a:rPr lang="it-IT" sz="2400" dirty="0"/>
              <a:t>, l'</a:t>
            </a:r>
            <a:r>
              <a:rPr lang="it-IT" sz="2400" dirty="0" err="1"/>
              <a:t>idéal</a:t>
            </a:r>
            <a:r>
              <a:rPr lang="it-IT" sz="2400" dirty="0"/>
              <a:t> de l'</a:t>
            </a:r>
            <a:r>
              <a:rPr lang="it-IT" sz="2400" dirty="0" err="1"/>
              <a:t>être</a:t>
            </a:r>
            <a:r>
              <a:rPr lang="it-IT" sz="2400" dirty="0"/>
              <a:t> </a:t>
            </a:r>
            <a:r>
              <a:rPr lang="it-IT" sz="2400" dirty="0" err="1"/>
              <a:t>humain</a:t>
            </a:r>
            <a:r>
              <a:rPr lang="it-IT" sz="2400" dirty="0"/>
              <a:t> libre, </a:t>
            </a:r>
            <a:r>
              <a:rPr lang="it-IT" sz="2400" dirty="0" err="1"/>
              <a:t>jouissant</a:t>
            </a:r>
            <a:r>
              <a:rPr lang="it-IT" sz="2400" dirty="0"/>
              <a:t> </a:t>
            </a:r>
            <a:r>
              <a:rPr lang="it-IT" sz="2400" dirty="0" err="1"/>
              <a:t>des</a:t>
            </a:r>
            <a:r>
              <a:rPr lang="it-IT" sz="2400" dirty="0"/>
              <a:t> </a:t>
            </a:r>
            <a:r>
              <a:rPr lang="it-IT" sz="2400" dirty="0" err="1"/>
              <a:t>libertés</a:t>
            </a:r>
            <a:r>
              <a:rPr lang="it-IT" sz="2400" dirty="0"/>
              <a:t> </a:t>
            </a:r>
            <a:r>
              <a:rPr lang="it-IT" sz="2400" dirty="0" err="1"/>
              <a:t>civiles</a:t>
            </a:r>
            <a:r>
              <a:rPr lang="it-IT" sz="2400" dirty="0"/>
              <a:t> et </a:t>
            </a:r>
            <a:r>
              <a:rPr lang="it-IT" sz="2400" dirty="0" err="1"/>
              <a:t>politiques</a:t>
            </a:r>
            <a:r>
              <a:rPr lang="it-IT" sz="2400" dirty="0"/>
              <a:t> et </a:t>
            </a:r>
            <a:r>
              <a:rPr lang="it-IT" sz="2400" dirty="0" err="1"/>
              <a:t>libéré</a:t>
            </a:r>
            <a:r>
              <a:rPr lang="it-IT" sz="2400" dirty="0"/>
              <a:t> de la </a:t>
            </a:r>
            <a:r>
              <a:rPr lang="it-IT" sz="2400" dirty="0" err="1"/>
              <a:t>crainte</a:t>
            </a:r>
            <a:r>
              <a:rPr lang="it-IT" sz="2400" dirty="0"/>
              <a:t> et de la </a:t>
            </a:r>
            <a:r>
              <a:rPr lang="it-IT" sz="2400" dirty="0" err="1"/>
              <a:t>misère</a:t>
            </a:r>
            <a:r>
              <a:rPr lang="it-IT" sz="2400" dirty="0"/>
              <a:t>, ne </a:t>
            </a:r>
            <a:r>
              <a:rPr lang="it-IT" sz="2400" dirty="0" err="1"/>
              <a:t>peut</a:t>
            </a:r>
            <a:r>
              <a:rPr lang="it-IT" sz="2400" dirty="0"/>
              <a:t> </a:t>
            </a:r>
            <a:r>
              <a:rPr lang="it-IT" sz="2400" dirty="0" err="1"/>
              <a:t>être</a:t>
            </a:r>
            <a:r>
              <a:rPr lang="it-IT" sz="2400" dirty="0"/>
              <a:t> </a:t>
            </a:r>
            <a:r>
              <a:rPr lang="it-IT" sz="2400" dirty="0" err="1"/>
              <a:t>réalisé</a:t>
            </a:r>
            <a:r>
              <a:rPr lang="it-IT" sz="2400" dirty="0"/>
              <a:t> </a:t>
            </a:r>
            <a:r>
              <a:rPr lang="it-IT" sz="2400" dirty="0" err="1"/>
              <a:t>que</a:t>
            </a:r>
            <a:r>
              <a:rPr lang="it-IT" sz="2400" dirty="0"/>
              <a:t> si </a:t>
            </a:r>
            <a:r>
              <a:rPr lang="it-IT" sz="2400" dirty="0" err="1"/>
              <a:t>des</a:t>
            </a:r>
            <a:r>
              <a:rPr lang="it-IT" sz="2400" dirty="0"/>
              <a:t> </a:t>
            </a:r>
            <a:r>
              <a:rPr lang="it-IT" sz="2400" dirty="0" err="1"/>
              <a:t>conditions</a:t>
            </a:r>
            <a:r>
              <a:rPr lang="it-IT" sz="2400" dirty="0"/>
              <a:t> </a:t>
            </a:r>
            <a:r>
              <a:rPr lang="it-IT" sz="2400" dirty="0" err="1"/>
              <a:t>permettant</a:t>
            </a:r>
            <a:r>
              <a:rPr lang="it-IT" sz="2400" dirty="0"/>
              <a:t> à </a:t>
            </a:r>
            <a:r>
              <a:rPr lang="it-IT" sz="2400" dirty="0" err="1"/>
              <a:t>chacun</a:t>
            </a:r>
            <a:r>
              <a:rPr lang="it-IT" sz="2400" dirty="0"/>
              <a:t> de </a:t>
            </a:r>
            <a:r>
              <a:rPr lang="it-IT" sz="2400" dirty="0" err="1"/>
              <a:t>jouir</a:t>
            </a:r>
            <a:r>
              <a:rPr lang="it-IT" sz="2400" dirty="0"/>
              <a:t> de </a:t>
            </a:r>
            <a:r>
              <a:rPr lang="it-IT" sz="2400" dirty="0" err="1"/>
              <a:t>ses</a:t>
            </a:r>
            <a:r>
              <a:rPr lang="it-IT" sz="2400" dirty="0"/>
              <a:t> </a:t>
            </a:r>
            <a:r>
              <a:rPr lang="it-IT" sz="2400" dirty="0" err="1"/>
              <a:t>droits</a:t>
            </a:r>
            <a:r>
              <a:rPr lang="it-IT" sz="2400" dirty="0"/>
              <a:t> </a:t>
            </a:r>
            <a:r>
              <a:rPr lang="it-IT" sz="2400" dirty="0" err="1"/>
              <a:t>civils</a:t>
            </a:r>
            <a:r>
              <a:rPr lang="it-IT" sz="2400" dirty="0"/>
              <a:t> et </a:t>
            </a:r>
            <a:r>
              <a:rPr lang="it-IT" sz="2400" dirty="0" err="1"/>
              <a:t>politiques</a:t>
            </a:r>
            <a:r>
              <a:rPr lang="it-IT" sz="2400" dirty="0"/>
              <a:t>, </a:t>
            </a:r>
            <a:r>
              <a:rPr lang="it-IT" sz="2400" dirty="0" err="1"/>
              <a:t>aussi</a:t>
            </a:r>
            <a:r>
              <a:rPr lang="it-IT" sz="2400" dirty="0"/>
              <a:t> </a:t>
            </a:r>
            <a:r>
              <a:rPr lang="it-IT" sz="2400" dirty="0" err="1"/>
              <a:t>bien</a:t>
            </a:r>
            <a:r>
              <a:rPr lang="it-IT" sz="2400" dirty="0"/>
              <a:t> </a:t>
            </a:r>
            <a:r>
              <a:rPr lang="it-IT" sz="2400" dirty="0" err="1"/>
              <a:t>que</a:t>
            </a:r>
            <a:r>
              <a:rPr lang="it-IT" sz="2400" dirty="0"/>
              <a:t> de </a:t>
            </a:r>
            <a:r>
              <a:rPr lang="it-IT" sz="2400" dirty="0" err="1"/>
              <a:t>ses</a:t>
            </a:r>
            <a:r>
              <a:rPr lang="it-IT" sz="2400" dirty="0"/>
              <a:t> </a:t>
            </a:r>
            <a:r>
              <a:rPr lang="it-IT" sz="2400" dirty="0" err="1"/>
              <a:t>droits</a:t>
            </a:r>
            <a:r>
              <a:rPr lang="it-IT" sz="2400" dirty="0"/>
              <a:t> </a:t>
            </a:r>
            <a:r>
              <a:rPr lang="it-IT" sz="2400" dirty="0" err="1"/>
              <a:t>économiques</a:t>
            </a:r>
            <a:r>
              <a:rPr lang="it-IT" sz="2400" dirty="0"/>
              <a:t>, </a:t>
            </a:r>
            <a:r>
              <a:rPr lang="it-IT" sz="2400" dirty="0" err="1"/>
              <a:t>sociaux</a:t>
            </a:r>
            <a:r>
              <a:rPr lang="it-IT" sz="2400" dirty="0"/>
              <a:t> et </a:t>
            </a:r>
            <a:r>
              <a:rPr lang="it-IT" sz="2400" dirty="0" err="1"/>
              <a:t>culturels</a:t>
            </a:r>
            <a:r>
              <a:rPr lang="it-IT" sz="2400" dirty="0"/>
              <a:t>, </a:t>
            </a:r>
            <a:r>
              <a:rPr lang="it-IT" sz="2400" dirty="0" err="1"/>
              <a:t>sont</a:t>
            </a:r>
            <a:r>
              <a:rPr lang="it-IT" sz="2400" dirty="0"/>
              <a:t> </a:t>
            </a:r>
            <a:r>
              <a:rPr lang="it-IT" sz="2400" dirty="0" err="1"/>
              <a:t>créées</a:t>
            </a:r>
            <a:r>
              <a:rPr lang="it-IT" sz="2400" dirty="0"/>
              <a:t>, </a:t>
            </a:r>
          </a:p>
          <a:p>
            <a:pPr algn="just"/>
            <a:r>
              <a:rPr lang="it-IT" sz="2400" dirty="0" err="1"/>
              <a:t>Considérant</a:t>
            </a:r>
            <a:r>
              <a:rPr lang="it-IT" sz="2400" dirty="0"/>
              <a:t> </a:t>
            </a:r>
            <a:r>
              <a:rPr lang="it-IT" sz="2400" dirty="0" err="1"/>
              <a:t>que</a:t>
            </a:r>
            <a:r>
              <a:rPr lang="it-IT" sz="2400" dirty="0"/>
              <a:t> la </a:t>
            </a:r>
            <a:r>
              <a:rPr lang="it-IT" sz="2400" dirty="0" err="1"/>
              <a:t>Charte</a:t>
            </a:r>
            <a:r>
              <a:rPr lang="it-IT" sz="2400" dirty="0"/>
              <a:t> </a:t>
            </a:r>
            <a:r>
              <a:rPr lang="it-IT" sz="2400" dirty="0" err="1"/>
              <a:t>des</a:t>
            </a:r>
            <a:r>
              <a:rPr lang="it-IT" sz="2400" dirty="0"/>
              <a:t> Nations </a:t>
            </a:r>
            <a:r>
              <a:rPr lang="it-IT" sz="2400" dirty="0" err="1"/>
              <a:t>Unies</a:t>
            </a:r>
            <a:r>
              <a:rPr lang="it-IT" sz="2400" dirty="0"/>
              <a:t> impose </a:t>
            </a:r>
            <a:r>
              <a:rPr lang="it-IT" sz="2400" dirty="0" err="1"/>
              <a:t>aux</a:t>
            </a:r>
            <a:r>
              <a:rPr lang="it-IT" sz="2400" dirty="0"/>
              <a:t> </a:t>
            </a:r>
            <a:r>
              <a:rPr lang="it-IT" sz="2400" dirty="0" err="1"/>
              <a:t>Etats</a:t>
            </a:r>
            <a:r>
              <a:rPr lang="it-IT" sz="2400" dirty="0"/>
              <a:t> l'</a:t>
            </a:r>
            <a:r>
              <a:rPr lang="it-IT" sz="2400" dirty="0" err="1"/>
              <a:t>obligation</a:t>
            </a:r>
            <a:r>
              <a:rPr lang="it-IT" sz="2400" dirty="0"/>
              <a:t> de </a:t>
            </a:r>
            <a:r>
              <a:rPr lang="it-IT" sz="2400" dirty="0" err="1"/>
              <a:t>promouvoir</a:t>
            </a:r>
            <a:r>
              <a:rPr lang="it-IT" sz="2400" dirty="0"/>
              <a:t> le </a:t>
            </a:r>
            <a:r>
              <a:rPr lang="it-IT" sz="2400" dirty="0" err="1"/>
              <a:t>respect</a:t>
            </a:r>
            <a:r>
              <a:rPr lang="it-IT" sz="2400" dirty="0"/>
              <a:t> </a:t>
            </a:r>
            <a:r>
              <a:rPr lang="it-IT" sz="2400" dirty="0" err="1"/>
              <a:t>universel</a:t>
            </a:r>
            <a:r>
              <a:rPr lang="it-IT" sz="2400" dirty="0"/>
              <a:t> et </a:t>
            </a:r>
            <a:r>
              <a:rPr lang="it-IT" sz="2400" dirty="0" err="1"/>
              <a:t>effectif</a:t>
            </a:r>
            <a:r>
              <a:rPr lang="it-IT" sz="2400" dirty="0"/>
              <a:t> </a:t>
            </a:r>
            <a:r>
              <a:rPr lang="it-IT" sz="2400" dirty="0" err="1"/>
              <a:t>des</a:t>
            </a:r>
            <a:r>
              <a:rPr lang="it-IT" sz="2400" dirty="0"/>
              <a:t> </a:t>
            </a:r>
            <a:r>
              <a:rPr lang="it-IT" sz="2400" dirty="0" err="1"/>
              <a:t>droits</a:t>
            </a:r>
            <a:r>
              <a:rPr lang="it-IT" sz="2400" dirty="0"/>
              <a:t> et </a:t>
            </a:r>
            <a:r>
              <a:rPr lang="it-IT" sz="2400" dirty="0" err="1"/>
              <a:t>des</a:t>
            </a:r>
            <a:r>
              <a:rPr lang="it-IT" sz="2400" dirty="0"/>
              <a:t> </a:t>
            </a:r>
            <a:r>
              <a:rPr lang="it-IT" sz="2400" dirty="0" err="1"/>
              <a:t>libertés</a:t>
            </a:r>
            <a:r>
              <a:rPr lang="it-IT" sz="2400" dirty="0"/>
              <a:t> de l'</a:t>
            </a:r>
            <a:r>
              <a:rPr lang="it-IT" sz="2400" dirty="0" err="1"/>
              <a:t>homme</a:t>
            </a:r>
            <a:r>
              <a:rPr lang="it-IT" sz="2400" dirty="0"/>
              <a:t>, </a:t>
            </a:r>
          </a:p>
          <a:p>
            <a:pPr algn="just"/>
            <a:r>
              <a:rPr lang="it-IT" sz="2400" dirty="0" err="1"/>
              <a:t>Prenant</a:t>
            </a:r>
            <a:r>
              <a:rPr lang="it-IT" sz="2400" dirty="0"/>
              <a:t> en </a:t>
            </a:r>
            <a:r>
              <a:rPr lang="it-IT" sz="2400" dirty="0" err="1"/>
              <a:t>considération</a:t>
            </a:r>
            <a:r>
              <a:rPr lang="it-IT" sz="2400" dirty="0"/>
              <a:t> le </a:t>
            </a:r>
            <a:r>
              <a:rPr lang="it-IT" sz="2400" dirty="0" err="1"/>
              <a:t>fait</a:t>
            </a:r>
            <a:r>
              <a:rPr lang="it-IT" sz="2400" dirty="0"/>
              <a:t> </a:t>
            </a:r>
            <a:r>
              <a:rPr lang="it-IT" sz="2400" dirty="0" err="1"/>
              <a:t>que</a:t>
            </a:r>
            <a:r>
              <a:rPr lang="it-IT" sz="2400" dirty="0"/>
              <a:t> l'</a:t>
            </a:r>
            <a:r>
              <a:rPr lang="it-IT" sz="2400" dirty="0" err="1"/>
              <a:t>individu</a:t>
            </a:r>
            <a:r>
              <a:rPr lang="it-IT" sz="2400" dirty="0"/>
              <a:t> a </a:t>
            </a:r>
            <a:r>
              <a:rPr lang="it-IT" sz="2400" dirty="0" err="1"/>
              <a:t>des</a:t>
            </a:r>
            <a:r>
              <a:rPr lang="it-IT" sz="2400" dirty="0"/>
              <a:t> </a:t>
            </a:r>
            <a:r>
              <a:rPr lang="it-IT" sz="2400" dirty="0" err="1"/>
              <a:t>devoirs</a:t>
            </a:r>
            <a:r>
              <a:rPr lang="it-IT" sz="2400" dirty="0"/>
              <a:t> </a:t>
            </a:r>
            <a:r>
              <a:rPr lang="it-IT" sz="2400" dirty="0" err="1"/>
              <a:t>envers</a:t>
            </a:r>
            <a:r>
              <a:rPr lang="it-IT" sz="2400" dirty="0"/>
              <a:t> </a:t>
            </a:r>
            <a:r>
              <a:rPr lang="it-IT" sz="2400" dirty="0" err="1"/>
              <a:t>autrui</a:t>
            </a:r>
            <a:r>
              <a:rPr lang="it-IT" sz="2400" dirty="0"/>
              <a:t> et </a:t>
            </a:r>
            <a:r>
              <a:rPr lang="it-IT" sz="2400" dirty="0" err="1"/>
              <a:t>envers</a:t>
            </a:r>
            <a:r>
              <a:rPr lang="it-IT" sz="2400" dirty="0"/>
              <a:t> la </a:t>
            </a:r>
            <a:r>
              <a:rPr lang="it-IT" sz="2400" dirty="0" err="1"/>
              <a:t>collectivité</a:t>
            </a:r>
            <a:r>
              <a:rPr lang="it-IT" sz="2400" dirty="0"/>
              <a:t> à </a:t>
            </a:r>
            <a:r>
              <a:rPr lang="it-IT" sz="2400" dirty="0" err="1"/>
              <a:t>laquelle</a:t>
            </a:r>
            <a:r>
              <a:rPr lang="it-IT" sz="2400" dirty="0"/>
              <a:t> il </a:t>
            </a:r>
            <a:r>
              <a:rPr lang="it-IT" sz="2400" dirty="0" err="1"/>
              <a:t>appartient</a:t>
            </a:r>
            <a:r>
              <a:rPr lang="it-IT" sz="2400" dirty="0"/>
              <a:t> et est </a:t>
            </a:r>
            <a:r>
              <a:rPr lang="it-IT" sz="2400" dirty="0" err="1"/>
              <a:t>tenu</a:t>
            </a:r>
            <a:r>
              <a:rPr lang="it-IT" sz="2400" dirty="0"/>
              <a:t> de s'</a:t>
            </a:r>
            <a:r>
              <a:rPr lang="it-IT" sz="2400" dirty="0" err="1"/>
              <a:t>efforcer</a:t>
            </a:r>
            <a:r>
              <a:rPr lang="it-IT" sz="2400" dirty="0"/>
              <a:t> de </a:t>
            </a:r>
            <a:r>
              <a:rPr lang="it-IT" sz="2400" dirty="0" err="1"/>
              <a:t>promouvoir</a:t>
            </a:r>
            <a:r>
              <a:rPr lang="it-IT" sz="2400" dirty="0"/>
              <a:t> et de </a:t>
            </a:r>
            <a:r>
              <a:rPr lang="it-IT" sz="2400" dirty="0" err="1"/>
              <a:t>respecter</a:t>
            </a:r>
            <a:r>
              <a:rPr lang="it-IT" sz="2400" dirty="0"/>
              <a:t> </a:t>
            </a:r>
            <a:r>
              <a:rPr lang="it-IT" sz="2400" dirty="0" err="1"/>
              <a:t>les</a:t>
            </a:r>
            <a:r>
              <a:rPr lang="it-IT" sz="2400" dirty="0"/>
              <a:t> </a:t>
            </a:r>
            <a:r>
              <a:rPr lang="it-IT" sz="2400" dirty="0" err="1"/>
              <a:t>droits</a:t>
            </a:r>
            <a:r>
              <a:rPr lang="it-IT" sz="2400" dirty="0"/>
              <a:t> </a:t>
            </a:r>
            <a:r>
              <a:rPr lang="it-IT" sz="2400" dirty="0" err="1"/>
              <a:t>reconnus</a:t>
            </a:r>
            <a:r>
              <a:rPr lang="it-IT" sz="2400" dirty="0"/>
              <a:t> </a:t>
            </a:r>
            <a:r>
              <a:rPr lang="it-IT" sz="2400" dirty="0" err="1"/>
              <a:t>dans</a:t>
            </a:r>
            <a:r>
              <a:rPr lang="it-IT" sz="2400" dirty="0"/>
              <a:t> le </a:t>
            </a:r>
            <a:r>
              <a:rPr lang="it-IT" sz="2400" dirty="0" err="1"/>
              <a:t>présent</a:t>
            </a:r>
            <a:r>
              <a:rPr lang="it-IT" sz="2400" dirty="0"/>
              <a:t> </a:t>
            </a:r>
            <a:r>
              <a:rPr lang="it-IT" sz="2400" dirty="0" err="1"/>
              <a:t>Pacte</a:t>
            </a:r>
            <a:r>
              <a:rPr lang="it-IT" sz="2400" dirty="0"/>
              <a:t>, </a:t>
            </a:r>
            <a:endParaRPr lang="it-IT" sz="2400" dirty="0" smtClean="0"/>
          </a:p>
          <a:p>
            <a:pPr algn="just"/>
            <a:r>
              <a:rPr lang="it-IT" sz="2400" dirty="0" err="1"/>
              <a:t>Sont</a:t>
            </a:r>
            <a:r>
              <a:rPr lang="it-IT" sz="2400" dirty="0"/>
              <a:t> </a:t>
            </a:r>
            <a:r>
              <a:rPr lang="it-IT" sz="2400" dirty="0" err="1"/>
              <a:t>convenus</a:t>
            </a:r>
            <a:r>
              <a:rPr lang="it-IT" sz="2400" dirty="0"/>
              <a:t> </a:t>
            </a:r>
            <a:r>
              <a:rPr lang="it-IT" sz="2400" dirty="0" err="1"/>
              <a:t>des</a:t>
            </a:r>
            <a:r>
              <a:rPr lang="it-IT" sz="2400" dirty="0"/>
              <a:t> </a:t>
            </a:r>
            <a:r>
              <a:rPr lang="it-IT" sz="2400" dirty="0" err="1"/>
              <a:t>articles</a:t>
            </a:r>
            <a:r>
              <a:rPr lang="it-IT" sz="2400" dirty="0"/>
              <a:t> </a:t>
            </a:r>
            <a:r>
              <a:rPr lang="it-IT" sz="2400" dirty="0" err="1"/>
              <a:t>suivants</a:t>
            </a:r>
            <a:r>
              <a:rPr lang="it-IT" sz="2400" dirty="0"/>
              <a:t>: </a:t>
            </a:r>
          </a:p>
          <a:p>
            <a:endParaRPr lang="fr-CA" sz="2400" dirty="0"/>
          </a:p>
        </p:txBody>
      </p:sp>
    </p:spTree>
    <p:extLst>
      <p:ext uri="{BB962C8B-B14F-4D97-AF65-F5344CB8AC3E}">
        <p14:creationId xmlns:p14="http://schemas.microsoft.com/office/powerpoint/2010/main" val="3900353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Sites de référence</a:t>
            </a:r>
            <a:br>
              <a:rPr lang="fr-CA" sz="2800" dirty="0" smtClean="0"/>
            </a:br>
            <a:endParaRPr lang="fr-CA" sz="2800" dirty="0"/>
          </a:p>
        </p:txBody>
      </p:sp>
      <p:sp>
        <p:nvSpPr>
          <p:cNvPr id="3" name="Segnaposto contenuto 2"/>
          <p:cNvSpPr>
            <a:spLocks noGrp="1"/>
          </p:cNvSpPr>
          <p:nvPr>
            <p:ph idx="1"/>
          </p:nvPr>
        </p:nvSpPr>
        <p:spPr/>
        <p:txBody>
          <a:bodyPr>
            <a:normAutofit/>
          </a:bodyPr>
          <a:lstStyle/>
          <a:p>
            <a:r>
              <a:rPr lang="fr-CA" sz="2400" dirty="0" err="1" smtClean="0"/>
              <a:t>Legifrance</a:t>
            </a:r>
            <a:r>
              <a:rPr lang="fr-CA" sz="2400" dirty="0" smtClean="0"/>
              <a:t> : le </a:t>
            </a:r>
            <a:r>
              <a:rPr lang="fr-CA" sz="2400" dirty="0"/>
              <a:t>service public de la diffusion du droit</a:t>
            </a:r>
            <a:endParaRPr lang="fr-CA" sz="2400" dirty="0" smtClean="0">
              <a:hlinkClick r:id="rId2"/>
            </a:endParaRPr>
          </a:p>
          <a:p>
            <a:r>
              <a:rPr lang="fr-CA" sz="2400" dirty="0" smtClean="0">
                <a:hlinkClick r:id="rId2"/>
              </a:rPr>
              <a:t>https</a:t>
            </a:r>
            <a:r>
              <a:rPr lang="fr-CA" sz="2400" dirty="0">
                <a:hlinkClick r:id="rId2"/>
              </a:rPr>
              <a:t>://</a:t>
            </a:r>
            <a:r>
              <a:rPr lang="fr-CA" sz="2400" dirty="0" smtClean="0">
                <a:hlinkClick r:id="rId2"/>
              </a:rPr>
              <a:t>www.legifrance.gouv.fr/Droit-francais/Constitution</a:t>
            </a:r>
            <a:endParaRPr lang="fr-CA" sz="2400" dirty="0" smtClean="0"/>
          </a:p>
          <a:p>
            <a:endParaRPr lang="fr-CA" sz="2400" dirty="0"/>
          </a:p>
          <a:p>
            <a:r>
              <a:rPr lang="fr-FR" sz="2400" dirty="0"/>
              <a:t>JURIPOLE - Site d'information </a:t>
            </a:r>
            <a:r>
              <a:rPr lang="fr-FR" sz="2400" dirty="0" smtClean="0"/>
              <a:t>juridique </a:t>
            </a:r>
            <a:r>
              <a:rPr lang="it-IT" altLang="it-IT" sz="2400" dirty="0" smtClean="0"/>
              <a:t>http</a:t>
            </a:r>
            <a:r>
              <a:rPr lang="it-IT" altLang="it-IT" sz="2400" dirty="0"/>
              <a:t>://</a:t>
            </a:r>
            <a:r>
              <a:rPr lang="it-IT" altLang="it-IT" sz="2400" dirty="0" smtClean="0"/>
              <a:t>www.juripole.fr</a:t>
            </a:r>
            <a:endParaRPr lang="fr-CA" sz="2400" dirty="0" smtClean="0"/>
          </a:p>
          <a:p>
            <a:pPr marL="0" indent="0">
              <a:buNone/>
            </a:pPr>
            <a:r>
              <a:rPr lang="fr-FR" sz="2400" dirty="0"/>
              <a:t>Dictionnaire du droit privé français - version </a:t>
            </a:r>
            <a:r>
              <a:rPr lang="fr-FR" sz="2400" dirty="0" smtClean="0"/>
              <a:t>italienne</a:t>
            </a:r>
            <a:endParaRPr lang="fr-CA" sz="2400" dirty="0" smtClean="0"/>
          </a:p>
          <a:p>
            <a:r>
              <a:rPr lang="it-IT" altLang="it-IT" sz="2400" dirty="0">
                <a:hlinkClick r:id="rId3"/>
              </a:rPr>
              <a:t>http://</a:t>
            </a:r>
            <a:r>
              <a:rPr lang="it-IT" altLang="it-IT" sz="2400" dirty="0" smtClean="0">
                <a:hlinkClick r:id="rId3"/>
              </a:rPr>
              <a:t>www.juripole.fr/Dictionnaire/Italien/D.php</a:t>
            </a:r>
            <a:endParaRPr lang="it-IT" altLang="it-IT" sz="2400" dirty="0" smtClean="0"/>
          </a:p>
          <a:p>
            <a:endParaRPr lang="fr-FR" sz="2400" dirty="0" smtClean="0"/>
          </a:p>
          <a:p>
            <a:r>
              <a:rPr lang="fr-FR" sz="2400" dirty="0"/>
              <a:t>La banque de données terminologiques et linguistiques du gouvernement du Canada.« </a:t>
            </a:r>
            <a:r>
              <a:rPr lang="fr-FR" sz="2400" dirty="0" err="1"/>
              <a:t>Termium</a:t>
            </a:r>
            <a:r>
              <a:rPr lang="fr-FR" sz="2400" dirty="0"/>
              <a:t> Plus ». </a:t>
            </a:r>
            <a:endParaRPr lang="fr-FR" sz="2400" dirty="0" smtClean="0"/>
          </a:p>
          <a:p>
            <a:r>
              <a:rPr lang="fr-FR" sz="2400" dirty="0">
                <a:hlinkClick r:id="rId4"/>
              </a:rPr>
              <a:t>http://www.btb.termiumplus.gc.ca</a:t>
            </a:r>
            <a:endParaRPr lang="fr-FR" sz="2400" dirty="0"/>
          </a:p>
          <a:p>
            <a:endParaRPr lang="it-IT" sz="2400" dirty="0"/>
          </a:p>
          <a:p>
            <a:endParaRPr lang="it-IT" altLang="it-IT" sz="2400" dirty="0"/>
          </a:p>
          <a:p>
            <a:endParaRPr lang="fr-CA" sz="2400" dirty="0"/>
          </a:p>
        </p:txBody>
      </p:sp>
    </p:spTree>
    <p:extLst>
      <p:ext uri="{BB962C8B-B14F-4D97-AF65-F5344CB8AC3E}">
        <p14:creationId xmlns:p14="http://schemas.microsoft.com/office/powerpoint/2010/main" val="656410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i="1" dirty="0"/>
              <a:t>TERMIUM Plus</a:t>
            </a:r>
            <a:r>
              <a:rPr lang="fr-FR" sz="2800" baseline="30000" dirty="0"/>
              <a:t>®</a:t>
            </a:r>
            <a:r>
              <a:rPr lang="fr-FR" sz="2800" dirty="0"/>
              <a:t>,</a:t>
            </a:r>
          </a:p>
        </p:txBody>
      </p:sp>
      <p:sp>
        <p:nvSpPr>
          <p:cNvPr id="3" name="Content Placeholder 2"/>
          <p:cNvSpPr>
            <a:spLocks noGrp="1"/>
          </p:cNvSpPr>
          <p:nvPr>
            <p:ph idx="1"/>
          </p:nvPr>
        </p:nvSpPr>
        <p:spPr/>
        <p:txBody>
          <a:bodyPr>
            <a:normAutofit/>
          </a:bodyPr>
          <a:lstStyle/>
          <a:p>
            <a:pPr algn="just"/>
            <a:r>
              <a:rPr lang="fr-FR" sz="2400" i="1" dirty="0"/>
              <a:t>TERMIUM Plus</a:t>
            </a:r>
            <a:r>
              <a:rPr lang="fr-FR" sz="2400" baseline="30000" dirty="0"/>
              <a:t>®</a:t>
            </a:r>
            <a:r>
              <a:rPr lang="fr-FR" sz="2400" dirty="0"/>
              <a:t>, une des plus grandes banques de données terminologiques et linguistiques dans le monde, vous donne accès à des millions de termes en anglais, français, espagnol et portugais. Vous pouvez trouver des termes, des abréviations, des définitions et des exemples d’utilisation dans un large éventail de domaines spécialisés. La banque de données est un outil essentiel pour décoder les acronymes, vérifier un titre officiel, trouver un équivalent dans une autre langue et bien plus encore.</a:t>
            </a:r>
          </a:p>
        </p:txBody>
      </p:sp>
    </p:spTree>
    <p:extLst>
      <p:ext uri="{BB962C8B-B14F-4D97-AF65-F5344CB8AC3E}">
        <p14:creationId xmlns:p14="http://schemas.microsoft.com/office/powerpoint/2010/main" val="4236499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altLang="it-IT" sz="2800" dirty="0" smtClean="0"/>
              <a:t>IATE</a:t>
            </a:r>
            <a:r>
              <a:rPr lang="fr-FR" altLang="it-IT" sz="2800" dirty="0"/>
              <a:t/>
            </a:r>
            <a:br>
              <a:rPr lang="fr-FR" altLang="it-IT" sz="2800" dirty="0"/>
            </a:br>
            <a:r>
              <a:rPr lang="fr-FR" altLang="it-IT" sz="2800" dirty="0" smtClean="0"/>
              <a:t>Banque terminologique de l’UE</a:t>
            </a:r>
            <a:endParaRPr lang="fr-FR" sz="2800" dirty="0"/>
          </a:p>
        </p:txBody>
      </p:sp>
      <p:sp>
        <p:nvSpPr>
          <p:cNvPr id="3" name="Content Placeholder 2"/>
          <p:cNvSpPr>
            <a:spLocks noGrp="1"/>
          </p:cNvSpPr>
          <p:nvPr>
            <p:ph idx="1"/>
          </p:nvPr>
        </p:nvSpPr>
        <p:spPr/>
        <p:txBody>
          <a:bodyPr>
            <a:normAutofit/>
          </a:bodyPr>
          <a:lstStyle/>
          <a:p>
            <a:pPr algn="just"/>
            <a:r>
              <a:rPr lang="fr-FR" altLang="it-IT" sz="2400" dirty="0" err="1" smtClean="0"/>
              <a:t>Inter-Active</a:t>
            </a:r>
            <a:r>
              <a:rPr lang="fr-FR" altLang="it-IT" sz="2400" dirty="0" smtClean="0"/>
              <a:t> </a:t>
            </a:r>
            <a:r>
              <a:rPr lang="fr-FR" altLang="it-IT" sz="2400" dirty="0" err="1"/>
              <a:t>Terminology</a:t>
            </a:r>
            <a:r>
              <a:rPr lang="fr-FR" altLang="it-IT" sz="2400" dirty="0"/>
              <a:t> for Europe. </a:t>
            </a:r>
            <a:r>
              <a:rPr lang="fr-FR" altLang="it-IT" sz="2400" dirty="0" smtClean="0"/>
              <a:t>Créée en </a:t>
            </a:r>
            <a:r>
              <a:rPr lang="fr-FR" altLang="it-IT" sz="2400" dirty="0"/>
              <a:t>2004 </a:t>
            </a:r>
            <a:r>
              <a:rPr lang="fr-FR" altLang="it-IT" sz="2400" dirty="0" smtClean="0"/>
              <a:t>et ouverte au public en 2007</a:t>
            </a:r>
          </a:p>
          <a:p>
            <a:pPr algn="just"/>
            <a:r>
              <a:rPr lang="fr-FR" altLang="it-IT" sz="2400" dirty="0" smtClean="0"/>
              <a:t>l’IATE </a:t>
            </a:r>
            <a:r>
              <a:rPr lang="fr-FR" altLang="it-IT" sz="2400" dirty="0"/>
              <a:t>: </a:t>
            </a:r>
            <a:r>
              <a:rPr lang="fr-FR" altLang="it-IT" sz="2400" dirty="0" err="1"/>
              <a:t>Eurodicautom</a:t>
            </a:r>
            <a:r>
              <a:rPr lang="fr-FR" altLang="it-IT" sz="2400" dirty="0"/>
              <a:t> (Commission européenne) ; TIS (Conseil européen) ; Euterpe (Parlement européen) ; </a:t>
            </a:r>
            <a:r>
              <a:rPr lang="fr-FR" altLang="it-IT" sz="2400" dirty="0" err="1"/>
              <a:t>Euroterms</a:t>
            </a:r>
            <a:r>
              <a:rPr lang="fr-FR" altLang="it-IT" sz="2400" dirty="0"/>
              <a:t> (Centre de traduction)  et CDCTERM (Cour des comptes européenne</a:t>
            </a:r>
            <a:r>
              <a:rPr lang="fr-FR" altLang="it-IT" sz="2400" dirty="0" smtClean="0"/>
              <a:t>).</a:t>
            </a:r>
          </a:p>
          <a:p>
            <a:pPr algn="just"/>
            <a:r>
              <a:rPr lang="fr-FR" sz="2400" dirty="0" smtClean="0"/>
              <a:t>8,7 </a:t>
            </a:r>
            <a:r>
              <a:rPr lang="fr-FR" sz="2400" dirty="0"/>
              <a:t>millions de termes et fonctionne dans les 24 langues officielles de l’Union </a:t>
            </a:r>
            <a:r>
              <a:rPr lang="fr-FR" sz="2400" dirty="0" smtClean="0"/>
              <a:t>européenne</a:t>
            </a:r>
            <a:endParaRPr lang="fr-FR" altLang="it-IT" sz="2400" dirty="0" smtClean="0"/>
          </a:p>
          <a:p>
            <a:pPr algn="just"/>
            <a:endParaRPr lang="it-IT" altLang="it-IT" sz="2400" dirty="0"/>
          </a:p>
          <a:p>
            <a:pPr algn="just"/>
            <a:r>
              <a:rPr lang="fr-FR" altLang="it-IT" sz="2400" dirty="0"/>
              <a:t>https://</a:t>
            </a:r>
            <a:r>
              <a:rPr lang="fr-FR" altLang="it-IT" sz="2400" dirty="0" smtClean="0"/>
              <a:t>iate.europa.eu/</a:t>
            </a:r>
            <a:endParaRPr lang="fr-FR" altLang="it-IT" sz="2400" dirty="0"/>
          </a:p>
          <a:p>
            <a:endParaRPr lang="fr-FR" sz="2400" dirty="0"/>
          </a:p>
        </p:txBody>
      </p:sp>
    </p:spTree>
    <p:extLst>
      <p:ext uri="{BB962C8B-B14F-4D97-AF65-F5344CB8AC3E}">
        <p14:creationId xmlns:p14="http://schemas.microsoft.com/office/powerpoint/2010/main" val="332599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Combien</a:t>
            </a:r>
            <a:r>
              <a:rPr lang="it-IT" sz="2800" dirty="0" smtClean="0"/>
              <a:t> de </a:t>
            </a:r>
            <a:r>
              <a:rPr lang="it-IT" sz="2800" dirty="0" err="1" smtClean="0"/>
              <a:t>langues</a:t>
            </a:r>
            <a:r>
              <a:rPr lang="it-IT" sz="2800" dirty="0" smtClean="0"/>
              <a:t> </a:t>
            </a:r>
            <a:r>
              <a:rPr lang="it-IT" sz="2800" dirty="0" err="1" smtClean="0"/>
              <a:t>officielles</a:t>
            </a:r>
            <a:r>
              <a:rPr lang="it-IT" sz="2800" dirty="0" smtClean="0"/>
              <a:t> </a:t>
            </a:r>
            <a:r>
              <a:rPr lang="it-IT" sz="2800" dirty="0" err="1" smtClean="0"/>
              <a:t>dans</a:t>
            </a:r>
            <a:r>
              <a:rPr lang="it-IT" sz="2800" dirty="0" smtClean="0"/>
              <a:t> l’Union </a:t>
            </a:r>
            <a:r>
              <a:rPr lang="it-IT" sz="2800" dirty="0" err="1" smtClean="0"/>
              <a:t>européenne</a:t>
            </a:r>
            <a:r>
              <a:rPr lang="it-IT" sz="2800" dirty="0" smtClean="0"/>
              <a:t> ?</a:t>
            </a:r>
            <a:endParaRPr lang="it-IT" sz="2800" dirty="0"/>
          </a:p>
        </p:txBody>
      </p:sp>
      <p:sp>
        <p:nvSpPr>
          <p:cNvPr id="3" name="Segnaposto contenuto 2"/>
          <p:cNvSpPr>
            <a:spLocks noGrp="1"/>
          </p:cNvSpPr>
          <p:nvPr>
            <p:ph idx="1"/>
          </p:nvPr>
        </p:nvSpPr>
        <p:spPr/>
        <p:txBody>
          <a:bodyPr>
            <a:normAutofit/>
          </a:bodyPr>
          <a:lstStyle/>
          <a:p>
            <a:pPr algn="just"/>
            <a:r>
              <a:rPr lang="it-IT" sz="2400" dirty="0" err="1" smtClean="0"/>
              <a:t>Combien</a:t>
            </a:r>
            <a:r>
              <a:rPr lang="it-IT" sz="2400" dirty="0" smtClean="0"/>
              <a:t> de </a:t>
            </a:r>
            <a:r>
              <a:rPr lang="it-IT" sz="2400" dirty="0" err="1" smtClean="0"/>
              <a:t>pays</a:t>
            </a:r>
            <a:r>
              <a:rPr lang="it-IT" sz="2400" dirty="0" smtClean="0"/>
              <a:t>?</a:t>
            </a:r>
            <a:endParaRPr lang="it-IT" sz="2400" dirty="0"/>
          </a:p>
        </p:txBody>
      </p:sp>
    </p:spTree>
    <p:extLst>
      <p:ext uri="{BB962C8B-B14F-4D97-AF65-F5344CB8AC3E}">
        <p14:creationId xmlns:p14="http://schemas.microsoft.com/office/powerpoint/2010/main" val="320900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13542</TotalTime>
  <Words>3483</Words>
  <Application>Microsoft Office PowerPoint</Application>
  <PresentationFormat>Presentazione su schermo (4:3)</PresentationFormat>
  <Paragraphs>224</Paragraphs>
  <Slides>51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51</vt:i4>
      </vt:variant>
    </vt:vector>
  </HeadingPairs>
  <TitlesOfParts>
    <vt:vector size="56" baseType="lpstr">
      <vt:lpstr>ＭＳ Ｐゴシック</vt:lpstr>
      <vt:lpstr>ＭＳ Ｐゴシック</vt:lpstr>
      <vt:lpstr>Arial</vt:lpstr>
      <vt:lpstr>Calibri</vt:lpstr>
      <vt:lpstr>Tema di Office</vt:lpstr>
      <vt:lpstr> Langue, droit, culture</vt:lpstr>
      <vt:lpstr> Tableau de marche hebdomadaire 15 février 2021 </vt:lpstr>
      <vt:lpstr>Langue, droit, culture</vt:lpstr>
      <vt:lpstr>Langue et Droit Réflexions introductives</vt:lpstr>
      <vt:lpstr>Le langage juridique</vt:lpstr>
      <vt:lpstr>Sites de référence </vt:lpstr>
      <vt:lpstr>TERMIUM Plus®,</vt:lpstr>
      <vt:lpstr>IATE Banque terminologique de l’UE</vt:lpstr>
      <vt:lpstr>Combien de langues officielles dans l’Union européenne ?</vt:lpstr>
      <vt:lpstr>24 langues : lesquelles ?</vt:lpstr>
      <vt:lpstr>Observations hebdomadaires</vt:lpstr>
      <vt:lpstr> Observations hebdomadaires Art. 24 de la « sécurité globale » </vt:lpstr>
      <vt:lpstr>Loi de la sécurité globale ? </vt:lpstr>
      <vt:lpstr>L'article 24 </vt:lpstr>
      <vt:lpstr>Loi de la sécurité globale un sujet hautement politique</vt:lpstr>
      <vt:lpstr>Proposition de loi « Sécurité globale » : l’alerte de la Défenseure des droits </vt:lpstr>
      <vt:lpstr>Proposition de loi « Sécurité globale » : l’alerte de la Défenseure des droits </vt:lpstr>
      <vt:lpstr>Proposition de loi « Sécurité globale » : l’alerte de la Défenseure des droits </vt:lpstr>
      <vt:lpstr>Le conseil des droits de l’homme de l’ONU s’inquiète du contenu de la proposition de loi « pour une sécurité globale » </vt:lpstr>
      <vt:lpstr>Mobilisations de novembre 2020 à janvier 2021</vt:lpstr>
      <vt:lpstr>bfmtv. 28 novembre 2020</vt:lpstr>
      <vt:lpstr>Orange avec Media Services, 17 novembre 2020</vt:lpstr>
      <vt:lpstr>Points d’appui</vt:lpstr>
      <vt:lpstr> Les fondements de la liberté de la presse https://www.vie-publique.fr/eclairage/19351-liberte-de-la-presse-en-france-quel-cadre-legal  </vt:lpstr>
      <vt:lpstr>La loi du 29 juillet 1881 sur la liberté de la presse </vt:lpstr>
      <vt:lpstr> Déclaration universelle des droits de l'homme  1948 </vt:lpstr>
      <vt:lpstr>Déclaration des droits de l’homme et du citoyen 1789</vt:lpstr>
      <vt:lpstr>La « Déclaration des droits de l’homme et du citoyen » 1789</vt:lpstr>
      <vt:lpstr>Question de genre ?</vt:lpstr>
      <vt:lpstr>  DICHIARAZIONE DEI DIRITTI DELL’UOMO E DEL CITTADINO  </vt:lpstr>
      <vt:lpstr>Declaration of the Rights of Man and the Citizen</vt:lpstr>
      <vt:lpstr> Declaración de los Derechos del Hombre y del Ciudadano </vt:lpstr>
      <vt:lpstr>Question de genre </vt:lpstr>
      <vt:lpstr>Olympe de Gouges </vt:lpstr>
      <vt:lpstr>          </vt:lpstr>
      <vt:lpstr>Déclaration des droits de la femme et de la citoyenne </vt:lpstr>
      <vt:lpstr>DICHIARAZIONE DEI DIRITTI DELLA DONNA E DELLA CITTADINA</vt:lpstr>
      <vt:lpstr> Déclaration universelle des droits de l'homme  1948 </vt:lpstr>
      <vt:lpstr> Déclaration universelle des droits de l'homme  1948 </vt:lpstr>
      <vt:lpstr>  Déclaration universelle des droits de l'homme Universal Declaration of Human Rights 10 décembre 1948  </vt:lpstr>
      <vt:lpstr>Article 1. en français et en anglais</vt:lpstr>
      <vt:lpstr>Declaración Universal de los Derechos Humanos </vt:lpstr>
      <vt:lpstr>Dichiarazione universale dei diritti umani </vt:lpstr>
      <vt:lpstr>Dichiarazione universale dei diritti umani </vt:lpstr>
      <vt:lpstr> Dichiarazione Universale dei Diritti dell'Uomo </vt:lpstr>
      <vt:lpstr>Diritti umani o Diritti dell’Uomo?</vt:lpstr>
      <vt:lpstr>Banque de données UE IATE*</vt:lpstr>
      <vt:lpstr>Convention européenne des droits de l’homme  1953</vt:lpstr>
      <vt:lpstr>Pacte international relatif aux droits civils et politiques 1976</vt:lpstr>
      <vt:lpstr>Pacte international relatif aux droits civils et politiques </vt:lpstr>
      <vt:lpstr>Pacte international relatif aux droits civils et politiques Préambule  [continuation] </vt:lpstr>
    </vt:vector>
  </TitlesOfParts>
  <Company>università degli studi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CELOTTI NADINE</cp:lastModifiedBy>
  <cp:revision>336</cp:revision>
  <dcterms:created xsi:type="dcterms:W3CDTF">2018-10-04T15:37:09Z</dcterms:created>
  <dcterms:modified xsi:type="dcterms:W3CDTF">2021-02-15T13:59:52Z</dcterms:modified>
</cp:coreProperties>
</file>