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3"/>
  </p:notesMasterIdLst>
  <p:sldIdLst>
    <p:sldId id="256" r:id="rId2"/>
    <p:sldId id="663" r:id="rId3"/>
    <p:sldId id="671" r:id="rId4"/>
    <p:sldId id="672" r:id="rId5"/>
    <p:sldId id="664" r:id="rId6"/>
    <p:sldId id="665" r:id="rId7"/>
    <p:sldId id="676" r:id="rId8"/>
    <p:sldId id="675" r:id="rId9"/>
    <p:sldId id="673" r:id="rId10"/>
    <p:sldId id="674" r:id="rId11"/>
    <p:sldId id="669" r:id="rId12"/>
    <p:sldId id="557" r:id="rId13"/>
    <p:sldId id="544" r:id="rId14"/>
    <p:sldId id="567" r:id="rId15"/>
    <p:sldId id="678" r:id="rId16"/>
    <p:sldId id="545" r:id="rId17"/>
    <p:sldId id="548" r:id="rId18"/>
    <p:sldId id="679" r:id="rId19"/>
    <p:sldId id="680" r:id="rId20"/>
    <p:sldId id="636" r:id="rId21"/>
    <p:sldId id="677" r:id="rId22"/>
    <p:sldId id="638" r:id="rId23"/>
    <p:sldId id="639" r:id="rId24"/>
    <p:sldId id="640" r:id="rId25"/>
    <p:sldId id="642" r:id="rId26"/>
    <p:sldId id="643" r:id="rId27"/>
    <p:sldId id="644" r:id="rId28"/>
    <p:sldId id="645" r:id="rId29"/>
    <p:sldId id="646" r:id="rId30"/>
    <p:sldId id="648" r:id="rId31"/>
    <p:sldId id="649" r:id="rId32"/>
    <p:sldId id="650" r:id="rId33"/>
    <p:sldId id="681" r:id="rId34"/>
    <p:sldId id="682"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8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CB0557-4AC9-4103-AD2C-CCC44FE9FA2C}" type="datetimeFigureOut">
              <a:rPr lang="it-IT" smtClean="0"/>
              <a:t>22/02/2021</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875F6D-7F70-456D-A582-B70E279624B1}" type="slidenum">
              <a:rPr lang="it-IT" smtClean="0"/>
              <a:t>‹N›</a:t>
            </a:fld>
            <a:endParaRPr lang="it-IT"/>
          </a:p>
        </p:txBody>
      </p:sp>
    </p:spTree>
    <p:extLst>
      <p:ext uri="{BB962C8B-B14F-4D97-AF65-F5344CB8AC3E}">
        <p14:creationId xmlns:p14="http://schemas.microsoft.com/office/powerpoint/2010/main" val="3868792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7586"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3840769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9634"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4234922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3730"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3298660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5778"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3178081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9874"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3215598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1922"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1286408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3970"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2839052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3186"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2125677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0500C509-952C-7244-A235-D8E9DB0AFCD4}" type="datetimeFigureOut">
              <a:rPr lang="it-IT" smtClean="0"/>
              <a:t>22/02/2021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1244411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0500C509-952C-7244-A235-D8E9DB0AFCD4}" type="datetimeFigureOut">
              <a:rPr lang="it-IT" smtClean="0"/>
              <a:t>22/02/2021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3335955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0500C509-952C-7244-A235-D8E9DB0AFCD4}" type="datetimeFigureOut">
              <a:rPr lang="it-IT" smtClean="0"/>
              <a:t>22/02/2021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1870744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0500C509-952C-7244-A235-D8E9DB0AFCD4}" type="datetimeFigureOut">
              <a:rPr lang="it-IT" smtClean="0"/>
              <a:t>22/02/2021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4145514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0500C509-952C-7244-A235-D8E9DB0AFCD4}" type="datetimeFigureOut">
              <a:rPr lang="it-IT" smtClean="0"/>
              <a:t>22/02/2021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2957116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0500C509-952C-7244-A235-D8E9DB0AFCD4}" type="datetimeFigureOut">
              <a:rPr lang="it-IT" smtClean="0"/>
              <a:t>22/02/2021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1019495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0500C509-952C-7244-A235-D8E9DB0AFCD4}" type="datetimeFigureOut">
              <a:rPr lang="it-IT" smtClean="0"/>
              <a:t>22/02/2021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3373132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0500C509-952C-7244-A235-D8E9DB0AFCD4}" type="datetimeFigureOut">
              <a:rPr lang="it-IT" smtClean="0"/>
              <a:t>22/02/2021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2933559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500C509-952C-7244-A235-D8E9DB0AFCD4}" type="datetimeFigureOut">
              <a:rPr lang="it-IT" smtClean="0"/>
              <a:t>22/02/2021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662399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500C509-952C-7244-A235-D8E9DB0AFCD4}" type="datetimeFigureOut">
              <a:rPr lang="it-IT" smtClean="0"/>
              <a:t>22/02/2021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4055853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500C509-952C-7244-A235-D8E9DB0AFCD4}" type="datetimeFigureOut">
              <a:rPr lang="it-IT" smtClean="0"/>
              <a:t>22/02/2021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3761296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0C509-952C-7244-A235-D8E9DB0AFCD4}" type="datetimeFigureOut">
              <a:rPr lang="it-IT" smtClean="0"/>
              <a:t>22/02/2021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156E9-FECA-FD4D-9EAA-800A24327145}" type="slidenum">
              <a:rPr lang="fr-CA" smtClean="0"/>
              <a:t>‹N›</a:t>
            </a:fld>
            <a:endParaRPr lang="fr-CA"/>
          </a:p>
        </p:txBody>
      </p:sp>
    </p:spTree>
    <p:extLst>
      <p:ext uri="{BB962C8B-B14F-4D97-AF65-F5344CB8AC3E}">
        <p14:creationId xmlns:p14="http://schemas.microsoft.com/office/powerpoint/2010/main" val="2871875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universalis.fr/encyclopedi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actu.dalloz-etudiant.fr/a-la-une/article/disparition-du-mot-race-de-la-legislationpenale"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legifrance.gouv.fr/affichTexte.do;jsessionid=6BBC78FC73DF2918DCD5A2F4CB3BE516.tplgfr25s_3?cidTexte=JORFTEXT000035373907&amp;dateTexte=29990101"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fr-CA" sz="2800" dirty="0" smtClean="0"/>
              <a:t/>
            </a:r>
            <a:br>
              <a:rPr lang="fr-CA" sz="2800" dirty="0" smtClean="0"/>
            </a:br>
            <a:r>
              <a:rPr lang="fr-CA" sz="2800" dirty="0" smtClean="0"/>
              <a:t>Langue, droit, culture</a:t>
            </a:r>
            <a:endParaRPr lang="fr-CA" sz="2800" dirty="0"/>
          </a:p>
        </p:txBody>
      </p:sp>
      <p:sp>
        <p:nvSpPr>
          <p:cNvPr id="3" name="Sottotitolo 2"/>
          <p:cNvSpPr>
            <a:spLocks noGrp="1"/>
          </p:cNvSpPr>
          <p:nvPr>
            <p:ph type="subTitle" idx="1"/>
          </p:nvPr>
        </p:nvSpPr>
        <p:spPr/>
        <p:txBody>
          <a:bodyPr>
            <a:normAutofit lnSpcReduction="10000"/>
          </a:bodyPr>
          <a:lstStyle/>
          <a:p>
            <a:r>
              <a:rPr lang="fr-CA" sz="2400" dirty="0" smtClean="0"/>
              <a:t>Modulo di lingua </a:t>
            </a:r>
            <a:r>
              <a:rPr lang="fr-CA" sz="2400" dirty="0" err="1" smtClean="0"/>
              <a:t>francese</a:t>
            </a:r>
            <a:r>
              <a:rPr lang="fr-CA" sz="2400" dirty="0" smtClean="0"/>
              <a:t> 2020-2021</a:t>
            </a:r>
          </a:p>
          <a:p>
            <a:r>
              <a:rPr lang="fr-CA" sz="2400" dirty="0"/>
              <a:t>1</a:t>
            </a:r>
            <a:r>
              <a:rPr lang="fr-CA" sz="2400" dirty="0" smtClean="0"/>
              <a:t>° </a:t>
            </a:r>
            <a:r>
              <a:rPr lang="fr-CA" sz="2400" dirty="0" err="1" smtClean="0"/>
              <a:t>anno</a:t>
            </a:r>
            <a:r>
              <a:rPr lang="fr-CA" sz="2400" dirty="0" smtClean="0"/>
              <a:t>  6 CFU = 30 heures</a:t>
            </a:r>
          </a:p>
          <a:p>
            <a:r>
              <a:rPr lang="fr-CA" sz="2400" dirty="0" smtClean="0"/>
              <a:t>mot de passe : 1Ciapg2020</a:t>
            </a:r>
          </a:p>
          <a:p>
            <a:r>
              <a:rPr lang="fr-CA" sz="2400" dirty="0" smtClean="0"/>
              <a:t>ncelotti@units.it</a:t>
            </a:r>
          </a:p>
        </p:txBody>
      </p:sp>
    </p:spTree>
    <p:extLst>
      <p:ext uri="{BB962C8B-B14F-4D97-AF65-F5344CB8AC3E}">
        <p14:creationId xmlns:p14="http://schemas.microsoft.com/office/powerpoint/2010/main" val="3443875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islamo-gauchisme</a:t>
            </a:r>
            <a:endParaRPr lang="it-IT" sz="2800" dirty="0"/>
          </a:p>
        </p:txBody>
      </p:sp>
      <p:sp>
        <p:nvSpPr>
          <p:cNvPr id="3" name="Segnaposto contenuto 2"/>
          <p:cNvSpPr>
            <a:spLocks noGrp="1"/>
          </p:cNvSpPr>
          <p:nvPr>
            <p:ph idx="1"/>
          </p:nvPr>
        </p:nvSpPr>
        <p:spPr/>
        <p:txBody>
          <a:bodyPr>
            <a:normAutofit/>
          </a:bodyPr>
          <a:lstStyle/>
          <a:p>
            <a:pPr algn="just"/>
            <a:r>
              <a:rPr lang="fr-FR" sz="2400" dirty="0"/>
              <a:t>Comment se saisir de l’islamo-gauchisme, un terme sur lequel personne ne s’accorde, que personne ne revendique et qui, pourtant, a pris une place de choix dans le débat public ? Le vocable est flou : on ne sait si la première moitié renvoie à « islam » ou « islamisme » (raison pour laquelle le philosophe Raphaël </a:t>
            </a:r>
            <a:r>
              <a:rPr lang="fr-FR" sz="2400" dirty="0" err="1"/>
              <a:t>Enthoven</a:t>
            </a:r>
            <a:r>
              <a:rPr lang="fr-FR" sz="2400" dirty="0"/>
              <a:t> préfère parler d’« </a:t>
            </a:r>
            <a:r>
              <a:rPr lang="fr-FR" sz="2400" dirty="0" err="1"/>
              <a:t>islamismo</a:t>
            </a:r>
            <a:r>
              <a:rPr lang="fr-FR" sz="2400" dirty="0"/>
              <a:t>-gauchisme »), sa deuxième partie achève de le rendre péjoratif. Inflammable, il porte en lui la discorde.</a:t>
            </a:r>
          </a:p>
          <a:p>
            <a:pPr algn="just"/>
            <a:r>
              <a:rPr lang="it-IT" sz="2400" i="1" dirty="0"/>
              <a:t>Le Monde</a:t>
            </a:r>
            <a:r>
              <a:rPr lang="it-IT" sz="2400" dirty="0"/>
              <a:t>, 11 </a:t>
            </a:r>
            <a:r>
              <a:rPr lang="it-IT" sz="2400" dirty="0" err="1"/>
              <a:t>décembre</a:t>
            </a:r>
            <a:r>
              <a:rPr lang="it-IT" sz="2400" dirty="0"/>
              <a:t> 2020</a:t>
            </a:r>
          </a:p>
        </p:txBody>
      </p:sp>
    </p:spTree>
    <p:extLst>
      <p:ext uri="{BB962C8B-B14F-4D97-AF65-F5344CB8AC3E}">
        <p14:creationId xmlns:p14="http://schemas.microsoft.com/office/powerpoint/2010/main" val="4313518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islamo-gauchisme</a:t>
            </a:r>
            <a:endParaRPr lang="it-IT" sz="2800" dirty="0"/>
          </a:p>
        </p:txBody>
      </p:sp>
      <p:sp>
        <p:nvSpPr>
          <p:cNvPr id="3" name="Segnaposto contenuto 2"/>
          <p:cNvSpPr>
            <a:spLocks noGrp="1"/>
          </p:cNvSpPr>
          <p:nvPr>
            <p:ph idx="1"/>
          </p:nvPr>
        </p:nvSpPr>
        <p:spPr/>
        <p:txBody>
          <a:bodyPr>
            <a:normAutofit/>
          </a:bodyPr>
          <a:lstStyle/>
          <a:p>
            <a:pPr algn="just"/>
            <a:r>
              <a:rPr lang="fr-FR" sz="2400" dirty="0"/>
              <a:t>Comment se saisir de l’islamo-gauchisme, un terme sur lequel personne ne s’accorde, que personne ne revendique et qui, pourtant, a pris une place de choix dans le débat public ? Le vocable est flou : on ne sait si la première moitié renvoie à « islam » ou « islamisme » (raison pour laquelle le philosophe Raphaël </a:t>
            </a:r>
            <a:r>
              <a:rPr lang="fr-FR" sz="2400" dirty="0" err="1"/>
              <a:t>Enthoven</a:t>
            </a:r>
            <a:r>
              <a:rPr lang="fr-FR" sz="2400" dirty="0"/>
              <a:t> préfère parler d’« </a:t>
            </a:r>
            <a:r>
              <a:rPr lang="fr-FR" sz="2400" dirty="0" err="1"/>
              <a:t>islamismo</a:t>
            </a:r>
            <a:r>
              <a:rPr lang="fr-FR" sz="2400" dirty="0"/>
              <a:t>-gauchisme »), sa deuxième partie achève de le rendre péjoratif. Inflammable, il porte en lui la discorde.</a:t>
            </a:r>
          </a:p>
          <a:p>
            <a:pPr algn="just"/>
            <a:r>
              <a:rPr lang="it-IT" sz="2400" i="1" dirty="0"/>
              <a:t>Le Monde</a:t>
            </a:r>
            <a:r>
              <a:rPr lang="it-IT" sz="2400" dirty="0"/>
              <a:t>, 11 </a:t>
            </a:r>
            <a:r>
              <a:rPr lang="it-IT" sz="2400" dirty="0" err="1"/>
              <a:t>décembre</a:t>
            </a:r>
            <a:r>
              <a:rPr lang="it-IT" sz="2400" dirty="0"/>
              <a:t> 2020</a:t>
            </a:r>
          </a:p>
        </p:txBody>
      </p:sp>
    </p:spTree>
    <p:extLst>
      <p:ext uri="{BB962C8B-B14F-4D97-AF65-F5344CB8AC3E}">
        <p14:creationId xmlns:p14="http://schemas.microsoft.com/office/powerpoint/2010/main" val="2149045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smtClean="0"/>
              <a:t/>
            </a:r>
            <a:br>
              <a:rPr lang="it-IT" sz="2800" dirty="0" smtClean="0"/>
            </a:br>
            <a:r>
              <a:rPr lang="it-IT" sz="2800" dirty="0" smtClean="0"/>
              <a:t>La </a:t>
            </a:r>
            <a:r>
              <a:rPr lang="it-IT" sz="2800" dirty="0" err="1"/>
              <a:t>Constitution</a:t>
            </a:r>
            <a:r>
              <a:rPr lang="it-IT" sz="2800" dirty="0"/>
              <a:t> de la Ve </a:t>
            </a:r>
            <a:r>
              <a:rPr lang="it-IT" sz="2800" dirty="0" err="1"/>
              <a:t>République</a:t>
            </a:r>
            <a:r>
              <a:rPr lang="it-IT" sz="2800" dirty="0"/>
              <a:t> : 1958</a:t>
            </a:r>
            <a:br>
              <a:rPr lang="it-IT" sz="2800" dirty="0"/>
            </a:br>
            <a:r>
              <a:rPr lang="it-IT" sz="2800" dirty="0" err="1"/>
              <a:t>https</a:t>
            </a:r>
            <a:r>
              <a:rPr lang="it-IT" sz="2800" dirty="0"/>
              <a:t>://</a:t>
            </a:r>
            <a:r>
              <a:rPr lang="it-IT" sz="2800" dirty="0" err="1"/>
              <a:t>www.legifrance.gouv.fr</a:t>
            </a:r>
            <a:r>
              <a:rPr lang="it-IT" sz="2800" dirty="0"/>
              <a:t>/</a:t>
            </a:r>
            <a:r>
              <a:rPr lang="it-IT" sz="2800" dirty="0" err="1"/>
              <a:t>Droit-francais</a:t>
            </a:r>
            <a:r>
              <a:rPr lang="it-IT" sz="2800" dirty="0"/>
              <a:t>/</a:t>
            </a:r>
            <a:r>
              <a:rPr lang="it-IT" sz="2800" dirty="0" err="1"/>
              <a:t>Constitution</a:t>
            </a:r>
            <a:r>
              <a:rPr lang="it-IT" sz="2800" dirty="0"/>
              <a:t/>
            </a:r>
            <a:br>
              <a:rPr lang="it-IT" sz="2800" dirty="0"/>
            </a:br>
            <a:endParaRPr lang="fr-CA" sz="2800" dirty="0"/>
          </a:p>
        </p:txBody>
      </p:sp>
      <p:sp>
        <p:nvSpPr>
          <p:cNvPr id="3" name="Segnaposto contenuto 2"/>
          <p:cNvSpPr>
            <a:spLocks noGrp="1"/>
          </p:cNvSpPr>
          <p:nvPr>
            <p:ph idx="1"/>
          </p:nvPr>
        </p:nvSpPr>
        <p:spPr/>
        <p:txBody>
          <a:bodyPr/>
          <a:lstStyle/>
          <a:p>
            <a:endParaRPr lang="it-IT" dirty="0"/>
          </a:p>
          <a:p>
            <a:endParaRPr lang="fr-CA" dirty="0"/>
          </a:p>
        </p:txBody>
      </p:sp>
      <p:pic>
        <p:nvPicPr>
          <p:cNvPr id="4" name="Immagine 3" descr="978211010318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0905" y="1600200"/>
            <a:ext cx="3525855" cy="5795925"/>
          </a:xfrm>
          <a:prstGeom prst="rect">
            <a:avLst/>
          </a:prstGeom>
        </p:spPr>
      </p:pic>
    </p:spTree>
    <p:extLst>
      <p:ext uri="{BB962C8B-B14F-4D97-AF65-F5344CB8AC3E}">
        <p14:creationId xmlns:p14="http://schemas.microsoft.com/office/powerpoint/2010/main" val="2958980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La </a:t>
            </a:r>
            <a:r>
              <a:rPr lang="it-IT" sz="2800" dirty="0" err="1" smtClean="0"/>
              <a:t>Constitution</a:t>
            </a:r>
            <a:r>
              <a:rPr lang="it-IT" sz="2800" dirty="0" smtClean="0"/>
              <a:t> </a:t>
            </a:r>
            <a:r>
              <a:rPr lang="it-IT" sz="2800" dirty="0"/>
              <a:t>de la Ve </a:t>
            </a:r>
            <a:r>
              <a:rPr lang="it-IT" sz="2800" dirty="0" err="1" smtClean="0"/>
              <a:t>République</a:t>
            </a:r>
            <a:r>
              <a:rPr lang="it-IT" sz="2800" dirty="0"/>
              <a:t> </a:t>
            </a:r>
            <a:r>
              <a:rPr lang="it-IT" sz="2800" dirty="0" smtClean="0"/>
              <a:t>: 1958</a:t>
            </a:r>
            <a:br>
              <a:rPr lang="it-IT" sz="2800" dirty="0" smtClean="0"/>
            </a:br>
            <a:endParaRPr lang="it-IT" sz="2800" dirty="0"/>
          </a:p>
        </p:txBody>
      </p:sp>
      <p:sp>
        <p:nvSpPr>
          <p:cNvPr id="3" name="Segnaposto contenuto 2"/>
          <p:cNvSpPr>
            <a:spLocks noGrp="1"/>
          </p:cNvSpPr>
          <p:nvPr>
            <p:ph idx="1"/>
          </p:nvPr>
        </p:nvSpPr>
        <p:spPr/>
        <p:txBody>
          <a:bodyPr>
            <a:normAutofit/>
          </a:bodyPr>
          <a:lstStyle/>
          <a:p>
            <a:pPr algn="just"/>
            <a:r>
              <a:rPr lang="it-IT" sz="2400" dirty="0"/>
              <a:t>La Constitution du 4 octobre 1958, texte </a:t>
            </a:r>
            <a:r>
              <a:rPr lang="it-IT" sz="2400" dirty="0" err="1"/>
              <a:t>fondateur</a:t>
            </a:r>
            <a:r>
              <a:rPr lang="it-IT" sz="2400" dirty="0"/>
              <a:t> de la Ve </a:t>
            </a:r>
            <a:r>
              <a:rPr lang="it-IT" sz="2400" dirty="0" err="1"/>
              <a:t>République</a:t>
            </a:r>
            <a:r>
              <a:rPr lang="it-IT" sz="2400" dirty="0"/>
              <a:t>, a </a:t>
            </a:r>
            <a:r>
              <a:rPr lang="it-IT" sz="2400" dirty="0" err="1"/>
              <a:t>été</a:t>
            </a:r>
            <a:r>
              <a:rPr lang="it-IT" sz="2400" dirty="0"/>
              <a:t> </a:t>
            </a:r>
            <a:r>
              <a:rPr lang="it-IT" sz="2400" dirty="0" err="1"/>
              <a:t>adoptée</a:t>
            </a:r>
            <a:r>
              <a:rPr lang="it-IT" sz="2400" dirty="0"/>
              <a:t> par </a:t>
            </a:r>
            <a:r>
              <a:rPr lang="it-IT" sz="2400" dirty="0" err="1"/>
              <a:t>référendum</a:t>
            </a:r>
            <a:r>
              <a:rPr lang="it-IT" sz="2400" dirty="0"/>
              <a:t> le 28 </a:t>
            </a:r>
            <a:r>
              <a:rPr lang="it-IT" sz="2400" dirty="0" err="1"/>
              <a:t>septembre</a:t>
            </a:r>
            <a:r>
              <a:rPr lang="it-IT" sz="2400" dirty="0"/>
              <a:t> 1958. Elle est le </a:t>
            </a:r>
            <a:r>
              <a:rPr lang="it-IT" sz="2400" dirty="0" err="1"/>
              <a:t>quinzième</a:t>
            </a:r>
            <a:r>
              <a:rPr lang="it-IT" sz="2400" dirty="0"/>
              <a:t> texte </a:t>
            </a:r>
            <a:r>
              <a:rPr lang="it-IT" sz="2400" dirty="0" err="1"/>
              <a:t>fondamental</a:t>
            </a:r>
            <a:r>
              <a:rPr lang="it-IT" sz="2400" dirty="0"/>
              <a:t> (</a:t>
            </a:r>
            <a:r>
              <a:rPr lang="it-IT" sz="2400" dirty="0" err="1"/>
              <a:t>ou</a:t>
            </a:r>
            <a:r>
              <a:rPr lang="it-IT" sz="2400" dirty="0"/>
              <a:t> le </a:t>
            </a:r>
            <a:r>
              <a:rPr lang="it-IT" sz="2400" dirty="0" err="1"/>
              <a:t>vingt-deuxième</a:t>
            </a:r>
            <a:r>
              <a:rPr lang="it-IT" sz="2400" dirty="0"/>
              <a:t> si l'on </a:t>
            </a:r>
            <a:r>
              <a:rPr lang="it-IT" sz="2400" dirty="0" err="1"/>
              <a:t>compte</a:t>
            </a:r>
            <a:r>
              <a:rPr lang="it-IT" sz="2400" dirty="0"/>
              <a:t> </a:t>
            </a:r>
            <a:r>
              <a:rPr lang="it-IT" sz="2400" dirty="0" err="1"/>
              <a:t>les</a:t>
            </a:r>
            <a:r>
              <a:rPr lang="it-IT" sz="2400" dirty="0"/>
              <a:t> </a:t>
            </a:r>
            <a:r>
              <a:rPr lang="it-IT" sz="2400" dirty="0" err="1"/>
              <a:t>textes</a:t>
            </a:r>
            <a:r>
              <a:rPr lang="it-IT" sz="2400" dirty="0"/>
              <a:t> qui n'</a:t>
            </a:r>
            <a:r>
              <a:rPr lang="it-IT" sz="2400" dirty="0" err="1"/>
              <a:t>ont</a:t>
            </a:r>
            <a:r>
              <a:rPr lang="it-IT" sz="2400" dirty="0"/>
              <a:t> </a:t>
            </a:r>
            <a:r>
              <a:rPr lang="it-IT" sz="2400" dirty="0" err="1"/>
              <a:t>pas</a:t>
            </a:r>
            <a:r>
              <a:rPr lang="it-IT" sz="2400" dirty="0"/>
              <a:t> </a:t>
            </a:r>
            <a:r>
              <a:rPr lang="it-IT" sz="2400" dirty="0" err="1"/>
              <a:t>été</a:t>
            </a:r>
            <a:r>
              <a:rPr lang="it-IT" sz="2400" dirty="0"/>
              <a:t> </a:t>
            </a:r>
            <a:r>
              <a:rPr lang="it-IT" sz="2400" dirty="0" err="1"/>
              <a:t>appliqués</a:t>
            </a:r>
            <a:r>
              <a:rPr lang="it-IT" sz="2400" dirty="0"/>
              <a:t>) de la France </a:t>
            </a:r>
            <a:r>
              <a:rPr lang="it-IT" sz="2400" b="1" dirty="0" err="1"/>
              <a:t>depuis</a:t>
            </a:r>
            <a:r>
              <a:rPr lang="it-IT" sz="2400" b="1" dirty="0"/>
              <a:t> la </a:t>
            </a:r>
            <a:r>
              <a:rPr lang="it-IT" sz="2400" b="1" dirty="0" err="1"/>
              <a:t>Révolution</a:t>
            </a:r>
            <a:r>
              <a:rPr lang="it-IT" sz="2400" b="1" dirty="0"/>
              <a:t> </a:t>
            </a:r>
            <a:r>
              <a:rPr lang="it-IT" sz="2400" b="1" dirty="0" err="1"/>
              <a:t>française</a:t>
            </a:r>
            <a:r>
              <a:rPr lang="it-IT" sz="2400" dirty="0"/>
              <a:t>. </a:t>
            </a:r>
          </a:p>
          <a:p>
            <a:pPr algn="just"/>
            <a:r>
              <a:rPr lang="it-IT" sz="2400" dirty="0"/>
              <a:t>Norme suprême </a:t>
            </a:r>
            <a:r>
              <a:rPr lang="it-IT" sz="2400" dirty="0" err="1"/>
              <a:t>du</a:t>
            </a:r>
            <a:r>
              <a:rPr lang="it-IT" sz="2400" dirty="0"/>
              <a:t> </a:t>
            </a:r>
            <a:r>
              <a:rPr lang="it-IT" sz="2400" dirty="0" err="1"/>
              <a:t>système</a:t>
            </a:r>
            <a:r>
              <a:rPr lang="it-IT" sz="2400" dirty="0"/>
              <a:t> </a:t>
            </a:r>
            <a:r>
              <a:rPr lang="it-IT" sz="2400" dirty="0" err="1"/>
              <a:t>juridique</a:t>
            </a:r>
            <a:r>
              <a:rPr lang="it-IT" sz="2400" dirty="0"/>
              <a:t> </a:t>
            </a:r>
            <a:r>
              <a:rPr lang="it-IT" sz="2400" dirty="0" err="1"/>
              <a:t>français</a:t>
            </a:r>
            <a:r>
              <a:rPr lang="it-IT" sz="2400" dirty="0"/>
              <a:t>, elle a </a:t>
            </a:r>
            <a:r>
              <a:rPr lang="it-IT" sz="2400" dirty="0" err="1"/>
              <a:t>été</a:t>
            </a:r>
            <a:r>
              <a:rPr lang="it-IT" sz="2400" dirty="0"/>
              <a:t>, </a:t>
            </a:r>
            <a:r>
              <a:rPr lang="it-IT" sz="2400" dirty="0" err="1"/>
              <a:t>depuis</a:t>
            </a:r>
            <a:r>
              <a:rPr lang="it-IT" sz="2400" dirty="0"/>
              <a:t> sa </a:t>
            </a:r>
            <a:r>
              <a:rPr lang="it-IT" sz="2400" dirty="0" err="1"/>
              <a:t>publication</a:t>
            </a:r>
            <a:r>
              <a:rPr lang="it-IT" sz="2400" dirty="0"/>
              <a:t>, </a:t>
            </a:r>
            <a:r>
              <a:rPr lang="it-IT" sz="2400" dirty="0" err="1"/>
              <a:t>modifiée</a:t>
            </a:r>
            <a:r>
              <a:rPr lang="it-IT" sz="2400" dirty="0"/>
              <a:t> à 24 </a:t>
            </a:r>
            <a:r>
              <a:rPr lang="it-IT" sz="2400" dirty="0" err="1"/>
              <a:t>reprises</a:t>
            </a:r>
            <a:r>
              <a:rPr lang="it-IT" sz="2400" dirty="0"/>
              <a:t> </a:t>
            </a:r>
            <a:r>
              <a:rPr lang="it-IT" sz="2400" dirty="0" err="1"/>
              <a:t>soit</a:t>
            </a:r>
            <a:r>
              <a:rPr lang="it-IT" sz="2400" dirty="0"/>
              <a:t> par le </a:t>
            </a:r>
            <a:r>
              <a:rPr lang="it-IT" sz="2400" dirty="0" err="1"/>
              <a:t>pouvoir</a:t>
            </a:r>
            <a:r>
              <a:rPr lang="it-IT" sz="2400" dirty="0"/>
              <a:t> </a:t>
            </a:r>
            <a:r>
              <a:rPr lang="it-IT" sz="2400" dirty="0" err="1"/>
              <a:t>constituant</a:t>
            </a:r>
            <a:r>
              <a:rPr lang="it-IT" sz="2400" dirty="0"/>
              <a:t>, </a:t>
            </a:r>
            <a:r>
              <a:rPr lang="it-IT" sz="2400" dirty="0" err="1"/>
              <a:t>soit</a:t>
            </a:r>
            <a:r>
              <a:rPr lang="it-IT" sz="2400" dirty="0"/>
              <a:t> par le </a:t>
            </a:r>
            <a:r>
              <a:rPr lang="it-IT" sz="2400" dirty="0" err="1"/>
              <a:t>Parlement</a:t>
            </a:r>
            <a:r>
              <a:rPr lang="it-IT" sz="2400" dirty="0"/>
              <a:t> </a:t>
            </a:r>
            <a:r>
              <a:rPr lang="it-IT" sz="2400" dirty="0" err="1"/>
              <a:t>réuni</a:t>
            </a:r>
            <a:r>
              <a:rPr lang="it-IT" sz="2400" dirty="0"/>
              <a:t> en </a:t>
            </a:r>
            <a:r>
              <a:rPr lang="it-IT" sz="2400" dirty="0" err="1"/>
              <a:t>Congrès</a:t>
            </a:r>
            <a:r>
              <a:rPr lang="it-IT" sz="2400" dirty="0"/>
              <a:t>, </a:t>
            </a:r>
            <a:r>
              <a:rPr lang="it-IT" sz="2400" dirty="0" err="1"/>
              <a:t>soit</a:t>
            </a:r>
            <a:r>
              <a:rPr lang="it-IT" sz="2400" dirty="0"/>
              <a:t> </a:t>
            </a:r>
            <a:r>
              <a:rPr lang="it-IT" sz="2400" dirty="0" err="1"/>
              <a:t>directement</a:t>
            </a:r>
            <a:r>
              <a:rPr lang="it-IT" sz="2400" dirty="0"/>
              <a:t> par le </a:t>
            </a:r>
            <a:r>
              <a:rPr lang="it-IT" sz="2400" dirty="0" err="1"/>
              <a:t>peuple</a:t>
            </a:r>
            <a:r>
              <a:rPr lang="it-IT" sz="2400" dirty="0"/>
              <a:t> à l'</a:t>
            </a:r>
            <a:r>
              <a:rPr lang="it-IT" sz="2400" dirty="0" err="1"/>
              <a:t>issue</a:t>
            </a:r>
            <a:r>
              <a:rPr lang="it-IT" sz="2400" dirty="0"/>
              <a:t> d'un </a:t>
            </a:r>
            <a:r>
              <a:rPr lang="it-IT" sz="2400" dirty="0" err="1"/>
              <a:t>référendum</a:t>
            </a:r>
            <a:r>
              <a:rPr lang="it-IT" sz="2400" dirty="0"/>
              <a:t>. Elle </a:t>
            </a:r>
            <a:r>
              <a:rPr lang="it-IT" sz="2400" dirty="0" err="1"/>
              <a:t>comporte</a:t>
            </a:r>
            <a:r>
              <a:rPr lang="it-IT" sz="2400" dirty="0"/>
              <a:t> </a:t>
            </a:r>
            <a:r>
              <a:rPr lang="it-IT" sz="2400" dirty="0" err="1"/>
              <a:t>actuellement</a:t>
            </a:r>
            <a:r>
              <a:rPr lang="it-IT" sz="2400" dirty="0"/>
              <a:t> </a:t>
            </a:r>
            <a:r>
              <a:rPr lang="it-IT" sz="2400" dirty="0" err="1"/>
              <a:t>seize</a:t>
            </a:r>
            <a:r>
              <a:rPr lang="it-IT" sz="2400" dirty="0"/>
              <a:t> </a:t>
            </a:r>
            <a:r>
              <a:rPr lang="it-IT" sz="2400" dirty="0" err="1"/>
              <a:t>titres</a:t>
            </a:r>
            <a:r>
              <a:rPr lang="it-IT" sz="2400" dirty="0"/>
              <a:t>, cent </a:t>
            </a:r>
            <a:r>
              <a:rPr lang="it-IT" sz="2400" dirty="0" err="1"/>
              <a:t>quatre</a:t>
            </a:r>
            <a:r>
              <a:rPr lang="it-IT" sz="2400" dirty="0"/>
              <a:t> </a:t>
            </a:r>
            <a:r>
              <a:rPr lang="it-IT" sz="2400" dirty="0" err="1"/>
              <a:t>articles</a:t>
            </a:r>
            <a:r>
              <a:rPr lang="it-IT" sz="2400" dirty="0"/>
              <a:t> (dont un </a:t>
            </a:r>
            <a:r>
              <a:rPr lang="it-IT" sz="2400" dirty="0" err="1"/>
              <a:t>transitoire</a:t>
            </a:r>
            <a:r>
              <a:rPr lang="it-IT" sz="2400" dirty="0"/>
              <a:t>) et un </a:t>
            </a:r>
            <a:r>
              <a:rPr lang="it-IT" sz="2400" dirty="0" err="1"/>
              <a:t>Préambule</a:t>
            </a:r>
            <a:r>
              <a:rPr lang="it-IT" sz="2400" dirty="0"/>
              <a:t>. </a:t>
            </a:r>
            <a:endParaRPr lang="it-IT" sz="2400" dirty="0" smtClean="0"/>
          </a:p>
        </p:txBody>
      </p:sp>
    </p:spTree>
    <p:extLst>
      <p:ext uri="{BB962C8B-B14F-4D97-AF65-F5344CB8AC3E}">
        <p14:creationId xmlns:p14="http://schemas.microsoft.com/office/powerpoint/2010/main" val="2010625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La </a:t>
            </a:r>
            <a:r>
              <a:rPr lang="it-IT" sz="2800" dirty="0" err="1" smtClean="0"/>
              <a:t>Constitution</a:t>
            </a:r>
            <a:r>
              <a:rPr lang="it-IT" sz="2800" dirty="0" smtClean="0"/>
              <a:t> </a:t>
            </a:r>
            <a:r>
              <a:rPr lang="it-IT" sz="2800" dirty="0"/>
              <a:t>de la Ve </a:t>
            </a:r>
            <a:r>
              <a:rPr lang="it-IT" sz="2800" dirty="0" err="1" smtClean="0"/>
              <a:t>République</a:t>
            </a:r>
            <a:r>
              <a:rPr lang="it-IT" sz="2800" dirty="0"/>
              <a:t> </a:t>
            </a:r>
            <a:r>
              <a:rPr lang="it-IT" sz="2800" dirty="0" smtClean="0"/>
              <a:t>: 1958</a:t>
            </a:r>
            <a:br>
              <a:rPr lang="it-IT" sz="2800" dirty="0" smtClean="0"/>
            </a:br>
            <a:endParaRPr lang="it-IT" sz="2800" dirty="0"/>
          </a:p>
        </p:txBody>
      </p:sp>
      <p:sp>
        <p:nvSpPr>
          <p:cNvPr id="3" name="Segnaposto contenuto 2"/>
          <p:cNvSpPr>
            <a:spLocks noGrp="1"/>
          </p:cNvSpPr>
          <p:nvPr>
            <p:ph idx="1"/>
          </p:nvPr>
        </p:nvSpPr>
        <p:spPr/>
        <p:txBody>
          <a:bodyPr>
            <a:normAutofit/>
          </a:bodyPr>
          <a:lstStyle/>
          <a:p>
            <a:pPr algn="just"/>
            <a:r>
              <a:rPr lang="it-IT" sz="2400" dirty="0" smtClean="0"/>
              <a:t>Elle </a:t>
            </a:r>
            <a:r>
              <a:rPr lang="it-IT" sz="2400" dirty="0"/>
              <a:t>ne se </a:t>
            </a:r>
            <a:r>
              <a:rPr lang="it-IT" sz="2400" dirty="0" err="1"/>
              <a:t>borne</a:t>
            </a:r>
            <a:r>
              <a:rPr lang="it-IT" sz="2400" dirty="0"/>
              <a:t> </a:t>
            </a:r>
            <a:r>
              <a:rPr lang="it-IT" sz="2400" dirty="0" err="1"/>
              <a:t>donc</a:t>
            </a:r>
            <a:r>
              <a:rPr lang="it-IT" sz="2400" dirty="0"/>
              <a:t> </a:t>
            </a:r>
            <a:r>
              <a:rPr lang="it-IT" sz="2400" dirty="0" err="1"/>
              <a:t>pas</a:t>
            </a:r>
            <a:r>
              <a:rPr lang="it-IT" sz="2400" dirty="0"/>
              <a:t> à </a:t>
            </a:r>
            <a:r>
              <a:rPr lang="it-IT" sz="2400" dirty="0" err="1"/>
              <a:t>organiser</a:t>
            </a:r>
            <a:r>
              <a:rPr lang="it-IT" sz="2400" dirty="0"/>
              <a:t> </a:t>
            </a:r>
            <a:r>
              <a:rPr lang="it-IT" sz="2400" dirty="0" err="1"/>
              <a:t>les</a:t>
            </a:r>
            <a:r>
              <a:rPr lang="it-IT" sz="2400" dirty="0"/>
              <a:t> </a:t>
            </a:r>
            <a:r>
              <a:rPr lang="it-IT" sz="2400" dirty="0" err="1"/>
              <a:t>pouvoirs</a:t>
            </a:r>
            <a:r>
              <a:rPr lang="it-IT" sz="2400" dirty="0"/>
              <a:t> </a:t>
            </a:r>
            <a:r>
              <a:rPr lang="it-IT" sz="2400" dirty="0" err="1"/>
              <a:t>publics</a:t>
            </a:r>
            <a:r>
              <a:rPr lang="it-IT" sz="2400" dirty="0"/>
              <a:t>, </a:t>
            </a:r>
            <a:r>
              <a:rPr lang="it-IT" sz="2400" dirty="0" err="1"/>
              <a:t>définir</a:t>
            </a:r>
            <a:r>
              <a:rPr lang="it-IT" sz="2400" dirty="0"/>
              <a:t> </a:t>
            </a:r>
            <a:r>
              <a:rPr lang="it-IT" sz="2400" dirty="0" err="1"/>
              <a:t>leur</a:t>
            </a:r>
            <a:r>
              <a:rPr lang="it-IT" sz="2400" dirty="0"/>
              <a:t> </a:t>
            </a:r>
            <a:r>
              <a:rPr lang="it-IT" sz="2400" dirty="0" err="1"/>
              <a:t>rôle</a:t>
            </a:r>
            <a:r>
              <a:rPr lang="it-IT" sz="2400" dirty="0"/>
              <a:t> et </a:t>
            </a:r>
            <a:r>
              <a:rPr lang="it-IT" sz="2400" dirty="0" err="1"/>
              <a:t>leurs</a:t>
            </a:r>
            <a:r>
              <a:rPr lang="it-IT" sz="2400" dirty="0"/>
              <a:t> relations, </a:t>
            </a:r>
            <a:r>
              <a:rPr lang="it-IT" sz="2400" dirty="0" err="1"/>
              <a:t>puisque</a:t>
            </a:r>
            <a:r>
              <a:rPr lang="it-IT" sz="2400" dirty="0"/>
              <a:t> ce </a:t>
            </a:r>
            <a:r>
              <a:rPr lang="it-IT" sz="2400" dirty="0" err="1"/>
              <a:t>Préambule</a:t>
            </a:r>
            <a:r>
              <a:rPr lang="it-IT" sz="2400" dirty="0"/>
              <a:t> </a:t>
            </a:r>
            <a:r>
              <a:rPr lang="it-IT" sz="2400" dirty="0" err="1"/>
              <a:t>renvoie</a:t>
            </a:r>
            <a:r>
              <a:rPr lang="it-IT" sz="2400" dirty="0"/>
              <a:t> </a:t>
            </a:r>
            <a:r>
              <a:rPr lang="it-IT" sz="2400" dirty="0" err="1"/>
              <a:t>directement</a:t>
            </a:r>
            <a:r>
              <a:rPr lang="it-IT" sz="2400" dirty="0"/>
              <a:t> et </a:t>
            </a:r>
            <a:r>
              <a:rPr lang="it-IT" sz="2400" dirty="0" err="1"/>
              <a:t>explicitement</a:t>
            </a:r>
            <a:r>
              <a:rPr lang="it-IT" sz="2400" dirty="0"/>
              <a:t> à </a:t>
            </a:r>
            <a:r>
              <a:rPr lang="it-IT" sz="2400" dirty="0" err="1"/>
              <a:t>trois</a:t>
            </a:r>
            <a:r>
              <a:rPr lang="it-IT" sz="2400" dirty="0"/>
              <a:t> </a:t>
            </a:r>
            <a:r>
              <a:rPr lang="it-IT" sz="2400" dirty="0" err="1"/>
              <a:t>autres</a:t>
            </a:r>
            <a:r>
              <a:rPr lang="it-IT" sz="2400" dirty="0"/>
              <a:t> </a:t>
            </a:r>
            <a:r>
              <a:rPr lang="it-IT" sz="2400" dirty="0" err="1"/>
              <a:t>textes</a:t>
            </a:r>
            <a:r>
              <a:rPr lang="it-IT" sz="2400" dirty="0"/>
              <a:t> </a:t>
            </a:r>
            <a:r>
              <a:rPr lang="it-IT" sz="2400" dirty="0" err="1"/>
              <a:t>fondamentaux</a:t>
            </a:r>
            <a:r>
              <a:rPr lang="it-IT" sz="2400" dirty="0"/>
              <a:t> : </a:t>
            </a:r>
            <a:r>
              <a:rPr lang="it-IT" sz="2400" b="1" dirty="0"/>
              <a:t>la Déclaration des Droits de l'Homme et du Citoyen du 26 août 1789, le Préambule de la Constitution du 27 octobre 1946 (la </a:t>
            </a:r>
            <a:r>
              <a:rPr lang="it-IT" sz="2400" b="1" dirty="0" err="1"/>
              <a:t>Constitution</a:t>
            </a:r>
            <a:r>
              <a:rPr lang="it-IT" sz="2400" b="1" dirty="0"/>
              <a:t> de la </a:t>
            </a:r>
            <a:r>
              <a:rPr lang="it-IT" sz="2400" b="1" dirty="0" err="1"/>
              <a:t>IVe</a:t>
            </a:r>
            <a:r>
              <a:rPr lang="it-IT" sz="2400" b="1" dirty="0"/>
              <a:t> </a:t>
            </a:r>
            <a:r>
              <a:rPr lang="it-IT" sz="2400" b="1" dirty="0" err="1"/>
              <a:t>République</a:t>
            </a:r>
            <a:r>
              <a:rPr lang="it-IT" sz="2400" b="1" dirty="0"/>
              <a:t>) et la Charte de l'environnement de 2004. </a:t>
            </a:r>
          </a:p>
        </p:txBody>
      </p:sp>
    </p:spTree>
    <p:extLst>
      <p:ext uri="{BB962C8B-B14F-4D97-AF65-F5344CB8AC3E}">
        <p14:creationId xmlns:p14="http://schemas.microsoft.com/office/powerpoint/2010/main" val="1563803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PRÉAMBULE</a:t>
            </a:r>
            <a:br>
              <a:rPr lang="it-IT" sz="2800" b="1" dirty="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smtClean="0"/>
              <a:t>Le </a:t>
            </a:r>
            <a:r>
              <a:rPr lang="it-IT" sz="2400" dirty="0" err="1"/>
              <a:t>peuple</a:t>
            </a:r>
            <a:r>
              <a:rPr lang="it-IT" sz="2400" dirty="0"/>
              <a:t> </a:t>
            </a:r>
            <a:r>
              <a:rPr lang="it-IT" sz="2400" dirty="0" err="1"/>
              <a:t>français</a:t>
            </a:r>
            <a:r>
              <a:rPr lang="it-IT" sz="2400" dirty="0"/>
              <a:t> </a:t>
            </a:r>
            <a:r>
              <a:rPr lang="it-IT" sz="2400" dirty="0" err="1"/>
              <a:t>proclame</a:t>
            </a:r>
            <a:r>
              <a:rPr lang="it-IT" sz="2400" dirty="0"/>
              <a:t> </a:t>
            </a:r>
            <a:r>
              <a:rPr lang="it-IT" sz="2400" dirty="0" err="1"/>
              <a:t>solennellement</a:t>
            </a:r>
            <a:r>
              <a:rPr lang="it-IT" sz="2400" dirty="0"/>
              <a:t> son </a:t>
            </a:r>
            <a:r>
              <a:rPr lang="it-IT" sz="2400" dirty="0" err="1"/>
              <a:t>attachement</a:t>
            </a:r>
            <a:r>
              <a:rPr lang="it-IT" sz="2400" dirty="0"/>
              <a:t> </a:t>
            </a:r>
            <a:r>
              <a:rPr lang="it-IT" sz="2400" dirty="0" err="1"/>
              <a:t>aux</a:t>
            </a:r>
            <a:r>
              <a:rPr lang="it-IT" sz="2400" dirty="0"/>
              <a:t> </a:t>
            </a:r>
            <a:r>
              <a:rPr lang="it-IT" sz="2400" dirty="0" err="1"/>
              <a:t>Droits</a:t>
            </a:r>
            <a:r>
              <a:rPr lang="it-IT" sz="2400" dirty="0"/>
              <a:t> de l'</a:t>
            </a:r>
            <a:r>
              <a:rPr lang="it-IT" sz="2400" dirty="0" err="1"/>
              <a:t>homme</a:t>
            </a:r>
            <a:r>
              <a:rPr lang="it-IT" sz="2400" dirty="0"/>
              <a:t> et </a:t>
            </a:r>
            <a:r>
              <a:rPr lang="it-IT" sz="2400" dirty="0" err="1"/>
              <a:t>aux</a:t>
            </a:r>
            <a:r>
              <a:rPr lang="it-IT" sz="2400" dirty="0"/>
              <a:t> </a:t>
            </a:r>
            <a:r>
              <a:rPr lang="it-IT" sz="2400" dirty="0" err="1"/>
              <a:t>principes</a:t>
            </a:r>
            <a:r>
              <a:rPr lang="it-IT" sz="2400" dirty="0"/>
              <a:t> de la </a:t>
            </a:r>
            <a:r>
              <a:rPr lang="it-IT" sz="2400" dirty="0" err="1"/>
              <a:t>souveraineté</a:t>
            </a:r>
            <a:r>
              <a:rPr lang="it-IT" sz="2400" dirty="0"/>
              <a:t> </a:t>
            </a:r>
            <a:r>
              <a:rPr lang="it-IT" sz="2400" dirty="0" err="1"/>
              <a:t>nationale</a:t>
            </a:r>
            <a:r>
              <a:rPr lang="it-IT" sz="2400" dirty="0"/>
              <a:t> </a:t>
            </a:r>
            <a:r>
              <a:rPr lang="it-IT" sz="2400" dirty="0" err="1"/>
              <a:t>tels</a:t>
            </a:r>
            <a:r>
              <a:rPr lang="it-IT" sz="2400" dirty="0"/>
              <a:t> </a:t>
            </a:r>
            <a:r>
              <a:rPr lang="it-IT" sz="2400" dirty="0" err="1"/>
              <a:t>qu'ils</a:t>
            </a:r>
            <a:r>
              <a:rPr lang="it-IT" sz="2400" dirty="0"/>
              <a:t> </a:t>
            </a:r>
            <a:r>
              <a:rPr lang="it-IT" sz="2400" dirty="0" err="1"/>
              <a:t>ont</a:t>
            </a:r>
            <a:r>
              <a:rPr lang="it-IT" sz="2400" dirty="0"/>
              <a:t> </a:t>
            </a:r>
            <a:r>
              <a:rPr lang="it-IT" sz="2400" dirty="0" err="1"/>
              <a:t>été</a:t>
            </a:r>
            <a:r>
              <a:rPr lang="it-IT" sz="2400" dirty="0"/>
              <a:t> </a:t>
            </a:r>
            <a:r>
              <a:rPr lang="it-IT" sz="2400" dirty="0" err="1"/>
              <a:t>définis</a:t>
            </a:r>
            <a:r>
              <a:rPr lang="it-IT" sz="2400" dirty="0"/>
              <a:t> par la </a:t>
            </a:r>
            <a:r>
              <a:rPr lang="it-IT" sz="2400" dirty="0" err="1"/>
              <a:t>Déclaration</a:t>
            </a:r>
            <a:r>
              <a:rPr lang="it-IT" sz="2400" dirty="0"/>
              <a:t> de 1789, </a:t>
            </a:r>
            <a:r>
              <a:rPr lang="it-IT" sz="2400" dirty="0" err="1"/>
              <a:t>confirmée</a:t>
            </a:r>
            <a:r>
              <a:rPr lang="it-IT" sz="2400" dirty="0"/>
              <a:t> et </a:t>
            </a:r>
            <a:r>
              <a:rPr lang="it-IT" sz="2400" dirty="0" err="1"/>
              <a:t>complétée</a:t>
            </a:r>
            <a:r>
              <a:rPr lang="it-IT" sz="2400" dirty="0"/>
              <a:t> par le </a:t>
            </a:r>
            <a:r>
              <a:rPr lang="it-IT" sz="2400" dirty="0" err="1"/>
              <a:t>préambule</a:t>
            </a:r>
            <a:r>
              <a:rPr lang="it-IT" sz="2400" dirty="0"/>
              <a:t> de la </a:t>
            </a:r>
            <a:r>
              <a:rPr lang="it-IT" sz="2400" dirty="0" err="1"/>
              <a:t>Constitution</a:t>
            </a:r>
            <a:r>
              <a:rPr lang="it-IT" sz="2400" dirty="0"/>
              <a:t> de 1946, </a:t>
            </a:r>
            <a:r>
              <a:rPr lang="it-IT" sz="2400" dirty="0" err="1"/>
              <a:t>ainsi</a:t>
            </a:r>
            <a:r>
              <a:rPr lang="it-IT" sz="2400" dirty="0"/>
              <a:t> </a:t>
            </a:r>
            <a:r>
              <a:rPr lang="it-IT" sz="2400" dirty="0" err="1"/>
              <a:t>qu'aux</a:t>
            </a:r>
            <a:r>
              <a:rPr lang="it-IT" sz="2400" dirty="0"/>
              <a:t> </a:t>
            </a:r>
            <a:r>
              <a:rPr lang="it-IT" sz="2400" dirty="0" err="1"/>
              <a:t>droits</a:t>
            </a:r>
            <a:r>
              <a:rPr lang="it-IT" sz="2400" dirty="0"/>
              <a:t> et </a:t>
            </a:r>
            <a:r>
              <a:rPr lang="it-IT" sz="2400" dirty="0" err="1"/>
              <a:t>devoirs</a:t>
            </a:r>
            <a:r>
              <a:rPr lang="it-IT" sz="2400" dirty="0"/>
              <a:t> </a:t>
            </a:r>
            <a:r>
              <a:rPr lang="it-IT" sz="2400" dirty="0" err="1"/>
              <a:t>définis</a:t>
            </a:r>
            <a:r>
              <a:rPr lang="it-IT" sz="2400" dirty="0"/>
              <a:t> </a:t>
            </a:r>
            <a:r>
              <a:rPr lang="it-IT" sz="2400" dirty="0" err="1"/>
              <a:t>dans</a:t>
            </a:r>
            <a:r>
              <a:rPr lang="it-IT" sz="2400" dirty="0"/>
              <a:t> la </a:t>
            </a:r>
            <a:r>
              <a:rPr lang="it-IT" sz="2400" dirty="0" err="1"/>
              <a:t>Charte</a:t>
            </a:r>
            <a:r>
              <a:rPr lang="it-IT" sz="2400" dirty="0"/>
              <a:t> de l'</a:t>
            </a:r>
            <a:r>
              <a:rPr lang="it-IT" sz="2400" dirty="0" err="1"/>
              <a:t>environnement</a:t>
            </a:r>
            <a:r>
              <a:rPr lang="it-IT" sz="2400" dirty="0"/>
              <a:t> de 2004.</a:t>
            </a:r>
          </a:p>
          <a:p>
            <a:pPr algn="just"/>
            <a:r>
              <a:rPr lang="it-IT" sz="2400" dirty="0"/>
              <a:t>En </a:t>
            </a:r>
            <a:r>
              <a:rPr lang="it-IT" sz="2400" dirty="0" err="1"/>
              <a:t>vertu</a:t>
            </a:r>
            <a:r>
              <a:rPr lang="it-IT" sz="2400" dirty="0"/>
              <a:t> de </a:t>
            </a:r>
            <a:r>
              <a:rPr lang="it-IT" sz="2400" dirty="0" err="1"/>
              <a:t>ces</a:t>
            </a:r>
            <a:r>
              <a:rPr lang="it-IT" sz="2400" dirty="0"/>
              <a:t> </a:t>
            </a:r>
            <a:r>
              <a:rPr lang="it-IT" sz="2400" dirty="0" err="1"/>
              <a:t>principes</a:t>
            </a:r>
            <a:r>
              <a:rPr lang="it-IT" sz="2400" dirty="0"/>
              <a:t> et de </a:t>
            </a:r>
            <a:r>
              <a:rPr lang="it-IT" sz="2400" dirty="0" err="1"/>
              <a:t>celui</a:t>
            </a:r>
            <a:r>
              <a:rPr lang="it-IT" sz="2400" dirty="0"/>
              <a:t> de la libre </a:t>
            </a:r>
            <a:r>
              <a:rPr lang="it-IT" sz="2400" dirty="0" err="1"/>
              <a:t>détermination</a:t>
            </a:r>
            <a:r>
              <a:rPr lang="it-IT" sz="2400" dirty="0"/>
              <a:t> </a:t>
            </a:r>
            <a:r>
              <a:rPr lang="it-IT" sz="2400" dirty="0" err="1"/>
              <a:t>des</a:t>
            </a:r>
            <a:r>
              <a:rPr lang="it-IT" sz="2400" dirty="0"/>
              <a:t> </a:t>
            </a:r>
            <a:r>
              <a:rPr lang="it-IT" sz="2400" dirty="0" err="1"/>
              <a:t>peuples</a:t>
            </a:r>
            <a:r>
              <a:rPr lang="it-IT" sz="2400" dirty="0"/>
              <a:t>, la </a:t>
            </a:r>
            <a:r>
              <a:rPr lang="it-IT" sz="2400" dirty="0" err="1"/>
              <a:t>République</a:t>
            </a:r>
            <a:r>
              <a:rPr lang="it-IT" sz="2400" dirty="0"/>
              <a:t> offre </a:t>
            </a:r>
            <a:r>
              <a:rPr lang="it-IT" sz="2400" dirty="0" err="1"/>
              <a:t>aux</a:t>
            </a:r>
            <a:r>
              <a:rPr lang="it-IT" sz="2400" dirty="0"/>
              <a:t> </a:t>
            </a:r>
            <a:r>
              <a:rPr lang="it-IT" sz="2400" dirty="0" err="1"/>
              <a:t>territoires</a:t>
            </a:r>
            <a:r>
              <a:rPr lang="it-IT" sz="2400" dirty="0"/>
              <a:t> d'</a:t>
            </a:r>
            <a:r>
              <a:rPr lang="it-IT" sz="2400" dirty="0" err="1"/>
              <a:t>outre-mer</a:t>
            </a:r>
            <a:r>
              <a:rPr lang="it-IT" sz="2400" dirty="0"/>
              <a:t> qui </a:t>
            </a:r>
            <a:r>
              <a:rPr lang="it-IT" sz="2400" dirty="0" err="1"/>
              <a:t>manifestent</a:t>
            </a:r>
            <a:r>
              <a:rPr lang="it-IT" sz="2400" dirty="0"/>
              <a:t> la </a:t>
            </a:r>
            <a:r>
              <a:rPr lang="it-IT" sz="2400" dirty="0" err="1"/>
              <a:t>volonté</a:t>
            </a:r>
            <a:r>
              <a:rPr lang="it-IT" sz="2400" dirty="0"/>
              <a:t> d'y </a:t>
            </a:r>
            <a:r>
              <a:rPr lang="it-IT" sz="2400" dirty="0" err="1"/>
              <a:t>adhérer</a:t>
            </a:r>
            <a:r>
              <a:rPr lang="it-IT" sz="2400" dirty="0"/>
              <a:t> </a:t>
            </a:r>
            <a:r>
              <a:rPr lang="it-IT" sz="2400" dirty="0" err="1"/>
              <a:t>des</a:t>
            </a:r>
            <a:r>
              <a:rPr lang="it-IT" sz="2400" dirty="0"/>
              <a:t> </a:t>
            </a:r>
            <a:r>
              <a:rPr lang="it-IT" sz="2400" dirty="0" err="1"/>
              <a:t>institutions</a:t>
            </a:r>
            <a:r>
              <a:rPr lang="it-IT" sz="2400" dirty="0"/>
              <a:t> </a:t>
            </a:r>
            <a:r>
              <a:rPr lang="it-IT" sz="2400" dirty="0" err="1"/>
              <a:t>nouvelles</a:t>
            </a:r>
            <a:r>
              <a:rPr lang="it-IT" sz="2400" dirty="0"/>
              <a:t> </a:t>
            </a:r>
            <a:r>
              <a:rPr lang="it-IT" sz="2400" dirty="0" err="1"/>
              <a:t>fondées</a:t>
            </a:r>
            <a:r>
              <a:rPr lang="it-IT" sz="2400" dirty="0"/>
              <a:t> </a:t>
            </a:r>
            <a:r>
              <a:rPr lang="it-IT" sz="2400" dirty="0" err="1"/>
              <a:t>sur</a:t>
            </a:r>
            <a:r>
              <a:rPr lang="it-IT" sz="2400" dirty="0"/>
              <a:t> l'</a:t>
            </a:r>
            <a:r>
              <a:rPr lang="it-IT" sz="2400" dirty="0" err="1"/>
              <a:t>idéal</a:t>
            </a:r>
            <a:r>
              <a:rPr lang="it-IT" sz="2400" dirty="0"/>
              <a:t> </a:t>
            </a:r>
            <a:r>
              <a:rPr lang="it-IT" sz="2400" dirty="0" err="1"/>
              <a:t>commun</a:t>
            </a:r>
            <a:r>
              <a:rPr lang="it-IT" sz="2400" dirty="0"/>
              <a:t> de </a:t>
            </a:r>
            <a:r>
              <a:rPr lang="it-IT" sz="2400" dirty="0" err="1"/>
              <a:t>liberté</a:t>
            </a:r>
            <a:r>
              <a:rPr lang="it-IT" sz="2400" dirty="0"/>
              <a:t>, d'</a:t>
            </a:r>
            <a:r>
              <a:rPr lang="it-IT" sz="2400" dirty="0" err="1"/>
              <a:t>égalité</a:t>
            </a:r>
            <a:r>
              <a:rPr lang="it-IT" sz="2400" dirty="0"/>
              <a:t> et de </a:t>
            </a:r>
            <a:r>
              <a:rPr lang="it-IT" sz="2400" dirty="0" err="1"/>
              <a:t>fraternité</a:t>
            </a:r>
            <a:r>
              <a:rPr lang="it-IT" sz="2400" dirty="0"/>
              <a:t> et </a:t>
            </a:r>
            <a:r>
              <a:rPr lang="it-IT" sz="2400" dirty="0" err="1"/>
              <a:t>conçues</a:t>
            </a:r>
            <a:r>
              <a:rPr lang="it-IT" sz="2400" dirty="0"/>
              <a:t> en </a:t>
            </a:r>
            <a:r>
              <a:rPr lang="it-IT" sz="2400" dirty="0" err="1"/>
              <a:t>vue</a:t>
            </a:r>
            <a:r>
              <a:rPr lang="it-IT" sz="2400" dirty="0"/>
              <a:t> de </a:t>
            </a:r>
            <a:r>
              <a:rPr lang="it-IT" sz="2400" dirty="0" err="1"/>
              <a:t>leur</a:t>
            </a:r>
            <a:r>
              <a:rPr lang="it-IT" sz="2400" dirty="0"/>
              <a:t> </a:t>
            </a:r>
            <a:r>
              <a:rPr lang="it-IT" sz="2400" dirty="0" err="1"/>
              <a:t>évolution</a:t>
            </a:r>
            <a:r>
              <a:rPr lang="it-IT" sz="2400" dirty="0"/>
              <a:t> </a:t>
            </a:r>
            <a:r>
              <a:rPr lang="it-IT" sz="2400" dirty="0" err="1"/>
              <a:t>démocratique</a:t>
            </a:r>
            <a:r>
              <a:rPr lang="it-IT" sz="2400" dirty="0"/>
              <a:t>.</a:t>
            </a:r>
          </a:p>
          <a:p>
            <a:endParaRPr lang="fr-CA" sz="2400" dirty="0"/>
          </a:p>
        </p:txBody>
      </p:sp>
    </p:spTree>
    <p:extLst>
      <p:ext uri="{BB962C8B-B14F-4D97-AF65-F5344CB8AC3E}">
        <p14:creationId xmlns:p14="http://schemas.microsoft.com/office/powerpoint/2010/main" val="38137804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Contexte</a:t>
            </a:r>
            <a:r>
              <a:rPr lang="it-IT" sz="2800" dirty="0" smtClean="0"/>
              <a:t> </a:t>
            </a:r>
            <a:r>
              <a:rPr lang="it-IT" sz="2800" dirty="0" err="1" smtClean="0"/>
              <a:t>du</a:t>
            </a:r>
            <a:r>
              <a:rPr lang="it-IT" sz="2800" dirty="0" smtClean="0"/>
              <a:t> </a:t>
            </a:r>
            <a:r>
              <a:rPr lang="it-IT" sz="2800" dirty="0" err="1" smtClean="0"/>
              <a:t>besoin</a:t>
            </a:r>
            <a:r>
              <a:rPr lang="it-IT" sz="2800" dirty="0" smtClean="0"/>
              <a:t> de </a:t>
            </a:r>
            <a:r>
              <a:rPr lang="it-IT" sz="2800" dirty="0" err="1" smtClean="0"/>
              <a:t>changement</a:t>
            </a:r>
            <a:r>
              <a:rPr lang="it-IT" sz="2800" dirty="0" smtClean="0"/>
              <a:t> de </a:t>
            </a:r>
            <a:r>
              <a:rPr lang="it-IT" sz="2800" dirty="0" err="1" smtClean="0"/>
              <a:t>Constitution</a:t>
            </a:r>
            <a:r>
              <a:rPr lang="it-IT" sz="2800" dirty="0" smtClean="0"/>
              <a:t/>
            </a:r>
            <a:br>
              <a:rPr lang="it-IT" sz="2800" dirty="0" smtClean="0"/>
            </a:br>
            <a:r>
              <a:rPr lang="it-IT" sz="2800" dirty="0" err="1" smtClean="0"/>
              <a:t>Général</a:t>
            </a:r>
            <a:r>
              <a:rPr lang="it-IT" sz="2800" dirty="0" smtClean="0"/>
              <a:t> </a:t>
            </a:r>
            <a:r>
              <a:rPr lang="it-IT" sz="2800" dirty="0"/>
              <a:t>de Gaulle </a:t>
            </a:r>
          </a:p>
        </p:txBody>
      </p:sp>
      <p:sp>
        <p:nvSpPr>
          <p:cNvPr id="3" name="Segnaposto contenuto 2"/>
          <p:cNvSpPr>
            <a:spLocks noGrp="1"/>
          </p:cNvSpPr>
          <p:nvPr>
            <p:ph idx="1"/>
          </p:nvPr>
        </p:nvSpPr>
        <p:spPr/>
        <p:txBody>
          <a:bodyPr>
            <a:noAutofit/>
          </a:bodyPr>
          <a:lstStyle/>
          <a:p>
            <a:pPr algn="just"/>
            <a:r>
              <a:rPr lang="it-IT" sz="2400" dirty="0"/>
              <a:t>Le </a:t>
            </a:r>
            <a:r>
              <a:rPr lang="it-IT" sz="2400" dirty="0" err="1"/>
              <a:t>retour</a:t>
            </a:r>
            <a:r>
              <a:rPr lang="it-IT" sz="2400" dirty="0"/>
              <a:t> </a:t>
            </a:r>
            <a:r>
              <a:rPr lang="it-IT" sz="2400" dirty="0" err="1"/>
              <a:t>du</a:t>
            </a:r>
            <a:r>
              <a:rPr lang="it-IT" sz="2400" dirty="0"/>
              <a:t> </a:t>
            </a:r>
            <a:r>
              <a:rPr lang="it-IT" sz="2400" dirty="0" err="1"/>
              <a:t>général</a:t>
            </a:r>
            <a:r>
              <a:rPr lang="it-IT" sz="2400" dirty="0"/>
              <a:t> de Gaulle </a:t>
            </a:r>
            <a:r>
              <a:rPr lang="it-IT" sz="2400" dirty="0" err="1"/>
              <a:t>au</a:t>
            </a:r>
            <a:r>
              <a:rPr lang="it-IT" sz="2400" dirty="0"/>
              <a:t> </a:t>
            </a:r>
            <a:r>
              <a:rPr lang="it-IT" sz="2400" dirty="0" err="1"/>
              <a:t>pouvoir</a:t>
            </a:r>
            <a:r>
              <a:rPr lang="it-IT" sz="2400" dirty="0"/>
              <a:t> s'</a:t>
            </a:r>
            <a:r>
              <a:rPr lang="it-IT" sz="2400" dirty="0" err="1"/>
              <a:t>explique</a:t>
            </a:r>
            <a:r>
              <a:rPr lang="it-IT" sz="2400" dirty="0"/>
              <a:t> par </a:t>
            </a:r>
            <a:r>
              <a:rPr lang="it-IT" sz="2400" dirty="0" err="1"/>
              <a:t>deux</a:t>
            </a:r>
            <a:r>
              <a:rPr lang="it-IT" sz="2400" dirty="0"/>
              <a:t> </a:t>
            </a:r>
            <a:r>
              <a:rPr lang="it-IT" sz="2400" dirty="0" err="1"/>
              <a:t>raisons</a:t>
            </a:r>
            <a:r>
              <a:rPr lang="it-IT" sz="2400" dirty="0"/>
              <a:t> </a:t>
            </a:r>
            <a:r>
              <a:rPr lang="it-IT" sz="2400" dirty="0" err="1"/>
              <a:t>principales</a:t>
            </a:r>
            <a:r>
              <a:rPr lang="it-IT" sz="2400" dirty="0"/>
              <a:t>. D'une part, le </a:t>
            </a:r>
            <a:r>
              <a:rPr lang="it-IT" sz="2400" dirty="0" err="1"/>
              <a:t>fonctionnement</a:t>
            </a:r>
            <a:r>
              <a:rPr lang="it-IT" sz="2400" dirty="0"/>
              <a:t> </a:t>
            </a:r>
            <a:r>
              <a:rPr lang="it-IT" sz="2400" dirty="0" err="1"/>
              <a:t>des</a:t>
            </a:r>
            <a:r>
              <a:rPr lang="it-IT" sz="2400" dirty="0"/>
              <a:t> </a:t>
            </a:r>
            <a:r>
              <a:rPr lang="it-IT" sz="2400" dirty="0" err="1"/>
              <a:t>institutions</a:t>
            </a:r>
            <a:r>
              <a:rPr lang="it-IT" sz="2400" dirty="0"/>
              <a:t> de la </a:t>
            </a:r>
            <a:r>
              <a:rPr lang="it-IT" sz="2400" dirty="0" err="1"/>
              <a:t>IVe</a:t>
            </a:r>
            <a:r>
              <a:rPr lang="it-IT" sz="2400" dirty="0"/>
              <a:t> </a:t>
            </a:r>
            <a:r>
              <a:rPr lang="it-IT" sz="2400" dirty="0" err="1"/>
              <a:t>République</a:t>
            </a:r>
            <a:r>
              <a:rPr lang="it-IT" sz="2400" dirty="0"/>
              <a:t> s'</a:t>
            </a:r>
            <a:r>
              <a:rPr lang="it-IT" sz="2400" dirty="0" err="1"/>
              <a:t>était</a:t>
            </a:r>
            <a:r>
              <a:rPr lang="it-IT" sz="2400" dirty="0"/>
              <a:t> </a:t>
            </a:r>
            <a:r>
              <a:rPr lang="it-IT" sz="2400" dirty="0" err="1"/>
              <a:t>révélé</a:t>
            </a:r>
            <a:r>
              <a:rPr lang="it-IT" sz="2400" dirty="0"/>
              <a:t> </a:t>
            </a:r>
            <a:r>
              <a:rPr lang="it-IT" sz="2400" dirty="0" err="1"/>
              <a:t>défaillant</a:t>
            </a:r>
            <a:r>
              <a:rPr lang="it-IT" sz="2400" dirty="0"/>
              <a:t> et </a:t>
            </a:r>
            <a:r>
              <a:rPr lang="it-IT" sz="2400" b="1" dirty="0"/>
              <a:t>l'</a:t>
            </a:r>
            <a:r>
              <a:rPr lang="it-IT" sz="2400" b="1" dirty="0" err="1"/>
              <a:t>Assemblée</a:t>
            </a:r>
            <a:r>
              <a:rPr lang="it-IT" sz="2400" b="1" dirty="0"/>
              <a:t> </a:t>
            </a:r>
            <a:r>
              <a:rPr lang="it-IT" sz="2400" b="1" dirty="0" err="1"/>
              <a:t>nationale</a:t>
            </a:r>
            <a:r>
              <a:rPr lang="it-IT" sz="2400" b="1" dirty="0"/>
              <a:t> n'</a:t>
            </a:r>
            <a:r>
              <a:rPr lang="it-IT" sz="2400" b="1" dirty="0" err="1"/>
              <a:t>arrivait</a:t>
            </a:r>
            <a:r>
              <a:rPr lang="it-IT" sz="2400" b="1" dirty="0"/>
              <a:t> </a:t>
            </a:r>
            <a:r>
              <a:rPr lang="it-IT" sz="2400" b="1" dirty="0" err="1"/>
              <a:t>pas</a:t>
            </a:r>
            <a:r>
              <a:rPr lang="it-IT" sz="2400" b="1" dirty="0"/>
              <a:t> à </a:t>
            </a:r>
            <a:r>
              <a:rPr lang="it-IT" sz="2400" b="1" dirty="0" err="1"/>
              <a:t>dégager</a:t>
            </a:r>
            <a:r>
              <a:rPr lang="it-IT" sz="2400" b="1" dirty="0"/>
              <a:t> </a:t>
            </a:r>
            <a:r>
              <a:rPr lang="it-IT" sz="2400" b="1" dirty="0" err="1"/>
              <a:t>des</a:t>
            </a:r>
            <a:r>
              <a:rPr lang="it-IT" sz="2400" b="1" dirty="0"/>
              <a:t> </a:t>
            </a:r>
            <a:r>
              <a:rPr lang="it-IT" sz="2400" b="1" dirty="0" err="1"/>
              <a:t>majorités</a:t>
            </a:r>
            <a:r>
              <a:rPr lang="it-IT" sz="2400" b="1" dirty="0"/>
              <a:t> de </a:t>
            </a:r>
            <a:r>
              <a:rPr lang="it-IT" sz="2400" b="1" dirty="0" err="1"/>
              <a:t>gouvernement</a:t>
            </a:r>
            <a:r>
              <a:rPr lang="it-IT" sz="2400" b="1" dirty="0"/>
              <a:t> </a:t>
            </a:r>
            <a:r>
              <a:rPr lang="it-IT" sz="2400" b="1" dirty="0" err="1"/>
              <a:t>durables</a:t>
            </a:r>
            <a:r>
              <a:rPr lang="it-IT" sz="2400" dirty="0"/>
              <a:t>. D'</a:t>
            </a:r>
            <a:r>
              <a:rPr lang="it-IT" sz="2400" dirty="0" err="1"/>
              <a:t>autre</a:t>
            </a:r>
            <a:r>
              <a:rPr lang="it-IT" sz="2400" dirty="0"/>
              <a:t> part, la </a:t>
            </a:r>
            <a:r>
              <a:rPr lang="it-IT" sz="2400" dirty="0" err="1"/>
              <a:t>menace</a:t>
            </a:r>
            <a:r>
              <a:rPr lang="it-IT" sz="2400" dirty="0"/>
              <a:t> d'un coup d'</a:t>
            </a:r>
            <a:r>
              <a:rPr lang="it-IT" sz="2400" dirty="0" err="1"/>
              <a:t>État</a:t>
            </a:r>
            <a:r>
              <a:rPr lang="it-IT" sz="2400" dirty="0"/>
              <a:t> </a:t>
            </a:r>
            <a:r>
              <a:rPr lang="it-IT" sz="2400" dirty="0" err="1"/>
              <a:t>militaire</a:t>
            </a:r>
            <a:r>
              <a:rPr lang="it-IT" sz="2400" dirty="0"/>
              <a:t> et d'une guerre civile </a:t>
            </a:r>
            <a:r>
              <a:rPr lang="it-IT" sz="2400" dirty="0" err="1"/>
              <a:t>était</a:t>
            </a:r>
            <a:r>
              <a:rPr lang="it-IT" sz="2400" dirty="0"/>
              <a:t> forte </a:t>
            </a:r>
            <a:r>
              <a:rPr lang="it-IT" sz="2400" dirty="0" err="1"/>
              <a:t>au</a:t>
            </a:r>
            <a:r>
              <a:rPr lang="it-IT" sz="2400" dirty="0"/>
              <a:t> </a:t>
            </a:r>
            <a:r>
              <a:rPr lang="it-IT" sz="2400" dirty="0" err="1"/>
              <a:t>printemps</a:t>
            </a:r>
            <a:r>
              <a:rPr lang="it-IT" sz="2400" dirty="0"/>
              <a:t> de 1958. </a:t>
            </a:r>
            <a:r>
              <a:rPr lang="it-IT" sz="2400" dirty="0" err="1"/>
              <a:t>Dans</a:t>
            </a:r>
            <a:r>
              <a:rPr lang="it-IT" sz="2400" dirty="0"/>
              <a:t> ce </a:t>
            </a:r>
            <a:r>
              <a:rPr lang="it-IT" sz="2400" dirty="0" err="1"/>
              <a:t>contexte</a:t>
            </a:r>
            <a:r>
              <a:rPr lang="it-IT" sz="2400" dirty="0"/>
              <a:t>, </a:t>
            </a:r>
            <a:r>
              <a:rPr lang="it-IT" sz="2400" dirty="0" err="1"/>
              <a:t>l'appel</a:t>
            </a:r>
            <a:r>
              <a:rPr lang="it-IT" sz="2400" dirty="0"/>
              <a:t> </a:t>
            </a:r>
            <a:r>
              <a:rPr lang="it-IT" sz="2400" dirty="0" err="1"/>
              <a:t>au</a:t>
            </a:r>
            <a:r>
              <a:rPr lang="it-IT" sz="2400" dirty="0"/>
              <a:t> </a:t>
            </a:r>
            <a:r>
              <a:rPr lang="it-IT" sz="2400" dirty="0" err="1"/>
              <a:t>général</a:t>
            </a:r>
            <a:r>
              <a:rPr lang="it-IT" sz="2400" dirty="0"/>
              <a:t> de Gaulle </a:t>
            </a:r>
            <a:r>
              <a:rPr lang="it-IT" sz="2400" dirty="0" err="1"/>
              <a:t>peut</a:t>
            </a:r>
            <a:r>
              <a:rPr lang="it-IT" sz="2400" dirty="0"/>
              <a:t> s'</a:t>
            </a:r>
            <a:r>
              <a:rPr lang="it-IT" sz="2400" dirty="0" err="1"/>
              <a:t>interpréter</a:t>
            </a:r>
            <a:r>
              <a:rPr lang="it-IT" sz="2400" dirty="0"/>
              <a:t> </a:t>
            </a:r>
            <a:r>
              <a:rPr lang="it-IT" sz="2400" dirty="0" err="1"/>
              <a:t>comme</a:t>
            </a:r>
            <a:r>
              <a:rPr lang="it-IT" sz="2400" dirty="0"/>
              <a:t> un </a:t>
            </a:r>
            <a:r>
              <a:rPr lang="it-IT" sz="2400" dirty="0" err="1"/>
              <a:t>compromis</a:t>
            </a:r>
            <a:r>
              <a:rPr lang="it-IT" sz="2400" dirty="0"/>
              <a:t> </a:t>
            </a:r>
            <a:r>
              <a:rPr lang="it-IT" sz="2400" dirty="0" err="1"/>
              <a:t>entre</a:t>
            </a:r>
            <a:r>
              <a:rPr lang="it-IT" sz="2400" dirty="0"/>
              <a:t> le chef de la France libre et </a:t>
            </a:r>
            <a:r>
              <a:rPr lang="it-IT" sz="2400" dirty="0" err="1"/>
              <a:t>les</a:t>
            </a:r>
            <a:r>
              <a:rPr lang="it-IT" sz="2400" dirty="0"/>
              <a:t> </a:t>
            </a:r>
            <a:r>
              <a:rPr lang="it-IT" sz="2400" dirty="0" err="1"/>
              <a:t>principales</a:t>
            </a:r>
            <a:r>
              <a:rPr lang="it-IT" sz="2400" dirty="0"/>
              <a:t> </a:t>
            </a:r>
            <a:r>
              <a:rPr lang="it-IT" sz="2400" dirty="0" err="1"/>
              <a:t>forces</a:t>
            </a:r>
            <a:r>
              <a:rPr lang="it-IT" sz="2400" dirty="0"/>
              <a:t> </a:t>
            </a:r>
            <a:r>
              <a:rPr lang="it-IT" sz="2400" dirty="0" err="1"/>
              <a:t>politiques</a:t>
            </a:r>
            <a:r>
              <a:rPr lang="it-IT" sz="2400" dirty="0"/>
              <a:t> : </a:t>
            </a:r>
            <a:r>
              <a:rPr lang="it-IT" sz="2400" dirty="0" err="1"/>
              <a:t>les</a:t>
            </a:r>
            <a:r>
              <a:rPr lang="it-IT" sz="2400" dirty="0"/>
              <a:t> </a:t>
            </a:r>
            <a:r>
              <a:rPr lang="it-IT" sz="2400" dirty="0" err="1"/>
              <a:t>députés</a:t>
            </a:r>
            <a:r>
              <a:rPr lang="it-IT" sz="2400" dirty="0"/>
              <a:t> l'</a:t>
            </a:r>
            <a:r>
              <a:rPr lang="it-IT" sz="2400" dirty="0" err="1"/>
              <a:t>investissent</a:t>
            </a:r>
            <a:r>
              <a:rPr lang="it-IT" sz="2400" dirty="0"/>
              <a:t> </a:t>
            </a:r>
            <a:r>
              <a:rPr lang="it-IT" sz="2400" dirty="0" err="1"/>
              <a:t>comme</a:t>
            </a:r>
            <a:r>
              <a:rPr lang="it-IT" sz="2400" dirty="0"/>
              <a:t> </a:t>
            </a:r>
            <a:r>
              <a:rPr lang="it-IT" sz="2400" b="1" dirty="0" err="1"/>
              <a:t>Président</a:t>
            </a:r>
            <a:r>
              <a:rPr lang="it-IT" sz="2400" b="1" dirty="0"/>
              <a:t> </a:t>
            </a:r>
            <a:r>
              <a:rPr lang="it-IT" sz="2400" b="1" dirty="0" err="1"/>
              <a:t>du</a:t>
            </a:r>
            <a:r>
              <a:rPr lang="it-IT" sz="2400" b="1" dirty="0"/>
              <a:t> </a:t>
            </a:r>
            <a:r>
              <a:rPr lang="it-IT" sz="2400" b="1" dirty="0" err="1"/>
              <a:t>conseil</a:t>
            </a:r>
            <a:r>
              <a:rPr lang="it-IT" sz="2400" b="1" dirty="0"/>
              <a:t> </a:t>
            </a:r>
            <a:r>
              <a:rPr lang="it-IT" sz="2400" dirty="0"/>
              <a:t>parce </a:t>
            </a:r>
            <a:r>
              <a:rPr lang="it-IT" sz="2400" dirty="0" err="1"/>
              <a:t>qu'il</a:t>
            </a:r>
            <a:r>
              <a:rPr lang="it-IT" sz="2400" dirty="0"/>
              <a:t> est de </a:t>
            </a:r>
            <a:r>
              <a:rPr lang="it-IT" sz="2400" dirty="0" err="1"/>
              <a:t>fait</a:t>
            </a:r>
            <a:r>
              <a:rPr lang="it-IT" sz="2400" dirty="0"/>
              <a:t> le </a:t>
            </a:r>
            <a:r>
              <a:rPr lang="it-IT" sz="2400" dirty="0" err="1"/>
              <a:t>seul</a:t>
            </a:r>
            <a:r>
              <a:rPr lang="it-IT" sz="2400" dirty="0"/>
              <a:t> à </a:t>
            </a:r>
            <a:r>
              <a:rPr lang="it-IT" sz="2400" dirty="0" err="1"/>
              <a:t>pouvoir</a:t>
            </a:r>
            <a:r>
              <a:rPr lang="it-IT" sz="2400" dirty="0"/>
              <a:t> </a:t>
            </a:r>
            <a:r>
              <a:rPr lang="it-IT" sz="2400" dirty="0" err="1"/>
              <a:t>calmer</a:t>
            </a:r>
            <a:r>
              <a:rPr lang="it-IT" sz="2400" dirty="0"/>
              <a:t> </a:t>
            </a:r>
            <a:r>
              <a:rPr lang="it-IT" sz="2400" dirty="0" err="1"/>
              <a:t>les</a:t>
            </a:r>
            <a:r>
              <a:rPr lang="it-IT" sz="2400" dirty="0"/>
              <a:t> </a:t>
            </a:r>
            <a:r>
              <a:rPr lang="it-IT" sz="2400" dirty="0" err="1"/>
              <a:t>activistes</a:t>
            </a:r>
            <a:r>
              <a:rPr lang="it-IT" sz="2400" dirty="0"/>
              <a:t> et </a:t>
            </a:r>
            <a:r>
              <a:rPr lang="it-IT" sz="2400" dirty="0" err="1"/>
              <a:t>les</a:t>
            </a:r>
            <a:r>
              <a:rPr lang="it-IT" sz="2400" dirty="0"/>
              <a:t> </a:t>
            </a:r>
            <a:r>
              <a:rPr lang="it-IT" sz="2400" dirty="0" err="1"/>
              <a:t>militaires</a:t>
            </a:r>
            <a:r>
              <a:rPr lang="it-IT" sz="2400" dirty="0"/>
              <a:t> </a:t>
            </a:r>
            <a:r>
              <a:rPr lang="it-IT" sz="2400" dirty="0" err="1"/>
              <a:t>partisans</a:t>
            </a:r>
            <a:r>
              <a:rPr lang="it-IT" sz="2400" dirty="0"/>
              <a:t> de l'</a:t>
            </a:r>
            <a:r>
              <a:rPr lang="it-IT" sz="2400" dirty="0" err="1"/>
              <a:t>Algérie</a:t>
            </a:r>
            <a:r>
              <a:rPr lang="it-IT" sz="2400" dirty="0"/>
              <a:t> </a:t>
            </a:r>
            <a:r>
              <a:rPr lang="it-IT" sz="2400" dirty="0" err="1"/>
              <a:t>française</a:t>
            </a:r>
            <a:r>
              <a:rPr lang="it-IT" sz="2400" dirty="0"/>
              <a:t> ; il </a:t>
            </a:r>
            <a:r>
              <a:rPr lang="it-IT" sz="2400" dirty="0" err="1"/>
              <a:t>semble</a:t>
            </a:r>
            <a:r>
              <a:rPr lang="it-IT" sz="2400" dirty="0"/>
              <a:t> </a:t>
            </a:r>
            <a:r>
              <a:rPr lang="it-IT" sz="2400" dirty="0" err="1"/>
              <a:t>aussi</a:t>
            </a:r>
            <a:r>
              <a:rPr lang="it-IT" sz="2400" dirty="0"/>
              <a:t> le </a:t>
            </a:r>
            <a:r>
              <a:rPr lang="it-IT" sz="2400" dirty="0" err="1"/>
              <a:t>mieux</a:t>
            </a:r>
            <a:r>
              <a:rPr lang="it-IT" sz="2400" dirty="0"/>
              <a:t> </a:t>
            </a:r>
            <a:r>
              <a:rPr lang="it-IT" sz="2400" dirty="0" err="1"/>
              <a:t>placé</a:t>
            </a:r>
            <a:r>
              <a:rPr lang="it-IT" sz="2400" dirty="0"/>
              <a:t> pour </a:t>
            </a:r>
            <a:r>
              <a:rPr lang="it-IT" sz="2400" dirty="0" err="1"/>
              <a:t>pouvoir</a:t>
            </a:r>
            <a:r>
              <a:rPr lang="it-IT" sz="2400" dirty="0"/>
              <a:t> </a:t>
            </a:r>
            <a:r>
              <a:rPr lang="it-IT" sz="2400" dirty="0" err="1"/>
              <a:t>trouver</a:t>
            </a:r>
            <a:r>
              <a:rPr lang="it-IT" sz="2400" dirty="0"/>
              <a:t> une </a:t>
            </a:r>
            <a:r>
              <a:rPr lang="it-IT" sz="2400" dirty="0" err="1"/>
              <a:t>issue</a:t>
            </a:r>
            <a:r>
              <a:rPr lang="it-IT" sz="2400" dirty="0"/>
              <a:t> à la guerre </a:t>
            </a:r>
            <a:r>
              <a:rPr lang="it-IT" sz="2400" dirty="0" err="1"/>
              <a:t>avec</a:t>
            </a:r>
            <a:r>
              <a:rPr lang="it-IT" sz="2400" dirty="0"/>
              <a:t> </a:t>
            </a:r>
            <a:r>
              <a:rPr lang="it-IT" sz="2400" dirty="0" err="1"/>
              <a:t>les</a:t>
            </a:r>
            <a:r>
              <a:rPr lang="it-IT" sz="2400" dirty="0"/>
              <a:t> </a:t>
            </a:r>
            <a:r>
              <a:rPr lang="it-IT" sz="2400" dirty="0" err="1"/>
              <a:t>nationalistes</a:t>
            </a:r>
            <a:r>
              <a:rPr lang="it-IT" sz="2400" dirty="0"/>
              <a:t> </a:t>
            </a:r>
            <a:r>
              <a:rPr lang="it-IT" sz="2400" dirty="0" err="1"/>
              <a:t>algériens</a:t>
            </a:r>
            <a:r>
              <a:rPr lang="it-IT" sz="2400" dirty="0"/>
              <a:t>. https://www.universalis.fr/encyclopedie</a:t>
            </a:r>
          </a:p>
        </p:txBody>
      </p:sp>
    </p:spTree>
    <p:extLst>
      <p:ext uri="{BB962C8B-B14F-4D97-AF65-F5344CB8AC3E}">
        <p14:creationId xmlns:p14="http://schemas.microsoft.com/office/powerpoint/2010/main" val="42495884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L</a:t>
            </a:r>
            <a:r>
              <a:rPr lang="fr-FR" sz="2800" dirty="0" smtClean="0"/>
              <a:t>'élection </a:t>
            </a:r>
            <a:r>
              <a:rPr lang="fr-FR" sz="2800" dirty="0"/>
              <a:t>du président de la République au suffrage universel </a:t>
            </a:r>
            <a:r>
              <a:rPr lang="fr-FR" sz="2800" dirty="0" smtClean="0"/>
              <a:t>direct (1962)</a:t>
            </a:r>
            <a:endParaRPr lang="fr-FR" sz="2800" dirty="0"/>
          </a:p>
        </p:txBody>
      </p:sp>
      <p:sp>
        <p:nvSpPr>
          <p:cNvPr id="3" name="Content Placeholder 2"/>
          <p:cNvSpPr>
            <a:spLocks noGrp="1"/>
          </p:cNvSpPr>
          <p:nvPr>
            <p:ph idx="1"/>
          </p:nvPr>
        </p:nvSpPr>
        <p:spPr/>
        <p:txBody>
          <a:bodyPr>
            <a:normAutofit/>
          </a:bodyPr>
          <a:lstStyle/>
          <a:p>
            <a:pPr algn="just"/>
            <a:r>
              <a:rPr lang="fr-FR" sz="2400" dirty="0"/>
              <a:t>Son premier objectif est de créer des institutions nouvelles avec un exécutif stable et fort. Il sera atteint en deux étapes, à travers l'adoption de la nouvelle Constitution et la réforme de 1962 instituant l'élection du président de la République au suffrage universel direct. Entre ces deux temps forts institutionnels, les années 1958-1962 sont surtout marquées par une rapide décolonisation et un long processus pour mettre fin à la guerre d'Algérie</a:t>
            </a:r>
            <a:r>
              <a:rPr lang="fr-FR" sz="2400" dirty="0" smtClean="0"/>
              <a:t>.</a:t>
            </a:r>
          </a:p>
          <a:p>
            <a:pPr algn="just"/>
            <a:r>
              <a:rPr lang="it-IT" sz="2400" dirty="0">
                <a:hlinkClick r:id="rId2"/>
              </a:rPr>
              <a:t>https://</a:t>
            </a:r>
            <a:r>
              <a:rPr lang="it-IT" sz="2400" dirty="0" smtClean="0">
                <a:hlinkClick r:id="rId2"/>
              </a:rPr>
              <a:t>www.universalis.fr/encyclopedie</a:t>
            </a:r>
            <a:endParaRPr lang="it-IT" sz="2400" dirty="0" smtClean="0"/>
          </a:p>
          <a:p>
            <a:pPr algn="just"/>
            <a:endParaRPr lang="it-IT" sz="2400" dirty="0"/>
          </a:p>
          <a:p>
            <a:pPr algn="just"/>
            <a:endParaRPr lang="fr-FR" sz="2400" dirty="0"/>
          </a:p>
        </p:txBody>
      </p:sp>
    </p:spTree>
    <p:extLst>
      <p:ext uri="{BB962C8B-B14F-4D97-AF65-F5344CB8AC3E}">
        <p14:creationId xmlns:p14="http://schemas.microsoft.com/office/powerpoint/2010/main" val="6469937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Constitution</a:t>
            </a:r>
            <a:r>
              <a:rPr lang="it-IT" sz="2800" dirty="0" smtClean="0"/>
              <a:t> 1958</a:t>
            </a:r>
            <a:endParaRPr lang="it-IT" sz="2800" dirty="0"/>
          </a:p>
        </p:txBody>
      </p:sp>
      <p:sp>
        <p:nvSpPr>
          <p:cNvPr id="3" name="Segnaposto contenuto 2"/>
          <p:cNvSpPr>
            <a:spLocks noGrp="1"/>
          </p:cNvSpPr>
          <p:nvPr>
            <p:ph idx="1"/>
          </p:nvPr>
        </p:nvSpPr>
        <p:spPr/>
        <p:txBody>
          <a:bodyPr>
            <a:normAutofit/>
          </a:bodyPr>
          <a:lstStyle/>
          <a:p>
            <a:pPr algn="just"/>
            <a:r>
              <a:rPr lang="it-IT" sz="2400" dirty="0" smtClean="0"/>
              <a:t>Art. premier de la </a:t>
            </a:r>
            <a:r>
              <a:rPr lang="it-IT" sz="2400" dirty="0" err="1" smtClean="0"/>
              <a:t>Constitution</a:t>
            </a:r>
            <a:endParaRPr lang="it-IT" sz="2400" dirty="0" smtClean="0"/>
          </a:p>
          <a:p>
            <a:pPr algn="just"/>
            <a:r>
              <a:rPr lang="it-IT" sz="2400" dirty="0" smtClean="0"/>
              <a:t>La </a:t>
            </a:r>
            <a:r>
              <a:rPr lang="it-IT" sz="2400" dirty="0"/>
              <a:t>France est une </a:t>
            </a:r>
            <a:r>
              <a:rPr lang="it-IT" sz="2400" dirty="0" err="1"/>
              <a:t>République</a:t>
            </a:r>
            <a:r>
              <a:rPr lang="it-IT" sz="2400" dirty="0"/>
              <a:t> </a:t>
            </a:r>
            <a:r>
              <a:rPr lang="it-IT" sz="2400" dirty="0" err="1"/>
              <a:t>indivisible</a:t>
            </a:r>
            <a:r>
              <a:rPr lang="it-IT" sz="2400" dirty="0"/>
              <a:t>, </a:t>
            </a:r>
            <a:r>
              <a:rPr lang="it-IT" sz="2400" dirty="0" err="1"/>
              <a:t>laïque</a:t>
            </a:r>
            <a:r>
              <a:rPr lang="it-IT" sz="2400" dirty="0"/>
              <a:t>, </a:t>
            </a:r>
            <a:r>
              <a:rPr lang="it-IT" sz="2400" dirty="0" err="1"/>
              <a:t>démocratique</a:t>
            </a:r>
            <a:r>
              <a:rPr lang="it-IT" sz="2400" dirty="0"/>
              <a:t> et sociale. Elle </a:t>
            </a:r>
            <a:r>
              <a:rPr lang="it-IT" sz="2400" dirty="0" err="1"/>
              <a:t>assure</a:t>
            </a:r>
            <a:r>
              <a:rPr lang="it-IT" sz="2400" dirty="0"/>
              <a:t> l'</a:t>
            </a:r>
            <a:r>
              <a:rPr lang="it-IT" sz="2400" dirty="0" err="1"/>
              <a:t>égalité</a:t>
            </a:r>
            <a:r>
              <a:rPr lang="it-IT" sz="2400" dirty="0"/>
              <a:t> </a:t>
            </a:r>
            <a:r>
              <a:rPr lang="it-IT" sz="2400" dirty="0" err="1"/>
              <a:t>devant</a:t>
            </a:r>
            <a:r>
              <a:rPr lang="it-IT" sz="2400" dirty="0"/>
              <a:t> la </a:t>
            </a:r>
            <a:r>
              <a:rPr lang="it-IT" sz="2400" dirty="0" err="1"/>
              <a:t>loi</a:t>
            </a:r>
            <a:r>
              <a:rPr lang="it-IT" sz="2400" dirty="0"/>
              <a:t> de </a:t>
            </a:r>
            <a:r>
              <a:rPr lang="it-IT" sz="2400" dirty="0" err="1"/>
              <a:t>tous</a:t>
            </a:r>
            <a:r>
              <a:rPr lang="it-IT" sz="2400" dirty="0"/>
              <a:t> </a:t>
            </a:r>
            <a:r>
              <a:rPr lang="it-IT" sz="2400" dirty="0" err="1"/>
              <a:t>les</a:t>
            </a:r>
            <a:r>
              <a:rPr lang="it-IT" sz="2400" dirty="0"/>
              <a:t> </a:t>
            </a:r>
            <a:r>
              <a:rPr lang="it-IT" sz="2400" dirty="0" err="1"/>
              <a:t>citoyens</a:t>
            </a:r>
            <a:r>
              <a:rPr lang="it-IT" sz="2400" dirty="0"/>
              <a:t> sans </a:t>
            </a:r>
            <a:r>
              <a:rPr lang="it-IT" sz="2400" dirty="0" err="1"/>
              <a:t>distinction</a:t>
            </a:r>
            <a:r>
              <a:rPr lang="it-IT" sz="2400" dirty="0"/>
              <a:t> d'origine, </a:t>
            </a:r>
            <a:r>
              <a:rPr lang="it-IT" sz="2400" b="1" dirty="0"/>
              <a:t>de race </a:t>
            </a:r>
            <a:r>
              <a:rPr lang="it-IT" sz="2400" dirty="0" err="1"/>
              <a:t>ou</a:t>
            </a:r>
            <a:r>
              <a:rPr lang="it-IT" sz="2400" dirty="0"/>
              <a:t> de </a:t>
            </a:r>
            <a:r>
              <a:rPr lang="it-IT" sz="2400" dirty="0" err="1"/>
              <a:t>religion</a:t>
            </a:r>
            <a:r>
              <a:rPr lang="it-IT" sz="2400" dirty="0"/>
              <a:t>. Elle </a:t>
            </a:r>
            <a:r>
              <a:rPr lang="it-IT" sz="2400" dirty="0" err="1"/>
              <a:t>respecte</a:t>
            </a:r>
            <a:r>
              <a:rPr lang="it-IT" sz="2400" dirty="0"/>
              <a:t> </a:t>
            </a:r>
            <a:r>
              <a:rPr lang="it-IT" sz="2400" dirty="0" err="1"/>
              <a:t>toutes</a:t>
            </a:r>
            <a:r>
              <a:rPr lang="it-IT" sz="2400" dirty="0"/>
              <a:t> </a:t>
            </a:r>
            <a:r>
              <a:rPr lang="it-IT" sz="2400" dirty="0" err="1"/>
              <a:t>les</a:t>
            </a:r>
            <a:r>
              <a:rPr lang="it-IT" sz="2400" dirty="0"/>
              <a:t> </a:t>
            </a:r>
            <a:r>
              <a:rPr lang="it-IT" sz="2400" dirty="0" err="1"/>
              <a:t>croyances</a:t>
            </a:r>
            <a:r>
              <a:rPr lang="it-IT" sz="2400" dirty="0"/>
              <a:t>. Son </a:t>
            </a:r>
            <a:r>
              <a:rPr lang="it-IT" sz="2400" dirty="0" err="1"/>
              <a:t>organisation</a:t>
            </a:r>
            <a:r>
              <a:rPr lang="it-IT" sz="2400" dirty="0"/>
              <a:t> est </a:t>
            </a:r>
            <a:r>
              <a:rPr lang="it-IT" sz="2400" dirty="0" err="1"/>
              <a:t>décentralisée</a:t>
            </a:r>
            <a:r>
              <a:rPr lang="it-IT" sz="2400" dirty="0"/>
              <a:t>. </a:t>
            </a:r>
            <a:br>
              <a:rPr lang="it-IT" sz="2400" dirty="0"/>
            </a:br>
            <a:r>
              <a:rPr lang="it-IT" sz="2400" dirty="0"/>
              <a:t>La </a:t>
            </a:r>
            <a:r>
              <a:rPr lang="it-IT" sz="2400" dirty="0" err="1"/>
              <a:t>loi</a:t>
            </a:r>
            <a:r>
              <a:rPr lang="it-IT" sz="2400" dirty="0"/>
              <a:t> </a:t>
            </a:r>
            <a:r>
              <a:rPr lang="it-IT" sz="2400" dirty="0" err="1"/>
              <a:t>favorise</a:t>
            </a:r>
            <a:r>
              <a:rPr lang="it-IT" sz="2400" dirty="0"/>
              <a:t> l'</a:t>
            </a:r>
            <a:r>
              <a:rPr lang="it-IT" sz="2400" dirty="0" err="1"/>
              <a:t>égal</a:t>
            </a:r>
            <a:r>
              <a:rPr lang="it-IT" sz="2400" dirty="0"/>
              <a:t> </a:t>
            </a:r>
            <a:r>
              <a:rPr lang="it-IT" sz="2400" dirty="0" err="1"/>
              <a:t>accès</a:t>
            </a:r>
            <a:r>
              <a:rPr lang="it-IT" sz="2400" dirty="0"/>
              <a:t> </a:t>
            </a:r>
            <a:r>
              <a:rPr lang="it-IT" sz="2400" dirty="0" err="1"/>
              <a:t>des</a:t>
            </a:r>
            <a:r>
              <a:rPr lang="it-IT" sz="2400" dirty="0"/>
              <a:t> femmes et </a:t>
            </a:r>
            <a:r>
              <a:rPr lang="it-IT" sz="2400" dirty="0" err="1"/>
              <a:t>des</a:t>
            </a:r>
            <a:r>
              <a:rPr lang="it-IT" sz="2400" dirty="0"/>
              <a:t> </a:t>
            </a:r>
            <a:r>
              <a:rPr lang="it-IT" sz="2400" dirty="0" err="1"/>
              <a:t>hommes</a:t>
            </a:r>
            <a:r>
              <a:rPr lang="it-IT" sz="2400" dirty="0"/>
              <a:t> </a:t>
            </a:r>
            <a:r>
              <a:rPr lang="it-IT" sz="2400" dirty="0" err="1"/>
              <a:t>aux</a:t>
            </a:r>
            <a:r>
              <a:rPr lang="it-IT" sz="2400" dirty="0"/>
              <a:t> </a:t>
            </a:r>
            <a:r>
              <a:rPr lang="it-IT" sz="2400" dirty="0" err="1"/>
              <a:t>mandats</a:t>
            </a:r>
            <a:r>
              <a:rPr lang="it-IT" sz="2400" dirty="0"/>
              <a:t> </a:t>
            </a:r>
            <a:r>
              <a:rPr lang="it-IT" sz="2400" dirty="0" err="1"/>
              <a:t>électoraux</a:t>
            </a:r>
            <a:r>
              <a:rPr lang="it-IT" sz="2400" dirty="0"/>
              <a:t> et </a:t>
            </a:r>
            <a:r>
              <a:rPr lang="it-IT" sz="2400" dirty="0" err="1"/>
              <a:t>fonctions</a:t>
            </a:r>
            <a:r>
              <a:rPr lang="it-IT" sz="2400" dirty="0"/>
              <a:t> </a:t>
            </a:r>
            <a:r>
              <a:rPr lang="it-IT" sz="2400" dirty="0" err="1"/>
              <a:t>électives</a:t>
            </a:r>
            <a:r>
              <a:rPr lang="it-IT" sz="2400" dirty="0"/>
              <a:t>, </a:t>
            </a:r>
            <a:r>
              <a:rPr lang="it-IT" sz="2400" dirty="0" err="1"/>
              <a:t>ainsi</a:t>
            </a:r>
            <a:r>
              <a:rPr lang="it-IT" sz="2400" dirty="0"/>
              <a:t> </a:t>
            </a:r>
            <a:r>
              <a:rPr lang="it-IT" sz="2400" dirty="0" err="1"/>
              <a:t>qu'aux</a:t>
            </a:r>
            <a:r>
              <a:rPr lang="it-IT" sz="2400" dirty="0"/>
              <a:t> </a:t>
            </a:r>
            <a:r>
              <a:rPr lang="it-IT" sz="2400" dirty="0" err="1"/>
              <a:t>responsabilités</a:t>
            </a:r>
            <a:r>
              <a:rPr lang="it-IT" sz="2400" dirty="0"/>
              <a:t> </a:t>
            </a:r>
            <a:r>
              <a:rPr lang="it-IT" sz="2400" dirty="0" err="1"/>
              <a:t>professionnelles</a:t>
            </a:r>
            <a:r>
              <a:rPr lang="it-IT" sz="2400" dirty="0"/>
              <a:t> et </a:t>
            </a:r>
            <a:r>
              <a:rPr lang="it-IT" sz="2400" dirty="0" err="1"/>
              <a:t>sociales</a:t>
            </a:r>
            <a:r>
              <a:rPr lang="it-IT" sz="2400" dirty="0"/>
              <a:t>. </a:t>
            </a:r>
          </a:p>
          <a:p>
            <a:endParaRPr lang="it-IT" sz="2400" dirty="0"/>
          </a:p>
        </p:txBody>
      </p:sp>
    </p:spTree>
    <p:extLst>
      <p:ext uri="{BB962C8B-B14F-4D97-AF65-F5344CB8AC3E}">
        <p14:creationId xmlns:p14="http://schemas.microsoft.com/office/powerpoint/2010/main" val="31248163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Le mot </a:t>
            </a:r>
            <a:r>
              <a:rPr lang="fr-FR" sz="2800" i="1" dirty="0"/>
              <a:t>race</a:t>
            </a:r>
            <a:r>
              <a:rPr lang="fr-FR" sz="2800" dirty="0"/>
              <a:t> est-il de trop dans la Constitution française ? </a:t>
            </a:r>
          </a:p>
        </p:txBody>
      </p:sp>
      <p:sp>
        <p:nvSpPr>
          <p:cNvPr id="3" name="Content Placeholder 2"/>
          <p:cNvSpPr>
            <a:spLocks noGrp="1"/>
          </p:cNvSpPr>
          <p:nvPr>
            <p:ph idx="1"/>
          </p:nvPr>
        </p:nvSpPr>
        <p:spPr/>
        <p:txBody>
          <a:bodyPr>
            <a:normAutofit/>
          </a:bodyPr>
          <a:lstStyle/>
          <a:p>
            <a:r>
              <a:rPr lang="fr-FR" sz="2400" dirty="0" smtClean="0"/>
              <a:t>Une controverse contemporaine</a:t>
            </a:r>
          </a:p>
          <a:p>
            <a:endParaRPr lang="fr-FR" sz="2400" dirty="0"/>
          </a:p>
          <a:p>
            <a:pPr algn="just"/>
            <a:r>
              <a:rPr lang="it-IT" sz="2400" dirty="0"/>
              <a:t>Le terme race conserve-t-il un </a:t>
            </a:r>
            <a:r>
              <a:rPr lang="it-IT" sz="2400" dirty="0" err="1"/>
              <a:t>résidu</a:t>
            </a:r>
            <a:r>
              <a:rPr lang="it-IT" sz="2400" dirty="0"/>
              <a:t> de </a:t>
            </a:r>
            <a:r>
              <a:rPr lang="it-IT" sz="2400" dirty="0" err="1"/>
              <a:t>validité</a:t>
            </a:r>
            <a:r>
              <a:rPr lang="it-IT" sz="2400" dirty="0"/>
              <a:t> en </a:t>
            </a:r>
            <a:r>
              <a:rPr lang="it-IT" sz="2400" dirty="0" err="1"/>
              <a:t>anthropologie</a:t>
            </a:r>
            <a:r>
              <a:rPr lang="it-IT" sz="2400" dirty="0"/>
              <a:t> </a:t>
            </a:r>
            <a:r>
              <a:rPr lang="it-IT" sz="2400" dirty="0" err="1"/>
              <a:t>après</a:t>
            </a:r>
            <a:r>
              <a:rPr lang="it-IT" sz="2400" dirty="0"/>
              <a:t> la </a:t>
            </a:r>
            <a:r>
              <a:rPr lang="it-IT" sz="2400" dirty="0" err="1"/>
              <a:t>réfutation</a:t>
            </a:r>
            <a:r>
              <a:rPr lang="it-IT" sz="2400" dirty="0"/>
              <a:t> </a:t>
            </a:r>
            <a:r>
              <a:rPr lang="it-IT" sz="2400" dirty="0" err="1"/>
              <a:t>du</a:t>
            </a:r>
            <a:r>
              <a:rPr lang="it-IT" sz="2400" dirty="0"/>
              <a:t> </a:t>
            </a:r>
            <a:r>
              <a:rPr lang="it-IT" sz="2400" dirty="0" err="1"/>
              <a:t>concept</a:t>
            </a:r>
            <a:r>
              <a:rPr lang="it-IT" sz="2400" dirty="0"/>
              <a:t> de race </a:t>
            </a:r>
            <a:r>
              <a:rPr lang="it-IT" sz="2400" dirty="0" err="1"/>
              <a:t>humaine</a:t>
            </a:r>
            <a:r>
              <a:rPr lang="it-IT" sz="2400" dirty="0"/>
              <a:t> par </a:t>
            </a:r>
            <a:r>
              <a:rPr lang="it-IT" sz="2400" dirty="0" err="1"/>
              <a:t>les</a:t>
            </a:r>
            <a:r>
              <a:rPr lang="it-IT" sz="2400" dirty="0"/>
              <a:t> </a:t>
            </a:r>
            <a:r>
              <a:rPr lang="it-IT" sz="2400" dirty="0" err="1"/>
              <a:t>travaux</a:t>
            </a:r>
            <a:r>
              <a:rPr lang="it-IT" sz="2400" dirty="0"/>
              <a:t> de la </a:t>
            </a:r>
            <a:r>
              <a:rPr lang="it-IT" sz="2400" dirty="0" err="1"/>
              <a:t>typologie</a:t>
            </a:r>
            <a:r>
              <a:rPr lang="it-IT" sz="2400" dirty="0"/>
              <a:t> sanguine, de l’</a:t>
            </a:r>
            <a:r>
              <a:rPr lang="it-IT" sz="2400" dirty="0" err="1"/>
              <a:t>immunogénétique</a:t>
            </a:r>
            <a:r>
              <a:rPr lang="it-IT" sz="2400" dirty="0"/>
              <a:t> et </a:t>
            </a:r>
            <a:r>
              <a:rPr lang="it-IT" sz="2400" dirty="0" err="1"/>
              <a:t>maintenant</a:t>
            </a:r>
            <a:r>
              <a:rPr lang="it-IT" sz="2400" dirty="0"/>
              <a:t> de la </a:t>
            </a:r>
            <a:r>
              <a:rPr lang="it-IT" sz="2400" dirty="0" err="1"/>
              <a:t>génétique</a:t>
            </a:r>
            <a:r>
              <a:rPr lang="it-IT" sz="2400" dirty="0"/>
              <a:t> </a:t>
            </a:r>
            <a:r>
              <a:rPr lang="it-IT" sz="2400" dirty="0" err="1"/>
              <a:t>moléculaire</a:t>
            </a:r>
            <a:r>
              <a:rPr lang="it-IT" sz="2400" dirty="0"/>
              <a:t> ?</a:t>
            </a:r>
          </a:p>
          <a:p>
            <a:pPr algn="just"/>
            <a:r>
              <a:rPr lang="it-IT" sz="2400" dirty="0"/>
              <a:t>Le </a:t>
            </a:r>
            <a:r>
              <a:rPr lang="it-IT" sz="2400" dirty="0" err="1"/>
              <a:t>mot</a:t>
            </a:r>
            <a:r>
              <a:rPr lang="it-IT" sz="2400" dirty="0"/>
              <a:t> race est-il un «fossile» de l’</a:t>
            </a:r>
            <a:r>
              <a:rPr lang="it-IT" sz="2400" dirty="0" err="1"/>
              <a:t>ère</a:t>
            </a:r>
            <a:r>
              <a:rPr lang="it-IT" sz="2400" dirty="0"/>
              <a:t> coloniale, </a:t>
            </a:r>
            <a:r>
              <a:rPr lang="it-IT" sz="2400" dirty="0" err="1"/>
              <a:t>du</a:t>
            </a:r>
            <a:r>
              <a:rPr lang="it-IT" sz="2400" dirty="0"/>
              <a:t> </a:t>
            </a:r>
            <a:r>
              <a:rPr lang="it-IT" sz="2400" dirty="0" err="1"/>
              <a:t>nazisme</a:t>
            </a:r>
            <a:r>
              <a:rPr lang="it-IT" sz="2400" dirty="0"/>
              <a:t> et de la </a:t>
            </a:r>
            <a:r>
              <a:rPr lang="it-IT" sz="2400" dirty="0" err="1"/>
              <a:t>politique</a:t>
            </a:r>
            <a:r>
              <a:rPr lang="it-IT" sz="2400" dirty="0"/>
              <a:t> de l’apartheid?</a:t>
            </a:r>
          </a:p>
          <a:p>
            <a:r>
              <a:rPr lang="it-IT" sz="2400" i="1" dirty="0" err="1" smtClean="0"/>
              <a:t>Mots</a:t>
            </a:r>
            <a:r>
              <a:rPr lang="it-IT" sz="2400" dirty="0" smtClean="0"/>
              <a:t>, 1992, n° 33, p. </a:t>
            </a:r>
            <a:r>
              <a:rPr lang="it-IT" sz="2400" dirty="0"/>
              <a:t>7</a:t>
            </a:r>
            <a:endParaRPr lang="fr-FR" sz="2400" dirty="0"/>
          </a:p>
          <a:p>
            <a:pPr marL="0" indent="0">
              <a:buNone/>
            </a:pPr>
            <a:r>
              <a:rPr lang="fr-FR" sz="2400" dirty="0" smtClean="0"/>
              <a:t> </a:t>
            </a:r>
            <a:endParaRPr lang="fr-FR" sz="2400" dirty="0"/>
          </a:p>
          <a:p>
            <a:endParaRPr lang="fr-FR" sz="2400" dirty="0"/>
          </a:p>
        </p:txBody>
      </p:sp>
    </p:spTree>
    <p:extLst>
      <p:ext uri="{BB962C8B-B14F-4D97-AF65-F5344CB8AC3E}">
        <p14:creationId xmlns:p14="http://schemas.microsoft.com/office/powerpoint/2010/main" val="1995333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Observation hebdomadaire</a:t>
            </a:r>
            <a:br>
              <a:rPr lang="fr-CA" sz="2800" dirty="0"/>
            </a:br>
            <a:r>
              <a:rPr lang="fr-CA" sz="2800" dirty="0"/>
              <a:t>Un mot qui </a:t>
            </a:r>
            <a:r>
              <a:rPr lang="fr-CA" sz="2800" dirty="0" smtClean="0"/>
              <a:t>a fait débat cette semaine</a:t>
            </a:r>
            <a:br>
              <a:rPr lang="fr-CA" sz="2800" dirty="0" smtClean="0"/>
            </a:br>
            <a:r>
              <a:rPr lang="fr-CA" sz="2800" dirty="0" smtClean="0"/>
              <a:t>22 février 2021</a:t>
            </a:r>
            <a:endParaRPr lang="it-IT" sz="2800" dirty="0"/>
          </a:p>
        </p:txBody>
      </p:sp>
      <p:sp>
        <p:nvSpPr>
          <p:cNvPr id="3" name="Segnaposto contenuto 2"/>
          <p:cNvSpPr>
            <a:spLocks noGrp="1"/>
          </p:cNvSpPr>
          <p:nvPr>
            <p:ph idx="1"/>
          </p:nvPr>
        </p:nvSpPr>
        <p:spPr/>
        <p:txBody>
          <a:bodyPr>
            <a:normAutofit/>
          </a:bodyPr>
          <a:lstStyle/>
          <a:p>
            <a:r>
              <a:rPr lang="fr-FR" sz="2400" dirty="0"/>
              <a:t>Comment </a:t>
            </a:r>
            <a:r>
              <a:rPr lang="fr-FR" sz="2400" b="1" dirty="0"/>
              <a:t>l’islamo-gauchisme </a:t>
            </a:r>
            <a:r>
              <a:rPr lang="fr-FR" sz="2400" dirty="0"/>
              <a:t>gangrène les universités</a:t>
            </a:r>
          </a:p>
          <a:p>
            <a:pPr marL="0" indent="0">
              <a:buNone/>
            </a:pPr>
            <a:r>
              <a:rPr lang="fr-FR" sz="2400" i="1" dirty="0" smtClean="0"/>
              <a:t>Le </a:t>
            </a:r>
            <a:r>
              <a:rPr lang="fr-FR" sz="2400" i="1" dirty="0"/>
              <a:t>Figaro</a:t>
            </a:r>
            <a:r>
              <a:rPr lang="fr-FR" sz="2400" dirty="0"/>
              <a:t>, 11 février </a:t>
            </a:r>
            <a:r>
              <a:rPr lang="fr-FR" sz="2400" dirty="0" smtClean="0"/>
              <a:t>2021</a:t>
            </a:r>
          </a:p>
          <a:p>
            <a:pPr marL="0" indent="0">
              <a:buNone/>
            </a:pPr>
            <a:endParaRPr lang="fr-FR" sz="2400" dirty="0"/>
          </a:p>
          <a:p>
            <a:pPr marL="0" indent="0" algn="just">
              <a:buNone/>
            </a:pPr>
            <a:r>
              <a:rPr lang="fr-FR" sz="2400" dirty="0" err="1" smtClean="0"/>
              <a:t>Fédérique</a:t>
            </a:r>
            <a:r>
              <a:rPr lang="fr-FR" sz="2400" dirty="0" smtClean="0"/>
              <a:t> Vidal, </a:t>
            </a:r>
            <a:r>
              <a:rPr lang="fr-FR" sz="2400" i="1" dirty="0"/>
              <a:t>ministre</a:t>
            </a:r>
            <a:r>
              <a:rPr lang="fr-FR" sz="2400" dirty="0"/>
              <a:t> de l'</a:t>
            </a:r>
            <a:r>
              <a:rPr lang="fr-FR" sz="2400" i="1" dirty="0"/>
              <a:t>Enseignement supérieur</a:t>
            </a:r>
            <a:r>
              <a:rPr lang="fr-FR" sz="2400" dirty="0"/>
              <a:t>, de la </a:t>
            </a:r>
            <a:r>
              <a:rPr lang="fr-FR" sz="2400" i="1" dirty="0"/>
              <a:t>Recherche</a:t>
            </a:r>
            <a:r>
              <a:rPr lang="fr-FR" sz="2400" dirty="0"/>
              <a:t> et de l'</a:t>
            </a:r>
            <a:r>
              <a:rPr lang="fr-FR" sz="2400" i="1" dirty="0"/>
              <a:t>Innovation</a:t>
            </a:r>
            <a:endParaRPr lang="fr-FR" sz="2400" dirty="0"/>
          </a:p>
        </p:txBody>
      </p:sp>
    </p:spTree>
    <p:extLst>
      <p:ext uri="{BB962C8B-B14F-4D97-AF65-F5344CB8AC3E}">
        <p14:creationId xmlns:p14="http://schemas.microsoft.com/office/powerpoint/2010/main" val="10511247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Préambule</a:t>
            </a:r>
            <a:r>
              <a:rPr lang="it-IT" sz="2800" dirty="0" smtClean="0"/>
              <a:t> </a:t>
            </a:r>
            <a:r>
              <a:rPr lang="it-IT" sz="2800" dirty="0"/>
              <a:t>de la </a:t>
            </a:r>
            <a:r>
              <a:rPr lang="it-IT" sz="2800" dirty="0" err="1"/>
              <a:t>Constitution</a:t>
            </a:r>
            <a:r>
              <a:rPr lang="it-IT" sz="2800" dirty="0"/>
              <a:t> de </a:t>
            </a:r>
            <a:r>
              <a:rPr lang="it-IT" sz="2800" dirty="0" smtClean="0"/>
              <a:t>1946</a:t>
            </a:r>
            <a:br>
              <a:rPr lang="it-IT" sz="2800" dirty="0" smtClean="0"/>
            </a:br>
            <a:r>
              <a:rPr lang="it-IT" sz="2800" dirty="0" smtClean="0"/>
              <a:t>18 </a:t>
            </a:r>
            <a:r>
              <a:rPr lang="it-IT" sz="2800" dirty="0" err="1" smtClean="0"/>
              <a:t>articles</a:t>
            </a:r>
            <a:endParaRPr lang="fr-FR" sz="2800" dirty="0"/>
          </a:p>
        </p:txBody>
      </p:sp>
      <p:sp>
        <p:nvSpPr>
          <p:cNvPr id="3" name="Content Placeholder 2"/>
          <p:cNvSpPr>
            <a:spLocks noGrp="1"/>
          </p:cNvSpPr>
          <p:nvPr>
            <p:ph idx="1"/>
          </p:nvPr>
        </p:nvSpPr>
        <p:spPr/>
        <p:txBody>
          <a:bodyPr>
            <a:normAutofit/>
          </a:bodyPr>
          <a:lstStyle/>
          <a:p>
            <a:pPr algn="just"/>
            <a:r>
              <a:rPr lang="fr-FR" sz="2000" dirty="0"/>
              <a:t>1. Au lendemain de la victoire remportée par les peuples libres sur les régimes qui ont tenté d'asservir et de dégrader la personne humaine, le peuple français proclame à nouveau que tout être humain, </a:t>
            </a:r>
            <a:r>
              <a:rPr lang="fr-FR" sz="2000" b="1" dirty="0"/>
              <a:t>sans distinction de race</a:t>
            </a:r>
            <a:r>
              <a:rPr lang="fr-FR" sz="2000" dirty="0"/>
              <a:t>, de religion ni de croyance, possède des droits inaliénables et sacrés. Il réaffirme solennellement les droits et libertés de l'homme et du citoyen consacrés par la Déclaration des droits de 1789 et les principes fondamentaux reconnus par les lois de la République</a:t>
            </a:r>
            <a:r>
              <a:rPr lang="fr-FR" sz="2000" dirty="0" smtClean="0"/>
              <a:t>.</a:t>
            </a:r>
          </a:p>
          <a:p>
            <a:r>
              <a:rPr lang="it-IT" sz="2000" b="1" dirty="0"/>
              <a:t>2.</a:t>
            </a:r>
            <a:r>
              <a:rPr lang="it-IT" sz="2000" dirty="0"/>
              <a:t> Il </a:t>
            </a:r>
            <a:r>
              <a:rPr lang="it-IT" sz="2000" dirty="0" err="1"/>
              <a:t>proclame</a:t>
            </a:r>
            <a:r>
              <a:rPr lang="it-IT" sz="2000" dirty="0"/>
              <a:t>, en </a:t>
            </a:r>
            <a:r>
              <a:rPr lang="it-IT" sz="2000" dirty="0" err="1"/>
              <a:t>outre</a:t>
            </a:r>
            <a:r>
              <a:rPr lang="it-IT" sz="2000" dirty="0"/>
              <a:t>, </a:t>
            </a:r>
            <a:r>
              <a:rPr lang="it-IT" sz="2000" dirty="0" err="1"/>
              <a:t>comme</a:t>
            </a:r>
            <a:r>
              <a:rPr lang="it-IT" sz="2000" dirty="0"/>
              <a:t> </a:t>
            </a:r>
            <a:r>
              <a:rPr lang="it-IT" sz="2000" dirty="0" err="1"/>
              <a:t>particulièrement</a:t>
            </a:r>
            <a:r>
              <a:rPr lang="it-IT" sz="2000" dirty="0"/>
              <a:t> nécessaires à </a:t>
            </a:r>
            <a:r>
              <a:rPr lang="it-IT" sz="2000" dirty="0" err="1"/>
              <a:t>notre</a:t>
            </a:r>
            <a:r>
              <a:rPr lang="it-IT" sz="2000" dirty="0"/>
              <a:t> </a:t>
            </a:r>
            <a:r>
              <a:rPr lang="it-IT" sz="2000" dirty="0" err="1"/>
              <a:t>temps</a:t>
            </a:r>
            <a:r>
              <a:rPr lang="it-IT" sz="2000" dirty="0"/>
              <a:t>, </a:t>
            </a:r>
            <a:r>
              <a:rPr lang="it-IT" sz="2000" dirty="0" err="1"/>
              <a:t>les</a:t>
            </a:r>
            <a:r>
              <a:rPr lang="it-IT" sz="2000" dirty="0"/>
              <a:t> </a:t>
            </a:r>
            <a:r>
              <a:rPr lang="it-IT" sz="2000" dirty="0" err="1"/>
              <a:t>principes</a:t>
            </a:r>
            <a:r>
              <a:rPr lang="it-IT" sz="2000" dirty="0"/>
              <a:t> </a:t>
            </a:r>
            <a:r>
              <a:rPr lang="it-IT" sz="2000" dirty="0" err="1"/>
              <a:t>politiques</a:t>
            </a:r>
            <a:r>
              <a:rPr lang="it-IT" sz="2000" dirty="0"/>
              <a:t>, </a:t>
            </a:r>
            <a:r>
              <a:rPr lang="it-IT" sz="2000" dirty="0" err="1"/>
              <a:t>économiques</a:t>
            </a:r>
            <a:r>
              <a:rPr lang="it-IT" sz="2000" dirty="0"/>
              <a:t> et </a:t>
            </a:r>
            <a:r>
              <a:rPr lang="it-IT" sz="2000" dirty="0" err="1"/>
              <a:t>sociaux</a:t>
            </a:r>
            <a:r>
              <a:rPr lang="it-IT" sz="2000" dirty="0"/>
              <a:t> ci-</a:t>
            </a:r>
            <a:r>
              <a:rPr lang="it-IT" sz="2000" dirty="0" err="1"/>
              <a:t>après</a:t>
            </a:r>
            <a:r>
              <a:rPr lang="it-IT" sz="2000" dirty="0"/>
              <a:t> :</a:t>
            </a:r>
          </a:p>
          <a:p>
            <a:r>
              <a:rPr lang="it-IT" sz="2000" b="1" dirty="0"/>
              <a:t>3.</a:t>
            </a:r>
            <a:r>
              <a:rPr lang="it-IT" sz="2000" dirty="0"/>
              <a:t> La </a:t>
            </a:r>
            <a:r>
              <a:rPr lang="it-IT" sz="2000" dirty="0" err="1"/>
              <a:t>loi</a:t>
            </a:r>
            <a:r>
              <a:rPr lang="it-IT" sz="2000" dirty="0"/>
              <a:t> </a:t>
            </a:r>
            <a:r>
              <a:rPr lang="it-IT" sz="2000" dirty="0" err="1"/>
              <a:t>garantit</a:t>
            </a:r>
            <a:r>
              <a:rPr lang="it-IT" sz="2000" dirty="0"/>
              <a:t> à la femme, </a:t>
            </a:r>
            <a:r>
              <a:rPr lang="it-IT" sz="2000" dirty="0" err="1"/>
              <a:t>dans</a:t>
            </a:r>
            <a:r>
              <a:rPr lang="it-IT" sz="2000" dirty="0"/>
              <a:t> </a:t>
            </a:r>
            <a:r>
              <a:rPr lang="it-IT" sz="2000" dirty="0" err="1"/>
              <a:t>tous</a:t>
            </a:r>
            <a:r>
              <a:rPr lang="it-IT" sz="2000" dirty="0"/>
              <a:t> </a:t>
            </a:r>
            <a:r>
              <a:rPr lang="it-IT" sz="2000" dirty="0" err="1"/>
              <a:t>les</a:t>
            </a:r>
            <a:r>
              <a:rPr lang="it-IT" sz="2000" dirty="0"/>
              <a:t> </a:t>
            </a:r>
            <a:r>
              <a:rPr lang="it-IT" sz="2000" dirty="0" err="1"/>
              <a:t>domaines</a:t>
            </a:r>
            <a:r>
              <a:rPr lang="it-IT" sz="2000" dirty="0"/>
              <a:t>, </a:t>
            </a:r>
            <a:r>
              <a:rPr lang="it-IT" sz="2000" dirty="0" err="1"/>
              <a:t>des</a:t>
            </a:r>
            <a:r>
              <a:rPr lang="it-IT" sz="2000" dirty="0"/>
              <a:t> </a:t>
            </a:r>
            <a:r>
              <a:rPr lang="it-IT" sz="2000" dirty="0" err="1"/>
              <a:t>droits</a:t>
            </a:r>
            <a:r>
              <a:rPr lang="it-IT" sz="2000" dirty="0"/>
              <a:t> </a:t>
            </a:r>
            <a:r>
              <a:rPr lang="it-IT" sz="2000" dirty="0" err="1"/>
              <a:t>égaux</a:t>
            </a:r>
            <a:r>
              <a:rPr lang="it-IT" sz="2000" dirty="0"/>
              <a:t> à </a:t>
            </a:r>
            <a:r>
              <a:rPr lang="it-IT" sz="2000" dirty="0" err="1"/>
              <a:t>ceux</a:t>
            </a:r>
            <a:r>
              <a:rPr lang="it-IT" sz="2000" dirty="0"/>
              <a:t> de l'</a:t>
            </a:r>
            <a:r>
              <a:rPr lang="it-IT" sz="2000" dirty="0" err="1"/>
              <a:t>homme</a:t>
            </a:r>
            <a:r>
              <a:rPr lang="it-IT" sz="2000" dirty="0"/>
              <a:t>.</a:t>
            </a:r>
          </a:p>
          <a:p>
            <a:r>
              <a:rPr lang="it-IT" sz="2000" b="1" dirty="0"/>
              <a:t>4.</a:t>
            </a:r>
            <a:r>
              <a:rPr lang="it-IT" sz="2000" dirty="0"/>
              <a:t> Tout </a:t>
            </a:r>
            <a:r>
              <a:rPr lang="it-IT" sz="2000" dirty="0" err="1"/>
              <a:t>homme</a:t>
            </a:r>
            <a:r>
              <a:rPr lang="it-IT" sz="2000" dirty="0"/>
              <a:t> </a:t>
            </a:r>
            <a:r>
              <a:rPr lang="it-IT" sz="2000" dirty="0" err="1"/>
              <a:t>persécuté</a:t>
            </a:r>
            <a:r>
              <a:rPr lang="it-IT" sz="2000" dirty="0"/>
              <a:t> en </a:t>
            </a:r>
            <a:r>
              <a:rPr lang="it-IT" sz="2000" dirty="0" err="1"/>
              <a:t>raison</a:t>
            </a:r>
            <a:r>
              <a:rPr lang="it-IT" sz="2000" dirty="0"/>
              <a:t> de son </a:t>
            </a:r>
            <a:r>
              <a:rPr lang="it-IT" sz="2000" dirty="0" err="1"/>
              <a:t>action</a:t>
            </a:r>
            <a:r>
              <a:rPr lang="it-IT" sz="2000" dirty="0"/>
              <a:t> en </a:t>
            </a:r>
            <a:r>
              <a:rPr lang="it-IT" sz="2000" dirty="0" err="1"/>
              <a:t>faveur</a:t>
            </a:r>
            <a:r>
              <a:rPr lang="it-IT" sz="2000" dirty="0"/>
              <a:t> de la </a:t>
            </a:r>
            <a:r>
              <a:rPr lang="it-IT" sz="2000" dirty="0" err="1"/>
              <a:t>liberté</a:t>
            </a:r>
            <a:r>
              <a:rPr lang="it-IT" sz="2000" dirty="0"/>
              <a:t> a </a:t>
            </a:r>
            <a:r>
              <a:rPr lang="it-IT" sz="2000" dirty="0" err="1"/>
              <a:t>droit</a:t>
            </a:r>
            <a:r>
              <a:rPr lang="it-IT" sz="2000" dirty="0"/>
              <a:t> d'</a:t>
            </a:r>
            <a:r>
              <a:rPr lang="it-IT" sz="2000" dirty="0" err="1"/>
              <a:t>asile</a:t>
            </a:r>
            <a:r>
              <a:rPr lang="it-IT" sz="2000" dirty="0"/>
              <a:t> </a:t>
            </a:r>
            <a:r>
              <a:rPr lang="it-IT" sz="2000" dirty="0" err="1"/>
              <a:t>sur</a:t>
            </a:r>
            <a:r>
              <a:rPr lang="it-IT" sz="2000" dirty="0"/>
              <a:t> </a:t>
            </a:r>
            <a:r>
              <a:rPr lang="it-IT" sz="2000" dirty="0" err="1"/>
              <a:t>les</a:t>
            </a:r>
            <a:r>
              <a:rPr lang="it-IT" sz="2000" dirty="0"/>
              <a:t> </a:t>
            </a:r>
            <a:r>
              <a:rPr lang="it-IT" sz="2000" dirty="0" err="1"/>
              <a:t>territoires</a:t>
            </a:r>
            <a:r>
              <a:rPr lang="it-IT" sz="2000" dirty="0"/>
              <a:t> de la </a:t>
            </a:r>
            <a:r>
              <a:rPr lang="it-IT" sz="2000" dirty="0" err="1"/>
              <a:t>République</a:t>
            </a:r>
            <a:r>
              <a:rPr lang="it-IT" sz="2000" dirty="0"/>
              <a:t>.</a:t>
            </a:r>
          </a:p>
          <a:p>
            <a:pPr algn="just"/>
            <a:endParaRPr lang="fr-FR" sz="1800" dirty="0"/>
          </a:p>
        </p:txBody>
      </p:sp>
    </p:spTree>
    <p:extLst>
      <p:ext uri="{BB962C8B-B14F-4D97-AF65-F5344CB8AC3E}">
        <p14:creationId xmlns:p14="http://schemas.microsoft.com/office/powerpoint/2010/main" val="5708790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Préambule</a:t>
            </a:r>
            <a:r>
              <a:rPr lang="it-IT" sz="2800" dirty="0" smtClean="0"/>
              <a:t> </a:t>
            </a:r>
            <a:r>
              <a:rPr lang="it-IT" sz="2800" dirty="0"/>
              <a:t>de la </a:t>
            </a:r>
            <a:r>
              <a:rPr lang="it-IT" sz="2800" dirty="0" err="1"/>
              <a:t>Constitution</a:t>
            </a:r>
            <a:r>
              <a:rPr lang="it-IT" sz="2800" dirty="0"/>
              <a:t> de </a:t>
            </a:r>
            <a:r>
              <a:rPr lang="it-IT" sz="2800" dirty="0" smtClean="0"/>
              <a:t>1946</a:t>
            </a:r>
            <a:br>
              <a:rPr lang="it-IT" sz="2800" dirty="0" smtClean="0"/>
            </a:br>
            <a:r>
              <a:rPr lang="it-IT" sz="2800" dirty="0" smtClean="0"/>
              <a:t>18 </a:t>
            </a:r>
            <a:r>
              <a:rPr lang="it-IT" sz="2800" dirty="0" err="1" smtClean="0"/>
              <a:t>articles</a:t>
            </a:r>
            <a:endParaRPr lang="fr-FR" sz="2800" dirty="0"/>
          </a:p>
        </p:txBody>
      </p:sp>
      <p:sp>
        <p:nvSpPr>
          <p:cNvPr id="3" name="Content Placeholder 2"/>
          <p:cNvSpPr>
            <a:spLocks noGrp="1"/>
          </p:cNvSpPr>
          <p:nvPr>
            <p:ph idx="1"/>
          </p:nvPr>
        </p:nvSpPr>
        <p:spPr/>
        <p:txBody>
          <a:bodyPr>
            <a:normAutofit/>
          </a:bodyPr>
          <a:lstStyle/>
          <a:p>
            <a:pPr algn="just"/>
            <a:r>
              <a:rPr lang="it-IT" sz="2400" b="1" dirty="0" smtClean="0"/>
              <a:t>5</a:t>
            </a:r>
            <a:r>
              <a:rPr lang="it-IT" sz="2400" b="1" dirty="0"/>
              <a:t>.</a:t>
            </a:r>
            <a:r>
              <a:rPr lang="it-IT" sz="2400" dirty="0"/>
              <a:t> </a:t>
            </a:r>
            <a:r>
              <a:rPr lang="it-IT" sz="2400" dirty="0" err="1"/>
              <a:t>Chacun</a:t>
            </a:r>
            <a:r>
              <a:rPr lang="it-IT" sz="2400" dirty="0"/>
              <a:t> a le </a:t>
            </a:r>
            <a:r>
              <a:rPr lang="it-IT" sz="2400" dirty="0" err="1"/>
              <a:t>devoir</a:t>
            </a:r>
            <a:r>
              <a:rPr lang="it-IT" sz="2400" dirty="0"/>
              <a:t> de </a:t>
            </a:r>
            <a:r>
              <a:rPr lang="it-IT" sz="2400" dirty="0" err="1"/>
              <a:t>travailler</a:t>
            </a:r>
            <a:r>
              <a:rPr lang="it-IT" sz="2400" dirty="0"/>
              <a:t> et le </a:t>
            </a:r>
            <a:r>
              <a:rPr lang="it-IT" sz="2400" dirty="0" err="1"/>
              <a:t>droit</a:t>
            </a:r>
            <a:r>
              <a:rPr lang="it-IT" sz="2400" dirty="0"/>
              <a:t> d'</a:t>
            </a:r>
            <a:r>
              <a:rPr lang="it-IT" sz="2400" dirty="0" err="1"/>
              <a:t>obtenir</a:t>
            </a:r>
            <a:r>
              <a:rPr lang="it-IT" sz="2400" dirty="0"/>
              <a:t> un </a:t>
            </a:r>
            <a:r>
              <a:rPr lang="it-IT" sz="2400" dirty="0" err="1"/>
              <a:t>emploi</a:t>
            </a:r>
            <a:r>
              <a:rPr lang="it-IT" sz="2400" dirty="0"/>
              <a:t>. </a:t>
            </a:r>
            <a:r>
              <a:rPr lang="it-IT" sz="2400" dirty="0" err="1"/>
              <a:t>Nul</a:t>
            </a:r>
            <a:r>
              <a:rPr lang="it-IT" sz="2400" dirty="0"/>
              <a:t> ne </a:t>
            </a:r>
            <a:r>
              <a:rPr lang="it-IT" sz="2400" dirty="0" err="1"/>
              <a:t>peut</a:t>
            </a:r>
            <a:r>
              <a:rPr lang="it-IT" sz="2400" dirty="0"/>
              <a:t> </a:t>
            </a:r>
            <a:r>
              <a:rPr lang="it-IT" sz="2400" dirty="0" err="1"/>
              <a:t>être</a:t>
            </a:r>
            <a:r>
              <a:rPr lang="it-IT" sz="2400" dirty="0"/>
              <a:t> </a:t>
            </a:r>
            <a:r>
              <a:rPr lang="it-IT" sz="2400" dirty="0" err="1"/>
              <a:t>lésé</a:t>
            </a:r>
            <a:r>
              <a:rPr lang="it-IT" sz="2400" dirty="0"/>
              <a:t>, </a:t>
            </a:r>
            <a:r>
              <a:rPr lang="it-IT" sz="2400" dirty="0" err="1"/>
              <a:t>dans</a:t>
            </a:r>
            <a:r>
              <a:rPr lang="it-IT" sz="2400" dirty="0"/>
              <a:t> son </a:t>
            </a:r>
            <a:r>
              <a:rPr lang="it-IT" sz="2400" dirty="0" err="1"/>
              <a:t>travail</a:t>
            </a:r>
            <a:r>
              <a:rPr lang="it-IT" sz="2400" dirty="0"/>
              <a:t> </a:t>
            </a:r>
            <a:r>
              <a:rPr lang="it-IT" sz="2400" dirty="0" err="1"/>
              <a:t>ou</a:t>
            </a:r>
            <a:r>
              <a:rPr lang="it-IT" sz="2400" dirty="0"/>
              <a:t> son </a:t>
            </a:r>
            <a:r>
              <a:rPr lang="it-IT" sz="2400" dirty="0" err="1"/>
              <a:t>emploi</a:t>
            </a:r>
            <a:r>
              <a:rPr lang="it-IT" sz="2400" dirty="0"/>
              <a:t>, en </a:t>
            </a:r>
            <a:r>
              <a:rPr lang="it-IT" sz="2400" dirty="0" err="1"/>
              <a:t>raison</a:t>
            </a:r>
            <a:r>
              <a:rPr lang="it-IT" sz="2400" dirty="0"/>
              <a:t> de </a:t>
            </a:r>
            <a:r>
              <a:rPr lang="it-IT" sz="2400" dirty="0" err="1"/>
              <a:t>ses</a:t>
            </a:r>
            <a:r>
              <a:rPr lang="it-IT" sz="2400" dirty="0"/>
              <a:t> </a:t>
            </a:r>
            <a:r>
              <a:rPr lang="it-IT" sz="2400" dirty="0" err="1"/>
              <a:t>origines</a:t>
            </a:r>
            <a:r>
              <a:rPr lang="it-IT" sz="2400" dirty="0"/>
              <a:t>, de </a:t>
            </a:r>
            <a:r>
              <a:rPr lang="it-IT" sz="2400" dirty="0" err="1"/>
              <a:t>ses</a:t>
            </a:r>
            <a:r>
              <a:rPr lang="it-IT" sz="2400" dirty="0"/>
              <a:t> </a:t>
            </a:r>
            <a:r>
              <a:rPr lang="it-IT" sz="2400" dirty="0" err="1"/>
              <a:t>opinions</a:t>
            </a:r>
            <a:r>
              <a:rPr lang="it-IT" sz="2400" dirty="0"/>
              <a:t> </a:t>
            </a:r>
            <a:r>
              <a:rPr lang="it-IT" sz="2400" dirty="0" err="1"/>
              <a:t>ou</a:t>
            </a:r>
            <a:r>
              <a:rPr lang="it-IT" sz="2400" dirty="0"/>
              <a:t> de </a:t>
            </a:r>
            <a:r>
              <a:rPr lang="it-IT" sz="2400" dirty="0" err="1"/>
              <a:t>ses</a:t>
            </a:r>
            <a:r>
              <a:rPr lang="it-IT" sz="2400" dirty="0"/>
              <a:t> </a:t>
            </a:r>
            <a:r>
              <a:rPr lang="it-IT" sz="2400" dirty="0" err="1"/>
              <a:t>croyances</a:t>
            </a:r>
            <a:r>
              <a:rPr lang="it-IT" sz="2400" dirty="0"/>
              <a:t>.</a:t>
            </a:r>
          </a:p>
          <a:p>
            <a:pPr algn="just"/>
            <a:r>
              <a:rPr lang="it-IT" sz="2400" b="1" dirty="0"/>
              <a:t>6.</a:t>
            </a:r>
            <a:r>
              <a:rPr lang="it-IT" sz="2400" dirty="0"/>
              <a:t> Tout </a:t>
            </a:r>
            <a:r>
              <a:rPr lang="it-IT" sz="2400" dirty="0" err="1"/>
              <a:t>homme</a:t>
            </a:r>
            <a:r>
              <a:rPr lang="it-IT" sz="2400" dirty="0"/>
              <a:t> </a:t>
            </a:r>
            <a:r>
              <a:rPr lang="it-IT" sz="2400" dirty="0" err="1"/>
              <a:t>peut</a:t>
            </a:r>
            <a:r>
              <a:rPr lang="it-IT" sz="2400" dirty="0"/>
              <a:t> </a:t>
            </a:r>
            <a:r>
              <a:rPr lang="it-IT" sz="2400" dirty="0" err="1"/>
              <a:t>défendre</a:t>
            </a:r>
            <a:r>
              <a:rPr lang="it-IT" sz="2400" dirty="0"/>
              <a:t> </a:t>
            </a:r>
            <a:r>
              <a:rPr lang="it-IT" sz="2400" dirty="0" err="1"/>
              <a:t>ses</a:t>
            </a:r>
            <a:r>
              <a:rPr lang="it-IT" sz="2400" dirty="0"/>
              <a:t> </a:t>
            </a:r>
            <a:r>
              <a:rPr lang="it-IT" sz="2400" dirty="0" err="1"/>
              <a:t>droits</a:t>
            </a:r>
            <a:r>
              <a:rPr lang="it-IT" sz="2400" dirty="0"/>
              <a:t> et </a:t>
            </a:r>
            <a:r>
              <a:rPr lang="it-IT" sz="2400" dirty="0" err="1"/>
              <a:t>ses</a:t>
            </a:r>
            <a:r>
              <a:rPr lang="it-IT" sz="2400" dirty="0"/>
              <a:t> </a:t>
            </a:r>
            <a:r>
              <a:rPr lang="it-IT" sz="2400" dirty="0" err="1"/>
              <a:t>intérêts</a:t>
            </a:r>
            <a:r>
              <a:rPr lang="it-IT" sz="2400" dirty="0"/>
              <a:t> par </a:t>
            </a:r>
            <a:r>
              <a:rPr lang="it-IT" sz="2400" dirty="0" err="1"/>
              <a:t>l'action</a:t>
            </a:r>
            <a:r>
              <a:rPr lang="it-IT" sz="2400" dirty="0"/>
              <a:t> </a:t>
            </a:r>
            <a:r>
              <a:rPr lang="it-IT" sz="2400" dirty="0" err="1"/>
              <a:t>syndicale</a:t>
            </a:r>
            <a:r>
              <a:rPr lang="it-IT" sz="2400" dirty="0"/>
              <a:t> et </a:t>
            </a:r>
            <a:r>
              <a:rPr lang="it-IT" sz="2400" dirty="0" err="1"/>
              <a:t>adhérer</a:t>
            </a:r>
            <a:r>
              <a:rPr lang="it-IT" sz="2400" dirty="0"/>
              <a:t> </a:t>
            </a:r>
            <a:r>
              <a:rPr lang="it-IT" sz="2400" dirty="0" err="1"/>
              <a:t>au</a:t>
            </a:r>
            <a:r>
              <a:rPr lang="it-IT" sz="2400" dirty="0"/>
              <a:t> </a:t>
            </a:r>
            <a:r>
              <a:rPr lang="it-IT" sz="2400" dirty="0" err="1"/>
              <a:t>syndicat</a:t>
            </a:r>
            <a:r>
              <a:rPr lang="it-IT" sz="2400" dirty="0"/>
              <a:t> de son </a:t>
            </a:r>
            <a:r>
              <a:rPr lang="it-IT" sz="2400" dirty="0" err="1"/>
              <a:t>choix</a:t>
            </a:r>
            <a:r>
              <a:rPr lang="it-IT" sz="2400" dirty="0"/>
              <a:t>.</a:t>
            </a:r>
          </a:p>
          <a:p>
            <a:pPr algn="just"/>
            <a:r>
              <a:rPr lang="it-IT" sz="2400" b="1" dirty="0"/>
              <a:t>7.</a:t>
            </a:r>
            <a:r>
              <a:rPr lang="it-IT" sz="2400" dirty="0"/>
              <a:t> Le </a:t>
            </a:r>
            <a:r>
              <a:rPr lang="it-IT" sz="2400" dirty="0" err="1"/>
              <a:t>droit</a:t>
            </a:r>
            <a:r>
              <a:rPr lang="it-IT" sz="2400" dirty="0"/>
              <a:t> de </a:t>
            </a:r>
            <a:r>
              <a:rPr lang="it-IT" sz="2400" dirty="0" err="1"/>
              <a:t>grève</a:t>
            </a:r>
            <a:r>
              <a:rPr lang="it-IT" sz="2400" dirty="0"/>
              <a:t> s'</a:t>
            </a:r>
            <a:r>
              <a:rPr lang="it-IT" sz="2400" dirty="0" err="1"/>
              <a:t>exerce</a:t>
            </a:r>
            <a:r>
              <a:rPr lang="it-IT" sz="2400" dirty="0"/>
              <a:t> </a:t>
            </a:r>
            <a:r>
              <a:rPr lang="it-IT" sz="2400" dirty="0" err="1"/>
              <a:t>dans</a:t>
            </a:r>
            <a:r>
              <a:rPr lang="it-IT" sz="2400" dirty="0"/>
              <a:t> le </a:t>
            </a:r>
            <a:r>
              <a:rPr lang="it-IT" sz="2400" dirty="0" err="1"/>
              <a:t>cadre</a:t>
            </a:r>
            <a:r>
              <a:rPr lang="it-IT" sz="2400" dirty="0"/>
              <a:t> </a:t>
            </a:r>
            <a:r>
              <a:rPr lang="it-IT" sz="2400" dirty="0" err="1"/>
              <a:t>des</a:t>
            </a:r>
            <a:r>
              <a:rPr lang="it-IT" sz="2400" dirty="0"/>
              <a:t> </a:t>
            </a:r>
            <a:r>
              <a:rPr lang="it-IT" sz="2400" dirty="0" err="1"/>
              <a:t>lois</a:t>
            </a:r>
            <a:r>
              <a:rPr lang="it-IT" sz="2400" dirty="0"/>
              <a:t> qui le </a:t>
            </a:r>
            <a:r>
              <a:rPr lang="it-IT" sz="2400" dirty="0" err="1"/>
              <a:t>réglementent</a:t>
            </a:r>
            <a:r>
              <a:rPr lang="it-IT" sz="2400" dirty="0"/>
              <a:t>.</a:t>
            </a:r>
          </a:p>
          <a:p>
            <a:pPr algn="just"/>
            <a:r>
              <a:rPr lang="it-IT" sz="2400" b="1" dirty="0"/>
              <a:t>8.</a:t>
            </a:r>
            <a:r>
              <a:rPr lang="it-IT" sz="2400" dirty="0"/>
              <a:t> Tout </a:t>
            </a:r>
            <a:r>
              <a:rPr lang="it-IT" sz="2400" dirty="0" err="1"/>
              <a:t>travailleur</a:t>
            </a:r>
            <a:r>
              <a:rPr lang="it-IT" sz="2400" dirty="0"/>
              <a:t> </a:t>
            </a:r>
            <a:r>
              <a:rPr lang="it-IT" sz="2400" dirty="0" err="1"/>
              <a:t>participe</a:t>
            </a:r>
            <a:r>
              <a:rPr lang="it-IT" sz="2400" dirty="0"/>
              <a:t>, par l'</a:t>
            </a:r>
            <a:r>
              <a:rPr lang="it-IT" sz="2400" dirty="0" err="1"/>
              <a:t>intermédiaire</a:t>
            </a:r>
            <a:r>
              <a:rPr lang="it-IT" sz="2400" dirty="0"/>
              <a:t> de </a:t>
            </a:r>
            <a:r>
              <a:rPr lang="it-IT" sz="2400" dirty="0" err="1"/>
              <a:t>ses</a:t>
            </a:r>
            <a:r>
              <a:rPr lang="it-IT" sz="2400" dirty="0"/>
              <a:t> </a:t>
            </a:r>
            <a:r>
              <a:rPr lang="it-IT" sz="2400" dirty="0" err="1"/>
              <a:t>délégués</a:t>
            </a:r>
            <a:r>
              <a:rPr lang="it-IT" sz="2400" dirty="0"/>
              <a:t>, à la </a:t>
            </a:r>
            <a:r>
              <a:rPr lang="it-IT" sz="2400" dirty="0" err="1"/>
              <a:t>détermination</a:t>
            </a:r>
            <a:r>
              <a:rPr lang="it-IT" sz="2400" dirty="0"/>
              <a:t> </a:t>
            </a:r>
            <a:r>
              <a:rPr lang="it-IT" sz="2400" dirty="0" err="1"/>
              <a:t>collective</a:t>
            </a:r>
            <a:r>
              <a:rPr lang="it-IT" sz="2400" dirty="0"/>
              <a:t> </a:t>
            </a:r>
            <a:r>
              <a:rPr lang="it-IT" sz="2400" dirty="0" err="1"/>
              <a:t>des</a:t>
            </a:r>
            <a:r>
              <a:rPr lang="it-IT" sz="2400" dirty="0"/>
              <a:t> </a:t>
            </a:r>
            <a:r>
              <a:rPr lang="it-IT" sz="2400" dirty="0" err="1"/>
              <a:t>conditions</a:t>
            </a:r>
            <a:r>
              <a:rPr lang="it-IT" sz="2400" dirty="0"/>
              <a:t> de </a:t>
            </a:r>
            <a:r>
              <a:rPr lang="it-IT" sz="2400" dirty="0" err="1"/>
              <a:t>travail</a:t>
            </a:r>
            <a:r>
              <a:rPr lang="it-IT" sz="2400" dirty="0"/>
              <a:t> </a:t>
            </a:r>
            <a:r>
              <a:rPr lang="it-IT" sz="2400" dirty="0" err="1"/>
              <a:t>ainsi</a:t>
            </a:r>
            <a:r>
              <a:rPr lang="it-IT" sz="2400" dirty="0"/>
              <a:t> </a:t>
            </a:r>
            <a:r>
              <a:rPr lang="it-IT" sz="2400" dirty="0" err="1"/>
              <a:t>qu'à</a:t>
            </a:r>
            <a:r>
              <a:rPr lang="it-IT" sz="2400" dirty="0"/>
              <a:t> la </a:t>
            </a:r>
            <a:r>
              <a:rPr lang="it-IT" sz="2400" dirty="0" err="1"/>
              <a:t>gestion</a:t>
            </a:r>
            <a:r>
              <a:rPr lang="it-IT" sz="2400" dirty="0"/>
              <a:t> </a:t>
            </a:r>
            <a:r>
              <a:rPr lang="it-IT" sz="2400" dirty="0" err="1"/>
              <a:t>des</a:t>
            </a:r>
            <a:r>
              <a:rPr lang="it-IT" sz="2400" dirty="0"/>
              <a:t> </a:t>
            </a:r>
            <a:r>
              <a:rPr lang="it-IT" sz="2400" dirty="0" err="1"/>
              <a:t>entreprises</a:t>
            </a:r>
            <a:r>
              <a:rPr lang="it-IT" sz="2400" dirty="0"/>
              <a:t>.</a:t>
            </a:r>
          </a:p>
          <a:p>
            <a:pPr algn="just"/>
            <a:endParaRPr lang="fr-FR" sz="2400" dirty="0"/>
          </a:p>
        </p:txBody>
      </p:sp>
    </p:spTree>
    <p:extLst>
      <p:ext uri="{BB962C8B-B14F-4D97-AF65-F5344CB8AC3E}">
        <p14:creationId xmlns:p14="http://schemas.microsoft.com/office/powerpoint/2010/main" val="39673429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Préambule</a:t>
            </a:r>
            <a:r>
              <a:rPr lang="it-IT" sz="2800" dirty="0" smtClean="0"/>
              <a:t> de la </a:t>
            </a:r>
            <a:r>
              <a:rPr lang="it-IT" sz="2800" dirty="0" err="1" smtClean="0"/>
              <a:t>Constitution</a:t>
            </a:r>
            <a:r>
              <a:rPr lang="it-IT" sz="2800" dirty="0" smtClean="0"/>
              <a:t> de 1946</a:t>
            </a:r>
            <a:br>
              <a:rPr lang="it-IT" sz="2800" dirty="0" smtClean="0"/>
            </a:br>
            <a:r>
              <a:rPr lang="it-IT" sz="2800" dirty="0" smtClean="0"/>
              <a:t>18 </a:t>
            </a:r>
            <a:r>
              <a:rPr lang="it-IT" sz="2800" dirty="0" err="1" smtClean="0"/>
              <a:t>articles</a:t>
            </a:r>
            <a:endParaRPr lang="fr-CA" sz="2800" dirty="0"/>
          </a:p>
        </p:txBody>
      </p:sp>
      <p:sp>
        <p:nvSpPr>
          <p:cNvPr id="3" name="Segnaposto contenuto 2"/>
          <p:cNvSpPr>
            <a:spLocks noGrp="1"/>
          </p:cNvSpPr>
          <p:nvPr>
            <p:ph idx="1"/>
          </p:nvPr>
        </p:nvSpPr>
        <p:spPr/>
        <p:txBody>
          <a:bodyPr>
            <a:noAutofit/>
          </a:bodyPr>
          <a:lstStyle/>
          <a:p>
            <a:pPr algn="just"/>
            <a:r>
              <a:rPr lang="it-IT" sz="1800" dirty="0" smtClean="0"/>
              <a:t>9. Tout </a:t>
            </a:r>
            <a:r>
              <a:rPr lang="it-IT" sz="1800" dirty="0" err="1" smtClean="0"/>
              <a:t>bien</a:t>
            </a:r>
            <a:r>
              <a:rPr lang="it-IT" sz="1800" dirty="0" smtClean="0"/>
              <a:t>, </a:t>
            </a:r>
            <a:r>
              <a:rPr lang="it-IT" sz="1800" dirty="0" err="1" smtClean="0"/>
              <a:t>toute</a:t>
            </a:r>
            <a:r>
              <a:rPr lang="it-IT" sz="1800" dirty="0" smtClean="0"/>
              <a:t> </a:t>
            </a:r>
            <a:r>
              <a:rPr lang="it-IT" sz="1800" dirty="0" err="1" smtClean="0"/>
              <a:t>entreprise</a:t>
            </a:r>
            <a:r>
              <a:rPr lang="it-IT" sz="1800" dirty="0" smtClean="0"/>
              <a:t>, dont l'</a:t>
            </a:r>
            <a:r>
              <a:rPr lang="it-IT" sz="1800" dirty="0" err="1" smtClean="0"/>
              <a:t>exploitation</a:t>
            </a:r>
            <a:r>
              <a:rPr lang="it-IT" sz="1800" dirty="0" smtClean="0"/>
              <a:t> a </a:t>
            </a:r>
            <a:r>
              <a:rPr lang="it-IT" sz="1800" dirty="0" err="1" smtClean="0"/>
              <a:t>ou</a:t>
            </a:r>
            <a:r>
              <a:rPr lang="it-IT" sz="1800" dirty="0" smtClean="0"/>
              <a:t> </a:t>
            </a:r>
            <a:r>
              <a:rPr lang="it-IT" sz="1800" dirty="0" err="1" smtClean="0"/>
              <a:t>acquiert</a:t>
            </a:r>
            <a:r>
              <a:rPr lang="it-IT" sz="1800" dirty="0" smtClean="0"/>
              <a:t> </a:t>
            </a:r>
            <a:r>
              <a:rPr lang="it-IT" sz="1800" dirty="0" err="1" smtClean="0"/>
              <a:t>les</a:t>
            </a:r>
            <a:r>
              <a:rPr lang="it-IT" sz="1800" dirty="0" smtClean="0"/>
              <a:t> </a:t>
            </a:r>
            <a:r>
              <a:rPr lang="it-IT" sz="1800" dirty="0" err="1" smtClean="0"/>
              <a:t>caractères</a:t>
            </a:r>
            <a:r>
              <a:rPr lang="it-IT" sz="1800" dirty="0" smtClean="0"/>
              <a:t> d'un service public </a:t>
            </a:r>
            <a:r>
              <a:rPr lang="it-IT" sz="1800" dirty="0" err="1" smtClean="0"/>
              <a:t>national</a:t>
            </a:r>
            <a:r>
              <a:rPr lang="it-IT" sz="1800" dirty="0" smtClean="0"/>
              <a:t> </a:t>
            </a:r>
            <a:r>
              <a:rPr lang="it-IT" sz="1800" dirty="0" err="1" smtClean="0"/>
              <a:t>ou</a:t>
            </a:r>
            <a:r>
              <a:rPr lang="it-IT" sz="1800" dirty="0" smtClean="0"/>
              <a:t> d'un </a:t>
            </a:r>
            <a:r>
              <a:rPr lang="it-IT" sz="1800" dirty="0" err="1" smtClean="0"/>
              <a:t>monopole</a:t>
            </a:r>
            <a:r>
              <a:rPr lang="it-IT" sz="1800" dirty="0" smtClean="0"/>
              <a:t> de </a:t>
            </a:r>
            <a:r>
              <a:rPr lang="it-IT" sz="1800" dirty="0" err="1" smtClean="0"/>
              <a:t>fait</a:t>
            </a:r>
            <a:r>
              <a:rPr lang="it-IT" sz="1800" dirty="0" smtClean="0"/>
              <a:t>, </a:t>
            </a:r>
            <a:r>
              <a:rPr lang="it-IT" sz="1800" dirty="0" err="1" smtClean="0"/>
              <a:t>doit</a:t>
            </a:r>
            <a:r>
              <a:rPr lang="it-IT" sz="1800" dirty="0" smtClean="0"/>
              <a:t> devenir la </a:t>
            </a:r>
            <a:r>
              <a:rPr lang="it-IT" sz="1800" dirty="0" err="1" smtClean="0"/>
              <a:t>propriété</a:t>
            </a:r>
            <a:r>
              <a:rPr lang="it-IT" sz="1800" dirty="0" smtClean="0"/>
              <a:t> de la </a:t>
            </a:r>
            <a:r>
              <a:rPr lang="it-IT" sz="1800" dirty="0" err="1" smtClean="0"/>
              <a:t>collectivité</a:t>
            </a:r>
            <a:r>
              <a:rPr lang="it-IT" sz="1800" dirty="0" smtClean="0"/>
              <a:t>.</a:t>
            </a:r>
          </a:p>
          <a:p>
            <a:pPr algn="just"/>
            <a:r>
              <a:rPr lang="it-IT" sz="1800" dirty="0" smtClean="0"/>
              <a:t>10. La </a:t>
            </a:r>
            <a:r>
              <a:rPr lang="it-IT" sz="1800" dirty="0" err="1" smtClean="0"/>
              <a:t>Nation</a:t>
            </a:r>
            <a:r>
              <a:rPr lang="it-IT" sz="1800" dirty="0" smtClean="0"/>
              <a:t> </a:t>
            </a:r>
            <a:r>
              <a:rPr lang="it-IT" sz="1800" dirty="0" err="1" smtClean="0"/>
              <a:t>assure</a:t>
            </a:r>
            <a:r>
              <a:rPr lang="it-IT" sz="1800" dirty="0" smtClean="0"/>
              <a:t> à l'</a:t>
            </a:r>
            <a:r>
              <a:rPr lang="it-IT" sz="1800" dirty="0" err="1" smtClean="0"/>
              <a:t>individu</a:t>
            </a:r>
            <a:r>
              <a:rPr lang="it-IT" sz="1800" dirty="0" smtClean="0"/>
              <a:t> et à la </a:t>
            </a:r>
            <a:r>
              <a:rPr lang="it-IT" sz="1800" dirty="0" err="1" smtClean="0"/>
              <a:t>famille</a:t>
            </a:r>
            <a:r>
              <a:rPr lang="it-IT" sz="1800" dirty="0" smtClean="0"/>
              <a:t> </a:t>
            </a:r>
            <a:r>
              <a:rPr lang="it-IT" sz="1800" dirty="0" err="1" smtClean="0"/>
              <a:t>les</a:t>
            </a:r>
            <a:r>
              <a:rPr lang="it-IT" sz="1800" dirty="0" smtClean="0"/>
              <a:t> </a:t>
            </a:r>
            <a:r>
              <a:rPr lang="it-IT" sz="1800" dirty="0" err="1" smtClean="0"/>
              <a:t>conditions</a:t>
            </a:r>
            <a:r>
              <a:rPr lang="it-IT" sz="1800" dirty="0" smtClean="0"/>
              <a:t> nécessaires à </a:t>
            </a:r>
            <a:r>
              <a:rPr lang="it-IT" sz="1800" dirty="0" err="1" smtClean="0"/>
              <a:t>leur</a:t>
            </a:r>
            <a:r>
              <a:rPr lang="it-IT" sz="1800" dirty="0" smtClean="0"/>
              <a:t> </a:t>
            </a:r>
            <a:r>
              <a:rPr lang="it-IT" sz="1800" dirty="0" err="1" smtClean="0"/>
              <a:t>développement</a:t>
            </a:r>
            <a:r>
              <a:rPr lang="it-IT" sz="1800" dirty="0" smtClean="0"/>
              <a:t>.</a:t>
            </a:r>
          </a:p>
          <a:p>
            <a:pPr algn="just"/>
            <a:r>
              <a:rPr lang="it-IT" sz="1800" dirty="0" smtClean="0"/>
              <a:t>11. Elle </a:t>
            </a:r>
            <a:r>
              <a:rPr lang="it-IT" sz="1800" dirty="0" err="1" smtClean="0"/>
              <a:t>garantit</a:t>
            </a:r>
            <a:r>
              <a:rPr lang="it-IT" sz="1800" dirty="0" smtClean="0"/>
              <a:t> à </a:t>
            </a:r>
            <a:r>
              <a:rPr lang="it-IT" sz="1800" dirty="0" err="1" smtClean="0"/>
              <a:t>tous</a:t>
            </a:r>
            <a:r>
              <a:rPr lang="it-IT" sz="1800" dirty="0" smtClean="0"/>
              <a:t>, </a:t>
            </a:r>
            <a:r>
              <a:rPr lang="it-IT" sz="1800" dirty="0" err="1" smtClean="0"/>
              <a:t>notamment</a:t>
            </a:r>
            <a:r>
              <a:rPr lang="it-IT" sz="1800" dirty="0" smtClean="0"/>
              <a:t> à l'enfant, à la </a:t>
            </a:r>
            <a:r>
              <a:rPr lang="it-IT" sz="1800" dirty="0" err="1" smtClean="0"/>
              <a:t>mère</a:t>
            </a:r>
            <a:r>
              <a:rPr lang="it-IT" sz="1800" dirty="0" smtClean="0"/>
              <a:t> et </a:t>
            </a:r>
            <a:r>
              <a:rPr lang="it-IT" sz="1800" dirty="0" err="1" smtClean="0"/>
              <a:t>aux</a:t>
            </a:r>
            <a:r>
              <a:rPr lang="it-IT" sz="1800" dirty="0" smtClean="0"/>
              <a:t> </a:t>
            </a:r>
            <a:r>
              <a:rPr lang="it-IT" sz="1800" dirty="0" err="1" smtClean="0"/>
              <a:t>vieux</a:t>
            </a:r>
            <a:r>
              <a:rPr lang="it-IT" sz="1800" dirty="0" smtClean="0"/>
              <a:t> </a:t>
            </a:r>
            <a:r>
              <a:rPr lang="it-IT" sz="1800" dirty="0" err="1" smtClean="0"/>
              <a:t>travailleurs</a:t>
            </a:r>
            <a:r>
              <a:rPr lang="it-IT" sz="1800" dirty="0" smtClean="0"/>
              <a:t>, la </a:t>
            </a:r>
            <a:r>
              <a:rPr lang="it-IT" sz="1800" dirty="0" err="1" smtClean="0"/>
              <a:t>protection</a:t>
            </a:r>
            <a:r>
              <a:rPr lang="it-IT" sz="1800" dirty="0" smtClean="0"/>
              <a:t> de la </a:t>
            </a:r>
            <a:r>
              <a:rPr lang="it-IT" sz="1800" dirty="0" err="1" smtClean="0"/>
              <a:t>santé</a:t>
            </a:r>
            <a:r>
              <a:rPr lang="it-IT" sz="1800" dirty="0" smtClean="0"/>
              <a:t>, la </a:t>
            </a:r>
            <a:r>
              <a:rPr lang="it-IT" sz="1800" dirty="0" err="1" smtClean="0"/>
              <a:t>sécurité</a:t>
            </a:r>
            <a:r>
              <a:rPr lang="it-IT" sz="1800" dirty="0" smtClean="0"/>
              <a:t> </a:t>
            </a:r>
            <a:r>
              <a:rPr lang="it-IT" sz="1800" dirty="0" err="1" smtClean="0"/>
              <a:t>matérielle</a:t>
            </a:r>
            <a:r>
              <a:rPr lang="it-IT" sz="1800" dirty="0" smtClean="0"/>
              <a:t>, le </a:t>
            </a:r>
            <a:r>
              <a:rPr lang="it-IT" sz="1800" dirty="0" err="1" smtClean="0"/>
              <a:t>repos</a:t>
            </a:r>
            <a:r>
              <a:rPr lang="it-IT" sz="1800" dirty="0" smtClean="0"/>
              <a:t> et </a:t>
            </a:r>
            <a:r>
              <a:rPr lang="it-IT" sz="1800" dirty="0" err="1" smtClean="0"/>
              <a:t>les</a:t>
            </a:r>
            <a:r>
              <a:rPr lang="it-IT" sz="1800" dirty="0" smtClean="0"/>
              <a:t> </a:t>
            </a:r>
            <a:r>
              <a:rPr lang="it-IT" sz="1800" dirty="0" err="1" smtClean="0"/>
              <a:t>loisirs</a:t>
            </a:r>
            <a:r>
              <a:rPr lang="it-IT" sz="1800" dirty="0" smtClean="0"/>
              <a:t>. Tout </a:t>
            </a:r>
            <a:r>
              <a:rPr lang="it-IT" sz="1800" dirty="0" err="1" smtClean="0"/>
              <a:t>être</a:t>
            </a:r>
            <a:r>
              <a:rPr lang="it-IT" sz="1800" dirty="0" smtClean="0"/>
              <a:t> </a:t>
            </a:r>
            <a:r>
              <a:rPr lang="it-IT" sz="1800" dirty="0" err="1" smtClean="0"/>
              <a:t>humain</a:t>
            </a:r>
            <a:r>
              <a:rPr lang="it-IT" sz="1800" dirty="0" smtClean="0"/>
              <a:t> qui, en </a:t>
            </a:r>
            <a:r>
              <a:rPr lang="it-IT" sz="1800" dirty="0" err="1" smtClean="0"/>
              <a:t>raison</a:t>
            </a:r>
            <a:r>
              <a:rPr lang="it-IT" sz="1800" dirty="0" smtClean="0"/>
              <a:t> de son </a:t>
            </a:r>
            <a:r>
              <a:rPr lang="it-IT" sz="1800" dirty="0" err="1" smtClean="0"/>
              <a:t>âge</a:t>
            </a:r>
            <a:r>
              <a:rPr lang="it-IT" sz="1800" dirty="0" smtClean="0"/>
              <a:t>, de son </a:t>
            </a:r>
            <a:r>
              <a:rPr lang="it-IT" sz="1800" dirty="0" err="1" smtClean="0"/>
              <a:t>état</a:t>
            </a:r>
            <a:r>
              <a:rPr lang="it-IT" sz="1800" dirty="0" smtClean="0"/>
              <a:t> </a:t>
            </a:r>
            <a:r>
              <a:rPr lang="it-IT" sz="1800" dirty="0" err="1" smtClean="0"/>
              <a:t>physique</a:t>
            </a:r>
            <a:r>
              <a:rPr lang="it-IT" sz="1800" dirty="0" smtClean="0"/>
              <a:t> </a:t>
            </a:r>
            <a:r>
              <a:rPr lang="it-IT" sz="1800" dirty="0" err="1" smtClean="0"/>
              <a:t>ou</a:t>
            </a:r>
            <a:r>
              <a:rPr lang="it-IT" sz="1800" dirty="0" smtClean="0"/>
              <a:t> </a:t>
            </a:r>
            <a:r>
              <a:rPr lang="it-IT" sz="1800" dirty="0" err="1" smtClean="0"/>
              <a:t>mental</a:t>
            </a:r>
            <a:r>
              <a:rPr lang="it-IT" sz="1800" dirty="0" smtClean="0"/>
              <a:t>, de la situation </a:t>
            </a:r>
            <a:r>
              <a:rPr lang="it-IT" sz="1800" dirty="0" err="1" smtClean="0"/>
              <a:t>économique</a:t>
            </a:r>
            <a:r>
              <a:rPr lang="it-IT" sz="1800" dirty="0" smtClean="0"/>
              <a:t>, se </a:t>
            </a:r>
            <a:r>
              <a:rPr lang="it-IT" sz="1800" dirty="0" err="1" smtClean="0"/>
              <a:t>trouve</a:t>
            </a:r>
            <a:r>
              <a:rPr lang="it-IT" sz="1800" dirty="0" smtClean="0"/>
              <a:t> </a:t>
            </a:r>
            <a:r>
              <a:rPr lang="it-IT" sz="1800" dirty="0" err="1" smtClean="0"/>
              <a:t>dans</a:t>
            </a:r>
            <a:r>
              <a:rPr lang="it-IT" sz="1800" dirty="0" smtClean="0"/>
              <a:t> l'</a:t>
            </a:r>
            <a:r>
              <a:rPr lang="it-IT" sz="1800" dirty="0" err="1" smtClean="0"/>
              <a:t>incapacité</a:t>
            </a:r>
            <a:r>
              <a:rPr lang="it-IT" sz="1800" dirty="0" smtClean="0"/>
              <a:t> de </a:t>
            </a:r>
            <a:r>
              <a:rPr lang="it-IT" sz="1800" dirty="0" err="1" smtClean="0"/>
              <a:t>travailler</a:t>
            </a:r>
            <a:r>
              <a:rPr lang="it-IT" sz="1800" dirty="0" smtClean="0"/>
              <a:t> a le </a:t>
            </a:r>
            <a:r>
              <a:rPr lang="it-IT" sz="1800" dirty="0" err="1" smtClean="0"/>
              <a:t>droit</a:t>
            </a:r>
            <a:r>
              <a:rPr lang="it-IT" sz="1800" dirty="0" smtClean="0"/>
              <a:t> d'</a:t>
            </a:r>
            <a:r>
              <a:rPr lang="it-IT" sz="1800" dirty="0" err="1" smtClean="0"/>
              <a:t>obtenir</a:t>
            </a:r>
            <a:r>
              <a:rPr lang="it-IT" sz="1800" dirty="0" smtClean="0"/>
              <a:t> de la </a:t>
            </a:r>
            <a:r>
              <a:rPr lang="it-IT" sz="1800" dirty="0" err="1" smtClean="0"/>
              <a:t>collectivité</a:t>
            </a:r>
            <a:r>
              <a:rPr lang="it-IT" sz="1800" dirty="0" smtClean="0"/>
              <a:t> </a:t>
            </a:r>
            <a:r>
              <a:rPr lang="it-IT" sz="1800" dirty="0" err="1" smtClean="0"/>
              <a:t>des</a:t>
            </a:r>
            <a:r>
              <a:rPr lang="it-IT" sz="1800" dirty="0" smtClean="0"/>
              <a:t> </a:t>
            </a:r>
            <a:r>
              <a:rPr lang="it-IT" sz="1800" dirty="0" err="1" smtClean="0"/>
              <a:t>moyens</a:t>
            </a:r>
            <a:r>
              <a:rPr lang="it-IT" sz="1800" dirty="0" smtClean="0"/>
              <a:t> </a:t>
            </a:r>
            <a:r>
              <a:rPr lang="it-IT" sz="1800" dirty="0" err="1" smtClean="0"/>
              <a:t>convenables</a:t>
            </a:r>
            <a:r>
              <a:rPr lang="it-IT" sz="1800" dirty="0" smtClean="0"/>
              <a:t> d'</a:t>
            </a:r>
            <a:r>
              <a:rPr lang="it-IT" sz="1800" dirty="0" err="1" smtClean="0"/>
              <a:t>existence</a:t>
            </a:r>
            <a:r>
              <a:rPr lang="it-IT" sz="1800" dirty="0" smtClean="0"/>
              <a:t>.</a:t>
            </a:r>
          </a:p>
          <a:p>
            <a:pPr algn="just"/>
            <a:r>
              <a:rPr lang="it-IT" sz="1800" dirty="0" smtClean="0"/>
              <a:t>12. La </a:t>
            </a:r>
            <a:r>
              <a:rPr lang="it-IT" sz="1800" dirty="0" err="1" smtClean="0"/>
              <a:t>Nation</a:t>
            </a:r>
            <a:r>
              <a:rPr lang="it-IT" sz="1800" dirty="0" smtClean="0"/>
              <a:t> </a:t>
            </a:r>
            <a:r>
              <a:rPr lang="it-IT" sz="1800" dirty="0" err="1" smtClean="0"/>
              <a:t>proclame</a:t>
            </a:r>
            <a:r>
              <a:rPr lang="it-IT" sz="1800" dirty="0" smtClean="0"/>
              <a:t> la </a:t>
            </a:r>
            <a:r>
              <a:rPr lang="it-IT" sz="1800" dirty="0" err="1" smtClean="0"/>
              <a:t>solidarité</a:t>
            </a:r>
            <a:r>
              <a:rPr lang="it-IT" sz="1800" dirty="0" smtClean="0"/>
              <a:t> et l'</a:t>
            </a:r>
            <a:r>
              <a:rPr lang="it-IT" sz="1800" dirty="0" err="1" smtClean="0"/>
              <a:t>égalité</a:t>
            </a:r>
            <a:r>
              <a:rPr lang="it-IT" sz="1800" dirty="0" smtClean="0"/>
              <a:t> de </a:t>
            </a:r>
            <a:r>
              <a:rPr lang="it-IT" sz="1800" dirty="0" err="1" smtClean="0"/>
              <a:t>tous</a:t>
            </a:r>
            <a:r>
              <a:rPr lang="it-IT" sz="1800" dirty="0" smtClean="0"/>
              <a:t> </a:t>
            </a:r>
            <a:r>
              <a:rPr lang="it-IT" sz="1800" dirty="0" err="1" smtClean="0"/>
              <a:t>les</a:t>
            </a:r>
            <a:r>
              <a:rPr lang="it-IT" sz="1800" dirty="0" smtClean="0"/>
              <a:t> </a:t>
            </a:r>
            <a:r>
              <a:rPr lang="it-IT" sz="1800" dirty="0" err="1" smtClean="0"/>
              <a:t>Français</a:t>
            </a:r>
            <a:r>
              <a:rPr lang="it-IT" sz="1800" dirty="0" smtClean="0"/>
              <a:t> </a:t>
            </a:r>
            <a:r>
              <a:rPr lang="it-IT" sz="1800" dirty="0" err="1" smtClean="0"/>
              <a:t>devant</a:t>
            </a:r>
            <a:r>
              <a:rPr lang="it-IT" sz="1800" dirty="0" smtClean="0"/>
              <a:t> </a:t>
            </a:r>
            <a:r>
              <a:rPr lang="it-IT" sz="1800" dirty="0" err="1" smtClean="0"/>
              <a:t>les</a:t>
            </a:r>
            <a:r>
              <a:rPr lang="it-IT" sz="1800" dirty="0" smtClean="0"/>
              <a:t> </a:t>
            </a:r>
            <a:r>
              <a:rPr lang="it-IT" sz="1800" dirty="0" err="1" smtClean="0"/>
              <a:t>charges</a:t>
            </a:r>
            <a:r>
              <a:rPr lang="it-IT" sz="1800" dirty="0" smtClean="0"/>
              <a:t> qui </a:t>
            </a:r>
            <a:r>
              <a:rPr lang="it-IT" sz="1800" dirty="0" err="1" smtClean="0"/>
              <a:t>résultent</a:t>
            </a:r>
            <a:r>
              <a:rPr lang="it-IT" sz="1800" dirty="0" smtClean="0"/>
              <a:t> </a:t>
            </a:r>
            <a:r>
              <a:rPr lang="it-IT" sz="1800" dirty="0" err="1" smtClean="0"/>
              <a:t>des</a:t>
            </a:r>
            <a:r>
              <a:rPr lang="it-IT" sz="1800" dirty="0" smtClean="0"/>
              <a:t> </a:t>
            </a:r>
            <a:r>
              <a:rPr lang="it-IT" sz="1800" dirty="0" err="1" smtClean="0"/>
              <a:t>calamités</a:t>
            </a:r>
            <a:r>
              <a:rPr lang="it-IT" sz="1800" dirty="0" smtClean="0"/>
              <a:t> </a:t>
            </a:r>
            <a:r>
              <a:rPr lang="it-IT" sz="1800" dirty="0" err="1" smtClean="0"/>
              <a:t>nationales</a:t>
            </a:r>
            <a:r>
              <a:rPr lang="it-IT" sz="1800" dirty="0" smtClean="0"/>
              <a:t>.</a:t>
            </a:r>
          </a:p>
          <a:p>
            <a:pPr algn="just"/>
            <a:r>
              <a:rPr lang="it-IT" sz="1800" dirty="0" smtClean="0"/>
              <a:t>13. La </a:t>
            </a:r>
            <a:r>
              <a:rPr lang="it-IT" sz="1800" dirty="0" err="1" smtClean="0"/>
              <a:t>Nation</a:t>
            </a:r>
            <a:r>
              <a:rPr lang="it-IT" sz="1800" dirty="0" smtClean="0"/>
              <a:t> </a:t>
            </a:r>
            <a:r>
              <a:rPr lang="it-IT" sz="1800" dirty="0" err="1" smtClean="0"/>
              <a:t>garantit</a:t>
            </a:r>
            <a:r>
              <a:rPr lang="it-IT" sz="1800" dirty="0" smtClean="0"/>
              <a:t> l'</a:t>
            </a:r>
            <a:r>
              <a:rPr lang="it-IT" sz="1800" dirty="0" err="1" smtClean="0"/>
              <a:t>égal</a:t>
            </a:r>
            <a:r>
              <a:rPr lang="it-IT" sz="1800" dirty="0" smtClean="0"/>
              <a:t> </a:t>
            </a:r>
            <a:r>
              <a:rPr lang="it-IT" sz="1800" dirty="0" err="1" smtClean="0"/>
              <a:t>accès</a:t>
            </a:r>
            <a:r>
              <a:rPr lang="it-IT" sz="1800" dirty="0" smtClean="0"/>
              <a:t> de l'enfant et de </a:t>
            </a:r>
            <a:r>
              <a:rPr lang="it-IT" sz="1800" dirty="0" err="1" smtClean="0"/>
              <a:t>l'adulte</a:t>
            </a:r>
            <a:r>
              <a:rPr lang="it-IT" sz="1800" dirty="0" smtClean="0"/>
              <a:t> à l'</a:t>
            </a:r>
            <a:r>
              <a:rPr lang="it-IT" sz="1800" dirty="0" err="1" smtClean="0"/>
              <a:t>instruction</a:t>
            </a:r>
            <a:r>
              <a:rPr lang="it-IT" sz="1800" dirty="0" smtClean="0"/>
              <a:t>, à la </a:t>
            </a:r>
            <a:r>
              <a:rPr lang="it-IT" sz="1800" dirty="0" err="1" smtClean="0"/>
              <a:t>formation</a:t>
            </a:r>
            <a:r>
              <a:rPr lang="it-IT" sz="1800" dirty="0" smtClean="0"/>
              <a:t> </a:t>
            </a:r>
            <a:r>
              <a:rPr lang="it-IT" sz="1800" dirty="0" err="1" smtClean="0"/>
              <a:t>professionnelle</a:t>
            </a:r>
            <a:r>
              <a:rPr lang="it-IT" sz="1800" dirty="0" smtClean="0"/>
              <a:t> et à la culture. L'</a:t>
            </a:r>
            <a:r>
              <a:rPr lang="it-IT" sz="1800" dirty="0" err="1" smtClean="0"/>
              <a:t>organisation</a:t>
            </a:r>
            <a:r>
              <a:rPr lang="it-IT" sz="1800" dirty="0" smtClean="0"/>
              <a:t> de l'</a:t>
            </a:r>
            <a:r>
              <a:rPr lang="it-IT" sz="1800" dirty="0" err="1" smtClean="0"/>
              <a:t>enseignement</a:t>
            </a:r>
            <a:r>
              <a:rPr lang="it-IT" sz="1800" dirty="0" smtClean="0"/>
              <a:t> public </a:t>
            </a:r>
            <a:r>
              <a:rPr lang="it-IT" sz="1800" dirty="0" err="1" smtClean="0"/>
              <a:t>gratuit</a:t>
            </a:r>
            <a:r>
              <a:rPr lang="it-IT" sz="1800" dirty="0" smtClean="0"/>
              <a:t> et </a:t>
            </a:r>
            <a:r>
              <a:rPr lang="it-IT" sz="1800" dirty="0" err="1" smtClean="0"/>
              <a:t>laïque</a:t>
            </a:r>
            <a:r>
              <a:rPr lang="it-IT" sz="1800" dirty="0" smtClean="0"/>
              <a:t> à </a:t>
            </a:r>
            <a:r>
              <a:rPr lang="it-IT" sz="1800" dirty="0" err="1" smtClean="0"/>
              <a:t>tous</a:t>
            </a:r>
            <a:r>
              <a:rPr lang="it-IT" sz="1800" dirty="0" smtClean="0"/>
              <a:t> </a:t>
            </a:r>
            <a:r>
              <a:rPr lang="it-IT" sz="1800" dirty="0" err="1" smtClean="0"/>
              <a:t>les</a:t>
            </a:r>
            <a:r>
              <a:rPr lang="it-IT" sz="1800" dirty="0" smtClean="0"/>
              <a:t> </a:t>
            </a:r>
            <a:r>
              <a:rPr lang="it-IT" sz="1800" dirty="0" err="1" smtClean="0"/>
              <a:t>degrés</a:t>
            </a:r>
            <a:r>
              <a:rPr lang="it-IT" sz="1800" dirty="0" smtClean="0"/>
              <a:t> est un </a:t>
            </a:r>
            <a:r>
              <a:rPr lang="it-IT" sz="1800" dirty="0" err="1" smtClean="0"/>
              <a:t>devoir</a:t>
            </a:r>
            <a:r>
              <a:rPr lang="it-IT" sz="1800" dirty="0" smtClean="0"/>
              <a:t> de l'</a:t>
            </a:r>
            <a:r>
              <a:rPr lang="it-IT" sz="1800" dirty="0" err="1" smtClean="0"/>
              <a:t>Etat</a:t>
            </a:r>
            <a:r>
              <a:rPr lang="it-IT" sz="1800" dirty="0" smtClean="0"/>
              <a:t>.</a:t>
            </a:r>
          </a:p>
        </p:txBody>
      </p:sp>
    </p:spTree>
    <p:extLst>
      <p:ext uri="{BB962C8B-B14F-4D97-AF65-F5344CB8AC3E}">
        <p14:creationId xmlns:p14="http://schemas.microsoft.com/office/powerpoint/2010/main" val="30487537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smtClean="0"/>
              <a:t>Préambule</a:t>
            </a:r>
            <a:r>
              <a:rPr lang="it-IT" sz="2400" dirty="0" smtClean="0"/>
              <a:t> de la </a:t>
            </a:r>
            <a:r>
              <a:rPr lang="it-IT" sz="2400" dirty="0" err="1" smtClean="0"/>
              <a:t>Constitution</a:t>
            </a:r>
            <a:r>
              <a:rPr lang="it-IT" sz="2400" dirty="0" smtClean="0"/>
              <a:t> de 1946</a:t>
            </a:r>
            <a:br>
              <a:rPr lang="it-IT" sz="2400" dirty="0" smtClean="0"/>
            </a:br>
            <a:r>
              <a:rPr lang="it-IT" sz="2400" dirty="0" smtClean="0"/>
              <a:t>18 </a:t>
            </a:r>
            <a:r>
              <a:rPr lang="it-IT" sz="2400" dirty="0" err="1" smtClean="0"/>
              <a:t>articles</a:t>
            </a:r>
            <a:endParaRPr lang="fr-CA" sz="2400" dirty="0"/>
          </a:p>
        </p:txBody>
      </p:sp>
      <p:sp>
        <p:nvSpPr>
          <p:cNvPr id="3" name="Segnaposto contenuto 2"/>
          <p:cNvSpPr>
            <a:spLocks noGrp="1"/>
          </p:cNvSpPr>
          <p:nvPr>
            <p:ph idx="1"/>
          </p:nvPr>
        </p:nvSpPr>
        <p:spPr/>
        <p:txBody>
          <a:bodyPr>
            <a:normAutofit lnSpcReduction="10000"/>
          </a:bodyPr>
          <a:lstStyle/>
          <a:p>
            <a:pPr algn="just"/>
            <a:r>
              <a:rPr lang="it-IT" sz="1800" b="1" dirty="0" smtClean="0"/>
              <a:t>14.</a:t>
            </a:r>
            <a:r>
              <a:rPr lang="it-IT" sz="1800" dirty="0" smtClean="0"/>
              <a:t> La </a:t>
            </a:r>
            <a:r>
              <a:rPr lang="it-IT" sz="1800" dirty="0" err="1" smtClean="0"/>
              <a:t>République</a:t>
            </a:r>
            <a:r>
              <a:rPr lang="it-IT" sz="1800" dirty="0" smtClean="0"/>
              <a:t> </a:t>
            </a:r>
            <a:r>
              <a:rPr lang="it-IT" sz="1800" dirty="0" err="1" smtClean="0"/>
              <a:t>française</a:t>
            </a:r>
            <a:r>
              <a:rPr lang="it-IT" sz="1800" dirty="0" smtClean="0"/>
              <a:t>, </a:t>
            </a:r>
            <a:r>
              <a:rPr lang="it-IT" sz="1800" dirty="0" err="1" smtClean="0"/>
              <a:t>fidèle</a:t>
            </a:r>
            <a:r>
              <a:rPr lang="it-IT" sz="1800" dirty="0" smtClean="0"/>
              <a:t> à </a:t>
            </a:r>
            <a:r>
              <a:rPr lang="it-IT" sz="1800" dirty="0" err="1" smtClean="0"/>
              <a:t>ses</a:t>
            </a:r>
            <a:r>
              <a:rPr lang="it-IT" sz="1800" dirty="0" smtClean="0"/>
              <a:t> </a:t>
            </a:r>
            <a:r>
              <a:rPr lang="it-IT" sz="1800" dirty="0" err="1" smtClean="0"/>
              <a:t>traditions</a:t>
            </a:r>
            <a:r>
              <a:rPr lang="it-IT" sz="1800" dirty="0" smtClean="0"/>
              <a:t>, se conforme </a:t>
            </a:r>
            <a:r>
              <a:rPr lang="it-IT" sz="1800" dirty="0" err="1" smtClean="0"/>
              <a:t>aux</a:t>
            </a:r>
            <a:r>
              <a:rPr lang="it-IT" sz="1800" dirty="0" smtClean="0"/>
              <a:t> </a:t>
            </a:r>
            <a:r>
              <a:rPr lang="it-IT" sz="1800" dirty="0" err="1" smtClean="0"/>
              <a:t>règles</a:t>
            </a:r>
            <a:r>
              <a:rPr lang="it-IT" sz="1800" dirty="0" smtClean="0"/>
              <a:t> </a:t>
            </a:r>
            <a:r>
              <a:rPr lang="it-IT" sz="1800" dirty="0" err="1" smtClean="0"/>
              <a:t>du</a:t>
            </a:r>
            <a:r>
              <a:rPr lang="it-IT" sz="1800" dirty="0" smtClean="0"/>
              <a:t> </a:t>
            </a:r>
            <a:r>
              <a:rPr lang="it-IT" sz="1800" dirty="0" err="1" smtClean="0"/>
              <a:t>droit</a:t>
            </a:r>
            <a:r>
              <a:rPr lang="it-IT" sz="1800" dirty="0" smtClean="0"/>
              <a:t> public </a:t>
            </a:r>
            <a:r>
              <a:rPr lang="it-IT" sz="1800" dirty="0" err="1" smtClean="0"/>
              <a:t>international</a:t>
            </a:r>
            <a:r>
              <a:rPr lang="it-IT" sz="1800" dirty="0" smtClean="0"/>
              <a:t>. Elle n'</a:t>
            </a:r>
            <a:r>
              <a:rPr lang="it-IT" sz="1800" dirty="0" err="1" smtClean="0"/>
              <a:t>entreprendra</a:t>
            </a:r>
            <a:r>
              <a:rPr lang="it-IT" sz="1800" dirty="0" smtClean="0"/>
              <a:t> </a:t>
            </a:r>
            <a:r>
              <a:rPr lang="it-IT" sz="1800" dirty="0" err="1" smtClean="0"/>
              <a:t>aucune</a:t>
            </a:r>
            <a:r>
              <a:rPr lang="it-IT" sz="1800" dirty="0" smtClean="0"/>
              <a:t> guerre </a:t>
            </a:r>
            <a:r>
              <a:rPr lang="it-IT" sz="1800" dirty="0" err="1" smtClean="0"/>
              <a:t>dans</a:t>
            </a:r>
            <a:r>
              <a:rPr lang="it-IT" sz="1800" dirty="0" smtClean="0"/>
              <a:t> </a:t>
            </a:r>
            <a:r>
              <a:rPr lang="it-IT" sz="1800" dirty="0" err="1" smtClean="0"/>
              <a:t>des</a:t>
            </a:r>
            <a:r>
              <a:rPr lang="it-IT" sz="1800" dirty="0" smtClean="0"/>
              <a:t> </a:t>
            </a:r>
            <a:r>
              <a:rPr lang="it-IT" sz="1800" dirty="0" err="1" smtClean="0"/>
              <a:t>vues</a:t>
            </a:r>
            <a:r>
              <a:rPr lang="it-IT" sz="1800" dirty="0" smtClean="0"/>
              <a:t> de </a:t>
            </a:r>
            <a:r>
              <a:rPr lang="it-IT" sz="1800" dirty="0" err="1" smtClean="0"/>
              <a:t>conquête</a:t>
            </a:r>
            <a:r>
              <a:rPr lang="it-IT" sz="1800" dirty="0" smtClean="0"/>
              <a:t> et n'</a:t>
            </a:r>
            <a:r>
              <a:rPr lang="it-IT" sz="1800" dirty="0" err="1" smtClean="0"/>
              <a:t>emploiera</a:t>
            </a:r>
            <a:r>
              <a:rPr lang="it-IT" sz="1800" dirty="0" smtClean="0"/>
              <a:t> </a:t>
            </a:r>
            <a:r>
              <a:rPr lang="it-IT" sz="1800" dirty="0" err="1" smtClean="0"/>
              <a:t>jamais</a:t>
            </a:r>
            <a:r>
              <a:rPr lang="it-IT" sz="1800" dirty="0" smtClean="0"/>
              <a:t> </a:t>
            </a:r>
            <a:r>
              <a:rPr lang="it-IT" sz="1800" dirty="0" err="1" smtClean="0"/>
              <a:t>ses</a:t>
            </a:r>
            <a:r>
              <a:rPr lang="it-IT" sz="1800" dirty="0" smtClean="0"/>
              <a:t> </a:t>
            </a:r>
            <a:r>
              <a:rPr lang="it-IT" sz="1800" dirty="0" err="1" smtClean="0"/>
              <a:t>forces</a:t>
            </a:r>
            <a:r>
              <a:rPr lang="it-IT" sz="1800" dirty="0" smtClean="0"/>
              <a:t> </a:t>
            </a:r>
            <a:r>
              <a:rPr lang="it-IT" sz="1800" dirty="0" err="1" smtClean="0"/>
              <a:t>contre</a:t>
            </a:r>
            <a:r>
              <a:rPr lang="it-IT" sz="1800" dirty="0" smtClean="0"/>
              <a:t> la </a:t>
            </a:r>
            <a:r>
              <a:rPr lang="it-IT" sz="1800" dirty="0" err="1" smtClean="0"/>
              <a:t>liberté</a:t>
            </a:r>
            <a:r>
              <a:rPr lang="it-IT" sz="1800" dirty="0" smtClean="0"/>
              <a:t> d'</a:t>
            </a:r>
            <a:r>
              <a:rPr lang="it-IT" sz="1800" dirty="0" err="1" smtClean="0"/>
              <a:t>aucun</a:t>
            </a:r>
            <a:r>
              <a:rPr lang="it-IT" sz="1800" dirty="0" smtClean="0"/>
              <a:t> </a:t>
            </a:r>
            <a:r>
              <a:rPr lang="it-IT" sz="1800" dirty="0" err="1" smtClean="0"/>
              <a:t>peuple</a:t>
            </a:r>
            <a:r>
              <a:rPr lang="it-IT" sz="1800" dirty="0" smtClean="0"/>
              <a:t>.</a:t>
            </a:r>
          </a:p>
          <a:p>
            <a:pPr algn="just"/>
            <a:r>
              <a:rPr lang="it-IT" sz="1800" b="1" dirty="0" smtClean="0"/>
              <a:t>15.</a:t>
            </a:r>
            <a:r>
              <a:rPr lang="it-IT" sz="1800" dirty="0" smtClean="0"/>
              <a:t> </a:t>
            </a:r>
            <a:r>
              <a:rPr lang="it-IT" sz="1800" dirty="0" err="1" smtClean="0"/>
              <a:t>Sous</a:t>
            </a:r>
            <a:r>
              <a:rPr lang="it-IT" sz="1800" dirty="0" smtClean="0"/>
              <a:t> </a:t>
            </a:r>
            <a:r>
              <a:rPr lang="it-IT" sz="1800" dirty="0" err="1" smtClean="0"/>
              <a:t>réserve</a:t>
            </a:r>
            <a:r>
              <a:rPr lang="it-IT" sz="1800" dirty="0" smtClean="0"/>
              <a:t> de </a:t>
            </a:r>
            <a:r>
              <a:rPr lang="it-IT" sz="1800" dirty="0" err="1" smtClean="0"/>
              <a:t>réciprocité</a:t>
            </a:r>
            <a:r>
              <a:rPr lang="it-IT" sz="1800" dirty="0" smtClean="0"/>
              <a:t>, la France </a:t>
            </a:r>
            <a:r>
              <a:rPr lang="it-IT" sz="1800" dirty="0" err="1" smtClean="0"/>
              <a:t>consent</a:t>
            </a:r>
            <a:r>
              <a:rPr lang="it-IT" sz="1800" dirty="0" smtClean="0"/>
              <a:t> </a:t>
            </a:r>
            <a:r>
              <a:rPr lang="it-IT" sz="1800" dirty="0" err="1" smtClean="0"/>
              <a:t>aux</a:t>
            </a:r>
            <a:r>
              <a:rPr lang="it-IT" sz="1800" dirty="0" smtClean="0"/>
              <a:t> </a:t>
            </a:r>
            <a:r>
              <a:rPr lang="it-IT" sz="1800" dirty="0" err="1" smtClean="0"/>
              <a:t>limitations</a:t>
            </a:r>
            <a:r>
              <a:rPr lang="it-IT" sz="1800" dirty="0" smtClean="0"/>
              <a:t> de </a:t>
            </a:r>
            <a:r>
              <a:rPr lang="it-IT" sz="1800" dirty="0" err="1" smtClean="0"/>
              <a:t>souveraineté</a:t>
            </a:r>
            <a:r>
              <a:rPr lang="it-IT" sz="1800" dirty="0" smtClean="0"/>
              <a:t> nécessaires à l'</a:t>
            </a:r>
            <a:r>
              <a:rPr lang="it-IT" sz="1800" dirty="0" err="1" smtClean="0"/>
              <a:t>organisation</a:t>
            </a:r>
            <a:r>
              <a:rPr lang="it-IT" sz="1800" dirty="0" smtClean="0"/>
              <a:t> et à la </a:t>
            </a:r>
            <a:r>
              <a:rPr lang="it-IT" sz="1800" dirty="0" err="1" smtClean="0"/>
              <a:t>défense</a:t>
            </a:r>
            <a:r>
              <a:rPr lang="it-IT" sz="1800" dirty="0" smtClean="0"/>
              <a:t> de la </a:t>
            </a:r>
            <a:r>
              <a:rPr lang="it-IT" sz="1800" dirty="0" err="1" smtClean="0"/>
              <a:t>paix</a:t>
            </a:r>
            <a:r>
              <a:rPr lang="it-IT" sz="1800" dirty="0" smtClean="0"/>
              <a:t>.</a:t>
            </a:r>
          </a:p>
          <a:p>
            <a:pPr algn="just"/>
            <a:r>
              <a:rPr lang="it-IT" sz="1800" b="1" dirty="0" smtClean="0"/>
              <a:t>16.</a:t>
            </a:r>
            <a:r>
              <a:rPr lang="it-IT" sz="1800" dirty="0" smtClean="0"/>
              <a:t> La France forme </a:t>
            </a:r>
            <a:r>
              <a:rPr lang="it-IT" sz="1800" dirty="0" err="1" smtClean="0"/>
              <a:t>avec</a:t>
            </a:r>
            <a:r>
              <a:rPr lang="it-IT" sz="1800" dirty="0" smtClean="0"/>
              <a:t> </a:t>
            </a:r>
            <a:r>
              <a:rPr lang="it-IT" sz="1800" dirty="0" err="1" smtClean="0"/>
              <a:t>les</a:t>
            </a:r>
            <a:r>
              <a:rPr lang="it-IT" sz="1800" dirty="0" smtClean="0"/>
              <a:t> </a:t>
            </a:r>
            <a:r>
              <a:rPr lang="it-IT" sz="1800" dirty="0" err="1" smtClean="0"/>
              <a:t>peuples</a:t>
            </a:r>
            <a:r>
              <a:rPr lang="it-IT" sz="1800" dirty="0" smtClean="0"/>
              <a:t> d'</a:t>
            </a:r>
            <a:r>
              <a:rPr lang="it-IT" sz="1800" dirty="0" err="1" smtClean="0"/>
              <a:t>outre-mer</a:t>
            </a:r>
            <a:r>
              <a:rPr lang="it-IT" sz="1800" dirty="0" smtClean="0"/>
              <a:t> une Union </a:t>
            </a:r>
            <a:r>
              <a:rPr lang="it-IT" sz="1800" dirty="0" err="1" smtClean="0"/>
              <a:t>fondée</a:t>
            </a:r>
            <a:r>
              <a:rPr lang="it-IT" sz="1800" dirty="0" smtClean="0"/>
              <a:t> </a:t>
            </a:r>
            <a:r>
              <a:rPr lang="it-IT" sz="1800" dirty="0" err="1" smtClean="0"/>
              <a:t>sur</a:t>
            </a:r>
            <a:r>
              <a:rPr lang="it-IT" sz="1800" dirty="0" smtClean="0"/>
              <a:t> l'</a:t>
            </a:r>
            <a:r>
              <a:rPr lang="it-IT" sz="1800" dirty="0" err="1" smtClean="0"/>
              <a:t>égalité</a:t>
            </a:r>
            <a:r>
              <a:rPr lang="it-IT" sz="1800" dirty="0" smtClean="0"/>
              <a:t> </a:t>
            </a:r>
            <a:r>
              <a:rPr lang="it-IT" sz="1800" dirty="0" err="1" smtClean="0"/>
              <a:t>des</a:t>
            </a:r>
            <a:r>
              <a:rPr lang="it-IT" sz="1800" dirty="0" smtClean="0"/>
              <a:t> </a:t>
            </a:r>
            <a:r>
              <a:rPr lang="it-IT" sz="1800" dirty="0" err="1" smtClean="0"/>
              <a:t>droits</a:t>
            </a:r>
            <a:r>
              <a:rPr lang="it-IT" sz="1800" dirty="0" smtClean="0"/>
              <a:t> et </a:t>
            </a:r>
            <a:r>
              <a:rPr lang="it-IT" sz="1800" dirty="0" err="1" smtClean="0"/>
              <a:t>des</a:t>
            </a:r>
            <a:r>
              <a:rPr lang="it-IT" sz="1800" dirty="0" smtClean="0"/>
              <a:t> </a:t>
            </a:r>
            <a:r>
              <a:rPr lang="it-IT" sz="1800" dirty="0" err="1" smtClean="0"/>
              <a:t>devoirs</a:t>
            </a:r>
            <a:r>
              <a:rPr lang="it-IT" sz="1800" dirty="0" smtClean="0"/>
              <a:t>, </a:t>
            </a:r>
            <a:r>
              <a:rPr lang="it-IT" sz="1800" b="1" dirty="0" smtClean="0"/>
              <a:t>sans </a:t>
            </a:r>
            <a:r>
              <a:rPr lang="it-IT" sz="1800" b="1" dirty="0" err="1" smtClean="0"/>
              <a:t>distinction</a:t>
            </a:r>
            <a:r>
              <a:rPr lang="it-IT" sz="1800" b="1" dirty="0" smtClean="0"/>
              <a:t> de race </a:t>
            </a:r>
            <a:r>
              <a:rPr lang="it-IT" sz="1800" dirty="0" smtClean="0"/>
              <a:t>ni de </a:t>
            </a:r>
            <a:r>
              <a:rPr lang="it-IT" sz="1800" dirty="0" err="1" smtClean="0"/>
              <a:t>religion</a:t>
            </a:r>
            <a:r>
              <a:rPr lang="it-IT" sz="1800" dirty="0" smtClean="0"/>
              <a:t>.</a:t>
            </a:r>
          </a:p>
          <a:p>
            <a:pPr algn="just"/>
            <a:r>
              <a:rPr lang="it-IT" sz="1800" b="1" dirty="0" smtClean="0"/>
              <a:t>17.</a:t>
            </a:r>
            <a:r>
              <a:rPr lang="it-IT" sz="1800" dirty="0" smtClean="0"/>
              <a:t> L'Union </a:t>
            </a:r>
            <a:r>
              <a:rPr lang="it-IT" sz="1800" dirty="0" err="1" smtClean="0"/>
              <a:t>française</a:t>
            </a:r>
            <a:r>
              <a:rPr lang="it-IT" sz="1800" dirty="0" smtClean="0"/>
              <a:t> est </a:t>
            </a:r>
            <a:r>
              <a:rPr lang="it-IT" sz="1800" dirty="0" err="1" smtClean="0"/>
              <a:t>composée</a:t>
            </a:r>
            <a:r>
              <a:rPr lang="it-IT" sz="1800" dirty="0" smtClean="0"/>
              <a:t> de </a:t>
            </a:r>
            <a:r>
              <a:rPr lang="it-IT" sz="1800" dirty="0" err="1" smtClean="0"/>
              <a:t>nations</a:t>
            </a:r>
            <a:r>
              <a:rPr lang="it-IT" sz="1800" dirty="0" smtClean="0"/>
              <a:t> et de </a:t>
            </a:r>
            <a:r>
              <a:rPr lang="it-IT" sz="1800" dirty="0" err="1" smtClean="0"/>
              <a:t>peuples</a:t>
            </a:r>
            <a:r>
              <a:rPr lang="it-IT" sz="1800" dirty="0" smtClean="0"/>
              <a:t> qui </a:t>
            </a:r>
            <a:r>
              <a:rPr lang="it-IT" sz="1800" dirty="0" err="1" smtClean="0"/>
              <a:t>mettent</a:t>
            </a:r>
            <a:r>
              <a:rPr lang="it-IT" sz="1800" dirty="0" smtClean="0"/>
              <a:t> en </a:t>
            </a:r>
            <a:r>
              <a:rPr lang="it-IT" sz="1800" dirty="0" err="1" smtClean="0"/>
              <a:t>commun</a:t>
            </a:r>
            <a:r>
              <a:rPr lang="it-IT" sz="1800" dirty="0" smtClean="0"/>
              <a:t> </a:t>
            </a:r>
            <a:r>
              <a:rPr lang="it-IT" sz="1800" dirty="0" err="1" smtClean="0"/>
              <a:t>ou</a:t>
            </a:r>
            <a:r>
              <a:rPr lang="it-IT" sz="1800" dirty="0" smtClean="0"/>
              <a:t> </a:t>
            </a:r>
            <a:r>
              <a:rPr lang="it-IT" sz="1800" dirty="0" err="1" smtClean="0"/>
              <a:t>coordonnent</a:t>
            </a:r>
            <a:r>
              <a:rPr lang="it-IT" sz="1800" dirty="0" smtClean="0"/>
              <a:t> </a:t>
            </a:r>
            <a:r>
              <a:rPr lang="it-IT" sz="1800" dirty="0" err="1" smtClean="0"/>
              <a:t>leurs</a:t>
            </a:r>
            <a:r>
              <a:rPr lang="it-IT" sz="1800" dirty="0" smtClean="0"/>
              <a:t> </a:t>
            </a:r>
            <a:r>
              <a:rPr lang="it-IT" sz="1800" dirty="0" err="1" smtClean="0"/>
              <a:t>ressources</a:t>
            </a:r>
            <a:r>
              <a:rPr lang="it-IT" sz="1800" dirty="0" smtClean="0"/>
              <a:t> et </a:t>
            </a:r>
            <a:r>
              <a:rPr lang="it-IT" sz="1800" dirty="0" err="1" smtClean="0"/>
              <a:t>leurs</a:t>
            </a:r>
            <a:r>
              <a:rPr lang="it-IT" sz="1800" dirty="0" smtClean="0"/>
              <a:t> </a:t>
            </a:r>
            <a:r>
              <a:rPr lang="it-IT" sz="1800" dirty="0" err="1" smtClean="0"/>
              <a:t>efforts</a:t>
            </a:r>
            <a:r>
              <a:rPr lang="it-IT" sz="1800" dirty="0" smtClean="0"/>
              <a:t> pour </a:t>
            </a:r>
            <a:r>
              <a:rPr lang="it-IT" sz="1800" dirty="0" err="1" smtClean="0"/>
              <a:t>développer</a:t>
            </a:r>
            <a:r>
              <a:rPr lang="it-IT" sz="1800" dirty="0" smtClean="0"/>
              <a:t> </a:t>
            </a:r>
            <a:r>
              <a:rPr lang="it-IT" sz="1800" dirty="0" err="1" smtClean="0"/>
              <a:t>leurs</a:t>
            </a:r>
            <a:r>
              <a:rPr lang="it-IT" sz="1800" dirty="0" smtClean="0"/>
              <a:t> </a:t>
            </a:r>
            <a:r>
              <a:rPr lang="it-IT" sz="1800" dirty="0" err="1" smtClean="0"/>
              <a:t>civilisations</a:t>
            </a:r>
            <a:r>
              <a:rPr lang="it-IT" sz="1800" dirty="0" smtClean="0"/>
              <a:t> </a:t>
            </a:r>
            <a:r>
              <a:rPr lang="it-IT" sz="1800" dirty="0" err="1" smtClean="0"/>
              <a:t>respectives</a:t>
            </a:r>
            <a:r>
              <a:rPr lang="it-IT" sz="1800" dirty="0" smtClean="0"/>
              <a:t>, </a:t>
            </a:r>
            <a:r>
              <a:rPr lang="it-IT" sz="1800" dirty="0" err="1" smtClean="0"/>
              <a:t>accroître</a:t>
            </a:r>
            <a:r>
              <a:rPr lang="it-IT" sz="1800" dirty="0" smtClean="0"/>
              <a:t> </a:t>
            </a:r>
            <a:r>
              <a:rPr lang="it-IT" sz="1800" dirty="0" err="1" smtClean="0"/>
              <a:t>leur</a:t>
            </a:r>
            <a:r>
              <a:rPr lang="it-IT" sz="1800" dirty="0" smtClean="0"/>
              <a:t> </a:t>
            </a:r>
            <a:r>
              <a:rPr lang="it-IT" sz="1800" dirty="0" err="1" smtClean="0"/>
              <a:t>bien-être</a:t>
            </a:r>
            <a:r>
              <a:rPr lang="it-IT" sz="1800" dirty="0" smtClean="0"/>
              <a:t> et </a:t>
            </a:r>
            <a:r>
              <a:rPr lang="it-IT" sz="1800" dirty="0" err="1" smtClean="0"/>
              <a:t>assurer</a:t>
            </a:r>
            <a:r>
              <a:rPr lang="it-IT" sz="1800" dirty="0" smtClean="0"/>
              <a:t> </a:t>
            </a:r>
            <a:r>
              <a:rPr lang="it-IT" sz="1800" dirty="0" err="1" smtClean="0"/>
              <a:t>leur</a:t>
            </a:r>
            <a:r>
              <a:rPr lang="it-IT" sz="1800" dirty="0" smtClean="0"/>
              <a:t> </a:t>
            </a:r>
            <a:r>
              <a:rPr lang="it-IT" sz="1800" dirty="0" err="1" smtClean="0"/>
              <a:t>sécurité</a:t>
            </a:r>
            <a:r>
              <a:rPr lang="it-IT" sz="1800" dirty="0" smtClean="0"/>
              <a:t>.</a:t>
            </a:r>
          </a:p>
          <a:p>
            <a:pPr algn="just"/>
            <a:r>
              <a:rPr lang="it-IT" sz="1800" b="1" dirty="0" smtClean="0"/>
              <a:t>18.</a:t>
            </a:r>
            <a:r>
              <a:rPr lang="it-IT" sz="1800" dirty="0" smtClean="0"/>
              <a:t> </a:t>
            </a:r>
            <a:r>
              <a:rPr lang="it-IT" sz="1800" dirty="0" err="1" smtClean="0"/>
              <a:t>Fidèle</a:t>
            </a:r>
            <a:r>
              <a:rPr lang="it-IT" sz="1800" dirty="0" smtClean="0"/>
              <a:t> à sa </a:t>
            </a:r>
            <a:r>
              <a:rPr lang="it-IT" sz="1800" dirty="0" err="1" smtClean="0"/>
              <a:t>mission</a:t>
            </a:r>
            <a:r>
              <a:rPr lang="it-IT" sz="1800" dirty="0" smtClean="0"/>
              <a:t> </a:t>
            </a:r>
            <a:r>
              <a:rPr lang="it-IT" sz="1800" dirty="0" err="1" smtClean="0"/>
              <a:t>traditionnelle</a:t>
            </a:r>
            <a:r>
              <a:rPr lang="it-IT" sz="1800" dirty="0" smtClean="0"/>
              <a:t>, la France </a:t>
            </a:r>
            <a:r>
              <a:rPr lang="it-IT" sz="1800" dirty="0" err="1" smtClean="0"/>
              <a:t>entend</a:t>
            </a:r>
            <a:r>
              <a:rPr lang="it-IT" sz="1800" dirty="0" smtClean="0"/>
              <a:t> </a:t>
            </a:r>
            <a:r>
              <a:rPr lang="it-IT" sz="1800" dirty="0" err="1" smtClean="0"/>
              <a:t>conduire</a:t>
            </a:r>
            <a:r>
              <a:rPr lang="it-IT" sz="1800" dirty="0" smtClean="0"/>
              <a:t> </a:t>
            </a:r>
            <a:r>
              <a:rPr lang="it-IT" sz="1800" dirty="0" err="1" smtClean="0"/>
              <a:t>les</a:t>
            </a:r>
            <a:r>
              <a:rPr lang="it-IT" sz="1800" dirty="0" smtClean="0"/>
              <a:t> </a:t>
            </a:r>
            <a:r>
              <a:rPr lang="it-IT" sz="1800" dirty="0" err="1" smtClean="0"/>
              <a:t>peuples</a:t>
            </a:r>
            <a:r>
              <a:rPr lang="it-IT" sz="1800" dirty="0" smtClean="0"/>
              <a:t> dont elle a </a:t>
            </a:r>
            <a:r>
              <a:rPr lang="it-IT" sz="1800" dirty="0" err="1" smtClean="0"/>
              <a:t>pris</a:t>
            </a:r>
            <a:r>
              <a:rPr lang="it-IT" sz="1800" dirty="0" smtClean="0"/>
              <a:t> la </a:t>
            </a:r>
            <a:r>
              <a:rPr lang="it-IT" sz="1800" dirty="0" err="1" smtClean="0"/>
              <a:t>charge</a:t>
            </a:r>
            <a:r>
              <a:rPr lang="it-IT" sz="1800" dirty="0" smtClean="0"/>
              <a:t> à la </a:t>
            </a:r>
            <a:r>
              <a:rPr lang="it-IT" sz="1800" dirty="0" err="1" smtClean="0"/>
              <a:t>liberté</a:t>
            </a:r>
            <a:r>
              <a:rPr lang="it-IT" sz="1800" dirty="0" smtClean="0"/>
              <a:t> de s'</a:t>
            </a:r>
            <a:r>
              <a:rPr lang="it-IT" sz="1800" dirty="0" err="1" smtClean="0"/>
              <a:t>administrer</a:t>
            </a:r>
            <a:r>
              <a:rPr lang="it-IT" sz="1800" dirty="0" smtClean="0"/>
              <a:t> </a:t>
            </a:r>
            <a:r>
              <a:rPr lang="it-IT" sz="1800" dirty="0" err="1" smtClean="0"/>
              <a:t>eux-mêmes</a:t>
            </a:r>
            <a:r>
              <a:rPr lang="it-IT" sz="1800" dirty="0" smtClean="0"/>
              <a:t> et de </a:t>
            </a:r>
            <a:r>
              <a:rPr lang="it-IT" sz="1800" dirty="0" err="1" smtClean="0"/>
              <a:t>gérer</a:t>
            </a:r>
            <a:r>
              <a:rPr lang="it-IT" sz="1800" dirty="0" smtClean="0"/>
              <a:t> </a:t>
            </a:r>
            <a:r>
              <a:rPr lang="it-IT" sz="1800" dirty="0" err="1" smtClean="0"/>
              <a:t>démocratiquement</a:t>
            </a:r>
            <a:r>
              <a:rPr lang="it-IT" sz="1800" dirty="0" smtClean="0"/>
              <a:t> </a:t>
            </a:r>
            <a:r>
              <a:rPr lang="it-IT" sz="1800" dirty="0" err="1" smtClean="0"/>
              <a:t>leurs</a:t>
            </a:r>
            <a:r>
              <a:rPr lang="it-IT" sz="1800" dirty="0" smtClean="0"/>
              <a:t> </a:t>
            </a:r>
            <a:r>
              <a:rPr lang="it-IT" sz="1800" dirty="0" err="1" smtClean="0"/>
              <a:t>propres</a:t>
            </a:r>
            <a:r>
              <a:rPr lang="it-IT" sz="1800" dirty="0" smtClean="0"/>
              <a:t> </a:t>
            </a:r>
            <a:r>
              <a:rPr lang="it-IT" sz="1800" dirty="0" err="1" smtClean="0"/>
              <a:t>affaires</a:t>
            </a:r>
            <a:r>
              <a:rPr lang="it-IT" sz="1800" dirty="0" smtClean="0"/>
              <a:t> ; </a:t>
            </a:r>
            <a:r>
              <a:rPr lang="it-IT" sz="1800" dirty="0" err="1" smtClean="0"/>
              <a:t>écartant</a:t>
            </a:r>
            <a:r>
              <a:rPr lang="it-IT" sz="1800" dirty="0" smtClean="0"/>
              <a:t> tout </a:t>
            </a:r>
            <a:r>
              <a:rPr lang="it-IT" sz="1800" dirty="0" err="1" smtClean="0"/>
              <a:t>système</a:t>
            </a:r>
            <a:r>
              <a:rPr lang="it-IT" sz="1800" dirty="0" smtClean="0"/>
              <a:t> de </a:t>
            </a:r>
            <a:r>
              <a:rPr lang="it-IT" sz="1800" dirty="0" err="1" smtClean="0"/>
              <a:t>colonisation</a:t>
            </a:r>
            <a:r>
              <a:rPr lang="it-IT" sz="1800" dirty="0" smtClean="0"/>
              <a:t> </a:t>
            </a:r>
            <a:r>
              <a:rPr lang="it-IT" sz="1800" dirty="0" err="1" smtClean="0"/>
              <a:t>fondé</a:t>
            </a:r>
            <a:r>
              <a:rPr lang="it-IT" sz="1800" dirty="0" smtClean="0"/>
              <a:t> </a:t>
            </a:r>
            <a:r>
              <a:rPr lang="it-IT" sz="1800" dirty="0" err="1" smtClean="0"/>
              <a:t>sur</a:t>
            </a:r>
            <a:r>
              <a:rPr lang="it-IT" sz="1800" dirty="0" smtClean="0"/>
              <a:t> l'</a:t>
            </a:r>
            <a:r>
              <a:rPr lang="it-IT" sz="1800" dirty="0" err="1" smtClean="0"/>
              <a:t>arbitraire</a:t>
            </a:r>
            <a:r>
              <a:rPr lang="it-IT" sz="1800" dirty="0" smtClean="0"/>
              <a:t>, elle </a:t>
            </a:r>
            <a:r>
              <a:rPr lang="it-IT" sz="1800" dirty="0" err="1" smtClean="0"/>
              <a:t>garantit</a:t>
            </a:r>
            <a:r>
              <a:rPr lang="it-IT" sz="1800" dirty="0" smtClean="0"/>
              <a:t> à </a:t>
            </a:r>
            <a:r>
              <a:rPr lang="it-IT" sz="1800" dirty="0" err="1" smtClean="0"/>
              <a:t>tous</a:t>
            </a:r>
            <a:r>
              <a:rPr lang="it-IT" sz="1800" dirty="0" smtClean="0"/>
              <a:t> l'</a:t>
            </a:r>
            <a:r>
              <a:rPr lang="it-IT" sz="1800" dirty="0" err="1" smtClean="0"/>
              <a:t>égal</a:t>
            </a:r>
            <a:r>
              <a:rPr lang="it-IT" sz="1800" dirty="0" smtClean="0"/>
              <a:t> </a:t>
            </a:r>
            <a:r>
              <a:rPr lang="it-IT" sz="1800" dirty="0" err="1" smtClean="0"/>
              <a:t>accès</a:t>
            </a:r>
            <a:r>
              <a:rPr lang="it-IT" sz="1800" dirty="0" smtClean="0"/>
              <a:t> </a:t>
            </a:r>
            <a:r>
              <a:rPr lang="it-IT" sz="1800" dirty="0" err="1" smtClean="0"/>
              <a:t>aux</a:t>
            </a:r>
            <a:r>
              <a:rPr lang="it-IT" sz="1800" dirty="0" smtClean="0"/>
              <a:t> </a:t>
            </a:r>
            <a:r>
              <a:rPr lang="it-IT" sz="1800" dirty="0" err="1" smtClean="0"/>
              <a:t>fonctions</a:t>
            </a:r>
            <a:r>
              <a:rPr lang="it-IT" sz="1800" dirty="0" smtClean="0"/>
              <a:t> </a:t>
            </a:r>
            <a:r>
              <a:rPr lang="it-IT" sz="1800" dirty="0" err="1" smtClean="0"/>
              <a:t>publiques</a:t>
            </a:r>
            <a:r>
              <a:rPr lang="it-IT" sz="1800" dirty="0" smtClean="0"/>
              <a:t> et l'</a:t>
            </a:r>
            <a:r>
              <a:rPr lang="it-IT" sz="1800" dirty="0" err="1" smtClean="0"/>
              <a:t>exercice</a:t>
            </a:r>
            <a:r>
              <a:rPr lang="it-IT" sz="1800" dirty="0" smtClean="0"/>
              <a:t> </a:t>
            </a:r>
            <a:r>
              <a:rPr lang="it-IT" sz="1800" dirty="0" err="1" smtClean="0"/>
              <a:t>individuel</a:t>
            </a:r>
            <a:r>
              <a:rPr lang="it-IT" sz="1800" dirty="0" smtClean="0"/>
              <a:t> </a:t>
            </a:r>
            <a:r>
              <a:rPr lang="it-IT" sz="1800" dirty="0" err="1" smtClean="0"/>
              <a:t>ou</a:t>
            </a:r>
            <a:r>
              <a:rPr lang="it-IT" sz="1800" dirty="0" smtClean="0"/>
              <a:t> </a:t>
            </a:r>
            <a:r>
              <a:rPr lang="it-IT" sz="1800" dirty="0" err="1" smtClean="0"/>
              <a:t>collectif</a:t>
            </a:r>
            <a:r>
              <a:rPr lang="it-IT" sz="1800" dirty="0" smtClean="0"/>
              <a:t> </a:t>
            </a:r>
            <a:r>
              <a:rPr lang="it-IT" sz="1800" dirty="0" err="1" smtClean="0"/>
              <a:t>des</a:t>
            </a:r>
            <a:r>
              <a:rPr lang="it-IT" sz="1800" dirty="0" smtClean="0"/>
              <a:t> </a:t>
            </a:r>
            <a:r>
              <a:rPr lang="it-IT" sz="1800" dirty="0" err="1" smtClean="0"/>
              <a:t>droits</a:t>
            </a:r>
            <a:r>
              <a:rPr lang="it-IT" sz="1800" dirty="0" smtClean="0"/>
              <a:t> et </a:t>
            </a:r>
            <a:r>
              <a:rPr lang="it-IT" sz="1800" dirty="0" err="1" smtClean="0"/>
              <a:t>libertés</a:t>
            </a:r>
            <a:r>
              <a:rPr lang="it-IT" sz="1800" dirty="0" smtClean="0"/>
              <a:t> </a:t>
            </a:r>
            <a:r>
              <a:rPr lang="it-IT" sz="1800" dirty="0" err="1" smtClean="0"/>
              <a:t>proclamés</a:t>
            </a:r>
            <a:r>
              <a:rPr lang="it-IT" sz="1800" dirty="0" smtClean="0"/>
              <a:t> </a:t>
            </a:r>
            <a:r>
              <a:rPr lang="it-IT" sz="1800" dirty="0" err="1" smtClean="0"/>
              <a:t>ou</a:t>
            </a:r>
            <a:r>
              <a:rPr lang="it-IT" sz="1800" dirty="0" smtClean="0"/>
              <a:t> </a:t>
            </a:r>
            <a:r>
              <a:rPr lang="it-IT" sz="1800" dirty="0" err="1" smtClean="0"/>
              <a:t>confirmés</a:t>
            </a:r>
            <a:r>
              <a:rPr lang="it-IT" sz="1800" dirty="0" smtClean="0"/>
              <a:t> ci-</a:t>
            </a:r>
            <a:r>
              <a:rPr lang="it-IT" sz="1800" dirty="0" err="1" smtClean="0"/>
              <a:t>dessus</a:t>
            </a:r>
            <a:r>
              <a:rPr lang="it-IT" sz="1800" dirty="0" smtClean="0"/>
              <a:t>.</a:t>
            </a:r>
          </a:p>
          <a:p>
            <a:endParaRPr lang="fr-CA" sz="1400" dirty="0"/>
          </a:p>
        </p:txBody>
      </p:sp>
    </p:spTree>
    <p:extLst>
      <p:ext uri="{BB962C8B-B14F-4D97-AF65-F5344CB8AC3E}">
        <p14:creationId xmlns:p14="http://schemas.microsoft.com/office/powerpoint/2010/main" val="26641588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Préambule</a:t>
            </a:r>
            <a:r>
              <a:rPr lang="it-IT" sz="2800" dirty="0" smtClean="0"/>
              <a:t> </a:t>
            </a:r>
            <a:r>
              <a:rPr lang="it-IT" sz="2800" dirty="0"/>
              <a:t>de la </a:t>
            </a:r>
            <a:r>
              <a:rPr lang="it-IT" sz="2800" dirty="0" err="1"/>
              <a:t>Constitution</a:t>
            </a:r>
            <a:r>
              <a:rPr lang="it-IT" sz="2800" dirty="0"/>
              <a:t> de </a:t>
            </a:r>
            <a:r>
              <a:rPr lang="it-IT" sz="2800" dirty="0" smtClean="0"/>
              <a:t>1946</a:t>
            </a:r>
            <a:br>
              <a:rPr lang="it-IT" sz="2800" dirty="0" smtClean="0"/>
            </a:br>
            <a:r>
              <a:rPr lang="it-IT" sz="2800" i="1" dirty="0" smtClean="0"/>
              <a:t>Race</a:t>
            </a:r>
            <a:endParaRPr lang="fr-FR" sz="2800" i="1" dirty="0"/>
          </a:p>
        </p:txBody>
      </p:sp>
      <p:sp>
        <p:nvSpPr>
          <p:cNvPr id="3" name="Content Placeholder 2"/>
          <p:cNvSpPr>
            <a:spLocks noGrp="1"/>
          </p:cNvSpPr>
          <p:nvPr>
            <p:ph idx="1"/>
          </p:nvPr>
        </p:nvSpPr>
        <p:spPr/>
        <p:txBody>
          <a:bodyPr>
            <a:normAutofit/>
          </a:bodyPr>
          <a:lstStyle/>
          <a:p>
            <a:pPr algn="just"/>
            <a:r>
              <a:rPr lang="fr-FR" sz="2000" dirty="0"/>
              <a:t>1. Au lendemain de la victoire remportée par les peuples libres sur les régimes qui ont tenté d'asservir et de dégrader la personne humaine, le peuple français proclame à nouveau que tout être humain, </a:t>
            </a:r>
            <a:r>
              <a:rPr lang="fr-FR" sz="2000" b="1" dirty="0"/>
              <a:t>sans distinction de race</a:t>
            </a:r>
            <a:r>
              <a:rPr lang="fr-FR" sz="2000" dirty="0"/>
              <a:t>, de religion ni de croyance, possède des droits inaliénables et sacrés. Il réaffirme solennellement les droits et libertés de l'homme et du citoyen consacrés par la Déclaration des droits de 1789 et les principes fondamentaux reconnus par les lois de la République</a:t>
            </a:r>
            <a:r>
              <a:rPr lang="fr-FR" sz="2000" dirty="0" smtClean="0"/>
              <a:t>.</a:t>
            </a:r>
          </a:p>
          <a:p>
            <a:pPr algn="just"/>
            <a:r>
              <a:rPr lang="it-IT" sz="2000" b="1" dirty="0" smtClean="0"/>
              <a:t>16.</a:t>
            </a:r>
            <a:r>
              <a:rPr lang="it-IT" sz="2000" dirty="0" smtClean="0"/>
              <a:t> La France forme </a:t>
            </a:r>
            <a:r>
              <a:rPr lang="it-IT" sz="2000" dirty="0" err="1" smtClean="0"/>
              <a:t>avec</a:t>
            </a:r>
            <a:r>
              <a:rPr lang="it-IT" sz="2000" dirty="0" smtClean="0"/>
              <a:t> </a:t>
            </a:r>
            <a:r>
              <a:rPr lang="it-IT" sz="2000" dirty="0" err="1" smtClean="0"/>
              <a:t>les</a:t>
            </a:r>
            <a:r>
              <a:rPr lang="it-IT" sz="2000" dirty="0" smtClean="0"/>
              <a:t> </a:t>
            </a:r>
            <a:r>
              <a:rPr lang="it-IT" sz="2000" dirty="0" err="1" smtClean="0"/>
              <a:t>peuples</a:t>
            </a:r>
            <a:r>
              <a:rPr lang="it-IT" sz="2000" dirty="0" smtClean="0"/>
              <a:t> d'</a:t>
            </a:r>
            <a:r>
              <a:rPr lang="it-IT" sz="2000" dirty="0" err="1" smtClean="0"/>
              <a:t>outre-mer</a:t>
            </a:r>
            <a:r>
              <a:rPr lang="it-IT" sz="2000" dirty="0" smtClean="0"/>
              <a:t> une Union </a:t>
            </a:r>
            <a:r>
              <a:rPr lang="it-IT" sz="2000" dirty="0" err="1" smtClean="0"/>
              <a:t>fondée</a:t>
            </a:r>
            <a:r>
              <a:rPr lang="it-IT" sz="2000" dirty="0" smtClean="0"/>
              <a:t> </a:t>
            </a:r>
            <a:r>
              <a:rPr lang="it-IT" sz="2000" dirty="0" err="1" smtClean="0"/>
              <a:t>sur</a:t>
            </a:r>
            <a:r>
              <a:rPr lang="it-IT" sz="2000" dirty="0" smtClean="0"/>
              <a:t> l'</a:t>
            </a:r>
            <a:r>
              <a:rPr lang="it-IT" sz="2000" dirty="0" err="1" smtClean="0"/>
              <a:t>égalité</a:t>
            </a:r>
            <a:r>
              <a:rPr lang="it-IT" sz="2000" dirty="0" smtClean="0"/>
              <a:t> </a:t>
            </a:r>
            <a:r>
              <a:rPr lang="it-IT" sz="2000" dirty="0" err="1" smtClean="0"/>
              <a:t>des</a:t>
            </a:r>
            <a:r>
              <a:rPr lang="it-IT" sz="2000" dirty="0" smtClean="0"/>
              <a:t> </a:t>
            </a:r>
            <a:r>
              <a:rPr lang="it-IT" sz="2000" dirty="0" err="1" smtClean="0"/>
              <a:t>droits</a:t>
            </a:r>
            <a:r>
              <a:rPr lang="it-IT" sz="2000" dirty="0" smtClean="0"/>
              <a:t> et </a:t>
            </a:r>
            <a:r>
              <a:rPr lang="it-IT" sz="2000" dirty="0" err="1" smtClean="0"/>
              <a:t>des</a:t>
            </a:r>
            <a:r>
              <a:rPr lang="it-IT" sz="2000" dirty="0" smtClean="0"/>
              <a:t> </a:t>
            </a:r>
            <a:r>
              <a:rPr lang="it-IT" sz="2000" dirty="0" err="1" smtClean="0"/>
              <a:t>devoirs</a:t>
            </a:r>
            <a:r>
              <a:rPr lang="it-IT" sz="2000" dirty="0" smtClean="0"/>
              <a:t>, </a:t>
            </a:r>
            <a:r>
              <a:rPr lang="it-IT" sz="2000" b="1" dirty="0" smtClean="0"/>
              <a:t>sans </a:t>
            </a:r>
            <a:r>
              <a:rPr lang="it-IT" sz="2000" b="1" dirty="0" err="1" smtClean="0"/>
              <a:t>distinction</a:t>
            </a:r>
            <a:r>
              <a:rPr lang="it-IT" sz="2000" b="1" dirty="0" smtClean="0"/>
              <a:t> de race </a:t>
            </a:r>
            <a:r>
              <a:rPr lang="it-IT" sz="2000" dirty="0" smtClean="0"/>
              <a:t>ni de </a:t>
            </a:r>
            <a:r>
              <a:rPr lang="it-IT" sz="2000" dirty="0" err="1" smtClean="0"/>
              <a:t>religion</a:t>
            </a:r>
            <a:r>
              <a:rPr lang="it-IT" sz="2000" dirty="0" smtClean="0"/>
              <a:t>.</a:t>
            </a:r>
          </a:p>
          <a:p>
            <a:pPr algn="just"/>
            <a:endParaRPr lang="fr-FR" sz="2000" dirty="0"/>
          </a:p>
        </p:txBody>
      </p:sp>
    </p:spTree>
    <p:extLst>
      <p:ext uri="{BB962C8B-B14F-4D97-AF65-F5344CB8AC3E}">
        <p14:creationId xmlns:p14="http://schemas.microsoft.com/office/powerpoint/2010/main" val="39751577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mot </a:t>
            </a:r>
            <a:r>
              <a:rPr lang="fr-CA" sz="2800" i="1" dirty="0" smtClean="0"/>
              <a:t>race</a:t>
            </a:r>
            <a:r>
              <a:rPr lang="fr-CA" sz="2800" dirty="0" smtClean="0"/>
              <a:t> dans les constitutions</a:t>
            </a:r>
            <a:br>
              <a:rPr lang="fr-CA" sz="2800" dirty="0" smtClean="0"/>
            </a:br>
            <a:r>
              <a:rPr lang="fr-CA" sz="2800" dirty="0" smtClean="0"/>
              <a:t>depuis quand?</a:t>
            </a:r>
            <a:endParaRPr lang="fr-CA" sz="2800" dirty="0"/>
          </a:p>
        </p:txBody>
      </p:sp>
      <p:sp>
        <p:nvSpPr>
          <p:cNvPr id="3" name="Segnaposto contenuto 2"/>
          <p:cNvSpPr>
            <a:spLocks noGrp="1"/>
          </p:cNvSpPr>
          <p:nvPr>
            <p:ph idx="1"/>
          </p:nvPr>
        </p:nvSpPr>
        <p:spPr/>
        <p:txBody>
          <a:bodyPr>
            <a:normAutofit/>
          </a:bodyPr>
          <a:lstStyle/>
          <a:p>
            <a:pPr algn="just"/>
            <a:r>
              <a:rPr lang="it-IT" sz="2400" i="1" dirty="0" smtClean="0"/>
              <a:t>Race</a:t>
            </a:r>
            <a:r>
              <a:rPr lang="it-IT" sz="2400" dirty="0" smtClean="0"/>
              <a:t> </a:t>
            </a:r>
            <a:r>
              <a:rPr lang="it-IT" sz="2400" dirty="0" err="1"/>
              <a:t>absent</a:t>
            </a:r>
            <a:r>
              <a:rPr lang="it-IT" sz="2400" dirty="0"/>
              <a:t> de la</a:t>
            </a:r>
            <a:r>
              <a:rPr lang="fr-FR" sz="2400" dirty="0"/>
              <a:t> Déclaration des Droits de l'Homme et du Citoyen (1789</a:t>
            </a:r>
            <a:r>
              <a:rPr lang="fr-FR" sz="2400" dirty="0" smtClean="0"/>
              <a:t>)</a:t>
            </a:r>
          </a:p>
          <a:p>
            <a:pPr algn="just"/>
            <a:r>
              <a:rPr lang="it-IT" sz="2400" i="1" dirty="0" smtClean="0"/>
              <a:t>Race</a:t>
            </a:r>
            <a:r>
              <a:rPr lang="it-IT" sz="2400" dirty="0" smtClean="0"/>
              <a:t> </a:t>
            </a:r>
            <a:r>
              <a:rPr lang="it-IT" sz="2400" dirty="0" err="1"/>
              <a:t>dans</a:t>
            </a:r>
            <a:r>
              <a:rPr lang="it-IT" sz="2400" dirty="0"/>
              <a:t> </a:t>
            </a:r>
            <a:r>
              <a:rPr lang="it-IT" sz="2400" dirty="0" err="1"/>
              <a:t>les</a:t>
            </a:r>
            <a:r>
              <a:rPr lang="it-IT" sz="2400" dirty="0"/>
              <a:t> </a:t>
            </a:r>
            <a:r>
              <a:rPr lang="it-IT" sz="2400" dirty="0" err="1"/>
              <a:t>Constitutions</a:t>
            </a:r>
            <a:r>
              <a:rPr lang="it-IT" sz="2400" dirty="0"/>
              <a:t> </a:t>
            </a:r>
            <a:r>
              <a:rPr lang="it-IT" sz="2400" dirty="0" err="1"/>
              <a:t>é</a:t>
            </a:r>
            <a:r>
              <a:rPr lang="it-IT" sz="2400" dirty="0" err="1" smtClean="0"/>
              <a:t>trangères</a:t>
            </a:r>
            <a:r>
              <a:rPr lang="it-IT" sz="2400" dirty="0" smtClean="0"/>
              <a:t> </a:t>
            </a:r>
            <a:r>
              <a:rPr lang="it-IT" sz="2400" dirty="0" err="1" smtClean="0"/>
              <a:t>avant</a:t>
            </a:r>
            <a:r>
              <a:rPr lang="it-IT" sz="2400" dirty="0" smtClean="0"/>
              <a:t> </a:t>
            </a:r>
            <a:r>
              <a:rPr lang="it-IT" sz="2400" dirty="0"/>
              <a:t>la seconde guerre mondiale</a:t>
            </a:r>
          </a:p>
          <a:p>
            <a:pPr algn="just"/>
            <a:r>
              <a:rPr lang="it-IT" sz="2400" i="1" dirty="0"/>
              <a:t>Race</a:t>
            </a:r>
            <a:r>
              <a:rPr lang="it-IT" sz="2400" dirty="0"/>
              <a:t> a </a:t>
            </a:r>
            <a:r>
              <a:rPr lang="it-IT" sz="2400" dirty="0" err="1"/>
              <a:t>été</a:t>
            </a:r>
            <a:r>
              <a:rPr lang="it-IT" sz="2400" dirty="0"/>
              <a:t> </a:t>
            </a:r>
            <a:r>
              <a:rPr lang="it-IT" sz="2400" dirty="0" err="1"/>
              <a:t>introduit</a:t>
            </a:r>
            <a:r>
              <a:rPr lang="it-IT" sz="2400" dirty="0"/>
              <a:t> </a:t>
            </a:r>
            <a:r>
              <a:rPr lang="it-IT" sz="2400" dirty="0" err="1"/>
              <a:t>dans</a:t>
            </a:r>
            <a:r>
              <a:rPr lang="it-IT" sz="2400" dirty="0"/>
              <a:t> le </a:t>
            </a:r>
            <a:r>
              <a:rPr lang="it-IT" sz="2400" dirty="0" err="1"/>
              <a:t>Préambule</a:t>
            </a:r>
            <a:r>
              <a:rPr lang="it-IT" sz="2400" dirty="0"/>
              <a:t> de la </a:t>
            </a:r>
            <a:r>
              <a:rPr lang="it-IT" sz="2400" dirty="0" err="1"/>
              <a:t>Constitution</a:t>
            </a:r>
            <a:r>
              <a:rPr lang="it-IT" sz="2400" dirty="0"/>
              <a:t> de la </a:t>
            </a:r>
            <a:r>
              <a:rPr lang="it-IT" sz="2400" dirty="0" err="1"/>
              <a:t>Quatrième</a:t>
            </a:r>
            <a:r>
              <a:rPr lang="it-IT" sz="2400" dirty="0"/>
              <a:t> </a:t>
            </a:r>
            <a:r>
              <a:rPr lang="it-IT" sz="2400" dirty="0" err="1"/>
              <a:t>République</a:t>
            </a:r>
            <a:r>
              <a:rPr lang="it-IT" sz="2400" dirty="0"/>
              <a:t> (1946), mais </a:t>
            </a:r>
            <a:r>
              <a:rPr lang="it-IT" sz="2400" dirty="0" err="1"/>
              <a:t>pas</a:t>
            </a:r>
            <a:r>
              <a:rPr lang="it-IT" sz="2400" dirty="0"/>
              <a:t> </a:t>
            </a:r>
            <a:r>
              <a:rPr lang="it-IT" sz="2400" dirty="0" err="1"/>
              <a:t>dans</a:t>
            </a:r>
            <a:r>
              <a:rPr lang="it-IT" sz="2400" dirty="0"/>
              <a:t> le texte</a:t>
            </a:r>
            <a:r>
              <a:rPr lang="it-IT" sz="2400" dirty="0" smtClean="0"/>
              <a:t>.</a:t>
            </a:r>
          </a:p>
          <a:p>
            <a:pPr algn="just"/>
            <a:r>
              <a:rPr lang="fr-FR" sz="2400" i="1" dirty="0">
                <a:ea typeface="ＭＳ Ｐゴシック" charset="0"/>
              </a:rPr>
              <a:t>Déclaration universelle des droits de </a:t>
            </a:r>
            <a:r>
              <a:rPr lang="fr-FR" sz="2400" i="1" dirty="0" smtClean="0">
                <a:ea typeface="ＭＳ Ｐゴシック" charset="0"/>
              </a:rPr>
              <a:t>l'homme</a:t>
            </a:r>
            <a:r>
              <a:rPr lang="en-US" sz="2400" dirty="0" smtClean="0">
                <a:ea typeface="ＭＳ Ｐゴシック" charset="0"/>
              </a:rPr>
              <a:t> 1948</a:t>
            </a:r>
          </a:p>
          <a:p>
            <a:pPr algn="just"/>
            <a:r>
              <a:rPr lang="it-IT" sz="2400" dirty="0" smtClean="0"/>
              <a:t>Art</a:t>
            </a:r>
            <a:r>
              <a:rPr lang="it-IT" sz="2400" dirty="0"/>
              <a:t>. premier de la </a:t>
            </a:r>
            <a:r>
              <a:rPr lang="it-IT" sz="2400" dirty="0" err="1" smtClean="0"/>
              <a:t>Constitution</a:t>
            </a:r>
            <a:r>
              <a:rPr lang="it-IT" sz="2400" dirty="0" smtClean="0"/>
              <a:t> 1958</a:t>
            </a:r>
            <a:endParaRPr lang="it-IT" sz="2400" dirty="0"/>
          </a:p>
          <a:p>
            <a:pPr algn="just"/>
            <a:endParaRPr lang="fr-CA" sz="2400" dirty="0"/>
          </a:p>
        </p:txBody>
      </p:sp>
    </p:spTree>
    <p:extLst>
      <p:ext uri="{BB962C8B-B14F-4D97-AF65-F5344CB8AC3E}">
        <p14:creationId xmlns:p14="http://schemas.microsoft.com/office/powerpoint/2010/main" val="18381083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smtClean="0"/>
              <a:t>race</a:t>
            </a:r>
            <a:r>
              <a:rPr lang="it-IT" sz="2800" dirty="0" smtClean="0"/>
              <a:t> </a:t>
            </a:r>
            <a:r>
              <a:rPr lang="it-IT" sz="2800" dirty="0" err="1" smtClean="0"/>
              <a:t>dans</a:t>
            </a:r>
            <a:r>
              <a:rPr lang="it-IT" sz="2800" dirty="0" smtClean="0"/>
              <a:t> </a:t>
            </a:r>
            <a:r>
              <a:rPr lang="it-IT" sz="2800" dirty="0" err="1" smtClean="0"/>
              <a:t>les</a:t>
            </a:r>
            <a:r>
              <a:rPr lang="it-IT" sz="2800" dirty="0" smtClean="0"/>
              <a:t> </a:t>
            </a:r>
            <a:r>
              <a:rPr lang="it-IT" sz="2800" dirty="0" err="1" smtClean="0"/>
              <a:t>Constitutions</a:t>
            </a:r>
            <a:r>
              <a:rPr lang="it-IT" sz="2800" dirty="0" smtClean="0"/>
              <a:t> </a:t>
            </a:r>
            <a:r>
              <a:rPr lang="it-IT" sz="2800" dirty="0" err="1"/>
              <a:t>é</a:t>
            </a:r>
            <a:r>
              <a:rPr lang="it-IT" sz="2800" dirty="0" err="1" smtClean="0"/>
              <a:t>trangères</a:t>
            </a:r>
            <a:r>
              <a:rPr lang="it-IT" sz="2800" dirty="0" smtClean="0"/>
              <a:t/>
            </a:r>
            <a:br>
              <a:rPr lang="it-IT" sz="2800" dirty="0" smtClean="0"/>
            </a:br>
            <a:r>
              <a:rPr lang="it-IT" sz="2800" dirty="0" err="1" smtClean="0"/>
              <a:t>avant</a:t>
            </a:r>
            <a:r>
              <a:rPr lang="it-IT" sz="2800" dirty="0" smtClean="0"/>
              <a:t> la seconde guerre mondiale</a:t>
            </a:r>
            <a:endParaRPr lang="it-IT" sz="2800" dirty="0"/>
          </a:p>
        </p:txBody>
      </p:sp>
      <p:sp>
        <p:nvSpPr>
          <p:cNvPr id="3" name="Segnaposto contenuto 2"/>
          <p:cNvSpPr>
            <a:spLocks noGrp="1"/>
          </p:cNvSpPr>
          <p:nvPr>
            <p:ph idx="1"/>
          </p:nvPr>
        </p:nvSpPr>
        <p:spPr/>
        <p:txBody>
          <a:bodyPr>
            <a:normAutofit fontScale="92500"/>
          </a:bodyPr>
          <a:lstStyle/>
          <a:p>
            <a:pPr algn="just"/>
            <a:r>
              <a:rPr lang="it-IT" sz="2400" dirty="0" err="1" smtClean="0"/>
              <a:t>Probablement</a:t>
            </a:r>
            <a:r>
              <a:rPr lang="it-IT" sz="2400" dirty="0" smtClean="0"/>
              <a:t> le </a:t>
            </a:r>
            <a:r>
              <a:rPr lang="it-IT" sz="2400" dirty="0" err="1" smtClean="0"/>
              <a:t>mot</a:t>
            </a:r>
            <a:r>
              <a:rPr lang="it-IT" sz="2400" dirty="0" smtClean="0"/>
              <a:t> </a:t>
            </a:r>
            <a:r>
              <a:rPr lang="it-IT" sz="2400" i="1" dirty="0" smtClean="0"/>
              <a:t>race</a:t>
            </a:r>
            <a:r>
              <a:rPr lang="it-IT" sz="2400" dirty="0" smtClean="0"/>
              <a:t> n’</a:t>
            </a:r>
            <a:r>
              <a:rPr lang="it-IT" sz="2400" dirty="0" err="1" smtClean="0"/>
              <a:t>apparait</a:t>
            </a:r>
            <a:r>
              <a:rPr lang="it-IT" sz="2400" dirty="0" smtClean="0"/>
              <a:t> </a:t>
            </a:r>
            <a:r>
              <a:rPr lang="it-IT" sz="2400" dirty="0" err="1" smtClean="0"/>
              <a:t>qu’une</a:t>
            </a:r>
            <a:r>
              <a:rPr lang="it-IT" sz="2400" dirty="0" smtClean="0"/>
              <a:t> fois </a:t>
            </a:r>
            <a:r>
              <a:rPr lang="it-IT" sz="2400" dirty="0" err="1" smtClean="0"/>
              <a:t>dans</a:t>
            </a:r>
            <a:r>
              <a:rPr lang="it-IT" sz="2400" dirty="0" smtClean="0"/>
              <a:t> un texte </a:t>
            </a:r>
            <a:r>
              <a:rPr lang="it-IT" sz="2400" dirty="0" err="1" smtClean="0"/>
              <a:t>constitutionnel</a:t>
            </a:r>
            <a:r>
              <a:rPr lang="it-IT" sz="2400" dirty="0" smtClean="0"/>
              <a:t> </a:t>
            </a:r>
            <a:r>
              <a:rPr lang="it-IT" sz="2400" dirty="0" err="1" smtClean="0"/>
              <a:t>avant</a:t>
            </a:r>
            <a:r>
              <a:rPr lang="it-IT" sz="2400" dirty="0" smtClean="0"/>
              <a:t> la première guerre mondiale : la </a:t>
            </a:r>
            <a:r>
              <a:rPr lang="it-IT" sz="2400" dirty="0" err="1" smtClean="0"/>
              <a:t>Constitution</a:t>
            </a:r>
            <a:r>
              <a:rPr lang="it-IT" sz="2400" dirty="0" smtClean="0"/>
              <a:t> </a:t>
            </a:r>
            <a:r>
              <a:rPr lang="it-IT" sz="2400" dirty="0" err="1" smtClean="0"/>
              <a:t>des</a:t>
            </a:r>
            <a:r>
              <a:rPr lang="it-IT" sz="2400" dirty="0" smtClean="0"/>
              <a:t> </a:t>
            </a:r>
            <a:r>
              <a:rPr lang="it-IT" sz="2400" dirty="0" err="1" smtClean="0"/>
              <a:t>Etats-Unis</a:t>
            </a:r>
            <a:r>
              <a:rPr lang="it-IT" sz="2400" dirty="0" smtClean="0"/>
              <a:t> d’</a:t>
            </a:r>
            <a:r>
              <a:rPr lang="it-IT" sz="2400" dirty="0" err="1" smtClean="0"/>
              <a:t>Amérique</a:t>
            </a:r>
            <a:r>
              <a:rPr lang="it-IT" sz="2400" dirty="0"/>
              <a:t> </a:t>
            </a:r>
            <a:r>
              <a:rPr lang="it-IT" sz="2400" dirty="0" smtClean="0"/>
              <a:t>(</a:t>
            </a:r>
            <a:r>
              <a:rPr lang="it-IT" sz="2400" dirty="0" err="1" smtClean="0"/>
              <a:t>avec</a:t>
            </a:r>
            <a:r>
              <a:rPr lang="it-IT" sz="2400" dirty="0" smtClean="0"/>
              <a:t> le 15° </a:t>
            </a:r>
            <a:r>
              <a:rPr lang="it-IT" sz="2400" dirty="0" err="1" smtClean="0"/>
              <a:t>amendement</a:t>
            </a:r>
            <a:r>
              <a:rPr lang="it-IT" sz="2400" dirty="0" smtClean="0"/>
              <a:t> </a:t>
            </a:r>
            <a:r>
              <a:rPr lang="it-IT" sz="2400" dirty="0" err="1" smtClean="0"/>
              <a:t>voté</a:t>
            </a:r>
            <a:r>
              <a:rPr lang="it-IT" sz="2400" dirty="0" smtClean="0"/>
              <a:t> en 1870).</a:t>
            </a:r>
          </a:p>
          <a:p>
            <a:pPr algn="just"/>
            <a:r>
              <a:rPr lang="it-IT" sz="2400" dirty="0" smtClean="0"/>
              <a:t>“Le </a:t>
            </a:r>
            <a:r>
              <a:rPr lang="it-IT" sz="2400" dirty="0" err="1" smtClean="0"/>
              <a:t>droit</a:t>
            </a:r>
            <a:r>
              <a:rPr lang="it-IT" sz="2400" dirty="0" smtClean="0"/>
              <a:t> de </a:t>
            </a:r>
            <a:r>
              <a:rPr lang="it-IT" sz="2400" dirty="0" err="1" smtClean="0"/>
              <a:t>suffrage</a:t>
            </a:r>
            <a:r>
              <a:rPr lang="it-IT" sz="2400" dirty="0" smtClean="0"/>
              <a:t> </a:t>
            </a:r>
            <a:r>
              <a:rPr lang="it-IT" sz="2400" dirty="0" err="1" smtClean="0"/>
              <a:t>universel</a:t>
            </a:r>
            <a:r>
              <a:rPr lang="it-IT" sz="2400" dirty="0" smtClean="0"/>
              <a:t> </a:t>
            </a:r>
            <a:r>
              <a:rPr lang="it-IT" sz="2400" dirty="0" err="1" smtClean="0"/>
              <a:t>appartenant</a:t>
            </a:r>
            <a:r>
              <a:rPr lang="it-IT" sz="2400" dirty="0" smtClean="0"/>
              <a:t> </a:t>
            </a:r>
            <a:r>
              <a:rPr lang="it-IT" sz="2400" dirty="0" err="1" smtClean="0"/>
              <a:t>aux</a:t>
            </a:r>
            <a:r>
              <a:rPr lang="it-IT" sz="2400" dirty="0" smtClean="0"/>
              <a:t> </a:t>
            </a:r>
            <a:r>
              <a:rPr lang="it-IT" sz="2400" dirty="0" err="1" smtClean="0"/>
              <a:t>citoyens</a:t>
            </a:r>
            <a:r>
              <a:rPr lang="it-IT" sz="2400" dirty="0" smtClean="0"/>
              <a:t> </a:t>
            </a:r>
            <a:r>
              <a:rPr lang="it-IT" sz="2400" dirty="0" err="1" smtClean="0"/>
              <a:t>des</a:t>
            </a:r>
            <a:r>
              <a:rPr lang="it-IT" sz="2400" dirty="0" smtClean="0"/>
              <a:t> </a:t>
            </a:r>
            <a:r>
              <a:rPr lang="it-IT" sz="2400" dirty="0" err="1"/>
              <a:t>Etats-Unis</a:t>
            </a:r>
            <a:r>
              <a:rPr lang="it-IT" sz="2400" dirty="0"/>
              <a:t> </a:t>
            </a:r>
            <a:r>
              <a:rPr lang="it-IT" sz="2400" dirty="0" smtClean="0"/>
              <a:t>ne </a:t>
            </a:r>
            <a:r>
              <a:rPr lang="it-IT" sz="2400" dirty="0" err="1" smtClean="0"/>
              <a:t>pourra</a:t>
            </a:r>
            <a:r>
              <a:rPr lang="it-IT" sz="2400" dirty="0" smtClean="0"/>
              <a:t> </a:t>
            </a:r>
            <a:r>
              <a:rPr lang="it-IT" sz="2400" dirty="0" err="1" smtClean="0"/>
              <a:t>etre</a:t>
            </a:r>
            <a:r>
              <a:rPr lang="it-IT" sz="2400" dirty="0" smtClean="0"/>
              <a:t> </a:t>
            </a:r>
            <a:r>
              <a:rPr lang="it-IT" sz="2400" dirty="0" err="1" smtClean="0"/>
              <a:t>refusé</a:t>
            </a:r>
            <a:r>
              <a:rPr lang="it-IT" sz="2400" dirty="0" smtClean="0"/>
              <a:t> </a:t>
            </a:r>
            <a:r>
              <a:rPr lang="it-IT" sz="2400" dirty="0" err="1" smtClean="0"/>
              <a:t>ou</a:t>
            </a:r>
            <a:r>
              <a:rPr lang="it-IT" sz="2400" dirty="0" smtClean="0"/>
              <a:t> </a:t>
            </a:r>
            <a:r>
              <a:rPr lang="it-IT" sz="2400" dirty="0" err="1" smtClean="0"/>
              <a:t>restreint</a:t>
            </a:r>
            <a:r>
              <a:rPr lang="it-IT" sz="2400" dirty="0" smtClean="0"/>
              <a:t> ni par </a:t>
            </a:r>
            <a:r>
              <a:rPr lang="it-IT" sz="2400" dirty="0" err="1" smtClean="0"/>
              <a:t>les</a:t>
            </a:r>
            <a:r>
              <a:rPr lang="it-IT" sz="2400" dirty="0" smtClean="0"/>
              <a:t> </a:t>
            </a:r>
            <a:r>
              <a:rPr lang="it-IT" sz="2400" dirty="0" err="1"/>
              <a:t>Etats-</a:t>
            </a:r>
            <a:r>
              <a:rPr lang="it-IT" sz="2400" dirty="0" err="1" smtClean="0"/>
              <a:t>Unis</a:t>
            </a:r>
            <a:r>
              <a:rPr lang="it-IT" sz="2400" dirty="0" smtClean="0"/>
              <a:t>, ni par </a:t>
            </a:r>
            <a:r>
              <a:rPr lang="it-IT" sz="2400" dirty="0" err="1" smtClean="0"/>
              <a:t>aucun</a:t>
            </a:r>
            <a:r>
              <a:rPr lang="it-IT" sz="2400" dirty="0" smtClean="0"/>
              <a:t> </a:t>
            </a:r>
            <a:r>
              <a:rPr lang="it-IT" sz="2400" dirty="0" err="1" smtClean="0"/>
              <a:t>Etat</a:t>
            </a:r>
            <a:r>
              <a:rPr lang="it-IT" sz="2400" dirty="0" smtClean="0"/>
              <a:t>, pour </a:t>
            </a:r>
            <a:r>
              <a:rPr lang="it-IT" sz="2400" dirty="0" err="1" smtClean="0"/>
              <a:t>des</a:t>
            </a:r>
            <a:r>
              <a:rPr lang="it-IT" sz="2400" dirty="0" smtClean="0"/>
              <a:t> </a:t>
            </a:r>
            <a:r>
              <a:rPr lang="it-IT" sz="2400" dirty="0" err="1" smtClean="0"/>
              <a:t>motifs</a:t>
            </a:r>
            <a:r>
              <a:rPr lang="it-IT" sz="2400" dirty="0" smtClean="0"/>
              <a:t> </a:t>
            </a:r>
            <a:r>
              <a:rPr lang="it-IT" sz="2400" dirty="0" err="1" smtClean="0"/>
              <a:t>tirés</a:t>
            </a:r>
            <a:r>
              <a:rPr lang="it-IT" sz="2400" dirty="0" smtClean="0"/>
              <a:t> de la race, de la </a:t>
            </a:r>
            <a:r>
              <a:rPr lang="it-IT" sz="2400" dirty="0" err="1" smtClean="0"/>
              <a:t>couleur</a:t>
            </a:r>
            <a:r>
              <a:rPr lang="it-IT" sz="2400" dirty="0" smtClean="0"/>
              <a:t>, </a:t>
            </a:r>
            <a:r>
              <a:rPr lang="it-IT" sz="2400" dirty="0" err="1" smtClean="0"/>
              <a:t>ou</a:t>
            </a:r>
            <a:r>
              <a:rPr lang="it-IT" sz="2400" dirty="0" smtClean="0"/>
              <a:t> d’un </a:t>
            </a:r>
            <a:r>
              <a:rPr lang="it-IT" sz="2400" dirty="0" err="1"/>
              <a:t>é</a:t>
            </a:r>
            <a:r>
              <a:rPr lang="it-IT" sz="2400" dirty="0" err="1" smtClean="0"/>
              <a:t>tat</a:t>
            </a:r>
            <a:r>
              <a:rPr lang="it-IT" sz="2400" dirty="0" smtClean="0"/>
              <a:t> de </a:t>
            </a:r>
            <a:r>
              <a:rPr lang="it-IT" sz="2400" dirty="0" err="1" smtClean="0"/>
              <a:t>servitude</a:t>
            </a:r>
            <a:r>
              <a:rPr lang="it-IT" sz="2400" dirty="0" smtClean="0"/>
              <a:t> </a:t>
            </a:r>
            <a:r>
              <a:rPr lang="it-IT" sz="2400" dirty="0" err="1" smtClean="0"/>
              <a:t>antérieure</a:t>
            </a:r>
            <a:r>
              <a:rPr lang="it-IT" sz="2400" dirty="0" smtClean="0"/>
              <a:t>”. p. 310</a:t>
            </a:r>
          </a:p>
          <a:p>
            <a:pPr algn="just"/>
            <a:r>
              <a:rPr lang="it-IT" sz="2400" dirty="0" err="1" smtClean="0"/>
              <a:t>Après</a:t>
            </a:r>
            <a:r>
              <a:rPr lang="it-IT" sz="2400" dirty="0" smtClean="0"/>
              <a:t> la </a:t>
            </a:r>
            <a:r>
              <a:rPr lang="it-IT" sz="2400" dirty="0"/>
              <a:t>première guerre </a:t>
            </a:r>
            <a:r>
              <a:rPr lang="it-IT" sz="2400" dirty="0" smtClean="0"/>
              <a:t>mondiale, le </a:t>
            </a:r>
            <a:r>
              <a:rPr lang="it-IT" sz="2400" dirty="0" err="1" smtClean="0"/>
              <a:t>mot</a:t>
            </a:r>
            <a:r>
              <a:rPr lang="it-IT" sz="2400" dirty="0" smtClean="0"/>
              <a:t> </a:t>
            </a:r>
            <a:r>
              <a:rPr lang="it-IT" sz="2400" i="1" dirty="0" smtClean="0"/>
              <a:t>race</a:t>
            </a:r>
            <a:r>
              <a:rPr lang="it-IT" sz="2400" dirty="0" smtClean="0"/>
              <a:t> </a:t>
            </a:r>
            <a:r>
              <a:rPr lang="it-IT" sz="2400" dirty="0" err="1" smtClean="0"/>
              <a:t>devient</a:t>
            </a:r>
            <a:r>
              <a:rPr lang="it-IT" sz="2400" dirty="0" smtClean="0"/>
              <a:t> plus </a:t>
            </a:r>
            <a:r>
              <a:rPr lang="it-IT" sz="2400" dirty="0" err="1" smtClean="0"/>
              <a:t>fréquent</a:t>
            </a:r>
            <a:r>
              <a:rPr lang="it-IT" sz="2400" dirty="0" smtClean="0"/>
              <a:t> tout en </a:t>
            </a:r>
            <a:r>
              <a:rPr lang="it-IT" sz="2400" dirty="0" err="1" smtClean="0"/>
              <a:t>restant</a:t>
            </a:r>
            <a:r>
              <a:rPr lang="it-IT" sz="2400" dirty="0" smtClean="0"/>
              <a:t> </a:t>
            </a:r>
            <a:r>
              <a:rPr lang="it-IT" sz="2400" dirty="0" err="1" smtClean="0"/>
              <a:t>relativement</a:t>
            </a:r>
            <a:r>
              <a:rPr lang="it-IT" sz="2400" dirty="0" smtClean="0"/>
              <a:t> </a:t>
            </a:r>
            <a:r>
              <a:rPr lang="it-IT" sz="2400" dirty="0" err="1" smtClean="0"/>
              <a:t>exceptionnel</a:t>
            </a:r>
            <a:r>
              <a:rPr lang="it-IT" sz="2400" dirty="0" smtClean="0"/>
              <a:t>. </a:t>
            </a:r>
          </a:p>
          <a:p>
            <a:pPr algn="just"/>
            <a:r>
              <a:rPr lang="it-IT" sz="2400" dirty="0"/>
              <a:t>François </a:t>
            </a:r>
            <a:r>
              <a:rPr lang="it-IT" sz="2400" dirty="0" err="1" smtClean="0"/>
              <a:t>Borella</a:t>
            </a:r>
            <a:r>
              <a:rPr lang="it-IT" sz="2400" dirty="0" smtClean="0"/>
              <a:t>, “Le </a:t>
            </a:r>
            <a:r>
              <a:rPr lang="it-IT" sz="2400" dirty="0" err="1"/>
              <a:t>mot</a:t>
            </a:r>
            <a:r>
              <a:rPr lang="it-IT" sz="2400" dirty="0"/>
              <a:t> </a:t>
            </a:r>
            <a:r>
              <a:rPr lang="it-IT" sz="2400" i="1" dirty="0"/>
              <a:t>race</a:t>
            </a:r>
            <a:r>
              <a:rPr lang="it-IT" sz="2400" dirty="0"/>
              <a:t> </a:t>
            </a:r>
            <a:r>
              <a:rPr lang="it-IT" sz="2400" dirty="0" err="1"/>
              <a:t>dans</a:t>
            </a:r>
            <a:r>
              <a:rPr lang="it-IT" sz="2400" dirty="0"/>
              <a:t> </a:t>
            </a:r>
            <a:r>
              <a:rPr lang="it-IT" sz="2400" dirty="0" err="1"/>
              <a:t>les</a:t>
            </a:r>
            <a:r>
              <a:rPr lang="it-IT" sz="2400" dirty="0"/>
              <a:t> </a:t>
            </a:r>
            <a:r>
              <a:rPr lang="it-IT" sz="2400" dirty="0" err="1"/>
              <a:t>Constitutions</a:t>
            </a:r>
            <a:r>
              <a:rPr lang="it-IT" sz="2400" dirty="0"/>
              <a:t> </a:t>
            </a:r>
            <a:r>
              <a:rPr lang="it-IT" sz="2400" dirty="0" err="1"/>
              <a:t>françaises</a:t>
            </a:r>
            <a:r>
              <a:rPr lang="it-IT" sz="2400" dirty="0"/>
              <a:t> et </a:t>
            </a:r>
            <a:r>
              <a:rPr lang="it-IT" sz="2400" dirty="0" err="1" smtClean="0"/>
              <a:t>étrangères</a:t>
            </a:r>
            <a:r>
              <a:rPr lang="it-IT" sz="2400" dirty="0" smtClean="0"/>
              <a:t>”, </a:t>
            </a:r>
            <a:r>
              <a:rPr lang="it-IT" sz="2400" i="1" dirty="0" err="1" smtClean="0"/>
              <a:t>Mots</a:t>
            </a:r>
            <a:r>
              <a:rPr lang="it-IT" sz="2400" dirty="0" smtClean="0"/>
              <a:t>, n° 33, 1992, </a:t>
            </a:r>
            <a:r>
              <a:rPr lang="it-IT" sz="2400" dirty="0" err="1" smtClean="0"/>
              <a:t>p</a:t>
            </a:r>
            <a:r>
              <a:rPr lang="it-IT" sz="2400" dirty="0" smtClean="0"/>
              <a:t>, </a:t>
            </a:r>
            <a:r>
              <a:rPr lang="it-IT" sz="2400" dirty="0"/>
              <a:t>305-</a:t>
            </a:r>
            <a:r>
              <a:rPr lang="it-IT" sz="2400" dirty="0" smtClean="0"/>
              <a:t>316. </a:t>
            </a:r>
            <a:r>
              <a:rPr lang="it-IT" sz="2400" dirty="0"/>
              <a:t/>
            </a:r>
            <a:br>
              <a:rPr lang="it-IT" sz="2400" dirty="0"/>
            </a:br>
            <a:endParaRPr lang="it-IT" sz="2400" dirty="0"/>
          </a:p>
        </p:txBody>
      </p:sp>
    </p:spTree>
    <p:extLst>
      <p:ext uri="{BB962C8B-B14F-4D97-AF65-F5344CB8AC3E}">
        <p14:creationId xmlns:p14="http://schemas.microsoft.com/office/powerpoint/2010/main" val="12107799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smtClean="0"/>
              <a:t>race</a:t>
            </a:r>
            <a:r>
              <a:rPr lang="it-IT" sz="2800" dirty="0" smtClean="0"/>
              <a:t> </a:t>
            </a:r>
            <a:r>
              <a:rPr lang="it-IT" sz="2800" dirty="0" err="1" smtClean="0"/>
              <a:t>dans</a:t>
            </a:r>
            <a:r>
              <a:rPr lang="it-IT" sz="2800" dirty="0" smtClean="0"/>
              <a:t> </a:t>
            </a:r>
            <a:r>
              <a:rPr lang="it-IT" sz="2800" dirty="0" err="1" smtClean="0"/>
              <a:t>les</a:t>
            </a:r>
            <a:r>
              <a:rPr lang="it-IT" sz="2800" dirty="0" smtClean="0"/>
              <a:t> </a:t>
            </a:r>
            <a:r>
              <a:rPr lang="it-IT" sz="2800" dirty="0" err="1" smtClean="0"/>
              <a:t>Constitutions</a:t>
            </a:r>
            <a:r>
              <a:rPr lang="it-IT" sz="2800" dirty="0" smtClean="0"/>
              <a:t> </a:t>
            </a:r>
            <a:r>
              <a:rPr lang="it-IT" sz="2800" dirty="0" err="1"/>
              <a:t>é</a:t>
            </a:r>
            <a:r>
              <a:rPr lang="it-IT" sz="2800" dirty="0" err="1" smtClean="0"/>
              <a:t>trangères</a:t>
            </a:r>
            <a:r>
              <a:rPr lang="it-IT" sz="2800" dirty="0" smtClean="0"/>
              <a:t/>
            </a:r>
            <a:br>
              <a:rPr lang="it-IT" sz="2800" dirty="0" smtClean="0"/>
            </a:br>
            <a:r>
              <a:rPr lang="it-IT" sz="2800" dirty="0" err="1" smtClean="0"/>
              <a:t>après</a:t>
            </a:r>
            <a:r>
              <a:rPr lang="it-IT" sz="2800" dirty="0" smtClean="0"/>
              <a:t> la seconde guerre mondiale</a:t>
            </a:r>
            <a:endParaRPr lang="it-IT" sz="2800" dirty="0"/>
          </a:p>
        </p:txBody>
      </p:sp>
      <p:sp>
        <p:nvSpPr>
          <p:cNvPr id="3" name="Segnaposto contenuto 2"/>
          <p:cNvSpPr>
            <a:spLocks noGrp="1"/>
          </p:cNvSpPr>
          <p:nvPr>
            <p:ph idx="1"/>
          </p:nvPr>
        </p:nvSpPr>
        <p:spPr/>
        <p:txBody>
          <a:bodyPr>
            <a:normAutofit/>
          </a:bodyPr>
          <a:lstStyle/>
          <a:p>
            <a:pPr algn="just"/>
            <a:r>
              <a:rPr lang="it-IT" sz="2400" dirty="0" smtClean="0"/>
              <a:t>Le </a:t>
            </a:r>
            <a:r>
              <a:rPr lang="it-IT" sz="2400" dirty="0" err="1" smtClean="0"/>
              <a:t>mot</a:t>
            </a:r>
            <a:r>
              <a:rPr lang="it-IT" sz="2400" dirty="0" smtClean="0"/>
              <a:t> </a:t>
            </a:r>
            <a:r>
              <a:rPr lang="it-IT" sz="2400" dirty="0" err="1" smtClean="0"/>
              <a:t>apparait</a:t>
            </a:r>
            <a:r>
              <a:rPr lang="it-IT" sz="2400" dirty="0" smtClean="0"/>
              <a:t> </a:t>
            </a:r>
            <a:r>
              <a:rPr lang="it-IT" sz="2400" dirty="0" err="1" smtClean="0"/>
              <a:t>dans</a:t>
            </a:r>
            <a:r>
              <a:rPr lang="it-IT" sz="2400" dirty="0" smtClean="0"/>
              <a:t> </a:t>
            </a:r>
            <a:r>
              <a:rPr lang="it-IT" sz="2400" dirty="0" err="1" smtClean="0"/>
              <a:t>pratiquement</a:t>
            </a:r>
            <a:r>
              <a:rPr lang="it-IT" sz="2400" dirty="0" smtClean="0"/>
              <a:t> </a:t>
            </a:r>
            <a:r>
              <a:rPr lang="it-IT" sz="2400" dirty="0" err="1" smtClean="0"/>
              <a:t>toutes</a:t>
            </a:r>
            <a:r>
              <a:rPr lang="it-IT" sz="2400" dirty="0" smtClean="0"/>
              <a:t> </a:t>
            </a:r>
            <a:r>
              <a:rPr lang="it-IT" sz="2400" dirty="0" err="1" smtClean="0"/>
              <a:t>les</a:t>
            </a:r>
            <a:r>
              <a:rPr lang="it-IT" sz="2400" dirty="0" smtClean="0"/>
              <a:t> </a:t>
            </a:r>
            <a:r>
              <a:rPr lang="it-IT" sz="2400" dirty="0" err="1" smtClean="0"/>
              <a:t>Constitutions</a:t>
            </a:r>
            <a:r>
              <a:rPr lang="it-IT" sz="2400" dirty="0" smtClean="0"/>
              <a:t>, en </a:t>
            </a:r>
            <a:r>
              <a:rPr lang="it-IT" sz="2400" dirty="0" err="1" smtClean="0"/>
              <a:t>réaction</a:t>
            </a:r>
            <a:r>
              <a:rPr lang="it-IT" sz="2400" dirty="0" smtClean="0"/>
              <a:t> </a:t>
            </a:r>
            <a:r>
              <a:rPr lang="it-IT" sz="2400" dirty="0" err="1" smtClean="0"/>
              <a:t>contre</a:t>
            </a:r>
            <a:r>
              <a:rPr lang="it-IT" sz="2400" dirty="0" smtClean="0"/>
              <a:t> le </a:t>
            </a:r>
            <a:r>
              <a:rPr lang="it-IT" sz="2400" dirty="0" err="1" smtClean="0"/>
              <a:t>nazisme</a:t>
            </a:r>
            <a:r>
              <a:rPr lang="it-IT" sz="2400" dirty="0" smtClean="0"/>
              <a:t> et pour </a:t>
            </a:r>
            <a:r>
              <a:rPr lang="it-IT" sz="2400" dirty="0" err="1" smtClean="0"/>
              <a:t>condamner</a:t>
            </a:r>
            <a:r>
              <a:rPr lang="it-IT" sz="2400" dirty="0" smtClean="0"/>
              <a:t> la </a:t>
            </a:r>
            <a:r>
              <a:rPr lang="it-IT" sz="2400" dirty="0" err="1" smtClean="0"/>
              <a:t>discrimination</a:t>
            </a:r>
            <a:r>
              <a:rPr lang="it-IT" sz="2400" dirty="0" smtClean="0"/>
              <a:t> </a:t>
            </a:r>
            <a:r>
              <a:rPr lang="it-IT" sz="2400" dirty="0" err="1" smtClean="0"/>
              <a:t>raciale</a:t>
            </a:r>
            <a:r>
              <a:rPr lang="it-IT" sz="2400" dirty="0" smtClean="0"/>
              <a:t>.</a:t>
            </a:r>
            <a:endParaRPr lang="it-IT" sz="2400" dirty="0"/>
          </a:p>
        </p:txBody>
      </p:sp>
    </p:spTree>
    <p:extLst>
      <p:ext uri="{BB962C8B-B14F-4D97-AF65-F5344CB8AC3E}">
        <p14:creationId xmlns:p14="http://schemas.microsoft.com/office/powerpoint/2010/main" val="40059710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smtClean="0"/>
              <a:t>Le mot </a:t>
            </a:r>
            <a:r>
              <a:rPr lang="fr-FR" sz="2800" i="1" dirty="0" smtClean="0"/>
              <a:t>race</a:t>
            </a:r>
            <a:r>
              <a:rPr lang="fr-FR" sz="2800" dirty="0" smtClean="0"/>
              <a:t> introduit après la Shoah</a:t>
            </a:r>
            <a:br>
              <a:rPr lang="fr-FR" sz="2800" dirty="0" smtClean="0"/>
            </a:br>
            <a:endParaRPr lang="it-IT" sz="2800" dirty="0"/>
          </a:p>
        </p:txBody>
      </p:sp>
      <p:sp>
        <p:nvSpPr>
          <p:cNvPr id="3" name="Segnaposto contenuto 2"/>
          <p:cNvSpPr>
            <a:spLocks noGrp="1"/>
          </p:cNvSpPr>
          <p:nvPr>
            <p:ph idx="1"/>
          </p:nvPr>
        </p:nvSpPr>
        <p:spPr/>
        <p:txBody>
          <a:bodyPr>
            <a:normAutofit lnSpcReduction="10000"/>
          </a:bodyPr>
          <a:lstStyle/>
          <a:p>
            <a:pPr algn="just"/>
            <a:r>
              <a:rPr lang="it-IT" sz="2400" i="1" dirty="0" smtClean="0"/>
              <a:t>Race</a:t>
            </a:r>
            <a:r>
              <a:rPr lang="it-IT" sz="2400" dirty="0" smtClean="0"/>
              <a:t> a </a:t>
            </a:r>
            <a:r>
              <a:rPr lang="it-IT" sz="2400" dirty="0" err="1" smtClean="0"/>
              <a:t>été</a:t>
            </a:r>
            <a:r>
              <a:rPr lang="it-IT" sz="2400" dirty="0" smtClean="0"/>
              <a:t> </a:t>
            </a:r>
            <a:r>
              <a:rPr lang="it-IT" sz="2400" dirty="0" err="1" smtClean="0"/>
              <a:t>introduit</a:t>
            </a:r>
            <a:r>
              <a:rPr lang="it-IT" sz="2400" dirty="0" smtClean="0"/>
              <a:t> </a:t>
            </a:r>
            <a:r>
              <a:rPr lang="it-IT" sz="2400" dirty="0" err="1" smtClean="0"/>
              <a:t>dans</a:t>
            </a:r>
            <a:r>
              <a:rPr lang="it-IT" sz="2400" dirty="0" smtClean="0"/>
              <a:t> le </a:t>
            </a:r>
            <a:r>
              <a:rPr lang="it-IT" sz="2400" dirty="0" err="1" smtClean="0"/>
              <a:t>Préambule</a:t>
            </a:r>
            <a:r>
              <a:rPr lang="it-IT" sz="2400" dirty="0" smtClean="0"/>
              <a:t> de la </a:t>
            </a:r>
            <a:r>
              <a:rPr lang="it-IT" sz="2400" b="1" dirty="0" err="1" smtClean="0"/>
              <a:t>Constitution</a:t>
            </a:r>
            <a:r>
              <a:rPr lang="it-IT" sz="2400" b="1" dirty="0" smtClean="0"/>
              <a:t> de la </a:t>
            </a:r>
            <a:r>
              <a:rPr lang="it-IT" sz="2400" b="1" dirty="0" err="1" smtClean="0"/>
              <a:t>Quatrième</a:t>
            </a:r>
            <a:r>
              <a:rPr lang="it-IT" sz="2400" b="1" dirty="0" smtClean="0"/>
              <a:t> </a:t>
            </a:r>
            <a:r>
              <a:rPr lang="it-IT" sz="2400" b="1" dirty="0" err="1" smtClean="0"/>
              <a:t>République</a:t>
            </a:r>
            <a:r>
              <a:rPr lang="it-IT" sz="2400" b="1" dirty="0" smtClean="0"/>
              <a:t> (1946),</a:t>
            </a:r>
            <a:r>
              <a:rPr lang="it-IT" sz="2400" dirty="0" smtClean="0"/>
              <a:t> mais </a:t>
            </a:r>
            <a:r>
              <a:rPr lang="it-IT" sz="2400" dirty="0" err="1" smtClean="0"/>
              <a:t>pas</a:t>
            </a:r>
            <a:r>
              <a:rPr lang="it-IT" sz="2400" dirty="0" smtClean="0"/>
              <a:t> </a:t>
            </a:r>
            <a:r>
              <a:rPr lang="it-IT" sz="2400" dirty="0" err="1" smtClean="0"/>
              <a:t>dans</a:t>
            </a:r>
            <a:r>
              <a:rPr lang="it-IT" sz="2400" dirty="0" smtClean="0"/>
              <a:t> le texte.</a:t>
            </a:r>
          </a:p>
          <a:p>
            <a:r>
              <a:rPr lang="fr-FR" sz="2400" b="1" dirty="0"/>
              <a:t>Préambule </a:t>
            </a:r>
          </a:p>
          <a:p>
            <a:pPr algn="just"/>
            <a:r>
              <a:rPr lang="fr-FR" sz="2400" dirty="0"/>
              <a:t>Au lendemain de la victoire remportée par les peuples libres sur les régimes qui ont tenté d'asservir et de dégrader la personne humaine, le peuple français proclame à nouveau que tout être humain, </a:t>
            </a:r>
            <a:r>
              <a:rPr lang="fr-FR" sz="2400" b="1" dirty="0"/>
              <a:t>sans distinction de race</a:t>
            </a:r>
            <a:r>
              <a:rPr lang="fr-FR" sz="2400" dirty="0"/>
              <a:t>, de religion ni de croyance, possède des droits inaliénables et sacrés. Il réaffirme solennellement les droits et libertés de l'homme et du citoyen consacrés par la Déclaration des droits de 1789 et les principes fondamentaux reconnus par les lois de la République. </a:t>
            </a:r>
          </a:p>
          <a:p>
            <a:endParaRPr lang="it-IT" sz="2400" dirty="0"/>
          </a:p>
        </p:txBody>
      </p:sp>
    </p:spTree>
    <p:extLst>
      <p:ext uri="{BB962C8B-B14F-4D97-AF65-F5344CB8AC3E}">
        <p14:creationId xmlns:p14="http://schemas.microsoft.com/office/powerpoint/2010/main" val="20691993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i="1" dirty="0">
                <a:latin typeface="Arial" charset="0"/>
                <a:ea typeface="ＭＳ Ｐゴシック" charset="0"/>
              </a:rPr>
              <a:t>Déclaration universelle des droits de l'homme</a:t>
            </a:r>
            <a:r>
              <a:rPr lang="en-US" sz="2800" dirty="0">
                <a:latin typeface="Arial" charset="0"/>
                <a:ea typeface="ＭＳ Ｐゴシック" charset="0"/>
              </a:rPr>
              <a:t/>
            </a:r>
            <a:br>
              <a:rPr lang="en-US" sz="2800" dirty="0">
                <a:latin typeface="Arial" charset="0"/>
                <a:ea typeface="ＭＳ Ｐゴシック" charset="0"/>
              </a:rPr>
            </a:br>
            <a:r>
              <a:rPr lang="en-US" sz="2800" dirty="0" smtClean="0">
                <a:latin typeface="Arial" charset="0"/>
                <a:ea typeface="ＭＳ Ｐゴシック" charset="0"/>
              </a:rPr>
              <a:t>1948</a:t>
            </a:r>
            <a:endParaRPr lang="fr-FR" sz="2800" dirty="0"/>
          </a:p>
        </p:txBody>
      </p:sp>
      <p:sp>
        <p:nvSpPr>
          <p:cNvPr id="3" name="Content Placeholder 2"/>
          <p:cNvSpPr>
            <a:spLocks noGrp="1"/>
          </p:cNvSpPr>
          <p:nvPr>
            <p:ph idx="1"/>
          </p:nvPr>
        </p:nvSpPr>
        <p:spPr/>
        <p:txBody>
          <a:bodyPr>
            <a:normAutofit/>
          </a:bodyPr>
          <a:lstStyle/>
          <a:p>
            <a:r>
              <a:rPr lang="fr-FR" sz="2400" b="1" dirty="0"/>
              <a:t>Article 2</a:t>
            </a:r>
            <a:br>
              <a:rPr lang="fr-FR" sz="2400" b="1" dirty="0"/>
            </a:br>
            <a:r>
              <a:rPr lang="fr-FR" sz="2400" b="1" dirty="0"/>
              <a:t> </a:t>
            </a:r>
          </a:p>
          <a:p>
            <a:pPr algn="just"/>
            <a:r>
              <a:rPr lang="fr-FR" sz="2400" dirty="0"/>
              <a:t>1. Chacun peut se prévaloir de tous les droits et de toutes les libertés proclamés dans la présente Déclaration, sans distinction aucune, </a:t>
            </a:r>
            <a:r>
              <a:rPr lang="fr-FR" sz="2400" b="1" dirty="0"/>
              <a:t>notamment de race</a:t>
            </a:r>
            <a:r>
              <a:rPr lang="fr-FR" sz="2400" dirty="0"/>
              <a:t>, de couleur, de sexe, de langue, de religion, d'opinion politique ou de toute autre opinion, d'origine nationale ou sociale, de fortune, de naissance ou de toute autre situation.</a:t>
            </a:r>
          </a:p>
          <a:p>
            <a:endParaRPr lang="fr-FR" sz="2400" dirty="0"/>
          </a:p>
        </p:txBody>
      </p:sp>
    </p:spTree>
    <p:extLst>
      <p:ext uri="{BB962C8B-B14F-4D97-AF65-F5344CB8AC3E}">
        <p14:creationId xmlns:p14="http://schemas.microsoft.com/office/powerpoint/2010/main" val="1570672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Observations hebdomadaires</a:t>
            </a:r>
            <a:br>
              <a:rPr lang="fr-CA" sz="2800" dirty="0" smtClean="0"/>
            </a:br>
            <a:r>
              <a:rPr lang="fr-CA" sz="2800" i="1" dirty="0" smtClean="0"/>
              <a:t>Libération</a:t>
            </a:r>
            <a:r>
              <a:rPr lang="fr-CA" sz="2800" dirty="0" smtClean="0"/>
              <a:t> 18 février 2021</a:t>
            </a:r>
            <a:endParaRPr lang="fr-CA" sz="2800" dirty="0"/>
          </a:p>
        </p:txBody>
      </p:sp>
      <p:pic>
        <p:nvPicPr>
          <p:cNvPr id="4" name="Segnaposto contenuto 3" descr="2021-02-18_large.jpg"/>
          <p:cNvPicPr>
            <a:picLocks noGrp="1" noChangeAspect="1"/>
          </p:cNvPicPr>
          <p:nvPr>
            <p:ph idx="1"/>
          </p:nvPr>
        </p:nvPicPr>
        <p:blipFill>
          <a:blip r:embed="rId2">
            <a:extLst>
              <a:ext uri="{28A0092B-C50C-407E-A947-70E740481C1C}">
                <a14:useLocalDpi xmlns:a14="http://schemas.microsoft.com/office/drawing/2010/main" val="0"/>
              </a:ext>
            </a:extLst>
          </a:blip>
          <a:srcRect l="-66978" r="-66978"/>
          <a:stretch>
            <a:fillRect/>
          </a:stretch>
        </p:blipFill>
        <p:spPr/>
      </p:pic>
    </p:spTree>
    <p:extLst>
      <p:ext uri="{BB962C8B-B14F-4D97-AF65-F5344CB8AC3E}">
        <p14:creationId xmlns:p14="http://schemas.microsoft.com/office/powerpoint/2010/main" val="4577762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fr-FR" sz="2800" i="1" dirty="0" smtClean="0"/>
              <a:t>Race</a:t>
            </a:r>
            <a:r>
              <a:rPr lang="fr-FR" sz="2800" dirty="0" smtClean="0"/>
              <a:t> aujourd’hui dans les textes législatifs</a:t>
            </a:r>
            <a:endParaRPr lang="it-IT" sz="2000" dirty="0"/>
          </a:p>
        </p:txBody>
      </p:sp>
      <p:sp>
        <p:nvSpPr>
          <p:cNvPr id="3" name="Segnaposto contenuto 2"/>
          <p:cNvSpPr>
            <a:spLocks noGrp="1"/>
          </p:cNvSpPr>
          <p:nvPr>
            <p:ph idx="1"/>
          </p:nvPr>
        </p:nvSpPr>
        <p:spPr/>
        <p:txBody>
          <a:bodyPr>
            <a:normAutofit fontScale="92500" lnSpcReduction="20000"/>
          </a:bodyPr>
          <a:lstStyle/>
          <a:p>
            <a:pPr algn="just"/>
            <a:r>
              <a:rPr lang="it-IT" sz="2400" dirty="0" err="1"/>
              <a:t>Rappelons</a:t>
            </a:r>
            <a:r>
              <a:rPr lang="it-IT" sz="2400" dirty="0"/>
              <a:t> </a:t>
            </a:r>
            <a:r>
              <a:rPr lang="it-IT" sz="2400" dirty="0" err="1"/>
              <a:t>que</a:t>
            </a:r>
            <a:r>
              <a:rPr lang="it-IT" sz="2400" dirty="0"/>
              <a:t> la </a:t>
            </a:r>
            <a:r>
              <a:rPr lang="it-IT" sz="2400" dirty="0" err="1"/>
              <a:t>présence</a:t>
            </a:r>
            <a:r>
              <a:rPr lang="it-IT" sz="2400" dirty="0"/>
              <a:t> </a:t>
            </a:r>
            <a:r>
              <a:rPr lang="it-IT" sz="2400" dirty="0" err="1"/>
              <a:t>du</a:t>
            </a:r>
            <a:r>
              <a:rPr lang="it-IT" sz="2400" dirty="0"/>
              <a:t> </a:t>
            </a:r>
            <a:r>
              <a:rPr lang="it-IT" sz="2400" dirty="0" err="1"/>
              <a:t>mot</a:t>
            </a:r>
            <a:r>
              <a:rPr lang="it-IT" sz="2400" dirty="0"/>
              <a:t> « race » </a:t>
            </a:r>
            <a:r>
              <a:rPr lang="it-IT" sz="2400" dirty="0" err="1"/>
              <a:t>dans</a:t>
            </a:r>
            <a:r>
              <a:rPr lang="it-IT" sz="2400" dirty="0"/>
              <a:t> la </a:t>
            </a:r>
            <a:r>
              <a:rPr lang="it-IT" sz="2400" dirty="0" err="1"/>
              <a:t>législation</a:t>
            </a:r>
            <a:r>
              <a:rPr lang="it-IT" sz="2400" dirty="0"/>
              <a:t> </a:t>
            </a:r>
            <a:r>
              <a:rPr lang="it-IT" sz="2400" dirty="0" err="1"/>
              <a:t>fait</a:t>
            </a:r>
            <a:r>
              <a:rPr lang="it-IT" sz="2400" dirty="0"/>
              <a:t> l’</a:t>
            </a:r>
            <a:r>
              <a:rPr lang="it-IT" sz="2400" dirty="0" err="1"/>
              <a:t>objet</a:t>
            </a:r>
            <a:r>
              <a:rPr lang="it-IT" sz="2400" dirty="0"/>
              <a:t> de </a:t>
            </a:r>
            <a:r>
              <a:rPr lang="it-IT" sz="2400" dirty="0" err="1"/>
              <a:t>débats</a:t>
            </a:r>
            <a:r>
              <a:rPr lang="it-IT" sz="2400" dirty="0"/>
              <a:t> et de </a:t>
            </a:r>
            <a:r>
              <a:rPr lang="it-IT" sz="2400" dirty="0" err="1"/>
              <a:t>polémiques</a:t>
            </a:r>
            <a:r>
              <a:rPr lang="it-IT" sz="2400" dirty="0"/>
              <a:t> </a:t>
            </a:r>
            <a:r>
              <a:rPr lang="it-IT" sz="2400" dirty="0" err="1"/>
              <a:t>depuis</a:t>
            </a:r>
            <a:r>
              <a:rPr lang="it-IT" sz="2400" dirty="0"/>
              <a:t> </a:t>
            </a:r>
            <a:r>
              <a:rPr lang="it-IT" sz="2400" dirty="0" err="1"/>
              <a:t>plusieurs</a:t>
            </a:r>
            <a:r>
              <a:rPr lang="it-IT" sz="2400" dirty="0"/>
              <a:t> </a:t>
            </a:r>
            <a:r>
              <a:rPr lang="it-IT" sz="2400" dirty="0" err="1"/>
              <a:t>années</a:t>
            </a:r>
            <a:r>
              <a:rPr lang="it-IT" sz="2400" dirty="0"/>
              <a:t> en </a:t>
            </a:r>
            <a:r>
              <a:rPr lang="it-IT" sz="2400" dirty="0" err="1"/>
              <a:t>raison</a:t>
            </a:r>
            <a:r>
              <a:rPr lang="it-IT" sz="2400" dirty="0"/>
              <a:t> de la </a:t>
            </a:r>
            <a:r>
              <a:rPr lang="it-IT" sz="2400" dirty="0" err="1"/>
              <a:t>coloration</a:t>
            </a:r>
            <a:r>
              <a:rPr lang="it-IT" sz="2400" dirty="0"/>
              <a:t> </a:t>
            </a:r>
            <a:r>
              <a:rPr lang="it-IT" sz="2400" dirty="0" err="1"/>
              <a:t>péjorative</a:t>
            </a:r>
            <a:r>
              <a:rPr lang="it-IT" sz="2400" dirty="0"/>
              <a:t> de ce terme </a:t>
            </a:r>
            <a:r>
              <a:rPr lang="it-IT" sz="2400" dirty="0" err="1"/>
              <a:t>devenu</a:t>
            </a:r>
            <a:r>
              <a:rPr lang="it-IT" sz="2400" dirty="0"/>
              <a:t>, par </a:t>
            </a:r>
            <a:r>
              <a:rPr lang="it-IT" sz="2400" dirty="0" err="1"/>
              <a:t>extension</a:t>
            </a:r>
            <a:r>
              <a:rPr lang="it-IT" sz="2400" dirty="0"/>
              <a:t>, </a:t>
            </a:r>
            <a:r>
              <a:rPr lang="it-IT" sz="2400" dirty="0" err="1"/>
              <a:t>synonyme</a:t>
            </a:r>
            <a:r>
              <a:rPr lang="it-IT" sz="2400" dirty="0"/>
              <a:t> de l'</a:t>
            </a:r>
            <a:r>
              <a:rPr lang="it-IT" sz="2400" dirty="0" err="1"/>
              <a:t>idéologie</a:t>
            </a:r>
            <a:r>
              <a:rPr lang="it-IT" sz="2400" dirty="0"/>
              <a:t> </a:t>
            </a:r>
            <a:r>
              <a:rPr lang="it-IT" sz="2400" dirty="0" err="1"/>
              <a:t>raciste</a:t>
            </a:r>
            <a:r>
              <a:rPr lang="it-IT" sz="2400" dirty="0"/>
              <a:t> qui en </a:t>
            </a:r>
            <a:r>
              <a:rPr lang="it-IT" sz="2400" dirty="0" err="1"/>
              <a:t>découle</a:t>
            </a:r>
            <a:r>
              <a:rPr lang="it-IT" sz="2400" dirty="0"/>
              <a:t>. En 2012, le </a:t>
            </a:r>
            <a:r>
              <a:rPr lang="it-IT" sz="2400" dirty="0" err="1"/>
              <a:t>candidat</a:t>
            </a:r>
            <a:r>
              <a:rPr lang="it-IT" sz="2400" dirty="0"/>
              <a:t> à l’</a:t>
            </a:r>
            <a:r>
              <a:rPr lang="it-IT" sz="2400" dirty="0" err="1"/>
              <a:t>élection</a:t>
            </a:r>
            <a:r>
              <a:rPr lang="it-IT" sz="2400" dirty="0"/>
              <a:t> </a:t>
            </a:r>
            <a:r>
              <a:rPr lang="it-IT" sz="2400" dirty="0" err="1"/>
              <a:t>présidentielle</a:t>
            </a:r>
            <a:r>
              <a:rPr lang="it-IT" sz="2400" dirty="0"/>
              <a:t>, François </a:t>
            </a:r>
            <a:r>
              <a:rPr lang="it-IT" sz="2400" dirty="0" err="1"/>
              <a:t>Hollande</a:t>
            </a:r>
            <a:r>
              <a:rPr lang="it-IT" sz="2400" dirty="0"/>
              <a:t>, </a:t>
            </a:r>
            <a:r>
              <a:rPr lang="it-IT" sz="2400" dirty="0" err="1"/>
              <a:t>avait</a:t>
            </a:r>
            <a:r>
              <a:rPr lang="it-IT" sz="2400" dirty="0"/>
              <a:t> </a:t>
            </a:r>
            <a:r>
              <a:rPr lang="it-IT" sz="2400" dirty="0" err="1"/>
              <a:t>affirmé</a:t>
            </a:r>
            <a:r>
              <a:rPr lang="it-IT" sz="2400" dirty="0"/>
              <a:t> : « Il </a:t>
            </a:r>
            <a:r>
              <a:rPr lang="it-IT" sz="2400" dirty="0" err="1"/>
              <a:t>n'y</a:t>
            </a:r>
            <a:r>
              <a:rPr lang="it-IT" sz="2400" dirty="0"/>
              <a:t> a </a:t>
            </a:r>
            <a:r>
              <a:rPr lang="it-IT" sz="2400" dirty="0" err="1"/>
              <a:t>pas</a:t>
            </a:r>
            <a:r>
              <a:rPr lang="it-IT" sz="2400" dirty="0"/>
              <a:t> de </a:t>
            </a:r>
            <a:r>
              <a:rPr lang="it-IT" sz="2400" dirty="0" err="1"/>
              <a:t>place</a:t>
            </a:r>
            <a:r>
              <a:rPr lang="it-IT" sz="2400" dirty="0"/>
              <a:t> </a:t>
            </a:r>
            <a:r>
              <a:rPr lang="it-IT" sz="2400" dirty="0" err="1"/>
              <a:t>dans</a:t>
            </a:r>
            <a:r>
              <a:rPr lang="it-IT" sz="2400" dirty="0"/>
              <a:t> la </a:t>
            </a:r>
            <a:r>
              <a:rPr lang="it-IT" sz="2400" dirty="0" err="1"/>
              <a:t>République</a:t>
            </a:r>
            <a:r>
              <a:rPr lang="it-IT" sz="2400" dirty="0"/>
              <a:t> pour la race. Et c'est </a:t>
            </a:r>
            <a:r>
              <a:rPr lang="it-IT" sz="2400" dirty="0" err="1"/>
              <a:t>pourquoi</a:t>
            </a:r>
            <a:r>
              <a:rPr lang="it-IT" sz="2400" dirty="0"/>
              <a:t> je demanderai, </a:t>
            </a:r>
            <a:r>
              <a:rPr lang="it-IT" sz="2400" dirty="0" err="1"/>
              <a:t>au</a:t>
            </a:r>
            <a:r>
              <a:rPr lang="it-IT" sz="2400" dirty="0"/>
              <a:t> </a:t>
            </a:r>
            <a:r>
              <a:rPr lang="it-IT" sz="2400" dirty="0" err="1"/>
              <a:t>lendemain</a:t>
            </a:r>
            <a:r>
              <a:rPr lang="it-IT" sz="2400" dirty="0"/>
              <a:t> de la </a:t>
            </a:r>
            <a:r>
              <a:rPr lang="it-IT" sz="2400" dirty="0" err="1"/>
              <a:t>présidentielle</a:t>
            </a:r>
            <a:r>
              <a:rPr lang="it-IT" sz="2400" dirty="0"/>
              <a:t>, </a:t>
            </a:r>
            <a:r>
              <a:rPr lang="it-IT" sz="2400" dirty="0" err="1"/>
              <a:t>au</a:t>
            </a:r>
            <a:r>
              <a:rPr lang="it-IT" sz="2400" dirty="0"/>
              <a:t> </a:t>
            </a:r>
            <a:r>
              <a:rPr lang="it-IT" sz="2400" dirty="0" err="1"/>
              <a:t>Parlement</a:t>
            </a:r>
            <a:r>
              <a:rPr lang="it-IT" sz="2400" dirty="0"/>
              <a:t> de </a:t>
            </a:r>
            <a:r>
              <a:rPr lang="it-IT" sz="2400" dirty="0" err="1"/>
              <a:t>supprimer</a:t>
            </a:r>
            <a:r>
              <a:rPr lang="it-IT" sz="2400" dirty="0"/>
              <a:t> le </a:t>
            </a:r>
            <a:r>
              <a:rPr lang="it-IT" sz="2400" dirty="0" err="1"/>
              <a:t>mot</a:t>
            </a:r>
            <a:r>
              <a:rPr lang="it-IT" sz="2400" dirty="0"/>
              <a:t> race de </a:t>
            </a:r>
            <a:r>
              <a:rPr lang="it-IT" sz="2400" dirty="0" err="1"/>
              <a:t>notre</a:t>
            </a:r>
            <a:r>
              <a:rPr lang="it-IT" sz="2400" dirty="0"/>
              <a:t> </a:t>
            </a:r>
            <a:r>
              <a:rPr lang="it-IT" sz="2400" dirty="0" err="1"/>
              <a:t>Constitution</a:t>
            </a:r>
            <a:r>
              <a:rPr lang="it-IT" sz="2400" dirty="0"/>
              <a:t> ». </a:t>
            </a:r>
          </a:p>
          <a:p>
            <a:pPr algn="just"/>
            <a:r>
              <a:rPr lang="it-IT" sz="2400" dirty="0"/>
              <a:t>Si l'</a:t>
            </a:r>
            <a:r>
              <a:rPr lang="it-IT" sz="2400" dirty="0" err="1"/>
              <a:t>Assemblée</a:t>
            </a:r>
            <a:r>
              <a:rPr lang="it-IT" sz="2400" dirty="0"/>
              <a:t> </a:t>
            </a:r>
            <a:r>
              <a:rPr lang="it-IT" sz="2400" dirty="0" err="1"/>
              <a:t>nationale</a:t>
            </a:r>
            <a:r>
              <a:rPr lang="it-IT" sz="2400" dirty="0"/>
              <a:t> </a:t>
            </a:r>
            <a:r>
              <a:rPr lang="it-IT" sz="2400" dirty="0" err="1"/>
              <a:t>avait</a:t>
            </a:r>
            <a:r>
              <a:rPr lang="it-IT" sz="2400" dirty="0"/>
              <a:t> </a:t>
            </a:r>
            <a:r>
              <a:rPr lang="it-IT" sz="2400" dirty="0" err="1"/>
              <a:t>adopté</a:t>
            </a:r>
            <a:r>
              <a:rPr lang="it-IT" sz="2400" dirty="0"/>
              <a:t> le 16 mai 2013 une </a:t>
            </a:r>
            <a:r>
              <a:rPr lang="it-IT" sz="2400" dirty="0" err="1"/>
              <a:t>proposition</a:t>
            </a:r>
            <a:r>
              <a:rPr lang="it-IT" sz="2400" dirty="0"/>
              <a:t> de </a:t>
            </a:r>
            <a:r>
              <a:rPr lang="it-IT" sz="2400" dirty="0" err="1"/>
              <a:t>loi</a:t>
            </a:r>
            <a:r>
              <a:rPr lang="it-IT" sz="2400" dirty="0"/>
              <a:t> (n° 218) </a:t>
            </a:r>
            <a:r>
              <a:rPr lang="it-IT" sz="2400" dirty="0" err="1"/>
              <a:t>tendant</a:t>
            </a:r>
            <a:r>
              <a:rPr lang="it-IT" sz="2400" dirty="0"/>
              <a:t> à la </a:t>
            </a:r>
            <a:r>
              <a:rPr lang="it-IT" sz="2400" dirty="0" err="1"/>
              <a:t>suppression</a:t>
            </a:r>
            <a:r>
              <a:rPr lang="it-IT" sz="2400" dirty="0"/>
              <a:t> </a:t>
            </a:r>
            <a:r>
              <a:rPr lang="it-IT" sz="2400" dirty="0" err="1"/>
              <a:t>du</a:t>
            </a:r>
            <a:r>
              <a:rPr lang="it-IT" sz="2400" dirty="0"/>
              <a:t> </a:t>
            </a:r>
            <a:r>
              <a:rPr lang="it-IT" sz="2400" dirty="0" err="1"/>
              <a:t>mot</a:t>
            </a:r>
            <a:r>
              <a:rPr lang="it-IT" sz="2400" dirty="0"/>
              <a:t> « race » de </a:t>
            </a:r>
            <a:r>
              <a:rPr lang="it-IT" sz="2400" dirty="0" err="1"/>
              <a:t>notre</a:t>
            </a:r>
            <a:r>
              <a:rPr lang="it-IT" sz="2400" dirty="0"/>
              <a:t> </a:t>
            </a:r>
            <a:r>
              <a:rPr lang="it-IT" sz="2400" dirty="0" err="1"/>
              <a:t>législation</a:t>
            </a:r>
            <a:r>
              <a:rPr lang="it-IT" sz="2400" dirty="0"/>
              <a:t> qui n’</a:t>
            </a:r>
            <a:r>
              <a:rPr lang="it-IT" sz="2400" dirty="0" err="1"/>
              <a:t>avait</a:t>
            </a:r>
            <a:r>
              <a:rPr lang="it-IT" sz="2400" dirty="0"/>
              <a:t> </a:t>
            </a:r>
            <a:r>
              <a:rPr lang="it-IT" sz="2400" dirty="0" err="1"/>
              <a:t>finalement</a:t>
            </a:r>
            <a:r>
              <a:rPr lang="it-IT" sz="2400" dirty="0"/>
              <a:t> </a:t>
            </a:r>
            <a:r>
              <a:rPr lang="it-IT" sz="2400" dirty="0" err="1"/>
              <a:t>pas</a:t>
            </a:r>
            <a:r>
              <a:rPr lang="it-IT" sz="2400" dirty="0"/>
              <a:t> vu le jour, c’est </a:t>
            </a:r>
            <a:r>
              <a:rPr lang="it-IT" sz="2400" dirty="0" err="1"/>
              <a:t>chose</a:t>
            </a:r>
            <a:r>
              <a:rPr lang="it-IT" sz="2400" dirty="0"/>
              <a:t> </a:t>
            </a:r>
            <a:r>
              <a:rPr lang="it-IT" sz="2400" dirty="0" err="1"/>
              <a:t>faite</a:t>
            </a:r>
            <a:r>
              <a:rPr lang="it-IT" sz="2400" dirty="0"/>
              <a:t> </a:t>
            </a:r>
            <a:r>
              <a:rPr lang="it-IT" sz="2400" dirty="0" err="1"/>
              <a:t>aujourd’hui</a:t>
            </a:r>
            <a:r>
              <a:rPr lang="it-IT" sz="2400" dirty="0"/>
              <a:t> </a:t>
            </a:r>
            <a:r>
              <a:rPr lang="it-IT" sz="2400" dirty="0" err="1"/>
              <a:t>au</a:t>
            </a:r>
            <a:r>
              <a:rPr lang="it-IT" sz="2400" dirty="0"/>
              <a:t> </a:t>
            </a:r>
            <a:r>
              <a:rPr lang="it-IT" sz="2400" dirty="0" err="1"/>
              <a:t>sein</a:t>
            </a:r>
            <a:r>
              <a:rPr lang="it-IT" sz="2400" dirty="0"/>
              <a:t> </a:t>
            </a:r>
            <a:r>
              <a:rPr lang="it-IT" sz="2400" dirty="0" err="1"/>
              <a:t>du</a:t>
            </a:r>
            <a:r>
              <a:rPr lang="it-IT" sz="2400" dirty="0"/>
              <a:t> </a:t>
            </a:r>
            <a:r>
              <a:rPr lang="it-IT" sz="2400" b="1" dirty="0"/>
              <a:t>Code </a:t>
            </a:r>
            <a:r>
              <a:rPr lang="it-IT" sz="2400" b="1" dirty="0" err="1"/>
              <a:t>pénal</a:t>
            </a:r>
            <a:r>
              <a:rPr lang="it-IT" sz="2400" b="1" dirty="0"/>
              <a:t>, </a:t>
            </a:r>
            <a:r>
              <a:rPr lang="it-IT" sz="2400" b="1" dirty="0" err="1"/>
              <a:t>du</a:t>
            </a:r>
            <a:r>
              <a:rPr lang="it-IT" sz="2400" b="1" dirty="0"/>
              <a:t> Code de </a:t>
            </a:r>
            <a:r>
              <a:rPr lang="it-IT" sz="2400" b="1" dirty="0" err="1"/>
              <a:t>procédure</a:t>
            </a:r>
            <a:r>
              <a:rPr lang="it-IT" sz="2400" b="1" dirty="0"/>
              <a:t> </a:t>
            </a:r>
            <a:r>
              <a:rPr lang="it-IT" sz="2400" b="1" dirty="0" err="1"/>
              <a:t>pénale</a:t>
            </a:r>
            <a:r>
              <a:rPr lang="it-IT" sz="2400" b="1" dirty="0"/>
              <a:t> et de la </a:t>
            </a:r>
            <a:r>
              <a:rPr lang="it-IT" sz="2400" b="1" dirty="0" err="1"/>
              <a:t>loi</a:t>
            </a:r>
            <a:r>
              <a:rPr lang="it-IT" sz="2400" b="1" dirty="0"/>
              <a:t> </a:t>
            </a:r>
            <a:r>
              <a:rPr lang="it-IT" sz="2400" b="1" dirty="0" err="1"/>
              <a:t>du</a:t>
            </a:r>
            <a:r>
              <a:rPr lang="it-IT" sz="2400" b="1" dirty="0"/>
              <a:t> 29 </a:t>
            </a:r>
            <a:r>
              <a:rPr lang="it-IT" sz="2400" b="1" dirty="0" err="1"/>
              <a:t>juillet</a:t>
            </a:r>
            <a:r>
              <a:rPr lang="it-IT" sz="2400" b="1" dirty="0"/>
              <a:t> 1881 </a:t>
            </a:r>
            <a:r>
              <a:rPr lang="it-IT" sz="2400" b="1" dirty="0" err="1"/>
              <a:t>sur</a:t>
            </a:r>
            <a:r>
              <a:rPr lang="it-IT" sz="2400" b="1" dirty="0"/>
              <a:t> la </a:t>
            </a:r>
            <a:r>
              <a:rPr lang="it-IT" sz="2400" b="1" dirty="0" err="1"/>
              <a:t>liberté</a:t>
            </a:r>
            <a:r>
              <a:rPr lang="it-IT" sz="2400" b="1" dirty="0"/>
              <a:t> de la presse</a:t>
            </a:r>
            <a:r>
              <a:rPr lang="it-IT" sz="2400" b="1" dirty="0" smtClean="0"/>
              <a:t>.</a:t>
            </a:r>
          </a:p>
          <a:p>
            <a:pPr marL="0" indent="0" algn="just">
              <a:buNone/>
            </a:pPr>
            <a:r>
              <a:rPr lang="fr-FR" sz="2400" dirty="0" smtClean="0">
                <a:hlinkClick r:id="rId2"/>
              </a:rPr>
              <a:t>https</a:t>
            </a:r>
            <a:r>
              <a:rPr lang="fr-FR" sz="2400" dirty="0">
                <a:hlinkClick r:id="rId2"/>
              </a:rPr>
              <a:t>://actu.dalloz-etudiant.fr/a-la-une/article/disparition-du-mot-race-de-la-legislationpenale</a:t>
            </a:r>
            <a:r>
              <a:rPr lang="fr-FR" sz="2400" dirty="0"/>
              <a:t> 12 sept 2017</a:t>
            </a:r>
            <a:endParaRPr lang="it-IT" sz="2400" b="1" dirty="0"/>
          </a:p>
          <a:p>
            <a:endParaRPr lang="it-IT" sz="2400" dirty="0"/>
          </a:p>
        </p:txBody>
      </p:sp>
    </p:spTree>
    <p:extLst>
      <p:ext uri="{BB962C8B-B14F-4D97-AF65-F5344CB8AC3E}">
        <p14:creationId xmlns:p14="http://schemas.microsoft.com/office/powerpoint/2010/main" val="25531170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a:t>Race</a:t>
            </a:r>
            <a:r>
              <a:rPr lang="fr-FR" sz="2800" dirty="0"/>
              <a:t> aujourd’hui dans les textes législatifs</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a:ea typeface="ＭＳ Ｐゴシック" charset="0"/>
              </a:rPr>
              <a:t>Le </a:t>
            </a:r>
            <a:r>
              <a:rPr lang="it-IT" sz="2400" dirty="0" err="1">
                <a:ea typeface="ＭＳ Ｐゴシック" charset="0"/>
              </a:rPr>
              <a:t>décret</a:t>
            </a:r>
            <a:r>
              <a:rPr lang="it-IT" sz="2400" dirty="0">
                <a:ea typeface="ＭＳ Ｐゴシック" charset="0"/>
              </a:rPr>
              <a:t> n° 2017-1230 </a:t>
            </a:r>
            <a:r>
              <a:rPr lang="it-IT" sz="2400" dirty="0" err="1">
                <a:ea typeface="ＭＳ Ｐゴシック" charset="0"/>
              </a:rPr>
              <a:t>du</a:t>
            </a:r>
            <a:r>
              <a:rPr lang="it-IT" sz="2400" dirty="0">
                <a:ea typeface="ＭＳ Ｐゴシック" charset="0"/>
              </a:rPr>
              <a:t> 3 </a:t>
            </a:r>
            <a:r>
              <a:rPr lang="it-IT" sz="2400" dirty="0" err="1">
                <a:ea typeface="ＭＳ Ｐゴシック" charset="0"/>
              </a:rPr>
              <a:t>août</a:t>
            </a:r>
            <a:r>
              <a:rPr lang="it-IT" sz="2400" dirty="0">
                <a:ea typeface="ＭＳ Ｐゴシック" charset="0"/>
              </a:rPr>
              <a:t> 2017 s’</a:t>
            </a:r>
            <a:r>
              <a:rPr lang="it-IT" sz="2400" dirty="0" err="1">
                <a:ea typeface="ＭＳ Ｐゴシック" charset="0"/>
              </a:rPr>
              <a:t>inscrit</a:t>
            </a:r>
            <a:r>
              <a:rPr lang="it-IT" sz="2400" dirty="0">
                <a:ea typeface="ＭＳ Ｐゴシック" charset="0"/>
              </a:rPr>
              <a:t> </a:t>
            </a:r>
            <a:r>
              <a:rPr lang="it-IT" sz="2400" dirty="0" err="1">
                <a:ea typeface="ＭＳ Ｐゴシック" charset="0"/>
              </a:rPr>
              <a:t>dans</a:t>
            </a:r>
            <a:r>
              <a:rPr lang="it-IT" sz="2400" dirty="0">
                <a:ea typeface="ＭＳ Ｐゴシック" charset="0"/>
              </a:rPr>
              <a:t> la </a:t>
            </a:r>
            <a:r>
              <a:rPr lang="it-IT" sz="2400" dirty="0" err="1">
                <a:ea typeface="ＭＳ Ｐゴシック" charset="0"/>
              </a:rPr>
              <a:t>lignée</a:t>
            </a:r>
            <a:r>
              <a:rPr lang="it-IT" sz="2400" dirty="0">
                <a:ea typeface="ＭＳ Ｐゴシック" charset="0"/>
              </a:rPr>
              <a:t> de la </a:t>
            </a:r>
            <a:r>
              <a:rPr lang="it-IT" sz="2400" dirty="0" err="1">
                <a:ea typeface="ＭＳ Ｐゴシック" charset="0"/>
              </a:rPr>
              <a:t>loi</a:t>
            </a:r>
            <a:r>
              <a:rPr lang="it-IT" sz="2400" dirty="0">
                <a:ea typeface="ＭＳ Ｐゴシック" charset="0"/>
              </a:rPr>
              <a:t> n° 2017-86 </a:t>
            </a:r>
            <a:r>
              <a:rPr lang="it-IT" sz="2400" dirty="0" err="1">
                <a:ea typeface="ＭＳ Ｐゴシック" charset="0"/>
              </a:rPr>
              <a:t>du</a:t>
            </a:r>
            <a:r>
              <a:rPr lang="it-IT" sz="2400" dirty="0">
                <a:ea typeface="ＭＳ Ｐゴシック" charset="0"/>
              </a:rPr>
              <a:t> 27 </a:t>
            </a:r>
            <a:r>
              <a:rPr lang="it-IT" sz="2400" dirty="0" err="1">
                <a:ea typeface="ＭＳ Ｐゴシック" charset="0"/>
              </a:rPr>
              <a:t>janvier</a:t>
            </a:r>
            <a:r>
              <a:rPr lang="it-IT" sz="2400" dirty="0">
                <a:ea typeface="ＭＳ Ｐゴシック" charset="0"/>
              </a:rPr>
              <a:t> 2017 relative à l'</a:t>
            </a:r>
            <a:r>
              <a:rPr lang="it-IT" sz="2400" dirty="0" err="1">
                <a:ea typeface="ＭＳ Ｐゴシック" charset="0"/>
              </a:rPr>
              <a:t>égalité</a:t>
            </a:r>
            <a:r>
              <a:rPr lang="it-IT" sz="2400" dirty="0">
                <a:ea typeface="ＭＳ Ｐゴシック" charset="0"/>
              </a:rPr>
              <a:t> et à la </a:t>
            </a:r>
            <a:r>
              <a:rPr lang="it-IT" sz="2400" dirty="0" err="1">
                <a:ea typeface="ＭＳ Ｐゴシック" charset="0"/>
              </a:rPr>
              <a:t>citoyenneté</a:t>
            </a:r>
            <a:r>
              <a:rPr lang="it-IT" sz="2400" dirty="0">
                <a:ea typeface="ＭＳ Ｐゴシック" charset="0"/>
              </a:rPr>
              <a:t>. </a:t>
            </a:r>
            <a:r>
              <a:rPr lang="mr-IN" sz="2400" dirty="0" smtClean="0">
                <a:ea typeface="ＭＳ Ｐゴシック" charset="0"/>
              </a:rPr>
              <a:t>…</a:t>
            </a:r>
            <a:r>
              <a:rPr lang="it-IT" sz="2400" dirty="0" smtClean="0">
                <a:ea typeface="ＭＳ Ｐゴシック" charset="0"/>
              </a:rPr>
              <a:t> Le </a:t>
            </a:r>
            <a:r>
              <a:rPr lang="it-IT" sz="2400" dirty="0">
                <a:ea typeface="ＭＳ Ｐゴシック" charset="0"/>
              </a:rPr>
              <a:t>texte </a:t>
            </a:r>
            <a:r>
              <a:rPr lang="it-IT" sz="2400" dirty="0" err="1">
                <a:ea typeface="ＭＳ Ｐゴシック" charset="0"/>
              </a:rPr>
              <a:t>élargit</a:t>
            </a:r>
            <a:r>
              <a:rPr lang="it-IT" sz="2400" dirty="0">
                <a:ea typeface="ＭＳ Ｐゴシック" charset="0"/>
              </a:rPr>
              <a:t> </a:t>
            </a:r>
            <a:r>
              <a:rPr lang="it-IT" sz="2400" dirty="0" err="1">
                <a:ea typeface="ＭＳ Ｐゴシック" charset="0"/>
              </a:rPr>
              <a:t>également</a:t>
            </a:r>
            <a:r>
              <a:rPr lang="it-IT" sz="2400" dirty="0">
                <a:ea typeface="ＭＳ Ｐゴシック" charset="0"/>
              </a:rPr>
              <a:t> </a:t>
            </a:r>
            <a:r>
              <a:rPr lang="it-IT" sz="2400" dirty="0" err="1">
                <a:ea typeface="ＭＳ Ｐゴシック" charset="0"/>
              </a:rPr>
              <a:t>ces</a:t>
            </a:r>
            <a:r>
              <a:rPr lang="it-IT" sz="2400" dirty="0">
                <a:ea typeface="ＭＳ Ｐゴシック" charset="0"/>
              </a:rPr>
              <a:t> </a:t>
            </a:r>
            <a:r>
              <a:rPr lang="it-IT" sz="2400" dirty="0" err="1">
                <a:ea typeface="ＭＳ Ｐゴシック" charset="0"/>
              </a:rPr>
              <a:t>infractions</a:t>
            </a:r>
            <a:r>
              <a:rPr lang="it-IT" sz="2400" dirty="0">
                <a:ea typeface="ＭＳ Ｐゴシック" charset="0"/>
              </a:rPr>
              <a:t> </a:t>
            </a:r>
            <a:r>
              <a:rPr lang="it-IT" sz="2400" dirty="0" err="1">
                <a:ea typeface="ＭＳ Ｐゴシック" charset="0"/>
              </a:rPr>
              <a:t>aux</a:t>
            </a:r>
            <a:r>
              <a:rPr lang="it-IT" sz="2400" dirty="0">
                <a:ea typeface="ＭＳ Ｐゴシック" charset="0"/>
              </a:rPr>
              <a:t> </a:t>
            </a:r>
            <a:r>
              <a:rPr lang="it-IT" sz="2400" dirty="0" err="1">
                <a:ea typeface="ＭＳ Ｐゴシック" charset="0"/>
              </a:rPr>
              <a:t>cas</a:t>
            </a:r>
            <a:r>
              <a:rPr lang="it-IT" sz="2400" dirty="0">
                <a:ea typeface="ＭＳ Ｐゴシック" charset="0"/>
              </a:rPr>
              <a:t> </a:t>
            </a:r>
            <a:r>
              <a:rPr lang="it-IT" sz="2400" dirty="0" err="1">
                <a:ea typeface="ＭＳ Ｐゴシック" charset="0"/>
              </a:rPr>
              <a:t>où</a:t>
            </a:r>
            <a:r>
              <a:rPr lang="it-IT" sz="2400" dirty="0">
                <a:ea typeface="ＭＳ Ｐゴシック" charset="0"/>
              </a:rPr>
              <a:t> </a:t>
            </a:r>
            <a:r>
              <a:rPr lang="it-IT" sz="2400" dirty="0" err="1">
                <a:ea typeface="ＭＳ Ｐゴシック" charset="0"/>
              </a:rPr>
              <a:t>elles</a:t>
            </a:r>
            <a:r>
              <a:rPr lang="it-IT" sz="2400" dirty="0">
                <a:ea typeface="ＭＳ Ｐゴシック" charset="0"/>
              </a:rPr>
              <a:t> </a:t>
            </a:r>
            <a:r>
              <a:rPr lang="it-IT" sz="2400" dirty="0" err="1">
                <a:ea typeface="ＭＳ Ｐゴシック" charset="0"/>
              </a:rPr>
              <a:t>sont</a:t>
            </a:r>
            <a:r>
              <a:rPr lang="it-IT" sz="2400" dirty="0">
                <a:ea typeface="ＭＳ Ｐゴシック" charset="0"/>
              </a:rPr>
              <a:t> </a:t>
            </a:r>
            <a:r>
              <a:rPr lang="it-IT" sz="2400" dirty="0" err="1">
                <a:ea typeface="ＭＳ Ｐゴシック" charset="0"/>
              </a:rPr>
              <a:t>commises</a:t>
            </a:r>
            <a:r>
              <a:rPr lang="it-IT" sz="2400" dirty="0">
                <a:ea typeface="ＭＳ Ｐゴシック" charset="0"/>
              </a:rPr>
              <a:t> en </a:t>
            </a:r>
            <a:r>
              <a:rPr lang="it-IT" sz="2400" dirty="0" err="1">
                <a:ea typeface="ＭＳ Ｐゴシック" charset="0"/>
              </a:rPr>
              <a:t>raison</a:t>
            </a:r>
            <a:r>
              <a:rPr lang="it-IT" sz="2400" dirty="0">
                <a:ea typeface="ＭＳ Ｐゴシック" charset="0"/>
              </a:rPr>
              <a:t> de l'</a:t>
            </a:r>
            <a:r>
              <a:rPr lang="it-IT" sz="2400" dirty="0" err="1">
                <a:ea typeface="ＭＳ Ｐゴシック" charset="0"/>
              </a:rPr>
              <a:t>identité</a:t>
            </a:r>
            <a:r>
              <a:rPr lang="it-IT" sz="2400" dirty="0">
                <a:ea typeface="ＭＳ Ｐゴシック" charset="0"/>
              </a:rPr>
              <a:t> de </a:t>
            </a:r>
            <a:r>
              <a:rPr lang="it-IT" sz="2400" dirty="0" err="1">
                <a:ea typeface="ＭＳ Ｐゴシック" charset="0"/>
              </a:rPr>
              <a:t>genre</a:t>
            </a:r>
            <a:r>
              <a:rPr lang="it-IT" sz="2400" dirty="0">
                <a:ea typeface="ＭＳ Ｐゴシック" charset="0"/>
              </a:rPr>
              <a:t> de la </a:t>
            </a:r>
            <a:r>
              <a:rPr lang="it-IT" sz="2400" dirty="0" err="1">
                <a:ea typeface="ＭＳ Ｐゴシック" charset="0"/>
              </a:rPr>
              <a:t>victime</a:t>
            </a:r>
            <a:r>
              <a:rPr lang="it-IT" sz="2400" dirty="0">
                <a:ea typeface="ＭＳ Ｐゴシック" charset="0"/>
              </a:rPr>
              <a:t>, </a:t>
            </a:r>
            <a:r>
              <a:rPr lang="it-IT" sz="2400" dirty="0" err="1">
                <a:ea typeface="ＭＳ Ｐゴシック" charset="0"/>
              </a:rPr>
              <a:t>afin</a:t>
            </a:r>
            <a:r>
              <a:rPr lang="it-IT" sz="2400" dirty="0">
                <a:ea typeface="ＭＳ Ｐゴシック" charset="0"/>
              </a:rPr>
              <a:t> de </a:t>
            </a:r>
            <a:r>
              <a:rPr lang="it-IT" sz="2400" dirty="0" err="1">
                <a:ea typeface="ＭＳ Ｐゴシック" charset="0"/>
              </a:rPr>
              <a:t>mieux</a:t>
            </a:r>
            <a:r>
              <a:rPr lang="it-IT" sz="2400" dirty="0">
                <a:ea typeface="ＭＳ Ｐゴシック" charset="0"/>
              </a:rPr>
              <a:t> </a:t>
            </a:r>
            <a:r>
              <a:rPr lang="it-IT" sz="2400" dirty="0" err="1">
                <a:ea typeface="ＭＳ Ｐゴシック" charset="0"/>
              </a:rPr>
              <a:t>lutter</a:t>
            </a:r>
            <a:r>
              <a:rPr lang="it-IT" sz="2400" dirty="0">
                <a:ea typeface="ＭＳ Ｐゴシック" charset="0"/>
              </a:rPr>
              <a:t> </a:t>
            </a:r>
            <a:r>
              <a:rPr lang="it-IT" sz="2400" dirty="0" err="1">
                <a:ea typeface="ＭＳ Ｐゴシック" charset="0"/>
              </a:rPr>
              <a:t>contre</a:t>
            </a:r>
            <a:r>
              <a:rPr lang="it-IT" sz="2400" dirty="0">
                <a:ea typeface="ＭＳ Ｐゴシック" charset="0"/>
              </a:rPr>
              <a:t> la</a:t>
            </a:r>
            <a:r>
              <a:rPr lang="it-IT" sz="2400" b="1" dirty="0">
                <a:ea typeface="ＭＳ Ｐゴシック" charset="0"/>
              </a:rPr>
              <a:t> </a:t>
            </a:r>
            <a:r>
              <a:rPr lang="it-IT" sz="2400" b="1" dirty="0" err="1">
                <a:ea typeface="ＭＳ Ｐゴシック" charset="0"/>
              </a:rPr>
              <a:t>transphobie</a:t>
            </a:r>
            <a:r>
              <a:rPr lang="it-IT" sz="2400" dirty="0">
                <a:ea typeface="ＭＳ Ｐゴシック" charset="0"/>
              </a:rPr>
              <a:t>. </a:t>
            </a:r>
            <a:endParaRPr lang="it-IT" sz="2400" dirty="0" smtClean="0">
              <a:ea typeface="ＭＳ Ｐゴシック" charset="0"/>
            </a:endParaRPr>
          </a:p>
          <a:p>
            <a:pPr algn="just"/>
            <a:r>
              <a:rPr lang="it-IT" sz="2400" dirty="0"/>
              <a:t>On </a:t>
            </a:r>
            <a:r>
              <a:rPr lang="it-IT" sz="2400" dirty="0" err="1"/>
              <a:t>soulignera</a:t>
            </a:r>
            <a:r>
              <a:rPr lang="it-IT" sz="2400" dirty="0"/>
              <a:t> </a:t>
            </a:r>
            <a:r>
              <a:rPr lang="it-IT" sz="2400" dirty="0" err="1"/>
              <a:t>surtout</a:t>
            </a:r>
            <a:r>
              <a:rPr lang="it-IT" sz="2400" dirty="0"/>
              <a:t> </a:t>
            </a:r>
            <a:r>
              <a:rPr lang="it-IT" sz="2400" dirty="0" err="1"/>
              <a:t>que</a:t>
            </a:r>
            <a:r>
              <a:rPr lang="it-IT" sz="2400" dirty="0"/>
              <a:t> le </a:t>
            </a:r>
            <a:r>
              <a:rPr lang="it-IT" sz="2400" dirty="0" err="1"/>
              <a:t>mot</a:t>
            </a:r>
            <a:r>
              <a:rPr lang="it-IT" sz="2400" dirty="0"/>
              <a:t> « race », « qui n’est </a:t>
            </a:r>
            <a:r>
              <a:rPr lang="it-IT" sz="2400" dirty="0" err="1"/>
              <a:t>pas</a:t>
            </a:r>
            <a:r>
              <a:rPr lang="it-IT" sz="2400" dirty="0"/>
              <a:t> </a:t>
            </a:r>
            <a:r>
              <a:rPr lang="it-IT" sz="2400" dirty="0" err="1"/>
              <a:t>applicable</a:t>
            </a:r>
            <a:r>
              <a:rPr lang="it-IT" sz="2400" dirty="0"/>
              <a:t> </a:t>
            </a:r>
            <a:r>
              <a:rPr lang="it-IT" sz="2400" dirty="0" err="1"/>
              <a:t>aux</a:t>
            </a:r>
            <a:r>
              <a:rPr lang="it-IT" sz="2400" dirty="0"/>
              <a:t> </a:t>
            </a:r>
            <a:r>
              <a:rPr lang="it-IT" sz="2400" dirty="0" err="1"/>
              <a:t>êtres</a:t>
            </a:r>
            <a:r>
              <a:rPr lang="it-IT" sz="2400" dirty="0"/>
              <a:t> </a:t>
            </a:r>
            <a:r>
              <a:rPr lang="it-IT" sz="2400" dirty="0" err="1"/>
              <a:t>humains</a:t>
            </a:r>
            <a:r>
              <a:rPr lang="it-IT" sz="2400" dirty="0"/>
              <a:t> » </a:t>
            </a:r>
            <a:r>
              <a:rPr lang="it-IT" sz="2400" dirty="0" err="1"/>
              <a:t>selon</a:t>
            </a:r>
            <a:r>
              <a:rPr lang="it-IT" sz="2400" dirty="0"/>
              <a:t> la </a:t>
            </a:r>
            <a:r>
              <a:rPr lang="it-IT" sz="2400" dirty="0" err="1"/>
              <a:t>notice</a:t>
            </a:r>
            <a:r>
              <a:rPr lang="it-IT" sz="2400" dirty="0"/>
              <a:t> </a:t>
            </a:r>
            <a:r>
              <a:rPr lang="it-IT" sz="2400" dirty="0" err="1"/>
              <a:t>du</a:t>
            </a:r>
            <a:r>
              <a:rPr lang="it-IT" sz="2400" dirty="0"/>
              <a:t> </a:t>
            </a:r>
            <a:r>
              <a:rPr lang="it-IT" sz="2400" dirty="0" err="1"/>
              <a:t>décret</a:t>
            </a:r>
            <a:r>
              <a:rPr lang="it-IT" sz="2400" dirty="0"/>
              <a:t>, a </a:t>
            </a:r>
            <a:r>
              <a:rPr lang="it-IT" sz="2400" dirty="0" err="1"/>
              <a:t>été</a:t>
            </a:r>
            <a:r>
              <a:rPr lang="it-IT" sz="2400" dirty="0"/>
              <a:t> </a:t>
            </a:r>
            <a:r>
              <a:rPr lang="it-IT" sz="2400" dirty="0" err="1"/>
              <a:t>remplacé</a:t>
            </a:r>
            <a:r>
              <a:rPr lang="it-IT" sz="2400" dirty="0"/>
              <a:t> par </a:t>
            </a:r>
            <a:r>
              <a:rPr lang="it-IT" sz="2400" dirty="0" err="1"/>
              <a:t>celui</a:t>
            </a:r>
            <a:r>
              <a:rPr lang="it-IT" sz="2400" dirty="0"/>
              <a:t> de «</a:t>
            </a:r>
            <a:r>
              <a:rPr lang="it-IT" sz="2400" b="1" dirty="0"/>
              <a:t> </a:t>
            </a:r>
            <a:r>
              <a:rPr lang="it-IT" sz="2400" b="1" dirty="0" err="1"/>
              <a:t>prétendue</a:t>
            </a:r>
            <a:r>
              <a:rPr lang="it-IT" sz="2400" b="1" dirty="0"/>
              <a:t> race »</a:t>
            </a:r>
            <a:r>
              <a:rPr lang="it-IT" sz="2400" dirty="0"/>
              <a:t>, </a:t>
            </a:r>
            <a:r>
              <a:rPr lang="it-IT" sz="2400" dirty="0" err="1"/>
              <a:t>comme</a:t>
            </a:r>
            <a:r>
              <a:rPr lang="it-IT" sz="2400" dirty="0"/>
              <a:t> cela </a:t>
            </a:r>
            <a:r>
              <a:rPr lang="it-IT" sz="2400" dirty="0" err="1"/>
              <a:t>avait</a:t>
            </a:r>
            <a:r>
              <a:rPr lang="it-IT" sz="2400" dirty="0"/>
              <a:t> </a:t>
            </a:r>
            <a:r>
              <a:rPr lang="it-IT" sz="2400" dirty="0" err="1"/>
              <a:t>été</a:t>
            </a:r>
            <a:r>
              <a:rPr lang="it-IT" sz="2400" dirty="0"/>
              <a:t> </a:t>
            </a:r>
            <a:r>
              <a:rPr lang="it-IT" sz="2400" dirty="0" err="1"/>
              <a:t>fait</a:t>
            </a:r>
            <a:r>
              <a:rPr lang="it-IT" sz="2400" dirty="0"/>
              <a:t> par la loi n° 2017-86 du 27 janvier 2017 relative à l'égalité et à la citoyenneté </a:t>
            </a:r>
            <a:r>
              <a:rPr lang="it-IT" sz="2400" dirty="0" err="1"/>
              <a:t>dans</a:t>
            </a:r>
            <a:r>
              <a:rPr lang="it-IT" sz="2400" dirty="0"/>
              <a:t> </a:t>
            </a:r>
            <a:r>
              <a:rPr lang="it-IT" sz="2400" dirty="0" err="1"/>
              <a:t>les</a:t>
            </a:r>
            <a:r>
              <a:rPr lang="it-IT" sz="2400" dirty="0"/>
              <a:t> </a:t>
            </a:r>
            <a:r>
              <a:rPr lang="it-IT" sz="2400" dirty="0" err="1"/>
              <a:t>dispositions</a:t>
            </a:r>
            <a:r>
              <a:rPr lang="it-IT" sz="2400" dirty="0"/>
              <a:t> </a:t>
            </a:r>
            <a:r>
              <a:rPr lang="it-IT" sz="2400" dirty="0" err="1"/>
              <a:t>législatives</a:t>
            </a:r>
            <a:r>
              <a:rPr lang="it-IT" sz="2400" dirty="0"/>
              <a:t> </a:t>
            </a:r>
            <a:r>
              <a:rPr lang="it-IT" sz="2400" dirty="0" err="1"/>
              <a:t>du</a:t>
            </a:r>
            <a:r>
              <a:rPr lang="it-IT" sz="2400" dirty="0"/>
              <a:t> Code </a:t>
            </a:r>
            <a:r>
              <a:rPr lang="it-IT" sz="2400" dirty="0" err="1"/>
              <a:t>pénal</a:t>
            </a:r>
            <a:r>
              <a:rPr lang="it-IT" sz="2400" dirty="0"/>
              <a:t> (V. C. </a:t>
            </a:r>
            <a:r>
              <a:rPr lang="it-IT" sz="2400" dirty="0" err="1"/>
              <a:t>pén</a:t>
            </a:r>
            <a:r>
              <a:rPr lang="it-IT" sz="2400" dirty="0"/>
              <a:t>., art. 132-76, 222-13) et par </a:t>
            </a:r>
            <a:r>
              <a:rPr lang="it-IT" sz="2400" dirty="0" err="1"/>
              <a:t>loi</a:t>
            </a:r>
            <a:r>
              <a:rPr lang="it-IT" sz="2400" dirty="0"/>
              <a:t> n° 2016-1047 </a:t>
            </a:r>
            <a:r>
              <a:rPr lang="it-IT" sz="2400" dirty="0" err="1"/>
              <a:t>du</a:t>
            </a:r>
            <a:r>
              <a:rPr lang="it-IT" sz="2400" dirty="0"/>
              <a:t> 18 novembre 2016 de </a:t>
            </a:r>
            <a:r>
              <a:rPr lang="it-IT" sz="2400" dirty="0" err="1"/>
              <a:t>modernisation</a:t>
            </a:r>
            <a:r>
              <a:rPr lang="it-IT" sz="2400" dirty="0"/>
              <a:t> de la </a:t>
            </a:r>
            <a:r>
              <a:rPr lang="it-IT" sz="2400" dirty="0" err="1"/>
              <a:t>justice</a:t>
            </a:r>
            <a:r>
              <a:rPr lang="it-IT" sz="2400" dirty="0"/>
              <a:t> </a:t>
            </a:r>
            <a:r>
              <a:rPr lang="it-IT" sz="2400" dirty="0" err="1"/>
              <a:t>du</a:t>
            </a:r>
            <a:r>
              <a:rPr lang="it-IT" sz="2400" dirty="0"/>
              <a:t> </a:t>
            </a:r>
            <a:r>
              <a:rPr lang="it-IT" sz="2400" dirty="0" err="1"/>
              <a:t>XXIe</a:t>
            </a:r>
            <a:r>
              <a:rPr lang="it-IT" sz="2400" dirty="0"/>
              <a:t> </a:t>
            </a:r>
            <a:r>
              <a:rPr lang="it-IT" sz="2400" dirty="0" err="1"/>
              <a:t>siècle</a:t>
            </a:r>
            <a:r>
              <a:rPr lang="it-IT" sz="2400" dirty="0"/>
              <a:t>, dite « </a:t>
            </a:r>
            <a:r>
              <a:rPr lang="it-IT" sz="2400" dirty="0" err="1"/>
              <a:t>loi</a:t>
            </a:r>
            <a:r>
              <a:rPr lang="it-IT" sz="2400" dirty="0"/>
              <a:t> J21 » (V. L. n° 2008-496 </a:t>
            </a:r>
            <a:r>
              <a:rPr lang="it-IT" sz="2400" dirty="0" err="1"/>
              <a:t>du</a:t>
            </a:r>
            <a:r>
              <a:rPr lang="it-IT" sz="2400" dirty="0"/>
              <a:t> 27 mai 2008 </a:t>
            </a:r>
            <a:r>
              <a:rPr lang="it-IT" sz="2400" dirty="0" err="1"/>
              <a:t>portant</a:t>
            </a:r>
            <a:r>
              <a:rPr lang="it-IT" sz="2400" dirty="0"/>
              <a:t> </a:t>
            </a:r>
            <a:r>
              <a:rPr lang="it-IT" sz="2400" dirty="0" err="1"/>
              <a:t>diverses</a:t>
            </a:r>
            <a:r>
              <a:rPr lang="it-IT" sz="2400" dirty="0"/>
              <a:t> </a:t>
            </a:r>
            <a:r>
              <a:rPr lang="it-IT" sz="2400" dirty="0" err="1"/>
              <a:t>dispositions</a:t>
            </a:r>
            <a:r>
              <a:rPr lang="it-IT" sz="2400" dirty="0"/>
              <a:t> </a:t>
            </a:r>
            <a:r>
              <a:rPr lang="it-IT" sz="2400" dirty="0" err="1"/>
              <a:t>d'adaptation</a:t>
            </a:r>
            <a:r>
              <a:rPr lang="it-IT" sz="2400" dirty="0"/>
              <a:t> </a:t>
            </a:r>
            <a:r>
              <a:rPr lang="it-IT" sz="2400" dirty="0" err="1"/>
              <a:t>au</a:t>
            </a:r>
            <a:r>
              <a:rPr lang="it-IT" sz="2400" dirty="0"/>
              <a:t> </a:t>
            </a:r>
            <a:r>
              <a:rPr lang="it-IT" sz="2400" dirty="0" err="1"/>
              <a:t>droit</a:t>
            </a:r>
            <a:r>
              <a:rPr lang="it-IT" sz="2400" dirty="0"/>
              <a:t> </a:t>
            </a:r>
            <a:r>
              <a:rPr lang="it-IT" sz="2400" dirty="0" err="1"/>
              <a:t>communautaire</a:t>
            </a:r>
            <a:r>
              <a:rPr lang="it-IT" sz="2400" dirty="0"/>
              <a:t> </a:t>
            </a:r>
            <a:r>
              <a:rPr lang="it-IT" sz="2400" dirty="0" err="1"/>
              <a:t>dans</a:t>
            </a:r>
            <a:r>
              <a:rPr lang="it-IT" sz="2400" dirty="0"/>
              <a:t> le </a:t>
            </a:r>
            <a:r>
              <a:rPr lang="it-IT" sz="2400" dirty="0" err="1"/>
              <a:t>domaine</a:t>
            </a:r>
            <a:r>
              <a:rPr lang="it-IT" sz="2400" dirty="0"/>
              <a:t> de la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discriminations</a:t>
            </a:r>
            <a:r>
              <a:rPr lang="it-IT" sz="2400" dirty="0"/>
              <a:t>, art. 1</a:t>
            </a:r>
            <a:r>
              <a:rPr lang="it-IT" sz="2400" baseline="30000" dirty="0"/>
              <a:t>er</a:t>
            </a:r>
            <a:r>
              <a:rPr lang="it-IT" sz="2400" dirty="0"/>
              <a:t> et 2).</a:t>
            </a:r>
            <a:endParaRPr lang="it-IT" sz="2400" dirty="0">
              <a:ea typeface="ＭＳ Ｐゴシック" charset="0"/>
            </a:endParaRPr>
          </a:p>
          <a:p>
            <a:pPr algn="just"/>
            <a:endParaRPr lang="fr-FR" sz="2400" dirty="0">
              <a:ea typeface="ＭＳ Ｐゴシック" charset="0"/>
            </a:endParaRPr>
          </a:p>
          <a:p>
            <a:endParaRPr lang="fr-CA" sz="2400" dirty="0"/>
          </a:p>
        </p:txBody>
      </p:sp>
    </p:spTree>
    <p:extLst>
      <p:ext uri="{BB962C8B-B14F-4D97-AF65-F5344CB8AC3E}">
        <p14:creationId xmlns:p14="http://schemas.microsoft.com/office/powerpoint/2010/main" val="3445189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hlinkClick r:id="rId2"/>
              </a:rPr>
              <a:t>Décret n° 2017-1230 du 3 août 2017 relatif aux provocations, diffamations et injures non publiques présentant un caractère raciste ou discriminatoire</a:t>
            </a:r>
            <a:endParaRPr lang="it-IT" sz="2800" dirty="0"/>
          </a:p>
        </p:txBody>
      </p:sp>
      <p:sp>
        <p:nvSpPr>
          <p:cNvPr id="3" name="Segnaposto contenuto 2"/>
          <p:cNvSpPr>
            <a:spLocks noGrp="1"/>
          </p:cNvSpPr>
          <p:nvPr>
            <p:ph idx="1"/>
          </p:nvPr>
        </p:nvSpPr>
        <p:spPr/>
        <p:txBody>
          <a:bodyPr>
            <a:normAutofit/>
          </a:bodyPr>
          <a:lstStyle/>
          <a:p>
            <a:r>
              <a:rPr lang="it-IT" sz="2400" dirty="0"/>
              <a:t>« </a:t>
            </a:r>
            <a:r>
              <a:rPr lang="it-IT" sz="2400" dirty="0" err="1"/>
              <a:t>Section</a:t>
            </a:r>
            <a:r>
              <a:rPr lang="it-IT" sz="2400" dirty="0"/>
              <a:t> III.-</a:t>
            </a:r>
            <a:r>
              <a:rPr lang="it-IT" sz="2400" dirty="0" err="1"/>
              <a:t>Des</a:t>
            </a:r>
            <a:r>
              <a:rPr lang="it-IT" sz="2400" dirty="0"/>
              <a:t> </a:t>
            </a:r>
            <a:r>
              <a:rPr lang="it-IT" sz="2400" dirty="0" err="1"/>
              <a:t>provocations</a:t>
            </a:r>
            <a:r>
              <a:rPr lang="it-IT" sz="2400" dirty="0"/>
              <a:t>, </a:t>
            </a:r>
            <a:r>
              <a:rPr lang="it-IT" sz="2400" dirty="0" err="1"/>
              <a:t>diffamations</a:t>
            </a:r>
            <a:r>
              <a:rPr lang="it-IT" sz="2400" dirty="0"/>
              <a:t> et </a:t>
            </a:r>
            <a:r>
              <a:rPr lang="it-IT" sz="2400" dirty="0" err="1"/>
              <a:t>injures</a:t>
            </a:r>
            <a:r>
              <a:rPr lang="it-IT" sz="2400" dirty="0"/>
              <a:t> non </a:t>
            </a:r>
            <a:r>
              <a:rPr lang="it-IT" sz="2400" dirty="0" err="1"/>
              <a:t>publiques</a:t>
            </a:r>
            <a:r>
              <a:rPr lang="it-IT" sz="2400" dirty="0"/>
              <a:t> </a:t>
            </a:r>
            <a:r>
              <a:rPr lang="it-IT" sz="2400" dirty="0" err="1"/>
              <a:t>présentant</a:t>
            </a:r>
            <a:r>
              <a:rPr lang="it-IT" sz="2400" dirty="0"/>
              <a:t> un </a:t>
            </a:r>
            <a:r>
              <a:rPr lang="it-IT" sz="2400" dirty="0" err="1"/>
              <a:t>caractère</a:t>
            </a:r>
            <a:r>
              <a:rPr lang="it-IT" sz="2400" dirty="0"/>
              <a:t> </a:t>
            </a:r>
            <a:r>
              <a:rPr lang="it-IT" sz="2400" dirty="0" err="1"/>
              <a:t>raciste</a:t>
            </a:r>
            <a:r>
              <a:rPr lang="it-IT" sz="2400" dirty="0"/>
              <a:t> </a:t>
            </a:r>
            <a:r>
              <a:rPr lang="it-IT" sz="2400" dirty="0" err="1"/>
              <a:t>ou</a:t>
            </a:r>
            <a:r>
              <a:rPr lang="it-IT" sz="2400" dirty="0"/>
              <a:t> </a:t>
            </a:r>
            <a:r>
              <a:rPr lang="it-IT" sz="2400" dirty="0" err="1"/>
              <a:t>discriminatoire</a:t>
            </a:r>
            <a:r>
              <a:rPr lang="it-IT" sz="2400" dirty="0"/>
              <a:t> » ; </a:t>
            </a:r>
            <a:br>
              <a:rPr lang="it-IT" sz="2400" dirty="0"/>
            </a:br>
            <a:r>
              <a:rPr lang="it-IT" sz="2400" dirty="0"/>
              <a:t>2° L'</a:t>
            </a:r>
            <a:r>
              <a:rPr lang="it-IT" sz="2400" dirty="0" err="1"/>
              <a:t>article</a:t>
            </a:r>
            <a:r>
              <a:rPr lang="it-IT" sz="2400" dirty="0"/>
              <a:t> </a:t>
            </a:r>
            <a:r>
              <a:rPr lang="it-IT" sz="2400" dirty="0" err="1"/>
              <a:t>R</a:t>
            </a:r>
            <a:r>
              <a:rPr lang="it-IT" sz="2400" dirty="0"/>
              <a:t>. 625-7 est </a:t>
            </a:r>
            <a:r>
              <a:rPr lang="it-IT" sz="2400" dirty="0" err="1"/>
              <a:t>ainsi</a:t>
            </a:r>
            <a:r>
              <a:rPr lang="it-IT" sz="2400" dirty="0"/>
              <a:t> </a:t>
            </a:r>
            <a:r>
              <a:rPr lang="it-IT" sz="2400" dirty="0" err="1"/>
              <a:t>modifié</a:t>
            </a:r>
            <a:r>
              <a:rPr lang="it-IT" sz="2400" dirty="0"/>
              <a:t> : </a:t>
            </a:r>
            <a:br>
              <a:rPr lang="it-IT" sz="2400" dirty="0"/>
            </a:br>
            <a:r>
              <a:rPr lang="it-IT" sz="2400" dirty="0"/>
              <a:t>a) </a:t>
            </a:r>
            <a:r>
              <a:rPr lang="it-IT" sz="2400" dirty="0" err="1"/>
              <a:t>Au</a:t>
            </a:r>
            <a:r>
              <a:rPr lang="it-IT" sz="2400" dirty="0"/>
              <a:t> premier </a:t>
            </a:r>
            <a:r>
              <a:rPr lang="it-IT" sz="2400" dirty="0" err="1"/>
              <a:t>alinéa</a:t>
            </a:r>
            <a:r>
              <a:rPr lang="it-IT" sz="2400" dirty="0"/>
              <a:t>, </a:t>
            </a:r>
            <a:r>
              <a:rPr lang="it-IT" sz="2400" dirty="0" err="1"/>
              <a:t>les</a:t>
            </a:r>
            <a:r>
              <a:rPr lang="it-IT" sz="2400" dirty="0"/>
              <a:t> </a:t>
            </a:r>
            <a:r>
              <a:rPr lang="it-IT" sz="2400" dirty="0" err="1"/>
              <a:t>mots</a:t>
            </a:r>
            <a:r>
              <a:rPr lang="it-IT" sz="2400" dirty="0"/>
              <a:t> : « une race » </a:t>
            </a:r>
            <a:r>
              <a:rPr lang="it-IT" sz="2400" dirty="0" err="1"/>
              <a:t>sont</a:t>
            </a:r>
            <a:r>
              <a:rPr lang="it-IT" sz="2400" dirty="0"/>
              <a:t> </a:t>
            </a:r>
            <a:r>
              <a:rPr lang="it-IT" sz="2400" dirty="0" err="1"/>
              <a:t>remplacés</a:t>
            </a:r>
            <a:r>
              <a:rPr lang="it-IT" sz="2400" dirty="0"/>
              <a:t> par </a:t>
            </a:r>
            <a:r>
              <a:rPr lang="it-IT" sz="2400" dirty="0" err="1"/>
              <a:t>les</a:t>
            </a:r>
            <a:r>
              <a:rPr lang="it-IT" sz="2400" dirty="0"/>
              <a:t> </a:t>
            </a:r>
            <a:r>
              <a:rPr lang="it-IT" sz="2400" dirty="0" err="1"/>
              <a:t>mots</a:t>
            </a:r>
            <a:r>
              <a:rPr lang="it-IT" sz="2400" dirty="0"/>
              <a:t> : </a:t>
            </a:r>
            <a:r>
              <a:rPr lang="it-IT" sz="2400" b="1" dirty="0"/>
              <a:t>« une </a:t>
            </a:r>
            <a:r>
              <a:rPr lang="it-IT" sz="2400" b="1" dirty="0" err="1"/>
              <a:t>prétendue</a:t>
            </a:r>
            <a:r>
              <a:rPr lang="it-IT" sz="2400" b="1" dirty="0"/>
              <a:t> race » </a:t>
            </a:r>
            <a:r>
              <a:rPr lang="it-IT" sz="2400" b="1" dirty="0" smtClean="0"/>
              <a:t>. </a:t>
            </a:r>
          </a:p>
          <a:p>
            <a:r>
              <a:rPr lang="it-IT" sz="2400" b="1" dirty="0" smtClean="0"/>
              <a:t>Fin </a:t>
            </a:r>
            <a:r>
              <a:rPr lang="it-IT" sz="2400" b="1" dirty="0" err="1" smtClean="0"/>
              <a:t>du</a:t>
            </a:r>
            <a:r>
              <a:rPr lang="it-IT" sz="2400" b="1" dirty="0" smtClean="0"/>
              <a:t> 22 </a:t>
            </a:r>
            <a:r>
              <a:rPr lang="it-IT" sz="2400" b="1" dirty="0" err="1" smtClean="0"/>
              <a:t>février</a:t>
            </a:r>
            <a:r>
              <a:rPr lang="it-IT" sz="2400" b="1" dirty="0" smtClean="0"/>
              <a:t> 2021</a:t>
            </a:r>
            <a:endParaRPr lang="it-IT" sz="2400" b="1" dirty="0"/>
          </a:p>
        </p:txBody>
      </p:sp>
    </p:spTree>
    <p:extLst>
      <p:ext uri="{BB962C8B-B14F-4D97-AF65-F5344CB8AC3E}">
        <p14:creationId xmlns:p14="http://schemas.microsoft.com/office/powerpoint/2010/main" val="2137486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fr-CA" sz="2800" dirty="0" smtClean="0"/>
              <a:t>Regard </a:t>
            </a:r>
            <a:r>
              <a:rPr lang="fr-CA" sz="2800" dirty="0"/>
              <a:t>diachronique</a:t>
            </a:r>
            <a:br>
              <a:rPr lang="fr-CA" sz="2800" dirty="0"/>
            </a:br>
            <a:r>
              <a:rPr lang="fr-CA" sz="2800" dirty="0"/>
              <a:t>Histoire de la langue française</a:t>
            </a:r>
            <a:br>
              <a:rPr lang="fr-CA" sz="2800" dirty="0"/>
            </a:br>
            <a:endParaRPr lang="fr-CA" sz="2800" dirty="0"/>
          </a:p>
        </p:txBody>
      </p:sp>
      <p:sp>
        <p:nvSpPr>
          <p:cNvPr id="3" name="Sottotitolo 2"/>
          <p:cNvSpPr>
            <a:spLocks noGrp="1"/>
          </p:cNvSpPr>
          <p:nvPr>
            <p:ph type="subTitle" idx="1"/>
          </p:nvPr>
        </p:nvSpPr>
        <p:spPr/>
        <p:txBody>
          <a:bodyPr>
            <a:normAutofit/>
          </a:bodyPr>
          <a:lstStyle/>
          <a:p>
            <a:endParaRPr lang="fr-CA" sz="2400" dirty="0" smtClean="0"/>
          </a:p>
          <a:p>
            <a:r>
              <a:rPr lang="fr-CA" sz="2400" dirty="0" smtClean="0"/>
              <a:t>1° CIAPG</a:t>
            </a:r>
          </a:p>
          <a:p>
            <a:r>
              <a:rPr lang="fr-CA" sz="2400" dirty="0" smtClean="0"/>
              <a:t>2020-2021</a:t>
            </a:r>
            <a:endParaRPr lang="fr-CA" sz="2400" dirty="0"/>
          </a:p>
        </p:txBody>
      </p:sp>
    </p:spTree>
    <p:extLst>
      <p:ext uri="{BB962C8B-B14F-4D97-AF65-F5344CB8AC3E}">
        <p14:creationId xmlns:p14="http://schemas.microsoft.com/office/powerpoint/2010/main" val="10760543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p:txBody>
          <a:bodyPr>
            <a:normAutofit/>
          </a:bodyPr>
          <a:lstStyle/>
          <a:p>
            <a:pPr eaLnBrk="1" hangingPunct="1"/>
            <a:r>
              <a:rPr lang="it-IT" sz="2800" dirty="0" err="1">
                <a:latin typeface="Arial" charset="0"/>
              </a:rPr>
              <a:t>Regard</a:t>
            </a:r>
            <a:r>
              <a:rPr lang="it-IT" sz="2800" dirty="0">
                <a:latin typeface="Arial" charset="0"/>
              </a:rPr>
              <a:t> </a:t>
            </a:r>
            <a:r>
              <a:rPr lang="it-IT" sz="2800" dirty="0" err="1" smtClean="0">
                <a:latin typeface="Arial" charset="0"/>
              </a:rPr>
              <a:t>diachronique</a:t>
            </a:r>
            <a:r>
              <a:rPr lang="it-IT" sz="2800" dirty="0" smtClean="0">
                <a:latin typeface="Arial" charset="0"/>
              </a:rPr>
              <a:t/>
            </a:r>
            <a:br>
              <a:rPr lang="it-IT" sz="2800" dirty="0" smtClean="0">
                <a:latin typeface="Arial" charset="0"/>
              </a:rPr>
            </a:br>
            <a:endParaRPr lang="it-IT" sz="2400" dirty="0">
              <a:latin typeface="Arial" charset="0"/>
            </a:endParaRPr>
          </a:p>
        </p:txBody>
      </p:sp>
      <p:sp>
        <p:nvSpPr>
          <p:cNvPr id="66562" name="Rectangle 3"/>
          <p:cNvSpPr>
            <a:spLocks noGrp="1" noChangeArrowheads="1"/>
          </p:cNvSpPr>
          <p:nvPr>
            <p:ph type="body" idx="1"/>
          </p:nvPr>
        </p:nvSpPr>
        <p:spPr/>
        <p:txBody>
          <a:bodyPr/>
          <a:lstStyle/>
          <a:p>
            <a:pPr marL="0" indent="0" algn="just" eaLnBrk="1" hangingPunct="1">
              <a:buFontTx/>
              <a:buNone/>
            </a:pPr>
            <a:r>
              <a:rPr lang="fr-FR" sz="2400" dirty="0">
                <a:latin typeface="Arial" charset="0"/>
              </a:rPr>
              <a:t>Connaissance sur la naissance de la langue française, son évolution, son histoire pour comprendre le présent.</a:t>
            </a:r>
          </a:p>
          <a:p>
            <a:pPr marL="0" indent="0" algn="just" eaLnBrk="1" hangingPunct="1"/>
            <a:r>
              <a:rPr lang="fr-FR" sz="2400" dirty="0" smtClean="0">
                <a:latin typeface="Arial" charset="0"/>
              </a:rPr>
              <a:t> Le </a:t>
            </a:r>
            <a:r>
              <a:rPr lang="fr-FR" sz="2400" dirty="0">
                <a:latin typeface="Arial" charset="0"/>
              </a:rPr>
              <a:t>français est une langue romane. Sa grammaire et la plus grande partie de son vocabulaire sont issues des formes orales et populaires du </a:t>
            </a:r>
            <a:r>
              <a:rPr lang="fr-FR" sz="2400" dirty="0" smtClean="0">
                <a:latin typeface="Arial" charset="0"/>
              </a:rPr>
              <a:t>latin;</a:t>
            </a:r>
            <a:endParaRPr lang="fr-FR" sz="2400" dirty="0">
              <a:latin typeface="Arial" charset="0"/>
            </a:endParaRPr>
          </a:p>
          <a:p>
            <a:pPr marL="0" indent="0" algn="just" eaLnBrk="1" hangingPunct="1"/>
            <a:r>
              <a:rPr lang="fr-FR" sz="2400" dirty="0" smtClean="0">
                <a:latin typeface="Arial" charset="0"/>
              </a:rPr>
              <a:t> </a:t>
            </a:r>
            <a:r>
              <a:rPr lang="fr-FR" sz="2400" b="1" dirty="0" smtClean="0">
                <a:latin typeface="Arial" charset="0"/>
              </a:rPr>
              <a:t>Le </a:t>
            </a:r>
            <a:r>
              <a:rPr lang="fr-FR" sz="2400" b="1" dirty="0">
                <a:latin typeface="Arial" charset="0"/>
              </a:rPr>
              <a:t>français comme langue du pouvoir et du savoir : une bataille continue des pouvoirs royaux et républicains contre l</a:t>
            </a:r>
            <a:r>
              <a:rPr lang="ja-JP" altLang="fr-FR" sz="2400" b="1" dirty="0">
                <a:latin typeface="Arial" charset="0"/>
              </a:rPr>
              <a:t>’</a:t>
            </a:r>
            <a:r>
              <a:rPr lang="fr-FR" altLang="ja-JP" sz="2400" b="1" dirty="0">
                <a:latin typeface="Arial" charset="0"/>
              </a:rPr>
              <a:t>Eglise et la langue </a:t>
            </a:r>
            <a:r>
              <a:rPr lang="fr-FR" altLang="ja-JP" sz="2400" b="1" dirty="0" smtClean="0">
                <a:latin typeface="Arial" charset="0"/>
              </a:rPr>
              <a:t>latine;</a:t>
            </a:r>
            <a:endParaRPr lang="fr-FR" altLang="ja-JP" sz="2400" b="1" dirty="0">
              <a:latin typeface="Arial" charset="0"/>
            </a:endParaRPr>
          </a:p>
          <a:p>
            <a:pPr marL="0" indent="0" eaLnBrk="1" hangingPunct="1">
              <a:buFontTx/>
              <a:buNone/>
            </a:pPr>
            <a:endParaRPr lang="fr-FR" altLang="ja-JP" sz="2000" dirty="0" smtClean="0">
              <a:latin typeface="Arial" charset="0"/>
            </a:endParaRPr>
          </a:p>
          <a:p>
            <a:pPr marL="0" indent="0" eaLnBrk="1" hangingPunct="1">
              <a:buFontTx/>
              <a:buNone/>
            </a:pPr>
            <a:r>
              <a:rPr lang="fr-FR" altLang="ja-JP" sz="2000" dirty="0" smtClean="0">
                <a:latin typeface="Arial" charset="0"/>
              </a:rPr>
              <a:t>Ch</a:t>
            </a:r>
            <a:r>
              <a:rPr lang="fr-FR" altLang="ja-JP" sz="2000" dirty="0">
                <a:latin typeface="Arial" charset="0"/>
              </a:rPr>
              <a:t>. </a:t>
            </a:r>
            <a:r>
              <a:rPr lang="fr-FR" altLang="ja-JP" sz="2000" dirty="0" err="1">
                <a:latin typeface="Arial" charset="0"/>
              </a:rPr>
              <a:t>Marchello-Nizia</a:t>
            </a:r>
            <a:r>
              <a:rPr lang="fr-FR" altLang="ja-JP" sz="2000" dirty="0">
                <a:latin typeface="Arial" charset="0"/>
              </a:rPr>
              <a:t>, « le français dans l’histoire », in M. </a:t>
            </a:r>
            <a:r>
              <a:rPr lang="fr-FR" altLang="ja-JP" sz="2000" dirty="0" err="1">
                <a:latin typeface="Arial" charset="0"/>
              </a:rPr>
              <a:t>Yaguello</a:t>
            </a:r>
            <a:r>
              <a:rPr lang="fr-FR" altLang="ja-JP" sz="2000" dirty="0">
                <a:latin typeface="Arial" charset="0"/>
              </a:rPr>
              <a:t> (</a:t>
            </a:r>
            <a:r>
              <a:rPr lang="fr-FR" altLang="ja-JP" sz="2000" dirty="0" err="1">
                <a:latin typeface="Arial" charset="0"/>
              </a:rPr>
              <a:t>dir</a:t>
            </a:r>
            <a:r>
              <a:rPr lang="fr-FR" altLang="ja-JP" sz="2000" dirty="0">
                <a:latin typeface="Arial" charset="0"/>
              </a:rPr>
              <a:t>.) </a:t>
            </a:r>
            <a:r>
              <a:rPr lang="fr-FR" altLang="ja-JP" sz="2000" i="1" dirty="0">
                <a:latin typeface="Arial" charset="0"/>
              </a:rPr>
              <a:t>Le grand livre de la langue française</a:t>
            </a:r>
            <a:r>
              <a:rPr lang="fr-FR" altLang="ja-JP" sz="2000" dirty="0">
                <a:latin typeface="Arial" charset="0"/>
              </a:rPr>
              <a:t>, Paris, Seuil, 2003, p. 11-90.</a:t>
            </a:r>
          </a:p>
        </p:txBody>
      </p:sp>
    </p:spTree>
    <p:extLst>
      <p:ext uri="{BB962C8B-B14F-4D97-AF65-F5344CB8AC3E}">
        <p14:creationId xmlns:p14="http://schemas.microsoft.com/office/powerpoint/2010/main" val="8558621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p:txBody>
          <a:bodyPr>
            <a:normAutofit/>
          </a:bodyPr>
          <a:lstStyle/>
          <a:p>
            <a:r>
              <a:rPr lang="fr-FR" sz="2800" dirty="0" smtClean="0">
                <a:latin typeface="Arial" charset="0"/>
              </a:rPr>
              <a:t>La langue française : une affaire d’Etat</a:t>
            </a:r>
            <a:br>
              <a:rPr lang="fr-FR" sz="2800" dirty="0" smtClean="0">
                <a:latin typeface="Arial" charset="0"/>
              </a:rPr>
            </a:br>
            <a:endParaRPr lang="fr-FR" sz="2800" dirty="0">
              <a:latin typeface="Arial" charset="0"/>
            </a:endParaRPr>
          </a:p>
        </p:txBody>
      </p:sp>
      <p:sp>
        <p:nvSpPr>
          <p:cNvPr id="68610" name="Rectangle 3"/>
          <p:cNvSpPr>
            <a:spLocks noGrp="1" noChangeArrowheads="1"/>
          </p:cNvSpPr>
          <p:nvPr>
            <p:ph type="body" idx="1"/>
          </p:nvPr>
        </p:nvSpPr>
        <p:spPr/>
        <p:txBody>
          <a:bodyPr/>
          <a:lstStyle/>
          <a:p>
            <a:r>
              <a:rPr lang="it-IT" sz="2400" dirty="0">
                <a:latin typeface="Arial" charset="0"/>
              </a:rPr>
              <a:t>Le </a:t>
            </a:r>
            <a:r>
              <a:rPr lang="it-IT" sz="2400" dirty="0" err="1">
                <a:latin typeface="Arial" charset="0"/>
              </a:rPr>
              <a:t>mythe</a:t>
            </a:r>
            <a:r>
              <a:rPr lang="it-IT" sz="2400" dirty="0">
                <a:latin typeface="Arial" charset="0"/>
              </a:rPr>
              <a:t> de la langue </a:t>
            </a:r>
            <a:r>
              <a:rPr lang="it-IT" sz="2400" dirty="0" err="1">
                <a:latin typeface="Arial" charset="0"/>
              </a:rPr>
              <a:t>française</a:t>
            </a:r>
            <a:r>
              <a:rPr lang="it-IT" sz="2400" dirty="0">
                <a:latin typeface="Arial" charset="0"/>
              </a:rPr>
              <a:t> est, </a:t>
            </a:r>
            <a:r>
              <a:rPr lang="it-IT" sz="2400" dirty="0" err="1">
                <a:latin typeface="Arial" charset="0"/>
              </a:rPr>
              <a:t>historiquement</a:t>
            </a:r>
            <a:r>
              <a:rPr lang="it-IT" sz="2400" dirty="0">
                <a:latin typeface="Arial" charset="0"/>
              </a:rPr>
              <a:t>, un </a:t>
            </a:r>
            <a:r>
              <a:rPr lang="it-IT" sz="2400" dirty="0" err="1">
                <a:latin typeface="Arial" charset="0"/>
              </a:rPr>
              <a:t>élément</a:t>
            </a:r>
            <a:r>
              <a:rPr lang="it-IT" sz="2400" dirty="0">
                <a:latin typeface="Arial" charset="0"/>
              </a:rPr>
              <a:t> </a:t>
            </a:r>
            <a:r>
              <a:rPr lang="it-IT" sz="2400" dirty="0" err="1">
                <a:latin typeface="Arial" charset="0"/>
              </a:rPr>
              <a:t>constitutif</a:t>
            </a:r>
            <a:r>
              <a:rPr lang="it-IT" sz="2400" dirty="0">
                <a:latin typeface="Arial" charset="0"/>
              </a:rPr>
              <a:t> de la France </a:t>
            </a:r>
            <a:r>
              <a:rPr lang="it-IT" sz="2400" dirty="0" err="1">
                <a:latin typeface="Arial" charset="0"/>
              </a:rPr>
              <a:t>dans</a:t>
            </a:r>
            <a:r>
              <a:rPr lang="it-IT" sz="2400" dirty="0">
                <a:latin typeface="Arial" charset="0"/>
              </a:rPr>
              <a:t> son histoire. </a:t>
            </a:r>
          </a:p>
          <a:p>
            <a:pPr>
              <a:buFontTx/>
              <a:buNone/>
            </a:pPr>
            <a:r>
              <a:rPr lang="it-IT" sz="2000" dirty="0">
                <a:latin typeface="Arial" charset="0"/>
              </a:rPr>
              <a:t>Henri </a:t>
            </a:r>
            <a:r>
              <a:rPr lang="it-IT" sz="2000" dirty="0" err="1">
                <a:latin typeface="Arial" charset="0"/>
              </a:rPr>
              <a:t>Meschonnic</a:t>
            </a:r>
            <a:r>
              <a:rPr lang="it-IT" sz="2000" dirty="0">
                <a:latin typeface="Arial" charset="0"/>
              </a:rPr>
              <a:t>, </a:t>
            </a:r>
            <a:r>
              <a:rPr lang="it-IT" sz="2000" i="1" dirty="0">
                <a:latin typeface="Arial" charset="0"/>
              </a:rPr>
              <a:t>De la langue </a:t>
            </a:r>
            <a:r>
              <a:rPr lang="it-IT" sz="2000" i="1" dirty="0" err="1">
                <a:latin typeface="Arial" charset="0"/>
              </a:rPr>
              <a:t>française</a:t>
            </a:r>
            <a:r>
              <a:rPr lang="it-IT" sz="2000" dirty="0">
                <a:latin typeface="Arial" charset="0"/>
              </a:rPr>
              <a:t>, Paris, Hachette, 1997, p.9.</a:t>
            </a:r>
          </a:p>
          <a:p>
            <a:pPr>
              <a:buFontTx/>
              <a:buNone/>
            </a:pPr>
            <a:r>
              <a:rPr lang="fr-FR" sz="2000" dirty="0">
                <a:latin typeface="Arial" charset="0"/>
              </a:rPr>
              <a:t> </a:t>
            </a:r>
          </a:p>
          <a:p>
            <a:r>
              <a:rPr lang="fr-FR" sz="2400" dirty="0">
                <a:latin typeface="Arial" charset="0"/>
              </a:rPr>
              <a:t>Le mythe de la clarté : l</a:t>
            </a:r>
            <a:r>
              <a:rPr lang="ja-JP" altLang="fr-FR" sz="2400" dirty="0">
                <a:latin typeface="Arial" charset="0"/>
              </a:rPr>
              <a:t>’</a:t>
            </a:r>
            <a:r>
              <a:rPr lang="fr-FR" altLang="ja-JP" sz="2400" dirty="0">
                <a:latin typeface="Arial" charset="0"/>
              </a:rPr>
              <a:t>ordre des mots SVO (sujet-verbe-objet</a:t>
            </a:r>
            <a:r>
              <a:rPr lang="fr-FR" altLang="ja-JP" sz="2400" dirty="0" smtClean="0">
                <a:latin typeface="Arial" charset="0"/>
              </a:rPr>
              <a:t>)</a:t>
            </a:r>
          </a:p>
          <a:p>
            <a:endParaRPr lang="fr-FR" altLang="ja-JP" sz="2400" dirty="0">
              <a:latin typeface="Arial" charset="0"/>
            </a:endParaRPr>
          </a:p>
          <a:p>
            <a:r>
              <a:rPr lang="fr-FR" sz="2400" dirty="0">
                <a:latin typeface="Arial" charset="0"/>
              </a:rPr>
              <a:t>Le mythe </a:t>
            </a:r>
            <a:r>
              <a:rPr lang="fr-FR" sz="2400" dirty="0" smtClean="0">
                <a:latin typeface="Arial" charset="0"/>
              </a:rPr>
              <a:t>uniformisateur</a:t>
            </a:r>
            <a:r>
              <a:rPr lang="fr-FR" sz="2400" dirty="0">
                <a:latin typeface="Arial" charset="0"/>
              </a:rPr>
              <a:t> : créer une seule langue pour comprendre les mots de la révolution (XVIIIème)</a:t>
            </a:r>
          </a:p>
        </p:txBody>
      </p:sp>
    </p:spTree>
    <p:extLst>
      <p:ext uri="{BB962C8B-B14F-4D97-AF65-F5344CB8AC3E}">
        <p14:creationId xmlns:p14="http://schemas.microsoft.com/office/powerpoint/2010/main" val="26684704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normAutofit fontScale="90000"/>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smtClean="0">
                <a:latin typeface="Arial" charset="0"/>
              </a:rPr>
              <a:t>française</a:t>
            </a:r>
            <a:r>
              <a:rPr lang="it-IT" sz="2800" dirty="0" smtClean="0">
                <a:latin typeface="Arial" charset="0"/>
              </a:rPr>
              <a:t/>
            </a:r>
            <a:br>
              <a:rPr lang="it-IT" sz="2800" dirty="0" smtClean="0">
                <a:latin typeface="Arial" charset="0"/>
              </a:rPr>
            </a:b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b="1" dirty="0">
                <a:latin typeface="Arial" charset="0"/>
              </a:rPr>
              <a:t>L</a:t>
            </a:r>
            <a:r>
              <a:rPr lang="ja-JP" altLang="fr-FR" sz="2400" b="1" dirty="0">
                <a:latin typeface="Arial" charset="0"/>
              </a:rPr>
              <a:t>’</a:t>
            </a:r>
            <a:r>
              <a:rPr lang="fr-FR" altLang="ja-JP" sz="2400" b="1" dirty="0">
                <a:latin typeface="Arial" charset="0"/>
              </a:rPr>
              <a:t>ancien </a:t>
            </a:r>
            <a:r>
              <a:rPr lang="fr-FR" altLang="ja-JP" sz="2400" b="1" dirty="0" smtClean="0">
                <a:latin typeface="Arial" charset="0"/>
              </a:rPr>
              <a:t>français </a:t>
            </a:r>
            <a:r>
              <a:rPr lang="fr-FR" altLang="ja-JP" sz="2400" dirty="0" smtClean="0">
                <a:latin typeface="Arial" charset="0"/>
              </a:rPr>
              <a:t>: IX</a:t>
            </a:r>
            <a:r>
              <a:rPr lang="fr-FR" sz="2400" baseline="30000" dirty="0" smtClean="0">
                <a:latin typeface="Arial" charset="0"/>
              </a:rPr>
              <a:t>ème</a:t>
            </a:r>
            <a:r>
              <a:rPr lang="fr-FR" altLang="ja-JP" sz="2400" dirty="0" smtClean="0">
                <a:latin typeface="Arial" charset="0"/>
              </a:rPr>
              <a:t> siècle - XIII</a:t>
            </a:r>
            <a:r>
              <a:rPr lang="fr-FR" sz="2400" baseline="30000" dirty="0" smtClean="0">
                <a:latin typeface="Arial" charset="0"/>
              </a:rPr>
              <a:t>ème</a:t>
            </a:r>
            <a:r>
              <a:rPr lang="fr-FR" altLang="ja-JP" sz="2400" dirty="0" smtClean="0">
                <a:latin typeface="Arial" charset="0"/>
              </a:rPr>
              <a:t> </a:t>
            </a:r>
            <a:r>
              <a:rPr lang="fr-FR" altLang="ja-JP" sz="2400" dirty="0">
                <a:latin typeface="Arial" charset="0"/>
              </a:rPr>
              <a:t>siècle</a:t>
            </a:r>
          </a:p>
          <a:p>
            <a:r>
              <a:rPr lang="fr-FR" sz="2400" dirty="0">
                <a:latin typeface="Arial" charset="0"/>
              </a:rPr>
              <a:t>Le moyen français </a:t>
            </a:r>
            <a:r>
              <a:rPr lang="fr-FR" sz="2400" dirty="0" smtClean="0">
                <a:latin typeface="Arial" charset="0"/>
              </a:rPr>
              <a:t>: XIV</a:t>
            </a:r>
            <a:r>
              <a:rPr lang="fr-FR" sz="2400" baseline="30000" dirty="0" smtClean="0">
                <a:latin typeface="Arial" charset="0"/>
              </a:rPr>
              <a:t>ème</a:t>
            </a:r>
            <a:r>
              <a:rPr lang="fr-FR" sz="2400" dirty="0" smtClean="0">
                <a:latin typeface="Arial" charset="0"/>
              </a:rPr>
              <a:t> siècle - XV</a:t>
            </a:r>
            <a:r>
              <a:rPr lang="fr-FR" sz="2400" baseline="30000" dirty="0" smtClean="0">
                <a:latin typeface="Arial" charset="0"/>
              </a:rPr>
              <a:t>ème</a:t>
            </a:r>
            <a:r>
              <a:rPr lang="fr-FR" sz="2400" dirty="0" smtClean="0">
                <a:latin typeface="Arial" charset="0"/>
              </a:rPr>
              <a:t> </a:t>
            </a:r>
            <a:r>
              <a:rPr lang="fr-FR" sz="2400" dirty="0">
                <a:latin typeface="Arial" charset="0"/>
              </a:rPr>
              <a:t>siècle</a:t>
            </a:r>
          </a:p>
          <a:p>
            <a:pPr eaLnBrk="1" hangingPunct="1"/>
            <a:r>
              <a:rPr lang="fr-FR" sz="2400" dirty="0">
                <a:latin typeface="Arial" charset="0"/>
              </a:rPr>
              <a:t>Le français de la Renaissance : </a:t>
            </a:r>
            <a:r>
              <a:rPr lang="fr-FR" sz="2400" dirty="0" smtClean="0">
                <a:latin typeface="Arial" charset="0"/>
              </a:rPr>
              <a:t>XVI</a:t>
            </a:r>
            <a:r>
              <a:rPr lang="fr-FR" sz="2400" baseline="30000" dirty="0">
                <a:latin typeface="Arial" charset="0"/>
              </a:rPr>
              <a:t>ème</a:t>
            </a:r>
            <a:r>
              <a:rPr lang="fr-FR" sz="2400" dirty="0" smtClean="0">
                <a:latin typeface="Arial" charset="0"/>
              </a:rPr>
              <a:t> </a:t>
            </a:r>
            <a:r>
              <a:rPr lang="fr-FR" sz="2400" dirty="0">
                <a:latin typeface="Arial" charset="0"/>
              </a:rPr>
              <a:t>siècle</a:t>
            </a:r>
          </a:p>
          <a:p>
            <a:pPr eaLnBrk="1" hangingPunct="1"/>
            <a:r>
              <a:rPr lang="fr-FR" sz="2400" dirty="0">
                <a:latin typeface="Arial" charset="0"/>
              </a:rPr>
              <a:t>Le français classique : </a:t>
            </a:r>
            <a:r>
              <a:rPr lang="fr-FR" sz="2400" dirty="0" smtClean="0">
                <a:latin typeface="Arial" charset="0"/>
              </a:rPr>
              <a:t>XVII</a:t>
            </a:r>
            <a:r>
              <a:rPr lang="fr-FR" sz="2400" baseline="30000" dirty="0" smtClean="0">
                <a:latin typeface="Arial" charset="0"/>
              </a:rPr>
              <a:t>ème</a:t>
            </a:r>
            <a:r>
              <a:rPr lang="fr-FR" sz="2400" dirty="0" smtClean="0">
                <a:latin typeface="Arial" charset="0"/>
              </a:rPr>
              <a:t> -XVIII</a:t>
            </a:r>
            <a:r>
              <a:rPr lang="fr-FR" sz="2400" baseline="30000" dirty="0" smtClean="0">
                <a:latin typeface="Arial" charset="0"/>
              </a:rPr>
              <a:t>ème</a:t>
            </a:r>
            <a:r>
              <a:rPr lang="fr-FR" sz="2400" dirty="0" smtClean="0">
                <a:latin typeface="Arial" charset="0"/>
              </a:rPr>
              <a:t> </a:t>
            </a:r>
            <a:r>
              <a:rPr lang="fr-FR" sz="2400" dirty="0">
                <a:latin typeface="Arial" charset="0"/>
              </a:rPr>
              <a:t>siècles </a:t>
            </a:r>
          </a:p>
          <a:p>
            <a:pPr eaLnBrk="1" hangingPunct="1"/>
            <a:r>
              <a:rPr lang="fr-FR" sz="2400" dirty="0">
                <a:latin typeface="Arial" charset="0"/>
              </a:rPr>
              <a:t>Le français </a:t>
            </a:r>
            <a:r>
              <a:rPr lang="fr-FR" sz="2400" dirty="0" smtClean="0">
                <a:latin typeface="Arial" charset="0"/>
              </a:rPr>
              <a:t>moderne : XIX</a:t>
            </a:r>
            <a:r>
              <a:rPr lang="fr-FR" sz="2400" baseline="30000" dirty="0" smtClean="0">
                <a:latin typeface="Arial" charset="0"/>
              </a:rPr>
              <a:t>ème</a:t>
            </a:r>
            <a:r>
              <a:rPr lang="fr-FR" sz="2400" dirty="0" smtClean="0">
                <a:latin typeface="Arial" charset="0"/>
              </a:rPr>
              <a:t>  - XX</a:t>
            </a:r>
            <a:r>
              <a:rPr lang="fr-FR" sz="2400" baseline="30000" dirty="0" smtClean="0">
                <a:latin typeface="Arial" charset="0"/>
              </a:rPr>
              <a:t>ème</a:t>
            </a:r>
            <a:r>
              <a:rPr lang="fr-FR" sz="2400" dirty="0" smtClean="0">
                <a:latin typeface="Arial" charset="0"/>
              </a:rPr>
              <a:t> siècles </a:t>
            </a:r>
            <a:r>
              <a:rPr lang="fr-FR" sz="2400" dirty="0">
                <a:latin typeface="Arial" charset="0"/>
              </a:rPr>
              <a:t>(</a:t>
            </a:r>
            <a:r>
              <a:rPr lang="it-IT" sz="2400" dirty="0">
                <a:latin typeface="Arial" charset="0"/>
              </a:rPr>
              <a:t>l’Académie </a:t>
            </a:r>
            <a:r>
              <a:rPr lang="it-IT" sz="2400" dirty="0" err="1">
                <a:latin typeface="Arial" charset="0"/>
              </a:rPr>
              <a:t>française</a:t>
            </a:r>
            <a:r>
              <a:rPr lang="it-IT" sz="2400" dirty="0">
                <a:latin typeface="Arial" charset="0"/>
              </a:rPr>
              <a:t> en 1835 </a:t>
            </a:r>
            <a:r>
              <a:rPr lang="it-IT" sz="2400" dirty="0" err="1">
                <a:latin typeface="Arial" charset="0"/>
              </a:rPr>
              <a:t>admet</a:t>
            </a:r>
            <a:r>
              <a:rPr lang="it-IT" sz="2400" dirty="0">
                <a:latin typeface="Arial" charset="0"/>
              </a:rPr>
              <a:t> l’</a:t>
            </a:r>
            <a:r>
              <a:rPr lang="it-IT" sz="2400" dirty="0" err="1">
                <a:latin typeface="Arial" charset="0"/>
              </a:rPr>
              <a:t>orthographe</a:t>
            </a:r>
            <a:r>
              <a:rPr lang="it-IT" sz="2400" dirty="0">
                <a:latin typeface="Arial" charset="0"/>
              </a:rPr>
              <a:t> –ai- </a:t>
            </a:r>
            <a:r>
              <a:rPr lang="it-IT" sz="2400" dirty="0" err="1">
                <a:latin typeface="Arial" charset="0"/>
              </a:rPr>
              <a:t>au</a:t>
            </a:r>
            <a:r>
              <a:rPr lang="it-IT" sz="2400" dirty="0">
                <a:latin typeface="Arial" charset="0"/>
              </a:rPr>
              <a:t> </a:t>
            </a:r>
            <a:r>
              <a:rPr lang="it-IT" sz="2400" dirty="0" err="1">
                <a:latin typeface="Arial" charset="0"/>
              </a:rPr>
              <a:t>lieu</a:t>
            </a:r>
            <a:r>
              <a:rPr lang="it-IT" sz="2400" dirty="0">
                <a:latin typeface="Arial" charset="0"/>
              </a:rPr>
              <a:t> de –oi.)</a:t>
            </a:r>
            <a:endParaRPr lang="fr-FR" sz="2400" dirty="0">
              <a:latin typeface="Arial" charset="0"/>
            </a:endParaRPr>
          </a:p>
          <a:p>
            <a:pPr eaLnBrk="1" hangingPunct="1"/>
            <a:r>
              <a:rPr lang="fr-FR" sz="2400" dirty="0">
                <a:latin typeface="Arial" charset="0"/>
              </a:rPr>
              <a:t>Le français </a:t>
            </a:r>
            <a:r>
              <a:rPr lang="fr-FR" sz="2400" dirty="0" smtClean="0">
                <a:latin typeface="Arial" charset="0"/>
              </a:rPr>
              <a:t>contemporain : 21</a:t>
            </a:r>
            <a:r>
              <a:rPr lang="fr-FR" sz="2400" baseline="30000" dirty="0">
                <a:latin typeface="Arial" charset="0"/>
              </a:rPr>
              <a:t>ème</a:t>
            </a:r>
            <a:r>
              <a:rPr lang="fr-FR" sz="2400" dirty="0" smtClean="0">
                <a:latin typeface="Arial" charset="0"/>
              </a:rPr>
              <a:t> </a:t>
            </a:r>
            <a:r>
              <a:rPr lang="fr-FR" sz="2400" dirty="0">
                <a:latin typeface="Arial" charset="0"/>
              </a:rPr>
              <a:t>siècle</a:t>
            </a:r>
          </a:p>
          <a:p>
            <a:endParaRPr lang="it-IT" dirty="0">
              <a:latin typeface="Arial" charset="0"/>
            </a:endParaRPr>
          </a:p>
        </p:txBody>
      </p:sp>
    </p:spTree>
    <p:extLst>
      <p:ext uri="{BB962C8B-B14F-4D97-AF65-F5344CB8AC3E}">
        <p14:creationId xmlns:p14="http://schemas.microsoft.com/office/powerpoint/2010/main" val="42057056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a:xfrm>
            <a:off x="214313" y="285750"/>
            <a:ext cx="8218487" cy="777875"/>
          </a:xfrm>
        </p:spPr>
        <p:txBody>
          <a:bodyPr>
            <a:normAutofit fontScale="90000"/>
          </a:bodyPr>
          <a:lstStyle/>
          <a:p>
            <a:r>
              <a:rPr lang="fr-FR" sz="2800" dirty="0" smtClean="0">
                <a:latin typeface="Arial" charset="0"/>
              </a:rPr>
              <a:t/>
            </a:r>
            <a:br>
              <a:rPr lang="fr-FR" sz="2800" dirty="0" smtClean="0">
                <a:latin typeface="Arial" charset="0"/>
              </a:rPr>
            </a:br>
            <a:r>
              <a:rPr lang="fr-FR" sz="3100" dirty="0" smtClean="0">
                <a:latin typeface="Arial" charset="0"/>
              </a:rPr>
              <a:t>L</a:t>
            </a:r>
            <a:r>
              <a:rPr lang="ja-JP" altLang="fr-FR" sz="3100" dirty="0">
                <a:latin typeface="Arial" charset="0"/>
              </a:rPr>
              <a:t>’</a:t>
            </a:r>
            <a:r>
              <a:rPr lang="fr-FR" altLang="ja-JP" sz="3100" dirty="0">
                <a:latin typeface="Arial" charset="0"/>
              </a:rPr>
              <a:t>ancien français </a:t>
            </a:r>
            <a:br>
              <a:rPr lang="fr-FR" altLang="ja-JP" sz="3100" dirty="0">
                <a:latin typeface="Arial" charset="0"/>
              </a:rPr>
            </a:br>
            <a:r>
              <a:rPr lang="fr-FR" altLang="ja-JP" sz="3100" dirty="0">
                <a:latin typeface="Arial" charset="0"/>
              </a:rPr>
              <a:t>IXème siècle - XIIIème </a:t>
            </a:r>
            <a:r>
              <a:rPr lang="fr-FR" altLang="ja-JP" sz="3100" dirty="0" smtClean="0">
                <a:latin typeface="Arial" charset="0"/>
              </a:rPr>
              <a:t>siècle</a:t>
            </a:r>
            <a:br>
              <a:rPr lang="fr-FR" altLang="ja-JP" sz="3100" dirty="0" smtClean="0">
                <a:latin typeface="Arial" charset="0"/>
              </a:rPr>
            </a:br>
            <a:endParaRPr lang="fr-FR" sz="3100" dirty="0">
              <a:latin typeface="Arial" charset="0"/>
            </a:endParaRPr>
          </a:p>
        </p:txBody>
      </p:sp>
      <p:sp>
        <p:nvSpPr>
          <p:cNvPr id="72706" name="Rectangle 3"/>
          <p:cNvSpPr>
            <a:spLocks noGrp="1" noChangeArrowheads="1"/>
          </p:cNvSpPr>
          <p:nvPr>
            <p:ph type="body" idx="1"/>
          </p:nvPr>
        </p:nvSpPr>
        <p:spPr/>
        <p:txBody>
          <a:bodyPr/>
          <a:lstStyle/>
          <a:p>
            <a:pPr algn="just">
              <a:lnSpc>
                <a:spcPct val="80000"/>
              </a:lnSpc>
            </a:pPr>
            <a:r>
              <a:rPr lang="fr-FR" sz="2400" dirty="0">
                <a:latin typeface="Arial" charset="0"/>
              </a:rPr>
              <a:t>Le passage à ce que l</a:t>
            </a:r>
            <a:r>
              <a:rPr lang="ja-JP" altLang="fr-FR" sz="2400" dirty="0">
                <a:latin typeface="Arial" charset="0"/>
              </a:rPr>
              <a:t>’</a:t>
            </a:r>
            <a:r>
              <a:rPr lang="fr-FR" altLang="ja-JP" sz="2400" dirty="0">
                <a:latin typeface="Arial" charset="0"/>
              </a:rPr>
              <a:t>on peut nommer « le français » se situe au tournant du </a:t>
            </a:r>
            <a:r>
              <a:rPr lang="fr-FR" altLang="ja-JP" sz="2400" dirty="0" smtClean="0">
                <a:latin typeface="Arial" charset="0"/>
              </a:rPr>
              <a:t>8</a:t>
            </a:r>
            <a:r>
              <a:rPr lang="fr-FR" sz="2400" baseline="30000" dirty="0" smtClean="0">
                <a:latin typeface="Arial" charset="0"/>
              </a:rPr>
              <a:t>ème</a:t>
            </a:r>
            <a:r>
              <a:rPr lang="fr-FR" altLang="ja-JP" sz="2400" dirty="0" smtClean="0">
                <a:latin typeface="Arial" charset="0"/>
              </a:rPr>
              <a:t> </a:t>
            </a:r>
            <a:r>
              <a:rPr lang="fr-FR" altLang="ja-JP" sz="2400" dirty="0">
                <a:latin typeface="Arial" charset="0"/>
              </a:rPr>
              <a:t>et </a:t>
            </a:r>
            <a:r>
              <a:rPr lang="fr-FR" altLang="ja-JP" sz="2400" dirty="0" smtClean="0">
                <a:latin typeface="Arial" charset="0"/>
              </a:rPr>
              <a:t>9</a:t>
            </a:r>
            <a:r>
              <a:rPr lang="fr-FR" sz="2400" baseline="30000" dirty="0">
                <a:latin typeface="Arial" charset="0"/>
              </a:rPr>
              <a:t>ème</a:t>
            </a:r>
            <a:r>
              <a:rPr lang="fr-FR" altLang="ja-JP" sz="2400" dirty="0" smtClean="0">
                <a:latin typeface="Arial" charset="0"/>
              </a:rPr>
              <a:t> </a:t>
            </a:r>
            <a:r>
              <a:rPr lang="fr-FR" altLang="ja-JP" sz="2400" dirty="0">
                <a:latin typeface="Arial" charset="0"/>
              </a:rPr>
              <a:t>siècle. Mais ce français naissant n'occupait qu'une base territoriale extrêmement réduite et n'était parlé que dans les régions d'Orléans, de Paris et de Senlis par les couches supérieures de la population. Le peuple parlait, dans le Nord, diverses variétés </a:t>
            </a:r>
            <a:r>
              <a:rPr lang="fr-FR" altLang="ja-JP" sz="2400" dirty="0" smtClean="0">
                <a:latin typeface="Arial" charset="0"/>
              </a:rPr>
              <a:t>d'oïl : </a:t>
            </a:r>
            <a:r>
              <a:rPr lang="fr-FR" altLang="ja-JP" sz="2400" dirty="0">
                <a:latin typeface="Arial" charset="0"/>
              </a:rPr>
              <a:t>le </a:t>
            </a:r>
            <a:r>
              <a:rPr lang="fr-FR" altLang="ja-JP" sz="2400" dirty="0" err="1">
                <a:latin typeface="Arial" charset="0"/>
              </a:rPr>
              <a:t>françois</a:t>
            </a:r>
            <a:r>
              <a:rPr lang="fr-FR" altLang="ja-JP" sz="2400" dirty="0">
                <a:latin typeface="Arial" charset="0"/>
              </a:rPr>
              <a:t> dans la région de l'Île-de-France, mais ailleurs c'était le picard, </a:t>
            </a:r>
            <a:r>
              <a:rPr lang="fr-FR" altLang="ja-JP" sz="2400" dirty="0" err="1">
                <a:latin typeface="Arial" charset="0"/>
              </a:rPr>
              <a:t>l'artois</a:t>
            </a:r>
            <a:r>
              <a:rPr lang="fr-FR" altLang="ja-JP" sz="2400" dirty="0">
                <a:latin typeface="Arial" charset="0"/>
              </a:rPr>
              <a:t>, le wallon, le normand ou l'anglo-normand, l'orléanais, le champenois, etc. Le breton dans le Nord-Ouest. Dans le Sud, les variétés d'oc (occitan, provençal, languedocien, gascon), plus proches du latin, étaient  florissantes. En Franche-Comté, en Savoie, au </a:t>
            </a:r>
            <a:r>
              <a:rPr lang="fr-FR" altLang="ja-JP" sz="2400" dirty="0" err="1">
                <a:latin typeface="Arial" charset="0"/>
              </a:rPr>
              <a:t>Val-d'Aoste</a:t>
            </a:r>
            <a:r>
              <a:rPr lang="fr-FR" altLang="ja-JP" sz="2400" dirty="0">
                <a:latin typeface="Arial" charset="0"/>
              </a:rPr>
              <a:t> (Italie) et dans l'actuelle Suisse romande, on parlait le franco-provençal.</a:t>
            </a:r>
            <a:r>
              <a:rPr lang="fr-FR" altLang="ja-JP" sz="2000" dirty="0">
                <a:latin typeface="Arial" charset="0"/>
              </a:rPr>
              <a:t> </a:t>
            </a:r>
            <a:endParaRPr lang="fr-FR" sz="2000" dirty="0">
              <a:latin typeface="Arial" charset="0"/>
            </a:endParaRPr>
          </a:p>
        </p:txBody>
      </p:sp>
    </p:spTree>
    <p:extLst>
      <p:ext uri="{BB962C8B-B14F-4D97-AF65-F5344CB8AC3E}">
        <p14:creationId xmlns:p14="http://schemas.microsoft.com/office/powerpoint/2010/main" val="18152058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r>
              <a:rPr lang="it-IT" sz="2800" dirty="0">
                <a:latin typeface="Arial" charset="0"/>
              </a:rPr>
              <a:t>Langue d’</a:t>
            </a:r>
            <a:r>
              <a:rPr lang="it-IT" sz="2800" dirty="0" err="1">
                <a:latin typeface="Arial" charset="0"/>
              </a:rPr>
              <a:t>oïl</a:t>
            </a:r>
            <a:r>
              <a:rPr lang="it-IT" sz="2800" dirty="0">
                <a:latin typeface="Arial" charset="0"/>
              </a:rPr>
              <a:t>-Langue </a:t>
            </a:r>
            <a:r>
              <a:rPr lang="it-IT" sz="2800" dirty="0" smtClean="0">
                <a:latin typeface="Arial" charset="0"/>
              </a:rPr>
              <a:t>d’oc</a:t>
            </a:r>
            <a:br>
              <a:rPr lang="it-IT" sz="2800" dirty="0" smtClean="0">
                <a:latin typeface="Arial" charset="0"/>
              </a:rPr>
            </a:br>
            <a:endParaRPr lang="it-IT" sz="2800" dirty="0">
              <a:latin typeface="Arial" charset="0"/>
            </a:endParaRPr>
          </a:p>
        </p:txBody>
      </p:sp>
      <p:pic>
        <p:nvPicPr>
          <p:cNvPr id="74754" name="Content Placeholder 3" descr="Carte-des-Langues-Regionale-9bcdc.jp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2667000" y="1843088"/>
            <a:ext cx="3810000" cy="4038600"/>
          </a:xfrm>
        </p:spPr>
      </p:pic>
    </p:spTree>
    <p:extLst>
      <p:ext uri="{BB962C8B-B14F-4D97-AF65-F5344CB8AC3E}">
        <p14:creationId xmlns:p14="http://schemas.microsoft.com/office/powerpoint/2010/main" val="8909162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a:xfrm>
            <a:off x="428625" y="214313"/>
            <a:ext cx="8229600" cy="1143000"/>
          </a:xfrm>
        </p:spPr>
        <p:txBody>
          <a:bodyPr/>
          <a:lstStyle/>
          <a:p>
            <a:r>
              <a:rPr lang="fr-FR" sz="2400" b="1" dirty="0">
                <a:latin typeface="Arial" charset="0"/>
              </a:rPr>
              <a:t>L</a:t>
            </a:r>
            <a:r>
              <a:rPr lang="ja-JP" altLang="fr-FR" sz="2400" b="1" dirty="0">
                <a:latin typeface="Arial" charset="0"/>
              </a:rPr>
              <a:t>’</a:t>
            </a:r>
            <a:r>
              <a:rPr lang="fr-FR" altLang="ja-JP" sz="2400" b="1" dirty="0">
                <a:latin typeface="Arial" charset="0"/>
              </a:rPr>
              <a:t>ancien français IXème siècle - XIIIème </a:t>
            </a:r>
            <a:r>
              <a:rPr lang="fr-FR" altLang="ja-JP" sz="2400" b="1" dirty="0" smtClean="0">
                <a:latin typeface="Arial" charset="0"/>
              </a:rPr>
              <a:t>siècle</a:t>
            </a:r>
            <a:br>
              <a:rPr lang="fr-FR" altLang="ja-JP" sz="2400" b="1" dirty="0" smtClean="0">
                <a:latin typeface="Arial" charset="0"/>
              </a:rPr>
            </a:br>
            <a:endParaRPr lang="fr-FR" sz="2000" dirty="0">
              <a:latin typeface="Arial" charset="0"/>
            </a:endParaRPr>
          </a:p>
        </p:txBody>
      </p:sp>
      <p:sp>
        <p:nvSpPr>
          <p:cNvPr id="78850" name="Rectangle 3"/>
          <p:cNvSpPr>
            <a:spLocks noGrp="1" noChangeArrowheads="1"/>
          </p:cNvSpPr>
          <p:nvPr>
            <p:ph type="body" idx="1"/>
          </p:nvPr>
        </p:nvSpPr>
        <p:spPr/>
        <p:txBody>
          <a:bodyPr/>
          <a:lstStyle/>
          <a:p>
            <a:pPr algn="just">
              <a:lnSpc>
                <a:spcPct val="90000"/>
              </a:lnSpc>
              <a:buFontTx/>
              <a:buNone/>
            </a:pPr>
            <a:r>
              <a:rPr lang="fr-FR" sz="2400" dirty="0">
                <a:latin typeface="Arial" charset="0"/>
              </a:rPr>
              <a:t> Le latin était la seule langue écrite et n</a:t>
            </a:r>
            <a:r>
              <a:rPr lang="it-IT" sz="2400" dirty="0">
                <a:latin typeface="Arial" charset="0"/>
              </a:rPr>
              <a:t>’</a:t>
            </a:r>
            <a:r>
              <a:rPr lang="fr-FR" altLang="ja-JP" sz="2400" dirty="0">
                <a:latin typeface="Arial" charset="0"/>
              </a:rPr>
              <a:t>était pratiqué que par les lettrés. </a:t>
            </a:r>
          </a:p>
          <a:p>
            <a:pPr algn="just">
              <a:lnSpc>
                <a:spcPct val="90000"/>
              </a:lnSpc>
              <a:buFontTx/>
              <a:buNone/>
            </a:pPr>
            <a:endParaRPr lang="fr-FR" altLang="ja-JP" sz="2400" dirty="0">
              <a:latin typeface="Arial" charset="0"/>
            </a:endParaRPr>
          </a:p>
          <a:p>
            <a:pPr algn="just">
              <a:lnSpc>
                <a:spcPct val="90000"/>
              </a:lnSpc>
            </a:pPr>
            <a:r>
              <a:rPr lang="en-US" sz="2400" dirty="0">
                <a:latin typeface="Arial" charset="0"/>
              </a:rPr>
              <a:t>Le </a:t>
            </a:r>
            <a:r>
              <a:rPr lang="en-US" sz="2400" dirty="0" err="1">
                <a:latin typeface="Arial" charset="0"/>
              </a:rPr>
              <a:t>concile</a:t>
            </a:r>
            <a:r>
              <a:rPr lang="en-US" sz="2400" dirty="0">
                <a:latin typeface="Arial" charset="0"/>
              </a:rPr>
              <a:t> de Tours (813)</a:t>
            </a:r>
            <a:endParaRPr lang="fr-FR" altLang="ja-JP" sz="2400" dirty="0">
              <a:latin typeface="Arial" charset="0"/>
            </a:endParaRPr>
          </a:p>
          <a:p>
            <a:pPr algn="just">
              <a:lnSpc>
                <a:spcPct val="90000"/>
              </a:lnSpc>
            </a:pPr>
            <a:r>
              <a:rPr lang="fr-FR" sz="2400" dirty="0">
                <a:latin typeface="Arial" charset="0"/>
              </a:rPr>
              <a:t>Les Serments de Strasbourg (842)  </a:t>
            </a:r>
          </a:p>
          <a:p>
            <a:pPr algn="just">
              <a:lnSpc>
                <a:spcPct val="90000"/>
              </a:lnSpc>
            </a:pPr>
            <a:r>
              <a:rPr lang="fr-FR" sz="2400" dirty="0">
                <a:latin typeface="Arial" charset="0"/>
              </a:rPr>
              <a:t>Bref texte littéraire (28 vers) Cantilène de sainte Eulalie en 881 </a:t>
            </a:r>
          </a:p>
          <a:p>
            <a:pPr algn="just">
              <a:lnSpc>
                <a:spcPct val="90000"/>
              </a:lnSpc>
            </a:pPr>
            <a:r>
              <a:rPr lang="fr-FR" sz="2400" dirty="0">
                <a:latin typeface="Arial" charset="0"/>
              </a:rPr>
              <a:t>Par rapport à la déclinaison latine le français a seulement </a:t>
            </a:r>
            <a:r>
              <a:rPr lang="fr-FR" sz="2400" b="1" dirty="0">
                <a:latin typeface="Arial" charset="0"/>
              </a:rPr>
              <a:t>deux cas</a:t>
            </a:r>
            <a:r>
              <a:rPr lang="fr-FR" sz="2400" dirty="0">
                <a:latin typeface="Arial" charset="0"/>
              </a:rPr>
              <a:t> (sujet et régime), il utilise beaucoup plus de prépositions et surtout l</a:t>
            </a:r>
            <a:r>
              <a:rPr lang="it-IT" sz="2400" dirty="0">
                <a:latin typeface="Arial" charset="0"/>
              </a:rPr>
              <a:t>’</a:t>
            </a:r>
            <a:r>
              <a:rPr lang="fr-FR" altLang="ja-JP" sz="2400" dirty="0">
                <a:latin typeface="Arial" charset="0"/>
              </a:rPr>
              <a:t>ordre des mots est différent.</a:t>
            </a:r>
            <a:endParaRPr lang="fr-FR" sz="2400" dirty="0">
              <a:latin typeface="Arial" charset="0"/>
            </a:endParaRPr>
          </a:p>
        </p:txBody>
      </p:sp>
    </p:spTree>
    <p:extLst>
      <p:ext uri="{BB962C8B-B14F-4D97-AF65-F5344CB8AC3E}">
        <p14:creationId xmlns:p14="http://schemas.microsoft.com/office/powerpoint/2010/main" val="3751093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Observations hebdomadaires</a:t>
            </a:r>
            <a:br>
              <a:rPr lang="fr-CA" sz="2800" dirty="0" smtClean="0"/>
            </a:br>
            <a:r>
              <a:rPr lang="fr-CA" sz="2800" dirty="0" smtClean="0"/>
              <a:t>21 janvier 2021</a:t>
            </a:r>
            <a:endParaRPr lang="fr-CA" sz="2800" dirty="0"/>
          </a:p>
        </p:txBody>
      </p:sp>
      <p:pic>
        <p:nvPicPr>
          <p:cNvPr id="6" name="Segnaposto contenuto 5" descr="current_3867.jpg"/>
          <p:cNvPicPr>
            <a:picLocks noGrp="1" noChangeAspect="1"/>
          </p:cNvPicPr>
          <p:nvPr>
            <p:ph idx="1"/>
          </p:nvPr>
        </p:nvPicPr>
        <p:blipFill>
          <a:blip r:embed="rId2">
            <a:extLst>
              <a:ext uri="{28A0092B-C50C-407E-A947-70E740481C1C}">
                <a14:useLocalDpi xmlns:a14="http://schemas.microsoft.com/office/drawing/2010/main" val="0"/>
              </a:ext>
            </a:extLst>
          </a:blip>
          <a:srcRect l="-83944" r="-83944"/>
          <a:stretch>
            <a:fillRect/>
          </a:stretch>
        </p:blipFill>
        <p:spPr/>
      </p:pic>
    </p:spTree>
    <p:extLst>
      <p:ext uri="{BB962C8B-B14F-4D97-AF65-F5344CB8AC3E}">
        <p14:creationId xmlns:p14="http://schemas.microsoft.com/office/powerpoint/2010/main" val="5907810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normAutofit fontScale="90000"/>
          </a:bodyPr>
          <a:lstStyle/>
          <a:p>
            <a:r>
              <a:rPr lang="en-US" sz="3200" b="1" dirty="0">
                <a:solidFill>
                  <a:schemeClr val="tx1"/>
                </a:solidFill>
                <a:latin typeface="Arial" charset="0"/>
              </a:rPr>
              <a:t/>
            </a:r>
            <a:br>
              <a:rPr lang="en-US" sz="3200" b="1" dirty="0">
                <a:solidFill>
                  <a:schemeClr val="tx1"/>
                </a:solidFill>
                <a:latin typeface="Arial" charset="0"/>
              </a:rPr>
            </a:br>
            <a:r>
              <a:rPr lang="en-US" sz="3200" b="1" dirty="0" smtClean="0">
                <a:solidFill>
                  <a:schemeClr val="tx1"/>
                </a:solidFill>
                <a:latin typeface="Arial" charset="0"/>
              </a:rPr>
              <a:t/>
            </a:r>
            <a:br>
              <a:rPr lang="en-US" sz="3200" b="1" dirty="0" smtClean="0">
                <a:solidFill>
                  <a:schemeClr val="tx1"/>
                </a:solidFill>
                <a:latin typeface="Arial" charset="0"/>
              </a:rPr>
            </a:br>
            <a:r>
              <a:rPr lang="en-US" sz="2800" dirty="0" smtClean="0">
                <a:solidFill>
                  <a:schemeClr val="tx1"/>
                </a:solidFill>
                <a:latin typeface="Arial" charset="0"/>
              </a:rPr>
              <a:t>Le </a:t>
            </a:r>
            <a:r>
              <a:rPr lang="en-US" sz="2800" dirty="0" err="1">
                <a:solidFill>
                  <a:schemeClr val="tx1"/>
                </a:solidFill>
                <a:latin typeface="Arial" charset="0"/>
              </a:rPr>
              <a:t>concile</a:t>
            </a:r>
            <a:r>
              <a:rPr lang="en-US" sz="2800" dirty="0">
                <a:solidFill>
                  <a:schemeClr val="tx1"/>
                </a:solidFill>
                <a:latin typeface="Arial" charset="0"/>
              </a:rPr>
              <a:t> de Tours (813</a:t>
            </a:r>
            <a:r>
              <a:rPr lang="en-US" sz="2800" dirty="0" smtClean="0">
                <a:solidFill>
                  <a:schemeClr val="tx1"/>
                </a:solidFill>
                <a:latin typeface="Arial" charset="0"/>
              </a:rPr>
              <a:t>)</a:t>
            </a:r>
            <a:br>
              <a:rPr lang="en-US" sz="2800" dirty="0" smtClean="0">
                <a:solidFill>
                  <a:schemeClr val="tx1"/>
                </a:solidFill>
                <a:latin typeface="Arial" charset="0"/>
              </a:rPr>
            </a:br>
            <a:r>
              <a:rPr lang="fr-FR" altLang="ja-JP" sz="2800" dirty="0">
                <a:latin typeface="Arial" charset="0"/>
              </a:rPr>
              <a:t/>
            </a:r>
            <a:br>
              <a:rPr lang="fr-FR" altLang="ja-JP" sz="2800" dirty="0">
                <a:latin typeface="Arial" charset="0"/>
              </a:rPr>
            </a:br>
            <a:endParaRPr lang="it-IT" sz="2800" dirty="0">
              <a:latin typeface="Arial" charset="0"/>
            </a:endParaRPr>
          </a:p>
        </p:txBody>
      </p:sp>
      <p:sp>
        <p:nvSpPr>
          <p:cNvPr id="80898" name="Content Placeholder 2"/>
          <p:cNvSpPr>
            <a:spLocks noGrp="1"/>
          </p:cNvSpPr>
          <p:nvPr>
            <p:ph idx="1"/>
          </p:nvPr>
        </p:nvSpPr>
        <p:spPr/>
        <p:txBody>
          <a:bodyPr/>
          <a:lstStyle/>
          <a:p>
            <a:pPr algn="just"/>
            <a:r>
              <a:rPr lang="en-US" sz="2400" dirty="0" err="1" smtClean="0">
                <a:latin typeface="Arial" charset="0"/>
              </a:rPr>
              <a:t>L'Église</a:t>
            </a:r>
            <a:r>
              <a:rPr lang="en-US" sz="2400" dirty="0" smtClean="0">
                <a:latin typeface="Arial" charset="0"/>
              </a:rPr>
              <a:t> </a:t>
            </a:r>
            <a:r>
              <a:rPr lang="en-US" sz="2400" dirty="0" err="1">
                <a:latin typeface="Arial" charset="0"/>
              </a:rPr>
              <a:t>catholique</a:t>
            </a:r>
            <a:r>
              <a:rPr lang="en-US" sz="2400" dirty="0">
                <a:latin typeface="Arial" charset="0"/>
              </a:rPr>
              <a:t> </a:t>
            </a:r>
            <a:r>
              <a:rPr lang="en-US" sz="2400" dirty="0" err="1">
                <a:latin typeface="Arial" charset="0"/>
              </a:rPr>
              <a:t>ordonna</a:t>
            </a:r>
            <a:r>
              <a:rPr lang="en-US" sz="2400" dirty="0">
                <a:latin typeface="Arial" charset="0"/>
              </a:rPr>
              <a:t> aux </a:t>
            </a:r>
            <a:r>
              <a:rPr lang="en-US" sz="2400" dirty="0" err="1">
                <a:latin typeface="Arial" charset="0"/>
              </a:rPr>
              <a:t>prêtres</a:t>
            </a:r>
            <a:r>
              <a:rPr lang="en-US" sz="2400" dirty="0">
                <a:latin typeface="Arial" charset="0"/>
              </a:rPr>
              <a:t> de faire </a:t>
            </a:r>
            <a:r>
              <a:rPr lang="en-US" sz="2400" dirty="0" err="1">
                <a:latin typeface="Arial" charset="0"/>
              </a:rPr>
              <a:t>leurs</a:t>
            </a:r>
            <a:r>
              <a:rPr lang="en-US" sz="2400" dirty="0">
                <a:latin typeface="Arial" charset="0"/>
              </a:rPr>
              <a:t> </a:t>
            </a:r>
            <a:r>
              <a:rPr lang="en-US" sz="2400" dirty="0" err="1">
                <a:latin typeface="Arial" charset="0"/>
              </a:rPr>
              <a:t>prônes</a:t>
            </a:r>
            <a:r>
              <a:rPr lang="en-US" sz="2400" dirty="0">
                <a:latin typeface="Arial" charset="0"/>
              </a:rPr>
              <a:t> de </a:t>
            </a:r>
            <a:r>
              <a:rPr lang="en-US" sz="2400" dirty="0" err="1">
                <a:latin typeface="Arial" charset="0"/>
              </a:rPr>
              <a:t>manière</a:t>
            </a:r>
            <a:r>
              <a:rPr lang="en-US" sz="2400" dirty="0">
                <a:latin typeface="Arial" charset="0"/>
              </a:rPr>
              <a:t> à </a:t>
            </a:r>
            <a:r>
              <a:rPr lang="en-US" sz="2400" dirty="0" err="1">
                <a:latin typeface="Arial" charset="0"/>
              </a:rPr>
              <a:t>ce</a:t>
            </a:r>
            <a:r>
              <a:rPr lang="en-US" sz="2400" dirty="0">
                <a:latin typeface="Arial" charset="0"/>
              </a:rPr>
              <a:t> </a:t>
            </a:r>
            <a:r>
              <a:rPr lang="en-US" sz="2400" dirty="0" err="1">
                <a:latin typeface="Arial" charset="0"/>
              </a:rPr>
              <a:t>que</a:t>
            </a:r>
            <a:r>
              <a:rPr lang="en-US" sz="2400" dirty="0">
                <a:latin typeface="Arial" charset="0"/>
              </a:rPr>
              <a:t> le </a:t>
            </a:r>
            <a:r>
              <a:rPr lang="en-US" sz="2400" dirty="0" err="1">
                <a:latin typeface="Arial" charset="0"/>
              </a:rPr>
              <a:t>peuple</a:t>
            </a:r>
            <a:r>
              <a:rPr lang="en-US" sz="2400" dirty="0">
                <a:latin typeface="Arial" charset="0"/>
              </a:rPr>
              <a:t> </a:t>
            </a:r>
            <a:r>
              <a:rPr lang="en-US" sz="2400" dirty="0" err="1">
                <a:latin typeface="Arial" charset="0"/>
              </a:rPr>
              <a:t>puisse</a:t>
            </a:r>
            <a:r>
              <a:rPr lang="en-US" sz="2400" dirty="0">
                <a:latin typeface="Arial" charset="0"/>
              </a:rPr>
              <a:t> les </a:t>
            </a:r>
            <a:r>
              <a:rPr lang="en-US" sz="2400" dirty="0" err="1">
                <a:latin typeface="Arial" charset="0"/>
              </a:rPr>
              <a:t>comprendre</a:t>
            </a:r>
            <a:r>
              <a:rPr lang="en-US" sz="2400" dirty="0">
                <a:latin typeface="Arial" charset="0"/>
              </a:rPr>
              <a:t>, car les </a:t>
            </a:r>
            <a:r>
              <a:rPr lang="en-US" sz="2400" dirty="0" err="1">
                <a:latin typeface="Arial" charset="0"/>
              </a:rPr>
              <a:t>fidèles</a:t>
            </a:r>
            <a:r>
              <a:rPr lang="en-US" sz="2400" dirty="0">
                <a:latin typeface="Arial" charset="0"/>
              </a:rPr>
              <a:t> ne </a:t>
            </a:r>
            <a:r>
              <a:rPr lang="en-US" sz="2400" dirty="0" err="1">
                <a:latin typeface="Arial" charset="0"/>
              </a:rPr>
              <a:t>comprenaient</a:t>
            </a:r>
            <a:r>
              <a:rPr lang="en-US" sz="2400" dirty="0">
                <a:latin typeface="Arial" charset="0"/>
              </a:rPr>
              <a:t> plus la langue des </a:t>
            </a:r>
            <a:r>
              <a:rPr lang="en-US" sz="2400" dirty="0" err="1">
                <a:latin typeface="Arial" charset="0"/>
              </a:rPr>
              <a:t>lettrés</a:t>
            </a:r>
            <a:r>
              <a:rPr lang="en-US" sz="2400" dirty="0">
                <a:latin typeface="Arial" charset="0"/>
              </a:rPr>
              <a:t> et des </a:t>
            </a:r>
            <a:r>
              <a:rPr lang="en-US" sz="2400" dirty="0" err="1">
                <a:latin typeface="Arial" charset="0"/>
              </a:rPr>
              <a:t>clercs</a:t>
            </a:r>
            <a:r>
              <a:rPr lang="en-US" sz="2400" dirty="0">
                <a:latin typeface="Arial" charset="0"/>
              </a:rPr>
              <a:t>. Les </a:t>
            </a:r>
            <a:r>
              <a:rPr lang="en-US" sz="2400" dirty="0" err="1">
                <a:latin typeface="Arial" charset="0"/>
              </a:rPr>
              <a:t>évêques</a:t>
            </a:r>
            <a:r>
              <a:rPr lang="en-US" sz="2400" dirty="0">
                <a:latin typeface="Arial" charset="0"/>
              </a:rPr>
              <a:t> </a:t>
            </a:r>
            <a:r>
              <a:rPr lang="en-US" sz="2400" dirty="0" err="1">
                <a:latin typeface="Arial" charset="0"/>
              </a:rPr>
              <a:t>rassemblés</a:t>
            </a:r>
            <a:r>
              <a:rPr lang="en-US" sz="2400" dirty="0">
                <a:latin typeface="Arial" charset="0"/>
              </a:rPr>
              <a:t> par Charlemagne </a:t>
            </a:r>
            <a:r>
              <a:rPr lang="en-US" sz="2400" dirty="0" err="1">
                <a:latin typeface="Arial" charset="0"/>
              </a:rPr>
              <a:t>décidèrent</a:t>
            </a:r>
            <a:r>
              <a:rPr lang="en-US" sz="2400" dirty="0">
                <a:latin typeface="Arial" charset="0"/>
              </a:rPr>
              <a:t> </a:t>
            </a:r>
            <a:r>
              <a:rPr lang="en-US" sz="2400" dirty="0" err="1">
                <a:latin typeface="Arial" charset="0"/>
              </a:rPr>
              <a:t>que</a:t>
            </a:r>
            <a:r>
              <a:rPr lang="en-US" sz="2400" dirty="0">
                <a:latin typeface="Arial" charset="0"/>
              </a:rPr>
              <a:t> les </a:t>
            </a:r>
            <a:r>
              <a:rPr lang="en-US" sz="2400" dirty="0" err="1">
                <a:latin typeface="Arial" charset="0"/>
              </a:rPr>
              <a:t>homélies</a:t>
            </a:r>
            <a:r>
              <a:rPr lang="en-US" sz="2400" dirty="0">
                <a:latin typeface="Arial" charset="0"/>
              </a:rPr>
              <a:t> ne </a:t>
            </a:r>
            <a:r>
              <a:rPr lang="en-US" sz="2400" dirty="0" err="1">
                <a:latin typeface="Arial" charset="0"/>
              </a:rPr>
              <a:t>devaient</a:t>
            </a:r>
            <a:r>
              <a:rPr lang="en-US" sz="2400" dirty="0">
                <a:latin typeface="Arial" charset="0"/>
              </a:rPr>
              <a:t> plus </a:t>
            </a:r>
            <a:r>
              <a:rPr lang="en-US" sz="2400" dirty="0" err="1">
                <a:latin typeface="Arial" charset="0"/>
              </a:rPr>
              <a:t>être</a:t>
            </a:r>
            <a:r>
              <a:rPr lang="en-US" sz="2400" dirty="0">
                <a:latin typeface="Arial" charset="0"/>
              </a:rPr>
              <a:t> </a:t>
            </a:r>
            <a:r>
              <a:rPr lang="en-US" sz="2400" dirty="0" err="1">
                <a:latin typeface="Arial" charset="0"/>
              </a:rPr>
              <a:t>prononcées</a:t>
            </a:r>
            <a:r>
              <a:rPr lang="en-US" sz="2400" dirty="0">
                <a:latin typeface="Arial" charset="0"/>
              </a:rPr>
              <a:t> </a:t>
            </a:r>
            <a:r>
              <a:rPr lang="en-US" sz="2400" dirty="0" err="1">
                <a:latin typeface="Arial" charset="0"/>
              </a:rPr>
              <a:t>en</a:t>
            </a:r>
            <a:r>
              <a:rPr lang="en-US" sz="2400" dirty="0">
                <a:latin typeface="Arial" charset="0"/>
              </a:rPr>
              <a:t> </a:t>
            </a:r>
            <a:r>
              <a:rPr lang="en-US" sz="2400" dirty="0" err="1">
                <a:latin typeface="Arial" charset="0"/>
              </a:rPr>
              <a:t>latin</a:t>
            </a:r>
            <a:r>
              <a:rPr lang="en-US" sz="2400" dirty="0">
                <a:latin typeface="Arial" charset="0"/>
              </a:rPr>
              <a:t>, </a:t>
            </a:r>
            <a:r>
              <a:rPr lang="en-US" sz="2400" dirty="0" err="1">
                <a:latin typeface="Arial" charset="0"/>
              </a:rPr>
              <a:t>mais</a:t>
            </a:r>
            <a:r>
              <a:rPr lang="en-US" sz="2400" dirty="0">
                <a:latin typeface="Arial" charset="0"/>
              </a:rPr>
              <a:t> </a:t>
            </a:r>
            <a:r>
              <a:rPr lang="en-US" sz="2400" dirty="0" err="1">
                <a:latin typeface="Arial" charset="0"/>
              </a:rPr>
              <a:t>en</a:t>
            </a:r>
            <a:r>
              <a:rPr lang="en-US" sz="2400" dirty="0">
                <a:latin typeface="Arial" charset="0"/>
              </a:rPr>
              <a:t> «langue </a:t>
            </a:r>
            <a:r>
              <a:rPr lang="en-US" sz="2400" dirty="0" err="1">
                <a:latin typeface="Arial" charset="0"/>
              </a:rPr>
              <a:t>rustique</a:t>
            </a:r>
            <a:r>
              <a:rPr lang="en-US" sz="2400" dirty="0">
                <a:latin typeface="Arial" charset="0"/>
              </a:rPr>
              <a:t> </a:t>
            </a:r>
            <a:r>
              <a:rPr lang="en-US" sz="2400" dirty="0" err="1">
                <a:latin typeface="Arial" charset="0"/>
              </a:rPr>
              <a:t>romane</a:t>
            </a:r>
            <a:r>
              <a:rPr lang="en-US" sz="2400" dirty="0">
                <a:latin typeface="Arial" charset="0"/>
              </a:rPr>
              <a:t>» </a:t>
            </a:r>
            <a:r>
              <a:rPr lang="en-US" sz="2400" dirty="0" err="1">
                <a:latin typeface="Arial" charset="0"/>
              </a:rPr>
              <a:t>ou</a:t>
            </a:r>
            <a:r>
              <a:rPr lang="en-US" sz="2400" dirty="0">
                <a:latin typeface="Arial" charset="0"/>
              </a:rPr>
              <a:t> </a:t>
            </a:r>
            <a:r>
              <a:rPr lang="en-US" sz="2400" dirty="0" err="1">
                <a:latin typeface="Arial" charset="0"/>
              </a:rPr>
              <a:t>en</a:t>
            </a:r>
            <a:r>
              <a:rPr lang="en-US" sz="2400" dirty="0">
                <a:latin typeface="Arial" charset="0"/>
              </a:rPr>
              <a:t> «langue </a:t>
            </a:r>
            <a:r>
              <a:rPr lang="en-US" sz="2400" dirty="0" err="1">
                <a:latin typeface="Arial" charset="0"/>
              </a:rPr>
              <a:t>tudesque</a:t>
            </a:r>
            <a:r>
              <a:rPr lang="en-US" sz="2400" dirty="0">
                <a:latin typeface="Arial" charset="0"/>
              </a:rPr>
              <a:t>» (</a:t>
            </a:r>
            <a:r>
              <a:rPr lang="en-US" sz="2400" dirty="0" err="1">
                <a:latin typeface="Arial" charset="0"/>
              </a:rPr>
              <a:t>germanique</a:t>
            </a:r>
            <a:r>
              <a:rPr lang="en-US" sz="2400" dirty="0">
                <a:latin typeface="Arial" charset="0"/>
              </a:rPr>
              <a:t>) </a:t>
            </a:r>
            <a:endParaRPr lang="it-IT" sz="2400" dirty="0">
              <a:latin typeface="Arial" charset="0"/>
            </a:endParaRPr>
          </a:p>
        </p:txBody>
      </p:sp>
    </p:spTree>
    <p:extLst>
      <p:ext uri="{BB962C8B-B14F-4D97-AF65-F5344CB8AC3E}">
        <p14:creationId xmlns:p14="http://schemas.microsoft.com/office/powerpoint/2010/main" val="3675486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US" sz="2800" dirty="0" err="1">
                <a:solidFill>
                  <a:schemeClr val="tx1"/>
                </a:solidFill>
                <a:latin typeface="Arial" charset="0"/>
              </a:rPr>
              <a:t>Serments</a:t>
            </a:r>
            <a:r>
              <a:rPr lang="en-US" sz="2800" dirty="0">
                <a:solidFill>
                  <a:schemeClr val="tx1"/>
                </a:solidFill>
                <a:latin typeface="Arial" charset="0"/>
              </a:rPr>
              <a:t> de Strasbourg </a:t>
            </a:r>
            <a:r>
              <a:rPr lang="en-US" sz="2800" dirty="0" smtClean="0">
                <a:solidFill>
                  <a:schemeClr val="tx1"/>
                </a:solidFill>
                <a:latin typeface="Arial" charset="0"/>
              </a:rPr>
              <a:t>842</a:t>
            </a:r>
            <a:br>
              <a:rPr lang="en-US" sz="2800" dirty="0" smtClean="0">
                <a:solidFill>
                  <a:schemeClr val="tx1"/>
                </a:solidFill>
                <a:latin typeface="Arial" charset="0"/>
              </a:rPr>
            </a:br>
            <a:endParaRPr lang="it-IT" sz="2800" dirty="0">
              <a:latin typeface="Arial" charset="0"/>
            </a:endParaRPr>
          </a:p>
        </p:txBody>
      </p:sp>
      <p:sp>
        <p:nvSpPr>
          <p:cNvPr id="82946" name="Content Placeholder 2"/>
          <p:cNvSpPr>
            <a:spLocks noGrp="1"/>
          </p:cNvSpPr>
          <p:nvPr>
            <p:ph idx="1"/>
          </p:nvPr>
        </p:nvSpPr>
        <p:spPr/>
        <p:txBody>
          <a:bodyPr/>
          <a:lstStyle/>
          <a:p>
            <a:pPr algn="just"/>
            <a:r>
              <a:rPr lang="en-US" sz="2400" i="1" dirty="0">
                <a:latin typeface="Arial" charset="0"/>
              </a:rPr>
              <a:t>Les </a:t>
            </a:r>
            <a:r>
              <a:rPr lang="en-US" sz="2400" i="1" dirty="0" err="1">
                <a:latin typeface="Arial" charset="0"/>
              </a:rPr>
              <a:t>serments</a:t>
            </a:r>
            <a:r>
              <a:rPr lang="en-US" sz="2400" i="1" dirty="0">
                <a:latin typeface="Arial" charset="0"/>
              </a:rPr>
              <a:t> de Strasbourg  </a:t>
            </a:r>
            <a:r>
              <a:rPr lang="en-US" sz="2400" dirty="0">
                <a:latin typeface="Arial" charset="0"/>
              </a:rPr>
              <a:t>constituent </a:t>
            </a:r>
            <a:r>
              <a:rPr lang="en-US" sz="2400" b="1" dirty="0">
                <a:latin typeface="Arial" charset="0"/>
              </a:rPr>
              <a:t>le plus </a:t>
            </a:r>
            <a:r>
              <a:rPr lang="en-US" sz="2400" b="1" dirty="0" err="1">
                <a:latin typeface="Arial" charset="0"/>
              </a:rPr>
              <a:t>ancien</a:t>
            </a:r>
            <a:r>
              <a:rPr lang="en-US" sz="2400" b="1" dirty="0">
                <a:latin typeface="Arial" charset="0"/>
              </a:rPr>
              <a:t> </a:t>
            </a:r>
            <a:r>
              <a:rPr lang="en-US" sz="2400" b="1" dirty="0" err="1">
                <a:latin typeface="Arial" charset="0"/>
              </a:rPr>
              <a:t>texte</a:t>
            </a:r>
            <a:r>
              <a:rPr lang="en-US" sz="2400" b="1" dirty="0">
                <a:latin typeface="Arial" charset="0"/>
              </a:rPr>
              <a:t> </a:t>
            </a:r>
            <a:r>
              <a:rPr lang="en-US" sz="2400" b="1" dirty="0" err="1">
                <a:latin typeface="Arial" charset="0"/>
              </a:rPr>
              <a:t>français</a:t>
            </a:r>
            <a:r>
              <a:rPr lang="en-US" sz="2400" b="1" dirty="0">
                <a:latin typeface="Arial" charset="0"/>
              </a:rPr>
              <a:t> </a:t>
            </a:r>
            <a:r>
              <a:rPr lang="en-US" sz="2400" b="1" dirty="0" err="1">
                <a:latin typeface="Arial" charset="0"/>
              </a:rPr>
              <a:t>conservé</a:t>
            </a:r>
            <a:r>
              <a:rPr lang="en-US" sz="2400" b="1" dirty="0">
                <a:latin typeface="Arial" charset="0"/>
              </a:rPr>
              <a:t>. Pour la première </a:t>
            </a:r>
            <a:r>
              <a:rPr lang="en-US" sz="2400" b="1" dirty="0" err="1">
                <a:latin typeface="Arial" charset="0"/>
              </a:rPr>
              <a:t>fois</a:t>
            </a:r>
            <a:r>
              <a:rPr lang="en-US" sz="2400" b="1" dirty="0">
                <a:latin typeface="Arial" charset="0"/>
              </a:rPr>
              <a:t> </a:t>
            </a:r>
            <a:r>
              <a:rPr lang="en-US" sz="2400" b="1" dirty="0" err="1">
                <a:latin typeface="Arial" charset="0"/>
              </a:rPr>
              <a:t>dans</a:t>
            </a:r>
            <a:r>
              <a:rPr lang="en-US" sz="2400" b="1" dirty="0">
                <a:latin typeface="Arial" charset="0"/>
              </a:rPr>
              <a:t> </a:t>
            </a:r>
            <a:r>
              <a:rPr lang="en-US" sz="2400" b="1" dirty="0" err="1">
                <a:latin typeface="Arial" charset="0"/>
              </a:rPr>
              <a:t>l'histoire</a:t>
            </a:r>
            <a:r>
              <a:rPr lang="en-US" sz="2400" b="1" dirty="0">
                <a:latin typeface="Arial" charset="0"/>
              </a:rPr>
              <a:t>, </a:t>
            </a:r>
            <a:r>
              <a:rPr lang="en-US" sz="2400" b="1" dirty="0" err="1">
                <a:latin typeface="Arial" charset="0"/>
              </a:rPr>
              <a:t>ils</a:t>
            </a:r>
            <a:r>
              <a:rPr lang="en-US" sz="2400" b="1" dirty="0">
                <a:latin typeface="Arial" charset="0"/>
              </a:rPr>
              <a:t> </a:t>
            </a:r>
            <a:r>
              <a:rPr lang="en-US" sz="2400" b="1" dirty="0" err="1">
                <a:latin typeface="Arial" charset="0"/>
              </a:rPr>
              <a:t>témoignent</a:t>
            </a:r>
            <a:r>
              <a:rPr lang="en-US" sz="2400" b="1" dirty="0">
                <a:latin typeface="Arial" charset="0"/>
              </a:rPr>
              <a:t> </a:t>
            </a:r>
            <a:r>
              <a:rPr lang="en-US" sz="2400" b="1" dirty="0" err="1">
                <a:latin typeface="Arial" charset="0"/>
              </a:rPr>
              <a:t>officiellement</a:t>
            </a:r>
            <a:r>
              <a:rPr lang="en-US" sz="2400" b="1" dirty="0">
                <a:latin typeface="Arial" charset="0"/>
              </a:rPr>
              <a:t> </a:t>
            </a:r>
            <a:r>
              <a:rPr lang="en-US" sz="2400" b="1" dirty="0" err="1">
                <a:latin typeface="Arial" charset="0"/>
              </a:rPr>
              <a:t>d'une</a:t>
            </a:r>
            <a:r>
              <a:rPr lang="en-US" sz="2400" b="1" dirty="0">
                <a:latin typeface="Arial" charset="0"/>
              </a:rPr>
              <a:t> </a:t>
            </a:r>
            <a:r>
              <a:rPr lang="en-US" sz="2400" b="1" dirty="0" err="1">
                <a:latin typeface="Arial" charset="0"/>
              </a:rPr>
              <a:t>notoriété</a:t>
            </a:r>
            <a:r>
              <a:rPr lang="en-US" sz="2400" b="1" dirty="0">
                <a:latin typeface="Arial" charset="0"/>
              </a:rPr>
              <a:t> </a:t>
            </a:r>
            <a:r>
              <a:rPr lang="en-US" sz="2400" b="1" dirty="0" err="1">
                <a:latin typeface="Arial" charset="0"/>
              </a:rPr>
              <a:t>conférée</a:t>
            </a:r>
            <a:r>
              <a:rPr lang="en-US" sz="2400" b="1" dirty="0">
                <a:latin typeface="Arial" charset="0"/>
              </a:rPr>
              <a:t> à la langue </a:t>
            </a:r>
            <a:r>
              <a:rPr lang="en-US" sz="2400" b="1" dirty="0" err="1">
                <a:latin typeface="Arial" charset="0"/>
              </a:rPr>
              <a:t>vulgaire</a:t>
            </a:r>
            <a:r>
              <a:rPr lang="en-US" sz="2400" b="1" dirty="0">
                <a:latin typeface="Arial" charset="0"/>
              </a:rPr>
              <a:t>.</a:t>
            </a:r>
          </a:p>
          <a:p>
            <a:pPr algn="just"/>
            <a:r>
              <a:rPr lang="en-US" sz="2400" dirty="0" err="1">
                <a:latin typeface="Arial" charset="0"/>
              </a:rPr>
              <a:t>Texte</a:t>
            </a:r>
            <a:r>
              <a:rPr lang="en-US" sz="2400" dirty="0">
                <a:latin typeface="Arial" charset="0"/>
              </a:rPr>
              <a:t> </a:t>
            </a:r>
            <a:r>
              <a:rPr lang="en-US" sz="2400" dirty="0" err="1">
                <a:latin typeface="Arial" charset="0"/>
              </a:rPr>
              <a:t>rédigé</a:t>
            </a:r>
            <a:r>
              <a:rPr lang="en-US" sz="2400" dirty="0">
                <a:latin typeface="Arial" charset="0"/>
              </a:rPr>
              <a:t> </a:t>
            </a:r>
            <a:r>
              <a:rPr lang="en-US" sz="2400" dirty="0" err="1">
                <a:latin typeface="Arial" charset="0"/>
              </a:rPr>
              <a:t>en</a:t>
            </a:r>
            <a:r>
              <a:rPr lang="en-US" sz="2400" dirty="0">
                <a:latin typeface="Arial" charset="0"/>
              </a:rPr>
              <a:t> </a:t>
            </a:r>
            <a:r>
              <a:rPr lang="en-US" sz="2400" dirty="0" err="1">
                <a:latin typeface="Arial" charset="0"/>
              </a:rPr>
              <a:t>latin</a:t>
            </a:r>
            <a:r>
              <a:rPr lang="en-US" sz="2400" dirty="0">
                <a:latin typeface="Arial" charset="0"/>
              </a:rPr>
              <a:t>, </a:t>
            </a:r>
            <a:r>
              <a:rPr lang="en-US" sz="2400" dirty="0" err="1">
                <a:latin typeface="Arial" charset="0"/>
              </a:rPr>
              <a:t>en</a:t>
            </a:r>
            <a:r>
              <a:rPr lang="en-US" sz="2400" dirty="0">
                <a:latin typeface="Arial" charset="0"/>
              </a:rPr>
              <a:t> langue </a:t>
            </a:r>
            <a:r>
              <a:rPr lang="en-US" sz="2400" dirty="0" err="1">
                <a:latin typeface="Arial" charset="0"/>
              </a:rPr>
              <a:t>romane</a:t>
            </a:r>
            <a:r>
              <a:rPr lang="en-US" sz="2400" dirty="0">
                <a:latin typeface="Arial" charset="0"/>
              </a:rPr>
              <a:t> </a:t>
            </a:r>
            <a:r>
              <a:rPr lang="en-US" sz="2400" dirty="0" err="1">
                <a:latin typeface="Arial" charset="0"/>
              </a:rPr>
              <a:t>rustique</a:t>
            </a:r>
            <a:r>
              <a:rPr lang="en-US" sz="2400" dirty="0">
                <a:latin typeface="Arial" charset="0"/>
              </a:rPr>
              <a:t> et </a:t>
            </a:r>
            <a:r>
              <a:rPr lang="en-US" sz="2400" dirty="0" err="1">
                <a:latin typeface="Arial" charset="0"/>
              </a:rPr>
              <a:t>en</a:t>
            </a:r>
            <a:r>
              <a:rPr lang="en-US" sz="2400" dirty="0">
                <a:latin typeface="Arial" charset="0"/>
              </a:rPr>
              <a:t> </a:t>
            </a:r>
            <a:r>
              <a:rPr lang="en-US" sz="2400" dirty="0" err="1">
                <a:latin typeface="Arial" charset="0"/>
              </a:rPr>
              <a:t>tudesque</a:t>
            </a:r>
            <a:endParaRPr lang="en-US" sz="2400" dirty="0">
              <a:latin typeface="Arial" charset="0"/>
            </a:endParaRPr>
          </a:p>
          <a:p>
            <a:pPr algn="just"/>
            <a:r>
              <a:rPr lang="en-US" sz="2400" dirty="0">
                <a:latin typeface="Arial" charset="0"/>
              </a:rPr>
              <a:t>la langue </a:t>
            </a:r>
            <a:r>
              <a:rPr lang="en-US" sz="2400" dirty="0" err="1">
                <a:latin typeface="Arial" charset="0"/>
              </a:rPr>
              <a:t>romane</a:t>
            </a:r>
            <a:r>
              <a:rPr lang="en-US" sz="2400" dirty="0">
                <a:latin typeface="Arial" charset="0"/>
              </a:rPr>
              <a:t> </a:t>
            </a:r>
            <a:r>
              <a:rPr lang="en-US" sz="2400" dirty="0" err="1">
                <a:latin typeface="Arial" charset="0"/>
              </a:rPr>
              <a:t>rustique</a:t>
            </a:r>
            <a:r>
              <a:rPr lang="en-US" sz="2400" dirty="0">
                <a:latin typeface="Arial" charset="0"/>
              </a:rPr>
              <a:t> </a:t>
            </a:r>
            <a:r>
              <a:rPr lang="en-US" sz="2400" dirty="0" err="1">
                <a:latin typeface="Arial" charset="0"/>
              </a:rPr>
              <a:t>demeurait</a:t>
            </a:r>
            <a:r>
              <a:rPr lang="en-US" sz="2400" dirty="0">
                <a:latin typeface="Arial" charset="0"/>
              </a:rPr>
              <a:t> </a:t>
            </a:r>
            <a:r>
              <a:rPr lang="en-US" sz="2400" dirty="0" err="1">
                <a:latin typeface="Arial" charset="0"/>
              </a:rPr>
              <a:t>une</a:t>
            </a:r>
            <a:r>
              <a:rPr lang="en-US" sz="2400" dirty="0">
                <a:latin typeface="Arial" charset="0"/>
              </a:rPr>
              <a:t> langue </a:t>
            </a:r>
            <a:r>
              <a:rPr lang="en-US" sz="2400" dirty="0" err="1">
                <a:latin typeface="Arial" charset="0"/>
              </a:rPr>
              <a:t>exclusivement</a:t>
            </a:r>
            <a:r>
              <a:rPr lang="en-US" sz="2400" dirty="0">
                <a:latin typeface="Arial" charset="0"/>
              </a:rPr>
              <a:t> </a:t>
            </a:r>
            <a:r>
              <a:rPr lang="en-US" sz="2400" dirty="0" err="1">
                <a:latin typeface="Arial" charset="0"/>
              </a:rPr>
              <a:t>orale</a:t>
            </a:r>
            <a:r>
              <a:rPr lang="en-US" sz="2400" dirty="0">
                <a:latin typeface="Arial" charset="0"/>
              </a:rPr>
              <a:t>, le </a:t>
            </a:r>
            <a:r>
              <a:rPr lang="en-US" sz="2400" dirty="0" err="1">
                <a:latin typeface="Arial" charset="0"/>
              </a:rPr>
              <a:t>latin</a:t>
            </a:r>
            <a:r>
              <a:rPr lang="en-US" sz="2400" dirty="0">
                <a:latin typeface="Arial" charset="0"/>
              </a:rPr>
              <a:t> continuant de </a:t>
            </a:r>
            <a:r>
              <a:rPr lang="en-US" sz="2400" dirty="0" err="1">
                <a:latin typeface="Arial" charset="0"/>
              </a:rPr>
              <a:t>demeurer</a:t>
            </a:r>
            <a:r>
              <a:rPr lang="en-US" sz="2400" dirty="0">
                <a:latin typeface="Arial" charset="0"/>
              </a:rPr>
              <a:t> la </a:t>
            </a:r>
            <a:r>
              <a:rPr lang="en-US" sz="2400" dirty="0" err="1">
                <a:latin typeface="Arial" charset="0"/>
              </a:rPr>
              <a:t>seule</a:t>
            </a:r>
            <a:r>
              <a:rPr lang="en-US" sz="2400" dirty="0">
                <a:latin typeface="Arial" charset="0"/>
              </a:rPr>
              <a:t> langue </a:t>
            </a:r>
            <a:r>
              <a:rPr lang="en-US" sz="2400" dirty="0" err="1" smtClean="0">
                <a:latin typeface="Arial" charset="0"/>
              </a:rPr>
              <a:t>écrite</a:t>
            </a:r>
            <a:r>
              <a:rPr lang="en-US" sz="2400" dirty="0" smtClean="0">
                <a:latin typeface="Arial" charset="0"/>
              </a:rPr>
              <a:t>.</a:t>
            </a:r>
            <a:endParaRPr lang="it-IT" sz="2400" dirty="0">
              <a:latin typeface="Arial" charset="0"/>
            </a:endParaRPr>
          </a:p>
        </p:txBody>
      </p:sp>
    </p:spTree>
    <p:extLst>
      <p:ext uri="{BB962C8B-B14F-4D97-AF65-F5344CB8AC3E}">
        <p14:creationId xmlns:p14="http://schemas.microsoft.com/office/powerpoint/2010/main" val="3277086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olo 1"/>
          <p:cNvSpPr>
            <a:spLocks noGrp="1"/>
          </p:cNvSpPr>
          <p:nvPr>
            <p:ph type="title"/>
          </p:nvPr>
        </p:nvSpPr>
        <p:spPr/>
        <p:txBody>
          <a:bodyPr/>
          <a:lstStyle/>
          <a:p>
            <a:r>
              <a:rPr lang="en-US" sz="2800" dirty="0" err="1">
                <a:solidFill>
                  <a:schemeClr val="tx1"/>
                </a:solidFill>
                <a:latin typeface="Arial" charset="0"/>
              </a:rPr>
              <a:t>Serments</a:t>
            </a:r>
            <a:r>
              <a:rPr lang="en-US" sz="2800" dirty="0">
                <a:solidFill>
                  <a:schemeClr val="tx1"/>
                </a:solidFill>
                <a:latin typeface="Arial" charset="0"/>
              </a:rPr>
              <a:t> de Strasbourg </a:t>
            </a:r>
            <a:r>
              <a:rPr lang="en-US" sz="2800" dirty="0" smtClean="0">
                <a:solidFill>
                  <a:schemeClr val="tx1"/>
                </a:solidFill>
                <a:latin typeface="Arial" charset="0"/>
              </a:rPr>
              <a:t>842</a:t>
            </a:r>
            <a:br>
              <a:rPr lang="en-US" sz="2800" dirty="0" smtClean="0">
                <a:solidFill>
                  <a:schemeClr val="tx1"/>
                </a:solidFill>
                <a:latin typeface="Arial" charset="0"/>
              </a:rPr>
            </a:br>
            <a:endParaRPr lang="it-IT" sz="2800" dirty="0">
              <a:latin typeface="Arial" charset="0"/>
            </a:endParaRPr>
          </a:p>
        </p:txBody>
      </p:sp>
      <p:sp>
        <p:nvSpPr>
          <p:cNvPr id="84994" name="Segnaposto contenuto 2"/>
          <p:cNvSpPr>
            <a:spLocks noGrp="1"/>
          </p:cNvSpPr>
          <p:nvPr>
            <p:ph idx="1"/>
          </p:nvPr>
        </p:nvSpPr>
        <p:spPr/>
        <p:txBody>
          <a:bodyPr/>
          <a:lstStyle/>
          <a:p>
            <a:pPr algn="just"/>
            <a:r>
              <a:rPr lang="en-US" sz="2400">
                <a:latin typeface="Arial" charset="0"/>
              </a:rPr>
              <a:t>À la mort de Charlemagne en 814, et après celle de son fils, Louis le Pieux en 840, ses petits-fils se disputèrent l'Empire: Lothaire (795-855), Pépin (803-838) et Louis (805-976), puis tardivement, d'un second lit, Charles (823-877). Finalement, Charles dit le Chauve et Louis dit le Germanique scellèrent une alliance contre leur frère aîné, Lothaire, par les </a:t>
            </a:r>
            <a:r>
              <a:rPr lang="en-US" sz="2400" i="1">
                <a:latin typeface="Arial" charset="0"/>
              </a:rPr>
              <a:t>Serments de Strasbourg.</a:t>
            </a:r>
          </a:p>
          <a:p>
            <a:pPr algn="just"/>
            <a:endParaRPr lang="it-IT">
              <a:latin typeface="Arial" charset="0"/>
            </a:endParaRPr>
          </a:p>
        </p:txBody>
      </p:sp>
    </p:spTree>
    <p:extLst>
      <p:ext uri="{BB962C8B-B14F-4D97-AF65-F5344CB8AC3E}">
        <p14:creationId xmlns:p14="http://schemas.microsoft.com/office/powerpoint/2010/main" val="31952713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a:latin typeface="Arial" charset="0"/>
              </a:rPr>
              <a:t>Les</a:t>
            </a:r>
            <a:r>
              <a:rPr lang="it-IT" sz="2800" dirty="0">
                <a:latin typeface="Arial" charset="0"/>
              </a:rPr>
              <a:t> </a:t>
            </a:r>
            <a:r>
              <a:rPr lang="it-IT" sz="2800" dirty="0" err="1">
                <a:latin typeface="Arial" charset="0"/>
              </a:rPr>
              <a:t>Serments</a:t>
            </a:r>
            <a:r>
              <a:rPr lang="it-IT" sz="2800" dirty="0">
                <a:latin typeface="Arial" charset="0"/>
              </a:rPr>
              <a:t> de </a:t>
            </a:r>
            <a:r>
              <a:rPr lang="it-IT" sz="2800" dirty="0" smtClean="0">
                <a:latin typeface="Arial" charset="0"/>
              </a:rPr>
              <a:t>Strasbourg</a:t>
            </a:r>
            <a:br>
              <a:rPr lang="it-IT" sz="2800" dirty="0" smtClean="0">
                <a:latin typeface="Arial" charset="0"/>
              </a:rPr>
            </a:br>
            <a:r>
              <a:rPr lang="it-IT" sz="2800" dirty="0" smtClean="0">
                <a:latin typeface="Arial" charset="0"/>
              </a:rPr>
              <a:t> 842  </a:t>
            </a:r>
            <a:r>
              <a:rPr lang="it-IT" sz="2800" dirty="0" smtClean="0"/>
              <a:t>ancien </a:t>
            </a:r>
            <a:r>
              <a:rPr lang="it-IT" sz="2800" dirty="0" err="1" smtClean="0"/>
              <a:t>français</a:t>
            </a:r>
            <a:r>
              <a:rPr lang="it-IT" sz="2800" dirty="0" smtClean="0"/>
              <a:t>/</a:t>
            </a:r>
            <a:r>
              <a:rPr lang="it-IT" sz="2800" dirty="0" err="1" smtClean="0"/>
              <a:t>français</a:t>
            </a:r>
            <a:r>
              <a:rPr lang="it-IT" sz="2800" dirty="0" smtClean="0"/>
              <a:t> </a:t>
            </a:r>
            <a:r>
              <a:rPr lang="it-IT" sz="2800" dirty="0" err="1" smtClean="0"/>
              <a:t>contemporain</a:t>
            </a:r>
            <a:r>
              <a:rPr lang="it-IT" sz="2800" dirty="0" smtClean="0"/>
              <a:t/>
            </a:r>
            <a:br>
              <a:rPr lang="it-IT" sz="2800" dirty="0" smtClean="0"/>
            </a:br>
            <a:endParaRPr lang="it-IT" sz="2800" dirty="0"/>
          </a:p>
        </p:txBody>
      </p:sp>
      <p:sp>
        <p:nvSpPr>
          <p:cNvPr id="3" name="Segnaposto contenuto 2"/>
          <p:cNvSpPr>
            <a:spLocks noGrp="1"/>
          </p:cNvSpPr>
          <p:nvPr>
            <p:ph sz="half" idx="1"/>
          </p:nvPr>
        </p:nvSpPr>
        <p:spPr/>
        <p:txBody>
          <a:bodyPr>
            <a:normAutofit fontScale="92500" lnSpcReduction="20000"/>
          </a:bodyPr>
          <a:lstStyle/>
          <a:p>
            <a:pPr algn="just"/>
            <a:r>
              <a:rPr lang="en-US" sz="2400" dirty="0">
                <a:latin typeface="Arial" charset="0"/>
              </a:rPr>
              <a:t>Pro </a:t>
            </a:r>
            <a:r>
              <a:rPr lang="en-US" sz="2400" dirty="0" err="1">
                <a:latin typeface="Arial" charset="0"/>
              </a:rPr>
              <a:t>Deo</a:t>
            </a:r>
            <a:r>
              <a:rPr lang="en-US" sz="2400" dirty="0">
                <a:latin typeface="Arial" charset="0"/>
              </a:rPr>
              <a:t> </a:t>
            </a:r>
            <a:r>
              <a:rPr lang="en-US" sz="2400" dirty="0" err="1">
                <a:latin typeface="Arial" charset="0"/>
              </a:rPr>
              <a:t>amur</a:t>
            </a:r>
            <a:r>
              <a:rPr lang="en-US" sz="2400" dirty="0">
                <a:latin typeface="Arial" charset="0"/>
              </a:rPr>
              <a:t> et pro </a:t>
            </a:r>
            <a:r>
              <a:rPr lang="en-US" sz="2400" dirty="0" err="1">
                <a:latin typeface="Arial" charset="0"/>
              </a:rPr>
              <a:t>christian</a:t>
            </a:r>
            <a:r>
              <a:rPr lang="en-US" sz="2400" dirty="0">
                <a:latin typeface="Arial" charset="0"/>
              </a:rPr>
              <a:t> </a:t>
            </a:r>
            <a:r>
              <a:rPr lang="en-US" sz="2400" dirty="0" err="1">
                <a:latin typeface="Arial" charset="0"/>
              </a:rPr>
              <a:t>poblo</a:t>
            </a:r>
            <a:r>
              <a:rPr lang="en-US" sz="2400" dirty="0">
                <a:latin typeface="Arial" charset="0"/>
              </a:rPr>
              <a:t> et </a:t>
            </a:r>
            <a:r>
              <a:rPr lang="en-US" sz="2400" dirty="0" err="1">
                <a:latin typeface="Arial" charset="0"/>
              </a:rPr>
              <a:t>nostro</a:t>
            </a:r>
            <a:r>
              <a:rPr lang="en-US" sz="2400" dirty="0">
                <a:latin typeface="Arial" charset="0"/>
              </a:rPr>
              <a:t> </a:t>
            </a:r>
            <a:r>
              <a:rPr lang="en-US" sz="2400" dirty="0" err="1">
                <a:latin typeface="Arial" charset="0"/>
              </a:rPr>
              <a:t>commun</a:t>
            </a:r>
            <a:r>
              <a:rPr lang="en-US" sz="2400" dirty="0">
                <a:latin typeface="Arial" charset="0"/>
              </a:rPr>
              <a:t> </a:t>
            </a:r>
            <a:r>
              <a:rPr lang="en-US" sz="2400" dirty="0" err="1">
                <a:latin typeface="Arial" charset="0"/>
              </a:rPr>
              <a:t>salvament</a:t>
            </a:r>
            <a:r>
              <a:rPr lang="en-US" sz="2400" dirty="0">
                <a:latin typeface="Arial" charset="0"/>
              </a:rPr>
              <a:t>, </a:t>
            </a:r>
            <a:r>
              <a:rPr lang="en-US" sz="2400" dirty="0" err="1">
                <a:latin typeface="Arial" charset="0"/>
              </a:rPr>
              <a:t>d'ist</a:t>
            </a:r>
            <a:r>
              <a:rPr lang="en-US" sz="2400" dirty="0">
                <a:latin typeface="Arial" charset="0"/>
              </a:rPr>
              <a:t> di in </a:t>
            </a:r>
            <a:r>
              <a:rPr lang="en-US" sz="2400" dirty="0" err="1">
                <a:latin typeface="Arial" charset="0"/>
              </a:rPr>
              <a:t>avant</a:t>
            </a:r>
            <a:r>
              <a:rPr lang="en-US" sz="2400" dirty="0">
                <a:latin typeface="Arial" charset="0"/>
              </a:rPr>
              <a:t>, in quant Deus </a:t>
            </a:r>
            <a:r>
              <a:rPr lang="en-US" sz="2400" dirty="0" err="1">
                <a:latin typeface="Arial" charset="0"/>
              </a:rPr>
              <a:t>savir</a:t>
            </a:r>
            <a:r>
              <a:rPr lang="en-US" sz="2400" dirty="0">
                <a:latin typeface="Arial" charset="0"/>
              </a:rPr>
              <a:t> et </a:t>
            </a:r>
            <a:r>
              <a:rPr lang="en-US" sz="2400" dirty="0" err="1">
                <a:latin typeface="Arial" charset="0"/>
              </a:rPr>
              <a:t>podir</a:t>
            </a:r>
            <a:r>
              <a:rPr lang="en-US" sz="2400" dirty="0">
                <a:latin typeface="Arial" charset="0"/>
              </a:rPr>
              <a:t> me </a:t>
            </a:r>
            <a:r>
              <a:rPr lang="en-US" sz="2400" dirty="0" err="1">
                <a:latin typeface="Arial" charset="0"/>
              </a:rPr>
              <a:t>dunat</a:t>
            </a:r>
            <a:r>
              <a:rPr lang="en-US" sz="2400" dirty="0">
                <a:latin typeface="Arial" charset="0"/>
              </a:rPr>
              <a:t>, </a:t>
            </a:r>
            <a:r>
              <a:rPr lang="en-US" sz="2400" dirty="0" err="1">
                <a:latin typeface="Arial" charset="0"/>
              </a:rPr>
              <a:t>si</a:t>
            </a:r>
            <a:r>
              <a:rPr lang="en-US" sz="2400" dirty="0">
                <a:latin typeface="Arial" charset="0"/>
              </a:rPr>
              <a:t> </a:t>
            </a:r>
            <a:r>
              <a:rPr lang="en-US" sz="2400" dirty="0" err="1">
                <a:latin typeface="Arial" charset="0"/>
              </a:rPr>
              <a:t>salvarai</a:t>
            </a:r>
            <a:r>
              <a:rPr lang="en-US" sz="2400" dirty="0">
                <a:latin typeface="Arial" charset="0"/>
              </a:rPr>
              <a:t> </a:t>
            </a:r>
            <a:r>
              <a:rPr lang="en-US" sz="2400" dirty="0" err="1">
                <a:latin typeface="Arial" charset="0"/>
              </a:rPr>
              <a:t>eo</a:t>
            </a:r>
            <a:r>
              <a:rPr lang="en-US" sz="2400" dirty="0">
                <a:latin typeface="Arial" charset="0"/>
              </a:rPr>
              <a:t> cist </a:t>
            </a:r>
            <a:r>
              <a:rPr lang="en-US" sz="2400" dirty="0" err="1">
                <a:latin typeface="Arial" charset="0"/>
              </a:rPr>
              <a:t>meon</a:t>
            </a:r>
            <a:r>
              <a:rPr lang="en-US" sz="2400" dirty="0">
                <a:latin typeface="Arial" charset="0"/>
              </a:rPr>
              <a:t> </a:t>
            </a:r>
            <a:r>
              <a:rPr lang="en-US" sz="2400" dirty="0" err="1">
                <a:latin typeface="Arial" charset="0"/>
              </a:rPr>
              <a:t>fradre</a:t>
            </a:r>
            <a:r>
              <a:rPr lang="en-US" sz="2400" dirty="0">
                <a:latin typeface="Arial" charset="0"/>
              </a:rPr>
              <a:t> </a:t>
            </a:r>
            <a:r>
              <a:rPr lang="en-US" sz="2400" dirty="0" err="1">
                <a:latin typeface="Arial" charset="0"/>
              </a:rPr>
              <a:t>Karlo</a:t>
            </a:r>
            <a:r>
              <a:rPr lang="en-US" sz="2400" dirty="0">
                <a:latin typeface="Arial" charset="0"/>
              </a:rPr>
              <a:t> et in </a:t>
            </a:r>
            <a:r>
              <a:rPr lang="en-US" sz="2400" dirty="0" err="1">
                <a:latin typeface="Arial" charset="0"/>
              </a:rPr>
              <a:t>aiudha</a:t>
            </a:r>
            <a:r>
              <a:rPr lang="en-US" sz="2400" dirty="0">
                <a:latin typeface="Arial" charset="0"/>
              </a:rPr>
              <a:t> et in </a:t>
            </a:r>
            <a:r>
              <a:rPr lang="en-US" sz="2400" dirty="0" err="1">
                <a:latin typeface="Arial" charset="0"/>
              </a:rPr>
              <a:t>cadhuna</a:t>
            </a:r>
            <a:r>
              <a:rPr lang="en-US" sz="2400" dirty="0">
                <a:latin typeface="Arial" charset="0"/>
              </a:rPr>
              <a:t> </a:t>
            </a:r>
            <a:r>
              <a:rPr lang="en-US" sz="2400" dirty="0" err="1">
                <a:latin typeface="Arial" charset="0"/>
              </a:rPr>
              <a:t>cosa</a:t>
            </a:r>
            <a:r>
              <a:rPr lang="en-US" sz="2400" dirty="0">
                <a:latin typeface="Arial" charset="0"/>
              </a:rPr>
              <a:t>, </a:t>
            </a:r>
            <a:r>
              <a:rPr lang="en-US" sz="2400" dirty="0" err="1">
                <a:latin typeface="Arial" charset="0"/>
              </a:rPr>
              <a:t>si</a:t>
            </a:r>
            <a:r>
              <a:rPr lang="en-US" sz="2400" dirty="0">
                <a:latin typeface="Arial" charset="0"/>
              </a:rPr>
              <a:t> cum </a:t>
            </a:r>
            <a:r>
              <a:rPr lang="en-US" sz="2400" dirty="0" err="1">
                <a:latin typeface="Arial" charset="0"/>
              </a:rPr>
              <a:t>om</a:t>
            </a:r>
            <a:r>
              <a:rPr lang="en-US" sz="2400" dirty="0">
                <a:latin typeface="Arial" charset="0"/>
              </a:rPr>
              <a:t> per </a:t>
            </a:r>
            <a:r>
              <a:rPr lang="en-US" sz="2400" dirty="0" err="1">
                <a:latin typeface="Arial" charset="0"/>
              </a:rPr>
              <a:t>dreit</a:t>
            </a:r>
            <a:r>
              <a:rPr lang="en-US" sz="2400" dirty="0">
                <a:latin typeface="Arial" charset="0"/>
              </a:rPr>
              <a:t> son </a:t>
            </a:r>
            <a:r>
              <a:rPr lang="en-US" sz="2400" dirty="0" err="1">
                <a:latin typeface="Arial" charset="0"/>
              </a:rPr>
              <a:t>fradra</a:t>
            </a:r>
            <a:r>
              <a:rPr lang="en-US" sz="2400" dirty="0">
                <a:latin typeface="Arial" charset="0"/>
              </a:rPr>
              <a:t> </a:t>
            </a:r>
            <a:r>
              <a:rPr lang="en-US" sz="2400" dirty="0" err="1">
                <a:latin typeface="Arial" charset="0"/>
              </a:rPr>
              <a:t>salvar</a:t>
            </a:r>
            <a:r>
              <a:rPr lang="en-US" sz="2400" dirty="0">
                <a:latin typeface="Arial" charset="0"/>
              </a:rPr>
              <a:t> </a:t>
            </a:r>
            <a:r>
              <a:rPr lang="en-US" sz="2400" dirty="0" err="1">
                <a:latin typeface="Arial" charset="0"/>
              </a:rPr>
              <a:t>dift</a:t>
            </a:r>
            <a:r>
              <a:rPr lang="en-US" sz="2400" dirty="0">
                <a:latin typeface="Arial" charset="0"/>
              </a:rPr>
              <a:t>, in o quid </a:t>
            </a:r>
            <a:r>
              <a:rPr lang="en-US" sz="2400" dirty="0" err="1">
                <a:latin typeface="Arial" charset="0"/>
              </a:rPr>
              <a:t>il</a:t>
            </a:r>
            <a:r>
              <a:rPr lang="en-US" sz="2400" dirty="0">
                <a:latin typeface="Arial" charset="0"/>
              </a:rPr>
              <a:t> mi </a:t>
            </a:r>
            <a:r>
              <a:rPr lang="en-US" sz="2400" dirty="0" err="1">
                <a:latin typeface="Arial" charset="0"/>
              </a:rPr>
              <a:t>altresi</a:t>
            </a:r>
            <a:r>
              <a:rPr lang="en-US" sz="2400" dirty="0">
                <a:latin typeface="Arial" charset="0"/>
              </a:rPr>
              <a:t> </a:t>
            </a:r>
            <a:r>
              <a:rPr lang="en-US" sz="2400" dirty="0" err="1">
                <a:latin typeface="Arial" charset="0"/>
              </a:rPr>
              <a:t>fazet</a:t>
            </a:r>
            <a:r>
              <a:rPr lang="en-US" sz="2400" dirty="0">
                <a:latin typeface="Arial" charset="0"/>
              </a:rPr>
              <a:t> et </a:t>
            </a:r>
            <a:r>
              <a:rPr lang="en-US" sz="2400" dirty="0" err="1">
                <a:latin typeface="Arial" charset="0"/>
              </a:rPr>
              <a:t>ab</a:t>
            </a:r>
            <a:r>
              <a:rPr lang="en-US" sz="2400" dirty="0">
                <a:latin typeface="Arial" charset="0"/>
              </a:rPr>
              <a:t> </a:t>
            </a:r>
            <a:r>
              <a:rPr lang="en-US" sz="2400" dirty="0" err="1">
                <a:latin typeface="Arial" charset="0"/>
              </a:rPr>
              <a:t>Ludher</a:t>
            </a:r>
            <a:r>
              <a:rPr lang="en-US" sz="2400" dirty="0">
                <a:latin typeface="Arial" charset="0"/>
              </a:rPr>
              <a:t> </a:t>
            </a:r>
            <a:r>
              <a:rPr lang="en-US" sz="2400" dirty="0" err="1">
                <a:latin typeface="Arial" charset="0"/>
              </a:rPr>
              <a:t>nul</a:t>
            </a:r>
            <a:r>
              <a:rPr lang="en-US" sz="2400" dirty="0">
                <a:latin typeface="Arial" charset="0"/>
              </a:rPr>
              <a:t> plaid </a:t>
            </a:r>
            <a:r>
              <a:rPr lang="en-US" sz="2400" dirty="0" err="1">
                <a:latin typeface="Arial" charset="0"/>
              </a:rPr>
              <a:t>nunquam</a:t>
            </a:r>
            <a:r>
              <a:rPr lang="en-US" sz="2400" dirty="0">
                <a:latin typeface="Arial" charset="0"/>
              </a:rPr>
              <a:t> </a:t>
            </a:r>
            <a:r>
              <a:rPr lang="en-US" sz="2400" dirty="0" err="1">
                <a:latin typeface="Arial" charset="0"/>
              </a:rPr>
              <a:t>prindrai</a:t>
            </a:r>
            <a:r>
              <a:rPr lang="en-US" sz="2400" dirty="0">
                <a:latin typeface="Arial" charset="0"/>
              </a:rPr>
              <a:t>, qui, </a:t>
            </a:r>
            <a:r>
              <a:rPr lang="en-US" sz="2400" dirty="0" err="1">
                <a:latin typeface="Arial" charset="0"/>
              </a:rPr>
              <a:t>meon</a:t>
            </a:r>
            <a:r>
              <a:rPr lang="en-US" sz="2400" dirty="0">
                <a:latin typeface="Arial" charset="0"/>
              </a:rPr>
              <a:t> </a:t>
            </a:r>
            <a:r>
              <a:rPr lang="en-US" sz="2400" dirty="0" err="1">
                <a:latin typeface="Arial" charset="0"/>
              </a:rPr>
              <a:t>vol</a:t>
            </a:r>
            <a:r>
              <a:rPr lang="en-US" sz="2400" dirty="0">
                <a:latin typeface="Arial" charset="0"/>
              </a:rPr>
              <a:t>, cist </a:t>
            </a:r>
            <a:r>
              <a:rPr lang="en-US" sz="2400" dirty="0" err="1">
                <a:latin typeface="Arial" charset="0"/>
              </a:rPr>
              <a:t>meon</a:t>
            </a:r>
            <a:r>
              <a:rPr lang="en-US" sz="2400" dirty="0">
                <a:latin typeface="Arial" charset="0"/>
              </a:rPr>
              <a:t> </a:t>
            </a:r>
            <a:r>
              <a:rPr lang="en-US" sz="2400" dirty="0" err="1">
                <a:latin typeface="Arial" charset="0"/>
              </a:rPr>
              <a:t>fradre</a:t>
            </a:r>
            <a:r>
              <a:rPr lang="en-US" sz="2400" dirty="0">
                <a:latin typeface="Arial" charset="0"/>
              </a:rPr>
              <a:t> Karle in </a:t>
            </a:r>
            <a:r>
              <a:rPr lang="en-US" sz="2400" dirty="0" err="1">
                <a:latin typeface="Arial" charset="0"/>
              </a:rPr>
              <a:t>damno</a:t>
            </a:r>
            <a:r>
              <a:rPr lang="en-US" sz="2400" dirty="0">
                <a:latin typeface="Arial" charset="0"/>
              </a:rPr>
              <a:t> sit.</a:t>
            </a:r>
          </a:p>
          <a:p>
            <a:endParaRPr lang="it-IT" sz="2400" dirty="0"/>
          </a:p>
        </p:txBody>
      </p:sp>
      <p:sp>
        <p:nvSpPr>
          <p:cNvPr id="4" name="Segnaposto contenuto 3"/>
          <p:cNvSpPr>
            <a:spLocks noGrp="1"/>
          </p:cNvSpPr>
          <p:nvPr>
            <p:ph sz="half" idx="2"/>
          </p:nvPr>
        </p:nvSpPr>
        <p:spPr/>
        <p:txBody>
          <a:bodyPr>
            <a:normAutofit fontScale="92500" lnSpcReduction="20000"/>
          </a:bodyPr>
          <a:lstStyle/>
          <a:p>
            <a:pPr algn="just"/>
            <a:r>
              <a:rPr lang="en-US" sz="2400" dirty="0" smtClean="0">
                <a:latin typeface="Arial" charset="0"/>
              </a:rPr>
              <a:t>Pour </a:t>
            </a:r>
            <a:r>
              <a:rPr lang="en-US" sz="2400" dirty="0" err="1">
                <a:latin typeface="Arial" charset="0"/>
              </a:rPr>
              <a:t>l'amour</a:t>
            </a:r>
            <a:r>
              <a:rPr lang="en-US" sz="2400" dirty="0">
                <a:latin typeface="Arial" charset="0"/>
              </a:rPr>
              <a:t> de </a:t>
            </a:r>
            <a:r>
              <a:rPr lang="en-US" sz="2400" dirty="0" err="1">
                <a:latin typeface="Arial" charset="0"/>
              </a:rPr>
              <a:t>Dieu</a:t>
            </a:r>
            <a:r>
              <a:rPr lang="en-US" sz="2400" dirty="0">
                <a:latin typeface="Arial" charset="0"/>
              </a:rPr>
              <a:t> et pour le </a:t>
            </a:r>
            <a:r>
              <a:rPr lang="en-US" sz="2400" dirty="0" err="1">
                <a:latin typeface="Arial" charset="0"/>
              </a:rPr>
              <a:t>salut</a:t>
            </a:r>
            <a:r>
              <a:rPr lang="en-US" sz="2400" dirty="0">
                <a:latin typeface="Arial" charset="0"/>
              </a:rPr>
              <a:t> </a:t>
            </a:r>
            <a:r>
              <a:rPr lang="en-US" sz="2400" dirty="0" err="1">
                <a:latin typeface="Arial" charset="0"/>
              </a:rPr>
              <a:t>peuple</a:t>
            </a:r>
            <a:r>
              <a:rPr lang="en-US" sz="2400" dirty="0">
                <a:latin typeface="Arial" charset="0"/>
              </a:rPr>
              <a:t> </a:t>
            </a:r>
            <a:r>
              <a:rPr lang="en-US" sz="2400" dirty="0" err="1">
                <a:latin typeface="Arial" charset="0"/>
              </a:rPr>
              <a:t>chrétien</a:t>
            </a:r>
            <a:r>
              <a:rPr lang="en-US" sz="2400" dirty="0">
                <a:latin typeface="Arial" charset="0"/>
              </a:rPr>
              <a:t> et </a:t>
            </a:r>
            <a:r>
              <a:rPr lang="en-US" sz="2400" dirty="0" err="1">
                <a:latin typeface="Arial" charset="0"/>
              </a:rPr>
              <a:t>notre</a:t>
            </a:r>
            <a:r>
              <a:rPr lang="en-US" sz="2400" dirty="0">
                <a:latin typeface="Arial" charset="0"/>
              </a:rPr>
              <a:t> </a:t>
            </a:r>
            <a:r>
              <a:rPr lang="en-US" sz="2400" dirty="0" err="1">
                <a:latin typeface="Arial" charset="0"/>
              </a:rPr>
              <a:t>salut</a:t>
            </a:r>
            <a:r>
              <a:rPr lang="en-US" sz="2400" dirty="0">
                <a:latin typeface="Arial" charset="0"/>
              </a:rPr>
              <a:t> </a:t>
            </a:r>
            <a:r>
              <a:rPr lang="en-US" sz="2400" dirty="0" err="1">
                <a:latin typeface="Arial" charset="0"/>
              </a:rPr>
              <a:t>à</a:t>
            </a:r>
            <a:r>
              <a:rPr lang="en-US" sz="2400" dirty="0">
                <a:latin typeface="Arial" charset="0"/>
              </a:rPr>
              <a:t> </a:t>
            </a:r>
            <a:r>
              <a:rPr lang="en-US" sz="2400" dirty="0" err="1">
                <a:latin typeface="Arial" charset="0"/>
              </a:rPr>
              <a:t>tous</a:t>
            </a:r>
            <a:r>
              <a:rPr lang="en-US" sz="2400" dirty="0">
                <a:latin typeface="Arial" charset="0"/>
              </a:rPr>
              <a:t> </a:t>
            </a:r>
            <a:r>
              <a:rPr lang="en-US" sz="2400" dirty="0" err="1">
                <a:latin typeface="Arial" charset="0"/>
              </a:rPr>
              <a:t>deux</a:t>
            </a:r>
            <a:r>
              <a:rPr lang="en-US" sz="2400" dirty="0">
                <a:latin typeface="Arial" charset="0"/>
              </a:rPr>
              <a:t>, </a:t>
            </a:r>
            <a:r>
              <a:rPr lang="en-US" sz="2400" dirty="0" err="1">
                <a:latin typeface="Arial" charset="0"/>
              </a:rPr>
              <a:t>à</a:t>
            </a:r>
            <a:r>
              <a:rPr lang="en-US" sz="2400" dirty="0">
                <a:latin typeface="Arial" charset="0"/>
              </a:rPr>
              <a:t> </a:t>
            </a:r>
            <a:r>
              <a:rPr lang="en-US" sz="2400" dirty="0" err="1">
                <a:latin typeface="Arial" charset="0"/>
              </a:rPr>
              <a:t>partir</a:t>
            </a:r>
            <a:r>
              <a:rPr lang="en-US" sz="2400" dirty="0">
                <a:latin typeface="Arial" charset="0"/>
              </a:rPr>
              <a:t> de </a:t>
            </a:r>
            <a:r>
              <a:rPr lang="en-US" sz="2400" dirty="0" err="1">
                <a:latin typeface="Arial" charset="0"/>
              </a:rPr>
              <a:t>ce</a:t>
            </a:r>
            <a:r>
              <a:rPr lang="en-US" sz="2400" dirty="0">
                <a:latin typeface="Arial" charset="0"/>
              </a:rPr>
              <a:t> jour </a:t>
            </a:r>
            <a:r>
              <a:rPr lang="en-US" sz="2400" dirty="0" err="1">
                <a:latin typeface="Arial" charset="0"/>
              </a:rPr>
              <a:t>dorénavant</a:t>
            </a:r>
            <a:r>
              <a:rPr lang="en-US" sz="2400" dirty="0">
                <a:latin typeface="Arial" charset="0"/>
              </a:rPr>
              <a:t>, </a:t>
            </a:r>
            <a:r>
              <a:rPr lang="en-US" sz="2400" dirty="0" err="1">
                <a:latin typeface="Arial" charset="0"/>
              </a:rPr>
              <a:t>autant</a:t>
            </a:r>
            <a:r>
              <a:rPr lang="en-US" sz="2400" dirty="0">
                <a:latin typeface="Arial" charset="0"/>
              </a:rPr>
              <a:t> </a:t>
            </a:r>
            <a:r>
              <a:rPr lang="en-US" sz="2400" dirty="0" err="1">
                <a:latin typeface="Arial" charset="0"/>
              </a:rPr>
              <a:t>que</a:t>
            </a:r>
            <a:r>
              <a:rPr lang="en-US" sz="2400" dirty="0">
                <a:latin typeface="Arial" charset="0"/>
              </a:rPr>
              <a:t> </a:t>
            </a:r>
            <a:r>
              <a:rPr lang="en-US" sz="2400" dirty="0" err="1">
                <a:latin typeface="Arial" charset="0"/>
              </a:rPr>
              <a:t>Dieu</a:t>
            </a:r>
            <a:r>
              <a:rPr lang="en-US" sz="2400" dirty="0">
                <a:latin typeface="Arial" charset="0"/>
              </a:rPr>
              <a:t> </a:t>
            </a:r>
            <a:r>
              <a:rPr lang="en-US" sz="2400" dirty="0" err="1">
                <a:latin typeface="Arial" charset="0"/>
              </a:rPr>
              <a:t>m'en</a:t>
            </a:r>
            <a:r>
              <a:rPr lang="en-US" sz="2400" dirty="0">
                <a:latin typeface="Arial" charset="0"/>
              </a:rPr>
              <a:t> </a:t>
            </a:r>
            <a:r>
              <a:rPr lang="en-US" sz="2400" dirty="0" err="1">
                <a:latin typeface="Arial" charset="0"/>
              </a:rPr>
              <a:t>donnera</a:t>
            </a:r>
            <a:r>
              <a:rPr lang="en-US" sz="2400" dirty="0">
                <a:latin typeface="Arial" charset="0"/>
              </a:rPr>
              <a:t> savoir et </a:t>
            </a:r>
            <a:r>
              <a:rPr lang="en-US" sz="2400" dirty="0" err="1">
                <a:latin typeface="Arial" charset="0"/>
              </a:rPr>
              <a:t>pouvoir</a:t>
            </a:r>
            <a:r>
              <a:rPr lang="en-US" sz="2400" dirty="0">
                <a:latin typeface="Arial" charset="0"/>
              </a:rPr>
              <a:t>, je </a:t>
            </a:r>
            <a:r>
              <a:rPr lang="en-US" sz="2400" dirty="0" err="1">
                <a:latin typeface="Arial" charset="0"/>
              </a:rPr>
              <a:t>secourrai</a:t>
            </a:r>
            <a:r>
              <a:rPr lang="en-US" sz="2400" dirty="0">
                <a:latin typeface="Arial" charset="0"/>
              </a:rPr>
              <a:t> </a:t>
            </a:r>
            <a:r>
              <a:rPr lang="en-US" sz="2400" dirty="0" err="1">
                <a:latin typeface="Arial" charset="0"/>
              </a:rPr>
              <a:t>ce</a:t>
            </a:r>
            <a:r>
              <a:rPr lang="en-US" sz="2400" dirty="0">
                <a:latin typeface="Arial" charset="0"/>
              </a:rPr>
              <a:t> mien frère, </a:t>
            </a:r>
            <a:r>
              <a:rPr lang="en-US" sz="2400" dirty="0" err="1">
                <a:latin typeface="Arial" charset="0"/>
              </a:rPr>
              <a:t>comme</a:t>
            </a:r>
            <a:r>
              <a:rPr lang="en-US" sz="2400" dirty="0">
                <a:latin typeface="Arial" charset="0"/>
              </a:rPr>
              <a:t> on </a:t>
            </a:r>
            <a:r>
              <a:rPr lang="en-US" sz="2400" dirty="0" err="1">
                <a:latin typeface="Arial" charset="0"/>
              </a:rPr>
              <a:t>doit</a:t>
            </a:r>
            <a:r>
              <a:rPr lang="en-US" sz="2400" dirty="0">
                <a:latin typeface="Arial" charset="0"/>
              </a:rPr>
              <a:t> </a:t>
            </a:r>
            <a:r>
              <a:rPr lang="en-US" sz="2400" dirty="0" err="1">
                <a:latin typeface="Arial" charset="0"/>
              </a:rPr>
              <a:t>selon</a:t>
            </a:r>
            <a:r>
              <a:rPr lang="en-US" sz="2400" dirty="0">
                <a:latin typeface="Arial" charset="0"/>
              </a:rPr>
              <a:t> </a:t>
            </a:r>
            <a:r>
              <a:rPr lang="en-US" sz="2400" dirty="0" err="1">
                <a:latin typeface="Arial" charset="0"/>
              </a:rPr>
              <a:t>l'équité</a:t>
            </a:r>
            <a:r>
              <a:rPr lang="en-US" sz="2400" dirty="0">
                <a:latin typeface="Arial" charset="0"/>
              </a:rPr>
              <a:t> </a:t>
            </a:r>
            <a:r>
              <a:rPr lang="en-US" sz="2400" dirty="0" err="1">
                <a:latin typeface="Arial" charset="0"/>
              </a:rPr>
              <a:t>secourir</a:t>
            </a:r>
            <a:r>
              <a:rPr lang="en-US" sz="2400" dirty="0">
                <a:latin typeface="Arial" charset="0"/>
              </a:rPr>
              <a:t> son frère, </a:t>
            </a:r>
            <a:r>
              <a:rPr lang="en-US" sz="2400" dirty="0" err="1">
                <a:latin typeface="Arial" charset="0"/>
              </a:rPr>
              <a:t>à</a:t>
            </a:r>
            <a:r>
              <a:rPr lang="en-US" sz="2400" dirty="0">
                <a:latin typeface="Arial" charset="0"/>
              </a:rPr>
              <a:t> condition </a:t>
            </a:r>
            <a:r>
              <a:rPr lang="en-US" sz="2400" dirty="0" err="1">
                <a:latin typeface="Arial" charset="0"/>
              </a:rPr>
              <a:t>qu'il</a:t>
            </a:r>
            <a:r>
              <a:rPr lang="en-US" sz="2400" dirty="0">
                <a:latin typeface="Arial" charset="0"/>
              </a:rPr>
              <a:t> en </a:t>
            </a:r>
            <a:r>
              <a:rPr lang="en-US" sz="2400" dirty="0" err="1">
                <a:latin typeface="Arial" charset="0"/>
              </a:rPr>
              <a:t>fasse</a:t>
            </a:r>
            <a:r>
              <a:rPr lang="en-US" sz="2400" dirty="0">
                <a:latin typeface="Arial" charset="0"/>
              </a:rPr>
              <a:t> </a:t>
            </a:r>
            <a:r>
              <a:rPr lang="en-US" sz="2400" dirty="0" err="1">
                <a:latin typeface="Arial" charset="0"/>
              </a:rPr>
              <a:t>autant</a:t>
            </a:r>
            <a:r>
              <a:rPr lang="en-US" sz="2400" dirty="0">
                <a:latin typeface="Arial" charset="0"/>
              </a:rPr>
              <a:t> pour </a:t>
            </a:r>
            <a:r>
              <a:rPr lang="en-US" sz="2400" dirty="0" err="1">
                <a:latin typeface="Arial" charset="0"/>
              </a:rPr>
              <a:t>moi</a:t>
            </a:r>
            <a:r>
              <a:rPr lang="en-US" sz="2400" dirty="0">
                <a:latin typeface="Arial" charset="0"/>
              </a:rPr>
              <a:t>, et je </a:t>
            </a:r>
            <a:r>
              <a:rPr lang="en-US" sz="2400" dirty="0" err="1">
                <a:latin typeface="Arial" charset="0"/>
              </a:rPr>
              <a:t>n'entrerai</a:t>
            </a:r>
            <a:r>
              <a:rPr lang="en-US" sz="2400" dirty="0">
                <a:latin typeface="Arial" charset="0"/>
              </a:rPr>
              <a:t> avec </a:t>
            </a:r>
            <a:r>
              <a:rPr lang="en-US" sz="2400" dirty="0" err="1">
                <a:latin typeface="Arial" charset="0"/>
              </a:rPr>
              <a:t>Lothaire</a:t>
            </a:r>
            <a:r>
              <a:rPr lang="en-US" sz="2400" dirty="0">
                <a:latin typeface="Arial" charset="0"/>
              </a:rPr>
              <a:t> en </a:t>
            </a:r>
            <a:r>
              <a:rPr lang="en-US" sz="2400" dirty="0" err="1">
                <a:latin typeface="Arial" charset="0"/>
              </a:rPr>
              <a:t>aucun</a:t>
            </a:r>
            <a:r>
              <a:rPr lang="en-US" sz="2400" dirty="0">
                <a:latin typeface="Arial" charset="0"/>
              </a:rPr>
              <a:t> arrangement qui, de ma </a:t>
            </a:r>
            <a:r>
              <a:rPr lang="en-US" sz="2400" dirty="0" err="1">
                <a:latin typeface="Arial" charset="0"/>
              </a:rPr>
              <a:t>volonté</a:t>
            </a:r>
            <a:r>
              <a:rPr lang="en-US" sz="2400" dirty="0">
                <a:latin typeface="Arial" charset="0"/>
              </a:rPr>
              <a:t>, </a:t>
            </a:r>
            <a:r>
              <a:rPr lang="en-US" sz="2400" dirty="0" err="1">
                <a:latin typeface="Arial" charset="0"/>
              </a:rPr>
              <a:t>puisse</a:t>
            </a:r>
            <a:r>
              <a:rPr lang="en-US" sz="2400" dirty="0">
                <a:latin typeface="Arial" charset="0"/>
              </a:rPr>
              <a:t> </a:t>
            </a:r>
            <a:r>
              <a:rPr lang="en-US" sz="2400" dirty="0" err="1">
                <a:latin typeface="Arial" charset="0"/>
              </a:rPr>
              <a:t>lui</a:t>
            </a:r>
            <a:r>
              <a:rPr lang="en-US" sz="2400" dirty="0">
                <a:latin typeface="Arial" charset="0"/>
              </a:rPr>
              <a:t> </a:t>
            </a:r>
            <a:r>
              <a:rPr lang="en-US" sz="2400" dirty="0" err="1">
                <a:latin typeface="Arial" charset="0"/>
              </a:rPr>
              <a:t>être</a:t>
            </a:r>
            <a:r>
              <a:rPr lang="en-US" sz="2400" dirty="0">
                <a:latin typeface="Arial" charset="0"/>
              </a:rPr>
              <a:t> </a:t>
            </a:r>
            <a:r>
              <a:rPr lang="en-US" sz="2400" dirty="0" err="1">
                <a:latin typeface="Arial" charset="0"/>
              </a:rPr>
              <a:t>dommageable</a:t>
            </a:r>
            <a:r>
              <a:rPr lang="en-US" sz="2400" dirty="0" smtClean="0">
                <a:latin typeface="Arial" charset="0"/>
              </a:rPr>
              <a:t>.</a:t>
            </a:r>
            <a:endParaRPr lang="it-IT" sz="2400" dirty="0">
              <a:latin typeface="Arial" charset="0"/>
            </a:endParaRPr>
          </a:p>
          <a:p>
            <a:endParaRPr lang="it-IT" sz="2400" dirty="0"/>
          </a:p>
        </p:txBody>
      </p:sp>
    </p:spTree>
    <p:extLst>
      <p:ext uri="{BB962C8B-B14F-4D97-AF65-F5344CB8AC3E}">
        <p14:creationId xmlns:p14="http://schemas.microsoft.com/office/powerpoint/2010/main" val="16416892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normAutofit fontScale="90000"/>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smtClean="0">
                <a:latin typeface="Arial" charset="0"/>
              </a:rPr>
              <a:t>française</a:t>
            </a:r>
            <a:r>
              <a:rPr lang="it-IT" sz="2800" dirty="0" smtClean="0">
                <a:latin typeface="Arial" charset="0"/>
              </a:rPr>
              <a:t/>
            </a:r>
            <a:br>
              <a:rPr lang="it-IT" sz="2800" dirty="0" smtClean="0">
                <a:latin typeface="Arial" charset="0"/>
              </a:rPr>
            </a:b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dirty="0">
                <a:latin typeface="Arial" charset="0"/>
              </a:rPr>
              <a:t>L</a:t>
            </a:r>
            <a:r>
              <a:rPr lang="ja-JP" altLang="fr-FR" sz="2400" dirty="0">
                <a:latin typeface="Arial" charset="0"/>
              </a:rPr>
              <a:t>’</a:t>
            </a:r>
            <a:r>
              <a:rPr lang="fr-FR" altLang="ja-JP" sz="2400" dirty="0">
                <a:latin typeface="Arial" charset="0"/>
              </a:rPr>
              <a:t>ancien </a:t>
            </a:r>
            <a:r>
              <a:rPr lang="fr-FR" altLang="ja-JP" sz="2400" dirty="0" smtClean="0">
                <a:latin typeface="Arial" charset="0"/>
              </a:rPr>
              <a:t>français : IX</a:t>
            </a:r>
            <a:r>
              <a:rPr lang="fr-FR" sz="2400" baseline="30000" dirty="0" smtClean="0">
                <a:latin typeface="Arial" charset="0"/>
              </a:rPr>
              <a:t>ème</a:t>
            </a:r>
            <a:r>
              <a:rPr lang="fr-FR" altLang="ja-JP" sz="2400" dirty="0" smtClean="0">
                <a:latin typeface="Arial" charset="0"/>
              </a:rPr>
              <a:t> siècle - XIII</a:t>
            </a:r>
            <a:r>
              <a:rPr lang="fr-FR" sz="2400" baseline="30000" dirty="0" smtClean="0">
                <a:latin typeface="Arial" charset="0"/>
              </a:rPr>
              <a:t>ème</a:t>
            </a:r>
            <a:r>
              <a:rPr lang="fr-FR" altLang="ja-JP" sz="2400" dirty="0" smtClean="0">
                <a:latin typeface="Arial" charset="0"/>
              </a:rPr>
              <a:t> </a:t>
            </a:r>
            <a:r>
              <a:rPr lang="fr-FR" altLang="ja-JP" sz="2400" dirty="0">
                <a:latin typeface="Arial" charset="0"/>
              </a:rPr>
              <a:t>siècle</a:t>
            </a:r>
          </a:p>
          <a:p>
            <a:r>
              <a:rPr lang="fr-FR" sz="2400" b="1" dirty="0">
                <a:latin typeface="Arial" charset="0"/>
              </a:rPr>
              <a:t>Le moyen français </a:t>
            </a:r>
            <a:r>
              <a:rPr lang="fr-FR" sz="2400" dirty="0" smtClean="0">
                <a:latin typeface="Arial" charset="0"/>
              </a:rPr>
              <a:t>: XIV</a:t>
            </a:r>
            <a:r>
              <a:rPr lang="fr-FR" sz="2400" baseline="30000" dirty="0" smtClean="0">
                <a:latin typeface="Arial" charset="0"/>
              </a:rPr>
              <a:t>ème</a:t>
            </a:r>
            <a:r>
              <a:rPr lang="fr-FR" sz="2400" dirty="0" smtClean="0">
                <a:latin typeface="Arial" charset="0"/>
              </a:rPr>
              <a:t> siècle - XV</a:t>
            </a:r>
            <a:r>
              <a:rPr lang="fr-FR" sz="2400" baseline="30000" dirty="0" smtClean="0">
                <a:latin typeface="Arial" charset="0"/>
              </a:rPr>
              <a:t>ème</a:t>
            </a:r>
            <a:r>
              <a:rPr lang="fr-FR" sz="2400" dirty="0" smtClean="0">
                <a:latin typeface="Arial" charset="0"/>
              </a:rPr>
              <a:t> </a:t>
            </a:r>
            <a:r>
              <a:rPr lang="fr-FR" sz="2400" dirty="0">
                <a:latin typeface="Arial" charset="0"/>
              </a:rPr>
              <a:t>siècle</a:t>
            </a:r>
          </a:p>
          <a:p>
            <a:pPr eaLnBrk="1" hangingPunct="1"/>
            <a:r>
              <a:rPr lang="fr-FR" sz="2400" dirty="0">
                <a:latin typeface="Arial" charset="0"/>
              </a:rPr>
              <a:t>Le français de la Renaissance : </a:t>
            </a:r>
            <a:r>
              <a:rPr lang="fr-FR" sz="2400" dirty="0" smtClean="0">
                <a:latin typeface="Arial" charset="0"/>
              </a:rPr>
              <a:t>XVI</a:t>
            </a:r>
            <a:r>
              <a:rPr lang="fr-FR" sz="2400" baseline="30000" dirty="0">
                <a:latin typeface="Arial" charset="0"/>
              </a:rPr>
              <a:t>ème</a:t>
            </a:r>
            <a:r>
              <a:rPr lang="fr-FR" sz="2400" dirty="0" smtClean="0">
                <a:latin typeface="Arial" charset="0"/>
              </a:rPr>
              <a:t> </a:t>
            </a:r>
            <a:r>
              <a:rPr lang="fr-FR" sz="2400" dirty="0">
                <a:latin typeface="Arial" charset="0"/>
              </a:rPr>
              <a:t>siècle</a:t>
            </a:r>
          </a:p>
          <a:p>
            <a:pPr eaLnBrk="1" hangingPunct="1"/>
            <a:r>
              <a:rPr lang="fr-FR" sz="2400" dirty="0">
                <a:latin typeface="Arial" charset="0"/>
              </a:rPr>
              <a:t>Le français classique : </a:t>
            </a:r>
            <a:r>
              <a:rPr lang="fr-FR" sz="2400" dirty="0" smtClean="0">
                <a:latin typeface="Arial" charset="0"/>
              </a:rPr>
              <a:t>XVII</a:t>
            </a:r>
            <a:r>
              <a:rPr lang="fr-FR" sz="2400" baseline="30000" dirty="0" smtClean="0">
                <a:latin typeface="Arial" charset="0"/>
              </a:rPr>
              <a:t>ème</a:t>
            </a:r>
            <a:r>
              <a:rPr lang="fr-FR" sz="2400" dirty="0" smtClean="0">
                <a:latin typeface="Arial" charset="0"/>
              </a:rPr>
              <a:t> -XVIII</a:t>
            </a:r>
            <a:r>
              <a:rPr lang="fr-FR" sz="2400" baseline="30000" dirty="0" smtClean="0">
                <a:latin typeface="Arial" charset="0"/>
              </a:rPr>
              <a:t>ème</a:t>
            </a:r>
            <a:r>
              <a:rPr lang="fr-FR" sz="2400" dirty="0" smtClean="0">
                <a:latin typeface="Arial" charset="0"/>
              </a:rPr>
              <a:t> </a:t>
            </a:r>
            <a:r>
              <a:rPr lang="fr-FR" sz="2400" dirty="0">
                <a:latin typeface="Arial" charset="0"/>
              </a:rPr>
              <a:t>siècles </a:t>
            </a:r>
          </a:p>
          <a:p>
            <a:pPr eaLnBrk="1" hangingPunct="1"/>
            <a:r>
              <a:rPr lang="fr-FR" sz="2400" dirty="0">
                <a:latin typeface="Arial" charset="0"/>
              </a:rPr>
              <a:t>Le français </a:t>
            </a:r>
            <a:r>
              <a:rPr lang="fr-FR" sz="2400" dirty="0" smtClean="0">
                <a:latin typeface="Arial" charset="0"/>
              </a:rPr>
              <a:t>moderne : XIX</a:t>
            </a:r>
            <a:r>
              <a:rPr lang="fr-FR" sz="2400" baseline="30000" dirty="0" smtClean="0">
                <a:latin typeface="Arial" charset="0"/>
              </a:rPr>
              <a:t>ème</a:t>
            </a:r>
            <a:r>
              <a:rPr lang="fr-FR" sz="2400" dirty="0" smtClean="0">
                <a:latin typeface="Arial" charset="0"/>
              </a:rPr>
              <a:t>  - XX</a:t>
            </a:r>
            <a:r>
              <a:rPr lang="fr-FR" sz="2400" baseline="30000" dirty="0" smtClean="0">
                <a:latin typeface="Arial" charset="0"/>
              </a:rPr>
              <a:t>ème</a:t>
            </a:r>
            <a:r>
              <a:rPr lang="fr-FR" sz="2400" dirty="0" smtClean="0">
                <a:latin typeface="Arial" charset="0"/>
              </a:rPr>
              <a:t> siècles </a:t>
            </a:r>
            <a:r>
              <a:rPr lang="fr-FR" sz="2400" dirty="0">
                <a:latin typeface="Arial" charset="0"/>
              </a:rPr>
              <a:t>(</a:t>
            </a:r>
            <a:r>
              <a:rPr lang="it-IT" sz="2400" dirty="0">
                <a:latin typeface="Arial" charset="0"/>
              </a:rPr>
              <a:t>l’Académie </a:t>
            </a:r>
            <a:r>
              <a:rPr lang="it-IT" sz="2400" dirty="0" err="1">
                <a:latin typeface="Arial" charset="0"/>
              </a:rPr>
              <a:t>française</a:t>
            </a:r>
            <a:r>
              <a:rPr lang="it-IT" sz="2400" dirty="0">
                <a:latin typeface="Arial" charset="0"/>
              </a:rPr>
              <a:t> en 1835 </a:t>
            </a:r>
            <a:r>
              <a:rPr lang="it-IT" sz="2400" dirty="0" err="1">
                <a:latin typeface="Arial" charset="0"/>
              </a:rPr>
              <a:t>admet</a:t>
            </a:r>
            <a:r>
              <a:rPr lang="it-IT" sz="2400" dirty="0">
                <a:latin typeface="Arial" charset="0"/>
              </a:rPr>
              <a:t> l’</a:t>
            </a:r>
            <a:r>
              <a:rPr lang="it-IT" sz="2400" dirty="0" err="1">
                <a:latin typeface="Arial" charset="0"/>
              </a:rPr>
              <a:t>orthographe</a:t>
            </a:r>
            <a:r>
              <a:rPr lang="it-IT" sz="2400" dirty="0">
                <a:latin typeface="Arial" charset="0"/>
              </a:rPr>
              <a:t> –ai- </a:t>
            </a:r>
            <a:r>
              <a:rPr lang="it-IT" sz="2400" dirty="0" err="1">
                <a:latin typeface="Arial" charset="0"/>
              </a:rPr>
              <a:t>au</a:t>
            </a:r>
            <a:r>
              <a:rPr lang="it-IT" sz="2400" dirty="0">
                <a:latin typeface="Arial" charset="0"/>
              </a:rPr>
              <a:t> </a:t>
            </a:r>
            <a:r>
              <a:rPr lang="it-IT" sz="2400" dirty="0" err="1">
                <a:latin typeface="Arial" charset="0"/>
              </a:rPr>
              <a:t>lieu</a:t>
            </a:r>
            <a:r>
              <a:rPr lang="it-IT" sz="2400" dirty="0">
                <a:latin typeface="Arial" charset="0"/>
              </a:rPr>
              <a:t> de –oi.)</a:t>
            </a:r>
            <a:endParaRPr lang="fr-FR" sz="2400" dirty="0">
              <a:latin typeface="Arial" charset="0"/>
            </a:endParaRPr>
          </a:p>
          <a:p>
            <a:pPr eaLnBrk="1" hangingPunct="1"/>
            <a:r>
              <a:rPr lang="fr-FR" sz="2400" dirty="0">
                <a:latin typeface="Arial" charset="0"/>
              </a:rPr>
              <a:t>Le français </a:t>
            </a:r>
            <a:r>
              <a:rPr lang="fr-FR" sz="2400" dirty="0" smtClean="0">
                <a:latin typeface="Arial" charset="0"/>
              </a:rPr>
              <a:t>contemporain : 21</a:t>
            </a:r>
            <a:r>
              <a:rPr lang="fr-FR" sz="2400" baseline="30000" dirty="0">
                <a:latin typeface="Arial" charset="0"/>
              </a:rPr>
              <a:t>ème</a:t>
            </a:r>
            <a:r>
              <a:rPr lang="fr-FR" sz="2400" dirty="0" smtClean="0">
                <a:latin typeface="Arial" charset="0"/>
              </a:rPr>
              <a:t> </a:t>
            </a:r>
            <a:r>
              <a:rPr lang="fr-FR" sz="2400" dirty="0">
                <a:latin typeface="Arial" charset="0"/>
              </a:rPr>
              <a:t>siècle</a:t>
            </a:r>
          </a:p>
          <a:p>
            <a:endParaRPr lang="it-IT" dirty="0">
              <a:latin typeface="Arial" charset="0"/>
            </a:endParaRPr>
          </a:p>
        </p:txBody>
      </p:sp>
    </p:spTree>
    <p:extLst>
      <p:ext uri="{BB962C8B-B14F-4D97-AF65-F5344CB8AC3E}">
        <p14:creationId xmlns:p14="http://schemas.microsoft.com/office/powerpoint/2010/main" val="11827499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ChangeArrowheads="1"/>
          </p:cNvSpPr>
          <p:nvPr>
            <p:ph type="title"/>
          </p:nvPr>
        </p:nvSpPr>
        <p:spPr/>
        <p:txBody>
          <a:bodyPr/>
          <a:lstStyle/>
          <a:p>
            <a:r>
              <a:rPr lang="fr-FR" sz="2800" dirty="0">
                <a:latin typeface="Arial" charset="0"/>
              </a:rPr>
              <a:t>Le moyen français XIVème siècle - XVème siècle</a:t>
            </a:r>
            <a:br>
              <a:rPr lang="fr-FR" sz="2800" dirty="0">
                <a:latin typeface="Arial" charset="0"/>
              </a:rPr>
            </a:br>
            <a:endParaRPr lang="fr-FR" sz="2800" dirty="0">
              <a:latin typeface="Arial" charset="0"/>
            </a:endParaRPr>
          </a:p>
        </p:txBody>
      </p:sp>
      <p:sp>
        <p:nvSpPr>
          <p:cNvPr id="92162" name="Rectangle 3"/>
          <p:cNvSpPr>
            <a:spLocks noGrp="1" noChangeArrowheads="1"/>
          </p:cNvSpPr>
          <p:nvPr>
            <p:ph type="body" idx="1"/>
          </p:nvPr>
        </p:nvSpPr>
        <p:spPr/>
        <p:txBody>
          <a:bodyPr/>
          <a:lstStyle/>
          <a:p>
            <a:pPr algn="just">
              <a:lnSpc>
                <a:spcPct val="80000"/>
              </a:lnSpc>
            </a:pPr>
            <a:r>
              <a:rPr lang="fr-FR" sz="2400" dirty="0">
                <a:latin typeface="Arial" charset="0"/>
              </a:rPr>
              <a:t>La déclinaison issue du latin et réduite à deux cas en ancien français tombe</a:t>
            </a:r>
            <a:r>
              <a:rPr lang="fr-FR" sz="2400" b="1" dirty="0">
                <a:latin typeface="Arial" charset="0"/>
              </a:rPr>
              <a:t>,</a:t>
            </a:r>
            <a:r>
              <a:rPr lang="fr-FR" sz="2400" dirty="0">
                <a:latin typeface="Arial" charset="0"/>
              </a:rPr>
              <a:t> favorisant ainsi une stabilisation de l'ordre des mots dans la phrase (sujet + verbe + complément); les prépositions et les conjonctions se développèrent beaucoup, ce qui rendit la phrase plus complexe. Les conjugaisons verbales se régularisèrent et se simplifièrent. Par rapport à l'ancien français, de nombreux mots disparurent, notamment les termes locaux.</a:t>
            </a:r>
          </a:p>
          <a:p>
            <a:pPr marL="0" indent="0">
              <a:lnSpc>
                <a:spcPct val="80000"/>
              </a:lnSpc>
              <a:buNone/>
            </a:pPr>
            <a:endParaRPr lang="fr-FR" sz="2400" dirty="0">
              <a:latin typeface="Arial" charset="0"/>
            </a:endParaRPr>
          </a:p>
        </p:txBody>
      </p:sp>
    </p:spTree>
    <p:extLst>
      <p:ext uri="{BB962C8B-B14F-4D97-AF65-F5344CB8AC3E}">
        <p14:creationId xmlns:p14="http://schemas.microsoft.com/office/powerpoint/2010/main" val="3299033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t>La langue française au Moyen Âge tardif </a:t>
            </a:r>
            <a:endParaRPr lang="it-IT" sz="2800" dirty="0"/>
          </a:p>
        </p:txBody>
      </p:sp>
      <p:sp>
        <p:nvSpPr>
          <p:cNvPr id="3" name="Segnaposto contenuto 2"/>
          <p:cNvSpPr>
            <a:spLocks noGrp="1"/>
          </p:cNvSpPr>
          <p:nvPr>
            <p:ph idx="1"/>
          </p:nvPr>
        </p:nvSpPr>
        <p:spPr/>
        <p:txBody>
          <a:bodyPr/>
          <a:lstStyle/>
          <a:p>
            <a:pPr algn="just"/>
            <a:r>
              <a:rPr lang="fr-FR" sz="2400" dirty="0" smtClean="0"/>
              <a:t>Au Moyen Âge tardif, la langue française est toujours faite d’une multitude de dialectes qui varient considérablement d’une région à une autre. </a:t>
            </a:r>
            <a:r>
              <a:rPr lang="fr-FR" sz="2400" dirty="0"/>
              <a:t>C</a:t>
            </a:r>
            <a:r>
              <a:rPr lang="fr-FR" sz="2400" dirty="0" smtClean="0"/>
              <a:t>’est la langue d’oïl qui s’impose progressivement.</a:t>
            </a:r>
          </a:p>
          <a:p>
            <a:pPr algn="just"/>
            <a:r>
              <a:rPr lang="fr-FR" sz="2400" dirty="0" smtClean="0"/>
              <a:t>Le latin toujours la langue des savoirs et du pouvoir ecclésiastique.</a:t>
            </a:r>
            <a:endParaRPr lang="it-IT" sz="2400" dirty="0"/>
          </a:p>
        </p:txBody>
      </p:sp>
    </p:spTree>
    <p:extLst>
      <p:ext uri="{BB962C8B-B14F-4D97-AF65-F5344CB8AC3E}">
        <p14:creationId xmlns:p14="http://schemas.microsoft.com/office/powerpoint/2010/main" val="441521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Serment</a:t>
            </a:r>
            <a:r>
              <a:rPr lang="it-IT" sz="2800" dirty="0" smtClean="0"/>
              <a:t> de </a:t>
            </a:r>
            <a:r>
              <a:rPr lang="it-IT" sz="2800" dirty="0"/>
              <a:t>Strasbourg </a:t>
            </a:r>
            <a:r>
              <a:rPr lang="it-IT" sz="2800" dirty="0" smtClean="0"/>
              <a:t>en </a:t>
            </a:r>
            <a:r>
              <a:rPr lang="it-IT" sz="2800" dirty="0" err="1" smtClean="0"/>
              <a:t>moyen</a:t>
            </a:r>
            <a:r>
              <a:rPr lang="it-IT" sz="2800" dirty="0" smtClean="0"/>
              <a:t> </a:t>
            </a:r>
            <a:r>
              <a:rPr lang="it-IT" sz="2800" dirty="0" err="1"/>
              <a:t>français</a:t>
            </a:r>
            <a:r>
              <a:rPr lang="it-IT" sz="2800" dirty="0"/>
              <a:t> (</a:t>
            </a:r>
            <a:r>
              <a:rPr lang="it-IT" sz="2800" dirty="0" err="1"/>
              <a:t>XVe</a:t>
            </a:r>
            <a:r>
              <a:rPr lang="it-IT" sz="2800" dirty="0"/>
              <a:t> </a:t>
            </a:r>
            <a:r>
              <a:rPr lang="it-IT" sz="2800" dirty="0" err="1"/>
              <a:t>siècle</a:t>
            </a:r>
            <a:r>
              <a:rPr lang="it-IT" sz="2800" dirty="0"/>
              <a:t>)</a:t>
            </a:r>
          </a:p>
        </p:txBody>
      </p:sp>
      <p:sp>
        <p:nvSpPr>
          <p:cNvPr id="3" name="Segnaposto contenuto 2"/>
          <p:cNvSpPr>
            <a:spLocks noGrp="1"/>
          </p:cNvSpPr>
          <p:nvPr>
            <p:ph sz="half" idx="1"/>
          </p:nvPr>
        </p:nvSpPr>
        <p:spPr/>
        <p:txBody>
          <a:bodyPr>
            <a:normAutofit fontScale="92500" lnSpcReduction="20000"/>
          </a:bodyPr>
          <a:lstStyle/>
          <a:p>
            <a:pPr algn="just"/>
            <a:r>
              <a:rPr lang="en-US" sz="2400" dirty="0" smtClean="0">
                <a:latin typeface="Arial" charset="0"/>
              </a:rPr>
              <a:t>(Pro </a:t>
            </a:r>
            <a:r>
              <a:rPr lang="en-US" sz="2400" dirty="0" err="1">
                <a:latin typeface="Arial" charset="0"/>
              </a:rPr>
              <a:t>Deo</a:t>
            </a:r>
            <a:r>
              <a:rPr lang="en-US" sz="2400" dirty="0">
                <a:latin typeface="Arial" charset="0"/>
              </a:rPr>
              <a:t> </a:t>
            </a:r>
            <a:r>
              <a:rPr lang="en-US" sz="2400" dirty="0" err="1">
                <a:latin typeface="Arial" charset="0"/>
              </a:rPr>
              <a:t>amur</a:t>
            </a:r>
            <a:r>
              <a:rPr lang="en-US" sz="2400" dirty="0">
                <a:latin typeface="Arial" charset="0"/>
              </a:rPr>
              <a:t> et pro </a:t>
            </a:r>
            <a:r>
              <a:rPr lang="en-US" sz="2400" dirty="0" err="1">
                <a:latin typeface="Arial" charset="0"/>
              </a:rPr>
              <a:t>christian</a:t>
            </a:r>
            <a:r>
              <a:rPr lang="en-US" sz="2400" dirty="0">
                <a:latin typeface="Arial" charset="0"/>
              </a:rPr>
              <a:t> </a:t>
            </a:r>
            <a:r>
              <a:rPr lang="en-US" sz="2400" dirty="0" err="1">
                <a:latin typeface="Arial" charset="0"/>
              </a:rPr>
              <a:t>poblo</a:t>
            </a:r>
            <a:r>
              <a:rPr lang="en-US" sz="2400" dirty="0">
                <a:latin typeface="Arial" charset="0"/>
              </a:rPr>
              <a:t> et </a:t>
            </a:r>
            <a:r>
              <a:rPr lang="en-US" sz="2400" dirty="0" err="1">
                <a:latin typeface="Arial" charset="0"/>
              </a:rPr>
              <a:t>nostro</a:t>
            </a:r>
            <a:r>
              <a:rPr lang="en-US" sz="2400" dirty="0">
                <a:latin typeface="Arial" charset="0"/>
              </a:rPr>
              <a:t> </a:t>
            </a:r>
            <a:r>
              <a:rPr lang="en-US" sz="2400" dirty="0" err="1">
                <a:latin typeface="Arial" charset="0"/>
              </a:rPr>
              <a:t>commun</a:t>
            </a:r>
            <a:r>
              <a:rPr lang="en-US" sz="2400" dirty="0">
                <a:latin typeface="Arial" charset="0"/>
              </a:rPr>
              <a:t> </a:t>
            </a:r>
            <a:r>
              <a:rPr lang="en-US" sz="2400" dirty="0" err="1">
                <a:latin typeface="Arial" charset="0"/>
              </a:rPr>
              <a:t>salvament</a:t>
            </a:r>
            <a:r>
              <a:rPr lang="en-US" sz="2400" dirty="0">
                <a:latin typeface="Arial" charset="0"/>
              </a:rPr>
              <a:t>, </a:t>
            </a:r>
            <a:r>
              <a:rPr lang="en-US" sz="2400" dirty="0" err="1">
                <a:latin typeface="Arial" charset="0"/>
              </a:rPr>
              <a:t>d'ist</a:t>
            </a:r>
            <a:r>
              <a:rPr lang="en-US" sz="2400" dirty="0">
                <a:latin typeface="Arial" charset="0"/>
              </a:rPr>
              <a:t> di in </a:t>
            </a:r>
            <a:r>
              <a:rPr lang="en-US" sz="2400" dirty="0" err="1">
                <a:latin typeface="Arial" charset="0"/>
              </a:rPr>
              <a:t>avant</a:t>
            </a:r>
            <a:r>
              <a:rPr lang="en-US" sz="2400" dirty="0">
                <a:latin typeface="Arial" charset="0"/>
              </a:rPr>
              <a:t>, in quant Deus </a:t>
            </a:r>
            <a:r>
              <a:rPr lang="en-US" sz="2400" dirty="0" err="1">
                <a:latin typeface="Arial" charset="0"/>
              </a:rPr>
              <a:t>savir</a:t>
            </a:r>
            <a:r>
              <a:rPr lang="en-US" sz="2400" dirty="0">
                <a:latin typeface="Arial" charset="0"/>
              </a:rPr>
              <a:t> et </a:t>
            </a:r>
            <a:r>
              <a:rPr lang="en-US" sz="2400" dirty="0" err="1">
                <a:latin typeface="Arial" charset="0"/>
              </a:rPr>
              <a:t>podir</a:t>
            </a:r>
            <a:r>
              <a:rPr lang="en-US" sz="2400" dirty="0">
                <a:latin typeface="Arial" charset="0"/>
              </a:rPr>
              <a:t> me </a:t>
            </a:r>
            <a:r>
              <a:rPr lang="en-US" sz="2400" dirty="0" err="1">
                <a:latin typeface="Arial" charset="0"/>
              </a:rPr>
              <a:t>dunat</a:t>
            </a:r>
            <a:r>
              <a:rPr lang="en-US" sz="2400" dirty="0">
                <a:latin typeface="Arial" charset="0"/>
              </a:rPr>
              <a:t>, </a:t>
            </a:r>
            <a:r>
              <a:rPr lang="en-US" sz="2400" dirty="0" err="1">
                <a:latin typeface="Arial" charset="0"/>
              </a:rPr>
              <a:t>si</a:t>
            </a:r>
            <a:r>
              <a:rPr lang="en-US" sz="2400" dirty="0">
                <a:latin typeface="Arial" charset="0"/>
              </a:rPr>
              <a:t> </a:t>
            </a:r>
            <a:r>
              <a:rPr lang="en-US" sz="2400" dirty="0" err="1">
                <a:latin typeface="Arial" charset="0"/>
              </a:rPr>
              <a:t>salvarai</a:t>
            </a:r>
            <a:r>
              <a:rPr lang="en-US" sz="2400" dirty="0">
                <a:latin typeface="Arial" charset="0"/>
              </a:rPr>
              <a:t> </a:t>
            </a:r>
            <a:r>
              <a:rPr lang="en-US" sz="2400" dirty="0" err="1">
                <a:latin typeface="Arial" charset="0"/>
              </a:rPr>
              <a:t>eo</a:t>
            </a:r>
            <a:r>
              <a:rPr lang="en-US" sz="2400" dirty="0">
                <a:latin typeface="Arial" charset="0"/>
              </a:rPr>
              <a:t> cist </a:t>
            </a:r>
            <a:r>
              <a:rPr lang="en-US" sz="2400" dirty="0" err="1">
                <a:latin typeface="Arial" charset="0"/>
              </a:rPr>
              <a:t>meon</a:t>
            </a:r>
            <a:r>
              <a:rPr lang="en-US" sz="2400" dirty="0">
                <a:latin typeface="Arial" charset="0"/>
              </a:rPr>
              <a:t> </a:t>
            </a:r>
            <a:r>
              <a:rPr lang="en-US" sz="2400" dirty="0" err="1">
                <a:latin typeface="Arial" charset="0"/>
              </a:rPr>
              <a:t>fradre</a:t>
            </a:r>
            <a:r>
              <a:rPr lang="en-US" sz="2400" dirty="0">
                <a:latin typeface="Arial" charset="0"/>
              </a:rPr>
              <a:t> </a:t>
            </a:r>
            <a:r>
              <a:rPr lang="en-US" sz="2400" dirty="0" err="1">
                <a:latin typeface="Arial" charset="0"/>
              </a:rPr>
              <a:t>Karlo</a:t>
            </a:r>
            <a:r>
              <a:rPr lang="en-US" sz="2400" dirty="0">
                <a:latin typeface="Arial" charset="0"/>
              </a:rPr>
              <a:t> et in </a:t>
            </a:r>
            <a:r>
              <a:rPr lang="en-US" sz="2400" dirty="0" err="1">
                <a:latin typeface="Arial" charset="0"/>
              </a:rPr>
              <a:t>aiudha</a:t>
            </a:r>
            <a:r>
              <a:rPr lang="en-US" sz="2400" dirty="0">
                <a:latin typeface="Arial" charset="0"/>
              </a:rPr>
              <a:t> et in </a:t>
            </a:r>
            <a:r>
              <a:rPr lang="en-US" sz="2400" dirty="0" err="1">
                <a:latin typeface="Arial" charset="0"/>
              </a:rPr>
              <a:t>cadhuna</a:t>
            </a:r>
            <a:r>
              <a:rPr lang="en-US" sz="2400" dirty="0">
                <a:latin typeface="Arial" charset="0"/>
              </a:rPr>
              <a:t> </a:t>
            </a:r>
            <a:r>
              <a:rPr lang="en-US" sz="2400" dirty="0" err="1">
                <a:latin typeface="Arial" charset="0"/>
              </a:rPr>
              <a:t>cosa</a:t>
            </a:r>
            <a:r>
              <a:rPr lang="en-US" sz="2400" dirty="0">
                <a:latin typeface="Arial" charset="0"/>
              </a:rPr>
              <a:t>, </a:t>
            </a:r>
            <a:r>
              <a:rPr lang="en-US" sz="2400" dirty="0" err="1">
                <a:latin typeface="Arial" charset="0"/>
              </a:rPr>
              <a:t>si</a:t>
            </a:r>
            <a:r>
              <a:rPr lang="en-US" sz="2400" dirty="0">
                <a:latin typeface="Arial" charset="0"/>
              </a:rPr>
              <a:t> cum </a:t>
            </a:r>
            <a:r>
              <a:rPr lang="en-US" sz="2400" dirty="0" err="1">
                <a:latin typeface="Arial" charset="0"/>
              </a:rPr>
              <a:t>om</a:t>
            </a:r>
            <a:r>
              <a:rPr lang="en-US" sz="2400" dirty="0">
                <a:latin typeface="Arial" charset="0"/>
              </a:rPr>
              <a:t> per </a:t>
            </a:r>
            <a:r>
              <a:rPr lang="en-US" sz="2400" dirty="0" err="1">
                <a:latin typeface="Arial" charset="0"/>
              </a:rPr>
              <a:t>dreit</a:t>
            </a:r>
            <a:r>
              <a:rPr lang="en-US" sz="2400" dirty="0">
                <a:latin typeface="Arial" charset="0"/>
              </a:rPr>
              <a:t> son </a:t>
            </a:r>
            <a:r>
              <a:rPr lang="en-US" sz="2400" dirty="0" err="1">
                <a:latin typeface="Arial" charset="0"/>
              </a:rPr>
              <a:t>fradra</a:t>
            </a:r>
            <a:r>
              <a:rPr lang="en-US" sz="2400" dirty="0">
                <a:latin typeface="Arial" charset="0"/>
              </a:rPr>
              <a:t> </a:t>
            </a:r>
            <a:r>
              <a:rPr lang="en-US" sz="2400" dirty="0" err="1">
                <a:latin typeface="Arial" charset="0"/>
              </a:rPr>
              <a:t>salvar</a:t>
            </a:r>
            <a:r>
              <a:rPr lang="en-US" sz="2400" dirty="0">
                <a:latin typeface="Arial" charset="0"/>
              </a:rPr>
              <a:t> </a:t>
            </a:r>
            <a:r>
              <a:rPr lang="en-US" sz="2400" dirty="0" err="1">
                <a:latin typeface="Arial" charset="0"/>
              </a:rPr>
              <a:t>dift</a:t>
            </a:r>
            <a:r>
              <a:rPr lang="en-US" sz="2400" dirty="0">
                <a:latin typeface="Arial" charset="0"/>
              </a:rPr>
              <a:t>, in o quid </a:t>
            </a:r>
            <a:r>
              <a:rPr lang="en-US" sz="2400" dirty="0" err="1">
                <a:latin typeface="Arial" charset="0"/>
              </a:rPr>
              <a:t>il</a:t>
            </a:r>
            <a:r>
              <a:rPr lang="en-US" sz="2400" dirty="0">
                <a:latin typeface="Arial" charset="0"/>
              </a:rPr>
              <a:t> mi </a:t>
            </a:r>
            <a:r>
              <a:rPr lang="en-US" sz="2400" dirty="0" err="1">
                <a:latin typeface="Arial" charset="0"/>
              </a:rPr>
              <a:t>altresi</a:t>
            </a:r>
            <a:r>
              <a:rPr lang="en-US" sz="2400" dirty="0">
                <a:latin typeface="Arial" charset="0"/>
              </a:rPr>
              <a:t> </a:t>
            </a:r>
            <a:r>
              <a:rPr lang="en-US" sz="2400" dirty="0" err="1">
                <a:latin typeface="Arial" charset="0"/>
              </a:rPr>
              <a:t>fazet</a:t>
            </a:r>
            <a:r>
              <a:rPr lang="en-US" sz="2400" dirty="0">
                <a:latin typeface="Arial" charset="0"/>
              </a:rPr>
              <a:t> et </a:t>
            </a:r>
            <a:r>
              <a:rPr lang="en-US" sz="2400" dirty="0" err="1">
                <a:latin typeface="Arial" charset="0"/>
              </a:rPr>
              <a:t>ab</a:t>
            </a:r>
            <a:r>
              <a:rPr lang="en-US" sz="2400" dirty="0">
                <a:latin typeface="Arial" charset="0"/>
              </a:rPr>
              <a:t> </a:t>
            </a:r>
            <a:r>
              <a:rPr lang="en-US" sz="2400" dirty="0" err="1">
                <a:latin typeface="Arial" charset="0"/>
              </a:rPr>
              <a:t>Ludher</a:t>
            </a:r>
            <a:r>
              <a:rPr lang="en-US" sz="2400" dirty="0">
                <a:latin typeface="Arial" charset="0"/>
              </a:rPr>
              <a:t> </a:t>
            </a:r>
            <a:r>
              <a:rPr lang="en-US" sz="2400" dirty="0" err="1">
                <a:latin typeface="Arial" charset="0"/>
              </a:rPr>
              <a:t>nul</a:t>
            </a:r>
            <a:r>
              <a:rPr lang="en-US" sz="2400" dirty="0">
                <a:latin typeface="Arial" charset="0"/>
              </a:rPr>
              <a:t> plaid </a:t>
            </a:r>
            <a:r>
              <a:rPr lang="en-US" sz="2400" dirty="0" err="1">
                <a:latin typeface="Arial" charset="0"/>
              </a:rPr>
              <a:t>nunquam</a:t>
            </a:r>
            <a:r>
              <a:rPr lang="en-US" sz="2400" dirty="0">
                <a:latin typeface="Arial" charset="0"/>
              </a:rPr>
              <a:t> </a:t>
            </a:r>
            <a:r>
              <a:rPr lang="en-US" sz="2400" dirty="0" err="1">
                <a:latin typeface="Arial" charset="0"/>
              </a:rPr>
              <a:t>prindrai</a:t>
            </a:r>
            <a:r>
              <a:rPr lang="en-US" sz="2400" dirty="0">
                <a:latin typeface="Arial" charset="0"/>
              </a:rPr>
              <a:t>, qui, </a:t>
            </a:r>
            <a:r>
              <a:rPr lang="en-US" sz="2400" dirty="0" err="1">
                <a:latin typeface="Arial" charset="0"/>
              </a:rPr>
              <a:t>meon</a:t>
            </a:r>
            <a:r>
              <a:rPr lang="en-US" sz="2400" dirty="0">
                <a:latin typeface="Arial" charset="0"/>
              </a:rPr>
              <a:t> </a:t>
            </a:r>
            <a:r>
              <a:rPr lang="en-US" sz="2400" dirty="0" err="1">
                <a:latin typeface="Arial" charset="0"/>
              </a:rPr>
              <a:t>vol</a:t>
            </a:r>
            <a:r>
              <a:rPr lang="en-US" sz="2400" dirty="0">
                <a:latin typeface="Arial" charset="0"/>
              </a:rPr>
              <a:t>, cist </a:t>
            </a:r>
            <a:r>
              <a:rPr lang="en-US" sz="2400" dirty="0" err="1">
                <a:latin typeface="Arial" charset="0"/>
              </a:rPr>
              <a:t>meon</a:t>
            </a:r>
            <a:r>
              <a:rPr lang="en-US" sz="2400" dirty="0">
                <a:latin typeface="Arial" charset="0"/>
              </a:rPr>
              <a:t> </a:t>
            </a:r>
            <a:r>
              <a:rPr lang="en-US" sz="2400" dirty="0" err="1">
                <a:latin typeface="Arial" charset="0"/>
              </a:rPr>
              <a:t>fradre</a:t>
            </a:r>
            <a:r>
              <a:rPr lang="en-US" sz="2400" dirty="0">
                <a:latin typeface="Arial" charset="0"/>
              </a:rPr>
              <a:t> Karle in </a:t>
            </a:r>
            <a:r>
              <a:rPr lang="en-US" sz="2400" dirty="0" err="1">
                <a:latin typeface="Arial" charset="0"/>
              </a:rPr>
              <a:t>damno</a:t>
            </a:r>
            <a:r>
              <a:rPr lang="en-US" sz="2400" dirty="0">
                <a:latin typeface="Arial" charset="0"/>
              </a:rPr>
              <a:t> sit</a:t>
            </a:r>
            <a:r>
              <a:rPr lang="en-US" sz="2400" dirty="0" smtClean="0">
                <a:latin typeface="Arial" charset="0"/>
              </a:rPr>
              <a:t>.) </a:t>
            </a:r>
          </a:p>
          <a:p>
            <a:pPr algn="just"/>
            <a:r>
              <a:rPr lang="en-US" sz="2400" dirty="0" smtClean="0">
                <a:latin typeface="Arial" charset="0"/>
              </a:rPr>
              <a:t>date : 842</a:t>
            </a:r>
            <a:endParaRPr lang="en-US" sz="2400" dirty="0">
              <a:latin typeface="Arial" charset="0"/>
            </a:endParaRPr>
          </a:p>
          <a:p>
            <a:endParaRPr lang="it-IT" sz="2400" dirty="0"/>
          </a:p>
        </p:txBody>
      </p:sp>
      <p:sp>
        <p:nvSpPr>
          <p:cNvPr id="4" name="Segnaposto contenuto 3"/>
          <p:cNvSpPr>
            <a:spLocks noGrp="1"/>
          </p:cNvSpPr>
          <p:nvPr>
            <p:ph sz="half" idx="2"/>
          </p:nvPr>
        </p:nvSpPr>
        <p:spPr/>
        <p:txBody>
          <a:bodyPr>
            <a:normAutofit fontScale="92500" lnSpcReduction="20000"/>
          </a:bodyPr>
          <a:lstStyle/>
          <a:p>
            <a:pPr algn="just"/>
            <a:r>
              <a:rPr lang="it-IT" sz="2400" b="1" dirty="0"/>
              <a:t>Pour l'</a:t>
            </a:r>
            <a:r>
              <a:rPr lang="it-IT" sz="2400" b="1" dirty="0" err="1"/>
              <a:t>amour</a:t>
            </a:r>
            <a:r>
              <a:rPr lang="it-IT" sz="2400" b="1" dirty="0"/>
              <a:t> </a:t>
            </a:r>
            <a:r>
              <a:rPr lang="it-IT" sz="2400" b="1" dirty="0" err="1"/>
              <a:t>Dieu</a:t>
            </a:r>
            <a:r>
              <a:rPr lang="it-IT" sz="2400" b="1" dirty="0"/>
              <a:t> et pour le </a:t>
            </a:r>
            <a:r>
              <a:rPr lang="it-IT" sz="2400" b="1" dirty="0" err="1"/>
              <a:t>sauvement</a:t>
            </a:r>
            <a:r>
              <a:rPr lang="it-IT" sz="2400" b="1" dirty="0"/>
              <a:t> </a:t>
            </a:r>
            <a:r>
              <a:rPr lang="it-IT" sz="2400" b="1" dirty="0" err="1"/>
              <a:t>du</a:t>
            </a:r>
            <a:r>
              <a:rPr lang="it-IT" sz="2400" b="1" dirty="0"/>
              <a:t> </a:t>
            </a:r>
            <a:r>
              <a:rPr lang="it-IT" sz="2400" b="1" dirty="0" err="1"/>
              <a:t>chrestien</a:t>
            </a:r>
            <a:r>
              <a:rPr lang="it-IT" sz="2400" b="1" dirty="0"/>
              <a:t> </a:t>
            </a:r>
            <a:r>
              <a:rPr lang="it-IT" sz="2400" b="1" dirty="0" err="1"/>
              <a:t>peuple</a:t>
            </a:r>
            <a:r>
              <a:rPr lang="it-IT" sz="2400" b="1" dirty="0"/>
              <a:t> et le nostre </a:t>
            </a:r>
            <a:r>
              <a:rPr lang="it-IT" sz="2400" b="1" dirty="0" err="1"/>
              <a:t>commun</a:t>
            </a:r>
            <a:r>
              <a:rPr lang="it-IT" sz="2400" b="1" dirty="0"/>
              <a:t>, de </a:t>
            </a:r>
            <a:r>
              <a:rPr lang="it-IT" sz="2400" b="1" dirty="0" err="1"/>
              <a:t>cest</a:t>
            </a:r>
            <a:r>
              <a:rPr lang="it-IT" sz="2400" b="1" dirty="0"/>
              <a:t> jour en </a:t>
            </a:r>
            <a:r>
              <a:rPr lang="it-IT" sz="2400" b="1" dirty="0" err="1"/>
              <a:t>avant</a:t>
            </a:r>
            <a:r>
              <a:rPr lang="it-IT" sz="2400" b="1" dirty="0"/>
              <a:t>, </a:t>
            </a:r>
            <a:r>
              <a:rPr lang="it-IT" sz="2400" b="1" dirty="0" err="1"/>
              <a:t>quan</a:t>
            </a:r>
            <a:r>
              <a:rPr lang="it-IT" sz="2400" b="1" dirty="0"/>
              <a:t> </a:t>
            </a:r>
            <a:r>
              <a:rPr lang="it-IT" sz="2400" b="1" dirty="0" err="1"/>
              <a:t>que</a:t>
            </a:r>
            <a:r>
              <a:rPr lang="it-IT" sz="2400" b="1" dirty="0"/>
              <a:t> </a:t>
            </a:r>
            <a:r>
              <a:rPr lang="it-IT" sz="2400" b="1" dirty="0" err="1"/>
              <a:t>Dieu</a:t>
            </a:r>
            <a:r>
              <a:rPr lang="it-IT" sz="2400" b="1" dirty="0"/>
              <a:t> </a:t>
            </a:r>
            <a:r>
              <a:rPr lang="it-IT" sz="2400" b="1" dirty="0" err="1"/>
              <a:t>savoir</a:t>
            </a:r>
            <a:r>
              <a:rPr lang="it-IT" sz="2400" b="1" dirty="0"/>
              <a:t> et </a:t>
            </a:r>
            <a:r>
              <a:rPr lang="it-IT" sz="2400" b="1" dirty="0" err="1"/>
              <a:t>pouvoir</a:t>
            </a:r>
            <a:r>
              <a:rPr lang="it-IT" sz="2400" b="1" dirty="0"/>
              <a:t> me </a:t>
            </a:r>
            <a:r>
              <a:rPr lang="it-IT" sz="2400" b="1" dirty="0" err="1"/>
              <a:t>done</a:t>
            </a:r>
            <a:r>
              <a:rPr lang="it-IT" sz="2400" b="1" dirty="0"/>
              <a:t>, </a:t>
            </a:r>
            <a:r>
              <a:rPr lang="it-IT" sz="2400" b="1" dirty="0" smtClean="0"/>
              <a:t>si </a:t>
            </a:r>
            <a:r>
              <a:rPr lang="it-IT" sz="2400" b="1" dirty="0" err="1"/>
              <a:t>sauverai</a:t>
            </a:r>
            <a:r>
              <a:rPr lang="it-IT" sz="2400" b="1" dirty="0"/>
              <a:t> je </a:t>
            </a:r>
            <a:r>
              <a:rPr lang="it-IT" sz="2400" b="1" dirty="0" err="1"/>
              <a:t>cest</a:t>
            </a:r>
            <a:r>
              <a:rPr lang="it-IT" sz="2400" b="1" dirty="0"/>
              <a:t> </a:t>
            </a:r>
            <a:r>
              <a:rPr lang="it-IT" sz="2400" b="1" dirty="0" err="1"/>
              <a:t>mien</a:t>
            </a:r>
            <a:r>
              <a:rPr lang="it-IT" sz="2400" b="1" dirty="0"/>
              <a:t> </a:t>
            </a:r>
            <a:r>
              <a:rPr lang="it-IT" sz="2400" b="1" dirty="0" err="1"/>
              <a:t>frere</a:t>
            </a:r>
            <a:r>
              <a:rPr lang="it-IT" sz="2400" b="1" dirty="0"/>
              <a:t> </a:t>
            </a:r>
            <a:r>
              <a:rPr lang="it-IT" sz="2400" b="1" dirty="0" err="1"/>
              <a:t>Charle</a:t>
            </a:r>
            <a:r>
              <a:rPr lang="it-IT" sz="2400" b="1" dirty="0"/>
              <a:t>, et par </a:t>
            </a:r>
            <a:r>
              <a:rPr lang="it-IT" sz="2400" b="1" dirty="0" err="1"/>
              <a:t>mon</a:t>
            </a:r>
            <a:r>
              <a:rPr lang="it-IT" sz="2400" b="1" dirty="0"/>
              <a:t> </a:t>
            </a:r>
            <a:r>
              <a:rPr lang="it-IT" sz="2400" b="1" dirty="0" err="1"/>
              <a:t>aide</a:t>
            </a:r>
            <a:r>
              <a:rPr lang="it-IT" sz="2400" b="1" dirty="0"/>
              <a:t> et en </a:t>
            </a:r>
            <a:r>
              <a:rPr lang="it-IT" sz="2400" b="1" dirty="0" err="1"/>
              <a:t>chascune</a:t>
            </a:r>
            <a:r>
              <a:rPr lang="it-IT" sz="2400" b="1" dirty="0"/>
              <a:t> </a:t>
            </a:r>
            <a:r>
              <a:rPr lang="it-IT" sz="2400" b="1" dirty="0" err="1"/>
              <a:t>chose</a:t>
            </a:r>
            <a:r>
              <a:rPr lang="it-IT" sz="2400" b="1" dirty="0"/>
              <a:t>, si </a:t>
            </a:r>
            <a:r>
              <a:rPr lang="it-IT" sz="2400" b="1" dirty="0" err="1"/>
              <a:t>comme</a:t>
            </a:r>
            <a:r>
              <a:rPr lang="it-IT" sz="2400" b="1" dirty="0"/>
              <a:t> on </a:t>
            </a:r>
            <a:r>
              <a:rPr lang="it-IT" sz="2400" b="1" dirty="0" err="1"/>
              <a:t>doit</a:t>
            </a:r>
            <a:r>
              <a:rPr lang="it-IT" sz="2400" b="1" dirty="0"/>
              <a:t> par </a:t>
            </a:r>
            <a:r>
              <a:rPr lang="it-IT" sz="2400" b="1" dirty="0" err="1" smtClean="0"/>
              <a:t>droit</a:t>
            </a:r>
            <a:r>
              <a:rPr lang="it-IT" sz="2400" b="1" dirty="0" smtClean="0"/>
              <a:t> </a:t>
            </a:r>
            <a:r>
              <a:rPr lang="it-IT" sz="2400" b="1" dirty="0"/>
              <a:t>son </a:t>
            </a:r>
            <a:r>
              <a:rPr lang="it-IT" sz="2400" b="1" dirty="0" err="1"/>
              <a:t>frere</a:t>
            </a:r>
            <a:r>
              <a:rPr lang="it-IT" sz="2400" b="1" dirty="0"/>
              <a:t> </a:t>
            </a:r>
            <a:r>
              <a:rPr lang="it-IT" sz="2400" b="1" dirty="0" err="1"/>
              <a:t>sauver</a:t>
            </a:r>
            <a:r>
              <a:rPr lang="it-IT" sz="2400" b="1" dirty="0"/>
              <a:t>, en ce </a:t>
            </a:r>
            <a:r>
              <a:rPr lang="it-IT" sz="2400" b="1" dirty="0" err="1"/>
              <a:t>qu'il</a:t>
            </a:r>
            <a:r>
              <a:rPr lang="it-IT" sz="2400" b="1" dirty="0"/>
              <a:t> me face </a:t>
            </a:r>
            <a:r>
              <a:rPr lang="it-IT" sz="2400" b="1" dirty="0" err="1"/>
              <a:t>autresi</a:t>
            </a:r>
            <a:r>
              <a:rPr lang="it-IT" sz="2400" b="1" dirty="0"/>
              <a:t>, et </a:t>
            </a:r>
            <a:r>
              <a:rPr lang="it-IT" sz="2400" b="1" dirty="0" err="1"/>
              <a:t>avec</a:t>
            </a:r>
            <a:r>
              <a:rPr lang="it-IT" sz="2400" b="1" dirty="0"/>
              <a:t> </a:t>
            </a:r>
            <a:r>
              <a:rPr lang="it-IT" sz="2400" b="1" dirty="0" err="1"/>
              <a:t>Lothaire</a:t>
            </a:r>
            <a:r>
              <a:rPr lang="it-IT" sz="2400" b="1" dirty="0"/>
              <a:t> </a:t>
            </a:r>
            <a:r>
              <a:rPr lang="it-IT" sz="2400" b="1" dirty="0" err="1"/>
              <a:t>nul</a:t>
            </a:r>
            <a:r>
              <a:rPr lang="it-IT" sz="2400" b="1" dirty="0"/>
              <a:t> plaid </a:t>
            </a:r>
            <a:r>
              <a:rPr lang="it-IT" sz="2400" b="1" dirty="0" err="1"/>
              <a:t>onques</a:t>
            </a:r>
            <a:r>
              <a:rPr lang="it-IT" sz="2400" b="1" dirty="0"/>
              <a:t> ne </a:t>
            </a:r>
            <a:r>
              <a:rPr lang="it-IT" sz="2400" b="1" dirty="0" err="1"/>
              <a:t>prendrai</a:t>
            </a:r>
            <a:r>
              <a:rPr lang="it-IT" sz="2400" b="1" dirty="0"/>
              <a:t>, qui, </a:t>
            </a:r>
            <a:r>
              <a:rPr lang="it-IT" sz="2400" b="1" dirty="0" err="1"/>
              <a:t>au</a:t>
            </a:r>
            <a:r>
              <a:rPr lang="it-IT" sz="2400" b="1" dirty="0"/>
              <a:t> </a:t>
            </a:r>
            <a:r>
              <a:rPr lang="it-IT" sz="2400" b="1" dirty="0" err="1"/>
              <a:t>mien</a:t>
            </a:r>
            <a:r>
              <a:rPr lang="it-IT" sz="2400" b="1" dirty="0"/>
              <a:t> </a:t>
            </a:r>
            <a:r>
              <a:rPr lang="it-IT" sz="2400" b="1" dirty="0" err="1"/>
              <a:t>veuil</a:t>
            </a:r>
            <a:r>
              <a:rPr lang="it-IT" sz="2400" b="1" dirty="0"/>
              <a:t>, à ce </a:t>
            </a:r>
            <a:r>
              <a:rPr lang="it-IT" sz="2400" b="1" dirty="0" err="1"/>
              <a:t>mien</a:t>
            </a:r>
            <a:r>
              <a:rPr lang="it-IT" sz="2400" b="1" dirty="0"/>
              <a:t> </a:t>
            </a:r>
            <a:r>
              <a:rPr lang="it-IT" sz="2400" b="1" dirty="0" err="1"/>
              <a:t>frere</a:t>
            </a:r>
            <a:r>
              <a:rPr lang="it-IT" sz="2400" b="1" dirty="0"/>
              <a:t> Charles </a:t>
            </a:r>
            <a:r>
              <a:rPr lang="it-IT" sz="2400" b="1" dirty="0" err="1"/>
              <a:t>soit</a:t>
            </a:r>
            <a:r>
              <a:rPr lang="it-IT" sz="2400" b="1" dirty="0"/>
              <a:t> à </a:t>
            </a:r>
            <a:r>
              <a:rPr lang="it-IT" sz="2400" b="1" dirty="0" err="1"/>
              <a:t>dan</a:t>
            </a:r>
            <a:r>
              <a:rPr lang="it-IT" sz="2400" b="1" dirty="0"/>
              <a:t>. </a:t>
            </a:r>
            <a:endParaRPr lang="it-IT" sz="2400" dirty="0"/>
          </a:p>
        </p:txBody>
      </p:sp>
    </p:spTree>
    <p:extLst>
      <p:ext uri="{BB962C8B-B14F-4D97-AF65-F5344CB8AC3E}">
        <p14:creationId xmlns:p14="http://schemas.microsoft.com/office/powerpoint/2010/main" val="8418699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moyen</a:t>
            </a:r>
            <a:r>
              <a:rPr lang="it-IT" sz="2800" dirty="0" smtClean="0"/>
              <a:t> </a:t>
            </a:r>
            <a:r>
              <a:rPr lang="it-IT" sz="2800" dirty="0" err="1" smtClean="0"/>
              <a:t>français</a:t>
            </a:r>
            <a:r>
              <a:rPr lang="it-IT" sz="2800" dirty="0" smtClean="0"/>
              <a:t>/</a:t>
            </a:r>
            <a:r>
              <a:rPr lang="it-IT" sz="2800" dirty="0" err="1" smtClean="0"/>
              <a:t>français</a:t>
            </a:r>
            <a:r>
              <a:rPr lang="it-IT" sz="2800" dirty="0" smtClean="0"/>
              <a:t> </a:t>
            </a:r>
            <a:r>
              <a:rPr lang="it-IT" sz="2800" dirty="0" err="1" smtClean="0"/>
              <a:t>contemporain</a:t>
            </a:r>
            <a:endParaRPr lang="it-IT" sz="2800" dirty="0"/>
          </a:p>
        </p:txBody>
      </p:sp>
      <p:sp>
        <p:nvSpPr>
          <p:cNvPr id="3" name="Segnaposto contenuto 2"/>
          <p:cNvSpPr>
            <a:spLocks noGrp="1"/>
          </p:cNvSpPr>
          <p:nvPr>
            <p:ph sz="half" idx="1"/>
          </p:nvPr>
        </p:nvSpPr>
        <p:spPr/>
        <p:txBody>
          <a:bodyPr>
            <a:normAutofit fontScale="92500" lnSpcReduction="20000"/>
          </a:bodyPr>
          <a:lstStyle/>
          <a:p>
            <a:pPr algn="just"/>
            <a:r>
              <a:rPr lang="it-IT" sz="2400" b="1" dirty="0"/>
              <a:t>Pour l'</a:t>
            </a:r>
            <a:r>
              <a:rPr lang="it-IT" sz="2400" b="1" dirty="0" err="1"/>
              <a:t>amour</a:t>
            </a:r>
            <a:r>
              <a:rPr lang="it-IT" sz="2400" b="1" dirty="0"/>
              <a:t> </a:t>
            </a:r>
            <a:r>
              <a:rPr lang="it-IT" sz="2400" b="1" dirty="0" err="1"/>
              <a:t>Dieu</a:t>
            </a:r>
            <a:r>
              <a:rPr lang="it-IT" sz="2400" b="1" dirty="0"/>
              <a:t> et pour le </a:t>
            </a:r>
            <a:r>
              <a:rPr lang="it-IT" sz="2400" b="1" dirty="0" err="1"/>
              <a:t>sauvement</a:t>
            </a:r>
            <a:r>
              <a:rPr lang="it-IT" sz="2400" b="1" dirty="0"/>
              <a:t> </a:t>
            </a:r>
            <a:r>
              <a:rPr lang="it-IT" sz="2400" b="1" dirty="0" err="1"/>
              <a:t>du</a:t>
            </a:r>
            <a:r>
              <a:rPr lang="it-IT" sz="2400" b="1" dirty="0"/>
              <a:t> </a:t>
            </a:r>
            <a:r>
              <a:rPr lang="it-IT" sz="2400" b="1" dirty="0" err="1"/>
              <a:t>chrestien</a:t>
            </a:r>
            <a:r>
              <a:rPr lang="it-IT" sz="2400" b="1" dirty="0"/>
              <a:t> </a:t>
            </a:r>
            <a:r>
              <a:rPr lang="it-IT" sz="2400" b="1" dirty="0" err="1"/>
              <a:t>peuple</a:t>
            </a:r>
            <a:r>
              <a:rPr lang="it-IT" sz="2400" b="1" dirty="0"/>
              <a:t> et le nostre </a:t>
            </a:r>
            <a:r>
              <a:rPr lang="it-IT" sz="2400" b="1" dirty="0" err="1"/>
              <a:t>commun</a:t>
            </a:r>
            <a:r>
              <a:rPr lang="it-IT" sz="2400" b="1" dirty="0"/>
              <a:t>, de </a:t>
            </a:r>
            <a:r>
              <a:rPr lang="it-IT" sz="2400" b="1" dirty="0" err="1"/>
              <a:t>cest</a:t>
            </a:r>
            <a:r>
              <a:rPr lang="it-IT" sz="2400" b="1" dirty="0"/>
              <a:t> jour en </a:t>
            </a:r>
            <a:r>
              <a:rPr lang="it-IT" sz="2400" b="1" dirty="0" err="1"/>
              <a:t>avant</a:t>
            </a:r>
            <a:r>
              <a:rPr lang="it-IT" sz="2400" b="1" dirty="0"/>
              <a:t>, </a:t>
            </a:r>
            <a:r>
              <a:rPr lang="it-IT" sz="2400" b="1" dirty="0" err="1"/>
              <a:t>quan</a:t>
            </a:r>
            <a:r>
              <a:rPr lang="it-IT" sz="2400" b="1" dirty="0"/>
              <a:t> </a:t>
            </a:r>
            <a:r>
              <a:rPr lang="it-IT" sz="2400" b="1" dirty="0" err="1"/>
              <a:t>que</a:t>
            </a:r>
            <a:r>
              <a:rPr lang="it-IT" sz="2400" b="1" dirty="0"/>
              <a:t> </a:t>
            </a:r>
            <a:r>
              <a:rPr lang="it-IT" sz="2400" b="1" dirty="0" err="1"/>
              <a:t>Dieu</a:t>
            </a:r>
            <a:r>
              <a:rPr lang="it-IT" sz="2400" b="1" dirty="0"/>
              <a:t> </a:t>
            </a:r>
            <a:r>
              <a:rPr lang="it-IT" sz="2400" b="1" dirty="0" err="1"/>
              <a:t>savoir</a:t>
            </a:r>
            <a:r>
              <a:rPr lang="it-IT" sz="2400" b="1" dirty="0"/>
              <a:t> et </a:t>
            </a:r>
            <a:r>
              <a:rPr lang="it-IT" sz="2400" b="1" dirty="0" err="1"/>
              <a:t>pouvoir</a:t>
            </a:r>
            <a:r>
              <a:rPr lang="it-IT" sz="2400" b="1" dirty="0"/>
              <a:t> me </a:t>
            </a:r>
            <a:r>
              <a:rPr lang="it-IT" sz="2400" b="1" dirty="0" err="1"/>
              <a:t>done</a:t>
            </a:r>
            <a:r>
              <a:rPr lang="it-IT" sz="2400" b="1" dirty="0"/>
              <a:t>, si </a:t>
            </a:r>
            <a:r>
              <a:rPr lang="it-IT" sz="2400" b="1" dirty="0" err="1"/>
              <a:t>sauverai</a:t>
            </a:r>
            <a:r>
              <a:rPr lang="it-IT" sz="2400" b="1" dirty="0"/>
              <a:t> je </a:t>
            </a:r>
            <a:r>
              <a:rPr lang="it-IT" sz="2400" b="1" dirty="0" err="1"/>
              <a:t>cest</a:t>
            </a:r>
            <a:r>
              <a:rPr lang="it-IT" sz="2400" b="1" dirty="0"/>
              <a:t> </a:t>
            </a:r>
            <a:r>
              <a:rPr lang="it-IT" sz="2400" b="1" dirty="0" err="1"/>
              <a:t>mien</a:t>
            </a:r>
            <a:r>
              <a:rPr lang="it-IT" sz="2400" b="1" dirty="0"/>
              <a:t> </a:t>
            </a:r>
            <a:r>
              <a:rPr lang="it-IT" sz="2400" b="1" dirty="0" err="1"/>
              <a:t>frere</a:t>
            </a:r>
            <a:r>
              <a:rPr lang="it-IT" sz="2400" b="1" dirty="0"/>
              <a:t> </a:t>
            </a:r>
            <a:r>
              <a:rPr lang="it-IT" sz="2400" b="1" dirty="0" err="1"/>
              <a:t>Charle</a:t>
            </a:r>
            <a:r>
              <a:rPr lang="it-IT" sz="2400" b="1" dirty="0"/>
              <a:t>, et par </a:t>
            </a:r>
            <a:r>
              <a:rPr lang="it-IT" sz="2400" b="1" dirty="0" err="1"/>
              <a:t>mon</a:t>
            </a:r>
            <a:r>
              <a:rPr lang="it-IT" sz="2400" b="1" dirty="0"/>
              <a:t> </a:t>
            </a:r>
            <a:r>
              <a:rPr lang="it-IT" sz="2400" b="1" dirty="0" err="1"/>
              <a:t>aide</a:t>
            </a:r>
            <a:r>
              <a:rPr lang="it-IT" sz="2400" b="1" dirty="0"/>
              <a:t> et en </a:t>
            </a:r>
            <a:r>
              <a:rPr lang="it-IT" sz="2400" b="1" dirty="0" err="1"/>
              <a:t>chascune</a:t>
            </a:r>
            <a:r>
              <a:rPr lang="it-IT" sz="2400" b="1" dirty="0"/>
              <a:t> </a:t>
            </a:r>
            <a:r>
              <a:rPr lang="it-IT" sz="2400" b="1" dirty="0" err="1"/>
              <a:t>chose</a:t>
            </a:r>
            <a:r>
              <a:rPr lang="it-IT" sz="2400" b="1" dirty="0"/>
              <a:t>, si </a:t>
            </a:r>
            <a:r>
              <a:rPr lang="it-IT" sz="2400" b="1" dirty="0" err="1"/>
              <a:t>comme</a:t>
            </a:r>
            <a:r>
              <a:rPr lang="it-IT" sz="2400" b="1" dirty="0"/>
              <a:t> on </a:t>
            </a:r>
            <a:r>
              <a:rPr lang="it-IT" sz="2400" b="1" dirty="0" err="1"/>
              <a:t>doit</a:t>
            </a:r>
            <a:r>
              <a:rPr lang="it-IT" sz="2400" b="1" dirty="0"/>
              <a:t> par </a:t>
            </a:r>
            <a:r>
              <a:rPr lang="it-IT" sz="2400" b="1" dirty="0" err="1"/>
              <a:t>droit</a:t>
            </a:r>
            <a:r>
              <a:rPr lang="it-IT" sz="2400" b="1" dirty="0"/>
              <a:t> son </a:t>
            </a:r>
            <a:r>
              <a:rPr lang="it-IT" sz="2400" b="1" dirty="0" err="1"/>
              <a:t>frere</a:t>
            </a:r>
            <a:r>
              <a:rPr lang="it-IT" sz="2400" b="1" dirty="0"/>
              <a:t> </a:t>
            </a:r>
            <a:r>
              <a:rPr lang="it-IT" sz="2400" b="1" dirty="0" err="1"/>
              <a:t>sauver</a:t>
            </a:r>
            <a:r>
              <a:rPr lang="it-IT" sz="2400" b="1" dirty="0"/>
              <a:t>, en ce </a:t>
            </a:r>
            <a:r>
              <a:rPr lang="it-IT" sz="2400" b="1" dirty="0" err="1"/>
              <a:t>qu'il</a:t>
            </a:r>
            <a:r>
              <a:rPr lang="it-IT" sz="2400" b="1" dirty="0"/>
              <a:t> me face </a:t>
            </a:r>
            <a:r>
              <a:rPr lang="it-IT" sz="2400" b="1" dirty="0" err="1"/>
              <a:t>autresi</a:t>
            </a:r>
            <a:r>
              <a:rPr lang="it-IT" sz="2400" b="1" dirty="0"/>
              <a:t>, et </a:t>
            </a:r>
            <a:r>
              <a:rPr lang="it-IT" sz="2400" b="1" dirty="0" err="1"/>
              <a:t>avec</a:t>
            </a:r>
            <a:r>
              <a:rPr lang="it-IT" sz="2400" b="1" dirty="0"/>
              <a:t> </a:t>
            </a:r>
            <a:r>
              <a:rPr lang="it-IT" sz="2400" b="1" dirty="0" err="1"/>
              <a:t>Lothaire</a:t>
            </a:r>
            <a:r>
              <a:rPr lang="it-IT" sz="2400" b="1" dirty="0"/>
              <a:t> </a:t>
            </a:r>
            <a:r>
              <a:rPr lang="it-IT" sz="2400" b="1" dirty="0" err="1"/>
              <a:t>nul</a:t>
            </a:r>
            <a:r>
              <a:rPr lang="it-IT" sz="2400" b="1" dirty="0"/>
              <a:t> plaid </a:t>
            </a:r>
            <a:r>
              <a:rPr lang="it-IT" sz="2400" b="1" dirty="0" err="1"/>
              <a:t>onques</a:t>
            </a:r>
            <a:r>
              <a:rPr lang="it-IT" sz="2400" b="1" dirty="0"/>
              <a:t> ne </a:t>
            </a:r>
            <a:r>
              <a:rPr lang="it-IT" sz="2400" b="1" dirty="0" err="1"/>
              <a:t>prendrai</a:t>
            </a:r>
            <a:r>
              <a:rPr lang="it-IT" sz="2400" b="1" dirty="0"/>
              <a:t>, qui, </a:t>
            </a:r>
            <a:r>
              <a:rPr lang="it-IT" sz="2400" b="1" dirty="0" err="1"/>
              <a:t>au</a:t>
            </a:r>
            <a:r>
              <a:rPr lang="it-IT" sz="2400" b="1" dirty="0"/>
              <a:t> </a:t>
            </a:r>
            <a:r>
              <a:rPr lang="it-IT" sz="2400" b="1" dirty="0" err="1"/>
              <a:t>mien</a:t>
            </a:r>
            <a:r>
              <a:rPr lang="it-IT" sz="2400" b="1" dirty="0"/>
              <a:t> </a:t>
            </a:r>
            <a:r>
              <a:rPr lang="it-IT" sz="2400" b="1" dirty="0" err="1"/>
              <a:t>veuil</a:t>
            </a:r>
            <a:r>
              <a:rPr lang="it-IT" sz="2400" b="1" dirty="0"/>
              <a:t>, à ce </a:t>
            </a:r>
            <a:r>
              <a:rPr lang="it-IT" sz="2400" b="1" dirty="0" err="1"/>
              <a:t>mien</a:t>
            </a:r>
            <a:r>
              <a:rPr lang="it-IT" sz="2400" b="1" dirty="0"/>
              <a:t> </a:t>
            </a:r>
            <a:r>
              <a:rPr lang="it-IT" sz="2400" b="1" dirty="0" err="1"/>
              <a:t>frere</a:t>
            </a:r>
            <a:r>
              <a:rPr lang="it-IT" sz="2400" b="1" dirty="0"/>
              <a:t> Charles </a:t>
            </a:r>
            <a:r>
              <a:rPr lang="it-IT" sz="2400" b="1" dirty="0" err="1"/>
              <a:t>soit</a:t>
            </a:r>
            <a:r>
              <a:rPr lang="it-IT" sz="2400" b="1" dirty="0"/>
              <a:t> à </a:t>
            </a:r>
            <a:r>
              <a:rPr lang="it-IT" sz="2400" b="1" dirty="0" err="1"/>
              <a:t>dan</a:t>
            </a:r>
            <a:r>
              <a:rPr lang="it-IT" sz="2400" b="1" dirty="0"/>
              <a:t>. </a:t>
            </a:r>
            <a:endParaRPr lang="it-IT" sz="2400" dirty="0"/>
          </a:p>
          <a:p>
            <a:endParaRPr lang="it-IT" sz="2400" dirty="0"/>
          </a:p>
        </p:txBody>
      </p:sp>
      <p:sp>
        <p:nvSpPr>
          <p:cNvPr id="4" name="Segnaposto contenuto 3"/>
          <p:cNvSpPr>
            <a:spLocks noGrp="1"/>
          </p:cNvSpPr>
          <p:nvPr>
            <p:ph sz="half" idx="2"/>
          </p:nvPr>
        </p:nvSpPr>
        <p:spPr/>
        <p:txBody>
          <a:bodyPr>
            <a:normAutofit fontScale="92500" lnSpcReduction="20000"/>
          </a:bodyPr>
          <a:lstStyle/>
          <a:p>
            <a:pPr algn="just"/>
            <a:r>
              <a:rPr lang="en-US" sz="2400" dirty="0" smtClean="0">
                <a:latin typeface="Arial" charset="0"/>
              </a:rPr>
              <a:t>Pour </a:t>
            </a:r>
            <a:r>
              <a:rPr lang="en-US" sz="2400" dirty="0" err="1">
                <a:latin typeface="Arial" charset="0"/>
              </a:rPr>
              <a:t>l'amour</a:t>
            </a:r>
            <a:r>
              <a:rPr lang="en-US" sz="2400" dirty="0">
                <a:latin typeface="Arial" charset="0"/>
              </a:rPr>
              <a:t> de </a:t>
            </a:r>
            <a:r>
              <a:rPr lang="en-US" sz="2400" dirty="0" err="1">
                <a:latin typeface="Arial" charset="0"/>
              </a:rPr>
              <a:t>Dieu</a:t>
            </a:r>
            <a:r>
              <a:rPr lang="en-US" sz="2400" dirty="0">
                <a:latin typeface="Arial" charset="0"/>
              </a:rPr>
              <a:t> et pour le </a:t>
            </a:r>
            <a:r>
              <a:rPr lang="en-US" sz="2400" dirty="0" err="1">
                <a:latin typeface="Arial" charset="0"/>
              </a:rPr>
              <a:t>salut</a:t>
            </a:r>
            <a:r>
              <a:rPr lang="en-US" sz="2400" dirty="0">
                <a:latin typeface="Arial" charset="0"/>
              </a:rPr>
              <a:t> </a:t>
            </a:r>
            <a:r>
              <a:rPr lang="en-US" sz="2400" dirty="0" err="1">
                <a:latin typeface="Arial" charset="0"/>
              </a:rPr>
              <a:t>peuple</a:t>
            </a:r>
            <a:r>
              <a:rPr lang="en-US" sz="2400" dirty="0">
                <a:latin typeface="Arial" charset="0"/>
              </a:rPr>
              <a:t> </a:t>
            </a:r>
            <a:r>
              <a:rPr lang="en-US" sz="2400" dirty="0" err="1">
                <a:latin typeface="Arial" charset="0"/>
              </a:rPr>
              <a:t>chrétien</a:t>
            </a:r>
            <a:r>
              <a:rPr lang="en-US" sz="2400" dirty="0">
                <a:latin typeface="Arial" charset="0"/>
              </a:rPr>
              <a:t> et </a:t>
            </a:r>
            <a:r>
              <a:rPr lang="en-US" sz="2400" dirty="0" err="1">
                <a:latin typeface="Arial" charset="0"/>
              </a:rPr>
              <a:t>notre</a:t>
            </a:r>
            <a:r>
              <a:rPr lang="en-US" sz="2400" dirty="0">
                <a:latin typeface="Arial" charset="0"/>
              </a:rPr>
              <a:t> </a:t>
            </a:r>
            <a:r>
              <a:rPr lang="en-US" sz="2400" dirty="0" err="1">
                <a:latin typeface="Arial" charset="0"/>
              </a:rPr>
              <a:t>salut</a:t>
            </a:r>
            <a:r>
              <a:rPr lang="en-US" sz="2400" dirty="0">
                <a:latin typeface="Arial" charset="0"/>
              </a:rPr>
              <a:t> </a:t>
            </a:r>
            <a:r>
              <a:rPr lang="en-US" sz="2400" dirty="0" err="1">
                <a:latin typeface="Arial" charset="0"/>
              </a:rPr>
              <a:t>à</a:t>
            </a:r>
            <a:r>
              <a:rPr lang="en-US" sz="2400" dirty="0">
                <a:latin typeface="Arial" charset="0"/>
              </a:rPr>
              <a:t> </a:t>
            </a:r>
            <a:r>
              <a:rPr lang="en-US" sz="2400" dirty="0" err="1">
                <a:latin typeface="Arial" charset="0"/>
              </a:rPr>
              <a:t>tous</a:t>
            </a:r>
            <a:r>
              <a:rPr lang="en-US" sz="2400" dirty="0">
                <a:latin typeface="Arial" charset="0"/>
              </a:rPr>
              <a:t> </a:t>
            </a:r>
            <a:r>
              <a:rPr lang="en-US" sz="2400" dirty="0" err="1">
                <a:latin typeface="Arial" charset="0"/>
              </a:rPr>
              <a:t>deux</a:t>
            </a:r>
            <a:r>
              <a:rPr lang="en-US" sz="2400" dirty="0">
                <a:latin typeface="Arial" charset="0"/>
              </a:rPr>
              <a:t>, </a:t>
            </a:r>
            <a:r>
              <a:rPr lang="en-US" sz="2400" dirty="0" err="1">
                <a:latin typeface="Arial" charset="0"/>
              </a:rPr>
              <a:t>à</a:t>
            </a:r>
            <a:r>
              <a:rPr lang="en-US" sz="2400" dirty="0">
                <a:latin typeface="Arial" charset="0"/>
              </a:rPr>
              <a:t> </a:t>
            </a:r>
            <a:r>
              <a:rPr lang="en-US" sz="2400" dirty="0" err="1">
                <a:latin typeface="Arial" charset="0"/>
              </a:rPr>
              <a:t>partir</a:t>
            </a:r>
            <a:r>
              <a:rPr lang="en-US" sz="2400" dirty="0">
                <a:latin typeface="Arial" charset="0"/>
              </a:rPr>
              <a:t> de </a:t>
            </a:r>
            <a:r>
              <a:rPr lang="en-US" sz="2400" dirty="0" err="1">
                <a:latin typeface="Arial" charset="0"/>
              </a:rPr>
              <a:t>ce</a:t>
            </a:r>
            <a:r>
              <a:rPr lang="en-US" sz="2400" dirty="0">
                <a:latin typeface="Arial" charset="0"/>
              </a:rPr>
              <a:t> jour </a:t>
            </a:r>
            <a:r>
              <a:rPr lang="en-US" sz="2400" dirty="0" err="1">
                <a:latin typeface="Arial" charset="0"/>
              </a:rPr>
              <a:t>dorénavant</a:t>
            </a:r>
            <a:r>
              <a:rPr lang="en-US" sz="2400" dirty="0">
                <a:latin typeface="Arial" charset="0"/>
              </a:rPr>
              <a:t>, </a:t>
            </a:r>
            <a:r>
              <a:rPr lang="en-US" sz="2400" dirty="0" err="1">
                <a:latin typeface="Arial" charset="0"/>
              </a:rPr>
              <a:t>autant</a:t>
            </a:r>
            <a:r>
              <a:rPr lang="en-US" sz="2400" dirty="0">
                <a:latin typeface="Arial" charset="0"/>
              </a:rPr>
              <a:t> </a:t>
            </a:r>
            <a:r>
              <a:rPr lang="en-US" sz="2400" dirty="0" err="1">
                <a:latin typeface="Arial" charset="0"/>
              </a:rPr>
              <a:t>que</a:t>
            </a:r>
            <a:r>
              <a:rPr lang="en-US" sz="2400" dirty="0">
                <a:latin typeface="Arial" charset="0"/>
              </a:rPr>
              <a:t> </a:t>
            </a:r>
            <a:r>
              <a:rPr lang="en-US" sz="2400" dirty="0" err="1">
                <a:latin typeface="Arial" charset="0"/>
              </a:rPr>
              <a:t>Dieu</a:t>
            </a:r>
            <a:r>
              <a:rPr lang="en-US" sz="2400" dirty="0">
                <a:latin typeface="Arial" charset="0"/>
              </a:rPr>
              <a:t> </a:t>
            </a:r>
            <a:r>
              <a:rPr lang="en-US" sz="2400" dirty="0" err="1">
                <a:latin typeface="Arial" charset="0"/>
              </a:rPr>
              <a:t>m'en</a:t>
            </a:r>
            <a:r>
              <a:rPr lang="en-US" sz="2400" dirty="0">
                <a:latin typeface="Arial" charset="0"/>
              </a:rPr>
              <a:t> </a:t>
            </a:r>
            <a:r>
              <a:rPr lang="en-US" sz="2400" dirty="0" err="1">
                <a:latin typeface="Arial" charset="0"/>
              </a:rPr>
              <a:t>donnera</a:t>
            </a:r>
            <a:r>
              <a:rPr lang="en-US" sz="2400" dirty="0">
                <a:latin typeface="Arial" charset="0"/>
              </a:rPr>
              <a:t> savoir et </a:t>
            </a:r>
            <a:r>
              <a:rPr lang="en-US" sz="2400" dirty="0" err="1">
                <a:latin typeface="Arial" charset="0"/>
              </a:rPr>
              <a:t>pouvoir</a:t>
            </a:r>
            <a:r>
              <a:rPr lang="en-US" sz="2400" dirty="0">
                <a:latin typeface="Arial" charset="0"/>
              </a:rPr>
              <a:t>, je </a:t>
            </a:r>
            <a:r>
              <a:rPr lang="en-US" sz="2400" dirty="0" err="1">
                <a:latin typeface="Arial" charset="0"/>
              </a:rPr>
              <a:t>secourrai</a:t>
            </a:r>
            <a:r>
              <a:rPr lang="en-US" sz="2400" dirty="0">
                <a:latin typeface="Arial" charset="0"/>
              </a:rPr>
              <a:t> </a:t>
            </a:r>
            <a:r>
              <a:rPr lang="en-US" sz="2400" dirty="0" err="1">
                <a:latin typeface="Arial" charset="0"/>
              </a:rPr>
              <a:t>ce</a:t>
            </a:r>
            <a:r>
              <a:rPr lang="en-US" sz="2400" dirty="0">
                <a:latin typeface="Arial" charset="0"/>
              </a:rPr>
              <a:t> mien frère, </a:t>
            </a:r>
            <a:r>
              <a:rPr lang="en-US" sz="2400" dirty="0" err="1">
                <a:latin typeface="Arial" charset="0"/>
              </a:rPr>
              <a:t>comme</a:t>
            </a:r>
            <a:r>
              <a:rPr lang="en-US" sz="2400" dirty="0">
                <a:latin typeface="Arial" charset="0"/>
              </a:rPr>
              <a:t> on </a:t>
            </a:r>
            <a:r>
              <a:rPr lang="en-US" sz="2400" dirty="0" err="1">
                <a:latin typeface="Arial" charset="0"/>
              </a:rPr>
              <a:t>doit</a:t>
            </a:r>
            <a:r>
              <a:rPr lang="en-US" sz="2400" dirty="0">
                <a:latin typeface="Arial" charset="0"/>
              </a:rPr>
              <a:t> </a:t>
            </a:r>
            <a:r>
              <a:rPr lang="en-US" sz="2400" dirty="0" err="1">
                <a:latin typeface="Arial" charset="0"/>
              </a:rPr>
              <a:t>selon</a:t>
            </a:r>
            <a:r>
              <a:rPr lang="en-US" sz="2400" dirty="0">
                <a:latin typeface="Arial" charset="0"/>
              </a:rPr>
              <a:t> </a:t>
            </a:r>
            <a:r>
              <a:rPr lang="en-US" sz="2400" dirty="0" err="1">
                <a:latin typeface="Arial" charset="0"/>
              </a:rPr>
              <a:t>l'équité</a:t>
            </a:r>
            <a:r>
              <a:rPr lang="en-US" sz="2400" dirty="0">
                <a:latin typeface="Arial" charset="0"/>
              </a:rPr>
              <a:t> </a:t>
            </a:r>
            <a:r>
              <a:rPr lang="en-US" sz="2400" dirty="0" err="1">
                <a:latin typeface="Arial" charset="0"/>
              </a:rPr>
              <a:t>secourir</a:t>
            </a:r>
            <a:r>
              <a:rPr lang="en-US" sz="2400" dirty="0">
                <a:latin typeface="Arial" charset="0"/>
              </a:rPr>
              <a:t> son frère, </a:t>
            </a:r>
            <a:r>
              <a:rPr lang="en-US" sz="2400" dirty="0" err="1">
                <a:latin typeface="Arial" charset="0"/>
              </a:rPr>
              <a:t>à</a:t>
            </a:r>
            <a:r>
              <a:rPr lang="en-US" sz="2400" dirty="0">
                <a:latin typeface="Arial" charset="0"/>
              </a:rPr>
              <a:t> condition </a:t>
            </a:r>
            <a:r>
              <a:rPr lang="en-US" sz="2400" dirty="0" err="1">
                <a:latin typeface="Arial" charset="0"/>
              </a:rPr>
              <a:t>qu'il</a:t>
            </a:r>
            <a:r>
              <a:rPr lang="en-US" sz="2400" dirty="0">
                <a:latin typeface="Arial" charset="0"/>
              </a:rPr>
              <a:t> en </a:t>
            </a:r>
            <a:r>
              <a:rPr lang="en-US" sz="2400" dirty="0" err="1">
                <a:latin typeface="Arial" charset="0"/>
              </a:rPr>
              <a:t>fasse</a:t>
            </a:r>
            <a:r>
              <a:rPr lang="en-US" sz="2400" dirty="0">
                <a:latin typeface="Arial" charset="0"/>
              </a:rPr>
              <a:t> </a:t>
            </a:r>
            <a:r>
              <a:rPr lang="en-US" sz="2400" dirty="0" err="1">
                <a:latin typeface="Arial" charset="0"/>
              </a:rPr>
              <a:t>autant</a:t>
            </a:r>
            <a:r>
              <a:rPr lang="en-US" sz="2400" dirty="0">
                <a:latin typeface="Arial" charset="0"/>
              </a:rPr>
              <a:t> pour </a:t>
            </a:r>
            <a:r>
              <a:rPr lang="en-US" sz="2400" dirty="0" err="1">
                <a:latin typeface="Arial" charset="0"/>
              </a:rPr>
              <a:t>moi</a:t>
            </a:r>
            <a:r>
              <a:rPr lang="en-US" sz="2400" dirty="0">
                <a:latin typeface="Arial" charset="0"/>
              </a:rPr>
              <a:t>, et je </a:t>
            </a:r>
            <a:r>
              <a:rPr lang="en-US" sz="2400" dirty="0" err="1">
                <a:latin typeface="Arial" charset="0"/>
              </a:rPr>
              <a:t>n'entrerai</a:t>
            </a:r>
            <a:r>
              <a:rPr lang="en-US" sz="2400" dirty="0">
                <a:latin typeface="Arial" charset="0"/>
              </a:rPr>
              <a:t> avec </a:t>
            </a:r>
            <a:r>
              <a:rPr lang="en-US" sz="2400" dirty="0" err="1">
                <a:latin typeface="Arial" charset="0"/>
              </a:rPr>
              <a:t>Lothaire</a:t>
            </a:r>
            <a:r>
              <a:rPr lang="en-US" sz="2400" dirty="0">
                <a:latin typeface="Arial" charset="0"/>
              </a:rPr>
              <a:t> en </a:t>
            </a:r>
            <a:r>
              <a:rPr lang="en-US" sz="2400" dirty="0" err="1">
                <a:latin typeface="Arial" charset="0"/>
              </a:rPr>
              <a:t>aucun</a:t>
            </a:r>
            <a:r>
              <a:rPr lang="en-US" sz="2400" dirty="0">
                <a:latin typeface="Arial" charset="0"/>
              </a:rPr>
              <a:t> arrangement qui, de ma </a:t>
            </a:r>
            <a:r>
              <a:rPr lang="en-US" sz="2400" dirty="0" err="1">
                <a:latin typeface="Arial" charset="0"/>
              </a:rPr>
              <a:t>volonté</a:t>
            </a:r>
            <a:r>
              <a:rPr lang="en-US" sz="2400" dirty="0">
                <a:latin typeface="Arial" charset="0"/>
              </a:rPr>
              <a:t>, </a:t>
            </a:r>
            <a:r>
              <a:rPr lang="en-US" sz="2400" dirty="0" err="1">
                <a:latin typeface="Arial" charset="0"/>
              </a:rPr>
              <a:t>puisse</a:t>
            </a:r>
            <a:r>
              <a:rPr lang="en-US" sz="2400" dirty="0">
                <a:latin typeface="Arial" charset="0"/>
              </a:rPr>
              <a:t> </a:t>
            </a:r>
            <a:r>
              <a:rPr lang="en-US" sz="2400" dirty="0" err="1">
                <a:latin typeface="Arial" charset="0"/>
              </a:rPr>
              <a:t>lui</a:t>
            </a:r>
            <a:r>
              <a:rPr lang="en-US" sz="2400" dirty="0">
                <a:latin typeface="Arial" charset="0"/>
              </a:rPr>
              <a:t> </a:t>
            </a:r>
            <a:r>
              <a:rPr lang="en-US" sz="2400" dirty="0" err="1">
                <a:latin typeface="Arial" charset="0"/>
              </a:rPr>
              <a:t>être</a:t>
            </a:r>
            <a:r>
              <a:rPr lang="en-US" sz="2400" dirty="0">
                <a:latin typeface="Arial" charset="0"/>
              </a:rPr>
              <a:t> </a:t>
            </a:r>
            <a:r>
              <a:rPr lang="en-US" sz="2400" dirty="0" err="1">
                <a:latin typeface="Arial" charset="0"/>
              </a:rPr>
              <a:t>dommageable</a:t>
            </a:r>
            <a:r>
              <a:rPr lang="en-US" sz="2400" dirty="0" smtClean="0">
                <a:latin typeface="Arial" charset="0"/>
              </a:rPr>
              <a:t>.</a:t>
            </a:r>
            <a:endParaRPr lang="it-IT" sz="2400" dirty="0">
              <a:latin typeface="Arial" charset="0"/>
            </a:endParaRPr>
          </a:p>
          <a:p>
            <a:endParaRPr lang="it-IT" sz="2400" dirty="0"/>
          </a:p>
        </p:txBody>
      </p:sp>
    </p:spTree>
    <p:extLst>
      <p:ext uri="{BB962C8B-B14F-4D97-AF65-F5344CB8AC3E}">
        <p14:creationId xmlns:p14="http://schemas.microsoft.com/office/powerpoint/2010/main" val="25107428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olo 1"/>
          <p:cNvSpPr>
            <a:spLocks noGrp="1"/>
          </p:cNvSpPr>
          <p:nvPr>
            <p:ph type="title"/>
          </p:nvPr>
        </p:nvSpPr>
        <p:spPr/>
        <p:txBody>
          <a:bodyPr>
            <a:normAutofit fontScale="90000"/>
          </a:bodyPr>
          <a:lstStyle/>
          <a:p>
            <a:r>
              <a:rPr lang="it-IT" sz="2800" dirty="0" err="1">
                <a:latin typeface="Arial" charset="0"/>
              </a:rPr>
              <a:t>Rapport</a:t>
            </a:r>
            <a:r>
              <a:rPr lang="it-IT" sz="2800" dirty="0">
                <a:latin typeface="Arial" charset="0"/>
              </a:rPr>
              <a:t> langue et </a:t>
            </a:r>
            <a:r>
              <a:rPr lang="it-IT" sz="2800" dirty="0" err="1">
                <a:latin typeface="Arial" charset="0"/>
              </a:rPr>
              <a:t>traduction</a:t>
            </a:r>
            <a:r>
              <a:rPr lang="it-IT" sz="2800" dirty="0">
                <a:latin typeface="Arial" charset="0"/>
              </a:rPr>
              <a:t> (</a:t>
            </a:r>
            <a:r>
              <a:rPr lang="it-IT" sz="2800" i="1" dirty="0" err="1">
                <a:latin typeface="Arial" charset="0"/>
              </a:rPr>
              <a:t>translater</a:t>
            </a:r>
            <a:r>
              <a:rPr lang="it-IT" sz="2800" dirty="0">
                <a:latin typeface="Arial" charset="0"/>
              </a:rPr>
              <a:t>)</a:t>
            </a:r>
            <a:br>
              <a:rPr lang="it-IT" sz="2800" dirty="0">
                <a:latin typeface="Arial" charset="0"/>
              </a:rPr>
            </a:br>
            <a:r>
              <a:rPr lang="it-IT" sz="2800" dirty="0">
                <a:latin typeface="Arial" charset="0"/>
              </a:rPr>
              <a:t>Le </a:t>
            </a:r>
            <a:r>
              <a:rPr lang="it-IT" sz="2800" dirty="0" err="1">
                <a:latin typeface="Arial" charset="0"/>
              </a:rPr>
              <a:t>roi</a:t>
            </a:r>
            <a:r>
              <a:rPr lang="it-IT" sz="2800" dirty="0">
                <a:latin typeface="Arial" charset="0"/>
              </a:rPr>
              <a:t> Charles V, </a:t>
            </a:r>
            <a:r>
              <a:rPr lang="it-IT" sz="2800" dirty="0" err="1">
                <a:latin typeface="Arial" charset="0"/>
              </a:rPr>
              <a:t>dit</a:t>
            </a:r>
            <a:r>
              <a:rPr lang="it-IT" sz="2800" dirty="0">
                <a:latin typeface="Arial" charset="0"/>
              </a:rPr>
              <a:t> </a:t>
            </a:r>
            <a:r>
              <a:rPr lang="it-IT" sz="2800" i="1" dirty="0">
                <a:latin typeface="Arial" charset="0"/>
              </a:rPr>
              <a:t>Charles le </a:t>
            </a:r>
            <a:r>
              <a:rPr lang="it-IT" sz="2800" i="1" dirty="0" err="1">
                <a:latin typeface="Arial" charset="0"/>
              </a:rPr>
              <a:t>Sage</a:t>
            </a:r>
            <a:r>
              <a:rPr lang="it-IT" sz="2800" i="1" dirty="0">
                <a:latin typeface="Arial" charset="0"/>
              </a:rPr>
              <a:t/>
            </a:r>
            <a:br>
              <a:rPr lang="it-IT" sz="2800" i="1" dirty="0">
                <a:latin typeface="Arial" charset="0"/>
              </a:rPr>
            </a:br>
            <a:r>
              <a:rPr lang="fr-FR" sz="2800" dirty="0">
                <a:latin typeface="Arial" charset="0"/>
              </a:rPr>
              <a:t>1364 à 1380</a:t>
            </a:r>
            <a:endParaRPr lang="it-IT" sz="2800" dirty="0">
              <a:latin typeface="Arial" charset="0"/>
            </a:endParaRPr>
          </a:p>
        </p:txBody>
      </p:sp>
      <p:sp>
        <p:nvSpPr>
          <p:cNvPr id="96258" name="Segnaposto contenuto 2"/>
          <p:cNvSpPr>
            <a:spLocks noGrp="1"/>
          </p:cNvSpPr>
          <p:nvPr>
            <p:ph idx="1"/>
          </p:nvPr>
        </p:nvSpPr>
        <p:spPr/>
        <p:txBody>
          <a:bodyPr>
            <a:normAutofit/>
          </a:bodyPr>
          <a:lstStyle/>
          <a:p>
            <a:pPr algn="just"/>
            <a:r>
              <a:rPr lang="it-IT" sz="2400" dirty="0">
                <a:latin typeface="Arial" charset="0"/>
              </a:rPr>
              <a:t>Son </a:t>
            </a:r>
            <a:r>
              <a:rPr lang="it-IT" sz="2400" dirty="0" err="1">
                <a:latin typeface="Arial" charset="0"/>
              </a:rPr>
              <a:t>règne</a:t>
            </a:r>
            <a:r>
              <a:rPr lang="it-IT" sz="2400" dirty="0">
                <a:latin typeface="Arial" charset="0"/>
              </a:rPr>
              <a:t> </a:t>
            </a:r>
            <a:r>
              <a:rPr lang="it-IT" sz="2400" dirty="0" err="1">
                <a:latin typeface="Arial" charset="0"/>
              </a:rPr>
              <a:t>marque</a:t>
            </a:r>
            <a:r>
              <a:rPr lang="it-IT" sz="2400" dirty="0">
                <a:latin typeface="Arial" charset="0"/>
              </a:rPr>
              <a:t> la fin de la première </a:t>
            </a:r>
            <a:r>
              <a:rPr lang="it-IT" sz="2400" dirty="0" err="1">
                <a:latin typeface="Arial" charset="0"/>
              </a:rPr>
              <a:t>partie</a:t>
            </a:r>
            <a:r>
              <a:rPr lang="it-IT" sz="2400" dirty="0">
                <a:latin typeface="Arial" charset="0"/>
              </a:rPr>
              <a:t> de la guerre de Cent </a:t>
            </a:r>
            <a:r>
              <a:rPr lang="it-IT" sz="2400" dirty="0" err="1">
                <a:latin typeface="Arial" charset="0"/>
              </a:rPr>
              <a:t>Ans</a:t>
            </a:r>
            <a:r>
              <a:rPr lang="it-IT" sz="2400" dirty="0">
                <a:latin typeface="Arial" charset="0"/>
              </a:rPr>
              <a:t> : il </a:t>
            </a:r>
            <a:r>
              <a:rPr lang="it-IT" sz="2400" dirty="0" err="1">
                <a:latin typeface="Arial" charset="0"/>
              </a:rPr>
              <a:t>réussit</a:t>
            </a:r>
            <a:r>
              <a:rPr lang="it-IT" sz="2400" dirty="0">
                <a:latin typeface="Arial" charset="0"/>
              </a:rPr>
              <a:t> à </a:t>
            </a:r>
            <a:r>
              <a:rPr lang="it-IT" sz="2400" dirty="0" err="1">
                <a:latin typeface="Arial" charset="0"/>
              </a:rPr>
              <a:t>récupérer</a:t>
            </a:r>
            <a:r>
              <a:rPr lang="it-IT" sz="2400" dirty="0">
                <a:latin typeface="Arial" charset="0"/>
              </a:rPr>
              <a:t> la quasi-</a:t>
            </a:r>
            <a:r>
              <a:rPr lang="it-IT" sz="2400" dirty="0" err="1">
                <a:latin typeface="Arial" charset="0"/>
              </a:rPr>
              <a:t>totalité</a:t>
            </a:r>
            <a:r>
              <a:rPr lang="it-IT" sz="2400" dirty="0">
                <a:latin typeface="Arial" charset="0"/>
              </a:rPr>
              <a:t> </a:t>
            </a:r>
            <a:r>
              <a:rPr lang="it-IT" sz="2400" dirty="0" err="1">
                <a:latin typeface="Arial" charset="0"/>
              </a:rPr>
              <a:t>des</a:t>
            </a:r>
            <a:r>
              <a:rPr lang="it-IT" sz="2400" dirty="0">
                <a:latin typeface="Arial" charset="0"/>
              </a:rPr>
              <a:t> </a:t>
            </a:r>
            <a:r>
              <a:rPr lang="it-IT" sz="2400" dirty="0" err="1">
                <a:latin typeface="Arial" charset="0"/>
              </a:rPr>
              <a:t>terres</a:t>
            </a:r>
            <a:r>
              <a:rPr lang="it-IT" sz="2400" dirty="0">
                <a:latin typeface="Arial" charset="0"/>
              </a:rPr>
              <a:t> </a:t>
            </a:r>
            <a:r>
              <a:rPr lang="it-IT" sz="2400" dirty="0" err="1">
                <a:latin typeface="Arial" charset="0"/>
              </a:rPr>
              <a:t>perdues</a:t>
            </a:r>
            <a:r>
              <a:rPr lang="it-IT" sz="2400" dirty="0">
                <a:latin typeface="Arial" charset="0"/>
              </a:rPr>
              <a:t> par </a:t>
            </a:r>
            <a:r>
              <a:rPr lang="it-IT" sz="2400" dirty="0" err="1">
                <a:latin typeface="Arial" charset="0"/>
              </a:rPr>
              <a:t>ses</a:t>
            </a:r>
            <a:r>
              <a:rPr lang="it-IT" sz="2400" dirty="0">
                <a:latin typeface="Arial" charset="0"/>
              </a:rPr>
              <a:t> </a:t>
            </a:r>
            <a:r>
              <a:rPr lang="it-IT" sz="2400" dirty="0" err="1">
                <a:latin typeface="Arial" charset="0"/>
              </a:rPr>
              <a:t>prédécesseurs</a:t>
            </a:r>
            <a:r>
              <a:rPr lang="it-IT" sz="2400" dirty="0">
                <a:latin typeface="Arial" charset="0"/>
              </a:rPr>
              <a:t>, </a:t>
            </a:r>
            <a:r>
              <a:rPr lang="it-IT" sz="2400" dirty="0" err="1">
                <a:latin typeface="Arial" charset="0"/>
              </a:rPr>
              <a:t>restaure</a:t>
            </a:r>
            <a:r>
              <a:rPr lang="it-IT" sz="2400" dirty="0">
                <a:latin typeface="Arial" charset="0"/>
              </a:rPr>
              <a:t> l'</a:t>
            </a:r>
            <a:r>
              <a:rPr lang="it-IT" sz="2400" dirty="0" err="1">
                <a:latin typeface="Arial" charset="0"/>
              </a:rPr>
              <a:t>autorité</a:t>
            </a:r>
            <a:r>
              <a:rPr lang="it-IT" sz="2400" dirty="0">
                <a:latin typeface="Arial" charset="0"/>
              </a:rPr>
              <a:t> de l'</a:t>
            </a:r>
            <a:r>
              <a:rPr lang="it-IT" sz="2400" dirty="0" err="1">
                <a:latin typeface="Arial" charset="0"/>
              </a:rPr>
              <a:t>État</a:t>
            </a:r>
            <a:r>
              <a:rPr lang="it-IT" sz="2400" dirty="0">
                <a:latin typeface="Arial" charset="0"/>
              </a:rPr>
              <a:t> et </a:t>
            </a:r>
            <a:r>
              <a:rPr lang="it-IT" sz="2400" dirty="0" err="1">
                <a:latin typeface="Arial" charset="0"/>
              </a:rPr>
              <a:t>relève</a:t>
            </a:r>
            <a:r>
              <a:rPr lang="it-IT" sz="2400" dirty="0">
                <a:latin typeface="Arial" charset="0"/>
              </a:rPr>
              <a:t> le </a:t>
            </a:r>
            <a:r>
              <a:rPr lang="it-IT" sz="2400" dirty="0" err="1">
                <a:latin typeface="Arial" charset="0"/>
              </a:rPr>
              <a:t>royaume</a:t>
            </a:r>
            <a:r>
              <a:rPr lang="it-IT" sz="2400" dirty="0">
                <a:latin typeface="Arial" charset="0"/>
              </a:rPr>
              <a:t> de </a:t>
            </a:r>
            <a:r>
              <a:rPr lang="it-IT" sz="2400" dirty="0" err="1">
                <a:latin typeface="Arial" charset="0"/>
              </a:rPr>
              <a:t>ses</a:t>
            </a:r>
            <a:r>
              <a:rPr lang="it-IT" sz="2400" dirty="0">
                <a:latin typeface="Arial" charset="0"/>
              </a:rPr>
              <a:t> </a:t>
            </a:r>
            <a:r>
              <a:rPr lang="it-IT" sz="2400" dirty="0" err="1">
                <a:latin typeface="Arial" charset="0"/>
              </a:rPr>
              <a:t>ruines</a:t>
            </a:r>
            <a:r>
              <a:rPr lang="it-IT" sz="2400" dirty="0">
                <a:latin typeface="Arial" charset="0"/>
              </a:rPr>
              <a:t>.</a:t>
            </a:r>
          </a:p>
          <a:p>
            <a:pPr algn="just"/>
            <a:r>
              <a:rPr lang="it-IT" sz="2400" dirty="0" smtClean="0">
                <a:latin typeface="Arial" charset="0"/>
              </a:rPr>
              <a:t>Le </a:t>
            </a:r>
            <a:r>
              <a:rPr lang="it-IT" sz="2400" dirty="0" err="1">
                <a:latin typeface="Arial" charset="0"/>
              </a:rPr>
              <a:t>roi</a:t>
            </a:r>
            <a:r>
              <a:rPr lang="it-IT" sz="2400" dirty="0">
                <a:latin typeface="Arial" charset="0"/>
              </a:rPr>
              <a:t> Charles V, </a:t>
            </a:r>
            <a:r>
              <a:rPr lang="it-IT" sz="2400" dirty="0" err="1">
                <a:latin typeface="Arial" charset="0"/>
              </a:rPr>
              <a:t>dit</a:t>
            </a:r>
            <a:r>
              <a:rPr lang="it-IT" sz="2400" dirty="0">
                <a:latin typeface="Arial" charset="0"/>
              </a:rPr>
              <a:t> </a:t>
            </a:r>
            <a:r>
              <a:rPr lang="it-IT" sz="2400" i="1" dirty="0">
                <a:latin typeface="Arial" charset="0"/>
              </a:rPr>
              <a:t>Charles le </a:t>
            </a:r>
            <a:r>
              <a:rPr lang="it-IT" sz="2400" i="1" dirty="0" err="1">
                <a:latin typeface="Arial" charset="0"/>
              </a:rPr>
              <a:t>Sage</a:t>
            </a:r>
            <a:r>
              <a:rPr lang="it-IT" sz="2400" dirty="0">
                <a:latin typeface="Arial" charset="0"/>
              </a:rPr>
              <a:t>, pour se </a:t>
            </a:r>
            <a:r>
              <a:rPr lang="it-IT" sz="2400" dirty="0" err="1">
                <a:latin typeface="Arial" charset="0"/>
              </a:rPr>
              <a:t>donner</a:t>
            </a:r>
            <a:r>
              <a:rPr lang="it-IT" sz="2400" dirty="0">
                <a:latin typeface="Arial" charset="0"/>
              </a:rPr>
              <a:t> un </a:t>
            </a:r>
            <a:r>
              <a:rPr lang="it-IT" sz="2400" dirty="0" err="1">
                <a:latin typeface="Arial" charset="0"/>
              </a:rPr>
              <a:t>pouvoir</a:t>
            </a:r>
            <a:r>
              <a:rPr lang="it-IT" sz="2400" dirty="0">
                <a:latin typeface="Arial" charset="0"/>
              </a:rPr>
              <a:t> </a:t>
            </a:r>
            <a:r>
              <a:rPr lang="it-IT" sz="2400" dirty="0" err="1">
                <a:latin typeface="Arial" charset="0"/>
              </a:rPr>
              <a:t>politique</a:t>
            </a:r>
            <a:r>
              <a:rPr lang="it-IT" sz="2400" dirty="0">
                <a:latin typeface="Arial" charset="0"/>
              </a:rPr>
              <a:t> et </a:t>
            </a:r>
            <a:r>
              <a:rPr lang="it-IT" sz="2400" dirty="0" err="1">
                <a:latin typeface="Arial" charset="0"/>
              </a:rPr>
              <a:t>culturel</a:t>
            </a:r>
            <a:r>
              <a:rPr lang="it-IT" sz="2400" dirty="0">
                <a:latin typeface="Arial" charset="0"/>
              </a:rPr>
              <a:t> </a:t>
            </a:r>
            <a:r>
              <a:rPr lang="fr-FR" sz="2400" dirty="0" err="1">
                <a:latin typeface="Arial" charset="0"/>
              </a:rPr>
              <a:t>é</a:t>
            </a:r>
            <a:r>
              <a:rPr lang="it-IT" sz="2400" dirty="0" err="1">
                <a:latin typeface="Arial" charset="0"/>
              </a:rPr>
              <a:t>quivalent</a:t>
            </a:r>
            <a:r>
              <a:rPr lang="it-IT" sz="2400" dirty="0">
                <a:latin typeface="Arial" charset="0"/>
              </a:rPr>
              <a:t> à </a:t>
            </a:r>
            <a:r>
              <a:rPr lang="it-IT" sz="2400" dirty="0" err="1">
                <a:latin typeface="Arial" charset="0"/>
              </a:rPr>
              <a:t>celui</a:t>
            </a:r>
            <a:r>
              <a:rPr lang="it-IT" sz="2400" dirty="0">
                <a:latin typeface="Arial" charset="0"/>
              </a:rPr>
              <a:t> de l’</a:t>
            </a:r>
            <a:r>
              <a:rPr lang="it-IT" altLang="ja-JP" sz="2400" dirty="0" err="1">
                <a:latin typeface="Arial" charset="0"/>
              </a:rPr>
              <a:t>Eglise</a:t>
            </a:r>
            <a:r>
              <a:rPr lang="it-IT" altLang="ja-JP" sz="2400" dirty="0">
                <a:latin typeface="Arial" charset="0"/>
              </a:rPr>
              <a:t>, a </a:t>
            </a:r>
            <a:r>
              <a:rPr lang="it-IT" altLang="ja-JP" sz="2400" dirty="0" err="1">
                <a:latin typeface="Arial" charset="0"/>
              </a:rPr>
              <a:t>besoin</a:t>
            </a:r>
            <a:r>
              <a:rPr lang="it-IT" altLang="ja-JP" sz="2400" dirty="0">
                <a:latin typeface="Arial" charset="0"/>
              </a:rPr>
              <a:t> de </a:t>
            </a:r>
            <a:r>
              <a:rPr lang="it-IT" altLang="ja-JP" sz="2400" dirty="0" err="1">
                <a:latin typeface="Arial" charset="0"/>
              </a:rPr>
              <a:t>penser</a:t>
            </a:r>
            <a:r>
              <a:rPr lang="it-IT" altLang="ja-JP" sz="2400" dirty="0">
                <a:latin typeface="Arial" charset="0"/>
              </a:rPr>
              <a:t> </a:t>
            </a:r>
            <a:r>
              <a:rPr lang="it-IT" altLang="ja-JP" sz="2400" dirty="0" err="1">
                <a:latin typeface="Arial" charset="0"/>
              </a:rPr>
              <a:t>dans</a:t>
            </a:r>
            <a:r>
              <a:rPr lang="it-IT" altLang="ja-JP" sz="2400" dirty="0">
                <a:latin typeface="Arial" charset="0"/>
              </a:rPr>
              <a:t> la langue </a:t>
            </a:r>
            <a:r>
              <a:rPr lang="it-IT" altLang="ja-JP" sz="2400" dirty="0" err="1">
                <a:latin typeface="Arial" charset="0"/>
              </a:rPr>
              <a:t>française</a:t>
            </a:r>
            <a:r>
              <a:rPr lang="it-IT" altLang="ja-JP" sz="2400" dirty="0" smtClean="0">
                <a:latin typeface="Arial" charset="0"/>
              </a:rPr>
              <a:t>.</a:t>
            </a:r>
          </a:p>
          <a:p>
            <a:pPr algn="just"/>
            <a:r>
              <a:rPr lang="it-IT" altLang="ja-JP" sz="2400" dirty="0">
                <a:latin typeface="Arial" charset="0"/>
              </a:rPr>
              <a:t>Le </a:t>
            </a:r>
            <a:r>
              <a:rPr lang="it-IT" altLang="ja-JP" sz="2400" dirty="0" err="1">
                <a:latin typeface="Arial" charset="0"/>
              </a:rPr>
              <a:t>roi</a:t>
            </a:r>
            <a:r>
              <a:rPr lang="it-IT" altLang="ja-JP" sz="2400" dirty="0">
                <a:latin typeface="Arial" charset="0"/>
              </a:rPr>
              <a:t> Charles V est </a:t>
            </a:r>
            <a:r>
              <a:rPr lang="it-IT" altLang="ja-JP" sz="2400" dirty="0" err="1">
                <a:latin typeface="Arial" charset="0"/>
              </a:rPr>
              <a:t>très</a:t>
            </a:r>
            <a:r>
              <a:rPr lang="it-IT" altLang="ja-JP" sz="2400" dirty="0">
                <a:latin typeface="Arial" charset="0"/>
              </a:rPr>
              <a:t> </a:t>
            </a:r>
            <a:r>
              <a:rPr lang="it-IT" altLang="ja-JP" sz="2400" dirty="0" err="1">
                <a:latin typeface="Arial" charset="0"/>
              </a:rPr>
              <a:t>instruit</a:t>
            </a:r>
            <a:r>
              <a:rPr lang="it-IT" altLang="ja-JP" sz="2400" dirty="0">
                <a:latin typeface="Arial" charset="0"/>
              </a:rPr>
              <a:t> et il a </a:t>
            </a:r>
            <a:r>
              <a:rPr lang="it-IT" altLang="ja-JP" sz="2400" dirty="0" err="1">
                <a:latin typeface="Arial" charset="0"/>
              </a:rPr>
              <a:t>fondé</a:t>
            </a:r>
            <a:r>
              <a:rPr lang="it-IT" altLang="ja-JP" sz="2400" dirty="0">
                <a:latin typeface="Arial" charset="0"/>
              </a:rPr>
              <a:t> la première </a:t>
            </a:r>
            <a:r>
              <a:rPr lang="it-IT" altLang="ja-JP" sz="2400" dirty="0" err="1">
                <a:latin typeface="Arial" charset="0"/>
              </a:rPr>
              <a:t>librairie</a:t>
            </a:r>
            <a:r>
              <a:rPr lang="it-IT" altLang="ja-JP" sz="2400" dirty="0">
                <a:latin typeface="Arial" charset="0"/>
              </a:rPr>
              <a:t> </a:t>
            </a:r>
            <a:r>
              <a:rPr lang="it-IT" altLang="ja-JP" sz="2400" dirty="0" err="1">
                <a:latin typeface="Arial" charset="0"/>
              </a:rPr>
              <a:t>royale</a:t>
            </a:r>
            <a:r>
              <a:rPr lang="it-IT" altLang="ja-JP" sz="2400" dirty="0">
                <a:latin typeface="Arial" charset="0"/>
              </a:rPr>
              <a:t>, </a:t>
            </a:r>
            <a:r>
              <a:rPr lang="it-IT" altLang="ja-JP" sz="2400" dirty="0" err="1">
                <a:latin typeface="Arial" charset="0"/>
              </a:rPr>
              <a:t>ancêtre</a:t>
            </a:r>
            <a:r>
              <a:rPr lang="it-IT" altLang="ja-JP" sz="2400" dirty="0">
                <a:latin typeface="Arial" charset="0"/>
              </a:rPr>
              <a:t> de la </a:t>
            </a:r>
            <a:r>
              <a:rPr lang="it-IT" altLang="ja-JP" sz="2400" dirty="0" err="1">
                <a:latin typeface="Arial" charset="0"/>
              </a:rPr>
              <a:t>Bibliothèque</a:t>
            </a:r>
            <a:r>
              <a:rPr lang="it-IT" altLang="ja-JP" sz="2400" dirty="0">
                <a:latin typeface="Arial" charset="0"/>
              </a:rPr>
              <a:t> </a:t>
            </a:r>
            <a:r>
              <a:rPr lang="it-IT" altLang="ja-JP" sz="2400" dirty="0" err="1">
                <a:latin typeface="Arial" charset="0"/>
              </a:rPr>
              <a:t>nationale</a:t>
            </a:r>
            <a:r>
              <a:rPr lang="it-IT" altLang="ja-JP" sz="2400" dirty="0">
                <a:latin typeface="Arial" charset="0"/>
              </a:rPr>
              <a:t> de France.</a:t>
            </a:r>
          </a:p>
          <a:p>
            <a:pPr algn="just"/>
            <a:endParaRPr lang="it-IT" altLang="ja-JP" sz="2400" dirty="0" smtClean="0">
              <a:latin typeface="Arial" charset="0"/>
            </a:endParaRPr>
          </a:p>
          <a:p>
            <a:pPr algn="just"/>
            <a:endParaRPr lang="it-IT" altLang="ja-JP" sz="2400" dirty="0">
              <a:latin typeface="Arial" charset="0"/>
            </a:endParaRPr>
          </a:p>
          <a:p>
            <a:pPr algn="just"/>
            <a:endParaRPr lang="it-IT" altLang="ja-JP" sz="2400" dirty="0">
              <a:latin typeface="Arial" charset="0"/>
            </a:endParaRPr>
          </a:p>
          <a:p>
            <a:endParaRPr lang="it-IT" sz="2400" dirty="0">
              <a:latin typeface="Arial" charset="0"/>
            </a:endParaRPr>
          </a:p>
          <a:p>
            <a:endParaRPr lang="it-IT" dirty="0">
              <a:latin typeface="Arial" charset="0"/>
            </a:endParaRPr>
          </a:p>
        </p:txBody>
      </p:sp>
    </p:spTree>
    <p:extLst>
      <p:ext uri="{BB962C8B-B14F-4D97-AF65-F5344CB8AC3E}">
        <p14:creationId xmlns:p14="http://schemas.microsoft.com/office/powerpoint/2010/main" val="3347721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br>
              <a:rPr lang="fr-CA" sz="2800" dirty="0"/>
            </a:br>
            <a:r>
              <a:rPr lang="fr-CA" sz="2800" dirty="0"/>
              <a:t>Un mot qui fait débat</a:t>
            </a:r>
            <a:endParaRPr lang="it-IT" sz="2800" dirty="0"/>
          </a:p>
        </p:txBody>
      </p:sp>
      <p:sp>
        <p:nvSpPr>
          <p:cNvPr id="3" name="Segnaposto contenuto 2"/>
          <p:cNvSpPr>
            <a:spLocks noGrp="1"/>
          </p:cNvSpPr>
          <p:nvPr>
            <p:ph idx="1"/>
          </p:nvPr>
        </p:nvSpPr>
        <p:spPr/>
        <p:txBody>
          <a:bodyPr>
            <a:normAutofit lnSpcReduction="10000"/>
          </a:bodyPr>
          <a:lstStyle/>
          <a:p>
            <a:pPr algn="just"/>
            <a:r>
              <a:rPr lang="fr-FR" sz="2400" dirty="0"/>
              <a:t>Diffamé car qualifié d’islamo-gauchiste? Le président de la FCPE, la première fédération de parents d’élèves, marquée à gauche, </a:t>
            </a:r>
            <a:r>
              <a:rPr lang="fr-FR" sz="2400" b="1" dirty="0"/>
              <a:t>n’a pas obtenu gain de cause devant la justice</a:t>
            </a:r>
            <a:r>
              <a:rPr lang="fr-FR" sz="2400" dirty="0"/>
              <a:t>. Rodrigo </a:t>
            </a:r>
            <a:r>
              <a:rPr lang="fr-FR" sz="2400" dirty="0" err="1"/>
              <a:t>Arenas</a:t>
            </a:r>
            <a:r>
              <a:rPr lang="fr-FR" sz="2400" dirty="0"/>
              <a:t>, connu pour ses positions laïques plutôt ouvertes, </a:t>
            </a:r>
            <a:r>
              <a:rPr lang="fr-FR" sz="2400" b="1" dirty="0"/>
              <a:t>avait attaqué en diffamation </a:t>
            </a:r>
            <a:r>
              <a:rPr lang="fr-FR" sz="2400" dirty="0"/>
              <a:t>Jean-Pierre </a:t>
            </a:r>
            <a:r>
              <a:rPr lang="fr-FR" sz="2400" dirty="0" err="1"/>
              <a:t>Obin</a:t>
            </a:r>
            <a:r>
              <a:rPr lang="fr-FR" sz="2400" dirty="0"/>
              <a:t>, ancien inspecteur de l’Éducation nationale. Dans un livre, paru à l’automne, ce dernier accusait la fédération - mais aussi la Ligue des droits de l’homme et le syndicat étudiant </a:t>
            </a:r>
            <a:r>
              <a:rPr lang="fr-FR" sz="2400" dirty="0" err="1"/>
              <a:t>Unef</a:t>
            </a:r>
            <a:r>
              <a:rPr lang="fr-FR" sz="2400" dirty="0"/>
              <a:t> - d’être entrée dans «</a:t>
            </a:r>
            <a:r>
              <a:rPr lang="fr-FR" sz="2400" i="1" dirty="0"/>
              <a:t>l’orbite islamo-gauchiste à la faveur de la prise de pouvoir de militants d’extrême gauche épaulés par l’entrisme d’activistes proches des Frères musulmans».</a:t>
            </a:r>
            <a:r>
              <a:rPr lang="fr-FR" sz="2400" dirty="0"/>
              <a:t> </a:t>
            </a:r>
          </a:p>
          <a:p>
            <a:pPr algn="just"/>
            <a:r>
              <a:rPr lang="fr-FR" sz="2400" i="1" dirty="0"/>
              <a:t>Le Figaro</a:t>
            </a:r>
            <a:r>
              <a:rPr lang="fr-FR" sz="2400" dirty="0"/>
              <a:t>, 11 février 2021</a:t>
            </a:r>
          </a:p>
          <a:p>
            <a:pPr algn="just"/>
            <a:endParaRPr lang="it-IT" sz="2400" dirty="0"/>
          </a:p>
        </p:txBody>
      </p:sp>
    </p:spTree>
    <p:extLst>
      <p:ext uri="{BB962C8B-B14F-4D97-AF65-F5344CB8AC3E}">
        <p14:creationId xmlns:p14="http://schemas.microsoft.com/office/powerpoint/2010/main" val="22815455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olo 1"/>
          <p:cNvSpPr>
            <a:spLocks noGrp="1"/>
          </p:cNvSpPr>
          <p:nvPr>
            <p:ph type="title"/>
          </p:nvPr>
        </p:nvSpPr>
        <p:spPr/>
        <p:txBody>
          <a:bodyPr>
            <a:normAutofit/>
          </a:bodyPr>
          <a:lstStyle/>
          <a:p>
            <a:r>
              <a:rPr lang="it-IT" sz="2800" dirty="0">
                <a:latin typeface="Arial" charset="0"/>
              </a:rPr>
              <a:t>Le </a:t>
            </a:r>
            <a:r>
              <a:rPr lang="it-IT" sz="2800" dirty="0" err="1">
                <a:latin typeface="Arial" charset="0"/>
              </a:rPr>
              <a:t>roi</a:t>
            </a:r>
            <a:r>
              <a:rPr lang="it-IT" sz="2800" dirty="0">
                <a:latin typeface="Arial" charset="0"/>
              </a:rPr>
              <a:t> Charles V, </a:t>
            </a:r>
            <a:r>
              <a:rPr lang="it-IT" sz="2800" dirty="0" err="1">
                <a:latin typeface="Arial" charset="0"/>
              </a:rPr>
              <a:t>dit</a:t>
            </a:r>
            <a:r>
              <a:rPr lang="it-IT" sz="2800" dirty="0">
                <a:latin typeface="Arial" charset="0"/>
              </a:rPr>
              <a:t> </a:t>
            </a:r>
            <a:r>
              <a:rPr lang="it-IT" sz="2800" i="1" dirty="0">
                <a:latin typeface="Arial" charset="0"/>
              </a:rPr>
              <a:t>Charles le </a:t>
            </a:r>
            <a:r>
              <a:rPr lang="it-IT" sz="2800" i="1" dirty="0" err="1">
                <a:latin typeface="Arial" charset="0"/>
              </a:rPr>
              <a:t>Sage</a:t>
            </a:r>
            <a:r>
              <a:rPr lang="it-IT" sz="2800" i="1" dirty="0">
                <a:latin typeface="Arial" charset="0"/>
              </a:rPr>
              <a:t/>
            </a:r>
            <a:br>
              <a:rPr lang="it-IT" sz="2800" i="1" dirty="0">
                <a:latin typeface="Arial" charset="0"/>
              </a:rPr>
            </a:br>
            <a:r>
              <a:rPr lang="fr-FR" sz="2800" dirty="0">
                <a:latin typeface="Arial" charset="0"/>
              </a:rPr>
              <a:t>1364 à 1380</a:t>
            </a:r>
            <a:endParaRPr lang="it-IT" sz="2800" dirty="0">
              <a:latin typeface="Arial" charset="0"/>
            </a:endParaRPr>
          </a:p>
        </p:txBody>
      </p:sp>
      <p:sp>
        <p:nvSpPr>
          <p:cNvPr id="96258" name="Segnaposto contenuto 2"/>
          <p:cNvSpPr>
            <a:spLocks noGrp="1"/>
          </p:cNvSpPr>
          <p:nvPr>
            <p:ph idx="1"/>
          </p:nvPr>
        </p:nvSpPr>
        <p:spPr/>
        <p:txBody>
          <a:bodyPr>
            <a:normAutofit/>
          </a:bodyPr>
          <a:lstStyle/>
          <a:p>
            <a:pPr algn="just"/>
            <a:r>
              <a:rPr lang="it-IT" sz="2400" dirty="0" smtClean="0">
                <a:latin typeface="+mj-lt"/>
              </a:rPr>
              <a:t>Le </a:t>
            </a:r>
            <a:r>
              <a:rPr lang="it-IT" sz="2400" dirty="0" err="1">
                <a:latin typeface="+mj-lt"/>
              </a:rPr>
              <a:t>pouvoir</a:t>
            </a:r>
            <a:r>
              <a:rPr lang="it-IT" sz="2400" dirty="0">
                <a:latin typeface="+mj-lt"/>
              </a:rPr>
              <a:t> </a:t>
            </a:r>
            <a:r>
              <a:rPr lang="it-IT" sz="2400" dirty="0" err="1">
                <a:latin typeface="+mj-lt"/>
              </a:rPr>
              <a:t>royal</a:t>
            </a:r>
            <a:r>
              <a:rPr lang="it-IT" sz="2400" dirty="0">
                <a:latin typeface="+mj-lt"/>
              </a:rPr>
              <a:t> a </a:t>
            </a:r>
            <a:r>
              <a:rPr lang="it-IT" sz="2400" dirty="0" err="1">
                <a:latin typeface="+mj-lt"/>
              </a:rPr>
              <a:t>protégé</a:t>
            </a:r>
            <a:r>
              <a:rPr lang="it-IT" sz="2400" dirty="0">
                <a:latin typeface="+mj-lt"/>
              </a:rPr>
              <a:t> et </a:t>
            </a:r>
            <a:r>
              <a:rPr lang="it-IT" sz="2400" dirty="0" err="1">
                <a:latin typeface="+mj-lt"/>
              </a:rPr>
              <a:t>aidé</a:t>
            </a:r>
            <a:r>
              <a:rPr lang="it-IT" sz="2400" dirty="0">
                <a:latin typeface="+mj-lt"/>
              </a:rPr>
              <a:t> la </a:t>
            </a:r>
            <a:r>
              <a:rPr lang="it-IT" sz="2400" dirty="0" err="1">
                <a:latin typeface="+mj-lt"/>
              </a:rPr>
              <a:t>traduction</a:t>
            </a:r>
            <a:r>
              <a:rPr lang="it-IT" sz="2400" dirty="0">
                <a:latin typeface="+mj-lt"/>
              </a:rPr>
              <a:t>, </a:t>
            </a:r>
            <a:r>
              <a:rPr lang="it-IT" sz="2400" dirty="0" err="1">
                <a:latin typeface="+mj-lt"/>
              </a:rPr>
              <a:t>considérée</a:t>
            </a:r>
            <a:r>
              <a:rPr lang="it-IT" sz="2400" dirty="0">
                <a:latin typeface="+mj-lt"/>
              </a:rPr>
              <a:t> </a:t>
            </a:r>
            <a:r>
              <a:rPr lang="it-IT" sz="2400" dirty="0" err="1">
                <a:latin typeface="+mj-lt"/>
              </a:rPr>
              <a:t>comme</a:t>
            </a:r>
            <a:r>
              <a:rPr lang="it-IT" sz="2400" dirty="0">
                <a:latin typeface="+mj-lt"/>
              </a:rPr>
              <a:t> une source d’</a:t>
            </a:r>
            <a:r>
              <a:rPr lang="it-IT" altLang="ja-JP" sz="2400" dirty="0" err="1">
                <a:latin typeface="+mj-lt"/>
              </a:rPr>
              <a:t>enrichissement</a:t>
            </a:r>
            <a:r>
              <a:rPr lang="it-IT" altLang="ja-JP" sz="2400" dirty="0" smtClean="0">
                <a:latin typeface="+mj-lt"/>
              </a:rPr>
              <a:t>.</a:t>
            </a:r>
          </a:p>
          <a:p>
            <a:pPr algn="just"/>
            <a:r>
              <a:rPr lang="it-IT" altLang="ja-JP" sz="2400" dirty="0" err="1">
                <a:latin typeface="+mj-lt"/>
              </a:rPr>
              <a:t>Entre</a:t>
            </a:r>
            <a:r>
              <a:rPr lang="it-IT" altLang="ja-JP" sz="2400" dirty="0">
                <a:latin typeface="+mj-lt"/>
              </a:rPr>
              <a:t> le XIV et le XVI se </a:t>
            </a:r>
            <a:r>
              <a:rPr lang="it-IT" altLang="ja-JP" sz="2400" dirty="0" err="1">
                <a:latin typeface="+mj-lt"/>
              </a:rPr>
              <a:t>crée</a:t>
            </a:r>
            <a:r>
              <a:rPr lang="it-IT" altLang="ja-JP" sz="2400" dirty="0">
                <a:latin typeface="+mj-lt"/>
              </a:rPr>
              <a:t> la </a:t>
            </a:r>
            <a:r>
              <a:rPr lang="it-IT" altLang="ja-JP" sz="2400" dirty="0" err="1">
                <a:latin typeface="+mj-lt"/>
              </a:rPr>
              <a:t>tradition</a:t>
            </a:r>
            <a:r>
              <a:rPr lang="it-IT" altLang="ja-JP" sz="2400" dirty="0">
                <a:latin typeface="+mj-lt"/>
              </a:rPr>
              <a:t> </a:t>
            </a:r>
            <a:r>
              <a:rPr lang="it-IT" altLang="ja-JP" sz="2400" dirty="0" err="1">
                <a:latin typeface="+mj-lt"/>
              </a:rPr>
              <a:t>française</a:t>
            </a:r>
            <a:r>
              <a:rPr lang="it-IT" altLang="ja-JP" sz="2400" dirty="0">
                <a:latin typeface="+mj-lt"/>
              </a:rPr>
              <a:t> de la </a:t>
            </a:r>
            <a:r>
              <a:rPr lang="it-IT" altLang="ja-JP" sz="2400" dirty="0" err="1">
                <a:latin typeface="+mj-lt"/>
              </a:rPr>
              <a:t>traduction</a:t>
            </a:r>
            <a:r>
              <a:rPr lang="it-IT" altLang="ja-JP" sz="2400" dirty="0" smtClean="0">
                <a:latin typeface="+mj-lt"/>
              </a:rPr>
              <a:t>.</a:t>
            </a:r>
          </a:p>
          <a:p>
            <a:pPr algn="just"/>
            <a:r>
              <a:rPr lang="it-IT" sz="2400" dirty="0">
                <a:latin typeface="Arial" charset="0"/>
              </a:rPr>
              <a:t>Nicole d’</a:t>
            </a:r>
            <a:r>
              <a:rPr lang="it-IT" altLang="ja-JP" sz="2400" dirty="0" err="1">
                <a:latin typeface="Arial" charset="0"/>
              </a:rPr>
              <a:t>Oresme</a:t>
            </a:r>
            <a:r>
              <a:rPr lang="it-IT" altLang="ja-JP" sz="2400" dirty="0">
                <a:latin typeface="Arial" charset="0"/>
              </a:rPr>
              <a:t>, </a:t>
            </a:r>
            <a:r>
              <a:rPr lang="it-IT" altLang="ja-JP" sz="2400" dirty="0" err="1">
                <a:latin typeface="Arial" charset="0"/>
              </a:rPr>
              <a:t>Conseiller</a:t>
            </a:r>
            <a:r>
              <a:rPr lang="it-IT" altLang="ja-JP" sz="2400" dirty="0">
                <a:latin typeface="Arial" charset="0"/>
              </a:rPr>
              <a:t> </a:t>
            </a:r>
            <a:r>
              <a:rPr lang="it-IT" altLang="ja-JP" sz="2400" dirty="0" err="1">
                <a:latin typeface="Arial" charset="0"/>
              </a:rPr>
              <a:t>du</a:t>
            </a:r>
            <a:r>
              <a:rPr lang="it-IT" altLang="ja-JP" sz="2400" dirty="0">
                <a:latin typeface="Arial" charset="0"/>
              </a:rPr>
              <a:t> Charles V, </a:t>
            </a:r>
            <a:r>
              <a:rPr lang="it-IT" altLang="ja-JP" sz="2400" dirty="0" err="1" smtClean="0">
                <a:latin typeface="Arial" charset="0"/>
              </a:rPr>
              <a:t>traduit</a:t>
            </a:r>
            <a:r>
              <a:rPr lang="it-IT" altLang="ja-JP" sz="2400" dirty="0" smtClean="0">
                <a:latin typeface="Arial" charset="0"/>
              </a:rPr>
              <a:t> </a:t>
            </a:r>
            <a:r>
              <a:rPr lang="it-IT" altLang="ja-JP" sz="2400" dirty="0" err="1">
                <a:latin typeface="Arial" charset="0"/>
              </a:rPr>
              <a:t>Aristote</a:t>
            </a:r>
            <a:r>
              <a:rPr lang="it-IT" altLang="ja-JP" sz="2400" dirty="0">
                <a:latin typeface="Arial" charset="0"/>
              </a:rPr>
              <a:t> : </a:t>
            </a:r>
            <a:r>
              <a:rPr lang="it-IT" altLang="ja-JP" sz="2400" i="1" dirty="0" err="1">
                <a:latin typeface="Arial" charset="0"/>
              </a:rPr>
              <a:t>Ethique</a:t>
            </a:r>
            <a:r>
              <a:rPr lang="it-IT" altLang="ja-JP" sz="2400" i="1" dirty="0">
                <a:latin typeface="Arial" charset="0"/>
              </a:rPr>
              <a:t> à </a:t>
            </a:r>
            <a:r>
              <a:rPr lang="it-IT" altLang="ja-JP" sz="2400" i="1" dirty="0" err="1">
                <a:latin typeface="Arial" charset="0"/>
              </a:rPr>
              <a:t>Nicomaque</a:t>
            </a:r>
            <a:r>
              <a:rPr lang="it-IT" altLang="ja-JP" sz="2400" dirty="0">
                <a:latin typeface="Arial" charset="0"/>
              </a:rPr>
              <a:t> (1370)</a:t>
            </a:r>
            <a:r>
              <a:rPr lang="it-IT" altLang="ja-JP" sz="2400" i="1" dirty="0">
                <a:latin typeface="Arial" charset="0"/>
              </a:rPr>
              <a:t> </a:t>
            </a:r>
            <a:r>
              <a:rPr lang="it-IT" altLang="ja-JP" sz="2400" i="1" dirty="0" err="1">
                <a:latin typeface="Arial" charset="0"/>
              </a:rPr>
              <a:t>Politique</a:t>
            </a:r>
            <a:r>
              <a:rPr lang="it-IT" altLang="ja-JP" sz="2400" i="1" dirty="0">
                <a:latin typeface="Arial" charset="0"/>
              </a:rPr>
              <a:t> </a:t>
            </a:r>
            <a:r>
              <a:rPr lang="it-IT" altLang="ja-JP" sz="2400" dirty="0">
                <a:latin typeface="Arial" charset="0"/>
              </a:rPr>
              <a:t>(1374</a:t>
            </a:r>
            <a:r>
              <a:rPr lang="it-IT" altLang="ja-JP" sz="2400" dirty="0" smtClean="0">
                <a:latin typeface="Arial" charset="0"/>
              </a:rPr>
              <a:t>)</a:t>
            </a:r>
          </a:p>
          <a:p>
            <a:pPr algn="just"/>
            <a:endParaRPr lang="it-IT" altLang="ja-JP" sz="2400" dirty="0">
              <a:latin typeface="Arial" charset="0"/>
            </a:endParaRPr>
          </a:p>
          <a:p>
            <a:pPr algn="just"/>
            <a:r>
              <a:rPr lang="it-IT" sz="2400" b="1" dirty="0" err="1">
                <a:latin typeface="Arial" charset="0"/>
              </a:rPr>
              <a:t>Oresme</a:t>
            </a:r>
            <a:r>
              <a:rPr lang="it-IT" sz="2400" b="1" dirty="0">
                <a:latin typeface="Arial" charset="0"/>
              </a:rPr>
              <a:t> </a:t>
            </a:r>
            <a:r>
              <a:rPr lang="it-IT" sz="2400" b="1" dirty="0" err="1">
                <a:latin typeface="Arial" charset="0"/>
              </a:rPr>
              <a:t>assigne</a:t>
            </a:r>
            <a:r>
              <a:rPr lang="it-IT" sz="2400" b="1" dirty="0">
                <a:latin typeface="Arial" charset="0"/>
              </a:rPr>
              <a:t> </a:t>
            </a:r>
            <a:r>
              <a:rPr lang="it-IT" sz="2400" b="1" dirty="0" err="1">
                <a:latin typeface="Arial" charset="0"/>
              </a:rPr>
              <a:t>au</a:t>
            </a:r>
            <a:r>
              <a:rPr lang="it-IT" sz="2400" b="1" dirty="0">
                <a:latin typeface="Arial" charset="0"/>
              </a:rPr>
              <a:t> </a:t>
            </a:r>
            <a:r>
              <a:rPr lang="it-IT" sz="2400" b="1" dirty="0" err="1">
                <a:latin typeface="Arial" charset="0"/>
              </a:rPr>
              <a:t>français</a:t>
            </a:r>
            <a:r>
              <a:rPr lang="it-IT" sz="2400" b="1" dirty="0">
                <a:latin typeface="Arial" charset="0"/>
              </a:rPr>
              <a:t> le </a:t>
            </a:r>
            <a:r>
              <a:rPr lang="it-IT" sz="2400" b="1" dirty="0" err="1">
                <a:latin typeface="Arial" charset="0"/>
              </a:rPr>
              <a:t>statut</a:t>
            </a:r>
            <a:r>
              <a:rPr lang="it-IT" sz="2400" b="1" dirty="0">
                <a:latin typeface="Arial" charset="0"/>
              </a:rPr>
              <a:t> de langue </a:t>
            </a:r>
            <a:r>
              <a:rPr lang="it-IT" sz="2400" b="1" dirty="0" err="1" smtClean="0">
                <a:latin typeface="Arial" charset="0"/>
              </a:rPr>
              <a:t>savante</a:t>
            </a:r>
            <a:endParaRPr lang="it-IT" sz="2400" b="1" dirty="0" smtClean="0">
              <a:latin typeface="Arial" charset="0"/>
            </a:endParaRPr>
          </a:p>
          <a:p>
            <a:pPr algn="just"/>
            <a:endParaRPr lang="it-IT" sz="2400" b="1" dirty="0">
              <a:latin typeface="Arial" charset="0"/>
            </a:endParaRPr>
          </a:p>
          <a:p>
            <a:endParaRPr lang="it-IT" sz="2400" dirty="0">
              <a:latin typeface="Arial" charset="0"/>
            </a:endParaRPr>
          </a:p>
          <a:p>
            <a:pPr algn="just"/>
            <a:endParaRPr lang="it-IT" altLang="ja-JP" sz="2400" dirty="0">
              <a:latin typeface="+mj-lt"/>
            </a:endParaRPr>
          </a:p>
          <a:p>
            <a:pPr algn="just"/>
            <a:endParaRPr lang="it-IT" altLang="ja-JP" sz="2400" dirty="0">
              <a:latin typeface="+mj-lt"/>
            </a:endParaRPr>
          </a:p>
          <a:p>
            <a:pPr algn="just"/>
            <a:endParaRPr lang="it-IT" sz="2400" dirty="0">
              <a:latin typeface="+mj-lt"/>
            </a:endParaRPr>
          </a:p>
          <a:p>
            <a:pPr algn="just"/>
            <a:endParaRPr lang="it-IT" dirty="0"/>
          </a:p>
          <a:p>
            <a:pPr algn="just"/>
            <a:endParaRPr lang="it-IT" altLang="ja-JP" sz="2400" dirty="0">
              <a:latin typeface="Arial" charset="0"/>
            </a:endParaRPr>
          </a:p>
          <a:p>
            <a:endParaRPr lang="it-IT" sz="2400" dirty="0">
              <a:latin typeface="Arial" charset="0"/>
            </a:endParaRPr>
          </a:p>
          <a:p>
            <a:endParaRPr lang="it-IT" dirty="0">
              <a:latin typeface="Arial" charset="0"/>
            </a:endParaRPr>
          </a:p>
        </p:txBody>
      </p:sp>
    </p:spTree>
    <p:extLst>
      <p:ext uri="{BB962C8B-B14F-4D97-AF65-F5344CB8AC3E}">
        <p14:creationId xmlns:p14="http://schemas.microsoft.com/office/powerpoint/2010/main" val="23977411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olo 1"/>
          <p:cNvSpPr>
            <a:spLocks noGrp="1"/>
          </p:cNvSpPr>
          <p:nvPr>
            <p:ph type="title"/>
          </p:nvPr>
        </p:nvSpPr>
        <p:spPr/>
        <p:txBody>
          <a:bodyPr/>
          <a:lstStyle/>
          <a:p>
            <a:r>
              <a:rPr lang="it-IT" sz="2800" dirty="0">
                <a:latin typeface="Arial" charset="0"/>
              </a:rPr>
              <a:t>Nicole d’</a:t>
            </a:r>
            <a:r>
              <a:rPr lang="it-IT" altLang="ja-JP" sz="2800" dirty="0" err="1">
                <a:latin typeface="Arial" charset="0"/>
              </a:rPr>
              <a:t>Oresme</a:t>
            </a:r>
            <a:endParaRPr lang="it-IT" sz="2800" dirty="0">
              <a:latin typeface="Arial" charset="0"/>
            </a:endParaRPr>
          </a:p>
        </p:txBody>
      </p:sp>
      <p:sp>
        <p:nvSpPr>
          <p:cNvPr id="97282" name="Segnaposto contenuto 2"/>
          <p:cNvSpPr>
            <a:spLocks noGrp="1"/>
          </p:cNvSpPr>
          <p:nvPr>
            <p:ph idx="1"/>
          </p:nvPr>
        </p:nvSpPr>
        <p:spPr>
          <a:xfrm>
            <a:off x="1439466" y="1628777"/>
            <a:ext cx="6172200" cy="4525963"/>
          </a:xfrm>
        </p:spPr>
        <p:txBody>
          <a:bodyPr>
            <a:normAutofit fontScale="92500"/>
          </a:bodyPr>
          <a:lstStyle/>
          <a:p>
            <a:pPr algn="just"/>
            <a:r>
              <a:rPr lang="it-IT" sz="2400" dirty="0" err="1" smtClean="0">
                <a:latin typeface="Arial" charset="0"/>
              </a:rPr>
              <a:t>Oresme</a:t>
            </a:r>
            <a:r>
              <a:rPr lang="it-IT" sz="2400" dirty="0" smtClean="0">
                <a:latin typeface="Arial" charset="0"/>
              </a:rPr>
              <a:t> </a:t>
            </a:r>
            <a:r>
              <a:rPr lang="it-IT" sz="2400" dirty="0">
                <a:latin typeface="Arial" charset="0"/>
              </a:rPr>
              <a:t>a </a:t>
            </a:r>
            <a:r>
              <a:rPr lang="it-IT" sz="2400" dirty="0" err="1">
                <a:latin typeface="Arial" charset="0"/>
              </a:rPr>
              <a:t>décidé</a:t>
            </a:r>
            <a:r>
              <a:rPr lang="it-IT" sz="2400" dirty="0">
                <a:latin typeface="Arial" charset="0"/>
              </a:rPr>
              <a:t> </a:t>
            </a:r>
            <a:r>
              <a:rPr lang="it-IT" sz="2400" dirty="0" err="1">
                <a:latin typeface="Arial" charset="0"/>
              </a:rPr>
              <a:t>que</a:t>
            </a:r>
            <a:r>
              <a:rPr lang="it-IT" sz="2400" dirty="0">
                <a:latin typeface="Arial" charset="0"/>
              </a:rPr>
              <a:t> la langue </a:t>
            </a:r>
            <a:r>
              <a:rPr lang="it-IT" sz="2400" dirty="0" err="1">
                <a:latin typeface="Arial" charset="0"/>
              </a:rPr>
              <a:t>française</a:t>
            </a:r>
            <a:r>
              <a:rPr lang="it-IT" sz="2400" dirty="0">
                <a:latin typeface="Arial" charset="0"/>
              </a:rPr>
              <a:t>, à l’</a:t>
            </a:r>
            <a:r>
              <a:rPr lang="it-IT" altLang="ja-JP" sz="2400" dirty="0" err="1">
                <a:latin typeface="Arial" charset="0"/>
              </a:rPr>
              <a:t>égal</a:t>
            </a:r>
            <a:r>
              <a:rPr lang="it-IT" altLang="ja-JP" sz="2400" dirty="0">
                <a:latin typeface="Arial" charset="0"/>
              </a:rPr>
              <a:t> </a:t>
            </a:r>
            <a:r>
              <a:rPr lang="it-IT" altLang="ja-JP" sz="2400" dirty="0" err="1">
                <a:latin typeface="Arial" charset="0"/>
              </a:rPr>
              <a:t>des</a:t>
            </a:r>
            <a:r>
              <a:rPr lang="it-IT" altLang="ja-JP" sz="2400" dirty="0">
                <a:latin typeface="Arial" charset="0"/>
              </a:rPr>
              <a:t> </a:t>
            </a:r>
            <a:r>
              <a:rPr lang="it-IT" altLang="ja-JP" sz="2400" dirty="0" err="1">
                <a:latin typeface="Arial" charset="0"/>
              </a:rPr>
              <a:t>grandes</a:t>
            </a:r>
            <a:r>
              <a:rPr lang="it-IT" altLang="ja-JP" sz="2400" dirty="0">
                <a:latin typeface="Arial" charset="0"/>
              </a:rPr>
              <a:t> </a:t>
            </a:r>
            <a:r>
              <a:rPr lang="it-IT" altLang="ja-JP" sz="2400" dirty="0" err="1">
                <a:latin typeface="Arial" charset="0"/>
              </a:rPr>
              <a:t>langues</a:t>
            </a:r>
            <a:r>
              <a:rPr lang="it-IT" altLang="ja-JP" sz="2400" dirty="0">
                <a:latin typeface="Arial" charset="0"/>
              </a:rPr>
              <a:t> </a:t>
            </a:r>
            <a:r>
              <a:rPr lang="it-IT" altLang="ja-JP" sz="2400" dirty="0" err="1">
                <a:latin typeface="Arial" charset="0"/>
              </a:rPr>
              <a:t>anciennes</a:t>
            </a:r>
            <a:r>
              <a:rPr lang="it-IT" altLang="ja-JP" sz="2400" dirty="0">
                <a:latin typeface="Arial" charset="0"/>
              </a:rPr>
              <a:t>, est la langue de la science, de la </a:t>
            </a:r>
            <a:r>
              <a:rPr lang="it-IT" altLang="ja-JP" sz="2400" dirty="0" err="1">
                <a:latin typeface="Arial" charset="0"/>
              </a:rPr>
              <a:t>philosophie</a:t>
            </a:r>
            <a:r>
              <a:rPr lang="it-IT" altLang="ja-JP" sz="2400" dirty="0">
                <a:latin typeface="Arial" charset="0"/>
              </a:rPr>
              <a:t> et de la grande prose.</a:t>
            </a:r>
          </a:p>
          <a:p>
            <a:pPr algn="just"/>
            <a:r>
              <a:rPr lang="it-IT" altLang="ja-JP" sz="2400" dirty="0">
                <a:latin typeface="Arial" charset="0"/>
              </a:rPr>
              <a:t>Il </a:t>
            </a:r>
            <a:r>
              <a:rPr lang="it-IT" altLang="ja-JP" sz="2400" dirty="0" err="1">
                <a:latin typeface="Arial" charset="0"/>
              </a:rPr>
              <a:t>crée</a:t>
            </a:r>
            <a:r>
              <a:rPr lang="it-IT" altLang="ja-JP" sz="2400" dirty="0">
                <a:latin typeface="Arial" charset="0"/>
              </a:rPr>
              <a:t> de </a:t>
            </a:r>
            <a:r>
              <a:rPr lang="it-IT" altLang="ja-JP" sz="2400" dirty="0" err="1">
                <a:latin typeface="Arial" charset="0"/>
              </a:rPr>
              <a:t>nombreux</a:t>
            </a:r>
            <a:r>
              <a:rPr lang="it-IT" altLang="ja-JP" sz="2400" dirty="0">
                <a:latin typeface="Arial" charset="0"/>
              </a:rPr>
              <a:t> </a:t>
            </a:r>
            <a:r>
              <a:rPr lang="it-IT" altLang="ja-JP" sz="2400" dirty="0" err="1">
                <a:latin typeface="Arial" charset="0"/>
              </a:rPr>
              <a:t>néologismes</a:t>
            </a:r>
            <a:r>
              <a:rPr lang="it-IT" altLang="ja-JP" sz="2400" dirty="0">
                <a:latin typeface="Arial" charset="0"/>
              </a:rPr>
              <a:t> qui se </a:t>
            </a:r>
            <a:r>
              <a:rPr lang="it-IT" altLang="ja-JP" sz="2400" dirty="0" err="1">
                <a:latin typeface="Arial" charset="0"/>
              </a:rPr>
              <a:t>rapportent</a:t>
            </a:r>
            <a:r>
              <a:rPr lang="it-IT" altLang="ja-JP" sz="2400" dirty="0">
                <a:latin typeface="Arial" charset="0"/>
              </a:rPr>
              <a:t> </a:t>
            </a:r>
            <a:r>
              <a:rPr lang="it-IT" altLang="ja-JP" sz="2400" dirty="0" err="1">
                <a:latin typeface="Arial" charset="0"/>
              </a:rPr>
              <a:t>aux</a:t>
            </a:r>
            <a:r>
              <a:rPr lang="it-IT" altLang="ja-JP" sz="2400" dirty="0">
                <a:latin typeface="Arial" charset="0"/>
              </a:rPr>
              <a:t> </a:t>
            </a:r>
            <a:r>
              <a:rPr lang="it-IT" altLang="ja-JP" sz="2400" dirty="0" err="1">
                <a:latin typeface="Arial" charset="0"/>
              </a:rPr>
              <a:t>dimensions</a:t>
            </a:r>
            <a:r>
              <a:rPr lang="it-IT" altLang="ja-JP" sz="2400" dirty="0">
                <a:latin typeface="Arial" charset="0"/>
              </a:rPr>
              <a:t> </a:t>
            </a:r>
            <a:r>
              <a:rPr lang="it-IT" altLang="ja-JP" sz="2400" dirty="0" err="1">
                <a:latin typeface="Arial" charset="0"/>
              </a:rPr>
              <a:t>fondamentales</a:t>
            </a:r>
            <a:r>
              <a:rPr lang="it-IT" altLang="ja-JP" sz="2400" dirty="0">
                <a:latin typeface="Arial" charset="0"/>
              </a:rPr>
              <a:t> </a:t>
            </a:r>
            <a:r>
              <a:rPr lang="it-IT" altLang="ja-JP" sz="2400" dirty="0" err="1">
                <a:latin typeface="Arial" charset="0"/>
              </a:rPr>
              <a:t>du</a:t>
            </a:r>
            <a:r>
              <a:rPr lang="it-IT" altLang="ja-JP" sz="2400" dirty="0">
                <a:latin typeface="Arial" charset="0"/>
              </a:rPr>
              <a:t> monde et de l’</a:t>
            </a:r>
            <a:r>
              <a:rPr lang="it-IT" altLang="ja-JP" sz="2400" dirty="0" err="1">
                <a:latin typeface="Arial" charset="0"/>
              </a:rPr>
              <a:t>existence</a:t>
            </a:r>
            <a:endParaRPr lang="it-IT" altLang="ja-JP" sz="2400" dirty="0">
              <a:latin typeface="Arial" charset="0"/>
            </a:endParaRPr>
          </a:p>
          <a:p>
            <a:pPr algn="just"/>
            <a:r>
              <a:rPr lang="it-IT" altLang="ja-JP" sz="2400" dirty="0" err="1">
                <a:latin typeface="Arial" charset="0"/>
              </a:rPr>
              <a:t>Comme</a:t>
            </a:r>
            <a:r>
              <a:rPr lang="it-IT" altLang="ja-JP" sz="2400" dirty="0">
                <a:latin typeface="Arial" charset="0"/>
              </a:rPr>
              <a:t> </a:t>
            </a:r>
            <a:r>
              <a:rPr lang="it-IT" altLang="ja-JP" sz="2400" dirty="0" smtClean="0">
                <a:latin typeface="Arial" charset="0"/>
              </a:rPr>
              <a:t>:</a:t>
            </a:r>
            <a:r>
              <a:rPr lang="it-IT" altLang="ja-JP" sz="2400" i="1" dirty="0" smtClean="0">
                <a:latin typeface="Arial" charset="0"/>
              </a:rPr>
              <a:t> </a:t>
            </a:r>
            <a:r>
              <a:rPr lang="it-IT" altLang="ja-JP" sz="2400" b="1" i="1" dirty="0" err="1">
                <a:latin typeface="Arial" charset="0"/>
              </a:rPr>
              <a:t>démocratie</a:t>
            </a:r>
            <a:r>
              <a:rPr lang="it-IT" altLang="ja-JP" sz="2400" b="1" i="1" dirty="0">
                <a:latin typeface="Arial" charset="0"/>
              </a:rPr>
              <a:t>, anarchie, </a:t>
            </a:r>
            <a:r>
              <a:rPr lang="it-IT" altLang="ja-JP" sz="2400" b="1" i="1" dirty="0" smtClean="0">
                <a:latin typeface="Arial" charset="0"/>
              </a:rPr>
              <a:t>oligarchie </a:t>
            </a:r>
            <a:r>
              <a:rPr lang="it-IT" altLang="ja-JP" sz="2400" i="1" dirty="0" smtClean="0">
                <a:latin typeface="Arial" charset="0"/>
              </a:rPr>
              <a:t>(1370-1372)</a:t>
            </a:r>
            <a:endParaRPr lang="it-IT" altLang="ja-JP" sz="2400" i="1" dirty="0">
              <a:latin typeface="Arial" charset="0"/>
            </a:endParaRPr>
          </a:p>
          <a:p>
            <a:pPr algn="just"/>
            <a:r>
              <a:rPr lang="it-IT" sz="2400" dirty="0" err="1">
                <a:latin typeface="Arial" charset="0"/>
              </a:rPr>
              <a:t>Des</a:t>
            </a:r>
            <a:r>
              <a:rPr lang="it-IT" sz="2400" dirty="0">
                <a:latin typeface="Arial" charset="0"/>
              </a:rPr>
              <a:t> </a:t>
            </a:r>
            <a:r>
              <a:rPr lang="it-IT" sz="2400" dirty="0" err="1">
                <a:latin typeface="Arial" charset="0"/>
              </a:rPr>
              <a:t>mots</a:t>
            </a:r>
            <a:r>
              <a:rPr lang="it-IT" sz="2400" dirty="0">
                <a:latin typeface="Arial" charset="0"/>
              </a:rPr>
              <a:t> qui </a:t>
            </a:r>
            <a:r>
              <a:rPr lang="it-IT" sz="2400" dirty="0" err="1">
                <a:latin typeface="Arial" charset="0"/>
              </a:rPr>
              <a:t>ont</a:t>
            </a:r>
            <a:r>
              <a:rPr lang="it-IT" sz="2400" dirty="0">
                <a:latin typeface="Arial" charset="0"/>
              </a:rPr>
              <a:t> </a:t>
            </a:r>
            <a:r>
              <a:rPr lang="it-IT" sz="2400" dirty="0" err="1">
                <a:latin typeface="Arial" charset="0"/>
              </a:rPr>
              <a:t>forgé</a:t>
            </a:r>
            <a:r>
              <a:rPr lang="it-IT" sz="2400" dirty="0">
                <a:latin typeface="Arial" charset="0"/>
              </a:rPr>
              <a:t> </a:t>
            </a:r>
            <a:r>
              <a:rPr lang="it-IT" sz="2400" dirty="0" err="1">
                <a:latin typeface="Arial" charset="0"/>
              </a:rPr>
              <a:t>les</a:t>
            </a:r>
            <a:r>
              <a:rPr lang="it-IT" sz="2400" dirty="0">
                <a:latin typeface="Arial" charset="0"/>
              </a:rPr>
              <a:t> </a:t>
            </a:r>
            <a:r>
              <a:rPr lang="it-IT" sz="2400" dirty="0" err="1">
                <a:latin typeface="Arial" charset="0"/>
              </a:rPr>
              <a:t>bases</a:t>
            </a:r>
            <a:r>
              <a:rPr lang="it-IT" sz="2400" dirty="0">
                <a:latin typeface="Arial" charset="0"/>
              </a:rPr>
              <a:t> </a:t>
            </a:r>
            <a:r>
              <a:rPr lang="it-IT" sz="2400" dirty="0" err="1">
                <a:latin typeface="Arial" charset="0"/>
              </a:rPr>
              <a:t>du</a:t>
            </a:r>
            <a:r>
              <a:rPr lang="it-IT" sz="2400" dirty="0">
                <a:latin typeface="Arial" charset="0"/>
              </a:rPr>
              <a:t> </a:t>
            </a:r>
            <a:r>
              <a:rPr lang="it-IT" sz="2400" dirty="0" err="1">
                <a:latin typeface="Arial" charset="0"/>
              </a:rPr>
              <a:t>système</a:t>
            </a:r>
            <a:r>
              <a:rPr lang="it-IT" sz="2400" dirty="0">
                <a:latin typeface="Arial" charset="0"/>
              </a:rPr>
              <a:t> </a:t>
            </a:r>
            <a:r>
              <a:rPr lang="it-IT" sz="2400" dirty="0" err="1">
                <a:latin typeface="Arial" charset="0"/>
              </a:rPr>
              <a:t>catégoriel</a:t>
            </a:r>
            <a:r>
              <a:rPr lang="it-IT" sz="2400" dirty="0">
                <a:latin typeface="Arial" charset="0"/>
              </a:rPr>
              <a:t> </a:t>
            </a:r>
            <a:r>
              <a:rPr lang="it-IT" sz="2400" dirty="0" err="1" smtClean="0">
                <a:latin typeface="Arial" charset="0"/>
              </a:rPr>
              <a:t>français.fin</a:t>
            </a:r>
            <a:r>
              <a:rPr lang="it-IT" sz="2400" dirty="0" smtClean="0">
                <a:latin typeface="Arial" charset="0"/>
              </a:rPr>
              <a:t> </a:t>
            </a:r>
            <a:r>
              <a:rPr lang="it-IT" sz="2400" dirty="0" err="1" smtClean="0">
                <a:latin typeface="Arial" charset="0"/>
              </a:rPr>
              <a:t>du</a:t>
            </a:r>
            <a:r>
              <a:rPr lang="it-IT" sz="2400" dirty="0" smtClean="0">
                <a:latin typeface="Arial" charset="0"/>
              </a:rPr>
              <a:t> 22 </a:t>
            </a:r>
            <a:r>
              <a:rPr lang="it-IT" sz="2400" dirty="0" err="1" smtClean="0">
                <a:latin typeface="Arial" charset="0"/>
              </a:rPr>
              <a:t>février</a:t>
            </a:r>
            <a:endParaRPr lang="it-IT" sz="2400" dirty="0">
              <a:latin typeface="Arial" charset="0"/>
            </a:endParaRPr>
          </a:p>
        </p:txBody>
      </p:sp>
    </p:spTree>
    <p:extLst>
      <p:ext uri="{BB962C8B-B14F-4D97-AF65-F5344CB8AC3E}">
        <p14:creationId xmlns:p14="http://schemas.microsoft.com/office/powerpoint/2010/main" val="743513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br>
              <a:rPr lang="fr-CA" sz="2800" dirty="0"/>
            </a:br>
            <a:r>
              <a:rPr lang="fr-CA" sz="2800" dirty="0"/>
              <a:t>Un mot qui fait débat</a:t>
            </a:r>
          </a:p>
        </p:txBody>
      </p:sp>
      <p:sp>
        <p:nvSpPr>
          <p:cNvPr id="3" name="Segnaposto contenuto 2"/>
          <p:cNvSpPr>
            <a:spLocks noGrp="1"/>
          </p:cNvSpPr>
          <p:nvPr>
            <p:ph idx="1"/>
          </p:nvPr>
        </p:nvSpPr>
        <p:spPr/>
        <p:txBody>
          <a:bodyPr>
            <a:normAutofit/>
          </a:bodyPr>
          <a:lstStyle/>
          <a:p>
            <a:pPr algn="just"/>
            <a:r>
              <a:rPr lang="it-IT" sz="2000" b="1" dirty="0" err="1"/>
              <a:t>Chasse</a:t>
            </a:r>
            <a:r>
              <a:rPr lang="it-IT" sz="2000" b="1" dirty="0"/>
              <a:t> </a:t>
            </a:r>
            <a:r>
              <a:rPr lang="it-IT" sz="2000" b="1" dirty="0" err="1"/>
              <a:t>aux</a:t>
            </a:r>
            <a:r>
              <a:rPr lang="it-IT" sz="2000" b="1" dirty="0"/>
              <a:t> </a:t>
            </a:r>
            <a:r>
              <a:rPr lang="it-IT" sz="2000" b="1" dirty="0" err="1"/>
              <a:t>sorcières</a:t>
            </a:r>
            <a:endParaRPr lang="it-IT" sz="2000" dirty="0"/>
          </a:p>
          <a:p>
            <a:pPr algn="just"/>
            <a:r>
              <a:rPr lang="it-IT" sz="2000" dirty="0" err="1"/>
              <a:t>Frédérique</a:t>
            </a:r>
            <a:r>
              <a:rPr lang="it-IT" sz="2000" dirty="0"/>
              <a:t> </a:t>
            </a:r>
            <a:r>
              <a:rPr lang="it-IT" sz="2000" dirty="0" err="1"/>
              <a:t>Vidal</a:t>
            </a:r>
            <a:r>
              <a:rPr lang="it-IT" sz="2000" dirty="0"/>
              <a:t> [</a:t>
            </a:r>
            <a:r>
              <a:rPr lang="mr-IN" sz="2000" dirty="0"/>
              <a:t>…</a:t>
            </a:r>
            <a:r>
              <a:rPr lang="it-IT" sz="2000" dirty="0"/>
              <a:t>] </a:t>
            </a:r>
            <a:r>
              <a:rPr lang="it-IT" sz="2000" dirty="0" err="1" smtClean="0"/>
              <a:t>avait</a:t>
            </a:r>
            <a:r>
              <a:rPr lang="it-IT" sz="2000" dirty="0" smtClean="0"/>
              <a:t> </a:t>
            </a:r>
            <a:r>
              <a:rPr lang="it-IT" sz="2000" dirty="0"/>
              <a:t>une </a:t>
            </a:r>
            <a:r>
              <a:rPr lang="it-IT" sz="2000" dirty="0" err="1"/>
              <a:t>annonce</a:t>
            </a:r>
            <a:r>
              <a:rPr lang="it-IT" sz="2000" dirty="0"/>
              <a:t> importante à </a:t>
            </a:r>
            <a:r>
              <a:rPr lang="it-IT" sz="2000" dirty="0" err="1"/>
              <a:t>faire</a:t>
            </a:r>
            <a:r>
              <a:rPr lang="it-IT" sz="2000" dirty="0"/>
              <a:t> : la </a:t>
            </a:r>
            <a:r>
              <a:rPr lang="it-IT" sz="2000" dirty="0" err="1"/>
              <a:t>traque</a:t>
            </a:r>
            <a:r>
              <a:rPr lang="it-IT" sz="2000" dirty="0"/>
              <a:t> </a:t>
            </a:r>
            <a:r>
              <a:rPr lang="it-IT" sz="2000" dirty="0" err="1"/>
              <a:t>aux</a:t>
            </a:r>
            <a:r>
              <a:rPr lang="it-IT" sz="2000" dirty="0"/>
              <a:t> </a:t>
            </a:r>
            <a:r>
              <a:rPr lang="it-IT" sz="2000" dirty="0" err="1"/>
              <a:t>chercheurs</a:t>
            </a:r>
            <a:r>
              <a:rPr lang="it-IT" sz="2000" dirty="0"/>
              <a:t> </a:t>
            </a:r>
            <a:r>
              <a:rPr lang="it-IT" sz="2000" b="1" i="1" dirty="0"/>
              <a:t>«</a:t>
            </a:r>
            <a:r>
              <a:rPr lang="it-IT" sz="2000" b="1" i="1" dirty="0" err="1"/>
              <a:t>islamo-gauchistes</a:t>
            </a:r>
            <a:r>
              <a:rPr lang="it-IT" sz="2000" b="1" i="1" dirty="0"/>
              <a:t>»</a:t>
            </a:r>
            <a:r>
              <a:rPr lang="it-IT" sz="2000" b="1" dirty="0"/>
              <a:t> </a:t>
            </a:r>
            <a:r>
              <a:rPr lang="it-IT" sz="2000" dirty="0"/>
              <a:t>via </a:t>
            </a:r>
            <a:r>
              <a:rPr lang="it-IT" sz="2000" b="1" dirty="0"/>
              <a:t>la </a:t>
            </a:r>
            <a:r>
              <a:rPr lang="it-IT" sz="2000" b="1" dirty="0" err="1"/>
              <a:t>commande</a:t>
            </a:r>
            <a:r>
              <a:rPr lang="it-IT" sz="2000" b="1" dirty="0"/>
              <a:t> </a:t>
            </a:r>
            <a:r>
              <a:rPr lang="it-IT" sz="2000" b="1" dirty="0" err="1"/>
              <a:t>au</a:t>
            </a:r>
            <a:r>
              <a:rPr lang="it-IT" sz="2000" b="1" dirty="0"/>
              <a:t> CNRS d’une </a:t>
            </a:r>
            <a:r>
              <a:rPr lang="it-IT" sz="2000" b="1" dirty="0" err="1"/>
              <a:t>enquête</a:t>
            </a:r>
            <a:r>
              <a:rPr lang="it-IT" sz="2000" b="1" dirty="0"/>
              <a:t> </a:t>
            </a:r>
            <a:r>
              <a:rPr lang="it-IT" sz="2000" i="1" dirty="0"/>
              <a:t>«</a:t>
            </a:r>
            <a:r>
              <a:rPr lang="it-IT" sz="2000" i="1" dirty="0" err="1"/>
              <a:t>sur</a:t>
            </a:r>
            <a:r>
              <a:rPr lang="it-IT" sz="2000" i="1" dirty="0"/>
              <a:t> l’ensemble </a:t>
            </a:r>
            <a:r>
              <a:rPr lang="it-IT" sz="2000" i="1" dirty="0" err="1"/>
              <a:t>des</a:t>
            </a:r>
            <a:r>
              <a:rPr lang="it-IT" sz="2000" i="1" dirty="0"/>
              <a:t> </a:t>
            </a:r>
            <a:r>
              <a:rPr lang="it-IT" sz="2000" i="1" dirty="0" err="1"/>
              <a:t>courants</a:t>
            </a:r>
            <a:r>
              <a:rPr lang="it-IT" sz="2000" i="1" dirty="0"/>
              <a:t> de </a:t>
            </a:r>
            <a:r>
              <a:rPr lang="it-IT" sz="2000" i="1" dirty="0" err="1"/>
              <a:t>recherche</a:t>
            </a:r>
            <a:r>
              <a:rPr lang="it-IT" sz="2000" i="1" dirty="0"/>
              <a:t> </a:t>
            </a:r>
            <a:r>
              <a:rPr lang="it-IT" sz="2000" i="1" dirty="0" err="1"/>
              <a:t>sur</a:t>
            </a:r>
            <a:r>
              <a:rPr lang="it-IT" sz="2000" i="1" dirty="0"/>
              <a:t> </a:t>
            </a:r>
            <a:r>
              <a:rPr lang="it-IT" sz="2000" i="1" dirty="0" err="1"/>
              <a:t>ces</a:t>
            </a:r>
            <a:r>
              <a:rPr lang="it-IT" sz="2000" i="1" dirty="0"/>
              <a:t> </a:t>
            </a:r>
            <a:r>
              <a:rPr lang="it-IT" sz="2000" i="1" dirty="0" err="1"/>
              <a:t>sujets</a:t>
            </a:r>
            <a:r>
              <a:rPr lang="it-IT" sz="2000" i="1" dirty="0"/>
              <a:t>» </a:t>
            </a:r>
            <a:r>
              <a:rPr lang="it-IT" sz="2000" dirty="0"/>
              <a:t>pour</a:t>
            </a:r>
            <a:r>
              <a:rPr lang="it-IT" sz="2000" i="1" dirty="0"/>
              <a:t> «distinguer ce qui </a:t>
            </a:r>
            <a:r>
              <a:rPr lang="it-IT" sz="2000" i="1" dirty="0" err="1"/>
              <a:t>relève</a:t>
            </a:r>
            <a:r>
              <a:rPr lang="it-IT" sz="2000" i="1" dirty="0"/>
              <a:t> de la </a:t>
            </a:r>
            <a:r>
              <a:rPr lang="it-IT" sz="2000" i="1" dirty="0" err="1"/>
              <a:t>recherche</a:t>
            </a:r>
            <a:r>
              <a:rPr lang="it-IT" sz="2000" i="1" dirty="0"/>
              <a:t> </a:t>
            </a:r>
            <a:r>
              <a:rPr lang="it-IT" sz="2000" i="1" dirty="0" err="1"/>
              <a:t>académique</a:t>
            </a:r>
            <a:r>
              <a:rPr lang="it-IT" sz="2000" i="1" dirty="0"/>
              <a:t> de ce qui </a:t>
            </a:r>
            <a:r>
              <a:rPr lang="it-IT" sz="2000" i="1" dirty="0" err="1"/>
              <a:t>relève</a:t>
            </a:r>
            <a:r>
              <a:rPr lang="it-IT" sz="2000" i="1" dirty="0"/>
              <a:t> </a:t>
            </a:r>
            <a:r>
              <a:rPr lang="it-IT" sz="2000" i="1" dirty="0" err="1"/>
              <a:t>justement</a:t>
            </a:r>
            <a:r>
              <a:rPr lang="it-IT" sz="2000" i="1" dirty="0"/>
              <a:t> </a:t>
            </a:r>
            <a:r>
              <a:rPr lang="it-IT" sz="2000" i="1" dirty="0" err="1"/>
              <a:t>du</a:t>
            </a:r>
            <a:r>
              <a:rPr lang="it-IT" sz="2000" i="1" dirty="0"/>
              <a:t> </a:t>
            </a:r>
            <a:r>
              <a:rPr lang="it-IT" sz="2000" i="1" dirty="0" err="1"/>
              <a:t>militantisme</a:t>
            </a:r>
            <a:r>
              <a:rPr lang="it-IT" sz="2000" i="1" dirty="0"/>
              <a:t> et de l’opinion»</a:t>
            </a:r>
            <a:r>
              <a:rPr lang="it-IT" sz="2000" dirty="0"/>
              <a:t>. Elle-</a:t>
            </a:r>
            <a:r>
              <a:rPr lang="it-IT" sz="2000" dirty="0" err="1"/>
              <a:t>même</a:t>
            </a:r>
            <a:r>
              <a:rPr lang="it-IT" sz="2000" dirty="0"/>
              <a:t> </a:t>
            </a:r>
            <a:r>
              <a:rPr lang="it-IT" sz="2000" dirty="0" err="1"/>
              <a:t>chercheuse</a:t>
            </a:r>
            <a:r>
              <a:rPr lang="it-IT" sz="2000" dirty="0"/>
              <a:t> en </a:t>
            </a:r>
            <a:r>
              <a:rPr lang="it-IT" sz="2000" dirty="0" err="1"/>
              <a:t>biochimie</a:t>
            </a:r>
            <a:r>
              <a:rPr lang="it-IT" sz="2000" dirty="0"/>
              <a:t> et biologie </a:t>
            </a:r>
            <a:r>
              <a:rPr lang="it-IT" sz="2000" dirty="0" err="1"/>
              <a:t>moléculaire</a:t>
            </a:r>
            <a:r>
              <a:rPr lang="it-IT" sz="2000" dirty="0"/>
              <a:t> et ex-</a:t>
            </a:r>
            <a:r>
              <a:rPr lang="it-IT" sz="2000" dirty="0" err="1"/>
              <a:t>présidente</a:t>
            </a:r>
            <a:r>
              <a:rPr lang="it-IT" sz="2000" dirty="0"/>
              <a:t> de l’</a:t>
            </a:r>
            <a:r>
              <a:rPr lang="it-IT" sz="2000" dirty="0" err="1"/>
              <a:t>université</a:t>
            </a:r>
            <a:r>
              <a:rPr lang="it-IT" sz="2000" dirty="0"/>
              <a:t> de </a:t>
            </a:r>
            <a:r>
              <a:rPr lang="it-IT" sz="2000" dirty="0" err="1"/>
              <a:t>Nice-Sophia-Antipolis</a:t>
            </a:r>
            <a:r>
              <a:rPr lang="it-IT" sz="2000" dirty="0"/>
              <a:t>, la ministre accuse </a:t>
            </a:r>
            <a:r>
              <a:rPr lang="it-IT" sz="2000" i="1" dirty="0"/>
              <a:t>«</a:t>
            </a:r>
            <a:r>
              <a:rPr lang="it-IT" sz="2000" i="1" dirty="0" err="1"/>
              <a:t>certains</a:t>
            </a:r>
            <a:r>
              <a:rPr lang="it-IT" sz="2000" i="1" dirty="0"/>
              <a:t>»</a:t>
            </a:r>
            <a:r>
              <a:rPr lang="it-IT" sz="2000" dirty="0"/>
              <a:t> </a:t>
            </a:r>
            <a:r>
              <a:rPr lang="it-IT" sz="2000" dirty="0" err="1"/>
              <a:t>universitaires</a:t>
            </a:r>
            <a:r>
              <a:rPr lang="it-IT" sz="2000" dirty="0"/>
              <a:t> - </a:t>
            </a:r>
            <a:r>
              <a:rPr lang="it-IT" sz="2000" dirty="0" err="1"/>
              <a:t>certes</a:t>
            </a:r>
            <a:r>
              <a:rPr lang="it-IT" sz="2000" dirty="0"/>
              <a:t> </a:t>
            </a:r>
            <a:r>
              <a:rPr lang="it-IT" sz="2000" i="1" dirty="0"/>
              <a:t>«</a:t>
            </a:r>
            <a:r>
              <a:rPr lang="it-IT" sz="2000" i="1" dirty="0" err="1"/>
              <a:t>minoritaires</a:t>
            </a:r>
            <a:r>
              <a:rPr lang="it-IT" sz="2000" i="1" dirty="0"/>
              <a:t>»</a:t>
            </a:r>
            <a:r>
              <a:rPr lang="it-IT" sz="2000" dirty="0"/>
              <a:t> - d'</a:t>
            </a:r>
            <a:r>
              <a:rPr lang="it-IT" sz="2000" i="1" dirty="0"/>
              <a:t>«</a:t>
            </a:r>
            <a:r>
              <a:rPr lang="it-IT" sz="2000" i="1" dirty="0" err="1"/>
              <a:t>utiliser</a:t>
            </a:r>
            <a:r>
              <a:rPr lang="it-IT" sz="2000" i="1" dirty="0"/>
              <a:t> </a:t>
            </a:r>
            <a:r>
              <a:rPr lang="it-IT" sz="2000" i="1" dirty="0" err="1"/>
              <a:t>leur</a:t>
            </a:r>
            <a:r>
              <a:rPr lang="it-IT" sz="2000" i="1" dirty="0"/>
              <a:t> </a:t>
            </a:r>
            <a:r>
              <a:rPr lang="it-IT" sz="2000" i="1" dirty="0" err="1"/>
              <a:t>titre</a:t>
            </a:r>
            <a:r>
              <a:rPr lang="it-IT" sz="2000" i="1" dirty="0"/>
              <a:t> et l'aura </a:t>
            </a:r>
            <a:r>
              <a:rPr lang="it-IT" sz="2000" i="1" dirty="0" err="1"/>
              <a:t>qu'ils</a:t>
            </a:r>
            <a:r>
              <a:rPr lang="it-IT" sz="2000" i="1" dirty="0"/>
              <a:t> </a:t>
            </a:r>
            <a:r>
              <a:rPr lang="it-IT" sz="2000" i="1" dirty="0" err="1"/>
              <a:t>ont</a:t>
            </a:r>
            <a:r>
              <a:rPr lang="it-IT" sz="2000" i="1" dirty="0"/>
              <a:t> pour </a:t>
            </a:r>
            <a:r>
              <a:rPr lang="it-IT" sz="2000" i="1" dirty="0" err="1"/>
              <a:t>porter</a:t>
            </a:r>
            <a:r>
              <a:rPr lang="it-IT" sz="2000" i="1" dirty="0"/>
              <a:t> </a:t>
            </a:r>
            <a:r>
              <a:rPr lang="it-IT" sz="2000" i="1" dirty="0" err="1"/>
              <a:t>des</a:t>
            </a:r>
            <a:r>
              <a:rPr lang="it-IT" sz="2000" i="1" dirty="0"/>
              <a:t> </a:t>
            </a:r>
            <a:r>
              <a:rPr lang="it-IT" sz="2000" i="1" dirty="0" err="1"/>
              <a:t>idées</a:t>
            </a:r>
            <a:r>
              <a:rPr lang="it-IT" sz="2000" i="1" dirty="0"/>
              <a:t> </a:t>
            </a:r>
            <a:r>
              <a:rPr lang="it-IT" sz="2000" i="1" dirty="0" err="1"/>
              <a:t>radicales</a:t>
            </a:r>
            <a:r>
              <a:rPr lang="it-IT" sz="2000" i="1" dirty="0"/>
              <a:t> </a:t>
            </a:r>
            <a:r>
              <a:rPr lang="it-IT" sz="2000" i="1" dirty="0" err="1"/>
              <a:t>ou</a:t>
            </a:r>
            <a:r>
              <a:rPr lang="it-IT" sz="2000" i="1" dirty="0"/>
              <a:t> </a:t>
            </a:r>
            <a:r>
              <a:rPr lang="it-IT" sz="2000" i="1" dirty="0" err="1"/>
              <a:t>militantes</a:t>
            </a:r>
            <a:r>
              <a:rPr lang="it-IT" sz="2000" i="1" dirty="0"/>
              <a:t> de l'</a:t>
            </a:r>
            <a:r>
              <a:rPr lang="it-IT" sz="2000" i="1" dirty="0" err="1"/>
              <a:t>islamo</a:t>
            </a:r>
            <a:r>
              <a:rPr lang="it-IT" sz="2000" i="1" dirty="0"/>
              <a:t>-gauchisme, en </a:t>
            </a:r>
            <a:r>
              <a:rPr lang="it-IT" sz="2000" i="1" dirty="0" err="1"/>
              <a:t>regardant</a:t>
            </a:r>
            <a:r>
              <a:rPr lang="it-IT" sz="2000" i="1" dirty="0"/>
              <a:t> </a:t>
            </a:r>
            <a:r>
              <a:rPr lang="it-IT" sz="2000" i="1" dirty="0" err="1"/>
              <a:t>toujours</a:t>
            </a:r>
            <a:r>
              <a:rPr lang="it-IT" sz="2000" i="1" dirty="0"/>
              <a:t> tout par le </a:t>
            </a:r>
            <a:r>
              <a:rPr lang="it-IT" sz="2000" i="1" dirty="0" err="1"/>
              <a:t>prisme</a:t>
            </a:r>
            <a:r>
              <a:rPr lang="it-IT" sz="2000" i="1" dirty="0"/>
              <a:t> de </a:t>
            </a:r>
            <a:r>
              <a:rPr lang="it-IT" sz="2000" i="1" dirty="0" err="1"/>
              <a:t>leur</a:t>
            </a:r>
            <a:r>
              <a:rPr lang="it-IT" sz="2000" i="1" dirty="0"/>
              <a:t> </a:t>
            </a:r>
            <a:r>
              <a:rPr lang="it-IT" sz="2000" i="1" dirty="0" err="1"/>
              <a:t>volonté</a:t>
            </a:r>
            <a:r>
              <a:rPr lang="it-IT" sz="2000" i="1" dirty="0"/>
              <a:t> de </a:t>
            </a:r>
            <a:r>
              <a:rPr lang="it-IT" sz="2000" i="1" dirty="0" err="1"/>
              <a:t>diviser</a:t>
            </a:r>
            <a:r>
              <a:rPr lang="it-IT" sz="2000" i="1" dirty="0"/>
              <a:t>, de </a:t>
            </a:r>
            <a:r>
              <a:rPr lang="it-IT" sz="2000" i="1" dirty="0" err="1"/>
              <a:t>fracturer</a:t>
            </a:r>
            <a:r>
              <a:rPr lang="it-IT" sz="2000" i="1" dirty="0"/>
              <a:t>, de </a:t>
            </a:r>
            <a:r>
              <a:rPr lang="it-IT" sz="2000" i="1" dirty="0" err="1"/>
              <a:t>désigner</a:t>
            </a:r>
            <a:r>
              <a:rPr lang="it-IT" sz="2000" i="1" dirty="0"/>
              <a:t> l'</a:t>
            </a:r>
            <a:r>
              <a:rPr lang="it-IT" sz="2000" i="1" dirty="0" err="1"/>
              <a:t>ennemi</a:t>
            </a:r>
            <a:r>
              <a:rPr lang="it-IT" sz="2000" i="1" dirty="0"/>
              <a:t>»</a:t>
            </a:r>
            <a:r>
              <a:rPr lang="it-IT" sz="2000" dirty="0"/>
              <a:t>. </a:t>
            </a:r>
          </a:p>
          <a:p>
            <a:pPr algn="just"/>
            <a:r>
              <a:rPr lang="it-IT" sz="2000" i="1" dirty="0"/>
              <a:t>Libération</a:t>
            </a:r>
            <a:r>
              <a:rPr lang="it-IT" sz="2000" dirty="0"/>
              <a:t> 16 </a:t>
            </a:r>
            <a:r>
              <a:rPr lang="it-IT" sz="2000" dirty="0" err="1" smtClean="0"/>
              <a:t>février</a:t>
            </a:r>
            <a:r>
              <a:rPr lang="it-IT" sz="2000" dirty="0" smtClean="0"/>
              <a:t> </a:t>
            </a:r>
            <a:r>
              <a:rPr lang="it-IT" sz="2000" dirty="0"/>
              <a:t>2021</a:t>
            </a:r>
          </a:p>
          <a:p>
            <a:endParaRPr lang="fr-CA" sz="2000" dirty="0"/>
          </a:p>
        </p:txBody>
      </p:sp>
    </p:spTree>
    <p:extLst>
      <p:ext uri="{BB962C8B-B14F-4D97-AF65-F5344CB8AC3E}">
        <p14:creationId xmlns:p14="http://schemas.microsoft.com/office/powerpoint/2010/main" val="3067434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p>
        </p:txBody>
      </p:sp>
      <p:sp>
        <p:nvSpPr>
          <p:cNvPr id="3" name="Segnaposto contenuto 2"/>
          <p:cNvSpPr>
            <a:spLocks noGrp="1"/>
          </p:cNvSpPr>
          <p:nvPr>
            <p:ph idx="1"/>
          </p:nvPr>
        </p:nvSpPr>
        <p:spPr/>
        <p:txBody>
          <a:bodyPr>
            <a:normAutofit/>
          </a:bodyPr>
          <a:lstStyle/>
          <a:p>
            <a:r>
              <a:rPr lang="fr-CA" sz="2400" dirty="0" smtClean="0"/>
              <a:t> «</a:t>
            </a:r>
            <a:r>
              <a:rPr lang="fr-CA" sz="2400" dirty="0" err="1"/>
              <a:t>L’islamo-gauchisme</a:t>
            </a:r>
            <a:r>
              <a:rPr lang="fr-CA" sz="2400" dirty="0"/>
              <a:t> [</a:t>
            </a:r>
            <a:r>
              <a:rPr lang="fr-CA" sz="2400" b="1" dirty="0"/>
              <a:t>concept venu de l’extrême droite et sans base scientifique,</a:t>
            </a:r>
            <a:r>
              <a:rPr lang="fr-CA" sz="2400" dirty="0"/>
              <a:t> ndlr] gangrène la société dans son ensemble et l’université n’est pas imperméable et fait partie de la société», assène Vidal</a:t>
            </a:r>
            <a:r>
              <a:rPr lang="fr-CA" sz="2400" dirty="0" smtClean="0"/>
              <a:t>.</a:t>
            </a:r>
          </a:p>
          <a:p>
            <a:pPr algn="just"/>
            <a:endParaRPr lang="fr-CA" sz="2400" dirty="0"/>
          </a:p>
          <a:p>
            <a:pPr algn="just"/>
            <a:endParaRPr lang="fr-CA" sz="2400" dirty="0"/>
          </a:p>
        </p:txBody>
      </p:sp>
    </p:spTree>
    <p:extLst>
      <p:ext uri="{BB962C8B-B14F-4D97-AF65-F5344CB8AC3E}">
        <p14:creationId xmlns:p14="http://schemas.microsoft.com/office/powerpoint/2010/main" val="2378093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
            </a:r>
            <a:br>
              <a:rPr lang="fr-CA" sz="2800" dirty="0" smtClean="0"/>
            </a:br>
            <a:r>
              <a:rPr lang="fr-CA" sz="2800" dirty="0" smtClean="0"/>
              <a:t>Une pétition contre la Ministre</a:t>
            </a:r>
            <a:br>
              <a:rPr lang="fr-CA" sz="2800" dirty="0" smtClean="0"/>
            </a:br>
            <a:r>
              <a:rPr lang="fr-CA" sz="2800" dirty="0"/>
              <a:t>dans </a:t>
            </a:r>
            <a:r>
              <a:rPr lang="fr-CA" sz="2800" i="1" dirty="0"/>
              <a:t>Le </a:t>
            </a:r>
            <a:r>
              <a:rPr lang="fr-CA" sz="2800" i="1" dirty="0" smtClean="0"/>
              <a:t>Monde</a:t>
            </a:r>
            <a:r>
              <a:rPr lang="fr-CA" sz="2800" dirty="0" smtClean="0"/>
              <a:t>, le 20 février 2012</a:t>
            </a:r>
            <a:r>
              <a:rPr lang="fr-CA" sz="2800" dirty="0"/>
              <a:t/>
            </a:r>
            <a:br>
              <a:rPr lang="fr-CA" sz="2800" dirty="0"/>
            </a:br>
            <a:r>
              <a:rPr lang="fr-CA" sz="2800" dirty="0" smtClean="0"/>
              <a:t/>
            </a:r>
            <a:br>
              <a:rPr lang="fr-CA" sz="2800" dirty="0" smtClean="0"/>
            </a:br>
            <a:endParaRPr lang="fr-CA" sz="2800" dirty="0"/>
          </a:p>
        </p:txBody>
      </p:sp>
      <p:sp>
        <p:nvSpPr>
          <p:cNvPr id="3" name="Segnaposto contenuto 2"/>
          <p:cNvSpPr>
            <a:spLocks noGrp="1"/>
          </p:cNvSpPr>
          <p:nvPr>
            <p:ph idx="1"/>
          </p:nvPr>
        </p:nvSpPr>
        <p:spPr/>
        <p:txBody>
          <a:bodyPr>
            <a:normAutofit/>
          </a:bodyPr>
          <a:lstStyle/>
          <a:p>
            <a:r>
              <a:rPr lang="fr-CA" sz="2400" dirty="0" smtClean="0"/>
              <a:t>«</a:t>
            </a:r>
            <a:r>
              <a:rPr lang="fr-CA" sz="2400" dirty="0"/>
              <a:t> Islamo-gauchisme » : « Nous, universitaires et chercheurs, demandons avec force la démission de Frédérique Vidal »</a:t>
            </a:r>
          </a:p>
          <a:p>
            <a:endParaRPr lang="fr-CA" sz="2400" dirty="0" smtClean="0"/>
          </a:p>
          <a:p>
            <a:pPr algn="just"/>
            <a:r>
              <a:rPr lang="fr-CA" sz="2400" dirty="0" smtClean="0"/>
              <a:t>Plus </a:t>
            </a:r>
            <a:r>
              <a:rPr lang="fr-CA" sz="2400" dirty="0"/>
              <a:t>de 600 membres du personnel de l’enseignement supérieur et de la recherche, dont l’économiste Thomas Piketty et la sociologue Dominique </a:t>
            </a:r>
            <a:r>
              <a:rPr lang="fr-CA" sz="2400" dirty="0" err="1"/>
              <a:t>Méda</a:t>
            </a:r>
            <a:r>
              <a:rPr lang="fr-CA" sz="2400" dirty="0"/>
              <a:t>, dénoncent, dans une tribune au « Monde », la « chasse aux sorcières » menée selon eux par leur </a:t>
            </a:r>
            <a:r>
              <a:rPr lang="fr-CA" sz="2400" dirty="0" smtClean="0"/>
              <a:t>ministre.</a:t>
            </a:r>
            <a:endParaRPr lang="fr-CA" sz="2400" dirty="0"/>
          </a:p>
          <a:p>
            <a:pPr marL="0" indent="0">
              <a:buNone/>
            </a:pPr>
            <a:r>
              <a:rPr lang="fr-CA" sz="2400" dirty="0" smtClean="0"/>
              <a:t> </a:t>
            </a:r>
            <a:endParaRPr lang="fr-CA" sz="2400" dirty="0"/>
          </a:p>
        </p:txBody>
      </p:sp>
    </p:spTree>
    <p:extLst>
      <p:ext uri="{BB962C8B-B14F-4D97-AF65-F5344CB8AC3E}">
        <p14:creationId xmlns:p14="http://schemas.microsoft.com/office/powerpoint/2010/main" val="1209190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islamo-gauchisme</a:t>
            </a:r>
            <a:endParaRPr lang="it-IT" sz="2800" dirty="0"/>
          </a:p>
        </p:txBody>
      </p:sp>
      <p:sp>
        <p:nvSpPr>
          <p:cNvPr id="3" name="Segnaposto contenuto 2"/>
          <p:cNvSpPr>
            <a:spLocks noGrp="1"/>
          </p:cNvSpPr>
          <p:nvPr>
            <p:ph idx="1"/>
          </p:nvPr>
        </p:nvSpPr>
        <p:spPr/>
        <p:txBody>
          <a:bodyPr>
            <a:normAutofit fontScale="92500" lnSpcReduction="10000"/>
          </a:bodyPr>
          <a:lstStyle/>
          <a:p>
            <a:pPr algn="just"/>
            <a:r>
              <a:rPr lang="fr-FR" sz="2400" dirty="0"/>
              <a:t>Apparu dans les années 2000, le terme, qui </a:t>
            </a:r>
            <a:r>
              <a:rPr lang="fr-FR" sz="2400" dirty="0" smtClean="0"/>
              <a:t>évoquait </a:t>
            </a:r>
            <a:r>
              <a:rPr lang="fr-FR" sz="2400" dirty="0"/>
              <a:t>une convergence entre islamistes et extrême gauche, symbolise aujourd’hui une ligne de fracture politique sur les causes du </a:t>
            </a:r>
            <a:r>
              <a:rPr lang="fr-FR" sz="2400" dirty="0" err="1"/>
              <a:t>djihadisme</a:t>
            </a:r>
            <a:r>
              <a:rPr lang="fr-FR" sz="2400" dirty="0"/>
              <a:t>. Il trouve ses racines dans le débat sur la défense des travailleurs immigrés prônée par la gauche à partir de Mai 68.</a:t>
            </a:r>
          </a:p>
          <a:p>
            <a:pPr algn="just"/>
            <a:r>
              <a:rPr lang="fr-FR" sz="2400" b="1" dirty="0"/>
              <a:t>C’est le sociologue Pierre-André </a:t>
            </a:r>
            <a:r>
              <a:rPr lang="fr-FR" sz="2400" b="1" dirty="0" err="1"/>
              <a:t>Taguieff</a:t>
            </a:r>
            <a:r>
              <a:rPr lang="fr-FR" sz="2400" b="1" dirty="0"/>
              <a:t> qui, le premier, aurait utilisé le terme</a:t>
            </a:r>
            <a:r>
              <a:rPr lang="fr-FR" sz="2400" dirty="0"/>
              <a:t> en 2002, dans </a:t>
            </a:r>
            <a:r>
              <a:rPr lang="fr-FR" sz="2400" i="1" dirty="0"/>
              <a:t>La Nouvelle </a:t>
            </a:r>
            <a:r>
              <a:rPr lang="fr-FR" sz="2400" i="1" dirty="0" err="1"/>
              <a:t>Judéophobie</a:t>
            </a:r>
            <a:r>
              <a:rPr lang="fr-FR" sz="2400" i="1" dirty="0"/>
              <a:t> </a:t>
            </a:r>
            <a:r>
              <a:rPr lang="fr-FR" sz="2400" dirty="0"/>
              <a:t>(Mille et une nuits, 2002). Celui-ci a alors, selon l’auteur, une valeur descriptive, et désigne une convergence entre intégristes musulmans et groupes d’extrême gauche, à la faveur d’ennemis communs. « Que, mise à toutes les sauces, l’expression ait eu par la suite la fortune que l’on sait, je n’en suis pas responsable », écrivait-il dans </a:t>
            </a:r>
            <a:r>
              <a:rPr lang="fr-FR" sz="2400" i="1" dirty="0"/>
              <a:t>Libération</a:t>
            </a:r>
            <a:r>
              <a:rPr lang="fr-FR" sz="2400" dirty="0"/>
              <a:t> le 26 octobre. </a:t>
            </a:r>
          </a:p>
          <a:p>
            <a:pPr algn="just"/>
            <a:r>
              <a:rPr lang="it-IT" sz="2400" i="1" dirty="0"/>
              <a:t>Le Monde</a:t>
            </a:r>
            <a:r>
              <a:rPr lang="it-IT" sz="2400" dirty="0"/>
              <a:t>, 11 </a:t>
            </a:r>
            <a:r>
              <a:rPr lang="it-IT" sz="2400" dirty="0" err="1"/>
              <a:t>décembre</a:t>
            </a:r>
            <a:r>
              <a:rPr lang="it-IT" sz="2400" dirty="0"/>
              <a:t> 2020</a:t>
            </a:r>
          </a:p>
          <a:p>
            <a:pPr algn="just"/>
            <a:endParaRPr lang="it-IT" sz="2400" dirty="0"/>
          </a:p>
        </p:txBody>
      </p:sp>
    </p:spTree>
    <p:extLst>
      <p:ext uri="{BB962C8B-B14F-4D97-AF65-F5344CB8AC3E}">
        <p14:creationId xmlns:p14="http://schemas.microsoft.com/office/powerpoint/2010/main" val="9614277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17255</TotalTime>
  <Words>5058</Words>
  <Application>Microsoft Office PowerPoint</Application>
  <PresentationFormat>Presentazione su schermo (4:3)</PresentationFormat>
  <Paragraphs>206</Paragraphs>
  <Slides>51</Slides>
  <Notes>8</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51</vt:i4>
      </vt:variant>
    </vt:vector>
  </HeadingPairs>
  <TitlesOfParts>
    <vt:vector size="56" baseType="lpstr">
      <vt:lpstr>ＭＳ Ｐゴシック</vt:lpstr>
      <vt:lpstr>Arial</vt:lpstr>
      <vt:lpstr>Calibri</vt:lpstr>
      <vt:lpstr>Mangal</vt:lpstr>
      <vt:lpstr>Tema di Office</vt:lpstr>
      <vt:lpstr> Langue, droit, culture</vt:lpstr>
      <vt:lpstr>Observation hebdomadaire Un mot qui a fait débat cette semaine 22 février 2021</vt:lpstr>
      <vt:lpstr>Observations hebdomadaires Libération 18 février 2021</vt:lpstr>
      <vt:lpstr>Observations hebdomadaires 21 janvier 2021</vt:lpstr>
      <vt:lpstr>Observation hebdomadaire Un mot qui fait débat</vt:lpstr>
      <vt:lpstr>Observation hebdomadaire Un mot qui fait débat</vt:lpstr>
      <vt:lpstr>Observation hebdomadaire</vt:lpstr>
      <vt:lpstr> Une pétition contre la Ministre dans Le Monde, le 20 février 2012  </vt:lpstr>
      <vt:lpstr>islamo-gauchisme</vt:lpstr>
      <vt:lpstr>islamo-gauchisme</vt:lpstr>
      <vt:lpstr>islamo-gauchisme</vt:lpstr>
      <vt:lpstr> La Constitution de la Ve République : 1958 https://www.legifrance.gouv.fr/Droit-francais/Constitution </vt:lpstr>
      <vt:lpstr>La Constitution de la Ve République : 1958 </vt:lpstr>
      <vt:lpstr>La Constitution de la Ve République : 1958 </vt:lpstr>
      <vt:lpstr>PRÉAMBULE </vt:lpstr>
      <vt:lpstr>Contexte du besoin de changement de Constitution Général de Gaulle </vt:lpstr>
      <vt:lpstr>L'élection du président de la République au suffrage universel direct (1962)</vt:lpstr>
      <vt:lpstr>Constitution 1958</vt:lpstr>
      <vt:lpstr>Le mot race est-il de trop dans la Constitution française ? </vt:lpstr>
      <vt:lpstr>Préambule de la Constitution de 1946 18 articles</vt:lpstr>
      <vt:lpstr>Préambule de la Constitution de 1946 18 articles</vt:lpstr>
      <vt:lpstr>Préambule de la Constitution de 1946 18 articles</vt:lpstr>
      <vt:lpstr>Préambule de la Constitution de 1946 18 articles</vt:lpstr>
      <vt:lpstr>Préambule de la Constitution de 1946 Race</vt:lpstr>
      <vt:lpstr>Le mot race dans les constitutions depuis quand?</vt:lpstr>
      <vt:lpstr>race dans les Constitutions étrangères avant la seconde guerre mondiale</vt:lpstr>
      <vt:lpstr>race dans les Constitutions étrangères après la seconde guerre mondiale</vt:lpstr>
      <vt:lpstr>Le mot race introduit après la Shoah </vt:lpstr>
      <vt:lpstr>Déclaration universelle des droits de l'homme 1948</vt:lpstr>
      <vt:lpstr>Race aujourd’hui dans les textes législatifs</vt:lpstr>
      <vt:lpstr>Race aujourd’hui dans les textes législatifs</vt:lpstr>
      <vt:lpstr>Décret n° 2017-1230 du 3 août 2017 relatif aux provocations, diffamations et injures non publiques présentant un caractère raciste ou discriminatoire</vt:lpstr>
      <vt:lpstr>Regard diachronique Histoire de la langue française </vt:lpstr>
      <vt:lpstr>Regard diachronique </vt:lpstr>
      <vt:lpstr>La langue française : une affaire d’Etat </vt:lpstr>
      <vt:lpstr>Les étapes essentielles de l’histoire de la langue française </vt:lpstr>
      <vt:lpstr> L’ancien français  IXème siècle - XIIIème siècle </vt:lpstr>
      <vt:lpstr>Langue d’oïl-Langue d’oc </vt:lpstr>
      <vt:lpstr>L’ancien français IXème siècle - XIIIème siècle </vt:lpstr>
      <vt:lpstr>  Le concile de Tours (813)  </vt:lpstr>
      <vt:lpstr>Serments de Strasbourg 842 </vt:lpstr>
      <vt:lpstr>Serments de Strasbourg 842 </vt:lpstr>
      <vt:lpstr>Les Serments de Strasbourg  842  ancien français/français contemporain </vt:lpstr>
      <vt:lpstr>Les étapes essentielles de l’histoire de la langue française </vt:lpstr>
      <vt:lpstr>Le moyen français XIVème siècle - XVème siècle </vt:lpstr>
      <vt:lpstr>La langue française au Moyen Âge tardif </vt:lpstr>
      <vt:lpstr>Serment de Strasbourg en moyen français (XVe siècle)</vt:lpstr>
      <vt:lpstr>moyen français/français contemporain</vt:lpstr>
      <vt:lpstr>Rapport langue et traduction (translater) Le roi Charles V, dit Charles le Sage 1364 à 1380</vt:lpstr>
      <vt:lpstr>Le roi Charles V, dit Charles le Sage 1364 à 1380</vt:lpstr>
      <vt:lpstr>Nicole d’Oresme</vt:lpstr>
    </vt:vector>
  </TitlesOfParts>
  <Company>università degli studi di trieste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CELOTTI NADINE</cp:lastModifiedBy>
  <cp:revision>370</cp:revision>
  <dcterms:created xsi:type="dcterms:W3CDTF">2018-10-04T15:37:09Z</dcterms:created>
  <dcterms:modified xsi:type="dcterms:W3CDTF">2021-02-22T13:24:52Z</dcterms:modified>
</cp:coreProperties>
</file>