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76" r:id="rId2"/>
    <p:sldId id="277" r:id="rId3"/>
    <p:sldId id="278" r:id="rId4"/>
    <p:sldId id="279" r:id="rId5"/>
    <p:sldId id="280" r:id="rId6"/>
    <p:sldId id="281" r:id="rId7"/>
    <p:sldId id="282" r:id="rId8"/>
    <p:sldId id="283" r:id="rId9"/>
    <p:sldId id="284" r:id="rId10"/>
    <p:sldId id="285" r:id="rId11"/>
    <p:sldId id="286" r:id="rId12"/>
    <p:sldId id="287" r:id="rId13"/>
    <p:sldId id="288" r:id="rId14"/>
    <p:sldId id="289" r:id="rId15"/>
    <p:sldId id="290" r:id="rId16"/>
    <p:sldId id="291" r:id="rId17"/>
    <p:sldId id="292" r:id="rId18"/>
    <p:sldId id="257" r:id="rId19"/>
    <p:sldId id="258" r:id="rId20"/>
    <p:sldId id="259" r:id="rId21"/>
    <p:sldId id="260" r:id="rId22"/>
    <p:sldId id="261" r:id="rId23"/>
    <p:sldId id="262" r:id="rId24"/>
    <p:sldId id="263" r:id="rId25"/>
    <p:sldId id="264" r:id="rId26"/>
    <p:sldId id="265" r:id="rId27"/>
    <p:sldId id="266" r:id="rId28"/>
    <p:sldId id="267" r:id="rId29"/>
    <p:sldId id="268" r:id="rId30"/>
    <p:sldId id="269" r:id="rId31"/>
    <p:sldId id="270" r:id="rId32"/>
    <p:sldId id="271" r:id="rId33"/>
    <p:sldId id="272" r:id="rId34"/>
    <p:sldId id="273" r:id="rId35"/>
    <p:sldId id="274" r:id="rId3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2" autoAdjust="0"/>
    <p:restoredTop sz="94660"/>
  </p:normalViewPr>
  <p:slideViewPr>
    <p:cSldViewPr snapToGrid="0">
      <p:cViewPr varScale="1">
        <p:scale>
          <a:sx n="89" d="100"/>
          <a:sy n="89" d="100"/>
        </p:scale>
        <p:origin x="90"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59736C-556B-4F36-BDEA-88B9D5B5236B}" type="datetimeFigureOut">
              <a:rPr lang="it-IT" smtClean="0"/>
              <a:t>02/03/2021</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2AD53E-3757-4F01-B111-99BB2C1AE120}" type="slidenum">
              <a:rPr lang="it-IT" smtClean="0"/>
              <a:t>‹N›</a:t>
            </a:fld>
            <a:endParaRPr lang="it-IT"/>
          </a:p>
        </p:txBody>
      </p:sp>
    </p:spTree>
    <p:extLst>
      <p:ext uri="{BB962C8B-B14F-4D97-AF65-F5344CB8AC3E}">
        <p14:creationId xmlns:p14="http://schemas.microsoft.com/office/powerpoint/2010/main" val="19666537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3"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351234"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3605263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29"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355330"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it-IT">
              <a:latin typeface="Calibri" charset="0"/>
              <a:ea typeface="ＭＳ Ｐゴシック" charset="0"/>
              <a:cs typeface="ＭＳ Ｐゴシック" charset="0"/>
            </a:endParaRPr>
          </a:p>
        </p:txBody>
      </p:sp>
    </p:spTree>
    <p:extLst>
      <p:ext uri="{BB962C8B-B14F-4D97-AF65-F5344CB8AC3E}">
        <p14:creationId xmlns:p14="http://schemas.microsoft.com/office/powerpoint/2010/main" val="2235347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8664D3A3-3A99-45B3-A1EC-6B7302B52A80}" type="datetimeFigureOut">
              <a:rPr lang="it-IT" smtClean="0"/>
              <a:t>02/03/2021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AA597E9-CF23-4FB7-826E-A2F535F02EC4}" type="slidenum">
              <a:rPr lang="it-IT" smtClean="0"/>
              <a:t>‹N›</a:t>
            </a:fld>
            <a:endParaRPr lang="it-IT"/>
          </a:p>
        </p:txBody>
      </p:sp>
    </p:spTree>
    <p:extLst>
      <p:ext uri="{BB962C8B-B14F-4D97-AF65-F5344CB8AC3E}">
        <p14:creationId xmlns:p14="http://schemas.microsoft.com/office/powerpoint/2010/main" val="2375901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664D3A3-3A99-45B3-A1EC-6B7302B52A80}" type="datetimeFigureOut">
              <a:rPr lang="it-IT" smtClean="0"/>
              <a:t>02/03/2021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AA597E9-CF23-4FB7-826E-A2F535F02EC4}" type="slidenum">
              <a:rPr lang="it-IT" smtClean="0"/>
              <a:t>‹N›</a:t>
            </a:fld>
            <a:endParaRPr lang="it-IT"/>
          </a:p>
        </p:txBody>
      </p:sp>
    </p:spTree>
    <p:extLst>
      <p:ext uri="{BB962C8B-B14F-4D97-AF65-F5344CB8AC3E}">
        <p14:creationId xmlns:p14="http://schemas.microsoft.com/office/powerpoint/2010/main" val="2483644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664D3A3-3A99-45B3-A1EC-6B7302B52A80}" type="datetimeFigureOut">
              <a:rPr lang="it-IT" smtClean="0"/>
              <a:t>02/03/2021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AA597E9-CF23-4FB7-826E-A2F535F02EC4}" type="slidenum">
              <a:rPr lang="it-IT" smtClean="0"/>
              <a:t>‹N›</a:t>
            </a:fld>
            <a:endParaRPr lang="it-IT"/>
          </a:p>
        </p:txBody>
      </p:sp>
    </p:spTree>
    <p:extLst>
      <p:ext uri="{BB962C8B-B14F-4D97-AF65-F5344CB8AC3E}">
        <p14:creationId xmlns:p14="http://schemas.microsoft.com/office/powerpoint/2010/main" val="4079280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664D3A3-3A99-45B3-A1EC-6B7302B52A80}" type="datetimeFigureOut">
              <a:rPr lang="it-IT" smtClean="0"/>
              <a:t>02/03/2021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AA597E9-CF23-4FB7-826E-A2F535F02EC4}" type="slidenum">
              <a:rPr lang="it-IT" smtClean="0"/>
              <a:t>‹N›</a:t>
            </a:fld>
            <a:endParaRPr lang="it-IT"/>
          </a:p>
        </p:txBody>
      </p:sp>
    </p:spTree>
    <p:extLst>
      <p:ext uri="{BB962C8B-B14F-4D97-AF65-F5344CB8AC3E}">
        <p14:creationId xmlns:p14="http://schemas.microsoft.com/office/powerpoint/2010/main" val="1978955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8664D3A3-3A99-45B3-A1EC-6B7302B52A80}" type="datetimeFigureOut">
              <a:rPr lang="it-IT" smtClean="0"/>
              <a:t>02/03/2021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AA597E9-CF23-4FB7-826E-A2F535F02EC4}" type="slidenum">
              <a:rPr lang="it-IT" smtClean="0"/>
              <a:t>‹N›</a:t>
            </a:fld>
            <a:endParaRPr lang="it-IT"/>
          </a:p>
        </p:txBody>
      </p:sp>
    </p:spTree>
    <p:extLst>
      <p:ext uri="{BB962C8B-B14F-4D97-AF65-F5344CB8AC3E}">
        <p14:creationId xmlns:p14="http://schemas.microsoft.com/office/powerpoint/2010/main" val="1991197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664D3A3-3A99-45B3-A1EC-6B7302B52A80}" type="datetimeFigureOut">
              <a:rPr lang="it-IT" smtClean="0"/>
              <a:t>02/03/2021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AA597E9-CF23-4FB7-826E-A2F535F02EC4}" type="slidenum">
              <a:rPr lang="it-IT" smtClean="0"/>
              <a:t>‹N›</a:t>
            </a:fld>
            <a:endParaRPr lang="it-IT"/>
          </a:p>
        </p:txBody>
      </p:sp>
    </p:spTree>
    <p:extLst>
      <p:ext uri="{BB962C8B-B14F-4D97-AF65-F5344CB8AC3E}">
        <p14:creationId xmlns:p14="http://schemas.microsoft.com/office/powerpoint/2010/main" val="2193611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8664D3A3-3A99-45B3-A1EC-6B7302B52A80}" type="datetimeFigureOut">
              <a:rPr lang="it-IT" smtClean="0"/>
              <a:t>02/03/2021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AA597E9-CF23-4FB7-826E-A2F535F02EC4}" type="slidenum">
              <a:rPr lang="it-IT" smtClean="0"/>
              <a:t>‹N›</a:t>
            </a:fld>
            <a:endParaRPr lang="it-IT"/>
          </a:p>
        </p:txBody>
      </p:sp>
    </p:spTree>
    <p:extLst>
      <p:ext uri="{BB962C8B-B14F-4D97-AF65-F5344CB8AC3E}">
        <p14:creationId xmlns:p14="http://schemas.microsoft.com/office/powerpoint/2010/main" val="1053448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8664D3A3-3A99-45B3-A1EC-6B7302B52A80}" type="datetimeFigureOut">
              <a:rPr lang="it-IT" smtClean="0"/>
              <a:t>02/03/2021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AA597E9-CF23-4FB7-826E-A2F535F02EC4}" type="slidenum">
              <a:rPr lang="it-IT" smtClean="0"/>
              <a:t>‹N›</a:t>
            </a:fld>
            <a:endParaRPr lang="it-IT"/>
          </a:p>
        </p:txBody>
      </p:sp>
    </p:spTree>
    <p:extLst>
      <p:ext uri="{BB962C8B-B14F-4D97-AF65-F5344CB8AC3E}">
        <p14:creationId xmlns:p14="http://schemas.microsoft.com/office/powerpoint/2010/main" val="2288702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664D3A3-3A99-45B3-A1EC-6B7302B52A80}" type="datetimeFigureOut">
              <a:rPr lang="it-IT" smtClean="0"/>
              <a:t>02/03/2021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AA597E9-CF23-4FB7-826E-A2F535F02EC4}" type="slidenum">
              <a:rPr lang="it-IT" smtClean="0"/>
              <a:t>‹N›</a:t>
            </a:fld>
            <a:endParaRPr lang="it-IT"/>
          </a:p>
        </p:txBody>
      </p:sp>
    </p:spTree>
    <p:extLst>
      <p:ext uri="{BB962C8B-B14F-4D97-AF65-F5344CB8AC3E}">
        <p14:creationId xmlns:p14="http://schemas.microsoft.com/office/powerpoint/2010/main" val="186940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8664D3A3-3A99-45B3-A1EC-6B7302B52A80}" type="datetimeFigureOut">
              <a:rPr lang="it-IT" smtClean="0"/>
              <a:t>02/03/2021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AA597E9-CF23-4FB7-826E-A2F535F02EC4}" type="slidenum">
              <a:rPr lang="it-IT" smtClean="0"/>
              <a:t>‹N›</a:t>
            </a:fld>
            <a:endParaRPr lang="it-IT"/>
          </a:p>
        </p:txBody>
      </p:sp>
    </p:spTree>
    <p:extLst>
      <p:ext uri="{BB962C8B-B14F-4D97-AF65-F5344CB8AC3E}">
        <p14:creationId xmlns:p14="http://schemas.microsoft.com/office/powerpoint/2010/main" val="595133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8664D3A3-3A99-45B3-A1EC-6B7302B52A80}" type="datetimeFigureOut">
              <a:rPr lang="it-IT" smtClean="0"/>
              <a:t>02/03/2021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AA597E9-CF23-4FB7-826E-A2F535F02EC4}" type="slidenum">
              <a:rPr lang="it-IT" smtClean="0"/>
              <a:t>‹N›</a:t>
            </a:fld>
            <a:endParaRPr lang="it-IT"/>
          </a:p>
        </p:txBody>
      </p:sp>
    </p:spTree>
    <p:extLst>
      <p:ext uri="{BB962C8B-B14F-4D97-AF65-F5344CB8AC3E}">
        <p14:creationId xmlns:p14="http://schemas.microsoft.com/office/powerpoint/2010/main" val="3678022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64D3A3-3A99-45B3-A1EC-6B7302B52A80}" type="datetimeFigureOut">
              <a:rPr lang="it-IT" smtClean="0"/>
              <a:t>02/03/2021</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A597E9-CF23-4FB7-826E-A2F535F02EC4}" type="slidenum">
              <a:rPr lang="it-IT" smtClean="0"/>
              <a:t>‹N›</a:t>
            </a:fld>
            <a:endParaRPr lang="it-IT"/>
          </a:p>
        </p:txBody>
      </p:sp>
    </p:spTree>
    <p:extLst>
      <p:ext uri="{BB962C8B-B14F-4D97-AF65-F5344CB8AC3E}">
        <p14:creationId xmlns:p14="http://schemas.microsoft.com/office/powerpoint/2010/main" val="500492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legifrance.gouv.fr/loda/article_lc/LEGIARTI000006340314" TargetMode="External"/><Relationship Id="rId2" Type="http://schemas.openxmlformats.org/officeDocument/2006/relationships/hyperlink" Target="https://www.legifrance.gouv.fr/loda/article_lc/LEGIARTI000006340313"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
            </a:r>
            <a:br>
              <a:rPr lang="fr-CA" sz="2800" dirty="0"/>
            </a:br>
            <a:r>
              <a:rPr lang="fr-CA" sz="2800" dirty="0"/>
              <a:t>Observations hebdomadaires</a:t>
            </a:r>
            <a:r>
              <a:rPr lang="it-IT" sz="2800" b="1" dirty="0"/>
              <a:t/>
            </a:r>
            <a:br>
              <a:rPr lang="it-IT" sz="2800" b="1" dirty="0"/>
            </a:br>
            <a:r>
              <a:rPr lang="it-IT" sz="2700" dirty="0" err="1"/>
              <a:t>Projet</a:t>
            </a:r>
            <a:r>
              <a:rPr lang="it-IT" sz="2700" dirty="0"/>
              <a:t> </a:t>
            </a:r>
            <a:r>
              <a:rPr lang="it-IT" sz="2700" dirty="0"/>
              <a:t>de </a:t>
            </a:r>
            <a:r>
              <a:rPr lang="it-IT" sz="2700" dirty="0" err="1"/>
              <a:t>loi</a:t>
            </a:r>
            <a:r>
              <a:rPr lang="it-IT" sz="2700" dirty="0"/>
              <a:t> </a:t>
            </a:r>
            <a:r>
              <a:rPr lang="it-IT" sz="2700" dirty="0" err="1"/>
              <a:t>confortant</a:t>
            </a:r>
            <a:r>
              <a:rPr lang="it-IT" sz="2700" dirty="0"/>
              <a:t> le </a:t>
            </a:r>
            <a:r>
              <a:rPr lang="it-IT" sz="2700" dirty="0" err="1"/>
              <a:t>respect</a:t>
            </a:r>
            <a:r>
              <a:rPr lang="it-IT" sz="2700" dirty="0"/>
              <a:t> </a:t>
            </a:r>
            <a:r>
              <a:rPr lang="it-IT" sz="2700" dirty="0" err="1"/>
              <a:t>des</a:t>
            </a:r>
            <a:r>
              <a:rPr lang="it-IT" sz="2700" dirty="0"/>
              <a:t> </a:t>
            </a:r>
            <a:r>
              <a:rPr lang="it-IT" sz="2700" dirty="0" err="1"/>
              <a:t>principes</a:t>
            </a:r>
            <a:r>
              <a:rPr lang="it-IT" sz="2700" dirty="0"/>
              <a:t> de la </a:t>
            </a:r>
            <a:r>
              <a:rPr lang="it-IT" sz="2700" dirty="0" err="1"/>
              <a:t>République</a:t>
            </a:r>
            <a:r>
              <a:rPr lang="it-IT" sz="2700" dirty="0"/>
              <a:t/>
            </a:r>
            <a:br>
              <a:rPr lang="it-IT" sz="2700" dirty="0"/>
            </a:br>
            <a:r>
              <a:rPr lang="fr-CA" sz="2400" dirty="0"/>
              <a:t>(loi du séparatisme) </a:t>
            </a:r>
            <a:r>
              <a:rPr lang="it-IT" sz="2700" dirty="0"/>
              <a:t>1 </a:t>
            </a:r>
            <a:r>
              <a:rPr lang="it-IT" sz="2700" dirty="0" err="1"/>
              <a:t>mars</a:t>
            </a:r>
            <a:r>
              <a:rPr lang="it-IT" sz="2700" dirty="0"/>
              <a:t> 2021</a:t>
            </a:r>
            <a:r>
              <a:rPr lang="it-IT" sz="2700" dirty="0"/>
              <a:t/>
            </a:r>
            <a:br>
              <a:rPr lang="it-IT" sz="2700" dirty="0"/>
            </a:br>
            <a:endParaRPr lang="fr-CA" sz="2700" dirty="0"/>
          </a:p>
        </p:txBody>
      </p:sp>
      <p:sp>
        <p:nvSpPr>
          <p:cNvPr id="3" name="Segnaposto contenuto 2"/>
          <p:cNvSpPr>
            <a:spLocks noGrp="1"/>
          </p:cNvSpPr>
          <p:nvPr>
            <p:ph idx="1"/>
          </p:nvPr>
        </p:nvSpPr>
        <p:spPr/>
        <p:txBody>
          <a:bodyPr>
            <a:normAutofit fontScale="92500" lnSpcReduction="10000"/>
          </a:bodyPr>
          <a:lstStyle/>
          <a:p>
            <a:pPr algn="just"/>
            <a:r>
              <a:rPr lang="it-IT" sz="2400" dirty="0"/>
              <a:t>Le </a:t>
            </a:r>
            <a:r>
              <a:rPr lang="it-IT" sz="2400" dirty="0" err="1"/>
              <a:t>projet</a:t>
            </a:r>
            <a:r>
              <a:rPr lang="it-IT" sz="2400" dirty="0"/>
              <a:t> de </a:t>
            </a:r>
            <a:r>
              <a:rPr lang="it-IT" sz="2400" dirty="0" err="1"/>
              <a:t>loi</a:t>
            </a:r>
            <a:r>
              <a:rPr lang="it-IT" sz="2400" dirty="0"/>
              <a:t> </a:t>
            </a:r>
            <a:r>
              <a:rPr lang="it-IT" sz="2400" dirty="0" err="1"/>
              <a:t>vise</a:t>
            </a:r>
            <a:r>
              <a:rPr lang="it-IT" sz="2400" dirty="0"/>
              <a:t> à </a:t>
            </a:r>
            <a:r>
              <a:rPr lang="it-IT" sz="2400" dirty="0" err="1"/>
              <a:t>lutter</a:t>
            </a:r>
            <a:r>
              <a:rPr lang="it-IT" sz="2400" dirty="0"/>
              <a:t> </a:t>
            </a:r>
            <a:r>
              <a:rPr lang="it-IT" sz="2400" dirty="0" err="1"/>
              <a:t>contre</a:t>
            </a:r>
            <a:r>
              <a:rPr lang="it-IT" sz="2400" dirty="0"/>
              <a:t> le </a:t>
            </a:r>
            <a:r>
              <a:rPr lang="it-IT" sz="2400" dirty="0" err="1"/>
              <a:t>séparatisme</a:t>
            </a:r>
            <a:r>
              <a:rPr lang="it-IT" sz="2400" dirty="0"/>
              <a:t> et </a:t>
            </a:r>
            <a:r>
              <a:rPr lang="it-IT" sz="2400" dirty="0" err="1"/>
              <a:t>les</a:t>
            </a:r>
            <a:r>
              <a:rPr lang="it-IT" sz="2400" dirty="0"/>
              <a:t> </a:t>
            </a:r>
            <a:r>
              <a:rPr lang="it-IT" sz="2400" dirty="0" err="1"/>
              <a:t>atteintes</a:t>
            </a:r>
            <a:r>
              <a:rPr lang="it-IT" sz="2400" dirty="0"/>
              <a:t> à la </a:t>
            </a:r>
            <a:r>
              <a:rPr lang="it-IT" sz="2400" dirty="0" err="1"/>
              <a:t>citoyenneté</a:t>
            </a:r>
            <a:r>
              <a:rPr lang="it-IT" sz="2400" dirty="0"/>
              <a:t>. Il </a:t>
            </a:r>
            <a:r>
              <a:rPr lang="it-IT" sz="2400" dirty="0" err="1"/>
              <a:t>entend</a:t>
            </a:r>
            <a:r>
              <a:rPr lang="it-IT" sz="2400" dirty="0"/>
              <a:t> </a:t>
            </a:r>
            <a:r>
              <a:rPr lang="it-IT" sz="2400" dirty="0" err="1"/>
              <a:t>apporter</a:t>
            </a:r>
            <a:r>
              <a:rPr lang="it-IT" sz="2400" dirty="0"/>
              <a:t> </a:t>
            </a:r>
            <a:r>
              <a:rPr lang="it-IT" sz="2400" dirty="0" err="1"/>
              <a:t>des</a:t>
            </a:r>
            <a:r>
              <a:rPr lang="it-IT" sz="2400" dirty="0"/>
              <a:t> </a:t>
            </a:r>
            <a:r>
              <a:rPr lang="it-IT" sz="2400" dirty="0" err="1"/>
              <a:t>réponses</a:t>
            </a:r>
            <a:r>
              <a:rPr lang="it-IT" sz="2400" dirty="0"/>
              <a:t> </a:t>
            </a:r>
            <a:r>
              <a:rPr lang="it-IT" sz="2400" dirty="0" err="1"/>
              <a:t>au</a:t>
            </a:r>
            <a:r>
              <a:rPr lang="it-IT" sz="2400" dirty="0"/>
              <a:t> repli </a:t>
            </a:r>
            <a:r>
              <a:rPr lang="it-IT" sz="2400" dirty="0" err="1"/>
              <a:t>communautaire</a:t>
            </a:r>
            <a:r>
              <a:rPr lang="it-IT" sz="2400" dirty="0"/>
              <a:t> et </a:t>
            </a:r>
            <a:r>
              <a:rPr lang="it-IT" sz="2400" dirty="0" err="1"/>
              <a:t>au</a:t>
            </a:r>
            <a:r>
              <a:rPr lang="it-IT" sz="2400" dirty="0"/>
              <a:t> </a:t>
            </a:r>
            <a:r>
              <a:rPr lang="it-IT" sz="2400" dirty="0" err="1"/>
              <a:t>développement</a:t>
            </a:r>
            <a:r>
              <a:rPr lang="it-IT" sz="2400" dirty="0"/>
              <a:t> de l'</a:t>
            </a:r>
            <a:r>
              <a:rPr lang="it-IT" sz="2400" dirty="0" err="1"/>
              <a:t>islamisme</a:t>
            </a:r>
            <a:r>
              <a:rPr lang="it-IT" sz="2400" dirty="0"/>
              <a:t> radical, en </a:t>
            </a:r>
            <a:r>
              <a:rPr lang="it-IT" sz="2400" dirty="0" err="1"/>
              <a:t>renforçant</a:t>
            </a:r>
            <a:r>
              <a:rPr lang="it-IT" sz="2400" dirty="0"/>
              <a:t> le </a:t>
            </a:r>
            <a:r>
              <a:rPr lang="it-IT" sz="2400" dirty="0" err="1"/>
              <a:t>respect</a:t>
            </a:r>
            <a:r>
              <a:rPr lang="it-IT" sz="2400" dirty="0"/>
              <a:t> </a:t>
            </a:r>
            <a:r>
              <a:rPr lang="it-IT" sz="2400" dirty="0" err="1"/>
              <a:t>des</a:t>
            </a:r>
            <a:r>
              <a:rPr lang="it-IT" sz="2400" dirty="0"/>
              <a:t> </a:t>
            </a:r>
            <a:r>
              <a:rPr lang="it-IT" sz="2400" dirty="0" err="1"/>
              <a:t>principes</a:t>
            </a:r>
            <a:r>
              <a:rPr lang="it-IT" sz="2400" dirty="0"/>
              <a:t> </a:t>
            </a:r>
            <a:r>
              <a:rPr lang="it-IT" sz="2400" dirty="0" err="1"/>
              <a:t>républicains</a:t>
            </a:r>
            <a:r>
              <a:rPr lang="it-IT" sz="2400" dirty="0"/>
              <a:t> et en </a:t>
            </a:r>
            <a:r>
              <a:rPr lang="it-IT" sz="2400" dirty="0" err="1"/>
              <a:t>modifiant</a:t>
            </a:r>
            <a:r>
              <a:rPr lang="it-IT" sz="2400" dirty="0"/>
              <a:t> </a:t>
            </a:r>
            <a:r>
              <a:rPr lang="it-IT" sz="2400" dirty="0" err="1"/>
              <a:t>les</a:t>
            </a:r>
            <a:r>
              <a:rPr lang="it-IT" sz="2400" dirty="0"/>
              <a:t> </a:t>
            </a:r>
            <a:r>
              <a:rPr lang="it-IT" sz="2400" dirty="0" err="1"/>
              <a:t>lois</a:t>
            </a:r>
            <a:r>
              <a:rPr lang="it-IT" sz="2400" dirty="0"/>
              <a:t> </a:t>
            </a:r>
            <a:r>
              <a:rPr lang="it-IT" sz="2400" dirty="0" err="1"/>
              <a:t>sur</a:t>
            </a:r>
            <a:r>
              <a:rPr lang="it-IT" sz="2400" dirty="0"/>
              <a:t> </a:t>
            </a:r>
            <a:r>
              <a:rPr lang="it-IT" sz="2400" dirty="0" err="1"/>
              <a:t>les</a:t>
            </a:r>
            <a:r>
              <a:rPr lang="it-IT" sz="2400" dirty="0"/>
              <a:t> </a:t>
            </a:r>
            <a:r>
              <a:rPr lang="it-IT" sz="2400" dirty="0" err="1"/>
              <a:t>cultes</a:t>
            </a:r>
            <a:r>
              <a:rPr lang="it-IT" sz="2400" dirty="0"/>
              <a:t>. </a:t>
            </a:r>
            <a:endParaRPr lang="it-IT" sz="2400" dirty="0"/>
          </a:p>
          <a:p>
            <a:r>
              <a:rPr lang="it-IT" sz="2400" dirty="0"/>
              <a:t>9 </a:t>
            </a:r>
            <a:r>
              <a:rPr lang="it-IT" sz="2400" dirty="0" err="1"/>
              <a:t>décembre</a:t>
            </a:r>
            <a:r>
              <a:rPr lang="it-IT" sz="2400" dirty="0"/>
              <a:t> </a:t>
            </a:r>
            <a:r>
              <a:rPr lang="it-IT" sz="2400" dirty="0"/>
              <a:t>2020 </a:t>
            </a:r>
            <a:r>
              <a:rPr lang="it-IT" sz="2400" dirty="0" err="1"/>
              <a:t>Conseil</a:t>
            </a:r>
            <a:r>
              <a:rPr lang="it-IT" sz="2400" dirty="0"/>
              <a:t> </a:t>
            </a:r>
            <a:r>
              <a:rPr lang="it-IT" sz="2400" dirty="0" err="1"/>
              <a:t>des</a:t>
            </a:r>
            <a:r>
              <a:rPr lang="it-IT" sz="2400" dirty="0"/>
              <a:t> </a:t>
            </a:r>
            <a:r>
              <a:rPr lang="it-IT" sz="2400" dirty="0" err="1"/>
              <a:t>ministres</a:t>
            </a:r>
            <a:r>
              <a:rPr lang="it-IT" sz="2400" dirty="0"/>
              <a:t> et </a:t>
            </a:r>
            <a:r>
              <a:rPr lang="it-IT" sz="2400" dirty="0" err="1"/>
              <a:t>Dépôt</a:t>
            </a:r>
            <a:r>
              <a:rPr lang="it-IT" sz="2400" dirty="0"/>
              <a:t> </a:t>
            </a:r>
            <a:r>
              <a:rPr lang="it-IT" sz="2400" dirty="0" err="1"/>
              <a:t>au</a:t>
            </a:r>
            <a:r>
              <a:rPr lang="it-IT" sz="2400" dirty="0"/>
              <a:t> </a:t>
            </a:r>
            <a:r>
              <a:rPr lang="it-IT" sz="2400" dirty="0" err="1"/>
              <a:t>parlement</a:t>
            </a:r>
            <a:r>
              <a:rPr lang="it-IT" sz="2400" dirty="0"/>
              <a:t>; 16 </a:t>
            </a:r>
            <a:r>
              <a:rPr lang="it-IT" sz="2400" dirty="0" err="1"/>
              <a:t>février</a:t>
            </a:r>
            <a:r>
              <a:rPr lang="it-IT" sz="2400" dirty="0"/>
              <a:t> </a:t>
            </a:r>
            <a:r>
              <a:rPr lang="it-IT" sz="2400" dirty="0"/>
              <a:t>2021 </a:t>
            </a:r>
            <a:r>
              <a:rPr lang="it-IT" sz="2400" dirty="0" err="1"/>
              <a:t>Examen</a:t>
            </a:r>
            <a:r>
              <a:rPr lang="it-IT" sz="2400" dirty="0"/>
              <a:t> </a:t>
            </a:r>
            <a:r>
              <a:rPr lang="it-IT" sz="2400" dirty="0"/>
              <a:t>et </a:t>
            </a:r>
            <a:r>
              <a:rPr lang="it-IT" sz="2400" dirty="0"/>
              <a:t>adoption1ère </a:t>
            </a:r>
            <a:r>
              <a:rPr lang="it-IT" sz="2400" dirty="0" err="1"/>
              <a:t>lecture</a:t>
            </a:r>
            <a:endParaRPr lang="it-IT" sz="2400" dirty="0"/>
          </a:p>
          <a:p>
            <a:endParaRPr lang="it-IT" sz="2400" dirty="0"/>
          </a:p>
          <a:p>
            <a:pPr algn="just"/>
            <a:endParaRPr lang="it-IT" sz="2400" dirty="0"/>
          </a:p>
          <a:p>
            <a:pPr algn="just"/>
            <a:endParaRPr lang="it-IT" sz="2400" dirty="0"/>
          </a:p>
          <a:p>
            <a:pPr algn="just"/>
            <a:endParaRPr lang="it-IT" sz="2400" dirty="0"/>
          </a:p>
          <a:p>
            <a:pPr algn="just"/>
            <a:r>
              <a:rPr lang="it-IT" sz="2400" dirty="0" err="1"/>
              <a:t>https</a:t>
            </a:r>
            <a:r>
              <a:rPr lang="it-IT" sz="2400" dirty="0"/>
              <a:t>://</a:t>
            </a:r>
            <a:r>
              <a:rPr lang="it-IT" sz="2400" dirty="0" err="1"/>
              <a:t>www.vie-publique.fr</a:t>
            </a:r>
            <a:r>
              <a:rPr lang="it-IT" sz="2400" dirty="0"/>
              <a:t>/</a:t>
            </a:r>
            <a:r>
              <a:rPr lang="it-IT" sz="2400" dirty="0" err="1"/>
              <a:t>loi</a:t>
            </a:r>
            <a:r>
              <a:rPr lang="it-IT" sz="2400" dirty="0"/>
              <a:t>/277621-loi-separatisme-respect-des-principes-de-la-republique</a:t>
            </a:r>
          </a:p>
          <a:p>
            <a:pPr algn="just"/>
            <a:endParaRPr lang="it-IT" sz="2400" b="1" dirty="0"/>
          </a:p>
          <a:p>
            <a:pPr algn="just"/>
            <a:endParaRPr lang="fr-CA" sz="2400" dirty="0"/>
          </a:p>
        </p:txBody>
      </p:sp>
    </p:spTree>
    <p:extLst>
      <p:ext uri="{BB962C8B-B14F-4D97-AF65-F5344CB8AC3E}">
        <p14:creationId xmlns:p14="http://schemas.microsoft.com/office/powerpoint/2010/main" val="17549359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Interview à M. </a:t>
            </a:r>
            <a:r>
              <a:rPr lang="it-IT" sz="2800" dirty="0"/>
              <a:t>Patrick Weil</a:t>
            </a:r>
            <a:endParaRPr lang="fr-CA" sz="2800" dirty="0"/>
          </a:p>
        </p:txBody>
      </p:sp>
      <p:sp>
        <p:nvSpPr>
          <p:cNvPr id="3" name="Segnaposto contenuto 2"/>
          <p:cNvSpPr>
            <a:spLocks noGrp="1"/>
          </p:cNvSpPr>
          <p:nvPr>
            <p:ph idx="1"/>
          </p:nvPr>
        </p:nvSpPr>
        <p:spPr/>
        <p:txBody>
          <a:bodyPr>
            <a:normAutofit fontScale="92500" lnSpcReduction="10000"/>
          </a:bodyPr>
          <a:lstStyle/>
          <a:p>
            <a:r>
              <a:rPr lang="it-IT" sz="2400" b="1" dirty="0"/>
              <a:t>La France </a:t>
            </a:r>
            <a:r>
              <a:rPr lang="it-IT" sz="2400" b="1" dirty="0" err="1"/>
              <a:t>laïque</a:t>
            </a:r>
            <a:r>
              <a:rPr lang="it-IT" sz="2400" b="1" dirty="0"/>
              <a:t> a </a:t>
            </a:r>
            <a:r>
              <a:rPr lang="it-IT" sz="2400" b="1" dirty="0" err="1"/>
              <a:t>été</a:t>
            </a:r>
            <a:r>
              <a:rPr lang="it-IT" sz="2400" b="1" dirty="0"/>
              <a:t> </a:t>
            </a:r>
            <a:r>
              <a:rPr lang="it-IT" sz="2400" b="1" dirty="0" err="1"/>
              <a:t>critiquée</a:t>
            </a:r>
            <a:r>
              <a:rPr lang="it-IT" sz="2400" b="1" dirty="0"/>
              <a:t> par </a:t>
            </a:r>
            <a:r>
              <a:rPr lang="it-IT" sz="2400" b="1" dirty="0" err="1"/>
              <a:t>certains</a:t>
            </a:r>
            <a:r>
              <a:rPr lang="it-IT" sz="2400" b="1" dirty="0"/>
              <a:t> </a:t>
            </a:r>
            <a:r>
              <a:rPr lang="it-IT" sz="2400" b="1" dirty="0" err="1"/>
              <a:t>pays</a:t>
            </a:r>
            <a:r>
              <a:rPr lang="it-IT" sz="2400" b="1" dirty="0"/>
              <a:t> </a:t>
            </a:r>
            <a:r>
              <a:rPr lang="it-IT" sz="2400" b="1" dirty="0" err="1"/>
              <a:t>étrangers</a:t>
            </a:r>
            <a:r>
              <a:rPr lang="it-IT" sz="2400" b="1" dirty="0"/>
              <a:t> </a:t>
            </a:r>
            <a:r>
              <a:rPr lang="it-IT" sz="2400" b="1" dirty="0" err="1"/>
              <a:t>après</a:t>
            </a:r>
            <a:r>
              <a:rPr lang="it-IT" sz="2400" b="1" dirty="0"/>
              <a:t> l’</a:t>
            </a:r>
            <a:r>
              <a:rPr lang="it-IT" sz="2400" b="1" dirty="0" err="1"/>
              <a:t>assassinat</a:t>
            </a:r>
            <a:r>
              <a:rPr lang="it-IT" sz="2400" b="1" dirty="0"/>
              <a:t> de Samuel </a:t>
            </a:r>
            <a:r>
              <a:rPr lang="it-IT" sz="2400" b="1" dirty="0" err="1"/>
              <a:t>Paty</a:t>
            </a:r>
            <a:r>
              <a:rPr lang="it-IT" sz="2400" b="1" dirty="0"/>
              <a:t>. La </a:t>
            </a:r>
            <a:r>
              <a:rPr lang="it-IT" sz="2400" b="1" dirty="0" err="1"/>
              <a:t>loi</a:t>
            </a:r>
            <a:r>
              <a:rPr lang="it-IT" sz="2400" b="1" dirty="0"/>
              <a:t> de 1905 est-elle </a:t>
            </a:r>
            <a:r>
              <a:rPr lang="it-IT" sz="2400" b="1" dirty="0" err="1"/>
              <a:t>encore</a:t>
            </a:r>
            <a:r>
              <a:rPr lang="it-IT" sz="2400" b="1" dirty="0"/>
              <a:t> </a:t>
            </a:r>
            <a:r>
              <a:rPr lang="it-IT" sz="2400" b="1" dirty="0" err="1"/>
              <a:t>cohérente</a:t>
            </a:r>
            <a:r>
              <a:rPr lang="it-IT" sz="2400" b="1" dirty="0"/>
              <a:t> </a:t>
            </a:r>
            <a:r>
              <a:rPr lang="it-IT" sz="2400" b="1" dirty="0" err="1"/>
              <a:t>dans</a:t>
            </a:r>
            <a:r>
              <a:rPr lang="it-IT" sz="2400" b="1" dirty="0"/>
              <a:t> un </a:t>
            </a:r>
            <a:r>
              <a:rPr lang="it-IT" sz="2400" b="1" dirty="0" err="1"/>
              <a:t>environnement</a:t>
            </a:r>
            <a:r>
              <a:rPr lang="it-IT" sz="2400" b="1" dirty="0"/>
              <a:t> </a:t>
            </a:r>
            <a:r>
              <a:rPr lang="it-IT" sz="2400" b="1" dirty="0" err="1"/>
              <a:t>mondialisé</a:t>
            </a:r>
            <a:r>
              <a:rPr lang="it-IT" sz="2400" b="1" dirty="0"/>
              <a:t>  ?</a:t>
            </a:r>
          </a:p>
          <a:p>
            <a:pPr algn="just"/>
            <a:r>
              <a:rPr lang="it-IT" sz="2400" dirty="0"/>
              <a:t>Le </a:t>
            </a:r>
            <a:r>
              <a:rPr lang="it-IT" sz="2400" dirty="0" err="1"/>
              <a:t>régime</a:t>
            </a:r>
            <a:r>
              <a:rPr lang="it-IT" sz="2400" dirty="0"/>
              <a:t> de la </a:t>
            </a:r>
            <a:r>
              <a:rPr lang="it-IT" sz="2400" dirty="0" err="1"/>
              <a:t>laïcité</a:t>
            </a:r>
            <a:r>
              <a:rPr lang="it-IT" sz="2400" dirty="0"/>
              <a:t> </a:t>
            </a:r>
            <a:r>
              <a:rPr lang="it-IT" sz="2400" dirty="0" err="1"/>
              <a:t>conçu</a:t>
            </a:r>
            <a:r>
              <a:rPr lang="it-IT" sz="2400" dirty="0"/>
              <a:t> en 1905 est, en </a:t>
            </a:r>
            <a:r>
              <a:rPr lang="it-IT" sz="2400" dirty="0" err="1"/>
              <a:t>théorie</a:t>
            </a:r>
            <a:r>
              <a:rPr lang="it-IT" sz="2400" dirty="0"/>
              <a:t>, l’un </a:t>
            </a:r>
            <a:r>
              <a:rPr lang="it-IT" sz="2400" dirty="0" err="1"/>
              <a:t>des</a:t>
            </a:r>
            <a:r>
              <a:rPr lang="it-IT" sz="2400" dirty="0"/>
              <a:t> </a:t>
            </a:r>
            <a:r>
              <a:rPr lang="it-IT" sz="2400" dirty="0" err="1"/>
              <a:t>meilleurs</a:t>
            </a:r>
            <a:r>
              <a:rPr lang="it-IT" sz="2400" dirty="0"/>
              <a:t> </a:t>
            </a:r>
            <a:r>
              <a:rPr lang="it-IT" sz="2400" dirty="0" err="1"/>
              <a:t>statuts</a:t>
            </a:r>
            <a:r>
              <a:rPr lang="it-IT" sz="2400" dirty="0"/>
              <a:t> de la </a:t>
            </a:r>
            <a:r>
              <a:rPr lang="it-IT" sz="2400" dirty="0" err="1"/>
              <a:t>religion</a:t>
            </a:r>
            <a:r>
              <a:rPr lang="it-IT" sz="2400" dirty="0"/>
              <a:t> </a:t>
            </a:r>
            <a:r>
              <a:rPr lang="it-IT" sz="2400" dirty="0" err="1"/>
              <a:t>au</a:t>
            </a:r>
            <a:r>
              <a:rPr lang="it-IT" sz="2400" dirty="0"/>
              <a:t> monde. Il </a:t>
            </a:r>
            <a:r>
              <a:rPr lang="it-IT" sz="2400" dirty="0" err="1"/>
              <a:t>respecte</a:t>
            </a:r>
            <a:r>
              <a:rPr lang="it-IT" sz="2400" dirty="0"/>
              <a:t> </a:t>
            </a:r>
            <a:r>
              <a:rPr lang="it-IT" sz="2400" dirty="0" err="1"/>
              <a:t>également</a:t>
            </a:r>
            <a:r>
              <a:rPr lang="it-IT" sz="2400" dirty="0"/>
              <a:t> le </a:t>
            </a:r>
            <a:r>
              <a:rPr lang="it-IT" sz="2400" dirty="0" err="1"/>
              <a:t>croyant</a:t>
            </a:r>
            <a:r>
              <a:rPr lang="it-IT" sz="2400" dirty="0"/>
              <a:t> et le non-</a:t>
            </a:r>
            <a:r>
              <a:rPr lang="it-IT" sz="2400" dirty="0" err="1"/>
              <a:t>croyant</a:t>
            </a:r>
            <a:r>
              <a:rPr lang="it-IT" sz="2400" dirty="0"/>
              <a:t>, en </a:t>
            </a:r>
            <a:r>
              <a:rPr lang="it-IT" sz="2400" dirty="0" err="1"/>
              <a:t>séparant</a:t>
            </a:r>
            <a:r>
              <a:rPr lang="it-IT" sz="2400" dirty="0"/>
              <a:t> </a:t>
            </a:r>
            <a:r>
              <a:rPr lang="it-IT" sz="2400" dirty="0" err="1"/>
              <a:t>les</a:t>
            </a:r>
            <a:r>
              <a:rPr lang="it-IT" sz="2400" dirty="0"/>
              <a:t> </a:t>
            </a:r>
            <a:r>
              <a:rPr lang="it-IT" sz="2400" dirty="0" err="1"/>
              <a:t>institutions</a:t>
            </a:r>
            <a:r>
              <a:rPr lang="it-IT" sz="2400" dirty="0"/>
              <a:t> </a:t>
            </a:r>
            <a:r>
              <a:rPr lang="it-IT" sz="2400" dirty="0" err="1"/>
              <a:t>publiques</a:t>
            </a:r>
            <a:r>
              <a:rPr lang="it-IT" sz="2400" dirty="0"/>
              <a:t> de la </a:t>
            </a:r>
            <a:r>
              <a:rPr lang="it-IT" sz="2400" dirty="0" err="1"/>
              <a:t>religion</a:t>
            </a:r>
            <a:r>
              <a:rPr lang="it-IT" sz="2400" dirty="0"/>
              <a:t>. Si on le </a:t>
            </a:r>
            <a:r>
              <a:rPr lang="it-IT" sz="2400" dirty="0" err="1"/>
              <a:t>comprend</a:t>
            </a:r>
            <a:r>
              <a:rPr lang="it-IT" sz="2400" dirty="0"/>
              <a:t> </a:t>
            </a:r>
            <a:r>
              <a:rPr lang="it-IT" sz="2400" dirty="0" err="1"/>
              <a:t>bien</a:t>
            </a:r>
            <a:r>
              <a:rPr lang="it-IT" sz="2400" dirty="0"/>
              <a:t>, il ne </a:t>
            </a:r>
            <a:r>
              <a:rPr lang="it-IT" sz="2400" dirty="0" err="1"/>
              <a:t>peut</a:t>
            </a:r>
            <a:r>
              <a:rPr lang="it-IT" sz="2400" dirty="0"/>
              <a:t> </a:t>
            </a:r>
            <a:r>
              <a:rPr lang="it-IT" sz="2400" dirty="0" err="1"/>
              <a:t>que</a:t>
            </a:r>
            <a:r>
              <a:rPr lang="it-IT" sz="2400" dirty="0"/>
              <a:t> </a:t>
            </a:r>
            <a:r>
              <a:rPr lang="it-IT" sz="2400" dirty="0" err="1"/>
              <a:t>susciter</a:t>
            </a:r>
            <a:r>
              <a:rPr lang="it-IT" sz="2400" dirty="0"/>
              <a:t> l’</a:t>
            </a:r>
            <a:r>
              <a:rPr lang="it-IT" sz="2400" dirty="0" err="1"/>
              <a:t>adhésion</a:t>
            </a:r>
            <a:r>
              <a:rPr lang="it-IT" sz="2400" dirty="0"/>
              <a:t>. Mais </a:t>
            </a:r>
            <a:r>
              <a:rPr lang="it-IT" sz="2400" dirty="0" err="1"/>
              <a:t>encore</a:t>
            </a:r>
            <a:r>
              <a:rPr lang="it-IT" sz="2400" dirty="0"/>
              <a:t> </a:t>
            </a:r>
            <a:r>
              <a:rPr lang="it-IT" sz="2400" dirty="0" err="1"/>
              <a:t>faut</a:t>
            </a:r>
            <a:r>
              <a:rPr lang="it-IT" sz="2400" dirty="0"/>
              <a:t>-il </a:t>
            </a:r>
            <a:r>
              <a:rPr lang="it-IT" sz="2400" dirty="0" err="1"/>
              <a:t>qu’il</a:t>
            </a:r>
            <a:r>
              <a:rPr lang="it-IT" sz="2400" dirty="0"/>
              <a:t> </a:t>
            </a:r>
            <a:r>
              <a:rPr lang="it-IT" sz="2400" dirty="0" err="1"/>
              <a:t>soit</a:t>
            </a:r>
            <a:r>
              <a:rPr lang="it-IT" sz="2400" dirty="0"/>
              <a:t> </a:t>
            </a:r>
            <a:r>
              <a:rPr lang="it-IT" sz="2400" dirty="0" err="1"/>
              <a:t>bien</a:t>
            </a:r>
            <a:r>
              <a:rPr lang="it-IT" sz="2400" dirty="0"/>
              <a:t> </a:t>
            </a:r>
            <a:r>
              <a:rPr lang="it-IT" sz="2400" dirty="0" err="1"/>
              <a:t>représenté</a:t>
            </a:r>
            <a:r>
              <a:rPr lang="it-IT" sz="2400" dirty="0"/>
              <a:t> </a:t>
            </a:r>
            <a:r>
              <a:rPr lang="it-IT" sz="2400" dirty="0" err="1"/>
              <a:t>quand</a:t>
            </a:r>
            <a:r>
              <a:rPr lang="it-IT" sz="2400" dirty="0"/>
              <a:t> </a:t>
            </a:r>
            <a:r>
              <a:rPr lang="it-IT" sz="2400" dirty="0" err="1"/>
              <a:t>les</a:t>
            </a:r>
            <a:r>
              <a:rPr lang="it-IT" sz="2400" dirty="0"/>
              <a:t> </a:t>
            </a:r>
            <a:r>
              <a:rPr lang="it-IT" sz="2400" dirty="0" err="1"/>
              <a:t>dirigeants</a:t>
            </a:r>
            <a:r>
              <a:rPr lang="it-IT" sz="2400" dirty="0"/>
              <a:t> </a:t>
            </a:r>
            <a:r>
              <a:rPr lang="it-IT" sz="2400" dirty="0" err="1"/>
              <a:t>du</a:t>
            </a:r>
            <a:r>
              <a:rPr lang="it-IT" sz="2400" dirty="0"/>
              <a:t> </a:t>
            </a:r>
            <a:r>
              <a:rPr lang="it-IT" sz="2400" dirty="0" err="1"/>
              <a:t>pays</a:t>
            </a:r>
            <a:r>
              <a:rPr lang="it-IT" sz="2400" dirty="0"/>
              <a:t> en </a:t>
            </a:r>
            <a:r>
              <a:rPr lang="it-IT" sz="2400" dirty="0" err="1"/>
              <a:t>parlent</a:t>
            </a:r>
            <a:r>
              <a:rPr lang="it-IT" sz="2400" dirty="0"/>
              <a:t>. </a:t>
            </a:r>
            <a:r>
              <a:rPr lang="it-IT" sz="2400" dirty="0" err="1"/>
              <a:t>Quand</a:t>
            </a:r>
            <a:r>
              <a:rPr lang="it-IT" sz="2400" dirty="0"/>
              <a:t> M. </a:t>
            </a:r>
            <a:r>
              <a:rPr lang="it-IT" sz="2400" dirty="0" err="1"/>
              <a:t>Darmanin</a:t>
            </a:r>
            <a:r>
              <a:rPr lang="it-IT" sz="2400" dirty="0"/>
              <a:t>, qui porte ce </a:t>
            </a:r>
            <a:r>
              <a:rPr lang="it-IT" sz="2400" dirty="0" err="1"/>
              <a:t>projet</a:t>
            </a:r>
            <a:r>
              <a:rPr lang="it-IT" sz="2400" dirty="0"/>
              <a:t> de </a:t>
            </a:r>
            <a:r>
              <a:rPr lang="it-IT" sz="2400" dirty="0" err="1"/>
              <a:t>loi</a:t>
            </a:r>
            <a:r>
              <a:rPr lang="it-IT" sz="2400" dirty="0"/>
              <a:t>, ose dire, </a:t>
            </a:r>
            <a:r>
              <a:rPr lang="it-IT" sz="2400" dirty="0" err="1"/>
              <a:t>après</a:t>
            </a:r>
            <a:r>
              <a:rPr lang="it-IT" sz="2400" dirty="0"/>
              <a:t> l’</a:t>
            </a:r>
            <a:r>
              <a:rPr lang="it-IT" sz="2400" dirty="0" err="1"/>
              <a:t>assassinat</a:t>
            </a:r>
            <a:r>
              <a:rPr lang="it-IT" sz="2400" dirty="0"/>
              <a:t> de ­Samuel </a:t>
            </a:r>
            <a:r>
              <a:rPr lang="it-IT" sz="2400" dirty="0" err="1"/>
              <a:t>Paty</a:t>
            </a:r>
            <a:r>
              <a:rPr lang="it-IT" sz="2400" dirty="0"/>
              <a:t>, </a:t>
            </a:r>
            <a:r>
              <a:rPr lang="it-IT" sz="2400" dirty="0" err="1"/>
              <a:t>qu’il</a:t>
            </a:r>
            <a:r>
              <a:rPr lang="it-IT" sz="2400" dirty="0"/>
              <a:t> est </a:t>
            </a:r>
            <a:r>
              <a:rPr lang="it-IT" sz="2400" dirty="0" err="1"/>
              <a:t>choqué</a:t>
            </a:r>
            <a:r>
              <a:rPr lang="it-IT" sz="2400" dirty="0"/>
              <a:t> de l’</a:t>
            </a:r>
            <a:r>
              <a:rPr lang="it-IT" sz="2400" dirty="0" err="1"/>
              <a:t>existence</a:t>
            </a:r>
            <a:r>
              <a:rPr lang="it-IT" sz="2400" dirty="0"/>
              <a:t> de </a:t>
            </a:r>
            <a:r>
              <a:rPr lang="it-IT" sz="2400" dirty="0" err="1"/>
              <a:t>rayons</a:t>
            </a:r>
            <a:r>
              <a:rPr lang="it-IT" sz="2400" dirty="0"/>
              <a:t> </a:t>
            </a:r>
            <a:r>
              <a:rPr lang="it-IT" sz="2400" dirty="0" err="1"/>
              <a:t>halal</a:t>
            </a:r>
            <a:r>
              <a:rPr lang="it-IT" sz="2400" dirty="0"/>
              <a:t> </a:t>
            </a:r>
            <a:r>
              <a:rPr lang="it-IT" sz="2400" dirty="0" err="1"/>
              <a:t>ou</a:t>
            </a:r>
            <a:r>
              <a:rPr lang="it-IT" sz="2400" dirty="0"/>
              <a:t> </a:t>
            </a:r>
            <a:r>
              <a:rPr lang="it-IT" sz="2400" dirty="0" err="1"/>
              <a:t>casher</a:t>
            </a:r>
            <a:r>
              <a:rPr lang="it-IT" sz="2400" dirty="0"/>
              <a:t> </a:t>
            </a:r>
            <a:r>
              <a:rPr lang="it-IT" sz="2400" dirty="0" err="1"/>
              <a:t>dans</a:t>
            </a:r>
            <a:r>
              <a:rPr lang="it-IT" sz="2400" dirty="0"/>
              <a:t> </a:t>
            </a:r>
            <a:r>
              <a:rPr lang="it-IT" sz="2400" dirty="0" err="1"/>
              <a:t>les</a:t>
            </a:r>
            <a:r>
              <a:rPr lang="it-IT" sz="2400" dirty="0"/>
              <a:t> </a:t>
            </a:r>
            <a:r>
              <a:rPr lang="it-IT" sz="2400" dirty="0" err="1"/>
              <a:t>supermarchés</a:t>
            </a:r>
            <a:r>
              <a:rPr lang="it-IT" sz="2400" dirty="0"/>
              <a:t>, c’est une </a:t>
            </a:r>
            <a:r>
              <a:rPr lang="it-IT" sz="2400" dirty="0" err="1"/>
              <a:t>violation</a:t>
            </a:r>
            <a:r>
              <a:rPr lang="it-IT" sz="2400" dirty="0"/>
              <a:t> de l’esprit et de la lettre de </a:t>
            </a:r>
            <a:r>
              <a:rPr lang="it-IT" sz="2400" dirty="0" err="1"/>
              <a:t>notre</a:t>
            </a:r>
            <a:r>
              <a:rPr lang="it-IT" sz="2400" dirty="0"/>
              <a:t> </a:t>
            </a:r>
            <a:r>
              <a:rPr lang="it-IT" sz="2400" dirty="0" err="1"/>
              <a:t>droit</a:t>
            </a:r>
            <a:r>
              <a:rPr lang="it-IT" sz="2400" dirty="0"/>
              <a:t> qui </a:t>
            </a:r>
            <a:r>
              <a:rPr lang="it-IT" sz="2400" dirty="0" err="1"/>
              <a:t>choque</a:t>
            </a:r>
            <a:r>
              <a:rPr lang="it-IT" sz="2400" dirty="0"/>
              <a:t> </a:t>
            </a:r>
            <a:r>
              <a:rPr lang="it-IT" sz="2400" dirty="0" err="1"/>
              <a:t>dans</a:t>
            </a:r>
            <a:r>
              <a:rPr lang="it-IT" sz="2400" dirty="0"/>
              <a:t> le monde </a:t>
            </a:r>
            <a:r>
              <a:rPr lang="it-IT" sz="2400" dirty="0" err="1"/>
              <a:t>entier</a:t>
            </a:r>
            <a:r>
              <a:rPr lang="it-IT" sz="2400" dirty="0"/>
              <a:t>. D’</a:t>
            </a:r>
            <a:r>
              <a:rPr lang="it-IT" sz="2400" dirty="0" err="1"/>
              <a:t>autant</a:t>
            </a:r>
            <a:r>
              <a:rPr lang="it-IT" sz="2400" dirty="0"/>
              <a:t> plus </a:t>
            </a:r>
            <a:r>
              <a:rPr lang="it-IT" sz="2400" dirty="0" err="1"/>
              <a:t>qu’il</a:t>
            </a:r>
            <a:r>
              <a:rPr lang="it-IT" sz="2400" dirty="0"/>
              <a:t> n’est ni </a:t>
            </a:r>
            <a:r>
              <a:rPr lang="it-IT" sz="2400" dirty="0" err="1"/>
              <a:t>corrigé</a:t>
            </a:r>
            <a:r>
              <a:rPr lang="it-IT" sz="2400" dirty="0"/>
              <a:t> ni </a:t>
            </a:r>
            <a:r>
              <a:rPr lang="it-IT" sz="2400" dirty="0" err="1"/>
              <a:t>démenti</a:t>
            </a:r>
            <a:r>
              <a:rPr lang="it-IT" sz="2400" dirty="0"/>
              <a:t> par une </a:t>
            </a:r>
            <a:r>
              <a:rPr lang="it-IT" sz="2400" dirty="0" err="1"/>
              <a:t>autorité</a:t>
            </a:r>
            <a:r>
              <a:rPr lang="it-IT" sz="2400" dirty="0"/>
              <a:t> ­</a:t>
            </a:r>
            <a:r>
              <a:rPr lang="it-IT" sz="2400" dirty="0" err="1"/>
              <a:t>supérieure</a:t>
            </a:r>
            <a:r>
              <a:rPr lang="it-IT" sz="2400" dirty="0"/>
              <a:t>. De </a:t>
            </a:r>
            <a:r>
              <a:rPr lang="it-IT" sz="2400" dirty="0" err="1"/>
              <a:t>même</a:t>
            </a:r>
            <a:r>
              <a:rPr lang="it-IT" sz="2400" dirty="0"/>
              <a:t> </a:t>
            </a:r>
            <a:r>
              <a:rPr lang="it-IT" sz="2400" dirty="0" err="1"/>
              <a:t>quand</a:t>
            </a:r>
            <a:r>
              <a:rPr lang="it-IT" sz="2400" dirty="0"/>
              <a:t> M. </a:t>
            </a:r>
            <a:r>
              <a:rPr lang="it-IT" sz="2400" dirty="0" err="1"/>
              <a:t>Blanquer</a:t>
            </a:r>
            <a:r>
              <a:rPr lang="it-IT" sz="2400" dirty="0"/>
              <a:t> </a:t>
            </a:r>
            <a:r>
              <a:rPr lang="it-IT" sz="2400" dirty="0" err="1"/>
              <a:t>fait</a:t>
            </a:r>
            <a:r>
              <a:rPr lang="it-IT" sz="2400" dirty="0"/>
              <a:t> </a:t>
            </a:r>
            <a:r>
              <a:rPr lang="it-IT" sz="2400" dirty="0" err="1"/>
              <a:t>des</a:t>
            </a:r>
            <a:r>
              <a:rPr lang="it-IT" sz="2400" dirty="0"/>
              <a:t> </a:t>
            </a:r>
            <a:r>
              <a:rPr lang="it-IT" sz="2400" dirty="0" err="1"/>
              <a:t>remarques</a:t>
            </a:r>
            <a:r>
              <a:rPr lang="it-IT" sz="2400" dirty="0"/>
              <a:t> </a:t>
            </a:r>
            <a:r>
              <a:rPr lang="it-IT" sz="2400" dirty="0" err="1"/>
              <a:t>négatives</a:t>
            </a:r>
            <a:r>
              <a:rPr lang="it-IT" sz="2400" dirty="0"/>
              <a:t> </a:t>
            </a:r>
            <a:r>
              <a:rPr lang="it-IT" sz="2400" dirty="0" err="1"/>
              <a:t>sur</a:t>
            </a:r>
            <a:r>
              <a:rPr lang="it-IT" sz="2400" dirty="0"/>
              <a:t> </a:t>
            </a:r>
            <a:r>
              <a:rPr lang="it-IT" sz="2400" dirty="0" err="1"/>
              <a:t>des</a:t>
            </a:r>
            <a:r>
              <a:rPr lang="it-IT" sz="2400" dirty="0"/>
              <a:t> femmes </a:t>
            </a:r>
            <a:r>
              <a:rPr lang="it-IT" sz="2400" dirty="0" err="1"/>
              <a:t>voilées</a:t>
            </a:r>
            <a:r>
              <a:rPr lang="it-IT" sz="2400" dirty="0"/>
              <a:t>, </a:t>
            </a:r>
            <a:r>
              <a:rPr lang="it-IT" sz="2400" dirty="0" err="1"/>
              <a:t>mères</a:t>
            </a:r>
            <a:r>
              <a:rPr lang="it-IT" sz="2400" dirty="0"/>
              <a:t> d’</a:t>
            </a:r>
            <a:r>
              <a:rPr lang="it-IT" sz="2400" dirty="0" err="1"/>
              <a:t>élèves</a:t>
            </a:r>
            <a:r>
              <a:rPr lang="it-IT" sz="2400" dirty="0"/>
              <a:t>, qui </a:t>
            </a:r>
            <a:r>
              <a:rPr lang="it-IT" sz="2400" dirty="0" err="1"/>
              <a:t>respectent</a:t>
            </a:r>
            <a:r>
              <a:rPr lang="it-IT" sz="2400" dirty="0"/>
              <a:t> la </a:t>
            </a:r>
            <a:r>
              <a:rPr lang="it-IT" sz="2400" dirty="0" err="1"/>
              <a:t>loi</a:t>
            </a:r>
            <a:r>
              <a:rPr lang="it-IT" sz="2400" dirty="0"/>
              <a:t>. </a:t>
            </a:r>
            <a:r>
              <a:rPr lang="it-IT" sz="2400" dirty="0" err="1"/>
              <a:t>Comment</a:t>
            </a:r>
            <a:r>
              <a:rPr lang="it-IT" sz="2400" dirty="0"/>
              <a:t> </a:t>
            </a:r>
            <a:r>
              <a:rPr lang="it-IT" sz="2400" dirty="0" err="1"/>
              <a:t>peut</a:t>
            </a:r>
            <a:r>
              <a:rPr lang="it-IT" sz="2400" dirty="0"/>
              <a:t>-il </a:t>
            </a:r>
            <a:r>
              <a:rPr lang="it-IT" sz="2400" dirty="0" err="1"/>
              <a:t>demander</a:t>
            </a:r>
            <a:r>
              <a:rPr lang="it-IT" sz="2400" dirty="0"/>
              <a:t> </a:t>
            </a:r>
            <a:r>
              <a:rPr lang="it-IT" sz="2400" dirty="0" err="1"/>
              <a:t>ensuite</a:t>
            </a:r>
            <a:r>
              <a:rPr lang="it-IT" sz="2400" dirty="0"/>
              <a:t> </a:t>
            </a:r>
            <a:r>
              <a:rPr lang="it-IT" sz="2400" dirty="0" err="1"/>
              <a:t>aux</a:t>
            </a:r>
            <a:r>
              <a:rPr lang="it-IT" sz="2400" dirty="0"/>
              <a:t> </a:t>
            </a:r>
            <a:r>
              <a:rPr lang="it-IT" sz="2400" dirty="0" err="1"/>
              <a:t>élèves</a:t>
            </a:r>
            <a:r>
              <a:rPr lang="it-IT" sz="2400" dirty="0"/>
              <a:t> de </a:t>
            </a:r>
            <a:r>
              <a:rPr lang="it-IT" sz="2400" dirty="0" err="1"/>
              <a:t>respecter</a:t>
            </a:r>
            <a:r>
              <a:rPr lang="it-IT" sz="2400" dirty="0"/>
              <a:t> la </a:t>
            </a:r>
            <a:r>
              <a:rPr lang="it-IT" sz="2400" dirty="0" err="1"/>
              <a:t>loi</a:t>
            </a:r>
            <a:r>
              <a:rPr lang="it-IT" sz="2400" dirty="0"/>
              <a:t>, si lui-</a:t>
            </a:r>
            <a:r>
              <a:rPr lang="it-IT" sz="2400" dirty="0" err="1"/>
              <a:t>même</a:t>
            </a:r>
            <a:r>
              <a:rPr lang="it-IT" sz="2400" dirty="0"/>
              <a:t>, le ministre </a:t>
            </a:r>
            <a:r>
              <a:rPr lang="it-IT" sz="2400" dirty="0" err="1"/>
              <a:t>chargé</a:t>
            </a:r>
            <a:r>
              <a:rPr lang="it-IT" sz="2400" dirty="0"/>
              <a:t> de l’</a:t>
            </a:r>
            <a:r>
              <a:rPr lang="it-IT" sz="2400" dirty="0" err="1"/>
              <a:t>enseigner</a:t>
            </a:r>
            <a:r>
              <a:rPr lang="it-IT" sz="2400" dirty="0"/>
              <a:t>, la </a:t>
            </a:r>
            <a:r>
              <a:rPr lang="it-IT" sz="2400" dirty="0" err="1"/>
              <a:t>cri­tique</a:t>
            </a:r>
            <a:r>
              <a:rPr lang="it-IT" sz="2400" dirty="0"/>
              <a:t>  ?</a:t>
            </a:r>
          </a:p>
          <a:p>
            <a:endParaRPr lang="fr-CA" sz="2400" dirty="0"/>
          </a:p>
        </p:txBody>
      </p:sp>
    </p:spTree>
    <p:extLst>
      <p:ext uri="{BB962C8B-B14F-4D97-AF65-F5344CB8AC3E}">
        <p14:creationId xmlns:p14="http://schemas.microsoft.com/office/powerpoint/2010/main" val="1968002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Points</a:t>
            </a:r>
            <a:r>
              <a:rPr lang="it-IT" sz="2800" dirty="0"/>
              <a:t> d’</a:t>
            </a:r>
            <a:r>
              <a:rPr lang="it-IT" sz="2800" dirty="0" err="1"/>
              <a:t>appui</a:t>
            </a:r>
            <a:r>
              <a:rPr lang="it-IT" sz="2800" dirty="0"/>
              <a:t/>
            </a:r>
            <a:br>
              <a:rPr lang="it-IT" sz="2800" dirty="0"/>
            </a:br>
            <a:r>
              <a:rPr lang="it-IT" sz="2800" dirty="0" err="1"/>
              <a:t>Loi</a:t>
            </a:r>
            <a:r>
              <a:rPr lang="it-IT" sz="2800" dirty="0"/>
              <a:t> </a:t>
            </a:r>
            <a:r>
              <a:rPr lang="it-IT" sz="2800" dirty="0"/>
              <a:t>de </a:t>
            </a:r>
            <a:r>
              <a:rPr lang="it-IT" sz="2800" dirty="0"/>
              <a:t>1905</a:t>
            </a:r>
            <a:endParaRPr lang="fr-CA" sz="2800" dirty="0"/>
          </a:p>
        </p:txBody>
      </p:sp>
      <p:sp>
        <p:nvSpPr>
          <p:cNvPr id="3" name="Segnaposto contenuto 2"/>
          <p:cNvSpPr>
            <a:spLocks noGrp="1"/>
          </p:cNvSpPr>
          <p:nvPr>
            <p:ph idx="1"/>
          </p:nvPr>
        </p:nvSpPr>
        <p:spPr/>
        <p:txBody>
          <a:bodyPr>
            <a:normAutofit/>
          </a:bodyPr>
          <a:lstStyle/>
          <a:p>
            <a:pPr algn="just"/>
            <a:r>
              <a:rPr lang="it-IT" sz="2400" dirty="0" err="1"/>
              <a:t>Avec</a:t>
            </a:r>
            <a:r>
              <a:rPr lang="it-IT" sz="2400" dirty="0"/>
              <a:t> la </a:t>
            </a:r>
            <a:r>
              <a:rPr lang="it-IT" sz="2400" dirty="0" err="1"/>
              <a:t>loi</a:t>
            </a:r>
            <a:r>
              <a:rPr lang="it-IT" sz="2400" dirty="0"/>
              <a:t> de 1905, un </a:t>
            </a:r>
            <a:r>
              <a:rPr lang="it-IT" sz="2400" dirty="0" err="1"/>
              <a:t>nouvel</a:t>
            </a:r>
            <a:r>
              <a:rPr lang="it-IT" sz="2400" dirty="0"/>
              <a:t> </a:t>
            </a:r>
            <a:r>
              <a:rPr lang="it-IT" sz="2400" dirty="0" err="1"/>
              <a:t>équilibre</a:t>
            </a:r>
            <a:r>
              <a:rPr lang="it-IT" sz="2400" dirty="0"/>
              <a:t> est </a:t>
            </a:r>
            <a:r>
              <a:rPr lang="it-IT" sz="2400" dirty="0" err="1"/>
              <a:t>institué</a:t>
            </a:r>
            <a:r>
              <a:rPr lang="it-IT" sz="2400" dirty="0"/>
              <a:t> </a:t>
            </a:r>
            <a:r>
              <a:rPr lang="it-IT" sz="2400" dirty="0" err="1"/>
              <a:t>entre</a:t>
            </a:r>
            <a:r>
              <a:rPr lang="it-IT" sz="2400" dirty="0"/>
              <a:t> l’</a:t>
            </a:r>
            <a:r>
              <a:rPr lang="it-IT" sz="2400" dirty="0" err="1"/>
              <a:t>État</a:t>
            </a:r>
            <a:r>
              <a:rPr lang="it-IT" sz="2400" dirty="0"/>
              <a:t>, la </a:t>
            </a:r>
            <a:r>
              <a:rPr lang="it-IT" sz="2400" dirty="0" err="1"/>
              <a:t>société</a:t>
            </a:r>
            <a:r>
              <a:rPr lang="it-IT" sz="2400" dirty="0"/>
              <a:t> et </a:t>
            </a:r>
            <a:r>
              <a:rPr lang="it-IT" sz="2400" dirty="0" err="1"/>
              <a:t>les</a:t>
            </a:r>
            <a:r>
              <a:rPr lang="it-IT" sz="2400" dirty="0"/>
              <a:t> </a:t>
            </a:r>
            <a:r>
              <a:rPr lang="it-IT" sz="2400" dirty="0" err="1"/>
              <a:t>religions</a:t>
            </a:r>
            <a:r>
              <a:rPr lang="it-IT" sz="2400" dirty="0"/>
              <a:t>. </a:t>
            </a:r>
            <a:r>
              <a:rPr lang="it-IT" sz="2400" dirty="0"/>
              <a:t>Elle </a:t>
            </a:r>
            <a:r>
              <a:rPr lang="it-IT" sz="2400" dirty="0"/>
              <a:t>est </a:t>
            </a:r>
            <a:r>
              <a:rPr lang="it-IT" sz="2400" dirty="0" err="1"/>
              <a:t>devenue</a:t>
            </a:r>
            <a:r>
              <a:rPr lang="it-IT" sz="2400" dirty="0"/>
              <a:t> un principe à </a:t>
            </a:r>
            <a:r>
              <a:rPr lang="it-IT" sz="2400" dirty="0" err="1"/>
              <a:t>valeur</a:t>
            </a:r>
            <a:r>
              <a:rPr lang="it-IT" sz="2400" dirty="0"/>
              <a:t> </a:t>
            </a:r>
            <a:r>
              <a:rPr lang="it-IT" sz="2400" dirty="0" err="1"/>
              <a:t>constitutionnelle</a:t>
            </a:r>
            <a:r>
              <a:rPr lang="it-IT" sz="2400" dirty="0"/>
              <a:t> </a:t>
            </a:r>
            <a:r>
              <a:rPr lang="it-IT" sz="2400" dirty="0" err="1"/>
              <a:t>avec</a:t>
            </a:r>
            <a:r>
              <a:rPr lang="it-IT" sz="2400" dirty="0"/>
              <a:t> </a:t>
            </a:r>
            <a:r>
              <a:rPr lang="it-IT" sz="2400" dirty="0" err="1"/>
              <a:t>les</a:t>
            </a:r>
            <a:r>
              <a:rPr lang="it-IT" sz="2400" dirty="0"/>
              <a:t> </a:t>
            </a:r>
            <a:r>
              <a:rPr lang="it-IT" sz="2400" dirty="0" err="1"/>
              <a:t>Constitutions</a:t>
            </a:r>
            <a:r>
              <a:rPr lang="it-IT" sz="2400" dirty="0"/>
              <a:t> </a:t>
            </a:r>
            <a:r>
              <a:rPr lang="it-IT" sz="2400" dirty="0" err="1"/>
              <a:t>du</a:t>
            </a:r>
            <a:r>
              <a:rPr lang="it-IT" sz="2400" dirty="0"/>
              <a:t> 27 </a:t>
            </a:r>
            <a:r>
              <a:rPr lang="it-IT" sz="2400" dirty="0" err="1"/>
              <a:t>octobre</a:t>
            </a:r>
            <a:r>
              <a:rPr lang="it-IT" sz="2400" dirty="0"/>
              <a:t> 1946 (</a:t>
            </a:r>
            <a:r>
              <a:rPr lang="it-IT" sz="2400" dirty="0" err="1"/>
              <a:t>IVe</a:t>
            </a:r>
            <a:r>
              <a:rPr lang="it-IT" sz="2400" dirty="0"/>
              <a:t> </a:t>
            </a:r>
            <a:r>
              <a:rPr lang="it-IT" sz="2400" dirty="0" err="1"/>
              <a:t>République</a:t>
            </a:r>
            <a:r>
              <a:rPr lang="it-IT" sz="2400" dirty="0"/>
              <a:t>) et </a:t>
            </a:r>
            <a:r>
              <a:rPr lang="it-IT" sz="2400" dirty="0" err="1"/>
              <a:t>du</a:t>
            </a:r>
            <a:r>
              <a:rPr lang="it-IT" sz="2400" dirty="0"/>
              <a:t> 4 </a:t>
            </a:r>
            <a:r>
              <a:rPr lang="it-IT" sz="2400" dirty="0" err="1"/>
              <a:t>octobre</a:t>
            </a:r>
            <a:r>
              <a:rPr lang="it-IT" sz="2400" dirty="0"/>
              <a:t> 1958 (Ve </a:t>
            </a:r>
            <a:r>
              <a:rPr lang="it-IT" sz="2400" dirty="0" err="1"/>
              <a:t>République</a:t>
            </a:r>
            <a:r>
              <a:rPr lang="it-IT" sz="2400" dirty="0"/>
              <a:t>)</a:t>
            </a:r>
            <a:r>
              <a:rPr lang="it-IT" sz="2400" dirty="0"/>
              <a:t>.</a:t>
            </a:r>
          </a:p>
          <a:p>
            <a:pPr algn="just"/>
            <a:endParaRPr lang="it-IT" sz="2400" dirty="0"/>
          </a:p>
          <a:p>
            <a:pPr algn="just"/>
            <a:r>
              <a:rPr lang="it-IT" sz="2400" dirty="0" err="1"/>
              <a:t>Depuis</a:t>
            </a:r>
            <a:r>
              <a:rPr lang="it-IT" sz="2400" dirty="0"/>
              <a:t> 2011, le 9 </a:t>
            </a:r>
            <a:r>
              <a:rPr lang="it-IT" sz="2400" dirty="0" err="1"/>
              <a:t>décembre</a:t>
            </a:r>
            <a:r>
              <a:rPr lang="it-IT" sz="2400" dirty="0"/>
              <a:t>, jour </a:t>
            </a:r>
            <a:r>
              <a:rPr lang="it-IT" sz="2400" dirty="0" err="1"/>
              <a:t>anniversaire</a:t>
            </a:r>
            <a:r>
              <a:rPr lang="it-IT" sz="2400" dirty="0"/>
              <a:t> de la </a:t>
            </a:r>
            <a:r>
              <a:rPr lang="it-IT" sz="2400" dirty="0" err="1"/>
              <a:t>promulgation</a:t>
            </a:r>
            <a:r>
              <a:rPr lang="it-IT" sz="2400" dirty="0"/>
              <a:t> de la </a:t>
            </a:r>
            <a:r>
              <a:rPr lang="it-IT" sz="2400" dirty="0" err="1"/>
              <a:t>loi</a:t>
            </a:r>
            <a:r>
              <a:rPr lang="it-IT" sz="2400" dirty="0"/>
              <a:t>, est </a:t>
            </a:r>
            <a:r>
              <a:rPr lang="it-IT" sz="2400" dirty="0" err="1"/>
              <a:t>consacré</a:t>
            </a:r>
            <a:r>
              <a:rPr lang="it-IT" sz="2400" dirty="0"/>
              <a:t> "</a:t>
            </a:r>
            <a:r>
              <a:rPr lang="it-IT" sz="2400" dirty="0" err="1"/>
              <a:t>journée</a:t>
            </a:r>
            <a:r>
              <a:rPr lang="it-IT" sz="2400" dirty="0"/>
              <a:t> </a:t>
            </a:r>
            <a:r>
              <a:rPr lang="it-IT" sz="2400" dirty="0" err="1"/>
              <a:t>nationale</a:t>
            </a:r>
            <a:r>
              <a:rPr lang="it-IT" sz="2400" dirty="0"/>
              <a:t> de la </a:t>
            </a:r>
            <a:r>
              <a:rPr lang="it-IT" sz="2400" dirty="0" err="1"/>
              <a:t>laïcité</a:t>
            </a:r>
            <a:r>
              <a:rPr lang="it-IT" sz="2400" dirty="0"/>
              <a:t>".</a:t>
            </a:r>
            <a:endParaRPr lang="fr-CA" sz="2400" dirty="0"/>
          </a:p>
        </p:txBody>
      </p:sp>
    </p:spTree>
    <p:extLst>
      <p:ext uri="{BB962C8B-B14F-4D97-AF65-F5344CB8AC3E}">
        <p14:creationId xmlns:p14="http://schemas.microsoft.com/office/powerpoint/2010/main" val="3479202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Points d’appui</a:t>
            </a:r>
            <a:endParaRPr lang="fr-CA" sz="2800" dirty="0"/>
          </a:p>
        </p:txBody>
      </p:sp>
      <p:sp>
        <p:nvSpPr>
          <p:cNvPr id="3" name="Segnaposto contenuto 2"/>
          <p:cNvSpPr>
            <a:spLocks noGrp="1"/>
          </p:cNvSpPr>
          <p:nvPr>
            <p:ph idx="1"/>
          </p:nvPr>
        </p:nvSpPr>
        <p:spPr/>
        <p:txBody>
          <a:bodyPr>
            <a:normAutofit/>
          </a:bodyPr>
          <a:lstStyle/>
          <a:p>
            <a:pPr algn="just"/>
            <a:r>
              <a:rPr lang="it-IT" sz="2400" dirty="0" err="1"/>
              <a:t>Constitution</a:t>
            </a:r>
            <a:r>
              <a:rPr lang="it-IT" sz="2400" dirty="0"/>
              <a:t> </a:t>
            </a:r>
            <a:r>
              <a:rPr lang="it-IT" sz="2400" dirty="0"/>
              <a:t>1958</a:t>
            </a:r>
          </a:p>
          <a:p>
            <a:pPr algn="just"/>
            <a:r>
              <a:rPr lang="it-IT" sz="2600" dirty="0"/>
              <a:t>Art</a:t>
            </a:r>
            <a:r>
              <a:rPr lang="it-IT" sz="2600" dirty="0"/>
              <a:t>. premier de la </a:t>
            </a:r>
            <a:r>
              <a:rPr lang="it-IT" sz="2600" dirty="0" err="1"/>
              <a:t>Constitution</a:t>
            </a:r>
            <a:endParaRPr lang="it-IT" sz="2600" dirty="0"/>
          </a:p>
          <a:p>
            <a:pPr algn="just"/>
            <a:r>
              <a:rPr lang="it-IT" sz="2600" dirty="0"/>
              <a:t>La France est une </a:t>
            </a:r>
            <a:r>
              <a:rPr lang="it-IT" sz="2600" dirty="0" err="1"/>
              <a:t>République</a:t>
            </a:r>
            <a:r>
              <a:rPr lang="it-IT" sz="2600" dirty="0"/>
              <a:t> </a:t>
            </a:r>
            <a:r>
              <a:rPr lang="it-IT" sz="2600" dirty="0" err="1"/>
              <a:t>indivisible</a:t>
            </a:r>
            <a:r>
              <a:rPr lang="it-IT" sz="2600" dirty="0"/>
              <a:t>, </a:t>
            </a:r>
            <a:r>
              <a:rPr lang="it-IT" sz="2600" b="1" dirty="0" err="1"/>
              <a:t>laïque</a:t>
            </a:r>
            <a:r>
              <a:rPr lang="it-IT" sz="2600" dirty="0"/>
              <a:t>, </a:t>
            </a:r>
            <a:r>
              <a:rPr lang="it-IT" sz="2600" dirty="0" err="1"/>
              <a:t>démocratique</a:t>
            </a:r>
            <a:r>
              <a:rPr lang="it-IT" sz="2600" dirty="0"/>
              <a:t> et sociale. Elle </a:t>
            </a:r>
            <a:r>
              <a:rPr lang="it-IT" sz="2600" dirty="0" err="1"/>
              <a:t>assure</a:t>
            </a:r>
            <a:r>
              <a:rPr lang="it-IT" sz="2600" dirty="0"/>
              <a:t> l'</a:t>
            </a:r>
            <a:r>
              <a:rPr lang="it-IT" sz="2600" dirty="0" err="1"/>
              <a:t>égalité</a:t>
            </a:r>
            <a:r>
              <a:rPr lang="it-IT" sz="2600" dirty="0"/>
              <a:t> </a:t>
            </a:r>
            <a:r>
              <a:rPr lang="it-IT" sz="2600" dirty="0" err="1"/>
              <a:t>devant</a:t>
            </a:r>
            <a:r>
              <a:rPr lang="it-IT" sz="2600" dirty="0"/>
              <a:t> la </a:t>
            </a:r>
            <a:r>
              <a:rPr lang="it-IT" sz="2600" dirty="0" err="1"/>
              <a:t>loi</a:t>
            </a:r>
            <a:r>
              <a:rPr lang="it-IT" sz="2600" dirty="0"/>
              <a:t> de </a:t>
            </a:r>
            <a:r>
              <a:rPr lang="it-IT" sz="2600" dirty="0" err="1"/>
              <a:t>tous</a:t>
            </a:r>
            <a:r>
              <a:rPr lang="it-IT" sz="2600" dirty="0"/>
              <a:t> </a:t>
            </a:r>
            <a:r>
              <a:rPr lang="it-IT" sz="2600" dirty="0" err="1"/>
              <a:t>les</a:t>
            </a:r>
            <a:r>
              <a:rPr lang="it-IT" sz="2600" dirty="0"/>
              <a:t> </a:t>
            </a:r>
            <a:r>
              <a:rPr lang="it-IT" sz="2600" dirty="0" err="1"/>
              <a:t>citoyens</a:t>
            </a:r>
            <a:r>
              <a:rPr lang="it-IT" sz="2600" dirty="0"/>
              <a:t> </a:t>
            </a:r>
            <a:r>
              <a:rPr lang="it-IT" sz="2600" b="1" dirty="0"/>
              <a:t>sans </a:t>
            </a:r>
            <a:r>
              <a:rPr lang="it-IT" sz="2600" b="1" dirty="0" err="1"/>
              <a:t>distinction</a:t>
            </a:r>
            <a:r>
              <a:rPr lang="it-IT" sz="2600" b="1" dirty="0"/>
              <a:t> </a:t>
            </a:r>
            <a:r>
              <a:rPr lang="it-IT" sz="2600" dirty="0"/>
              <a:t>d'origine, de race </a:t>
            </a:r>
            <a:r>
              <a:rPr lang="it-IT" sz="2600" dirty="0" err="1"/>
              <a:t>ou</a:t>
            </a:r>
            <a:r>
              <a:rPr lang="it-IT" sz="2600" dirty="0"/>
              <a:t> </a:t>
            </a:r>
            <a:r>
              <a:rPr lang="it-IT" sz="2600" b="1" dirty="0"/>
              <a:t>de </a:t>
            </a:r>
            <a:r>
              <a:rPr lang="it-IT" sz="2600" b="1" dirty="0" err="1"/>
              <a:t>religion</a:t>
            </a:r>
            <a:r>
              <a:rPr lang="it-IT" sz="2600" b="1" dirty="0"/>
              <a:t>. Elle </a:t>
            </a:r>
            <a:r>
              <a:rPr lang="it-IT" sz="2600" b="1" dirty="0" err="1"/>
              <a:t>respecte</a:t>
            </a:r>
            <a:r>
              <a:rPr lang="it-IT" sz="2600" b="1" dirty="0"/>
              <a:t> </a:t>
            </a:r>
            <a:r>
              <a:rPr lang="it-IT" sz="2600" b="1" dirty="0" err="1"/>
              <a:t>toutes</a:t>
            </a:r>
            <a:r>
              <a:rPr lang="it-IT" sz="2600" b="1" dirty="0"/>
              <a:t> </a:t>
            </a:r>
            <a:r>
              <a:rPr lang="it-IT" sz="2600" b="1" dirty="0" err="1"/>
              <a:t>les</a:t>
            </a:r>
            <a:r>
              <a:rPr lang="it-IT" sz="2600" b="1" dirty="0"/>
              <a:t> </a:t>
            </a:r>
            <a:r>
              <a:rPr lang="it-IT" sz="2600" b="1" dirty="0" err="1"/>
              <a:t>croyances</a:t>
            </a:r>
            <a:r>
              <a:rPr lang="it-IT" sz="2600" dirty="0"/>
              <a:t>. Son </a:t>
            </a:r>
            <a:r>
              <a:rPr lang="it-IT" sz="2600" dirty="0" err="1"/>
              <a:t>organisation</a:t>
            </a:r>
            <a:r>
              <a:rPr lang="it-IT" sz="2600" dirty="0"/>
              <a:t> est </a:t>
            </a:r>
            <a:r>
              <a:rPr lang="it-IT" sz="2600" dirty="0" err="1"/>
              <a:t>décentralisée</a:t>
            </a:r>
            <a:r>
              <a:rPr lang="it-IT" sz="2600" dirty="0"/>
              <a:t>. </a:t>
            </a:r>
            <a:br>
              <a:rPr lang="it-IT" sz="2600" dirty="0"/>
            </a:br>
            <a:r>
              <a:rPr lang="it-IT" sz="2600" dirty="0"/>
              <a:t>La </a:t>
            </a:r>
            <a:r>
              <a:rPr lang="it-IT" sz="2600" dirty="0" err="1"/>
              <a:t>loi</a:t>
            </a:r>
            <a:r>
              <a:rPr lang="it-IT" sz="2600" dirty="0"/>
              <a:t> </a:t>
            </a:r>
            <a:r>
              <a:rPr lang="it-IT" sz="2600" dirty="0" err="1"/>
              <a:t>favorise</a:t>
            </a:r>
            <a:r>
              <a:rPr lang="it-IT" sz="2600" dirty="0"/>
              <a:t> l'</a:t>
            </a:r>
            <a:r>
              <a:rPr lang="it-IT" sz="2600" dirty="0" err="1"/>
              <a:t>égal</a:t>
            </a:r>
            <a:r>
              <a:rPr lang="it-IT" sz="2600" dirty="0"/>
              <a:t> </a:t>
            </a:r>
            <a:r>
              <a:rPr lang="it-IT" sz="2600" dirty="0" err="1"/>
              <a:t>accès</a:t>
            </a:r>
            <a:r>
              <a:rPr lang="it-IT" sz="2600" dirty="0"/>
              <a:t> </a:t>
            </a:r>
            <a:r>
              <a:rPr lang="it-IT" sz="2600" dirty="0" err="1"/>
              <a:t>des</a:t>
            </a:r>
            <a:r>
              <a:rPr lang="it-IT" sz="2600" dirty="0"/>
              <a:t> femmes et </a:t>
            </a:r>
            <a:r>
              <a:rPr lang="it-IT" sz="2600" dirty="0" err="1"/>
              <a:t>des</a:t>
            </a:r>
            <a:r>
              <a:rPr lang="it-IT" sz="2600" dirty="0"/>
              <a:t> </a:t>
            </a:r>
            <a:r>
              <a:rPr lang="it-IT" sz="2600" dirty="0" err="1"/>
              <a:t>hommes</a:t>
            </a:r>
            <a:r>
              <a:rPr lang="it-IT" sz="2600" dirty="0"/>
              <a:t> </a:t>
            </a:r>
            <a:r>
              <a:rPr lang="it-IT" sz="2600" dirty="0" err="1"/>
              <a:t>aux</a:t>
            </a:r>
            <a:r>
              <a:rPr lang="it-IT" sz="2600" dirty="0"/>
              <a:t> </a:t>
            </a:r>
            <a:r>
              <a:rPr lang="it-IT" sz="2600" dirty="0" err="1"/>
              <a:t>mandats</a:t>
            </a:r>
            <a:r>
              <a:rPr lang="it-IT" sz="2600" dirty="0"/>
              <a:t> </a:t>
            </a:r>
            <a:r>
              <a:rPr lang="it-IT" sz="2600" dirty="0" err="1"/>
              <a:t>électoraux</a:t>
            </a:r>
            <a:r>
              <a:rPr lang="it-IT" sz="2600" dirty="0"/>
              <a:t> et </a:t>
            </a:r>
            <a:r>
              <a:rPr lang="it-IT" sz="2600" dirty="0" err="1"/>
              <a:t>fonctions</a:t>
            </a:r>
            <a:r>
              <a:rPr lang="it-IT" sz="2600" dirty="0"/>
              <a:t> </a:t>
            </a:r>
            <a:r>
              <a:rPr lang="it-IT" sz="2600" dirty="0" err="1"/>
              <a:t>électives</a:t>
            </a:r>
            <a:r>
              <a:rPr lang="it-IT" sz="2600" dirty="0"/>
              <a:t>, </a:t>
            </a:r>
            <a:r>
              <a:rPr lang="it-IT" sz="2600" dirty="0" err="1"/>
              <a:t>ainsi</a:t>
            </a:r>
            <a:r>
              <a:rPr lang="it-IT" sz="2600" dirty="0"/>
              <a:t> </a:t>
            </a:r>
            <a:r>
              <a:rPr lang="it-IT" sz="2600" dirty="0" err="1"/>
              <a:t>qu'aux</a:t>
            </a:r>
            <a:r>
              <a:rPr lang="it-IT" sz="2600" dirty="0"/>
              <a:t> </a:t>
            </a:r>
            <a:r>
              <a:rPr lang="it-IT" sz="2600" dirty="0" err="1"/>
              <a:t>responsabilités</a:t>
            </a:r>
            <a:r>
              <a:rPr lang="it-IT" sz="2600" dirty="0"/>
              <a:t> </a:t>
            </a:r>
            <a:r>
              <a:rPr lang="it-IT" sz="2600" dirty="0" err="1"/>
              <a:t>professionnelles</a:t>
            </a:r>
            <a:r>
              <a:rPr lang="it-IT" sz="2600" dirty="0"/>
              <a:t> et </a:t>
            </a:r>
            <a:r>
              <a:rPr lang="it-IT" sz="2600" dirty="0" err="1"/>
              <a:t>sociales</a:t>
            </a:r>
            <a:r>
              <a:rPr lang="it-IT" sz="2600" dirty="0"/>
              <a:t>. </a:t>
            </a:r>
          </a:p>
          <a:p>
            <a:endParaRPr lang="fr-CA" dirty="0"/>
          </a:p>
        </p:txBody>
      </p:sp>
    </p:spTree>
    <p:extLst>
      <p:ext uri="{BB962C8B-B14F-4D97-AF65-F5344CB8AC3E}">
        <p14:creationId xmlns:p14="http://schemas.microsoft.com/office/powerpoint/2010/main" val="3393950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err="1"/>
              <a:t>Constitution</a:t>
            </a:r>
            <a:r>
              <a:rPr lang="it-IT" sz="2400" dirty="0"/>
              <a:t> </a:t>
            </a:r>
            <a:r>
              <a:rPr lang="it-IT" sz="2400" dirty="0" err="1"/>
              <a:t>du</a:t>
            </a:r>
            <a:r>
              <a:rPr lang="it-IT" sz="2400" dirty="0"/>
              <a:t> 27 </a:t>
            </a:r>
            <a:r>
              <a:rPr lang="it-IT" sz="2400" dirty="0" err="1"/>
              <a:t>octobre</a:t>
            </a:r>
            <a:r>
              <a:rPr lang="it-IT" sz="2400" dirty="0"/>
              <a:t> 1946 (</a:t>
            </a:r>
            <a:r>
              <a:rPr lang="it-IT" sz="2400" dirty="0" err="1"/>
              <a:t>IVe</a:t>
            </a:r>
            <a:r>
              <a:rPr lang="it-IT" sz="2400" dirty="0"/>
              <a:t> </a:t>
            </a:r>
            <a:r>
              <a:rPr lang="it-IT" sz="2400" dirty="0" err="1"/>
              <a:t>République</a:t>
            </a:r>
            <a:r>
              <a:rPr lang="it-IT" sz="2400" dirty="0"/>
              <a:t>) </a:t>
            </a:r>
            <a:endParaRPr lang="fr-CA" sz="2400" dirty="0"/>
          </a:p>
        </p:txBody>
      </p:sp>
      <p:sp>
        <p:nvSpPr>
          <p:cNvPr id="3" name="Segnaposto contenuto 2"/>
          <p:cNvSpPr>
            <a:spLocks noGrp="1"/>
          </p:cNvSpPr>
          <p:nvPr>
            <p:ph idx="1"/>
          </p:nvPr>
        </p:nvSpPr>
        <p:spPr/>
        <p:txBody>
          <a:bodyPr>
            <a:normAutofit/>
          </a:bodyPr>
          <a:lstStyle/>
          <a:p>
            <a:r>
              <a:rPr lang="it-IT" sz="2400" dirty="0" err="1"/>
              <a:t>Dans</a:t>
            </a:r>
            <a:r>
              <a:rPr lang="it-IT" sz="2400" dirty="0"/>
              <a:t> le </a:t>
            </a:r>
            <a:r>
              <a:rPr lang="it-IT" sz="2400" dirty="0" err="1"/>
              <a:t>Préambule</a:t>
            </a:r>
            <a:endParaRPr lang="it-IT" sz="2400" dirty="0"/>
          </a:p>
          <a:p>
            <a:r>
              <a:rPr lang="it-IT" sz="2400" dirty="0"/>
              <a:t>La </a:t>
            </a:r>
            <a:r>
              <a:rPr lang="it-IT" sz="2400" dirty="0" err="1"/>
              <a:t>Nation</a:t>
            </a:r>
            <a:r>
              <a:rPr lang="it-IT" sz="2400" dirty="0"/>
              <a:t> </a:t>
            </a:r>
            <a:r>
              <a:rPr lang="it-IT" sz="2400" dirty="0" err="1"/>
              <a:t>garantit</a:t>
            </a:r>
            <a:r>
              <a:rPr lang="it-IT" sz="2400" dirty="0"/>
              <a:t> l'</a:t>
            </a:r>
            <a:r>
              <a:rPr lang="it-IT" sz="2400" dirty="0" err="1"/>
              <a:t>égal</a:t>
            </a:r>
            <a:r>
              <a:rPr lang="it-IT" sz="2400" dirty="0"/>
              <a:t> </a:t>
            </a:r>
            <a:r>
              <a:rPr lang="it-IT" sz="2400" dirty="0" err="1"/>
              <a:t>accès</a:t>
            </a:r>
            <a:r>
              <a:rPr lang="it-IT" sz="2400" dirty="0"/>
              <a:t> de l'enfant et de </a:t>
            </a:r>
            <a:r>
              <a:rPr lang="it-IT" sz="2400" dirty="0" err="1"/>
              <a:t>l'adulte</a:t>
            </a:r>
            <a:r>
              <a:rPr lang="it-IT" sz="2400" dirty="0"/>
              <a:t> à l'</a:t>
            </a:r>
            <a:r>
              <a:rPr lang="it-IT" sz="2400" dirty="0" err="1"/>
              <a:t>instruction</a:t>
            </a:r>
            <a:r>
              <a:rPr lang="it-IT" sz="2400" dirty="0"/>
              <a:t>, à la </a:t>
            </a:r>
            <a:r>
              <a:rPr lang="it-IT" sz="2400" dirty="0" err="1"/>
              <a:t>formation</a:t>
            </a:r>
            <a:r>
              <a:rPr lang="it-IT" sz="2400" dirty="0"/>
              <a:t> </a:t>
            </a:r>
            <a:r>
              <a:rPr lang="it-IT" sz="2400" dirty="0" err="1"/>
              <a:t>professionnelle</a:t>
            </a:r>
            <a:r>
              <a:rPr lang="it-IT" sz="2400" dirty="0"/>
              <a:t> et à la culture. L'</a:t>
            </a:r>
            <a:r>
              <a:rPr lang="it-IT" sz="2400" dirty="0" err="1"/>
              <a:t>organisation</a:t>
            </a:r>
            <a:r>
              <a:rPr lang="it-IT" sz="2400" dirty="0"/>
              <a:t> de l'</a:t>
            </a:r>
            <a:r>
              <a:rPr lang="it-IT" sz="2400" dirty="0" err="1"/>
              <a:t>enseignement</a:t>
            </a:r>
            <a:r>
              <a:rPr lang="it-IT" sz="2400" dirty="0"/>
              <a:t> public </a:t>
            </a:r>
            <a:r>
              <a:rPr lang="it-IT" sz="2400" dirty="0" err="1"/>
              <a:t>gratuit</a:t>
            </a:r>
            <a:r>
              <a:rPr lang="it-IT" sz="2400" dirty="0"/>
              <a:t> et</a:t>
            </a:r>
            <a:r>
              <a:rPr lang="it-IT" sz="2400" b="1" dirty="0"/>
              <a:t> </a:t>
            </a:r>
            <a:r>
              <a:rPr lang="it-IT" sz="2400" b="1" dirty="0" err="1"/>
              <a:t>laïque</a:t>
            </a:r>
            <a:r>
              <a:rPr lang="it-IT" sz="2400" b="1" dirty="0"/>
              <a:t> </a:t>
            </a:r>
            <a:r>
              <a:rPr lang="it-IT" sz="2400" dirty="0"/>
              <a:t>à </a:t>
            </a:r>
            <a:r>
              <a:rPr lang="it-IT" sz="2400" dirty="0" err="1"/>
              <a:t>tous</a:t>
            </a:r>
            <a:r>
              <a:rPr lang="it-IT" sz="2400" dirty="0"/>
              <a:t> </a:t>
            </a:r>
            <a:r>
              <a:rPr lang="it-IT" sz="2400" dirty="0" err="1"/>
              <a:t>les</a:t>
            </a:r>
            <a:r>
              <a:rPr lang="it-IT" sz="2400" dirty="0"/>
              <a:t> </a:t>
            </a:r>
            <a:r>
              <a:rPr lang="it-IT" sz="2400" dirty="0" err="1"/>
              <a:t>degrés</a:t>
            </a:r>
            <a:r>
              <a:rPr lang="it-IT" sz="2400" dirty="0"/>
              <a:t> est un </a:t>
            </a:r>
            <a:r>
              <a:rPr lang="it-IT" sz="2400" b="1" dirty="0" err="1"/>
              <a:t>devoir</a:t>
            </a:r>
            <a:r>
              <a:rPr lang="it-IT" sz="2400" b="1" dirty="0"/>
              <a:t> de l'</a:t>
            </a:r>
            <a:r>
              <a:rPr lang="it-IT" sz="2400" b="1" dirty="0" err="1"/>
              <a:t>Etat</a:t>
            </a:r>
            <a:r>
              <a:rPr lang="it-IT" sz="2400" b="1" dirty="0"/>
              <a:t>.</a:t>
            </a:r>
          </a:p>
          <a:p>
            <a:r>
              <a:rPr lang="it-IT" sz="2400" dirty="0" err="1"/>
              <a:t>Article</a:t>
            </a:r>
            <a:r>
              <a:rPr lang="it-IT" sz="2400" dirty="0"/>
              <a:t> 1. - La France est une </a:t>
            </a:r>
            <a:r>
              <a:rPr lang="it-IT" sz="2400" dirty="0" err="1"/>
              <a:t>République</a:t>
            </a:r>
            <a:r>
              <a:rPr lang="it-IT" sz="2400" dirty="0"/>
              <a:t> </a:t>
            </a:r>
            <a:r>
              <a:rPr lang="it-IT" sz="2400" dirty="0" err="1"/>
              <a:t>indivisible</a:t>
            </a:r>
            <a:r>
              <a:rPr lang="it-IT" sz="2400" dirty="0"/>
              <a:t>,</a:t>
            </a:r>
            <a:r>
              <a:rPr lang="it-IT" sz="2400" b="1" dirty="0"/>
              <a:t> </a:t>
            </a:r>
            <a:r>
              <a:rPr lang="it-IT" sz="2400" b="1" dirty="0" err="1"/>
              <a:t>laïque</a:t>
            </a:r>
            <a:r>
              <a:rPr lang="it-IT" sz="2400" dirty="0"/>
              <a:t>, </a:t>
            </a:r>
            <a:r>
              <a:rPr lang="it-IT" sz="2400" dirty="0" err="1"/>
              <a:t>démocratique</a:t>
            </a:r>
            <a:r>
              <a:rPr lang="it-IT" sz="2400" dirty="0"/>
              <a:t> et sociale.</a:t>
            </a:r>
            <a:endParaRPr lang="fr-CA" sz="2400" dirty="0"/>
          </a:p>
        </p:txBody>
      </p:sp>
    </p:spTree>
    <p:extLst>
      <p:ext uri="{BB962C8B-B14F-4D97-AF65-F5344CB8AC3E}">
        <p14:creationId xmlns:p14="http://schemas.microsoft.com/office/powerpoint/2010/main" val="15390909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Loi</a:t>
            </a:r>
            <a:r>
              <a:rPr lang="it-IT" sz="2800" b="1" dirty="0"/>
              <a:t> </a:t>
            </a:r>
            <a:r>
              <a:rPr lang="it-IT" sz="2800" b="1" dirty="0" err="1"/>
              <a:t>du</a:t>
            </a:r>
            <a:r>
              <a:rPr lang="it-IT" sz="2800" b="1" dirty="0"/>
              <a:t> 9 </a:t>
            </a:r>
            <a:r>
              <a:rPr lang="it-IT" sz="2800" b="1" dirty="0" err="1"/>
              <a:t>décembre</a:t>
            </a:r>
            <a:r>
              <a:rPr lang="it-IT" sz="2800" b="1" dirty="0"/>
              <a:t> 1905 </a:t>
            </a:r>
            <a:endParaRPr lang="fr-CA" sz="2800" dirty="0"/>
          </a:p>
        </p:txBody>
      </p:sp>
      <p:sp>
        <p:nvSpPr>
          <p:cNvPr id="3" name="Segnaposto contenuto 2"/>
          <p:cNvSpPr>
            <a:spLocks noGrp="1"/>
          </p:cNvSpPr>
          <p:nvPr>
            <p:ph idx="1"/>
          </p:nvPr>
        </p:nvSpPr>
        <p:spPr/>
        <p:txBody>
          <a:bodyPr>
            <a:normAutofit fontScale="92500" lnSpcReduction="20000"/>
          </a:bodyPr>
          <a:lstStyle/>
          <a:p>
            <a:pPr algn="just"/>
            <a:r>
              <a:rPr lang="it-IT" sz="2400" b="1" dirty="0" err="1"/>
              <a:t>Loi</a:t>
            </a:r>
            <a:r>
              <a:rPr lang="it-IT" sz="2400" b="1" dirty="0"/>
              <a:t> </a:t>
            </a:r>
            <a:r>
              <a:rPr lang="it-IT" sz="2400" b="1" dirty="0" err="1"/>
              <a:t>du</a:t>
            </a:r>
            <a:r>
              <a:rPr lang="it-IT" sz="2400" b="1" dirty="0"/>
              <a:t> 9 </a:t>
            </a:r>
            <a:r>
              <a:rPr lang="it-IT" sz="2400" b="1" dirty="0" err="1"/>
              <a:t>décembre</a:t>
            </a:r>
            <a:r>
              <a:rPr lang="it-IT" sz="2400" b="1" dirty="0"/>
              <a:t> 1905 </a:t>
            </a:r>
            <a:r>
              <a:rPr lang="it-IT" sz="2400" b="1" dirty="0" err="1"/>
              <a:t>concernant</a:t>
            </a:r>
            <a:r>
              <a:rPr lang="it-IT" sz="2400" b="1" dirty="0"/>
              <a:t> la </a:t>
            </a:r>
            <a:r>
              <a:rPr lang="it-IT" sz="2400" b="1" dirty="0" err="1"/>
              <a:t>séparation</a:t>
            </a:r>
            <a:r>
              <a:rPr lang="it-IT" sz="2400" b="1" dirty="0"/>
              <a:t> </a:t>
            </a:r>
            <a:r>
              <a:rPr lang="it-IT" sz="2400" b="1" dirty="0" err="1"/>
              <a:t>des</a:t>
            </a:r>
            <a:r>
              <a:rPr lang="it-IT" sz="2400" b="1" dirty="0"/>
              <a:t> </a:t>
            </a:r>
            <a:r>
              <a:rPr lang="it-IT" sz="2400" b="1" dirty="0" err="1"/>
              <a:t>Eglises</a:t>
            </a:r>
            <a:r>
              <a:rPr lang="it-IT" sz="2400" b="1" dirty="0"/>
              <a:t> et de l'</a:t>
            </a:r>
            <a:r>
              <a:rPr lang="it-IT" sz="2400" b="1" dirty="0" err="1"/>
              <a:t>Etat</a:t>
            </a:r>
            <a:r>
              <a:rPr lang="it-IT" sz="2400" b="1" dirty="0"/>
              <a:t>.</a:t>
            </a:r>
          </a:p>
          <a:p>
            <a:pPr algn="just"/>
            <a:r>
              <a:rPr lang="it-IT" sz="2400" b="1" dirty="0">
                <a:hlinkClick r:id="rId2"/>
              </a:rPr>
              <a:t>Article 1</a:t>
            </a:r>
            <a:endParaRPr lang="it-IT" sz="2400" b="1" dirty="0"/>
          </a:p>
          <a:p>
            <a:pPr algn="just"/>
            <a:r>
              <a:rPr lang="it-IT" sz="2400" dirty="0"/>
              <a:t>La </a:t>
            </a:r>
            <a:r>
              <a:rPr lang="it-IT" sz="2400" dirty="0" err="1"/>
              <a:t>République</a:t>
            </a:r>
            <a:r>
              <a:rPr lang="it-IT" sz="2400" dirty="0"/>
              <a:t> </a:t>
            </a:r>
            <a:r>
              <a:rPr lang="it-IT" sz="2400" dirty="0" err="1"/>
              <a:t>assure</a:t>
            </a:r>
            <a:r>
              <a:rPr lang="it-IT" sz="2400" dirty="0"/>
              <a:t> la </a:t>
            </a:r>
            <a:r>
              <a:rPr lang="it-IT" sz="2400" dirty="0" err="1"/>
              <a:t>liberté</a:t>
            </a:r>
            <a:r>
              <a:rPr lang="it-IT" sz="2400" dirty="0"/>
              <a:t> de </a:t>
            </a:r>
            <a:r>
              <a:rPr lang="it-IT" sz="2400" dirty="0" err="1"/>
              <a:t>conscience</a:t>
            </a:r>
            <a:r>
              <a:rPr lang="it-IT" sz="2400" dirty="0"/>
              <a:t>. Elle </a:t>
            </a:r>
            <a:r>
              <a:rPr lang="it-IT" sz="2400" dirty="0" err="1"/>
              <a:t>garantit</a:t>
            </a:r>
            <a:r>
              <a:rPr lang="it-IT" sz="2400" dirty="0"/>
              <a:t> le libre </a:t>
            </a:r>
            <a:r>
              <a:rPr lang="it-IT" sz="2400" dirty="0" err="1"/>
              <a:t>exercice</a:t>
            </a:r>
            <a:r>
              <a:rPr lang="it-IT" sz="2400" dirty="0"/>
              <a:t> </a:t>
            </a:r>
            <a:r>
              <a:rPr lang="it-IT" sz="2400" dirty="0" err="1"/>
              <a:t>des</a:t>
            </a:r>
            <a:r>
              <a:rPr lang="it-IT" sz="2400" dirty="0"/>
              <a:t> </a:t>
            </a:r>
            <a:r>
              <a:rPr lang="it-IT" sz="2400" dirty="0" err="1"/>
              <a:t>cultes</a:t>
            </a:r>
            <a:r>
              <a:rPr lang="it-IT" sz="2400" dirty="0"/>
              <a:t> </a:t>
            </a:r>
            <a:r>
              <a:rPr lang="it-IT" sz="2400" dirty="0" err="1"/>
              <a:t>sous</a:t>
            </a:r>
            <a:r>
              <a:rPr lang="it-IT" sz="2400" dirty="0"/>
              <a:t> </a:t>
            </a:r>
            <a:r>
              <a:rPr lang="it-IT" sz="2400" dirty="0" err="1"/>
              <a:t>les</a:t>
            </a:r>
            <a:r>
              <a:rPr lang="it-IT" sz="2400" dirty="0"/>
              <a:t> </a:t>
            </a:r>
            <a:r>
              <a:rPr lang="it-IT" sz="2400" dirty="0" err="1"/>
              <a:t>seules</a:t>
            </a:r>
            <a:r>
              <a:rPr lang="it-IT" sz="2400" dirty="0"/>
              <a:t> </a:t>
            </a:r>
            <a:r>
              <a:rPr lang="it-IT" sz="2400" dirty="0" err="1"/>
              <a:t>restrictions</a:t>
            </a:r>
            <a:r>
              <a:rPr lang="it-IT" sz="2400" dirty="0"/>
              <a:t> </a:t>
            </a:r>
            <a:r>
              <a:rPr lang="it-IT" sz="2400" dirty="0" err="1"/>
              <a:t>édictées</a:t>
            </a:r>
            <a:r>
              <a:rPr lang="it-IT" sz="2400" dirty="0"/>
              <a:t> ci-</a:t>
            </a:r>
            <a:r>
              <a:rPr lang="it-IT" sz="2400" dirty="0" err="1"/>
              <a:t>après</a:t>
            </a:r>
            <a:r>
              <a:rPr lang="it-IT" sz="2400" dirty="0"/>
              <a:t> </a:t>
            </a:r>
            <a:r>
              <a:rPr lang="it-IT" sz="2400" dirty="0" err="1"/>
              <a:t>dans</a:t>
            </a:r>
            <a:r>
              <a:rPr lang="it-IT" sz="2400" dirty="0"/>
              <a:t> l'</a:t>
            </a:r>
            <a:r>
              <a:rPr lang="it-IT" sz="2400" dirty="0" err="1"/>
              <a:t>intérêt</a:t>
            </a:r>
            <a:r>
              <a:rPr lang="it-IT" sz="2400" dirty="0"/>
              <a:t> de l'</a:t>
            </a:r>
            <a:r>
              <a:rPr lang="it-IT" sz="2400" dirty="0" err="1"/>
              <a:t>ordre</a:t>
            </a:r>
            <a:r>
              <a:rPr lang="it-IT" sz="2400" dirty="0"/>
              <a:t> public.</a:t>
            </a:r>
          </a:p>
          <a:p>
            <a:pPr algn="just"/>
            <a:r>
              <a:rPr lang="it-IT" sz="2400" b="1" dirty="0">
                <a:hlinkClick r:id="rId3"/>
              </a:rPr>
              <a:t>Article </a:t>
            </a:r>
            <a:r>
              <a:rPr lang="it-IT" sz="2400" b="1" dirty="0">
                <a:hlinkClick r:id="rId3"/>
              </a:rPr>
              <a:t>2</a:t>
            </a:r>
            <a:endParaRPr lang="it-IT" sz="2400" b="1" dirty="0"/>
          </a:p>
          <a:p>
            <a:pPr algn="just"/>
            <a:r>
              <a:rPr lang="it-IT" sz="2400" dirty="0"/>
              <a:t>La </a:t>
            </a:r>
            <a:r>
              <a:rPr lang="it-IT" sz="2400" dirty="0" err="1"/>
              <a:t>République</a:t>
            </a:r>
            <a:r>
              <a:rPr lang="it-IT" sz="2400" dirty="0"/>
              <a:t> ne </a:t>
            </a:r>
            <a:r>
              <a:rPr lang="it-IT" sz="2400" dirty="0" err="1"/>
              <a:t>reconnaît</a:t>
            </a:r>
            <a:r>
              <a:rPr lang="it-IT" sz="2400" dirty="0"/>
              <a:t>, ne </a:t>
            </a:r>
            <a:r>
              <a:rPr lang="it-IT" sz="2400" dirty="0" err="1"/>
              <a:t>salarie</a:t>
            </a:r>
            <a:r>
              <a:rPr lang="it-IT" sz="2400" dirty="0"/>
              <a:t> ni ne </a:t>
            </a:r>
            <a:r>
              <a:rPr lang="it-IT" sz="2400" dirty="0" err="1"/>
              <a:t>subventionne</a:t>
            </a:r>
            <a:r>
              <a:rPr lang="it-IT" sz="2400" dirty="0"/>
              <a:t> </a:t>
            </a:r>
            <a:r>
              <a:rPr lang="it-IT" sz="2400" dirty="0" err="1"/>
              <a:t>aucun</a:t>
            </a:r>
            <a:r>
              <a:rPr lang="it-IT" sz="2400" dirty="0"/>
              <a:t> culte. En </a:t>
            </a:r>
            <a:r>
              <a:rPr lang="it-IT" sz="2400" dirty="0" err="1"/>
              <a:t>conséquence</a:t>
            </a:r>
            <a:r>
              <a:rPr lang="it-IT" sz="2400" dirty="0"/>
              <a:t>, à partir </a:t>
            </a:r>
            <a:r>
              <a:rPr lang="it-IT" sz="2400" dirty="0" err="1"/>
              <a:t>du</a:t>
            </a:r>
            <a:r>
              <a:rPr lang="it-IT" sz="2400" dirty="0"/>
              <a:t> 1er </a:t>
            </a:r>
            <a:r>
              <a:rPr lang="it-IT" sz="2400" dirty="0" err="1"/>
              <a:t>janvier</a:t>
            </a:r>
            <a:r>
              <a:rPr lang="it-IT" sz="2400" dirty="0"/>
              <a:t> qui </a:t>
            </a:r>
            <a:r>
              <a:rPr lang="it-IT" sz="2400" dirty="0" err="1"/>
              <a:t>suivra</a:t>
            </a:r>
            <a:r>
              <a:rPr lang="it-IT" sz="2400" dirty="0"/>
              <a:t> la </a:t>
            </a:r>
            <a:r>
              <a:rPr lang="it-IT" sz="2400" dirty="0" err="1"/>
              <a:t>promulgation</a:t>
            </a:r>
            <a:r>
              <a:rPr lang="it-IT" sz="2400" dirty="0"/>
              <a:t> de la </a:t>
            </a:r>
            <a:r>
              <a:rPr lang="it-IT" sz="2400" dirty="0" err="1"/>
              <a:t>présente</a:t>
            </a:r>
            <a:r>
              <a:rPr lang="it-IT" sz="2400" dirty="0"/>
              <a:t> </a:t>
            </a:r>
            <a:r>
              <a:rPr lang="it-IT" sz="2400" dirty="0" err="1"/>
              <a:t>loi</a:t>
            </a:r>
            <a:r>
              <a:rPr lang="it-IT" sz="2400" dirty="0"/>
              <a:t>, </a:t>
            </a:r>
            <a:r>
              <a:rPr lang="it-IT" sz="2400" dirty="0" err="1"/>
              <a:t>seront</a:t>
            </a:r>
            <a:r>
              <a:rPr lang="it-IT" sz="2400" dirty="0"/>
              <a:t> </a:t>
            </a:r>
            <a:r>
              <a:rPr lang="it-IT" sz="2400" dirty="0" err="1"/>
              <a:t>supprimées</a:t>
            </a:r>
            <a:r>
              <a:rPr lang="it-IT" sz="2400" dirty="0"/>
              <a:t> </a:t>
            </a:r>
            <a:r>
              <a:rPr lang="it-IT" sz="2400" dirty="0" err="1"/>
              <a:t>des</a:t>
            </a:r>
            <a:r>
              <a:rPr lang="it-IT" sz="2400" dirty="0"/>
              <a:t> </a:t>
            </a:r>
            <a:r>
              <a:rPr lang="it-IT" sz="2400" dirty="0" err="1"/>
              <a:t>budgets</a:t>
            </a:r>
            <a:r>
              <a:rPr lang="it-IT" sz="2400" dirty="0"/>
              <a:t> de l'</a:t>
            </a:r>
            <a:r>
              <a:rPr lang="it-IT" sz="2400" dirty="0" err="1"/>
              <a:t>Etat</a:t>
            </a:r>
            <a:r>
              <a:rPr lang="it-IT" sz="2400" dirty="0"/>
              <a:t>, </a:t>
            </a:r>
            <a:r>
              <a:rPr lang="it-IT" sz="2400" dirty="0" err="1"/>
              <a:t>des</a:t>
            </a:r>
            <a:r>
              <a:rPr lang="it-IT" sz="2400" dirty="0"/>
              <a:t> </a:t>
            </a:r>
            <a:r>
              <a:rPr lang="it-IT" sz="2400" dirty="0" err="1"/>
              <a:t>départements</a:t>
            </a:r>
            <a:r>
              <a:rPr lang="it-IT" sz="2400" dirty="0"/>
              <a:t> et </a:t>
            </a:r>
            <a:r>
              <a:rPr lang="it-IT" sz="2400" dirty="0" err="1"/>
              <a:t>des</a:t>
            </a:r>
            <a:r>
              <a:rPr lang="it-IT" sz="2400" dirty="0"/>
              <a:t> </a:t>
            </a:r>
            <a:r>
              <a:rPr lang="it-IT" sz="2400" dirty="0" err="1"/>
              <a:t>communes</a:t>
            </a:r>
            <a:r>
              <a:rPr lang="it-IT" sz="2400" dirty="0"/>
              <a:t>, </a:t>
            </a:r>
            <a:r>
              <a:rPr lang="it-IT" sz="2400" dirty="0" err="1"/>
              <a:t>toutes</a:t>
            </a:r>
            <a:r>
              <a:rPr lang="it-IT" sz="2400" dirty="0"/>
              <a:t> </a:t>
            </a:r>
            <a:r>
              <a:rPr lang="it-IT" sz="2400" dirty="0" err="1"/>
              <a:t>dépenses</a:t>
            </a:r>
            <a:r>
              <a:rPr lang="it-IT" sz="2400" dirty="0"/>
              <a:t> </a:t>
            </a:r>
            <a:r>
              <a:rPr lang="it-IT" sz="2400" dirty="0" err="1"/>
              <a:t>relatives</a:t>
            </a:r>
            <a:r>
              <a:rPr lang="it-IT" sz="2400" dirty="0"/>
              <a:t> à l'</a:t>
            </a:r>
            <a:r>
              <a:rPr lang="it-IT" sz="2400" dirty="0" err="1"/>
              <a:t>exercice</a:t>
            </a:r>
            <a:r>
              <a:rPr lang="it-IT" sz="2400" dirty="0"/>
              <a:t> </a:t>
            </a:r>
            <a:r>
              <a:rPr lang="it-IT" sz="2400" dirty="0" err="1"/>
              <a:t>des</a:t>
            </a:r>
            <a:r>
              <a:rPr lang="it-IT" sz="2400" dirty="0"/>
              <a:t> </a:t>
            </a:r>
            <a:r>
              <a:rPr lang="it-IT" sz="2400" dirty="0" err="1"/>
              <a:t>cultes</a:t>
            </a:r>
            <a:r>
              <a:rPr lang="it-IT" sz="2400" dirty="0"/>
              <a:t>.</a:t>
            </a:r>
          </a:p>
          <a:p>
            <a:pPr algn="just"/>
            <a:r>
              <a:rPr lang="it-IT" sz="2400" dirty="0" err="1"/>
              <a:t>Pourront</a:t>
            </a:r>
            <a:r>
              <a:rPr lang="it-IT" sz="2400" dirty="0"/>
              <a:t> </a:t>
            </a:r>
            <a:r>
              <a:rPr lang="it-IT" sz="2400" dirty="0" err="1"/>
              <a:t>toutefois</a:t>
            </a:r>
            <a:r>
              <a:rPr lang="it-IT" sz="2400" dirty="0"/>
              <a:t> </a:t>
            </a:r>
            <a:r>
              <a:rPr lang="it-IT" sz="2400" dirty="0" err="1"/>
              <a:t>être</a:t>
            </a:r>
            <a:r>
              <a:rPr lang="it-IT" sz="2400" dirty="0"/>
              <a:t> </a:t>
            </a:r>
            <a:r>
              <a:rPr lang="it-IT" sz="2400" dirty="0" err="1"/>
              <a:t>inscrites</a:t>
            </a:r>
            <a:r>
              <a:rPr lang="it-IT" sz="2400" dirty="0"/>
              <a:t> </a:t>
            </a:r>
            <a:r>
              <a:rPr lang="it-IT" sz="2400" dirty="0" err="1"/>
              <a:t>auxdits</a:t>
            </a:r>
            <a:r>
              <a:rPr lang="it-IT" sz="2400" dirty="0"/>
              <a:t> </a:t>
            </a:r>
            <a:r>
              <a:rPr lang="it-IT" sz="2400" dirty="0" err="1"/>
              <a:t>budgets</a:t>
            </a:r>
            <a:r>
              <a:rPr lang="it-IT" sz="2400" dirty="0"/>
              <a:t> </a:t>
            </a:r>
            <a:r>
              <a:rPr lang="it-IT" sz="2400" dirty="0" err="1"/>
              <a:t>les</a:t>
            </a:r>
            <a:r>
              <a:rPr lang="it-IT" sz="2400" dirty="0"/>
              <a:t> </a:t>
            </a:r>
            <a:r>
              <a:rPr lang="it-IT" sz="2400" dirty="0" err="1"/>
              <a:t>dépenses</a:t>
            </a:r>
            <a:r>
              <a:rPr lang="it-IT" sz="2400" dirty="0"/>
              <a:t> </a:t>
            </a:r>
            <a:r>
              <a:rPr lang="it-IT" sz="2400" dirty="0" err="1"/>
              <a:t>relatives</a:t>
            </a:r>
            <a:r>
              <a:rPr lang="it-IT" sz="2400" dirty="0"/>
              <a:t> à </a:t>
            </a:r>
            <a:r>
              <a:rPr lang="it-IT" sz="2400" dirty="0" err="1"/>
              <a:t>des</a:t>
            </a:r>
            <a:r>
              <a:rPr lang="it-IT" sz="2400" dirty="0"/>
              <a:t> </a:t>
            </a:r>
            <a:r>
              <a:rPr lang="it-IT" sz="2400" dirty="0" err="1"/>
              <a:t>services</a:t>
            </a:r>
            <a:r>
              <a:rPr lang="it-IT" sz="2400" dirty="0"/>
              <a:t> d'</a:t>
            </a:r>
            <a:r>
              <a:rPr lang="it-IT" sz="2400" dirty="0" err="1"/>
              <a:t>aumônerie</a:t>
            </a:r>
            <a:r>
              <a:rPr lang="it-IT" sz="2400" dirty="0"/>
              <a:t> et </a:t>
            </a:r>
            <a:r>
              <a:rPr lang="it-IT" sz="2400" dirty="0" err="1"/>
              <a:t>destinées</a:t>
            </a:r>
            <a:r>
              <a:rPr lang="it-IT" sz="2400" dirty="0"/>
              <a:t> à </a:t>
            </a:r>
            <a:r>
              <a:rPr lang="it-IT" sz="2400" dirty="0" err="1"/>
              <a:t>assurer</a:t>
            </a:r>
            <a:r>
              <a:rPr lang="it-IT" sz="2400" dirty="0"/>
              <a:t> le libre </a:t>
            </a:r>
            <a:r>
              <a:rPr lang="it-IT" sz="2400" dirty="0" err="1"/>
              <a:t>exercice</a:t>
            </a:r>
            <a:r>
              <a:rPr lang="it-IT" sz="2400" dirty="0"/>
              <a:t> </a:t>
            </a:r>
            <a:r>
              <a:rPr lang="it-IT" sz="2400" dirty="0" err="1"/>
              <a:t>des</a:t>
            </a:r>
            <a:r>
              <a:rPr lang="it-IT" sz="2400" dirty="0"/>
              <a:t> </a:t>
            </a:r>
            <a:r>
              <a:rPr lang="it-IT" sz="2400" dirty="0" err="1"/>
              <a:t>cultes</a:t>
            </a:r>
            <a:r>
              <a:rPr lang="it-IT" sz="2400" dirty="0"/>
              <a:t> </a:t>
            </a:r>
            <a:r>
              <a:rPr lang="it-IT" sz="2400" dirty="0" err="1"/>
              <a:t>dans</a:t>
            </a:r>
            <a:r>
              <a:rPr lang="it-IT" sz="2400" dirty="0"/>
              <a:t> </a:t>
            </a:r>
            <a:r>
              <a:rPr lang="it-IT" sz="2400" dirty="0" err="1"/>
              <a:t>les</a:t>
            </a:r>
            <a:r>
              <a:rPr lang="it-IT" sz="2400" dirty="0"/>
              <a:t> </a:t>
            </a:r>
            <a:r>
              <a:rPr lang="it-IT" sz="2400" dirty="0" err="1"/>
              <a:t>établissements</a:t>
            </a:r>
            <a:r>
              <a:rPr lang="it-IT" sz="2400" dirty="0"/>
              <a:t> </a:t>
            </a:r>
            <a:r>
              <a:rPr lang="it-IT" sz="2400" dirty="0" err="1"/>
              <a:t>publics</a:t>
            </a:r>
            <a:r>
              <a:rPr lang="it-IT" sz="2400" dirty="0"/>
              <a:t> </a:t>
            </a:r>
            <a:r>
              <a:rPr lang="it-IT" sz="2400" dirty="0" err="1"/>
              <a:t>tels</a:t>
            </a:r>
            <a:r>
              <a:rPr lang="it-IT" sz="2400" dirty="0"/>
              <a:t> </a:t>
            </a:r>
            <a:r>
              <a:rPr lang="it-IT" sz="2400" dirty="0" err="1"/>
              <a:t>que</a:t>
            </a:r>
            <a:r>
              <a:rPr lang="it-IT" sz="2400" dirty="0"/>
              <a:t> </a:t>
            </a:r>
            <a:r>
              <a:rPr lang="it-IT" sz="2400" dirty="0" err="1"/>
              <a:t>lycées</a:t>
            </a:r>
            <a:r>
              <a:rPr lang="it-IT" sz="2400" dirty="0"/>
              <a:t>, </a:t>
            </a:r>
            <a:r>
              <a:rPr lang="it-IT" sz="2400" dirty="0" err="1"/>
              <a:t>collèges</a:t>
            </a:r>
            <a:r>
              <a:rPr lang="it-IT" sz="2400" dirty="0"/>
              <a:t>, </a:t>
            </a:r>
            <a:r>
              <a:rPr lang="it-IT" sz="2400" dirty="0" err="1"/>
              <a:t>écoles</a:t>
            </a:r>
            <a:r>
              <a:rPr lang="it-IT" sz="2400" dirty="0"/>
              <a:t>, </a:t>
            </a:r>
            <a:r>
              <a:rPr lang="it-IT" sz="2400" dirty="0" err="1"/>
              <a:t>hospices</a:t>
            </a:r>
            <a:r>
              <a:rPr lang="it-IT" sz="2400" dirty="0"/>
              <a:t>, </a:t>
            </a:r>
            <a:r>
              <a:rPr lang="it-IT" sz="2400" dirty="0" err="1"/>
              <a:t>asiles</a:t>
            </a:r>
            <a:r>
              <a:rPr lang="it-IT" sz="2400" dirty="0"/>
              <a:t> et </a:t>
            </a:r>
            <a:r>
              <a:rPr lang="it-IT" sz="2400" dirty="0" err="1"/>
              <a:t>prisons</a:t>
            </a:r>
            <a:r>
              <a:rPr lang="it-IT" sz="2400" dirty="0"/>
              <a:t>.</a:t>
            </a:r>
          </a:p>
          <a:p>
            <a:pPr algn="just"/>
            <a:r>
              <a:rPr lang="it-IT" sz="2400" dirty="0" err="1"/>
              <a:t>Les</a:t>
            </a:r>
            <a:r>
              <a:rPr lang="it-IT" sz="2400" dirty="0"/>
              <a:t> </a:t>
            </a:r>
            <a:r>
              <a:rPr lang="it-IT" sz="2400" dirty="0" err="1"/>
              <a:t>établissements</a:t>
            </a:r>
            <a:r>
              <a:rPr lang="it-IT" sz="2400" dirty="0"/>
              <a:t> </a:t>
            </a:r>
            <a:r>
              <a:rPr lang="it-IT" sz="2400" dirty="0" err="1"/>
              <a:t>publics</a:t>
            </a:r>
            <a:r>
              <a:rPr lang="it-IT" sz="2400" dirty="0"/>
              <a:t> </a:t>
            </a:r>
            <a:r>
              <a:rPr lang="it-IT" sz="2400" dirty="0" err="1"/>
              <a:t>du</a:t>
            </a:r>
            <a:r>
              <a:rPr lang="it-IT" sz="2400" dirty="0"/>
              <a:t> culte </a:t>
            </a:r>
            <a:r>
              <a:rPr lang="it-IT" sz="2400" dirty="0" err="1"/>
              <a:t>sont</a:t>
            </a:r>
            <a:r>
              <a:rPr lang="it-IT" sz="2400" dirty="0"/>
              <a:t> </a:t>
            </a:r>
            <a:r>
              <a:rPr lang="it-IT" sz="2400" dirty="0" err="1"/>
              <a:t>supprimés</a:t>
            </a:r>
            <a:r>
              <a:rPr lang="it-IT" sz="2400" dirty="0"/>
              <a:t>, </a:t>
            </a:r>
            <a:r>
              <a:rPr lang="it-IT" sz="2400" dirty="0" err="1"/>
              <a:t>sous</a:t>
            </a:r>
            <a:r>
              <a:rPr lang="it-IT" sz="2400" dirty="0"/>
              <a:t> </a:t>
            </a:r>
            <a:r>
              <a:rPr lang="it-IT" sz="2400" dirty="0" err="1"/>
              <a:t>réserve</a:t>
            </a:r>
            <a:r>
              <a:rPr lang="it-IT" sz="2400" dirty="0"/>
              <a:t> </a:t>
            </a:r>
            <a:r>
              <a:rPr lang="it-IT" sz="2400" dirty="0" err="1"/>
              <a:t>des</a:t>
            </a:r>
            <a:r>
              <a:rPr lang="it-IT" sz="2400" dirty="0"/>
              <a:t> </a:t>
            </a:r>
            <a:r>
              <a:rPr lang="it-IT" sz="2400" dirty="0" err="1"/>
              <a:t>dispositions</a:t>
            </a:r>
            <a:r>
              <a:rPr lang="it-IT" sz="2400" dirty="0"/>
              <a:t> </a:t>
            </a:r>
            <a:r>
              <a:rPr lang="it-IT" sz="2400" dirty="0" err="1"/>
              <a:t>énoncées</a:t>
            </a:r>
            <a:r>
              <a:rPr lang="it-IT" sz="2400" dirty="0"/>
              <a:t> à l'</a:t>
            </a:r>
            <a:r>
              <a:rPr lang="it-IT" sz="2400" dirty="0" err="1"/>
              <a:t>article</a:t>
            </a:r>
            <a:r>
              <a:rPr lang="it-IT" sz="2400" dirty="0"/>
              <a:t> 3.</a:t>
            </a:r>
          </a:p>
          <a:p>
            <a:pPr algn="just"/>
            <a:endParaRPr lang="it-IT" sz="2400" b="1" dirty="0"/>
          </a:p>
          <a:p>
            <a:pPr algn="just"/>
            <a:endParaRPr lang="fr-CA" sz="2400" dirty="0"/>
          </a:p>
        </p:txBody>
      </p:sp>
    </p:spTree>
    <p:extLst>
      <p:ext uri="{BB962C8B-B14F-4D97-AF65-F5344CB8AC3E}">
        <p14:creationId xmlns:p14="http://schemas.microsoft.com/office/powerpoint/2010/main" val="3123614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Loi</a:t>
            </a:r>
            <a:r>
              <a:rPr lang="it-IT" sz="2800" b="1" dirty="0"/>
              <a:t> </a:t>
            </a:r>
            <a:r>
              <a:rPr lang="it-IT" sz="2800" b="1" dirty="0" err="1"/>
              <a:t>du</a:t>
            </a:r>
            <a:r>
              <a:rPr lang="it-IT" sz="2800" b="1" dirty="0"/>
              <a:t> 9 </a:t>
            </a:r>
            <a:r>
              <a:rPr lang="it-IT" sz="2800" b="1" dirty="0" err="1"/>
              <a:t>décembre</a:t>
            </a:r>
            <a:r>
              <a:rPr lang="it-IT" sz="2800" b="1" dirty="0"/>
              <a:t> 1905 </a:t>
            </a:r>
            <a:endParaRPr lang="fr-CA" sz="2800" dirty="0"/>
          </a:p>
        </p:txBody>
      </p:sp>
      <p:sp>
        <p:nvSpPr>
          <p:cNvPr id="3" name="Segnaposto contenuto 2"/>
          <p:cNvSpPr>
            <a:spLocks noGrp="1"/>
          </p:cNvSpPr>
          <p:nvPr>
            <p:ph idx="1"/>
          </p:nvPr>
        </p:nvSpPr>
        <p:spPr/>
        <p:txBody>
          <a:bodyPr>
            <a:normAutofit/>
          </a:bodyPr>
          <a:lstStyle/>
          <a:p>
            <a:pPr algn="just"/>
            <a:r>
              <a:rPr lang="it-IT" sz="2400" dirty="0" err="1"/>
              <a:t>Promulguée</a:t>
            </a:r>
            <a:r>
              <a:rPr lang="it-IT" sz="2400" dirty="0"/>
              <a:t> le 9 </a:t>
            </a:r>
            <a:r>
              <a:rPr lang="it-IT" sz="2400" dirty="0" err="1"/>
              <a:t>décembre</a:t>
            </a:r>
            <a:r>
              <a:rPr lang="it-IT" sz="2400" dirty="0"/>
              <a:t> 1905, la </a:t>
            </a:r>
            <a:r>
              <a:rPr lang="it-IT" sz="2400" dirty="0" err="1"/>
              <a:t>loi</a:t>
            </a:r>
            <a:r>
              <a:rPr lang="it-IT" sz="2400" dirty="0"/>
              <a:t> </a:t>
            </a:r>
            <a:r>
              <a:rPr lang="it-IT" sz="2400" dirty="0" err="1"/>
              <a:t>concernant</a:t>
            </a:r>
            <a:r>
              <a:rPr lang="it-IT" sz="2400" dirty="0"/>
              <a:t> la </a:t>
            </a:r>
            <a:r>
              <a:rPr lang="it-IT" sz="2400" dirty="0" err="1"/>
              <a:t>séparation</a:t>
            </a:r>
            <a:r>
              <a:rPr lang="it-IT" sz="2400" dirty="0"/>
              <a:t> </a:t>
            </a:r>
            <a:r>
              <a:rPr lang="it-IT" sz="2400" dirty="0" err="1"/>
              <a:t>des</a:t>
            </a:r>
            <a:r>
              <a:rPr lang="it-IT" sz="2400" dirty="0"/>
              <a:t> </a:t>
            </a:r>
            <a:r>
              <a:rPr lang="it-IT" sz="2400" dirty="0" err="1"/>
              <a:t>Églises</a:t>
            </a:r>
            <a:r>
              <a:rPr lang="it-IT" sz="2400" dirty="0"/>
              <a:t> et de l’</a:t>
            </a:r>
            <a:r>
              <a:rPr lang="it-IT" sz="2400" dirty="0" err="1"/>
              <a:t>État</a:t>
            </a:r>
            <a:r>
              <a:rPr lang="it-IT" sz="2400" dirty="0"/>
              <a:t> est l’</a:t>
            </a:r>
            <a:r>
              <a:rPr lang="it-IT" sz="2400" dirty="0" err="1"/>
              <a:t>aboutissement</a:t>
            </a:r>
            <a:r>
              <a:rPr lang="it-IT" sz="2400" dirty="0"/>
              <a:t> d’un long </a:t>
            </a:r>
            <a:r>
              <a:rPr lang="it-IT" sz="2400" dirty="0" err="1"/>
              <a:t>processus</a:t>
            </a:r>
            <a:r>
              <a:rPr lang="it-IT" sz="2400" dirty="0"/>
              <a:t> de </a:t>
            </a:r>
            <a:r>
              <a:rPr lang="it-IT" sz="2400" dirty="0" err="1"/>
              <a:t>laïcisation</a:t>
            </a:r>
            <a:r>
              <a:rPr lang="it-IT" sz="2400" dirty="0"/>
              <a:t> et de </a:t>
            </a:r>
            <a:r>
              <a:rPr lang="it-IT" sz="2400" dirty="0" err="1"/>
              <a:t>sécularisation</a:t>
            </a:r>
            <a:r>
              <a:rPr lang="it-IT" sz="2400" dirty="0"/>
              <a:t> engagé </a:t>
            </a:r>
            <a:r>
              <a:rPr lang="it-IT" sz="2400" b="1" dirty="0" err="1"/>
              <a:t>depuis</a:t>
            </a:r>
            <a:r>
              <a:rPr lang="it-IT" sz="2400" b="1" dirty="0"/>
              <a:t> la </a:t>
            </a:r>
            <a:r>
              <a:rPr lang="it-IT" sz="2400" b="1" dirty="0" err="1"/>
              <a:t>Révolution</a:t>
            </a:r>
            <a:r>
              <a:rPr lang="it-IT" sz="2400" b="1" dirty="0"/>
              <a:t> </a:t>
            </a:r>
            <a:r>
              <a:rPr lang="it-IT" sz="2400" b="1" dirty="0" err="1"/>
              <a:t>française</a:t>
            </a:r>
            <a:r>
              <a:rPr lang="it-IT" sz="2400" dirty="0"/>
              <a:t>. Elle </a:t>
            </a:r>
            <a:r>
              <a:rPr lang="it-IT" sz="2400" dirty="0" err="1"/>
              <a:t>proclame</a:t>
            </a:r>
            <a:r>
              <a:rPr lang="it-IT" sz="2400" dirty="0"/>
              <a:t> la </a:t>
            </a:r>
            <a:r>
              <a:rPr lang="it-IT" sz="2400" dirty="0" err="1"/>
              <a:t>liberté</a:t>
            </a:r>
            <a:r>
              <a:rPr lang="it-IT" sz="2400" dirty="0"/>
              <a:t> de </a:t>
            </a:r>
            <a:r>
              <a:rPr lang="it-IT" sz="2400" dirty="0" err="1"/>
              <a:t>conscience</a:t>
            </a:r>
            <a:r>
              <a:rPr lang="it-IT" sz="2400" dirty="0"/>
              <a:t>, </a:t>
            </a:r>
            <a:r>
              <a:rPr lang="it-IT" sz="2400" dirty="0" err="1"/>
              <a:t>garantit</a:t>
            </a:r>
            <a:r>
              <a:rPr lang="it-IT" sz="2400" dirty="0"/>
              <a:t> le libre </a:t>
            </a:r>
            <a:r>
              <a:rPr lang="it-IT" sz="2400" dirty="0" err="1"/>
              <a:t>exercice</a:t>
            </a:r>
            <a:r>
              <a:rPr lang="it-IT" sz="2400" dirty="0"/>
              <a:t> </a:t>
            </a:r>
            <a:r>
              <a:rPr lang="it-IT" sz="2400" dirty="0" err="1"/>
              <a:t>des</a:t>
            </a:r>
            <a:r>
              <a:rPr lang="it-IT" sz="2400" dirty="0"/>
              <a:t> </a:t>
            </a:r>
            <a:r>
              <a:rPr lang="it-IT" sz="2400" dirty="0" err="1"/>
              <a:t>cultes</a:t>
            </a:r>
            <a:r>
              <a:rPr lang="it-IT" sz="2400" dirty="0"/>
              <a:t> et </a:t>
            </a:r>
            <a:r>
              <a:rPr lang="it-IT" sz="2400" dirty="0" err="1"/>
              <a:t>met</a:t>
            </a:r>
            <a:r>
              <a:rPr lang="it-IT" sz="2400" dirty="0"/>
              <a:t> en </a:t>
            </a:r>
            <a:r>
              <a:rPr lang="it-IT" sz="2400" dirty="0" err="1"/>
              <a:t>place</a:t>
            </a:r>
            <a:r>
              <a:rPr lang="it-IT" sz="2400" dirty="0"/>
              <a:t> un </a:t>
            </a:r>
            <a:r>
              <a:rPr lang="it-IT" sz="2400" dirty="0" err="1"/>
              <a:t>nouveau</a:t>
            </a:r>
            <a:r>
              <a:rPr lang="it-IT" sz="2400" dirty="0"/>
              <a:t> </a:t>
            </a:r>
            <a:r>
              <a:rPr lang="it-IT" sz="2400" dirty="0" err="1"/>
              <a:t>régime</a:t>
            </a:r>
            <a:r>
              <a:rPr lang="it-IT" sz="2400" dirty="0"/>
              <a:t> </a:t>
            </a:r>
            <a:r>
              <a:rPr lang="it-IT" sz="2400" dirty="0" err="1"/>
              <a:t>des</a:t>
            </a:r>
            <a:r>
              <a:rPr lang="it-IT" sz="2400" dirty="0"/>
              <a:t> </a:t>
            </a:r>
            <a:r>
              <a:rPr lang="it-IT" sz="2400" dirty="0" err="1"/>
              <a:t>cultes</a:t>
            </a:r>
            <a:r>
              <a:rPr lang="it-IT" sz="2400" dirty="0"/>
              <a:t>. </a:t>
            </a:r>
            <a:endParaRPr lang="fr-CA" sz="2400" dirty="0"/>
          </a:p>
          <a:p>
            <a:r>
              <a:rPr lang="fr-CA" sz="2400" dirty="0" err="1"/>
              <a:t>https</a:t>
            </a:r>
            <a:r>
              <a:rPr lang="fr-CA" sz="2400" dirty="0"/>
              <a:t>://</a:t>
            </a:r>
            <a:r>
              <a:rPr lang="fr-CA" sz="2400" dirty="0" err="1"/>
              <a:t>www.vie-publique.fr</a:t>
            </a:r>
            <a:r>
              <a:rPr lang="fr-CA" sz="2400" dirty="0"/>
              <a:t>/fiches/271400-la-loi-du-9-decembre-1905-de-separation-des-eglises-et-de-letat</a:t>
            </a:r>
          </a:p>
        </p:txBody>
      </p:sp>
    </p:spTree>
    <p:extLst>
      <p:ext uri="{BB962C8B-B14F-4D97-AF65-F5344CB8AC3E}">
        <p14:creationId xmlns:p14="http://schemas.microsoft.com/office/powerpoint/2010/main" val="4124094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La loi de Jules Ferry</a:t>
            </a:r>
            <a:endParaRPr lang="fr-CA" sz="2800" dirty="0"/>
          </a:p>
        </p:txBody>
      </p:sp>
      <p:sp>
        <p:nvSpPr>
          <p:cNvPr id="3" name="Segnaposto contenuto 2"/>
          <p:cNvSpPr>
            <a:spLocks noGrp="1"/>
          </p:cNvSpPr>
          <p:nvPr>
            <p:ph idx="1"/>
          </p:nvPr>
        </p:nvSpPr>
        <p:spPr/>
        <p:txBody>
          <a:bodyPr>
            <a:normAutofit/>
          </a:bodyPr>
          <a:lstStyle/>
          <a:p>
            <a:pPr algn="just"/>
            <a:r>
              <a:rPr lang="fr-CA" sz="2400" dirty="0"/>
              <a:t>École gratuite, laïque et obligatoire (de 6 à 13 ans)</a:t>
            </a:r>
          </a:p>
          <a:p>
            <a:pPr algn="just"/>
            <a:r>
              <a:rPr lang="fr-CA" sz="2400" dirty="0"/>
              <a:t>La </a:t>
            </a:r>
            <a:r>
              <a:rPr lang="fr-CA" sz="2400" dirty="0"/>
              <a:t>loi du 28 mars 1882 s’inscrit dans un mouvement de laïcisation de l’enseignement primaire public, dont elle est l’une des étapes </a:t>
            </a:r>
            <a:r>
              <a:rPr lang="fr-CA" sz="2400" dirty="0"/>
              <a:t>fondamentales. </a:t>
            </a:r>
          </a:p>
          <a:p>
            <a:pPr algn="just"/>
            <a:r>
              <a:rPr lang="fr-CA" sz="2400" dirty="0"/>
              <a:t>Ce </a:t>
            </a:r>
            <a:r>
              <a:rPr lang="fr-CA" sz="2400" dirty="0"/>
              <a:t>mouvement concerne deux dimensions de l’enseignement : le remplacement des religieux par des laïques dans le corps enseignant, et l’élimination du contenu religieux des programmes scolaires</a:t>
            </a:r>
          </a:p>
        </p:txBody>
      </p:sp>
    </p:spTree>
    <p:extLst>
      <p:ext uri="{BB962C8B-B14F-4D97-AF65-F5344CB8AC3E}">
        <p14:creationId xmlns:p14="http://schemas.microsoft.com/office/powerpoint/2010/main" val="138866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J</a:t>
            </a:r>
            <a:r>
              <a:rPr lang="it-IT" sz="2800" dirty="0" err="1"/>
              <a:t>ournée</a:t>
            </a:r>
            <a:r>
              <a:rPr lang="it-IT" sz="2800" dirty="0"/>
              <a:t> </a:t>
            </a:r>
            <a:r>
              <a:rPr lang="it-IT" sz="2800" dirty="0" err="1"/>
              <a:t>nationale</a:t>
            </a:r>
            <a:r>
              <a:rPr lang="it-IT" sz="2800" dirty="0"/>
              <a:t> de la </a:t>
            </a:r>
            <a:r>
              <a:rPr lang="it-IT" sz="2800" dirty="0" err="1"/>
              <a:t>laïcité</a:t>
            </a:r>
            <a:r>
              <a:rPr lang="it-IT" sz="2800" dirty="0"/>
              <a:t>.</a:t>
            </a:r>
            <a:endParaRPr lang="fr-CA" sz="2800" dirty="0"/>
          </a:p>
        </p:txBody>
      </p:sp>
      <p:sp>
        <p:nvSpPr>
          <p:cNvPr id="3" name="Segnaposto contenuto 2"/>
          <p:cNvSpPr>
            <a:spLocks noGrp="1"/>
          </p:cNvSpPr>
          <p:nvPr>
            <p:ph idx="1"/>
          </p:nvPr>
        </p:nvSpPr>
        <p:spPr/>
        <p:txBody>
          <a:bodyPr>
            <a:normAutofit/>
          </a:bodyPr>
          <a:lstStyle/>
          <a:p>
            <a:pPr algn="just"/>
            <a:r>
              <a:rPr lang="it-IT" sz="2400" dirty="0"/>
              <a:t>(</a:t>
            </a:r>
            <a:r>
              <a:rPr lang="it-IT" sz="2400" dirty="0" err="1"/>
              <a:t>Depuis</a:t>
            </a:r>
            <a:r>
              <a:rPr lang="it-IT" sz="2400" dirty="0"/>
              <a:t> </a:t>
            </a:r>
            <a:r>
              <a:rPr lang="it-IT" sz="2400" dirty="0"/>
              <a:t>2011, le 9 </a:t>
            </a:r>
            <a:r>
              <a:rPr lang="it-IT" sz="2400" dirty="0" err="1"/>
              <a:t>décembre</a:t>
            </a:r>
            <a:r>
              <a:rPr lang="it-IT" sz="2400" dirty="0"/>
              <a:t>, jour </a:t>
            </a:r>
            <a:r>
              <a:rPr lang="it-IT" sz="2400" dirty="0" err="1"/>
              <a:t>anniversaire</a:t>
            </a:r>
            <a:r>
              <a:rPr lang="it-IT" sz="2400" dirty="0"/>
              <a:t> de la </a:t>
            </a:r>
            <a:r>
              <a:rPr lang="it-IT" sz="2400" dirty="0" err="1"/>
              <a:t>promulgation</a:t>
            </a:r>
            <a:r>
              <a:rPr lang="it-IT" sz="2400" dirty="0"/>
              <a:t> de la </a:t>
            </a:r>
            <a:r>
              <a:rPr lang="it-IT" sz="2400" dirty="0" err="1"/>
              <a:t>loi</a:t>
            </a:r>
            <a:r>
              <a:rPr lang="it-IT" sz="2400" dirty="0"/>
              <a:t>, est </a:t>
            </a:r>
            <a:r>
              <a:rPr lang="it-IT" sz="2400" dirty="0" err="1"/>
              <a:t>consacré</a:t>
            </a:r>
            <a:r>
              <a:rPr lang="it-IT" sz="2400" dirty="0"/>
              <a:t> "</a:t>
            </a:r>
            <a:r>
              <a:rPr lang="it-IT" sz="2400" dirty="0" err="1"/>
              <a:t>journée</a:t>
            </a:r>
            <a:r>
              <a:rPr lang="it-IT" sz="2400" dirty="0"/>
              <a:t> </a:t>
            </a:r>
            <a:r>
              <a:rPr lang="it-IT" sz="2400" dirty="0" err="1"/>
              <a:t>nationale</a:t>
            </a:r>
            <a:r>
              <a:rPr lang="it-IT" sz="2400" dirty="0"/>
              <a:t> de la </a:t>
            </a:r>
            <a:r>
              <a:rPr lang="it-IT" sz="2400" dirty="0" err="1"/>
              <a:t>laïcité</a:t>
            </a:r>
            <a:r>
              <a:rPr lang="it-IT" sz="2400" dirty="0"/>
              <a:t>"</a:t>
            </a:r>
            <a:r>
              <a:rPr lang="it-IT" sz="2400" dirty="0"/>
              <a:t>.)</a:t>
            </a:r>
          </a:p>
          <a:p>
            <a:pPr algn="just"/>
            <a:r>
              <a:rPr lang="it-IT" sz="2400" dirty="0"/>
              <a:t>L'</a:t>
            </a:r>
            <a:r>
              <a:rPr lang="it-IT" sz="2400" dirty="0" err="1"/>
              <a:t>anniversaire</a:t>
            </a:r>
            <a:r>
              <a:rPr lang="it-IT" sz="2400" dirty="0"/>
              <a:t> de la </a:t>
            </a:r>
            <a:r>
              <a:rPr lang="it-IT" sz="2400" dirty="0" err="1"/>
              <a:t>loi</a:t>
            </a:r>
            <a:r>
              <a:rPr lang="it-IT" sz="2400" dirty="0"/>
              <a:t> </a:t>
            </a:r>
            <a:r>
              <a:rPr lang="it-IT" sz="2400" dirty="0" err="1"/>
              <a:t>du</a:t>
            </a:r>
            <a:r>
              <a:rPr lang="it-IT" sz="2400" dirty="0"/>
              <a:t> 9 </a:t>
            </a:r>
            <a:r>
              <a:rPr lang="it-IT" sz="2400" dirty="0" err="1"/>
              <a:t>décembre</a:t>
            </a:r>
            <a:r>
              <a:rPr lang="it-IT" sz="2400" dirty="0"/>
              <a:t> 1905 est </a:t>
            </a:r>
            <a:r>
              <a:rPr lang="it-IT" sz="2400" dirty="0" err="1"/>
              <a:t>inscrit</a:t>
            </a:r>
            <a:r>
              <a:rPr lang="it-IT" sz="2400" dirty="0"/>
              <a:t> </a:t>
            </a:r>
            <a:r>
              <a:rPr lang="it-IT" sz="2400" dirty="0" err="1"/>
              <a:t>au</a:t>
            </a:r>
            <a:r>
              <a:rPr lang="it-IT" sz="2400" dirty="0"/>
              <a:t> </a:t>
            </a:r>
            <a:r>
              <a:rPr lang="it-IT" sz="2400" dirty="0" err="1"/>
              <a:t>programme</a:t>
            </a:r>
            <a:r>
              <a:rPr lang="it-IT" sz="2400" dirty="0"/>
              <a:t> </a:t>
            </a:r>
            <a:r>
              <a:rPr lang="it-IT" sz="2400" dirty="0" err="1"/>
              <a:t>des</a:t>
            </a:r>
            <a:r>
              <a:rPr lang="it-IT" sz="2400" dirty="0"/>
              <a:t> </a:t>
            </a:r>
            <a:r>
              <a:rPr lang="it-IT" sz="2400" dirty="0" err="1"/>
              <a:t>actions</a:t>
            </a:r>
            <a:r>
              <a:rPr lang="it-IT" sz="2400" dirty="0"/>
              <a:t> </a:t>
            </a:r>
            <a:r>
              <a:rPr lang="it-IT" sz="2400" dirty="0" err="1"/>
              <a:t>éducatives</a:t>
            </a:r>
            <a:r>
              <a:rPr lang="it-IT" sz="2400" dirty="0"/>
              <a:t> et donne </a:t>
            </a:r>
            <a:r>
              <a:rPr lang="it-IT" sz="2400" dirty="0" err="1"/>
              <a:t>lieu</a:t>
            </a:r>
            <a:r>
              <a:rPr lang="it-IT" sz="2400" dirty="0"/>
              <a:t>, </a:t>
            </a:r>
            <a:r>
              <a:rPr lang="it-IT" sz="2400" dirty="0" err="1"/>
              <a:t>chaque</a:t>
            </a:r>
            <a:r>
              <a:rPr lang="it-IT" sz="2400" dirty="0"/>
              <a:t> </a:t>
            </a:r>
            <a:r>
              <a:rPr lang="it-IT" sz="2400" dirty="0" err="1"/>
              <a:t>année</a:t>
            </a:r>
            <a:r>
              <a:rPr lang="it-IT" sz="2400" dirty="0"/>
              <a:t>, à </a:t>
            </a:r>
            <a:r>
              <a:rPr lang="it-IT" sz="2400" dirty="0" err="1"/>
              <a:t>des</a:t>
            </a:r>
            <a:r>
              <a:rPr lang="it-IT" sz="2400" dirty="0"/>
              <a:t> </a:t>
            </a:r>
            <a:r>
              <a:rPr lang="it-IT" sz="2400" dirty="0" err="1"/>
              <a:t>projets</a:t>
            </a:r>
            <a:r>
              <a:rPr lang="it-IT" sz="2400" dirty="0"/>
              <a:t> </a:t>
            </a:r>
            <a:r>
              <a:rPr lang="it-IT" sz="2400" dirty="0" err="1"/>
              <a:t>instructifs</a:t>
            </a:r>
            <a:r>
              <a:rPr lang="it-IT" sz="2400" dirty="0"/>
              <a:t>, </a:t>
            </a:r>
            <a:r>
              <a:rPr lang="it-IT" sz="2400" dirty="0" err="1"/>
              <a:t>ambitieux</a:t>
            </a:r>
            <a:r>
              <a:rPr lang="it-IT" sz="2400" dirty="0"/>
              <a:t>, </a:t>
            </a:r>
            <a:r>
              <a:rPr lang="it-IT" sz="2400" dirty="0" err="1"/>
              <a:t>originaux</a:t>
            </a:r>
            <a:r>
              <a:rPr lang="it-IT" sz="2400" dirty="0"/>
              <a:t>, qui font </a:t>
            </a:r>
            <a:r>
              <a:rPr lang="it-IT" sz="2400" dirty="0" err="1"/>
              <a:t>vivre</a:t>
            </a:r>
            <a:r>
              <a:rPr lang="it-IT" sz="2400" dirty="0"/>
              <a:t> la </a:t>
            </a:r>
            <a:r>
              <a:rPr lang="it-IT" sz="2400" dirty="0" err="1"/>
              <a:t>laïcité</a:t>
            </a:r>
            <a:r>
              <a:rPr lang="it-IT" sz="2400" dirty="0"/>
              <a:t> </a:t>
            </a:r>
            <a:r>
              <a:rPr lang="it-IT" sz="2400" dirty="0" err="1"/>
              <a:t>au</a:t>
            </a:r>
            <a:r>
              <a:rPr lang="it-IT" sz="2400" dirty="0"/>
              <a:t> </a:t>
            </a:r>
            <a:r>
              <a:rPr lang="it-IT" sz="2400" dirty="0" err="1"/>
              <a:t>sein</a:t>
            </a:r>
            <a:r>
              <a:rPr lang="it-IT" sz="2400" dirty="0"/>
              <a:t> </a:t>
            </a:r>
            <a:r>
              <a:rPr lang="it-IT" sz="2400" dirty="0" err="1"/>
              <a:t>des</a:t>
            </a:r>
            <a:r>
              <a:rPr lang="it-IT" sz="2400" dirty="0"/>
              <a:t> </a:t>
            </a:r>
            <a:r>
              <a:rPr lang="it-IT" sz="2400" dirty="0" err="1"/>
              <a:t>établissements</a:t>
            </a:r>
            <a:r>
              <a:rPr lang="it-IT" sz="2400" dirty="0"/>
              <a:t>. </a:t>
            </a:r>
            <a:r>
              <a:rPr lang="it-IT" sz="2400" dirty="0" err="1"/>
              <a:t>Cette</a:t>
            </a:r>
            <a:r>
              <a:rPr lang="it-IT" sz="2400" dirty="0"/>
              <a:t> page a </a:t>
            </a:r>
            <a:r>
              <a:rPr lang="it-IT" sz="2400" dirty="0" err="1"/>
              <a:t>vocation</a:t>
            </a:r>
            <a:r>
              <a:rPr lang="it-IT" sz="2400" dirty="0"/>
              <a:t> à </a:t>
            </a:r>
            <a:r>
              <a:rPr lang="it-IT" sz="2400" dirty="0" err="1"/>
              <a:t>faire</a:t>
            </a:r>
            <a:r>
              <a:rPr lang="it-IT" sz="2400" dirty="0"/>
              <a:t> </a:t>
            </a:r>
            <a:r>
              <a:rPr lang="it-IT" sz="2400" dirty="0" err="1"/>
              <a:t>connaître</a:t>
            </a:r>
            <a:r>
              <a:rPr lang="it-IT" sz="2400" dirty="0"/>
              <a:t> et </a:t>
            </a:r>
            <a:r>
              <a:rPr lang="it-IT" sz="2400" dirty="0" err="1"/>
              <a:t>reconnaître</a:t>
            </a:r>
            <a:r>
              <a:rPr lang="it-IT" sz="2400" dirty="0"/>
              <a:t> la </a:t>
            </a:r>
            <a:r>
              <a:rPr lang="it-IT" sz="2400" dirty="0" err="1"/>
              <a:t>réflexion</a:t>
            </a:r>
            <a:r>
              <a:rPr lang="it-IT" sz="2400" dirty="0"/>
              <a:t> de l'ensemble </a:t>
            </a:r>
            <a:r>
              <a:rPr lang="it-IT" sz="2400" dirty="0" err="1"/>
              <a:t>des</a:t>
            </a:r>
            <a:r>
              <a:rPr lang="it-IT" sz="2400" dirty="0"/>
              <a:t> </a:t>
            </a:r>
            <a:r>
              <a:rPr lang="it-IT" sz="2400" dirty="0" err="1"/>
              <a:t>personnels</a:t>
            </a:r>
            <a:r>
              <a:rPr lang="it-IT" sz="2400" dirty="0"/>
              <a:t> </a:t>
            </a:r>
            <a:r>
              <a:rPr lang="it-IT" sz="2400" dirty="0" err="1"/>
              <a:t>sur</a:t>
            </a:r>
            <a:r>
              <a:rPr lang="it-IT" sz="2400" dirty="0"/>
              <a:t> </a:t>
            </a:r>
            <a:r>
              <a:rPr lang="it-IT" sz="2400" dirty="0" err="1"/>
              <a:t>cette</a:t>
            </a:r>
            <a:r>
              <a:rPr lang="it-IT" sz="2400" dirty="0"/>
              <a:t> </a:t>
            </a:r>
            <a:r>
              <a:rPr lang="it-IT" sz="2400" dirty="0" err="1"/>
              <a:t>problématique</a:t>
            </a:r>
            <a:r>
              <a:rPr lang="it-IT" sz="2400" dirty="0"/>
              <a:t> et de </a:t>
            </a:r>
            <a:r>
              <a:rPr lang="it-IT" sz="2400" dirty="0" err="1"/>
              <a:t>valoriser</a:t>
            </a:r>
            <a:r>
              <a:rPr lang="it-IT" sz="2400" dirty="0"/>
              <a:t> </a:t>
            </a:r>
            <a:r>
              <a:rPr lang="it-IT" sz="2400" dirty="0" err="1"/>
              <a:t>les</a:t>
            </a:r>
            <a:r>
              <a:rPr lang="it-IT" sz="2400" dirty="0"/>
              <a:t> productions </a:t>
            </a:r>
            <a:r>
              <a:rPr lang="it-IT" sz="2400" dirty="0" err="1"/>
              <a:t>des</a:t>
            </a:r>
            <a:r>
              <a:rPr lang="it-IT" sz="2400" dirty="0"/>
              <a:t> </a:t>
            </a:r>
            <a:r>
              <a:rPr lang="it-IT" sz="2400" dirty="0" err="1"/>
              <a:t>élèves</a:t>
            </a:r>
            <a:r>
              <a:rPr lang="it-IT" sz="2400" dirty="0"/>
              <a:t>.</a:t>
            </a:r>
          </a:p>
          <a:p>
            <a:pPr algn="just"/>
            <a:r>
              <a:rPr lang="it-IT" sz="2400" dirty="0" err="1"/>
              <a:t>https</a:t>
            </a:r>
            <a:r>
              <a:rPr lang="it-IT" sz="2400" dirty="0"/>
              <a:t>://</a:t>
            </a:r>
            <a:r>
              <a:rPr lang="it-IT" sz="2400" dirty="0" err="1"/>
              <a:t>eduscol.education.fr</a:t>
            </a:r>
            <a:r>
              <a:rPr lang="it-IT" sz="2400" dirty="0"/>
              <a:t>/1622/</a:t>
            </a:r>
            <a:r>
              <a:rPr lang="it-IT" sz="2400" dirty="0" err="1"/>
              <a:t>journee</a:t>
            </a:r>
            <a:r>
              <a:rPr lang="it-IT" sz="2400" dirty="0"/>
              <a:t>-de-la-</a:t>
            </a:r>
            <a:r>
              <a:rPr lang="it-IT" sz="2400" dirty="0" err="1"/>
              <a:t>laicite</a:t>
            </a:r>
            <a:r>
              <a:rPr lang="it-IT" sz="2400" dirty="0"/>
              <a:t>-l-</a:t>
            </a:r>
            <a:r>
              <a:rPr lang="it-IT" sz="2400" dirty="0" err="1"/>
              <a:t>ecole</a:t>
            </a:r>
            <a:r>
              <a:rPr lang="it-IT" sz="2400" dirty="0"/>
              <a:t>-de-la-</a:t>
            </a:r>
            <a:r>
              <a:rPr lang="it-IT" sz="2400"/>
              <a:t>republique</a:t>
            </a:r>
            <a:endParaRPr lang="fr-CA" sz="2400" dirty="0"/>
          </a:p>
        </p:txBody>
      </p:sp>
    </p:spTree>
    <p:extLst>
      <p:ext uri="{BB962C8B-B14F-4D97-AF65-F5344CB8AC3E}">
        <p14:creationId xmlns:p14="http://schemas.microsoft.com/office/powerpoint/2010/main" val="34469746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olo 1"/>
          <p:cNvSpPr>
            <a:spLocks noGrp="1"/>
          </p:cNvSpPr>
          <p:nvPr>
            <p:ph type="title"/>
          </p:nvPr>
        </p:nvSpPr>
        <p:spPr/>
        <p:txBody>
          <a:bodyPr/>
          <a:lstStyle/>
          <a:p>
            <a:r>
              <a:rPr lang="it-IT" sz="2800" dirty="0" err="1">
                <a:latin typeface="Arial" charset="0"/>
              </a:rPr>
              <a:t>Les</a:t>
            </a:r>
            <a:r>
              <a:rPr lang="it-IT" sz="2800" dirty="0">
                <a:latin typeface="Arial" charset="0"/>
              </a:rPr>
              <a:t> </a:t>
            </a:r>
            <a:r>
              <a:rPr lang="it-IT" sz="2800" dirty="0" err="1">
                <a:latin typeface="Arial" charset="0"/>
              </a:rPr>
              <a:t>étapes</a:t>
            </a:r>
            <a:r>
              <a:rPr lang="it-IT" sz="2800" dirty="0">
                <a:latin typeface="Arial" charset="0"/>
              </a:rPr>
              <a:t> </a:t>
            </a:r>
            <a:r>
              <a:rPr lang="it-IT" sz="2800" dirty="0" err="1">
                <a:latin typeface="Arial" charset="0"/>
              </a:rPr>
              <a:t>essentielles</a:t>
            </a:r>
            <a:r>
              <a:rPr lang="it-IT" sz="2800" dirty="0">
                <a:latin typeface="Arial" charset="0"/>
              </a:rPr>
              <a:t> de l’histoire de la langue </a:t>
            </a:r>
            <a:r>
              <a:rPr lang="it-IT" sz="2800" dirty="0" err="1">
                <a:latin typeface="Arial" charset="0"/>
              </a:rPr>
              <a:t>française</a:t>
            </a:r>
            <a:endParaRPr lang="it-IT" sz="2800" dirty="0">
              <a:latin typeface="Arial" charset="0"/>
            </a:endParaRPr>
          </a:p>
        </p:txBody>
      </p:sp>
      <p:sp>
        <p:nvSpPr>
          <p:cNvPr id="70658" name="Segnaposto contenuto 2"/>
          <p:cNvSpPr>
            <a:spLocks noGrp="1"/>
          </p:cNvSpPr>
          <p:nvPr>
            <p:ph idx="1"/>
          </p:nvPr>
        </p:nvSpPr>
        <p:spPr/>
        <p:txBody>
          <a:bodyPr/>
          <a:lstStyle/>
          <a:p>
            <a:pPr eaLnBrk="1" hangingPunct="1"/>
            <a:endParaRPr lang="fr-FR" sz="2400" b="1" dirty="0">
              <a:latin typeface="Arial" charset="0"/>
            </a:endParaRPr>
          </a:p>
          <a:p>
            <a:pPr eaLnBrk="1" hangingPunct="1"/>
            <a:r>
              <a:rPr lang="fr-FR" sz="2400" dirty="0">
                <a:latin typeface="Arial" charset="0"/>
              </a:rPr>
              <a:t>L</a:t>
            </a:r>
            <a:r>
              <a:rPr lang="ja-JP" altLang="fr-FR" sz="2400" dirty="0">
                <a:latin typeface="Arial" charset="0"/>
              </a:rPr>
              <a:t>’</a:t>
            </a:r>
            <a:r>
              <a:rPr lang="fr-FR" altLang="ja-JP" sz="2400" dirty="0">
                <a:latin typeface="Arial" charset="0"/>
              </a:rPr>
              <a:t>ancien français : IX</a:t>
            </a:r>
            <a:r>
              <a:rPr lang="fr-FR" sz="2400" baseline="30000" dirty="0">
                <a:latin typeface="Arial" charset="0"/>
              </a:rPr>
              <a:t>ème</a:t>
            </a:r>
            <a:r>
              <a:rPr lang="fr-FR" altLang="ja-JP" sz="2400" dirty="0">
                <a:latin typeface="Arial" charset="0"/>
              </a:rPr>
              <a:t> siècle - XIII</a:t>
            </a:r>
            <a:r>
              <a:rPr lang="fr-FR" sz="2400" baseline="30000" dirty="0">
                <a:latin typeface="Arial" charset="0"/>
              </a:rPr>
              <a:t>ème</a:t>
            </a:r>
            <a:r>
              <a:rPr lang="fr-FR" altLang="ja-JP" sz="2400" dirty="0">
                <a:latin typeface="Arial" charset="0"/>
              </a:rPr>
              <a:t> siècle</a:t>
            </a:r>
          </a:p>
          <a:p>
            <a:r>
              <a:rPr lang="fr-FR" sz="2400" dirty="0">
                <a:latin typeface="Arial" charset="0"/>
              </a:rPr>
              <a:t>Le moyen français : XIV</a:t>
            </a:r>
            <a:r>
              <a:rPr lang="fr-FR" sz="2400" baseline="30000" dirty="0">
                <a:latin typeface="Arial" charset="0"/>
              </a:rPr>
              <a:t>ème</a:t>
            </a:r>
            <a:r>
              <a:rPr lang="fr-FR" sz="2400" dirty="0">
                <a:latin typeface="Arial" charset="0"/>
              </a:rPr>
              <a:t> siècle - XV</a:t>
            </a:r>
            <a:r>
              <a:rPr lang="fr-FR" sz="2400" baseline="30000" dirty="0">
                <a:latin typeface="Arial" charset="0"/>
              </a:rPr>
              <a:t>ème</a:t>
            </a:r>
            <a:r>
              <a:rPr lang="fr-FR" sz="2400" dirty="0">
                <a:latin typeface="Arial" charset="0"/>
              </a:rPr>
              <a:t> siècle</a:t>
            </a:r>
          </a:p>
          <a:p>
            <a:pPr eaLnBrk="1" hangingPunct="1"/>
            <a:r>
              <a:rPr lang="fr-FR" sz="2400" b="1" dirty="0">
                <a:latin typeface="Arial" charset="0"/>
              </a:rPr>
              <a:t>Le français de la Renaissance : XVI</a:t>
            </a:r>
            <a:r>
              <a:rPr lang="fr-FR" sz="2400" b="1" baseline="30000" dirty="0">
                <a:latin typeface="Arial" charset="0"/>
              </a:rPr>
              <a:t>ème</a:t>
            </a:r>
            <a:r>
              <a:rPr lang="fr-FR" sz="2400" b="1" dirty="0">
                <a:latin typeface="Arial" charset="0"/>
              </a:rPr>
              <a:t> siècle</a:t>
            </a:r>
          </a:p>
          <a:p>
            <a:pPr eaLnBrk="1" hangingPunct="1"/>
            <a:r>
              <a:rPr lang="fr-FR" sz="2400" dirty="0">
                <a:latin typeface="Arial" charset="0"/>
              </a:rPr>
              <a:t>Le français classique : XVII</a:t>
            </a:r>
            <a:r>
              <a:rPr lang="fr-FR" sz="2400" baseline="30000" dirty="0">
                <a:latin typeface="Arial" charset="0"/>
              </a:rPr>
              <a:t>ème</a:t>
            </a:r>
            <a:r>
              <a:rPr lang="fr-FR" sz="2400" dirty="0">
                <a:latin typeface="Arial" charset="0"/>
              </a:rPr>
              <a:t> -XVIII</a:t>
            </a:r>
            <a:r>
              <a:rPr lang="fr-FR" sz="2400" baseline="30000" dirty="0">
                <a:latin typeface="Arial" charset="0"/>
              </a:rPr>
              <a:t>ème</a:t>
            </a:r>
            <a:r>
              <a:rPr lang="fr-FR" sz="2400" dirty="0">
                <a:latin typeface="Arial" charset="0"/>
              </a:rPr>
              <a:t> siècles </a:t>
            </a:r>
          </a:p>
          <a:p>
            <a:pPr eaLnBrk="1" hangingPunct="1"/>
            <a:r>
              <a:rPr lang="fr-FR" sz="2400" dirty="0">
                <a:latin typeface="Arial" charset="0"/>
              </a:rPr>
              <a:t>Le français moderne : XIX</a:t>
            </a:r>
            <a:r>
              <a:rPr lang="fr-FR" sz="2400" baseline="30000" dirty="0">
                <a:latin typeface="Arial" charset="0"/>
              </a:rPr>
              <a:t>ème</a:t>
            </a:r>
            <a:r>
              <a:rPr lang="fr-FR" sz="2400" dirty="0">
                <a:latin typeface="Arial" charset="0"/>
              </a:rPr>
              <a:t>  - XX</a:t>
            </a:r>
            <a:r>
              <a:rPr lang="fr-FR" sz="2400" baseline="30000" dirty="0">
                <a:latin typeface="Arial" charset="0"/>
              </a:rPr>
              <a:t>ème</a:t>
            </a:r>
            <a:r>
              <a:rPr lang="fr-FR" sz="2400" dirty="0">
                <a:latin typeface="Arial" charset="0"/>
              </a:rPr>
              <a:t> siècles (</a:t>
            </a:r>
            <a:r>
              <a:rPr lang="it-IT" sz="2400" dirty="0">
                <a:latin typeface="Arial" charset="0"/>
              </a:rPr>
              <a:t>l’Académie </a:t>
            </a:r>
            <a:r>
              <a:rPr lang="it-IT" sz="2400" dirty="0" err="1">
                <a:latin typeface="Arial" charset="0"/>
              </a:rPr>
              <a:t>française</a:t>
            </a:r>
            <a:r>
              <a:rPr lang="it-IT" sz="2400" dirty="0">
                <a:latin typeface="Arial" charset="0"/>
              </a:rPr>
              <a:t> en 1835 </a:t>
            </a:r>
            <a:r>
              <a:rPr lang="it-IT" sz="2400" dirty="0" err="1">
                <a:latin typeface="Arial" charset="0"/>
              </a:rPr>
              <a:t>admet</a:t>
            </a:r>
            <a:r>
              <a:rPr lang="it-IT" sz="2400" dirty="0">
                <a:latin typeface="Arial" charset="0"/>
              </a:rPr>
              <a:t> l’</a:t>
            </a:r>
            <a:r>
              <a:rPr lang="it-IT" sz="2400" dirty="0" err="1">
                <a:latin typeface="Arial" charset="0"/>
              </a:rPr>
              <a:t>orthographe</a:t>
            </a:r>
            <a:r>
              <a:rPr lang="it-IT" sz="2400" dirty="0">
                <a:latin typeface="Arial" charset="0"/>
              </a:rPr>
              <a:t> –ai- </a:t>
            </a:r>
            <a:r>
              <a:rPr lang="it-IT" sz="2400" dirty="0" err="1">
                <a:latin typeface="Arial" charset="0"/>
              </a:rPr>
              <a:t>au</a:t>
            </a:r>
            <a:r>
              <a:rPr lang="it-IT" sz="2400" dirty="0">
                <a:latin typeface="Arial" charset="0"/>
              </a:rPr>
              <a:t> </a:t>
            </a:r>
            <a:r>
              <a:rPr lang="it-IT" sz="2400" dirty="0" err="1">
                <a:latin typeface="Arial" charset="0"/>
              </a:rPr>
              <a:t>lieu</a:t>
            </a:r>
            <a:r>
              <a:rPr lang="it-IT" sz="2400" dirty="0">
                <a:latin typeface="Arial" charset="0"/>
              </a:rPr>
              <a:t> de –oi.)</a:t>
            </a:r>
            <a:endParaRPr lang="fr-FR" sz="2400" dirty="0">
              <a:latin typeface="Arial" charset="0"/>
            </a:endParaRPr>
          </a:p>
          <a:p>
            <a:pPr eaLnBrk="1" hangingPunct="1"/>
            <a:r>
              <a:rPr lang="fr-FR" sz="2400" dirty="0">
                <a:latin typeface="Arial" charset="0"/>
              </a:rPr>
              <a:t>Le français contemporain : 21</a:t>
            </a:r>
            <a:r>
              <a:rPr lang="fr-FR" sz="2400" baseline="30000" dirty="0">
                <a:latin typeface="Arial" charset="0"/>
              </a:rPr>
              <a:t>ème</a:t>
            </a:r>
            <a:r>
              <a:rPr lang="fr-FR" sz="2400" dirty="0">
                <a:latin typeface="Arial" charset="0"/>
              </a:rPr>
              <a:t> siècle</a:t>
            </a:r>
          </a:p>
          <a:p>
            <a:endParaRPr lang="it-IT" dirty="0">
              <a:latin typeface="Arial" charset="0"/>
            </a:endParaRPr>
          </a:p>
        </p:txBody>
      </p:sp>
    </p:spTree>
    <p:extLst>
      <p:ext uri="{BB962C8B-B14F-4D97-AF65-F5344CB8AC3E}">
        <p14:creationId xmlns:p14="http://schemas.microsoft.com/office/powerpoint/2010/main" val="20516286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La </a:t>
            </a:r>
            <a:r>
              <a:rPr lang="it-IT" sz="2800" dirty="0" err="1"/>
              <a:t>Renaissance</a:t>
            </a:r>
            <a:r>
              <a:rPr lang="it-IT" sz="2800" dirty="0"/>
              <a:t> en France</a:t>
            </a:r>
          </a:p>
        </p:txBody>
      </p:sp>
      <p:sp>
        <p:nvSpPr>
          <p:cNvPr id="3" name="Segnaposto contenuto 2"/>
          <p:cNvSpPr>
            <a:spLocks noGrp="1"/>
          </p:cNvSpPr>
          <p:nvPr>
            <p:ph idx="1"/>
          </p:nvPr>
        </p:nvSpPr>
        <p:spPr/>
        <p:txBody>
          <a:bodyPr>
            <a:normAutofit/>
          </a:bodyPr>
          <a:lstStyle/>
          <a:p>
            <a:pPr algn="just"/>
            <a:r>
              <a:rPr lang="fr-FR" sz="2400" dirty="0"/>
              <a:t>La Renaissance apparaît en France plus tard par rapport au « </a:t>
            </a:r>
            <a:r>
              <a:rPr lang="fr-FR" sz="2400" dirty="0" err="1"/>
              <a:t>Rinascimento</a:t>
            </a:r>
            <a:r>
              <a:rPr lang="fr-FR" sz="2400" dirty="0"/>
              <a:t> italiano », commencé dès le X</a:t>
            </a:r>
            <a:r>
              <a:rPr lang="it-IT" sz="2400" dirty="0"/>
              <a:t>V</a:t>
            </a:r>
            <a:r>
              <a:rPr lang="fr-FR" sz="2400" dirty="0" err="1"/>
              <a:t>ème</a:t>
            </a:r>
            <a:r>
              <a:rPr lang="fr-FR" sz="2400" dirty="0"/>
              <a:t> siècle, et par rapport à d'autres régions d'Europe (Flandres, Rhénanie, Alsace, Portugal, etc.).</a:t>
            </a:r>
          </a:p>
          <a:p>
            <a:r>
              <a:rPr lang="fr-FR" sz="2400" dirty="0"/>
              <a:t>La raison principale est la poursuite de la guerre de Cent Ans jusqu'en 1453, et même 1477 (bataille de Nancy).</a:t>
            </a:r>
          </a:p>
          <a:p>
            <a:endParaRPr lang="it-IT" sz="2400" dirty="0"/>
          </a:p>
        </p:txBody>
      </p:sp>
    </p:spTree>
    <p:extLst>
      <p:ext uri="{BB962C8B-B14F-4D97-AF65-F5344CB8AC3E}">
        <p14:creationId xmlns:p14="http://schemas.microsoft.com/office/powerpoint/2010/main" val="40416512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
            </a:r>
            <a:br>
              <a:rPr lang="fr-CA" sz="2800" dirty="0"/>
            </a:br>
            <a:r>
              <a:rPr lang="fr-CA" sz="2800" dirty="0"/>
              <a:t>Observations </a:t>
            </a:r>
            <a:r>
              <a:rPr lang="fr-CA" sz="2800" dirty="0"/>
              <a:t>hebdomadaires</a:t>
            </a:r>
            <a:br>
              <a:rPr lang="fr-CA" sz="2800" dirty="0"/>
            </a:br>
            <a:r>
              <a:rPr lang="it-IT" sz="2800" b="1" dirty="0" err="1"/>
              <a:t>Projet</a:t>
            </a:r>
            <a:r>
              <a:rPr lang="it-IT" sz="2800" b="1" dirty="0"/>
              <a:t> de </a:t>
            </a:r>
            <a:r>
              <a:rPr lang="it-IT" sz="2800" b="1" dirty="0" err="1"/>
              <a:t>loi</a:t>
            </a:r>
            <a:r>
              <a:rPr lang="it-IT" sz="2800" b="1" dirty="0"/>
              <a:t> </a:t>
            </a:r>
            <a:r>
              <a:rPr lang="it-IT" sz="2800" b="1" dirty="0" err="1"/>
              <a:t>confortant</a:t>
            </a:r>
            <a:r>
              <a:rPr lang="it-IT" sz="2800" b="1" dirty="0"/>
              <a:t> le </a:t>
            </a:r>
            <a:r>
              <a:rPr lang="it-IT" sz="2800" b="1" dirty="0" err="1"/>
              <a:t>respect</a:t>
            </a:r>
            <a:r>
              <a:rPr lang="it-IT" sz="2800" b="1" dirty="0"/>
              <a:t> </a:t>
            </a:r>
            <a:r>
              <a:rPr lang="it-IT" sz="2800" b="1" dirty="0" err="1"/>
              <a:t>des</a:t>
            </a:r>
            <a:r>
              <a:rPr lang="it-IT" sz="2800" b="1" dirty="0"/>
              <a:t> </a:t>
            </a:r>
            <a:r>
              <a:rPr lang="it-IT" sz="2800" b="1" dirty="0" err="1"/>
              <a:t>principes</a:t>
            </a:r>
            <a:r>
              <a:rPr lang="it-IT" sz="2800" b="1" dirty="0"/>
              <a:t> de la </a:t>
            </a:r>
            <a:r>
              <a:rPr lang="it-IT" sz="2800" b="1" dirty="0" err="1"/>
              <a:t>République</a:t>
            </a:r>
            <a:r>
              <a:rPr lang="it-IT" sz="2800" dirty="0"/>
              <a:t/>
            </a:r>
            <a:br>
              <a:rPr lang="it-IT" sz="2800" dirty="0"/>
            </a:br>
            <a:endParaRPr lang="fr-CA" sz="2800" dirty="0"/>
          </a:p>
        </p:txBody>
      </p:sp>
      <p:sp>
        <p:nvSpPr>
          <p:cNvPr id="3" name="Segnaposto contenuto 2"/>
          <p:cNvSpPr>
            <a:spLocks noGrp="1"/>
          </p:cNvSpPr>
          <p:nvPr>
            <p:ph idx="1"/>
          </p:nvPr>
        </p:nvSpPr>
        <p:spPr/>
        <p:txBody>
          <a:bodyPr>
            <a:normAutofit/>
          </a:bodyPr>
          <a:lstStyle/>
          <a:p>
            <a:pPr algn="just"/>
            <a:r>
              <a:rPr lang="fr-CA" sz="2400" dirty="0"/>
              <a:t>Il s'appelait «projet de loi sur le séparatisme», il est désormais en discussion à l'Assemblée nationale pour conforter «le respect des principes de la République». Lutter ­contre les extrémismes, notamment islamiste, tout en réaffirmant </a:t>
            </a:r>
            <a:r>
              <a:rPr lang="fr-CA" sz="2400" b="1" dirty="0"/>
              <a:t>l'identité laïque de la France</a:t>
            </a:r>
            <a:r>
              <a:rPr lang="fr-CA" sz="2400" dirty="0"/>
              <a:t>, telle est l'ambition du président </a:t>
            </a:r>
            <a:r>
              <a:rPr lang="fr-CA" sz="2400" dirty="0" err="1"/>
              <a:t>Macron</a:t>
            </a:r>
            <a:r>
              <a:rPr lang="fr-CA" sz="2400" dirty="0"/>
              <a:t> à travers l'un des derniers actes ­législatifs majeurs de son quinquennat. De la volonté de ­condamner la haine en ligne à la limitation de l'enseignement à la maison, le texte compte réviser des points de </a:t>
            </a:r>
            <a:r>
              <a:rPr lang="fr-CA" sz="2400" b="1" dirty="0"/>
              <a:t>la loi de 1905 </a:t>
            </a:r>
            <a:r>
              <a:rPr lang="fr-CA" sz="2400" dirty="0"/>
              <a:t>sur la laïcité. </a:t>
            </a:r>
            <a:endParaRPr lang="fr-CA" sz="2400" dirty="0"/>
          </a:p>
          <a:p>
            <a:pPr algn="just"/>
            <a:r>
              <a:rPr lang="it-IT" sz="2400" i="1" dirty="0"/>
              <a:t>Libération</a:t>
            </a:r>
            <a:r>
              <a:rPr lang="it-IT" sz="2400" dirty="0"/>
              <a:t> 11 </a:t>
            </a:r>
            <a:r>
              <a:rPr lang="it-IT" sz="2400" dirty="0" err="1"/>
              <a:t>janvier</a:t>
            </a:r>
            <a:r>
              <a:rPr lang="it-IT" sz="2400" dirty="0"/>
              <a:t> 2021</a:t>
            </a:r>
          </a:p>
          <a:p>
            <a:pPr algn="just"/>
            <a:endParaRPr lang="fr-CA" sz="2400" dirty="0"/>
          </a:p>
        </p:txBody>
      </p:sp>
    </p:spTree>
    <p:extLst>
      <p:ext uri="{BB962C8B-B14F-4D97-AF65-F5344CB8AC3E}">
        <p14:creationId xmlns:p14="http://schemas.microsoft.com/office/powerpoint/2010/main" val="28198060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La </a:t>
            </a:r>
            <a:r>
              <a:rPr lang="it-IT" sz="2800" dirty="0" err="1"/>
              <a:t>Renaissance</a:t>
            </a:r>
            <a:r>
              <a:rPr lang="it-IT" sz="2800" dirty="0"/>
              <a:t> : l’</a:t>
            </a:r>
            <a:r>
              <a:rPr lang="it-IT" sz="2800" dirty="0" err="1"/>
              <a:t>humanisme</a:t>
            </a:r>
            <a:r>
              <a:rPr lang="it-IT" sz="2800" dirty="0"/>
              <a:t/>
            </a:r>
            <a:br>
              <a:rPr lang="it-IT" sz="2800" dirty="0"/>
            </a:br>
            <a:r>
              <a:rPr lang="it-IT" sz="2800" dirty="0"/>
              <a:t>Le XVI </a:t>
            </a:r>
            <a:r>
              <a:rPr lang="it-IT" sz="2800" dirty="0" err="1"/>
              <a:t>ème</a:t>
            </a:r>
            <a:r>
              <a:rPr lang="it-IT" sz="2800" dirty="0"/>
              <a:t> </a:t>
            </a:r>
            <a:r>
              <a:rPr lang="it-IT" sz="2800" dirty="0" err="1"/>
              <a:t>siècle</a:t>
            </a:r>
            <a:endParaRPr lang="it-IT" sz="2800" dirty="0"/>
          </a:p>
        </p:txBody>
      </p:sp>
      <p:sp>
        <p:nvSpPr>
          <p:cNvPr id="3" name="Segnaposto contenuto 2"/>
          <p:cNvSpPr>
            <a:spLocks noGrp="1"/>
          </p:cNvSpPr>
          <p:nvPr>
            <p:ph idx="1"/>
          </p:nvPr>
        </p:nvSpPr>
        <p:spPr/>
        <p:txBody>
          <a:bodyPr>
            <a:normAutofit/>
          </a:bodyPr>
          <a:lstStyle/>
          <a:p>
            <a:pPr algn="just"/>
            <a:r>
              <a:rPr lang="fr-FR" sz="2400" dirty="0"/>
              <a:t>Alors que le rapport entre l'Homme et Dieu avait dominé la culture médiévale et que la science la plus appréciée avait été la théologie, </a:t>
            </a:r>
          </a:p>
          <a:p>
            <a:pPr algn="just"/>
            <a:r>
              <a:rPr lang="fr-FR" sz="2400" dirty="0"/>
              <a:t>le mouvement humaniste place l'être humain et les valeurs humaines au centre de la pensée. </a:t>
            </a:r>
          </a:p>
          <a:p>
            <a:pPr algn="just"/>
            <a:r>
              <a:rPr lang="fr-FR" sz="2400" dirty="0"/>
              <a:t>L'humanisme se caractérise par un retour aux textes antiques, et par la modification des modèles de vie, d'écriture, et de pensée.</a:t>
            </a:r>
          </a:p>
          <a:p>
            <a:pPr algn="just"/>
            <a:r>
              <a:rPr lang="fr-FR" sz="2400" dirty="0"/>
              <a:t>L'une des découvertes qui eut le plus d'impact au cours de la Renaissance fut la découverte de l'imprimerie (Gutenberg en 1455)</a:t>
            </a:r>
            <a:endParaRPr lang="it-IT" sz="2400" dirty="0"/>
          </a:p>
        </p:txBody>
      </p:sp>
    </p:spTree>
    <p:extLst>
      <p:ext uri="{BB962C8B-B14F-4D97-AF65-F5344CB8AC3E}">
        <p14:creationId xmlns:p14="http://schemas.microsoft.com/office/powerpoint/2010/main" val="34173701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Renaissance</a:t>
            </a:r>
            <a:r>
              <a:rPr lang="it-IT" sz="2800" dirty="0"/>
              <a:t> : </a:t>
            </a:r>
            <a:r>
              <a:rPr lang="it-IT" sz="2800" dirty="0" err="1"/>
              <a:t>révolution</a:t>
            </a:r>
            <a:r>
              <a:rPr lang="it-IT" sz="2800" dirty="0"/>
              <a:t> </a:t>
            </a:r>
            <a:r>
              <a:rPr lang="it-IT" sz="2800" dirty="0" err="1"/>
              <a:t>culturelle</a:t>
            </a:r>
            <a:endParaRPr lang="it-IT" sz="2800" dirty="0"/>
          </a:p>
        </p:txBody>
      </p:sp>
      <p:sp>
        <p:nvSpPr>
          <p:cNvPr id="3" name="Segnaposto contenuto 2"/>
          <p:cNvSpPr>
            <a:spLocks noGrp="1"/>
          </p:cNvSpPr>
          <p:nvPr>
            <p:ph idx="1"/>
          </p:nvPr>
        </p:nvSpPr>
        <p:spPr/>
        <p:txBody>
          <a:bodyPr>
            <a:noAutofit/>
          </a:bodyPr>
          <a:lstStyle/>
          <a:p>
            <a:pPr algn="just"/>
            <a:r>
              <a:rPr lang="fr-FR" sz="2400" dirty="0"/>
              <a:t>Durant des siècles, les hommes d'élite avaient été les guerriers, ou, vers la fin du Moyen Âge, les riches marchands et banquiers.</a:t>
            </a:r>
          </a:p>
          <a:p>
            <a:pPr algn="just"/>
            <a:r>
              <a:rPr lang="fr-FR" sz="2400" dirty="0"/>
              <a:t>Les esprits les plus admirés furent ceux qui connaissaient plusieurs langues, qui restaient enfermés durant des mois dans les bibliothèques ou les laboratoires. Ils exploraient les secrets de la nature, dont ils découvraient les lois. Ils maîtrisaient des techniques nouvelles, inventaient et faisaient construire des machines étonnantes. Ils s'émouvaient devant un tableau, ou en écoutant une belle musique, ou encore en lisant un poème. Les rois et princes confiaient maintenant l'éducation de leurs enfants aux savants et suivaient leurs conseils. </a:t>
            </a:r>
            <a:endParaRPr lang="it-IT" sz="2400" dirty="0"/>
          </a:p>
        </p:txBody>
      </p:sp>
    </p:spTree>
    <p:extLst>
      <p:ext uri="{BB962C8B-B14F-4D97-AF65-F5344CB8AC3E}">
        <p14:creationId xmlns:p14="http://schemas.microsoft.com/office/powerpoint/2010/main" val="10007961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09" name="Rectangle 2"/>
          <p:cNvSpPr>
            <a:spLocks noGrp="1" noChangeArrowheads="1"/>
          </p:cNvSpPr>
          <p:nvPr>
            <p:ph type="title"/>
          </p:nvPr>
        </p:nvSpPr>
        <p:spPr/>
        <p:txBody>
          <a:bodyPr>
            <a:normAutofit/>
          </a:bodyPr>
          <a:lstStyle/>
          <a:p>
            <a:r>
              <a:rPr lang="fr-FR" sz="2800" dirty="0">
                <a:latin typeface="Arial" charset="0"/>
              </a:rPr>
              <a:t>La Renaissance en France</a:t>
            </a:r>
            <a:r>
              <a:rPr lang="fr-FR" sz="2800" b="1" dirty="0">
                <a:latin typeface="Arial" charset="0"/>
              </a:rPr>
              <a:t> </a:t>
            </a:r>
            <a:r>
              <a:rPr lang="fr-FR" sz="2800" dirty="0">
                <a:latin typeface="Arial" charset="0"/>
              </a:rPr>
              <a:t>: XVIème siècle</a:t>
            </a:r>
          </a:p>
        </p:txBody>
      </p:sp>
      <p:sp>
        <p:nvSpPr>
          <p:cNvPr id="350210" name="Rectangle 3"/>
          <p:cNvSpPr>
            <a:spLocks noGrp="1" noChangeArrowheads="1"/>
          </p:cNvSpPr>
          <p:nvPr>
            <p:ph type="body" idx="1"/>
          </p:nvPr>
        </p:nvSpPr>
        <p:spPr/>
        <p:txBody>
          <a:bodyPr>
            <a:normAutofit/>
          </a:bodyPr>
          <a:lstStyle/>
          <a:p>
            <a:pPr algn="just">
              <a:lnSpc>
                <a:spcPct val="80000"/>
              </a:lnSpc>
            </a:pPr>
            <a:r>
              <a:rPr lang="fr-FR" sz="2400" dirty="0">
                <a:latin typeface="Arial"/>
                <a:cs typeface="Arial"/>
              </a:rPr>
              <a:t>Prépondérance de l'Italie dans presque tous les domaines en raison de sa richesse économique, sa puissance militaire, son avance technologique et scientifique, sa suprématie culturelle, etc. </a:t>
            </a:r>
          </a:p>
          <a:p>
            <a:pPr algn="just">
              <a:lnSpc>
                <a:spcPct val="80000"/>
              </a:lnSpc>
            </a:pPr>
            <a:r>
              <a:rPr lang="fr-FR" sz="2400" dirty="0">
                <a:latin typeface="Arial"/>
                <a:cs typeface="Arial"/>
              </a:rPr>
              <a:t>Règne de François 1° (1515-1547). Il ramenait des artistes italiens à la cour comme Léonard de Vinci. </a:t>
            </a:r>
          </a:p>
          <a:p>
            <a:pPr algn="just">
              <a:lnSpc>
                <a:spcPct val="80000"/>
              </a:lnSpc>
            </a:pPr>
            <a:r>
              <a:rPr lang="fr-FR" sz="2400" dirty="0">
                <a:latin typeface="Arial"/>
                <a:cs typeface="Arial"/>
              </a:rPr>
              <a:t>Catherine de Médicis, italienne, épouse d’Henri II, régente de France, eut une grande influence sur la culture française.</a:t>
            </a:r>
          </a:p>
          <a:p>
            <a:pPr algn="just">
              <a:lnSpc>
                <a:spcPct val="80000"/>
              </a:lnSpc>
            </a:pPr>
            <a:r>
              <a:rPr lang="fr-FR" sz="2400" dirty="0">
                <a:latin typeface="Arial"/>
                <a:cs typeface="Arial"/>
              </a:rPr>
              <a:t>Les Français sont fascinés par ce pays et cèdent à une vague d'</a:t>
            </a:r>
            <a:r>
              <a:rPr lang="fr-FR" sz="2400" dirty="0" err="1">
                <a:latin typeface="Arial"/>
                <a:cs typeface="Arial"/>
              </a:rPr>
              <a:t>italomanie</a:t>
            </a:r>
            <a:r>
              <a:rPr lang="fr-FR" sz="2400" dirty="0">
                <a:latin typeface="Arial"/>
                <a:cs typeface="Arial"/>
              </a:rPr>
              <a:t>, que la langue reflète encore aujourd'hui. Epoque des emprunts massifs de l</a:t>
            </a:r>
            <a:r>
              <a:rPr lang="ja-JP" altLang="fr-FR" sz="2400" dirty="0">
                <a:latin typeface="Arial"/>
                <a:cs typeface="Arial"/>
              </a:rPr>
              <a:t>’</a:t>
            </a:r>
            <a:r>
              <a:rPr lang="fr-FR" altLang="ja-JP" sz="2400" dirty="0">
                <a:latin typeface="Arial"/>
                <a:cs typeface="Arial"/>
              </a:rPr>
              <a:t>italien.</a:t>
            </a:r>
          </a:p>
        </p:txBody>
      </p:sp>
    </p:spTree>
    <p:extLst>
      <p:ext uri="{BB962C8B-B14F-4D97-AF65-F5344CB8AC3E}">
        <p14:creationId xmlns:p14="http://schemas.microsoft.com/office/powerpoint/2010/main" val="20449559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Montaigne</a:t>
            </a:r>
            <a:r>
              <a:rPr lang="it-IT" sz="2800" dirty="0"/>
              <a:t> a </a:t>
            </a:r>
            <a:r>
              <a:rPr lang="it-IT" sz="2800" dirty="0" err="1"/>
              <a:t>posé</a:t>
            </a:r>
            <a:r>
              <a:rPr lang="it-IT" sz="2800" dirty="0"/>
              <a:t> </a:t>
            </a:r>
            <a:r>
              <a:rPr lang="it-IT" sz="2800" dirty="0" err="1"/>
              <a:t>les</a:t>
            </a:r>
            <a:r>
              <a:rPr lang="it-IT" sz="2800" dirty="0"/>
              <a:t> </a:t>
            </a:r>
            <a:r>
              <a:rPr lang="it-IT" sz="2800" dirty="0" err="1"/>
              <a:t>premiers</a:t>
            </a:r>
            <a:r>
              <a:rPr lang="it-IT" sz="2800" dirty="0"/>
              <a:t> </a:t>
            </a:r>
            <a:r>
              <a:rPr lang="it-IT" sz="2800" dirty="0" err="1"/>
              <a:t>fondements</a:t>
            </a:r>
            <a:r>
              <a:rPr lang="it-IT" sz="2800" dirty="0"/>
              <a:t> de l’</a:t>
            </a:r>
            <a:r>
              <a:rPr lang="it-IT" sz="2800" dirty="0" err="1"/>
              <a:t>Humanisme</a:t>
            </a:r>
            <a:r>
              <a:rPr lang="it-IT" sz="2800" dirty="0"/>
              <a:t> en France</a:t>
            </a:r>
            <a:br>
              <a:rPr lang="it-IT" sz="2800" dirty="0"/>
            </a:br>
            <a:r>
              <a:rPr lang="it-IT" sz="2800" dirty="0"/>
              <a:t>1533-1592</a:t>
            </a:r>
          </a:p>
        </p:txBody>
      </p:sp>
      <p:pic>
        <p:nvPicPr>
          <p:cNvPr id="4" name="Segnaposto contenuto 3" descr="260px-Montaigne-Dumonstier.jpg"/>
          <p:cNvPicPr>
            <a:picLocks noGrp="1" noChangeAspect="1"/>
          </p:cNvPicPr>
          <p:nvPr>
            <p:ph idx="1"/>
          </p:nvPr>
        </p:nvPicPr>
        <p:blipFill>
          <a:blip r:embed="rId2">
            <a:extLst>
              <a:ext uri="{28A0092B-C50C-407E-A947-70E740481C1C}">
                <a14:useLocalDpi xmlns:a14="http://schemas.microsoft.com/office/drawing/2010/main" val="0"/>
              </a:ext>
            </a:extLst>
          </a:blip>
          <a:srcRect l="-67141" r="-67141"/>
          <a:stretch>
            <a:fillRect/>
          </a:stretch>
        </p:blipFill>
        <p:spPr/>
      </p:pic>
    </p:spTree>
    <p:extLst>
      <p:ext uri="{BB962C8B-B14F-4D97-AF65-F5344CB8AC3E}">
        <p14:creationId xmlns:p14="http://schemas.microsoft.com/office/powerpoint/2010/main" val="3681608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Montaigne</a:t>
            </a:r>
            <a:endParaRPr lang="it-IT" sz="2800" dirty="0"/>
          </a:p>
        </p:txBody>
      </p:sp>
      <p:sp>
        <p:nvSpPr>
          <p:cNvPr id="3" name="Segnaposto contenuto 2"/>
          <p:cNvSpPr>
            <a:spLocks noGrp="1"/>
          </p:cNvSpPr>
          <p:nvPr>
            <p:ph idx="1"/>
          </p:nvPr>
        </p:nvSpPr>
        <p:spPr/>
        <p:txBody>
          <a:bodyPr>
            <a:normAutofit/>
          </a:bodyPr>
          <a:lstStyle/>
          <a:p>
            <a:pPr algn="just"/>
            <a:r>
              <a:rPr lang="it-IT" sz="2400" dirty="0" err="1"/>
              <a:t>écrivain</a:t>
            </a:r>
            <a:r>
              <a:rPr lang="it-IT" sz="2400" dirty="0"/>
              <a:t>, </a:t>
            </a:r>
            <a:r>
              <a:rPr lang="it-IT" sz="2400" dirty="0" err="1"/>
              <a:t>philosophe</a:t>
            </a:r>
            <a:r>
              <a:rPr lang="it-IT" sz="2400" dirty="0"/>
              <a:t>, moraliste et </a:t>
            </a:r>
            <a:r>
              <a:rPr lang="it-IT" sz="2400" dirty="0" err="1"/>
              <a:t>homme</a:t>
            </a:r>
            <a:r>
              <a:rPr lang="it-IT" sz="2400" dirty="0"/>
              <a:t> </a:t>
            </a:r>
            <a:r>
              <a:rPr lang="it-IT" sz="2400" dirty="0" err="1"/>
              <a:t>politique</a:t>
            </a:r>
            <a:r>
              <a:rPr lang="it-IT" sz="2400" dirty="0"/>
              <a:t> </a:t>
            </a:r>
            <a:r>
              <a:rPr lang="it-IT" sz="2400" dirty="0" err="1"/>
              <a:t>français</a:t>
            </a:r>
            <a:r>
              <a:rPr lang="it-IT" sz="2400" dirty="0"/>
              <a:t> de la </a:t>
            </a:r>
            <a:r>
              <a:rPr lang="it-IT" sz="2400" dirty="0" err="1"/>
              <a:t>Renaissance</a:t>
            </a:r>
            <a:r>
              <a:rPr lang="it-IT" sz="2400" dirty="0"/>
              <a:t>.</a:t>
            </a:r>
          </a:p>
          <a:p>
            <a:pPr algn="just"/>
            <a:r>
              <a:rPr lang="it-IT" sz="2400" b="1" dirty="0"/>
              <a:t>l’</a:t>
            </a:r>
            <a:r>
              <a:rPr lang="it-IT" sz="2400" b="1" dirty="0" err="1"/>
              <a:t>Humanisme</a:t>
            </a:r>
            <a:r>
              <a:rPr lang="it-IT" sz="2400" dirty="0"/>
              <a:t>, ce </a:t>
            </a:r>
            <a:r>
              <a:rPr lang="it-IT" sz="2400" dirty="0" err="1"/>
              <a:t>courant</a:t>
            </a:r>
            <a:r>
              <a:rPr lang="it-IT" sz="2400" dirty="0"/>
              <a:t> de </a:t>
            </a:r>
            <a:r>
              <a:rPr lang="it-IT" sz="2400" dirty="0" err="1"/>
              <a:t>pensées</a:t>
            </a:r>
            <a:r>
              <a:rPr lang="it-IT" sz="2400" dirty="0"/>
              <a:t> qui </a:t>
            </a:r>
            <a:r>
              <a:rPr lang="it-IT" sz="2400" dirty="0" err="1"/>
              <a:t>veut</a:t>
            </a:r>
            <a:r>
              <a:rPr lang="it-IT" sz="2400" dirty="0"/>
              <a:t> </a:t>
            </a:r>
            <a:r>
              <a:rPr lang="it-IT" sz="2400" dirty="0" err="1"/>
              <a:t>que</a:t>
            </a:r>
            <a:r>
              <a:rPr lang="it-IT" sz="2400" dirty="0"/>
              <a:t> la </a:t>
            </a:r>
            <a:r>
              <a:rPr lang="it-IT" sz="2400" dirty="0" err="1"/>
              <a:t>société</a:t>
            </a:r>
            <a:r>
              <a:rPr lang="it-IT" sz="2400" dirty="0"/>
              <a:t> </a:t>
            </a:r>
            <a:r>
              <a:rPr lang="it-IT" sz="2400" dirty="0" err="1"/>
              <a:t>soit</a:t>
            </a:r>
            <a:r>
              <a:rPr lang="it-IT" sz="2400" dirty="0"/>
              <a:t> </a:t>
            </a:r>
            <a:r>
              <a:rPr lang="it-IT" sz="2400" dirty="0" err="1"/>
              <a:t>faite</a:t>
            </a:r>
            <a:r>
              <a:rPr lang="it-IT" sz="2400" dirty="0"/>
              <a:t> pour servir l’</a:t>
            </a:r>
            <a:r>
              <a:rPr lang="it-IT" sz="2400" dirty="0" err="1"/>
              <a:t>Homme</a:t>
            </a:r>
            <a:r>
              <a:rPr lang="it-IT" sz="2400" dirty="0"/>
              <a:t> et non </a:t>
            </a:r>
            <a:r>
              <a:rPr lang="it-IT" sz="2400" dirty="0" err="1"/>
              <a:t>l’inverse</a:t>
            </a:r>
            <a:r>
              <a:rPr lang="it-IT" sz="2400" dirty="0"/>
              <a:t> ; </a:t>
            </a:r>
            <a:r>
              <a:rPr lang="it-IT" sz="2400" dirty="0" err="1"/>
              <a:t>cette</a:t>
            </a:r>
            <a:r>
              <a:rPr lang="it-IT" sz="2400" dirty="0"/>
              <a:t> </a:t>
            </a:r>
            <a:r>
              <a:rPr lang="it-IT" sz="2400" dirty="0" err="1"/>
              <a:t>philosophie</a:t>
            </a:r>
            <a:r>
              <a:rPr lang="it-IT" sz="2400" dirty="0"/>
              <a:t> qui </a:t>
            </a:r>
            <a:r>
              <a:rPr lang="it-IT" sz="2400" dirty="0" err="1"/>
              <a:t>replace</a:t>
            </a:r>
            <a:r>
              <a:rPr lang="it-IT" sz="2400" dirty="0"/>
              <a:t> l’</a:t>
            </a:r>
            <a:r>
              <a:rPr lang="it-IT" sz="2400" dirty="0" err="1"/>
              <a:t>humain</a:t>
            </a:r>
            <a:r>
              <a:rPr lang="it-IT" sz="2400" dirty="0"/>
              <a:t> </a:t>
            </a:r>
            <a:r>
              <a:rPr lang="it-IT" sz="2400" dirty="0" err="1"/>
              <a:t>au</a:t>
            </a:r>
            <a:r>
              <a:rPr lang="it-IT" sz="2400" dirty="0"/>
              <a:t> centre de la </a:t>
            </a:r>
            <a:r>
              <a:rPr lang="it-IT" sz="2400" dirty="0" err="1"/>
              <a:t>réflexion</a:t>
            </a:r>
            <a:r>
              <a:rPr lang="it-IT" sz="2400" dirty="0"/>
              <a:t> et qui </a:t>
            </a:r>
            <a:r>
              <a:rPr lang="it-IT" sz="2400" dirty="0" err="1"/>
              <a:t>conduit</a:t>
            </a:r>
            <a:r>
              <a:rPr lang="it-IT" sz="2400" dirty="0"/>
              <a:t> </a:t>
            </a:r>
            <a:r>
              <a:rPr lang="it-IT" sz="2400" dirty="0" err="1"/>
              <a:t>au</a:t>
            </a:r>
            <a:r>
              <a:rPr lang="it-IT" sz="2400" dirty="0"/>
              <a:t> </a:t>
            </a:r>
            <a:r>
              <a:rPr lang="it-IT" sz="2400" dirty="0" err="1"/>
              <a:t>respect</a:t>
            </a:r>
            <a:r>
              <a:rPr lang="it-IT" sz="2400" dirty="0"/>
              <a:t> d’</a:t>
            </a:r>
            <a:r>
              <a:rPr lang="it-IT" sz="2400" dirty="0" err="1"/>
              <a:t>autrui</a:t>
            </a:r>
            <a:r>
              <a:rPr lang="it-IT" sz="2400" dirty="0"/>
              <a:t>.</a:t>
            </a:r>
          </a:p>
          <a:p>
            <a:pPr algn="just"/>
            <a:r>
              <a:rPr lang="it-IT" sz="2400" i="1" dirty="0" err="1"/>
              <a:t>Les</a:t>
            </a:r>
            <a:r>
              <a:rPr lang="it-IT" sz="2400" i="1" dirty="0"/>
              <a:t> </a:t>
            </a:r>
            <a:r>
              <a:rPr lang="it-IT" sz="2400" i="1" dirty="0" err="1"/>
              <a:t>Essais</a:t>
            </a:r>
            <a:r>
              <a:rPr lang="it-IT" sz="2400" i="1" dirty="0"/>
              <a:t> : </a:t>
            </a:r>
            <a:r>
              <a:rPr lang="it-IT" sz="2400" dirty="0"/>
              <a:t>texte </a:t>
            </a:r>
            <a:r>
              <a:rPr lang="it-IT" sz="2400" dirty="0" err="1"/>
              <a:t>original</a:t>
            </a:r>
            <a:r>
              <a:rPr lang="it-IT" sz="2400" dirty="0"/>
              <a:t> de 1580 </a:t>
            </a:r>
            <a:r>
              <a:rPr lang="it-IT" sz="2400" dirty="0" err="1"/>
              <a:t>avec</a:t>
            </a:r>
            <a:r>
              <a:rPr lang="it-IT" sz="2400" dirty="0"/>
              <a:t> </a:t>
            </a:r>
            <a:r>
              <a:rPr lang="it-IT" sz="2400" dirty="0" err="1"/>
              <a:t>les</a:t>
            </a:r>
            <a:r>
              <a:rPr lang="it-IT" sz="2400" dirty="0"/>
              <a:t> </a:t>
            </a:r>
            <a:r>
              <a:rPr lang="it-IT" sz="2400" dirty="0" err="1"/>
              <a:t>variantes</a:t>
            </a:r>
            <a:r>
              <a:rPr lang="it-IT" sz="2400" dirty="0"/>
              <a:t> </a:t>
            </a:r>
            <a:r>
              <a:rPr lang="it-IT" sz="2400" dirty="0" err="1"/>
              <a:t>des</a:t>
            </a:r>
            <a:r>
              <a:rPr lang="it-IT" sz="2400" dirty="0"/>
              <a:t> </a:t>
            </a:r>
            <a:r>
              <a:rPr lang="it-IT" sz="2400" dirty="0" err="1"/>
              <a:t>éditions</a:t>
            </a:r>
            <a:r>
              <a:rPr lang="it-IT" sz="2400" dirty="0"/>
              <a:t> de 1582 et 1587 qui a </a:t>
            </a:r>
            <a:r>
              <a:rPr lang="it-IT" sz="2400" dirty="0" err="1"/>
              <a:t>influencé</a:t>
            </a:r>
            <a:r>
              <a:rPr lang="it-IT" sz="2400" dirty="0"/>
              <a:t> </a:t>
            </a:r>
            <a:r>
              <a:rPr lang="it-IT" sz="2400" dirty="0" err="1"/>
              <a:t>toute</a:t>
            </a:r>
            <a:r>
              <a:rPr lang="it-IT" sz="2400" dirty="0"/>
              <a:t> la culture occidentale.</a:t>
            </a:r>
          </a:p>
          <a:p>
            <a:pPr algn="just"/>
            <a:endParaRPr lang="it-IT" sz="1800" i="1" dirty="0"/>
          </a:p>
        </p:txBody>
      </p:sp>
    </p:spTree>
    <p:extLst>
      <p:ext uri="{BB962C8B-B14F-4D97-AF65-F5344CB8AC3E}">
        <p14:creationId xmlns:p14="http://schemas.microsoft.com/office/powerpoint/2010/main" val="1028878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Montaigne</a:t>
            </a:r>
            <a:r>
              <a:rPr lang="it-IT" sz="2800" dirty="0"/>
              <a:t> et la </a:t>
            </a:r>
            <a:r>
              <a:rPr lang="it-IT" sz="2800" dirty="0" err="1"/>
              <a:t>Renaissance</a:t>
            </a:r>
            <a:endParaRPr lang="it-IT" sz="2800" dirty="0"/>
          </a:p>
        </p:txBody>
      </p:sp>
      <p:sp>
        <p:nvSpPr>
          <p:cNvPr id="3" name="Segnaposto contenuto 2"/>
          <p:cNvSpPr>
            <a:spLocks noGrp="1"/>
          </p:cNvSpPr>
          <p:nvPr>
            <p:ph idx="1"/>
          </p:nvPr>
        </p:nvSpPr>
        <p:spPr/>
        <p:txBody>
          <a:bodyPr>
            <a:normAutofit/>
          </a:bodyPr>
          <a:lstStyle/>
          <a:p>
            <a:endParaRPr lang="it-IT" sz="1800" dirty="0"/>
          </a:p>
          <a:p>
            <a:endParaRPr lang="it-IT" sz="1800" dirty="0"/>
          </a:p>
          <a:p>
            <a:pPr algn="just"/>
            <a:r>
              <a:rPr lang="it-IT" sz="2400" dirty="0" err="1"/>
              <a:t>Les</a:t>
            </a:r>
            <a:r>
              <a:rPr lang="it-IT" sz="2400" dirty="0"/>
              <a:t> femmes n’</a:t>
            </a:r>
            <a:r>
              <a:rPr lang="it-IT" sz="2400" dirty="0" err="1"/>
              <a:t>ont</a:t>
            </a:r>
            <a:r>
              <a:rPr lang="it-IT" sz="2400" dirty="0"/>
              <a:t> </a:t>
            </a:r>
            <a:r>
              <a:rPr lang="it-IT" sz="2400" dirty="0" err="1"/>
              <a:t>pas</a:t>
            </a:r>
            <a:r>
              <a:rPr lang="it-IT" sz="2400" dirty="0"/>
              <a:t> </a:t>
            </a:r>
            <a:r>
              <a:rPr lang="it-IT" sz="2400" dirty="0" err="1"/>
              <a:t>tort</a:t>
            </a:r>
            <a:r>
              <a:rPr lang="it-IT" sz="2400" dirty="0"/>
              <a:t> </a:t>
            </a:r>
            <a:r>
              <a:rPr lang="it-IT" sz="2400" dirty="0" err="1"/>
              <a:t>du</a:t>
            </a:r>
            <a:r>
              <a:rPr lang="it-IT" sz="2400" dirty="0"/>
              <a:t> tout </a:t>
            </a:r>
            <a:r>
              <a:rPr lang="it-IT" sz="2400" dirty="0" err="1"/>
              <a:t>quand</a:t>
            </a:r>
            <a:r>
              <a:rPr lang="it-IT" sz="2400" dirty="0"/>
              <a:t> </a:t>
            </a:r>
            <a:r>
              <a:rPr lang="it-IT" sz="2400" dirty="0" err="1"/>
              <a:t>elles</a:t>
            </a:r>
            <a:r>
              <a:rPr lang="it-IT" sz="2400" dirty="0"/>
              <a:t> </a:t>
            </a:r>
            <a:r>
              <a:rPr lang="it-IT" sz="2400" dirty="0" err="1"/>
              <a:t>refusent</a:t>
            </a:r>
            <a:r>
              <a:rPr lang="it-IT" sz="2400" dirty="0"/>
              <a:t> </a:t>
            </a:r>
            <a:r>
              <a:rPr lang="it-IT" sz="2400" dirty="0" err="1"/>
              <a:t>les</a:t>
            </a:r>
            <a:r>
              <a:rPr lang="it-IT" sz="2400" dirty="0"/>
              <a:t> </a:t>
            </a:r>
            <a:r>
              <a:rPr lang="it-IT" sz="2400" dirty="0" err="1"/>
              <a:t>règles</a:t>
            </a:r>
            <a:r>
              <a:rPr lang="it-IT" sz="2400" dirty="0"/>
              <a:t> de vie qui </a:t>
            </a:r>
            <a:r>
              <a:rPr lang="it-IT" sz="2400" dirty="0" err="1"/>
              <a:t>sont</a:t>
            </a:r>
            <a:r>
              <a:rPr lang="it-IT" sz="2400" dirty="0"/>
              <a:t> </a:t>
            </a:r>
            <a:r>
              <a:rPr lang="it-IT" sz="2400" dirty="0" err="1"/>
              <a:t>introduites</a:t>
            </a:r>
            <a:r>
              <a:rPr lang="it-IT" sz="2400" dirty="0"/>
              <a:t> </a:t>
            </a:r>
            <a:r>
              <a:rPr lang="it-IT" sz="2400" dirty="0" err="1"/>
              <a:t>au</a:t>
            </a:r>
            <a:r>
              <a:rPr lang="it-IT" sz="2400" dirty="0"/>
              <a:t> monde, d’</a:t>
            </a:r>
            <a:r>
              <a:rPr lang="it-IT" sz="2400" dirty="0" err="1"/>
              <a:t>autant</a:t>
            </a:r>
            <a:r>
              <a:rPr lang="it-IT" sz="2400" dirty="0"/>
              <a:t> </a:t>
            </a:r>
            <a:r>
              <a:rPr lang="it-IT" sz="2400" dirty="0" err="1"/>
              <a:t>que</a:t>
            </a:r>
            <a:r>
              <a:rPr lang="it-IT" sz="2400" dirty="0"/>
              <a:t> ce </a:t>
            </a:r>
            <a:r>
              <a:rPr lang="it-IT" sz="2400" dirty="0" err="1"/>
              <a:t>sont</a:t>
            </a:r>
            <a:r>
              <a:rPr lang="it-IT" sz="2400" dirty="0"/>
              <a:t> </a:t>
            </a:r>
            <a:r>
              <a:rPr lang="it-IT" sz="2400" dirty="0" err="1"/>
              <a:t>les</a:t>
            </a:r>
            <a:r>
              <a:rPr lang="it-IT" sz="2400" dirty="0"/>
              <a:t> </a:t>
            </a:r>
            <a:r>
              <a:rPr lang="it-IT" sz="2400" dirty="0" err="1"/>
              <a:t>hommes</a:t>
            </a:r>
            <a:r>
              <a:rPr lang="it-IT" sz="2400" dirty="0"/>
              <a:t> qui </a:t>
            </a:r>
            <a:r>
              <a:rPr lang="it-IT" sz="2400" dirty="0" err="1"/>
              <a:t>les</a:t>
            </a:r>
            <a:r>
              <a:rPr lang="it-IT" sz="2400" dirty="0"/>
              <a:t> </a:t>
            </a:r>
            <a:r>
              <a:rPr lang="it-IT" sz="2400" dirty="0" err="1"/>
              <a:t>ont</a:t>
            </a:r>
            <a:r>
              <a:rPr lang="it-IT" sz="2400" dirty="0"/>
              <a:t> </a:t>
            </a:r>
            <a:r>
              <a:rPr lang="it-IT" sz="2400" dirty="0" err="1"/>
              <a:t>faites</a:t>
            </a:r>
            <a:r>
              <a:rPr lang="it-IT" sz="2400" dirty="0"/>
              <a:t> sans </a:t>
            </a:r>
            <a:r>
              <a:rPr lang="it-IT" sz="2400" dirty="0" err="1"/>
              <a:t>elles</a:t>
            </a:r>
            <a:r>
              <a:rPr lang="it-IT" sz="2400" dirty="0"/>
              <a:t>. </a:t>
            </a:r>
          </a:p>
          <a:p>
            <a:r>
              <a:rPr lang="it-IT" sz="2400" dirty="0" err="1"/>
              <a:t>Montaigne</a:t>
            </a:r>
            <a:r>
              <a:rPr lang="it-IT" sz="2400" dirty="0"/>
              <a:t>,</a:t>
            </a:r>
            <a:r>
              <a:rPr lang="it-IT" sz="2400" i="1" dirty="0"/>
              <a:t> </a:t>
            </a:r>
            <a:r>
              <a:rPr lang="it-IT" sz="2400" i="1" dirty="0" err="1"/>
              <a:t>Essais</a:t>
            </a:r>
            <a:r>
              <a:rPr lang="it-IT" sz="2400" dirty="0"/>
              <a:t>, III, 5 </a:t>
            </a:r>
          </a:p>
          <a:p>
            <a:pPr marL="0" indent="0">
              <a:buNone/>
            </a:pPr>
            <a:endParaRPr lang="it-IT" sz="2400" dirty="0"/>
          </a:p>
          <a:p>
            <a:endParaRPr lang="it-IT" sz="2400" dirty="0"/>
          </a:p>
        </p:txBody>
      </p:sp>
    </p:spTree>
    <p:extLst>
      <p:ext uri="{BB962C8B-B14F-4D97-AF65-F5344CB8AC3E}">
        <p14:creationId xmlns:p14="http://schemas.microsoft.com/office/powerpoint/2010/main" val="20591339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a:t>
            </a:r>
            <a:r>
              <a:rPr lang="it-IT" sz="2800" dirty="0" err="1"/>
              <a:t>Que</a:t>
            </a:r>
            <a:r>
              <a:rPr lang="it-IT" sz="2800" dirty="0"/>
              <a:t> </a:t>
            </a:r>
            <a:r>
              <a:rPr lang="it-IT" sz="2800" dirty="0" err="1"/>
              <a:t>sais</a:t>
            </a:r>
            <a:r>
              <a:rPr lang="it-IT" sz="2800" dirty="0"/>
              <a:t>-je ?" </a:t>
            </a:r>
            <a:br>
              <a:rPr lang="it-IT" sz="2800" dirty="0"/>
            </a:br>
            <a:endParaRPr lang="it-IT" sz="2800" dirty="0"/>
          </a:p>
        </p:txBody>
      </p:sp>
      <p:sp>
        <p:nvSpPr>
          <p:cNvPr id="3" name="Segnaposto contenuto 2"/>
          <p:cNvSpPr>
            <a:spLocks noGrp="1"/>
          </p:cNvSpPr>
          <p:nvPr>
            <p:ph idx="1"/>
          </p:nvPr>
        </p:nvSpPr>
        <p:spPr/>
        <p:txBody>
          <a:bodyPr>
            <a:noAutofit/>
          </a:bodyPr>
          <a:lstStyle/>
          <a:p>
            <a:pPr algn="just"/>
            <a:r>
              <a:rPr lang="it-IT" sz="2400" dirty="0"/>
              <a:t>"</a:t>
            </a:r>
            <a:r>
              <a:rPr lang="it-IT" sz="2400" dirty="0" err="1"/>
              <a:t>Que</a:t>
            </a:r>
            <a:r>
              <a:rPr lang="it-IT" sz="2400" dirty="0"/>
              <a:t> </a:t>
            </a:r>
            <a:r>
              <a:rPr lang="it-IT" sz="2400" dirty="0" err="1"/>
              <a:t>sais</a:t>
            </a:r>
            <a:r>
              <a:rPr lang="it-IT" sz="2400" dirty="0"/>
              <a:t>-je ?" </a:t>
            </a:r>
            <a:r>
              <a:rPr lang="it-IT" sz="2400" dirty="0" err="1"/>
              <a:t>était</a:t>
            </a:r>
            <a:r>
              <a:rPr lang="it-IT" sz="2400" dirty="0"/>
              <a:t> sa </a:t>
            </a:r>
            <a:r>
              <a:rPr lang="it-IT" sz="2400" dirty="0" err="1"/>
              <a:t>devise</a:t>
            </a:r>
            <a:r>
              <a:rPr lang="it-IT" sz="2400" dirty="0"/>
              <a:t> et </a:t>
            </a:r>
            <a:r>
              <a:rPr lang="it-IT" sz="2400" dirty="0" err="1"/>
              <a:t>quand</a:t>
            </a:r>
            <a:r>
              <a:rPr lang="it-IT" sz="2400" dirty="0"/>
              <a:t> on lui </a:t>
            </a:r>
            <a:r>
              <a:rPr lang="it-IT" sz="2400" dirty="0" err="1"/>
              <a:t>demandait</a:t>
            </a:r>
            <a:r>
              <a:rPr lang="it-IT" sz="2400" dirty="0"/>
              <a:t> d’</a:t>
            </a:r>
            <a:r>
              <a:rPr lang="it-IT" sz="2400" dirty="0" err="1"/>
              <a:t>où</a:t>
            </a:r>
            <a:r>
              <a:rPr lang="it-IT" sz="2400" dirty="0"/>
              <a:t> il </a:t>
            </a:r>
            <a:r>
              <a:rPr lang="it-IT" sz="2400" dirty="0" err="1"/>
              <a:t>était</a:t>
            </a:r>
            <a:r>
              <a:rPr lang="it-IT" sz="2400" dirty="0"/>
              <a:t>, il </a:t>
            </a:r>
            <a:r>
              <a:rPr lang="it-IT" sz="2400" dirty="0" err="1"/>
              <a:t>répondait</a:t>
            </a:r>
            <a:r>
              <a:rPr lang="it-IT" sz="2400" dirty="0"/>
              <a:t>, </a:t>
            </a:r>
            <a:r>
              <a:rPr lang="it-IT" sz="2400" dirty="0" err="1"/>
              <a:t>suivant</a:t>
            </a:r>
            <a:r>
              <a:rPr lang="it-IT" sz="2400" dirty="0"/>
              <a:t> l’</a:t>
            </a:r>
            <a:r>
              <a:rPr lang="it-IT" sz="2400" dirty="0" err="1"/>
              <a:t>exemple</a:t>
            </a:r>
            <a:r>
              <a:rPr lang="it-IT" sz="2400" dirty="0"/>
              <a:t> de Socrate : "je </a:t>
            </a:r>
            <a:r>
              <a:rPr lang="it-IT" sz="2400" dirty="0" err="1"/>
              <a:t>suis</a:t>
            </a:r>
            <a:r>
              <a:rPr lang="it-IT" sz="2400" dirty="0"/>
              <a:t> </a:t>
            </a:r>
            <a:r>
              <a:rPr lang="it-IT" sz="2400" dirty="0" err="1"/>
              <a:t>du</a:t>
            </a:r>
            <a:r>
              <a:rPr lang="it-IT" sz="2400" dirty="0"/>
              <a:t> monde", </a:t>
            </a:r>
            <a:r>
              <a:rPr lang="it-IT" sz="2400" dirty="0" err="1"/>
              <a:t>refusant</a:t>
            </a:r>
            <a:r>
              <a:rPr lang="it-IT" sz="2400" dirty="0"/>
              <a:t> </a:t>
            </a:r>
            <a:r>
              <a:rPr lang="it-IT" sz="2400" dirty="0" err="1"/>
              <a:t>toute</a:t>
            </a:r>
            <a:r>
              <a:rPr lang="it-IT" sz="2400" dirty="0"/>
              <a:t> </a:t>
            </a:r>
            <a:r>
              <a:rPr lang="it-IT" sz="2400" dirty="0" err="1"/>
              <a:t>étiquette</a:t>
            </a:r>
            <a:r>
              <a:rPr lang="it-IT" sz="2400" dirty="0"/>
              <a:t> </a:t>
            </a:r>
            <a:r>
              <a:rPr lang="it-IT" sz="2400" dirty="0" err="1"/>
              <a:t>géographique</a:t>
            </a:r>
            <a:r>
              <a:rPr lang="it-IT" sz="2400" dirty="0"/>
              <a:t> et par la </a:t>
            </a:r>
            <a:r>
              <a:rPr lang="it-IT" sz="2400" dirty="0" err="1"/>
              <a:t>même</a:t>
            </a:r>
            <a:r>
              <a:rPr lang="it-IT" sz="2400" dirty="0"/>
              <a:t> </a:t>
            </a:r>
            <a:r>
              <a:rPr lang="it-IT" sz="2400" dirty="0" err="1"/>
              <a:t>toute</a:t>
            </a:r>
            <a:r>
              <a:rPr lang="it-IT" sz="2400" dirty="0"/>
              <a:t> </a:t>
            </a:r>
            <a:r>
              <a:rPr lang="it-IT" sz="2400" dirty="0" err="1"/>
              <a:t>discrimination</a:t>
            </a:r>
            <a:r>
              <a:rPr lang="it-IT" sz="2400" dirty="0"/>
              <a:t> </a:t>
            </a:r>
            <a:r>
              <a:rPr lang="it-IT" sz="2400" dirty="0" err="1"/>
              <a:t>entre</a:t>
            </a:r>
            <a:r>
              <a:rPr lang="it-IT" sz="2400" dirty="0"/>
              <a:t> </a:t>
            </a:r>
            <a:r>
              <a:rPr lang="it-IT" sz="2400" dirty="0" err="1"/>
              <a:t>les</a:t>
            </a:r>
            <a:r>
              <a:rPr lang="it-IT" sz="2400" dirty="0"/>
              <a:t> </a:t>
            </a:r>
            <a:r>
              <a:rPr lang="it-IT" sz="2400" dirty="0" err="1"/>
              <a:t>Hommes</a:t>
            </a:r>
            <a:r>
              <a:rPr lang="it-IT" sz="2400" dirty="0"/>
              <a:t>.</a:t>
            </a:r>
          </a:p>
          <a:p>
            <a:pPr algn="just"/>
            <a:r>
              <a:rPr lang="it-IT" sz="2400" dirty="0"/>
              <a:t>Il n’</a:t>
            </a:r>
            <a:r>
              <a:rPr lang="it-IT" sz="2400" dirty="0" err="1"/>
              <a:t>était</a:t>
            </a:r>
            <a:r>
              <a:rPr lang="it-IT" sz="2400" dirty="0"/>
              <a:t> </a:t>
            </a:r>
            <a:r>
              <a:rPr lang="it-IT" sz="2400" dirty="0" err="1"/>
              <a:t>pas</a:t>
            </a:r>
            <a:r>
              <a:rPr lang="it-IT" sz="2400" dirty="0"/>
              <a:t> à </a:t>
            </a:r>
            <a:r>
              <a:rPr lang="it-IT" sz="2400" dirty="0" err="1"/>
              <a:t>cheval</a:t>
            </a:r>
            <a:r>
              <a:rPr lang="it-IT" sz="2400" dirty="0"/>
              <a:t> </a:t>
            </a:r>
            <a:r>
              <a:rPr lang="it-IT" sz="2400" dirty="0" err="1"/>
              <a:t>sur</a:t>
            </a:r>
            <a:r>
              <a:rPr lang="it-IT" sz="2400" dirty="0"/>
              <a:t> </a:t>
            </a:r>
            <a:r>
              <a:rPr lang="it-IT" sz="2400" dirty="0" err="1"/>
              <a:t>les</a:t>
            </a:r>
            <a:r>
              <a:rPr lang="it-IT" sz="2400" dirty="0"/>
              <a:t> </a:t>
            </a:r>
            <a:r>
              <a:rPr lang="it-IT" sz="2400" dirty="0" err="1"/>
              <a:t>principes</a:t>
            </a:r>
            <a:r>
              <a:rPr lang="it-IT" sz="2400" dirty="0"/>
              <a:t> d’une </a:t>
            </a:r>
            <a:r>
              <a:rPr lang="it-IT" sz="2400" dirty="0" err="1"/>
              <a:t>rigueur</a:t>
            </a:r>
            <a:r>
              <a:rPr lang="it-IT" sz="2400" dirty="0"/>
              <a:t> </a:t>
            </a:r>
            <a:r>
              <a:rPr lang="it-IT" sz="2400" dirty="0" err="1"/>
              <a:t>étriquée</a:t>
            </a:r>
            <a:r>
              <a:rPr lang="it-IT" sz="2400" dirty="0"/>
              <a:t>, mais </a:t>
            </a:r>
            <a:r>
              <a:rPr lang="it-IT" sz="2400" dirty="0" err="1"/>
              <a:t>bien</a:t>
            </a:r>
            <a:r>
              <a:rPr lang="it-IT" sz="2400" dirty="0"/>
              <a:t> plus </a:t>
            </a:r>
            <a:r>
              <a:rPr lang="it-IT" sz="2400" dirty="0" err="1"/>
              <a:t>enclin</a:t>
            </a:r>
            <a:r>
              <a:rPr lang="it-IT" sz="2400" dirty="0"/>
              <a:t> à la </a:t>
            </a:r>
            <a:r>
              <a:rPr lang="it-IT" sz="2400" dirty="0" err="1"/>
              <a:t>tolérance</a:t>
            </a:r>
            <a:r>
              <a:rPr lang="it-IT" sz="2400" dirty="0"/>
              <a:t> </a:t>
            </a:r>
            <a:r>
              <a:rPr lang="it-IT" sz="2400" dirty="0" err="1"/>
              <a:t>entre</a:t>
            </a:r>
            <a:r>
              <a:rPr lang="it-IT" sz="2400" dirty="0"/>
              <a:t> </a:t>
            </a:r>
            <a:r>
              <a:rPr lang="it-IT" sz="2400" dirty="0" err="1"/>
              <a:t>les</a:t>
            </a:r>
            <a:r>
              <a:rPr lang="it-IT" sz="2400" dirty="0"/>
              <a:t> </a:t>
            </a:r>
            <a:r>
              <a:rPr lang="it-IT" sz="2400" dirty="0" err="1"/>
              <a:t>êtres</a:t>
            </a:r>
            <a:r>
              <a:rPr lang="it-IT" sz="2400" dirty="0"/>
              <a:t> et </a:t>
            </a:r>
            <a:r>
              <a:rPr lang="it-IT" sz="2400" dirty="0" err="1"/>
              <a:t>au</a:t>
            </a:r>
            <a:r>
              <a:rPr lang="it-IT" sz="2400" dirty="0"/>
              <a:t> </a:t>
            </a:r>
            <a:r>
              <a:rPr lang="it-IT" sz="2400" dirty="0" err="1"/>
              <a:t>respect</a:t>
            </a:r>
            <a:r>
              <a:rPr lang="it-IT" sz="2400" dirty="0"/>
              <a:t> de la </a:t>
            </a:r>
            <a:r>
              <a:rPr lang="it-IT" sz="2400" dirty="0" err="1"/>
              <a:t>différence</a:t>
            </a:r>
            <a:r>
              <a:rPr lang="it-IT" sz="2400" dirty="0"/>
              <a:t> </a:t>
            </a:r>
            <a:r>
              <a:rPr lang="it-IT" sz="2400" dirty="0" err="1"/>
              <a:t>tant</a:t>
            </a:r>
            <a:r>
              <a:rPr lang="it-IT" sz="2400" dirty="0"/>
              <a:t> sociale </a:t>
            </a:r>
            <a:r>
              <a:rPr lang="it-IT" sz="2400" dirty="0" err="1"/>
              <a:t>que</a:t>
            </a:r>
            <a:r>
              <a:rPr lang="it-IT" sz="2400" dirty="0"/>
              <a:t> </a:t>
            </a:r>
            <a:r>
              <a:rPr lang="it-IT" sz="2400" dirty="0" err="1"/>
              <a:t>religieuse</a:t>
            </a:r>
            <a:r>
              <a:rPr lang="it-IT" sz="2400" dirty="0"/>
              <a:t>.</a:t>
            </a:r>
          </a:p>
          <a:p>
            <a:pPr algn="just"/>
            <a:r>
              <a:rPr lang="it-IT" sz="2400" dirty="0" err="1"/>
              <a:t>Défenseur</a:t>
            </a:r>
            <a:r>
              <a:rPr lang="it-IT" sz="2400" dirty="0"/>
              <a:t> de la </a:t>
            </a:r>
            <a:r>
              <a:rPr lang="it-IT" sz="2400" dirty="0" err="1"/>
              <a:t>nécessité</a:t>
            </a:r>
            <a:r>
              <a:rPr lang="it-IT" sz="2400" dirty="0"/>
              <a:t> de </a:t>
            </a:r>
            <a:r>
              <a:rPr lang="it-IT" sz="2400" dirty="0" err="1"/>
              <a:t>communiquer</a:t>
            </a:r>
            <a:r>
              <a:rPr lang="it-IT" sz="2400" dirty="0"/>
              <a:t>, il </a:t>
            </a:r>
            <a:r>
              <a:rPr lang="it-IT" sz="2400" dirty="0" err="1"/>
              <a:t>était</a:t>
            </a:r>
            <a:r>
              <a:rPr lang="it-IT" sz="2400" dirty="0"/>
              <a:t> </a:t>
            </a:r>
            <a:r>
              <a:rPr lang="it-IT" sz="2400" dirty="0" err="1"/>
              <a:t>pétri</a:t>
            </a:r>
            <a:r>
              <a:rPr lang="it-IT" sz="2400" dirty="0"/>
              <a:t> d’esprit de </a:t>
            </a:r>
            <a:r>
              <a:rPr lang="it-IT" sz="2400" dirty="0" err="1"/>
              <a:t>justice</a:t>
            </a:r>
            <a:r>
              <a:rPr lang="it-IT" sz="2400" dirty="0"/>
              <a:t> et d’</a:t>
            </a:r>
            <a:r>
              <a:rPr lang="it-IT" sz="2400" dirty="0" err="1"/>
              <a:t>équité</a:t>
            </a:r>
            <a:r>
              <a:rPr lang="it-IT" sz="2400" dirty="0"/>
              <a:t> et a </a:t>
            </a:r>
            <a:r>
              <a:rPr lang="it-IT" sz="2400" dirty="0" err="1"/>
              <a:t>toujours</a:t>
            </a:r>
            <a:r>
              <a:rPr lang="it-IT" sz="2400" dirty="0"/>
              <a:t> </a:t>
            </a:r>
            <a:r>
              <a:rPr lang="it-IT" sz="2400" dirty="0" err="1"/>
              <a:t>prôné</a:t>
            </a:r>
            <a:r>
              <a:rPr lang="it-IT" sz="2400" dirty="0"/>
              <a:t> le </a:t>
            </a:r>
            <a:r>
              <a:rPr lang="it-IT" sz="2400" dirty="0" err="1"/>
              <a:t>dialogue</a:t>
            </a:r>
            <a:r>
              <a:rPr lang="it-IT" sz="2400" dirty="0"/>
              <a:t> </a:t>
            </a:r>
            <a:r>
              <a:rPr lang="it-IT" sz="2400" dirty="0" err="1"/>
              <a:t>comme</a:t>
            </a:r>
            <a:r>
              <a:rPr lang="it-IT" sz="2400" dirty="0"/>
              <a:t> </a:t>
            </a:r>
            <a:r>
              <a:rPr lang="it-IT" sz="2400" dirty="0" err="1"/>
              <a:t>remède</a:t>
            </a:r>
            <a:r>
              <a:rPr lang="it-IT" sz="2400" dirty="0"/>
              <a:t> à la </a:t>
            </a:r>
            <a:r>
              <a:rPr lang="it-IT" sz="2400" dirty="0" err="1"/>
              <a:t>violence</a:t>
            </a:r>
            <a:r>
              <a:rPr lang="it-IT" sz="2400" dirty="0"/>
              <a:t> et la </a:t>
            </a:r>
            <a:r>
              <a:rPr lang="it-IT" sz="2400" dirty="0" err="1"/>
              <a:t>réflexion</a:t>
            </a:r>
            <a:r>
              <a:rPr lang="it-IT" sz="2400" dirty="0"/>
              <a:t> </a:t>
            </a:r>
            <a:r>
              <a:rPr lang="it-IT" sz="2400" dirty="0" err="1"/>
              <a:t>comme</a:t>
            </a:r>
            <a:r>
              <a:rPr lang="it-IT" sz="2400" dirty="0"/>
              <a:t> </a:t>
            </a:r>
            <a:r>
              <a:rPr lang="it-IT" sz="2400" dirty="0" err="1"/>
              <a:t>préalable</a:t>
            </a:r>
            <a:r>
              <a:rPr lang="it-IT" sz="2400" dirty="0"/>
              <a:t> à </a:t>
            </a:r>
            <a:r>
              <a:rPr lang="it-IT" sz="2400" dirty="0" err="1"/>
              <a:t>l’action</a:t>
            </a:r>
            <a:r>
              <a:rPr lang="it-IT" sz="2400" dirty="0"/>
              <a:t>.</a:t>
            </a:r>
          </a:p>
          <a:p>
            <a:r>
              <a:rPr lang="it-IT" sz="2400" dirty="0"/>
              <a:t>http://</a:t>
            </a:r>
            <a:r>
              <a:rPr lang="it-IT" sz="2400" dirty="0" err="1"/>
              <a:t>www.chateau-montaigne.com</a:t>
            </a:r>
            <a:r>
              <a:rPr lang="it-IT" sz="2400" dirty="0"/>
              <a:t>/</a:t>
            </a:r>
            <a:r>
              <a:rPr lang="it-IT" sz="2400" dirty="0" err="1"/>
              <a:t>fr</a:t>
            </a:r>
            <a:endParaRPr lang="it-IT" sz="2400" dirty="0"/>
          </a:p>
          <a:p>
            <a:endParaRPr lang="it-IT" sz="2400" dirty="0"/>
          </a:p>
        </p:txBody>
      </p:sp>
    </p:spTree>
    <p:extLst>
      <p:ext uri="{BB962C8B-B14F-4D97-AF65-F5344CB8AC3E}">
        <p14:creationId xmlns:p14="http://schemas.microsoft.com/office/powerpoint/2010/main" val="2604982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i="1" dirty="0" err="1"/>
              <a:t>Que</a:t>
            </a:r>
            <a:r>
              <a:rPr lang="it-IT" sz="2800" i="1" dirty="0"/>
              <a:t> </a:t>
            </a:r>
            <a:r>
              <a:rPr lang="it-IT" sz="2800" i="1" dirty="0" err="1"/>
              <a:t>sais</a:t>
            </a:r>
            <a:r>
              <a:rPr lang="it-IT" sz="2800" i="1" dirty="0"/>
              <a:t>-je ? </a:t>
            </a:r>
            <a:endParaRPr lang="it-IT" sz="2800" dirty="0"/>
          </a:p>
        </p:txBody>
      </p:sp>
      <p:pic>
        <p:nvPicPr>
          <p:cNvPr id="4" name="Segnaposto contenuto 3" descr="160330043303580811.jpg"/>
          <p:cNvPicPr>
            <a:picLocks noGrp="1" noChangeAspect="1"/>
          </p:cNvPicPr>
          <p:nvPr>
            <p:ph idx="1"/>
          </p:nvPr>
        </p:nvPicPr>
        <p:blipFill>
          <a:blip r:embed="rId2">
            <a:extLst>
              <a:ext uri="{28A0092B-C50C-407E-A947-70E740481C1C}">
                <a14:useLocalDpi xmlns:a14="http://schemas.microsoft.com/office/drawing/2010/main" val="0"/>
              </a:ext>
            </a:extLst>
          </a:blip>
          <a:srcRect l="7314" r="7314"/>
          <a:stretch>
            <a:fillRect/>
          </a:stretch>
        </p:blipFill>
        <p:spPr/>
      </p:pic>
    </p:spTree>
    <p:extLst>
      <p:ext uri="{BB962C8B-B14F-4D97-AF65-F5344CB8AC3E}">
        <p14:creationId xmlns:p14="http://schemas.microsoft.com/office/powerpoint/2010/main" val="37294162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i="1" dirty="0" err="1"/>
              <a:t>Que</a:t>
            </a:r>
            <a:r>
              <a:rPr lang="it-IT" sz="2800" i="1" dirty="0"/>
              <a:t> </a:t>
            </a:r>
            <a:r>
              <a:rPr lang="it-IT" sz="2800" i="1" dirty="0" err="1"/>
              <a:t>sais</a:t>
            </a:r>
            <a:r>
              <a:rPr lang="it-IT" sz="2800" i="1" dirty="0"/>
              <a:t>-je ? </a:t>
            </a:r>
          </a:p>
        </p:txBody>
      </p:sp>
      <p:sp>
        <p:nvSpPr>
          <p:cNvPr id="3" name="Segnaposto contenuto 2"/>
          <p:cNvSpPr>
            <a:spLocks noGrp="1"/>
          </p:cNvSpPr>
          <p:nvPr>
            <p:ph idx="1"/>
          </p:nvPr>
        </p:nvSpPr>
        <p:spPr/>
        <p:txBody>
          <a:bodyPr>
            <a:normAutofit/>
          </a:bodyPr>
          <a:lstStyle/>
          <a:p>
            <a:pPr algn="just"/>
            <a:r>
              <a:rPr lang="it-IT" sz="2400" i="1" dirty="0" err="1"/>
              <a:t>Que</a:t>
            </a:r>
            <a:r>
              <a:rPr lang="it-IT" sz="2400" i="1" dirty="0"/>
              <a:t> </a:t>
            </a:r>
            <a:r>
              <a:rPr lang="it-IT" sz="2400" i="1" dirty="0" err="1"/>
              <a:t>sais</a:t>
            </a:r>
            <a:r>
              <a:rPr lang="it-IT" sz="2400" i="1" dirty="0"/>
              <a:t>-je ? </a:t>
            </a:r>
            <a:r>
              <a:rPr lang="it-IT" sz="2400" dirty="0"/>
              <a:t>est une </a:t>
            </a:r>
            <a:r>
              <a:rPr lang="it-IT" sz="2400" dirty="0" err="1"/>
              <a:t>des</a:t>
            </a:r>
            <a:r>
              <a:rPr lang="it-IT" sz="2400" dirty="0"/>
              <a:t> </a:t>
            </a:r>
            <a:r>
              <a:rPr lang="it-IT" sz="2400" dirty="0" err="1"/>
              <a:t>collections</a:t>
            </a:r>
            <a:r>
              <a:rPr lang="it-IT" sz="2400" dirty="0"/>
              <a:t> </a:t>
            </a:r>
            <a:r>
              <a:rPr lang="it-IT" sz="2400" dirty="0" err="1"/>
              <a:t>majeures</a:t>
            </a:r>
            <a:r>
              <a:rPr lang="it-IT" sz="2400" dirty="0"/>
              <a:t> de l'</a:t>
            </a:r>
            <a:r>
              <a:rPr lang="it-IT" sz="2400" dirty="0" err="1"/>
              <a:t>édition</a:t>
            </a:r>
            <a:r>
              <a:rPr lang="it-IT" sz="2400" dirty="0"/>
              <a:t> </a:t>
            </a:r>
            <a:r>
              <a:rPr lang="it-IT" sz="2400" dirty="0" err="1"/>
              <a:t>française</a:t>
            </a:r>
            <a:r>
              <a:rPr lang="it-IT" sz="2400" dirty="0"/>
              <a:t>, </a:t>
            </a:r>
            <a:r>
              <a:rPr lang="it-IT" sz="2400" dirty="0" err="1"/>
              <a:t>fondée</a:t>
            </a:r>
            <a:r>
              <a:rPr lang="it-IT" sz="2400" dirty="0"/>
              <a:t> en 1941 par Paul </a:t>
            </a:r>
            <a:r>
              <a:rPr lang="it-IT" sz="2400" dirty="0" err="1"/>
              <a:t>Angoulvent</a:t>
            </a:r>
            <a:r>
              <a:rPr lang="it-IT" sz="2400" dirty="0"/>
              <a:t> et </a:t>
            </a:r>
            <a:r>
              <a:rPr lang="it-IT" sz="2400" dirty="0" err="1"/>
              <a:t>publiée</a:t>
            </a:r>
            <a:r>
              <a:rPr lang="it-IT" sz="2400" dirty="0"/>
              <a:t> par </a:t>
            </a:r>
            <a:r>
              <a:rPr lang="it-IT" sz="2400" dirty="0" err="1"/>
              <a:t>les</a:t>
            </a:r>
            <a:r>
              <a:rPr lang="it-IT" sz="2400" dirty="0"/>
              <a:t> </a:t>
            </a:r>
            <a:r>
              <a:rPr lang="it-IT" sz="2400" dirty="0" err="1"/>
              <a:t>Presses</a:t>
            </a:r>
            <a:r>
              <a:rPr lang="it-IT" sz="2400" dirty="0"/>
              <a:t> </a:t>
            </a:r>
            <a:r>
              <a:rPr lang="it-IT" sz="2400" dirty="0" err="1"/>
              <a:t>universitaires</a:t>
            </a:r>
            <a:r>
              <a:rPr lang="it-IT" sz="2400" dirty="0"/>
              <a:t> de France. </a:t>
            </a:r>
          </a:p>
          <a:p>
            <a:pPr algn="just"/>
            <a:r>
              <a:rPr lang="it-IT" sz="2400" dirty="0"/>
              <a:t>Elle </a:t>
            </a:r>
            <a:r>
              <a:rPr lang="it-IT" sz="2400" dirty="0" err="1"/>
              <a:t>rassemble</a:t>
            </a:r>
            <a:r>
              <a:rPr lang="it-IT" sz="2400" dirty="0"/>
              <a:t> </a:t>
            </a:r>
            <a:r>
              <a:rPr lang="it-IT" sz="2400" dirty="0" err="1"/>
              <a:t>des</a:t>
            </a:r>
            <a:r>
              <a:rPr lang="it-IT" sz="2400" dirty="0"/>
              <a:t> </a:t>
            </a:r>
            <a:r>
              <a:rPr lang="it-IT" sz="2400" dirty="0" err="1"/>
              <a:t>livres</a:t>
            </a:r>
            <a:r>
              <a:rPr lang="it-IT" sz="2400" dirty="0"/>
              <a:t> </a:t>
            </a:r>
            <a:r>
              <a:rPr lang="it-IT" sz="2400" dirty="0" err="1"/>
              <a:t>didactiques</a:t>
            </a:r>
            <a:r>
              <a:rPr lang="it-IT" sz="2400" dirty="0"/>
              <a:t> </a:t>
            </a:r>
            <a:r>
              <a:rPr lang="it-IT" sz="2400" dirty="0" err="1"/>
              <a:t>exposant</a:t>
            </a:r>
            <a:r>
              <a:rPr lang="it-IT" sz="2400" dirty="0"/>
              <a:t> l'</a:t>
            </a:r>
            <a:r>
              <a:rPr lang="it-IT" sz="2400" dirty="0" err="1"/>
              <a:t>essentiel</a:t>
            </a:r>
            <a:r>
              <a:rPr lang="it-IT" sz="2400" dirty="0"/>
              <a:t> d'un </a:t>
            </a:r>
            <a:r>
              <a:rPr lang="it-IT" sz="2400" dirty="0" err="1"/>
              <a:t>sujet</a:t>
            </a:r>
            <a:r>
              <a:rPr lang="it-IT" sz="2400" dirty="0"/>
              <a:t> </a:t>
            </a:r>
            <a:r>
              <a:rPr lang="it-IT" sz="2400" dirty="0" err="1"/>
              <a:t>particulier</a:t>
            </a:r>
            <a:r>
              <a:rPr lang="it-IT" sz="2400" dirty="0"/>
              <a:t> </a:t>
            </a:r>
            <a:r>
              <a:rPr lang="it-IT" sz="2400" dirty="0" err="1"/>
              <a:t>dans</a:t>
            </a:r>
            <a:r>
              <a:rPr lang="it-IT" sz="2400" dirty="0"/>
              <a:t> un format court. </a:t>
            </a:r>
          </a:p>
          <a:p>
            <a:pPr algn="just"/>
            <a:endParaRPr lang="it-IT" sz="2400" dirty="0"/>
          </a:p>
        </p:txBody>
      </p:sp>
    </p:spTree>
    <p:extLst>
      <p:ext uri="{BB962C8B-B14F-4D97-AF65-F5344CB8AC3E}">
        <p14:creationId xmlns:p14="http://schemas.microsoft.com/office/powerpoint/2010/main" val="18713055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latin typeface="Arial" charset="0"/>
              </a:rPr>
              <a:t>Le français de la Renaissance</a:t>
            </a:r>
            <a:r>
              <a:rPr lang="fr-FR" sz="2800" b="1" dirty="0">
                <a:latin typeface="Arial" charset="0"/>
              </a:rPr>
              <a:t> </a:t>
            </a:r>
            <a:r>
              <a:rPr lang="fr-FR" sz="2800" dirty="0">
                <a:latin typeface="Arial" charset="0"/>
              </a:rPr>
              <a:t>: XVI </a:t>
            </a:r>
            <a:r>
              <a:rPr lang="fr-FR" sz="2800" baseline="30000" dirty="0" err="1">
                <a:latin typeface="Arial" charset="0"/>
              </a:rPr>
              <a:t>ème</a:t>
            </a:r>
            <a:r>
              <a:rPr lang="fr-FR" sz="2800" dirty="0">
                <a:latin typeface="Arial" charset="0"/>
              </a:rPr>
              <a:t> siècle</a:t>
            </a:r>
            <a:endParaRPr lang="it-IT" sz="2800" dirty="0"/>
          </a:p>
        </p:txBody>
      </p:sp>
      <p:sp>
        <p:nvSpPr>
          <p:cNvPr id="3" name="Segnaposto contenuto 2"/>
          <p:cNvSpPr>
            <a:spLocks noGrp="1"/>
          </p:cNvSpPr>
          <p:nvPr>
            <p:ph idx="1"/>
          </p:nvPr>
        </p:nvSpPr>
        <p:spPr/>
        <p:txBody>
          <a:bodyPr>
            <a:normAutofit/>
          </a:bodyPr>
          <a:lstStyle/>
          <a:p>
            <a:pPr algn="just"/>
            <a:r>
              <a:rPr lang="fr-FR" sz="2400" dirty="0">
                <a:latin typeface="Arial" charset="0"/>
              </a:rPr>
              <a:t>Politique culturelle de François 1</a:t>
            </a:r>
            <a:r>
              <a:rPr lang="fr-FR" sz="2400" baseline="30000" dirty="0">
                <a:latin typeface="Arial" charset="0"/>
              </a:rPr>
              <a:t>er</a:t>
            </a:r>
            <a:r>
              <a:rPr lang="fr-FR" sz="2400" dirty="0">
                <a:latin typeface="Arial" charset="0"/>
              </a:rPr>
              <a:t> :</a:t>
            </a:r>
          </a:p>
          <a:p>
            <a:pPr algn="just"/>
            <a:r>
              <a:rPr lang="fr-FR" sz="2400" dirty="0">
                <a:latin typeface="Arial" charset="0"/>
              </a:rPr>
              <a:t>En 1530, François 1</a:t>
            </a:r>
            <a:r>
              <a:rPr lang="fr-FR" sz="2400" baseline="30000" dirty="0">
                <a:latin typeface="Arial" charset="0"/>
              </a:rPr>
              <a:t>er</a:t>
            </a:r>
            <a:r>
              <a:rPr lang="fr-FR" sz="2400" dirty="0">
                <a:latin typeface="Arial" charset="0"/>
              </a:rPr>
              <a:t> crée le Collège des lecteurs royaux (enseignement de l’hébreu, du latin et du grec) </a:t>
            </a:r>
          </a:p>
          <a:p>
            <a:pPr algn="just"/>
            <a:r>
              <a:rPr lang="fr-FR" sz="2400" b="1" dirty="0"/>
              <a:t>En 1539</a:t>
            </a:r>
            <a:r>
              <a:rPr lang="fr-FR" sz="2400" b="1" dirty="0"/>
              <a:t>, date de l’édit de Villers-Cotterêts, par lequel François I</a:t>
            </a:r>
            <a:r>
              <a:rPr lang="fr-FR" sz="2400" b="1" baseline="30000" dirty="0"/>
              <a:t>er</a:t>
            </a:r>
            <a:r>
              <a:rPr lang="fr-FR" sz="2400" b="1" dirty="0"/>
              <a:t> fait du français la langue administrative et judiciaire commune à l’ensemble du royaume, en remplacement du latin</a:t>
            </a:r>
            <a:r>
              <a:rPr lang="fr-FR" sz="2400" b="1" dirty="0"/>
              <a:t>.</a:t>
            </a:r>
            <a:endParaRPr lang="fr-FR" sz="2400" b="1" dirty="0">
              <a:latin typeface="Arial" charset="0"/>
            </a:endParaRPr>
          </a:p>
          <a:p>
            <a:r>
              <a:rPr lang="fr-FR" sz="2400" dirty="0">
                <a:latin typeface="Arial" charset="0"/>
              </a:rPr>
              <a:t>Abondance </a:t>
            </a:r>
            <a:r>
              <a:rPr lang="fr-FR" sz="2400" dirty="0">
                <a:latin typeface="Arial" charset="0"/>
              </a:rPr>
              <a:t>de dictionnaires plurilingues et bilingues</a:t>
            </a:r>
          </a:p>
          <a:p>
            <a:r>
              <a:rPr lang="fr-FR" sz="2400" dirty="0">
                <a:latin typeface="Arial" charset="0"/>
              </a:rPr>
              <a:t>Parution des premières grammaires de français : 1530 J. </a:t>
            </a:r>
            <a:r>
              <a:rPr lang="fr-FR" sz="2400" dirty="0" err="1">
                <a:latin typeface="Arial" charset="0"/>
              </a:rPr>
              <a:t>Paslgrave</a:t>
            </a:r>
            <a:r>
              <a:rPr lang="fr-FR" sz="2400" dirty="0">
                <a:latin typeface="Arial" charset="0"/>
              </a:rPr>
              <a:t>, </a:t>
            </a:r>
            <a:r>
              <a:rPr lang="fr-FR" sz="2400" i="1" dirty="0" err="1">
                <a:latin typeface="Arial" charset="0"/>
              </a:rPr>
              <a:t>Lesclarcissement</a:t>
            </a:r>
            <a:r>
              <a:rPr lang="fr-FR" sz="2400" i="1" dirty="0">
                <a:latin typeface="Arial" charset="0"/>
              </a:rPr>
              <a:t> de la langue </a:t>
            </a:r>
            <a:r>
              <a:rPr lang="fr-FR" sz="2400" i="1" dirty="0" err="1">
                <a:latin typeface="Arial" charset="0"/>
              </a:rPr>
              <a:t>françoise</a:t>
            </a:r>
            <a:r>
              <a:rPr lang="fr-FR" sz="2400" dirty="0">
                <a:latin typeface="Arial" charset="0"/>
              </a:rPr>
              <a:t>, en anglais, parue à Londres ; 1550 Louis </a:t>
            </a:r>
            <a:r>
              <a:rPr lang="fr-FR" sz="2400" dirty="0" err="1">
                <a:latin typeface="Arial" charset="0"/>
              </a:rPr>
              <a:t>Meigret</a:t>
            </a:r>
            <a:r>
              <a:rPr lang="fr-FR" sz="2400" dirty="0">
                <a:latin typeface="Arial" charset="0"/>
              </a:rPr>
              <a:t>, </a:t>
            </a:r>
            <a:r>
              <a:rPr lang="fr-FR" sz="2400" i="1" dirty="0" err="1">
                <a:latin typeface="Arial" charset="0"/>
              </a:rPr>
              <a:t>Tretté</a:t>
            </a:r>
            <a:r>
              <a:rPr lang="fr-FR" sz="2400" i="1" dirty="0">
                <a:latin typeface="Arial" charset="0"/>
              </a:rPr>
              <a:t> de la </a:t>
            </a:r>
            <a:r>
              <a:rPr lang="fr-FR" sz="2400" i="1" dirty="0" err="1">
                <a:latin typeface="Arial" charset="0"/>
              </a:rPr>
              <a:t>grammere</a:t>
            </a:r>
            <a:r>
              <a:rPr lang="fr-FR" sz="2400" i="1" dirty="0">
                <a:latin typeface="Arial" charset="0"/>
              </a:rPr>
              <a:t> </a:t>
            </a:r>
            <a:r>
              <a:rPr lang="fr-FR" sz="2400" i="1" dirty="0" err="1">
                <a:latin typeface="Arial" charset="0"/>
              </a:rPr>
              <a:t>françoeze</a:t>
            </a:r>
            <a:r>
              <a:rPr lang="fr-FR" sz="2400" i="1" dirty="0">
                <a:latin typeface="Arial" charset="0"/>
              </a:rPr>
              <a:t>.</a:t>
            </a:r>
          </a:p>
          <a:p>
            <a:endParaRPr lang="fr-FR" sz="2400" i="1" dirty="0">
              <a:latin typeface="Arial" charset="0"/>
            </a:endParaRPr>
          </a:p>
          <a:p>
            <a:endParaRPr lang="fr-FR" sz="2400" i="1" dirty="0">
              <a:latin typeface="Arial" charset="0"/>
            </a:endParaRPr>
          </a:p>
          <a:p>
            <a:pPr algn="just"/>
            <a:endParaRPr lang="it-IT" sz="1800" dirty="0"/>
          </a:p>
          <a:p>
            <a:endParaRPr lang="it-IT" sz="1800" dirty="0"/>
          </a:p>
        </p:txBody>
      </p:sp>
    </p:spTree>
    <p:extLst>
      <p:ext uri="{BB962C8B-B14F-4D97-AF65-F5344CB8AC3E}">
        <p14:creationId xmlns:p14="http://schemas.microsoft.com/office/powerpoint/2010/main" val="11379666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
            </a:r>
            <a:br>
              <a:rPr lang="fr-CA" sz="2800" dirty="0"/>
            </a:br>
            <a:r>
              <a:rPr lang="fr-CA" sz="2800" dirty="0"/>
              <a:t>Interview à M. </a:t>
            </a:r>
            <a:r>
              <a:rPr lang="it-IT" sz="2800" dirty="0"/>
              <a:t>Patrick Weil</a:t>
            </a:r>
            <a:endParaRPr lang="fr-CA" sz="2800" dirty="0"/>
          </a:p>
        </p:txBody>
      </p:sp>
      <p:sp>
        <p:nvSpPr>
          <p:cNvPr id="3" name="Segnaposto contenuto 2"/>
          <p:cNvSpPr>
            <a:spLocks noGrp="1"/>
          </p:cNvSpPr>
          <p:nvPr>
            <p:ph idx="1"/>
          </p:nvPr>
        </p:nvSpPr>
        <p:spPr/>
        <p:txBody>
          <a:bodyPr>
            <a:normAutofit/>
          </a:bodyPr>
          <a:lstStyle/>
          <a:p>
            <a:r>
              <a:rPr lang="it-IT" sz="2400" b="1" dirty="0"/>
              <a:t>«</a:t>
            </a:r>
            <a:r>
              <a:rPr lang="it-IT" sz="2400" b="1" dirty="0" err="1"/>
              <a:t>Faudrait</a:t>
            </a:r>
            <a:r>
              <a:rPr lang="it-IT" sz="2400" b="1" dirty="0"/>
              <a:t>-il </a:t>
            </a:r>
            <a:r>
              <a:rPr lang="it-IT" sz="2400" b="1" dirty="0" err="1"/>
              <a:t>toucher</a:t>
            </a:r>
            <a:r>
              <a:rPr lang="it-IT" sz="2400" b="1" dirty="0"/>
              <a:t> à la </a:t>
            </a:r>
            <a:r>
              <a:rPr lang="it-IT" sz="2400" b="1" dirty="0" err="1"/>
              <a:t>loi</a:t>
            </a:r>
            <a:r>
              <a:rPr lang="it-IT" sz="2400" b="1" dirty="0"/>
              <a:t> </a:t>
            </a:r>
            <a:r>
              <a:rPr lang="it-IT" sz="2400" b="1" dirty="0" err="1"/>
              <a:t>sur</a:t>
            </a:r>
            <a:r>
              <a:rPr lang="it-IT" sz="2400" b="1" dirty="0"/>
              <a:t> la </a:t>
            </a:r>
            <a:r>
              <a:rPr lang="it-IT" sz="2400" b="1" dirty="0" err="1"/>
              <a:t>laïcité</a:t>
            </a:r>
            <a:r>
              <a:rPr lang="it-IT" sz="2400" b="1" dirty="0"/>
              <a:t> </a:t>
            </a:r>
            <a:r>
              <a:rPr lang="it-IT" sz="2400" b="1" dirty="0" err="1"/>
              <a:t>simplement</a:t>
            </a:r>
            <a:r>
              <a:rPr lang="it-IT" sz="2400" b="1" dirty="0"/>
              <a:t> parce </a:t>
            </a:r>
            <a:r>
              <a:rPr lang="it-IT" sz="2400" b="1" dirty="0" err="1"/>
              <a:t>que</a:t>
            </a:r>
            <a:r>
              <a:rPr lang="it-IT" sz="2400" b="1" dirty="0"/>
              <a:t> le </a:t>
            </a:r>
            <a:r>
              <a:rPr lang="it-IT" sz="2400" b="1" dirty="0" err="1"/>
              <a:t>gouvernement</a:t>
            </a:r>
            <a:r>
              <a:rPr lang="it-IT" sz="2400" b="1" dirty="0"/>
              <a:t> </a:t>
            </a:r>
            <a:r>
              <a:rPr lang="it-IT" sz="2400" b="1" dirty="0" err="1"/>
              <a:t>aurait</a:t>
            </a:r>
            <a:r>
              <a:rPr lang="it-IT" sz="2400" b="1" dirty="0"/>
              <a:t> négligé de l’</a:t>
            </a:r>
            <a:r>
              <a:rPr lang="it-IT" sz="2400" b="1" dirty="0" err="1"/>
              <a:t>appliquer</a:t>
            </a:r>
            <a:r>
              <a:rPr lang="it-IT" sz="2400" b="1" dirty="0"/>
              <a:t> ?</a:t>
            </a:r>
            <a:r>
              <a:rPr lang="it-IT" sz="2400" b="1" dirty="0"/>
              <a:t>»</a:t>
            </a:r>
          </a:p>
          <a:p>
            <a:pPr algn="just"/>
            <a:r>
              <a:rPr lang="it-IT" sz="2400" dirty="0" err="1"/>
              <a:t>Les</a:t>
            </a:r>
            <a:r>
              <a:rPr lang="it-IT" sz="2400" dirty="0"/>
              <a:t> </a:t>
            </a:r>
            <a:r>
              <a:rPr lang="it-IT" sz="2400" dirty="0" err="1"/>
              <a:t>députés</a:t>
            </a:r>
            <a:r>
              <a:rPr lang="it-IT" sz="2400" dirty="0"/>
              <a:t> s’</a:t>
            </a:r>
            <a:r>
              <a:rPr lang="it-IT" sz="2400" dirty="0" err="1"/>
              <a:t>apprêtent</a:t>
            </a:r>
            <a:r>
              <a:rPr lang="it-IT" sz="2400" dirty="0"/>
              <a:t> à </a:t>
            </a:r>
            <a:r>
              <a:rPr lang="it-IT" sz="2400" dirty="0" err="1"/>
              <a:t>réviser</a:t>
            </a:r>
            <a:r>
              <a:rPr lang="it-IT" sz="2400" dirty="0"/>
              <a:t> </a:t>
            </a:r>
            <a:r>
              <a:rPr lang="it-IT" sz="2400" dirty="0" err="1"/>
              <a:t>certains</a:t>
            </a:r>
            <a:r>
              <a:rPr lang="it-IT" sz="2400" dirty="0"/>
              <a:t> </a:t>
            </a:r>
            <a:r>
              <a:rPr lang="it-IT" sz="2400" dirty="0" err="1"/>
              <a:t>aspects</a:t>
            </a:r>
            <a:r>
              <a:rPr lang="it-IT" sz="2400" dirty="0"/>
              <a:t> </a:t>
            </a:r>
            <a:r>
              <a:rPr lang="it-IT" sz="2400" dirty="0" err="1"/>
              <a:t>du</a:t>
            </a:r>
            <a:r>
              <a:rPr lang="it-IT" sz="2400" dirty="0"/>
              <a:t> texte </a:t>
            </a:r>
            <a:r>
              <a:rPr lang="it-IT" sz="2400" dirty="0" err="1"/>
              <a:t>fondateur</a:t>
            </a:r>
            <a:r>
              <a:rPr lang="it-IT" sz="2400" dirty="0"/>
              <a:t> de la </a:t>
            </a:r>
            <a:r>
              <a:rPr lang="it-IT" sz="2400" dirty="0" err="1"/>
              <a:t>laïcité</a:t>
            </a:r>
            <a:r>
              <a:rPr lang="it-IT" sz="2400" dirty="0"/>
              <a:t>. L’</a:t>
            </a:r>
            <a:r>
              <a:rPr lang="it-IT" sz="2400" dirty="0" err="1"/>
              <a:t>historien</a:t>
            </a:r>
            <a:r>
              <a:rPr lang="it-IT" sz="2400" dirty="0"/>
              <a:t> et </a:t>
            </a:r>
            <a:r>
              <a:rPr lang="it-IT" sz="2400" dirty="0" err="1"/>
              <a:t>juriste</a:t>
            </a:r>
            <a:r>
              <a:rPr lang="it-IT" sz="2400" dirty="0"/>
              <a:t> Patrick Weil </a:t>
            </a:r>
            <a:r>
              <a:rPr lang="it-IT" sz="2400" dirty="0" err="1"/>
              <a:t>leur</a:t>
            </a:r>
            <a:r>
              <a:rPr lang="it-IT" sz="2400" dirty="0"/>
              <a:t> </a:t>
            </a:r>
            <a:r>
              <a:rPr lang="it-IT" sz="2400" dirty="0" err="1"/>
              <a:t>conseille</a:t>
            </a:r>
            <a:r>
              <a:rPr lang="it-IT" sz="2400" dirty="0"/>
              <a:t> la </a:t>
            </a:r>
            <a:r>
              <a:rPr lang="it-IT" sz="2400" dirty="0" err="1"/>
              <a:t>prudence</a:t>
            </a:r>
            <a:r>
              <a:rPr lang="it-IT" sz="2400" dirty="0"/>
              <a:t>  : le texte de 1905 est un </a:t>
            </a:r>
            <a:r>
              <a:rPr lang="it-IT" sz="2400" dirty="0" err="1"/>
              <a:t>modèle</a:t>
            </a:r>
            <a:r>
              <a:rPr lang="it-IT" sz="2400" dirty="0"/>
              <a:t> d’</a:t>
            </a:r>
            <a:r>
              <a:rPr lang="it-IT" sz="2400" dirty="0" err="1"/>
              <a:t>équilibre</a:t>
            </a:r>
            <a:r>
              <a:rPr lang="it-IT" sz="2400" dirty="0"/>
              <a:t>, un </a:t>
            </a:r>
            <a:r>
              <a:rPr lang="it-IT" sz="2400" dirty="0" err="1"/>
              <a:t>des</a:t>
            </a:r>
            <a:r>
              <a:rPr lang="it-IT" sz="2400" dirty="0"/>
              <a:t> </a:t>
            </a:r>
            <a:r>
              <a:rPr lang="it-IT" sz="2400" dirty="0" err="1"/>
              <a:t>meilleurs</a:t>
            </a:r>
            <a:r>
              <a:rPr lang="it-IT" sz="2400" dirty="0"/>
              <a:t> </a:t>
            </a:r>
            <a:r>
              <a:rPr lang="it-IT" sz="2400" dirty="0" err="1"/>
              <a:t>statuts</a:t>
            </a:r>
            <a:r>
              <a:rPr lang="it-IT" sz="2400" dirty="0"/>
              <a:t> de la </a:t>
            </a:r>
            <a:r>
              <a:rPr lang="it-IT" sz="2400" dirty="0" err="1"/>
              <a:t>religion</a:t>
            </a:r>
            <a:r>
              <a:rPr lang="it-IT" sz="2400" dirty="0"/>
              <a:t> </a:t>
            </a:r>
            <a:r>
              <a:rPr lang="it-IT" sz="2400" dirty="0" err="1"/>
              <a:t>au</a:t>
            </a:r>
            <a:r>
              <a:rPr lang="it-IT" sz="2400" dirty="0"/>
              <a:t> monde, </a:t>
            </a:r>
            <a:r>
              <a:rPr lang="it-IT" sz="2400" dirty="0" err="1"/>
              <a:t>juge</a:t>
            </a:r>
            <a:r>
              <a:rPr lang="it-IT" sz="2400" dirty="0"/>
              <a:t>-t-il, mais </a:t>
            </a:r>
            <a:r>
              <a:rPr lang="it-IT" sz="2400" dirty="0" err="1"/>
              <a:t>extrêmement</a:t>
            </a:r>
            <a:r>
              <a:rPr lang="it-IT" sz="2400" dirty="0"/>
              <a:t> </a:t>
            </a:r>
            <a:r>
              <a:rPr lang="it-IT" sz="2400" dirty="0" err="1"/>
              <a:t>délicat</a:t>
            </a:r>
            <a:r>
              <a:rPr lang="it-IT" sz="2400" dirty="0"/>
              <a:t> à </a:t>
            </a:r>
            <a:r>
              <a:rPr lang="it-IT" sz="2400" dirty="0" err="1"/>
              <a:t>remanier</a:t>
            </a:r>
            <a:r>
              <a:rPr lang="it-IT" sz="2400" dirty="0"/>
              <a:t>.</a:t>
            </a:r>
          </a:p>
          <a:p>
            <a:pPr algn="just"/>
            <a:endParaRPr lang="it-IT" sz="2400" b="1" dirty="0"/>
          </a:p>
          <a:p>
            <a:pPr algn="just"/>
            <a:r>
              <a:rPr lang="it-IT" sz="2400" i="1" dirty="0"/>
              <a:t>Libération</a:t>
            </a:r>
            <a:r>
              <a:rPr lang="it-IT" sz="2400" dirty="0"/>
              <a:t> 11 </a:t>
            </a:r>
            <a:r>
              <a:rPr lang="it-IT" sz="2400" dirty="0" err="1"/>
              <a:t>janvier</a:t>
            </a:r>
            <a:r>
              <a:rPr lang="it-IT" sz="2400" dirty="0"/>
              <a:t> 2021</a:t>
            </a:r>
            <a:endParaRPr lang="it-IT" sz="2400" dirty="0"/>
          </a:p>
          <a:p>
            <a:endParaRPr lang="fr-CA" sz="2400" dirty="0"/>
          </a:p>
        </p:txBody>
      </p:sp>
    </p:spTree>
    <p:extLst>
      <p:ext uri="{BB962C8B-B14F-4D97-AF65-F5344CB8AC3E}">
        <p14:creationId xmlns:p14="http://schemas.microsoft.com/office/powerpoint/2010/main" val="16787782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5" name="Rectangle 2"/>
          <p:cNvSpPr>
            <a:spLocks noGrp="1" noChangeArrowheads="1"/>
          </p:cNvSpPr>
          <p:nvPr>
            <p:ph type="title"/>
          </p:nvPr>
        </p:nvSpPr>
        <p:spPr/>
        <p:txBody>
          <a:bodyPr>
            <a:normAutofit/>
          </a:bodyPr>
          <a:lstStyle/>
          <a:p>
            <a:r>
              <a:rPr lang="fr-FR" sz="2800" dirty="0">
                <a:latin typeface="Arial" charset="0"/>
              </a:rPr>
              <a:t>1539 : langue officielle de l'administration</a:t>
            </a:r>
          </a:p>
        </p:txBody>
      </p:sp>
      <p:sp>
        <p:nvSpPr>
          <p:cNvPr id="354306" name="Rectangle 3"/>
          <p:cNvSpPr>
            <a:spLocks noGrp="1" noChangeArrowheads="1"/>
          </p:cNvSpPr>
          <p:nvPr>
            <p:ph type="body" idx="1"/>
          </p:nvPr>
        </p:nvSpPr>
        <p:spPr/>
        <p:txBody>
          <a:bodyPr>
            <a:normAutofit/>
          </a:bodyPr>
          <a:lstStyle/>
          <a:p>
            <a:pPr algn="just"/>
            <a:r>
              <a:rPr lang="fr-FR" sz="2400" dirty="0">
                <a:latin typeface="Arial" charset="0"/>
              </a:rPr>
              <a:t>l</a:t>
            </a:r>
            <a:r>
              <a:rPr lang="ja-JP" altLang="fr-FR" sz="2400" dirty="0">
                <a:latin typeface="Arial" charset="0"/>
              </a:rPr>
              <a:t>’</a:t>
            </a:r>
            <a:r>
              <a:rPr lang="fr-FR" altLang="ja-JP" sz="2400" dirty="0">
                <a:latin typeface="Arial" charset="0"/>
              </a:rPr>
              <a:t>Ordonnance de Villers-Cotterêts de François 1er qui introduit le français dans les actes d</a:t>
            </a:r>
            <a:r>
              <a:rPr lang="ja-JP" altLang="fr-FR" sz="2400" dirty="0">
                <a:latin typeface="Arial" charset="0"/>
              </a:rPr>
              <a:t>’</a:t>
            </a:r>
            <a:r>
              <a:rPr lang="fr-FR" altLang="ja-JP" sz="2400" dirty="0">
                <a:latin typeface="Arial" charset="0"/>
              </a:rPr>
              <a:t>état civil et de justice : manifestation forte du pouvoir royal</a:t>
            </a:r>
          </a:p>
          <a:p>
            <a:pPr algn="just"/>
            <a:r>
              <a:rPr lang="fr-FR" altLang="ja-JP" sz="2400" dirty="0">
                <a:latin typeface="Arial" charset="0"/>
              </a:rPr>
              <a:t>Abandon du latin </a:t>
            </a:r>
          </a:p>
          <a:p>
            <a:pPr algn="just"/>
            <a:r>
              <a:rPr lang="fr-FR" sz="2400" dirty="0">
                <a:latin typeface="Arial" charset="0"/>
              </a:rPr>
              <a:t>Deux articles de l’ordonnance de Villers-Cotterêts, signée par François I</a:t>
            </a:r>
            <a:r>
              <a:rPr lang="fr-FR" sz="2400" baseline="30000" dirty="0">
                <a:latin typeface="Arial" charset="0"/>
              </a:rPr>
              <a:t>er</a:t>
            </a:r>
            <a:r>
              <a:rPr lang="fr-FR" sz="2400" dirty="0">
                <a:latin typeface="Arial" charset="0"/>
              </a:rPr>
              <a:t> en août 1539, donnèrent une assise juridique à ce processus.</a:t>
            </a:r>
          </a:p>
          <a:p>
            <a:pPr algn="just"/>
            <a:r>
              <a:rPr lang="fr-FR" sz="2400" dirty="0">
                <a:latin typeface="Arial" charset="0"/>
              </a:rPr>
              <a:t>Les articles 110-111 prescrivent l’utilisation du « langage maternel français » dans la rédaction des actes officiels, en vue de nuire à l’action des cours canoniques s’exprimant en latin, mais aussi dans un but louable de clarté et d’unification linguistique du royaume, qui ne saurait être sans conséquences sur l’écriture littéraire elle aussi.</a:t>
            </a:r>
          </a:p>
          <a:p>
            <a:pPr algn="just"/>
            <a:endParaRPr lang="fr-FR" altLang="ja-JP" sz="1800" dirty="0">
              <a:latin typeface="Arial" charset="0"/>
            </a:endParaRPr>
          </a:p>
          <a:p>
            <a:pPr algn="just"/>
            <a:endParaRPr lang="fr-FR" sz="1800" dirty="0">
              <a:latin typeface="Arial" charset="0"/>
            </a:endParaRPr>
          </a:p>
        </p:txBody>
      </p:sp>
    </p:spTree>
    <p:extLst>
      <p:ext uri="{BB962C8B-B14F-4D97-AF65-F5344CB8AC3E}">
        <p14:creationId xmlns:p14="http://schemas.microsoft.com/office/powerpoint/2010/main" val="10050650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3" name="Titolo 1"/>
          <p:cNvSpPr>
            <a:spLocks noGrp="1"/>
          </p:cNvSpPr>
          <p:nvPr>
            <p:ph type="title"/>
          </p:nvPr>
        </p:nvSpPr>
        <p:spPr/>
        <p:txBody>
          <a:bodyPr>
            <a:normAutofit/>
          </a:bodyPr>
          <a:lstStyle/>
          <a:p>
            <a:r>
              <a:rPr lang="fr-FR" sz="2800" dirty="0">
                <a:latin typeface="Arial" charset="0"/>
              </a:rPr>
              <a:t>L’ordonnance de Villers-Cotterêts</a:t>
            </a:r>
            <a:endParaRPr lang="it-IT" sz="2800" dirty="0">
              <a:latin typeface="Arial" charset="0"/>
            </a:endParaRPr>
          </a:p>
        </p:txBody>
      </p:sp>
      <p:sp>
        <p:nvSpPr>
          <p:cNvPr id="356354" name="Segnaposto contenuto 2"/>
          <p:cNvSpPr>
            <a:spLocks noGrp="1"/>
          </p:cNvSpPr>
          <p:nvPr>
            <p:ph idx="1"/>
          </p:nvPr>
        </p:nvSpPr>
        <p:spPr/>
        <p:txBody>
          <a:bodyPr>
            <a:normAutofit/>
          </a:bodyPr>
          <a:lstStyle/>
          <a:p>
            <a:pPr algn="just"/>
            <a:r>
              <a:rPr lang="fr-FR" sz="2400" b="1" dirty="0">
                <a:latin typeface="Arial" charset="0"/>
              </a:rPr>
              <a:t>Article 110</a:t>
            </a:r>
            <a:r>
              <a:rPr lang="fr-FR" sz="2400" dirty="0">
                <a:latin typeface="Arial" charset="0"/>
              </a:rPr>
              <a:t> : Afin qu’il n’y ait cause de douter sur l’intelligence des arrêts de justice, nous voulons et ordonnons qu’ils soient faits et écrits si clairement, qu’il n’y ait, ni puisse avoir, aucune ambiguïté ou incertitude, ni lieu à demander interprétation.</a:t>
            </a:r>
          </a:p>
        </p:txBody>
      </p:sp>
    </p:spTree>
    <p:extLst>
      <p:ext uri="{BB962C8B-B14F-4D97-AF65-F5344CB8AC3E}">
        <p14:creationId xmlns:p14="http://schemas.microsoft.com/office/powerpoint/2010/main" val="41883096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7" name="Titolo 1"/>
          <p:cNvSpPr>
            <a:spLocks noGrp="1"/>
          </p:cNvSpPr>
          <p:nvPr>
            <p:ph type="title"/>
          </p:nvPr>
        </p:nvSpPr>
        <p:spPr/>
        <p:txBody>
          <a:bodyPr>
            <a:normAutofit/>
          </a:bodyPr>
          <a:lstStyle/>
          <a:p>
            <a:r>
              <a:rPr lang="fr-FR" sz="2800" dirty="0">
                <a:latin typeface="Arial" charset="0"/>
              </a:rPr>
              <a:t>L’ordonnance de Villers-Cotterêts</a:t>
            </a:r>
            <a:endParaRPr lang="it-IT" sz="2800" dirty="0">
              <a:latin typeface="Arial" charset="0"/>
            </a:endParaRPr>
          </a:p>
        </p:txBody>
      </p:sp>
      <p:sp>
        <p:nvSpPr>
          <p:cNvPr id="357378" name="Segnaposto contenuto 2"/>
          <p:cNvSpPr>
            <a:spLocks noGrp="1"/>
          </p:cNvSpPr>
          <p:nvPr>
            <p:ph idx="1"/>
          </p:nvPr>
        </p:nvSpPr>
        <p:spPr/>
        <p:txBody>
          <a:bodyPr>
            <a:normAutofit/>
          </a:bodyPr>
          <a:lstStyle/>
          <a:p>
            <a:pPr algn="just"/>
            <a:r>
              <a:rPr lang="fr-FR" sz="2400" b="1" dirty="0">
                <a:latin typeface="Arial" charset="0"/>
              </a:rPr>
              <a:t>Article 111</a:t>
            </a:r>
            <a:r>
              <a:rPr lang="fr-FR" sz="2400" dirty="0">
                <a:latin typeface="Arial" charset="0"/>
              </a:rPr>
              <a:t> : Et pour ce que telles choses sont souvent advenues sur l’intelligence des mots latins contenus dans lesdits arrêts, nous voulons dorénavant que tous arrêts, ensemble toutes autres procédures, soit de nos cours souveraines et autres subalternes et inférieures, soit de registres, enquêtes, contrats, commissions, sentences, testaments, et autres quelconques actes et exploits de justice, soient prononcés, enregistrés et délivrés aux parties, en langage maternel français et non autrement.</a:t>
            </a:r>
            <a:endParaRPr lang="it-IT" sz="2400" dirty="0">
              <a:latin typeface="Arial" charset="0"/>
            </a:endParaRPr>
          </a:p>
          <a:p>
            <a:endParaRPr lang="it-IT" sz="2400" dirty="0">
              <a:latin typeface="Arial" charset="0"/>
            </a:endParaRPr>
          </a:p>
        </p:txBody>
      </p:sp>
    </p:spTree>
    <p:extLst>
      <p:ext uri="{BB962C8B-B14F-4D97-AF65-F5344CB8AC3E}">
        <p14:creationId xmlns:p14="http://schemas.microsoft.com/office/powerpoint/2010/main" val="10622654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Villers-Cotterêts</a:t>
            </a:r>
          </a:p>
        </p:txBody>
      </p:sp>
      <p:sp>
        <p:nvSpPr>
          <p:cNvPr id="3" name="Segnaposto contenuto 2"/>
          <p:cNvSpPr>
            <a:spLocks noGrp="1"/>
          </p:cNvSpPr>
          <p:nvPr>
            <p:ph idx="1"/>
          </p:nvPr>
        </p:nvSpPr>
        <p:spPr/>
        <p:txBody>
          <a:bodyPr>
            <a:normAutofit/>
          </a:bodyPr>
          <a:lstStyle/>
          <a:p>
            <a:pPr algn="just"/>
            <a:r>
              <a:rPr lang="fr-CA" sz="2400" dirty="0"/>
              <a:t>Villers-Cotterêts, dans l'Aisne, est une ville royale et qu'elle se situe au cœur géographique du pays des Valois, pays qui a donné son nom à une dynastie dont François Ier est le représentant. </a:t>
            </a:r>
          </a:p>
        </p:txBody>
      </p:sp>
    </p:spTree>
    <p:extLst>
      <p:ext uri="{BB962C8B-B14F-4D97-AF65-F5344CB8AC3E}">
        <p14:creationId xmlns:p14="http://schemas.microsoft.com/office/powerpoint/2010/main" val="19634536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Pourquoi ?</a:t>
            </a:r>
          </a:p>
        </p:txBody>
      </p:sp>
      <p:sp>
        <p:nvSpPr>
          <p:cNvPr id="3" name="Segnaposto contenuto 2"/>
          <p:cNvSpPr>
            <a:spLocks noGrp="1"/>
          </p:cNvSpPr>
          <p:nvPr>
            <p:ph idx="1"/>
          </p:nvPr>
        </p:nvSpPr>
        <p:spPr/>
        <p:txBody>
          <a:bodyPr>
            <a:normAutofit/>
          </a:bodyPr>
          <a:lstStyle/>
          <a:p>
            <a:r>
              <a:rPr lang="fr-CA" sz="2400" dirty="0"/>
              <a:t>Besoin </a:t>
            </a:r>
            <a:r>
              <a:rPr lang="fr-CA" sz="2400" dirty="0"/>
              <a:t>dans le domaine juridique :</a:t>
            </a:r>
          </a:p>
          <a:p>
            <a:r>
              <a:rPr lang="fr-CA" sz="2400" dirty="0"/>
              <a:t>Le droit coutumier : la justice est rendue à partir de coutumes orales</a:t>
            </a:r>
          </a:p>
          <a:p>
            <a:r>
              <a:rPr lang="fr-CA" sz="2400" dirty="0"/>
              <a:t>Besoin de transcrire à l’écrit ces coutumes orales</a:t>
            </a:r>
          </a:p>
          <a:p>
            <a:r>
              <a:rPr lang="fr-CA" sz="2400" dirty="0"/>
              <a:t>En quelle langue ?</a:t>
            </a:r>
          </a:p>
          <a:p>
            <a:r>
              <a:rPr lang="fr-CA" sz="2400" dirty="0"/>
              <a:t>latin</a:t>
            </a:r>
          </a:p>
          <a:p>
            <a:r>
              <a:rPr lang="fr-CA" sz="2400" dirty="0"/>
              <a:t>dialectes</a:t>
            </a:r>
          </a:p>
          <a:p>
            <a:r>
              <a:rPr lang="fr-CA" sz="2400" dirty="0"/>
              <a:t>et français</a:t>
            </a:r>
          </a:p>
          <a:p>
            <a:endParaRPr lang="fr-CA" sz="2400" dirty="0"/>
          </a:p>
          <a:p>
            <a:endParaRPr lang="fr-CA" sz="2400" dirty="0"/>
          </a:p>
        </p:txBody>
      </p:sp>
    </p:spTree>
    <p:extLst>
      <p:ext uri="{BB962C8B-B14F-4D97-AF65-F5344CB8AC3E}">
        <p14:creationId xmlns:p14="http://schemas.microsoft.com/office/powerpoint/2010/main" val="26521108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Qu’est</a:t>
            </a:r>
            <a:r>
              <a:rPr lang="it-IT" sz="2800" b="1" dirty="0"/>
              <a:t>-ce </a:t>
            </a:r>
            <a:r>
              <a:rPr lang="it-IT" sz="2800" b="1" dirty="0" err="1"/>
              <a:t>que</a:t>
            </a:r>
            <a:r>
              <a:rPr lang="it-IT" sz="2800" b="1" dirty="0"/>
              <a:t> le </a:t>
            </a:r>
            <a:r>
              <a:rPr lang="it-IT" sz="2800" b="1" dirty="0" err="1"/>
              <a:t>droit</a:t>
            </a:r>
            <a:r>
              <a:rPr lang="it-IT" sz="2800" b="1" dirty="0"/>
              <a:t> </a:t>
            </a:r>
            <a:r>
              <a:rPr lang="it-IT" sz="2800" b="1" dirty="0" err="1"/>
              <a:t>coutumier</a:t>
            </a:r>
            <a:r>
              <a:rPr lang="it-IT" sz="2800" b="1" dirty="0"/>
              <a:t> ?</a:t>
            </a:r>
            <a:br>
              <a:rPr lang="it-IT" sz="2800" b="1" dirty="0"/>
            </a:br>
            <a:endParaRPr lang="fr-CA" sz="2800" dirty="0"/>
          </a:p>
        </p:txBody>
      </p:sp>
      <p:sp>
        <p:nvSpPr>
          <p:cNvPr id="3" name="Segnaposto contenuto 2"/>
          <p:cNvSpPr>
            <a:spLocks noGrp="1"/>
          </p:cNvSpPr>
          <p:nvPr>
            <p:ph idx="1"/>
          </p:nvPr>
        </p:nvSpPr>
        <p:spPr/>
        <p:txBody>
          <a:bodyPr>
            <a:normAutofit/>
          </a:bodyPr>
          <a:lstStyle/>
          <a:p>
            <a:r>
              <a:rPr lang="it-IT" sz="2400" b="1" dirty="0" err="1"/>
              <a:t>Définition</a:t>
            </a:r>
            <a:r>
              <a:rPr lang="it-IT" sz="2400" b="1" dirty="0"/>
              <a:t> </a:t>
            </a:r>
            <a:r>
              <a:rPr lang="it-IT" sz="2400" b="1" dirty="0"/>
              <a:t>de la </a:t>
            </a:r>
            <a:r>
              <a:rPr lang="it-IT" sz="2400" b="1" dirty="0" err="1"/>
              <a:t>coutume</a:t>
            </a:r>
            <a:r>
              <a:rPr lang="it-IT" sz="2400" b="1" dirty="0"/>
              <a:t> et </a:t>
            </a:r>
            <a:r>
              <a:rPr lang="it-IT" sz="2400" b="1" dirty="0" err="1"/>
              <a:t>du</a:t>
            </a:r>
            <a:r>
              <a:rPr lang="it-IT" sz="2400" b="1" dirty="0"/>
              <a:t> </a:t>
            </a:r>
            <a:r>
              <a:rPr lang="it-IT" sz="2400" b="1" dirty="0" err="1"/>
              <a:t>système</a:t>
            </a:r>
            <a:r>
              <a:rPr lang="it-IT" sz="2400" b="1" dirty="0"/>
              <a:t> </a:t>
            </a:r>
            <a:r>
              <a:rPr lang="it-IT" sz="2400" b="1" dirty="0" err="1"/>
              <a:t>juridique</a:t>
            </a:r>
            <a:r>
              <a:rPr lang="it-IT" sz="2400" b="1" dirty="0"/>
              <a:t> qui en </a:t>
            </a:r>
            <a:r>
              <a:rPr lang="it-IT" sz="2400" b="1" dirty="0" err="1"/>
              <a:t>découle</a:t>
            </a:r>
            <a:r>
              <a:rPr lang="it-IT" sz="2400" b="1" dirty="0"/>
              <a:t> : le </a:t>
            </a:r>
            <a:r>
              <a:rPr lang="it-IT" sz="2400" b="1" dirty="0" err="1"/>
              <a:t>droit</a:t>
            </a:r>
            <a:r>
              <a:rPr lang="it-IT" sz="2400" b="1" dirty="0"/>
              <a:t> </a:t>
            </a:r>
            <a:r>
              <a:rPr lang="it-IT" sz="2400" b="1" dirty="0" err="1"/>
              <a:t>coutumier</a:t>
            </a:r>
            <a:endParaRPr lang="it-IT" sz="2400" dirty="0"/>
          </a:p>
          <a:p>
            <a:pPr algn="just"/>
            <a:r>
              <a:rPr lang="it-IT" sz="2400" dirty="0"/>
              <a:t>La </a:t>
            </a:r>
            <a:r>
              <a:rPr lang="it-IT" sz="2400" dirty="0" err="1"/>
              <a:t>coutume</a:t>
            </a:r>
            <a:r>
              <a:rPr lang="it-IT" sz="2400" dirty="0"/>
              <a:t> </a:t>
            </a:r>
            <a:r>
              <a:rPr lang="it-IT" sz="2400" dirty="0" err="1"/>
              <a:t>représente</a:t>
            </a:r>
            <a:r>
              <a:rPr lang="it-IT" sz="2400" dirty="0"/>
              <a:t> une </a:t>
            </a:r>
            <a:r>
              <a:rPr lang="it-IT" sz="2400" dirty="0" err="1"/>
              <a:t>règle</a:t>
            </a:r>
            <a:r>
              <a:rPr lang="it-IT" sz="2400" dirty="0"/>
              <a:t> de </a:t>
            </a:r>
            <a:r>
              <a:rPr lang="it-IT" sz="2400" dirty="0" err="1"/>
              <a:t>conduite</a:t>
            </a:r>
            <a:r>
              <a:rPr lang="it-IT" sz="2400" dirty="0"/>
              <a:t>, une </a:t>
            </a:r>
            <a:r>
              <a:rPr lang="it-IT" sz="2400" dirty="0" err="1"/>
              <a:t>habitude</a:t>
            </a:r>
            <a:r>
              <a:rPr lang="it-IT" sz="2400" dirty="0"/>
              <a:t> </a:t>
            </a:r>
            <a:r>
              <a:rPr lang="it-IT" sz="2400" dirty="0" err="1"/>
              <a:t>suivie</a:t>
            </a:r>
            <a:r>
              <a:rPr lang="it-IT" sz="2400" dirty="0"/>
              <a:t> par un </a:t>
            </a:r>
            <a:r>
              <a:rPr lang="it-IT" sz="2400" dirty="0" err="1"/>
              <a:t>groupe</a:t>
            </a:r>
            <a:r>
              <a:rPr lang="it-IT" sz="2400" dirty="0"/>
              <a:t> social </a:t>
            </a:r>
            <a:r>
              <a:rPr lang="it-IT" sz="2400" dirty="0" err="1"/>
              <a:t>donné</a:t>
            </a:r>
            <a:r>
              <a:rPr lang="it-IT" sz="2400" dirty="0"/>
              <a:t>. La </a:t>
            </a:r>
            <a:r>
              <a:rPr lang="it-IT" sz="2400" dirty="0" err="1"/>
              <a:t>coutume</a:t>
            </a:r>
            <a:r>
              <a:rPr lang="it-IT" sz="2400" dirty="0"/>
              <a:t> </a:t>
            </a:r>
            <a:r>
              <a:rPr lang="it-IT" sz="2400" dirty="0" err="1"/>
              <a:t>résulte</a:t>
            </a:r>
            <a:r>
              <a:rPr lang="it-IT" sz="2400" dirty="0"/>
              <a:t> d’un </a:t>
            </a:r>
            <a:r>
              <a:rPr lang="it-IT" sz="2400" dirty="0" err="1"/>
              <a:t>usage</a:t>
            </a:r>
            <a:r>
              <a:rPr lang="it-IT" sz="2400" dirty="0"/>
              <a:t> plus </a:t>
            </a:r>
            <a:r>
              <a:rPr lang="it-IT" sz="2400" dirty="0" err="1"/>
              <a:t>ou</a:t>
            </a:r>
            <a:r>
              <a:rPr lang="it-IT" sz="2400" dirty="0"/>
              <a:t> </a:t>
            </a:r>
            <a:r>
              <a:rPr lang="it-IT" sz="2400" dirty="0" err="1"/>
              <a:t>moins</a:t>
            </a:r>
            <a:r>
              <a:rPr lang="it-IT" sz="2400" dirty="0"/>
              <a:t> </a:t>
            </a:r>
            <a:r>
              <a:rPr lang="it-IT" sz="2400" dirty="0" err="1"/>
              <a:t>prolongé</a:t>
            </a:r>
            <a:r>
              <a:rPr lang="it-IT" sz="2400" dirty="0"/>
              <a:t> et se </a:t>
            </a:r>
            <a:r>
              <a:rPr lang="it-IT" sz="2400" dirty="0" err="1"/>
              <a:t>transmet</a:t>
            </a:r>
            <a:r>
              <a:rPr lang="it-IT" sz="2400" dirty="0"/>
              <a:t> de </a:t>
            </a:r>
            <a:r>
              <a:rPr lang="it-IT" sz="2400" dirty="0" err="1"/>
              <a:t>génération</a:t>
            </a:r>
            <a:r>
              <a:rPr lang="it-IT" sz="2400" dirty="0"/>
              <a:t> en </a:t>
            </a:r>
            <a:r>
              <a:rPr lang="it-IT" sz="2400" dirty="0" err="1"/>
              <a:t>génération</a:t>
            </a:r>
            <a:r>
              <a:rPr lang="it-IT" sz="2400" dirty="0"/>
              <a:t>.</a:t>
            </a:r>
          </a:p>
          <a:p>
            <a:pPr algn="just"/>
            <a:r>
              <a:rPr lang="it-IT" sz="2400" dirty="0"/>
              <a:t>Le </a:t>
            </a:r>
            <a:r>
              <a:rPr lang="it-IT" sz="2400" dirty="0" err="1"/>
              <a:t>droit</a:t>
            </a:r>
            <a:r>
              <a:rPr lang="it-IT" sz="2400" dirty="0"/>
              <a:t> </a:t>
            </a:r>
            <a:r>
              <a:rPr lang="it-IT" sz="2400" dirty="0" err="1"/>
              <a:t>coutumier</a:t>
            </a:r>
            <a:r>
              <a:rPr lang="it-IT" sz="2400" dirty="0"/>
              <a:t> </a:t>
            </a:r>
            <a:r>
              <a:rPr lang="it-IT" sz="2400" dirty="0" err="1"/>
              <a:t>quant</a:t>
            </a:r>
            <a:r>
              <a:rPr lang="it-IT" sz="2400" dirty="0"/>
              <a:t> à lui, est le </a:t>
            </a:r>
            <a:r>
              <a:rPr lang="it-IT" sz="2400" dirty="0" err="1"/>
              <a:t>droit</a:t>
            </a:r>
            <a:r>
              <a:rPr lang="it-IT" sz="2400" dirty="0"/>
              <a:t> </a:t>
            </a:r>
            <a:r>
              <a:rPr lang="it-IT" sz="2400" dirty="0" err="1"/>
              <a:t>reposant</a:t>
            </a:r>
            <a:r>
              <a:rPr lang="it-IT" sz="2400" dirty="0"/>
              <a:t> </a:t>
            </a:r>
            <a:r>
              <a:rPr lang="it-IT" sz="2400" dirty="0" err="1"/>
              <a:t>sur</a:t>
            </a:r>
            <a:r>
              <a:rPr lang="it-IT" sz="2400" dirty="0"/>
              <a:t> la dite </a:t>
            </a:r>
            <a:r>
              <a:rPr lang="it-IT" sz="2400" dirty="0" err="1"/>
              <a:t>coutume</a:t>
            </a:r>
            <a:r>
              <a:rPr lang="it-IT" sz="2400" dirty="0"/>
              <a:t>. C’est en </a:t>
            </a:r>
            <a:r>
              <a:rPr lang="it-IT" sz="2400" dirty="0" err="1"/>
              <a:t>effet</a:t>
            </a:r>
            <a:r>
              <a:rPr lang="it-IT" sz="2400" dirty="0"/>
              <a:t> un ensemble de </a:t>
            </a:r>
            <a:r>
              <a:rPr lang="it-IT" sz="2400" dirty="0" err="1"/>
              <a:t>règles</a:t>
            </a:r>
            <a:r>
              <a:rPr lang="it-IT" sz="2400" dirty="0"/>
              <a:t> </a:t>
            </a:r>
            <a:r>
              <a:rPr lang="it-IT" sz="2400" dirty="0" err="1"/>
              <a:t>reposant</a:t>
            </a:r>
            <a:r>
              <a:rPr lang="it-IT" sz="2400" dirty="0"/>
              <a:t> </a:t>
            </a:r>
            <a:r>
              <a:rPr lang="it-IT" sz="2400" dirty="0" err="1"/>
              <a:t>sur</a:t>
            </a:r>
            <a:r>
              <a:rPr lang="it-IT" sz="2400" dirty="0"/>
              <a:t> la </a:t>
            </a:r>
            <a:r>
              <a:rPr lang="it-IT" sz="2400" dirty="0" err="1"/>
              <a:t>coutume</a:t>
            </a:r>
            <a:r>
              <a:rPr lang="it-IT" sz="2400" dirty="0"/>
              <a:t>, </a:t>
            </a:r>
            <a:r>
              <a:rPr lang="it-IT" sz="2400" dirty="0" err="1"/>
              <a:t>donc</a:t>
            </a:r>
            <a:r>
              <a:rPr lang="it-IT" sz="2400" dirty="0"/>
              <a:t> </a:t>
            </a:r>
            <a:r>
              <a:rPr lang="it-IT" sz="2400" dirty="0" err="1"/>
              <a:t>reposant</a:t>
            </a:r>
            <a:r>
              <a:rPr lang="it-IT" sz="2400" dirty="0"/>
              <a:t> </a:t>
            </a:r>
            <a:r>
              <a:rPr lang="it-IT" sz="2400" dirty="0" err="1"/>
              <a:t>sur</a:t>
            </a:r>
            <a:r>
              <a:rPr lang="it-IT" sz="2400" dirty="0"/>
              <a:t> l’</a:t>
            </a:r>
            <a:r>
              <a:rPr lang="it-IT" sz="2400" dirty="0" err="1"/>
              <a:t>usage</a:t>
            </a:r>
            <a:r>
              <a:rPr lang="it-IT" sz="2400" dirty="0"/>
              <a:t>.</a:t>
            </a:r>
          </a:p>
          <a:p>
            <a:pPr algn="just"/>
            <a:r>
              <a:rPr lang="it-IT" sz="2400" dirty="0"/>
              <a:t>Fin 1 </a:t>
            </a:r>
            <a:r>
              <a:rPr lang="it-IT" sz="2400"/>
              <a:t>mars</a:t>
            </a:r>
            <a:endParaRPr lang="it-IT" sz="2400" dirty="0"/>
          </a:p>
        </p:txBody>
      </p:sp>
    </p:spTree>
    <p:extLst>
      <p:ext uri="{BB962C8B-B14F-4D97-AF65-F5344CB8AC3E}">
        <p14:creationId xmlns:p14="http://schemas.microsoft.com/office/powerpoint/2010/main" val="346403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Interview à M. </a:t>
            </a:r>
            <a:r>
              <a:rPr lang="it-IT" sz="2800" dirty="0"/>
              <a:t>Patrick Weil</a:t>
            </a:r>
            <a:endParaRPr lang="fr-CA" sz="2800" dirty="0"/>
          </a:p>
        </p:txBody>
      </p:sp>
      <p:sp>
        <p:nvSpPr>
          <p:cNvPr id="3" name="Segnaposto contenuto 2"/>
          <p:cNvSpPr>
            <a:spLocks noGrp="1"/>
          </p:cNvSpPr>
          <p:nvPr>
            <p:ph idx="1"/>
          </p:nvPr>
        </p:nvSpPr>
        <p:spPr/>
        <p:txBody>
          <a:bodyPr>
            <a:normAutofit/>
          </a:bodyPr>
          <a:lstStyle/>
          <a:p>
            <a:pPr algn="just"/>
            <a:r>
              <a:rPr lang="it-IT" sz="2400" dirty="0" err="1"/>
              <a:t>Les</a:t>
            </a:r>
            <a:r>
              <a:rPr lang="it-IT" sz="2400" dirty="0"/>
              <a:t> </a:t>
            </a:r>
            <a:r>
              <a:rPr lang="it-IT" sz="2400" dirty="0" err="1"/>
              <a:t>initiateurs</a:t>
            </a:r>
            <a:r>
              <a:rPr lang="it-IT" sz="2400" dirty="0"/>
              <a:t> de la </a:t>
            </a:r>
            <a:r>
              <a:rPr lang="it-IT" sz="2400" dirty="0" err="1"/>
              <a:t>loi</a:t>
            </a:r>
            <a:r>
              <a:rPr lang="it-IT" sz="2400" dirty="0"/>
              <a:t> en 1905 </a:t>
            </a:r>
            <a:r>
              <a:rPr lang="it-IT" sz="2400" dirty="0" err="1"/>
              <a:t>ont</a:t>
            </a:r>
            <a:r>
              <a:rPr lang="it-IT" sz="2400" dirty="0"/>
              <a:t> </a:t>
            </a:r>
            <a:r>
              <a:rPr lang="it-IT" sz="2400" dirty="0" err="1"/>
              <a:t>voulu</a:t>
            </a:r>
            <a:r>
              <a:rPr lang="it-IT" sz="2400" dirty="0"/>
              <a:t> </a:t>
            </a:r>
            <a:r>
              <a:rPr lang="it-IT" sz="2400" dirty="0" err="1"/>
              <a:t>que</a:t>
            </a:r>
            <a:r>
              <a:rPr lang="it-IT" sz="2400" dirty="0"/>
              <a:t> </a:t>
            </a:r>
            <a:r>
              <a:rPr lang="it-IT" sz="2400" dirty="0" err="1"/>
              <a:t>chaque</a:t>
            </a:r>
            <a:r>
              <a:rPr lang="it-IT" sz="2400" dirty="0"/>
              <a:t> </a:t>
            </a:r>
            <a:r>
              <a:rPr lang="it-IT" sz="2400" dirty="0" err="1"/>
              <a:t>citoyen</a:t>
            </a:r>
            <a:r>
              <a:rPr lang="it-IT" sz="2400" dirty="0"/>
              <a:t> </a:t>
            </a:r>
            <a:r>
              <a:rPr lang="it-IT" sz="2400" dirty="0" err="1"/>
              <a:t>soit</a:t>
            </a:r>
            <a:r>
              <a:rPr lang="it-IT" sz="2400" dirty="0"/>
              <a:t> </a:t>
            </a:r>
            <a:r>
              <a:rPr lang="it-IT" sz="2400" dirty="0" err="1"/>
              <a:t>protégé</a:t>
            </a:r>
            <a:r>
              <a:rPr lang="it-IT" sz="2400" dirty="0"/>
              <a:t> </a:t>
            </a:r>
            <a:r>
              <a:rPr lang="it-IT" sz="2400" dirty="0" err="1"/>
              <a:t>dans</a:t>
            </a:r>
            <a:r>
              <a:rPr lang="it-IT" sz="2400" dirty="0"/>
              <a:t> </a:t>
            </a:r>
            <a:r>
              <a:rPr lang="it-IT" sz="2400" b="1" dirty="0"/>
              <a:t>son </a:t>
            </a:r>
            <a:r>
              <a:rPr lang="it-IT" sz="2400" b="1" dirty="0" err="1"/>
              <a:t>droit</a:t>
            </a:r>
            <a:r>
              <a:rPr lang="it-IT" sz="2400" b="1" dirty="0"/>
              <a:t> de </a:t>
            </a:r>
            <a:r>
              <a:rPr lang="it-IT" sz="2400" b="1" dirty="0" err="1"/>
              <a:t>croire</a:t>
            </a:r>
            <a:r>
              <a:rPr lang="it-IT" sz="2400" b="1" dirty="0"/>
              <a:t> </a:t>
            </a:r>
            <a:r>
              <a:rPr lang="it-IT" sz="2400" b="1" dirty="0" err="1"/>
              <a:t>ou</a:t>
            </a:r>
            <a:r>
              <a:rPr lang="it-IT" sz="2400" b="1" dirty="0"/>
              <a:t> de ne </a:t>
            </a:r>
            <a:r>
              <a:rPr lang="it-IT" sz="2400" b="1" dirty="0" err="1"/>
              <a:t>pas</a:t>
            </a:r>
            <a:r>
              <a:rPr lang="it-IT" sz="2400" b="1" dirty="0"/>
              <a:t> </a:t>
            </a:r>
            <a:r>
              <a:rPr lang="it-IT" sz="2400" b="1" dirty="0" err="1"/>
              <a:t>croire</a:t>
            </a:r>
            <a:r>
              <a:rPr lang="it-IT" sz="2400" b="1" dirty="0"/>
              <a:t> </a:t>
            </a:r>
            <a:r>
              <a:rPr lang="it-IT" sz="2400" dirty="0"/>
              <a:t>sans subir </a:t>
            </a:r>
            <a:r>
              <a:rPr lang="it-IT" sz="2400" dirty="0" err="1"/>
              <a:t>aucune</a:t>
            </a:r>
            <a:r>
              <a:rPr lang="it-IT" sz="2400" dirty="0"/>
              <a:t> </a:t>
            </a:r>
            <a:r>
              <a:rPr lang="it-IT" sz="2400" dirty="0" err="1"/>
              <a:t>pression</a:t>
            </a:r>
            <a:r>
              <a:rPr lang="it-IT" sz="2400" dirty="0"/>
              <a:t>, </a:t>
            </a:r>
            <a:r>
              <a:rPr lang="it-IT" sz="2400" dirty="0" err="1"/>
              <a:t>pas</a:t>
            </a:r>
            <a:r>
              <a:rPr lang="it-IT" sz="2400" dirty="0"/>
              <a:t> plus de l'</a:t>
            </a:r>
            <a:r>
              <a:rPr lang="it-IT" sz="2400" dirty="0" err="1"/>
              <a:t>Etat</a:t>
            </a:r>
            <a:r>
              <a:rPr lang="it-IT" sz="2400" dirty="0"/>
              <a:t> </a:t>
            </a:r>
            <a:r>
              <a:rPr lang="it-IT" sz="2400" dirty="0" err="1"/>
              <a:t>que</a:t>
            </a:r>
            <a:r>
              <a:rPr lang="it-IT" sz="2400" dirty="0"/>
              <a:t> </a:t>
            </a:r>
            <a:r>
              <a:rPr lang="it-IT" sz="2400" b="1" dirty="0"/>
              <a:t>de </a:t>
            </a:r>
            <a:r>
              <a:rPr lang="it-IT" sz="2400" b="1" dirty="0" err="1"/>
              <a:t>leur</a:t>
            </a:r>
            <a:r>
              <a:rPr lang="it-IT" sz="2400" b="1" dirty="0"/>
              <a:t> </a:t>
            </a:r>
            <a:r>
              <a:rPr lang="it-IT" sz="2400" b="1" dirty="0" err="1"/>
              <a:t>famille</a:t>
            </a:r>
            <a:r>
              <a:rPr lang="it-IT" sz="2400" b="1" dirty="0"/>
              <a:t> </a:t>
            </a:r>
            <a:r>
              <a:rPr lang="it-IT" sz="2400" b="1" dirty="0" err="1"/>
              <a:t>ou</a:t>
            </a:r>
            <a:r>
              <a:rPr lang="it-IT" sz="2400" b="1" dirty="0"/>
              <a:t> de </a:t>
            </a:r>
            <a:r>
              <a:rPr lang="it-IT" sz="2400" b="1" dirty="0" err="1"/>
              <a:t>leur</a:t>
            </a:r>
            <a:r>
              <a:rPr lang="it-IT" sz="2400" b="1" dirty="0"/>
              <a:t> </a:t>
            </a:r>
            <a:r>
              <a:rPr lang="it-IT" sz="2400" b="1" dirty="0" err="1"/>
              <a:t>groupe</a:t>
            </a:r>
            <a:r>
              <a:rPr lang="it-IT" sz="2400" b="1" dirty="0"/>
              <a:t> </a:t>
            </a:r>
            <a:r>
              <a:rPr lang="it-IT" sz="2400" b="1" dirty="0" err="1"/>
              <a:t>religieux</a:t>
            </a:r>
            <a:r>
              <a:rPr lang="it-IT" sz="2400" b="1" dirty="0"/>
              <a:t>. </a:t>
            </a:r>
            <a:r>
              <a:rPr lang="it-IT" sz="2400" dirty="0" err="1"/>
              <a:t>Ils</a:t>
            </a:r>
            <a:r>
              <a:rPr lang="it-IT" sz="2400" dirty="0"/>
              <a:t> </a:t>
            </a:r>
            <a:r>
              <a:rPr lang="it-IT" sz="2400" dirty="0" err="1"/>
              <a:t>avaient</a:t>
            </a:r>
            <a:r>
              <a:rPr lang="it-IT" sz="2400" dirty="0"/>
              <a:t> tout à </a:t>
            </a:r>
            <a:r>
              <a:rPr lang="it-IT" sz="2400" dirty="0" err="1"/>
              <a:t>fait</a:t>
            </a:r>
            <a:r>
              <a:rPr lang="it-IT" sz="2400" dirty="0"/>
              <a:t> </a:t>
            </a:r>
            <a:r>
              <a:rPr lang="it-IT" sz="2400" dirty="0" err="1"/>
              <a:t>prévu</a:t>
            </a:r>
            <a:r>
              <a:rPr lang="it-IT" sz="2400" dirty="0"/>
              <a:t> l'</a:t>
            </a:r>
            <a:r>
              <a:rPr lang="it-IT" sz="2400" dirty="0" err="1"/>
              <a:t>existence</a:t>
            </a:r>
            <a:r>
              <a:rPr lang="it-IT" sz="2400" dirty="0"/>
              <a:t> de </a:t>
            </a:r>
            <a:r>
              <a:rPr lang="it-IT" sz="2400" dirty="0" err="1"/>
              <a:t>pouvoirs</a:t>
            </a:r>
            <a:r>
              <a:rPr lang="it-IT" sz="2400" dirty="0"/>
              <a:t> </a:t>
            </a:r>
            <a:r>
              <a:rPr lang="it-IT" sz="2400" dirty="0" err="1"/>
              <a:t>religieux</a:t>
            </a:r>
            <a:r>
              <a:rPr lang="it-IT" sz="2400" dirty="0"/>
              <a:t> qui </a:t>
            </a:r>
            <a:r>
              <a:rPr lang="it-IT" sz="2400" dirty="0" err="1"/>
              <a:t>contesteraient</a:t>
            </a:r>
            <a:r>
              <a:rPr lang="it-IT" sz="2400" dirty="0"/>
              <a:t> </a:t>
            </a:r>
            <a:r>
              <a:rPr lang="it-IT" sz="2400" dirty="0" err="1"/>
              <a:t>les</a:t>
            </a:r>
            <a:r>
              <a:rPr lang="it-IT" sz="2400" dirty="0"/>
              <a:t> </a:t>
            </a:r>
            <a:r>
              <a:rPr lang="it-IT" sz="2400" dirty="0" err="1"/>
              <a:t>lois</a:t>
            </a:r>
            <a:r>
              <a:rPr lang="it-IT" sz="2400" dirty="0"/>
              <a:t> de la </a:t>
            </a:r>
            <a:r>
              <a:rPr lang="it-IT" sz="2400" dirty="0" err="1"/>
              <a:t>République</a:t>
            </a:r>
            <a:r>
              <a:rPr lang="it-IT" sz="2400" dirty="0"/>
              <a:t>  : à l'époque, c'</a:t>
            </a:r>
            <a:r>
              <a:rPr lang="it-IT" sz="2400" dirty="0" err="1"/>
              <a:t>était</a:t>
            </a:r>
            <a:r>
              <a:rPr lang="it-IT" sz="2400" dirty="0"/>
              <a:t> l'</a:t>
            </a:r>
            <a:r>
              <a:rPr lang="it-IT" sz="2400" dirty="0" err="1"/>
              <a:t>Eglise</a:t>
            </a:r>
            <a:r>
              <a:rPr lang="it-IT" sz="2400" dirty="0"/>
              <a:t> </a:t>
            </a:r>
            <a:r>
              <a:rPr lang="it-IT" sz="2400" dirty="0" err="1"/>
              <a:t>catholique</a:t>
            </a:r>
            <a:r>
              <a:rPr lang="it-IT" sz="2400" dirty="0"/>
              <a:t> et un </a:t>
            </a:r>
            <a:r>
              <a:rPr lang="it-IT" sz="2400" dirty="0" err="1"/>
              <a:t>pape</a:t>
            </a:r>
            <a:r>
              <a:rPr lang="it-IT" sz="2400" dirty="0"/>
              <a:t> </a:t>
            </a:r>
            <a:r>
              <a:rPr lang="it-IT" sz="2400" dirty="0" err="1"/>
              <a:t>extrêmement</a:t>
            </a:r>
            <a:r>
              <a:rPr lang="it-IT" sz="2400" dirty="0"/>
              <a:t> </a:t>
            </a:r>
            <a:r>
              <a:rPr lang="it-IT" sz="2400" dirty="0" err="1"/>
              <a:t>vindicatif</a:t>
            </a:r>
            <a:r>
              <a:rPr lang="it-IT" sz="2400" dirty="0"/>
              <a:t>. </a:t>
            </a:r>
            <a:r>
              <a:rPr lang="it-IT" sz="2400" dirty="0" err="1"/>
              <a:t>Faut</a:t>
            </a:r>
            <a:r>
              <a:rPr lang="it-IT" sz="2400" dirty="0"/>
              <a:t>-il </a:t>
            </a:r>
            <a:r>
              <a:rPr lang="it-IT" sz="2400" dirty="0" err="1"/>
              <a:t>donc</a:t>
            </a:r>
            <a:r>
              <a:rPr lang="it-IT" sz="2400" dirty="0"/>
              <a:t> </a:t>
            </a:r>
            <a:r>
              <a:rPr lang="it-IT" sz="2400" dirty="0" err="1"/>
              <a:t>corriger</a:t>
            </a:r>
            <a:r>
              <a:rPr lang="it-IT" sz="2400" dirty="0"/>
              <a:t> la </a:t>
            </a:r>
            <a:r>
              <a:rPr lang="it-IT" sz="2400" dirty="0" err="1"/>
              <a:t>loi</a:t>
            </a:r>
            <a:r>
              <a:rPr lang="it-IT" sz="2400" dirty="0"/>
              <a:t> </a:t>
            </a:r>
            <a:r>
              <a:rPr lang="it-IT" sz="2400" dirty="0"/>
              <a:t>à l’ </a:t>
            </a:r>
            <a:r>
              <a:rPr lang="it-IT" sz="2400" dirty="0" err="1"/>
              <a:t>égard</a:t>
            </a:r>
            <a:r>
              <a:rPr lang="it-IT" sz="2400" dirty="0"/>
              <a:t> à la </a:t>
            </a:r>
            <a:r>
              <a:rPr lang="it-IT" sz="2400" dirty="0" err="1"/>
              <a:t>montée</a:t>
            </a:r>
            <a:r>
              <a:rPr lang="it-IT" sz="2400" dirty="0"/>
              <a:t> de ce </a:t>
            </a:r>
            <a:r>
              <a:rPr lang="it-IT" sz="2400" dirty="0" err="1"/>
              <a:t>que</a:t>
            </a:r>
            <a:r>
              <a:rPr lang="it-IT" sz="2400" dirty="0"/>
              <a:t> d'</a:t>
            </a:r>
            <a:r>
              <a:rPr lang="it-IT" sz="2400" dirty="0" err="1"/>
              <a:t>aucuns</a:t>
            </a:r>
            <a:r>
              <a:rPr lang="it-IT" sz="2400" dirty="0"/>
              <a:t> </a:t>
            </a:r>
            <a:r>
              <a:rPr lang="it-IT" sz="2400" dirty="0" err="1"/>
              <a:t>appellent</a:t>
            </a:r>
            <a:r>
              <a:rPr lang="it-IT" sz="2400" dirty="0"/>
              <a:t> «le </a:t>
            </a:r>
            <a:r>
              <a:rPr lang="it-IT" sz="2400" dirty="0" err="1"/>
              <a:t>séparatisme</a:t>
            </a:r>
            <a:r>
              <a:rPr lang="it-IT" sz="2400" dirty="0"/>
              <a:t> islamiste»  ? La </a:t>
            </a:r>
            <a:r>
              <a:rPr lang="it-IT" sz="2400" dirty="0" err="1"/>
              <a:t>réponse</a:t>
            </a:r>
            <a:r>
              <a:rPr lang="it-IT" sz="2400" dirty="0"/>
              <a:t> n'est </a:t>
            </a:r>
            <a:r>
              <a:rPr lang="it-IT" sz="2400" dirty="0" err="1"/>
              <a:t>pas</a:t>
            </a:r>
            <a:r>
              <a:rPr lang="it-IT" sz="2400" dirty="0"/>
              <a:t> facile. </a:t>
            </a:r>
            <a:endParaRPr lang="fr-CA" sz="2400" dirty="0"/>
          </a:p>
        </p:txBody>
      </p:sp>
    </p:spTree>
    <p:extLst>
      <p:ext uri="{BB962C8B-B14F-4D97-AF65-F5344CB8AC3E}">
        <p14:creationId xmlns:p14="http://schemas.microsoft.com/office/powerpoint/2010/main" val="1717943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Interview à M. </a:t>
            </a:r>
            <a:r>
              <a:rPr lang="it-IT" sz="2800" dirty="0"/>
              <a:t>Patrick Weil</a:t>
            </a:r>
            <a:endParaRPr lang="fr-CA" sz="2800" dirty="0"/>
          </a:p>
        </p:txBody>
      </p:sp>
      <p:sp>
        <p:nvSpPr>
          <p:cNvPr id="3" name="Segnaposto contenuto 2"/>
          <p:cNvSpPr>
            <a:spLocks noGrp="1"/>
          </p:cNvSpPr>
          <p:nvPr>
            <p:ph idx="1"/>
          </p:nvPr>
        </p:nvSpPr>
        <p:spPr/>
        <p:txBody>
          <a:bodyPr>
            <a:normAutofit/>
          </a:bodyPr>
          <a:lstStyle/>
          <a:p>
            <a:pPr algn="just"/>
            <a:r>
              <a:rPr lang="it-IT" sz="2400" dirty="0"/>
              <a:t>C'est </a:t>
            </a:r>
            <a:r>
              <a:rPr lang="it-IT" sz="2400" dirty="0" err="1"/>
              <a:t>pourquoi</a:t>
            </a:r>
            <a:r>
              <a:rPr lang="it-IT" sz="2400" dirty="0"/>
              <a:t> un </a:t>
            </a:r>
            <a:r>
              <a:rPr lang="it-IT" sz="2400" dirty="0" err="1"/>
              <a:t>travail</a:t>
            </a:r>
            <a:r>
              <a:rPr lang="it-IT" sz="2400" dirty="0"/>
              <a:t> approfondi </a:t>
            </a:r>
            <a:r>
              <a:rPr lang="it-IT" sz="2400" dirty="0" err="1"/>
              <a:t>comme</a:t>
            </a:r>
            <a:r>
              <a:rPr lang="it-IT" sz="2400" dirty="0"/>
              <a:t> </a:t>
            </a:r>
            <a:r>
              <a:rPr lang="it-IT" sz="2400" dirty="0" err="1"/>
              <a:t>celui</a:t>
            </a:r>
            <a:r>
              <a:rPr lang="it-IT" sz="2400" dirty="0"/>
              <a:t> </a:t>
            </a:r>
            <a:r>
              <a:rPr lang="it-IT" sz="2400" dirty="0" err="1"/>
              <a:t>qu'avait</a:t>
            </a:r>
            <a:r>
              <a:rPr lang="it-IT" sz="2400" dirty="0"/>
              <a:t> </a:t>
            </a:r>
            <a:r>
              <a:rPr lang="it-IT" sz="2400" dirty="0" err="1"/>
              <a:t>mené</a:t>
            </a:r>
            <a:r>
              <a:rPr lang="it-IT" sz="2400" dirty="0"/>
              <a:t> la </a:t>
            </a:r>
            <a:r>
              <a:rPr lang="it-IT" sz="2400" dirty="0" err="1"/>
              <a:t>commission</a:t>
            </a:r>
            <a:r>
              <a:rPr lang="it-IT" sz="2400" dirty="0"/>
              <a:t> Stasi pendant </a:t>
            </a:r>
            <a:r>
              <a:rPr lang="it-IT" sz="2400" dirty="0" err="1"/>
              <a:t>plusieurs</a:t>
            </a:r>
            <a:r>
              <a:rPr lang="it-IT" sz="2400" dirty="0"/>
              <a:t> </a:t>
            </a:r>
            <a:r>
              <a:rPr lang="it-IT" sz="2400" dirty="0" err="1"/>
              <a:t>mois</a:t>
            </a:r>
            <a:r>
              <a:rPr lang="it-IT" sz="2400" dirty="0"/>
              <a:t>, en 2003, est nécessaire. C'est ce </a:t>
            </a:r>
            <a:r>
              <a:rPr lang="it-IT" sz="2400" dirty="0" err="1"/>
              <a:t>qu'il</a:t>
            </a:r>
            <a:r>
              <a:rPr lang="it-IT" sz="2400" dirty="0"/>
              <a:t> </a:t>
            </a:r>
            <a:r>
              <a:rPr lang="it-IT" sz="2400" dirty="0" err="1"/>
              <a:t>faut</a:t>
            </a:r>
            <a:r>
              <a:rPr lang="it-IT" sz="2400" dirty="0"/>
              <a:t> </a:t>
            </a:r>
            <a:r>
              <a:rPr lang="it-IT" sz="2400" dirty="0" err="1"/>
              <a:t>espérer</a:t>
            </a:r>
            <a:r>
              <a:rPr lang="it-IT" sz="2400" dirty="0"/>
              <a:t> de la </a:t>
            </a:r>
            <a:r>
              <a:rPr lang="it-IT" sz="2400" dirty="0" err="1"/>
              <a:t>commission</a:t>
            </a:r>
            <a:r>
              <a:rPr lang="it-IT" sz="2400" dirty="0"/>
              <a:t> </a:t>
            </a:r>
            <a:r>
              <a:rPr lang="it-IT" sz="2400" dirty="0" err="1"/>
              <a:t>spéciale</a:t>
            </a:r>
            <a:r>
              <a:rPr lang="it-IT" sz="2400" dirty="0"/>
              <a:t> de 70 </a:t>
            </a:r>
            <a:r>
              <a:rPr lang="it-IT" sz="2400" dirty="0" err="1"/>
              <a:t>membres</a:t>
            </a:r>
            <a:r>
              <a:rPr lang="it-IT" sz="2400" dirty="0"/>
              <a:t> mise en </a:t>
            </a:r>
            <a:r>
              <a:rPr lang="it-IT" sz="2400" dirty="0" err="1"/>
              <a:t>place</a:t>
            </a:r>
            <a:r>
              <a:rPr lang="it-IT" sz="2400" dirty="0"/>
              <a:t> à l'</a:t>
            </a:r>
            <a:r>
              <a:rPr lang="it-IT" sz="2400" dirty="0" err="1"/>
              <a:t>Assemblée</a:t>
            </a:r>
            <a:r>
              <a:rPr lang="it-IT" sz="2400" dirty="0"/>
              <a:t> </a:t>
            </a:r>
            <a:r>
              <a:rPr lang="it-IT" sz="2400" dirty="0" err="1"/>
              <a:t>nationale</a:t>
            </a:r>
            <a:r>
              <a:rPr lang="it-IT" sz="2400" dirty="0"/>
              <a:t>, </a:t>
            </a:r>
            <a:r>
              <a:rPr lang="it-IT" sz="2400" dirty="0" err="1"/>
              <a:t>puis</a:t>
            </a:r>
            <a:r>
              <a:rPr lang="it-IT" sz="2400" dirty="0"/>
              <a:t> </a:t>
            </a:r>
            <a:r>
              <a:rPr lang="it-IT" sz="2400" dirty="0" err="1"/>
              <a:t>du</a:t>
            </a:r>
            <a:r>
              <a:rPr lang="it-IT" sz="2400" dirty="0"/>
              <a:t> </a:t>
            </a:r>
            <a:r>
              <a:rPr lang="it-IT" sz="2400" dirty="0" err="1"/>
              <a:t>travail</a:t>
            </a:r>
            <a:r>
              <a:rPr lang="it-IT" sz="2400" dirty="0"/>
              <a:t> </a:t>
            </a:r>
            <a:r>
              <a:rPr lang="it-IT" sz="2400" dirty="0" err="1"/>
              <a:t>du</a:t>
            </a:r>
            <a:r>
              <a:rPr lang="it-IT" sz="2400" dirty="0"/>
              <a:t> </a:t>
            </a:r>
            <a:r>
              <a:rPr lang="it-IT" sz="2400" dirty="0" err="1"/>
              <a:t>Sénat</a:t>
            </a:r>
            <a:r>
              <a:rPr lang="it-IT" sz="2400" dirty="0"/>
              <a:t>. La </a:t>
            </a:r>
            <a:r>
              <a:rPr lang="it-IT" sz="2400" dirty="0" err="1"/>
              <a:t>loi</a:t>
            </a:r>
            <a:r>
              <a:rPr lang="it-IT" sz="2400" dirty="0"/>
              <a:t> de 1905 est </a:t>
            </a:r>
            <a:r>
              <a:rPr lang="it-IT" sz="2400" dirty="0" err="1"/>
              <a:t>devenue</a:t>
            </a:r>
            <a:r>
              <a:rPr lang="it-IT" sz="2400" dirty="0"/>
              <a:t> une </a:t>
            </a:r>
            <a:r>
              <a:rPr lang="it-IT" sz="2400" dirty="0" err="1"/>
              <a:t>loi</a:t>
            </a:r>
            <a:r>
              <a:rPr lang="it-IT" sz="2400" dirty="0"/>
              <a:t> fondamentale </a:t>
            </a:r>
            <a:r>
              <a:rPr lang="it-IT" sz="2400" dirty="0" err="1"/>
              <a:t>aux</a:t>
            </a:r>
            <a:r>
              <a:rPr lang="it-IT" sz="2400" dirty="0"/>
              <a:t> </a:t>
            </a:r>
            <a:r>
              <a:rPr lang="it-IT" sz="2400" dirty="0" err="1"/>
              <a:t>yeux</a:t>
            </a:r>
            <a:r>
              <a:rPr lang="it-IT" sz="2400" dirty="0"/>
              <a:t> </a:t>
            </a:r>
            <a:r>
              <a:rPr lang="it-IT" sz="2400" dirty="0" err="1"/>
              <a:t>des</a:t>
            </a:r>
            <a:r>
              <a:rPr lang="it-IT" sz="2400" dirty="0"/>
              <a:t> </a:t>
            </a:r>
            <a:r>
              <a:rPr lang="it-IT" sz="2400" dirty="0" err="1"/>
              <a:t>Français</a:t>
            </a:r>
            <a:r>
              <a:rPr lang="it-IT" sz="2400" dirty="0"/>
              <a:t>, </a:t>
            </a:r>
            <a:r>
              <a:rPr lang="it-IT" sz="2400" dirty="0" err="1"/>
              <a:t>bien</a:t>
            </a:r>
            <a:r>
              <a:rPr lang="it-IT" sz="2400" dirty="0"/>
              <a:t> plus </a:t>
            </a:r>
            <a:r>
              <a:rPr lang="it-IT" sz="2400" dirty="0" err="1"/>
              <a:t>que</a:t>
            </a:r>
            <a:r>
              <a:rPr lang="it-IT" sz="2400" dirty="0"/>
              <a:t> la </a:t>
            </a:r>
            <a:r>
              <a:rPr lang="it-IT" sz="2400" dirty="0" err="1"/>
              <a:t>Constitution</a:t>
            </a:r>
            <a:r>
              <a:rPr lang="it-IT" sz="2400" dirty="0"/>
              <a:t> de la V</a:t>
            </a:r>
            <a:r>
              <a:rPr lang="it-IT" sz="2400" baseline="30000" dirty="0"/>
              <a:t>e </a:t>
            </a:r>
            <a:r>
              <a:rPr lang="it-IT" sz="2400" dirty="0" err="1"/>
              <a:t>République</a:t>
            </a:r>
            <a:r>
              <a:rPr lang="it-IT" sz="2400" dirty="0"/>
              <a:t>. Elle est </a:t>
            </a:r>
            <a:r>
              <a:rPr lang="it-IT" sz="2400" dirty="0" err="1"/>
              <a:t>célébrée</a:t>
            </a:r>
            <a:r>
              <a:rPr lang="it-IT" sz="2400" dirty="0"/>
              <a:t> </a:t>
            </a:r>
            <a:r>
              <a:rPr lang="it-IT" sz="2400" dirty="0" err="1"/>
              <a:t>chaque</a:t>
            </a:r>
            <a:r>
              <a:rPr lang="it-IT" sz="2400" dirty="0"/>
              <a:t> </a:t>
            </a:r>
            <a:r>
              <a:rPr lang="it-IT" sz="2400" dirty="0" err="1"/>
              <a:t>année</a:t>
            </a:r>
            <a:r>
              <a:rPr lang="it-IT" sz="2400" dirty="0"/>
              <a:t> </a:t>
            </a:r>
            <a:r>
              <a:rPr lang="it-IT" sz="2400" dirty="0" err="1"/>
              <a:t>dans</a:t>
            </a:r>
            <a:r>
              <a:rPr lang="it-IT" sz="2400" dirty="0"/>
              <a:t> </a:t>
            </a:r>
            <a:r>
              <a:rPr lang="it-IT" sz="2400" dirty="0" err="1"/>
              <a:t>toutes</a:t>
            </a:r>
            <a:r>
              <a:rPr lang="it-IT" sz="2400" dirty="0"/>
              <a:t> nos </a:t>
            </a:r>
            <a:r>
              <a:rPr lang="it-IT" sz="2400" dirty="0" err="1"/>
              <a:t>écoles</a:t>
            </a:r>
            <a:r>
              <a:rPr lang="it-IT" sz="2400" dirty="0"/>
              <a:t>. Il ne </a:t>
            </a:r>
            <a:r>
              <a:rPr lang="it-IT" sz="2400" dirty="0" err="1"/>
              <a:t>faut</a:t>
            </a:r>
            <a:r>
              <a:rPr lang="it-IT" sz="2400" dirty="0"/>
              <a:t> y </a:t>
            </a:r>
            <a:r>
              <a:rPr lang="it-IT" sz="2400" dirty="0" err="1"/>
              <a:t>toucher</a:t>
            </a:r>
            <a:r>
              <a:rPr lang="it-IT" sz="2400" dirty="0"/>
              <a:t> </a:t>
            </a:r>
            <a:r>
              <a:rPr lang="it-IT" sz="2400" dirty="0" err="1"/>
              <a:t>qu'après</a:t>
            </a:r>
            <a:r>
              <a:rPr lang="it-IT" sz="2400" dirty="0"/>
              <a:t> </a:t>
            </a:r>
            <a:r>
              <a:rPr lang="it-IT" sz="2400" dirty="0" err="1"/>
              <a:t>avoir</a:t>
            </a:r>
            <a:r>
              <a:rPr lang="it-IT" sz="2400" dirty="0"/>
              <a:t> </a:t>
            </a:r>
            <a:r>
              <a:rPr lang="it-IT" sz="2400" dirty="0" err="1"/>
              <a:t>pris</a:t>
            </a:r>
            <a:r>
              <a:rPr lang="it-IT" sz="2400" dirty="0"/>
              <a:t> d'</a:t>
            </a:r>
            <a:r>
              <a:rPr lang="it-IT" sz="2400" dirty="0" err="1"/>
              <a:t>immenses</a:t>
            </a:r>
            <a:r>
              <a:rPr lang="it-IT" sz="2400" dirty="0"/>
              <a:t> </a:t>
            </a:r>
            <a:r>
              <a:rPr lang="it-IT" sz="2400" dirty="0" err="1"/>
              <a:t>précautions</a:t>
            </a:r>
            <a:r>
              <a:rPr lang="it-IT" sz="2400" dirty="0"/>
              <a:t>.</a:t>
            </a:r>
            <a:endParaRPr lang="fr-CA" sz="2400" dirty="0"/>
          </a:p>
        </p:txBody>
      </p:sp>
    </p:spTree>
    <p:extLst>
      <p:ext uri="{BB962C8B-B14F-4D97-AF65-F5344CB8AC3E}">
        <p14:creationId xmlns:p14="http://schemas.microsoft.com/office/powerpoint/2010/main" val="4066428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Interview à M. </a:t>
            </a:r>
            <a:r>
              <a:rPr lang="it-IT" sz="2800" dirty="0"/>
              <a:t>Patrick Weil</a:t>
            </a:r>
            <a:endParaRPr lang="fr-CA" sz="2800" dirty="0"/>
          </a:p>
        </p:txBody>
      </p:sp>
      <p:sp>
        <p:nvSpPr>
          <p:cNvPr id="3" name="Segnaposto contenuto 2"/>
          <p:cNvSpPr>
            <a:spLocks noGrp="1"/>
          </p:cNvSpPr>
          <p:nvPr>
            <p:ph idx="1"/>
          </p:nvPr>
        </p:nvSpPr>
        <p:spPr/>
        <p:txBody>
          <a:bodyPr>
            <a:normAutofit/>
          </a:bodyPr>
          <a:lstStyle/>
          <a:p>
            <a:r>
              <a:rPr lang="it-IT" sz="2400" b="1" dirty="0"/>
              <a:t>La </a:t>
            </a:r>
            <a:r>
              <a:rPr lang="it-IT" sz="2400" b="1" dirty="0" err="1"/>
              <a:t>loi</a:t>
            </a:r>
            <a:r>
              <a:rPr lang="it-IT" sz="2400" b="1" dirty="0"/>
              <a:t> de 1905 est-elle </a:t>
            </a:r>
            <a:r>
              <a:rPr lang="it-IT" sz="2400" b="1" dirty="0" err="1"/>
              <a:t>suffisante</a:t>
            </a:r>
            <a:r>
              <a:rPr lang="it-IT" sz="2400" b="1" dirty="0"/>
              <a:t> pour </a:t>
            </a:r>
            <a:r>
              <a:rPr lang="it-IT" sz="2400" b="1" dirty="0" err="1"/>
              <a:t>faire</a:t>
            </a:r>
            <a:r>
              <a:rPr lang="it-IT" sz="2400" b="1" dirty="0"/>
              <a:t> face </a:t>
            </a:r>
            <a:r>
              <a:rPr lang="it-IT" sz="2400" b="1" dirty="0" err="1"/>
              <a:t>aux</a:t>
            </a:r>
            <a:r>
              <a:rPr lang="it-IT" sz="2400" b="1" dirty="0"/>
              <a:t> </a:t>
            </a:r>
            <a:r>
              <a:rPr lang="it-IT" sz="2400" b="1" dirty="0" err="1"/>
              <a:t>attaques</a:t>
            </a:r>
            <a:r>
              <a:rPr lang="it-IT" sz="2400" b="1" dirty="0"/>
              <a:t> ­</a:t>
            </a:r>
            <a:r>
              <a:rPr lang="it-IT" sz="2400" b="1" dirty="0" err="1"/>
              <a:t>actuelles</a:t>
            </a:r>
            <a:r>
              <a:rPr lang="it-IT" sz="2400" b="1" dirty="0"/>
              <a:t>  ?</a:t>
            </a:r>
          </a:p>
          <a:p>
            <a:pPr algn="just"/>
            <a:r>
              <a:rPr lang="it-IT" sz="2400" dirty="0" err="1"/>
              <a:t>Au</a:t>
            </a:r>
            <a:r>
              <a:rPr lang="it-IT" sz="2400" dirty="0"/>
              <a:t> </a:t>
            </a:r>
            <a:r>
              <a:rPr lang="it-IT" sz="2400" dirty="0" err="1"/>
              <a:t>ministère</a:t>
            </a:r>
            <a:r>
              <a:rPr lang="it-IT" sz="2400" dirty="0"/>
              <a:t> de l’</a:t>
            </a:r>
            <a:r>
              <a:rPr lang="it-IT" sz="2400" dirty="0" err="1"/>
              <a:t>Intérieur</a:t>
            </a:r>
            <a:r>
              <a:rPr lang="it-IT" sz="2400" dirty="0"/>
              <a:t>, il y a un Bureau </a:t>
            </a:r>
            <a:r>
              <a:rPr lang="it-IT" sz="2400" dirty="0" err="1"/>
              <a:t>central</a:t>
            </a:r>
            <a:r>
              <a:rPr lang="it-IT" sz="2400" dirty="0"/>
              <a:t> </a:t>
            </a:r>
            <a:r>
              <a:rPr lang="it-IT" sz="2400" dirty="0" err="1"/>
              <a:t>des</a:t>
            </a:r>
            <a:r>
              <a:rPr lang="it-IT" sz="2400" dirty="0"/>
              <a:t> </a:t>
            </a:r>
            <a:r>
              <a:rPr lang="it-IT" sz="2400" dirty="0" err="1"/>
              <a:t>cultes</a:t>
            </a:r>
            <a:r>
              <a:rPr lang="it-IT" sz="2400" dirty="0"/>
              <a:t> qui est </a:t>
            </a:r>
            <a:r>
              <a:rPr lang="it-IT" sz="2400" dirty="0" err="1"/>
              <a:t>chargé</a:t>
            </a:r>
            <a:r>
              <a:rPr lang="it-IT" sz="2400" dirty="0"/>
              <a:t> de </a:t>
            </a:r>
            <a:r>
              <a:rPr lang="it-IT" sz="2400" dirty="0" err="1"/>
              <a:t>suivre</a:t>
            </a:r>
            <a:r>
              <a:rPr lang="it-IT" sz="2400" dirty="0"/>
              <a:t> </a:t>
            </a:r>
            <a:r>
              <a:rPr lang="it-IT" sz="2400" dirty="0" err="1"/>
              <a:t>l’application</a:t>
            </a:r>
            <a:r>
              <a:rPr lang="it-IT" sz="2400" dirty="0"/>
              <a:t> de la </a:t>
            </a:r>
            <a:r>
              <a:rPr lang="it-IT" sz="2400" dirty="0" err="1"/>
              <a:t>loi</a:t>
            </a:r>
            <a:r>
              <a:rPr lang="it-IT" sz="2400" dirty="0"/>
              <a:t> de 1905. Ce bureau </a:t>
            </a:r>
            <a:r>
              <a:rPr lang="it-IT" sz="2400" dirty="0" err="1"/>
              <a:t>devrait</a:t>
            </a:r>
            <a:r>
              <a:rPr lang="it-IT" sz="2400" dirty="0"/>
              <a:t> </a:t>
            </a:r>
            <a:r>
              <a:rPr lang="it-IT" sz="2400" dirty="0" err="1"/>
              <a:t>être</a:t>
            </a:r>
            <a:r>
              <a:rPr lang="it-IT" sz="2400" dirty="0"/>
              <a:t> </a:t>
            </a:r>
            <a:r>
              <a:rPr lang="it-IT" sz="2400" dirty="0" err="1"/>
              <a:t>informé</a:t>
            </a:r>
            <a:r>
              <a:rPr lang="it-IT" sz="2400" dirty="0"/>
              <a:t> par </a:t>
            </a:r>
            <a:r>
              <a:rPr lang="it-IT" sz="2400" dirty="0" err="1"/>
              <a:t>les</a:t>
            </a:r>
            <a:r>
              <a:rPr lang="it-IT" sz="2400" dirty="0"/>
              <a:t> </a:t>
            </a:r>
            <a:r>
              <a:rPr lang="it-IT" sz="2400" dirty="0" err="1"/>
              <a:t>préfets</a:t>
            </a:r>
            <a:r>
              <a:rPr lang="it-IT" sz="2400" dirty="0"/>
              <a:t> de ce qui se passe </a:t>
            </a:r>
            <a:r>
              <a:rPr lang="it-IT" sz="2400" dirty="0" err="1"/>
              <a:t>dans</a:t>
            </a:r>
            <a:r>
              <a:rPr lang="it-IT" sz="2400" dirty="0"/>
              <a:t> </a:t>
            </a:r>
            <a:r>
              <a:rPr lang="it-IT" sz="2400" dirty="0" err="1"/>
              <a:t>chaque</a:t>
            </a:r>
            <a:r>
              <a:rPr lang="it-IT" sz="2400" dirty="0"/>
              <a:t> </a:t>
            </a:r>
            <a:r>
              <a:rPr lang="it-IT" sz="2400" dirty="0" err="1"/>
              <a:t>département</a:t>
            </a:r>
            <a:r>
              <a:rPr lang="it-IT" sz="2400" dirty="0"/>
              <a:t>. Il a le </a:t>
            </a:r>
            <a:r>
              <a:rPr lang="it-IT" sz="2400" dirty="0" err="1"/>
              <a:t>pouvoir</a:t>
            </a:r>
            <a:r>
              <a:rPr lang="it-IT" sz="2400" dirty="0"/>
              <a:t> de </a:t>
            </a:r>
            <a:r>
              <a:rPr lang="it-IT" sz="2400" dirty="0" err="1"/>
              <a:t>saisir</a:t>
            </a:r>
            <a:r>
              <a:rPr lang="it-IT" sz="2400" dirty="0"/>
              <a:t> la </a:t>
            </a:r>
            <a:r>
              <a:rPr lang="it-IT" sz="2400" dirty="0" err="1"/>
              <a:t>justice</a:t>
            </a:r>
            <a:r>
              <a:rPr lang="it-IT" sz="2400" dirty="0"/>
              <a:t> de </a:t>
            </a:r>
            <a:r>
              <a:rPr lang="it-IT" sz="2400" dirty="0" err="1"/>
              <a:t>toutes</a:t>
            </a:r>
            <a:r>
              <a:rPr lang="it-IT" sz="2400" dirty="0"/>
              <a:t> </a:t>
            </a:r>
            <a:r>
              <a:rPr lang="it-IT" sz="2400" dirty="0" err="1"/>
              <a:t>les</a:t>
            </a:r>
            <a:r>
              <a:rPr lang="it-IT" sz="2400" dirty="0"/>
              <a:t> </a:t>
            </a:r>
            <a:r>
              <a:rPr lang="it-IT" sz="2400" dirty="0" err="1"/>
              <a:t>violations</a:t>
            </a:r>
            <a:r>
              <a:rPr lang="it-IT" sz="2400" dirty="0"/>
              <a:t> de l’</a:t>
            </a:r>
            <a:r>
              <a:rPr lang="it-IT" sz="2400" dirty="0" err="1"/>
              <a:t>ordre</a:t>
            </a:r>
            <a:r>
              <a:rPr lang="it-IT" sz="2400" dirty="0"/>
              <a:t> ­public en </a:t>
            </a:r>
            <a:r>
              <a:rPr lang="it-IT" sz="2400" dirty="0" err="1"/>
              <a:t>matière</a:t>
            </a:r>
            <a:r>
              <a:rPr lang="it-IT" sz="2400" dirty="0"/>
              <a:t> </a:t>
            </a:r>
            <a:r>
              <a:rPr lang="it-IT" sz="2400" dirty="0" err="1"/>
              <a:t>religieuse</a:t>
            </a:r>
            <a:r>
              <a:rPr lang="it-IT" sz="2400" dirty="0"/>
              <a:t>  : un </a:t>
            </a:r>
            <a:r>
              <a:rPr lang="it-IT" sz="2400" dirty="0" err="1"/>
              <a:t>responsable</a:t>
            </a:r>
            <a:r>
              <a:rPr lang="it-IT" sz="2400" dirty="0"/>
              <a:t> </a:t>
            </a:r>
            <a:r>
              <a:rPr lang="it-IT" sz="2400" dirty="0" err="1"/>
              <a:t>religieux</a:t>
            </a:r>
            <a:r>
              <a:rPr lang="it-IT" sz="2400" dirty="0"/>
              <a:t> </a:t>
            </a:r>
            <a:r>
              <a:rPr lang="it-IT" sz="2400" dirty="0" err="1"/>
              <a:t>fait</a:t>
            </a:r>
            <a:r>
              <a:rPr lang="it-IT" sz="2400" dirty="0"/>
              <a:t> une </a:t>
            </a:r>
            <a:r>
              <a:rPr lang="it-IT" sz="2400" dirty="0" err="1"/>
              <a:t>déclaration</a:t>
            </a:r>
            <a:r>
              <a:rPr lang="it-IT" sz="2400" dirty="0"/>
              <a:t> </a:t>
            </a:r>
            <a:r>
              <a:rPr lang="it-IT" sz="2400" dirty="0" err="1"/>
              <a:t>contre</a:t>
            </a:r>
            <a:r>
              <a:rPr lang="it-IT" sz="2400" dirty="0"/>
              <a:t> la </a:t>
            </a:r>
            <a:r>
              <a:rPr lang="it-IT" sz="2400" dirty="0" err="1"/>
              <a:t>loi</a:t>
            </a:r>
            <a:r>
              <a:rPr lang="it-IT" sz="2400" dirty="0"/>
              <a:t> de la </a:t>
            </a:r>
            <a:r>
              <a:rPr lang="it-IT" sz="2400" dirty="0" err="1"/>
              <a:t>République</a:t>
            </a:r>
            <a:r>
              <a:rPr lang="it-IT" sz="2400" dirty="0"/>
              <a:t>, le </a:t>
            </a:r>
            <a:r>
              <a:rPr lang="it-IT" sz="2400" dirty="0" err="1"/>
              <a:t>préfet</a:t>
            </a:r>
            <a:r>
              <a:rPr lang="it-IT" sz="2400" dirty="0"/>
              <a:t> </a:t>
            </a:r>
            <a:r>
              <a:rPr lang="it-IT" sz="2400" dirty="0" err="1"/>
              <a:t>peut</a:t>
            </a:r>
            <a:r>
              <a:rPr lang="it-IT" sz="2400" dirty="0"/>
              <a:t> </a:t>
            </a:r>
            <a:r>
              <a:rPr lang="it-IT" sz="2400" dirty="0" err="1"/>
              <a:t>saisir</a:t>
            </a:r>
            <a:r>
              <a:rPr lang="it-IT" sz="2400" dirty="0"/>
              <a:t> le </a:t>
            </a:r>
            <a:r>
              <a:rPr lang="it-IT" sz="2400" dirty="0" err="1"/>
              <a:t>procureur</a:t>
            </a:r>
            <a:r>
              <a:rPr lang="it-IT" sz="2400" dirty="0"/>
              <a:t>. De </a:t>
            </a:r>
            <a:r>
              <a:rPr lang="it-IT" sz="2400" dirty="0" err="1"/>
              <a:t>même</a:t>
            </a:r>
            <a:r>
              <a:rPr lang="it-IT" sz="2400" dirty="0"/>
              <a:t> si le </a:t>
            </a:r>
            <a:r>
              <a:rPr lang="it-IT" sz="2400" dirty="0" err="1"/>
              <a:t>lieu</a:t>
            </a:r>
            <a:r>
              <a:rPr lang="it-IT" sz="2400" dirty="0"/>
              <a:t> de culte se </a:t>
            </a:r>
            <a:r>
              <a:rPr lang="it-IT" sz="2400" dirty="0" err="1"/>
              <a:t>transforme</a:t>
            </a:r>
            <a:r>
              <a:rPr lang="it-IT" sz="2400" dirty="0"/>
              <a:t> en </a:t>
            </a:r>
            <a:r>
              <a:rPr lang="it-IT" sz="2400" dirty="0" err="1"/>
              <a:t>lieu</a:t>
            </a:r>
            <a:r>
              <a:rPr lang="it-IT" sz="2400" dirty="0"/>
              <a:t> de </a:t>
            </a:r>
            <a:r>
              <a:rPr lang="it-IT" sz="2400" dirty="0" err="1"/>
              <a:t>réunion</a:t>
            </a:r>
            <a:r>
              <a:rPr lang="it-IT" sz="2400" dirty="0"/>
              <a:t> </a:t>
            </a:r>
            <a:r>
              <a:rPr lang="it-IT" sz="2400" dirty="0" err="1"/>
              <a:t>politique</a:t>
            </a:r>
            <a:r>
              <a:rPr lang="it-IT" sz="2400" dirty="0"/>
              <a:t>.</a:t>
            </a:r>
          </a:p>
          <a:p>
            <a:endParaRPr lang="fr-CA" sz="2400" dirty="0"/>
          </a:p>
        </p:txBody>
      </p:sp>
    </p:spTree>
    <p:extLst>
      <p:ext uri="{BB962C8B-B14F-4D97-AF65-F5344CB8AC3E}">
        <p14:creationId xmlns:p14="http://schemas.microsoft.com/office/powerpoint/2010/main" val="2213455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Interview à M. </a:t>
            </a:r>
            <a:r>
              <a:rPr lang="it-IT" sz="2800" dirty="0"/>
              <a:t>Patrick Weil</a:t>
            </a:r>
            <a:endParaRPr lang="fr-CA" sz="2800" dirty="0"/>
          </a:p>
        </p:txBody>
      </p:sp>
      <p:sp>
        <p:nvSpPr>
          <p:cNvPr id="3" name="Segnaposto contenuto 2"/>
          <p:cNvSpPr>
            <a:spLocks noGrp="1"/>
          </p:cNvSpPr>
          <p:nvPr>
            <p:ph idx="1"/>
          </p:nvPr>
        </p:nvSpPr>
        <p:spPr/>
        <p:txBody>
          <a:bodyPr>
            <a:normAutofit/>
          </a:bodyPr>
          <a:lstStyle/>
          <a:p>
            <a:pPr algn="just"/>
            <a:r>
              <a:rPr lang="it-IT" sz="2400" dirty="0" err="1"/>
              <a:t>Autre</a:t>
            </a:r>
            <a:r>
              <a:rPr lang="it-IT" sz="2400" dirty="0"/>
              <a:t> </a:t>
            </a:r>
            <a:r>
              <a:rPr lang="it-IT" sz="2400" dirty="0" err="1"/>
              <a:t>exemple</a:t>
            </a:r>
            <a:r>
              <a:rPr lang="it-IT" sz="2400" dirty="0"/>
              <a:t>, l’</a:t>
            </a:r>
            <a:r>
              <a:rPr lang="it-IT" sz="2400" dirty="0" err="1"/>
              <a:t>article</a:t>
            </a:r>
            <a:r>
              <a:rPr lang="it-IT" sz="2400" dirty="0"/>
              <a:t> 31 de la </a:t>
            </a:r>
            <a:r>
              <a:rPr lang="it-IT" sz="2400" dirty="0" err="1"/>
              <a:t>loi</a:t>
            </a:r>
            <a:r>
              <a:rPr lang="it-IT" sz="2400" dirty="0"/>
              <a:t> </a:t>
            </a:r>
            <a:r>
              <a:rPr lang="it-IT" sz="2400" dirty="0" err="1"/>
              <a:t>prévoit</a:t>
            </a:r>
            <a:r>
              <a:rPr lang="it-IT" sz="2400" dirty="0"/>
              <a:t> la </a:t>
            </a:r>
            <a:r>
              <a:rPr lang="it-IT" sz="2400" dirty="0" err="1"/>
              <a:t>punition</a:t>
            </a:r>
            <a:r>
              <a:rPr lang="it-IT" sz="2400" dirty="0"/>
              <a:t> de </a:t>
            </a:r>
            <a:r>
              <a:rPr lang="it-IT" sz="2400" dirty="0" err="1"/>
              <a:t>toute</a:t>
            </a:r>
            <a:r>
              <a:rPr lang="it-IT" sz="2400" dirty="0"/>
              <a:t> </a:t>
            </a:r>
            <a:r>
              <a:rPr lang="it-IT" sz="2400" dirty="0" err="1"/>
              <a:t>personne</a:t>
            </a:r>
            <a:r>
              <a:rPr lang="it-IT" sz="2400" dirty="0"/>
              <a:t> </a:t>
            </a:r>
            <a:r>
              <a:rPr lang="it-IT" sz="2400" dirty="0" err="1"/>
              <a:t>ayant</a:t>
            </a:r>
            <a:r>
              <a:rPr lang="it-IT" sz="2400" dirty="0"/>
              <a:t> </a:t>
            </a:r>
            <a:r>
              <a:rPr lang="it-IT" sz="2400" dirty="0" err="1"/>
              <a:t>exercé</a:t>
            </a:r>
            <a:r>
              <a:rPr lang="it-IT" sz="2400" dirty="0"/>
              <a:t> </a:t>
            </a:r>
            <a:r>
              <a:rPr lang="it-IT" sz="2400" dirty="0" err="1"/>
              <a:t>des</a:t>
            </a:r>
            <a:r>
              <a:rPr lang="it-IT" sz="2400" dirty="0"/>
              <a:t> </a:t>
            </a:r>
            <a:r>
              <a:rPr lang="it-IT" sz="2400" dirty="0" err="1"/>
              <a:t>pressions</a:t>
            </a:r>
            <a:r>
              <a:rPr lang="it-IT" sz="2400" dirty="0"/>
              <a:t> </a:t>
            </a:r>
            <a:r>
              <a:rPr lang="it-IT" sz="2400" dirty="0" err="1"/>
              <a:t>sur</a:t>
            </a:r>
            <a:r>
              <a:rPr lang="it-IT" sz="2400" dirty="0"/>
              <a:t> </a:t>
            </a:r>
            <a:r>
              <a:rPr lang="it-IT" sz="2400" dirty="0" err="1"/>
              <a:t>autrui</a:t>
            </a:r>
            <a:r>
              <a:rPr lang="it-IT" sz="2400" dirty="0"/>
              <a:t> pour le </a:t>
            </a:r>
            <a:r>
              <a:rPr lang="it-IT" sz="2400" dirty="0" err="1"/>
              <a:t>contraindre</a:t>
            </a:r>
            <a:r>
              <a:rPr lang="it-IT" sz="2400" dirty="0"/>
              <a:t> à </a:t>
            </a:r>
            <a:r>
              <a:rPr lang="it-IT" sz="2400" dirty="0" err="1"/>
              <a:t>porter</a:t>
            </a:r>
            <a:r>
              <a:rPr lang="it-IT" sz="2400" dirty="0"/>
              <a:t> un </a:t>
            </a:r>
            <a:r>
              <a:rPr lang="it-IT" sz="2400" dirty="0" err="1"/>
              <a:t>signe</a:t>
            </a:r>
            <a:r>
              <a:rPr lang="it-IT" sz="2400" dirty="0"/>
              <a:t> </a:t>
            </a:r>
            <a:r>
              <a:rPr lang="it-IT" sz="2400" dirty="0" err="1"/>
              <a:t>religieux</a:t>
            </a:r>
            <a:r>
              <a:rPr lang="it-IT" sz="2400" dirty="0"/>
              <a:t> </a:t>
            </a:r>
            <a:r>
              <a:rPr lang="it-IT" sz="2400" dirty="0" err="1"/>
              <a:t>ou</a:t>
            </a:r>
            <a:r>
              <a:rPr lang="it-IT" sz="2400" dirty="0"/>
              <a:t> l’en </a:t>
            </a:r>
            <a:r>
              <a:rPr lang="it-IT" sz="2400" dirty="0" err="1"/>
              <a:t>empêcher</a:t>
            </a:r>
            <a:r>
              <a:rPr lang="it-IT" sz="2400" dirty="0"/>
              <a:t>. A ma </a:t>
            </a:r>
            <a:r>
              <a:rPr lang="it-IT" sz="2400" dirty="0" err="1"/>
              <a:t>connaissance</a:t>
            </a:r>
            <a:r>
              <a:rPr lang="it-IT" sz="2400" dirty="0"/>
              <a:t>, </a:t>
            </a:r>
            <a:r>
              <a:rPr lang="it-IT" sz="2400" dirty="0" err="1"/>
              <a:t>cet</a:t>
            </a:r>
            <a:r>
              <a:rPr lang="it-IT" sz="2400" dirty="0"/>
              <a:t> </a:t>
            </a:r>
            <a:r>
              <a:rPr lang="it-IT" sz="2400" dirty="0" err="1"/>
              <a:t>article</a:t>
            </a:r>
            <a:r>
              <a:rPr lang="it-IT" sz="2400" dirty="0"/>
              <a:t> n’a </a:t>
            </a:r>
            <a:r>
              <a:rPr lang="it-IT" sz="2400" dirty="0" err="1"/>
              <a:t>pas</a:t>
            </a:r>
            <a:r>
              <a:rPr lang="it-IT" sz="2400" dirty="0"/>
              <a:t> </a:t>
            </a:r>
            <a:r>
              <a:rPr lang="it-IT" sz="2400" dirty="0" err="1"/>
              <a:t>été</a:t>
            </a:r>
            <a:r>
              <a:rPr lang="it-IT" sz="2400" dirty="0"/>
              <a:t> </a:t>
            </a:r>
            <a:r>
              <a:rPr lang="it-IT" sz="2400" dirty="0" err="1"/>
              <a:t>utilisé</a:t>
            </a:r>
            <a:r>
              <a:rPr lang="it-IT" sz="2400" dirty="0"/>
              <a:t> </a:t>
            </a:r>
            <a:r>
              <a:rPr lang="it-IT" sz="2400" dirty="0" err="1"/>
              <a:t>depuis</a:t>
            </a:r>
            <a:r>
              <a:rPr lang="it-IT" sz="2400" dirty="0"/>
              <a:t>, </a:t>
            </a:r>
            <a:r>
              <a:rPr lang="it-IT" sz="2400" dirty="0" err="1"/>
              <a:t>au</a:t>
            </a:r>
            <a:r>
              <a:rPr lang="it-IT" sz="2400" dirty="0"/>
              <a:t> </a:t>
            </a:r>
            <a:r>
              <a:rPr lang="it-IT" sz="2400" dirty="0" err="1"/>
              <a:t>moins</a:t>
            </a:r>
            <a:r>
              <a:rPr lang="it-IT" sz="2400" dirty="0"/>
              <a:t>, la Libération. </a:t>
            </a:r>
            <a:r>
              <a:rPr lang="it-IT" sz="2400" dirty="0" err="1"/>
              <a:t>Faudrait</a:t>
            </a:r>
            <a:r>
              <a:rPr lang="it-IT" sz="2400" dirty="0"/>
              <a:t>-il </a:t>
            </a:r>
            <a:r>
              <a:rPr lang="it-IT" sz="2400" dirty="0" err="1"/>
              <a:t>toucher</a:t>
            </a:r>
            <a:r>
              <a:rPr lang="it-IT" sz="2400" dirty="0"/>
              <a:t> à </a:t>
            </a:r>
            <a:r>
              <a:rPr lang="it-IT" sz="2400" dirty="0" err="1"/>
              <a:t>cette</a:t>
            </a:r>
            <a:r>
              <a:rPr lang="it-IT" sz="2400" dirty="0"/>
              <a:t> </a:t>
            </a:r>
            <a:r>
              <a:rPr lang="it-IT" sz="2400" dirty="0" err="1"/>
              <a:t>loi</a:t>
            </a:r>
            <a:r>
              <a:rPr lang="it-IT" sz="2400" dirty="0"/>
              <a:t> </a:t>
            </a:r>
            <a:r>
              <a:rPr lang="it-IT" sz="2400" dirty="0" err="1"/>
              <a:t>simplement</a:t>
            </a:r>
            <a:r>
              <a:rPr lang="it-IT" sz="2400" dirty="0"/>
              <a:t> parce </a:t>
            </a:r>
            <a:r>
              <a:rPr lang="it-IT" sz="2400" dirty="0" err="1"/>
              <a:t>que</a:t>
            </a:r>
            <a:r>
              <a:rPr lang="it-IT" sz="2400" dirty="0"/>
              <a:t> le </a:t>
            </a:r>
            <a:r>
              <a:rPr lang="it-IT" sz="2400" dirty="0" err="1"/>
              <a:t>gouvernement</a:t>
            </a:r>
            <a:r>
              <a:rPr lang="it-IT" sz="2400" dirty="0"/>
              <a:t> </a:t>
            </a:r>
            <a:r>
              <a:rPr lang="it-IT" sz="2400" dirty="0" err="1"/>
              <a:t>aurait</a:t>
            </a:r>
            <a:r>
              <a:rPr lang="it-IT" sz="2400" dirty="0"/>
              <a:t> négligé de l’</a:t>
            </a:r>
            <a:r>
              <a:rPr lang="it-IT" sz="2400" dirty="0" err="1"/>
              <a:t>appliquer</a:t>
            </a:r>
            <a:r>
              <a:rPr lang="it-IT" sz="2400" dirty="0"/>
              <a:t>  ? </a:t>
            </a:r>
            <a:r>
              <a:rPr lang="it-IT" sz="2400" dirty="0" err="1"/>
              <a:t>Avant</a:t>
            </a:r>
            <a:r>
              <a:rPr lang="it-IT" sz="2400" dirty="0"/>
              <a:t> de </a:t>
            </a:r>
            <a:r>
              <a:rPr lang="it-IT" sz="2400" dirty="0" err="1"/>
              <a:t>légiférer</a:t>
            </a:r>
            <a:r>
              <a:rPr lang="it-IT" sz="2400" dirty="0"/>
              <a:t>, la </a:t>
            </a:r>
            <a:r>
              <a:rPr lang="it-IT" sz="2400" dirty="0" err="1"/>
              <a:t>commission</a:t>
            </a:r>
            <a:r>
              <a:rPr lang="it-IT" sz="2400" dirty="0"/>
              <a:t> </a:t>
            </a:r>
            <a:r>
              <a:rPr lang="it-IT" sz="2400" dirty="0" err="1"/>
              <a:t>devra</a:t>
            </a:r>
            <a:r>
              <a:rPr lang="it-IT" sz="2400" dirty="0"/>
              <a:t> </a:t>
            </a:r>
            <a:r>
              <a:rPr lang="it-IT" sz="2400" dirty="0" err="1"/>
              <a:t>faire</a:t>
            </a:r>
            <a:r>
              <a:rPr lang="it-IT" sz="2400" dirty="0"/>
              <a:t> l’</a:t>
            </a:r>
            <a:r>
              <a:rPr lang="it-IT" sz="2400" dirty="0" err="1"/>
              <a:t>évaluation</a:t>
            </a:r>
            <a:r>
              <a:rPr lang="it-IT" sz="2400" dirty="0"/>
              <a:t> de </a:t>
            </a:r>
            <a:r>
              <a:rPr lang="it-IT" sz="2400" dirty="0" err="1"/>
              <a:t>chacun</a:t>
            </a:r>
            <a:r>
              <a:rPr lang="it-IT" sz="2400" dirty="0"/>
              <a:t> </a:t>
            </a:r>
            <a:r>
              <a:rPr lang="it-IT" sz="2400" dirty="0" err="1"/>
              <a:t>des</a:t>
            </a:r>
            <a:r>
              <a:rPr lang="it-IT" sz="2400" dirty="0"/>
              <a:t> </a:t>
            </a:r>
            <a:r>
              <a:rPr lang="it-IT" sz="2400" dirty="0" err="1"/>
              <a:t>articles</a:t>
            </a:r>
            <a:r>
              <a:rPr lang="it-IT" sz="2400" dirty="0"/>
              <a:t> de </a:t>
            </a:r>
            <a:r>
              <a:rPr lang="it-IT" sz="2400" dirty="0" err="1"/>
              <a:t>police</a:t>
            </a:r>
            <a:r>
              <a:rPr lang="it-IT" sz="2400" dirty="0"/>
              <a:t> </a:t>
            </a:r>
            <a:r>
              <a:rPr lang="it-IT" sz="2400" dirty="0" err="1"/>
              <a:t>des</a:t>
            </a:r>
            <a:r>
              <a:rPr lang="it-IT" sz="2400" dirty="0"/>
              <a:t> </a:t>
            </a:r>
            <a:r>
              <a:rPr lang="it-IT" sz="2400" dirty="0" err="1"/>
              <a:t>cultes</a:t>
            </a:r>
            <a:r>
              <a:rPr lang="it-IT" sz="2400" dirty="0"/>
              <a:t> </a:t>
            </a:r>
            <a:r>
              <a:rPr lang="it-IT" sz="2400" dirty="0" err="1"/>
              <a:t>prévus</a:t>
            </a:r>
            <a:r>
              <a:rPr lang="it-IT" sz="2400" dirty="0"/>
              <a:t> par la </a:t>
            </a:r>
            <a:r>
              <a:rPr lang="it-IT" sz="2400" dirty="0" err="1"/>
              <a:t>loi</a:t>
            </a:r>
            <a:r>
              <a:rPr lang="it-IT" sz="2400" dirty="0"/>
              <a:t> de 1905.</a:t>
            </a:r>
            <a:endParaRPr lang="fr-CA" sz="2400" dirty="0"/>
          </a:p>
        </p:txBody>
      </p:sp>
    </p:spTree>
    <p:extLst>
      <p:ext uri="{BB962C8B-B14F-4D97-AF65-F5344CB8AC3E}">
        <p14:creationId xmlns:p14="http://schemas.microsoft.com/office/powerpoint/2010/main" val="4105034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Interview à M. </a:t>
            </a:r>
            <a:r>
              <a:rPr lang="it-IT" sz="2800" dirty="0"/>
              <a:t>Patrick Weil</a:t>
            </a:r>
            <a:endParaRPr lang="fr-CA" sz="2800" dirty="0"/>
          </a:p>
        </p:txBody>
      </p:sp>
      <p:sp>
        <p:nvSpPr>
          <p:cNvPr id="3" name="Segnaposto contenuto 2"/>
          <p:cNvSpPr>
            <a:spLocks noGrp="1"/>
          </p:cNvSpPr>
          <p:nvPr>
            <p:ph idx="1"/>
          </p:nvPr>
        </p:nvSpPr>
        <p:spPr/>
        <p:txBody>
          <a:bodyPr>
            <a:normAutofit fontScale="92500"/>
          </a:bodyPr>
          <a:lstStyle/>
          <a:p>
            <a:r>
              <a:rPr lang="it-IT" sz="2400" b="1" dirty="0"/>
              <a:t>Mais </a:t>
            </a:r>
            <a:r>
              <a:rPr lang="it-IT" sz="2400" b="1" dirty="0" err="1"/>
              <a:t>depuis</a:t>
            </a:r>
            <a:r>
              <a:rPr lang="it-IT" sz="2400" b="1" dirty="0"/>
              <a:t> </a:t>
            </a:r>
            <a:r>
              <a:rPr lang="it-IT" sz="2400" b="1" dirty="0" err="1"/>
              <a:t>plusieurs</a:t>
            </a:r>
            <a:r>
              <a:rPr lang="it-IT" sz="2400" b="1" dirty="0"/>
              <a:t> </a:t>
            </a:r>
            <a:r>
              <a:rPr lang="it-IT" sz="2400" b="1" dirty="0" err="1"/>
              <a:t>années</a:t>
            </a:r>
            <a:r>
              <a:rPr lang="it-IT" sz="2400" b="1" dirty="0"/>
              <a:t>, la France </a:t>
            </a:r>
            <a:r>
              <a:rPr lang="it-IT" sz="2400" b="1" dirty="0" err="1"/>
              <a:t>fait</a:t>
            </a:r>
            <a:r>
              <a:rPr lang="it-IT" sz="2400" b="1" dirty="0"/>
              <a:t> face à </a:t>
            </a:r>
            <a:r>
              <a:rPr lang="it-IT" sz="2400" b="1" dirty="0" err="1"/>
              <a:t>des</a:t>
            </a:r>
            <a:r>
              <a:rPr lang="it-IT" sz="2400" b="1" dirty="0"/>
              <a:t> </a:t>
            </a:r>
            <a:r>
              <a:rPr lang="it-IT" sz="2400" b="1" dirty="0" err="1"/>
              <a:t>demandes</a:t>
            </a:r>
            <a:r>
              <a:rPr lang="it-IT" sz="2400" b="1" dirty="0"/>
              <a:t> </a:t>
            </a:r>
            <a:r>
              <a:rPr lang="it-IT" sz="2400" b="1" dirty="0" err="1"/>
              <a:t>religieuses</a:t>
            </a:r>
            <a:r>
              <a:rPr lang="it-IT" sz="2400" b="1" dirty="0"/>
              <a:t> (voile, menu </a:t>
            </a:r>
            <a:r>
              <a:rPr lang="it-IT" sz="2400" b="1" dirty="0" err="1"/>
              <a:t>spéci­fique</a:t>
            </a:r>
            <a:r>
              <a:rPr lang="it-IT" sz="2400" b="1" dirty="0"/>
              <a:t> à l’</a:t>
            </a:r>
            <a:r>
              <a:rPr lang="it-IT" sz="2400" b="1" dirty="0" err="1"/>
              <a:t>école</a:t>
            </a:r>
            <a:r>
              <a:rPr lang="it-IT" sz="2400" b="1" dirty="0"/>
              <a:t>, </a:t>
            </a:r>
            <a:r>
              <a:rPr lang="it-IT" sz="2400" b="1" dirty="0" err="1"/>
              <a:t>lieux</a:t>
            </a:r>
            <a:r>
              <a:rPr lang="it-IT" sz="2400" b="1" dirty="0"/>
              <a:t> de culte…) de plus en plus </a:t>
            </a:r>
            <a:r>
              <a:rPr lang="it-IT" sz="2400" b="1" dirty="0" err="1"/>
              <a:t>nombreuses</a:t>
            </a:r>
            <a:r>
              <a:rPr lang="it-IT" sz="2400" b="1" dirty="0"/>
              <a:t>. </a:t>
            </a:r>
            <a:r>
              <a:rPr lang="it-IT" sz="2400" b="1" dirty="0" err="1"/>
              <a:t>Comment</a:t>
            </a:r>
            <a:r>
              <a:rPr lang="it-IT" sz="2400" b="1" dirty="0"/>
              <a:t> y </a:t>
            </a:r>
            <a:r>
              <a:rPr lang="it-IT" sz="2400" b="1" dirty="0" err="1"/>
              <a:t>répondre</a:t>
            </a:r>
            <a:r>
              <a:rPr lang="it-IT" sz="2400" b="1" dirty="0"/>
              <a:t>  ?</a:t>
            </a:r>
          </a:p>
          <a:p>
            <a:pPr algn="just"/>
            <a:r>
              <a:rPr lang="it-IT" sz="2400" dirty="0" err="1"/>
              <a:t>Dans</a:t>
            </a:r>
            <a:r>
              <a:rPr lang="it-IT" sz="2400" dirty="0"/>
              <a:t> un </a:t>
            </a:r>
            <a:r>
              <a:rPr lang="it-IT" sz="2400" dirty="0" err="1"/>
              <a:t>pays</a:t>
            </a:r>
            <a:r>
              <a:rPr lang="it-IT" sz="2400" dirty="0"/>
              <a:t> </a:t>
            </a:r>
            <a:r>
              <a:rPr lang="it-IT" sz="2400" dirty="0" err="1"/>
              <a:t>où</a:t>
            </a:r>
            <a:r>
              <a:rPr lang="it-IT" sz="2400" dirty="0"/>
              <a:t> l’on s’</a:t>
            </a:r>
            <a:r>
              <a:rPr lang="it-IT" sz="2400" dirty="0" err="1"/>
              <a:t>était</a:t>
            </a:r>
            <a:r>
              <a:rPr lang="it-IT" sz="2400" dirty="0"/>
              <a:t> </a:t>
            </a:r>
            <a:r>
              <a:rPr lang="it-IT" sz="2400" dirty="0" err="1"/>
              <a:t>habitués</a:t>
            </a:r>
            <a:r>
              <a:rPr lang="it-IT" sz="2400" dirty="0"/>
              <a:t> à ce </a:t>
            </a:r>
            <a:r>
              <a:rPr lang="it-IT" sz="2400" dirty="0" err="1"/>
              <a:t>que</a:t>
            </a:r>
            <a:r>
              <a:rPr lang="it-IT" sz="2400" dirty="0"/>
              <a:t> de plus en plus de </a:t>
            </a:r>
            <a:r>
              <a:rPr lang="it-IT" sz="2400" dirty="0" err="1"/>
              <a:t>citoyens</a:t>
            </a:r>
            <a:r>
              <a:rPr lang="it-IT" sz="2400" dirty="0"/>
              <a:t> se </a:t>
            </a:r>
            <a:r>
              <a:rPr lang="it-IT" sz="2400" dirty="0" err="1"/>
              <a:t>déclarent</a:t>
            </a:r>
            <a:r>
              <a:rPr lang="it-IT" sz="2400" dirty="0"/>
              <a:t> non </a:t>
            </a:r>
            <a:r>
              <a:rPr lang="it-IT" sz="2400" dirty="0" err="1"/>
              <a:t>croyants</a:t>
            </a:r>
            <a:r>
              <a:rPr lang="it-IT" sz="2400" dirty="0"/>
              <a:t> </a:t>
            </a:r>
            <a:r>
              <a:rPr lang="it-IT" sz="2400" dirty="0" err="1"/>
              <a:t>ou</a:t>
            </a:r>
            <a:r>
              <a:rPr lang="it-IT" sz="2400" dirty="0"/>
              <a:t> </a:t>
            </a:r>
            <a:r>
              <a:rPr lang="it-IT" sz="2400" dirty="0" err="1"/>
              <a:t>agnostiques</a:t>
            </a:r>
            <a:r>
              <a:rPr lang="it-IT" sz="2400" dirty="0"/>
              <a:t>, le </a:t>
            </a:r>
            <a:r>
              <a:rPr lang="it-IT" sz="2400" dirty="0" err="1"/>
              <a:t>retour</a:t>
            </a:r>
            <a:r>
              <a:rPr lang="it-IT" sz="2400" dirty="0"/>
              <a:t> public de la </a:t>
            </a:r>
            <a:r>
              <a:rPr lang="it-IT" sz="2400" dirty="0" err="1"/>
              <a:t>religion</a:t>
            </a:r>
            <a:r>
              <a:rPr lang="it-IT" sz="2400" dirty="0"/>
              <a:t> et </a:t>
            </a:r>
            <a:r>
              <a:rPr lang="it-IT" sz="2400" dirty="0" err="1"/>
              <a:t>des</a:t>
            </a:r>
            <a:r>
              <a:rPr lang="it-IT" sz="2400" dirty="0"/>
              <a:t> </a:t>
            </a:r>
            <a:r>
              <a:rPr lang="it-IT" sz="2400" dirty="0" err="1"/>
              <a:t>croyants</a:t>
            </a:r>
            <a:r>
              <a:rPr lang="it-IT" sz="2400" dirty="0"/>
              <a:t> </a:t>
            </a:r>
            <a:r>
              <a:rPr lang="it-IT" sz="2400" dirty="0" err="1"/>
              <a:t>suscite</a:t>
            </a:r>
            <a:r>
              <a:rPr lang="it-IT" sz="2400" dirty="0"/>
              <a:t> </a:t>
            </a:r>
            <a:r>
              <a:rPr lang="it-IT" sz="2400" dirty="0" err="1"/>
              <a:t>des</a:t>
            </a:r>
            <a:r>
              <a:rPr lang="it-IT" sz="2400" dirty="0"/>
              <a:t> </a:t>
            </a:r>
            <a:r>
              <a:rPr lang="it-IT" sz="2400" dirty="0" err="1"/>
              <a:t>inter­rogations</a:t>
            </a:r>
            <a:r>
              <a:rPr lang="it-IT" sz="2400" dirty="0"/>
              <a:t> </a:t>
            </a:r>
            <a:r>
              <a:rPr lang="it-IT" sz="2400" dirty="0" err="1"/>
              <a:t>légitimes</a:t>
            </a:r>
            <a:r>
              <a:rPr lang="it-IT" sz="2400" dirty="0"/>
              <a:t>. Cela </a:t>
            </a:r>
            <a:r>
              <a:rPr lang="it-IT" sz="2400" dirty="0" err="1"/>
              <a:t>nous</a:t>
            </a:r>
            <a:r>
              <a:rPr lang="it-IT" sz="2400" dirty="0"/>
              <a:t> force, d’</a:t>
            </a:r>
            <a:r>
              <a:rPr lang="it-IT" sz="2400" dirty="0" err="1"/>
              <a:t>abord</a:t>
            </a:r>
            <a:r>
              <a:rPr lang="it-IT" sz="2400" dirty="0"/>
              <a:t> </a:t>
            </a:r>
            <a:r>
              <a:rPr lang="it-IT" sz="2400" dirty="0" err="1"/>
              <a:t>collectivement</a:t>
            </a:r>
            <a:r>
              <a:rPr lang="it-IT" sz="2400" dirty="0"/>
              <a:t>, à </a:t>
            </a:r>
            <a:r>
              <a:rPr lang="it-IT" sz="2400" dirty="0" err="1"/>
              <a:t>rechercher</a:t>
            </a:r>
            <a:r>
              <a:rPr lang="it-IT" sz="2400" dirty="0"/>
              <a:t> ce qui </a:t>
            </a:r>
            <a:r>
              <a:rPr lang="it-IT" sz="2400" dirty="0" err="1"/>
              <a:t>était</a:t>
            </a:r>
            <a:r>
              <a:rPr lang="it-IT" sz="2400" dirty="0"/>
              <a:t> </a:t>
            </a:r>
            <a:r>
              <a:rPr lang="it-IT" sz="2400" dirty="0" err="1"/>
              <a:t>écrit</a:t>
            </a:r>
            <a:r>
              <a:rPr lang="it-IT" sz="2400" dirty="0"/>
              <a:t> </a:t>
            </a:r>
            <a:r>
              <a:rPr lang="it-IT" sz="2400" dirty="0" err="1"/>
              <a:t>dans</a:t>
            </a:r>
            <a:r>
              <a:rPr lang="it-IT" sz="2400" dirty="0"/>
              <a:t> la </a:t>
            </a:r>
            <a:r>
              <a:rPr lang="it-IT" sz="2400" dirty="0" err="1"/>
              <a:t>loi</a:t>
            </a:r>
            <a:r>
              <a:rPr lang="it-IT" sz="2400" dirty="0"/>
              <a:t> et </a:t>
            </a:r>
            <a:r>
              <a:rPr lang="it-IT" sz="2400" dirty="0" err="1"/>
              <a:t>qu’on</a:t>
            </a:r>
            <a:r>
              <a:rPr lang="it-IT" sz="2400" dirty="0"/>
              <a:t> </a:t>
            </a:r>
            <a:r>
              <a:rPr lang="it-IT" sz="2400" dirty="0" err="1"/>
              <a:t>avait</a:t>
            </a:r>
            <a:r>
              <a:rPr lang="it-IT" sz="2400" dirty="0"/>
              <a:t> un </a:t>
            </a:r>
            <a:r>
              <a:rPr lang="it-IT" sz="2400" dirty="0" err="1"/>
              <a:t>peu</a:t>
            </a:r>
            <a:r>
              <a:rPr lang="it-IT" sz="2400" dirty="0"/>
              <a:t> </a:t>
            </a:r>
            <a:r>
              <a:rPr lang="it-IT" sz="2400" dirty="0" err="1"/>
              <a:t>oublié</a:t>
            </a:r>
            <a:r>
              <a:rPr lang="it-IT" sz="2400" dirty="0"/>
              <a:t>  : le </a:t>
            </a:r>
            <a:r>
              <a:rPr lang="it-IT" sz="2400" dirty="0" err="1"/>
              <a:t>droit</a:t>
            </a:r>
            <a:r>
              <a:rPr lang="it-IT" sz="2400" dirty="0"/>
              <a:t> </a:t>
            </a:r>
            <a:r>
              <a:rPr lang="it-IT" sz="2400" dirty="0" err="1"/>
              <a:t>des</a:t>
            </a:r>
            <a:r>
              <a:rPr lang="it-IT" sz="2400" dirty="0"/>
              <a:t> </a:t>
            </a:r>
            <a:r>
              <a:rPr lang="it-IT" sz="2400" dirty="0" err="1"/>
              <a:t>individus</a:t>
            </a:r>
            <a:r>
              <a:rPr lang="it-IT" sz="2400" dirty="0"/>
              <a:t> de </a:t>
            </a:r>
            <a:r>
              <a:rPr lang="it-IT" sz="2400" dirty="0" err="1"/>
              <a:t>croire</a:t>
            </a:r>
            <a:r>
              <a:rPr lang="it-IT" sz="2400" dirty="0"/>
              <a:t> </a:t>
            </a:r>
            <a:r>
              <a:rPr lang="it-IT" sz="2400" dirty="0" err="1"/>
              <a:t>ou</a:t>
            </a:r>
            <a:r>
              <a:rPr lang="it-IT" sz="2400" dirty="0"/>
              <a:t> de ne </a:t>
            </a:r>
            <a:r>
              <a:rPr lang="it-IT" sz="2400" dirty="0" err="1"/>
              <a:t>pas</a:t>
            </a:r>
            <a:r>
              <a:rPr lang="it-IT" sz="2400" dirty="0"/>
              <a:t> </a:t>
            </a:r>
            <a:r>
              <a:rPr lang="it-IT" sz="2400" dirty="0" err="1"/>
              <a:t>croire</a:t>
            </a:r>
            <a:r>
              <a:rPr lang="it-IT" sz="2400" dirty="0"/>
              <a:t> sans </a:t>
            </a:r>
            <a:r>
              <a:rPr lang="it-IT" sz="2400" dirty="0" err="1"/>
              <a:t>pression</a:t>
            </a:r>
            <a:r>
              <a:rPr lang="it-IT" sz="2400" dirty="0"/>
              <a:t> et de le </a:t>
            </a:r>
            <a:r>
              <a:rPr lang="it-IT" sz="2400" dirty="0" err="1"/>
              <a:t>manifester</a:t>
            </a:r>
            <a:r>
              <a:rPr lang="it-IT" sz="2400" dirty="0"/>
              <a:t>, </a:t>
            </a:r>
            <a:r>
              <a:rPr lang="it-IT" sz="2400" dirty="0" err="1"/>
              <a:t>dans</a:t>
            </a:r>
            <a:r>
              <a:rPr lang="it-IT" sz="2400" dirty="0"/>
              <a:t> le </a:t>
            </a:r>
            <a:r>
              <a:rPr lang="it-IT" sz="2400" dirty="0" err="1"/>
              <a:t>cadre</a:t>
            </a:r>
            <a:r>
              <a:rPr lang="it-IT" sz="2400" dirty="0"/>
              <a:t> </a:t>
            </a:r>
            <a:r>
              <a:rPr lang="it-IT" sz="2400" dirty="0" err="1"/>
              <a:t>des</a:t>
            </a:r>
            <a:r>
              <a:rPr lang="it-IT" sz="2400" dirty="0"/>
              <a:t> </a:t>
            </a:r>
            <a:r>
              <a:rPr lang="it-IT" sz="2400" dirty="0" err="1"/>
              <a:t>lois</a:t>
            </a:r>
            <a:r>
              <a:rPr lang="it-IT" sz="2400" dirty="0"/>
              <a:t>. Le </a:t>
            </a:r>
            <a:r>
              <a:rPr lang="it-IT" sz="2400" dirty="0" err="1"/>
              <a:t>droit</a:t>
            </a:r>
            <a:r>
              <a:rPr lang="it-IT" sz="2400" dirty="0"/>
              <a:t> de l’</a:t>
            </a:r>
            <a:r>
              <a:rPr lang="it-IT" sz="2400" dirty="0" err="1"/>
              <a:t>Etat</a:t>
            </a:r>
            <a:r>
              <a:rPr lang="it-IT" sz="2400" dirty="0"/>
              <a:t> de se </a:t>
            </a:r>
            <a:r>
              <a:rPr lang="it-IT" sz="2400" dirty="0" err="1"/>
              <a:t>défendre</a:t>
            </a:r>
            <a:r>
              <a:rPr lang="it-IT" sz="2400" dirty="0"/>
              <a:t> </a:t>
            </a:r>
            <a:r>
              <a:rPr lang="it-IT" sz="2400" dirty="0" err="1"/>
              <a:t>contre</a:t>
            </a:r>
            <a:r>
              <a:rPr lang="it-IT" sz="2400" dirty="0"/>
              <a:t> </a:t>
            </a:r>
            <a:r>
              <a:rPr lang="it-IT" sz="2400" dirty="0" err="1"/>
              <a:t>les</a:t>
            </a:r>
            <a:r>
              <a:rPr lang="it-IT" sz="2400" dirty="0"/>
              <a:t> </a:t>
            </a:r>
            <a:r>
              <a:rPr lang="it-IT" sz="2400" dirty="0" err="1"/>
              <a:t>intrusions</a:t>
            </a:r>
            <a:r>
              <a:rPr lang="it-IT" sz="2400" dirty="0"/>
              <a:t> </a:t>
            </a:r>
            <a:r>
              <a:rPr lang="it-IT" sz="2400" dirty="0" err="1"/>
              <a:t>politiques</a:t>
            </a:r>
            <a:r>
              <a:rPr lang="it-IT" sz="2400" dirty="0"/>
              <a:t> de la </a:t>
            </a:r>
            <a:r>
              <a:rPr lang="it-IT" sz="2400" dirty="0" err="1"/>
              <a:t>religion</a:t>
            </a:r>
            <a:r>
              <a:rPr lang="it-IT" sz="2400" dirty="0"/>
              <a:t> </a:t>
            </a:r>
            <a:r>
              <a:rPr lang="it-IT" sz="2400" dirty="0" err="1"/>
              <a:t>également</a:t>
            </a:r>
            <a:r>
              <a:rPr lang="it-IT" sz="2400" dirty="0"/>
              <a:t>. C’est </a:t>
            </a:r>
            <a:r>
              <a:rPr lang="it-IT" sz="2400" dirty="0" err="1"/>
              <a:t>cet</a:t>
            </a:r>
            <a:r>
              <a:rPr lang="it-IT" sz="2400" dirty="0"/>
              <a:t> </a:t>
            </a:r>
            <a:r>
              <a:rPr lang="it-IT" sz="2400" dirty="0" err="1"/>
              <a:t>équilibre</a:t>
            </a:r>
            <a:r>
              <a:rPr lang="it-IT" sz="2400" dirty="0"/>
              <a:t> dont il </a:t>
            </a:r>
            <a:r>
              <a:rPr lang="it-IT" sz="2400" dirty="0" err="1"/>
              <a:t>faut</a:t>
            </a:r>
            <a:r>
              <a:rPr lang="it-IT" sz="2400" dirty="0"/>
              <a:t> </a:t>
            </a:r>
            <a:r>
              <a:rPr lang="it-IT" sz="2400" dirty="0" err="1"/>
              <a:t>vérifier</a:t>
            </a:r>
            <a:r>
              <a:rPr lang="it-IT" sz="2400" dirty="0"/>
              <a:t> </a:t>
            </a:r>
            <a:r>
              <a:rPr lang="it-IT" sz="2400" dirty="0" err="1"/>
              <a:t>qu’il</a:t>
            </a:r>
            <a:r>
              <a:rPr lang="it-IT" sz="2400" dirty="0"/>
              <a:t> est </a:t>
            </a:r>
            <a:r>
              <a:rPr lang="it-IT" sz="2400" dirty="0" err="1"/>
              <a:t>bien</a:t>
            </a:r>
            <a:r>
              <a:rPr lang="it-IT" sz="2400" dirty="0"/>
              <a:t> </a:t>
            </a:r>
            <a:r>
              <a:rPr lang="it-IT" sz="2400" dirty="0" err="1"/>
              <a:t>assuré</a:t>
            </a:r>
            <a:r>
              <a:rPr lang="it-IT" sz="2400" dirty="0"/>
              <a:t>. </a:t>
            </a:r>
            <a:r>
              <a:rPr lang="it-IT" sz="2400" dirty="0" err="1"/>
              <a:t>Maintenant</a:t>
            </a:r>
            <a:r>
              <a:rPr lang="it-IT" sz="2400" dirty="0"/>
              <a:t>, il est </a:t>
            </a:r>
            <a:r>
              <a:rPr lang="it-IT" sz="2400" dirty="0" err="1"/>
              <a:t>absolument</a:t>
            </a:r>
            <a:r>
              <a:rPr lang="it-IT" sz="2400" dirty="0"/>
              <a:t> </a:t>
            </a:r>
            <a:r>
              <a:rPr lang="it-IT" sz="2400" dirty="0" err="1"/>
              <a:t>normal</a:t>
            </a:r>
            <a:r>
              <a:rPr lang="it-IT" sz="2400" dirty="0"/>
              <a:t> d’</a:t>
            </a:r>
            <a:r>
              <a:rPr lang="it-IT" sz="2400" dirty="0" err="1"/>
              <a:t>avoir</a:t>
            </a:r>
            <a:r>
              <a:rPr lang="it-IT" sz="2400" dirty="0"/>
              <a:t> </a:t>
            </a:r>
            <a:r>
              <a:rPr lang="it-IT" sz="2400" dirty="0" err="1"/>
              <a:t>des</a:t>
            </a:r>
            <a:r>
              <a:rPr lang="it-IT" sz="2400" dirty="0"/>
              <a:t> </a:t>
            </a:r>
            <a:r>
              <a:rPr lang="it-IT" sz="2400" dirty="0" err="1"/>
              <a:t>conflits</a:t>
            </a:r>
            <a:r>
              <a:rPr lang="it-IT" sz="2400" dirty="0"/>
              <a:t> </a:t>
            </a:r>
            <a:r>
              <a:rPr lang="it-IT" sz="2400" dirty="0" err="1"/>
              <a:t>sur</a:t>
            </a:r>
            <a:r>
              <a:rPr lang="it-IT" sz="2400" dirty="0"/>
              <a:t> l’</a:t>
            </a:r>
            <a:r>
              <a:rPr lang="it-IT" sz="2400" dirty="0" err="1"/>
              <a:t>interprétation</a:t>
            </a:r>
            <a:r>
              <a:rPr lang="it-IT" sz="2400" dirty="0"/>
              <a:t> et la mise en </a:t>
            </a:r>
            <a:r>
              <a:rPr lang="it-IT" sz="2400" dirty="0" err="1"/>
              <a:t>pratique</a:t>
            </a:r>
            <a:r>
              <a:rPr lang="it-IT" sz="2400" dirty="0"/>
              <a:t> de la </a:t>
            </a:r>
            <a:r>
              <a:rPr lang="it-IT" sz="2400" dirty="0" err="1"/>
              <a:t>loi</a:t>
            </a:r>
            <a:r>
              <a:rPr lang="it-IT" sz="2400" dirty="0"/>
              <a:t> </a:t>
            </a:r>
            <a:r>
              <a:rPr lang="it-IT" sz="2400" dirty="0" err="1"/>
              <a:t>sur</a:t>
            </a:r>
            <a:r>
              <a:rPr lang="it-IT" sz="2400" dirty="0"/>
              <a:t> la ­</a:t>
            </a:r>
            <a:r>
              <a:rPr lang="it-IT" sz="2400" dirty="0" err="1"/>
              <a:t>laïcité</a:t>
            </a:r>
            <a:r>
              <a:rPr lang="it-IT" sz="2400" dirty="0"/>
              <a:t>. </a:t>
            </a:r>
            <a:r>
              <a:rPr lang="it-IT" sz="2400" dirty="0" err="1"/>
              <a:t>Les</a:t>
            </a:r>
            <a:r>
              <a:rPr lang="it-IT" sz="2400" dirty="0"/>
              <a:t> </a:t>
            </a:r>
            <a:r>
              <a:rPr lang="it-IT" sz="2400" dirty="0" err="1"/>
              <a:t>Français</a:t>
            </a:r>
            <a:r>
              <a:rPr lang="it-IT" sz="2400" dirty="0"/>
              <a:t> </a:t>
            </a:r>
            <a:r>
              <a:rPr lang="it-IT" sz="2400" dirty="0" err="1"/>
              <a:t>doivent</a:t>
            </a:r>
            <a:r>
              <a:rPr lang="it-IT" sz="2400" dirty="0"/>
              <a:t> se </a:t>
            </a:r>
            <a:r>
              <a:rPr lang="it-IT" sz="2400" dirty="0" err="1"/>
              <a:t>rappeler</a:t>
            </a:r>
            <a:r>
              <a:rPr lang="it-IT" sz="2400" dirty="0"/>
              <a:t> </a:t>
            </a:r>
            <a:r>
              <a:rPr lang="it-IT" sz="2400" dirty="0" err="1"/>
              <a:t>que</a:t>
            </a:r>
            <a:r>
              <a:rPr lang="it-IT" sz="2400" dirty="0"/>
              <a:t> </a:t>
            </a:r>
            <a:r>
              <a:rPr lang="it-IT" sz="2400" dirty="0" err="1"/>
              <a:t>nous</a:t>
            </a:r>
            <a:r>
              <a:rPr lang="it-IT" sz="2400" dirty="0"/>
              <a:t> </a:t>
            </a:r>
            <a:r>
              <a:rPr lang="it-IT" sz="2400" dirty="0" err="1"/>
              <a:t>sommes</a:t>
            </a:r>
            <a:r>
              <a:rPr lang="it-IT" sz="2400" dirty="0"/>
              <a:t> </a:t>
            </a:r>
            <a:r>
              <a:rPr lang="it-IT" sz="2400" dirty="0" err="1"/>
              <a:t>dans</a:t>
            </a:r>
            <a:r>
              <a:rPr lang="it-IT" sz="2400" dirty="0"/>
              <a:t> un </a:t>
            </a:r>
            <a:r>
              <a:rPr lang="it-IT" sz="2400" b="1" dirty="0" err="1"/>
              <a:t>Etat</a:t>
            </a:r>
            <a:r>
              <a:rPr lang="it-IT" sz="2400" b="1" dirty="0"/>
              <a:t> de </a:t>
            </a:r>
            <a:r>
              <a:rPr lang="it-IT" sz="2400" b="1" dirty="0" err="1"/>
              <a:t>droit</a:t>
            </a:r>
            <a:r>
              <a:rPr lang="it-IT" sz="2400" dirty="0"/>
              <a:t>. Cela </a:t>
            </a:r>
            <a:r>
              <a:rPr lang="it-IT" sz="2400" dirty="0" err="1"/>
              <a:t>veut</a:t>
            </a:r>
            <a:r>
              <a:rPr lang="it-IT" sz="2400" dirty="0"/>
              <a:t> dire </a:t>
            </a:r>
            <a:r>
              <a:rPr lang="it-IT" sz="2400" dirty="0" err="1"/>
              <a:t>que</a:t>
            </a:r>
            <a:r>
              <a:rPr lang="it-IT" sz="2400" dirty="0"/>
              <a:t> </a:t>
            </a:r>
            <a:r>
              <a:rPr lang="it-IT" sz="2400" dirty="0" err="1"/>
              <a:t>quand</a:t>
            </a:r>
            <a:r>
              <a:rPr lang="it-IT" sz="2400" dirty="0"/>
              <a:t> on est en </a:t>
            </a:r>
            <a:r>
              <a:rPr lang="it-IT" sz="2400" dirty="0" err="1"/>
              <a:t>désaccord</a:t>
            </a:r>
            <a:r>
              <a:rPr lang="it-IT" sz="2400" dirty="0"/>
              <a:t> </a:t>
            </a:r>
            <a:r>
              <a:rPr lang="it-IT" sz="2400" dirty="0" err="1"/>
              <a:t>sur</a:t>
            </a:r>
            <a:r>
              <a:rPr lang="it-IT" sz="2400" dirty="0"/>
              <a:t> le </a:t>
            </a:r>
            <a:r>
              <a:rPr lang="it-IT" sz="2400" dirty="0" err="1"/>
              <a:t>sens</a:t>
            </a:r>
            <a:r>
              <a:rPr lang="it-IT" sz="2400" dirty="0"/>
              <a:t> de la </a:t>
            </a:r>
            <a:r>
              <a:rPr lang="it-IT" sz="2400" dirty="0" err="1"/>
              <a:t>loi</a:t>
            </a:r>
            <a:r>
              <a:rPr lang="it-IT" sz="2400" dirty="0"/>
              <a:t>, on va </a:t>
            </a:r>
            <a:r>
              <a:rPr lang="it-IT" sz="2400" dirty="0" err="1"/>
              <a:t>devant</a:t>
            </a:r>
            <a:r>
              <a:rPr lang="it-IT" sz="2400" dirty="0"/>
              <a:t> le </a:t>
            </a:r>
            <a:r>
              <a:rPr lang="it-IT" sz="2400" dirty="0" err="1"/>
              <a:t>juge</a:t>
            </a:r>
            <a:r>
              <a:rPr lang="it-IT" sz="2400" dirty="0"/>
              <a:t>, qui tranche.</a:t>
            </a:r>
          </a:p>
          <a:p>
            <a:endParaRPr lang="fr-CA" sz="2400" dirty="0"/>
          </a:p>
        </p:txBody>
      </p:sp>
    </p:spTree>
    <p:extLst>
      <p:ext uri="{BB962C8B-B14F-4D97-AF65-F5344CB8AC3E}">
        <p14:creationId xmlns:p14="http://schemas.microsoft.com/office/powerpoint/2010/main" val="1723060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Interview à M. </a:t>
            </a:r>
            <a:r>
              <a:rPr lang="it-IT" sz="2800" dirty="0"/>
              <a:t>Patrick Weil</a:t>
            </a:r>
            <a:endParaRPr lang="fr-CA" sz="2800" dirty="0"/>
          </a:p>
        </p:txBody>
      </p:sp>
      <p:sp>
        <p:nvSpPr>
          <p:cNvPr id="3" name="Segnaposto contenuto 2"/>
          <p:cNvSpPr>
            <a:spLocks noGrp="1"/>
          </p:cNvSpPr>
          <p:nvPr>
            <p:ph idx="1"/>
          </p:nvPr>
        </p:nvSpPr>
        <p:spPr/>
        <p:txBody>
          <a:bodyPr>
            <a:normAutofit/>
          </a:bodyPr>
          <a:lstStyle/>
          <a:p>
            <a:r>
              <a:rPr lang="it-IT" sz="2400" b="1" dirty="0"/>
              <a:t>Mais le </a:t>
            </a:r>
            <a:r>
              <a:rPr lang="it-IT" sz="2400" b="1" dirty="0" err="1"/>
              <a:t>droit</a:t>
            </a:r>
            <a:r>
              <a:rPr lang="it-IT" sz="2400" b="1" dirty="0"/>
              <a:t> est-il </a:t>
            </a:r>
            <a:r>
              <a:rPr lang="it-IT" sz="2400" b="1" dirty="0" err="1"/>
              <a:t>encore</a:t>
            </a:r>
            <a:r>
              <a:rPr lang="it-IT" sz="2400" b="1" dirty="0"/>
              <a:t> </a:t>
            </a:r>
            <a:r>
              <a:rPr lang="it-IT" sz="2400" b="1" dirty="0" err="1"/>
              <a:t>assez</a:t>
            </a:r>
            <a:r>
              <a:rPr lang="it-IT" sz="2400" b="1" dirty="0"/>
              <a:t> </a:t>
            </a:r>
            <a:r>
              <a:rPr lang="it-IT" sz="2400" b="1" dirty="0" err="1"/>
              <a:t>puissant</a:t>
            </a:r>
            <a:r>
              <a:rPr lang="it-IT" sz="2400" b="1" dirty="0"/>
              <a:t> </a:t>
            </a:r>
            <a:r>
              <a:rPr lang="it-IT" sz="2400" b="1" dirty="0" err="1"/>
              <a:t>aujourd’hui</a:t>
            </a:r>
            <a:r>
              <a:rPr lang="it-IT" sz="2400" b="1" dirty="0"/>
              <a:t>  ?</a:t>
            </a:r>
          </a:p>
          <a:p>
            <a:pPr algn="just"/>
            <a:r>
              <a:rPr lang="it-IT" sz="2400" dirty="0"/>
              <a:t>En gros, </a:t>
            </a:r>
            <a:r>
              <a:rPr lang="it-IT" sz="2400" dirty="0" err="1"/>
              <a:t>oui</a:t>
            </a:r>
            <a:r>
              <a:rPr lang="it-IT" sz="2400" dirty="0"/>
              <a:t>, à </a:t>
            </a:r>
            <a:r>
              <a:rPr lang="it-IT" sz="2400" dirty="0" err="1"/>
              <a:t>condition</a:t>
            </a:r>
            <a:r>
              <a:rPr lang="it-IT" sz="2400" dirty="0"/>
              <a:t> </a:t>
            </a:r>
            <a:r>
              <a:rPr lang="it-IT" sz="2400" dirty="0" err="1"/>
              <a:t>que</a:t>
            </a:r>
            <a:r>
              <a:rPr lang="it-IT" sz="2400" dirty="0"/>
              <a:t> </a:t>
            </a:r>
            <a:r>
              <a:rPr lang="it-IT" sz="2400" dirty="0" err="1"/>
              <a:t>les</a:t>
            </a:r>
            <a:r>
              <a:rPr lang="it-IT" sz="2400" dirty="0"/>
              <a:t> </a:t>
            </a:r>
            <a:r>
              <a:rPr lang="it-IT" sz="2400" dirty="0" err="1"/>
              <a:t>pouvoirs</a:t>
            </a:r>
            <a:r>
              <a:rPr lang="it-IT" sz="2400" dirty="0"/>
              <a:t> </a:t>
            </a:r>
            <a:r>
              <a:rPr lang="it-IT" sz="2400" dirty="0" err="1"/>
              <a:t>publics</a:t>
            </a:r>
            <a:r>
              <a:rPr lang="it-IT" sz="2400" dirty="0"/>
              <a:t> et </a:t>
            </a:r>
            <a:r>
              <a:rPr lang="it-IT" sz="2400" dirty="0" err="1"/>
              <a:t>les</a:t>
            </a:r>
            <a:r>
              <a:rPr lang="it-IT" sz="2400" dirty="0"/>
              <a:t> </a:t>
            </a:r>
            <a:r>
              <a:rPr lang="it-IT" sz="2400" dirty="0" err="1"/>
              <a:t>plaignants</a:t>
            </a:r>
            <a:r>
              <a:rPr lang="it-IT" sz="2400" dirty="0"/>
              <a:t> </a:t>
            </a:r>
            <a:r>
              <a:rPr lang="it-IT" sz="2400" dirty="0" err="1"/>
              <a:t>utilisent</a:t>
            </a:r>
            <a:r>
              <a:rPr lang="it-IT" sz="2400" dirty="0"/>
              <a:t> </a:t>
            </a:r>
            <a:r>
              <a:rPr lang="it-IT" sz="2400" dirty="0" err="1"/>
              <a:t>toute</a:t>
            </a:r>
            <a:r>
              <a:rPr lang="it-IT" sz="2400" dirty="0"/>
              <a:t> sa panoplie. </a:t>
            </a:r>
            <a:r>
              <a:rPr lang="it-IT" sz="2400" dirty="0" err="1"/>
              <a:t>Qu'il</a:t>
            </a:r>
            <a:r>
              <a:rPr lang="it-IT" sz="2400" dirty="0"/>
              <a:t> y </a:t>
            </a:r>
            <a:r>
              <a:rPr lang="it-IT" sz="2400" dirty="0" err="1"/>
              <a:t>ait</a:t>
            </a:r>
            <a:r>
              <a:rPr lang="it-IT" sz="2400" dirty="0"/>
              <a:t> </a:t>
            </a:r>
            <a:r>
              <a:rPr lang="it-IT" sz="2400" dirty="0" err="1"/>
              <a:t>des</a:t>
            </a:r>
            <a:r>
              <a:rPr lang="it-IT" sz="2400" dirty="0"/>
              <a:t> </a:t>
            </a:r>
            <a:r>
              <a:rPr lang="it-IT" sz="2400" dirty="0" err="1"/>
              <a:t>conflits</a:t>
            </a:r>
            <a:r>
              <a:rPr lang="it-IT" sz="2400" dirty="0"/>
              <a:t> en </a:t>
            </a:r>
            <a:r>
              <a:rPr lang="it-IT" sz="2400" dirty="0" err="1"/>
              <a:t>droit</a:t>
            </a:r>
            <a:r>
              <a:rPr lang="it-IT" sz="2400" dirty="0"/>
              <a:t>, c'est </a:t>
            </a:r>
            <a:r>
              <a:rPr lang="it-IT" sz="2400" dirty="0" err="1"/>
              <a:t>normal</a:t>
            </a:r>
            <a:r>
              <a:rPr lang="it-IT" sz="2400" dirty="0"/>
              <a:t>, il </a:t>
            </a:r>
            <a:r>
              <a:rPr lang="it-IT" sz="2400" dirty="0" err="1"/>
              <a:t>faut</a:t>
            </a:r>
            <a:r>
              <a:rPr lang="it-IT" sz="2400" dirty="0"/>
              <a:t> </a:t>
            </a:r>
            <a:r>
              <a:rPr lang="it-IT" sz="2400" dirty="0" err="1"/>
              <a:t>arrêter</a:t>
            </a:r>
            <a:r>
              <a:rPr lang="it-IT" sz="2400" dirty="0"/>
              <a:t> de </a:t>
            </a:r>
            <a:r>
              <a:rPr lang="it-IT" sz="2400" dirty="0" err="1"/>
              <a:t>croire</a:t>
            </a:r>
            <a:r>
              <a:rPr lang="it-IT" sz="2400" dirty="0"/>
              <a:t> </a:t>
            </a:r>
            <a:r>
              <a:rPr lang="it-IT" sz="2400" dirty="0" err="1"/>
              <a:t>que</a:t>
            </a:r>
            <a:r>
              <a:rPr lang="it-IT" sz="2400" dirty="0"/>
              <a:t> la </a:t>
            </a:r>
            <a:r>
              <a:rPr lang="it-IT" sz="2400" dirty="0" err="1"/>
              <a:t>laïcité</a:t>
            </a:r>
            <a:r>
              <a:rPr lang="it-IT" sz="2400" dirty="0"/>
              <a:t> est en </a:t>
            </a:r>
            <a:r>
              <a:rPr lang="it-IT" sz="2400" dirty="0" err="1"/>
              <a:t>danger</a:t>
            </a:r>
            <a:r>
              <a:rPr lang="it-IT" sz="2400" dirty="0"/>
              <a:t> </a:t>
            </a:r>
            <a:r>
              <a:rPr lang="it-IT" sz="2400" dirty="0" err="1"/>
              <a:t>quand</a:t>
            </a:r>
            <a:r>
              <a:rPr lang="it-IT" sz="2400" dirty="0"/>
              <a:t> il y a </a:t>
            </a:r>
            <a:r>
              <a:rPr lang="it-IT" sz="2400" dirty="0" err="1"/>
              <a:t>des</a:t>
            </a:r>
            <a:r>
              <a:rPr lang="it-IT" sz="2400" dirty="0"/>
              <a:t> </a:t>
            </a:r>
            <a:r>
              <a:rPr lang="it-IT" sz="2400" dirty="0" err="1"/>
              <a:t>conflits</a:t>
            </a:r>
            <a:r>
              <a:rPr lang="it-IT" sz="2400" dirty="0"/>
              <a:t> d'</a:t>
            </a:r>
            <a:r>
              <a:rPr lang="it-IT" sz="2400" dirty="0" err="1"/>
              <a:t>interprétation</a:t>
            </a:r>
            <a:r>
              <a:rPr lang="it-IT" sz="2400" dirty="0"/>
              <a:t>. </a:t>
            </a:r>
            <a:r>
              <a:rPr lang="it-IT" sz="2400" dirty="0" err="1"/>
              <a:t>Aux</a:t>
            </a:r>
            <a:r>
              <a:rPr lang="it-IT" sz="2400" dirty="0"/>
              <a:t> </a:t>
            </a:r>
            <a:r>
              <a:rPr lang="it-IT" sz="2400" dirty="0" err="1"/>
              <a:t>Etats-Unis</a:t>
            </a:r>
            <a:r>
              <a:rPr lang="it-IT" sz="2400" dirty="0"/>
              <a:t>, la </a:t>
            </a:r>
            <a:r>
              <a:rPr lang="it-IT" sz="2400" dirty="0" err="1"/>
              <a:t>jurisprudence</a:t>
            </a:r>
            <a:r>
              <a:rPr lang="it-IT" sz="2400" dirty="0"/>
              <a:t> de la </a:t>
            </a:r>
            <a:r>
              <a:rPr lang="it-IT" sz="2400" dirty="0" err="1"/>
              <a:t>Cour</a:t>
            </a:r>
            <a:r>
              <a:rPr lang="it-IT" sz="2400" dirty="0"/>
              <a:t> suprême </a:t>
            </a:r>
            <a:r>
              <a:rPr lang="it-IT" sz="2400" dirty="0" err="1"/>
              <a:t>regorge</a:t>
            </a:r>
            <a:r>
              <a:rPr lang="it-IT" sz="2400" dirty="0"/>
              <a:t> de </a:t>
            </a:r>
            <a:r>
              <a:rPr lang="it-IT" sz="2400" dirty="0" err="1"/>
              <a:t>décisions</a:t>
            </a:r>
            <a:r>
              <a:rPr lang="it-IT" sz="2400" dirty="0"/>
              <a:t> </a:t>
            </a:r>
            <a:r>
              <a:rPr lang="it-IT" sz="2400" dirty="0" err="1"/>
              <a:t>portant</a:t>
            </a:r>
            <a:r>
              <a:rPr lang="it-IT" sz="2400" dirty="0"/>
              <a:t> </a:t>
            </a:r>
            <a:r>
              <a:rPr lang="it-IT" sz="2400" dirty="0" err="1"/>
              <a:t>sur</a:t>
            </a:r>
            <a:r>
              <a:rPr lang="it-IT" sz="2400" dirty="0"/>
              <a:t> le </a:t>
            </a:r>
            <a:r>
              <a:rPr lang="it-IT" sz="2400" dirty="0" err="1"/>
              <a:t>statut</a:t>
            </a:r>
            <a:r>
              <a:rPr lang="it-IT" sz="2400" dirty="0"/>
              <a:t> de la </a:t>
            </a:r>
            <a:r>
              <a:rPr lang="it-IT" sz="2400" dirty="0" err="1"/>
              <a:t>religion</a:t>
            </a:r>
            <a:r>
              <a:rPr lang="it-IT" sz="2400" dirty="0"/>
              <a:t> </a:t>
            </a:r>
            <a:r>
              <a:rPr lang="it-IT" sz="2400" dirty="0" err="1"/>
              <a:t>fixé</a:t>
            </a:r>
            <a:r>
              <a:rPr lang="it-IT" sz="2400" dirty="0"/>
              <a:t> </a:t>
            </a:r>
            <a:r>
              <a:rPr lang="it-IT" sz="2400" dirty="0" err="1"/>
              <a:t>depuis</a:t>
            </a:r>
            <a:r>
              <a:rPr lang="it-IT" sz="2400" dirty="0"/>
              <a:t> plus de </a:t>
            </a:r>
            <a:r>
              <a:rPr lang="it-IT" sz="2400" dirty="0" err="1"/>
              <a:t>deux</a:t>
            </a:r>
            <a:r>
              <a:rPr lang="it-IT" sz="2400" dirty="0"/>
              <a:t> </a:t>
            </a:r>
            <a:r>
              <a:rPr lang="it-IT" sz="2400" dirty="0" err="1"/>
              <a:t>siècles</a:t>
            </a:r>
            <a:r>
              <a:rPr lang="it-IT" sz="2400" dirty="0"/>
              <a:t> </a:t>
            </a:r>
            <a:r>
              <a:rPr lang="it-IT" sz="2400" dirty="0" err="1"/>
              <a:t>dans</a:t>
            </a:r>
            <a:r>
              <a:rPr lang="it-IT" sz="2400" dirty="0"/>
              <a:t> le 1</a:t>
            </a:r>
            <a:r>
              <a:rPr lang="it-IT" sz="2400" baseline="30000" dirty="0"/>
              <a:t>er </a:t>
            </a:r>
            <a:r>
              <a:rPr lang="it-IT" sz="2400" dirty="0" err="1"/>
              <a:t>amendement</a:t>
            </a:r>
            <a:r>
              <a:rPr lang="it-IT" sz="2400" dirty="0"/>
              <a:t> à la </a:t>
            </a:r>
            <a:r>
              <a:rPr lang="it-IT" sz="2400" dirty="0" err="1"/>
              <a:t>Constitution</a:t>
            </a:r>
            <a:r>
              <a:rPr lang="it-IT" sz="2400" dirty="0"/>
              <a:t>. </a:t>
            </a:r>
            <a:r>
              <a:rPr lang="it-IT" sz="2400" dirty="0" err="1"/>
              <a:t>Maintenant</a:t>
            </a:r>
            <a:r>
              <a:rPr lang="it-IT" sz="2400" dirty="0"/>
              <a:t>, il </a:t>
            </a:r>
            <a:r>
              <a:rPr lang="it-IT" sz="2400" dirty="0" err="1"/>
              <a:t>peut</a:t>
            </a:r>
            <a:r>
              <a:rPr lang="it-IT" sz="2400" dirty="0"/>
              <a:t> y </a:t>
            </a:r>
            <a:r>
              <a:rPr lang="it-IT" sz="2400" dirty="0" err="1"/>
              <a:t>avoir</a:t>
            </a:r>
            <a:r>
              <a:rPr lang="it-IT" sz="2400" dirty="0"/>
              <a:t> </a:t>
            </a:r>
            <a:r>
              <a:rPr lang="it-IT" sz="2400" dirty="0" err="1"/>
              <a:t>des</a:t>
            </a:r>
            <a:r>
              <a:rPr lang="it-IT" sz="2400" dirty="0"/>
              <a:t> </a:t>
            </a:r>
            <a:r>
              <a:rPr lang="it-IT" sz="2400" dirty="0" err="1"/>
              <a:t>incidents</a:t>
            </a:r>
            <a:r>
              <a:rPr lang="it-IT" sz="2400" dirty="0"/>
              <a:t>, </a:t>
            </a:r>
            <a:r>
              <a:rPr lang="it-IT" sz="2400" dirty="0" err="1"/>
              <a:t>voire</a:t>
            </a:r>
            <a:r>
              <a:rPr lang="it-IT" sz="2400" dirty="0"/>
              <a:t> </a:t>
            </a:r>
            <a:r>
              <a:rPr lang="it-IT" sz="2400" dirty="0" err="1"/>
              <a:t>des</a:t>
            </a:r>
            <a:r>
              <a:rPr lang="it-IT" sz="2400" dirty="0"/>
              <a:t> </a:t>
            </a:r>
            <a:r>
              <a:rPr lang="it-IT" sz="2400" dirty="0" err="1"/>
              <a:t>attaques</a:t>
            </a:r>
            <a:r>
              <a:rPr lang="it-IT" sz="2400" dirty="0"/>
              <a:t> </a:t>
            </a:r>
            <a:r>
              <a:rPr lang="it-IT" sz="2400" dirty="0" err="1"/>
              <a:t>frontales</a:t>
            </a:r>
            <a:r>
              <a:rPr lang="it-IT" sz="2400" dirty="0"/>
              <a:t> </a:t>
            </a:r>
            <a:r>
              <a:rPr lang="it-IT" sz="2400" dirty="0" err="1"/>
              <a:t>auxquels</a:t>
            </a:r>
            <a:r>
              <a:rPr lang="it-IT" sz="2400" dirty="0"/>
              <a:t> il </a:t>
            </a:r>
            <a:r>
              <a:rPr lang="it-IT" sz="2400" dirty="0" err="1"/>
              <a:t>faut</a:t>
            </a:r>
            <a:r>
              <a:rPr lang="it-IT" sz="2400" dirty="0"/>
              <a:t> </a:t>
            </a:r>
            <a:r>
              <a:rPr lang="it-IT" sz="2400" dirty="0" err="1"/>
              <a:t>réagir</a:t>
            </a:r>
            <a:r>
              <a:rPr lang="it-IT" sz="2400" dirty="0"/>
              <a:t>.</a:t>
            </a:r>
          </a:p>
          <a:p>
            <a:endParaRPr lang="fr-CA" sz="2400" dirty="0"/>
          </a:p>
        </p:txBody>
      </p:sp>
    </p:spTree>
    <p:extLst>
      <p:ext uri="{BB962C8B-B14F-4D97-AF65-F5344CB8AC3E}">
        <p14:creationId xmlns:p14="http://schemas.microsoft.com/office/powerpoint/2010/main" val="406070290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3241</Words>
  <Application>Microsoft Office PowerPoint</Application>
  <PresentationFormat>Widescreen</PresentationFormat>
  <Paragraphs>140</Paragraphs>
  <Slides>35</Slides>
  <Notes>2</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35</vt:i4>
      </vt:variant>
    </vt:vector>
  </HeadingPairs>
  <TitlesOfParts>
    <vt:vector size="41" baseType="lpstr">
      <vt:lpstr>ＭＳ Ｐゴシック</vt:lpstr>
      <vt:lpstr>游ゴシック</vt:lpstr>
      <vt:lpstr>Arial</vt:lpstr>
      <vt:lpstr>Calibri</vt:lpstr>
      <vt:lpstr>Calibri Light</vt:lpstr>
      <vt:lpstr>Tema di Office</vt:lpstr>
      <vt:lpstr> Observations hebdomadaires Projet de loi confortant le respect des principes de la République (loi du séparatisme) 1 mars 2021 </vt:lpstr>
      <vt:lpstr> Observations hebdomadaires Projet de loi confortant le respect des principes de la République </vt:lpstr>
      <vt:lpstr> Interview à M. Patrick Weil</vt:lpstr>
      <vt:lpstr>Interview à M. Patrick Weil</vt:lpstr>
      <vt:lpstr>Interview à M. Patrick Weil</vt:lpstr>
      <vt:lpstr>Interview à M. Patrick Weil</vt:lpstr>
      <vt:lpstr>Interview à M. Patrick Weil</vt:lpstr>
      <vt:lpstr>Interview à M. Patrick Weil</vt:lpstr>
      <vt:lpstr>Interview à M. Patrick Weil</vt:lpstr>
      <vt:lpstr>Interview à M. Patrick Weil</vt:lpstr>
      <vt:lpstr>Points d’appui Loi de 1905</vt:lpstr>
      <vt:lpstr>Points d’appui</vt:lpstr>
      <vt:lpstr>Constitution du 27 octobre 1946 (IVe République) </vt:lpstr>
      <vt:lpstr>Loi du 9 décembre 1905 </vt:lpstr>
      <vt:lpstr>Loi du 9 décembre 1905 </vt:lpstr>
      <vt:lpstr>La loi de Jules Ferry</vt:lpstr>
      <vt:lpstr>Journée nationale de la laïcité.</vt:lpstr>
      <vt:lpstr>Les étapes essentielles de l’histoire de la langue française</vt:lpstr>
      <vt:lpstr>La Renaissance en France</vt:lpstr>
      <vt:lpstr>La Renaissance : l’humanisme Le XVI ème siècle</vt:lpstr>
      <vt:lpstr>Renaissance : révolution culturelle</vt:lpstr>
      <vt:lpstr>La Renaissance en France : XVIème siècle</vt:lpstr>
      <vt:lpstr>Montaigne a posé les premiers fondements de l’Humanisme en France 1533-1592</vt:lpstr>
      <vt:lpstr>Montaigne</vt:lpstr>
      <vt:lpstr>Montaigne et la Renaissance</vt:lpstr>
      <vt:lpstr>"Que sais-je ?"  </vt:lpstr>
      <vt:lpstr>Que sais-je ? </vt:lpstr>
      <vt:lpstr>Que sais-je ? </vt:lpstr>
      <vt:lpstr>Le français de la Renaissance : XVI ème siècle</vt:lpstr>
      <vt:lpstr>1539 : langue officielle de l'administration</vt:lpstr>
      <vt:lpstr>L’ordonnance de Villers-Cotterêts</vt:lpstr>
      <vt:lpstr>L’ordonnance de Villers-Cotterêts</vt:lpstr>
      <vt:lpstr>Villers-Cotterêts</vt:lpstr>
      <vt:lpstr>Pourquoi ?</vt:lpstr>
      <vt:lpstr>Qu’est-ce que le droit coutumier ? </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étapes essentielles de l’histoire de la langue française</dc:title>
  <dc:creator>CELOTTI NADINE</dc:creator>
  <cp:lastModifiedBy>CELOTTI NADINE</cp:lastModifiedBy>
  <cp:revision>2</cp:revision>
  <dcterms:created xsi:type="dcterms:W3CDTF">2021-03-02T18:09:38Z</dcterms:created>
  <dcterms:modified xsi:type="dcterms:W3CDTF">2021-03-02T18:12:59Z</dcterms:modified>
</cp:coreProperties>
</file>