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0"/>
  </p:notesMasterIdLst>
  <p:sldIdLst>
    <p:sldId id="277" r:id="rId2"/>
    <p:sldId id="296" r:id="rId3"/>
    <p:sldId id="278" r:id="rId4"/>
    <p:sldId id="279" r:id="rId5"/>
    <p:sldId id="280" r:id="rId6"/>
    <p:sldId id="281" r:id="rId7"/>
    <p:sldId id="282" r:id="rId8"/>
    <p:sldId id="283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7" r:id="rId21"/>
    <p:sldId id="300" r:id="rId22"/>
    <p:sldId id="301" r:id="rId23"/>
    <p:sldId id="302" r:id="rId24"/>
    <p:sldId id="303" r:id="rId25"/>
    <p:sldId id="304" r:id="rId26"/>
    <p:sldId id="305" r:id="rId27"/>
    <p:sldId id="326" r:id="rId28"/>
    <p:sldId id="327" r:id="rId29"/>
    <p:sldId id="307" r:id="rId30"/>
    <p:sldId id="308" r:id="rId31"/>
    <p:sldId id="309" r:id="rId32"/>
    <p:sldId id="310" r:id="rId33"/>
    <p:sldId id="311" r:id="rId34"/>
    <p:sldId id="315" r:id="rId35"/>
    <p:sldId id="316" r:id="rId36"/>
    <p:sldId id="317" r:id="rId37"/>
    <p:sldId id="318" r:id="rId38"/>
    <p:sldId id="328" r:id="rId39"/>
    <p:sldId id="257" r:id="rId40"/>
    <p:sldId id="258" r:id="rId41"/>
    <p:sldId id="259" r:id="rId42"/>
    <p:sldId id="260" r:id="rId43"/>
    <p:sldId id="261" r:id="rId44"/>
    <p:sldId id="262" r:id="rId45"/>
    <p:sldId id="263" r:id="rId46"/>
    <p:sldId id="264" r:id="rId47"/>
    <p:sldId id="265" r:id="rId48"/>
    <p:sldId id="266" r:id="rId49"/>
    <p:sldId id="267" r:id="rId50"/>
    <p:sldId id="268" r:id="rId51"/>
    <p:sldId id="269" r:id="rId52"/>
    <p:sldId id="270" r:id="rId53"/>
    <p:sldId id="271" r:id="rId54"/>
    <p:sldId id="272" r:id="rId55"/>
    <p:sldId id="273" r:id="rId56"/>
    <p:sldId id="274" r:id="rId57"/>
    <p:sldId id="275" r:id="rId58"/>
    <p:sldId id="276" r:id="rId59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viewProps" Target="viewProps.xml"/><Relationship Id="rId64" Type="http://schemas.openxmlformats.org/officeDocument/2006/relationships/theme" Target="theme/theme1.xml"/><Relationship Id="rId65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notesMaster" Target="notesMasters/notesMaster1.xml"/><Relationship Id="rId61" Type="http://schemas.openxmlformats.org/officeDocument/2006/relationships/printerSettings" Target="printerSettings/printerSettings1.bin"/><Relationship Id="rId62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411ED-94F8-D842-A6EF-0EB18D944302}" type="datetimeFigureOut">
              <a:rPr lang="it-IT" smtClean="0"/>
              <a:t>09/03/21</a:t>
            </a:fld>
            <a:endParaRPr lang="fr-CA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CA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F8719-3160-9840-A57C-C7A450658CE9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1373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942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it-IT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984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328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it-IT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49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fr-CA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fr-CA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220D-68F8-8C41-B0C3-2FB2C8B00162}" type="datetimeFigureOut">
              <a:rPr lang="it-IT" smtClean="0"/>
              <a:t>09/03/21</a:t>
            </a:fld>
            <a:endParaRPr lang="fr-CA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8F17-D557-1344-A88E-2712356A203C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2016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fr-CA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CA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220D-68F8-8C41-B0C3-2FB2C8B00162}" type="datetimeFigureOut">
              <a:rPr lang="it-IT" smtClean="0"/>
              <a:t>09/03/21</a:t>
            </a:fld>
            <a:endParaRPr lang="fr-CA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8F17-D557-1344-A88E-2712356A203C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512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fr-CA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CA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220D-68F8-8C41-B0C3-2FB2C8B00162}" type="datetimeFigureOut">
              <a:rPr lang="it-IT" smtClean="0"/>
              <a:t>09/03/21</a:t>
            </a:fld>
            <a:endParaRPr lang="fr-CA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8F17-D557-1344-A88E-2712356A203C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540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fr-CA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CA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220D-68F8-8C41-B0C3-2FB2C8B00162}" type="datetimeFigureOut">
              <a:rPr lang="it-IT" smtClean="0"/>
              <a:t>09/03/21</a:t>
            </a:fld>
            <a:endParaRPr lang="fr-CA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8F17-D557-1344-A88E-2712356A203C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5587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fr-CA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220D-68F8-8C41-B0C3-2FB2C8B00162}" type="datetimeFigureOut">
              <a:rPr lang="it-IT" smtClean="0"/>
              <a:t>09/03/21</a:t>
            </a:fld>
            <a:endParaRPr lang="fr-CA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8F17-D557-1344-A88E-2712356A203C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5100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fr-CA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CA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CA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220D-68F8-8C41-B0C3-2FB2C8B00162}" type="datetimeFigureOut">
              <a:rPr lang="it-IT" smtClean="0"/>
              <a:t>09/03/21</a:t>
            </a:fld>
            <a:endParaRPr lang="fr-CA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8F17-D557-1344-A88E-2712356A203C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24581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fr-CA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CA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CA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220D-68F8-8C41-B0C3-2FB2C8B00162}" type="datetimeFigureOut">
              <a:rPr lang="it-IT" smtClean="0"/>
              <a:t>09/03/21</a:t>
            </a:fld>
            <a:endParaRPr lang="fr-CA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8F17-D557-1344-A88E-2712356A203C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93072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fr-CA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220D-68F8-8C41-B0C3-2FB2C8B00162}" type="datetimeFigureOut">
              <a:rPr lang="it-IT" smtClean="0"/>
              <a:t>09/03/21</a:t>
            </a:fld>
            <a:endParaRPr lang="fr-CA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8F17-D557-1344-A88E-2712356A203C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5652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220D-68F8-8C41-B0C3-2FB2C8B00162}" type="datetimeFigureOut">
              <a:rPr lang="it-IT" smtClean="0"/>
              <a:t>09/03/21</a:t>
            </a:fld>
            <a:endParaRPr lang="fr-CA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8F17-D557-1344-A88E-2712356A203C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41845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fr-CA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CA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220D-68F8-8C41-B0C3-2FB2C8B00162}" type="datetimeFigureOut">
              <a:rPr lang="it-IT" smtClean="0"/>
              <a:t>09/03/21</a:t>
            </a:fld>
            <a:endParaRPr lang="fr-CA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8F17-D557-1344-A88E-2712356A203C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1034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fr-CA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220D-68F8-8C41-B0C3-2FB2C8B00162}" type="datetimeFigureOut">
              <a:rPr lang="it-IT" smtClean="0"/>
              <a:t>09/03/21</a:t>
            </a:fld>
            <a:endParaRPr lang="fr-CA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8F17-D557-1344-A88E-2712356A203C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8127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fr-CA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CA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A220D-68F8-8C41-B0C3-2FB2C8B00162}" type="datetimeFigureOut">
              <a:rPr lang="it-IT" smtClean="0"/>
              <a:t>09/03/21</a:t>
            </a:fld>
            <a:endParaRPr lang="fr-CA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58F17-D557-1344-A88E-2712356A203C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65739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europe1.fr/societe/le-masculin-lemporte-sur-le-feminin-une-regle-qui-na-pas-toujours-existe-3485978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essfrom.info/fr/actualite/monde/-910580-lactu-en-dessin-une-journee-internationale-des-droits-des-femmes-sous-le-signe-du-covid-19.html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 smtClean="0"/>
              <a:t>Observations hebdomadaires</a:t>
            </a:r>
            <a:br>
              <a:rPr lang="fr-CA" sz="2800" dirty="0" smtClean="0"/>
            </a:br>
            <a:r>
              <a:rPr lang="fr-CA" sz="2800" dirty="0" smtClean="0"/>
              <a:t>8 mars 2021</a:t>
            </a:r>
            <a:endParaRPr lang="fr-CA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400" dirty="0" smtClean="0"/>
              <a:t>Le 8 mars, comment appelez-vous cette journée?</a:t>
            </a:r>
          </a:p>
          <a:p>
            <a:r>
              <a:rPr lang="fr-CA" sz="2400" dirty="0" smtClean="0"/>
              <a:t>la journée de la femme</a:t>
            </a:r>
          </a:p>
          <a:p>
            <a:r>
              <a:rPr lang="fr-CA" sz="2400" dirty="0"/>
              <a:t>la journée </a:t>
            </a:r>
            <a:r>
              <a:rPr lang="fr-CA" sz="2400" dirty="0" smtClean="0"/>
              <a:t>des femmes </a:t>
            </a:r>
          </a:p>
          <a:p>
            <a:r>
              <a:rPr lang="fr-CA" sz="2400" dirty="0"/>
              <a:t>la journée </a:t>
            </a:r>
            <a:r>
              <a:rPr lang="fr-CA" sz="2400" dirty="0" smtClean="0"/>
              <a:t>internationale de la femme</a:t>
            </a:r>
          </a:p>
          <a:p>
            <a:r>
              <a:rPr lang="fr-CA" sz="2400" dirty="0"/>
              <a:t>la journée des </a:t>
            </a:r>
            <a:r>
              <a:rPr lang="fr-CA" sz="2400" dirty="0" smtClean="0"/>
              <a:t>femmes</a:t>
            </a:r>
          </a:p>
          <a:p>
            <a:r>
              <a:rPr lang="fr-CA" sz="2400" dirty="0"/>
              <a:t>la journée </a:t>
            </a:r>
            <a:r>
              <a:rPr lang="fr-CA" sz="2400" dirty="0" smtClean="0"/>
              <a:t>des droits des femmes</a:t>
            </a:r>
          </a:p>
          <a:p>
            <a:r>
              <a:rPr lang="fr-CA" sz="2400" dirty="0" smtClean="0"/>
              <a:t>la fête des femmes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195017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journée</a:t>
            </a:r>
            <a:r>
              <a:rPr lang="it-IT" sz="2800" dirty="0"/>
              <a:t> </a:t>
            </a:r>
            <a:r>
              <a:rPr lang="it-IT" sz="2800" dirty="0" err="1"/>
              <a:t>internationale</a:t>
            </a:r>
            <a:r>
              <a:rPr lang="it-IT" sz="2800" dirty="0"/>
              <a:t> </a:t>
            </a:r>
            <a:r>
              <a:rPr lang="it-IT" sz="2800" b="1" dirty="0"/>
              <a:t>de </a:t>
            </a:r>
            <a:r>
              <a:rPr lang="it-IT" sz="2800" b="1" dirty="0" err="1"/>
              <a:t>lutte</a:t>
            </a:r>
            <a:r>
              <a:rPr lang="it-IT" sz="2800" b="1" dirty="0"/>
              <a:t> pour </a:t>
            </a:r>
            <a:r>
              <a:rPr lang="it-IT" sz="2800" b="1" dirty="0" err="1"/>
              <a:t>les</a:t>
            </a:r>
            <a:r>
              <a:rPr lang="it-IT" sz="2800" b="1" dirty="0"/>
              <a:t> </a:t>
            </a:r>
            <a:r>
              <a:rPr lang="it-IT" sz="2800" b="1" dirty="0" err="1"/>
              <a:t>droits</a:t>
            </a:r>
            <a:r>
              <a:rPr lang="it-IT" sz="2800" b="1" dirty="0"/>
              <a:t> </a:t>
            </a:r>
            <a:r>
              <a:rPr lang="it-IT" sz="2800" b="1" dirty="0" err="1"/>
              <a:t>des</a:t>
            </a:r>
            <a:r>
              <a:rPr lang="it-IT" sz="2800" b="1" dirty="0"/>
              <a:t> femmes </a:t>
            </a:r>
            <a:endParaRPr lang="it-IT" sz="2800" dirty="0"/>
          </a:p>
        </p:txBody>
      </p:sp>
      <p:pic>
        <p:nvPicPr>
          <p:cNvPr id="4" name="Segnaposto contenuto 3" descr="logo_2016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097" r="-3409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26256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Journée</a:t>
            </a:r>
            <a:r>
              <a:rPr lang="it-IT" sz="2800" dirty="0"/>
              <a:t> </a:t>
            </a:r>
            <a:r>
              <a:rPr lang="it-IT" sz="2800" b="1" dirty="0" err="1"/>
              <a:t>des</a:t>
            </a:r>
            <a:r>
              <a:rPr lang="it-IT" sz="2800" dirty="0"/>
              <a:t> femmes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sz="2400" dirty="0" err="1"/>
              <a:t>Réduire</a:t>
            </a:r>
            <a:r>
              <a:rPr lang="it-IT" sz="2400" dirty="0"/>
              <a:t> </a:t>
            </a:r>
            <a:r>
              <a:rPr lang="it-IT" sz="2400" dirty="0" err="1"/>
              <a:t>toutes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femmes à une </a:t>
            </a:r>
            <a:r>
              <a:rPr lang="it-IT" sz="2400" dirty="0" err="1"/>
              <a:t>seule</a:t>
            </a:r>
            <a:r>
              <a:rPr lang="it-IT" sz="2400" dirty="0"/>
              <a:t> </a:t>
            </a:r>
            <a:r>
              <a:rPr lang="it-IT" sz="2400" dirty="0" err="1"/>
              <a:t>identité</a:t>
            </a:r>
            <a:r>
              <a:rPr lang="it-IT" sz="2400" dirty="0"/>
              <a:t> c’est </a:t>
            </a:r>
            <a:r>
              <a:rPr lang="it-IT" sz="2400" dirty="0" err="1"/>
              <a:t>considérer</a:t>
            </a:r>
            <a:r>
              <a:rPr lang="it-IT" sz="2400" dirty="0"/>
              <a:t> </a:t>
            </a:r>
            <a:r>
              <a:rPr lang="it-IT" sz="2400" dirty="0" err="1"/>
              <a:t>que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femmes </a:t>
            </a:r>
            <a:r>
              <a:rPr lang="it-IT" sz="2400" dirty="0" err="1"/>
              <a:t>possèdent</a:t>
            </a:r>
            <a:r>
              <a:rPr lang="it-IT" sz="2400" dirty="0"/>
              <a:t> une </a:t>
            </a:r>
            <a:r>
              <a:rPr lang="it-IT" sz="2400" dirty="0" err="1"/>
              <a:t>essence</a:t>
            </a:r>
            <a:r>
              <a:rPr lang="it-IT" sz="2400" dirty="0"/>
              <a:t>, une </a:t>
            </a:r>
            <a:r>
              <a:rPr lang="it-IT" sz="2400" dirty="0" err="1"/>
              <a:t>spécificité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0000"/>
                </a:solidFill>
              </a:rPr>
              <a:t>qui </a:t>
            </a:r>
            <a:r>
              <a:rPr lang="it-IT" sz="2400" dirty="0" err="1">
                <a:solidFill>
                  <a:srgbClr val="FF0000"/>
                </a:solidFill>
              </a:rPr>
              <a:t>les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 err="1">
                <a:solidFill>
                  <a:srgbClr val="FF0000"/>
                </a:solidFill>
              </a:rPr>
              <a:t>fout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 err="1">
                <a:solidFill>
                  <a:srgbClr val="FF0000"/>
                </a:solidFill>
              </a:rPr>
              <a:t>toutes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 err="1">
                <a:solidFill>
                  <a:srgbClr val="FF0000"/>
                </a:solidFill>
              </a:rPr>
              <a:t>dans</a:t>
            </a:r>
            <a:r>
              <a:rPr lang="it-IT" sz="2400" dirty="0">
                <a:solidFill>
                  <a:srgbClr val="FF0000"/>
                </a:solidFill>
              </a:rPr>
              <a:t> le </a:t>
            </a:r>
            <a:r>
              <a:rPr lang="it-IT" sz="2400" dirty="0" err="1">
                <a:solidFill>
                  <a:srgbClr val="FF0000"/>
                </a:solidFill>
              </a:rPr>
              <a:t>même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 err="1">
                <a:solidFill>
                  <a:srgbClr val="FF0000"/>
                </a:solidFill>
              </a:rPr>
              <a:t>panier</a:t>
            </a:r>
            <a:r>
              <a:rPr lang="it-IT" sz="2400" dirty="0"/>
              <a:t>, </a:t>
            </a:r>
            <a:r>
              <a:rPr lang="it-IT" sz="2400" dirty="0" err="1"/>
              <a:t>dans</a:t>
            </a:r>
            <a:r>
              <a:rPr lang="it-IT" sz="2400" dirty="0"/>
              <a:t> un </a:t>
            </a:r>
            <a:r>
              <a:rPr lang="it-IT" sz="2400" dirty="0" err="1"/>
              <a:t>espèce</a:t>
            </a:r>
            <a:r>
              <a:rPr lang="it-IT" sz="2400" dirty="0"/>
              <a:t> d’</a:t>
            </a:r>
            <a:r>
              <a:rPr lang="it-IT" sz="2400" dirty="0" err="1"/>
              <a:t>éternel</a:t>
            </a:r>
            <a:r>
              <a:rPr lang="it-IT" sz="2400" dirty="0"/>
              <a:t> </a:t>
            </a:r>
            <a:r>
              <a:rPr lang="it-IT" sz="2400" dirty="0" err="1"/>
              <a:t>féminin</a:t>
            </a:r>
            <a:r>
              <a:rPr lang="it-IT" sz="2400" dirty="0"/>
              <a:t>.</a:t>
            </a:r>
          </a:p>
          <a:p>
            <a:pPr algn="just"/>
            <a:r>
              <a:rPr lang="it-IT" sz="2400" dirty="0"/>
              <a:t>Or </a:t>
            </a:r>
            <a:r>
              <a:rPr lang="it-IT" sz="2400" dirty="0" err="1"/>
              <a:t>les</a:t>
            </a:r>
            <a:r>
              <a:rPr lang="it-IT" sz="2400" dirty="0"/>
              <a:t> femmes </a:t>
            </a:r>
            <a:r>
              <a:rPr lang="it-IT" sz="2400" dirty="0" err="1"/>
              <a:t>sont</a:t>
            </a:r>
            <a:r>
              <a:rPr lang="it-IT" sz="2400" dirty="0"/>
              <a:t> </a:t>
            </a:r>
            <a:r>
              <a:rPr lang="it-IT" sz="2400" dirty="0" err="1"/>
              <a:t>nombreuses</a:t>
            </a:r>
            <a:r>
              <a:rPr lang="it-IT" sz="2400" dirty="0"/>
              <a:t> et </a:t>
            </a:r>
            <a:r>
              <a:rPr lang="it-IT" sz="2400" dirty="0" err="1"/>
              <a:t>diverses</a:t>
            </a:r>
            <a:r>
              <a:rPr lang="it-IT" sz="2400" dirty="0"/>
              <a:t>. </a:t>
            </a:r>
            <a:r>
              <a:rPr lang="it-IT" sz="2400" dirty="0" err="1"/>
              <a:t>Toutes</a:t>
            </a:r>
            <a:r>
              <a:rPr lang="it-IT" sz="2400" dirty="0"/>
              <a:t> </a:t>
            </a:r>
            <a:r>
              <a:rPr lang="it-IT" sz="2400" dirty="0" err="1"/>
              <a:t>uniques</a:t>
            </a:r>
            <a:r>
              <a:rPr lang="it-IT" sz="2400" dirty="0"/>
              <a:t>, </a:t>
            </a:r>
            <a:r>
              <a:rPr lang="it-IT" sz="2400" dirty="0" err="1"/>
              <a:t>toutes</a:t>
            </a:r>
            <a:r>
              <a:rPr lang="it-IT" sz="2400" dirty="0"/>
              <a:t> </a:t>
            </a:r>
            <a:r>
              <a:rPr lang="it-IT" sz="2400" dirty="0" err="1"/>
              <a:t>différentes</a:t>
            </a:r>
            <a:r>
              <a:rPr lang="it-IT" sz="2400" dirty="0"/>
              <a:t>, </a:t>
            </a:r>
            <a:r>
              <a:rPr lang="it-IT" sz="2400" dirty="0" err="1"/>
              <a:t>toutes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individus</a:t>
            </a:r>
            <a:r>
              <a:rPr lang="it-IT" sz="2400" dirty="0"/>
              <a:t> à part </a:t>
            </a:r>
            <a:r>
              <a:rPr lang="it-IT" sz="2400" dirty="0" err="1"/>
              <a:t>entière</a:t>
            </a:r>
            <a:r>
              <a:rPr lang="it-IT" sz="2400" dirty="0"/>
              <a:t>. </a:t>
            </a:r>
            <a:r>
              <a:rPr lang="it-IT" sz="2400" dirty="0" err="1"/>
              <a:t>Incarnant</a:t>
            </a:r>
            <a:r>
              <a:rPr lang="it-IT" sz="2400" dirty="0"/>
              <a:t> </a:t>
            </a:r>
            <a:r>
              <a:rPr lang="it-IT" sz="2400" dirty="0" err="1"/>
              <a:t>chacune</a:t>
            </a:r>
            <a:r>
              <a:rPr lang="it-IT" sz="2400" dirty="0"/>
              <a:t> </a:t>
            </a:r>
            <a:r>
              <a:rPr lang="it-IT" sz="2400" dirty="0" err="1"/>
              <a:t>leur</a:t>
            </a:r>
            <a:r>
              <a:rPr lang="it-IT" sz="2400" dirty="0"/>
              <a:t> </a:t>
            </a:r>
            <a:r>
              <a:rPr lang="it-IT" sz="2400" dirty="0" err="1"/>
              <a:t>genre</a:t>
            </a:r>
            <a:r>
              <a:rPr lang="it-IT" sz="2400" dirty="0"/>
              <a:t> à </a:t>
            </a:r>
            <a:r>
              <a:rPr lang="it-IT" sz="2400" dirty="0" err="1"/>
              <a:t>leur</a:t>
            </a:r>
            <a:r>
              <a:rPr lang="it-IT" sz="2400" dirty="0"/>
              <a:t> </a:t>
            </a:r>
            <a:r>
              <a:rPr lang="it-IT" sz="2400" dirty="0" err="1"/>
              <a:t>manière</a:t>
            </a:r>
            <a:r>
              <a:rPr lang="it-IT" sz="2400" dirty="0"/>
              <a:t>. Et le 8 </a:t>
            </a:r>
            <a:r>
              <a:rPr lang="it-IT" sz="2400" dirty="0" err="1"/>
              <a:t>mars</a:t>
            </a:r>
            <a:r>
              <a:rPr lang="it-IT" sz="2400" dirty="0"/>
              <a:t> </a:t>
            </a:r>
            <a:r>
              <a:rPr lang="it-IT" sz="2400" dirty="0" err="1"/>
              <a:t>précisément</a:t>
            </a:r>
            <a:r>
              <a:rPr lang="it-IT" sz="2400" dirty="0"/>
              <a:t>, ce </a:t>
            </a:r>
            <a:r>
              <a:rPr lang="it-IT" sz="2400" dirty="0" err="1"/>
              <a:t>sont</a:t>
            </a:r>
            <a:r>
              <a:rPr lang="it-IT" sz="2400" dirty="0"/>
              <a:t> </a:t>
            </a:r>
            <a:r>
              <a:rPr lang="it-IT" sz="2400" dirty="0" err="1"/>
              <a:t>leurs</a:t>
            </a:r>
            <a:r>
              <a:rPr lang="it-IT" sz="2400" dirty="0"/>
              <a:t> </a:t>
            </a:r>
            <a:r>
              <a:rPr lang="it-IT" sz="2400" dirty="0" err="1"/>
              <a:t>voix</a:t>
            </a:r>
            <a:r>
              <a:rPr lang="it-IT" sz="2400" dirty="0"/>
              <a:t>, </a:t>
            </a:r>
            <a:r>
              <a:rPr lang="it-IT" sz="2400" b="1" dirty="0" err="1"/>
              <a:t>multiples</a:t>
            </a:r>
            <a:r>
              <a:rPr lang="it-IT" sz="2400" b="1" dirty="0"/>
              <a:t> et </a:t>
            </a:r>
            <a:r>
              <a:rPr lang="it-IT" sz="2400" b="1" dirty="0" err="1"/>
              <a:t>plurielles</a:t>
            </a:r>
            <a:r>
              <a:rPr lang="it-IT" sz="2400" dirty="0"/>
              <a:t>, qui se font </a:t>
            </a:r>
            <a:r>
              <a:rPr lang="it-IT" sz="2400" dirty="0" err="1"/>
              <a:t>entendre</a:t>
            </a:r>
            <a:r>
              <a:rPr lang="it-IT" sz="2400" dirty="0" smtClean="0"/>
              <a:t>.</a:t>
            </a:r>
          </a:p>
          <a:p>
            <a:pPr algn="just"/>
            <a:r>
              <a:rPr lang="it-IT" sz="2400" dirty="0" err="1" smtClean="0"/>
              <a:t>expression</a:t>
            </a:r>
            <a:r>
              <a:rPr lang="it-IT" sz="2400" dirty="0" smtClean="0"/>
              <a:t> </a:t>
            </a:r>
            <a:r>
              <a:rPr lang="it-IT" sz="2400" dirty="0" err="1" smtClean="0"/>
              <a:t>familière</a:t>
            </a:r>
            <a:r>
              <a:rPr lang="it-IT" sz="2400" dirty="0" smtClean="0"/>
              <a:t> </a:t>
            </a:r>
            <a:r>
              <a:rPr lang="it-IT" sz="2400" dirty="0" err="1" smtClean="0"/>
              <a:t>Foutre</a:t>
            </a:r>
            <a:r>
              <a:rPr lang="it-IT" sz="2400" dirty="0" smtClean="0"/>
              <a:t> (</a:t>
            </a:r>
            <a:r>
              <a:rPr lang="it-IT" sz="2400" dirty="0" err="1" smtClean="0"/>
              <a:t>fam</a:t>
            </a:r>
            <a:r>
              <a:rPr lang="it-IT" sz="2400" dirty="0" smtClean="0"/>
              <a:t>) </a:t>
            </a:r>
            <a:r>
              <a:rPr lang="it-IT" sz="2400" dirty="0" err="1" smtClean="0"/>
              <a:t>mettre</a:t>
            </a:r>
            <a:r>
              <a:rPr lang="it-IT" sz="2400" dirty="0" smtClean="0"/>
              <a:t> </a:t>
            </a:r>
            <a:r>
              <a:rPr lang="it-IT" sz="2400" dirty="0" err="1" smtClean="0"/>
              <a:t>dans</a:t>
            </a:r>
            <a:r>
              <a:rPr lang="it-IT" sz="2400" dirty="0" smtClean="0"/>
              <a:t> le </a:t>
            </a:r>
            <a:r>
              <a:rPr lang="it-IT" sz="2400" dirty="0" err="1" smtClean="0"/>
              <a:t>meme</a:t>
            </a:r>
            <a:r>
              <a:rPr lang="it-IT" sz="2400" dirty="0" smtClean="0"/>
              <a:t> </a:t>
            </a:r>
            <a:r>
              <a:rPr lang="it-IT" sz="2400" dirty="0" err="1" smtClean="0"/>
              <a:t>panier</a:t>
            </a:r>
            <a:r>
              <a:rPr lang="it-IT" sz="2400" dirty="0" smtClean="0"/>
              <a:t>/ </a:t>
            </a:r>
            <a:r>
              <a:rPr lang="it-IT" sz="2400" dirty="0" err="1" smtClean="0"/>
              <a:t>toutes</a:t>
            </a:r>
            <a:r>
              <a:rPr lang="it-IT" sz="2400" dirty="0" smtClean="0"/>
              <a:t> ensemble</a:t>
            </a:r>
            <a:endParaRPr lang="it-IT" sz="2400" dirty="0"/>
          </a:p>
          <a:p>
            <a:pPr algn="just"/>
            <a:endParaRPr lang="it-IT" sz="2400" dirty="0"/>
          </a:p>
          <a:p>
            <a:pPr algn="just"/>
            <a:r>
              <a:rPr lang="it-IT" sz="2400" i="1" dirty="0"/>
              <a:t>8 </a:t>
            </a:r>
            <a:r>
              <a:rPr lang="it-IT" sz="2400" i="1" dirty="0" err="1"/>
              <a:t>mars</a:t>
            </a:r>
            <a:r>
              <a:rPr lang="it-IT" sz="2400" i="1" dirty="0"/>
              <a:t> info</a:t>
            </a:r>
          </a:p>
          <a:p>
            <a:pPr algn="just"/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782228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800" dirty="0"/>
              <a:t/>
            </a:r>
            <a:br>
              <a:rPr lang="it-IT" sz="2800" dirty="0"/>
            </a:br>
            <a:r>
              <a:rPr lang="it-IT" sz="3100" dirty="0"/>
              <a:t>International </a:t>
            </a:r>
            <a:r>
              <a:rPr lang="it-IT" sz="3100" dirty="0" err="1"/>
              <a:t>Women’s</a:t>
            </a:r>
            <a:r>
              <a:rPr lang="it-IT" sz="3100" dirty="0"/>
              <a:t> </a:t>
            </a:r>
            <a:r>
              <a:rPr lang="it-IT" sz="3100" dirty="0" err="1"/>
              <a:t>Day</a:t>
            </a:r>
            <a:r>
              <a:rPr lang="it-IT" sz="3100" dirty="0"/>
              <a:t/>
            </a:r>
            <a:br>
              <a:rPr lang="it-IT" sz="3100" dirty="0"/>
            </a:br>
            <a:endParaRPr lang="it-IT" sz="31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Si la langue </a:t>
            </a:r>
            <a:r>
              <a:rPr lang="it-IT" sz="2400" dirty="0" err="1"/>
              <a:t>française</a:t>
            </a:r>
            <a:r>
              <a:rPr lang="it-IT" sz="2400" dirty="0"/>
              <a:t> a </a:t>
            </a:r>
            <a:r>
              <a:rPr lang="it-IT" sz="2400" dirty="0" err="1"/>
              <a:t>officialisé</a:t>
            </a:r>
            <a:r>
              <a:rPr lang="it-IT" sz="2400" dirty="0"/>
              <a:t> l’</a:t>
            </a:r>
            <a:r>
              <a:rPr lang="it-IT" sz="2400" dirty="0" err="1"/>
              <a:t>usage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singulier</a:t>
            </a:r>
            <a:r>
              <a:rPr lang="it-IT" sz="2400" dirty="0"/>
              <a:t> pour la </a:t>
            </a:r>
            <a:r>
              <a:rPr lang="it-IT" sz="2400" dirty="0" err="1"/>
              <a:t>journée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8 </a:t>
            </a:r>
            <a:r>
              <a:rPr lang="it-IT" sz="2400" dirty="0" err="1"/>
              <a:t>mars</a:t>
            </a:r>
            <a:r>
              <a:rPr lang="it-IT" sz="2400" dirty="0"/>
              <a:t>, on ne </a:t>
            </a:r>
            <a:r>
              <a:rPr lang="it-IT" sz="2400" dirty="0" err="1"/>
              <a:t>peut</a:t>
            </a:r>
            <a:r>
              <a:rPr lang="it-IT" sz="2400" dirty="0"/>
              <a:t> </a:t>
            </a:r>
            <a:r>
              <a:rPr lang="it-IT" sz="2400" dirty="0" err="1"/>
              <a:t>que</a:t>
            </a:r>
            <a:r>
              <a:rPr lang="it-IT" sz="2400" dirty="0"/>
              <a:t> </a:t>
            </a:r>
            <a:r>
              <a:rPr lang="it-IT" sz="2400" dirty="0" err="1"/>
              <a:t>regretter</a:t>
            </a:r>
            <a:r>
              <a:rPr lang="it-IT" sz="2400" dirty="0"/>
              <a:t> une </a:t>
            </a:r>
            <a:r>
              <a:rPr lang="it-IT" sz="2400" dirty="0" err="1"/>
              <a:t>lourde</a:t>
            </a:r>
            <a:r>
              <a:rPr lang="it-IT" sz="2400" dirty="0"/>
              <a:t> </a:t>
            </a:r>
            <a:r>
              <a:rPr lang="it-IT" sz="2400" dirty="0" err="1"/>
              <a:t>maladresse</a:t>
            </a:r>
            <a:r>
              <a:rPr lang="it-IT" sz="2400" dirty="0"/>
              <a:t> de </a:t>
            </a:r>
            <a:r>
              <a:rPr lang="it-IT" sz="2400" dirty="0" err="1"/>
              <a:t>traduction</a:t>
            </a:r>
            <a:r>
              <a:rPr lang="it-IT" sz="2400" dirty="0"/>
              <a:t> car ce </a:t>
            </a:r>
            <a:r>
              <a:rPr lang="it-IT" sz="2400" dirty="0" err="1"/>
              <a:t>que</a:t>
            </a:r>
            <a:r>
              <a:rPr lang="it-IT" sz="2400" dirty="0"/>
              <a:t> l’ONU et l’UNESCO </a:t>
            </a:r>
            <a:r>
              <a:rPr lang="it-IT" sz="2400" dirty="0" err="1"/>
              <a:t>appellent</a:t>
            </a:r>
            <a:r>
              <a:rPr lang="it-IT" sz="2400" dirty="0"/>
              <a:t> « International </a:t>
            </a:r>
            <a:r>
              <a:rPr lang="it-IT" sz="2400" dirty="0" err="1"/>
              <a:t>Women’s</a:t>
            </a:r>
            <a:r>
              <a:rPr lang="it-IT" sz="2400" dirty="0"/>
              <a:t> </a:t>
            </a:r>
            <a:r>
              <a:rPr lang="it-IT" sz="2400" dirty="0" err="1"/>
              <a:t>Day</a:t>
            </a:r>
            <a:r>
              <a:rPr lang="it-IT" sz="2400" dirty="0"/>
              <a:t> » est </a:t>
            </a:r>
            <a:r>
              <a:rPr lang="it-IT" sz="2400" dirty="0" err="1"/>
              <a:t>bien</a:t>
            </a:r>
            <a:r>
              <a:rPr lang="it-IT" sz="2400" dirty="0"/>
              <a:t> la </a:t>
            </a:r>
            <a:r>
              <a:rPr lang="it-IT" sz="2400" dirty="0" err="1"/>
              <a:t>Journée</a:t>
            </a:r>
            <a:r>
              <a:rPr lang="it-IT" sz="2400" dirty="0"/>
              <a:t> </a:t>
            </a:r>
            <a:r>
              <a:rPr lang="it-IT" sz="2400" dirty="0" err="1"/>
              <a:t>Internationale</a:t>
            </a:r>
            <a:r>
              <a:rPr lang="it-IT" sz="2400" dirty="0"/>
              <a:t> « DES femmes » et non </a:t>
            </a:r>
            <a:r>
              <a:rPr lang="it-IT" sz="2400" dirty="0" err="1"/>
              <a:t>pas</a:t>
            </a:r>
            <a:r>
              <a:rPr lang="it-IT" sz="2400" dirty="0"/>
              <a:t> « de la femme » : « </a:t>
            </a:r>
            <a:r>
              <a:rPr lang="it-IT" sz="2400" dirty="0" err="1"/>
              <a:t>women</a:t>
            </a:r>
            <a:r>
              <a:rPr lang="it-IT" sz="2400" dirty="0"/>
              <a:t> » </a:t>
            </a:r>
            <a:r>
              <a:rPr lang="it-IT" sz="2400" dirty="0" err="1"/>
              <a:t>signifie</a:t>
            </a:r>
            <a:r>
              <a:rPr lang="it-IT" sz="2400" dirty="0"/>
              <a:t> </a:t>
            </a:r>
            <a:r>
              <a:rPr lang="it-IT" sz="2400" dirty="0" err="1"/>
              <a:t>bien</a:t>
            </a:r>
            <a:r>
              <a:rPr lang="it-IT" sz="2400" dirty="0"/>
              <a:t> « femmes » </a:t>
            </a:r>
            <a:r>
              <a:rPr lang="it-IT" sz="2400" dirty="0" err="1"/>
              <a:t>au</a:t>
            </a:r>
            <a:r>
              <a:rPr lang="it-IT" sz="2400" dirty="0"/>
              <a:t> </a:t>
            </a:r>
            <a:r>
              <a:rPr lang="it-IT" sz="2400" dirty="0" err="1"/>
              <a:t>pluriel</a:t>
            </a:r>
            <a:r>
              <a:rPr lang="it-IT" sz="2400" dirty="0"/>
              <a:t>.</a:t>
            </a:r>
          </a:p>
          <a:p>
            <a:pPr algn="just"/>
            <a:r>
              <a:rPr lang="it-IT" sz="2400" dirty="0" err="1"/>
              <a:t>Depuis</a:t>
            </a:r>
            <a:r>
              <a:rPr lang="it-IT" sz="2400" dirty="0"/>
              <a:t> 2016 le </a:t>
            </a:r>
            <a:r>
              <a:rPr lang="it-IT" sz="2400" dirty="0" err="1"/>
              <a:t>Comité</a:t>
            </a:r>
            <a:r>
              <a:rPr lang="it-IT" sz="2400" dirty="0"/>
              <a:t> ONU Femmes France s’</a:t>
            </a:r>
            <a:r>
              <a:rPr lang="it-IT" sz="2400" dirty="0" err="1"/>
              <a:t>engage</a:t>
            </a:r>
            <a:r>
              <a:rPr lang="it-IT" sz="2400" dirty="0"/>
              <a:t> à </a:t>
            </a:r>
            <a:r>
              <a:rPr lang="it-IT" sz="2400" dirty="0" err="1"/>
              <a:t>mener</a:t>
            </a:r>
            <a:r>
              <a:rPr lang="it-IT" sz="2400" dirty="0"/>
              <a:t> une campagne </a:t>
            </a:r>
            <a:r>
              <a:rPr lang="it-IT" sz="2400" dirty="0" err="1"/>
              <a:t>active</a:t>
            </a:r>
            <a:r>
              <a:rPr lang="it-IT" sz="2400" dirty="0"/>
              <a:t> pour </a:t>
            </a:r>
            <a:r>
              <a:rPr lang="it-IT" sz="2400" dirty="0" err="1"/>
              <a:t>que</a:t>
            </a:r>
            <a:r>
              <a:rPr lang="it-IT" sz="2400" dirty="0"/>
              <a:t> </a:t>
            </a:r>
            <a:r>
              <a:rPr lang="it-IT" sz="2400" dirty="0" err="1"/>
              <a:t>ces</a:t>
            </a:r>
            <a:r>
              <a:rPr lang="it-IT" sz="2400" dirty="0"/>
              <a:t> </a:t>
            </a:r>
            <a:r>
              <a:rPr lang="it-IT" sz="2400" dirty="0" err="1"/>
              <a:t>mauvaises</a:t>
            </a:r>
            <a:r>
              <a:rPr lang="it-IT" sz="2400" dirty="0"/>
              <a:t> </a:t>
            </a:r>
            <a:r>
              <a:rPr lang="it-IT" sz="2400" dirty="0" err="1"/>
              <a:t>traductions</a:t>
            </a:r>
            <a:r>
              <a:rPr lang="it-IT" sz="2400" dirty="0"/>
              <a:t> </a:t>
            </a:r>
            <a:r>
              <a:rPr lang="it-IT" sz="2400" dirty="0" err="1"/>
              <a:t>soient</a:t>
            </a:r>
            <a:r>
              <a:rPr lang="it-IT" sz="2400" dirty="0"/>
              <a:t> </a:t>
            </a:r>
            <a:r>
              <a:rPr lang="it-IT" sz="2400" dirty="0" err="1"/>
              <a:t>corrigées</a:t>
            </a:r>
            <a:r>
              <a:rPr lang="it-IT" sz="2400" dirty="0"/>
              <a:t>.</a:t>
            </a:r>
          </a:p>
          <a:p>
            <a:pPr algn="just"/>
            <a:r>
              <a:rPr lang="it-IT" sz="2400" i="1" dirty="0"/>
              <a:t>8 </a:t>
            </a:r>
            <a:r>
              <a:rPr lang="it-IT" sz="2400" i="1" dirty="0" err="1"/>
              <a:t>mars</a:t>
            </a:r>
            <a:r>
              <a:rPr lang="it-IT" sz="2400" i="1" dirty="0"/>
              <a:t> info</a:t>
            </a:r>
          </a:p>
          <a:p>
            <a:pPr algn="just"/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227648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800" i="1" dirty="0"/>
              <a:t/>
            </a:r>
            <a:br>
              <a:rPr lang="it-IT" sz="2800" i="1" dirty="0"/>
            </a:br>
            <a:r>
              <a:rPr lang="it-IT" sz="2800" dirty="0"/>
              <a:t>« </a:t>
            </a:r>
            <a:r>
              <a:rPr lang="it-IT" sz="2800" i="1" dirty="0" err="1"/>
              <a:t>journée</a:t>
            </a:r>
            <a:r>
              <a:rPr lang="it-IT" sz="2800" i="1" dirty="0"/>
              <a:t> </a:t>
            </a:r>
            <a:r>
              <a:rPr lang="it-IT" sz="2800" i="1" dirty="0" err="1"/>
              <a:t>des</a:t>
            </a:r>
            <a:r>
              <a:rPr lang="it-IT" sz="2800" i="1" dirty="0"/>
              <a:t> </a:t>
            </a:r>
            <a:r>
              <a:rPr lang="it-IT" sz="2800" i="1" dirty="0" err="1"/>
              <a:t>droits</a:t>
            </a:r>
            <a:r>
              <a:rPr lang="it-IT" sz="2800" i="1" dirty="0"/>
              <a:t> </a:t>
            </a:r>
            <a:r>
              <a:rPr lang="it-IT" sz="2800" i="1" dirty="0" err="1"/>
              <a:t>des</a:t>
            </a:r>
            <a:r>
              <a:rPr lang="it-IT" sz="2800" i="1" dirty="0"/>
              <a:t> femmes</a:t>
            </a:r>
            <a:r>
              <a:rPr lang="it-IT" sz="2800" dirty="0"/>
              <a:t> » </a:t>
            </a:r>
            <a:r>
              <a:rPr lang="it-IT" sz="2800" dirty="0" err="1"/>
              <a:t>ou</a:t>
            </a:r>
            <a:r>
              <a:rPr lang="it-IT" sz="2800" dirty="0"/>
              <a:t> « </a:t>
            </a:r>
            <a:r>
              <a:rPr lang="it-IT" sz="2800" i="1" dirty="0" err="1"/>
              <a:t>journée</a:t>
            </a:r>
            <a:r>
              <a:rPr lang="it-IT" sz="2800" i="1" dirty="0"/>
              <a:t> de </a:t>
            </a:r>
            <a:r>
              <a:rPr lang="it-IT" sz="2800" i="1" dirty="0" err="1"/>
              <a:t>lutte</a:t>
            </a:r>
            <a:r>
              <a:rPr lang="it-IT" sz="2800" i="1" dirty="0"/>
              <a:t> pour </a:t>
            </a:r>
            <a:r>
              <a:rPr lang="it-IT" sz="2800" i="1" dirty="0" err="1"/>
              <a:t>les</a:t>
            </a:r>
            <a:r>
              <a:rPr lang="it-IT" sz="2800" i="1" dirty="0"/>
              <a:t> </a:t>
            </a:r>
            <a:r>
              <a:rPr lang="it-IT" sz="2800" i="1" dirty="0" err="1"/>
              <a:t>droits</a:t>
            </a:r>
            <a:r>
              <a:rPr lang="it-IT" sz="2800" i="1" dirty="0"/>
              <a:t> </a:t>
            </a:r>
            <a:r>
              <a:rPr lang="it-IT" sz="2800" i="1" dirty="0" err="1"/>
              <a:t>des</a:t>
            </a:r>
            <a:r>
              <a:rPr lang="it-IT" sz="2800" i="1" dirty="0"/>
              <a:t> femmes</a:t>
            </a:r>
            <a:r>
              <a:rPr lang="it-IT" sz="2800" dirty="0"/>
              <a:t> »</a:t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smtClean="0"/>
              <a:t>le</a:t>
            </a:r>
            <a:r>
              <a:rPr lang="it-IT" sz="2400" dirty="0"/>
              <a:t> </a:t>
            </a:r>
            <a:r>
              <a:rPr lang="it-IT" sz="2400" dirty="0" err="1"/>
              <a:t>gouvernement</a:t>
            </a:r>
            <a:r>
              <a:rPr lang="it-IT" sz="2400" dirty="0"/>
              <a:t> </a:t>
            </a:r>
            <a:r>
              <a:rPr lang="it-IT" sz="2400" dirty="0" err="1"/>
              <a:t>français</a:t>
            </a:r>
            <a:r>
              <a:rPr lang="it-IT" sz="2400" dirty="0"/>
              <a:t> de « </a:t>
            </a:r>
            <a:r>
              <a:rPr lang="it-IT" sz="2400" i="1" dirty="0" err="1"/>
              <a:t>journée</a:t>
            </a:r>
            <a:r>
              <a:rPr lang="it-IT" sz="2400" i="1" dirty="0"/>
              <a:t> </a:t>
            </a:r>
            <a:r>
              <a:rPr lang="it-IT" sz="2400" i="1" dirty="0" err="1"/>
              <a:t>des</a:t>
            </a:r>
            <a:r>
              <a:rPr lang="it-IT" sz="2400" i="1" dirty="0"/>
              <a:t> </a:t>
            </a:r>
            <a:r>
              <a:rPr lang="it-IT" sz="2400" i="1" dirty="0" err="1"/>
              <a:t>droits</a:t>
            </a:r>
            <a:r>
              <a:rPr lang="it-IT" sz="2400" i="1" dirty="0"/>
              <a:t> </a:t>
            </a:r>
            <a:r>
              <a:rPr lang="it-IT" sz="2400" i="1" dirty="0" err="1"/>
              <a:t>des</a:t>
            </a:r>
            <a:r>
              <a:rPr lang="it-IT" sz="2400" i="1" dirty="0"/>
              <a:t> femmes</a:t>
            </a:r>
            <a:r>
              <a:rPr lang="it-IT" sz="2400" dirty="0"/>
              <a:t> » et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militantes</a:t>
            </a:r>
            <a:r>
              <a:rPr lang="it-IT" sz="2400" dirty="0"/>
              <a:t> de « </a:t>
            </a:r>
            <a:r>
              <a:rPr lang="it-IT" sz="2400" i="1" dirty="0" err="1"/>
              <a:t>journée</a:t>
            </a:r>
            <a:r>
              <a:rPr lang="it-IT" sz="2400" i="1" dirty="0"/>
              <a:t> de </a:t>
            </a:r>
            <a:r>
              <a:rPr lang="it-IT" sz="2400" i="1" dirty="0" err="1"/>
              <a:t>lutte</a:t>
            </a:r>
            <a:r>
              <a:rPr lang="it-IT" sz="2400" i="1" dirty="0"/>
              <a:t> pour </a:t>
            </a:r>
            <a:r>
              <a:rPr lang="it-IT" sz="2400" i="1" dirty="0" err="1"/>
              <a:t>les</a:t>
            </a:r>
            <a:r>
              <a:rPr lang="it-IT" sz="2400" i="1" dirty="0"/>
              <a:t> </a:t>
            </a:r>
            <a:r>
              <a:rPr lang="it-IT" sz="2400" i="1" dirty="0" err="1"/>
              <a:t>droits</a:t>
            </a:r>
            <a:r>
              <a:rPr lang="it-IT" sz="2400" i="1" dirty="0"/>
              <a:t> </a:t>
            </a:r>
            <a:r>
              <a:rPr lang="it-IT" sz="2400" i="1" dirty="0" err="1"/>
              <a:t>des</a:t>
            </a:r>
            <a:r>
              <a:rPr lang="it-IT" sz="2400" i="1" dirty="0"/>
              <a:t> femmes</a:t>
            </a:r>
            <a:r>
              <a:rPr lang="it-IT" sz="2400" dirty="0"/>
              <a:t> »…</a:t>
            </a:r>
          </a:p>
          <a:p>
            <a:pPr algn="just"/>
            <a:r>
              <a:rPr lang="it-IT" sz="2400" dirty="0" err="1"/>
              <a:t>Cette</a:t>
            </a:r>
            <a:r>
              <a:rPr lang="it-IT" sz="2400" dirty="0"/>
              <a:t> </a:t>
            </a:r>
            <a:r>
              <a:rPr lang="it-IT" sz="2400" dirty="0" err="1"/>
              <a:t>journée</a:t>
            </a:r>
            <a:r>
              <a:rPr lang="it-IT" sz="2400" dirty="0"/>
              <a:t> a une longue histoire et son </a:t>
            </a:r>
            <a:r>
              <a:rPr lang="it-IT" sz="2400" dirty="0" err="1"/>
              <a:t>appellation</a:t>
            </a:r>
            <a:r>
              <a:rPr lang="it-IT" sz="2400" dirty="0"/>
              <a:t> a </a:t>
            </a:r>
            <a:r>
              <a:rPr lang="it-IT" sz="2400" dirty="0" err="1"/>
              <a:t>évolué</a:t>
            </a:r>
            <a:r>
              <a:rPr lang="it-IT" sz="2400" dirty="0"/>
              <a:t> </a:t>
            </a:r>
            <a:r>
              <a:rPr lang="it-IT" sz="2400" dirty="0" err="1"/>
              <a:t>au</a:t>
            </a:r>
            <a:r>
              <a:rPr lang="it-IT" sz="2400" dirty="0"/>
              <a:t> fil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temps</a:t>
            </a:r>
            <a:r>
              <a:rPr lang="it-IT" sz="2400" dirty="0"/>
              <a:t>. Elle reste </a:t>
            </a:r>
            <a:r>
              <a:rPr lang="it-IT" sz="2400" dirty="0" err="1"/>
              <a:t>variable</a:t>
            </a:r>
            <a:r>
              <a:rPr lang="it-IT" sz="2400" dirty="0"/>
              <a:t>, </a:t>
            </a:r>
            <a:r>
              <a:rPr lang="it-IT" sz="2400" dirty="0" err="1"/>
              <a:t>selon</a:t>
            </a:r>
            <a:r>
              <a:rPr lang="it-IT" sz="2400" dirty="0"/>
              <a:t> la langue et l’</a:t>
            </a:r>
            <a:r>
              <a:rPr lang="it-IT" sz="2400" dirty="0" err="1"/>
              <a:t>interlocuteur</a:t>
            </a:r>
            <a:r>
              <a:rPr lang="it-IT" sz="2400" dirty="0"/>
              <a:t>. </a:t>
            </a:r>
            <a:r>
              <a:rPr lang="it-IT" sz="2400" b="1" dirty="0"/>
              <a:t>Mais </a:t>
            </a:r>
            <a:r>
              <a:rPr lang="it-IT" sz="2400" b="1" dirty="0" err="1"/>
              <a:t>les</a:t>
            </a:r>
            <a:r>
              <a:rPr lang="it-IT" sz="2400" b="1" dirty="0"/>
              <a:t> </a:t>
            </a:r>
            <a:r>
              <a:rPr lang="it-IT" sz="2400" b="1" dirty="0" err="1"/>
              <a:t>mots</a:t>
            </a:r>
            <a:r>
              <a:rPr lang="it-IT" sz="2400" b="1" dirty="0"/>
              <a:t> </a:t>
            </a:r>
            <a:r>
              <a:rPr lang="it-IT" sz="2400" b="1" dirty="0" err="1"/>
              <a:t>ont</a:t>
            </a:r>
            <a:r>
              <a:rPr lang="it-IT" sz="2400" b="1" dirty="0"/>
              <a:t> un </a:t>
            </a:r>
            <a:r>
              <a:rPr lang="it-IT" sz="2400" b="1" dirty="0" err="1"/>
              <a:t>sens</a:t>
            </a:r>
            <a:r>
              <a:rPr lang="it-IT" sz="2400" dirty="0"/>
              <a:t>.</a:t>
            </a:r>
          </a:p>
          <a:p>
            <a:pPr algn="just"/>
            <a:r>
              <a:rPr lang="it-IT" sz="2400" i="1" dirty="0"/>
              <a:t>8 </a:t>
            </a:r>
            <a:r>
              <a:rPr lang="it-IT" sz="2400" i="1" dirty="0" err="1"/>
              <a:t>mars</a:t>
            </a:r>
            <a:r>
              <a:rPr lang="it-IT" sz="2400" i="1" dirty="0"/>
              <a:t> info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295032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Le Haut Conseil à l'égalité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CA" sz="2400" dirty="0"/>
              <a:t>Le Haut Conseil à l'égalité entre les femmes et les hommes (HCE) est une instance consultative indépendante française.</a:t>
            </a:r>
          </a:p>
          <a:p>
            <a:pPr algn="just"/>
            <a:r>
              <a:rPr lang="fr-CA" sz="2400" dirty="0"/>
              <a:t>Il est créé par décret du président de la République François Hollande le 3 janvier 2013. </a:t>
            </a:r>
          </a:p>
          <a:p>
            <a:pPr algn="just"/>
            <a:r>
              <a:rPr lang="fr-CA" sz="2400" dirty="0"/>
              <a:t>Le HCE a été inscrit dans la loi relative à l'égalité et la citoyenneté du 27 janvier 2017 qui a renforcé ses missions (article 181). </a:t>
            </a:r>
          </a:p>
          <a:p>
            <a:pPr algn="just"/>
            <a:r>
              <a:rPr lang="fr-CA" sz="2400" dirty="0"/>
              <a:t>Le Haut Conseil à l’</a:t>
            </a:r>
            <a:r>
              <a:rPr lang="fr-CA" sz="2400" dirty="0" err="1"/>
              <a:t>Egalité</a:t>
            </a:r>
            <a:r>
              <a:rPr lang="fr-CA" sz="2400" dirty="0"/>
              <a:t> entre les femmes et les hommes est composé de personnalités nommées par arrêté </a:t>
            </a:r>
            <a:r>
              <a:rPr lang="fr-CA" sz="2400" dirty="0" err="1"/>
              <a:t>du.de</a:t>
            </a:r>
            <a:r>
              <a:rPr lang="fr-CA" sz="2400" dirty="0"/>
              <a:t> la </a:t>
            </a:r>
            <a:r>
              <a:rPr lang="fr-CA" sz="2400" dirty="0" err="1"/>
              <a:t>Premièr.e</a:t>
            </a:r>
            <a:r>
              <a:rPr lang="fr-CA" sz="2400" dirty="0"/>
              <a:t> ministre, sur proposition </a:t>
            </a:r>
            <a:r>
              <a:rPr lang="fr-CA" sz="2400" dirty="0" err="1"/>
              <a:t>du.de</a:t>
            </a:r>
            <a:r>
              <a:rPr lang="fr-CA" sz="2400" dirty="0"/>
              <a:t> la ministre des Droits des femmes.</a:t>
            </a:r>
          </a:p>
        </p:txBody>
      </p:sp>
    </p:spTree>
    <p:extLst>
      <p:ext uri="{BB962C8B-B14F-4D97-AF65-F5344CB8AC3E}">
        <p14:creationId xmlns:p14="http://schemas.microsoft.com/office/powerpoint/2010/main" val="4124909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400" dirty="0"/>
              <a:t>10 RECOMMANDATIONS </a:t>
            </a:r>
            <a:br>
              <a:rPr lang="it-IT" sz="2400" dirty="0"/>
            </a:br>
            <a:r>
              <a:rPr lang="it-IT" sz="2400" dirty="0"/>
              <a:t>pour une </a:t>
            </a:r>
            <a:r>
              <a:rPr lang="it-IT" sz="2400" dirty="0" err="1"/>
              <a:t>communication</a:t>
            </a:r>
            <a:r>
              <a:rPr lang="it-IT" sz="2400" dirty="0"/>
              <a:t> </a:t>
            </a:r>
            <a:r>
              <a:rPr lang="it-IT" sz="2400" dirty="0" err="1"/>
              <a:t>publique</a:t>
            </a:r>
            <a:r>
              <a:rPr lang="it-IT" sz="2400" dirty="0"/>
              <a:t> sans </a:t>
            </a:r>
            <a:r>
              <a:rPr lang="it-IT" sz="2400" dirty="0" err="1"/>
              <a:t>stéréotype</a:t>
            </a:r>
            <a:r>
              <a:rPr lang="it-IT" sz="2400" dirty="0"/>
              <a:t> de </a:t>
            </a:r>
            <a:r>
              <a:rPr lang="it-IT" sz="2400" dirty="0" err="1"/>
              <a:t>sexe</a:t>
            </a: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/>
              <a:t>  </a:t>
            </a:r>
            <a:endParaRPr lang="fr-CA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000" dirty="0"/>
              <a:t>1 </a:t>
            </a:r>
            <a:r>
              <a:rPr lang="it-IT" sz="2000" b="1" dirty="0" err="1"/>
              <a:t>Éliminer</a:t>
            </a:r>
            <a:r>
              <a:rPr lang="it-IT" sz="2000" b="1" dirty="0"/>
              <a:t> </a:t>
            </a:r>
            <a:r>
              <a:rPr lang="it-IT" sz="2000" b="1" dirty="0" err="1"/>
              <a:t>toutes</a:t>
            </a:r>
            <a:r>
              <a:rPr lang="it-IT" sz="2000" b="1" dirty="0"/>
              <a:t> </a:t>
            </a:r>
            <a:r>
              <a:rPr lang="it-IT" sz="2000" b="1" dirty="0" err="1"/>
              <a:t>expressions</a:t>
            </a:r>
            <a:r>
              <a:rPr lang="it-IT" sz="2000" b="1" dirty="0"/>
              <a:t> </a:t>
            </a:r>
            <a:r>
              <a:rPr lang="it-IT" sz="2000" b="1" dirty="0" err="1"/>
              <a:t>sexistes</a:t>
            </a:r>
            <a:r>
              <a:rPr lang="it-IT" sz="2000" b="1" dirty="0"/>
              <a:t> </a:t>
            </a:r>
          </a:p>
          <a:p>
            <a:pPr algn="just"/>
            <a:r>
              <a:rPr lang="it-IT" sz="2000" b="1" dirty="0"/>
              <a:t>2 </a:t>
            </a:r>
            <a:r>
              <a:rPr lang="it-IT" sz="2000" b="1" dirty="0" err="1"/>
              <a:t>Accorder</a:t>
            </a:r>
            <a:r>
              <a:rPr lang="it-IT" sz="2000" b="1" dirty="0"/>
              <a:t> </a:t>
            </a:r>
            <a:r>
              <a:rPr lang="it-IT" sz="2000" b="1" dirty="0" err="1"/>
              <a:t>les</a:t>
            </a:r>
            <a:r>
              <a:rPr lang="it-IT" sz="2000" b="1" dirty="0"/>
              <a:t> </a:t>
            </a:r>
            <a:r>
              <a:rPr lang="it-IT" sz="2000" b="1" dirty="0" err="1"/>
              <a:t>noms</a:t>
            </a:r>
            <a:r>
              <a:rPr lang="it-IT" sz="2000" b="1" dirty="0"/>
              <a:t> de </a:t>
            </a:r>
            <a:r>
              <a:rPr lang="it-IT" sz="2000" b="1" dirty="0" err="1"/>
              <a:t>métiers</a:t>
            </a:r>
            <a:r>
              <a:rPr lang="it-IT" sz="2000" b="1" dirty="0"/>
              <a:t>, </a:t>
            </a:r>
            <a:r>
              <a:rPr lang="it-IT" sz="2000" b="1" dirty="0" err="1"/>
              <a:t>titres</a:t>
            </a:r>
            <a:r>
              <a:rPr lang="it-IT" sz="2000" b="1" dirty="0"/>
              <a:t>, </a:t>
            </a:r>
            <a:r>
              <a:rPr lang="it-IT" sz="2000" b="1" dirty="0" err="1"/>
              <a:t>grades</a:t>
            </a:r>
            <a:r>
              <a:rPr lang="it-IT" sz="2000" b="1" dirty="0"/>
              <a:t> et </a:t>
            </a:r>
            <a:r>
              <a:rPr lang="it-IT" sz="2000" b="1" dirty="0" err="1"/>
              <a:t>fonctions</a:t>
            </a:r>
            <a:r>
              <a:rPr lang="it-IT" sz="2000" b="1" dirty="0"/>
              <a:t> </a:t>
            </a:r>
          </a:p>
          <a:p>
            <a:pPr algn="just"/>
            <a:r>
              <a:rPr lang="it-IT" sz="2000" dirty="0"/>
              <a:t>3 </a:t>
            </a:r>
            <a:r>
              <a:rPr lang="it-IT" sz="2000" b="1" dirty="0"/>
              <a:t>User </a:t>
            </a:r>
            <a:r>
              <a:rPr lang="it-IT" sz="2000" b="1" dirty="0" err="1"/>
              <a:t>du</a:t>
            </a:r>
            <a:r>
              <a:rPr lang="it-IT" sz="2000" b="1" dirty="0"/>
              <a:t> </a:t>
            </a:r>
            <a:r>
              <a:rPr lang="it-IT" sz="2000" b="1" dirty="0" err="1"/>
              <a:t>féminin</a:t>
            </a:r>
            <a:r>
              <a:rPr lang="it-IT" sz="2000" b="1" dirty="0"/>
              <a:t> et </a:t>
            </a:r>
            <a:r>
              <a:rPr lang="it-IT" sz="2000" b="1" dirty="0" err="1"/>
              <a:t>du</a:t>
            </a:r>
            <a:r>
              <a:rPr lang="it-IT" sz="2000" b="1" dirty="0"/>
              <a:t> </a:t>
            </a:r>
            <a:r>
              <a:rPr lang="it-IT" sz="2000" b="1" dirty="0" err="1"/>
              <a:t>masculin</a:t>
            </a:r>
            <a:r>
              <a:rPr lang="it-IT" sz="2000" b="1" dirty="0"/>
              <a:t> </a:t>
            </a:r>
            <a:r>
              <a:rPr lang="it-IT" sz="2000" b="1" dirty="0" err="1"/>
              <a:t>dans</a:t>
            </a:r>
            <a:r>
              <a:rPr lang="it-IT" sz="2000" b="1" dirty="0"/>
              <a:t> </a:t>
            </a:r>
            <a:r>
              <a:rPr lang="it-IT" sz="2000" b="1" dirty="0" err="1"/>
              <a:t>les</a:t>
            </a:r>
            <a:r>
              <a:rPr lang="it-IT" sz="2000" b="1" dirty="0"/>
              <a:t> </a:t>
            </a:r>
            <a:r>
              <a:rPr lang="it-IT" sz="2000" b="1" dirty="0" err="1"/>
              <a:t>messages</a:t>
            </a:r>
            <a:r>
              <a:rPr lang="it-IT" sz="2000" b="1" dirty="0"/>
              <a:t> </a:t>
            </a:r>
            <a:r>
              <a:rPr lang="it-IT" sz="2000" b="1" dirty="0" err="1"/>
              <a:t>adressés</a:t>
            </a:r>
            <a:r>
              <a:rPr lang="it-IT" sz="2000" b="1" dirty="0"/>
              <a:t> à </a:t>
            </a:r>
            <a:r>
              <a:rPr lang="it-IT" sz="2000" b="1" dirty="0" err="1"/>
              <a:t>tous</a:t>
            </a:r>
            <a:r>
              <a:rPr lang="it-IT" sz="2000" b="1" dirty="0"/>
              <a:t> et </a:t>
            </a:r>
            <a:r>
              <a:rPr lang="it-IT" sz="2000" b="1" dirty="0" err="1"/>
              <a:t>toutes</a:t>
            </a:r>
            <a:r>
              <a:rPr lang="it-IT" sz="2000" b="1" dirty="0"/>
              <a:t> </a:t>
            </a:r>
          </a:p>
          <a:p>
            <a:pPr algn="just"/>
            <a:r>
              <a:rPr lang="it-IT" sz="2000" dirty="0"/>
              <a:t>4 </a:t>
            </a:r>
            <a:r>
              <a:rPr lang="it-IT" sz="2000" dirty="0" err="1"/>
              <a:t>Utiliser</a:t>
            </a:r>
            <a:r>
              <a:rPr lang="it-IT" sz="2000" dirty="0"/>
              <a:t> l’</a:t>
            </a:r>
            <a:r>
              <a:rPr lang="it-IT" sz="2000" dirty="0" err="1"/>
              <a:t>ordre</a:t>
            </a:r>
            <a:r>
              <a:rPr lang="it-IT" sz="2000" dirty="0"/>
              <a:t> </a:t>
            </a:r>
            <a:r>
              <a:rPr lang="it-IT" sz="2000" dirty="0" err="1"/>
              <a:t>alphabétique</a:t>
            </a:r>
            <a:r>
              <a:rPr lang="it-IT" sz="2000" dirty="0"/>
              <a:t> </a:t>
            </a:r>
            <a:r>
              <a:rPr lang="it-IT" sz="2000" dirty="0" err="1"/>
              <a:t>lors</a:t>
            </a:r>
            <a:r>
              <a:rPr lang="it-IT" sz="2000" dirty="0"/>
              <a:t> d’une </a:t>
            </a:r>
            <a:r>
              <a:rPr lang="it-IT" sz="2000" dirty="0" err="1"/>
              <a:t>énumération</a:t>
            </a:r>
            <a:r>
              <a:rPr lang="it-IT" sz="2000" dirty="0"/>
              <a:t> </a:t>
            </a:r>
          </a:p>
          <a:p>
            <a:pPr algn="just"/>
            <a:r>
              <a:rPr lang="it-IT" sz="2000" dirty="0"/>
              <a:t>5 </a:t>
            </a:r>
            <a:r>
              <a:rPr lang="it-IT" sz="2000" dirty="0" err="1"/>
              <a:t>Présenter</a:t>
            </a:r>
            <a:r>
              <a:rPr lang="it-IT" sz="2000" dirty="0"/>
              <a:t> </a:t>
            </a:r>
            <a:r>
              <a:rPr lang="it-IT" sz="2000" dirty="0" err="1"/>
              <a:t>intégralement</a:t>
            </a:r>
            <a:r>
              <a:rPr lang="it-IT" sz="2000" dirty="0"/>
              <a:t> l’</a:t>
            </a:r>
            <a:r>
              <a:rPr lang="it-IT" sz="2000" dirty="0" err="1"/>
              <a:t>identité</a:t>
            </a:r>
            <a:r>
              <a:rPr lang="it-IT" sz="2000" dirty="0"/>
              <a:t> </a:t>
            </a:r>
            <a:r>
              <a:rPr lang="it-IT" sz="2000" dirty="0" err="1"/>
              <a:t>des</a:t>
            </a:r>
            <a:r>
              <a:rPr lang="it-IT" sz="2000" dirty="0"/>
              <a:t> femmes et </a:t>
            </a:r>
            <a:r>
              <a:rPr lang="it-IT" sz="2000" dirty="0" err="1"/>
              <a:t>des</a:t>
            </a:r>
            <a:r>
              <a:rPr lang="it-IT" sz="2000" dirty="0"/>
              <a:t> </a:t>
            </a:r>
            <a:r>
              <a:rPr lang="it-IT" sz="2000" dirty="0" err="1"/>
              <a:t>hommes</a:t>
            </a:r>
            <a:r>
              <a:rPr lang="it-IT" sz="2000" dirty="0"/>
              <a:t> </a:t>
            </a:r>
          </a:p>
          <a:p>
            <a:pPr algn="just"/>
            <a:r>
              <a:rPr lang="it-IT" sz="2000" dirty="0"/>
              <a:t>6 Ne </a:t>
            </a:r>
            <a:r>
              <a:rPr lang="it-IT" sz="2000" dirty="0" err="1"/>
              <a:t>pas</a:t>
            </a:r>
            <a:r>
              <a:rPr lang="it-IT" sz="2000" dirty="0"/>
              <a:t> </a:t>
            </a:r>
            <a:r>
              <a:rPr lang="it-IT" sz="2000" dirty="0" err="1"/>
              <a:t>réserver</a:t>
            </a:r>
            <a:r>
              <a:rPr lang="it-IT" sz="2000" dirty="0"/>
              <a:t> </a:t>
            </a:r>
            <a:r>
              <a:rPr lang="it-IT" sz="2000" dirty="0" err="1"/>
              <a:t>aux</a:t>
            </a:r>
            <a:r>
              <a:rPr lang="it-IT" sz="2000" dirty="0"/>
              <a:t> femmes </a:t>
            </a:r>
            <a:r>
              <a:rPr lang="it-IT" sz="2000" dirty="0" err="1"/>
              <a:t>les</a:t>
            </a:r>
            <a:r>
              <a:rPr lang="it-IT" sz="2000" dirty="0"/>
              <a:t> </a:t>
            </a:r>
            <a:r>
              <a:rPr lang="it-IT" sz="2000" dirty="0" err="1"/>
              <a:t>questions</a:t>
            </a:r>
            <a:r>
              <a:rPr lang="it-IT" sz="2000" dirty="0"/>
              <a:t> </a:t>
            </a:r>
            <a:r>
              <a:rPr lang="it-IT" sz="2000" dirty="0" err="1"/>
              <a:t>sur</a:t>
            </a:r>
            <a:r>
              <a:rPr lang="it-IT" sz="2000" dirty="0"/>
              <a:t> la vie </a:t>
            </a:r>
            <a:r>
              <a:rPr lang="it-IT" sz="2000" dirty="0" err="1"/>
              <a:t>personnelle</a:t>
            </a:r>
            <a:r>
              <a:rPr lang="it-IT" sz="2000" dirty="0"/>
              <a:t> </a:t>
            </a:r>
          </a:p>
          <a:p>
            <a:pPr algn="just"/>
            <a:r>
              <a:rPr lang="it-IT" sz="2000" b="1" dirty="0"/>
              <a:t>7Parler «</a:t>
            </a:r>
            <a:r>
              <a:rPr lang="it-IT" sz="2000" b="1" dirty="0" err="1"/>
              <a:t>des</a:t>
            </a:r>
            <a:r>
              <a:rPr lang="it-IT" sz="2000" b="1" dirty="0"/>
              <a:t> femmes» </a:t>
            </a:r>
            <a:r>
              <a:rPr lang="it-IT" sz="2000" b="1" dirty="0" err="1"/>
              <a:t>plutôt</a:t>
            </a:r>
            <a:r>
              <a:rPr lang="it-IT" sz="2000" b="1" dirty="0"/>
              <a:t> </a:t>
            </a:r>
            <a:r>
              <a:rPr lang="it-IT" sz="2000" b="1" dirty="0" err="1"/>
              <a:t>que</a:t>
            </a:r>
            <a:r>
              <a:rPr lang="it-IT" sz="2000" b="1" dirty="0"/>
              <a:t> de «la femme », de la «</a:t>
            </a:r>
            <a:r>
              <a:rPr lang="it-IT" sz="2000" b="1" dirty="0" err="1"/>
              <a:t>journée</a:t>
            </a:r>
            <a:r>
              <a:rPr lang="it-IT" sz="2000" b="1" dirty="0"/>
              <a:t> </a:t>
            </a:r>
            <a:r>
              <a:rPr lang="it-IT" sz="2000" b="1" dirty="0" err="1"/>
              <a:t>internationale</a:t>
            </a:r>
            <a:r>
              <a:rPr lang="it-IT" sz="2000" b="1" dirty="0"/>
              <a:t> </a:t>
            </a:r>
            <a:r>
              <a:rPr lang="it-IT" sz="2000" b="1" dirty="0" err="1"/>
              <a:t>des</a:t>
            </a:r>
            <a:r>
              <a:rPr lang="it-IT" sz="2000" b="1" dirty="0"/>
              <a:t> </a:t>
            </a:r>
            <a:r>
              <a:rPr lang="it-IT" sz="2000" b="1" dirty="0" err="1"/>
              <a:t>droits</a:t>
            </a:r>
            <a:r>
              <a:rPr lang="it-IT" sz="2000" b="1" dirty="0"/>
              <a:t> </a:t>
            </a:r>
            <a:r>
              <a:rPr lang="it-IT" sz="2000" b="1" dirty="0" err="1"/>
              <a:t>des</a:t>
            </a:r>
            <a:r>
              <a:rPr lang="it-IT" sz="2000" b="1" dirty="0"/>
              <a:t> femmes » </a:t>
            </a:r>
            <a:r>
              <a:rPr lang="it-IT" sz="2000" b="1" dirty="0" err="1"/>
              <a:t>plutôt</a:t>
            </a:r>
            <a:r>
              <a:rPr lang="it-IT" sz="2000" b="1" dirty="0"/>
              <a:t> </a:t>
            </a:r>
            <a:r>
              <a:rPr lang="it-IT" sz="2000" b="1" dirty="0" err="1"/>
              <a:t>que</a:t>
            </a:r>
            <a:r>
              <a:rPr lang="it-IT" sz="2000" b="1" dirty="0"/>
              <a:t> de la «</a:t>
            </a:r>
            <a:r>
              <a:rPr lang="it-IT" sz="2000" b="1" dirty="0" err="1"/>
              <a:t>journée</a:t>
            </a:r>
            <a:r>
              <a:rPr lang="it-IT" sz="2000" b="1" dirty="0"/>
              <a:t> de la femme» </a:t>
            </a:r>
            <a:r>
              <a:rPr lang="it-IT" sz="2000" dirty="0"/>
              <a:t>et </a:t>
            </a:r>
            <a:r>
              <a:rPr lang="it-IT" sz="2000" b="1" dirty="0" err="1"/>
              <a:t>des</a:t>
            </a:r>
            <a:r>
              <a:rPr lang="it-IT" sz="2000" b="1" dirty="0"/>
              <a:t> «</a:t>
            </a:r>
            <a:r>
              <a:rPr lang="it-IT" sz="2000" b="1" dirty="0" err="1"/>
              <a:t>droits</a:t>
            </a:r>
            <a:r>
              <a:rPr lang="it-IT" sz="2000" b="1" dirty="0"/>
              <a:t> </a:t>
            </a:r>
            <a:r>
              <a:rPr lang="it-IT" sz="2000" b="1" dirty="0" err="1"/>
              <a:t>humains</a:t>
            </a:r>
            <a:r>
              <a:rPr lang="it-IT" sz="2000" b="1" dirty="0"/>
              <a:t>» </a:t>
            </a:r>
            <a:r>
              <a:rPr lang="it-IT" sz="2000" b="1" dirty="0" err="1"/>
              <a:t>plutôt</a:t>
            </a:r>
            <a:r>
              <a:rPr lang="it-IT" sz="2000" b="1" dirty="0"/>
              <a:t> </a:t>
            </a:r>
            <a:r>
              <a:rPr lang="it-IT" sz="2000" b="1" dirty="0" err="1"/>
              <a:t>que</a:t>
            </a:r>
            <a:r>
              <a:rPr lang="it-IT" sz="2000" b="1" dirty="0"/>
              <a:t> </a:t>
            </a:r>
            <a:r>
              <a:rPr lang="it-IT" sz="2000" b="1" dirty="0" err="1"/>
              <a:t>des</a:t>
            </a:r>
            <a:r>
              <a:rPr lang="it-IT" sz="2000" b="1" dirty="0"/>
              <a:t> «</a:t>
            </a:r>
            <a:r>
              <a:rPr lang="it-IT" sz="2000" b="1" dirty="0" err="1"/>
              <a:t>droits</a:t>
            </a:r>
            <a:r>
              <a:rPr lang="it-IT" sz="2000" b="1" dirty="0"/>
              <a:t> de l’</a:t>
            </a:r>
            <a:r>
              <a:rPr lang="it-IT" sz="2000" b="1" dirty="0" err="1"/>
              <a:t>homme</a:t>
            </a:r>
            <a:r>
              <a:rPr lang="it-IT" sz="2000" b="1" dirty="0"/>
              <a:t>» </a:t>
            </a:r>
          </a:p>
          <a:p>
            <a:pPr algn="just"/>
            <a:r>
              <a:rPr lang="it-IT" sz="2000" dirty="0"/>
              <a:t>8Diversifier </a:t>
            </a:r>
            <a:r>
              <a:rPr lang="it-IT" sz="2000" dirty="0" err="1"/>
              <a:t>les</a:t>
            </a:r>
            <a:r>
              <a:rPr lang="it-IT" sz="2000" dirty="0"/>
              <a:t> </a:t>
            </a:r>
            <a:r>
              <a:rPr lang="it-IT" sz="2000" dirty="0" err="1"/>
              <a:t>représentations</a:t>
            </a:r>
            <a:r>
              <a:rPr lang="it-IT" sz="2000" dirty="0"/>
              <a:t> </a:t>
            </a:r>
            <a:r>
              <a:rPr lang="it-IT" sz="2000" dirty="0" err="1"/>
              <a:t>des</a:t>
            </a:r>
            <a:r>
              <a:rPr lang="it-IT" sz="2000" dirty="0"/>
              <a:t> femmes et </a:t>
            </a:r>
            <a:r>
              <a:rPr lang="it-IT" sz="2000" dirty="0" err="1"/>
              <a:t>des</a:t>
            </a:r>
            <a:r>
              <a:rPr lang="it-IT" sz="2000" dirty="0"/>
              <a:t> </a:t>
            </a:r>
            <a:r>
              <a:rPr lang="it-IT" sz="2000" dirty="0" err="1"/>
              <a:t>hommes</a:t>
            </a:r>
            <a:r>
              <a:rPr lang="it-IT" sz="2000" dirty="0"/>
              <a:t> </a:t>
            </a:r>
          </a:p>
          <a:p>
            <a:pPr algn="just"/>
            <a:r>
              <a:rPr lang="it-IT" sz="2000" dirty="0"/>
              <a:t>9Veiller à </a:t>
            </a:r>
            <a:r>
              <a:rPr lang="it-IT" sz="2000" dirty="0" err="1"/>
              <a:t>équilibrer</a:t>
            </a:r>
            <a:r>
              <a:rPr lang="it-IT" sz="2000" dirty="0"/>
              <a:t> le </a:t>
            </a:r>
            <a:r>
              <a:rPr lang="it-IT" sz="2000" dirty="0" err="1"/>
              <a:t>nombre</a:t>
            </a:r>
            <a:r>
              <a:rPr lang="it-IT" sz="2000" dirty="0"/>
              <a:t> de femmes et d’</a:t>
            </a:r>
            <a:r>
              <a:rPr lang="it-IT" sz="2000" dirty="0" err="1"/>
              <a:t>hommes</a:t>
            </a:r>
            <a:r>
              <a:rPr lang="it-IT" sz="2000" dirty="0"/>
              <a:t> </a:t>
            </a:r>
          </a:p>
          <a:p>
            <a:pPr algn="just"/>
            <a:r>
              <a:rPr lang="it-IT" sz="2000" dirty="0"/>
              <a:t>10 </a:t>
            </a:r>
            <a:r>
              <a:rPr lang="it-IT" sz="2000" dirty="0" err="1"/>
              <a:t>Former</a:t>
            </a:r>
            <a:r>
              <a:rPr lang="it-IT" sz="2000" dirty="0"/>
              <a:t> </a:t>
            </a:r>
            <a:r>
              <a:rPr lang="it-IT" sz="2000" dirty="0" err="1"/>
              <a:t>les</a:t>
            </a:r>
            <a:r>
              <a:rPr lang="it-IT" sz="2000" dirty="0"/>
              <a:t> </a:t>
            </a:r>
            <a:r>
              <a:rPr lang="it-IT" sz="2000" dirty="0" err="1"/>
              <a:t>professionnel.le.s</a:t>
            </a:r>
            <a:r>
              <a:rPr lang="it-IT" sz="2000" dirty="0"/>
              <a:t> et </a:t>
            </a:r>
            <a:r>
              <a:rPr lang="it-IT" sz="2000" dirty="0" err="1"/>
              <a:t>diffuser</a:t>
            </a:r>
            <a:r>
              <a:rPr lang="it-IT" sz="2000" dirty="0"/>
              <a:t> ce guide </a:t>
            </a: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523658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1° Recommandation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400" dirty="0"/>
              <a:t>1  </a:t>
            </a:r>
            <a:r>
              <a:rPr lang="it-IT" sz="2400" dirty="0" err="1"/>
              <a:t>Éliminer</a:t>
            </a:r>
            <a:r>
              <a:rPr lang="it-IT" sz="2400" dirty="0"/>
              <a:t> </a:t>
            </a:r>
            <a:r>
              <a:rPr lang="it-IT" sz="2400" dirty="0" err="1"/>
              <a:t>toutes</a:t>
            </a:r>
            <a:r>
              <a:rPr lang="it-IT" sz="2400" dirty="0"/>
              <a:t> </a:t>
            </a:r>
            <a:r>
              <a:rPr lang="it-IT" sz="2400" dirty="0" err="1"/>
              <a:t>expressions</a:t>
            </a:r>
            <a:r>
              <a:rPr lang="it-IT" sz="2400" dirty="0"/>
              <a:t> </a:t>
            </a:r>
            <a:r>
              <a:rPr lang="it-IT" sz="2400" dirty="0" err="1"/>
              <a:t>telles</a:t>
            </a:r>
            <a:r>
              <a:rPr lang="it-IT" sz="2400" dirty="0"/>
              <a:t> </a:t>
            </a:r>
            <a:r>
              <a:rPr lang="it-IT" sz="2400" dirty="0" err="1"/>
              <a:t>que</a:t>
            </a:r>
            <a:r>
              <a:rPr lang="it-IT" sz="2400" dirty="0"/>
              <a:t> « chef de </a:t>
            </a:r>
            <a:r>
              <a:rPr lang="it-IT" sz="2400" dirty="0" err="1"/>
              <a:t>famille</a:t>
            </a:r>
            <a:r>
              <a:rPr lang="it-IT" sz="2400" dirty="0"/>
              <a:t> », « </a:t>
            </a:r>
            <a:r>
              <a:rPr lang="it-IT" sz="2400" dirty="0" err="1"/>
              <a:t>mademoiselle</a:t>
            </a:r>
            <a:r>
              <a:rPr lang="it-IT" sz="2400" dirty="0"/>
              <a:t> », « </a:t>
            </a:r>
            <a:r>
              <a:rPr lang="it-IT" sz="2400" dirty="0" err="1"/>
              <a:t>nom</a:t>
            </a:r>
            <a:r>
              <a:rPr lang="it-IT" sz="2400" dirty="0"/>
              <a:t> de </a:t>
            </a:r>
            <a:r>
              <a:rPr lang="it-IT" sz="2400" dirty="0" err="1"/>
              <a:t>jeune</a:t>
            </a:r>
            <a:r>
              <a:rPr lang="it-IT" sz="2400" dirty="0"/>
              <a:t> </a:t>
            </a:r>
            <a:r>
              <a:rPr lang="it-IT" sz="2400" dirty="0" err="1"/>
              <a:t>fille</a:t>
            </a:r>
            <a:r>
              <a:rPr lang="it-IT" sz="2400" dirty="0"/>
              <a:t> », « </a:t>
            </a:r>
            <a:r>
              <a:rPr lang="it-IT" sz="2400" dirty="0" err="1"/>
              <a:t>nom</a:t>
            </a:r>
            <a:r>
              <a:rPr lang="it-IT" sz="2400" dirty="0"/>
              <a:t> </a:t>
            </a:r>
            <a:r>
              <a:rPr lang="it-IT" sz="2400" dirty="0" err="1"/>
              <a:t>patronymique</a:t>
            </a:r>
            <a:r>
              <a:rPr lang="it-IT" sz="2400" dirty="0"/>
              <a:t> », « </a:t>
            </a:r>
            <a:r>
              <a:rPr lang="it-IT" sz="2400" dirty="0" err="1"/>
              <a:t>nom</a:t>
            </a:r>
            <a:r>
              <a:rPr lang="it-IT" sz="2400" dirty="0"/>
              <a:t> d’</a:t>
            </a:r>
            <a:r>
              <a:rPr lang="it-IT" sz="2400" dirty="0" err="1"/>
              <a:t>épouse</a:t>
            </a:r>
            <a:r>
              <a:rPr lang="it-IT" sz="2400" dirty="0"/>
              <a:t> et d’</a:t>
            </a:r>
            <a:r>
              <a:rPr lang="it-IT" sz="2400" dirty="0" err="1"/>
              <a:t>époux</a:t>
            </a:r>
            <a:r>
              <a:rPr lang="it-IT" sz="2400" dirty="0"/>
              <a:t> », « en bon </a:t>
            </a:r>
            <a:r>
              <a:rPr lang="it-IT" sz="2400" dirty="0" err="1"/>
              <a:t>père</a:t>
            </a:r>
            <a:r>
              <a:rPr lang="it-IT" sz="2400" dirty="0"/>
              <a:t> de </a:t>
            </a:r>
            <a:r>
              <a:rPr lang="it-IT" sz="2400" dirty="0" err="1"/>
              <a:t>famille</a:t>
            </a:r>
            <a:r>
              <a:rPr lang="it-IT" sz="2400" dirty="0"/>
              <a:t> »</a:t>
            </a:r>
          </a:p>
          <a:p>
            <a:pPr algn="just"/>
            <a:r>
              <a:rPr lang="it-IT" sz="2400" dirty="0" err="1"/>
              <a:t>Pourquoi</a:t>
            </a:r>
            <a:r>
              <a:rPr lang="it-IT" sz="2400" dirty="0"/>
              <a:t> ?Parce </a:t>
            </a:r>
            <a:r>
              <a:rPr lang="it-IT" sz="2400" dirty="0" err="1"/>
              <a:t>que</a:t>
            </a:r>
            <a:r>
              <a:rPr lang="it-IT" sz="2400" dirty="0"/>
              <a:t> </a:t>
            </a:r>
            <a:r>
              <a:rPr lang="it-IT" sz="2400" dirty="0" err="1"/>
              <a:t>ces</a:t>
            </a:r>
            <a:r>
              <a:rPr lang="it-IT" sz="2400" dirty="0"/>
              <a:t> </a:t>
            </a:r>
            <a:r>
              <a:rPr lang="it-IT" sz="2400" dirty="0" err="1"/>
              <a:t>expressions</a:t>
            </a:r>
            <a:r>
              <a:rPr lang="it-IT" sz="2400" dirty="0"/>
              <a:t> </a:t>
            </a:r>
            <a:r>
              <a:rPr lang="it-IT" sz="2400" dirty="0" err="1"/>
              <a:t>ont</a:t>
            </a:r>
            <a:r>
              <a:rPr lang="it-IT" sz="2400" dirty="0"/>
              <a:t> </a:t>
            </a:r>
            <a:r>
              <a:rPr lang="it-IT" sz="2400" dirty="0" err="1"/>
              <a:t>déjà</a:t>
            </a:r>
            <a:r>
              <a:rPr lang="it-IT" sz="2400" dirty="0"/>
              <a:t> </a:t>
            </a:r>
            <a:r>
              <a:rPr lang="it-IT" sz="2400" dirty="0" err="1"/>
              <a:t>été</a:t>
            </a:r>
            <a:r>
              <a:rPr lang="it-IT" sz="2400" dirty="0"/>
              <a:t> </a:t>
            </a:r>
            <a:r>
              <a:rPr lang="it-IT" sz="2400" dirty="0" err="1"/>
              <a:t>bannies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droit</a:t>
            </a:r>
            <a:r>
              <a:rPr lang="it-IT" sz="2400" dirty="0"/>
              <a:t> </a:t>
            </a:r>
            <a:r>
              <a:rPr lang="it-IT" sz="2400" dirty="0" err="1"/>
              <a:t>français</a:t>
            </a:r>
            <a:r>
              <a:rPr lang="it-IT" sz="2400" dirty="0"/>
              <a:t>*. Parce </a:t>
            </a:r>
            <a:r>
              <a:rPr lang="it-IT" sz="2400" dirty="0" err="1"/>
              <a:t>que</a:t>
            </a:r>
            <a:r>
              <a:rPr lang="it-IT" sz="2400" dirty="0"/>
              <a:t> </a:t>
            </a:r>
            <a:r>
              <a:rPr lang="it-IT" sz="2400" dirty="0" err="1"/>
              <a:t>ces</a:t>
            </a:r>
            <a:r>
              <a:rPr lang="it-IT" sz="2400" dirty="0"/>
              <a:t> </a:t>
            </a:r>
            <a:r>
              <a:rPr lang="it-IT" sz="2400" dirty="0" err="1"/>
              <a:t>expressions</a:t>
            </a:r>
            <a:r>
              <a:rPr lang="it-IT" sz="2400" dirty="0"/>
              <a:t> </a:t>
            </a:r>
            <a:r>
              <a:rPr lang="it-IT" sz="2400" dirty="0" err="1"/>
              <a:t>renvoient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femmes et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hommes</a:t>
            </a:r>
            <a:r>
              <a:rPr lang="it-IT" sz="2400" dirty="0"/>
              <a:t> à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rôles</a:t>
            </a:r>
            <a:r>
              <a:rPr lang="it-IT" sz="2400" dirty="0"/>
              <a:t> </a:t>
            </a:r>
            <a:r>
              <a:rPr lang="it-IT" sz="2400" dirty="0" err="1"/>
              <a:t>sociaux</a:t>
            </a:r>
            <a:r>
              <a:rPr lang="it-IT" sz="2400" dirty="0"/>
              <a:t> </a:t>
            </a:r>
            <a:r>
              <a:rPr lang="it-IT" sz="2400" dirty="0" err="1"/>
              <a:t>traditionnels</a:t>
            </a:r>
            <a:r>
              <a:rPr lang="it-IT" sz="2400" dirty="0"/>
              <a:t>.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* </a:t>
            </a:r>
            <a:r>
              <a:rPr lang="it-IT" sz="2400" dirty="0" err="1"/>
              <a:t>Conformément</a:t>
            </a:r>
            <a:r>
              <a:rPr lang="it-IT" sz="2400" dirty="0"/>
              <a:t> à la </a:t>
            </a:r>
            <a:r>
              <a:rPr lang="it-IT" sz="2400" b="1" dirty="0" err="1"/>
              <a:t>Circulaire</a:t>
            </a:r>
            <a:r>
              <a:rPr lang="it-IT" sz="2400" b="1" dirty="0"/>
              <a:t> n°5575/SG </a:t>
            </a:r>
            <a:r>
              <a:rPr lang="it-IT" sz="2400" b="1" dirty="0" err="1"/>
              <a:t>du</a:t>
            </a:r>
            <a:r>
              <a:rPr lang="it-IT" sz="2400" b="1" dirty="0"/>
              <a:t> 21 </a:t>
            </a:r>
            <a:r>
              <a:rPr lang="it-IT" sz="2400" b="1" dirty="0" err="1"/>
              <a:t>février</a:t>
            </a:r>
            <a:r>
              <a:rPr lang="it-IT" sz="2400" b="1" dirty="0"/>
              <a:t> 2012 </a:t>
            </a:r>
            <a:r>
              <a:rPr lang="it-IT" sz="2400" dirty="0"/>
              <a:t>relative à la </a:t>
            </a:r>
            <a:r>
              <a:rPr lang="it-IT" sz="2400" dirty="0" err="1"/>
              <a:t>suppression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termes</a:t>
            </a:r>
            <a:r>
              <a:rPr lang="it-IT" sz="2400" dirty="0"/>
              <a:t> « </a:t>
            </a:r>
            <a:r>
              <a:rPr lang="it-IT" sz="2400" dirty="0" err="1"/>
              <a:t>mademoiselle</a:t>
            </a:r>
            <a:r>
              <a:rPr lang="it-IT" sz="2400" dirty="0"/>
              <a:t> », « </a:t>
            </a:r>
            <a:r>
              <a:rPr lang="it-IT" sz="2400" dirty="0" err="1"/>
              <a:t>nom</a:t>
            </a:r>
            <a:r>
              <a:rPr lang="it-IT" sz="2400" dirty="0"/>
              <a:t> de </a:t>
            </a:r>
            <a:r>
              <a:rPr lang="it-IT" sz="2400" dirty="0" err="1"/>
              <a:t>jeune</a:t>
            </a:r>
            <a:r>
              <a:rPr lang="it-IT" sz="2400" dirty="0"/>
              <a:t> </a:t>
            </a:r>
            <a:r>
              <a:rPr lang="it-IT" sz="2400" dirty="0" err="1"/>
              <a:t>fille</a:t>
            </a:r>
            <a:r>
              <a:rPr lang="it-IT" sz="2400" dirty="0"/>
              <a:t> », « </a:t>
            </a:r>
            <a:r>
              <a:rPr lang="it-IT" sz="2400" dirty="0" err="1"/>
              <a:t>nom</a:t>
            </a:r>
            <a:r>
              <a:rPr lang="it-IT" sz="2400" dirty="0"/>
              <a:t> </a:t>
            </a:r>
            <a:r>
              <a:rPr lang="it-IT" sz="2400" dirty="0" err="1"/>
              <a:t>patronymique</a:t>
            </a:r>
            <a:r>
              <a:rPr lang="it-IT" sz="2400" dirty="0"/>
              <a:t> », « </a:t>
            </a:r>
            <a:r>
              <a:rPr lang="it-IT" sz="2400" dirty="0" err="1"/>
              <a:t>nom</a:t>
            </a:r>
            <a:r>
              <a:rPr lang="it-IT" sz="2400" dirty="0"/>
              <a:t> d’</a:t>
            </a:r>
            <a:r>
              <a:rPr lang="it-IT" sz="2400" dirty="0" err="1"/>
              <a:t>épouse</a:t>
            </a:r>
            <a:r>
              <a:rPr lang="it-IT" sz="2400" dirty="0"/>
              <a:t> » et « </a:t>
            </a:r>
            <a:r>
              <a:rPr lang="it-IT" sz="2400" dirty="0" err="1"/>
              <a:t>nom</a:t>
            </a:r>
            <a:r>
              <a:rPr lang="it-IT" sz="2400" dirty="0"/>
              <a:t> d’</a:t>
            </a:r>
            <a:r>
              <a:rPr lang="it-IT" sz="2400" dirty="0" err="1"/>
              <a:t>époux</a:t>
            </a:r>
            <a:r>
              <a:rPr lang="it-IT" sz="2400" dirty="0"/>
              <a:t> »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formulaires</a:t>
            </a:r>
            <a:r>
              <a:rPr lang="it-IT" sz="2400" dirty="0"/>
              <a:t> et </a:t>
            </a:r>
            <a:r>
              <a:rPr lang="it-IT" sz="2400" dirty="0" err="1"/>
              <a:t>correspondances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administrations</a:t>
            </a:r>
            <a:r>
              <a:rPr lang="it-IT" sz="2400" dirty="0"/>
              <a:t>, à la </a:t>
            </a:r>
            <a:r>
              <a:rPr lang="it-IT" sz="2400" dirty="0" err="1"/>
              <a:t>loi</a:t>
            </a:r>
            <a:r>
              <a:rPr lang="it-IT" sz="2400" dirty="0"/>
              <a:t> n° 70-459 </a:t>
            </a:r>
            <a:r>
              <a:rPr lang="it-IT" sz="2400" dirty="0" err="1"/>
              <a:t>du</a:t>
            </a:r>
            <a:r>
              <a:rPr lang="it-IT" sz="2400" dirty="0"/>
              <a:t> 4 </a:t>
            </a:r>
            <a:r>
              <a:rPr lang="it-IT" sz="2400" dirty="0" err="1"/>
              <a:t>juin</a:t>
            </a:r>
            <a:r>
              <a:rPr lang="it-IT" sz="2400" dirty="0"/>
              <a:t> 1970 relative à l’</a:t>
            </a:r>
            <a:r>
              <a:rPr lang="it-IT" sz="2400" dirty="0" err="1"/>
              <a:t>autorité</a:t>
            </a:r>
            <a:r>
              <a:rPr lang="it-IT" sz="2400" dirty="0"/>
              <a:t> parentale et à la </a:t>
            </a:r>
            <a:r>
              <a:rPr lang="it-IT" sz="2400" dirty="0" err="1"/>
              <a:t>loi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4 </a:t>
            </a:r>
            <a:r>
              <a:rPr lang="it-IT" sz="2400" dirty="0" err="1"/>
              <a:t>août</a:t>
            </a:r>
            <a:r>
              <a:rPr lang="it-IT" sz="2400" dirty="0"/>
              <a:t> 2014 pour l’</a:t>
            </a:r>
            <a:r>
              <a:rPr lang="it-IT" sz="2400" dirty="0" err="1"/>
              <a:t>égalité</a:t>
            </a:r>
            <a:r>
              <a:rPr lang="it-IT" sz="2400" dirty="0"/>
              <a:t> </a:t>
            </a:r>
            <a:r>
              <a:rPr lang="it-IT" sz="2400" dirty="0" err="1"/>
              <a:t>réelle</a:t>
            </a:r>
            <a:r>
              <a:rPr lang="it-IT" sz="2400" dirty="0"/>
              <a:t> </a:t>
            </a:r>
            <a:r>
              <a:rPr lang="it-IT" sz="2400" dirty="0" err="1"/>
              <a:t>entre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femmes et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hommes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2089027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N’</a:t>
            </a:r>
            <a:r>
              <a:rPr lang="it-IT" sz="2400" b="1" dirty="0" err="1"/>
              <a:t>offrez</a:t>
            </a:r>
            <a:r>
              <a:rPr lang="it-IT" sz="2400" b="1" dirty="0"/>
              <a:t> </a:t>
            </a:r>
            <a:r>
              <a:rPr lang="it-IT" sz="2400" b="1" dirty="0" err="1"/>
              <a:t>pas</a:t>
            </a:r>
            <a:r>
              <a:rPr lang="it-IT" sz="2400" b="1" dirty="0"/>
              <a:t> de </a:t>
            </a:r>
            <a:r>
              <a:rPr lang="it-IT" sz="2400" b="1" dirty="0" err="1"/>
              <a:t>fleurs</a:t>
            </a:r>
            <a:r>
              <a:rPr lang="it-IT" sz="2400" b="1"/>
              <a:t/>
            </a:r>
            <a:br>
              <a:rPr lang="it-IT" sz="2400" b="1"/>
            </a:br>
            <a:endParaRPr lang="fr-CA" sz="2400"/>
          </a:p>
        </p:txBody>
      </p:sp>
      <p:pic>
        <p:nvPicPr>
          <p:cNvPr id="4" name="Segnaposto contenuto 3" descr="aadf56a62326e330294e492eadbeeda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94499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err="1">
                <a:latin typeface="Arial" charset="0"/>
                <a:ea typeface="MS PGothic" charset="0"/>
              </a:rPr>
              <a:t>Mot</a:t>
            </a:r>
            <a:r>
              <a:rPr lang="it-IT" sz="2800" dirty="0">
                <a:latin typeface="Arial" charset="0"/>
                <a:ea typeface="MS PGothic" charset="0"/>
              </a:rPr>
              <a:t> (</a:t>
            </a:r>
            <a:r>
              <a:rPr lang="it-IT" sz="2800" dirty="0" err="1">
                <a:latin typeface="Arial" charset="0"/>
                <a:ea typeface="MS PGothic" charset="0"/>
              </a:rPr>
              <a:t>italien</a:t>
            </a:r>
            <a:r>
              <a:rPr lang="it-IT" sz="2800" dirty="0">
                <a:latin typeface="Arial" charset="0"/>
                <a:ea typeface="MS PGothic" charset="0"/>
              </a:rPr>
              <a:t>) à </a:t>
            </a:r>
            <a:r>
              <a:rPr lang="it-IT" sz="2800" dirty="0" err="1">
                <a:latin typeface="Arial" charset="0"/>
                <a:ea typeface="MS PGothic" charset="0"/>
              </a:rPr>
              <a:t>charge</a:t>
            </a:r>
            <a:r>
              <a:rPr lang="it-IT" sz="2800" dirty="0">
                <a:latin typeface="Arial" charset="0"/>
                <a:ea typeface="MS PGothic" charset="0"/>
              </a:rPr>
              <a:t> </a:t>
            </a:r>
            <a:r>
              <a:rPr lang="it-IT" sz="2800" dirty="0" err="1">
                <a:latin typeface="Arial" charset="0"/>
                <a:ea typeface="MS PGothic" charset="0"/>
              </a:rPr>
              <a:t>culturelle</a:t>
            </a:r>
            <a:r>
              <a:rPr lang="it-IT" sz="2800" dirty="0">
                <a:latin typeface="Arial" charset="0"/>
                <a:ea typeface="MS PGothic" charset="0"/>
              </a:rPr>
              <a:t> </a:t>
            </a:r>
            <a:r>
              <a:rPr lang="it-IT" sz="2800" dirty="0" err="1">
                <a:latin typeface="Arial" charset="0"/>
                <a:ea typeface="MS PGothic" charset="0"/>
              </a:rPr>
              <a:t>partagée</a:t>
            </a:r>
            <a:r>
              <a:rPr lang="it-IT" sz="2800" dirty="0">
                <a:latin typeface="Arial" charset="0"/>
                <a:ea typeface="MS PGothic" charset="0"/>
              </a:rPr>
              <a:t> :</a:t>
            </a:r>
            <a:br>
              <a:rPr lang="it-IT" sz="2800" dirty="0">
                <a:latin typeface="Arial" charset="0"/>
                <a:ea typeface="MS PGothic" charset="0"/>
              </a:rPr>
            </a:br>
            <a:r>
              <a:rPr lang="it-IT" sz="2800" dirty="0">
                <a:latin typeface="Arial" charset="0"/>
                <a:ea typeface="MS PGothic" charset="0"/>
              </a:rPr>
              <a:t>le mimosa (</a:t>
            </a:r>
            <a:r>
              <a:rPr lang="it-IT" sz="2800" dirty="0" err="1">
                <a:latin typeface="Arial" charset="0"/>
                <a:ea typeface="MS PGothic" charset="0"/>
              </a:rPr>
              <a:t>fleur</a:t>
            </a:r>
            <a:r>
              <a:rPr lang="it-IT" sz="2800" dirty="0">
                <a:latin typeface="Arial" charset="0"/>
                <a:ea typeface="MS PGothic" charset="0"/>
              </a:rPr>
              <a:t> </a:t>
            </a:r>
            <a:r>
              <a:rPr lang="it-IT" sz="2800" dirty="0" err="1">
                <a:latin typeface="Arial" charset="0"/>
                <a:ea typeface="MS PGothic" charset="0"/>
              </a:rPr>
              <a:t>du</a:t>
            </a:r>
            <a:r>
              <a:rPr lang="it-IT" sz="2800" dirty="0">
                <a:latin typeface="Arial" charset="0"/>
                <a:ea typeface="MS PGothic" charset="0"/>
              </a:rPr>
              <a:t> 8 </a:t>
            </a:r>
            <a:r>
              <a:rPr lang="it-IT" sz="2800" dirty="0" err="1">
                <a:latin typeface="Arial" charset="0"/>
                <a:ea typeface="MS PGothic" charset="0"/>
              </a:rPr>
              <a:t>mars</a:t>
            </a:r>
            <a:r>
              <a:rPr lang="it-IT" sz="2800" dirty="0">
                <a:latin typeface="Arial" charset="0"/>
                <a:ea typeface="MS PGothic" charset="0"/>
              </a:rPr>
              <a:t>)</a:t>
            </a:r>
          </a:p>
        </p:txBody>
      </p:sp>
      <p:pic>
        <p:nvPicPr>
          <p:cNvPr id="322562" name="Segnaposto contenuto 3" descr="italie-le-mimosa-comme-symbole-de-la-journee-de-la-femm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" b="1115"/>
          <a:stretch>
            <a:fillRect/>
          </a:stretch>
        </p:blipFill>
        <p:spPr/>
      </p:pic>
      <p:sp>
        <p:nvSpPr>
          <p:cNvPr id="3" name="Rettangolo 2"/>
          <p:cNvSpPr/>
          <p:nvPr/>
        </p:nvSpPr>
        <p:spPr>
          <a:xfrm>
            <a:off x="4406570" y="3244334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dirty="0"/>
              <a:t>CC</a:t>
            </a:r>
          </a:p>
        </p:txBody>
      </p:sp>
    </p:spTree>
    <p:extLst>
      <p:ext uri="{BB962C8B-B14F-4D97-AF65-F5344CB8AC3E}">
        <p14:creationId xmlns:p14="http://schemas.microsoft.com/office/powerpoint/2010/main" val="29190337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latin typeface="Arial" charset="0"/>
                <a:ea typeface="MS PGothic" charset="0"/>
                <a:cs typeface="MS PGothic" charset="0"/>
              </a:rPr>
              <a:t>Mots à CCP </a:t>
            </a:r>
            <a:endParaRPr lang="it-IT" sz="2800" dirty="0">
              <a:latin typeface="Arial" charset="0"/>
              <a:ea typeface="MS PGothic" charset="0"/>
            </a:endParaRPr>
          </a:p>
        </p:txBody>
      </p:sp>
      <p:sp>
        <p:nvSpPr>
          <p:cNvPr id="89091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dirty="0">
                <a:latin typeface="Arial" charset="0"/>
                <a:ea typeface="MS PGothic" charset="0"/>
                <a:cs typeface="MS PGothic" charset="0"/>
              </a:rPr>
              <a:t>Des mots à charge culturelle partagée qui présentent une valeur ajoutée à leur définition sémantique. </a:t>
            </a:r>
          </a:p>
        </p:txBody>
      </p:sp>
    </p:spTree>
    <p:extLst>
      <p:ext uri="{BB962C8B-B14F-4D97-AF65-F5344CB8AC3E}">
        <p14:creationId xmlns:p14="http://schemas.microsoft.com/office/powerpoint/2010/main" val="3409183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400" dirty="0" smtClean="0"/>
              <a:t>Pourquoi d’après vous les ou la ?</a:t>
            </a:r>
          </a:p>
          <a:p>
            <a:endParaRPr lang="fr-CA" sz="2400" dirty="0" smtClean="0"/>
          </a:p>
          <a:p>
            <a:r>
              <a:rPr lang="fr-CA" sz="2400" dirty="0" smtClean="0"/>
              <a:t>au pluriel pour considérer toutes les femmes</a:t>
            </a:r>
          </a:p>
          <a:p>
            <a:r>
              <a:rPr lang="fr-CA" sz="2400" dirty="0" smtClean="0"/>
              <a:t>singulier on fait une distinction entre un être</a:t>
            </a:r>
          </a:p>
          <a:p>
            <a:pPr marL="0" indent="0">
              <a:buNone/>
            </a:pPr>
            <a:r>
              <a:rPr lang="fr-CA" sz="2400" dirty="0" smtClean="0"/>
              <a:t> humain et toutes les femmes</a:t>
            </a:r>
          </a:p>
          <a:p>
            <a:pPr marL="0" indent="0">
              <a:buNone/>
            </a:pPr>
            <a:endParaRPr lang="fr-CA" sz="2400" dirty="0"/>
          </a:p>
          <a:p>
            <a:pPr marL="0" indent="0">
              <a:buNone/>
            </a:pPr>
            <a:r>
              <a:rPr lang="fr-CA" sz="2400" dirty="0" smtClean="0"/>
              <a:t>au pluriel la recherche de l’unité: c’est mieux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4203014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 smtClean="0"/>
              <a:t>L’écriture </a:t>
            </a:r>
            <a:r>
              <a:rPr lang="fr-CA" sz="2800" dirty="0"/>
              <a:t>inclusive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dirty="0"/>
              <a:t>Les promoteurs de l'écriture </a:t>
            </a:r>
            <a:r>
              <a:rPr lang="fr-FR" sz="2400" dirty="0" smtClean="0"/>
              <a:t>inclusive </a:t>
            </a:r>
            <a:r>
              <a:rPr lang="fr-FR" sz="2400" dirty="0"/>
              <a:t>défendent qu'elle promeut simplement </a:t>
            </a:r>
            <a:r>
              <a:rPr lang="fr-FR" sz="2400" b="1" dirty="0"/>
              <a:t>l'égalité entre les hommes et les femmes,</a:t>
            </a:r>
            <a:r>
              <a:rPr lang="fr-FR" sz="2400" dirty="0"/>
              <a:t> en évitant de rendre ces dernières invisibles ou moins importantes dans les écrits et</a:t>
            </a:r>
            <a:r>
              <a:rPr lang="fr-FR" sz="2400" b="1" dirty="0"/>
              <a:t> en retirant au masculin son caractère générique.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173959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 smtClean="0"/>
              <a:t>l’écriture </a:t>
            </a:r>
            <a:r>
              <a:rPr lang="fr-CA" sz="2800" dirty="0"/>
              <a:t>inclusive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Le </a:t>
            </a:r>
            <a:r>
              <a:rPr lang="it-IT" sz="2400" dirty="0" err="1"/>
              <a:t>but</a:t>
            </a:r>
            <a:r>
              <a:rPr lang="it-IT" sz="2400" dirty="0"/>
              <a:t> de </a:t>
            </a:r>
            <a:r>
              <a:rPr lang="it-IT" sz="2400" dirty="0" err="1"/>
              <a:t>cette</a:t>
            </a:r>
            <a:r>
              <a:rPr lang="it-IT" sz="2400" dirty="0"/>
              <a:t> </a:t>
            </a:r>
            <a:r>
              <a:rPr lang="it-IT" sz="2400" dirty="0" err="1"/>
              <a:t>proposition</a:t>
            </a:r>
            <a:r>
              <a:rPr lang="it-IT" sz="2400" dirty="0"/>
              <a:t> de </a:t>
            </a:r>
            <a:r>
              <a:rPr lang="it-IT" sz="2400" dirty="0" err="1"/>
              <a:t>loi</a:t>
            </a:r>
            <a:r>
              <a:rPr lang="it-IT" sz="2400" dirty="0"/>
              <a:t>, </a:t>
            </a:r>
            <a:r>
              <a:rPr lang="it-IT" sz="2400" dirty="0" err="1"/>
              <a:t>essentiellement</a:t>
            </a:r>
            <a:r>
              <a:rPr lang="it-IT" sz="2400" dirty="0"/>
              <a:t> </a:t>
            </a:r>
            <a:r>
              <a:rPr lang="it-IT" sz="2400" dirty="0" err="1"/>
              <a:t>symbolique</a:t>
            </a:r>
            <a:r>
              <a:rPr lang="it-IT" sz="2400" dirty="0"/>
              <a:t>, est de </a:t>
            </a:r>
            <a:r>
              <a:rPr lang="it-IT" sz="2400" dirty="0" err="1"/>
              <a:t>pousser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ministres</a:t>
            </a:r>
            <a:r>
              <a:rPr lang="it-IT" sz="2400" dirty="0"/>
              <a:t> à s'</a:t>
            </a:r>
            <a:r>
              <a:rPr lang="it-IT" sz="2400" dirty="0" err="1"/>
              <a:t>emparer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sujet</a:t>
            </a:r>
            <a:r>
              <a:rPr lang="it-IT" sz="2400" dirty="0"/>
              <a:t>, "</a:t>
            </a:r>
            <a:r>
              <a:rPr lang="it-IT" sz="2400" dirty="0">
                <a:solidFill>
                  <a:srgbClr val="FF0000"/>
                </a:solidFill>
              </a:rPr>
              <a:t>à l'instar d'Edouard </a:t>
            </a:r>
            <a:r>
              <a:rPr lang="it-IT" sz="2400" dirty="0"/>
              <a:t>Philippe en 2017", </a:t>
            </a:r>
            <a:r>
              <a:rPr lang="it-IT" sz="2400" dirty="0" err="1"/>
              <a:t>déclare</a:t>
            </a:r>
            <a:r>
              <a:rPr lang="it-IT" sz="2400" dirty="0"/>
              <a:t> François </a:t>
            </a:r>
            <a:r>
              <a:rPr lang="it-IT" sz="2400" dirty="0" err="1"/>
              <a:t>Jolivet</a:t>
            </a:r>
            <a:r>
              <a:rPr lang="it-IT" sz="2400" dirty="0"/>
              <a:t>. </a:t>
            </a:r>
            <a:r>
              <a:rPr lang="it-IT" sz="2400" b="1" dirty="0" err="1"/>
              <a:t>Dans</a:t>
            </a:r>
            <a:r>
              <a:rPr lang="it-IT" sz="2400" b="1" dirty="0"/>
              <a:t> une </a:t>
            </a:r>
            <a:r>
              <a:rPr lang="it-IT" sz="2400" b="1" dirty="0" err="1"/>
              <a:t>circulaire</a:t>
            </a:r>
            <a:r>
              <a:rPr lang="it-IT" sz="2400" b="1" dirty="0"/>
              <a:t> </a:t>
            </a:r>
            <a:r>
              <a:rPr lang="it-IT" sz="2400" b="1" dirty="0" err="1"/>
              <a:t>du</a:t>
            </a:r>
            <a:r>
              <a:rPr lang="it-IT" sz="2400" b="1" dirty="0"/>
              <a:t> 21 </a:t>
            </a:r>
            <a:r>
              <a:rPr lang="it-IT" sz="2400" b="1" dirty="0" err="1"/>
              <a:t>janvier</a:t>
            </a:r>
            <a:r>
              <a:rPr lang="it-IT" sz="2400" b="1" dirty="0"/>
              <a:t> 2017</a:t>
            </a:r>
            <a:r>
              <a:rPr lang="it-IT" sz="2400" dirty="0"/>
              <a:t>, l'ancien Premier ministre </a:t>
            </a:r>
            <a:r>
              <a:rPr lang="it-IT" sz="2400" dirty="0" err="1"/>
              <a:t>avait</a:t>
            </a:r>
            <a:r>
              <a:rPr lang="it-IT" sz="2400" dirty="0"/>
              <a:t> en </a:t>
            </a:r>
            <a:r>
              <a:rPr lang="it-IT" sz="2400" dirty="0" err="1"/>
              <a:t>effet</a:t>
            </a:r>
            <a:r>
              <a:rPr lang="it-IT" sz="2400" dirty="0"/>
              <a:t> "</a:t>
            </a:r>
            <a:r>
              <a:rPr lang="it-IT" sz="2400" dirty="0" err="1"/>
              <a:t>invité</a:t>
            </a:r>
            <a:r>
              <a:rPr lang="it-IT" sz="2400" dirty="0"/>
              <a:t>"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ministres</a:t>
            </a:r>
            <a:r>
              <a:rPr lang="it-IT" sz="2400" dirty="0"/>
              <a:t>, "en </a:t>
            </a:r>
            <a:r>
              <a:rPr lang="it-IT" sz="2400" dirty="0" err="1"/>
              <a:t>particulier</a:t>
            </a:r>
            <a:r>
              <a:rPr lang="it-IT" sz="2400" dirty="0"/>
              <a:t> pour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textes</a:t>
            </a:r>
            <a:r>
              <a:rPr lang="it-IT" sz="2400" dirty="0"/>
              <a:t> </a:t>
            </a:r>
            <a:r>
              <a:rPr lang="it-IT" sz="2400" dirty="0" err="1"/>
              <a:t>destinés</a:t>
            </a:r>
            <a:r>
              <a:rPr lang="it-IT" sz="2400" dirty="0"/>
              <a:t> à </a:t>
            </a:r>
            <a:r>
              <a:rPr lang="it-IT" sz="2400" dirty="0" err="1"/>
              <a:t>être</a:t>
            </a:r>
            <a:r>
              <a:rPr lang="it-IT" sz="2400" dirty="0"/>
              <a:t> </a:t>
            </a:r>
            <a:r>
              <a:rPr lang="it-IT" sz="2400" dirty="0" err="1"/>
              <a:t>publiés</a:t>
            </a:r>
            <a:r>
              <a:rPr lang="it-IT" sz="2400" dirty="0"/>
              <a:t> </a:t>
            </a:r>
            <a:r>
              <a:rPr lang="it-IT" sz="2400" dirty="0" err="1"/>
              <a:t>au</a:t>
            </a:r>
            <a:r>
              <a:rPr lang="it-IT" sz="2400" dirty="0"/>
              <a:t> Journal </a:t>
            </a:r>
            <a:r>
              <a:rPr lang="it-IT" sz="2400" dirty="0" err="1"/>
              <a:t>officiel</a:t>
            </a:r>
            <a:r>
              <a:rPr lang="it-IT" sz="2400" dirty="0"/>
              <a:t> de la </a:t>
            </a:r>
            <a:r>
              <a:rPr lang="it-IT" sz="2400" dirty="0" err="1"/>
              <a:t>République</a:t>
            </a:r>
            <a:r>
              <a:rPr lang="it-IT" sz="2400" dirty="0"/>
              <a:t> </a:t>
            </a:r>
            <a:r>
              <a:rPr lang="it-IT" sz="2400" dirty="0" err="1"/>
              <a:t>française</a:t>
            </a:r>
            <a:r>
              <a:rPr lang="it-IT" sz="2400" dirty="0"/>
              <a:t>, à ne </a:t>
            </a:r>
            <a:r>
              <a:rPr lang="it-IT" sz="2400" dirty="0" err="1"/>
              <a:t>pas</a:t>
            </a:r>
            <a:r>
              <a:rPr lang="it-IT" sz="2400" dirty="0"/>
              <a:t> </a:t>
            </a:r>
            <a:r>
              <a:rPr lang="it-IT" sz="2400" dirty="0" err="1"/>
              <a:t>faire</a:t>
            </a:r>
            <a:r>
              <a:rPr lang="it-IT" sz="2400" dirty="0"/>
              <a:t> </a:t>
            </a:r>
            <a:r>
              <a:rPr lang="it-IT" sz="2400" dirty="0" err="1"/>
              <a:t>usage</a:t>
            </a:r>
            <a:r>
              <a:rPr lang="it-IT" sz="2400" dirty="0"/>
              <a:t> de l'</a:t>
            </a:r>
            <a:r>
              <a:rPr lang="it-IT" sz="2400" dirty="0" err="1"/>
              <a:t>écriture</a:t>
            </a:r>
            <a:r>
              <a:rPr lang="it-IT" sz="2400" dirty="0"/>
              <a:t> dite inclusive".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38728554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 smtClean="0"/>
              <a:t>l’écriture </a:t>
            </a:r>
            <a:r>
              <a:rPr lang="fr-CA" sz="2800" dirty="0"/>
              <a:t>inclusive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sz="2400" b="1" dirty="0"/>
              <a:t>1. Exprimer à la fois le masculin et le féminin dès qu'on parle d'un groupe :</a:t>
            </a:r>
            <a:r>
              <a:rPr lang="fr-FR" sz="2400" dirty="0"/>
              <a:t> c'est le </a:t>
            </a:r>
            <a:r>
              <a:rPr lang="fr-FR" sz="2400" b="1" dirty="0"/>
              <a:t>point le plus controversé </a:t>
            </a:r>
            <a:r>
              <a:rPr lang="fr-FR" sz="2400" dirty="0"/>
              <a:t>de l'écriture inclusive. Afin de souligner la présence à la fois des hommes et des femmes dans un groupe donné, l'écriture inclusive marque d'un </a:t>
            </a:r>
            <a:r>
              <a:rPr lang="fr-FR" sz="2400" b="1" dirty="0"/>
              <a:t>point médian</a:t>
            </a:r>
            <a:r>
              <a:rPr lang="fr-FR" sz="2400" dirty="0"/>
              <a:t> les différences de genre. Il est taxé d'"illisible" par ses détracteurs. Dans les faits, il est donc préconisé d'écrire "</a:t>
            </a:r>
            <a:r>
              <a:rPr lang="fr-FR" sz="2400" dirty="0" err="1"/>
              <a:t>un·e</a:t>
            </a:r>
            <a:r>
              <a:rPr lang="fr-FR" sz="2400" dirty="0"/>
              <a:t> </a:t>
            </a:r>
            <a:r>
              <a:rPr lang="fr-FR" sz="2400" dirty="0" err="1"/>
              <a:t>apprenti·e</a:t>
            </a:r>
            <a:r>
              <a:rPr lang="fr-FR" sz="2400" dirty="0"/>
              <a:t>" ou "les </a:t>
            </a:r>
            <a:r>
              <a:rPr lang="fr-FR" sz="2400" dirty="0" err="1"/>
              <a:t>ingénieur·es</a:t>
            </a:r>
            <a:r>
              <a:rPr lang="fr-FR" sz="2400" dirty="0"/>
              <a:t>", "les </a:t>
            </a:r>
            <a:r>
              <a:rPr lang="fr-FR" sz="2400" dirty="0" err="1"/>
              <a:t>électeur.rices</a:t>
            </a:r>
            <a:r>
              <a:rPr lang="fr-FR" sz="2400" dirty="0"/>
              <a:t>" ou "</a:t>
            </a:r>
            <a:r>
              <a:rPr lang="fr-FR" sz="2400" dirty="0" err="1"/>
              <a:t>créatif·ive</a:t>
            </a:r>
            <a:r>
              <a:rPr lang="fr-FR" sz="2400" dirty="0"/>
              <a:t>". </a:t>
            </a:r>
            <a:br>
              <a:rPr lang="fr-FR" sz="2400" dirty="0"/>
            </a:br>
            <a:r>
              <a:rPr lang="fr-FR" sz="2400" dirty="0"/>
              <a:t>D'autres solutions existent en dehors du point médian. L'emploi d'un </a:t>
            </a:r>
            <a:r>
              <a:rPr lang="fr-FR" sz="2400" b="1" dirty="0"/>
              <a:t>terme épicène </a:t>
            </a:r>
            <a:r>
              <a:rPr lang="fr-FR" sz="2400" dirty="0"/>
              <a:t>peut être privilégié pour désigner un groupe, soit un mot englobant les deux genres : "les élèves", "les personnes candidates", "les volontaires". On peut autrement recourir à la </a:t>
            </a:r>
            <a:r>
              <a:rPr lang="fr-FR" sz="2400" b="1" dirty="0"/>
              <a:t>double flexion, </a:t>
            </a:r>
            <a:r>
              <a:rPr lang="fr-FR" sz="2400" dirty="0"/>
              <a:t>c'est-à-dire accoler le féminin et le masculin d'un même mot : "les agriculteurs et les agricultrices", "celles et ceux", "les Françaises et les Français"...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7512339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Observations hebdomadaires</a:t>
            </a:r>
            <a:br>
              <a:rPr lang="fr-CA" sz="2800" dirty="0"/>
            </a:br>
            <a:r>
              <a:rPr lang="fr-CA" sz="2800" dirty="0"/>
              <a:t>écriture inclusive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2. </a:t>
            </a:r>
            <a:r>
              <a:rPr lang="fr-FR" sz="2400" b="1" dirty="0"/>
              <a:t>Accorder les métiers, fonctions, grades et titres :</a:t>
            </a:r>
            <a:r>
              <a:rPr lang="fr-FR" sz="2400" dirty="0"/>
              <a:t> plus simplement, l'écriture inclusive consiste à féminiser tous les noms de profession, le plus souvent en ajoutant un "e" à la fin des mots. On parle donc d'une "jardinière", "principale", "cheminote", ou à défaut, d'une "chercheuse", d'une "carreleuse".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3466786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Observations hebdomadaires</a:t>
            </a:r>
            <a:br>
              <a:rPr lang="fr-CA" sz="2800" dirty="0"/>
            </a:br>
            <a:r>
              <a:rPr lang="fr-CA" sz="2800" dirty="0"/>
              <a:t>écriture inclusive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sz="2400" dirty="0"/>
              <a:t>3. </a:t>
            </a:r>
            <a:r>
              <a:rPr lang="fr-FR" sz="2400" b="1" dirty="0"/>
              <a:t>Accorder l'adjectif avec le sujet le plus proche, et non au masculin :</a:t>
            </a:r>
            <a:r>
              <a:rPr lang="fr-FR" sz="2400" dirty="0"/>
              <a:t> </a:t>
            </a:r>
            <a:r>
              <a:rPr lang="fr-FR" sz="2400" b="1" dirty="0"/>
              <a:t>"le masculin l'emporte sur le féminin" </a:t>
            </a:r>
            <a:r>
              <a:rPr lang="fr-FR" sz="2400" dirty="0"/>
              <a:t>est la règle au pluriel dès qu'un groupe comprend au moins un homme. Les défenseurs de l'écriture inclusive souhaitent y mettre fin par l'accord de </a:t>
            </a:r>
            <a:r>
              <a:rPr lang="fr-FR" sz="2400" dirty="0" err="1" smtClean="0"/>
              <a:t>éé</a:t>
            </a:r>
            <a:r>
              <a:rPr lang="fr-FR" sz="2400" dirty="0"/>
              <a:t>, qui s'attache au sujet le plus proche. On dira ainsi "les villages et les villes sont belles" ou "les pays et régions étrangères". A noter que la règle actuelle n'a pas toujours existé, comme le rappelle sur </a:t>
            </a:r>
            <a:r>
              <a:rPr lang="fr-FR" sz="2400" dirty="0">
                <a:hlinkClick r:id="rId2"/>
              </a:rPr>
              <a:t>Europe 1</a:t>
            </a:r>
            <a:r>
              <a:rPr lang="fr-FR" sz="2400" dirty="0"/>
              <a:t> Eliane </a:t>
            </a:r>
            <a:r>
              <a:rPr lang="fr-FR" sz="2400" dirty="0" err="1"/>
              <a:t>Viennot</a:t>
            </a:r>
            <a:r>
              <a:rPr lang="fr-FR" sz="2400" dirty="0"/>
              <a:t>,</a:t>
            </a:r>
            <a:r>
              <a:rPr lang="fr-FR" sz="2400" b="1" dirty="0"/>
              <a:t> professeur </a:t>
            </a:r>
            <a:r>
              <a:rPr lang="fr-FR" sz="2400" dirty="0"/>
              <a:t>de l'Université de Saint-Etienne et promotrice de l'écriture inclusive : ""Elle a été mise au point au 17e siècle. D'ailleurs, à cette époque-là, on ne disait pas exactement cette formule, mais </a:t>
            </a:r>
            <a:r>
              <a:rPr lang="fr-FR" sz="2400" b="1" dirty="0"/>
              <a:t>'le genre le plus noble s'impose lorsque les deux genres sont en présence'</a:t>
            </a:r>
            <a:r>
              <a:rPr lang="fr-FR" sz="2400" dirty="0"/>
              <a:t>. Ça veut tout dire."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2693407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Observations hebdomadaires</a:t>
            </a:r>
            <a:br>
              <a:rPr lang="fr-CA" sz="2800" dirty="0"/>
            </a:br>
            <a:r>
              <a:rPr lang="fr-CA" sz="2800" dirty="0"/>
              <a:t>écriture inclusive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4. </a:t>
            </a:r>
            <a:r>
              <a:rPr lang="fr-FR" sz="2400" b="1" dirty="0"/>
              <a:t>Eviter les termes génériques comme "droits de l'Homme" :</a:t>
            </a:r>
            <a:r>
              <a:rPr lang="fr-FR" sz="2400" dirty="0"/>
              <a:t> l'écriture inclusive proscrit enfin les antonomases du nom commun, c'est-à-dire tous les noms commençant à l'écrit par une majuscule. On parlera ainsi de "droits humains" ou de "droits de la personne humaine" plutôt que de "droits de l'Homme".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9680830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L'</a:t>
            </a:r>
            <a:r>
              <a:rPr lang="it-IT" sz="2800" dirty="0" err="1"/>
              <a:t>écriture</a:t>
            </a:r>
            <a:r>
              <a:rPr lang="it-IT" sz="2800" dirty="0"/>
              <a:t> inclusive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L'</a:t>
            </a:r>
            <a:r>
              <a:rPr lang="it-IT" sz="2400" dirty="0" err="1"/>
              <a:t>écriture</a:t>
            </a:r>
            <a:r>
              <a:rPr lang="it-IT" sz="2400" dirty="0"/>
              <a:t> inclusive </a:t>
            </a:r>
            <a:r>
              <a:rPr lang="it-IT" sz="2400" dirty="0" err="1"/>
              <a:t>désigne</a:t>
            </a:r>
            <a:r>
              <a:rPr lang="it-IT" sz="2400" dirty="0"/>
              <a:t> l'ensemble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attentions</a:t>
            </a:r>
            <a:r>
              <a:rPr lang="it-IT" sz="2400" dirty="0"/>
              <a:t> </a:t>
            </a:r>
            <a:r>
              <a:rPr lang="it-IT" sz="2400" dirty="0" err="1"/>
              <a:t>graphiques</a:t>
            </a:r>
            <a:r>
              <a:rPr lang="it-IT" sz="2400" dirty="0"/>
              <a:t>, </a:t>
            </a:r>
            <a:r>
              <a:rPr lang="it-IT" sz="2400" dirty="0" err="1"/>
              <a:t>lexicales</a:t>
            </a:r>
            <a:r>
              <a:rPr lang="it-IT" sz="2400" dirty="0"/>
              <a:t> et </a:t>
            </a:r>
            <a:r>
              <a:rPr lang="it-IT" sz="2400" dirty="0" err="1"/>
              <a:t>syntaxiques</a:t>
            </a:r>
            <a:r>
              <a:rPr lang="it-IT" sz="2400" dirty="0"/>
              <a:t> qui </a:t>
            </a:r>
            <a:r>
              <a:rPr lang="it-IT" sz="2400" dirty="0" err="1"/>
              <a:t>permettent</a:t>
            </a:r>
            <a:r>
              <a:rPr lang="it-IT" sz="2400" dirty="0"/>
              <a:t> d'</a:t>
            </a:r>
            <a:r>
              <a:rPr lang="it-IT" sz="2400" dirty="0" err="1"/>
              <a:t>assurer</a:t>
            </a:r>
            <a:r>
              <a:rPr lang="it-IT" sz="2400" dirty="0"/>
              <a:t> une égalité de </a:t>
            </a:r>
            <a:r>
              <a:rPr lang="it-IT" sz="2400" dirty="0" err="1"/>
              <a:t>représentations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deux</a:t>
            </a:r>
            <a:r>
              <a:rPr lang="it-IT" sz="2400" dirty="0"/>
              <a:t> </a:t>
            </a:r>
            <a:r>
              <a:rPr lang="it-IT" sz="2400" dirty="0" err="1"/>
              <a:t>sexes</a:t>
            </a:r>
            <a:r>
              <a:rPr lang="it-IT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873059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mais l'</a:t>
            </a:r>
            <a:r>
              <a:rPr lang="it-IT" sz="2800" dirty="0" err="1" smtClean="0"/>
              <a:t>écriture</a:t>
            </a:r>
            <a:r>
              <a:rPr lang="it-IT" sz="2800" dirty="0" smtClean="0"/>
              <a:t> inclusive </a:t>
            </a:r>
            <a:r>
              <a:rPr lang="it-IT" sz="2800" dirty="0" err="1" smtClean="0"/>
              <a:t>dérange</a:t>
            </a:r>
            <a:r>
              <a:rPr lang="mr-IN" sz="2800" dirty="0" smtClean="0"/>
              <a:t>…</a:t>
            </a:r>
            <a:endParaRPr lang="fr-CA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smtClean="0"/>
              <a:t>60 </a:t>
            </a:r>
            <a:r>
              <a:rPr lang="it-IT" sz="2400" dirty="0" err="1"/>
              <a:t>députés</a:t>
            </a:r>
            <a:r>
              <a:rPr lang="it-IT" sz="2400" dirty="0"/>
              <a:t> </a:t>
            </a:r>
            <a:r>
              <a:rPr lang="it-IT" sz="2400" dirty="0" err="1"/>
              <a:t>ont</a:t>
            </a:r>
            <a:r>
              <a:rPr lang="it-IT" sz="2400" dirty="0"/>
              <a:t> </a:t>
            </a:r>
            <a:r>
              <a:rPr lang="it-IT" sz="2400" dirty="0" err="1"/>
              <a:t>signé</a:t>
            </a:r>
            <a:r>
              <a:rPr lang="it-IT" sz="2400" dirty="0"/>
              <a:t> une </a:t>
            </a:r>
            <a:r>
              <a:rPr lang="it-IT" sz="2400" dirty="0" err="1"/>
              <a:t>proposition</a:t>
            </a:r>
            <a:r>
              <a:rPr lang="it-IT" sz="2400" dirty="0"/>
              <a:t> de </a:t>
            </a:r>
            <a:r>
              <a:rPr lang="it-IT" sz="2400" dirty="0" err="1"/>
              <a:t>loi</a:t>
            </a:r>
            <a:r>
              <a:rPr lang="it-IT" sz="2400" dirty="0"/>
              <a:t> pour l'interdire </a:t>
            </a:r>
            <a:r>
              <a:rPr lang="it-IT" sz="2400" dirty="0" err="1"/>
              <a:t>dans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documents</a:t>
            </a:r>
            <a:r>
              <a:rPr lang="it-IT" sz="2400" dirty="0"/>
              <a:t> </a:t>
            </a:r>
            <a:r>
              <a:rPr lang="it-IT" sz="2400" dirty="0" err="1"/>
              <a:t>administratifs</a:t>
            </a:r>
            <a:r>
              <a:rPr lang="it-IT" sz="2400" dirty="0"/>
              <a:t>. Mais </a:t>
            </a:r>
            <a:r>
              <a:rPr lang="it-IT" sz="2400" dirty="0" err="1"/>
              <a:t>qu'est</a:t>
            </a:r>
            <a:r>
              <a:rPr lang="it-IT" sz="2400" dirty="0"/>
              <a:t>-ce </a:t>
            </a:r>
            <a:r>
              <a:rPr lang="it-IT" sz="2400" dirty="0" err="1"/>
              <a:t>que</a:t>
            </a:r>
            <a:r>
              <a:rPr lang="it-IT" sz="2400" dirty="0"/>
              <a:t> l'</a:t>
            </a:r>
            <a:r>
              <a:rPr lang="it-IT" sz="2400" dirty="0" err="1"/>
              <a:t>écriture</a:t>
            </a:r>
            <a:r>
              <a:rPr lang="it-IT" sz="2400" dirty="0"/>
              <a:t> inclusive, qui </a:t>
            </a:r>
            <a:r>
              <a:rPr lang="it-IT" sz="2400" b="1" dirty="0" err="1"/>
              <a:t>déchaîne</a:t>
            </a:r>
            <a:r>
              <a:rPr lang="it-IT" sz="2400" b="1" dirty="0"/>
              <a:t> </a:t>
            </a:r>
            <a:r>
              <a:rPr lang="it-IT" sz="2400" b="1" dirty="0" err="1"/>
              <a:t>les</a:t>
            </a:r>
            <a:r>
              <a:rPr lang="it-IT" sz="2400" b="1" dirty="0"/>
              <a:t> </a:t>
            </a:r>
            <a:r>
              <a:rPr lang="it-IT" sz="2400" b="1" dirty="0" err="1"/>
              <a:t>passions</a:t>
            </a:r>
            <a:r>
              <a:rPr lang="it-IT" sz="2400" b="1" dirty="0"/>
              <a:t> </a:t>
            </a:r>
            <a:r>
              <a:rPr lang="it-IT" sz="2400" dirty="0" err="1"/>
              <a:t>depuis</a:t>
            </a:r>
            <a:r>
              <a:rPr lang="it-IT" sz="2400" dirty="0"/>
              <a:t> 2017? </a:t>
            </a:r>
          </a:p>
          <a:p>
            <a:pPr algn="just"/>
            <a:r>
              <a:rPr lang="it-IT" sz="2400" i="1" dirty="0"/>
              <a:t>Journal </a:t>
            </a:r>
            <a:r>
              <a:rPr lang="it-IT" sz="2400" i="1" dirty="0" err="1"/>
              <a:t>du</a:t>
            </a:r>
            <a:r>
              <a:rPr lang="it-IT" sz="2400" i="1" dirty="0"/>
              <a:t> </a:t>
            </a:r>
            <a:r>
              <a:rPr lang="it-IT" sz="2400" i="1" dirty="0" err="1"/>
              <a:t>dimanche</a:t>
            </a:r>
            <a:r>
              <a:rPr lang="it-IT" sz="2400" i="1" dirty="0"/>
              <a:t> </a:t>
            </a:r>
            <a:r>
              <a:rPr lang="it-IT" sz="2400" dirty="0"/>
              <a:t>19 </a:t>
            </a:r>
            <a:r>
              <a:rPr lang="it-IT" sz="2400" dirty="0" err="1"/>
              <a:t>février</a:t>
            </a:r>
            <a:r>
              <a:rPr lang="it-IT" sz="2400" dirty="0"/>
              <a:t> </a:t>
            </a:r>
            <a:r>
              <a:rPr lang="it-IT" sz="2400" dirty="0" smtClean="0"/>
              <a:t>2021</a:t>
            </a:r>
          </a:p>
          <a:p>
            <a:pPr algn="just"/>
            <a:endParaRPr lang="it-IT" sz="2400" dirty="0"/>
          </a:p>
          <a:p>
            <a:pPr marL="0" indent="0" algn="just">
              <a:buNone/>
            </a:pPr>
            <a:endParaRPr lang="it-IT" sz="2400" dirty="0"/>
          </a:p>
          <a:p>
            <a:pPr algn="just"/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10105923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 smtClean="0"/>
              <a:t>l’écriture </a:t>
            </a:r>
            <a:r>
              <a:rPr lang="fr-CA" sz="2800" dirty="0"/>
              <a:t>inclusive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dirty="0"/>
              <a:t>Un choix "personnel et militant", "en rien majoritaire", qui "brouille les messages" et "</a:t>
            </a:r>
            <a:r>
              <a:rPr lang="fr-FR" sz="2400" b="1" dirty="0"/>
              <a:t>complexifie l'apprentissage de la langue française".</a:t>
            </a:r>
            <a:r>
              <a:rPr lang="fr-FR" sz="2400" dirty="0"/>
              <a:t> Le député François Jolivet (LREM), auteur de la proposition déposée mercredi à l'Assemblée, </a:t>
            </a:r>
            <a:r>
              <a:rPr lang="fr-FR" sz="2400" dirty="0">
                <a:solidFill>
                  <a:srgbClr val="FF0000"/>
                </a:solidFill>
              </a:rPr>
              <a:t>ne mâche pas ses mot</a:t>
            </a:r>
            <a:r>
              <a:rPr lang="fr-FR" sz="2400" dirty="0"/>
              <a:t>s contre l'écriture inclusive. La soixantaine de ses collègues qui le soutient, principalement issue de la majorité et de l'opposition de droite, </a:t>
            </a:r>
            <a:r>
              <a:rPr lang="fr-FR" sz="2400" b="1" dirty="0"/>
              <a:t>souhaite interdire l'usage de l'écriture inclusive dans les documents administratifs et pour les personnes morales chargées d'une mission de service public.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5285756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i="1" dirty="0"/>
              <a:t>User du féminin </a:t>
            </a:r>
            <a:r>
              <a:rPr lang="fr-CA" sz="2800" dirty="0"/>
              <a:t>dans la langue française</a:t>
            </a:r>
            <a:br>
              <a:rPr lang="fr-CA" sz="2800" dirty="0"/>
            </a:br>
            <a:r>
              <a:rPr lang="fr-CA" sz="2800" dirty="0"/>
              <a:t>au XXI° siècle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400" dirty="0"/>
              <a:t>Une grande querelle en France</a:t>
            </a:r>
          </a:p>
          <a:p>
            <a:pPr algn="just"/>
            <a:r>
              <a:rPr lang="fr-CA" sz="2400" dirty="0"/>
              <a:t>mais, pas tant dans les autres pays de langue française comme le Canada, la Suisse et la Belgique.</a:t>
            </a:r>
          </a:p>
          <a:p>
            <a:pPr algn="just"/>
            <a:endParaRPr lang="fr-CA" sz="2400" dirty="0"/>
          </a:p>
          <a:p>
            <a:endParaRPr lang="fr-CA" sz="2400" dirty="0"/>
          </a:p>
          <a:p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2635216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200" b="1" dirty="0" smtClean="0"/>
              <a:t/>
            </a:r>
            <a:br>
              <a:rPr lang="it-IT" sz="2200" b="1" dirty="0" smtClean="0"/>
            </a:br>
            <a:r>
              <a:rPr lang="it-IT" sz="2200" b="1" dirty="0"/>
              <a:t/>
            </a:r>
            <a:br>
              <a:rPr lang="it-IT" sz="2200" b="1" dirty="0"/>
            </a:br>
            <a:r>
              <a:rPr lang="it-IT" sz="2200" dirty="0" smtClean="0"/>
              <a:t>L'</a:t>
            </a:r>
            <a:r>
              <a:rPr lang="it-IT" sz="2200" dirty="0" err="1" smtClean="0"/>
              <a:t>Actu</a:t>
            </a:r>
            <a:r>
              <a:rPr lang="it-IT" sz="2200" dirty="0" smtClean="0"/>
              <a:t> </a:t>
            </a:r>
            <a:r>
              <a:rPr lang="it-IT" sz="2200" dirty="0"/>
              <a:t>en </a:t>
            </a:r>
            <a:r>
              <a:rPr lang="it-IT" sz="2200" dirty="0" err="1"/>
              <a:t>dessin</a:t>
            </a:r>
            <a:r>
              <a:rPr lang="it-IT" sz="2200" dirty="0"/>
              <a:t> </a:t>
            </a:r>
            <a:r>
              <a:rPr lang="it-IT" sz="2200" b="1" dirty="0"/>
              <a:t>: </a:t>
            </a:r>
            <a:r>
              <a:rPr lang="it-IT" sz="2200" dirty="0" err="1" smtClean="0"/>
              <a:t>Hossien</a:t>
            </a:r>
            <a:r>
              <a:rPr lang="it-IT" sz="2200" dirty="0" smtClean="0"/>
              <a:t> </a:t>
            </a:r>
            <a:r>
              <a:rPr lang="it-IT" sz="2200" dirty="0" err="1"/>
              <a:t>Rezaye</a:t>
            </a:r>
            <a:r>
              <a:rPr lang="it-IT" sz="2200" dirty="0"/>
              <a:t>, </a:t>
            </a:r>
            <a:r>
              <a:rPr lang="it-IT" sz="2200" dirty="0" smtClean="0"/>
              <a:t>Le </a:t>
            </a:r>
            <a:r>
              <a:rPr lang="it-IT" sz="2200" dirty="0"/>
              <a:t>Cartooning for </a:t>
            </a:r>
            <a:r>
              <a:rPr lang="it-IT" sz="2200" dirty="0" err="1"/>
              <a:t>Peace</a:t>
            </a:r>
            <a:r>
              <a:rPr lang="it-IT" sz="2200" dirty="0"/>
              <a:t> de la </a:t>
            </a:r>
            <a:r>
              <a:rPr lang="it-IT" sz="2200" dirty="0" err="1"/>
              <a:t>semaine</a:t>
            </a:r>
            <a:r>
              <a:rPr lang="it-IT" sz="2200" dirty="0"/>
              <a:t> </a:t>
            </a:r>
            <a:r>
              <a:rPr lang="it-IT" sz="2200" dirty="0" err="1"/>
              <a:t>revient</a:t>
            </a:r>
            <a:r>
              <a:rPr lang="it-IT" sz="2200" dirty="0"/>
              <a:t> </a:t>
            </a:r>
            <a:r>
              <a:rPr lang="it-IT" sz="2200" dirty="0" err="1"/>
              <a:t>sur</a:t>
            </a:r>
            <a:r>
              <a:rPr lang="it-IT" sz="2200" dirty="0"/>
              <a:t> la </a:t>
            </a:r>
            <a:r>
              <a:rPr lang="it-IT" sz="2200" b="1" dirty="0" err="1"/>
              <a:t>Journée</a:t>
            </a:r>
            <a:r>
              <a:rPr lang="it-IT" sz="2200" b="1" dirty="0"/>
              <a:t> </a:t>
            </a:r>
            <a:r>
              <a:rPr lang="it-IT" sz="2200" b="1" dirty="0" err="1"/>
              <a:t>internationale</a:t>
            </a:r>
            <a:r>
              <a:rPr lang="it-IT" sz="2200" b="1" dirty="0"/>
              <a:t> </a:t>
            </a:r>
            <a:r>
              <a:rPr lang="it-IT" sz="2200" b="1" dirty="0" err="1"/>
              <a:t>des</a:t>
            </a:r>
            <a:r>
              <a:rPr lang="it-IT" sz="2200" b="1" dirty="0"/>
              <a:t> </a:t>
            </a:r>
            <a:r>
              <a:rPr lang="it-IT" sz="2200" b="1" dirty="0" err="1"/>
              <a:t>droits</a:t>
            </a:r>
            <a:r>
              <a:rPr lang="it-IT" sz="2200" b="1" dirty="0"/>
              <a:t> </a:t>
            </a:r>
            <a:r>
              <a:rPr lang="it-IT" sz="2200" b="1" dirty="0" err="1"/>
              <a:t>des</a:t>
            </a:r>
            <a:r>
              <a:rPr lang="it-IT" sz="2200" b="1" dirty="0"/>
              <a:t> femmes 2021</a:t>
            </a:r>
            <a:r>
              <a:rPr lang="it-IT" sz="2200" dirty="0"/>
              <a:t>, </a:t>
            </a:r>
            <a:r>
              <a:rPr lang="it-IT" sz="2200" dirty="0" err="1"/>
              <a:t>sous</a:t>
            </a:r>
            <a:r>
              <a:rPr lang="it-IT" sz="2200" dirty="0"/>
              <a:t> le </a:t>
            </a:r>
            <a:r>
              <a:rPr lang="it-IT" sz="2200" dirty="0" err="1"/>
              <a:t>signe</a:t>
            </a:r>
            <a:r>
              <a:rPr lang="it-IT" sz="2200" dirty="0"/>
              <a:t> de la </a:t>
            </a:r>
            <a:r>
              <a:rPr lang="it-IT" sz="2200" dirty="0" err="1"/>
              <a:t>pandémie</a:t>
            </a:r>
            <a:r>
              <a:rPr lang="it-IT" sz="2400" dirty="0"/>
              <a:t>. </a:t>
            </a:r>
            <a:br>
              <a:rPr lang="it-IT" sz="2400" dirty="0"/>
            </a:br>
            <a:r>
              <a:rPr lang="it-IT" sz="2800" b="1" dirty="0" smtClean="0"/>
              <a:t> </a:t>
            </a:r>
            <a:r>
              <a:rPr lang="it-IT" sz="2800" b="1" dirty="0"/>
              <a:t/>
            </a:r>
            <a:br>
              <a:rPr lang="it-IT" sz="2800" b="1" dirty="0"/>
            </a:br>
            <a:endParaRPr lang="fr-CA" sz="2800" dirty="0"/>
          </a:p>
        </p:txBody>
      </p:sp>
      <p:pic>
        <p:nvPicPr>
          <p:cNvPr id="4" name="Segnaposto contenuto 3" descr="le-cartooning-for-peace-de-la-semaine-revient-sur-la-journee-internationale-des-droits-des-femmes-20_56018_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90" r="-109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906709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800" dirty="0"/>
              <a:t>« User </a:t>
            </a:r>
            <a:r>
              <a:rPr lang="it-IT" sz="2800" dirty="0" err="1"/>
              <a:t>du</a:t>
            </a:r>
            <a:r>
              <a:rPr lang="it-IT" sz="2800" dirty="0"/>
              <a:t> </a:t>
            </a:r>
            <a:r>
              <a:rPr lang="it-IT" sz="2800" dirty="0" err="1"/>
              <a:t>féminin</a:t>
            </a:r>
            <a:r>
              <a:rPr lang="it-IT" sz="2800" dirty="0"/>
              <a:t> » </a:t>
            </a:r>
            <a:r>
              <a:rPr lang="it-IT" sz="2800" dirty="0" err="1"/>
              <a:t>plutôt</a:t>
            </a:r>
            <a:r>
              <a:rPr lang="it-IT" sz="2800" dirty="0"/>
              <a:t> </a:t>
            </a:r>
            <a:r>
              <a:rPr lang="it-IT" sz="2800" dirty="0" err="1"/>
              <a:t>que</a:t>
            </a:r>
            <a:r>
              <a:rPr lang="it-IT" sz="2800" dirty="0"/>
              <a:t> « </a:t>
            </a:r>
            <a:r>
              <a:rPr lang="it-IT" sz="2800" dirty="0" err="1"/>
              <a:t>féminiser</a:t>
            </a:r>
            <a:r>
              <a:rPr lang="it-IT" sz="2800" dirty="0"/>
              <a:t> »</a:t>
            </a:r>
            <a:br>
              <a:rPr lang="it-IT" sz="2800" dirty="0"/>
            </a:br>
            <a:r>
              <a:rPr lang="it-IT" sz="2800" dirty="0" err="1"/>
              <a:t>ou</a:t>
            </a:r>
            <a:r>
              <a:rPr lang="it-IT" sz="2800" dirty="0"/>
              <a:t> </a:t>
            </a:r>
            <a:r>
              <a:rPr lang="it-IT" sz="2800" dirty="0" err="1"/>
              <a:t>mieux</a:t>
            </a:r>
            <a:r>
              <a:rPr lang="it-IT" sz="2800" dirty="0"/>
              <a:t> “</a:t>
            </a:r>
            <a:r>
              <a:rPr lang="it-IT" sz="2800" dirty="0" err="1"/>
              <a:t>démasculiniser</a:t>
            </a:r>
            <a:r>
              <a:rPr lang="it-IT" sz="2800" dirty="0"/>
              <a:t>”</a:t>
            </a:r>
            <a:br>
              <a:rPr lang="it-IT" sz="2800" dirty="0"/>
            </a:br>
            <a:r>
              <a:rPr lang="it-IT" sz="2800" dirty="0"/>
              <a:t> ?</a:t>
            </a:r>
            <a:endParaRPr lang="fr-CA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err="1"/>
              <a:t>Privilégier</a:t>
            </a:r>
            <a:r>
              <a:rPr lang="it-IT" sz="2400" dirty="0"/>
              <a:t> l’</a:t>
            </a:r>
            <a:r>
              <a:rPr lang="it-IT" sz="2400" dirty="0" err="1"/>
              <a:t>expression</a:t>
            </a:r>
            <a:r>
              <a:rPr lang="it-IT" sz="2400" dirty="0"/>
              <a:t> « </a:t>
            </a:r>
            <a:r>
              <a:rPr lang="it-IT" sz="2400" dirty="0" err="1"/>
              <a:t>user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féminin</a:t>
            </a:r>
            <a:r>
              <a:rPr lang="it-IT" sz="2400" dirty="0"/>
              <a:t> » </a:t>
            </a:r>
            <a:r>
              <a:rPr lang="it-IT" sz="2400" dirty="0" err="1"/>
              <a:t>plutôt</a:t>
            </a:r>
            <a:r>
              <a:rPr lang="it-IT" sz="2400" dirty="0"/>
              <a:t> </a:t>
            </a:r>
            <a:r>
              <a:rPr lang="it-IT" sz="2400" dirty="0" err="1"/>
              <a:t>que</a:t>
            </a:r>
            <a:r>
              <a:rPr lang="it-IT" sz="2400" dirty="0"/>
              <a:t> « </a:t>
            </a:r>
            <a:r>
              <a:rPr lang="it-IT" sz="2400" dirty="0" err="1"/>
              <a:t>féminiser</a:t>
            </a:r>
            <a:r>
              <a:rPr lang="it-IT" sz="2400" dirty="0"/>
              <a:t> » la langue </a:t>
            </a:r>
            <a:r>
              <a:rPr lang="it-IT" sz="2400" dirty="0" err="1"/>
              <a:t>ou</a:t>
            </a:r>
            <a:r>
              <a:rPr lang="it-IT" sz="2400" dirty="0"/>
              <a:t> le </a:t>
            </a:r>
            <a:r>
              <a:rPr lang="it-IT" sz="2400" dirty="0" err="1"/>
              <a:t>langage</a:t>
            </a:r>
            <a:r>
              <a:rPr lang="it-IT" sz="2400" dirty="0"/>
              <a:t>, car le </a:t>
            </a:r>
            <a:r>
              <a:rPr lang="it-IT" sz="2400" dirty="0" err="1"/>
              <a:t>genre</a:t>
            </a:r>
            <a:r>
              <a:rPr lang="it-IT" sz="2400" dirty="0"/>
              <a:t> </a:t>
            </a:r>
            <a:r>
              <a:rPr lang="it-IT" sz="2400" dirty="0" err="1"/>
              <a:t>grammatical</a:t>
            </a:r>
            <a:r>
              <a:rPr lang="it-IT" sz="2400" dirty="0"/>
              <a:t> </a:t>
            </a:r>
            <a:r>
              <a:rPr lang="it-IT" sz="2400" dirty="0" err="1"/>
              <a:t>féminin</a:t>
            </a:r>
            <a:r>
              <a:rPr lang="it-IT" sz="2400" dirty="0"/>
              <a:t> </a:t>
            </a:r>
            <a:r>
              <a:rPr lang="it-IT" sz="2400" dirty="0" err="1"/>
              <a:t>existe</a:t>
            </a:r>
            <a:r>
              <a:rPr lang="it-IT" sz="2400" dirty="0"/>
              <a:t> </a:t>
            </a:r>
            <a:r>
              <a:rPr lang="it-IT" sz="2400" dirty="0" err="1"/>
              <a:t>déja</a:t>
            </a:r>
            <a:r>
              <a:rPr lang="it-IT" sz="2400" dirty="0"/>
              <a:t>̀ : il est </a:t>
            </a:r>
            <a:r>
              <a:rPr lang="it-IT" sz="2400" dirty="0" err="1"/>
              <a:t>simplement</a:t>
            </a:r>
            <a:r>
              <a:rPr lang="it-IT" sz="2400" dirty="0"/>
              <a:t> </a:t>
            </a:r>
            <a:r>
              <a:rPr lang="it-IT" sz="2400" dirty="0" err="1"/>
              <a:t>peu</a:t>
            </a:r>
            <a:r>
              <a:rPr lang="it-IT" sz="2400" dirty="0"/>
              <a:t>, </a:t>
            </a:r>
            <a:r>
              <a:rPr lang="it-IT" sz="2400" dirty="0" err="1"/>
              <a:t>ou</a:t>
            </a:r>
            <a:r>
              <a:rPr lang="it-IT" sz="2400" dirty="0"/>
              <a:t> plus </a:t>
            </a:r>
            <a:r>
              <a:rPr lang="it-IT" sz="2400" dirty="0" err="1"/>
              <a:t>usite</a:t>
            </a:r>
            <a:r>
              <a:rPr lang="it-IT" sz="2400" dirty="0"/>
              <a:t>́. Le </a:t>
            </a:r>
            <a:r>
              <a:rPr lang="it-IT" sz="2400" dirty="0" err="1"/>
              <a:t>fait</a:t>
            </a:r>
            <a:r>
              <a:rPr lang="it-IT" sz="2400" dirty="0"/>
              <a:t> d’</a:t>
            </a:r>
            <a:r>
              <a:rPr lang="it-IT" sz="2400" dirty="0" err="1"/>
              <a:t>utiliser</a:t>
            </a:r>
            <a:r>
              <a:rPr lang="it-IT" sz="2400" dirty="0"/>
              <a:t> un </a:t>
            </a:r>
            <a:r>
              <a:rPr lang="it-IT" sz="2400" dirty="0" err="1"/>
              <a:t>verbe</a:t>
            </a:r>
            <a:r>
              <a:rPr lang="it-IT" sz="2400" dirty="0"/>
              <a:t> </a:t>
            </a:r>
            <a:r>
              <a:rPr lang="it-IT" sz="2400" dirty="0" err="1"/>
              <a:t>d’action</a:t>
            </a:r>
            <a:r>
              <a:rPr lang="it-IT" sz="2400" dirty="0"/>
              <a:t> </a:t>
            </a:r>
            <a:r>
              <a:rPr lang="it-IT" sz="2400" dirty="0" err="1"/>
              <a:t>comme</a:t>
            </a:r>
            <a:r>
              <a:rPr lang="it-IT" sz="2400" dirty="0"/>
              <a:t> « </a:t>
            </a:r>
            <a:r>
              <a:rPr lang="it-IT" sz="2400" dirty="0" err="1"/>
              <a:t>féminiser</a:t>
            </a:r>
            <a:r>
              <a:rPr lang="it-IT" sz="2400" dirty="0"/>
              <a:t> » </a:t>
            </a:r>
            <a:r>
              <a:rPr lang="it-IT" sz="2400" dirty="0" err="1"/>
              <a:t>sous-entend</a:t>
            </a:r>
            <a:r>
              <a:rPr lang="it-IT" sz="2400" dirty="0"/>
              <a:t> à </a:t>
            </a:r>
            <a:r>
              <a:rPr lang="it-IT" sz="2400" dirty="0" err="1"/>
              <a:t>tort</a:t>
            </a:r>
            <a:r>
              <a:rPr lang="it-IT" sz="2400" dirty="0"/>
              <a:t> </a:t>
            </a:r>
            <a:r>
              <a:rPr lang="it-IT" sz="2400" dirty="0" err="1"/>
              <a:t>que</a:t>
            </a:r>
            <a:r>
              <a:rPr lang="it-IT" sz="2400" dirty="0"/>
              <a:t> l’on </a:t>
            </a:r>
            <a:r>
              <a:rPr lang="it-IT" sz="2400" dirty="0" err="1"/>
              <a:t>transformerait</a:t>
            </a:r>
            <a:r>
              <a:rPr lang="it-IT" sz="2400" dirty="0"/>
              <a:t> la langue. (HCE)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 err="1"/>
              <a:t>ou</a:t>
            </a:r>
            <a:r>
              <a:rPr lang="it-IT" sz="2400" dirty="0"/>
              <a:t> </a:t>
            </a:r>
            <a:r>
              <a:rPr lang="fr-FR" sz="2400" dirty="0"/>
              <a:t>mieux </a:t>
            </a:r>
            <a:r>
              <a:rPr lang="it-IT" sz="2400" dirty="0"/>
              <a:t>“</a:t>
            </a:r>
            <a:r>
              <a:rPr lang="it-IT" sz="2400" dirty="0" err="1"/>
              <a:t>démasculiniser</a:t>
            </a:r>
            <a:r>
              <a:rPr lang="it-IT" sz="2400" dirty="0"/>
              <a:t>”</a:t>
            </a:r>
          </a:p>
          <a:p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1694191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sz="2800" i="1" dirty="0"/>
              <a:t>User du féminin</a:t>
            </a:r>
            <a:r>
              <a:rPr lang="fr-CA" sz="2800" dirty="0"/>
              <a:t> ou </a:t>
            </a:r>
            <a:r>
              <a:rPr lang="fr-CA" sz="2800" i="1" dirty="0"/>
              <a:t>démasculiniser </a:t>
            </a:r>
            <a:r>
              <a:rPr lang="fr-CA" sz="2800" dirty="0"/>
              <a:t>dans la langue française</a:t>
            </a:r>
            <a:br>
              <a:rPr lang="fr-CA" sz="2800" dirty="0"/>
            </a:br>
            <a:r>
              <a:rPr lang="fr-CA" sz="2800" dirty="0"/>
              <a:t>au XXI° siècle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fr-CA" sz="2400" dirty="0"/>
          </a:p>
          <a:p>
            <a:endParaRPr lang="fr-CA" sz="2400" dirty="0"/>
          </a:p>
          <a:p>
            <a:pPr algn="just"/>
            <a:r>
              <a:rPr lang="fr-FR" sz="2400" dirty="0"/>
              <a:t>« User du féminin » comprend deux notions et deux étapes : </a:t>
            </a:r>
          </a:p>
          <a:p>
            <a:r>
              <a:rPr lang="fr-FR" sz="2400" dirty="0"/>
              <a:t>1. la féminisation lexicale (la féminisation des mots)</a:t>
            </a:r>
          </a:p>
          <a:p>
            <a:pPr algn="just"/>
            <a:r>
              <a:rPr lang="fr-FR" sz="2400" dirty="0"/>
              <a:t>2. la féminisation des textes : en français de France, l’écriture inclusive; dans les autres pays, la </a:t>
            </a:r>
            <a:r>
              <a:rPr lang="fr-FR" sz="2400" b="1" dirty="0"/>
              <a:t>rédaction épicène. </a:t>
            </a:r>
          </a:p>
          <a:p>
            <a:pPr algn="just"/>
            <a:endParaRPr lang="it-IT" sz="2400" dirty="0"/>
          </a:p>
          <a:p>
            <a:endParaRPr lang="it-IT" sz="2400" dirty="0"/>
          </a:p>
          <a:p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7035331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En France, affaire d’</a:t>
            </a:r>
            <a:r>
              <a:rPr lang="it-IT" sz="2800" i="1" dirty="0" err="1"/>
              <a:t>État</a:t>
            </a:r>
            <a:r>
              <a:rPr lang="it-IT" sz="2800" i="1" dirty="0"/>
              <a:t> </a:t>
            </a:r>
            <a:r>
              <a:rPr lang="mr-IN" sz="2800" i="1" dirty="0"/>
              <a:t>…</a:t>
            </a:r>
            <a:endParaRPr lang="fr-CA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fr-FR" sz="2400" dirty="0"/>
              <a:t>En France, </a:t>
            </a:r>
            <a:r>
              <a:rPr lang="fr-FR" sz="2400" i="1" dirty="0"/>
              <a:t>la langue est une affaire d’État </a:t>
            </a:r>
            <a:r>
              <a:rPr lang="fr-FR" sz="2400" dirty="0"/>
              <a:t>ou même</a:t>
            </a:r>
            <a:r>
              <a:rPr lang="fr-FR" sz="2400" i="1" dirty="0"/>
              <a:t> “une religion d’État” </a:t>
            </a:r>
            <a:r>
              <a:rPr lang="fr-FR" sz="2400" dirty="0"/>
              <a:t>(</a:t>
            </a:r>
            <a:r>
              <a:rPr lang="fr-FR" sz="2400" dirty="0" err="1"/>
              <a:t>Cerquiglini</a:t>
            </a:r>
            <a:r>
              <a:rPr lang="fr-FR" sz="2400" dirty="0"/>
              <a:t> 2003), mais aussi de gouvernements, par rapport à supprimer l’invisibilité des femmes :</a:t>
            </a:r>
          </a:p>
          <a:p>
            <a:r>
              <a:rPr lang="fr-FR" sz="2400" dirty="0"/>
              <a:t>En  1984, ouverture de la part du gouvernement socialiste : Laurent Fabius </a:t>
            </a:r>
          </a:p>
          <a:p>
            <a:r>
              <a:rPr lang="fr-FR" sz="2400" dirty="0"/>
              <a:t>En 1986, fermeture par le Gouvernement de droite : Jacques Chirac</a:t>
            </a:r>
          </a:p>
          <a:p>
            <a:r>
              <a:rPr lang="fr-FR" sz="2400" dirty="0"/>
              <a:t>En 1998, Gouvernement de gauche :  Lionel Jospin, présence de 4 femmes ministres qui demandaient d’</a:t>
            </a:r>
            <a:r>
              <a:rPr lang="fr-FR" sz="2400" dirty="0" err="1"/>
              <a:t>etre</a:t>
            </a:r>
            <a:r>
              <a:rPr lang="fr-FR" sz="2400" dirty="0"/>
              <a:t> appelées “Madame la Ministre” (JORF 1998). </a:t>
            </a:r>
          </a:p>
          <a:p>
            <a:r>
              <a:rPr lang="en-US" sz="2400" i="1" u="sng" dirty="0" err="1"/>
              <a:t>Circulaire</a:t>
            </a:r>
            <a:r>
              <a:rPr lang="en-US" sz="2400" i="1" u="sng" dirty="0"/>
              <a:t> du 21 </a:t>
            </a:r>
            <a:r>
              <a:rPr lang="en-US" sz="2400" i="1" u="sng" dirty="0" err="1"/>
              <a:t>novembre</a:t>
            </a:r>
            <a:r>
              <a:rPr lang="en-US" sz="2400" i="1" u="sng" dirty="0"/>
              <a:t> 2017 relative aux </a:t>
            </a:r>
            <a:r>
              <a:rPr lang="en-US" sz="2400" i="1" u="sng" dirty="0" err="1"/>
              <a:t>règles</a:t>
            </a:r>
            <a:r>
              <a:rPr lang="en-US" sz="2400" i="1" u="sng" dirty="0"/>
              <a:t> de </a:t>
            </a:r>
            <a:r>
              <a:rPr lang="en-US" sz="2400" i="1" u="sng" dirty="0" err="1"/>
              <a:t>féminisation</a:t>
            </a:r>
            <a:r>
              <a:rPr lang="en-US" sz="2400" i="1" u="sng" dirty="0"/>
              <a:t> et de </a:t>
            </a:r>
            <a:r>
              <a:rPr lang="en-US" sz="2400" i="1" u="sng" dirty="0" err="1"/>
              <a:t>rédaction</a:t>
            </a:r>
            <a:r>
              <a:rPr lang="en-US" sz="2400" i="1" u="sng" dirty="0"/>
              <a:t> des </a:t>
            </a:r>
            <a:r>
              <a:rPr lang="en-US" sz="2400" i="1" u="sng" dirty="0" err="1"/>
              <a:t>textes</a:t>
            </a:r>
            <a:r>
              <a:rPr lang="en-US" sz="2400" i="1" u="sng" dirty="0"/>
              <a:t> </a:t>
            </a:r>
            <a:r>
              <a:rPr lang="en-US" sz="2400" i="1" u="sng" dirty="0" err="1"/>
              <a:t>publiés</a:t>
            </a:r>
            <a:r>
              <a:rPr lang="en-US" sz="2400" i="1" u="sng" dirty="0"/>
              <a:t>.</a:t>
            </a:r>
            <a:r>
              <a:rPr lang="en-US" sz="2400" u="sng" dirty="0"/>
              <a:t> </a:t>
            </a:r>
          </a:p>
          <a:p>
            <a:r>
              <a:rPr lang="en-US" sz="2400" u="sng" dirty="0"/>
              <a:t>2021 </a:t>
            </a:r>
            <a:r>
              <a:rPr lang="it-IT" sz="2400" dirty="0" err="1"/>
              <a:t>Proposition</a:t>
            </a:r>
            <a:r>
              <a:rPr lang="it-IT" sz="2400" dirty="0"/>
              <a:t> de </a:t>
            </a:r>
            <a:r>
              <a:rPr lang="it-IT" sz="2400" dirty="0" err="1"/>
              <a:t>loi</a:t>
            </a:r>
            <a:r>
              <a:rPr lang="it-IT" sz="2400" dirty="0"/>
              <a:t>, </a:t>
            </a:r>
          </a:p>
          <a:p>
            <a:endParaRPr lang="fr-CA" sz="2400" dirty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8352488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En France, affaire d’</a:t>
            </a:r>
            <a:r>
              <a:rPr lang="it-IT" sz="2800" i="1" dirty="0" err="1"/>
              <a:t>État</a:t>
            </a:r>
            <a:r>
              <a:rPr lang="it-IT" sz="2800" i="1" dirty="0"/>
              <a:t> </a:t>
            </a:r>
            <a:r>
              <a:rPr lang="mr-IN" sz="2800" i="1" dirty="0"/>
              <a:t>…</a:t>
            </a:r>
            <a:endParaRPr lang="fr-CA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400" dirty="0" smtClean="0"/>
              <a:t>L’Académie </a:t>
            </a:r>
            <a:r>
              <a:rPr lang="fr-CA" sz="2400" dirty="0"/>
              <a:t>française</a:t>
            </a:r>
          </a:p>
          <a:p>
            <a:pPr marL="0" indent="0">
              <a:buNone/>
            </a:pPr>
            <a:r>
              <a:rPr lang="fr-CA" sz="2400" dirty="0" smtClean="0"/>
              <a:t> </a:t>
            </a:r>
            <a:endParaRPr lang="fr-CA" sz="2400" dirty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2623651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L’Académie française et la masculinisation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sz="2400" dirty="0"/>
              <a:t>En </a:t>
            </a:r>
            <a:r>
              <a:rPr lang="it-IT" sz="2400" dirty="0" err="1"/>
              <a:t>trois</a:t>
            </a:r>
            <a:r>
              <a:rPr lang="it-IT" sz="2400" dirty="0"/>
              <a:t> </a:t>
            </a:r>
            <a:r>
              <a:rPr lang="it-IT" sz="2400" dirty="0" err="1"/>
              <a:t>siècles</a:t>
            </a:r>
            <a:r>
              <a:rPr lang="it-IT" sz="2400" dirty="0"/>
              <a:t> et demi d’</a:t>
            </a:r>
            <a:r>
              <a:rPr lang="it-IT" sz="2400" dirty="0" err="1"/>
              <a:t>existence</a:t>
            </a:r>
            <a:r>
              <a:rPr lang="it-IT" sz="2400" dirty="0"/>
              <a:t>, l’Académie a </a:t>
            </a:r>
            <a:r>
              <a:rPr lang="it-IT" sz="2400" dirty="0" err="1"/>
              <a:t>beaucoup</a:t>
            </a:r>
            <a:r>
              <a:rPr lang="it-IT" sz="2400" dirty="0"/>
              <a:t> </a:t>
            </a:r>
            <a:r>
              <a:rPr lang="it-IT" sz="2400" dirty="0" err="1"/>
              <a:t>travaillé</a:t>
            </a:r>
            <a:r>
              <a:rPr lang="it-IT" sz="2400" dirty="0"/>
              <a:t> à </a:t>
            </a:r>
            <a:r>
              <a:rPr lang="it-IT" sz="2400" b="1" dirty="0" err="1"/>
              <a:t>masculiniser</a:t>
            </a:r>
            <a:r>
              <a:rPr lang="it-IT" sz="2400" b="1" dirty="0"/>
              <a:t> </a:t>
            </a:r>
            <a:r>
              <a:rPr lang="it-IT" sz="2400" dirty="0"/>
              <a:t>le </a:t>
            </a:r>
            <a:r>
              <a:rPr lang="it-IT" sz="2400" dirty="0" err="1"/>
              <a:t>français</a:t>
            </a:r>
            <a:r>
              <a:rPr lang="it-IT" sz="2400" dirty="0"/>
              <a:t>. Porte-</a:t>
            </a:r>
            <a:r>
              <a:rPr lang="it-IT" sz="2400" dirty="0" err="1"/>
              <a:t>bannière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partisans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b="1" dirty="0"/>
              <a:t>«</a:t>
            </a:r>
            <a:r>
              <a:rPr lang="it-IT" sz="2400" b="1" dirty="0" err="1"/>
              <a:t>genre</a:t>
            </a:r>
            <a:r>
              <a:rPr lang="it-IT" sz="2400" b="1" dirty="0"/>
              <a:t> le plus </a:t>
            </a:r>
            <a:r>
              <a:rPr lang="it-IT" sz="2400" b="1" dirty="0" err="1"/>
              <a:t>noble</a:t>
            </a:r>
            <a:r>
              <a:rPr lang="it-IT" sz="2400" dirty="0"/>
              <a:t>», ce vestige de la monarchie </a:t>
            </a:r>
            <a:r>
              <a:rPr lang="it-IT" sz="2400" dirty="0" err="1"/>
              <a:t>absolue</a:t>
            </a:r>
            <a:r>
              <a:rPr lang="it-IT" sz="2400" dirty="0"/>
              <a:t> </a:t>
            </a:r>
            <a:r>
              <a:rPr lang="it-IT" sz="2400" dirty="0" err="1"/>
              <a:t>mène</a:t>
            </a:r>
            <a:r>
              <a:rPr lang="it-IT" sz="2400" dirty="0"/>
              <a:t> </a:t>
            </a:r>
            <a:r>
              <a:rPr lang="it-IT" sz="2400" dirty="0" err="1"/>
              <a:t>depuis</a:t>
            </a:r>
            <a:r>
              <a:rPr lang="it-IT" sz="2400" dirty="0"/>
              <a:t> le milieu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années</a:t>
            </a:r>
            <a:r>
              <a:rPr lang="it-IT" sz="2400" dirty="0"/>
              <a:t> 1980 </a:t>
            </a:r>
            <a:r>
              <a:rPr lang="it-IT" sz="2400" b="1" dirty="0"/>
              <a:t>une </a:t>
            </a:r>
            <a:r>
              <a:rPr lang="it-IT" sz="2400" b="1" dirty="0" err="1"/>
              <a:t>croisade</a:t>
            </a:r>
            <a:r>
              <a:rPr lang="it-IT" sz="2400" b="1" dirty="0"/>
              <a:t> </a:t>
            </a:r>
            <a:r>
              <a:rPr lang="it-IT" sz="2400" dirty="0" err="1"/>
              <a:t>contre</a:t>
            </a:r>
            <a:r>
              <a:rPr lang="it-IT" sz="2400" dirty="0"/>
              <a:t> la «</a:t>
            </a:r>
            <a:r>
              <a:rPr lang="it-IT" sz="2400" dirty="0" err="1"/>
              <a:t>féminisation</a:t>
            </a:r>
            <a:r>
              <a:rPr lang="it-IT" sz="2400" dirty="0"/>
              <a:t>», en </a:t>
            </a:r>
            <a:r>
              <a:rPr lang="it-IT" sz="2400" dirty="0" err="1"/>
              <a:t>dépit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besoins</a:t>
            </a:r>
            <a:r>
              <a:rPr lang="it-IT" sz="2400" dirty="0"/>
              <a:t> </a:t>
            </a:r>
            <a:r>
              <a:rPr lang="it-IT" sz="2400" dirty="0" err="1"/>
              <a:t>langagiers</a:t>
            </a:r>
            <a:r>
              <a:rPr lang="it-IT" sz="2400" dirty="0"/>
              <a:t> d’une </a:t>
            </a:r>
            <a:r>
              <a:rPr lang="it-IT" sz="2400" dirty="0" err="1"/>
              <a:t>société</a:t>
            </a:r>
            <a:r>
              <a:rPr lang="it-IT" sz="2400" dirty="0"/>
              <a:t> </a:t>
            </a:r>
            <a:r>
              <a:rPr lang="it-IT" sz="2400" dirty="0" err="1"/>
              <a:t>où</a:t>
            </a:r>
            <a:r>
              <a:rPr lang="it-IT" sz="2400" dirty="0"/>
              <a:t> l’</a:t>
            </a:r>
            <a:r>
              <a:rPr lang="it-IT" sz="2400" dirty="0" err="1"/>
              <a:t>égalité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sexes</a:t>
            </a:r>
            <a:r>
              <a:rPr lang="it-IT" sz="2400" dirty="0"/>
              <a:t> </a:t>
            </a:r>
            <a:r>
              <a:rPr lang="it-IT" sz="2400" dirty="0" err="1"/>
              <a:t>progresse</a:t>
            </a:r>
            <a:r>
              <a:rPr lang="it-IT" sz="2400" dirty="0"/>
              <a:t> – en </a:t>
            </a:r>
            <a:r>
              <a:rPr lang="it-IT" sz="2400" dirty="0" err="1"/>
              <a:t>dépit</a:t>
            </a:r>
            <a:r>
              <a:rPr lang="it-IT" sz="2400" dirty="0"/>
              <a:t>, </a:t>
            </a:r>
            <a:r>
              <a:rPr lang="it-IT" sz="2400" dirty="0" err="1"/>
              <a:t>surtout</a:t>
            </a:r>
            <a:r>
              <a:rPr lang="it-IT" sz="2400" dirty="0"/>
              <a:t>,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logiques</a:t>
            </a:r>
            <a:r>
              <a:rPr lang="it-IT" sz="2400" dirty="0"/>
              <a:t> de la langue </a:t>
            </a:r>
            <a:r>
              <a:rPr lang="it-IT" sz="2400" dirty="0" err="1"/>
              <a:t>française</a:t>
            </a:r>
            <a:r>
              <a:rPr lang="it-IT" sz="2400" dirty="0"/>
              <a:t> et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évolutions</a:t>
            </a:r>
            <a:r>
              <a:rPr lang="it-IT" sz="2400" dirty="0"/>
              <a:t> à l’</a:t>
            </a:r>
            <a:r>
              <a:rPr lang="it-IT" sz="2400" dirty="0" err="1"/>
              <a:t>œuvre</a:t>
            </a:r>
            <a:r>
              <a:rPr lang="it-IT" sz="2400" dirty="0"/>
              <a:t> </a:t>
            </a:r>
            <a:r>
              <a:rPr lang="it-IT" sz="2400" dirty="0" err="1"/>
              <a:t>dans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autres</a:t>
            </a:r>
            <a:r>
              <a:rPr lang="it-IT" sz="2400" dirty="0"/>
              <a:t> </a:t>
            </a:r>
            <a:r>
              <a:rPr lang="it-IT" sz="2400" dirty="0" err="1"/>
              <a:t>pays</a:t>
            </a:r>
            <a:r>
              <a:rPr lang="it-IT" sz="2400" dirty="0"/>
              <a:t> </a:t>
            </a:r>
            <a:r>
              <a:rPr lang="it-IT" sz="2400" dirty="0" err="1"/>
              <a:t>francophones</a:t>
            </a:r>
            <a:r>
              <a:rPr lang="it-IT" sz="2400" dirty="0"/>
              <a:t>.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i="1" dirty="0"/>
              <a:t>L'Académie </a:t>
            </a:r>
            <a:r>
              <a:rPr lang="it-IT" sz="2400" i="1" dirty="0" err="1"/>
              <a:t>contre</a:t>
            </a:r>
            <a:r>
              <a:rPr lang="it-IT" sz="2400" i="1" dirty="0"/>
              <a:t> la langue </a:t>
            </a:r>
            <a:r>
              <a:rPr lang="it-IT" sz="2400" i="1" dirty="0" err="1"/>
              <a:t>française</a:t>
            </a:r>
            <a:r>
              <a:rPr lang="it-IT" sz="2400" i="1" dirty="0"/>
              <a:t> : le dossier «</a:t>
            </a:r>
            <a:r>
              <a:rPr lang="it-IT" sz="2400" i="1" dirty="0" err="1"/>
              <a:t>féminisation</a:t>
            </a:r>
            <a:r>
              <a:rPr lang="it-IT" sz="2400" i="1" dirty="0"/>
              <a:t>»</a:t>
            </a:r>
            <a:br>
              <a:rPr lang="it-IT" sz="2400" i="1" dirty="0"/>
            </a:br>
            <a:r>
              <a:rPr lang="it-IT" sz="2400" dirty="0" err="1"/>
              <a:t>Avec</a:t>
            </a:r>
            <a:r>
              <a:rPr lang="it-IT" sz="2400" dirty="0"/>
              <a:t> Maria </a:t>
            </a:r>
            <a:r>
              <a:rPr lang="it-IT" sz="2400" dirty="0" err="1"/>
              <a:t>Candea</a:t>
            </a:r>
            <a:r>
              <a:rPr lang="it-IT" sz="2400" dirty="0"/>
              <a:t>, Yannick </a:t>
            </a:r>
            <a:r>
              <a:rPr lang="it-IT" sz="2400" dirty="0" err="1"/>
              <a:t>Chevalier</a:t>
            </a:r>
            <a:r>
              <a:rPr lang="it-IT" sz="2400" dirty="0"/>
              <a:t>, </a:t>
            </a:r>
            <a:r>
              <a:rPr lang="it-IT" sz="2400" dirty="0" err="1"/>
              <a:t>Sylvia</a:t>
            </a:r>
            <a:r>
              <a:rPr lang="it-IT" sz="2400" dirty="0"/>
              <a:t> </a:t>
            </a:r>
            <a:r>
              <a:rPr lang="it-IT" sz="2400" dirty="0" err="1"/>
              <a:t>Duverger</a:t>
            </a:r>
            <a:r>
              <a:rPr lang="it-IT" sz="2400" dirty="0"/>
              <a:t>, Anne-Marie </a:t>
            </a:r>
            <a:r>
              <a:rPr lang="it-IT" sz="2400" dirty="0" err="1"/>
              <a:t>Houdebine</a:t>
            </a:r>
            <a:r>
              <a:rPr lang="it-IT" sz="2400" dirty="0"/>
              <a:t> (†) et la </a:t>
            </a:r>
            <a:r>
              <a:rPr lang="it-IT" sz="2400" dirty="0" err="1"/>
              <a:t>collaboration</a:t>
            </a:r>
            <a:r>
              <a:rPr lang="it-IT" sz="2400" dirty="0"/>
              <a:t> d'Audrey </a:t>
            </a:r>
            <a:r>
              <a:rPr lang="it-IT" sz="2400" dirty="0" err="1"/>
              <a:t>Lasserre</a:t>
            </a: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 err="1"/>
              <a:t>Donnemarie-Dontilly</a:t>
            </a:r>
            <a:r>
              <a:rPr lang="it-IT" sz="2400" dirty="0"/>
              <a:t>, Paris, </a:t>
            </a:r>
            <a:r>
              <a:rPr lang="it-IT" sz="2400" dirty="0" err="1"/>
              <a:t>éditions</a:t>
            </a:r>
            <a:r>
              <a:rPr lang="it-IT" sz="2400" dirty="0"/>
              <a:t> </a:t>
            </a:r>
            <a:r>
              <a:rPr lang="it-IT" sz="2400" dirty="0" err="1"/>
              <a:t>iXe</a:t>
            </a:r>
            <a:r>
              <a:rPr lang="it-IT" sz="2400" dirty="0"/>
              <a:t>, 2016. 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14724178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err="1"/>
              <a:t>Trois</a:t>
            </a:r>
            <a:r>
              <a:rPr lang="it-IT" sz="2400" dirty="0"/>
              <a:t> </a:t>
            </a:r>
            <a:r>
              <a:rPr lang="it-IT" sz="2400" dirty="0" err="1"/>
              <a:t>Déclarations</a:t>
            </a:r>
            <a:r>
              <a:rPr lang="it-IT" sz="2400" dirty="0"/>
              <a:t> (1984, 2002, 2017) et une Mise </a:t>
            </a:r>
            <a:r>
              <a:rPr lang="it-IT" sz="2400" dirty="0" err="1"/>
              <a:t>au</a:t>
            </a:r>
            <a:r>
              <a:rPr lang="it-IT" sz="2400" dirty="0"/>
              <a:t> </a:t>
            </a:r>
            <a:r>
              <a:rPr lang="it-IT" sz="2400" dirty="0" err="1"/>
              <a:t>point</a:t>
            </a:r>
            <a:r>
              <a:rPr lang="it-IT" sz="2400" dirty="0"/>
              <a:t> (2014) et</a:t>
            </a:r>
          </a:p>
          <a:p>
            <a:r>
              <a:rPr lang="it-IT" sz="2400" dirty="0"/>
              <a:t>le </a:t>
            </a:r>
            <a:r>
              <a:rPr lang="it-IT" sz="2400" dirty="0" err="1"/>
              <a:t>tournant</a:t>
            </a:r>
            <a:r>
              <a:rPr lang="it-IT" sz="2400" dirty="0"/>
              <a:t> en 2019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1750429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Académie française 1984</a:t>
            </a:r>
            <a:br>
              <a:rPr lang="fr-CA" sz="2800" dirty="0"/>
            </a:br>
            <a:r>
              <a:rPr lang="fr-CA" sz="2800" dirty="0"/>
              <a:t>Les métiers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En 1984, le</a:t>
            </a:r>
            <a:r>
              <a:rPr lang="it-IT" sz="2400" b="1" dirty="0"/>
              <a:t> </a:t>
            </a:r>
            <a:r>
              <a:rPr lang="it-IT" sz="2400" b="1" dirty="0" err="1"/>
              <a:t>gouvernement</a:t>
            </a:r>
            <a:r>
              <a:rPr lang="it-IT" sz="2400" b="1" dirty="0"/>
              <a:t> </a:t>
            </a:r>
            <a:r>
              <a:rPr lang="it-IT" sz="2400" dirty="0"/>
              <a:t>de Laurent Fabius a </a:t>
            </a:r>
            <a:r>
              <a:rPr lang="it-IT" sz="2400" dirty="0" err="1"/>
              <a:t>institué</a:t>
            </a:r>
            <a:r>
              <a:rPr lang="it-IT" sz="2400" dirty="0"/>
              <a:t> une </a:t>
            </a:r>
            <a:r>
              <a:rPr lang="it-IT" sz="2400" dirty="0" err="1"/>
              <a:t>commission</a:t>
            </a:r>
            <a:r>
              <a:rPr lang="it-IT" sz="2400" dirty="0"/>
              <a:t> « </a:t>
            </a:r>
            <a:r>
              <a:rPr lang="it-IT" sz="2400" dirty="0" err="1"/>
              <a:t>chargée</a:t>
            </a:r>
            <a:r>
              <a:rPr lang="it-IT" sz="2400" dirty="0"/>
              <a:t> d’</a:t>
            </a:r>
            <a:r>
              <a:rPr lang="it-IT" sz="2400" dirty="0" err="1"/>
              <a:t>étudier</a:t>
            </a:r>
            <a:r>
              <a:rPr lang="it-IT" sz="2400" dirty="0"/>
              <a:t> </a:t>
            </a:r>
            <a:r>
              <a:rPr lang="it-IT" sz="2400" b="1" dirty="0"/>
              <a:t>la </a:t>
            </a:r>
            <a:r>
              <a:rPr lang="it-IT" sz="2400" b="1" dirty="0" err="1"/>
              <a:t>féminisation</a:t>
            </a:r>
            <a:r>
              <a:rPr lang="it-IT" sz="2400" b="1" dirty="0"/>
              <a:t> </a:t>
            </a:r>
            <a:r>
              <a:rPr lang="it-IT" sz="2400" b="1" dirty="0" err="1"/>
              <a:t>des</a:t>
            </a:r>
            <a:r>
              <a:rPr lang="it-IT" sz="2400" b="1" dirty="0"/>
              <a:t> </a:t>
            </a:r>
            <a:r>
              <a:rPr lang="it-IT" sz="2400" b="1" dirty="0" err="1"/>
              <a:t>titres</a:t>
            </a:r>
            <a:r>
              <a:rPr lang="it-IT" sz="2400" b="1" dirty="0"/>
              <a:t> et </a:t>
            </a:r>
            <a:r>
              <a:rPr lang="it-IT" sz="2400" b="1" dirty="0" err="1"/>
              <a:t>des</a:t>
            </a:r>
            <a:r>
              <a:rPr lang="it-IT" sz="2400" b="1" dirty="0"/>
              <a:t> </a:t>
            </a:r>
            <a:r>
              <a:rPr lang="it-IT" sz="2400" b="1" dirty="0" err="1"/>
              <a:t>fonctions</a:t>
            </a:r>
            <a:r>
              <a:rPr lang="it-IT" sz="2400" b="1" dirty="0"/>
              <a:t> </a:t>
            </a:r>
            <a:r>
              <a:rPr lang="it-IT" sz="2400" dirty="0"/>
              <a:t>et, d’une </a:t>
            </a:r>
            <a:r>
              <a:rPr lang="it-IT" sz="2400" dirty="0" err="1"/>
              <a:t>manière</a:t>
            </a:r>
            <a:r>
              <a:rPr lang="it-IT" sz="2400" dirty="0"/>
              <a:t> </a:t>
            </a:r>
            <a:r>
              <a:rPr lang="it-IT" sz="2400" dirty="0" err="1"/>
              <a:t>générale</a:t>
            </a:r>
            <a:r>
              <a:rPr lang="it-IT" sz="2400" dirty="0"/>
              <a:t>, le </a:t>
            </a:r>
            <a:r>
              <a:rPr lang="it-IT" sz="2400" dirty="0" err="1"/>
              <a:t>vocabulaire</a:t>
            </a:r>
            <a:r>
              <a:rPr lang="it-IT" sz="2400" dirty="0"/>
              <a:t> </a:t>
            </a:r>
            <a:r>
              <a:rPr lang="it-IT" sz="2400" dirty="0" err="1"/>
              <a:t>concernant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activités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femmes ». </a:t>
            </a:r>
            <a:r>
              <a:rPr lang="it-IT" sz="2400" dirty="0" err="1"/>
              <a:t>Dans</a:t>
            </a:r>
            <a:r>
              <a:rPr lang="it-IT" sz="2400" dirty="0"/>
              <a:t> une </a:t>
            </a:r>
            <a:r>
              <a:rPr lang="it-IT" sz="2400" dirty="0" err="1"/>
              <a:t>circulaire</a:t>
            </a:r>
            <a:r>
              <a:rPr lang="it-IT" sz="2400" dirty="0"/>
              <a:t> </a:t>
            </a:r>
            <a:r>
              <a:rPr lang="it-IT" sz="2400" dirty="0" err="1"/>
              <a:t>datée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11 </a:t>
            </a:r>
            <a:r>
              <a:rPr lang="it-IT" sz="2400" dirty="0" err="1"/>
              <a:t>mars</a:t>
            </a:r>
            <a:r>
              <a:rPr lang="it-IT" sz="2400" dirty="0"/>
              <a:t> 1986, le </a:t>
            </a:r>
            <a:r>
              <a:rPr lang="it-IT" sz="2400" b="1" dirty="0"/>
              <a:t>Premier ministre, M. Laurent Fabius, </a:t>
            </a:r>
            <a:r>
              <a:rPr lang="it-IT" sz="2400" b="1" dirty="0" err="1"/>
              <a:t>conseille</a:t>
            </a:r>
            <a:r>
              <a:rPr lang="it-IT" sz="2400" b="1" dirty="0"/>
              <a:t> </a:t>
            </a:r>
            <a:r>
              <a:rPr lang="it-IT" sz="2400" b="1" dirty="0" err="1"/>
              <a:t>l’application</a:t>
            </a:r>
            <a:r>
              <a:rPr lang="it-IT" sz="2400" b="1" dirty="0"/>
              <a:t> </a:t>
            </a:r>
            <a:r>
              <a:rPr lang="it-IT" sz="2400" b="1" dirty="0" err="1"/>
              <a:t>des</a:t>
            </a:r>
            <a:r>
              <a:rPr lang="it-IT" sz="2400" b="1" dirty="0"/>
              <a:t> </a:t>
            </a:r>
            <a:r>
              <a:rPr lang="it-IT" sz="2400" b="1" dirty="0" err="1"/>
              <a:t>règles</a:t>
            </a:r>
            <a:r>
              <a:rPr lang="it-IT" sz="2400" b="1" dirty="0"/>
              <a:t> de </a:t>
            </a:r>
            <a:r>
              <a:rPr lang="it-IT" sz="2400" b="1" dirty="0" err="1"/>
              <a:t>féminisation</a:t>
            </a:r>
            <a:r>
              <a:rPr lang="it-IT" sz="2400" b="1" dirty="0"/>
              <a:t> </a:t>
            </a:r>
            <a:r>
              <a:rPr lang="it-IT" sz="2400" dirty="0" err="1"/>
              <a:t>recommandées</a:t>
            </a:r>
            <a:r>
              <a:rPr lang="it-IT" sz="2400" dirty="0"/>
              <a:t> par </a:t>
            </a:r>
            <a:r>
              <a:rPr lang="it-IT" sz="2400" dirty="0" err="1"/>
              <a:t>cette</a:t>
            </a:r>
            <a:r>
              <a:rPr lang="it-IT" sz="2400" dirty="0"/>
              <a:t> </a:t>
            </a:r>
            <a:r>
              <a:rPr lang="it-IT" sz="2400" dirty="0" err="1"/>
              <a:t>commission</a:t>
            </a:r>
            <a:r>
              <a:rPr lang="it-IT" sz="2400" dirty="0"/>
              <a:t>. </a:t>
            </a:r>
          </a:p>
          <a:p>
            <a:r>
              <a:rPr lang="it-IT" sz="2400" dirty="0"/>
              <a:t>L’Académie </a:t>
            </a:r>
            <a:r>
              <a:rPr lang="it-IT" sz="2400" dirty="0" err="1"/>
              <a:t>française</a:t>
            </a:r>
            <a:r>
              <a:rPr lang="it-IT" sz="2400" dirty="0"/>
              <a:t>, qui n’a </a:t>
            </a:r>
            <a:r>
              <a:rPr lang="it-IT" sz="2400" dirty="0" err="1"/>
              <a:t>pas</a:t>
            </a:r>
            <a:r>
              <a:rPr lang="it-IT" sz="2400" dirty="0"/>
              <a:t> </a:t>
            </a:r>
            <a:r>
              <a:rPr lang="it-IT" sz="2400" dirty="0" err="1"/>
              <a:t>été</a:t>
            </a:r>
            <a:r>
              <a:rPr lang="it-IT" sz="2400" dirty="0"/>
              <a:t> </a:t>
            </a:r>
            <a:r>
              <a:rPr lang="it-IT" sz="2400" dirty="0" err="1"/>
              <a:t>associée</a:t>
            </a:r>
            <a:r>
              <a:rPr lang="it-IT" sz="2400" dirty="0"/>
              <a:t> </a:t>
            </a:r>
            <a:r>
              <a:rPr lang="it-IT" sz="2400" dirty="0" err="1"/>
              <a:t>aux</a:t>
            </a:r>
            <a:r>
              <a:rPr lang="it-IT" sz="2400" dirty="0"/>
              <a:t> </a:t>
            </a:r>
            <a:r>
              <a:rPr lang="it-IT" sz="2400" dirty="0" err="1"/>
              <a:t>travaux</a:t>
            </a:r>
            <a:r>
              <a:rPr lang="it-IT" sz="2400" dirty="0"/>
              <a:t> de </a:t>
            </a:r>
            <a:r>
              <a:rPr lang="it-IT" sz="2400" dirty="0" err="1"/>
              <a:t>cette</a:t>
            </a:r>
            <a:r>
              <a:rPr lang="it-IT" sz="2400" dirty="0"/>
              <a:t> </a:t>
            </a:r>
            <a:r>
              <a:rPr lang="it-IT" sz="2400" dirty="0" err="1"/>
              <a:t>commission</a:t>
            </a:r>
            <a:r>
              <a:rPr lang="it-IT" sz="2400" dirty="0"/>
              <a:t>, n’</a:t>
            </a:r>
            <a:r>
              <a:rPr lang="it-IT" sz="2400" dirty="0" err="1"/>
              <a:t>approuve</a:t>
            </a:r>
            <a:r>
              <a:rPr lang="it-IT" sz="2400" dirty="0"/>
              <a:t> </a:t>
            </a:r>
            <a:r>
              <a:rPr lang="it-IT" sz="2400" dirty="0" err="1"/>
              <a:t>pas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conclusions</a:t>
            </a:r>
            <a:r>
              <a:rPr lang="it-IT" sz="2400" dirty="0"/>
              <a:t> </a:t>
            </a:r>
            <a:r>
              <a:rPr lang="it-IT" sz="2400" dirty="0" err="1"/>
              <a:t>que</a:t>
            </a:r>
            <a:r>
              <a:rPr lang="it-IT" sz="2400" dirty="0"/>
              <a:t> celle-ci a </a:t>
            </a:r>
            <a:r>
              <a:rPr lang="it-IT" sz="2400" dirty="0" err="1"/>
              <a:t>rendues</a:t>
            </a:r>
            <a:r>
              <a:rPr lang="it-IT" sz="2400" dirty="0"/>
              <a:t>.</a:t>
            </a:r>
          </a:p>
          <a:p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37698250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Académie française 2002</a:t>
            </a:r>
            <a:br>
              <a:rPr lang="fr-CA" sz="2800" dirty="0"/>
            </a:br>
            <a:r>
              <a:rPr lang="fr-CA" sz="2800" dirty="0"/>
              <a:t>Le genre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sz="2400" dirty="0"/>
              <a:t>Le 21 </a:t>
            </a:r>
            <a:r>
              <a:rPr lang="it-IT" sz="2400" dirty="0" err="1"/>
              <a:t>mars</a:t>
            </a:r>
            <a:r>
              <a:rPr lang="it-IT" sz="2400" dirty="0"/>
              <a:t> 2002, l’Académie </a:t>
            </a:r>
            <a:r>
              <a:rPr lang="it-IT" sz="2400" dirty="0" err="1"/>
              <a:t>française</a:t>
            </a:r>
            <a:r>
              <a:rPr lang="it-IT" sz="2400" dirty="0"/>
              <a:t> </a:t>
            </a:r>
            <a:r>
              <a:rPr lang="it-IT" sz="2400" dirty="0" err="1"/>
              <a:t>publie</a:t>
            </a:r>
            <a:r>
              <a:rPr lang="it-IT" sz="2400" dirty="0"/>
              <a:t> une nouvelle </a:t>
            </a:r>
            <a:r>
              <a:rPr lang="it-IT" sz="2400" dirty="0" err="1"/>
              <a:t>déclaration</a:t>
            </a:r>
            <a:r>
              <a:rPr lang="it-IT" sz="2400" dirty="0"/>
              <a:t> pour </a:t>
            </a:r>
            <a:r>
              <a:rPr lang="it-IT" sz="2400" dirty="0" err="1"/>
              <a:t>rappeler</a:t>
            </a:r>
            <a:r>
              <a:rPr lang="it-IT" sz="2400" dirty="0"/>
              <a:t> sa position à ce </a:t>
            </a:r>
            <a:r>
              <a:rPr lang="it-IT" sz="2400" dirty="0" err="1"/>
              <a:t>sujet</a:t>
            </a:r>
            <a:r>
              <a:rPr lang="it-IT" sz="2400" dirty="0"/>
              <a:t> et, en </a:t>
            </a:r>
            <a:r>
              <a:rPr lang="it-IT" sz="2400" dirty="0" err="1"/>
              <a:t>particulier</a:t>
            </a:r>
            <a:r>
              <a:rPr lang="it-IT" sz="2400" dirty="0"/>
              <a:t>, le </a:t>
            </a:r>
            <a:r>
              <a:rPr lang="it-IT" sz="2400" dirty="0" err="1"/>
              <a:t>contresens</a:t>
            </a:r>
            <a:r>
              <a:rPr lang="it-IT" sz="2400" dirty="0"/>
              <a:t> </a:t>
            </a:r>
            <a:r>
              <a:rPr lang="it-IT" sz="2400" dirty="0" err="1"/>
              <a:t>linguistique</a:t>
            </a:r>
            <a:r>
              <a:rPr lang="it-IT" sz="2400" dirty="0"/>
              <a:t> </a:t>
            </a:r>
            <a:r>
              <a:rPr lang="it-IT" sz="2400" dirty="0" err="1"/>
              <a:t>sur</a:t>
            </a:r>
            <a:r>
              <a:rPr lang="it-IT" sz="2400" dirty="0"/>
              <a:t> </a:t>
            </a:r>
            <a:r>
              <a:rPr lang="it-IT" sz="2400" dirty="0" err="1"/>
              <a:t>lequel</a:t>
            </a:r>
            <a:r>
              <a:rPr lang="it-IT" sz="2400" dirty="0"/>
              <a:t> </a:t>
            </a:r>
            <a:r>
              <a:rPr lang="it-IT" sz="2400" dirty="0" err="1"/>
              <a:t>repose</a:t>
            </a:r>
            <a:r>
              <a:rPr lang="it-IT" sz="2400" dirty="0"/>
              <a:t> l’</a:t>
            </a:r>
            <a:r>
              <a:rPr lang="it-IT" sz="2400" dirty="0" err="1"/>
              <a:t>entreprise</a:t>
            </a:r>
            <a:r>
              <a:rPr lang="it-IT" sz="2400" dirty="0"/>
              <a:t> d’une </a:t>
            </a:r>
            <a:r>
              <a:rPr lang="it-IT" sz="2400" dirty="0" err="1"/>
              <a:t>féminisation</a:t>
            </a:r>
            <a:r>
              <a:rPr lang="it-IT" sz="2400" dirty="0"/>
              <a:t> </a:t>
            </a:r>
            <a:r>
              <a:rPr lang="it-IT" sz="2400" dirty="0" err="1"/>
              <a:t>systématique</a:t>
            </a:r>
            <a:r>
              <a:rPr lang="it-IT" sz="2400" dirty="0"/>
              <a:t>. Si, en </a:t>
            </a:r>
            <a:r>
              <a:rPr lang="it-IT" sz="2400" dirty="0" err="1"/>
              <a:t>effet</a:t>
            </a:r>
            <a:r>
              <a:rPr lang="it-IT" sz="2400" dirty="0"/>
              <a:t>, le </a:t>
            </a:r>
            <a:r>
              <a:rPr lang="it-IT" sz="2400" dirty="0" err="1"/>
              <a:t>français</a:t>
            </a:r>
            <a:r>
              <a:rPr lang="it-IT" sz="2400" dirty="0"/>
              <a:t> </a:t>
            </a:r>
            <a:r>
              <a:rPr lang="it-IT" sz="2400" dirty="0" err="1"/>
              <a:t>connaît</a:t>
            </a:r>
            <a:r>
              <a:rPr lang="it-IT" sz="2400" dirty="0"/>
              <a:t> </a:t>
            </a:r>
            <a:r>
              <a:rPr lang="it-IT" sz="2400" dirty="0" err="1"/>
              <a:t>deux</a:t>
            </a:r>
            <a:r>
              <a:rPr lang="it-IT" sz="2400" dirty="0"/>
              <a:t> </a:t>
            </a:r>
            <a:r>
              <a:rPr lang="it-IT" sz="2400" dirty="0" err="1"/>
              <a:t>genres</a:t>
            </a:r>
            <a:r>
              <a:rPr lang="it-IT" sz="2400" dirty="0"/>
              <a:t>, </a:t>
            </a:r>
            <a:r>
              <a:rPr lang="it-IT" sz="2400" dirty="0" err="1"/>
              <a:t>appelés</a:t>
            </a:r>
            <a:r>
              <a:rPr lang="it-IT" sz="2400" dirty="0"/>
              <a:t> </a:t>
            </a:r>
            <a:r>
              <a:rPr lang="it-IT" sz="2400" dirty="0" err="1"/>
              <a:t>masculin</a:t>
            </a:r>
            <a:r>
              <a:rPr lang="it-IT" sz="2400" dirty="0"/>
              <a:t> et </a:t>
            </a:r>
            <a:r>
              <a:rPr lang="it-IT" sz="2400" dirty="0" err="1"/>
              <a:t>féminin</a:t>
            </a:r>
            <a:r>
              <a:rPr lang="it-IT" sz="2400" dirty="0"/>
              <a:t>, il </a:t>
            </a:r>
            <a:r>
              <a:rPr lang="it-IT" sz="2400" dirty="0" err="1"/>
              <a:t>serait</a:t>
            </a:r>
            <a:r>
              <a:rPr lang="it-IT" sz="2400" dirty="0"/>
              <a:t> plus </a:t>
            </a:r>
            <a:r>
              <a:rPr lang="it-IT" sz="2400" dirty="0" err="1"/>
              <a:t>juste</a:t>
            </a:r>
            <a:r>
              <a:rPr lang="it-IT" sz="2400" dirty="0"/>
              <a:t> de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nommer</a:t>
            </a:r>
            <a:r>
              <a:rPr lang="it-IT" sz="2400" dirty="0"/>
              <a:t> </a:t>
            </a:r>
            <a:r>
              <a:rPr lang="it-IT" sz="2400" b="1" i="1" dirty="0" err="1"/>
              <a:t>genre</a:t>
            </a:r>
            <a:r>
              <a:rPr lang="it-IT" sz="2400" b="1" i="1" dirty="0"/>
              <a:t> </a:t>
            </a:r>
            <a:r>
              <a:rPr lang="it-IT" sz="2400" b="1" i="1" dirty="0" err="1"/>
              <a:t>marqué</a:t>
            </a:r>
            <a:r>
              <a:rPr lang="it-IT" sz="2400" dirty="0"/>
              <a:t> et </a:t>
            </a:r>
            <a:r>
              <a:rPr lang="it-IT" sz="2400" b="1" i="1" dirty="0" err="1"/>
              <a:t>genre</a:t>
            </a:r>
            <a:r>
              <a:rPr lang="it-IT" sz="2400" b="1" i="1" dirty="0"/>
              <a:t> non </a:t>
            </a:r>
            <a:r>
              <a:rPr lang="it-IT" sz="2400" b="1" i="1" dirty="0" err="1"/>
              <a:t>marqué</a:t>
            </a:r>
            <a:r>
              <a:rPr lang="it-IT" sz="2400" b="1" i="1" dirty="0"/>
              <a:t>.</a:t>
            </a:r>
            <a:r>
              <a:rPr lang="it-IT" sz="2400" dirty="0"/>
              <a:t> Seul </a:t>
            </a:r>
            <a:r>
              <a:rPr lang="it-IT" sz="2400" b="1" dirty="0"/>
              <a:t>le </a:t>
            </a:r>
            <a:r>
              <a:rPr lang="it-IT" sz="2400" b="1" dirty="0" err="1"/>
              <a:t>genre</a:t>
            </a:r>
            <a:r>
              <a:rPr lang="it-IT" sz="2400" b="1" dirty="0"/>
              <a:t> </a:t>
            </a:r>
            <a:r>
              <a:rPr lang="it-IT" sz="2400" b="1" dirty="0" err="1"/>
              <a:t>masculin</a:t>
            </a:r>
            <a:r>
              <a:rPr lang="it-IT" sz="2400" b="1" dirty="0"/>
              <a:t>, non </a:t>
            </a:r>
            <a:r>
              <a:rPr lang="it-IT" sz="2400" b="1" dirty="0" err="1"/>
              <a:t>marqué</a:t>
            </a:r>
            <a:r>
              <a:rPr lang="it-IT" sz="2400" b="1" dirty="0"/>
              <a:t>, </a:t>
            </a:r>
            <a:r>
              <a:rPr lang="it-IT" sz="2400" b="1" dirty="0" err="1"/>
              <a:t>peut</a:t>
            </a:r>
            <a:r>
              <a:rPr lang="it-IT" sz="2400" b="1" dirty="0"/>
              <a:t> </a:t>
            </a:r>
            <a:r>
              <a:rPr lang="it-IT" sz="2400" b="1" dirty="0" err="1"/>
              <a:t>représenter</a:t>
            </a:r>
            <a:r>
              <a:rPr lang="it-IT" sz="2400" b="1" dirty="0"/>
              <a:t> </a:t>
            </a:r>
            <a:r>
              <a:rPr lang="it-IT" sz="2400" b="1" dirty="0" err="1"/>
              <a:t>aussi</a:t>
            </a:r>
            <a:r>
              <a:rPr lang="it-IT" sz="2400" b="1" dirty="0"/>
              <a:t> </a:t>
            </a:r>
            <a:r>
              <a:rPr lang="it-IT" sz="2400" b="1" dirty="0" err="1"/>
              <a:t>bien</a:t>
            </a:r>
            <a:r>
              <a:rPr lang="it-IT" sz="2400" b="1" dirty="0"/>
              <a:t> </a:t>
            </a:r>
            <a:r>
              <a:rPr lang="it-IT" sz="2400" b="1" dirty="0" err="1"/>
              <a:t>les</a:t>
            </a:r>
            <a:r>
              <a:rPr lang="it-IT" sz="2400" b="1" dirty="0"/>
              <a:t> </a:t>
            </a:r>
            <a:r>
              <a:rPr lang="it-IT" sz="2400" b="1" dirty="0" err="1"/>
              <a:t>éléments</a:t>
            </a:r>
            <a:r>
              <a:rPr lang="it-IT" sz="2400" b="1" dirty="0"/>
              <a:t> </a:t>
            </a:r>
            <a:r>
              <a:rPr lang="it-IT" sz="2400" b="1" dirty="0" err="1"/>
              <a:t>masculins</a:t>
            </a:r>
            <a:r>
              <a:rPr lang="it-IT" sz="2400" b="1" dirty="0"/>
              <a:t> </a:t>
            </a:r>
            <a:r>
              <a:rPr lang="it-IT" sz="2400" b="1" dirty="0" err="1"/>
              <a:t>que</a:t>
            </a:r>
            <a:r>
              <a:rPr lang="it-IT" sz="2400" b="1" dirty="0"/>
              <a:t> </a:t>
            </a:r>
            <a:r>
              <a:rPr lang="it-IT" sz="2400" b="1" dirty="0" err="1"/>
              <a:t>féminins</a:t>
            </a:r>
            <a:r>
              <a:rPr lang="it-IT" sz="2400" b="1" dirty="0"/>
              <a:t>.</a:t>
            </a:r>
            <a:r>
              <a:rPr lang="it-IT" sz="2400" dirty="0"/>
              <a:t> En </a:t>
            </a:r>
            <a:r>
              <a:rPr lang="it-IT" sz="2400" dirty="0" err="1"/>
              <a:t>effet</a:t>
            </a:r>
            <a:r>
              <a:rPr lang="it-IT" sz="2400" dirty="0"/>
              <a:t>, le </a:t>
            </a:r>
            <a:r>
              <a:rPr lang="it-IT" sz="2400" dirty="0" err="1"/>
              <a:t>genre</a:t>
            </a:r>
            <a:r>
              <a:rPr lang="it-IT" sz="2400" dirty="0"/>
              <a:t> </a:t>
            </a:r>
            <a:r>
              <a:rPr lang="it-IT" sz="2400" dirty="0" err="1"/>
              <a:t>féminin</a:t>
            </a:r>
            <a:r>
              <a:rPr lang="it-IT" sz="2400" dirty="0"/>
              <a:t> </a:t>
            </a:r>
            <a:r>
              <a:rPr lang="it-IT" sz="2400" dirty="0" err="1"/>
              <a:t>ou</a:t>
            </a:r>
            <a:r>
              <a:rPr lang="it-IT" sz="2400" dirty="0"/>
              <a:t> </a:t>
            </a:r>
            <a:r>
              <a:rPr lang="it-IT" sz="2400" dirty="0" err="1"/>
              <a:t>marqué</a:t>
            </a:r>
            <a:r>
              <a:rPr lang="it-IT" sz="2400" dirty="0"/>
              <a:t> est </a:t>
            </a:r>
            <a:r>
              <a:rPr lang="it-IT" sz="2400" dirty="0" err="1"/>
              <a:t>privatif</a:t>
            </a:r>
            <a:r>
              <a:rPr lang="it-IT" sz="2400" dirty="0"/>
              <a:t> : un « </a:t>
            </a:r>
            <a:r>
              <a:rPr lang="it-IT" sz="2400" dirty="0" err="1"/>
              <a:t>groupe</a:t>
            </a:r>
            <a:r>
              <a:rPr lang="it-IT" sz="2400" dirty="0"/>
              <a:t> d’</a:t>
            </a:r>
            <a:r>
              <a:rPr lang="it-IT" sz="2400" dirty="0" err="1"/>
              <a:t>étudiantes</a:t>
            </a:r>
            <a:r>
              <a:rPr lang="it-IT" sz="2400" dirty="0"/>
              <a:t> » ne </a:t>
            </a:r>
            <a:r>
              <a:rPr lang="it-IT" sz="2400" dirty="0" err="1"/>
              <a:t>pourra</a:t>
            </a:r>
            <a:r>
              <a:rPr lang="it-IT" sz="2400" dirty="0"/>
              <a:t> </a:t>
            </a:r>
            <a:r>
              <a:rPr lang="it-IT" sz="2400" dirty="0" err="1"/>
              <a:t>contenir</a:t>
            </a:r>
            <a:r>
              <a:rPr lang="it-IT" sz="2400" dirty="0"/>
              <a:t> d’</a:t>
            </a:r>
            <a:r>
              <a:rPr lang="it-IT" sz="2400" dirty="0" err="1"/>
              <a:t>élèves</a:t>
            </a:r>
            <a:r>
              <a:rPr lang="it-IT" sz="2400" dirty="0"/>
              <a:t> de </a:t>
            </a:r>
            <a:r>
              <a:rPr lang="it-IT" sz="2400" dirty="0" err="1"/>
              <a:t>sexe</a:t>
            </a:r>
            <a:r>
              <a:rPr lang="it-IT" sz="2400" dirty="0"/>
              <a:t> </a:t>
            </a:r>
            <a:r>
              <a:rPr lang="it-IT" sz="2400" dirty="0" err="1"/>
              <a:t>masculin</a:t>
            </a:r>
            <a:r>
              <a:rPr lang="it-IT" sz="2400" dirty="0"/>
              <a:t>, </a:t>
            </a:r>
            <a:r>
              <a:rPr lang="it-IT" sz="2400" dirty="0" err="1"/>
              <a:t>tandis</a:t>
            </a:r>
            <a:r>
              <a:rPr lang="it-IT" sz="2400" dirty="0"/>
              <a:t> </a:t>
            </a:r>
            <a:r>
              <a:rPr lang="it-IT" sz="2400" dirty="0" err="1"/>
              <a:t>qu’un</a:t>
            </a:r>
            <a:r>
              <a:rPr lang="it-IT" sz="2400" dirty="0"/>
              <a:t> « </a:t>
            </a:r>
            <a:r>
              <a:rPr lang="it-IT" sz="2400" dirty="0" err="1"/>
              <a:t>groupe</a:t>
            </a:r>
            <a:r>
              <a:rPr lang="it-IT" sz="2400" dirty="0"/>
              <a:t> d’</a:t>
            </a:r>
            <a:r>
              <a:rPr lang="it-IT" sz="2400" dirty="0" err="1"/>
              <a:t>étudiants</a:t>
            </a:r>
            <a:r>
              <a:rPr lang="it-IT" sz="2400" dirty="0"/>
              <a:t> » </a:t>
            </a:r>
            <a:r>
              <a:rPr lang="it-IT" sz="2400" dirty="0" err="1"/>
              <a:t>pourra</a:t>
            </a:r>
            <a:r>
              <a:rPr lang="it-IT" sz="2400" dirty="0"/>
              <a:t> </a:t>
            </a:r>
            <a:r>
              <a:rPr lang="it-IT" sz="2400" dirty="0" err="1"/>
              <a:t>contenir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élèves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deux</a:t>
            </a:r>
            <a:r>
              <a:rPr lang="it-IT" sz="2400" dirty="0"/>
              <a:t> </a:t>
            </a:r>
            <a:r>
              <a:rPr lang="it-IT" sz="2400" dirty="0" err="1"/>
              <a:t>sexes</a:t>
            </a:r>
            <a:r>
              <a:rPr lang="it-IT" sz="2400" dirty="0"/>
              <a:t>, </a:t>
            </a:r>
            <a:r>
              <a:rPr lang="it-IT" sz="2400" dirty="0" err="1"/>
              <a:t>indifféremment</a:t>
            </a:r>
            <a:r>
              <a:rPr lang="it-IT" sz="2400" dirty="0"/>
              <a:t>. </a:t>
            </a:r>
            <a:r>
              <a:rPr lang="it-IT" sz="2400" b="1" dirty="0"/>
              <a:t>On se </a:t>
            </a:r>
            <a:r>
              <a:rPr lang="it-IT" sz="2400" b="1" dirty="0" err="1"/>
              <a:t>gardera</a:t>
            </a:r>
            <a:r>
              <a:rPr lang="it-IT" sz="2400" b="1" dirty="0"/>
              <a:t> </a:t>
            </a:r>
            <a:r>
              <a:rPr lang="it-IT" sz="2400" b="1" dirty="0" err="1"/>
              <a:t>également</a:t>
            </a:r>
            <a:r>
              <a:rPr lang="it-IT" sz="2400" b="1" dirty="0"/>
              <a:t> de dire </a:t>
            </a:r>
            <a:r>
              <a:rPr lang="it-IT" sz="2400" b="1" dirty="0" err="1"/>
              <a:t>les</a:t>
            </a:r>
            <a:r>
              <a:rPr lang="it-IT" sz="2400" b="1" dirty="0"/>
              <a:t> </a:t>
            </a:r>
            <a:r>
              <a:rPr lang="it-IT" sz="2400" b="1" dirty="0" err="1"/>
              <a:t>électeurs</a:t>
            </a:r>
            <a:r>
              <a:rPr lang="it-IT" sz="2400" b="1" dirty="0"/>
              <a:t> et </a:t>
            </a:r>
            <a:r>
              <a:rPr lang="it-IT" sz="2400" b="1" dirty="0" err="1"/>
              <a:t>les</a:t>
            </a:r>
            <a:r>
              <a:rPr lang="it-IT" sz="2400" b="1" dirty="0"/>
              <a:t> </a:t>
            </a:r>
            <a:r>
              <a:rPr lang="it-IT" sz="2400" b="1" dirty="0" err="1"/>
              <a:t>électrices</a:t>
            </a:r>
            <a:r>
              <a:rPr lang="it-IT" sz="2400" b="1" dirty="0"/>
              <a:t>,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informaticiennes</a:t>
            </a:r>
            <a:r>
              <a:rPr lang="it-IT" sz="2400" dirty="0"/>
              <a:t> et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informaticiens</a:t>
            </a:r>
            <a:r>
              <a:rPr lang="it-IT" sz="2400" dirty="0"/>
              <a:t>, </a:t>
            </a:r>
            <a:r>
              <a:rPr lang="it-IT" sz="2400" dirty="0" err="1"/>
              <a:t>expressions</a:t>
            </a:r>
            <a:r>
              <a:rPr lang="it-IT" sz="2400" dirty="0"/>
              <a:t> qui </a:t>
            </a:r>
            <a:r>
              <a:rPr lang="it-IT" sz="2400" dirty="0" err="1"/>
              <a:t>sont</a:t>
            </a:r>
            <a:r>
              <a:rPr lang="it-IT" sz="2400" dirty="0"/>
              <a:t> non </a:t>
            </a:r>
            <a:r>
              <a:rPr lang="it-IT" sz="2400" dirty="0" err="1"/>
              <a:t>seulement</a:t>
            </a:r>
            <a:r>
              <a:rPr lang="it-IT" sz="2400" dirty="0"/>
              <a:t> </a:t>
            </a:r>
            <a:r>
              <a:rPr lang="it-IT" sz="2400" b="1" dirty="0" err="1"/>
              <a:t>lourdes</a:t>
            </a:r>
            <a:r>
              <a:rPr lang="it-IT" sz="2400" dirty="0"/>
              <a:t> mais </a:t>
            </a:r>
            <a:r>
              <a:rPr lang="it-IT" sz="2400" dirty="0" err="1"/>
              <a:t>aussi</a:t>
            </a:r>
            <a:r>
              <a:rPr lang="it-IT" sz="2400" dirty="0"/>
              <a:t> </a:t>
            </a:r>
            <a:r>
              <a:rPr lang="it-IT" sz="2400" b="1" dirty="0" err="1"/>
              <a:t>redondantes</a:t>
            </a:r>
            <a:r>
              <a:rPr lang="it-IT" sz="2400" dirty="0"/>
              <a:t>,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informaticiennes</a:t>
            </a:r>
            <a:r>
              <a:rPr lang="it-IT" sz="2400" dirty="0"/>
              <a:t> </a:t>
            </a:r>
            <a:r>
              <a:rPr lang="it-IT" sz="2400" dirty="0" err="1"/>
              <a:t>étant</a:t>
            </a:r>
            <a:r>
              <a:rPr lang="it-IT" sz="2400" dirty="0"/>
              <a:t> </a:t>
            </a:r>
            <a:r>
              <a:rPr lang="it-IT" sz="2400" dirty="0" err="1"/>
              <a:t>comprises</a:t>
            </a:r>
            <a:r>
              <a:rPr lang="it-IT" sz="2400" dirty="0"/>
              <a:t> </a:t>
            </a:r>
            <a:r>
              <a:rPr lang="it-IT" sz="2400" dirty="0" err="1"/>
              <a:t>dans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informaticiens</a:t>
            </a:r>
            <a:r>
              <a:rPr lang="it-IT" sz="2400" dirty="0"/>
              <a:t>. </a:t>
            </a:r>
            <a:endParaRPr lang="it-IT" sz="2400" dirty="0" smtClean="0"/>
          </a:p>
          <a:p>
            <a:pPr algn="just"/>
            <a:r>
              <a:rPr lang="it-IT" sz="2400" dirty="0" smtClean="0"/>
              <a:t>8 </a:t>
            </a:r>
            <a:r>
              <a:rPr lang="it-IT" sz="2400" dirty="0" err="1" smtClean="0"/>
              <a:t>mars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19693495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 smtClean="0"/>
              <a:t>Histoire de la langue française</a:t>
            </a:r>
            <a:endParaRPr lang="fr-CA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84019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err="1"/>
              <a:t>Qu’est</a:t>
            </a:r>
            <a:r>
              <a:rPr lang="it-IT" sz="2800" b="1" dirty="0"/>
              <a:t>-ce </a:t>
            </a:r>
            <a:r>
              <a:rPr lang="it-IT" sz="2800" b="1" dirty="0" err="1"/>
              <a:t>que</a:t>
            </a:r>
            <a:r>
              <a:rPr lang="it-IT" sz="2800" b="1" dirty="0"/>
              <a:t> le </a:t>
            </a:r>
            <a:r>
              <a:rPr lang="it-IT" sz="2800" b="1" dirty="0" err="1"/>
              <a:t>droit</a:t>
            </a:r>
            <a:r>
              <a:rPr lang="it-IT" sz="2800" b="1" dirty="0"/>
              <a:t> </a:t>
            </a:r>
            <a:r>
              <a:rPr lang="it-IT" sz="2800" b="1" dirty="0" err="1"/>
              <a:t>coutumier</a:t>
            </a:r>
            <a:r>
              <a:rPr lang="it-IT" sz="2800" b="1" dirty="0"/>
              <a:t> ?</a:t>
            </a:r>
            <a:br>
              <a:rPr lang="it-IT" sz="2800" b="1" dirty="0"/>
            </a:br>
            <a:endParaRPr lang="fr-CA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err="1" smtClean="0"/>
              <a:t>Les</a:t>
            </a:r>
            <a:r>
              <a:rPr lang="it-IT" sz="2400" dirty="0" smtClean="0"/>
              <a:t> </a:t>
            </a:r>
            <a:r>
              <a:rPr lang="it-IT" sz="2400" dirty="0" err="1"/>
              <a:t>dispositions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droit</a:t>
            </a:r>
            <a:r>
              <a:rPr lang="it-IT" sz="2400" dirty="0"/>
              <a:t> </a:t>
            </a:r>
            <a:r>
              <a:rPr lang="it-IT" sz="2400" dirty="0" err="1"/>
              <a:t>coutumier</a:t>
            </a:r>
            <a:r>
              <a:rPr lang="it-IT" sz="2400" dirty="0"/>
              <a:t>, </a:t>
            </a:r>
            <a:r>
              <a:rPr lang="it-IT" sz="2400" dirty="0" err="1"/>
              <a:t>consacrées</a:t>
            </a:r>
            <a:r>
              <a:rPr lang="it-IT" sz="2400" dirty="0"/>
              <a:t> par l’</a:t>
            </a:r>
            <a:r>
              <a:rPr lang="it-IT" sz="2400" dirty="0" err="1"/>
              <a:t>usage</a:t>
            </a:r>
            <a:r>
              <a:rPr lang="it-IT" sz="2400" dirty="0"/>
              <a:t>, s’</a:t>
            </a:r>
            <a:r>
              <a:rPr lang="it-IT" sz="2400" dirty="0" err="1"/>
              <a:t>établissaient</a:t>
            </a:r>
            <a:r>
              <a:rPr lang="it-IT" sz="2400" dirty="0"/>
              <a:t> </a:t>
            </a:r>
            <a:r>
              <a:rPr lang="it-IT" sz="2400" dirty="0" err="1"/>
              <a:t>ainsi</a:t>
            </a:r>
            <a:r>
              <a:rPr lang="it-IT" sz="2400" dirty="0"/>
              <a:t> </a:t>
            </a:r>
            <a:r>
              <a:rPr lang="it-IT" sz="2400" dirty="0" err="1"/>
              <a:t>dans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rapports</a:t>
            </a:r>
            <a:r>
              <a:rPr lang="it-IT" sz="2400" dirty="0"/>
              <a:t> </a:t>
            </a:r>
            <a:r>
              <a:rPr lang="it-IT" sz="2400" dirty="0" err="1"/>
              <a:t>entre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individus</a:t>
            </a:r>
            <a:r>
              <a:rPr lang="it-IT" sz="2400" dirty="0"/>
              <a:t>,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formes</a:t>
            </a:r>
            <a:r>
              <a:rPr lang="it-IT" sz="2400" dirty="0"/>
              <a:t> de </a:t>
            </a:r>
            <a:r>
              <a:rPr lang="it-IT" sz="2400" dirty="0" err="1"/>
              <a:t>possession</a:t>
            </a:r>
            <a:r>
              <a:rPr lang="it-IT" sz="2400" dirty="0"/>
              <a:t> </a:t>
            </a:r>
            <a:r>
              <a:rPr lang="it-IT" sz="2400" dirty="0" err="1"/>
              <a:t>ou</a:t>
            </a:r>
            <a:r>
              <a:rPr lang="it-IT" sz="2400" dirty="0"/>
              <a:t> d’</a:t>
            </a:r>
            <a:r>
              <a:rPr lang="it-IT" sz="2400" dirty="0" err="1"/>
              <a:t>usage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sols</a:t>
            </a:r>
            <a:r>
              <a:rPr lang="it-IT" sz="2400" dirty="0"/>
              <a:t>,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poids</a:t>
            </a:r>
            <a:r>
              <a:rPr lang="it-IT" sz="2400" dirty="0"/>
              <a:t> et </a:t>
            </a:r>
            <a:r>
              <a:rPr lang="it-IT" sz="2400" dirty="0" err="1"/>
              <a:t>mesures</a:t>
            </a:r>
            <a:r>
              <a:rPr lang="it-IT" sz="2400" dirty="0"/>
              <a:t>,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droits</a:t>
            </a:r>
            <a:r>
              <a:rPr lang="it-IT" sz="2400" dirty="0"/>
              <a:t> </a:t>
            </a:r>
            <a:r>
              <a:rPr lang="it-IT" sz="2400" dirty="0" err="1"/>
              <a:t>féodaux</a:t>
            </a:r>
            <a:r>
              <a:rPr lang="it-IT" sz="2400" dirty="0"/>
              <a:t>,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droits</a:t>
            </a:r>
            <a:r>
              <a:rPr lang="it-IT" sz="2400" dirty="0"/>
              <a:t> et </a:t>
            </a:r>
            <a:r>
              <a:rPr lang="it-IT" sz="2400" dirty="0" err="1"/>
              <a:t>attributions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différentes</a:t>
            </a:r>
            <a:r>
              <a:rPr lang="it-IT" sz="2400" dirty="0"/>
              <a:t> </a:t>
            </a:r>
            <a:r>
              <a:rPr lang="it-IT" sz="2400" dirty="0" err="1"/>
              <a:t>communautés</a:t>
            </a:r>
            <a:r>
              <a:rPr lang="it-IT" sz="2400" dirty="0"/>
              <a:t> en ce qui </a:t>
            </a:r>
            <a:r>
              <a:rPr lang="it-IT" sz="2400" dirty="0" err="1"/>
              <a:t>concernait</a:t>
            </a:r>
            <a:r>
              <a:rPr lang="it-IT" sz="2400" dirty="0"/>
              <a:t> la </a:t>
            </a:r>
            <a:r>
              <a:rPr lang="it-IT" sz="2400" dirty="0" err="1"/>
              <a:t>politique</a:t>
            </a:r>
            <a:r>
              <a:rPr lang="it-IT" sz="2400" dirty="0"/>
              <a:t>, civile et </a:t>
            </a:r>
            <a:r>
              <a:rPr lang="it-IT" sz="2400" dirty="0" err="1"/>
              <a:t>criminelle</a:t>
            </a:r>
            <a:r>
              <a:rPr lang="it-IT" sz="2400" dirty="0"/>
              <a:t>, le </a:t>
            </a:r>
            <a:r>
              <a:rPr lang="it-IT" sz="2400" dirty="0" err="1"/>
              <a:t>droit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élections</a:t>
            </a:r>
            <a:r>
              <a:rPr lang="it-IT" sz="2400" dirty="0"/>
              <a:t> et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successions</a:t>
            </a:r>
            <a:r>
              <a:rPr lang="it-IT" sz="2400" dirty="0"/>
              <a:t>,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droits</a:t>
            </a:r>
            <a:r>
              <a:rPr lang="it-IT" sz="2400" dirty="0"/>
              <a:t> et </a:t>
            </a:r>
            <a:r>
              <a:rPr lang="it-IT" sz="2400" dirty="0" err="1"/>
              <a:t>obligations</a:t>
            </a:r>
            <a:r>
              <a:rPr lang="it-IT" sz="2400" dirty="0"/>
              <a:t> </a:t>
            </a:r>
            <a:r>
              <a:rPr lang="it-IT" sz="2400" dirty="0" err="1"/>
              <a:t>concernant</a:t>
            </a:r>
            <a:r>
              <a:rPr lang="it-IT" sz="2400" dirty="0"/>
              <a:t> le </a:t>
            </a:r>
            <a:r>
              <a:rPr lang="it-IT" sz="2400" dirty="0" err="1"/>
              <a:t>mariage</a:t>
            </a:r>
            <a:r>
              <a:rPr lang="it-IT" sz="2400" dirty="0"/>
              <a:t>,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eaux</a:t>
            </a:r>
            <a:r>
              <a:rPr lang="it-IT" sz="2400" dirty="0"/>
              <a:t> et </a:t>
            </a:r>
            <a:r>
              <a:rPr lang="it-IT" sz="2400" dirty="0" err="1"/>
              <a:t>forêts</a:t>
            </a:r>
            <a:r>
              <a:rPr lang="it-IT" sz="2400" dirty="0"/>
              <a:t>,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procédures</a:t>
            </a:r>
            <a:r>
              <a:rPr lang="it-IT" sz="2400" dirty="0"/>
              <a:t> </a:t>
            </a:r>
            <a:r>
              <a:rPr lang="it-IT" sz="2400" dirty="0" err="1"/>
              <a:t>judiciaires</a:t>
            </a:r>
            <a:r>
              <a:rPr lang="it-IT" sz="2400" dirty="0"/>
              <a:t> … Il </a:t>
            </a:r>
            <a:r>
              <a:rPr lang="it-IT" sz="2400" dirty="0" err="1"/>
              <a:t>était</a:t>
            </a:r>
            <a:r>
              <a:rPr lang="it-IT" sz="2400" dirty="0"/>
              <a:t> </a:t>
            </a:r>
            <a:r>
              <a:rPr lang="it-IT" sz="2400" dirty="0" err="1"/>
              <a:t>aussi</a:t>
            </a:r>
            <a:r>
              <a:rPr lang="it-IT" sz="2400" dirty="0"/>
              <a:t> à l’origine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lois</a:t>
            </a:r>
            <a:r>
              <a:rPr lang="it-IT" sz="2400" dirty="0"/>
              <a:t> </a:t>
            </a:r>
            <a:r>
              <a:rPr lang="it-IT" sz="2400" dirty="0" err="1"/>
              <a:t>fondamentales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royaume</a:t>
            </a:r>
            <a:r>
              <a:rPr lang="it-IT" sz="2400" dirty="0"/>
              <a:t> et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droit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gens.</a:t>
            </a:r>
          </a:p>
          <a:p>
            <a:pPr algn="just"/>
            <a:r>
              <a:rPr lang="it-IT" sz="2400" dirty="0"/>
              <a:t>Le </a:t>
            </a:r>
            <a:r>
              <a:rPr lang="it-IT" sz="2400" dirty="0" err="1"/>
              <a:t>droit</a:t>
            </a:r>
            <a:r>
              <a:rPr lang="it-IT" sz="2400" dirty="0"/>
              <a:t> </a:t>
            </a:r>
            <a:r>
              <a:rPr lang="it-IT" sz="2400" dirty="0" err="1"/>
              <a:t>coutumier</a:t>
            </a:r>
            <a:r>
              <a:rPr lang="it-IT" sz="2400" dirty="0"/>
              <a:t> est </a:t>
            </a:r>
            <a:r>
              <a:rPr lang="it-IT" sz="2400" dirty="0" err="1"/>
              <a:t>ainsi</a:t>
            </a:r>
            <a:r>
              <a:rPr lang="it-IT" sz="2400" dirty="0"/>
              <a:t> un </a:t>
            </a:r>
            <a:r>
              <a:rPr lang="it-IT" sz="2400" dirty="0" err="1"/>
              <a:t>système</a:t>
            </a:r>
            <a:r>
              <a:rPr lang="it-IT" sz="2400" dirty="0"/>
              <a:t> </a:t>
            </a:r>
            <a:r>
              <a:rPr lang="it-IT" sz="2400" dirty="0" err="1"/>
              <a:t>juridique</a:t>
            </a:r>
            <a:r>
              <a:rPr lang="it-IT" sz="2400" dirty="0"/>
              <a:t> qui se fonde </a:t>
            </a:r>
            <a:r>
              <a:rPr lang="it-IT" sz="2400" dirty="0" err="1"/>
              <a:t>sur</a:t>
            </a:r>
            <a:r>
              <a:rPr lang="it-IT" sz="2400" dirty="0"/>
              <a:t> un ensemble de </a:t>
            </a:r>
            <a:r>
              <a:rPr lang="it-IT" sz="2400" dirty="0" err="1"/>
              <a:t>coutumes</a:t>
            </a:r>
            <a:r>
              <a:rPr lang="it-IT" sz="2400" dirty="0" smtClean="0"/>
              <a:t>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98583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Cartooning for </a:t>
            </a:r>
            <a:r>
              <a:rPr lang="it-IT" sz="2800" dirty="0" err="1"/>
              <a:t>Peace</a:t>
            </a:r>
            <a:r>
              <a:rPr lang="it-IT" sz="2800" dirty="0"/>
              <a:t> </a:t>
            </a:r>
            <a:endParaRPr lang="fr-CA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dessinateurs</a:t>
            </a:r>
            <a:r>
              <a:rPr lang="it-IT" sz="2400" dirty="0"/>
              <a:t> de Cartooning for </a:t>
            </a:r>
            <a:r>
              <a:rPr lang="it-IT" sz="2400" dirty="0" err="1"/>
              <a:t>Peace</a:t>
            </a:r>
            <a:r>
              <a:rPr lang="it-IT" sz="2400" dirty="0"/>
              <a:t> </a:t>
            </a:r>
            <a:r>
              <a:rPr lang="it-IT" sz="2400" dirty="0" err="1"/>
              <a:t>ont</a:t>
            </a:r>
            <a:r>
              <a:rPr lang="it-IT" sz="2400" dirty="0"/>
              <a:t> </a:t>
            </a:r>
            <a:r>
              <a:rPr lang="it-IT" sz="2400" dirty="0" err="1"/>
              <a:t>rendu</a:t>
            </a:r>
            <a:r>
              <a:rPr lang="it-IT" sz="2400" dirty="0"/>
              <a:t> </a:t>
            </a:r>
            <a:r>
              <a:rPr lang="it-IT" sz="2400" dirty="0" err="1"/>
              <a:t>hommage</a:t>
            </a:r>
            <a:r>
              <a:rPr lang="it-IT" sz="2400" dirty="0"/>
              <a:t> </a:t>
            </a:r>
            <a:r>
              <a:rPr lang="it-IT" sz="2400" dirty="0" err="1"/>
              <a:t>aux</a:t>
            </a:r>
            <a:r>
              <a:rPr lang="it-IT" sz="2400" dirty="0"/>
              <a:t> femmes, qui </a:t>
            </a:r>
            <a:r>
              <a:rPr lang="it-IT" sz="2400" dirty="0" err="1"/>
              <a:t>sont</a:t>
            </a:r>
            <a:r>
              <a:rPr lang="it-IT" sz="2400" dirty="0"/>
              <a:t> en première </a:t>
            </a:r>
            <a:r>
              <a:rPr lang="it-IT" sz="2400" dirty="0" err="1"/>
              <a:t>ligne</a:t>
            </a:r>
            <a:r>
              <a:rPr lang="it-IT" sz="2400" dirty="0"/>
              <a:t> face à la </a:t>
            </a:r>
            <a:r>
              <a:rPr lang="it-IT" sz="2400" dirty="0" err="1"/>
              <a:t>pandémie</a:t>
            </a:r>
            <a:r>
              <a:rPr lang="it-IT" sz="2400" dirty="0"/>
              <a:t> de Covid-19, en </a:t>
            </a:r>
            <a:r>
              <a:rPr lang="it-IT" sz="2400" dirty="0" err="1"/>
              <a:t>amont</a:t>
            </a:r>
            <a:r>
              <a:rPr lang="it-IT" sz="2400" dirty="0"/>
              <a:t> de la </a:t>
            </a:r>
            <a:r>
              <a:rPr lang="it-IT" sz="2400" dirty="0" err="1"/>
              <a:t>Journée</a:t>
            </a:r>
            <a:r>
              <a:rPr lang="it-IT" sz="2400" dirty="0"/>
              <a:t> </a:t>
            </a:r>
            <a:r>
              <a:rPr lang="it-IT" sz="2400" dirty="0" err="1"/>
              <a:t>internationale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droits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femmes. Le </a:t>
            </a:r>
            <a:r>
              <a:rPr lang="it-IT" sz="2400" dirty="0" err="1"/>
              <a:t>dessinateur</a:t>
            </a:r>
            <a:r>
              <a:rPr lang="it-IT" sz="2400" dirty="0"/>
              <a:t> </a:t>
            </a:r>
            <a:r>
              <a:rPr lang="it-IT" sz="2400" dirty="0" err="1"/>
              <a:t>Hossien</a:t>
            </a:r>
            <a:r>
              <a:rPr lang="it-IT" sz="2400" dirty="0"/>
              <a:t> </a:t>
            </a:r>
            <a:r>
              <a:rPr lang="it-IT" sz="2400" dirty="0" err="1"/>
              <a:t>Rezaye</a:t>
            </a:r>
            <a:r>
              <a:rPr lang="it-IT" sz="2400" dirty="0"/>
              <a:t> a </a:t>
            </a:r>
            <a:r>
              <a:rPr lang="it-IT" sz="2400" dirty="0" err="1"/>
              <a:t>ciblé</a:t>
            </a:r>
            <a:r>
              <a:rPr lang="it-IT" sz="2400" dirty="0"/>
              <a:t> </a:t>
            </a:r>
            <a:r>
              <a:rPr lang="it-IT" sz="2400" dirty="0" err="1"/>
              <a:t>toutes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professionnelles</a:t>
            </a:r>
            <a:r>
              <a:rPr lang="it-IT" sz="2400" dirty="0"/>
              <a:t> de </a:t>
            </a:r>
            <a:r>
              <a:rPr lang="it-IT" sz="2400" dirty="0" err="1"/>
              <a:t>santé</a:t>
            </a:r>
            <a:r>
              <a:rPr lang="it-IT" sz="2400" dirty="0"/>
              <a:t>.</a:t>
            </a:r>
          </a:p>
          <a:p>
            <a:r>
              <a:rPr lang="it-IT" sz="2400" dirty="0"/>
              <a:t>Source: </a:t>
            </a:r>
            <a:r>
              <a:rPr lang="it-IT" sz="2400" dirty="0">
                <a:hlinkClick r:id="rId2"/>
              </a:rPr>
              <a:t>https://pressfrom.info/fr/actualite/monde/-910580-lactu-en-dessin-une-journee-internationale-des-droits-des-femmes-sous-le-signe-du-covid-19.html</a:t>
            </a:r>
            <a:endParaRPr lang="it-IT" sz="2400" dirty="0"/>
          </a:p>
          <a:p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21339130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err="1"/>
              <a:t>Qu’est</a:t>
            </a:r>
            <a:r>
              <a:rPr lang="it-IT" sz="2800" b="1" dirty="0"/>
              <a:t>-ce </a:t>
            </a:r>
            <a:r>
              <a:rPr lang="it-IT" sz="2800" b="1" dirty="0" err="1"/>
              <a:t>que</a:t>
            </a:r>
            <a:r>
              <a:rPr lang="it-IT" sz="2800" b="1" dirty="0"/>
              <a:t> le </a:t>
            </a:r>
            <a:r>
              <a:rPr lang="it-IT" sz="2800" b="1" dirty="0" err="1"/>
              <a:t>droit</a:t>
            </a:r>
            <a:r>
              <a:rPr lang="it-IT" sz="2800" b="1" dirty="0"/>
              <a:t> </a:t>
            </a:r>
            <a:r>
              <a:rPr lang="it-IT" sz="2800" b="1" dirty="0" err="1"/>
              <a:t>coutumier</a:t>
            </a:r>
            <a:r>
              <a:rPr lang="it-IT" sz="2800" b="1" dirty="0"/>
              <a:t> ?</a:t>
            </a:r>
            <a:br>
              <a:rPr lang="it-IT" sz="2800" b="1" dirty="0"/>
            </a:br>
            <a:endParaRPr lang="fr-CA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smtClean="0"/>
              <a:t>La </a:t>
            </a:r>
            <a:r>
              <a:rPr lang="it-IT" sz="2400" dirty="0" err="1"/>
              <a:t>coutume</a:t>
            </a:r>
            <a:r>
              <a:rPr lang="it-IT" sz="2400" dirty="0"/>
              <a:t> est une </a:t>
            </a:r>
            <a:r>
              <a:rPr lang="it-IT" sz="2400" dirty="0" err="1"/>
              <a:t>règle</a:t>
            </a:r>
            <a:r>
              <a:rPr lang="it-IT" sz="2400" dirty="0"/>
              <a:t> de </a:t>
            </a:r>
            <a:r>
              <a:rPr lang="it-IT" sz="2400" dirty="0" err="1"/>
              <a:t>droit</a:t>
            </a:r>
            <a:r>
              <a:rPr lang="it-IT" sz="2400" dirty="0"/>
              <a:t> qui </a:t>
            </a:r>
            <a:r>
              <a:rPr lang="it-IT" sz="2400" dirty="0" err="1"/>
              <a:t>présente</a:t>
            </a:r>
            <a:r>
              <a:rPr lang="it-IT" sz="2400" dirty="0"/>
              <a:t> </a:t>
            </a:r>
            <a:r>
              <a:rPr lang="it-IT" sz="2400" dirty="0" err="1"/>
              <a:t>trois</a:t>
            </a:r>
            <a:r>
              <a:rPr lang="it-IT" sz="2400" dirty="0"/>
              <a:t> </a:t>
            </a:r>
            <a:r>
              <a:rPr lang="it-IT" sz="2400" dirty="0" err="1"/>
              <a:t>caractéristiques</a:t>
            </a:r>
            <a:r>
              <a:rPr lang="it-IT" sz="2400" dirty="0"/>
              <a:t> :</a:t>
            </a:r>
          </a:p>
          <a:p>
            <a:pPr algn="just"/>
            <a:r>
              <a:rPr lang="it-IT" sz="2400" dirty="0"/>
              <a:t>Elle est non </a:t>
            </a:r>
            <a:r>
              <a:rPr lang="it-IT" sz="2400" dirty="0" err="1"/>
              <a:t>écrite</a:t>
            </a:r>
            <a:r>
              <a:rPr lang="it-IT" sz="2400" dirty="0"/>
              <a:t> ;</a:t>
            </a:r>
          </a:p>
          <a:p>
            <a:pPr algn="just"/>
            <a:r>
              <a:rPr lang="it-IT" sz="2400" dirty="0" err="1"/>
              <a:t>l’application</a:t>
            </a:r>
            <a:r>
              <a:rPr lang="it-IT" sz="2400" dirty="0"/>
              <a:t> de la </a:t>
            </a:r>
            <a:r>
              <a:rPr lang="it-IT" sz="2400" dirty="0" err="1"/>
              <a:t>règle</a:t>
            </a:r>
            <a:r>
              <a:rPr lang="it-IT" sz="2400" dirty="0"/>
              <a:t> </a:t>
            </a:r>
            <a:r>
              <a:rPr lang="it-IT" sz="2400" dirty="0" err="1"/>
              <a:t>doit</a:t>
            </a:r>
            <a:r>
              <a:rPr lang="it-IT" sz="2400" dirty="0"/>
              <a:t> </a:t>
            </a:r>
            <a:r>
              <a:rPr lang="it-IT" sz="2400" dirty="0" err="1" smtClean="0"/>
              <a:t>etre</a:t>
            </a:r>
            <a:r>
              <a:rPr lang="it-IT" sz="2400" dirty="0" smtClean="0"/>
              <a:t> </a:t>
            </a:r>
            <a:r>
              <a:rPr lang="it-IT" sz="2400" dirty="0" err="1"/>
              <a:t>répétée</a:t>
            </a:r>
            <a:r>
              <a:rPr lang="it-IT" sz="2400" dirty="0"/>
              <a:t> et constante ;</a:t>
            </a:r>
          </a:p>
          <a:p>
            <a:pPr algn="just"/>
            <a:r>
              <a:rPr lang="it-IT" sz="2400" dirty="0"/>
              <a:t>la </a:t>
            </a:r>
            <a:r>
              <a:rPr lang="it-IT" sz="2400" dirty="0" err="1"/>
              <a:t>population</a:t>
            </a:r>
            <a:r>
              <a:rPr lang="it-IT" sz="2400" dirty="0"/>
              <a:t> </a:t>
            </a:r>
            <a:r>
              <a:rPr lang="it-IT" sz="2400" dirty="0" err="1"/>
              <a:t>doit</a:t>
            </a:r>
            <a:r>
              <a:rPr lang="it-IT" sz="2400" dirty="0"/>
              <a:t> </a:t>
            </a:r>
            <a:r>
              <a:rPr lang="it-IT" sz="2400" dirty="0" err="1"/>
              <a:t>être</a:t>
            </a:r>
            <a:r>
              <a:rPr lang="it-IT" sz="2400" dirty="0"/>
              <a:t> </a:t>
            </a:r>
            <a:r>
              <a:rPr lang="it-IT" sz="2400" dirty="0" err="1"/>
              <a:t>convaincue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caractère</a:t>
            </a:r>
            <a:r>
              <a:rPr lang="it-IT" sz="2400" dirty="0"/>
              <a:t> </a:t>
            </a:r>
            <a:r>
              <a:rPr lang="it-IT" sz="2400" dirty="0" err="1"/>
              <a:t>obligatoire</a:t>
            </a:r>
            <a:r>
              <a:rPr lang="it-IT" sz="2400" dirty="0"/>
              <a:t> de </a:t>
            </a:r>
            <a:r>
              <a:rPr lang="it-IT" sz="2400" dirty="0" err="1"/>
              <a:t>cette</a:t>
            </a:r>
            <a:r>
              <a:rPr lang="it-IT" sz="2400" dirty="0"/>
              <a:t> </a:t>
            </a:r>
            <a:r>
              <a:rPr lang="it-IT" sz="2400" dirty="0" err="1"/>
              <a:t>règle</a:t>
            </a:r>
            <a:r>
              <a:rPr lang="it-IT" sz="2400" dirty="0"/>
              <a:t>.</a:t>
            </a:r>
          </a:p>
          <a:p>
            <a:pPr algn="just"/>
            <a:r>
              <a:rPr lang="it-IT" sz="2400" dirty="0"/>
              <a:t>En </a:t>
            </a:r>
            <a:r>
              <a:rPr lang="it-IT" sz="2400" dirty="0" err="1"/>
              <a:t>raison</a:t>
            </a:r>
            <a:r>
              <a:rPr lang="it-IT" sz="2400" dirty="0"/>
              <a:t> de son </a:t>
            </a:r>
            <a:r>
              <a:rPr lang="it-IT" sz="2400" dirty="0" err="1"/>
              <a:t>caractère</a:t>
            </a:r>
            <a:r>
              <a:rPr lang="it-IT" sz="2400" dirty="0"/>
              <a:t> </a:t>
            </a:r>
            <a:r>
              <a:rPr lang="it-IT" sz="2400" dirty="0" err="1"/>
              <a:t>très</a:t>
            </a:r>
            <a:r>
              <a:rPr lang="it-IT" sz="2400" dirty="0"/>
              <a:t> </a:t>
            </a:r>
            <a:r>
              <a:rPr lang="it-IT" sz="2400" dirty="0" err="1"/>
              <a:t>spécial</a:t>
            </a:r>
            <a:r>
              <a:rPr lang="it-IT" sz="2400" dirty="0"/>
              <a:t>, </a:t>
            </a:r>
            <a:r>
              <a:rPr lang="it-IT" sz="2400" dirty="0" err="1"/>
              <a:t>seuls</a:t>
            </a:r>
            <a:r>
              <a:rPr lang="it-IT" sz="2400" dirty="0"/>
              <a:t> </a:t>
            </a:r>
            <a:r>
              <a:rPr lang="it-IT" sz="2400" dirty="0" err="1"/>
              <a:t>trois</a:t>
            </a:r>
            <a:r>
              <a:rPr lang="it-IT" sz="2400" dirty="0"/>
              <a:t> </a:t>
            </a:r>
            <a:r>
              <a:rPr lang="it-IT" sz="2400" dirty="0" err="1"/>
              <a:t>pays</a:t>
            </a:r>
            <a:r>
              <a:rPr lang="it-IT" sz="2400" dirty="0"/>
              <a:t> (la </a:t>
            </a:r>
            <a:r>
              <a:rPr lang="it-IT" sz="2400" dirty="0" err="1"/>
              <a:t>Mongolie</a:t>
            </a:r>
            <a:r>
              <a:rPr lang="it-IT" sz="2400" dirty="0"/>
              <a:t>, le </a:t>
            </a:r>
            <a:r>
              <a:rPr lang="it-IT" sz="2400" dirty="0" err="1"/>
              <a:t>Bhoutan</a:t>
            </a:r>
            <a:r>
              <a:rPr lang="it-IT" sz="2400" dirty="0"/>
              <a:t> et le </a:t>
            </a:r>
            <a:r>
              <a:rPr lang="it-IT" sz="2400" dirty="0" err="1"/>
              <a:t>Sri</a:t>
            </a:r>
            <a:r>
              <a:rPr lang="it-IT" sz="2400" dirty="0"/>
              <a:t> Lanka) </a:t>
            </a:r>
            <a:r>
              <a:rPr lang="it-IT" sz="2400" dirty="0" err="1"/>
              <a:t>ont</a:t>
            </a:r>
            <a:r>
              <a:rPr lang="it-IT" sz="2400" dirty="0"/>
              <a:t> le </a:t>
            </a:r>
            <a:r>
              <a:rPr lang="it-IT" sz="2400" dirty="0" err="1"/>
              <a:t>droit</a:t>
            </a:r>
            <a:r>
              <a:rPr lang="it-IT" sz="2400" dirty="0"/>
              <a:t> </a:t>
            </a:r>
            <a:r>
              <a:rPr lang="it-IT" sz="2400" dirty="0" err="1"/>
              <a:t>coutumier</a:t>
            </a:r>
            <a:r>
              <a:rPr lang="it-IT" sz="2400" dirty="0"/>
              <a:t> pour </a:t>
            </a:r>
            <a:r>
              <a:rPr lang="it-IT" sz="2400" dirty="0" err="1"/>
              <a:t>système</a:t>
            </a:r>
            <a:r>
              <a:rPr lang="it-IT" sz="2400" dirty="0"/>
              <a:t> </a:t>
            </a:r>
            <a:r>
              <a:rPr lang="it-IT" sz="2400" dirty="0" err="1"/>
              <a:t>juridique</a:t>
            </a:r>
            <a:r>
              <a:rPr lang="it-IT" sz="2400" dirty="0"/>
              <a:t>.</a:t>
            </a:r>
          </a:p>
          <a:p>
            <a:endParaRPr lang="fr-CA" sz="1800" dirty="0"/>
          </a:p>
        </p:txBody>
      </p:sp>
    </p:spTree>
    <p:extLst>
      <p:ext uri="{BB962C8B-B14F-4D97-AF65-F5344CB8AC3E}">
        <p14:creationId xmlns:p14="http://schemas.microsoft.com/office/powerpoint/2010/main" val="2352201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Le latin 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CA" sz="2400" dirty="0"/>
              <a:t>Au XVI siècle, le français vit avec le latin et les dialectes.</a:t>
            </a:r>
          </a:p>
          <a:p>
            <a:pPr algn="just"/>
            <a:endParaRPr lang="fr-CA" sz="2400" dirty="0"/>
          </a:p>
          <a:p>
            <a:pPr algn="just"/>
            <a:r>
              <a:rPr lang="fr-CA" sz="2400" dirty="0"/>
              <a:t>Le latin est encore une langue vivante. Langue véhiculaire pour les échanges au sein de l’Europe. </a:t>
            </a:r>
            <a:r>
              <a:rPr lang="fr-CA" sz="2400" dirty="0" smtClean="0"/>
              <a:t>MAIS</a:t>
            </a:r>
          </a:p>
          <a:p>
            <a:pPr algn="just"/>
            <a:r>
              <a:rPr lang="fr-CA" sz="2400" dirty="0" smtClean="0"/>
              <a:t>il est </a:t>
            </a:r>
            <a:r>
              <a:rPr lang="fr-CA" sz="2400" dirty="0"/>
              <a:t>différent du latin classique écrit, il n’existe pas un latin oral mais des latins. Prononciation différente (y) français, par exemple.</a:t>
            </a:r>
          </a:p>
          <a:p>
            <a:pPr algn="just"/>
            <a:r>
              <a:rPr lang="fr-CA" sz="2400" dirty="0"/>
              <a:t>Et la communication orale entre les lettrés des différents pays devient de plus en plus difficile.</a:t>
            </a:r>
          </a:p>
          <a:p>
            <a:pPr algn="just"/>
            <a:r>
              <a:rPr lang="fr-CA" sz="2400" dirty="0"/>
              <a:t>Les humanistes de la Renaissance disent que si Cicéron revenait, ils ne seraient plus capables de communiquer avec lui.</a:t>
            </a:r>
          </a:p>
        </p:txBody>
      </p:sp>
    </p:spTree>
    <p:extLst>
      <p:ext uri="{BB962C8B-B14F-4D97-AF65-F5344CB8AC3E}">
        <p14:creationId xmlns:p14="http://schemas.microsoft.com/office/powerpoint/2010/main" val="1166995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Les dialectes (patois) 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400" dirty="0"/>
              <a:t>La population française est essentiellement rurale. Les gens parlaient leur patois, un parler quotidien.</a:t>
            </a:r>
          </a:p>
        </p:txBody>
      </p:sp>
    </p:spTree>
    <p:extLst>
      <p:ext uri="{BB962C8B-B14F-4D97-AF65-F5344CB8AC3E}">
        <p14:creationId xmlns:p14="http://schemas.microsoft.com/office/powerpoint/2010/main" val="1515014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Le français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400" dirty="0"/>
              <a:t>Un dialecte devenu langue ?</a:t>
            </a:r>
          </a:p>
          <a:p>
            <a:r>
              <a:rPr lang="fr-CA" sz="2400" dirty="0"/>
              <a:t>La forme « parisienne » de la langue d’</a:t>
            </a:r>
            <a:r>
              <a:rPr lang="fr-CA" sz="2400" dirty="0" err="1"/>
              <a:t>oil</a:t>
            </a:r>
            <a:r>
              <a:rPr lang="fr-CA" sz="2400" dirty="0"/>
              <a:t>. </a:t>
            </a:r>
          </a:p>
          <a:p>
            <a:r>
              <a:rPr lang="fr-CA" sz="2400" dirty="0"/>
              <a:t>Paris, ville où se concentre le pouvoir, devient la métropole de la langue française</a:t>
            </a:r>
          </a:p>
          <a:p>
            <a:r>
              <a:rPr lang="fr-CA" sz="2400" dirty="0"/>
              <a:t>Une communauté linguistique qui s’est agrandie.</a:t>
            </a:r>
          </a:p>
        </p:txBody>
      </p:sp>
    </p:spTree>
    <p:extLst>
      <p:ext uri="{BB962C8B-B14F-4D97-AF65-F5344CB8AC3E}">
        <p14:creationId xmlns:p14="http://schemas.microsoft.com/office/powerpoint/2010/main" val="2306640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i="1" dirty="0">
                <a:latin typeface="Arial" charset="0"/>
              </a:rPr>
              <a:t>La </a:t>
            </a:r>
            <a:r>
              <a:rPr lang="fr-FR" sz="2800" i="1" dirty="0" err="1">
                <a:latin typeface="Arial" charset="0"/>
              </a:rPr>
              <a:t>Deffence</a:t>
            </a:r>
            <a:r>
              <a:rPr lang="fr-FR" sz="2800" i="1" dirty="0">
                <a:latin typeface="Arial" charset="0"/>
              </a:rPr>
              <a:t>, et Illustration de la Langue </a:t>
            </a:r>
            <a:r>
              <a:rPr lang="fr-FR" sz="2800" i="1" dirty="0" err="1">
                <a:latin typeface="Arial" charset="0"/>
              </a:rPr>
              <a:t>Francoyse</a:t>
            </a:r>
            <a:r>
              <a:rPr lang="fr-FR" sz="2800" i="1" dirty="0">
                <a:latin typeface="Arial" charset="0"/>
              </a:rPr>
              <a:t> dans l'orthographe originale 1549</a:t>
            </a:r>
          </a:p>
        </p:txBody>
      </p:sp>
      <p:sp>
        <p:nvSpPr>
          <p:cNvPr id="3584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fr-FR" sz="2400" dirty="0">
                <a:latin typeface="Arial" charset="0"/>
              </a:rPr>
              <a:t>Manifeste littéraire qui rassemble les idées des poètes de la Pléiade </a:t>
            </a:r>
          </a:p>
          <a:p>
            <a:pPr algn="just"/>
            <a:r>
              <a:rPr lang="fr-FR" sz="2400" dirty="0">
                <a:latin typeface="Arial" charset="0"/>
              </a:rPr>
              <a:t>Joachim du Bellay : </a:t>
            </a:r>
            <a:r>
              <a:rPr lang="fr-FR" sz="2400" i="1" dirty="0">
                <a:latin typeface="Arial" charset="0"/>
              </a:rPr>
              <a:t>La </a:t>
            </a:r>
            <a:r>
              <a:rPr lang="fr-FR" sz="2400" i="1" dirty="0" err="1">
                <a:latin typeface="Arial" charset="0"/>
              </a:rPr>
              <a:t>Deffence</a:t>
            </a:r>
            <a:r>
              <a:rPr lang="fr-FR" sz="2400" i="1" dirty="0">
                <a:latin typeface="Arial" charset="0"/>
              </a:rPr>
              <a:t>, et Illustration de la Langue </a:t>
            </a:r>
            <a:r>
              <a:rPr lang="fr-FR" sz="2400" i="1" dirty="0" err="1">
                <a:latin typeface="Arial" charset="0"/>
              </a:rPr>
              <a:t>Francoyse</a:t>
            </a:r>
            <a:r>
              <a:rPr lang="fr-FR" sz="2400" i="1" dirty="0">
                <a:latin typeface="Arial" charset="0"/>
              </a:rPr>
              <a:t> dans l'orthographe originale</a:t>
            </a:r>
          </a:p>
          <a:p>
            <a:pPr algn="just"/>
            <a:r>
              <a:rPr lang="fr-FR" sz="2400" dirty="0">
                <a:latin typeface="Arial" charset="0"/>
              </a:rPr>
              <a:t>« chacune Langue a je ne </a:t>
            </a:r>
            <a:r>
              <a:rPr lang="fr-FR" sz="2400" dirty="0" err="1">
                <a:latin typeface="Arial" charset="0"/>
              </a:rPr>
              <a:t>sçay</a:t>
            </a:r>
            <a:r>
              <a:rPr lang="fr-FR" sz="2400" dirty="0">
                <a:latin typeface="Arial" charset="0"/>
              </a:rPr>
              <a:t> </a:t>
            </a:r>
            <a:r>
              <a:rPr lang="fr-FR" sz="2400" dirty="0" err="1">
                <a:latin typeface="Arial" charset="0"/>
              </a:rPr>
              <a:t>quoy</a:t>
            </a:r>
            <a:r>
              <a:rPr lang="fr-FR" sz="2400" dirty="0">
                <a:latin typeface="Arial" charset="0"/>
              </a:rPr>
              <a:t> propre seulement à elle ».</a:t>
            </a:r>
          </a:p>
          <a:p>
            <a:pPr algn="just"/>
            <a:r>
              <a:rPr lang="fr-CA" sz="2400" dirty="0"/>
              <a:t>« J’ay toujours estimé notre </a:t>
            </a:r>
            <a:r>
              <a:rPr lang="fr-CA" sz="2400" dirty="0" err="1"/>
              <a:t>poësie</a:t>
            </a:r>
            <a:r>
              <a:rPr lang="fr-CA" sz="2400" dirty="0"/>
              <a:t> </a:t>
            </a:r>
            <a:r>
              <a:rPr lang="fr-CA" sz="2400" dirty="0" err="1"/>
              <a:t>Françoyse</a:t>
            </a:r>
            <a:r>
              <a:rPr lang="fr-CA" sz="2400" dirty="0"/>
              <a:t> </a:t>
            </a:r>
            <a:r>
              <a:rPr lang="fr-CA" sz="2400" dirty="0" err="1"/>
              <a:t>estre</a:t>
            </a:r>
            <a:r>
              <a:rPr lang="fr-CA" sz="2400" dirty="0"/>
              <a:t> capable de quelque plus </a:t>
            </a:r>
            <a:r>
              <a:rPr lang="fr-CA" sz="2400" dirty="0" err="1"/>
              <a:t>hault</a:t>
            </a:r>
            <a:r>
              <a:rPr lang="fr-CA" sz="2400" dirty="0"/>
              <a:t>, et meilleur Style que </a:t>
            </a:r>
            <a:r>
              <a:rPr lang="fr-CA" sz="2400" dirty="0" err="1"/>
              <a:t>celuy</a:t>
            </a:r>
            <a:r>
              <a:rPr lang="fr-CA" sz="2400" dirty="0"/>
              <a:t>, dont nous sommes si longuement contentez ».</a:t>
            </a:r>
          </a:p>
          <a:p>
            <a:pPr algn="just"/>
            <a:endParaRPr lang="fr-FR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579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La Pléiade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dirty="0"/>
              <a:t>La Pléiade est le nom donné à un groupe de sept poètes, et ce, en référence aux sept filles d'Atlas, héros de la mythologie grecque.</a:t>
            </a:r>
          </a:p>
          <a:p>
            <a:pPr algn="just"/>
            <a:r>
              <a:rPr lang="fr-FR" sz="2400" dirty="0"/>
              <a:t>Pierre de Ronsard (</a:t>
            </a:r>
            <a:r>
              <a:rPr lang="fr-FR" sz="2400" i="1" dirty="0"/>
              <a:t>Les Odes</a:t>
            </a:r>
            <a:r>
              <a:rPr lang="fr-FR" sz="2400" dirty="0"/>
              <a:t>) ou Joachim du Bellay (</a:t>
            </a:r>
            <a:r>
              <a:rPr lang="fr-FR" sz="2400" i="1" dirty="0"/>
              <a:t>Défense et illustration de la langue française</a:t>
            </a:r>
            <a:r>
              <a:rPr lang="fr-FR" sz="2400" dirty="0"/>
              <a:t>). Ils rompent avec la poésie médiévale et cherchent à exercer leur art en français.</a:t>
            </a:r>
          </a:p>
          <a:p>
            <a:pPr algn="just"/>
            <a:r>
              <a:rPr lang="fr-FR" sz="2400" dirty="0"/>
              <a:t>Ils vont enrichir la langue française par de nombreux mots issus du latin. </a:t>
            </a:r>
          </a:p>
          <a:p>
            <a:pPr algn="just"/>
            <a:r>
              <a:rPr lang="fr-FR" sz="2400" b="1" dirty="0"/>
              <a:t>À la demande de François Ier</a:t>
            </a:r>
            <a:r>
              <a:rPr lang="fr-FR" sz="2400" dirty="0"/>
              <a:t>, ils participent au développement et à la standardisation du français.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841860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Les outils de la langue française au XVIème siècle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400" dirty="0"/>
              <a:t>Les dictionnaires</a:t>
            </a:r>
          </a:p>
          <a:p>
            <a:r>
              <a:rPr lang="fr-CA" sz="2400" dirty="0"/>
              <a:t>Les grammaires</a:t>
            </a:r>
          </a:p>
          <a:p>
            <a:endParaRPr lang="fr-CA" sz="2400" dirty="0"/>
          </a:p>
          <a:p>
            <a:pPr algn="just"/>
            <a:r>
              <a:rPr lang="fr-CA" sz="2400" dirty="0"/>
              <a:t>pour fixer les règles de la langue française qui s’affirmait comme langue savante, langue de la science, langue juridique, langue littéraire ... : la langue du pouvoir</a:t>
            </a:r>
          </a:p>
          <a:p>
            <a:pPr algn="just"/>
            <a:r>
              <a:rPr lang="fr-CA" sz="2400" dirty="0"/>
              <a:t>Recenser les mots, mais aussi décrire, comprendre et améliorer la langue : objectifs du XVIème siècle.</a:t>
            </a:r>
          </a:p>
          <a:p>
            <a:pPr algn="just"/>
            <a:r>
              <a:rPr lang="fr-CA" sz="2400" dirty="0"/>
              <a:t>Proximité entre le mouvement grammairien et le mouvement religieux de la Réforme (traduction de la Bible en langue française)</a:t>
            </a:r>
          </a:p>
          <a:p>
            <a:pPr algn="just"/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2423509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latin typeface="Arial" charset="0"/>
              </a:rPr>
              <a:t>Dictionnaires XVI </a:t>
            </a:r>
            <a:r>
              <a:rPr lang="fr-FR" sz="2800" baseline="30000" dirty="0" err="1">
                <a:latin typeface="Arial" charset="0"/>
              </a:rPr>
              <a:t>ème</a:t>
            </a:r>
            <a:r>
              <a:rPr lang="fr-FR" sz="2800" dirty="0">
                <a:latin typeface="Arial" charset="0"/>
              </a:rPr>
              <a:t> siècle</a:t>
            </a:r>
          </a:p>
        </p:txBody>
      </p:sp>
      <p:sp>
        <p:nvSpPr>
          <p:cNvPr id="3522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FR" sz="2400" dirty="0">
                <a:latin typeface="Arial" charset="0"/>
              </a:rPr>
              <a:t>Abondance de dictionnaires plurilingues et bilingues</a:t>
            </a:r>
          </a:p>
          <a:p>
            <a:pPr algn="just">
              <a:lnSpc>
                <a:spcPct val="90000"/>
              </a:lnSpc>
            </a:pPr>
            <a:r>
              <a:rPr lang="fr-FR" sz="2400" dirty="0">
                <a:latin typeface="Arial" charset="0"/>
              </a:rPr>
              <a:t>Calepino composa un </a:t>
            </a:r>
            <a:r>
              <a:rPr lang="fr-FR" sz="2400" i="1" dirty="0" err="1">
                <a:latin typeface="Arial" charset="0"/>
              </a:rPr>
              <a:t>Dictionarium</a:t>
            </a:r>
            <a:r>
              <a:rPr lang="fr-FR" sz="2400" i="1" dirty="0">
                <a:latin typeface="Arial" charset="0"/>
              </a:rPr>
              <a:t>,</a:t>
            </a:r>
            <a:r>
              <a:rPr lang="fr-FR" sz="2400" dirty="0">
                <a:latin typeface="Arial" charset="0"/>
              </a:rPr>
              <a:t> dictionnaire polyglotte, qui parut pour la première fois en 1502  comme dictionnaire monolingue en latin; puis l'auteur le compléta en 1509, en quatre langues : hébreu, grec, latin et italien,  en 11 langues en 1588.</a:t>
            </a:r>
          </a:p>
          <a:p>
            <a:pPr algn="just">
              <a:lnSpc>
                <a:spcPct val="90000"/>
              </a:lnSpc>
            </a:pPr>
            <a:r>
              <a:rPr lang="fr-FR" sz="2400" dirty="0">
                <a:latin typeface="Arial" charset="0"/>
              </a:rPr>
              <a:t>Robert Estienne en </a:t>
            </a:r>
            <a:r>
              <a:rPr lang="fr-FR" sz="2400" b="1" dirty="0">
                <a:latin typeface="Arial" charset="0"/>
              </a:rPr>
              <a:t>1539 : </a:t>
            </a:r>
            <a:r>
              <a:rPr lang="fr-FR" sz="2400" b="1" i="1" dirty="0">
                <a:latin typeface="Arial" charset="0"/>
              </a:rPr>
              <a:t>Dictionnaire </a:t>
            </a:r>
            <a:r>
              <a:rPr lang="fr-FR" sz="2400" b="1" i="1" dirty="0" err="1">
                <a:latin typeface="Arial" charset="0"/>
              </a:rPr>
              <a:t>françois</a:t>
            </a:r>
            <a:r>
              <a:rPr lang="fr-FR" sz="2400" b="1" i="1" dirty="0">
                <a:latin typeface="Arial" charset="0"/>
              </a:rPr>
              <a:t>-latin contenant les </a:t>
            </a:r>
            <a:r>
              <a:rPr lang="fr-FR" sz="2400" b="1" i="1" dirty="0" err="1">
                <a:latin typeface="Arial" charset="0"/>
              </a:rPr>
              <a:t>motz</a:t>
            </a:r>
            <a:r>
              <a:rPr lang="fr-FR" sz="2400" b="1" i="1" dirty="0">
                <a:latin typeface="Arial" charset="0"/>
              </a:rPr>
              <a:t> et les manières de parler </a:t>
            </a:r>
            <a:r>
              <a:rPr lang="fr-FR" sz="2400" b="1" i="1" dirty="0" err="1">
                <a:latin typeface="Arial" charset="0"/>
              </a:rPr>
              <a:t>françois</a:t>
            </a:r>
            <a:r>
              <a:rPr lang="fr-FR" sz="2400" b="1" i="1" dirty="0">
                <a:latin typeface="Arial" charset="0"/>
              </a:rPr>
              <a:t> tournez en latin</a:t>
            </a:r>
            <a:r>
              <a:rPr lang="fr-FR" sz="2400" b="1" dirty="0">
                <a:latin typeface="Arial" charset="0"/>
              </a:rPr>
              <a:t>.</a:t>
            </a:r>
            <a:r>
              <a:rPr lang="fr-FR" sz="2400" dirty="0">
                <a:latin typeface="Arial" charset="0"/>
              </a:rPr>
              <a:t> C</a:t>
            </a:r>
            <a:r>
              <a:rPr lang="ja-JP" altLang="fr-FR" sz="2400" dirty="0">
                <a:latin typeface="Arial" charset="0"/>
              </a:rPr>
              <a:t>’</a:t>
            </a:r>
            <a:r>
              <a:rPr lang="fr-FR" altLang="ja-JP" sz="2400" dirty="0">
                <a:latin typeface="Arial" charset="0"/>
              </a:rPr>
              <a:t>est le renversement de son </a:t>
            </a:r>
            <a:r>
              <a:rPr lang="fr-FR" altLang="ja-JP" sz="2400" i="1" dirty="0" err="1">
                <a:latin typeface="Arial" charset="0"/>
              </a:rPr>
              <a:t>Dictionarium</a:t>
            </a:r>
            <a:r>
              <a:rPr lang="fr-FR" altLang="ja-JP" sz="2400" i="1" dirty="0">
                <a:latin typeface="Arial" charset="0"/>
              </a:rPr>
              <a:t> </a:t>
            </a:r>
            <a:r>
              <a:rPr lang="fr-FR" altLang="ja-JP" sz="2400" i="1" dirty="0" err="1">
                <a:latin typeface="Arial" charset="0"/>
              </a:rPr>
              <a:t>seu</a:t>
            </a:r>
            <a:r>
              <a:rPr lang="fr-FR" altLang="ja-JP" sz="2400" i="1" dirty="0">
                <a:latin typeface="Arial" charset="0"/>
              </a:rPr>
              <a:t> Linguae </a:t>
            </a:r>
            <a:r>
              <a:rPr lang="fr-FR" altLang="ja-JP" sz="2400" i="1" dirty="0" err="1">
                <a:latin typeface="Arial" charset="0"/>
              </a:rPr>
              <a:t>latinae</a:t>
            </a:r>
            <a:r>
              <a:rPr lang="fr-FR" altLang="ja-JP" sz="2400" i="1" dirty="0">
                <a:latin typeface="Arial" charset="0"/>
              </a:rPr>
              <a:t> thesaurus</a:t>
            </a:r>
            <a:r>
              <a:rPr lang="fr-FR" altLang="ja-JP" sz="2400" dirty="0">
                <a:latin typeface="Arial" charset="0"/>
              </a:rPr>
              <a:t> (1531).</a:t>
            </a:r>
            <a:endParaRPr lang="fr-FR" sz="2400" dirty="0">
              <a:latin typeface="Arial" charset="0"/>
            </a:endParaRPr>
          </a:p>
          <a:p>
            <a:pPr algn="just">
              <a:lnSpc>
                <a:spcPct val="90000"/>
              </a:lnSpc>
            </a:pPr>
            <a:endParaRPr lang="fr-FR" sz="2400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fr-FR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269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1539</a:t>
            </a:r>
          </a:p>
        </p:txBody>
      </p:sp>
      <p:pic>
        <p:nvPicPr>
          <p:cNvPr id="5" name="Segnaposto contenuto 4" descr="ESTIENNE1539pt-630x1024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774" r="-9777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66193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800" b="1" i="1" dirty="0">
                <a:latin typeface="Arial" charset="0"/>
              </a:rPr>
              <a:t/>
            </a:r>
            <a:br>
              <a:rPr lang="fr-FR" sz="2800" b="1" i="1" dirty="0">
                <a:latin typeface="Arial" charset="0"/>
              </a:rPr>
            </a:br>
            <a:r>
              <a:rPr lang="fr-FR" sz="2800" b="1" i="1" dirty="0">
                <a:latin typeface="Arial" charset="0"/>
              </a:rPr>
              <a:t>Dictionnaire </a:t>
            </a:r>
            <a:r>
              <a:rPr lang="fr-FR" sz="2800" b="1" i="1" dirty="0" err="1">
                <a:latin typeface="Arial" charset="0"/>
              </a:rPr>
              <a:t>françois</a:t>
            </a:r>
            <a:r>
              <a:rPr lang="fr-FR" sz="2800" b="1" i="1" dirty="0">
                <a:latin typeface="Arial" charset="0"/>
              </a:rPr>
              <a:t>-latin contenant les </a:t>
            </a:r>
            <a:r>
              <a:rPr lang="fr-FR" sz="2800" b="1" i="1" dirty="0" err="1">
                <a:latin typeface="Arial" charset="0"/>
              </a:rPr>
              <a:t>motz</a:t>
            </a:r>
            <a:r>
              <a:rPr lang="fr-FR" sz="2800" b="1" i="1" dirty="0">
                <a:latin typeface="Arial" charset="0"/>
              </a:rPr>
              <a:t> et les manières de parler </a:t>
            </a:r>
            <a:r>
              <a:rPr lang="fr-FR" sz="2800" b="1" i="1" dirty="0" err="1">
                <a:latin typeface="Arial" charset="0"/>
              </a:rPr>
              <a:t>françois</a:t>
            </a:r>
            <a:r>
              <a:rPr lang="fr-FR" sz="2800" b="1" i="1" dirty="0">
                <a:latin typeface="Arial" charset="0"/>
              </a:rPr>
              <a:t> tournez en latin</a:t>
            </a:r>
            <a:r>
              <a:rPr lang="fr-FR" sz="2800" b="1" dirty="0">
                <a:latin typeface="Arial" charset="0"/>
              </a:rPr>
              <a:t>.</a:t>
            </a:r>
            <a:r>
              <a:rPr lang="fr-FR" sz="2800" dirty="0">
                <a:latin typeface="Arial" charset="0"/>
              </a:rPr>
              <a:t> </a:t>
            </a:r>
            <a:r>
              <a:rPr lang="fr-CA" sz="2800" dirty="0"/>
              <a:t/>
            </a:r>
            <a:br>
              <a:rPr lang="fr-CA" sz="2800" dirty="0"/>
            </a:br>
            <a:endParaRPr lang="fr-CA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CA" sz="2400" dirty="0"/>
              <a:t>Le mot « dictionnaire » apparaît en français, traduit du latin « </a:t>
            </a:r>
            <a:r>
              <a:rPr lang="fr-CA" sz="2400" dirty="0" err="1"/>
              <a:t>dictionnarium</a:t>
            </a:r>
            <a:r>
              <a:rPr lang="fr-CA" sz="2400" dirty="0"/>
              <a:t> ».</a:t>
            </a:r>
          </a:p>
          <a:p>
            <a:pPr algn="just"/>
            <a:r>
              <a:rPr lang="fr-CA" sz="2400" dirty="0"/>
              <a:t>Cet inversement démontre que la langue française peut être un point de départ acceptable dans l’étude du latin.</a:t>
            </a:r>
          </a:p>
          <a:p>
            <a:pPr algn="just"/>
            <a:r>
              <a:rPr lang="fr-CA" sz="2400" dirty="0"/>
              <a:t>Premier dictionnaire avec des entrées en français. </a:t>
            </a:r>
          </a:p>
          <a:p>
            <a:pPr algn="just"/>
            <a:r>
              <a:rPr lang="fr-CA" sz="2400" dirty="0"/>
              <a:t>Quelles vont être ses entrées ? Estienne en choisit 9000, suivies de définitions en latin.</a:t>
            </a:r>
          </a:p>
          <a:p>
            <a:pPr algn="just"/>
            <a:r>
              <a:rPr lang="fr-CA" sz="2400" b="1" dirty="0"/>
              <a:t>Ce dictionnaire va servir aux juristes, vu les Ordonnances de Villers-Cotterêts.</a:t>
            </a:r>
          </a:p>
          <a:p>
            <a:pPr algn="just"/>
            <a:r>
              <a:rPr lang="fr-CA" sz="2400" b="1" dirty="0"/>
              <a:t>En 1549, 13000 entrées, ajout en particulier de la langue juridique</a:t>
            </a:r>
            <a:r>
              <a:rPr lang="fr-CA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647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Cartooning for </a:t>
            </a:r>
            <a:r>
              <a:rPr lang="it-IT" sz="2800" dirty="0" err="1"/>
              <a:t>Peace</a:t>
            </a:r>
            <a:r>
              <a:rPr lang="it-IT" sz="2800" dirty="0"/>
              <a:t> </a:t>
            </a:r>
            <a:endParaRPr lang="fr-CA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000" dirty="0"/>
              <a:t>Cartooning for </a:t>
            </a:r>
            <a:r>
              <a:rPr lang="it-IT" sz="2000" dirty="0" err="1"/>
              <a:t>Peace</a:t>
            </a:r>
            <a:r>
              <a:rPr lang="it-IT" sz="2000" dirty="0"/>
              <a:t> est un </a:t>
            </a:r>
            <a:r>
              <a:rPr lang="it-IT" sz="2000" b="1" dirty="0" err="1"/>
              <a:t>réseau</a:t>
            </a:r>
            <a:r>
              <a:rPr lang="it-IT" sz="2000" b="1" dirty="0"/>
              <a:t> </a:t>
            </a:r>
            <a:r>
              <a:rPr lang="it-IT" sz="2000" b="1" dirty="0" err="1"/>
              <a:t>international</a:t>
            </a:r>
            <a:r>
              <a:rPr lang="it-IT" sz="2000" b="1" dirty="0"/>
              <a:t> de </a:t>
            </a:r>
            <a:r>
              <a:rPr lang="it-IT" sz="2000" b="1" dirty="0" err="1"/>
              <a:t>dessinateurs</a:t>
            </a:r>
            <a:r>
              <a:rPr lang="it-IT" sz="2000" b="1" dirty="0"/>
              <a:t> de presse </a:t>
            </a:r>
            <a:r>
              <a:rPr lang="it-IT" sz="2000" b="1" dirty="0" err="1"/>
              <a:t>engagés</a:t>
            </a:r>
            <a:r>
              <a:rPr lang="it-IT" sz="2000" dirty="0"/>
              <a:t> qui </a:t>
            </a:r>
            <a:r>
              <a:rPr lang="it-IT" sz="2000" dirty="0" err="1"/>
              <a:t>combattent</a:t>
            </a:r>
            <a:r>
              <a:rPr lang="it-IT" sz="2000" dirty="0"/>
              <a:t>, </a:t>
            </a:r>
            <a:r>
              <a:rPr lang="it-IT" sz="2000" dirty="0" err="1"/>
              <a:t>avec</a:t>
            </a:r>
            <a:r>
              <a:rPr lang="it-IT" sz="2000" dirty="0"/>
              <a:t> humour, pour </a:t>
            </a:r>
            <a:r>
              <a:rPr lang="it-IT" sz="2000" b="1" dirty="0"/>
              <a:t>le </a:t>
            </a:r>
            <a:r>
              <a:rPr lang="it-IT" sz="2000" b="1" dirty="0" err="1"/>
              <a:t>respect</a:t>
            </a:r>
            <a:r>
              <a:rPr lang="it-IT" sz="2000" b="1" dirty="0"/>
              <a:t> </a:t>
            </a:r>
            <a:r>
              <a:rPr lang="it-IT" sz="2000" b="1" dirty="0" err="1"/>
              <a:t>des</a:t>
            </a:r>
            <a:r>
              <a:rPr lang="it-IT" sz="2000" b="1" dirty="0"/>
              <a:t> </a:t>
            </a:r>
            <a:r>
              <a:rPr lang="it-IT" sz="2000" b="1" dirty="0" err="1"/>
              <a:t>cultures</a:t>
            </a:r>
            <a:r>
              <a:rPr lang="it-IT" sz="2000" b="1" dirty="0"/>
              <a:t> et </a:t>
            </a:r>
            <a:r>
              <a:rPr lang="it-IT" sz="2000" b="1" dirty="0" err="1"/>
              <a:t>des</a:t>
            </a:r>
            <a:r>
              <a:rPr lang="it-IT" sz="2000" b="1" dirty="0"/>
              <a:t> </a:t>
            </a:r>
            <a:r>
              <a:rPr lang="it-IT" sz="2000" b="1" dirty="0" err="1"/>
              <a:t>libertés</a:t>
            </a:r>
            <a:r>
              <a:rPr lang="it-IT" sz="2000" dirty="0"/>
              <a:t>.</a:t>
            </a:r>
          </a:p>
          <a:p>
            <a:r>
              <a:rPr lang="it-IT" sz="2000" b="1" dirty="0"/>
              <a:t>– Notre histoire –</a:t>
            </a:r>
            <a:br>
              <a:rPr lang="it-IT" sz="2000" b="1" dirty="0"/>
            </a:br>
            <a:endParaRPr lang="it-IT" sz="2000" b="1" dirty="0"/>
          </a:p>
          <a:p>
            <a:r>
              <a:rPr lang="it-IT" sz="2000" dirty="0"/>
              <a:t>Cartooning for </a:t>
            </a:r>
            <a:r>
              <a:rPr lang="it-IT" sz="2000" dirty="0" err="1"/>
              <a:t>Peace</a:t>
            </a:r>
            <a:r>
              <a:rPr lang="it-IT" sz="2000" dirty="0"/>
              <a:t> est une </a:t>
            </a:r>
            <a:r>
              <a:rPr lang="it-IT" sz="2000" dirty="0" err="1"/>
              <a:t>association</a:t>
            </a:r>
            <a:r>
              <a:rPr lang="it-IT" sz="2000" dirty="0"/>
              <a:t> </a:t>
            </a:r>
            <a:r>
              <a:rPr lang="it-IT" sz="2000" dirty="0" err="1"/>
              <a:t>née</a:t>
            </a:r>
            <a:r>
              <a:rPr lang="it-IT" sz="2000" dirty="0"/>
              <a:t> d’un </a:t>
            </a:r>
            <a:r>
              <a:rPr lang="it-IT" sz="2000" dirty="0" err="1"/>
              <a:t>événement</a:t>
            </a:r>
            <a:r>
              <a:rPr lang="it-IT" sz="2000" dirty="0"/>
              <a:t> et d’une </a:t>
            </a:r>
            <a:r>
              <a:rPr lang="it-IT" sz="2000" dirty="0" err="1"/>
              <a:t>rencontre</a:t>
            </a:r>
            <a:r>
              <a:rPr lang="it-IT" sz="2000" dirty="0"/>
              <a:t>.</a:t>
            </a:r>
          </a:p>
          <a:p>
            <a:pPr algn="just"/>
            <a:r>
              <a:rPr lang="it-IT" sz="2000" dirty="0" err="1"/>
              <a:t>Les</a:t>
            </a:r>
            <a:r>
              <a:rPr lang="it-IT" sz="2000" dirty="0"/>
              <a:t> </a:t>
            </a:r>
            <a:r>
              <a:rPr lang="it-IT" sz="2000" dirty="0" err="1"/>
              <a:t>réactions</a:t>
            </a:r>
            <a:r>
              <a:rPr lang="it-IT" sz="2000" dirty="0"/>
              <a:t> </a:t>
            </a:r>
            <a:r>
              <a:rPr lang="it-IT" sz="2000" dirty="0" err="1"/>
              <a:t>sanglantes</a:t>
            </a:r>
            <a:r>
              <a:rPr lang="it-IT" sz="2000" dirty="0"/>
              <a:t> à la </a:t>
            </a:r>
            <a:r>
              <a:rPr lang="it-IT" sz="2000" dirty="0" err="1"/>
              <a:t>publication</a:t>
            </a:r>
            <a:r>
              <a:rPr lang="it-IT" sz="2000" dirty="0"/>
              <a:t> </a:t>
            </a:r>
            <a:r>
              <a:rPr lang="it-IT" sz="2000" dirty="0" err="1"/>
              <a:t>des</a:t>
            </a:r>
            <a:r>
              <a:rPr lang="it-IT" sz="2000" dirty="0"/>
              <a:t> </a:t>
            </a:r>
            <a:r>
              <a:rPr lang="it-IT" sz="2000" dirty="0" err="1"/>
              <a:t>caricatures</a:t>
            </a:r>
            <a:r>
              <a:rPr lang="it-IT" sz="2000" dirty="0"/>
              <a:t> de </a:t>
            </a:r>
            <a:r>
              <a:rPr lang="it-IT" sz="2000" dirty="0" err="1"/>
              <a:t>Mahomet</a:t>
            </a:r>
            <a:r>
              <a:rPr lang="it-IT" sz="2000" dirty="0"/>
              <a:t> </a:t>
            </a:r>
            <a:r>
              <a:rPr lang="it-IT" sz="2000" dirty="0" err="1"/>
              <a:t>dans</a:t>
            </a:r>
            <a:r>
              <a:rPr lang="it-IT" sz="2000" dirty="0"/>
              <a:t> le journal </a:t>
            </a:r>
            <a:r>
              <a:rPr lang="it-IT" sz="2000" dirty="0" err="1"/>
              <a:t>danois</a:t>
            </a:r>
            <a:r>
              <a:rPr lang="it-IT" sz="2000" dirty="0"/>
              <a:t>, le </a:t>
            </a:r>
            <a:r>
              <a:rPr lang="it-IT" sz="2000" i="1" dirty="0" err="1"/>
              <a:t>Jyllands-Posten</a:t>
            </a:r>
            <a:r>
              <a:rPr lang="it-IT" sz="2000" i="1" dirty="0"/>
              <a:t>,</a:t>
            </a:r>
            <a:r>
              <a:rPr lang="it-IT" sz="2000" dirty="0"/>
              <a:t> le 30 </a:t>
            </a:r>
            <a:r>
              <a:rPr lang="it-IT" sz="2000" dirty="0" err="1"/>
              <a:t>septembre</a:t>
            </a:r>
            <a:r>
              <a:rPr lang="it-IT" sz="2000" dirty="0"/>
              <a:t> 2005 </a:t>
            </a:r>
            <a:r>
              <a:rPr lang="it-IT" sz="2000" dirty="0" err="1"/>
              <a:t>ont</a:t>
            </a:r>
            <a:r>
              <a:rPr lang="it-IT" sz="2000" dirty="0"/>
              <a:t> </a:t>
            </a:r>
            <a:r>
              <a:rPr lang="it-IT" sz="2000" dirty="0" err="1"/>
              <a:t>conduit</a:t>
            </a:r>
            <a:r>
              <a:rPr lang="it-IT" sz="2000" dirty="0"/>
              <a:t> à une </a:t>
            </a:r>
            <a:r>
              <a:rPr lang="it-IT" sz="2000" dirty="0" err="1"/>
              <a:t>rencontre</a:t>
            </a:r>
            <a:r>
              <a:rPr lang="it-IT" sz="2000" dirty="0"/>
              <a:t> fondatrice : le 16 </a:t>
            </a:r>
            <a:r>
              <a:rPr lang="it-IT" sz="2000" dirty="0" err="1"/>
              <a:t>octobre</a:t>
            </a:r>
            <a:r>
              <a:rPr lang="it-IT" sz="2000" dirty="0"/>
              <a:t> 2006, </a:t>
            </a:r>
            <a:r>
              <a:rPr lang="it-IT" sz="2000" b="1" dirty="0"/>
              <a:t>Kofi Annan</a:t>
            </a:r>
            <a:r>
              <a:rPr lang="it-IT" sz="2000" dirty="0"/>
              <a:t>, </a:t>
            </a:r>
            <a:r>
              <a:rPr lang="it-IT" sz="2000" dirty="0" err="1"/>
              <a:t>prix</a:t>
            </a:r>
            <a:r>
              <a:rPr lang="it-IT" sz="2000" dirty="0"/>
              <a:t> Nobel de la </a:t>
            </a:r>
            <a:r>
              <a:rPr lang="it-IT" sz="2000" dirty="0" err="1"/>
              <a:t>Paix</a:t>
            </a:r>
            <a:r>
              <a:rPr lang="it-IT" sz="2000" dirty="0"/>
              <a:t> et </a:t>
            </a:r>
            <a:r>
              <a:rPr lang="it-IT" sz="2000" dirty="0" err="1"/>
              <a:t>Secrétaire</a:t>
            </a:r>
            <a:r>
              <a:rPr lang="it-IT" sz="2000" dirty="0"/>
              <a:t> </a:t>
            </a:r>
            <a:r>
              <a:rPr lang="it-IT" sz="2000" dirty="0" err="1"/>
              <a:t>général</a:t>
            </a:r>
            <a:r>
              <a:rPr lang="it-IT" sz="2000" dirty="0"/>
              <a:t> </a:t>
            </a:r>
            <a:r>
              <a:rPr lang="it-IT" sz="2000" dirty="0" err="1"/>
              <a:t>des</a:t>
            </a:r>
            <a:r>
              <a:rPr lang="it-IT" sz="2000" dirty="0"/>
              <a:t> Nations </a:t>
            </a:r>
            <a:r>
              <a:rPr lang="it-IT" sz="2000" dirty="0" err="1"/>
              <a:t>Unies</a:t>
            </a:r>
            <a:r>
              <a:rPr lang="it-IT" sz="2000" dirty="0"/>
              <a:t>, et </a:t>
            </a:r>
            <a:r>
              <a:rPr lang="it-IT" sz="2000" b="1" dirty="0" err="1"/>
              <a:t>Plantu</a:t>
            </a:r>
            <a:r>
              <a:rPr lang="it-IT" sz="2000" dirty="0"/>
              <a:t>, </a:t>
            </a:r>
            <a:r>
              <a:rPr lang="it-IT" sz="2000" dirty="0" err="1"/>
              <a:t>journaliste</a:t>
            </a:r>
            <a:r>
              <a:rPr lang="it-IT" sz="2000" dirty="0"/>
              <a:t> et </a:t>
            </a:r>
            <a:r>
              <a:rPr lang="it-IT" sz="2000" dirty="0" err="1"/>
              <a:t>dessinateur</a:t>
            </a:r>
            <a:r>
              <a:rPr lang="it-IT" sz="2000" dirty="0"/>
              <a:t> </a:t>
            </a:r>
            <a:r>
              <a:rPr lang="it-IT" sz="2000" dirty="0" err="1"/>
              <a:t>au</a:t>
            </a:r>
            <a:r>
              <a:rPr lang="it-IT" sz="2000" dirty="0"/>
              <a:t> journal </a:t>
            </a:r>
            <a:r>
              <a:rPr lang="it-IT" sz="2000" dirty="0" err="1"/>
              <a:t>français</a:t>
            </a:r>
            <a:r>
              <a:rPr lang="it-IT" sz="2000" dirty="0"/>
              <a:t> </a:t>
            </a:r>
            <a:r>
              <a:rPr lang="it-IT" sz="2000" i="1" dirty="0"/>
              <a:t>Le Monde</a:t>
            </a:r>
            <a:r>
              <a:rPr lang="it-IT" sz="2000" dirty="0"/>
              <a:t> et </a:t>
            </a:r>
            <a:r>
              <a:rPr lang="it-IT" sz="2000" i="1" dirty="0"/>
              <a:t>L’Express, </a:t>
            </a:r>
            <a:r>
              <a:rPr lang="it-IT" sz="2000" dirty="0" err="1"/>
              <a:t>réunissent</a:t>
            </a:r>
            <a:r>
              <a:rPr lang="it-IT" sz="2000" dirty="0"/>
              <a:t>  </a:t>
            </a:r>
            <a:r>
              <a:rPr lang="it-IT" sz="2000" dirty="0" err="1"/>
              <a:t>douze</a:t>
            </a:r>
            <a:r>
              <a:rPr lang="it-IT" sz="2000" dirty="0"/>
              <a:t> </a:t>
            </a:r>
            <a:r>
              <a:rPr lang="it-IT" sz="2000" dirty="0" err="1"/>
              <a:t>dessinateurs</a:t>
            </a:r>
            <a:r>
              <a:rPr lang="it-IT" sz="2000" dirty="0"/>
              <a:t> </a:t>
            </a:r>
            <a:r>
              <a:rPr lang="it-IT" sz="2000" dirty="0" err="1"/>
              <a:t>internationaux</a:t>
            </a:r>
            <a:r>
              <a:rPr lang="it-IT" sz="2000" dirty="0"/>
              <a:t> </a:t>
            </a:r>
            <a:r>
              <a:rPr lang="it-IT" sz="2000" dirty="0" err="1"/>
              <a:t>autour</a:t>
            </a:r>
            <a:r>
              <a:rPr lang="it-IT" sz="2000" dirty="0"/>
              <a:t> d’un </a:t>
            </a:r>
            <a:r>
              <a:rPr lang="it-IT" sz="2000" dirty="0" err="1">
                <a:solidFill>
                  <a:srgbClr val="FF0000"/>
                </a:solidFill>
              </a:rPr>
              <a:t>colloque</a:t>
            </a:r>
            <a:r>
              <a:rPr lang="it-IT" sz="2000" dirty="0"/>
              <a:t> </a:t>
            </a:r>
            <a:r>
              <a:rPr lang="it-IT" sz="2000" b="1" dirty="0"/>
              <a:t>«</a:t>
            </a:r>
            <a:r>
              <a:rPr lang="it-IT" sz="2000" b="1" dirty="0" err="1"/>
              <a:t>Désapprendre</a:t>
            </a:r>
            <a:r>
              <a:rPr lang="it-IT" sz="2000" b="1" dirty="0"/>
              <a:t> l’</a:t>
            </a:r>
            <a:r>
              <a:rPr lang="it-IT" sz="2000" b="1" dirty="0" err="1"/>
              <a:t>intolérance</a:t>
            </a:r>
            <a:r>
              <a:rPr lang="it-IT" sz="2000" b="1" dirty="0"/>
              <a:t> – </a:t>
            </a:r>
            <a:r>
              <a:rPr lang="it-IT" sz="2000" b="1" dirty="0" err="1"/>
              <a:t>dessiner</a:t>
            </a:r>
            <a:r>
              <a:rPr lang="it-IT" sz="2000" b="1" dirty="0"/>
              <a:t> pour la </a:t>
            </a:r>
            <a:r>
              <a:rPr lang="it-IT" sz="2000" b="1" dirty="0" err="1"/>
              <a:t>paix</a:t>
            </a:r>
            <a:r>
              <a:rPr lang="it-IT" sz="2000" b="1" dirty="0"/>
              <a:t>»</a:t>
            </a:r>
            <a:r>
              <a:rPr lang="it-IT" sz="2000" dirty="0"/>
              <a:t>.</a:t>
            </a:r>
          </a:p>
          <a:p>
            <a:pPr algn="just"/>
            <a:r>
              <a:rPr lang="it-IT" sz="2000" dirty="0" smtClean="0"/>
              <a:t>et </a:t>
            </a:r>
            <a:r>
              <a:rPr lang="it-IT" sz="2000" dirty="0"/>
              <a:t>de </a:t>
            </a:r>
            <a:r>
              <a:rPr lang="it-IT" sz="2000" dirty="0" err="1"/>
              <a:t>diffuser</a:t>
            </a:r>
            <a:r>
              <a:rPr lang="it-IT" sz="2000" dirty="0"/>
              <a:t> </a:t>
            </a:r>
            <a:r>
              <a:rPr lang="it-IT" sz="2000" dirty="0" err="1"/>
              <a:t>au</a:t>
            </a:r>
            <a:r>
              <a:rPr lang="it-IT" sz="2000" dirty="0"/>
              <a:t> </a:t>
            </a:r>
            <a:r>
              <a:rPr lang="it-IT" sz="2000" dirty="0" err="1"/>
              <a:t>delà</a:t>
            </a:r>
            <a:r>
              <a:rPr lang="it-IT" sz="2000" dirty="0"/>
              <a:t> </a:t>
            </a:r>
            <a:r>
              <a:rPr lang="it-IT" sz="2000" dirty="0" err="1"/>
              <a:t>des</a:t>
            </a:r>
            <a:r>
              <a:rPr lang="it-IT" sz="2000" dirty="0"/>
              <a:t> </a:t>
            </a:r>
            <a:r>
              <a:rPr lang="it-IT" sz="2000" dirty="0" err="1"/>
              <a:t>frontières</a:t>
            </a:r>
            <a:r>
              <a:rPr lang="it-IT" sz="2000" dirty="0"/>
              <a:t>, </a:t>
            </a:r>
            <a:r>
              <a:rPr lang="it-IT" sz="2000" dirty="0" err="1"/>
              <a:t>les</a:t>
            </a:r>
            <a:r>
              <a:rPr lang="it-IT" sz="2000" dirty="0"/>
              <a:t> </a:t>
            </a:r>
            <a:r>
              <a:rPr lang="it-IT" sz="2000" dirty="0" err="1"/>
              <a:t>informations</a:t>
            </a:r>
            <a:r>
              <a:rPr lang="it-IT" sz="2000" dirty="0"/>
              <a:t> et </a:t>
            </a:r>
            <a:r>
              <a:rPr lang="it-IT" sz="2000" dirty="0" err="1"/>
              <a:t>les</a:t>
            </a:r>
            <a:r>
              <a:rPr lang="it-IT" sz="2000" dirty="0"/>
              <a:t> </a:t>
            </a:r>
            <a:r>
              <a:rPr lang="it-IT" sz="2000" dirty="0" err="1"/>
              <a:t>idées</a:t>
            </a:r>
            <a:r>
              <a:rPr lang="it-IT" sz="2000" dirty="0"/>
              <a:t> par </a:t>
            </a:r>
            <a:r>
              <a:rPr lang="it-IT" sz="2000" dirty="0" err="1"/>
              <a:t>tous</a:t>
            </a:r>
            <a:r>
              <a:rPr lang="it-IT" sz="2000" dirty="0"/>
              <a:t> </a:t>
            </a:r>
            <a:r>
              <a:rPr lang="it-IT" sz="2000" dirty="0" err="1"/>
              <a:t>moyens</a:t>
            </a:r>
            <a:r>
              <a:rPr lang="it-IT" sz="2000" dirty="0"/>
              <a:t> d’</a:t>
            </a:r>
            <a:r>
              <a:rPr lang="it-IT" sz="2000" dirty="0" err="1"/>
              <a:t>expression</a:t>
            </a:r>
            <a:r>
              <a:rPr lang="it-IT" sz="2000" dirty="0"/>
              <a:t>».</a:t>
            </a:r>
          </a:p>
          <a:p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28493638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Les grammaires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dirty="0">
                <a:latin typeface="Arial" charset="0"/>
              </a:rPr>
              <a:t>Parution des premières grammaires de français : </a:t>
            </a:r>
          </a:p>
          <a:p>
            <a:pPr algn="just"/>
            <a:r>
              <a:rPr lang="fr-FR" sz="2400" dirty="0">
                <a:latin typeface="Arial" charset="0"/>
              </a:rPr>
              <a:t>1530 J. Palsgrave, </a:t>
            </a:r>
            <a:r>
              <a:rPr lang="fr-FR" sz="2400" i="1" dirty="0" err="1">
                <a:latin typeface="Arial" charset="0"/>
              </a:rPr>
              <a:t>Lesclarcissement</a:t>
            </a:r>
            <a:r>
              <a:rPr lang="fr-FR" sz="2400" i="1" dirty="0">
                <a:latin typeface="Arial" charset="0"/>
              </a:rPr>
              <a:t> de la langue </a:t>
            </a:r>
            <a:r>
              <a:rPr lang="fr-FR" sz="2400" i="1" dirty="0" err="1">
                <a:latin typeface="Arial" charset="0"/>
              </a:rPr>
              <a:t>françoise</a:t>
            </a:r>
            <a:r>
              <a:rPr lang="fr-FR" sz="2400" dirty="0">
                <a:latin typeface="Arial" charset="0"/>
              </a:rPr>
              <a:t>, en anglais, parue à Londres ;</a:t>
            </a:r>
          </a:p>
          <a:p>
            <a:pPr algn="just"/>
            <a:r>
              <a:rPr lang="fr-FR" sz="2400" dirty="0">
                <a:latin typeface="Arial" charset="0"/>
              </a:rPr>
              <a:t> 1550 Louis </a:t>
            </a:r>
            <a:r>
              <a:rPr lang="fr-FR" sz="2400" dirty="0" err="1">
                <a:latin typeface="Arial" charset="0"/>
              </a:rPr>
              <a:t>Meigret</a:t>
            </a:r>
            <a:r>
              <a:rPr lang="fr-FR" sz="2400" dirty="0">
                <a:latin typeface="Arial" charset="0"/>
              </a:rPr>
              <a:t>, </a:t>
            </a:r>
            <a:r>
              <a:rPr lang="fr-FR" sz="2400" i="1" dirty="0" err="1">
                <a:latin typeface="Arial" charset="0"/>
              </a:rPr>
              <a:t>Tretté</a:t>
            </a:r>
            <a:r>
              <a:rPr lang="fr-FR" sz="2400" i="1" dirty="0">
                <a:latin typeface="Arial" charset="0"/>
              </a:rPr>
              <a:t> de la </a:t>
            </a:r>
            <a:r>
              <a:rPr lang="fr-FR" sz="2400" i="1" dirty="0" err="1">
                <a:latin typeface="Arial" charset="0"/>
              </a:rPr>
              <a:t>grammere</a:t>
            </a:r>
            <a:r>
              <a:rPr lang="fr-FR" sz="2400" i="1" dirty="0">
                <a:latin typeface="Arial" charset="0"/>
              </a:rPr>
              <a:t> </a:t>
            </a:r>
            <a:r>
              <a:rPr lang="fr-FR" sz="2400" i="1" dirty="0" err="1">
                <a:latin typeface="Arial" charset="0"/>
              </a:rPr>
              <a:t>françoeze</a:t>
            </a:r>
            <a:r>
              <a:rPr lang="fr-FR" sz="2400" i="1" dirty="0">
                <a:latin typeface="Arial" charset="0"/>
              </a:rPr>
              <a:t>.</a:t>
            </a:r>
          </a:p>
          <a:p>
            <a:pPr algn="just"/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1735516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800" dirty="0">
                <a:latin typeface="Arial" charset="0"/>
              </a:rPr>
              <a:t>1530 J. Palsgrave, </a:t>
            </a:r>
            <a:r>
              <a:rPr lang="fr-FR" sz="2800" i="1" dirty="0" err="1">
                <a:latin typeface="Arial" charset="0"/>
              </a:rPr>
              <a:t>Lesclarcissement</a:t>
            </a:r>
            <a:r>
              <a:rPr lang="fr-FR" sz="2800" i="1" dirty="0">
                <a:latin typeface="Arial" charset="0"/>
              </a:rPr>
              <a:t> de la langue </a:t>
            </a:r>
            <a:r>
              <a:rPr lang="fr-FR" sz="2800" i="1" dirty="0" err="1">
                <a:latin typeface="Arial" charset="0"/>
              </a:rPr>
              <a:t>françoise</a:t>
            </a:r>
            <a:r>
              <a:rPr lang="fr-FR" sz="2800" dirty="0">
                <a:latin typeface="Arial" charset="0"/>
              </a:rPr>
              <a:t>, en anglais</a:t>
            </a:r>
            <a:br>
              <a:rPr lang="fr-FR" sz="2800" dirty="0">
                <a:latin typeface="Arial" charset="0"/>
              </a:rPr>
            </a:br>
            <a:endParaRPr lang="fr-CA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CA" sz="2400" dirty="0"/>
          </a:p>
          <a:p>
            <a:r>
              <a:rPr lang="fr-CA" sz="2400" dirty="0"/>
              <a:t>Besoin et désir des Anglais de parler français</a:t>
            </a:r>
          </a:p>
          <a:p>
            <a:r>
              <a:rPr lang="fr-CA" sz="2400" dirty="0"/>
              <a:t>Dimension pratique de la langue</a:t>
            </a:r>
          </a:p>
          <a:p>
            <a:r>
              <a:rPr lang="fr-CA" sz="2400" dirty="0"/>
              <a:t>Elle met l’accent sur la prononciation</a:t>
            </a:r>
          </a:p>
        </p:txBody>
      </p:sp>
    </p:spTree>
    <p:extLst>
      <p:ext uri="{BB962C8B-B14F-4D97-AF65-F5344CB8AC3E}">
        <p14:creationId xmlns:p14="http://schemas.microsoft.com/office/powerpoint/2010/main" val="810213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latin typeface="Arial" charset="0"/>
              </a:rPr>
              <a:t>1550 Louis </a:t>
            </a:r>
            <a:r>
              <a:rPr lang="fr-FR" sz="2800" dirty="0" err="1">
                <a:latin typeface="Arial" charset="0"/>
              </a:rPr>
              <a:t>Meigret</a:t>
            </a:r>
            <a:r>
              <a:rPr lang="fr-FR" sz="2800" dirty="0">
                <a:latin typeface="Arial" charset="0"/>
              </a:rPr>
              <a:t>, </a:t>
            </a:r>
            <a:r>
              <a:rPr lang="fr-FR" sz="2800" i="1" dirty="0" err="1">
                <a:latin typeface="Arial" charset="0"/>
              </a:rPr>
              <a:t>Tretté</a:t>
            </a:r>
            <a:r>
              <a:rPr lang="fr-FR" sz="2800" i="1" dirty="0">
                <a:latin typeface="Arial" charset="0"/>
              </a:rPr>
              <a:t> de la </a:t>
            </a:r>
            <a:r>
              <a:rPr lang="fr-FR" sz="2800" i="1" dirty="0" err="1">
                <a:latin typeface="Arial" charset="0"/>
              </a:rPr>
              <a:t>grammere</a:t>
            </a:r>
            <a:r>
              <a:rPr lang="fr-FR" sz="2800" i="1" dirty="0">
                <a:latin typeface="Arial" charset="0"/>
              </a:rPr>
              <a:t> </a:t>
            </a:r>
            <a:r>
              <a:rPr lang="fr-FR" sz="2800" i="1" dirty="0" err="1">
                <a:latin typeface="Arial" charset="0"/>
              </a:rPr>
              <a:t>françoeze</a:t>
            </a:r>
            <a:endParaRPr lang="fr-CA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400" dirty="0"/>
              <a:t>Selon </a:t>
            </a:r>
            <a:r>
              <a:rPr lang="fr-CA" sz="2400" dirty="0" err="1"/>
              <a:t>Meigret</a:t>
            </a:r>
            <a:r>
              <a:rPr lang="fr-CA" sz="2400" dirty="0"/>
              <a:t> (lié au mouvement de la Réforme), le souci de la langue est une forme de devoir à la fois moral et social, lié aux progrès de la connaissance et au maintien de la paix.</a:t>
            </a:r>
          </a:p>
          <a:p>
            <a:r>
              <a:rPr lang="fr-CA" sz="2400" dirty="0"/>
              <a:t>Ouvrage fondateur pour la reconnaissance de la communauté des locuteurs du français.</a:t>
            </a:r>
          </a:p>
          <a:p>
            <a:pPr algn="just"/>
            <a:r>
              <a:rPr lang="fr-CA" sz="2400" dirty="0"/>
              <a:t>Il utilise encore un appareil conceptuel d’origine latine (comme toujours à l’époque), mais il attire l’attention sur des phénomènes spécifiques de la langue française.</a:t>
            </a:r>
          </a:p>
          <a:p>
            <a:pPr algn="just"/>
            <a:r>
              <a:rPr lang="fr-CA" sz="2400" dirty="0"/>
              <a:t>Un exercice empirique : « Arrêtons-nous à ce que l’expérience nous montre par l’usage ».</a:t>
            </a:r>
          </a:p>
        </p:txBody>
      </p:sp>
    </p:spTree>
    <p:extLst>
      <p:ext uri="{BB962C8B-B14F-4D97-AF65-F5344CB8AC3E}">
        <p14:creationId xmlns:p14="http://schemas.microsoft.com/office/powerpoint/2010/main" val="2140344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Proximité entre le mouvement grammairien et le mouvement religieux de la Réforme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400" dirty="0"/>
              <a:t>En 1535, parution de la première Bible d’Olivetan.</a:t>
            </a:r>
          </a:p>
          <a:p>
            <a:pPr algn="just"/>
            <a:r>
              <a:rPr lang="fr-CA" sz="2400" dirty="0"/>
              <a:t>Olivetan considère que « l’orthographe est mal réglée, désordonnée ».</a:t>
            </a:r>
          </a:p>
          <a:p>
            <a:pPr algn="just"/>
            <a:r>
              <a:rPr lang="fr-CA" sz="2400" dirty="0"/>
              <a:t>Parution de nouveaux signes : les accents pour distinguer les sons du </a:t>
            </a:r>
            <a:r>
              <a:rPr lang="fr-CA" sz="2400" i="1" dirty="0"/>
              <a:t>e : </a:t>
            </a:r>
            <a:r>
              <a:rPr lang="fr-CA" sz="2400" dirty="0"/>
              <a:t>accent aigu, grave, circonflexe, par exemple. La cédille également.</a:t>
            </a:r>
          </a:p>
          <a:p>
            <a:r>
              <a:rPr lang="fr-CA" sz="2400" dirty="0"/>
              <a:t>La ponctuation : le point virgule (de l’Italie) par exemple. </a:t>
            </a:r>
          </a:p>
          <a:p>
            <a:pPr algn="just"/>
            <a:r>
              <a:rPr lang="fr-CA" sz="2400" dirty="0"/>
              <a:t>Etienne Dolet (1540) </a:t>
            </a:r>
            <a:r>
              <a:rPr lang="fr-CA" sz="2400" i="1" dirty="0"/>
              <a:t>La manière de bien traduire d'une langue en autre, </a:t>
            </a:r>
            <a:r>
              <a:rPr lang="fr-CA" sz="2400" b="1" i="1" dirty="0"/>
              <a:t>d'</a:t>
            </a:r>
            <a:r>
              <a:rPr lang="fr-CA" sz="2400" b="1" i="1" dirty="0" err="1"/>
              <a:t>advantage</a:t>
            </a:r>
            <a:r>
              <a:rPr lang="fr-CA" sz="2400" b="1" i="1" dirty="0"/>
              <a:t> de la </a:t>
            </a:r>
            <a:r>
              <a:rPr lang="fr-CA" sz="2400" b="1" i="1" dirty="0" err="1"/>
              <a:t>punctuation</a:t>
            </a:r>
            <a:r>
              <a:rPr lang="fr-CA" sz="2400" b="1" i="1" dirty="0"/>
              <a:t> de la langue </a:t>
            </a:r>
            <a:r>
              <a:rPr lang="fr-CA" sz="2400" b="1" i="1" dirty="0" err="1"/>
              <a:t>françoise</a:t>
            </a:r>
            <a:r>
              <a:rPr lang="fr-CA" sz="2400" b="1" i="1" dirty="0"/>
              <a:t>, plus des accents d'</a:t>
            </a:r>
            <a:r>
              <a:rPr lang="fr-CA" sz="2400" b="1" i="1" dirty="0" err="1"/>
              <a:t>ycelle</a:t>
            </a:r>
            <a:endParaRPr lang="fr-CA" sz="2400" b="1" i="1" dirty="0"/>
          </a:p>
        </p:txBody>
      </p:sp>
    </p:spTree>
    <p:extLst>
      <p:ext uri="{BB962C8B-B14F-4D97-AF65-F5344CB8AC3E}">
        <p14:creationId xmlns:p14="http://schemas.microsoft.com/office/powerpoint/2010/main" val="3007451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8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latin typeface="Arial" charset="0"/>
              </a:rPr>
              <a:t>L’</a:t>
            </a:r>
            <a:r>
              <a:rPr lang="it-IT" sz="2800" dirty="0" err="1">
                <a:latin typeface="Arial" charset="0"/>
              </a:rPr>
              <a:t>influence</a:t>
            </a:r>
            <a:r>
              <a:rPr lang="it-IT" sz="2800" dirty="0">
                <a:latin typeface="Arial" charset="0"/>
              </a:rPr>
              <a:t> de l’</a:t>
            </a:r>
            <a:r>
              <a:rPr lang="it-IT" sz="2800" dirty="0" err="1">
                <a:latin typeface="Arial" charset="0"/>
              </a:rPr>
              <a:t>Italie</a:t>
            </a:r>
            <a:r>
              <a:rPr lang="it-IT" sz="2800" dirty="0">
                <a:latin typeface="Arial" charset="0"/>
              </a:rPr>
              <a:t> : </a:t>
            </a:r>
            <a:r>
              <a:rPr lang="it-IT" sz="2800" dirty="0" err="1">
                <a:latin typeface="Arial" charset="0"/>
              </a:rPr>
              <a:t>les</a:t>
            </a:r>
            <a:r>
              <a:rPr lang="it-IT" sz="2800" dirty="0">
                <a:latin typeface="Arial" charset="0"/>
              </a:rPr>
              <a:t> </a:t>
            </a:r>
            <a:r>
              <a:rPr lang="it-IT" sz="2800" dirty="0" err="1">
                <a:latin typeface="Arial" charset="0"/>
              </a:rPr>
              <a:t>italianismes</a:t>
            </a:r>
            <a:endParaRPr lang="it-IT" sz="2800" dirty="0">
              <a:latin typeface="Arial" charset="0"/>
            </a:endParaRPr>
          </a:p>
        </p:txBody>
      </p:sp>
      <p:sp>
        <p:nvSpPr>
          <p:cNvPr id="370690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dirty="0" err="1"/>
              <a:t>quelque</a:t>
            </a:r>
            <a:r>
              <a:rPr lang="en-US" sz="2400" dirty="0"/>
              <a:t> 8000 mots, </a:t>
            </a:r>
            <a:r>
              <a:rPr lang="en-US" sz="2400" dirty="0" err="1"/>
              <a:t>dont</a:t>
            </a:r>
            <a:r>
              <a:rPr lang="en-US" sz="2400" dirty="0"/>
              <a:t> environ 10 % </a:t>
            </a:r>
            <a:r>
              <a:rPr lang="en-US" sz="2400" dirty="0" err="1"/>
              <a:t>est</a:t>
            </a:r>
            <a:r>
              <a:rPr lang="en-US" sz="2400" dirty="0"/>
              <a:t> </a:t>
            </a:r>
            <a:r>
              <a:rPr lang="en-US" sz="2400" dirty="0" err="1"/>
              <a:t>utilisé</a:t>
            </a:r>
            <a:r>
              <a:rPr lang="en-US" sz="2400" dirty="0"/>
              <a:t> encore </a:t>
            </a:r>
            <a:r>
              <a:rPr lang="en-US" sz="2400" dirty="0" err="1"/>
              <a:t>aujourd'hui</a:t>
            </a:r>
            <a:r>
              <a:rPr lang="en-US" sz="2400" dirty="0"/>
              <a:t>. </a:t>
            </a:r>
          </a:p>
          <a:p>
            <a:pPr algn="just"/>
            <a:r>
              <a:rPr lang="en-US" sz="2400" dirty="0" err="1"/>
              <a:t>termes</a:t>
            </a:r>
            <a:r>
              <a:rPr lang="en-US" sz="2400" dirty="0"/>
              <a:t> </a:t>
            </a:r>
            <a:r>
              <a:rPr lang="en-US" sz="2400" dirty="0" err="1"/>
              <a:t>relatifs</a:t>
            </a:r>
            <a:r>
              <a:rPr lang="en-US" sz="2400" dirty="0"/>
              <a:t> </a:t>
            </a:r>
            <a:r>
              <a:rPr lang="en-US" sz="2400" dirty="0" err="1"/>
              <a:t>à</a:t>
            </a:r>
            <a:r>
              <a:rPr lang="en-US" sz="2400" dirty="0"/>
              <a:t> la guerre (</a:t>
            </a:r>
            <a:r>
              <a:rPr lang="en-US" sz="2400" i="1" dirty="0" err="1"/>
              <a:t>alarme</a:t>
            </a:r>
            <a:r>
              <a:rPr lang="en-US" sz="2400" i="1" dirty="0"/>
              <a:t>, </a:t>
            </a:r>
            <a:r>
              <a:rPr lang="fr-FR" sz="2400" i="1" dirty="0"/>
              <a:t>bataillon, </a:t>
            </a:r>
            <a:r>
              <a:rPr lang="en-US" sz="2400" i="1" dirty="0"/>
              <a:t>canon, </a:t>
            </a:r>
            <a:r>
              <a:rPr lang="fr-FR" sz="2400" i="1" dirty="0"/>
              <a:t>cartouche</a:t>
            </a:r>
            <a:r>
              <a:rPr lang="en-US" sz="2400" i="1" dirty="0"/>
              <a:t>, escalade, </a:t>
            </a:r>
            <a:r>
              <a:rPr lang="fr-FR" sz="2400" i="1" dirty="0"/>
              <a:t>fantassin,</a:t>
            </a:r>
            <a:r>
              <a:rPr lang="en-US" sz="2400" i="1" dirty="0"/>
              <a:t> </a:t>
            </a:r>
            <a:r>
              <a:rPr lang="fr-FR" sz="2400" i="1" dirty="0"/>
              <a:t>infanterie, </a:t>
            </a:r>
            <a:r>
              <a:rPr lang="en-US" sz="2400" i="1" dirty="0"/>
              <a:t>etc.)</a:t>
            </a:r>
            <a:r>
              <a:rPr lang="en-US" sz="2400" dirty="0"/>
              <a:t>, </a:t>
            </a:r>
            <a:r>
              <a:rPr lang="en-US" sz="2400" dirty="0" err="1"/>
              <a:t>à</a:t>
            </a:r>
            <a:r>
              <a:rPr lang="en-US" sz="2400" dirty="0"/>
              <a:t> la finance </a:t>
            </a:r>
            <a:r>
              <a:rPr lang="en-US" sz="2400" i="1" dirty="0"/>
              <a:t>(</a:t>
            </a:r>
            <a:r>
              <a:rPr lang="en-US" sz="2400" i="1" dirty="0" err="1"/>
              <a:t>banqueroute</a:t>
            </a:r>
            <a:r>
              <a:rPr lang="en-US" sz="2400" i="1" dirty="0"/>
              <a:t>, </a:t>
            </a:r>
            <a:r>
              <a:rPr lang="en-US" sz="2400" i="1" dirty="0" err="1"/>
              <a:t>crédit</a:t>
            </a:r>
            <a:r>
              <a:rPr lang="en-US" sz="2400" i="1" dirty="0"/>
              <a:t>, </a:t>
            </a:r>
            <a:r>
              <a:rPr lang="en-US" sz="2400" i="1" dirty="0" err="1"/>
              <a:t>escompte</a:t>
            </a:r>
            <a:r>
              <a:rPr lang="en-US" sz="2400" i="1" dirty="0"/>
              <a:t>, etc.), </a:t>
            </a:r>
            <a:r>
              <a:rPr lang="en-US" sz="2400" dirty="0"/>
              <a:t>aux </a:t>
            </a:r>
            <a:r>
              <a:rPr lang="en-US" sz="2400" dirty="0" err="1"/>
              <a:t>moeurs</a:t>
            </a:r>
            <a:r>
              <a:rPr lang="en-US" sz="2400" dirty="0"/>
              <a:t> </a:t>
            </a:r>
            <a:r>
              <a:rPr lang="en-US" sz="2400" i="1" dirty="0"/>
              <a:t>(</a:t>
            </a:r>
            <a:r>
              <a:rPr lang="en-US" sz="2400" i="1" dirty="0" err="1"/>
              <a:t>courtisan</a:t>
            </a:r>
            <a:r>
              <a:rPr lang="en-US" sz="2400" i="1" dirty="0"/>
              <a:t>, </a:t>
            </a:r>
            <a:r>
              <a:rPr lang="en-US" sz="2400" i="1" dirty="0" err="1"/>
              <a:t>disgrâce</a:t>
            </a:r>
            <a:r>
              <a:rPr lang="en-US" sz="2400" i="1" dirty="0"/>
              <a:t>, </a:t>
            </a:r>
            <a:r>
              <a:rPr lang="en-US" sz="2400" i="1" dirty="0" err="1"/>
              <a:t>caresse</a:t>
            </a:r>
            <a:r>
              <a:rPr lang="en-US" sz="2400" i="1" dirty="0"/>
              <a:t>, escapade, etc.), </a:t>
            </a:r>
            <a:r>
              <a:rPr lang="en-US" sz="2400" dirty="0" err="1"/>
              <a:t>à</a:t>
            </a:r>
            <a:r>
              <a:rPr lang="en-US" sz="2400" dirty="0"/>
              <a:t> la </a:t>
            </a:r>
            <a:r>
              <a:rPr lang="en-US" sz="2400" dirty="0" err="1"/>
              <a:t>peinture</a:t>
            </a:r>
            <a:r>
              <a:rPr lang="en-US" sz="2400" dirty="0"/>
              <a:t> </a:t>
            </a:r>
            <a:r>
              <a:rPr lang="en-US" sz="2400" i="1" dirty="0"/>
              <a:t>(</a:t>
            </a:r>
            <a:r>
              <a:rPr lang="fr-FR" sz="2400" i="1" dirty="0"/>
              <a:t>clair obscur, </a:t>
            </a:r>
            <a:r>
              <a:rPr lang="en-US" sz="2400" i="1" dirty="0" err="1"/>
              <a:t>coloris</a:t>
            </a:r>
            <a:r>
              <a:rPr lang="en-US" sz="2400" i="1" dirty="0"/>
              <a:t>, </a:t>
            </a:r>
            <a:r>
              <a:rPr lang="fr-FR" sz="2400" i="1" dirty="0"/>
              <a:t>dégrader, </a:t>
            </a:r>
            <a:r>
              <a:rPr lang="en-US" sz="2400" i="1" dirty="0" err="1"/>
              <a:t>profil</a:t>
            </a:r>
            <a:r>
              <a:rPr lang="en-US" sz="2400" i="1" dirty="0"/>
              <a:t>, </a:t>
            </a:r>
            <a:r>
              <a:rPr lang="fr-FR" sz="2400" i="1" dirty="0"/>
              <a:t>reflet,</a:t>
            </a:r>
            <a:r>
              <a:rPr lang="en-US" sz="2400" i="1" dirty="0"/>
              <a:t> miniature, etc. - </a:t>
            </a:r>
            <a:r>
              <a:rPr lang="en-US" sz="2400" dirty="0"/>
              <a:t>de </a:t>
            </a:r>
            <a:r>
              <a:rPr lang="en-US" sz="2400" dirty="0" err="1"/>
              <a:t>nombreux</a:t>
            </a:r>
            <a:r>
              <a:rPr lang="en-US" sz="2400" dirty="0"/>
              <a:t> </a:t>
            </a:r>
            <a:r>
              <a:rPr lang="fr-FR" sz="2400" dirty="0"/>
              <a:t>termes de Léonard de Vinci)</a:t>
            </a:r>
            <a:r>
              <a:rPr lang="en-US" sz="2400" i="1" dirty="0"/>
              <a:t>, </a:t>
            </a:r>
            <a:r>
              <a:rPr lang="en-US" sz="2400" dirty="0" err="1"/>
              <a:t>à</a:t>
            </a:r>
            <a:r>
              <a:rPr lang="en-US" sz="2400" i="1" dirty="0"/>
              <a:t> </a:t>
            </a:r>
            <a:r>
              <a:rPr lang="it-IT" sz="2400" dirty="0"/>
              <a:t>La commedia dell’arte (</a:t>
            </a:r>
            <a:r>
              <a:rPr lang="it-IT" sz="2400" i="1" dirty="0" err="1"/>
              <a:t>bouffon</a:t>
            </a:r>
            <a:r>
              <a:rPr lang="it-IT" sz="2400" i="1" dirty="0"/>
              <a:t>, </a:t>
            </a:r>
            <a:r>
              <a:rPr lang="it-IT" sz="2400" i="1" dirty="0" err="1"/>
              <a:t>carnava</a:t>
            </a:r>
            <a:r>
              <a:rPr lang="it-IT" sz="2400" dirty="0" err="1"/>
              <a:t>l</a:t>
            </a:r>
            <a:r>
              <a:rPr lang="fr-FR" sz="2400" dirty="0"/>
              <a:t>, </a:t>
            </a:r>
            <a:r>
              <a:rPr lang="it-IT" sz="2400" i="1" dirty="0" err="1"/>
              <a:t>saltimbanque</a:t>
            </a:r>
            <a:r>
              <a:rPr lang="it-IT" sz="2400" i="1" dirty="0"/>
              <a:t>),</a:t>
            </a:r>
            <a:r>
              <a:rPr lang="fr-FR" sz="2400" dirty="0"/>
              <a:t> </a:t>
            </a:r>
            <a:r>
              <a:rPr lang="en-US" sz="2400" dirty="0" err="1"/>
              <a:t>à</a:t>
            </a:r>
            <a:r>
              <a:rPr lang="en-US" sz="2400" dirty="0"/>
              <a:t> </a:t>
            </a:r>
            <a:r>
              <a:rPr lang="en-US" sz="2400" dirty="0" err="1"/>
              <a:t>l'architecture</a:t>
            </a:r>
            <a:r>
              <a:rPr lang="en-US" sz="2400" dirty="0"/>
              <a:t> </a:t>
            </a:r>
            <a:r>
              <a:rPr lang="en-US" sz="2400" i="1" dirty="0"/>
              <a:t>(</a:t>
            </a:r>
            <a:r>
              <a:rPr lang="en-US" sz="2400" i="1" dirty="0" err="1"/>
              <a:t>belvédère</a:t>
            </a:r>
            <a:r>
              <a:rPr lang="en-US" sz="2400" i="1" dirty="0"/>
              <a:t>, </a:t>
            </a:r>
            <a:r>
              <a:rPr lang="en-US" sz="2400" i="1" dirty="0" err="1"/>
              <a:t>appartement</a:t>
            </a:r>
            <a:r>
              <a:rPr lang="en-US" sz="2400" i="1" dirty="0"/>
              <a:t>, </a:t>
            </a:r>
            <a:r>
              <a:rPr lang="en-US" sz="2400" i="1" dirty="0" err="1"/>
              <a:t>balcon</a:t>
            </a:r>
            <a:r>
              <a:rPr lang="en-US" sz="2400" i="1" dirty="0"/>
              <a:t>, </a:t>
            </a:r>
            <a:r>
              <a:rPr lang="en-US" sz="2400" i="1" dirty="0" err="1"/>
              <a:t>chapiteau</a:t>
            </a:r>
            <a:r>
              <a:rPr lang="en-US" sz="2400" i="1" dirty="0"/>
              <a:t>, etc.) et aux</a:t>
            </a:r>
            <a:r>
              <a:rPr lang="fr-FR" sz="2400" dirty="0"/>
              <a:t> malfaiteurs  (</a:t>
            </a:r>
            <a:r>
              <a:rPr lang="fr-FR" sz="2400" i="1" dirty="0"/>
              <a:t>contrebande, assassin </a:t>
            </a:r>
            <a:r>
              <a:rPr lang="fr-FR" sz="2400" dirty="0"/>
              <a:t>(?)</a:t>
            </a:r>
            <a:endParaRPr lang="en-US" sz="2400" i="1" dirty="0"/>
          </a:p>
          <a:p>
            <a:pPr algn="just"/>
            <a:r>
              <a:rPr lang="it-IT" sz="2400" dirty="0"/>
              <a:t>M</a:t>
            </a:r>
            <a:r>
              <a:rPr lang="en-US" sz="2400" dirty="0" err="1"/>
              <a:t>ouvement</a:t>
            </a:r>
            <a:r>
              <a:rPr lang="en-US" sz="2400" dirty="0"/>
              <a:t> </a:t>
            </a:r>
            <a:r>
              <a:rPr lang="en-US" sz="2400" dirty="0" err="1"/>
              <a:t>contre</a:t>
            </a:r>
            <a:r>
              <a:rPr lang="en-US" sz="2400" dirty="0"/>
              <a:t> les </a:t>
            </a:r>
            <a:r>
              <a:rPr lang="en-US" sz="2400" dirty="0" err="1"/>
              <a:t>italianismes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693509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L’influence de l’Italie dans les mœurs de la Cour</a:t>
            </a:r>
            <a:br>
              <a:rPr lang="fr-CA" sz="2800" dirty="0"/>
            </a:br>
            <a:r>
              <a:rPr lang="it-IT" sz="2800" dirty="0"/>
              <a:t>Catherine de </a:t>
            </a:r>
            <a:r>
              <a:rPr lang="it-IT" sz="2800" dirty="0" err="1"/>
              <a:t>Médicis</a:t>
            </a:r>
            <a:r>
              <a:rPr lang="it-IT" sz="2800" dirty="0"/>
              <a:t> </a:t>
            </a:r>
            <a:endParaRPr lang="fr-CA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Elle </a:t>
            </a:r>
            <a:r>
              <a:rPr lang="it-IT" sz="2400" dirty="0" err="1"/>
              <a:t>introduit</a:t>
            </a:r>
            <a:r>
              <a:rPr lang="it-IT" sz="2400" dirty="0"/>
              <a:t> à la cour de France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légumes</a:t>
            </a:r>
            <a:r>
              <a:rPr lang="it-IT" sz="2400" dirty="0"/>
              <a:t> </a:t>
            </a:r>
            <a:r>
              <a:rPr lang="it-IT" sz="2400" dirty="0" err="1"/>
              <a:t>inconnus</a:t>
            </a:r>
            <a:r>
              <a:rPr lang="it-IT" sz="2400" dirty="0"/>
              <a:t> </a:t>
            </a:r>
            <a:r>
              <a:rPr lang="it-IT" sz="2400" dirty="0" err="1"/>
              <a:t>jusqu'alors</a:t>
            </a:r>
            <a:r>
              <a:rPr lang="it-IT" sz="2400" dirty="0"/>
              <a:t>, </a:t>
            </a:r>
            <a:r>
              <a:rPr lang="it-IT" sz="2400" dirty="0" err="1"/>
              <a:t>comme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artichauts</a:t>
            </a:r>
            <a:r>
              <a:rPr lang="it-IT" sz="2400" dirty="0"/>
              <a:t> et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brocolis</a:t>
            </a:r>
            <a:r>
              <a:rPr lang="it-IT" sz="2400" dirty="0"/>
              <a:t> </a:t>
            </a:r>
          </a:p>
          <a:p>
            <a:r>
              <a:rPr lang="it-IT" sz="2400" dirty="0"/>
              <a:t>et la </a:t>
            </a:r>
            <a:r>
              <a:rPr lang="it-IT" sz="2400" dirty="0" err="1"/>
              <a:t>diffusion</a:t>
            </a:r>
            <a:r>
              <a:rPr lang="it-IT" sz="2400" dirty="0"/>
              <a:t> de la </a:t>
            </a:r>
            <a:r>
              <a:rPr lang="it-IT" sz="2400" dirty="0" err="1"/>
              <a:t>fourchette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164465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3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latin typeface="Arial" charset="0"/>
              </a:rPr>
              <a:t>La </a:t>
            </a:r>
            <a:r>
              <a:rPr lang="it-IT" sz="2800" dirty="0" err="1">
                <a:latin typeface="Arial" charset="0"/>
              </a:rPr>
              <a:t>fourchette</a:t>
            </a:r>
            <a:endParaRPr lang="it-IT" sz="2800" dirty="0">
              <a:latin typeface="Arial" charset="0"/>
            </a:endParaRPr>
          </a:p>
        </p:txBody>
      </p:sp>
      <p:sp>
        <p:nvSpPr>
          <p:cNvPr id="371714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400" dirty="0">
                <a:latin typeface="Arial" charset="0"/>
              </a:rPr>
              <a:t>La fourchette a été introduite en France par Catherine de Médicis, mais son usage est d</a:t>
            </a:r>
            <a:r>
              <a:rPr lang="ja-JP" altLang="fr-FR" sz="2400" dirty="0">
                <a:latin typeface="Arial" charset="0"/>
              </a:rPr>
              <a:t>’</a:t>
            </a:r>
            <a:r>
              <a:rPr lang="fr-FR" altLang="ja-JP" sz="2400" dirty="0">
                <a:latin typeface="Arial" charset="0"/>
              </a:rPr>
              <a:t>abord resté très limité. Ce couvert n'était en effet utilisé que pour consommer des poires cuites. </a:t>
            </a:r>
            <a:br>
              <a:rPr lang="fr-FR" altLang="ja-JP" sz="2400" dirty="0">
                <a:latin typeface="Arial" charset="0"/>
              </a:rPr>
            </a:br>
            <a:r>
              <a:rPr lang="fr-FR" altLang="ja-JP" sz="2400" dirty="0">
                <a:latin typeface="Arial" charset="0"/>
              </a:rPr>
              <a:t>C</a:t>
            </a:r>
            <a:r>
              <a:rPr lang="ja-JP" altLang="fr-FR" sz="2400" dirty="0">
                <a:latin typeface="Arial" charset="0"/>
              </a:rPr>
              <a:t>’</a:t>
            </a:r>
            <a:r>
              <a:rPr lang="fr-FR" altLang="ja-JP" sz="2400" dirty="0">
                <a:latin typeface="Arial" charset="0"/>
              </a:rPr>
              <a:t>est le roi Henri III, fils de Catherine de Médicis, qui a véritablement lancé la mode des fourchettes en France. De retour de Pologne en 1574, il fait une halte en Italie, le pays natal de sa mère. A la cour de Venise, il découvre la petite fourche à deux dents avec laquelle on déguste les pâtes. </a:t>
            </a:r>
            <a:br>
              <a:rPr lang="fr-FR" altLang="ja-JP" sz="2400" dirty="0">
                <a:latin typeface="Arial" charset="0"/>
              </a:rPr>
            </a:br>
            <a:endParaRPr lang="fr-FR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53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La </a:t>
            </a:r>
            <a:r>
              <a:rPr lang="it-IT" sz="2800" dirty="0" err="1"/>
              <a:t>fourchette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altLang="ja-JP" sz="2400" dirty="0">
                <a:latin typeface="Arial" charset="0"/>
              </a:rPr>
              <a:t>Henri III est séduit par ce drôle de couvert permettant de manger sans tacher les immenses collerettes ou "fraises", qui sont alors à la mode. Il ramène cet ustensile d</a:t>
            </a:r>
            <a:r>
              <a:rPr lang="ja-JP" altLang="fr-FR" sz="2400" dirty="0">
                <a:latin typeface="Arial" charset="0"/>
              </a:rPr>
              <a:t>’</a:t>
            </a:r>
            <a:r>
              <a:rPr lang="fr-FR" altLang="ja-JP" sz="2400" dirty="0">
                <a:latin typeface="Arial" charset="0"/>
              </a:rPr>
              <a:t>Italie et s</a:t>
            </a:r>
            <a:r>
              <a:rPr lang="ja-JP" altLang="fr-FR" sz="2400" dirty="0">
                <a:latin typeface="Arial" charset="0"/>
              </a:rPr>
              <a:t>’</a:t>
            </a:r>
            <a:r>
              <a:rPr lang="fr-FR" altLang="ja-JP" sz="2400" dirty="0">
                <a:latin typeface="Arial" charset="0"/>
              </a:rPr>
              <a:t>affiche avec une fourchette dans son restaurant de prédilection : l</a:t>
            </a:r>
            <a:r>
              <a:rPr lang="ja-JP" altLang="fr-FR" sz="2400" dirty="0">
                <a:latin typeface="Arial" charset="0"/>
              </a:rPr>
              <a:t>’</a:t>
            </a:r>
            <a:r>
              <a:rPr lang="fr-FR" altLang="ja-JP" sz="2400" dirty="0">
                <a:latin typeface="Arial" charset="0"/>
              </a:rPr>
              <a:t>Hostellerie de la Tour d</a:t>
            </a:r>
            <a:r>
              <a:rPr lang="ja-JP" altLang="fr-FR" sz="2400" dirty="0">
                <a:latin typeface="Arial" charset="0"/>
              </a:rPr>
              <a:t>’</a:t>
            </a:r>
            <a:r>
              <a:rPr lang="fr-FR" altLang="ja-JP" sz="2400" dirty="0">
                <a:latin typeface="Arial" charset="0"/>
              </a:rPr>
              <a:t>Argent (actuelle Tour d</a:t>
            </a:r>
            <a:r>
              <a:rPr lang="ja-JP" altLang="fr-FR" sz="2400" dirty="0">
                <a:latin typeface="Arial" charset="0"/>
              </a:rPr>
              <a:t>’</a:t>
            </a:r>
            <a:r>
              <a:rPr lang="fr-FR" altLang="ja-JP" sz="2400" dirty="0">
                <a:latin typeface="Arial" charset="0"/>
              </a:rPr>
              <a:t>Argent à Paris).</a:t>
            </a:r>
            <a:br>
              <a:rPr lang="fr-FR" altLang="ja-JP" sz="2400" dirty="0">
                <a:latin typeface="Arial" charset="0"/>
              </a:rPr>
            </a:br>
            <a:endParaRPr lang="fr-FR" altLang="ja-JP" sz="2400" dirty="0">
              <a:latin typeface="Arial" charset="0"/>
            </a:endParaRPr>
          </a:p>
          <a:p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533704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7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latin typeface="Arial" charset="0"/>
              </a:rPr>
              <a:t>La </a:t>
            </a:r>
            <a:r>
              <a:rPr lang="it-IT" sz="2800" dirty="0" err="1">
                <a:latin typeface="Arial" charset="0"/>
              </a:rPr>
              <a:t>fourchette</a:t>
            </a:r>
            <a:endParaRPr lang="it-IT" sz="2800" dirty="0">
              <a:latin typeface="Arial" charset="0"/>
            </a:endParaRPr>
          </a:p>
        </p:txBody>
      </p:sp>
      <p:sp>
        <p:nvSpPr>
          <p:cNvPr id="372738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sz="2400" dirty="0">
                <a:latin typeface="Arial" charset="0"/>
              </a:rPr>
              <a:t>L</a:t>
            </a:r>
            <a:r>
              <a:rPr lang="it-IT" sz="2400" dirty="0">
                <a:latin typeface="Arial" charset="0"/>
              </a:rPr>
              <a:t>’</a:t>
            </a:r>
            <a:r>
              <a:rPr lang="fr-FR" altLang="ja-JP" sz="2400" dirty="0">
                <a:latin typeface="Arial" charset="0"/>
              </a:rPr>
              <a:t>usage de ce couvert s</a:t>
            </a:r>
            <a:r>
              <a:rPr lang="ja-JP" altLang="fr-FR" sz="2400" dirty="0">
                <a:latin typeface="Arial" charset="0"/>
              </a:rPr>
              <a:t>’</a:t>
            </a:r>
            <a:r>
              <a:rPr lang="fr-FR" altLang="ja-JP" sz="2400" dirty="0">
                <a:latin typeface="Arial" charset="0"/>
              </a:rPr>
              <a:t>est imposé très progressivement en France. Ainsi, à la table du roi Louis XIV, chaque convive avait une fourchette à la gauche de son assiette, mais on ne l'utilisait pas car le roi en personne préférait manger avec les doigts…</a:t>
            </a:r>
            <a:br>
              <a:rPr lang="fr-FR" altLang="ja-JP" sz="2400" dirty="0">
                <a:latin typeface="Arial" charset="0"/>
              </a:rPr>
            </a:br>
            <a:r>
              <a:rPr lang="fr-FR" altLang="ja-JP" sz="2400" dirty="0">
                <a:latin typeface="Arial" charset="0"/>
              </a:rPr>
              <a:t/>
            </a:r>
            <a:br>
              <a:rPr lang="fr-FR" altLang="ja-JP" sz="2400" dirty="0">
                <a:latin typeface="Arial" charset="0"/>
              </a:rPr>
            </a:br>
            <a:r>
              <a:rPr lang="fr-FR" altLang="ja-JP" sz="2400" dirty="0">
                <a:latin typeface="Arial" charset="0"/>
              </a:rPr>
              <a:t>Il a fallu attendre la fin du XVIIe siècle pour que ce couvert entre dans l</a:t>
            </a:r>
            <a:r>
              <a:rPr lang="ja-JP" altLang="fr-FR" sz="2400" dirty="0">
                <a:latin typeface="Arial" charset="0"/>
              </a:rPr>
              <a:t>’</a:t>
            </a:r>
            <a:r>
              <a:rPr lang="fr-FR" altLang="ja-JP" sz="2400" dirty="0">
                <a:latin typeface="Arial" charset="0"/>
              </a:rPr>
              <a:t>usage pour porter les aliments de l'assiette à la bouche. C</a:t>
            </a:r>
            <a:r>
              <a:rPr lang="ja-JP" altLang="fr-FR" sz="2400" dirty="0">
                <a:latin typeface="Arial" charset="0"/>
              </a:rPr>
              <a:t>’</a:t>
            </a:r>
            <a:r>
              <a:rPr lang="fr-FR" altLang="ja-JP" sz="2400" dirty="0">
                <a:latin typeface="Arial" charset="0"/>
              </a:rPr>
              <a:t>est à la même époque que la forme des fourchettes se transforme, passant de deux à quatre dents</a:t>
            </a:r>
            <a:r>
              <a:rPr lang="fr-FR" altLang="ja-JP" sz="2400" dirty="0" smtClean="0">
                <a:latin typeface="Arial" charset="0"/>
              </a:rPr>
              <a:t>.</a:t>
            </a:r>
          </a:p>
          <a:p>
            <a:pPr algn="just"/>
            <a:r>
              <a:rPr lang="fr-FR" altLang="ja-JP" sz="2400" dirty="0" smtClean="0">
                <a:latin typeface="Arial" charset="0"/>
              </a:rPr>
              <a:t>8 mars</a:t>
            </a:r>
            <a:endParaRPr lang="fr-FR" altLang="ja-JP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280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Cartooning for </a:t>
            </a:r>
            <a:r>
              <a:rPr lang="it-IT" sz="2800" dirty="0" err="1"/>
              <a:t>Peace</a:t>
            </a:r>
            <a:r>
              <a:rPr lang="it-IT" sz="2800" dirty="0"/>
              <a:t> </a:t>
            </a:r>
            <a:endParaRPr lang="fr-CA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b="1" dirty="0" smtClean="0"/>
              <a:t>– </a:t>
            </a:r>
            <a:r>
              <a:rPr lang="it-IT" sz="2000" b="1" dirty="0"/>
              <a:t>Notre engagement –</a:t>
            </a:r>
            <a:br>
              <a:rPr lang="it-IT" sz="2000" b="1" dirty="0"/>
            </a:br>
            <a:endParaRPr lang="it-IT" sz="2000" b="1" dirty="0"/>
          </a:p>
          <a:p>
            <a:r>
              <a:rPr lang="it-IT" sz="2000" b="1" dirty="0"/>
              <a:t>Cartooning for </a:t>
            </a:r>
            <a:r>
              <a:rPr lang="it-IT" sz="2000" b="1" dirty="0" err="1"/>
              <a:t>Peace</a:t>
            </a:r>
            <a:r>
              <a:rPr lang="it-IT" sz="2000" b="1" dirty="0"/>
              <a:t> </a:t>
            </a:r>
            <a:r>
              <a:rPr lang="it-IT" sz="2000" b="1" dirty="0" err="1"/>
              <a:t>promeut</a:t>
            </a:r>
            <a:r>
              <a:rPr lang="it-IT" sz="2000" b="1" dirty="0"/>
              <a:t> </a:t>
            </a:r>
            <a:r>
              <a:rPr lang="it-IT" sz="2000" b="1" dirty="0" err="1"/>
              <a:t>les</a:t>
            </a:r>
            <a:r>
              <a:rPr lang="it-IT" sz="2000" b="1" dirty="0"/>
              <a:t> </a:t>
            </a:r>
            <a:r>
              <a:rPr lang="it-IT" sz="2000" b="1" dirty="0" err="1"/>
              <a:t>libertés</a:t>
            </a:r>
            <a:r>
              <a:rPr lang="it-IT" sz="2000" b="1" dirty="0"/>
              <a:t> </a:t>
            </a:r>
            <a:r>
              <a:rPr lang="it-IT" sz="2000" b="1" dirty="0" err="1"/>
              <a:t>fondamentales</a:t>
            </a:r>
            <a:r>
              <a:rPr lang="it-IT" sz="2000" b="1" dirty="0"/>
              <a:t> et la </a:t>
            </a:r>
            <a:r>
              <a:rPr lang="it-IT" sz="2000" b="1" dirty="0" err="1"/>
              <a:t>démocratie</a:t>
            </a:r>
            <a:r>
              <a:rPr lang="it-IT" sz="2000" b="1" dirty="0"/>
              <a:t>.</a:t>
            </a:r>
            <a:endParaRPr lang="it-IT" sz="2000" dirty="0"/>
          </a:p>
          <a:p>
            <a:r>
              <a:rPr lang="it-IT" sz="2000" dirty="0"/>
              <a:t>L’</a:t>
            </a:r>
            <a:r>
              <a:rPr lang="it-IT" sz="2000" dirty="0" err="1"/>
              <a:t>association</a:t>
            </a:r>
            <a:r>
              <a:rPr lang="it-IT" sz="2000" dirty="0"/>
              <a:t> s’attache </a:t>
            </a:r>
            <a:r>
              <a:rPr lang="it-IT" sz="2000" dirty="0" err="1"/>
              <a:t>notamment</a:t>
            </a:r>
            <a:r>
              <a:rPr lang="it-IT" sz="2000" dirty="0"/>
              <a:t> à </a:t>
            </a:r>
            <a:r>
              <a:rPr lang="it-IT" sz="2000" dirty="0" err="1"/>
              <a:t>exercer</a:t>
            </a:r>
            <a:r>
              <a:rPr lang="it-IT" sz="2000" dirty="0"/>
              <a:t> </a:t>
            </a:r>
            <a:r>
              <a:rPr lang="it-IT" sz="2000" b="1" dirty="0"/>
              <a:t>la </a:t>
            </a:r>
            <a:r>
              <a:rPr lang="it-IT" sz="2000" b="1" dirty="0" err="1"/>
              <a:t>liberté</a:t>
            </a:r>
            <a:r>
              <a:rPr lang="it-IT" sz="2000" b="1" dirty="0"/>
              <a:t> d’</a:t>
            </a:r>
            <a:r>
              <a:rPr lang="it-IT" sz="2000" b="1" dirty="0" err="1"/>
              <a:t>expression</a:t>
            </a:r>
            <a:r>
              <a:rPr lang="it-IT" sz="2000" dirty="0"/>
              <a:t> </a:t>
            </a:r>
            <a:r>
              <a:rPr lang="it-IT" sz="2000" dirty="0" err="1"/>
              <a:t>telle</a:t>
            </a:r>
            <a:r>
              <a:rPr lang="it-IT" sz="2000" dirty="0"/>
              <a:t> </a:t>
            </a:r>
            <a:r>
              <a:rPr lang="it-IT" sz="2000" dirty="0" err="1"/>
              <a:t>qu’elle</a:t>
            </a:r>
            <a:r>
              <a:rPr lang="it-IT" sz="2000" dirty="0"/>
              <a:t> est </a:t>
            </a:r>
            <a:r>
              <a:rPr lang="it-IT" sz="2000" dirty="0" err="1"/>
              <a:t>définie</a:t>
            </a:r>
            <a:r>
              <a:rPr lang="it-IT" sz="2000" dirty="0"/>
              <a:t> </a:t>
            </a:r>
            <a:r>
              <a:rPr lang="it-IT" sz="2000" dirty="0" err="1"/>
              <a:t>dans</a:t>
            </a:r>
            <a:r>
              <a:rPr lang="it-IT" sz="2000" dirty="0"/>
              <a:t> </a:t>
            </a:r>
            <a:r>
              <a:rPr lang="it-IT" sz="2000" b="1" dirty="0"/>
              <a:t>l’</a:t>
            </a:r>
            <a:r>
              <a:rPr lang="it-IT" sz="2000" b="1" dirty="0" err="1"/>
              <a:t>article</a:t>
            </a:r>
            <a:r>
              <a:rPr lang="it-IT" sz="2000" b="1" dirty="0"/>
              <a:t> 19</a:t>
            </a:r>
            <a:r>
              <a:rPr lang="it-IT" sz="2000" dirty="0"/>
              <a:t> de la </a:t>
            </a:r>
            <a:r>
              <a:rPr lang="it-IT" sz="2000" dirty="0" err="1"/>
              <a:t>Déclaration</a:t>
            </a:r>
            <a:r>
              <a:rPr lang="it-IT" sz="2000" dirty="0"/>
              <a:t> </a:t>
            </a:r>
            <a:r>
              <a:rPr lang="it-IT" sz="2000" dirty="0" err="1"/>
              <a:t>universelle</a:t>
            </a:r>
            <a:r>
              <a:rPr lang="it-IT" sz="2000" dirty="0"/>
              <a:t> </a:t>
            </a:r>
            <a:r>
              <a:rPr lang="it-IT" sz="2000" dirty="0" err="1"/>
              <a:t>des</a:t>
            </a:r>
            <a:r>
              <a:rPr lang="it-IT" sz="2000" dirty="0"/>
              <a:t> </a:t>
            </a:r>
            <a:r>
              <a:rPr lang="it-IT" sz="2000" dirty="0" err="1"/>
              <a:t>droits</a:t>
            </a:r>
            <a:r>
              <a:rPr lang="it-IT" sz="2000" dirty="0"/>
              <a:t> de l’</a:t>
            </a:r>
            <a:r>
              <a:rPr lang="it-IT" sz="2000" dirty="0" err="1"/>
              <a:t>homme</a:t>
            </a:r>
            <a:r>
              <a:rPr lang="it-IT" sz="2000" dirty="0"/>
              <a:t> :</a:t>
            </a:r>
          </a:p>
          <a:p>
            <a:pPr algn="just"/>
            <a:r>
              <a:rPr lang="it-IT" sz="2000" dirty="0"/>
              <a:t>« tout </a:t>
            </a:r>
            <a:r>
              <a:rPr lang="it-IT" sz="2000" dirty="0" err="1"/>
              <a:t>individu</a:t>
            </a:r>
            <a:r>
              <a:rPr lang="it-IT" sz="2000" dirty="0"/>
              <a:t> a </a:t>
            </a:r>
            <a:r>
              <a:rPr lang="it-IT" sz="2000" dirty="0" err="1"/>
              <a:t>droit</a:t>
            </a:r>
            <a:r>
              <a:rPr lang="it-IT" sz="2000" dirty="0"/>
              <a:t> à la </a:t>
            </a:r>
            <a:r>
              <a:rPr lang="it-IT" sz="2000" dirty="0" err="1"/>
              <a:t>liberté</a:t>
            </a:r>
            <a:r>
              <a:rPr lang="it-IT" sz="2000" dirty="0"/>
              <a:t> d’opinion et d’</a:t>
            </a:r>
            <a:r>
              <a:rPr lang="it-IT" sz="2000" dirty="0" err="1"/>
              <a:t>expression</a:t>
            </a:r>
            <a:r>
              <a:rPr lang="it-IT" sz="2000" dirty="0"/>
              <a:t>, ce qui </a:t>
            </a:r>
            <a:r>
              <a:rPr lang="it-IT" sz="2000" dirty="0" err="1"/>
              <a:t>implique</a:t>
            </a:r>
            <a:r>
              <a:rPr lang="it-IT" sz="2000" dirty="0"/>
              <a:t> le </a:t>
            </a:r>
            <a:r>
              <a:rPr lang="it-IT" sz="2000" dirty="0" err="1"/>
              <a:t>droit</a:t>
            </a:r>
            <a:r>
              <a:rPr lang="it-IT" sz="2000" dirty="0"/>
              <a:t> de ne </a:t>
            </a:r>
            <a:r>
              <a:rPr lang="it-IT" sz="2000" dirty="0" err="1"/>
              <a:t>pas</a:t>
            </a:r>
            <a:r>
              <a:rPr lang="it-IT" sz="2000" dirty="0"/>
              <a:t> </a:t>
            </a:r>
            <a:r>
              <a:rPr lang="it-IT" sz="2000" dirty="0" err="1"/>
              <a:t>être</a:t>
            </a:r>
            <a:r>
              <a:rPr lang="it-IT" sz="2000" dirty="0"/>
              <a:t> </a:t>
            </a:r>
            <a:r>
              <a:rPr lang="it-IT" sz="2000" dirty="0" err="1"/>
              <a:t>inquiété</a:t>
            </a:r>
            <a:r>
              <a:rPr lang="it-IT" sz="2000" dirty="0"/>
              <a:t> pour </a:t>
            </a:r>
            <a:r>
              <a:rPr lang="it-IT" sz="2000" dirty="0" err="1"/>
              <a:t>ses</a:t>
            </a:r>
            <a:r>
              <a:rPr lang="it-IT" sz="2000" dirty="0"/>
              <a:t> </a:t>
            </a:r>
            <a:r>
              <a:rPr lang="it-IT" sz="2000" dirty="0" err="1"/>
              <a:t>opinions</a:t>
            </a:r>
            <a:r>
              <a:rPr lang="it-IT" sz="2000" dirty="0"/>
              <a:t> et </a:t>
            </a:r>
            <a:r>
              <a:rPr lang="it-IT" sz="2000" dirty="0" err="1"/>
              <a:t>celui</a:t>
            </a:r>
            <a:r>
              <a:rPr lang="it-IT" sz="2000" dirty="0"/>
              <a:t> de </a:t>
            </a:r>
            <a:r>
              <a:rPr lang="it-IT" sz="2000" dirty="0" err="1"/>
              <a:t>chercher</a:t>
            </a:r>
            <a:r>
              <a:rPr lang="it-IT" sz="2000" dirty="0"/>
              <a:t>, de </a:t>
            </a:r>
            <a:r>
              <a:rPr lang="it-IT" sz="2000" dirty="0" err="1"/>
              <a:t>recevoir</a:t>
            </a:r>
            <a:r>
              <a:rPr lang="it-IT" sz="2000" dirty="0"/>
              <a:t> et de </a:t>
            </a:r>
            <a:r>
              <a:rPr lang="it-IT" sz="2000" dirty="0" err="1"/>
              <a:t>diffuser</a:t>
            </a:r>
            <a:r>
              <a:rPr lang="it-IT" sz="2000" dirty="0"/>
              <a:t> </a:t>
            </a:r>
            <a:r>
              <a:rPr lang="it-IT" sz="2000" dirty="0" err="1"/>
              <a:t>au</a:t>
            </a:r>
            <a:r>
              <a:rPr lang="it-IT" sz="2000" dirty="0"/>
              <a:t> </a:t>
            </a:r>
            <a:r>
              <a:rPr lang="it-IT" sz="2000" dirty="0" err="1"/>
              <a:t>delà</a:t>
            </a:r>
            <a:r>
              <a:rPr lang="it-IT" sz="2000" dirty="0"/>
              <a:t> </a:t>
            </a:r>
            <a:r>
              <a:rPr lang="it-IT" sz="2000" dirty="0" err="1"/>
              <a:t>des</a:t>
            </a:r>
            <a:r>
              <a:rPr lang="it-IT" sz="2000" dirty="0"/>
              <a:t> </a:t>
            </a:r>
            <a:r>
              <a:rPr lang="it-IT" sz="2000" dirty="0" err="1"/>
              <a:t>frontières</a:t>
            </a:r>
            <a:r>
              <a:rPr lang="it-IT" sz="2000" dirty="0"/>
              <a:t>, </a:t>
            </a:r>
            <a:r>
              <a:rPr lang="it-IT" sz="2000" dirty="0" err="1"/>
              <a:t>les</a:t>
            </a:r>
            <a:r>
              <a:rPr lang="it-IT" sz="2000" dirty="0"/>
              <a:t> </a:t>
            </a:r>
            <a:r>
              <a:rPr lang="it-IT" sz="2000" dirty="0" err="1"/>
              <a:t>informations</a:t>
            </a:r>
            <a:r>
              <a:rPr lang="it-IT" sz="2000" dirty="0"/>
              <a:t> et </a:t>
            </a:r>
            <a:r>
              <a:rPr lang="it-IT" sz="2000" dirty="0" err="1"/>
              <a:t>les</a:t>
            </a:r>
            <a:r>
              <a:rPr lang="it-IT" sz="2000" dirty="0"/>
              <a:t> </a:t>
            </a:r>
            <a:r>
              <a:rPr lang="it-IT" sz="2000" dirty="0" err="1"/>
              <a:t>idées</a:t>
            </a:r>
            <a:r>
              <a:rPr lang="it-IT" sz="2000" dirty="0"/>
              <a:t> par </a:t>
            </a:r>
            <a:r>
              <a:rPr lang="it-IT" sz="2000" dirty="0" err="1"/>
              <a:t>tous</a:t>
            </a:r>
            <a:r>
              <a:rPr lang="it-IT" sz="2000" dirty="0"/>
              <a:t> </a:t>
            </a:r>
            <a:r>
              <a:rPr lang="it-IT" sz="2000" dirty="0" err="1"/>
              <a:t>moyens</a:t>
            </a:r>
            <a:r>
              <a:rPr lang="it-IT" sz="2000" dirty="0"/>
              <a:t> d’</a:t>
            </a:r>
            <a:r>
              <a:rPr lang="it-IT" sz="2000" dirty="0" err="1"/>
              <a:t>expression</a:t>
            </a:r>
            <a:r>
              <a:rPr lang="it-IT" sz="2000" dirty="0"/>
              <a:t>».</a:t>
            </a:r>
          </a:p>
          <a:p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1970814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 smtClean="0"/>
              <a:t>Dénomination institutionnelle</a:t>
            </a:r>
            <a:endParaRPr lang="fr-CA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err="1"/>
              <a:t>Journée</a:t>
            </a:r>
            <a:r>
              <a:rPr lang="it-IT" sz="2400" b="1" dirty="0"/>
              <a:t> </a:t>
            </a:r>
            <a:r>
              <a:rPr lang="it-IT" sz="2400" b="1" dirty="0" err="1"/>
              <a:t>internationale</a:t>
            </a:r>
            <a:r>
              <a:rPr lang="it-IT" sz="2400" b="1" dirty="0"/>
              <a:t> </a:t>
            </a:r>
            <a:r>
              <a:rPr lang="it-IT" sz="2400" b="1" dirty="0" err="1"/>
              <a:t>des</a:t>
            </a:r>
            <a:r>
              <a:rPr lang="it-IT" sz="2400" b="1" dirty="0"/>
              <a:t> </a:t>
            </a:r>
            <a:r>
              <a:rPr lang="it-IT" sz="2400" b="1" dirty="0" err="1"/>
              <a:t>droits</a:t>
            </a:r>
            <a:r>
              <a:rPr lang="it-IT" sz="2400" b="1" dirty="0"/>
              <a:t> </a:t>
            </a:r>
            <a:r>
              <a:rPr lang="it-IT" sz="2400" b="1" dirty="0" err="1"/>
              <a:t>des</a:t>
            </a:r>
            <a:r>
              <a:rPr lang="it-IT" sz="2400" b="1" dirty="0"/>
              <a:t> </a:t>
            </a:r>
            <a:r>
              <a:rPr lang="it-IT" sz="2400" b="1" dirty="0" smtClean="0"/>
              <a:t>femmes</a:t>
            </a:r>
            <a:endParaRPr lang="it-IT" sz="2400" dirty="0" smtClean="0"/>
          </a:p>
          <a:p>
            <a:r>
              <a:rPr lang="it-IT" sz="2400" dirty="0" smtClean="0"/>
              <a:t>Le </a:t>
            </a:r>
            <a:r>
              <a:rPr lang="it-IT" sz="2400" dirty="0"/>
              <a:t>8 </a:t>
            </a:r>
            <a:r>
              <a:rPr lang="it-IT" sz="2400" dirty="0" err="1"/>
              <a:t>mars</a:t>
            </a:r>
            <a:r>
              <a:rPr lang="it-IT" sz="2400" dirty="0"/>
              <a:t> est une </a:t>
            </a:r>
            <a:r>
              <a:rPr lang="it-IT" sz="2400" dirty="0" err="1"/>
              <a:t>journée</a:t>
            </a:r>
            <a:r>
              <a:rPr lang="it-IT" sz="2400" dirty="0"/>
              <a:t> de </a:t>
            </a:r>
            <a:r>
              <a:rPr lang="it-IT" sz="2400" dirty="0" err="1"/>
              <a:t>sensibilisation</a:t>
            </a:r>
            <a:r>
              <a:rPr lang="it-IT" sz="2400" dirty="0"/>
              <a:t> et de </a:t>
            </a:r>
            <a:r>
              <a:rPr lang="it-IT" sz="2400" dirty="0" err="1"/>
              <a:t>mobilisation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élèves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écoles</a:t>
            </a:r>
            <a:r>
              <a:rPr lang="it-IT" sz="2400" dirty="0"/>
              <a:t>, </a:t>
            </a:r>
            <a:r>
              <a:rPr lang="it-IT" sz="2400" dirty="0" err="1"/>
              <a:t>collèges</a:t>
            </a:r>
            <a:r>
              <a:rPr lang="it-IT" sz="2400" dirty="0"/>
              <a:t> et </a:t>
            </a:r>
            <a:r>
              <a:rPr lang="it-IT" sz="2400" dirty="0" err="1"/>
              <a:t>lycées</a:t>
            </a:r>
            <a:r>
              <a:rPr lang="it-IT" sz="2400" dirty="0"/>
              <a:t> pour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droits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femmes et l'</a:t>
            </a:r>
            <a:r>
              <a:rPr lang="it-IT" sz="2400" dirty="0" err="1"/>
              <a:t>égalité</a:t>
            </a:r>
            <a:r>
              <a:rPr lang="it-IT" sz="2400" dirty="0"/>
              <a:t> </a:t>
            </a:r>
            <a:r>
              <a:rPr lang="it-IT" sz="2400" dirty="0" err="1"/>
              <a:t>entre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filles</a:t>
            </a:r>
            <a:r>
              <a:rPr lang="it-IT" sz="2400" dirty="0"/>
              <a:t> et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garçons</a:t>
            </a:r>
            <a:r>
              <a:rPr lang="it-IT" sz="2400" dirty="0" smtClean="0"/>
              <a:t>.</a:t>
            </a:r>
          </a:p>
          <a:p>
            <a:r>
              <a:rPr lang="it-IT" sz="2400" dirty="0" err="1"/>
              <a:t>https</a:t>
            </a:r>
            <a:r>
              <a:rPr lang="it-IT" sz="2400" dirty="0"/>
              <a:t>://</a:t>
            </a:r>
            <a:r>
              <a:rPr lang="it-IT" sz="2400" dirty="0" err="1"/>
              <a:t>www.education.gouv.fr</a:t>
            </a:r>
            <a:r>
              <a:rPr lang="it-IT" sz="2400" dirty="0" smtClean="0"/>
              <a:t>/ 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3114746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Observons</a:t>
            </a:r>
            <a:r>
              <a:rPr lang="it-IT" sz="2800" dirty="0"/>
              <a:t> </a:t>
            </a:r>
            <a:r>
              <a:rPr lang="it-IT" sz="2800" dirty="0" err="1"/>
              <a:t>les</a:t>
            </a:r>
            <a:r>
              <a:rPr lang="it-IT" sz="2800" dirty="0"/>
              <a:t> </a:t>
            </a:r>
            <a:r>
              <a:rPr lang="it-IT" sz="2800" dirty="0" err="1"/>
              <a:t>dénominations</a:t>
            </a:r>
            <a:r>
              <a:rPr lang="it-IT" sz="2800" dirty="0"/>
              <a:t> de la </a:t>
            </a:r>
            <a:r>
              <a:rPr lang="it-IT" sz="2800" dirty="0" err="1"/>
              <a:t>journée</a:t>
            </a:r>
            <a:r>
              <a:rPr lang="it-IT" sz="2800" dirty="0"/>
              <a:t> </a:t>
            </a:r>
            <a:r>
              <a:rPr lang="it-IT" sz="2800" dirty="0" err="1"/>
              <a:t>du</a:t>
            </a:r>
            <a:r>
              <a:rPr lang="it-IT" sz="2800" dirty="0"/>
              <a:t> 8 </a:t>
            </a:r>
            <a:r>
              <a:rPr lang="it-IT" sz="2800" dirty="0" err="1"/>
              <a:t>mars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/>
          </a:p>
          <a:p>
            <a:r>
              <a:rPr lang="it-IT" sz="2400" dirty="0" err="1"/>
              <a:t>Journée</a:t>
            </a:r>
            <a:r>
              <a:rPr lang="it-IT" sz="2400" dirty="0"/>
              <a:t> </a:t>
            </a:r>
            <a:r>
              <a:rPr lang="it-IT" sz="2400" dirty="0" err="1"/>
              <a:t>internationale</a:t>
            </a:r>
            <a:r>
              <a:rPr lang="it-IT" sz="2400" dirty="0"/>
              <a:t> de la femme (elle n’est plus </a:t>
            </a:r>
            <a:r>
              <a:rPr lang="it-IT" sz="2400" dirty="0" err="1"/>
              <a:t>utilisée</a:t>
            </a:r>
            <a:r>
              <a:rPr lang="it-IT" sz="2400" dirty="0"/>
              <a:t>)</a:t>
            </a:r>
          </a:p>
          <a:p>
            <a:r>
              <a:rPr lang="it-IT" sz="2400" dirty="0" err="1"/>
              <a:t>Journée</a:t>
            </a:r>
            <a:r>
              <a:rPr lang="it-IT" sz="2400" dirty="0"/>
              <a:t> </a:t>
            </a:r>
            <a:r>
              <a:rPr lang="it-IT" sz="2400" dirty="0" err="1"/>
              <a:t>internationale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femmes</a:t>
            </a:r>
          </a:p>
          <a:p>
            <a:r>
              <a:rPr lang="it-IT" sz="2400" b="1" dirty="0" err="1"/>
              <a:t>Journée</a:t>
            </a:r>
            <a:r>
              <a:rPr lang="it-IT" sz="2400" b="1" dirty="0"/>
              <a:t> </a:t>
            </a:r>
            <a:r>
              <a:rPr lang="it-IT" sz="2400" b="1" dirty="0" err="1"/>
              <a:t>internationale</a:t>
            </a:r>
            <a:r>
              <a:rPr lang="it-IT" sz="2400" b="1" dirty="0"/>
              <a:t> </a:t>
            </a:r>
            <a:r>
              <a:rPr lang="it-IT" sz="2400" b="1" dirty="0" err="1"/>
              <a:t>des</a:t>
            </a:r>
            <a:r>
              <a:rPr lang="it-IT" sz="2400" b="1" dirty="0"/>
              <a:t> </a:t>
            </a:r>
            <a:r>
              <a:rPr lang="it-IT" sz="2400" b="1" dirty="0" err="1"/>
              <a:t>droits</a:t>
            </a:r>
            <a:r>
              <a:rPr lang="it-IT" sz="2400" b="1" dirty="0"/>
              <a:t> de la femme</a:t>
            </a:r>
          </a:p>
          <a:p>
            <a:r>
              <a:rPr lang="it-IT" sz="2400" b="1" dirty="0" err="1"/>
              <a:t>Journée</a:t>
            </a:r>
            <a:r>
              <a:rPr lang="it-IT" sz="2400" b="1" dirty="0"/>
              <a:t> </a:t>
            </a:r>
            <a:r>
              <a:rPr lang="it-IT" sz="2400" b="1" dirty="0" err="1"/>
              <a:t>internationale</a:t>
            </a:r>
            <a:r>
              <a:rPr lang="it-IT" sz="2400" b="1" dirty="0"/>
              <a:t> de </a:t>
            </a:r>
            <a:r>
              <a:rPr lang="it-IT" sz="2400" b="1" dirty="0" err="1"/>
              <a:t>lutte</a:t>
            </a:r>
            <a:r>
              <a:rPr lang="it-IT" sz="2400" b="1" dirty="0"/>
              <a:t> pour </a:t>
            </a:r>
            <a:r>
              <a:rPr lang="it-IT" sz="2400" b="1" dirty="0" err="1"/>
              <a:t>les</a:t>
            </a:r>
            <a:r>
              <a:rPr lang="it-IT" sz="2400" b="1" dirty="0"/>
              <a:t> </a:t>
            </a:r>
            <a:r>
              <a:rPr lang="it-IT" sz="2400" b="1" dirty="0" err="1"/>
              <a:t>droits</a:t>
            </a:r>
            <a:r>
              <a:rPr lang="it-IT" sz="2400" b="1" dirty="0"/>
              <a:t> de la femme</a:t>
            </a:r>
          </a:p>
        </p:txBody>
      </p:sp>
    </p:spTree>
    <p:extLst>
      <p:ext uri="{BB962C8B-B14F-4D97-AF65-F5344CB8AC3E}">
        <p14:creationId xmlns:p14="http://schemas.microsoft.com/office/powerpoint/2010/main" val="3629932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Journée</a:t>
            </a:r>
            <a:r>
              <a:rPr lang="it-IT" sz="2800" dirty="0"/>
              <a:t> </a:t>
            </a:r>
            <a:r>
              <a:rPr lang="it-IT" sz="2800" dirty="0" err="1"/>
              <a:t>internationale</a:t>
            </a:r>
            <a:r>
              <a:rPr lang="it-IT" sz="2800" dirty="0"/>
              <a:t> </a:t>
            </a:r>
            <a:r>
              <a:rPr lang="it-IT" sz="2800" b="1" dirty="0" err="1"/>
              <a:t>des</a:t>
            </a:r>
            <a:r>
              <a:rPr lang="it-IT" sz="2800" dirty="0"/>
              <a:t> femmes  </a:t>
            </a:r>
            <a:br>
              <a:rPr lang="it-IT" sz="2800" dirty="0"/>
            </a:br>
            <a:endParaRPr lang="it-IT" sz="2800" dirty="0"/>
          </a:p>
        </p:txBody>
      </p:sp>
      <p:pic>
        <p:nvPicPr>
          <p:cNvPr id="4" name="Segnaposto contenuto 3" descr="unwomen-logo-blue-transparent-background-250x70-fr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8207" b="-4820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06209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3018</Words>
  <Application>Microsoft Macintosh PowerPoint</Application>
  <PresentationFormat>Presentazione su schermo (4:3)</PresentationFormat>
  <Paragraphs>226</Paragraphs>
  <Slides>58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58</vt:i4>
      </vt:variant>
    </vt:vector>
  </HeadingPairs>
  <TitlesOfParts>
    <vt:vector size="59" baseType="lpstr">
      <vt:lpstr>Tema di Office</vt:lpstr>
      <vt:lpstr>Observations hebdomadaires 8 mars 2021</vt:lpstr>
      <vt:lpstr>Presentazione di PowerPoint</vt:lpstr>
      <vt:lpstr>  L'Actu en dessin : Hossien Rezaye, Le Cartooning for Peace de la semaine revient sur la Journée internationale des droits des femmes 2021, sous le signe de la pandémie.    </vt:lpstr>
      <vt:lpstr>Cartooning for Peace </vt:lpstr>
      <vt:lpstr>Cartooning for Peace </vt:lpstr>
      <vt:lpstr>Cartooning for Peace </vt:lpstr>
      <vt:lpstr>Dénomination institutionnelle</vt:lpstr>
      <vt:lpstr>Observons les dénominations de la journée du 8 mars</vt:lpstr>
      <vt:lpstr>Journée internationale des femmes   </vt:lpstr>
      <vt:lpstr>journée internationale de lutte pour les droits des femmes </vt:lpstr>
      <vt:lpstr>Journée des femmes</vt:lpstr>
      <vt:lpstr> International Women’s Day </vt:lpstr>
      <vt:lpstr> « journée des droits des femmes » ou « journée de lutte pour les droits des femmes » </vt:lpstr>
      <vt:lpstr>Le Haut Conseil à l'égalité </vt:lpstr>
      <vt:lpstr>10 RECOMMANDATIONS  pour une communication publique sans stéréotype de sexe   </vt:lpstr>
      <vt:lpstr>1° Recommandation</vt:lpstr>
      <vt:lpstr>N’offrez pas de fleurs </vt:lpstr>
      <vt:lpstr>Mot (italien) à charge culturelle partagée : le mimosa (fleur du 8 mars)</vt:lpstr>
      <vt:lpstr>Mots à CCP </vt:lpstr>
      <vt:lpstr>L’écriture inclusive</vt:lpstr>
      <vt:lpstr>l’écriture inclusive</vt:lpstr>
      <vt:lpstr>l’écriture inclusive</vt:lpstr>
      <vt:lpstr>Observations hebdomadaires écriture inclusive</vt:lpstr>
      <vt:lpstr>Observations hebdomadaires écriture inclusive</vt:lpstr>
      <vt:lpstr>Observations hebdomadaires écriture inclusive</vt:lpstr>
      <vt:lpstr>L'écriture inclusive </vt:lpstr>
      <vt:lpstr>mais l'écriture inclusive dérange…</vt:lpstr>
      <vt:lpstr>l’écriture inclusive</vt:lpstr>
      <vt:lpstr>User du féminin dans la langue française au XXI° siècle</vt:lpstr>
      <vt:lpstr>« User du féminin » plutôt que « féminiser » ou mieux “démasculiniser”  ?</vt:lpstr>
      <vt:lpstr>User du féminin ou démasculiniser dans la langue française au XXI° siècle</vt:lpstr>
      <vt:lpstr>En France, affaire d’État …</vt:lpstr>
      <vt:lpstr>En France, affaire d’État …</vt:lpstr>
      <vt:lpstr>L’Académie française et la masculinisation</vt:lpstr>
      <vt:lpstr>Presentazione di PowerPoint</vt:lpstr>
      <vt:lpstr>Académie française 1984 Les métiers</vt:lpstr>
      <vt:lpstr>Académie française 2002 Le genre</vt:lpstr>
      <vt:lpstr>Histoire de la langue française</vt:lpstr>
      <vt:lpstr>Qu’est-ce que le droit coutumier ? </vt:lpstr>
      <vt:lpstr>Qu’est-ce que le droit coutumier ? </vt:lpstr>
      <vt:lpstr>Le latin ?</vt:lpstr>
      <vt:lpstr>Les dialectes (patois) ?</vt:lpstr>
      <vt:lpstr>Le français</vt:lpstr>
      <vt:lpstr>La Deffence, et Illustration de la Langue Francoyse dans l'orthographe originale 1549</vt:lpstr>
      <vt:lpstr>La Pléiade </vt:lpstr>
      <vt:lpstr>Les outils de la langue française au XVIème siècle</vt:lpstr>
      <vt:lpstr>Dictionnaires XVI ème siècle</vt:lpstr>
      <vt:lpstr>1539</vt:lpstr>
      <vt:lpstr> Dictionnaire françois-latin contenant les motz et les manières de parler françois tournez en latin.  </vt:lpstr>
      <vt:lpstr>Les grammaires</vt:lpstr>
      <vt:lpstr>1530 J. Palsgrave, Lesclarcissement de la langue françoise, en anglais </vt:lpstr>
      <vt:lpstr>1550 Louis Meigret, Tretté de la grammere françoeze</vt:lpstr>
      <vt:lpstr>Proximité entre le mouvement grammairien et le mouvement religieux de la Réforme </vt:lpstr>
      <vt:lpstr>L’influence de l’Italie : les italianismes</vt:lpstr>
      <vt:lpstr>L’influence de l’Italie dans les mœurs de la Cour Catherine de Médicis </vt:lpstr>
      <vt:lpstr>La fourchette</vt:lpstr>
      <vt:lpstr>La fourchette</vt:lpstr>
      <vt:lpstr>La fourchette</vt:lpstr>
    </vt:vector>
  </TitlesOfParts>
  <Company>università degli studi di trieste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nadine celotti</dc:creator>
  <cp:lastModifiedBy>nadine celotti</cp:lastModifiedBy>
  <cp:revision>6</cp:revision>
  <dcterms:created xsi:type="dcterms:W3CDTF">2021-03-08T21:33:26Z</dcterms:created>
  <dcterms:modified xsi:type="dcterms:W3CDTF">2021-03-09T10:32:15Z</dcterms:modified>
</cp:coreProperties>
</file>