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8" d="100"/>
          <a:sy n="98" d="100"/>
        </p:scale>
        <p:origin x="-512"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notesMaster" Target="notesMasters/notesMaster1.xml"/><Relationship Id="rId66" Type="http://schemas.openxmlformats.org/officeDocument/2006/relationships/printerSettings" Target="printerSettings/printerSettings1.bin"/><Relationship Id="rId67" Type="http://schemas.openxmlformats.org/officeDocument/2006/relationships/presProps" Target="presProps.xml"/><Relationship Id="rId68" Type="http://schemas.openxmlformats.org/officeDocument/2006/relationships/viewProps" Target="viewProps.xml"/><Relationship Id="rId69" Type="http://schemas.openxmlformats.org/officeDocument/2006/relationships/theme" Target="theme/theme1.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CA"/>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397A1D-507D-974C-9DC4-3B67991E7BF8}" type="datetimeFigureOut">
              <a:rPr lang="it-IT" smtClean="0"/>
              <a:t>18/03/21</a:t>
            </a:fld>
            <a:endParaRPr lang="fr-CA"/>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CA"/>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CA"/>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31CCF7-8E91-1E4B-B3AC-117156210A66}" type="slidenum">
              <a:rPr lang="fr-CA" smtClean="0"/>
              <a:t>‹n.›</a:t>
            </a:fld>
            <a:endParaRPr lang="fr-CA"/>
          </a:p>
        </p:txBody>
      </p:sp>
    </p:spTree>
    <p:extLst>
      <p:ext uri="{BB962C8B-B14F-4D97-AF65-F5344CB8AC3E}">
        <p14:creationId xmlns:p14="http://schemas.microsoft.com/office/powerpoint/2010/main" val="104267498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EEDD9B0-99ED-9449-B7E3-76F87094BAE9}" type="slidenum">
              <a:rPr lang="fr-FR" sz="1200"/>
              <a:pPr eaLnBrk="1" hangingPunct="1"/>
              <a:t>43</a:t>
            </a:fld>
            <a:endParaRPr lang="fr-FR" sz="1200"/>
          </a:p>
        </p:txBody>
      </p:sp>
      <p:sp>
        <p:nvSpPr>
          <p:cNvPr id="35842" name="Rectangle 2"/>
          <p:cNvSpPr>
            <a:spLocks noGrp="1" noRot="1" noChangeAspect="1" noTextEdit="1"/>
          </p:cNvSpPr>
          <p:nvPr>
            <p:ph type="sldImg"/>
          </p:nvPr>
        </p:nvSpPr>
        <p:spPr>
          <a:ln/>
        </p:spPr>
      </p:sp>
      <p:sp>
        <p:nvSpPr>
          <p:cNvPr id="3584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it-IT"/>
          </a:p>
        </p:txBody>
      </p:sp>
    </p:spTree>
    <p:extLst>
      <p:ext uri="{BB962C8B-B14F-4D97-AF65-F5344CB8AC3E}">
        <p14:creationId xmlns:p14="http://schemas.microsoft.com/office/powerpoint/2010/main" val="1036892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08FD8FA-E90A-4447-B80B-94B06F30E1E4}" type="slidenum">
              <a:rPr lang="fr-FR" sz="1200"/>
              <a:pPr eaLnBrk="1" hangingPunct="1"/>
              <a:t>44</a:t>
            </a:fld>
            <a:endParaRPr lang="fr-FR" sz="1200"/>
          </a:p>
        </p:txBody>
      </p:sp>
      <p:sp>
        <p:nvSpPr>
          <p:cNvPr id="37890" name="Rectangle 2"/>
          <p:cNvSpPr>
            <a:spLocks noGrp="1" noRot="1" noChangeAspect="1" noTextEdit="1"/>
          </p:cNvSpPr>
          <p:nvPr>
            <p:ph type="sldImg"/>
          </p:nvPr>
        </p:nvSpPr>
        <p:spPr>
          <a:ln/>
        </p:spPr>
      </p:sp>
      <p:sp>
        <p:nvSpPr>
          <p:cNvPr id="3789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it-IT"/>
          </a:p>
        </p:txBody>
      </p:sp>
    </p:spTree>
    <p:extLst>
      <p:ext uri="{BB962C8B-B14F-4D97-AF65-F5344CB8AC3E}">
        <p14:creationId xmlns:p14="http://schemas.microsoft.com/office/powerpoint/2010/main" val="775559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CEB93E4-7816-AC49-8FB1-625C616696EE}" type="slidenum">
              <a:rPr lang="fr-FR" sz="1200"/>
              <a:pPr eaLnBrk="1" hangingPunct="1"/>
              <a:t>47</a:t>
            </a:fld>
            <a:endParaRPr lang="fr-FR" sz="1200"/>
          </a:p>
        </p:txBody>
      </p:sp>
      <p:sp>
        <p:nvSpPr>
          <p:cNvPr id="39938" name="Rectangle 2"/>
          <p:cNvSpPr>
            <a:spLocks noGrp="1" noRot="1" noChangeAspect="1" noTextEdit="1"/>
          </p:cNvSpPr>
          <p:nvPr>
            <p:ph type="sldImg"/>
          </p:nvPr>
        </p:nvSpPr>
        <p:spPr>
          <a:ln/>
        </p:spPr>
      </p:sp>
      <p:sp>
        <p:nvSpPr>
          <p:cNvPr id="3993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it-IT"/>
          </a:p>
        </p:txBody>
      </p:sp>
    </p:spTree>
    <p:extLst>
      <p:ext uri="{BB962C8B-B14F-4D97-AF65-F5344CB8AC3E}">
        <p14:creationId xmlns:p14="http://schemas.microsoft.com/office/powerpoint/2010/main" val="2108963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fr-CA"/>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fr-CA"/>
          </a:p>
        </p:txBody>
      </p:sp>
      <p:sp>
        <p:nvSpPr>
          <p:cNvPr id="4" name="Segnaposto data 3"/>
          <p:cNvSpPr>
            <a:spLocks noGrp="1"/>
          </p:cNvSpPr>
          <p:nvPr>
            <p:ph type="dt" sz="half" idx="10"/>
          </p:nvPr>
        </p:nvSpPr>
        <p:spPr/>
        <p:txBody>
          <a:bodyPr/>
          <a:lstStyle/>
          <a:p>
            <a:fld id="{F73D64C8-0D00-5841-B17F-D37F24D08A68}" type="datetimeFigureOut">
              <a:rPr lang="it-IT" smtClean="0"/>
              <a:t>18/03/21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FDAB5801-4B1B-B245-953F-008A3543488C}" type="slidenum">
              <a:rPr lang="fr-CA" smtClean="0"/>
              <a:t>‹n.›</a:t>
            </a:fld>
            <a:endParaRPr lang="fr-CA"/>
          </a:p>
        </p:txBody>
      </p:sp>
    </p:spTree>
    <p:extLst>
      <p:ext uri="{BB962C8B-B14F-4D97-AF65-F5344CB8AC3E}">
        <p14:creationId xmlns:p14="http://schemas.microsoft.com/office/powerpoint/2010/main" val="250762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F73D64C8-0D00-5841-B17F-D37F24D08A68}" type="datetimeFigureOut">
              <a:rPr lang="it-IT" smtClean="0"/>
              <a:t>18/03/21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FDAB5801-4B1B-B245-953F-008A3543488C}" type="slidenum">
              <a:rPr lang="fr-CA" smtClean="0"/>
              <a:t>‹n.›</a:t>
            </a:fld>
            <a:endParaRPr lang="fr-CA"/>
          </a:p>
        </p:txBody>
      </p:sp>
    </p:spTree>
    <p:extLst>
      <p:ext uri="{BB962C8B-B14F-4D97-AF65-F5344CB8AC3E}">
        <p14:creationId xmlns:p14="http://schemas.microsoft.com/office/powerpoint/2010/main" val="51707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fr-CA"/>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F73D64C8-0D00-5841-B17F-D37F24D08A68}" type="datetimeFigureOut">
              <a:rPr lang="it-IT" smtClean="0"/>
              <a:t>18/03/21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FDAB5801-4B1B-B245-953F-008A3543488C}" type="slidenum">
              <a:rPr lang="fr-CA" smtClean="0"/>
              <a:t>‹n.›</a:t>
            </a:fld>
            <a:endParaRPr lang="fr-CA"/>
          </a:p>
        </p:txBody>
      </p:sp>
    </p:spTree>
    <p:extLst>
      <p:ext uri="{BB962C8B-B14F-4D97-AF65-F5344CB8AC3E}">
        <p14:creationId xmlns:p14="http://schemas.microsoft.com/office/powerpoint/2010/main" val="459210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F73D64C8-0D00-5841-B17F-D37F24D08A68}" type="datetimeFigureOut">
              <a:rPr lang="it-IT" smtClean="0"/>
              <a:t>18/03/21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FDAB5801-4B1B-B245-953F-008A3543488C}" type="slidenum">
              <a:rPr lang="fr-CA" smtClean="0"/>
              <a:t>‹n.›</a:t>
            </a:fld>
            <a:endParaRPr lang="fr-CA"/>
          </a:p>
        </p:txBody>
      </p:sp>
    </p:spTree>
    <p:extLst>
      <p:ext uri="{BB962C8B-B14F-4D97-AF65-F5344CB8AC3E}">
        <p14:creationId xmlns:p14="http://schemas.microsoft.com/office/powerpoint/2010/main" val="671583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fr-CA"/>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F73D64C8-0D00-5841-B17F-D37F24D08A68}" type="datetimeFigureOut">
              <a:rPr lang="it-IT" smtClean="0"/>
              <a:t>18/03/21</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FDAB5801-4B1B-B245-953F-008A3543488C}" type="slidenum">
              <a:rPr lang="fr-CA" smtClean="0"/>
              <a:t>‹n.›</a:t>
            </a:fld>
            <a:endParaRPr lang="fr-CA"/>
          </a:p>
        </p:txBody>
      </p:sp>
    </p:spTree>
    <p:extLst>
      <p:ext uri="{BB962C8B-B14F-4D97-AF65-F5344CB8AC3E}">
        <p14:creationId xmlns:p14="http://schemas.microsoft.com/office/powerpoint/2010/main" val="83944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data 4"/>
          <p:cNvSpPr>
            <a:spLocks noGrp="1"/>
          </p:cNvSpPr>
          <p:nvPr>
            <p:ph type="dt" sz="half" idx="10"/>
          </p:nvPr>
        </p:nvSpPr>
        <p:spPr/>
        <p:txBody>
          <a:bodyPr/>
          <a:lstStyle/>
          <a:p>
            <a:fld id="{F73D64C8-0D00-5841-B17F-D37F24D08A68}" type="datetimeFigureOut">
              <a:rPr lang="it-IT" smtClean="0"/>
              <a:t>18/03/21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FDAB5801-4B1B-B245-953F-008A3543488C}" type="slidenum">
              <a:rPr lang="fr-CA" smtClean="0"/>
              <a:t>‹n.›</a:t>
            </a:fld>
            <a:endParaRPr lang="fr-CA"/>
          </a:p>
        </p:txBody>
      </p:sp>
    </p:spTree>
    <p:extLst>
      <p:ext uri="{BB962C8B-B14F-4D97-AF65-F5344CB8AC3E}">
        <p14:creationId xmlns:p14="http://schemas.microsoft.com/office/powerpoint/2010/main" val="4056640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fr-CA"/>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7" name="Segnaposto data 6"/>
          <p:cNvSpPr>
            <a:spLocks noGrp="1"/>
          </p:cNvSpPr>
          <p:nvPr>
            <p:ph type="dt" sz="half" idx="10"/>
          </p:nvPr>
        </p:nvSpPr>
        <p:spPr/>
        <p:txBody>
          <a:bodyPr/>
          <a:lstStyle/>
          <a:p>
            <a:fld id="{F73D64C8-0D00-5841-B17F-D37F24D08A68}" type="datetimeFigureOut">
              <a:rPr lang="it-IT" smtClean="0"/>
              <a:t>18/03/21</a:t>
            </a:fld>
            <a:endParaRPr lang="fr-CA"/>
          </a:p>
        </p:txBody>
      </p:sp>
      <p:sp>
        <p:nvSpPr>
          <p:cNvPr id="8" name="Segnaposto piè di pagina 7"/>
          <p:cNvSpPr>
            <a:spLocks noGrp="1"/>
          </p:cNvSpPr>
          <p:nvPr>
            <p:ph type="ftr" sz="quarter" idx="11"/>
          </p:nvPr>
        </p:nvSpPr>
        <p:spPr/>
        <p:txBody>
          <a:bodyPr/>
          <a:lstStyle/>
          <a:p>
            <a:endParaRPr lang="fr-CA"/>
          </a:p>
        </p:txBody>
      </p:sp>
      <p:sp>
        <p:nvSpPr>
          <p:cNvPr id="9" name="Segnaposto numero diapositiva 8"/>
          <p:cNvSpPr>
            <a:spLocks noGrp="1"/>
          </p:cNvSpPr>
          <p:nvPr>
            <p:ph type="sldNum" sz="quarter" idx="12"/>
          </p:nvPr>
        </p:nvSpPr>
        <p:spPr/>
        <p:txBody>
          <a:bodyPr/>
          <a:lstStyle/>
          <a:p>
            <a:fld id="{FDAB5801-4B1B-B245-953F-008A3543488C}" type="slidenum">
              <a:rPr lang="fr-CA" smtClean="0"/>
              <a:t>‹n.›</a:t>
            </a:fld>
            <a:endParaRPr lang="fr-CA"/>
          </a:p>
        </p:txBody>
      </p:sp>
    </p:spTree>
    <p:extLst>
      <p:ext uri="{BB962C8B-B14F-4D97-AF65-F5344CB8AC3E}">
        <p14:creationId xmlns:p14="http://schemas.microsoft.com/office/powerpoint/2010/main" val="4035056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data 2"/>
          <p:cNvSpPr>
            <a:spLocks noGrp="1"/>
          </p:cNvSpPr>
          <p:nvPr>
            <p:ph type="dt" sz="half" idx="10"/>
          </p:nvPr>
        </p:nvSpPr>
        <p:spPr/>
        <p:txBody>
          <a:bodyPr/>
          <a:lstStyle/>
          <a:p>
            <a:fld id="{F73D64C8-0D00-5841-B17F-D37F24D08A68}" type="datetimeFigureOut">
              <a:rPr lang="it-IT" smtClean="0"/>
              <a:t>18/03/21</a:t>
            </a:fld>
            <a:endParaRPr lang="fr-CA"/>
          </a:p>
        </p:txBody>
      </p:sp>
      <p:sp>
        <p:nvSpPr>
          <p:cNvPr id="4" name="Segnaposto piè di pagina 3"/>
          <p:cNvSpPr>
            <a:spLocks noGrp="1"/>
          </p:cNvSpPr>
          <p:nvPr>
            <p:ph type="ftr" sz="quarter" idx="11"/>
          </p:nvPr>
        </p:nvSpPr>
        <p:spPr/>
        <p:txBody>
          <a:bodyPr/>
          <a:lstStyle/>
          <a:p>
            <a:endParaRPr lang="fr-CA"/>
          </a:p>
        </p:txBody>
      </p:sp>
      <p:sp>
        <p:nvSpPr>
          <p:cNvPr id="5" name="Segnaposto numero diapositiva 4"/>
          <p:cNvSpPr>
            <a:spLocks noGrp="1"/>
          </p:cNvSpPr>
          <p:nvPr>
            <p:ph type="sldNum" sz="quarter" idx="12"/>
          </p:nvPr>
        </p:nvSpPr>
        <p:spPr/>
        <p:txBody>
          <a:bodyPr/>
          <a:lstStyle/>
          <a:p>
            <a:fld id="{FDAB5801-4B1B-B245-953F-008A3543488C}" type="slidenum">
              <a:rPr lang="fr-CA" smtClean="0"/>
              <a:t>‹n.›</a:t>
            </a:fld>
            <a:endParaRPr lang="fr-CA"/>
          </a:p>
        </p:txBody>
      </p:sp>
    </p:spTree>
    <p:extLst>
      <p:ext uri="{BB962C8B-B14F-4D97-AF65-F5344CB8AC3E}">
        <p14:creationId xmlns:p14="http://schemas.microsoft.com/office/powerpoint/2010/main" val="3910089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73D64C8-0D00-5841-B17F-D37F24D08A68}" type="datetimeFigureOut">
              <a:rPr lang="it-IT" smtClean="0"/>
              <a:t>18/03/21</a:t>
            </a:fld>
            <a:endParaRPr lang="fr-CA"/>
          </a:p>
        </p:txBody>
      </p:sp>
      <p:sp>
        <p:nvSpPr>
          <p:cNvPr id="3" name="Segnaposto piè di pagina 2"/>
          <p:cNvSpPr>
            <a:spLocks noGrp="1"/>
          </p:cNvSpPr>
          <p:nvPr>
            <p:ph type="ftr" sz="quarter" idx="11"/>
          </p:nvPr>
        </p:nvSpPr>
        <p:spPr/>
        <p:txBody>
          <a:bodyPr/>
          <a:lstStyle/>
          <a:p>
            <a:endParaRPr lang="fr-CA"/>
          </a:p>
        </p:txBody>
      </p:sp>
      <p:sp>
        <p:nvSpPr>
          <p:cNvPr id="4" name="Segnaposto numero diapositiva 3"/>
          <p:cNvSpPr>
            <a:spLocks noGrp="1"/>
          </p:cNvSpPr>
          <p:nvPr>
            <p:ph type="sldNum" sz="quarter" idx="12"/>
          </p:nvPr>
        </p:nvSpPr>
        <p:spPr/>
        <p:txBody>
          <a:bodyPr/>
          <a:lstStyle/>
          <a:p>
            <a:fld id="{FDAB5801-4B1B-B245-953F-008A3543488C}" type="slidenum">
              <a:rPr lang="fr-CA" smtClean="0"/>
              <a:t>‹n.›</a:t>
            </a:fld>
            <a:endParaRPr lang="fr-CA"/>
          </a:p>
        </p:txBody>
      </p:sp>
    </p:spTree>
    <p:extLst>
      <p:ext uri="{BB962C8B-B14F-4D97-AF65-F5344CB8AC3E}">
        <p14:creationId xmlns:p14="http://schemas.microsoft.com/office/powerpoint/2010/main" val="2148463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fr-CA"/>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F73D64C8-0D00-5841-B17F-D37F24D08A68}" type="datetimeFigureOut">
              <a:rPr lang="it-IT" smtClean="0"/>
              <a:t>18/03/21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FDAB5801-4B1B-B245-953F-008A3543488C}" type="slidenum">
              <a:rPr lang="fr-CA" smtClean="0"/>
              <a:t>‹n.›</a:t>
            </a:fld>
            <a:endParaRPr lang="fr-CA"/>
          </a:p>
        </p:txBody>
      </p:sp>
    </p:spTree>
    <p:extLst>
      <p:ext uri="{BB962C8B-B14F-4D97-AF65-F5344CB8AC3E}">
        <p14:creationId xmlns:p14="http://schemas.microsoft.com/office/powerpoint/2010/main" val="4015209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fr-CA"/>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F73D64C8-0D00-5841-B17F-D37F24D08A68}" type="datetimeFigureOut">
              <a:rPr lang="it-IT" smtClean="0"/>
              <a:t>18/03/21</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FDAB5801-4B1B-B245-953F-008A3543488C}" type="slidenum">
              <a:rPr lang="fr-CA" smtClean="0"/>
              <a:t>‹n.›</a:t>
            </a:fld>
            <a:endParaRPr lang="fr-CA"/>
          </a:p>
        </p:txBody>
      </p:sp>
    </p:spTree>
    <p:extLst>
      <p:ext uri="{BB962C8B-B14F-4D97-AF65-F5344CB8AC3E}">
        <p14:creationId xmlns:p14="http://schemas.microsoft.com/office/powerpoint/2010/main" val="58940378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fr-CA"/>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3D64C8-0D00-5841-B17F-D37F24D08A68}" type="datetimeFigureOut">
              <a:rPr lang="it-IT" smtClean="0"/>
              <a:t>18/03/21</a:t>
            </a:fld>
            <a:endParaRPr lang="fr-CA"/>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AB5801-4B1B-B245-953F-008A3543488C}" type="slidenum">
              <a:rPr lang="fr-CA" smtClean="0"/>
              <a:t>‹n.›</a:t>
            </a:fld>
            <a:endParaRPr lang="fr-CA"/>
          </a:p>
        </p:txBody>
      </p:sp>
    </p:spTree>
    <p:extLst>
      <p:ext uri="{BB962C8B-B14F-4D97-AF65-F5344CB8AC3E}">
        <p14:creationId xmlns:p14="http://schemas.microsoft.com/office/powerpoint/2010/main" val="3590583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gif"/></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portail.atilf.fr/cgi-bin/getobject_?p.5:24./var/artfla/dicos/ACAD_1694/IMAGE/"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e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a:t>Observations </a:t>
            </a:r>
            <a:r>
              <a:rPr lang="fr-CA" sz="2800" dirty="0" smtClean="0"/>
              <a:t>hebdomadaires</a:t>
            </a:r>
            <a:br>
              <a:rPr lang="fr-CA" sz="2800" dirty="0" smtClean="0"/>
            </a:br>
            <a:r>
              <a:rPr lang="fr-CA" sz="2800" dirty="0" smtClean="0"/>
              <a:t>15 mars 2021</a:t>
            </a:r>
            <a:br>
              <a:rPr lang="fr-CA" sz="2800" dirty="0" smtClean="0"/>
            </a:br>
            <a:r>
              <a:rPr lang="fr-CA" sz="2800" dirty="0" smtClean="0"/>
              <a:t>Art. Premier de la Constitution</a:t>
            </a:r>
            <a:endParaRPr lang="fr-CA" sz="2800" dirty="0"/>
          </a:p>
        </p:txBody>
      </p:sp>
      <p:sp>
        <p:nvSpPr>
          <p:cNvPr id="3" name="Segnaposto contenuto 2"/>
          <p:cNvSpPr>
            <a:spLocks noGrp="1"/>
          </p:cNvSpPr>
          <p:nvPr>
            <p:ph idx="1"/>
          </p:nvPr>
        </p:nvSpPr>
        <p:spPr/>
        <p:txBody>
          <a:bodyPr>
            <a:normAutofit/>
          </a:bodyPr>
          <a:lstStyle/>
          <a:p>
            <a:endParaRPr lang="it-IT" sz="2400" dirty="0" smtClean="0"/>
          </a:p>
          <a:p>
            <a:pPr algn="just"/>
            <a:r>
              <a:rPr lang="it-IT" sz="2400" dirty="0"/>
              <a:t>L'</a:t>
            </a:r>
            <a:r>
              <a:rPr lang="it-IT" sz="2400" dirty="0" err="1"/>
              <a:t>inscription</a:t>
            </a:r>
            <a:r>
              <a:rPr lang="it-IT" sz="2400" dirty="0"/>
              <a:t> de l'</a:t>
            </a:r>
            <a:r>
              <a:rPr lang="it-IT" sz="2400" dirty="0" err="1"/>
              <a:t>environnement</a:t>
            </a:r>
            <a:r>
              <a:rPr lang="it-IT" sz="2400" dirty="0"/>
              <a:t> </a:t>
            </a:r>
            <a:r>
              <a:rPr lang="it-IT" sz="2400" dirty="0" err="1"/>
              <a:t>dans</a:t>
            </a:r>
            <a:r>
              <a:rPr lang="it-IT" sz="2400" dirty="0"/>
              <a:t> la </a:t>
            </a:r>
            <a:r>
              <a:rPr lang="it-IT" sz="2400" dirty="0" err="1"/>
              <a:t>Constitution</a:t>
            </a:r>
            <a:r>
              <a:rPr lang="it-IT" sz="2400" dirty="0"/>
              <a:t> de 1958 est une </a:t>
            </a:r>
            <a:r>
              <a:rPr lang="it-IT" sz="2400" dirty="0" err="1"/>
              <a:t>des</a:t>
            </a:r>
            <a:r>
              <a:rPr lang="it-IT" sz="2400" dirty="0"/>
              <a:t> 149 </a:t>
            </a:r>
            <a:r>
              <a:rPr lang="it-IT" sz="2400" dirty="0" err="1"/>
              <a:t>propositions</a:t>
            </a:r>
            <a:r>
              <a:rPr lang="it-IT" sz="2400" dirty="0"/>
              <a:t> </a:t>
            </a:r>
            <a:r>
              <a:rPr lang="it-IT" sz="2400" dirty="0" err="1"/>
              <a:t>des</a:t>
            </a:r>
            <a:r>
              <a:rPr lang="it-IT" sz="2400" dirty="0"/>
              <a:t> </a:t>
            </a:r>
            <a:r>
              <a:rPr lang="it-IT" sz="2400" dirty="0" err="1"/>
              <a:t>membres</a:t>
            </a:r>
            <a:r>
              <a:rPr lang="it-IT" sz="2400" dirty="0"/>
              <a:t> de la </a:t>
            </a:r>
            <a:r>
              <a:rPr lang="it-IT" sz="2400" b="1" dirty="0"/>
              <a:t>Convention </a:t>
            </a:r>
            <a:r>
              <a:rPr lang="it-IT" sz="2400" b="1" dirty="0" err="1"/>
              <a:t>citoyenne</a:t>
            </a:r>
            <a:r>
              <a:rPr lang="it-IT" sz="2400" b="1" dirty="0"/>
              <a:t> pour le </a:t>
            </a:r>
            <a:r>
              <a:rPr lang="it-IT" sz="2400" b="1" dirty="0" err="1"/>
              <a:t>climat</a:t>
            </a:r>
            <a:r>
              <a:rPr lang="it-IT" sz="2400" dirty="0"/>
              <a:t>, </a:t>
            </a:r>
            <a:r>
              <a:rPr lang="it-IT" sz="2400" dirty="0" err="1"/>
              <a:t>remises</a:t>
            </a:r>
            <a:r>
              <a:rPr lang="it-IT" sz="2400" dirty="0"/>
              <a:t> </a:t>
            </a:r>
            <a:r>
              <a:rPr lang="it-IT" sz="2400" dirty="0" err="1"/>
              <a:t>au</a:t>
            </a:r>
            <a:r>
              <a:rPr lang="it-IT" sz="2400" dirty="0"/>
              <a:t> </a:t>
            </a:r>
            <a:r>
              <a:rPr lang="it-IT" sz="2400" dirty="0" err="1"/>
              <a:t>gouvernement</a:t>
            </a:r>
            <a:r>
              <a:rPr lang="it-IT" sz="2400" dirty="0"/>
              <a:t> le 21 </a:t>
            </a:r>
            <a:r>
              <a:rPr lang="it-IT" sz="2400" dirty="0" err="1"/>
              <a:t>juin</a:t>
            </a:r>
            <a:r>
              <a:rPr lang="it-IT" sz="2400" dirty="0"/>
              <a:t> 2020.  </a:t>
            </a:r>
          </a:p>
          <a:p>
            <a:pPr algn="just"/>
            <a:r>
              <a:rPr lang="it-IT" sz="2400" dirty="0" smtClean="0"/>
              <a:t>Le </a:t>
            </a:r>
            <a:r>
              <a:rPr lang="it-IT" sz="2400" dirty="0"/>
              <a:t>11 </a:t>
            </a:r>
            <a:r>
              <a:rPr lang="it-IT" sz="2400" dirty="0" err="1"/>
              <a:t>mars</a:t>
            </a:r>
            <a:r>
              <a:rPr lang="it-IT" sz="2400" dirty="0"/>
              <a:t> 2021, l'</a:t>
            </a:r>
            <a:r>
              <a:rPr lang="it-IT" sz="2400" dirty="0" err="1"/>
              <a:t>Assemblée</a:t>
            </a:r>
            <a:r>
              <a:rPr lang="it-IT" sz="2400" dirty="0"/>
              <a:t> </a:t>
            </a:r>
            <a:r>
              <a:rPr lang="it-IT" sz="2400" dirty="0" err="1"/>
              <a:t>nationale</a:t>
            </a:r>
            <a:r>
              <a:rPr lang="it-IT" sz="2400" dirty="0"/>
              <a:t> a </a:t>
            </a:r>
            <a:r>
              <a:rPr lang="it-IT" sz="2400" dirty="0" err="1"/>
              <a:t>achevé</a:t>
            </a:r>
            <a:r>
              <a:rPr lang="it-IT" sz="2400" dirty="0"/>
              <a:t> l'</a:t>
            </a:r>
            <a:r>
              <a:rPr lang="it-IT" sz="2400" dirty="0" err="1"/>
              <a:t>examen</a:t>
            </a:r>
            <a:r>
              <a:rPr lang="it-IT" sz="2400" dirty="0"/>
              <a:t> </a:t>
            </a:r>
            <a:r>
              <a:rPr lang="it-IT" sz="2400" dirty="0" err="1"/>
              <a:t>du</a:t>
            </a:r>
            <a:r>
              <a:rPr lang="it-IT" sz="2400" dirty="0"/>
              <a:t> </a:t>
            </a:r>
            <a:r>
              <a:rPr lang="it-IT" sz="2400" b="1" dirty="0" err="1"/>
              <a:t>projet</a:t>
            </a:r>
            <a:r>
              <a:rPr lang="it-IT" sz="2400" b="1" dirty="0"/>
              <a:t> de </a:t>
            </a:r>
            <a:r>
              <a:rPr lang="it-IT" sz="2400" b="1" dirty="0" err="1"/>
              <a:t>loi</a:t>
            </a:r>
            <a:r>
              <a:rPr lang="it-IT" sz="2400" b="1" dirty="0"/>
              <a:t> </a:t>
            </a:r>
            <a:r>
              <a:rPr lang="it-IT" sz="2400" b="1" dirty="0" err="1"/>
              <a:t>constitutionnelle</a:t>
            </a:r>
            <a:r>
              <a:rPr lang="it-IT" sz="2400" dirty="0"/>
              <a:t>, </a:t>
            </a:r>
            <a:r>
              <a:rPr lang="it-IT" sz="2400" dirty="0" err="1"/>
              <a:t>qu'elle</a:t>
            </a:r>
            <a:r>
              <a:rPr lang="it-IT" sz="2400" dirty="0"/>
              <a:t> n'a </a:t>
            </a:r>
            <a:r>
              <a:rPr lang="it-IT" sz="2400" dirty="0" err="1"/>
              <a:t>pas</a:t>
            </a:r>
            <a:r>
              <a:rPr lang="it-IT" sz="2400" dirty="0"/>
              <a:t> </a:t>
            </a:r>
            <a:r>
              <a:rPr lang="it-IT" sz="2400" dirty="0" err="1"/>
              <a:t>modifié</a:t>
            </a:r>
            <a:r>
              <a:rPr lang="it-IT" sz="2400" dirty="0"/>
              <a:t>. </a:t>
            </a:r>
            <a:endParaRPr lang="it-IT" sz="2400" dirty="0" smtClean="0"/>
          </a:p>
          <a:p>
            <a:r>
              <a:rPr lang="it-IT" sz="2400" dirty="0" smtClean="0"/>
              <a:t>Un </a:t>
            </a:r>
            <a:r>
              <a:rPr lang="it-IT" sz="2400" dirty="0"/>
              <a:t>vote </a:t>
            </a:r>
            <a:r>
              <a:rPr lang="it-IT" sz="2400" dirty="0" err="1"/>
              <a:t>solennel</a:t>
            </a:r>
            <a:r>
              <a:rPr lang="it-IT" sz="2400" dirty="0"/>
              <a:t> est </a:t>
            </a:r>
            <a:r>
              <a:rPr lang="it-IT" sz="2400" dirty="0" err="1"/>
              <a:t>prévu</a:t>
            </a:r>
            <a:r>
              <a:rPr lang="it-IT" sz="2400" dirty="0"/>
              <a:t> le 16 </a:t>
            </a:r>
            <a:r>
              <a:rPr lang="it-IT" sz="2400" dirty="0" err="1"/>
              <a:t>mars</a:t>
            </a:r>
            <a:r>
              <a:rPr lang="it-IT" sz="2400" dirty="0"/>
              <a:t> 2021.</a:t>
            </a:r>
            <a:br>
              <a:rPr lang="it-IT" sz="2400" dirty="0"/>
            </a:br>
            <a:endParaRPr lang="it-IT" sz="2400" dirty="0" smtClean="0"/>
          </a:p>
          <a:p>
            <a:r>
              <a:rPr lang="it-IT" sz="2400" dirty="0" smtClean="0"/>
              <a:t>Le </a:t>
            </a:r>
            <a:r>
              <a:rPr lang="it-IT" sz="2400" dirty="0"/>
              <a:t>texte </a:t>
            </a:r>
            <a:r>
              <a:rPr lang="it-IT" sz="2400" dirty="0" err="1"/>
              <a:t>avait</a:t>
            </a:r>
            <a:r>
              <a:rPr lang="it-IT" sz="2400" dirty="0"/>
              <a:t> </a:t>
            </a:r>
            <a:r>
              <a:rPr lang="it-IT" sz="2400" dirty="0" err="1"/>
              <a:t>été</a:t>
            </a:r>
            <a:r>
              <a:rPr lang="it-IT" sz="2400" dirty="0"/>
              <a:t> </a:t>
            </a:r>
            <a:r>
              <a:rPr lang="it-IT" sz="2400" dirty="0" err="1"/>
              <a:t>présenté</a:t>
            </a:r>
            <a:r>
              <a:rPr lang="it-IT" sz="2400" dirty="0"/>
              <a:t> </a:t>
            </a:r>
            <a:r>
              <a:rPr lang="it-IT" sz="2400" dirty="0" err="1"/>
              <a:t>au</a:t>
            </a:r>
            <a:r>
              <a:rPr lang="it-IT" sz="2400" dirty="0"/>
              <a:t> </a:t>
            </a:r>
            <a:r>
              <a:rPr lang="it-IT" sz="2400" dirty="0" err="1"/>
              <a:t>Conseil</a:t>
            </a:r>
            <a:r>
              <a:rPr lang="it-IT" sz="2400" dirty="0"/>
              <a:t> </a:t>
            </a:r>
            <a:r>
              <a:rPr lang="it-IT" sz="2400" dirty="0" err="1"/>
              <a:t>des</a:t>
            </a:r>
            <a:r>
              <a:rPr lang="it-IT" sz="2400" dirty="0"/>
              <a:t> </a:t>
            </a:r>
            <a:r>
              <a:rPr lang="it-IT" sz="2400" dirty="0" err="1"/>
              <a:t>ministres</a:t>
            </a:r>
            <a:r>
              <a:rPr lang="it-IT" sz="2400" dirty="0"/>
              <a:t> </a:t>
            </a:r>
            <a:r>
              <a:rPr lang="it-IT" sz="2400" dirty="0" err="1"/>
              <a:t>du</a:t>
            </a:r>
            <a:r>
              <a:rPr lang="it-IT" sz="2400" dirty="0"/>
              <a:t> 20 </a:t>
            </a:r>
            <a:r>
              <a:rPr lang="it-IT" sz="2400" dirty="0" err="1"/>
              <a:t>janvier</a:t>
            </a:r>
            <a:r>
              <a:rPr lang="it-IT" sz="2400" dirty="0"/>
              <a:t> 2021 par </a:t>
            </a:r>
            <a:r>
              <a:rPr lang="it-IT" sz="2400" dirty="0" err="1"/>
              <a:t>Éric</a:t>
            </a:r>
            <a:r>
              <a:rPr lang="it-IT" sz="2400" dirty="0"/>
              <a:t> </a:t>
            </a:r>
            <a:r>
              <a:rPr lang="it-IT" sz="2400" dirty="0" err="1"/>
              <a:t>Dupond</a:t>
            </a:r>
            <a:r>
              <a:rPr lang="it-IT" sz="2400" dirty="0"/>
              <a:t>-Moretti, ministre de la </a:t>
            </a:r>
            <a:r>
              <a:rPr lang="it-IT" sz="2400" dirty="0" err="1"/>
              <a:t>justice</a:t>
            </a:r>
            <a:r>
              <a:rPr lang="it-IT" sz="2400" dirty="0"/>
              <a:t>.</a:t>
            </a:r>
            <a:endParaRPr lang="fr-CA" sz="2400" dirty="0"/>
          </a:p>
        </p:txBody>
      </p:sp>
    </p:spTree>
    <p:extLst>
      <p:ext uri="{BB962C8B-B14F-4D97-AF65-F5344CB8AC3E}">
        <p14:creationId xmlns:p14="http://schemas.microsoft.com/office/powerpoint/2010/main" val="1971848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Convention </a:t>
            </a:r>
            <a:r>
              <a:rPr lang="it-IT" sz="2800" dirty="0" err="1"/>
              <a:t>citoyenne</a:t>
            </a:r>
            <a:r>
              <a:rPr lang="it-IT" sz="2800" dirty="0"/>
              <a:t> pour le </a:t>
            </a:r>
            <a:r>
              <a:rPr lang="it-IT" sz="2800" dirty="0" err="1"/>
              <a:t>climat</a:t>
            </a:r>
            <a:endParaRPr lang="fr-CA" sz="2800" dirty="0"/>
          </a:p>
        </p:txBody>
      </p:sp>
      <p:sp>
        <p:nvSpPr>
          <p:cNvPr id="3" name="Segnaposto contenuto 2"/>
          <p:cNvSpPr>
            <a:spLocks noGrp="1"/>
          </p:cNvSpPr>
          <p:nvPr>
            <p:ph idx="1"/>
          </p:nvPr>
        </p:nvSpPr>
        <p:spPr/>
        <p:txBody>
          <a:bodyPr>
            <a:normAutofit/>
          </a:bodyPr>
          <a:lstStyle/>
          <a:p>
            <a:pPr algn="just"/>
            <a:r>
              <a:rPr lang="it-IT" sz="2400" dirty="0"/>
              <a:t>Pour </a:t>
            </a:r>
            <a:r>
              <a:rPr lang="it-IT" sz="2400" dirty="0" err="1"/>
              <a:t>élaborer</a:t>
            </a:r>
            <a:r>
              <a:rPr lang="it-IT" sz="2400" dirty="0"/>
              <a:t> </a:t>
            </a:r>
            <a:r>
              <a:rPr lang="it-IT" sz="2400" dirty="0" err="1"/>
              <a:t>leurs</a:t>
            </a:r>
            <a:r>
              <a:rPr lang="it-IT" sz="2400" dirty="0"/>
              <a:t> </a:t>
            </a:r>
            <a:r>
              <a:rPr lang="it-IT" sz="2400" dirty="0" err="1"/>
              <a:t>suggestions</a:t>
            </a:r>
            <a:r>
              <a:rPr lang="it-IT" sz="2400" dirty="0"/>
              <a:t>, </a:t>
            </a:r>
            <a:r>
              <a:rPr lang="it-IT" sz="2400" dirty="0" err="1"/>
              <a:t>les</a:t>
            </a:r>
            <a:r>
              <a:rPr lang="it-IT" sz="2400" dirty="0"/>
              <a:t> </a:t>
            </a:r>
            <a:r>
              <a:rPr lang="it-IT" sz="2400" dirty="0" err="1"/>
              <a:t>membres</a:t>
            </a:r>
            <a:r>
              <a:rPr lang="it-IT" sz="2400" dirty="0"/>
              <a:t> de la Convention </a:t>
            </a:r>
            <a:r>
              <a:rPr lang="it-IT" sz="2400" dirty="0" err="1"/>
              <a:t>citoyenne</a:t>
            </a:r>
            <a:r>
              <a:rPr lang="it-IT" sz="2400" dirty="0"/>
              <a:t> pour le </a:t>
            </a:r>
            <a:r>
              <a:rPr lang="it-IT" sz="2400" dirty="0" err="1"/>
              <a:t>climat</a:t>
            </a:r>
            <a:r>
              <a:rPr lang="it-IT" sz="2400" dirty="0"/>
              <a:t> (CCC) </a:t>
            </a:r>
            <a:r>
              <a:rPr lang="it-IT" sz="2400" dirty="0" err="1"/>
              <a:t>ont</a:t>
            </a:r>
            <a:r>
              <a:rPr lang="it-IT" sz="2400" dirty="0"/>
              <a:t> </a:t>
            </a:r>
            <a:r>
              <a:rPr lang="it-IT" sz="2400" dirty="0" err="1"/>
              <a:t>bénéficié</a:t>
            </a:r>
            <a:r>
              <a:rPr lang="it-IT" sz="2400" dirty="0"/>
              <a:t> de l'expertise de </a:t>
            </a:r>
            <a:r>
              <a:rPr lang="it-IT" sz="2400" dirty="0" err="1"/>
              <a:t>scientifiques</a:t>
            </a:r>
            <a:r>
              <a:rPr lang="it-IT" sz="2400" dirty="0"/>
              <a:t>, d'</a:t>
            </a:r>
            <a:r>
              <a:rPr lang="it-IT" sz="2400" dirty="0" err="1"/>
              <a:t>économistes</a:t>
            </a:r>
            <a:r>
              <a:rPr lang="it-IT" sz="2400" dirty="0"/>
              <a:t> </a:t>
            </a:r>
            <a:r>
              <a:rPr lang="it-IT" sz="2400" dirty="0" err="1"/>
              <a:t>ou</a:t>
            </a:r>
            <a:r>
              <a:rPr lang="it-IT" sz="2400" dirty="0"/>
              <a:t> </a:t>
            </a:r>
            <a:r>
              <a:rPr lang="it-IT" sz="2400" dirty="0" err="1"/>
              <a:t>encore</a:t>
            </a:r>
            <a:r>
              <a:rPr lang="it-IT" sz="2400" dirty="0"/>
              <a:t> de </a:t>
            </a:r>
            <a:r>
              <a:rPr lang="it-IT" sz="2400" dirty="0" err="1"/>
              <a:t>chercheurs</a:t>
            </a:r>
            <a:r>
              <a:rPr lang="it-IT" sz="2400" dirty="0"/>
              <a:t> en </a:t>
            </a:r>
            <a:r>
              <a:rPr lang="it-IT" sz="2400" dirty="0" err="1"/>
              <a:t>sciences</a:t>
            </a:r>
            <a:r>
              <a:rPr lang="it-IT" sz="2400" dirty="0"/>
              <a:t> </a:t>
            </a:r>
            <a:r>
              <a:rPr lang="it-IT" sz="2400" dirty="0" err="1"/>
              <a:t>sociales</a:t>
            </a:r>
            <a:r>
              <a:rPr lang="it-IT" sz="2400" dirty="0"/>
              <a:t> </a:t>
            </a:r>
            <a:r>
              <a:rPr lang="it-IT" sz="2400" dirty="0" err="1"/>
              <a:t>ou</a:t>
            </a:r>
            <a:r>
              <a:rPr lang="it-IT" sz="2400" dirty="0"/>
              <a:t> </a:t>
            </a:r>
            <a:r>
              <a:rPr lang="it-IT" sz="2400" dirty="0" err="1"/>
              <a:t>politiques</a:t>
            </a:r>
            <a:r>
              <a:rPr lang="it-IT" sz="2400" dirty="0"/>
              <a:t>.</a:t>
            </a:r>
            <a:endParaRPr lang="fr-CA" sz="2400" dirty="0"/>
          </a:p>
        </p:txBody>
      </p:sp>
    </p:spTree>
    <p:extLst>
      <p:ext uri="{BB962C8B-B14F-4D97-AF65-F5344CB8AC3E}">
        <p14:creationId xmlns:p14="http://schemas.microsoft.com/office/powerpoint/2010/main" val="937553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le </a:t>
            </a:r>
            <a:r>
              <a:rPr lang="fr-CA" sz="2800" dirty="0"/>
              <a:t>projet de loi "Climat et Résilience"</a:t>
            </a:r>
          </a:p>
        </p:txBody>
      </p:sp>
      <p:sp>
        <p:nvSpPr>
          <p:cNvPr id="3" name="Segnaposto contenuto 2"/>
          <p:cNvSpPr>
            <a:spLocks noGrp="1"/>
          </p:cNvSpPr>
          <p:nvPr>
            <p:ph idx="1"/>
          </p:nvPr>
        </p:nvSpPr>
        <p:spPr/>
        <p:txBody>
          <a:bodyPr>
            <a:normAutofit/>
          </a:bodyPr>
          <a:lstStyle/>
          <a:p>
            <a:pPr algn="just"/>
            <a:r>
              <a:rPr lang="fr-CA" sz="2400" dirty="0"/>
              <a:t>Un autre texte issu des propositions de la Convention citoyenne pour le climat, le projet de loi "Climat et Résilience", a été présenté au Conseil des ministres du 10 février 2021. Il doit être examiné par l'Assemblée nationale en séance publique à partir du 29 mars 2021.</a:t>
            </a:r>
          </a:p>
        </p:txBody>
      </p:sp>
    </p:spTree>
    <p:extLst>
      <p:ext uri="{BB962C8B-B14F-4D97-AF65-F5344CB8AC3E}">
        <p14:creationId xmlns:p14="http://schemas.microsoft.com/office/powerpoint/2010/main" val="3618516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R</a:t>
            </a:r>
            <a:r>
              <a:rPr lang="it-IT" sz="2800" b="1" dirty="0" err="1" smtClean="0"/>
              <a:t>éférendum</a:t>
            </a:r>
            <a:r>
              <a:rPr lang="it-IT" sz="2800" b="1" dirty="0" smtClean="0"/>
              <a:t/>
            </a:r>
            <a:br>
              <a:rPr lang="it-IT" sz="2800" b="1" dirty="0" smtClean="0"/>
            </a:br>
            <a:r>
              <a:rPr lang="it-IT" sz="2800" dirty="0" smtClean="0"/>
              <a:t>(</a:t>
            </a:r>
            <a:r>
              <a:rPr lang="it-IT" sz="2800" dirty="0" err="1" smtClean="0"/>
              <a:t>nous</a:t>
            </a:r>
            <a:r>
              <a:rPr lang="it-IT" sz="2800" dirty="0" smtClean="0"/>
              <a:t> le </a:t>
            </a:r>
            <a:r>
              <a:rPr lang="it-IT" sz="2800" dirty="0" err="1" smtClean="0"/>
              <a:t>verrons</a:t>
            </a:r>
            <a:r>
              <a:rPr lang="it-IT" sz="2800" dirty="0" smtClean="0"/>
              <a:t>)</a:t>
            </a:r>
            <a:endParaRPr lang="fr-CA" sz="2800" dirty="0"/>
          </a:p>
        </p:txBody>
      </p:sp>
      <p:sp>
        <p:nvSpPr>
          <p:cNvPr id="3" name="Segnaposto contenuto 2"/>
          <p:cNvSpPr>
            <a:spLocks noGrp="1"/>
          </p:cNvSpPr>
          <p:nvPr>
            <p:ph idx="1"/>
          </p:nvPr>
        </p:nvSpPr>
        <p:spPr/>
        <p:txBody>
          <a:bodyPr>
            <a:normAutofit/>
          </a:bodyPr>
          <a:lstStyle/>
          <a:p>
            <a:pPr algn="just"/>
            <a:r>
              <a:rPr lang="it-IT" sz="2400" b="1" dirty="0" err="1"/>
              <a:t>Dans</a:t>
            </a:r>
            <a:r>
              <a:rPr lang="it-IT" sz="2400" b="1" dirty="0"/>
              <a:t> </a:t>
            </a:r>
            <a:r>
              <a:rPr lang="it-IT" sz="2400" b="1" dirty="0" err="1"/>
              <a:t>quels</a:t>
            </a:r>
            <a:r>
              <a:rPr lang="it-IT" sz="2400" b="1" dirty="0"/>
              <a:t> </a:t>
            </a:r>
            <a:r>
              <a:rPr lang="it-IT" sz="2400" b="1" dirty="0" err="1"/>
              <a:t>cas</a:t>
            </a:r>
            <a:r>
              <a:rPr lang="it-IT" sz="2400" b="1" dirty="0"/>
              <a:t> le </a:t>
            </a:r>
            <a:r>
              <a:rPr lang="it-IT" sz="2400" b="1" dirty="0" err="1"/>
              <a:t>président</a:t>
            </a:r>
            <a:r>
              <a:rPr lang="it-IT" sz="2400" b="1" dirty="0"/>
              <a:t> de la </a:t>
            </a:r>
            <a:r>
              <a:rPr lang="it-IT" sz="2400" b="1" dirty="0" err="1"/>
              <a:t>République</a:t>
            </a:r>
            <a:r>
              <a:rPr lang="it-IT" sz="2400" b="1" dirty="0"/>
              <a:t> </a:t>
            </a:r>
            <a:r>
              <a:rPr lang="it-IT" sz="2400" b="1" dirty="0" err="1"/>
              <a:t>peut</a:t>
            </a:r>
            <a:r>
              <a:rPr lang="it-IT" sz="2400" b="1" dirty="0"/>
              <a:t>-il </a:t>
            </a:r>
            <a:r>
              <a:rPr lang="it-IT" sz="2400" b="1" dirty="0" err="1"/>
              <a:t>organiser</a:t>
            </a:r>
            <a:r>
              <a:rPr lang="it-IT" sz="2400" b="1" dirty="0"/>
              <a:t> un </a:t>
            </a:r>
            <a:r>
              <a:rPr lang="it-IT" sz="2400" b="1" dirty="0" err="1"/>
              <a:t>référendum</a:t>
            </a:r>
            <a:r>
              <a:rPr lang="it-IT" sz="2400" b="1" dirty="0"/>
              <a:t> ? </a:t>
            </a:r>
          </a:p>
          <a:p>
            <a:pPr algn="just"/>
            <a:r>
              <a:rPr lang="it-IT" sz="2400" dirty="0"/>
              <a:t>Le </a:t>
            </a:r>
            <a:r>
              <a:rPr lang="it-IT" sz="2400" dirty="0" err="1"/>
              <a:t>président</a:t>
            </a:r>
            <a:r>
              <a:rPr lang="it-IT" sz="2400" dirty="0"/>
              <a:t> de la </a:t>
            </a:r>
            <a:r>
              <a:rPr lang="it-IT" sz="2400" dirty="0" err="1"/>
              <a:t>République</a:t>
            </a:r>
            <a:r>
              <a:rPr lang="it-IT" sz="2400" dirty="0"/>
              <a:t> </a:t>
            </a:r>
            <a:r>
              <a:rPr lang="it-IT" sz="2400" dirty="0" err="1"/>
              <a:t>peut</a:t>
            </a:r>
            <a:r>
              <a:rPr lang="it-IT" sz="2400" dirty="0"/>
              <a:t> </a:t>
            </a:r>
            <a:r>
              <a:rPr lang="it-IT" sz="2400" dirty="0" err="1"/>
              <a:t>organiser</a:t>
            </a:r>
            <a:r>
              <a:rPr lang="it-IT" sz="2400" dirty="0"/>
              <a:t> un </a:t>
            </a:r>
            <a:r>
              <a:rPr lang="it-IT" sz="2400" dirty="0" err="1"/>
              <a:t>référendum</a:t>
            </a:r>
            <a:r>
              <a:rPr lang="it-IT" sz="2400" dirty="0"/>
              <a:t> pour </a:t>
            </a:r>
            <a:r>
              <a:rPr lang="it-IT" sz="2400" dirty="0" err="1"/>
              <a:t>deux</a:t>
            </a:r>
            <a:r>
              <a:rPr lang="it-IT" sz="2400" dirty="0"/>
              <a:t> </a:t>
            </a:r>
            <a:r>
              <a:rPr lang="it-IT" sz="2400" dirty="0" err="1"/>
              <a:t>raisons</a:t>
            </a:r>
            <a:r>
              <a:rPr lang="it-IT" sz="2400" dirty="0"/>
              <a:t> : </a:t>
            </a:r>
            <a:r>
              <a:rPr lang="it-IT" sz="2400" dirty="0" err="1"/>
              <a:t>réviser</a:t>
            </a:r>
            <a:r>
              <a:rPr lang="it-IT" sz="2400" dirty="0"/>
              <a:t> la </a:t>
            </a:r>
            <a:r>
              <a:rPr lang="it-IT" sz="2400" dirty="0" err="1"/>
              <a:t>Constitution</a:t>
            </a:r>
            <a:r>
              <a:rPr lang="it-IT" sz="2400" dirty="0"/>
              <a:t> </a:t>
            </a:r>
            <a:r>
              <a:rPr lang="it-IT" sz="2400" dirty="0" err="1"/>
              <a:t>ou</a:t>
            </a:r>
            <a:r>
              <a:rPr lang="it-IT" sz="2400" dirty="0"/>
              <a:t> </a:t>
            </a:r>
            <a:r>
              <a:rPr lang="it-IT" sz="2400" dirty="0" err="1"/>
              <a:t>faire</a:t>
            </a:r>
            <a:r>
              <a:rPr lang="it-IT" sz="2400" dirty="0"/>
              <a:t> </a:t>
            </a:r>
            <a:r>
              <a:rPr lang="it-IT" sz="2400" dirty="0" err="1"/>
              <a:t>adopter</a:t>
            </a:r>
            <a:r>
              <a:rPr lang="it-IT" sz="2400" dirty="0"/>
              <a:t> une </a:t>
            </a:r>
            <a:r>
              <a:rPr lang="it-IT" sz="2400" dirty="0" err="1"/>
              <a:t>loi</a:t>
            </a:r>
            <a:r>
              <a:rPr lang="it-IT" sz="2400" dirty="0"/>
              <a:t>. </a:t>
            </a:r>
            <a:endParaRPr lang="it-IT" sz="2400" dirty="0" smtClean="0"/>
          </a:p>
          <a:p>
            <a:pPr algn="just"/>
            <a:r>
              <a:rPr lang="it-IT" sz="2400" dirty="0" err="1" smtClean="0"/>
              <a:t>Ces</a:t>
            </a:r>
            <a:r>
              <a:rPr lang="it-IT" sz="2400" dirty="0" smtClean="0"/>
              <a:t> </a:t>
            </a:r>
            <a:r>
              <a:rPr lang="it-IT" sz="2400" dirty="0" err="1"/>
              <a:t>deux</a:t>
            </a:r>
            <a:r>
              <a:rPr lang="it-IT" sz="2400" dirty="0"/>
              <a:t> </a:t>
            </a:r>
            <a:r>
              <a:rPr lang="it-IT" sz="2400" dirty="0" err="1"/>
              <a:t>hypothèses</a:t>
            </a:r>
            <a:r>
              <a:rPr lang="it-IT" sz="2400" dirty="0"/>
              <a:t> </a:t>
            </a:r>
            <a:r>
              <a:rPr lang="it-IT" sz="2400" dirty="0" err="1"/>
              <a:t>relèvent</a:t>
            </a:r>
            <a:r>
              <a:rPr lang="it-IT" sz="2400" dirty="0"/>
              <a:t> de </a:t>
            </a:r>
            <a:r>
              <a:rPr lang="it-IT" sz="2400" dirty="0" err="1"/>
              <a:t>deux</a:t>
            </a:r>
            <a:r>
              <a:rPr lang="it-IT" sz="2400" dirty="0"/>
              <a:t> </a:t>
            </a:r>
            <a:r>
              <a:rPr lang="it-IT" sz="2400" dirty="0" err="1"/>
              <a:t>procédures</a:t>
            </a:r>
            <a:r>
              <a:rPr lang="it-IT" sz="2400" dirty="0"/>
              <a:t>, celle de l'</a:t>
            </a:r>
            <a:r>
              <a:rPr lang="it-IT" sz="2400" dirty="0" err="1"/>
              <a:t>article</a:t>
            </a:r>
            <a:r>
              <a:rPr lang="it-IT" sz="2400" dirty="0"/>
              <a:t> 89 et celle de l'</a:t>
            </a:r>
            <a:r>
              <a:rPr lang="it-IT" sz="2400" dirty="0" err="1"/>
              <a:t>article</a:t>
            </a:r>
            <a:r>
              <a:rPr lang="it-IT" sz="2400" dirty="0"/>
              <a:t> 11 de la </a:t>
            </a:r>
            <a:r>
              <a:rPr lang="it-IT" sz="2400" dirty="0" err="1"/>
              <a:t>Constitution</a:t>
            </a:r>
            <a:r>
              <a:rPr lang="it-IT" sz="2400" dirty="0"/>
              <a:t>. </a:t>
            </a:r>
          </a:p>
          <a:p>
            <a:endParaRPr lang="fr-CA" sz="2400" dirty="0"/>
          </a:p>
        </p:txBody>
      </p:sp>
    </p:spTree>
    <p:extLst>
      <p:ext uri="{BB962C8B-B14F-4D97-AF65-F5344CB8AC3E}">
        <p14:creationId xmlns:p14="http://schemas.microsoft.com/office/powerpoint/2010/main" val="3029732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L’ACADÉMIE FRANÇAISE </a:t>
            </a:r>
            <a:br>
              <a:rPr lang="it-IT" sz="2800" dirty="0"/>
            </a:br>
            <a:r>
              <a:rPr lang="it-IT" sz="2800" dirty="0" smtClean="0"/>
              <a:t>et l’</a:t>
            </a:r>
            <a:r>
              <a:rPr lang="it-IT" sz="2800" dirty="0" err="1" smtClean="0"/>
              <a:t>écriture</a:t>
            </a:r>
            <a:r>
              <a:rPr lang="it-IT" sz="2800" dirty="0" smtClean="0"/>
              <a:t> inclusive</a:t>
            </a:r>
            <a:endParaRPr lang="fr-CA" sz="2800" dirty="0"/>
          </a:p>
        </p:txBody>
      </p:sp>
      <p:sp>
        <p:nvSpPr>
          <p:cNvPr id="3" name="Segnaposto contenuto 2"/>
          <p:cNvSpPr>
            <a:spLocks noGrp="1"/>
          </p:cNvSpPr>
          <p:nvPr>
            <p:ph idx="1"/>
          </p:nvPr>
        </p:nvSpPr>
        <p:spPr/>
        <p:txBody>
          <a:bodyPr>
            <a:normAutofit/>
          </a:bodyPr>
          <a:lstStyle/>
          <a:p>
            <a:r>
              <a:rPr lang="it-IT" sz="2400" dirty="0" err="1"/>
              <a:t>Trois</a:t>
            </a:r>
            <a:r>
              <a:rPr lang="it-IT" sz="2400" dirty="0"/>
              <a:t> </a:t>
            </a:r>
            <a:r>
              <a:rPr lang="it-IT" sz="2400" dirty="0" err="1"/>
              <a:t>Déclarations</a:t>
            </a:r>
            <a:r>
              <a:rPr lang="it-IT" sz="2400" dirty="0"/>
              <a:t> (1984, 2002, </a:t>
            </a:r>
            <a:r>
              <a:rPr lang="it-IT" sz="2400" b="1" dirty="0"/>
              <a:t>2017</a:t>
            </a:r>
            <a:r>
              <a:rPr lang="it-IT" sz="2400" dirty="0"/>
              <a:t>) et une Mise </a:t>
            </a:r>
            <a:r>
              <a:rPr lang="it-IT" sz="2400" dirty="0" err="1"/>
              <a:t>au</a:t>
            </a:r>
            <a:r>
              <a:rPr lang="it-IT" sz="2400" dirty="0"/>
              <a:t> </a:t>
            </a:r>
            <a:r>
              <a:rPr lang="it-IT" sz="2400" dirty="0" err="1"/>
              <a:t>point</a:t>
            </a:r>
            <a:r>
              <a:rPr lang="it-IT" sz="2400" dirty="0"/>
              <a:t> (2014) et</a:t>
            </a:r>
          </a:p>
          <a:p>
            <a:r>
              <a:rPr lang="it-IT" sz="2400" dirty="0"/>
              <a:t>le </a:t>
            </a:r>
            <a:r>
              <a:rPr lang="it-IT" sz="2400" dirty="0" err="1"/>
              <a:t>tournant</a:t>
            </a:r>
            <a:r>
              <a:rPr lang="it-IT" sz="2400" dirty="0"/>
              <a:t> en </a:t>
            </a:r>
            <a:r>
              <a:rPr lang="it-IT" sz="2400" b="1" dirty="0"/>
              <a:t>2019</a:t>
            </a:r>
            <a:endParaRPr lang="fr-CA" sz="2400" b="1" dirty="0"/>
          </a:p>
        </p:txBody>
      </p:sp>
    </p:spTree>
    <p:extLst>
      <p:ext uri="{BB962C8B-B14F-4D97-AF65-F5344CB8AC3E}">
        <p14:creationId xmlns:p14="http://schemas.microsoft.com/office/powerpoint/2010/main" val="28221349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a:t>Polémiques</a:t>
            </a:r>
            <a:r>
              <a:rPr lang="it-IT" sz="2800" dirty="0"/>
              <a:t> </a:t>
            </a:r>
            <a:r>
              <a:rPr lang="it-IT" sz="2800" dirty="0" err="1"/>
              <a:t>sur</a:t>
            </a:r>
            <a:r>
              <a:rPr lang="it-IT" sz="2800" dirty="0"/>
              <a:t> l’</a:t>
            </a:r>
            <a:r>
              <a:rPr lang="it-IT" sz="2800" dirty="0" err="1"/>
              <a:t>écriture</a:t>
            </a:r>
            <a:r>
              <a:rPr lang="it-IT" sz="2800" dirty="0"/>
              <a:t> inclusive en France</a:t>
            </a:r>
            <a:br>
              <a:rPr lang="it-IT" sz="2800" dirty="0"/>
            </a:br>
            <a:r>
              <a:rPr lang="it-IT" sz="2800" dirty="0"/>
              <a:t>en 2017</a:t>
            </a:r>
            <a:endParaRPr lang="fr-FR" sz="2800" dirty="0"/>
          </a:p>
        </p:txBody>
      </p:sp>
      <p:sp>
        <p:nvSpPr>
          <p:cNvPr id="3" name="Content Placeholder 2"/>
          <p:cNvSpPr>
            <a:spLocks noGrp="1"/>
          </p:cNvSpPr>
          <p:nvPr>
            <p:ph idx="1"/>
          </p:nvPr>
        </p:nvSpPr>
        <p:spPr/>
        <p:txBody>
          <a:bodyPr>
            <a:normAutofit fontScale="92500" lnSpcReduction="10000"/>
          </a:bodyPr>
          <a:lstStyle/>
          <a:p>
            <a:pPr algn="just"/>
            <a:r>
              <a:rPr lang="fr-FR" sz="2400" b="1" dirty="0"/>
              <a:t>Le gouvernement </a:t>
            </a:r>
          </a:p>
          <a:p>
            <a:pPr algn="just"/>
            <a:r>
              <a:rPr lang="fr-FR" sz="2400" b="1" dirty="0"/>
              <a:t>Edouard Philippe décide de bannir l’écriture inclusive des textes officiels</a:t>
            </a:r>
          </a:p>
          <a:p>
            <a:pPr algn="just"/>
            <a:r>
              <a:rPr lang="fr-FR" sz="2400" dirty="0"/>
              <a:t>L’écriture inclusive, qui fait polémique en France, remet en cause la règle d’accord selon laquelle, au pluriel, </a:t>
            </a:r>
            <a:r>
              <a:rPr lang="fr-FR" sz="2400" b="1" dirty="0"/>
              <a:t>« le masculin l’emporte sur le féminin ».</a:t>
            </a:r>
          </a:p>
          <a:p>
            <a:pPr algn="just"/>
            <a:r>
              <a:rPr lang="fr-FR" sz="2400" dirty="0"/>
              <a:t>Depuis plusieurs mois, le débat sur l’écriture inclusive divise. Notamment depuis l’édition chez Hatier d’un manuel scolaire en écriture inclusive. </a:t>
            </a:r>
            <a:r>
              <a:rPr lang="fr-FR" sz="2400" b="1" dirty="0"/>
              <a:t>Le ministre de l’éducation nationale, Jean-Michel </a:t>
            </a:r>
            <a:r>
              <a:rPr lang="fr-FR" sz="2400" b="1" dirty="0" err="1"/>
              <a:t>Blanquer</a:t>
            </a:r>
            <a:r>
              <a:rPr lang="fr-FR" sz="2400" b="1" dirty="0"/>
              <a:t>, mais aussi l’Académie française </a:t>
            </a:r>
            <a:r>
              <a:rPr lang="fr-FR" sz="2400" dirty="0"/>
              <a:t>se sont prononcés contre son usage. Les membres de l’Académie française ayant lancé, à la fin d’octobre, </a:t>
            </a:r>
            <a:r>
              <a:rPr lang="fr-FR" sz="2400" i="1" dirty="0"/>
              <a:t>« un cri d’alarme » </a:t>
            </a:r>
            <a:r>
              <a:rPr lang="fr-FR" sz="2400" dirty="0"/>
              <a:t>contre l’utilisation de ce type de graphie.</a:t>
            </a:r>
            <a:br>
              <a:rPr lang="fr-FR" sz="2400" dirty="0"/>
            </a:br>
            <a:endParaRPr lang="fr-FR" sz="2400" dirty="0"/>
          </a:p>
          <a:p>
            <a:endParaRPr lang="fr-FR" sz="2400" dirty="0"/>
          </a:p>
        </p:txBody>
      </p:sp>
    </p:spTree>
    <p:extLst>
      <p:ext uri="{BB962C8B-B14F-4D97-AF65-F5344CB8AC3E}">
        <p14:creationId xmlns:p14="http://schemas.microsoft.com/office/powerpoint/2010/main" val="1640665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b="1" dirty="0"/>
              <a:t>"le masculin l'emporte sur le féminin" </a:t>
            </a:r>
            <a:endParaRPr lang="it-IT" sz="2800" dirty="0"/>
          </a:p>
        </p:txBody>
      </p:sp>
      <p:sp>
        <p:nvSpPr>
          <p:cNvPr id="3" name="Segnaposto contenuto 2"/>
          <p:cNvSpPr>
            <a:spLocks noGrp="1"/>
          </p:cNvSpPr>
          <p:nvPr>
            <p:ph idx="1"/>
          </p:nvPr>
        </p:nvSpPr>
        <p:spPr/>
        <p:txBody>
          <a:bodyPr>
            <a:normAutofit/>
          </a:bodyPr>
          <a:lstStyle/>
          <a:p>
            <a:pPr algn="just"/>
            <a:r>
              <a:rPr lang="it-IT" sz="2400" dirty="0"/>
              <a:t>3. </a:t>
            </a:r>
            <a:r>
              <a:rPr lang="fr-FR" sz="2400" b="1" dirty="0"/>
              <a:t>Accorder l'adjectif avec le sujet le plus proche, et non au masculin :</a:t>
            </a:r>
            <a:r>
              <a:rPr lang="fr-FR" sz="2400" dirty="0"/>
              <a:t> </a:t>
            </a:r>
            <a:r>
              <a:rPr lang="fr-FR" sz="2400" b="1" dirty="0"/>
              <a:t>"le masculin l'emporte sur le féminin" </a:t>
            </a:r>
            <a:r>
              <a:rPr lang="fr-FR" sz="2400" dirty="0"/>
              <a:t>est la règle au pluriel dès qu'un groupe comprend au moins un homme. Les défenseurs de l'écriture inclusive souhaitent y mettre fin par </a:t>
            </a:r>
            <a:r>
              <a:rPr lang="fr-FR" sz="2400" b="1" dirty="0"/>
              <a:t>l'accord de proximité, </a:t>
            </a:r>
            <a:r>
              <a:rPr lang="fr-FR" sz="2400" dirty="0"/>
              <a:t>qui s'attache au sujet le plus proche. On dira ainsi "les villages et les villes sont belles" ou "les pays et régions étrangères". A noter que la règle actuelle </a:t>
            </a:r>
            <a:r>
              <a:rPr lang="fr-FR" sz="2400" b="1" dirty="0"/>
              <a:t>n'a pas toujours </a:t>
            </a:r>
            <a:r>
              <a:rPr lang="fr-FR" sz="2400" b="1" dirty="0" smtClean="0"/>
              <a:t>existé. </a:t>
            </a:r>
            <a:endParaRPr lang="it-IT" sz="2400" b="1" dirty="0"/>
          </a:p>
        </p:txBody>
      </p:sp>
    </p:spTree>
    <p:extLst>
      <p:ext uri="{BB962C8B-B14F-4D97-AF65-F5344CB8AC3E}">
        <p14:creationId xmlns:p14="http://schemas.microsoft.com/office/powerpoint/2010/main" val="25673767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La </a:t>
            </a:r>
            <a:r>
              <a:rPr lang="it-IT" sz="2800" dirty="0" err="1"/>
              <a:t>question</a:t>
            </a:r>
            <a:r>
              <a:rPr lang="it-IT" sz="2800" dirty="0"/>
              <a:t> de la </a:t>
            </a:r>
            <a:r>
              <a:rPr lang="it-IT" sz="2800" dirty="0" err="1"/>
              <a:t>règle</a:t>
            </a:r>
            <a:r>
              <a:rPr lang="it-IT" sz="2800" dirty="0"/>
              <a:t> de la </a:t>
            </a:r>
            <a:r>
              <a:rPr lang="it-IT" sz="2800" dirty="0" err="1"/>
              <a:t>proximité</a:t>
            </a:r>
            <a:endParaRPr lang="it-IT" sz="2800" dirty="0"/>
          </a:p>
        </p:txBody>
      </p:sp>
      <p:sp>
        <p:nvSpPr>
          <p:cNvPr id="3" name="Segnaposto contenuto 2"/>
          <p:cNvSpPr>
            <a:spLocks noGrp="1"/>
          </p:cNvSpPr>
          <p:nvPr>
            <p:ph idx="1"/>
          </p:nvPr>
        </p:nvSpPr>
        <p:spPr/>
        <p:txBody>
          <a:bodyPr>
            <a:normAutofit lnSpcReduction="10000"/>
          </a:bodyPr>
          <a:lstStyle/>
          <a:p>
            <a:r>
              <a:rPr lang="it-IT" sz="2400" dirty="0" err="1"/>
              <a:t>Les</a:t>
            </a:r>
            <a:r>
              <a:rPr lang="it-IT" sz="2400" dirty="0"/>
              <a:t> </a:t>
            </a:r>
            <a:r>
              <a:rPr lang="fr-FR" sz="2400" dirty="0" err="1"/>
              <a:t>é</a:t>
            </a:r>
            <a:r>
              <a:rPr lang="it-IT" sz="2400" dirty="0" err="1"/>
              <a:t>tudiants</a:t>
            </a:r>
            <a:r>
              <a:rPr lang="it-IT" sz="2400" dirty="0"/>
              <a:t> </a:t>
            </a:r>
            <a:r>
              <a:rPr lang="it-IT" sz="2400" dirty="0" err="1"/>
              <a:t>sont</a:t>
            </a:r>
            <a:r>
              <a:rPr lang="it-IT" sz="2400" dirty="0"/>
              <a:t> </a:t>
            </a:r>
            <a:r>
              <a:rPr lang="it-IT" sz="2400" dirty="0" err="1"/>
              <a:t>studieux</a:t>
            </a:r>
            <a:r>
              <a:rPr lang="it-IT" sz="2400" dirty="0"/>
              <a:t> </a:t>
            </a:r>
          </a:p>
          <a:p>
            <a:r>
              <a:rPr lang="it-IT" sz="2400" dirty="0" err="1"/>
              <a:t>Les</a:t>
            </a:r>
            <a:r>
              <a:rPr lang="it-IT" sz="2400" dirty="0"/>
              <a:t> </a:t>
            </a:r>
            <a:r>
              <a:rPr lang="fr-FR" sz="2400" dirty="0" err="1"/>
              <a:t>é</a:t>
            </a:r>
            <a:r>
              <a:rPr lang="it-IT" sz="2400" dirty="0" err="1"/>
              <a:t>tudiantes</a:t>
            </a:r>
            <a:r>
              <a:rPr lang="it-IT" sz="2400" dirty="0"/>
              <a:t> et </a:t>
            </a:r>
            <a:r>
              <a:rPr lang="it-IT" sz="2400" dirty="0" err="1"/>
              <a:t>les</a:t>
            </a:r>
            <a:r>
              <a:rPr lang="it-IT" sz="2400" dirty="0"/>
              <a:t>  </a:t>
            </a:r>
            <a:r>
              <a:rPr lang="fr-FR" sz="2400" dirty="0" err="1"/>
              <a:t>é</a:t>
            </a:r>
            <a:r>
              <a:rPr lang="it-IT" sz="2400" dirty="0" err="1"/>
              <a:t>tudiants</a:t>
            </a:r>
            <a:r>
              <a:rPr lang="it-IT" sz="2400" dirty="0"/>
              <a:t> </a:t>
            </a:r>
            <a:r>
              <a:rPr lang="it-IT" sz="2400" dirty="0" err="1"/>
              <a:t>sont</a:t>
            </a:r>
            <a:r>
              <a:rPr lang="it-IT" sz="2400" dirty="0"/>
              <a:t> </a:t>
            </a:r>
            <a:r>
              <a:rPr lang="it-IT" sz="2400" dirty="0" err="1"/>
              <a:t>studieux</a:t>
            </a:r>
            <a:endParaRPr lang="it-IT" sz="2400" dirty="0"/>
          </a:p>
          <a:p>
            <a:r>
              <a:rPr lang="it-IT" sz="2400" dirty="0" err="1"/>
              <a:t>Les</a:t>
            </a:r>
            <a:r>
              <a:rPr lang="it-IT" sz="2400" dirty="0"/>
              <a:t> </a:t>
            </a:r>
            <a:r>
              <a:rPr lang="it-IT" sz="2400" dirty="0" err="1"/>
              <a:t>étudiant.e.s</a:t>
            </a:r>
            <a:r>
              <a:rPr lang="it-IT" sz="2400" dirty="0"/>
              <a:t> </a:t>
            </a:r>
            <a:r>
              <a:rPr lang="it-IT" sz="2400" dirty="0" err="1"/>
              <a:t>sont</a:t>
            </a:r>
            <a:r>
              <a:rPr lang="it-IT" sz="2400" dirty="0"/>
              <a:t> </a:t>
            </a:r>
            <a:r>
              <a:rPr lang="it-IT" sz="2400" dirty="0" err="1"/>
              <a:t>studieux</a:t>
            </a:r>
            <a:r>
              <a:rPr lang="it-IT" sz="2400" dirty="0"/>
              <a:t> et </a:t>
            </a:r>
            <a:r>
              <a:rPr lang="it-IT" sz="2400" dirty="0" err="1"/>
              <a:t>studieuses</a:t>
            </a:r>
            <a:endParaRPr lang="it-IT" sz="2400" dirty="0"/>
          </a:p>
          <a:p>
            <a:r>
              <a:rPr lang="it-IT" sz="2400" dirty="0" err="1"/>
              <a:t>Les</a:t>
            </a:r>
            <a:r>
              <a:rPr lang="it-IT" sz="2400" dirty="0"/>
              <a:t> </a:t>
            </a:r>
            <a:r>
              <a:rPr lang="it-IT" sz="2400" dirty="0" err="1"/>
              <a:t>étudiant.e.s</a:t>
            </a:r>
            <a:r>
              <a:rPr lang="it-IT" sz="2400" dirty="0"/>
              <a:t> </a:t>
            </a:r>
            <a:r>
              <a:rPr lang="it-IT" sz="2400" dirty="0" err="1"/>
              <a:t>sont</a:t>
            </a:r>
            <a:r>
              <a:rPr lang="it-IT" sz="2400" dirty="0"/>
              <a:t> </a:t>
            </a:r>
            <a:r>
              <a:rPr lang="it-IT" sz="2400" dirty="0" err="1"/>
              <a:t>studieuses</a:t>
            </a:r>
            <a:r>
              <a:rPr lang="it-IT" sz="2400" dirty="0"/>
              <a:t> et </a:t>
            </a:r>
            <a:r>
              <a:rPr lang="it-IT" sz="2400" dirty="0" err="1"/>
              <a:t>studieux</a:t>
            </a:r>
            <a:endParaRPr lang="it-IT" sz="2400" dirty="0"/>
          </a:p>
          <a:p>
            <a:endParaRPr lang="it-IT" sz="2400" dirty="0"/>
          </a:p>
          <a:p>
            <a:r>
              <a:rPr lang="it-IT" sz="2400" b="1" dirty="0" err="1"/>
              <a:t>Règle</a:t>
            </a:r>
            <a:r>
              <a:rPr lang="it-IT" sz="2400" b="1" dirty="0"/>
              <a:t> de la </a:t>
            </a:r>
            <a:r>
              <a:rPr lang="it-IT" sz="2400" b="1" dirty="0" err="1"/>
              <a:t>proximité</a:t>
            </a:r>
            <a:endParaRPr lang="it-IT" sz="2400" b="1" dirty="0"/>
          </a:p>
          <a:p>
            <a:r>
              <a:rPr lang="it-IT" sz="2400" dirty="0" err="1"/>
              <a:t>Les</a:t>
            </a:r>
            <a:r>
              <a:rPr lang="it-IT" sz="2400" dirty="0"/>
              <a:t> </a:t>
            </a:r>
            <a:r>
              <a:rPr lang="fr-FR" sz="2400" dirty="0" err="1"/>
              <a:t>é</a:t>
            </a:r>
            <a:r>
              <a:rPr lang="it-IT" sz="2400" dirty="0" err="1"/>
              <a:t>tudiants</a:t>
            </a:r>
            <a:r>
              <a:rPr lang="it-IT" sz="2400" dirty="0"/>
              <a:t> et </a:t>
            </a:r>
            <a:r>
              <a:rPr lang="it-IT" sz="2400" dirty="0" err="1"/>
              <a:t>les</a:t>
            </a:r>
            <a:r>
              <a:rPr lang="it-IT" sz="2400" dirty="0"/>
              <a:t>  </a:t>
            </a:r>
            <a:r>
              <a:rPr lang="fr-FR" sz="2400" dirty="0" err="1"/>
              <a:t>é</a:t>
            </a:r>
            <a:r>
              <a:rPr lang="it-IT" sz="2400" dirty="0" err="1"/>
              <a:t>tudiantes</a:t>
            </a:r>
            <a:r>
              <a:rPr lang="it-IT" sz="2400" dirty="0"/>
              <a:t> </a:t>
            </a:r>
            <a:r>
              <a:rPr lang="it-IT" sz="2400" dirty="0" err="1"/>
              <a:t>sont</a:t>
            </a:r>
            <a:r>
              <a:rPr lang="it-IT" sz="2400" dirty="0"/>
              <a:t> </a:t>
            </a:r>
            <a:r>
              <a:rPr lang="it-IT" sz="2400" dirty="0" err="1"/>
              <a:t>studieuses</a:t>
            </a:r>
            <a:endParaRPr lang="it-IT" sz="2400" dirty="0"/>
          </a:p>
          <a:p>
            <a:r>
              <a:rPr lang="it-IT" sz="2400" dirty="0" smtClean="0"/>
              <a:t>« </a:t>
            </a:r>
            <a:r>
              <a:rPr lang="it-IT" sz="2400" dirty="0" err="1"/>
              <a:t>les</a:t>
            </a:r>
            <a:r>
              <a:rPr lang="it-IT" sz="2400" dirty="0"/>
              <a:t> </a:t>
            </a:r>
            <a:r>
              <a:rPr lang="it-IT" sz="2400" dirty="0" err="1"/>
              <a:t>hommes</a:t>
            </a:r>
            <a:r>
              <a:rPr lang="it-IT" sz="2400" dirty="0"/>
              <a:t> et </a:t>
            </a:r>
            <a:r>
              <a:rPr lang="it-IT" sz="2400" dirty="0" err="1"/>
              <a:t>les</a:t>
            </a:r>
            <a:r>
              <a:rPr lang="it-IT" sz="2400" dirty="0"/>
              <a:t> femmes </a:t>
            </a:r>
            <a:r>
              <a:rPr lang="it-IT" sz="2400" dirty="0" err="1"/>
              <a:t>sont</a:t>
            </a:r>
            <a:r>
              <a:rPr lang="it-IT" sz="2400" dirty="0"/>
              <a:t> </a:t>
            </a:r>
            <a:r>
              <a:rPr lang="it-IT" sz="2400" dirty="0" err="1"/>
              <a:t>belles</a:t>
            </a:r>
            <a:r>
              <a:rPr lang="it-IT" sz="2400" dirty="0"/>
              <a:t> »</a:t>
            </a:r>
            <a:br>
              <a:rPr lang="it-IT" sz="2400" dirty="0"/>
            </a:br>
            <a:r>
              <a:rPr lang="it-IT" sz="2400" dirty="0" err="1"/>
              <a:t>ou</a:t>
            </a:r>
            <a:r>
              <a:rPr lang="it-IT" sz="2400" dirty="0"/>
              <a:t> « </a:t>
            </a:r>
            <a:r>
              <a:rPr lang="it-IT" sz="2400" dirty="0" err="1"/>
              <a:t>les</a:t>
            </a:r>
            <a:r>
              <a:rPr lang="it-IT" sz="2400" dirty="0"/>
              <a:t> femmes et </a:t>
            </a:r>
            <a:r>
              <a:rPr lang="it-IT" sz="2400" dirty="0" err="1"/>
              <a:t>les</a:t>
            </a:r>
            <a:r>
              <a:rPr lang="it-IT" sz="2400" dirty="0"/>
              <a:t> </a:t>
            </a:r>
            <a:r>
              <a:rPr lang="it-IT" sz="2400" dirty="0" err="1"/>
              <a:t>hommes</a:t>
            </a:r>
            <a:r>
              <a:rPr lang="it-IT" sz="2400" dirty="0"/>
              <a:t> </a:t>
            </a:r>
            <a:r>
              <a:rPr lang="it-IT" sz="2400" dirty="0" err="1"/>
              <a:t>sont</a:t>
            </a:r>
            <a:r>
              <a:rPr lang="it-IT" sz="2400" dirty="0"/>
              <a:t> </a:t>
            </a:r>
            <a:r>
              <a:rPr lang="it-IT" sz="2400" dirty="0" err="1"/>
              <a:t>beaux</a:t>
            </a:r>
            <a:r>
              <a:rPr lang="it-IT" sz="2400" dirty="0"/>
              <a:t> ». </a:t>
            </a:r>
          </a:p>
          <a:p>
            <a:r>
              <a:rPr lang="it-IT" sz="2400" dirty="0"/>
              <a:t>En 1691, le </a:t>
            </a:r>
            <a:r>
              <a:rPr lang="it-IT" sz="2400" dirty="0" err="1"/>
              <a:t>dramaturge</a:t>
            </a:r>
            <a:r>
              <a:rPr lang="it-IT" sz="2400" dirty="0"/>
              <a:t> et </a:t>
            </a:r>
            <a:r>
              <a:rPr lang="it-IT" sz="2400" dirty="0" err="1"/>
              <a:t>poète</a:t>
            </a:r>
            <a:r>
              <a:rPr lang="it-IT" sz="2400" dirty="0"/>
              <a:t> Jean </a:t>
            </a:r>
            <a:r>
              <a:rPr lang="it-IT" sz="2400" dirty="0" err="1"/>
              <a:t>Racine</a:t>
            </a:r>
            <a:r>
              <a:rPr lang="it-IT" sz="2400" dirty="0"/>
              <a:t> </a:t>
            </a:r>
            <a:r>
              <a:rPr lang="it-IT" sz="2400" dirty="0" err="1"/>
              <a:t>écrivait</a:t>
            </a:r>
            <a:r>
              <a:rPr lang="it-IT" sz="2400" dirty="0"/>
              <a:t> : « </a:t>
            </a:r>
            <a:r>
              <a:rPr lang="it-IT" sz="2400" dirty="0" err="1"/>
              <a:t>Ces</a:t>
            </a:r>
            <a:r>
              <a:rPr lang="it-IT" sz="2400" dirty="0"/>
              <a:t> </a:t>
            </a:r>
            <a:r>
              <a:rPr lang="it-IT" sz="2400" dirty="0" err="1"/>
              <a:t>trois</a:t>
            </a:r>
            <a:r>
              <a:rPr lang="it-IT" sz="2400" dirty="0"/>
              <a:t> </a:t>
            </a:r>
            <a:r>
              <a:rPr lang="it-IT" sz="2400" dirty="0" err="1"/>
              <a:t>jours</a:t>
            </a:r>
            <a:r>
              <a:rPr lang="it-IT" sz="2400" dirty="0"/>
              <a:t> et </a:t>
            </a:r>
            <a:r>
              <a:rPr lang="it-IT" sz="2400" dirty="0" err="1"/>
              <a:t>ces</a:t>
            </a:r>
            <a:r>
              <a:rPr lang="it-IT" sz="2400" dirty="0"/>
              <a:t> </a:t>
            </a:r>
            <a:r>
              <a:rPr lang="it-IT" sz="2400" dirty="0" err="1"/>
              <a:t>trois</a:t>
            </a:r>
            <a:r>
              <a:rPr lang="it-IT" sz="2400" dirty="0"/>
              <a:t> </a:t>
            </a:r>
            <a:r>
              <a:rPr lang="it-IT" sz="2400" dirty="0" err="1"/>
              <a:t>nuits</a:t>
            </a:r>
            <a:r>
              <a:rPr lang="it-IT" sz="2400" dirty="0"/>
              <a:t> </a:t>
            </a:r>
            <a:r>
              <a:rPr lang="it-IT" sz="2400" dirty="0" err="1"/>
              <a:t>entières</a:t>
            </a:r>
            <a:r>
              <a:rPr lang="it-IT" sz="2400" dirty="0"/>
              <a:t> ». </a:t>
            </a:r>
          </a:p>
          <a:p>
            <a:endParaRPr lang="fr-CA" sz="2400" dirty="0"/>
          </a:p>
          <a:p>
            <a:endParaRPr lang="it-IT" sz="2400" dirty="0"/>
          </a:p>
          <a:p>
            <a:endParaRPr lang="it-IT" sz="2400" dirty="0"/>
          </a:p>
        </p:txBody>
      </p:sp>
    </p:spTree>
    <p:extLst>
      <p:ext uri="{BB962C8B-B14F-4D97-AF65-F5344CB8AC3E}">
        <p14:creationId xmlns:p14="http://schemas.microsoft.com/office/powerpoint/2010/main" val="4186973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La règle de proximité </a:t>
            </a:r>
            <a:endParaRPr lang="it-IT" sz="2800" dirty="0"/>
          </a:p>
        </p:txBody>
      </p:sp>
      <p:sp>
        <p:nvSpPr>
          <p:cNvPr id="3" name="Segnaposto contenuto 2"/>
          <p:cNvSpPr>
            <a:spLocks noGrp="1"/>
          </p:cNvSpPr>
          <p:nvPr>
            <p:ph idx="1"/>
          </p:nvPr>
        </p:nvSpPr>
        <p:spPr/>
        <p:txBody>
          <a:bodyPr>
            <a:normAutofit/>
          </a:bodyPr>
          <a:lstStyle/>
          <a:p>
            <a:pPr algn="just"/>
            <a:r>
              <a:rPr lang="fr-FR" sz="2400" dirty="0"/>
              <a:t>La règle de proximité (ou règle de voisinage) consiste à accorder le genre et le nombre de l'adjectif avec celui du plus proche des noms qu'il qualifie, et le verbe avec le plus proche de ses sujets. En vertu de cette règle, contrairement à l'usage actuel, le féminin et le singulier peuvent donc l'emporter sur le masculin et le pluriel. Elle se rencontre en grec ancien et en latin, de même qu'en ancien français. En français elle ne sort complètement de l'usage qu'au XVIIIe siècle, où le masculin s'impose dans l'accord du genre ; elle fournit aujourd’hui la matière de propositions de réforme de l’accord de l'adjectif pour ceux qui y voient un outil de promotion de l'égalité entre hommes et femmes.</a:t>
            </a:r>
          </a:p>
          <a:p>
            <a:endParaRPr lang="fr-FR" sz="2400" dirty="0"/>
          </a:p>
        </p:txBody>
      </p:sp>
    </p:spTree>
    <p:extLst>
      <p:ext uri="{BB962C8B-B14F-4D97-AF65-F5344CB8AC3E}">
        <p14:creationId xmlns:p14="http://schemas.microsoft.com/office/powerpoint/2010/main" val="16733770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La </a:t>
            </a:r>
            <a:r>
              <a:rPr lang="it-IT" sz="2800" dirty="0" err="1"/>
              <a:t>règle</a:t>
            </a:r>
            <a:r>
              <a:rPr lang="it-IT" sz="2800" dirty="0"/>
              <a:t> </a:t>
            </a:r>
            <a:r>
              <a:rPr lang="it-IT" sz="2800" dirty="0" err="1"/>
              <a:t>du</a:t>
            </a:r>
            <a:r>
              <a:rPr lang="it-IT" sz="2800" dirty="0"/>
              <a:t> </a:t>
            </a:r>
            <a:r>
              <a:rPr lang="it-IT" sz="2800" dirty="0" err="1"/>
              <a:t>masculin</a:t>
            </a:r>
            <a:r>
              <a:rPr lang="it-IT" sz="2800" dirty="0"/>
              <a:t> qui l’</a:t>
            </a:r>
            <a:r>
              <a:rPr lang="it-IT" sz="2800" dirty="0" err="1"/>
              <a:t>emporte</a:t>
            </a:r>
            <a:endParaRPr lang="fr-CA" sz="2800" dirty="0"/>
          </a:p>
        </p:txBody>
      </p:sp>
      <p:sp>
        <p:nvSpPr>
          <p:cNvPr id="3" name="Segnaposto contenuto 2"/>
          <p:cNvSpPr>
            <a:spLocks noGrp="1"/>
          </p:cNvSpPr>
          <p:nvPr>
            <p:ph idx="1"/>
          </p:nvPr>
        </p:nvSpPr>
        <p:spPr/>
        <p:txBody>
          <a:bodyPr>
            <a:normAutofit/>
          </a:bodyPr>
          <a:lstStyle/>
          <a:p>
            <a:pPr algn="just"/>
            <a:r>
              <a:rPr lang="it-IT" sz="2400" dirty="0"/>
              <a:t>Ce </a:t>
            </a:r>
            <a:r>
              <a:rPr lang="it-IT" sz="2400" dirty="0" err="1"/>
              <a:t>sont</a:t>
            </a:r>
            <a:r>
              <a:rPr lang="it-IT" sz="2400" dirty="0"/>
              <a:t> </a:t>
            </a:r>
            <a:r>
              <a:rPr lang="it-IT" sz="2400" dirty="0" err="1"/>
              <a:t>les</a:t>
            </a:r>
            <a:r>
              <a:rPr lang="it-IT" sz="2400" dirty="0"/>
              <a:t> </a:t>
            </a:r>
            <a:r>
              <a:rPr lang="it-IT" sz="2400" dirty="0" err="1"/>
              <a:t>réformes</a:t>
            </a:r>
            <a:r>
              <a:rPr lang="it-IT" sz="2400" dirty="0"/>
              <a:t> </a:t>
            </a:r>
            <a:r>
              <a:rPr lang="it-IT" sz="2400" dirty="0" err="1"/>
              <a:t>des</a:t>
            </a:r>
            <a:r>
              <a:rPr lang="it-IT" sz="2400" dirty="0"/>
              <a:t> </a:t>
            </a:r>
            <a:r>
              <a:rPr lang="it-IT" sz="2400" dirty="0" err="1"/>
              <a:t>grammairiens</a:t>
            </a:r>
            <a:r>
              <a:rPr lang="it-IT" sz="2400" dirty="0"/>
              <a:t> et </a:t>
            </a:r>
            <a:r>
              <a:rPr lang="it-IT" sz="2400" dirty="0" err="1"/>
              <a:t>lexicographes</a:t>
            </a:r>
            <a:r>
              <a:rPr lang="it-IT" sz="2400" dirty="0"/>
              <a:t> </a:t>
            </a:r>
            <a:r>
              <a:rPr lang="it-IT" sz="2400" dirty="0" err="1"/>
              <a:t>au</a:t>
            </a:r>
            <a:r>
              <a:rPr lang="it-IT" sz="2400" dirty="0"/>
              <a:t> </a:t>
            </a:r>
            <a:r>
              <a:rPr lang="it-IT" sz="2400" dirty="0" err="1"/>
              <a:t>XVIIe</a:t>
            </a:r>
            <a:r>
              <a:rPr lang="it-IT" sz="2400" dirty="0"/>
              <a:t> </a:t>
            </a:r>
            <a:r>
              <a:rPr lang="it-IT" sz="2400" dirty="0" err="1"/>
              <a:t>siècle</a:t>
            </a:r>
            <a:r>
              <a:rPr lang="it-IT" sz="2400" dirty="0"/>
              <a:t> qui </a:t>
            </a:r>
            <a:r>
              <a:rPr lang="it-IT" sz="2400" dirty="0" err="1"/>
              <a:t>ont</a:t>
            </a:r>
            <a:r>
              <a:rPr lang="it-IT" sz="2400" dirty="0"/>
              <a:t> «imposé» la </a:t>
            </a:r>
            <a:r>
              <a:rPr lang="it-IT" sz="2400" dirty="0" err="1"/>
              <a:t>règle</a:t>
            </a:r>
            <a:r>
              <a:rPr lang="it-IT" sz="2400" dirty="0"/>
              <a:t> </a:t>
            </a:r>
            <a:r>
              <a:rPr lang="it-IT" sz="2400" dirty="0" err="1"/>
              <a:t>du</a:t>
            </a:r>
            <a:r>
              <a:rPr lang="it-IT" sz="2400" dirty="0"/>
              <a:t> </a:t>
            </a:r>
            <a:r>
              <a:rPr lang="it-IT" sz="2400" dirty="0" err="1"/>
              <a:t>masculin</a:t>
            </a:r>
            <a:r>
              <a:rPr lang="it-IT" sz="2400" dirty="0"/>
              <a:t> qui l’</a:t>
            </a:r>
            <a:r>
              <a:rPr lang="it-IT" sz="2400" dirty="0" err="1"/>
              <a:t>emporte</a:t>
            </a:r>
            <a:r>
              <a:rPr lang="it-IT" sz="2400" dirty="0"/>
              <a:t>, </a:t>
            </a:r>
            <a:r>
              <a:rPr lang="it-IT" sz="2400" dirty="0" err="1"/>
              <a:t>aboutissement</a:t>
            </a:r>
            <a:r>
              <a:rPr lang="it-IT" sz="2400" dirty="0"/>
              <a:t> d’une longue </a:t>
            </a:r>
            <a:r>
              <a:rPr lang="it-IT" sz="2400" dirty="0" err="1"/>
              <a:t>période</a:t>
            </a:r>
            <a:r>
              <a:rPr lang="it-IT" sz="2400" dirty="0"/>
              <a:t> de </a:t>
            </a:r>
            <a:r>
              <a:rPr lang="it-IT" sz="2400" dirty="0" err="1"/>
              <a:t>réflexion</a:t>
            </a:r>
            <a:r>
              <a:rPr lang="it-IT" sz="2400" dirty="0"/>
              <a:t> qui </a:t>
            </a:r>
            <a:r>
              <a:rPr lang="it-IT" sz="2400" dirty="0" err="1"/>
              <a:t>débute</a:t>
            </a:r>
            <a:r>
              <a:rPr lang="it-IT" sz="2400" dirty="0"/>
              <a:t> à la </a:t>
            </a:r>
            <a:r>
              <a:rPr lang="it-IT" sz="2400" dirty="0" err="1"/>
              <a:t>Renaissance</a:t>
            </a:r>
            <a:r>
              <a:rPr lang="it-IT" sz="2400" dirty="0"/>
              <a:t> </a:t>
            </a:r>
            <a:r>
              <a:rPr lang="it-IT" sz="2400" dirty="0" err="1"/>
              <a:t>sur</a:t>
            </a:r>
            <a:r>
              <a:rPr lang="it-IT" sz="2400" dirty="0"/>
              <a:t> la </a:t>
            </a:r>
            <a:r>
              <a:rPr lang="it-IT" sz="2400" dirty="0" err="1"/>
              <a:t>place</a:t>
            </a:r>
            <a:r>
              <a:rPr lang="it-IT" sz="2400" dirty="0"/>
              <a:t> </a:t>
            </a:r>
            <a:r>
              <a:rPr lang="it-IT" sz="2400" dirty="0" err="1"/>
              <a:t>des</a:t>
            </a:r>
            <a:r>
              <a:rPr lang="it-IT" sz="2400" dirty="0"/>
              <a:t> femmes et </a:t>
            </a:r>
            <a:r>
              <a:rPr lang="it-IT" sz="2400" dirty="0" err="1"/>
              <a:t>des</a:t>
            </a:r>
            <a:r>
              <a:rPr lang="it-IT" sz="2400" dirty="0"/>
              <a:t> </a:t>
            </a:r>
            <a:r>
              <a:rPr lang="it-IT" sz="2400" dirty="0" err="1"/>
              <a:t>hommes</a:t>
            </a:r>
            <a:r>
              <a:rPr lang="it-IT" sz="2400" dirty="0"/>
              <a:t> </a:t>
            </a:r>
            <a:r>
              <a:rPr lang="it-IT" sz="2400" dirty="0" err="1"/>
              <a:t>dans</a:t>
            </a:r>
            <a:r>
              <a:rPr lang="it-IT" sz="2400" dirty="0"/>
              <a:t> la </a:t>
            </a:r>
            <a:r>
              <a:rPr lang="it-IT" sz="2400" dirty="0" err="1"/>
              <a:t>sociéte</a:t>
            </a:r>
            <a:r>
              <a:rPr lang="it-IT" sz="2400" dirty="0"/>
              <a:t>́, et en </a:t>
            </a:r>
            <a:r>
              <a:rPr lang="it-IT" sz="2400" dirty="0" err="1"/>
              <a:t>particulier</a:t>
            </a:r>
            <a:r>
              <a:rPr lang="it-IT" sz="2400" dirty="0"/>
              <a:t> </a:t>
            </a:r>
            <a:r>
              <a:rPr lang="it-IT" sz="2400" dirty="0" err="1"/>
              <a:t>sur</a:t>
            </a:r>
            <a:r>
              <a:rPr lang="it-IT" sz="2400" dirty="0"/>
              <a:t> le </a:t>
            </a:r>
            <a:r>
              <a:rPr lang="it-IT" sz="2400" dirty="0" err="1"/>
              <a:t>terrain</a:t>
            </a:r>
            <a:r>
              <a:rPr lang="it-IT" sz="2400" dirty="0"/>
              <a:t> </a:t>
            </a:r>
            <a:r>
              <a:rPr lang="it-IT" sz="2400" dirty="0" err="1"/>
              <a:t>politique</a:t>
            </a:r>
            <a:r>
              <a:rPr lang="it-IT" sz="2400" dirty="0"/>
              <a:t>. Il est </a:t>
            </a:r>
            <a:r>
              <a:rPr lang="it-IT" sz="2400" dirty="0" err="1"/>
              <a:t>question</a:t>
            </a:r>
            <a:r>
              <a:rPr lang="it-IT" sz="2400" dirty="0"/>
              <a:t> de </a:t>
            </a:r>
            <a:r>
              <a:rPr lang="it-IT" sz="2400" dirty="0" err="1"/>
              <a:t>savoir</a:t>
            </a:r>
            <a:r>
              <a:rPr lang="it-IT" sz="2400" dirty="0"/>
              <a:t> si </a:t>
            </a:r>
            <a:r>
              <a:rPr lang="it-IT" sz="2400" dirty="0" err="1"/>
              <a:t>les</a:t>
            </a:r>
            <a:r>
              <a:rPr lang="it-IT" sz="2400" dirty="0"/>
              <a:t> femmes </a:t>
            </a:r>
            <a:r>
              <a:rPr lang="it-IT" sz="2400" dirty="0" err="1"/>
              <a:t>peuvent</a:t>
            </a:r>
            <a:r>
              <a:rPr lang="it-IT" sz="2400" dirty="0"/>
              <a:t> </a:t>
            </a:r>
            <a:r>
              <a:rPr lang="it-IT" sz="2400" dirty="0" err="1"/>
              <a:t>gouverner</a:t>
            </a:r>
            <a:r>
              <a:rPr lang="it-IT" sz="2400" dirty="0"/>
              <a:t>, </a:t>
            </a:r>
            <a:r>
              <a:rPr lang="it-IT" sz="2400" dirty="0" err="1"/>
              <a:t>peuvent</a:t>
            </a:r>
            <a:r>
              <a:rPr lang="it-IT" sz="2400" dirty="0"/>
              <a:t> ne </a:t>
            </a:r>
            <a:r>
              <a:rPr lang="it-IT" sz="2400" dirty="0" err="1"/>
              <a:t>pas</a:t>
            </a:r>
            <a:r>
              <a:rPr lang="it-IT" sz="2400" dirty="0"/>
              <a:t> </a:t>
            </a:r>
            <a:r>
              <a:rPr lang="it-IT" sz="2400" dirty="0" err="1"/>
              <a:t>obéir</a:t>
            </a:r>
            <a:r>
              <a:rPr lang="it-IT" sz="2400" dirty="0"/>
              <a:t> à </a:t>
            </a:r>
            <a:r>
              <a:rPr lang="it-IT" sz="2400" dirty="0" err="1"/>
              <a:t>leur</a:t>
            </a:r>
            <a:r>
              <a:rPr lang="it-IT" sz="2400" dirty="0"/>
              <a:t> mari </a:t>
            </a:r>
            <a:r>
              <a:rPr lang="it-IT" sz="2400" dirty="0" err="1"/>
              <a:t>ou</a:t>
            </a:r>
            <a:r>
              <a:rPr lang="it-IT" sz="2400" dirty="0"/>
              <a:t> </a:t>
            </a:r>
            <a:r>
              <a:rPr lang="it-IT" sz="2400" dirty="0" err="1"/>
              <a:t>peuvent</a:t>
            </a:r>
            <a:r>
              <a:rPr lang="it-IT" sz="2400" dirty="0"/>
              <a:t> </a:t>
            </a:r>
            <a:r>
              <a:rPr lang="it-IT" sz="2400" dirty="0" err="1"/>
              <a:t>exercer</a:t>
            </a:r>
            <a:r>
              <a:rPr lang="it-IT" sz="2400" dirty="0"/>
              <a:t> </a:t>
            </a:r>
            <a:r>
              <a:rPr lang="it-IT" sz="2400" dirty="0" err="1"/>
              <a:t>les</a:t>
            </a:r>
            <a:r>
              <a:rPr lang="it-IT" sz="2400" dirty="0"/>
              <a:t> </a:t>
            </a:r>
            <a:r>
              <a:rPr lang="it-IT" sz="2400" dirty="0" err="1"/>
              <a:t>mêmes</a:t>
            </a:r>
            <a:r>
              <a:rPr lang="it-IT" sz="2400" dirty="0"/>
              <a:t> </a:t>
            </a:r>
            <a:r>
              <a:rPr lang="it-IT" sz="2400" dirty="0" err="1"/>
              <a:t>fonctions</a:t>
            </a:r>
            <a:r>
              <a:rPr lang="it-IT" sz="2400" dirty="0"/>
              <a:t> </a:t>
            </a:r>
            <a:r>
              <a:rPr lang="it-IT" sz="2400" dirty="0" err="1"/>
              <a:t>que</a:t>
            </a:r>
            <a:r>
              <a:rPr lang="it-IT" sz="2400" dirty="0"/>
              <a:t> </a:t>
            </a:r>
            <a:r>
              <a:rPr lang="it-IT" sz="2400" dirty="0" err="1"/>
              <a:t>les</a:t>
            </a:r>
            <a:r>
              <a:rPr lang="it-IT" sz="2400" dirty="0"/>
              <a:t> </a:t>
            </a:r>
            <a:r>
              <a:rPr lang="it-IT" sz="2400" dirty="0" err="1"/>
              <a:t>hommes</a:t>
            </a:r>
            <a:r>
              <a:rPr lang="it-IT" sz="2400" dirty="0"/>
              <a:t>. </a:t>
            </a:r>
          </a:p>
          <a:p>
            <a:pPr algn="just"/>
            <a:r>
              <a:rPr lang="fr-FR" sz="2400" dirty="0"/>
              <a:t>De l’ancien français jusqu’au XVII </a:t>
            </a:r>
            <a:r>
              <a:rPr lang="fr-FR" sz="2400" dirty="0" err="1"/>
              <a:t>ème</a:t>
            </a:r>
            <a:r>
              <a:rPr lang="fr-FR" sz="2400" dirty="0"/>
              <a:t> siècle : présence des 2 règles.</a:t>
            </a:r>
          </a:p>
          <a:p>
            <a:pPr algn="just"/>
            <a:endParaRPr lang="it-IT" sz="2400" dirty="0"/>
          </a:p>
          <a:p>
            <a:pPr algn="just"/>
            <a:endParaRPr lang="it-IT" sz="2400" dirty="0"/>
          </a:p>
          <a:p>
            <a:pPr algn="just"/>
            <a:endParaRPr lang="it-IT" sz="2400" dirty="0"/>
          </a:p>
          <a:p>
            <a:endParaRPr lang="fr-CA" sz="2400" dirty="0"/>
          </a:p>
        </p:txBody>
      </p:sp>
    </p:spTree>
    <p:extLst>
      <p:ext uri="{BB962C8B-B14F-4D97-AF65-F5344CB8AC3E}">
        <p14:creationId xmlns:p14="http://schemas.microsoft.com/office/powerpoint/2010/main" val="10189723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Le </a:t>
            </a:r>
            <a:r>
              <a:rPr lang="it-IT" sz="2800" dirty="0" err="1"/>
              <a:t>masculin</a:t>
            </a:r>
            <a:r>
              <a:rPr lang="it-IT" sz="2800" dirty="0"/>
              <a:t> l’</a:t>
            </a:r>
            <a:r>
              <a:rPr lang="it-IT" sz="2800" dirty="0" err="1"/>
              <a:t>emporte</a:t>
            </a:r>
            <a:endParaRPr lang="it-IT" sz="2800" dirty="0"/>
          </a:p>
        </p:txBody>
      </p:sp>
      <p:sp>
        <p:nvSpPr>
          <p:cNvPr id="3" name="Segnaposto contenuto 2"/>
          <p:cNvSpPr>
            <a:spLocks noGrp="1"/>
          </p:cNvSpPr>
          <p:nvPr>
            <p:ph idx="1"/>
          </p:nvPr>
        </p:nvSpPr>
        <p:spPr/>
        <p:txBody>
          <a:bodyPr>
            <a:normAutofit lnSpcReduction="10000"/>
          </a:bodyPr>
          <a:lstStyle/>
          <a:p>
            <a:pPr algn="just"/>
            <a:r>
              <a:rPr lang="fr-FR" sz="2400" dirty="0"/>
              <a:t>Au XVIIIe siècle, la primauté du masculin sur le féminin et celle du pluriel sur le singulier finissent par s'imposer. Pour justifier la primauté du masculin, le motif, tel qu'énoncé par l'abbé Bouhours en 1675, en est que « lorsque les deux genres se rencontrent, il faut </a:t>
            </a:r>
            <a:r>
              <a:rPr lang="fr-FR" sz="2400" b="1" dirty="0"/>
              <a:t>que le plus noble l'emporte </a:t>
            </a:r>
            <a:r>
              <a:rPr lang="fr-FR" sz="2400" dirty="0"/>
              <a:t>» ; étant entendu que, comme l'explique le grammairien </a:t>
            </a:r>
            <a:r>
              <a:rPr lang="fr-FR" sz="2400" dirty="0" err="1"/>
              <a:t>Beauzée</a:t>
            </a:r>
            <a:r>
              <a:rPr lang="fr-FR" sz="2400" dirty="0"/>
              <a:t> en 1767, </a:t>
            </a:r>
            <a:r>
              <a:rPr lang="fr-FR" sz="2400" b="1" dirty="0"/>
              <a:t>« le genre masculin est réputé plus noble que le féminin à cause de la supériorité du mâle sur la femelle. » </a:t>
            </a:r>
          </a:p>
          <a:p>
            <a:pPr algn="just"/>
            <a:r>
              <a:rPr lang="fr-FR" sz="2400" dirty="0"/>
              <a:t>Aujourd’hui, vu ces présupposés inégalitaires, certains mouvements demandent aujourd'hui à l'Académie française de réformer l'accord de l'adjectif en faveur de l'emploi de la règle de proximité dans l'accord du genre.</a:t>
            </a:r>
            <a:endParaRPr lang="it-IT" sz="2400" dirty="0"/>
          </a:p>
        </p:txBody>
      </p:sp>
    </p:spTree>
    <p:extLst>
      <p:ext uri="{BB962C8B-B14F-4D97-AF65-F5344CB8AC3E}">
        <p14:creationId xmlns:p14="http://schemas.microsoft.com/office/powerpoint/2010/main" val="1000843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Constitution</a:t>
            </a:r>
            <a:r>
              <a:rPr lang="it-IT" sz="2800" dirty="0" smtClean="0"/>
              <a:t> 1958</a:t>
            </a:r>
            <a:endParaRPr lang="it-IT" sz="2800" dirty="0"/>
          </a:p>
        </p:txBody>
      </p:sp>
      <p:sp>
        <p:nvSpPr>
          <p:cNvPr id="3" name="Segnaposto contenuto 2"/>
          <p:cNvSpPr>
            <a:spLocks noGrp="1"/>
          </p:cNvSpPr>
          <p:nvPr>
            <p:ph idx="1"/>
          </p:nvPr>
        </p:nvSpPr>
        <p:spPr/>
        <p:txBody>
          <a:bodyPr>
            <a:normAutofit/>
          </a:bodyPr>
          <a:lstStyle/>
          <a:p>
            <a:pPr algn="just"/>
            <a:r>
              <a:rPr lang="it-IT" sz="2400" dirty="0" smtClean="0"/>
              <a:t>Art. premier de la </a:t>
            </a:r>
            <a:r>
              <a:rPr lang="it-IT" sz="2400" dirty="0" err="1" smtClean="0"/>
              <a:t>Constitution</a:t>
            </a:r>
            <a:endParaRPr lang="it-IT" sz="2400" dirty="0" smtClean="0"/>
          </a:p>
          <a:p>
            <a:pPr algn="just"/>
            <a:r>
              <a:rPr lang="it-IT" sz="2400" dirty="0" smtClean="0"/>
              <a:t>La </a:t>
            </a:r>
            <a:r>
              <a:rPr lang="it-IT" sz="2400" dirty="0"/>
              <a:t>France est une </a:t>
            </a:r>
            <a:r>
              <a:rPr lang="it-IT" sz="2400" dirty="0" err="1"/>
              <a:t>République</a:t>
            </a:r>
            <a:r>
              <a:rPr lang="it-IT" sz="2400" dirty="0"/>
              <a:t> </a:t>
            </a:r>
            <a:r>
              <a:rPr lang="it-IT" sz="2400" dirty="0" err="1"/>
              <a:t>indivisible</a:t>
            </a:r>
            <a:r>
              <a:rPr lang="it-IT" sz="2400" dirty="0"/>
              <a:t>, </a:t>
            </a:r>
            <a:r>
              <a:rPr lang="it-IT" sz="2400" dirty="0" err="1"/>
              <a:t>laïque</a:t>
            </a:r>
            <a:r>
              <a:rPr lang="it-IT" sz="2400" dirty="0"/>
              <a:t>, </a:t>
            </a:r>
            <a:r>
              <a:rPr lang="it-IT" sz="2400" dirty="0" err="1"/>
              <a:t>démocratique</a:t>
            </a:r>
            <a:r>
              <a:rPr lang="it-IT" sz="2400" dirty="0"/>
              <a:t> et sociale. Elle </a:t>
            </a:r>
            <a:r>
              <a:rPr lang="it-IT" sz="2400" dirty="0" err="1"/>
              <a:t>assure</a:t>
            </a:r>
            <a:r>
              <a:rPr lang="it-IT" sz="2400" dirty="0"/>
              <a:t> l'</a:t>
            </a:r>
            <a:r>
              <a:rPr lang="it-IT" sz="2400" dirty="0" err="1"/>
              <a:t>égalité</a:t>
            </a:r>
            <a:r>
              <a:rPr lang="it-IT" sz="2400" dirty="0"/>
              <a:t> </a:t>
            </a:r>
            <a:r>
              <a:rPr lang="it-IT" sz="2400" dirty="0" err="1"/>
              <a:t>devant</a:t>
            </a:r>
            <a:r>
              <a:rPr lang="it-IT" sz="2400" dirty="0"/>
              <a:t> la </a:t>
            </a:r>
            <a:r>
              <a:rPr lang="it-IT" sz="2400" dirty="0" err="1"/>
              <a:t>loi</a:t>
            </a:r>
            <a:r>
              <a:rPr lang="it-IT" sz="2400" dirty="0"/>
              <a:t> de </a:t>
            </a:r>
            <a:r>
              <a:rPr lang="it-IT" sz="2400" dirty="0" err="1"/>
              <a:t>tous</a:t>
            </a:r>
            <a:r>
              <a:rPr lang="it-IT" sz="2400" dirty="0"/>
              <a:t> </a:t>
            </a:r>
            <a:r>
              <a:rPr lang="it-IT" sz="2400" dirty="0" err="1"/>
              <a:t>les</a:t>
            </a:r>
            <a:r>
              <a:rPr lang="it-IT" sz="2400" dirty="0"/>
              <a:t> </a:t>
            </a:r>
            <a:r>
              <a:rPr lang="it-IT" sz="2400" dirty="0" err="1"/>
              <a:t>citoyens</a:t>
            </a:r>
            <a:r>
              <a:rPr lang="it-IT" sz="2400" dirty="0"/>
              <a:t> sans </a:t>
            </a:r>
            <a:r>
              <a:rPr lang="it-IT" sz="2400" dirty="0" err="1"/>
              <a:t>distinction</a:t>
            </a:r>
            <a:r>
              <a:rPr lang="it-IT" sz="2400" dirty="0"/>
              <a:t> d'origine, de race </a:t>
            </a:r>
            <a:r>
              <a:rPr lang="it-IT" sz="2400" dirty="0" err="1"/>
              <a:t>ou</a:t>
            </a:r>
            <a:r>
              <a:rPr lang="it-IT" sz="2400" dirty="0"/>
              <a:t> de </a:t>
            </a:r>
            <a:r>
              <a:rPr lang="it-IT" sz="2400" dirty="0" err="1"/>
              <a:t>religion</a:t>
            </a:r>
            <a:r>
              <a:rPr lang="it-IT" sz="2400" dirty="0"/>
              <a:t>. Elle </a:t>
            </a:r>
            <a:r>
              <a:rPr lang="it-IT" sz="2400" dirty="0" err="1"/>
              <a:t>respecte</a:t>
            </a:r>
            <a:r>
              <a:rPr lang="it-IT" sz="2400" dirty="0"/>
              <a:t> </a:t>
            </a:r>
            <a:r>
              <a:rPr lang="it-IT" sz="2400" dirty="0" err="1"/>
              <a:t>toutes</a:t>
            </a:r>
            <a:r>
              <a:rPr lang="it-IT" sz="2400" dirty="0"/>
              <a:t> </a:t>
            </a:r>
            <a:r>
              <a:rPr lang="it-IT" sz="2400" dirty="0" err="1"/>
              <a:t>les</a:t>
            </a:r>
            <a:r>
              <a:rPr lang="it-IT" sz="2400" dirty="0"/>
              <a:t> </a:t>
            </a:r>
            <a:r>
              <a:rPr lang="it-IT" sz="2400" dirty="0" err="1"/>
              <a:t>croyances</a:t>
            </a:r>
            <a:r>
              <a:rPr lang="it-IT" sz="2400" dirty="0"/>
              <a:t>. Son </a:t>
            </a:r>
            <a:r>
              <a:rPr lang="it-IT" sz="2400" dirty="0" err="1"/>
              <a:t>organisation</a:t>
            </a:r>
            <a:r>
              <a:rPr lang="it-IT" sz="2400" dirty="0"/>
              <a:t> est </a:t>
            </a:r>
            <a:r>
              <a:rPr lang="it-IT" sz="2400" dirty="0" err="1"/>
              <a:t>décentralisée</a:t>
            </a:r>
            <a:r>
              <a:rPr lang="it-IT" sz="2400" dirty="0"/>
              <a:t>. </a:t>
            </a:r>
            <a:br>
              <a:rPr lang="it-IT" sz="2400" dirty="0"/>
            </a:br>
            <a:r>
              <a:rPr lang="it-IT" sz="2400" dirty="0"/>
              <a:t>La </a:t>
            </a:r>
            <a:r>
              <a:rPr lang="it-IT" sz="2400" dirty="0" err="1"/>
              <a:t>loi</a:t>
            </a:r>
            <a:r>
              <a:rPr lang="it-IT" sz="2400" dirty="0"/>
              <a:t> </a:t>
            </a:r>
            <a:r>
              <a:rPr lang="it-IT" sz="2400" dirty="0" err="1"/>
              <a:t>favorise</a:t>
            </a:r>
            <a:r>
              <a:rPr lang="it-IT" sz="2400" dirty="0"/>
              <a:t> l'</a:t>
            </a:r>
            <a:r>
              <a:rPr lang="it-IT" sz="2400" dirty="0" err="1"/>
              <a:t>égal</a:t>
            </a:r>
            <a:r>
              <a:rPr lang="it-IT" sz="2400" dirty="0"/>
              <a:t> </a:t>
            </a:r>
            <a:r>
              <a:rPr lang="it-IT" sz="2400" dirty="0" err="1"/>
              <a:t>accès</a:t>
            </a:r>
            <a:r>
              <a:rPr lang="it-IT" sz="2400" dirty="0"/>
              <a:t> </a:t>
            </a:r>
            <a:r>
              <a:rPr lang="it-IT" sz="2400" dirty="0" err="1"/>
              <a:t>des</a:t>
            </a:r>
            <a:r>
              <a:rPr lang="it-IT" sz="2400" dirty="0"/>
              <a:t> femmes et </a:t>
            </a:r>
            <a:r>
              <a:rPr lang="it-IT" sz="2400" dirty="0" err="1"/>
              <a:t>des</a:t>
            </a:r>
            <a:r>
              <a:rPr lang="it-IT" sz="2400" dirty="0"/>
              <a:t> </a:t>
            </a:r>
            <a:r>
              <a:rPr lang="it-IT" sz="2400" dirty="0" err="1"/>
              <a:t>hommes</a:t>
            </a:r>
            <a:r>
              <a:rPr lang="it-IT" sz="2400" dirty="0"/>
              <a:t> </a:t>
            </a:r>
            <a:r>
              <a:rPr lang="it-IT" sz="2400" dirty="0" err="1"/>
              <a:t>aux</a:t>
            </a:r>
            <a:r>
              <a:rPr lang="it-IT" sz="2400" dirty="0"/>
              <a:t> </a:t>
            </a:r>
            <a:r>
              <a:rPr lang="it-IT" sz="2400" dirty="0" err="1"/>
              <a:t>mandats</a:t>
            </a:r>
            <a:r>
              <a:rPr lang="it-IT" sz="2400" dirty="0"/>
              <a:t> </a:t>
            </a:r>
            <a:r>
              <a:rPr lang="it-IT" sz="2400" dirty="0" err="1"/>
              <a:t>électoraux</a:t>
            </a:r>
            <a:r>
              <a:rPr lang="it-IT" sz="2400" dirty="0"/>
              <a:t> et </a:t>
            </a:r>
            <a:r>
              <a:rPr lang="it-IT" sz="2400" dirty="0" err="1"/>
              <a:t>fonctions</a:t>
            </a:r>
            <a:r>
              <a:rPr lang="it-IT" sz="2400" dirty="0"/>
              <a:t> </a:t>
            </a:r>
            <a:r>
              <a:rPr lang="it-IT" sz="2400" dirty="0" err="1"/>
              <a:t>électives</a:t>
            </a:r>
            <a:r>
              <a:rPr lang="it-IT" sz="2400" dirty="0"/>
              <a:t>, </a:t>
            </a:r>
            <a:r>
              <a:rPr lang="it-IT" sz="2400" dirty="0" err="1"/>
              <a:t>ainsi</a:t>
            </a:r>
            <a:r>
              <a:rPr lang="it-IT" sz="2400" dirty="0"/>
              <a:t> </a:t>
            </a:r>
            <a:r>
              <a:rPr lang="it-IT" sz="2400" dirty="0" err="1"/>
              <a:t>qu'aux</a:t>
            </a:r>
            <a:r>
              <a:rPr lang="it-IT" sz="2400" dirty="0"/>
              <a:t> </a:t>
            </a:r>
            <a:r>
              <a:rPr lang="it-IT" sz="2400" dirty="0" err="1"/>
              <a:t>responsabilités</a:t>
            </a:r>
            <a:r>
              <a:rPr lang="it-IT" sz="2400" dirty="0"/>
              <a:t> </a:t>
            </a:r>
            <a:r>
              <a:rPr lang="it-IT" sz="2400" dirty="0" err="1"/>
              <a:t>professionnelles</a:t>
            </a:r>
            <a:r>
              <a:rPr lang="it-IT" sz="2400" dirty="0"/>
              <a:t> et </a:t>
            </a:r>
            <a:r>
              <a:rPr lang="it-IT" sz="2400" dirty="0" err="1"/>
              <a:t>sociales</a:t>
            </a:r>
            <a:r>
              <a:rPr lang="it-IT" sz="2400" dirty="0"/>
              <a:t>. </a:t>
            </a:r>
          </a:p>
          <a:p>
            <a:endParaRPr lang="it-IT" sz="2400" dirty="0"/>
          </a:p>
        </p:txBody>
      </p:sp>
    </p:spTree>
    <p:extLst>
      <p:ext uri="{BB962C8B-B14F-4D97-AF65-F5344CB8AC3E}">
        <p14:creationId xmlns:p14="http://schemas.microsoft.com/office/powerpoint/2010/main" val="53324686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fr-CA"/>
          </a:p>
        </p:txBody>
      </p:sp>
      <p:sp>
        <p:nvSpPr>
          <p:cNvPr id="3" name="Segnaposto contenuto 2"/>
          <p:cNvSpPr>
            <a:spLocks noGrp="1"/>
          </p:cNvSpPr>
          <p:nvPr>
            <p:ph idx="1"/>
          </p:nvPr>
        </p:nvSpPr>
        <p:spPr/>
        <p:txBody>
          <a:bodyPr>
            <a:normAutofit/>
          </a:bodyPr>
          <a:lstStyle/>
          <a:p>
            <a:pPr algn="just"/>
            <a:r>
              <a:rPr lang="fr-CA" sz="2800" dirty="0" smtClean="0"/>
              <a:t>Exemple exemplaire de combien la </a:t>
            </a:r>
            <a:r>
              <a:rPr lang="fr-CA" sz="2800" dirty="0"/>
              <a:t>grammaire n’est </a:t>
            </a:r>
            <a:r>
              <a:rPr lang="fr-CA" sz="2800" dirty="0" smtClean="0"/>
              <a:t>pas neutre</a:t>
            </a:r>
            <a:endParaRPr lang="fr-CA" sz="2800" dirty="0"/>
          </a:p>
        </p:txBody>
      </p:sp>
    </p:spTree>
    <p:extLst>
      <p:ext uri="{BB962C8B-B14F-4D97-AF65-F5344CB8AC3E}">
        <p14:creationId xmlns:p14="http://schemas.microsoft.com/office/powerpoint/2010/main" val="2149020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Les femmes et la Révolution </a:t>
            </a:r>
            <a:r>
              <a:rPr lang="fr-CA" sz="2800" dirty="0" smtClean="0"/>
              <a:t>française</a:t>
            </a:r>
            <a:br>
              <a:rPr lang="fr-CA" sz="2800" dirty="0" smtClean="0"/>
            </a:br>
            <a:endParaRPr lang="fr-CA" sz="2800" dirty="0"/>
          </a:p>
        </p:txBody>
      </p:sp>
      <p:sp>
        <p:nvSpPr>
          <p:cNvPr id="3" name="Segnaposto contenuto 2"/>
          <p:cNvSpPr>
            <a:spLocks noGrp="1"/>
          </p:cNvSpPr>
          <p:nvPr>
            <p:ph idx="1"/>
          </p:nvPr>
        </p:nvSpPr>
        <p:spPr/>
        <p:txBody>
          <a:bodyPr>
            <a:normAutofit/>
          </a:bodyPr>
          <a:lstStyle/>
          <a:p>
            <a:pPr algn="just"/>
            <a:r>
              <a:rPr lang="it-IT" sz="2400" dirty="0" err="1"/>
              <a:t>Au</a:t>
            </a:r>
            <a:r>
              <a:rPr lang="it-IT" sz="2400" dirty="0"/>
              <a:t> </a:t>
            </a:r>
            <a:r>
              <a:rPr lang="it-IT" sz="2400" dirty="0" err="1"/>
              <a:t>cours</a:t>
            </a:r>
            <a:r>
              <a:rPr lang="it-IT" sz="2400" dirty="0"/>
              <a:t> de la </a:t>
            </a:r>
            <a:r>
              <a:rPr lang="it-IT" sz="2400" dirty="0" err="1"/>
              <a:t>Révolution</a:t>
            </a:r>
            <a:r>
              <a:rPr lang="it-IT" sz="2400" dirty="0"/>
              <a:t> </a:t>
            </a:r>
            <a:r>
              <a:rPr lang="it-IT" sz="2400" dirty="0" err="1"/>
              <a:t>française</a:t>
            </a:r>
            <a:r>
              <a:rPr lang="it-IT" sz="2400" dirty="0"/>
              <a:t>, </a:t>
            </a:r>
            <a:r>
              <a:rPr lang="it-IT" sz="2400" dirty="0" err="1"/>
              <a:t>les</a:t>
            </a:r>
            <a:r>
              <a:rPr lang="it-IT" sz="2400" dirty="0"/>
              <a:t> femmes </a:t>
            </a:r>
            <a:r>
              <a:rPr lang="it-IT" sz="2400" dirty="0" err="1"/>
              <a:t>demandent</a:t>
            </a:r>
            <a:r>
              <a:rPr lang="it-IT" sz="2400" dirty="0"/>
              <a:t> </a:t>
            </a:r>
            <a:r>
              <a:rPr lang="it-IT" sz="2400" dirty="0" err="1"/>
              <a:t>que</a:t>
            </a:r>
            <a:r>
              <a:rPr lang="it-IT" sz="2400" dirty="0"/>
              <a:t> cesse la </a:t>
            </a:r>
            <a:r>
              <a:rPr lang="it-IT" sz="2400" dirty="0" err="1"/>
              <a:t>suprématie</a:t>
            </a:r>
            <a:r>
              <a:rPr lang="it-IT" sz="2400" dirty="0"/>
              <a:t> de l’</a:t>
            </a:r>
            <a:r>
              <a:rPr lang="it-IT" sz="2400" dirty="0" err="1"/>
              <a:t>usage</a:t>
            </a:r>
            <a:r>
              <a:rPr lang="it-IT" sz="2400" dirty="0"/>
              <a:t> </a:t>
            </a:r>
            <a:r>
              <a:rPr lang="it-IT" sz="2400" dirty="0" err="1"/>
              <a:t>du</a:t>
            </a:r>
            <a:r>
              <a:rPr lang="it-IT" sz="2400" dirty="0"/>
              <a:t> </a:t>
            </a:r>
            <a:r>
              <a:rPr lang="it-IT" sz="2400" dirty="0" err="1"/>
              <a:t>masculin</a:t>
            </a:r>
            <a:r>
              <a:rPr lang="it-IT" sz="2400" dirty="0"/>
              <a:t> en </a:t>
            </a:r>
            <a:r>
              <a:rPr lang="it-IT" sz="2400" dirty="0" err="1"/>
              <a:t>même</a:t>
            </a:r>
            <a:r>
              <a:rPr lang="it-IT" sz="2400" dirty="0"/>
              <a:t> </a:t>
            </a:r>
            <a:r>
              <a:rPr lang="it-IT" sz="2400" dirty="0" err="1"/>
              <a:t>temps</a:t>
            </a:r>
            <a:r>
              <a:rPr lang="it-IT" sz="2400" dirty="0"/>
              <a:t> </a:t>
            </a:r>
            <a:r>
              <a:rPr lang="it-IT" sz="2400" dirty="0" err="1"/>
              <a:t>qu’elles</a:t>
            </a:r>
            <a:r>
              <a:rPr lang="it-IT" sz="2400" dirty="0"/>
              <a:t> </a:t>
            </a:r>
            <a:r>
              <a:rPr lang="it-IT" sz="2400" dirty="0" err="1"/>
              <a:t>réclament</a:t>
            </a:r>
            <a:r>
              <a:rPr lang="it-IT" sz="2400" dirty="0"/>
              <a:t> le </a:t>
            </a:r>
            <a:r>
              <a:rPr lang="it-IT" sz="2400" dirty="0" err="1"/>
              <a:t>droit</a:t>
            </a:r>
            <a:r>
              <a:rPr lang="it-IT" sz="2400" dirty="0"/>
              <a:t> de vote. </a:t>
            </a:r>
          </a:p>
          <a:p>
            <a:pPr marL="0" indent="0" algn="just">
              <a:buNone/>
            </a:pPr>
            <a:endParaRPr lang="it-IT" sz="2400" dirty="0"/>
          </a:p>
          <a:p>
            <a:pPr algn="just"/>
            <a:r>
              <a:rPr lang="it-IT" sz="2400" dirty="0"/>
              <a:t>La </a:t>
            </a:r>
            <a:r>
              <a:rPr lang="it-IT" sz="2400" dirty="0" err="1"/>
              <a:t>requête</a:t>
            </a:r>
            <a:r>
              <a:rPr lang="it-IT" sz="2400" dirty="0"/>
              <a:t> </a:t>
            </a:r>
            <a:r>
              <a:rPr lang="it-IT" sz="2400" dirty="0" err="1"/>
              <a:t>des</a:t>
            </a:r>
            <a:r>
              <a:rPr lang="it-IT" sz="2400" dirty="0"/>
              <a:t> </a:t>
            </a:r>
            <a:r>
              <a:rPr lang="it-IT" sz="2400" dirty="0" err="1"/>
              <a:t>dames</a:t>
            </a:r>
            <a:r>
              <a:rPr lang="it-IT" sz="2400" dirty="0"/>
              <a:t> à l’</a:t>
            </a:r>
            <a:r>
              <a:rPr lang="it-IT" sz="2400" dirty="0" err="1"/>
              <a:t>Assemblée</a:t>
            </a:r>
            <a:r>
              <a:rPr lang="it-IT" sz="2400" dirty="0"/>
              <a:t> </a:t>
            </a:r>
            <a:r>
              <a:rPr lang="it-IT" sz="2400" dirty="0" err="1"/>
              <a:t>nationale</a:t>
            </a:r>
            <a:r>
              <a:rPr lang="it-IT" sz="2400" dirty="0"/>
              <a:t>, </a:t>
            </a:r>
            <a:r>
              <a:rPr lang="it-IT" sz="2400" dirty="0" err="1"/>
              <a:t>projet</a:t>
            </a:r>
            <a:r>
              <a:rPr lang="it-IT" sz="2400" dirty="0"/>
              <a:t> de </a:t>
            </a:r>
            <a:r>
              <a:rPr lang="it-IT" sz="2400" dirty="0" err="1"/>
              <a:t>décret</a:t>
            </a:r>
            <a:r>
              <a:rPr lang="it-IT" sz="2400" dirty="0"/>
              <a:t> (1792) : « Le </a:t>
            </a:r>
            <a:r>
              <a:rPr lang="it-IT" sz="2400" dirty="0" err="1"/>
              <a:t>genre</a:t>
            </a:r>
            <a:r>
              <a:rPr lang="it-IT" sz="2400" dirty="0"/>
              <a:t> </a:t>
            </a:r>
            <a:r>
              <a:rPr lang="it-IT" sz="2400" dirty="0" err="1"/>
              <a:t>masculin</a:t>
            </a:r>
            <a:r>
              <a:rPr lang="it-IT" sz="2400" dirty="0"/>
              <a:t> ne sera plus </a:t>
            </a:r>
            <a:r>
              <a:rPr lang="it-IT" sz="2400" dirty="0" err="1"/>
              <a:t>regarde</a:t>
            </a:r>
            <a:r>
              <a:rPr lang="it-IT" sz="2400" dirty="0"/>
              <a:t>́, </a:t>
            </a:r>
            <a:r>
              <a:rPr lang="it-IT" sz="2400" dirty="0" err="1"/>
              <a:t>même</a:t>
            </a:r>
            <a:r>
              <a:rPr lang="it-IT" sz="2400" dirty="0"/>
              <a:t> </a:t>
            </a:r>
            <a:r>
              <a:rPr lang="it-IT" sz="2400" dirty="0" err="1"/>
              <a:t>dans</a:t>
            </a:r>
            <a:r>
              <a:rPr lang="it-IT" sz="2400" dirty="0"/>
              <a:t> la </a:t>
            </a:r>
            <a:r>
              <a:rPr lang="it-IT" sz="2400" dirty="0" err="1"/>
              <a:t>grammaire</a:t>
            </a:r>
            <a:r>
              <a:rPr lang="it-IT" sz="2400" dirty="0"/>
              <a:t>, </a:t>
            </a:r>
            <a:r>
              <a:rPr lang="it-IT" sz="2400" dirty="0" err="1"/>
              <a:t>comme</a:t>
            </a:r>
            <a:r>
              <a:rPr lang="it-IT" sz="2400" dirty="0"/>
              <a:t> le </a:t>
            </a:r>
            <a:r>
              <a:rPr lang="it-IT" sz="2400" dirty="0" err="1"/>
              <a:t>genre</a:t>
            </a:r>
            <a:r>
              <a:rPr lang="it-IT" sz="2400" dirty="0"/>
              <a:t> le plus </a:t>
            </a:r>
            <a:r>
              <a:rPr lang="it-IT" sz="2400" dirty="0" err="1"/>
              <a:t>noble</a:t>
            </a:r>
            <a:r>
              <a:rPr lang="it-IT" sz="2400" dirty="0"/>
              <a:t>, </a:t>
            </a:r>
            <a:r>
              <a:rPr lang="it-IT" sz="2400" dirty="0" err="1"/>
              <a:t>attendu</a:t>
            </a:r>
            <a:r>
              <a:rPr lang="it-IT" sz="2400" dirty="0"/>
              <a:t> </a:t>
            </a:r>
            <a:r>
              <a:rPr lang="it-IT" sz="2400" dirty="0" err="1"/>
              <a:t>que</a:t>
            </a:r>
            <a:r>
              <a:rPr lang="it-IT" sz="2400" dirty="0"/>
              <a:t> </a:t>
            </a:r>
            <a:r>
              <a:rPr lang="it-IT" sz="2400" dirty="0" err="1"/>
              <a:t>tous</a:t>
            </a:r>
            <a:r>
              <a:rPr lang="it-IT" sz="2400" dirty="0"/>
              <a:t> </a:t>
            </a:r>
            <a:r>
              <a:rPr lang="it-IT" sz="2400" dirty="0" err="1"/>
              <a:t>les</a:t>
            </a:r>
            <a:r>
              <a:rPr lang="it-IT" sz="2400" dirty="0"/>
              <a:t> </a:t>
            </a:r>
            <a:r>
              <a:rPr lang="it-IT" sz="2400" dirty="0" err="1"/>
              <a:t>genres</a:t>
            </a:r>
            <a:r>
              <a:rPr lang="it-IT" sz="2400" dirty="0"/>
              <a:t>, </a:t>
            </a:r>
            <a:r>
              <a:rPr lang="it-IT" sz="2400" dirty="0" err="1"/>
              <a:t>tous</a:t>
            </a:r>
            <a:r>
              <a:rPr lang="it-IT" sz="2400" dirty="0"/>
              <a:t> </a:t>
            </a:r>
            <a:r>
              <a:rPr lang="it-IT" sz="2400" dirty="0" err="1"/>
              <a:t>les</a:t>
            </a:r>
            <a:r>
              <a:rPr lang="it-IT" sz="2400" dirty="0"/>
              <a:t> </a:t>
            </a:r>
            <a:r>
              <a:rPr lang="it-IT" sz="2400" dirty="0" err="1"/>
              <a:t>sexes</a:t>
            </a:r>
            <a:r>
              <a:rPr lang="it-IT" sz="2400" dirty="0"/>
              <a:t> et </a:t>
            </a:r>
            <a:r>
              <a:rPr lang="it-IT" sz="2400" dirty="0" err="1"/>
              <a:t>tous</a:t>
            </a:r>
            <a:r>
              <a:rPr lang="it-IT" sz="2400" dirty="0"/>
              <a:t> </a:t>
            </a:r>
            <a:r>
              <a:rPr lang="it-IT" sz="2400" dirty="0" err="1"/>
              <a:t>les</a:t>
            </a:r>
            <a:r>
              <a:rPr lang="it-IT" sz="2400" dirty="0"/>
              <a:t> </a:t>
            </a:r>
            <a:r>
              <a:rPr lang="it-IT" sz="2400" dirty="0" err="1"/>
              <a:t>êtres</a:t>
            </a:r>
            <a:r>
              <a:rPr lang="it-IT" sz="2400" dirty="0"/>
              <a:t> </a:t>
            </a:r>
            <a:r>
              <a:rPr lang="it-IT" sz="2400" dirty="0" err="1"/>
              <a:t>doivent</a:t>
            </a:r>
            <a:r>
              <a:rPr lang="it-IT" sz="2400" dirty="0"/>
              <a:t> </a:t>
            </a:r>
            <a:r>
              <a:rPr lang="it-IT" sz="2400" dirty="0" err="1"/>
              <a:t>être</a:t>
            </a:r>
            <a:r>
              <a:rPr lang="it-IT" sz="2400" dirty="0"/>
              <a:t> et </a:t>
            </a:r>
            <a:r>
              <a:rPr lang="it-IT" sz="2400" dirty="0" err="1"/>
              <a:t>sont</a:t>
            </a:r>
            <a:r>
              <a:rPr lang="it-IT" sz="2400" dirty="0"/>
              <a:t> </a:t>
            </a:r>
            <a:r>
              <a:rPr lang="it-IT" sz="2400" dirty="0" err="1"/>
              <a:t>également</a:t>
            </a:r>
            <a:r>
              <a:rPr lang="it-IT" sz="2400" dirty="0"/>
              <a:t> </a:t>
            </a:r>
            <a:r>
              <a:rPr lang="it-IT" sz="2400" dirty="0" err="1"/>
              <a:t>nobles</a:t>
            </a:r>
            <a:r>
              <a:rPr lang="it-IT" sz="2400" dirty="0"/>
              <a:t> ». </a:t>
            </a:r>
          </a:p>
          <a:p>
            <a:endParaRPr lang="fr-CA" sz="2400" dirty="0"/>
          </a:p>
        </p:txBody>
      </p:sp>
    </p:spTree>
    <p:extLst>
      <p:ext uri="{BB962C8B-B14F-4D97-AF65-F5344CB8AC3E}">
        <p14:creationId xmlns:p14="http://schemas.microsoft.com/office/powerpoint/2010/main" val="26079541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Polémiques</a:t>
            </a:r>
            <a:r>
              <a:rPr lang="it-IT" sz="2800" dirty="0"/>
              <a:t> </a:t>
            </a:r>
            <a:r>
              <a:rPr lang="it-IT" sz="2800" dirty="0" err="1"/>
              <a:t>sur</a:t>
            </a:r>
            <a:r>
              <a:rPr lang="it-IT" sz="2800" dirty="0"/>
              <a:t> l’</a:t>
            </a:r>
            <a:r>
              <a:rPr lang="it-IT" sz="2800" dirty="0" err="1"/>
              <a:t>écriture</a:t>
            </a:r>
            <a:r>
              <a:rPr lang="it-IT" sz="2800" dirty="0"/>
              <a:t> inclusive en France</a:t>
            </a:r>
            <a:br>
              <a:rPr lang="it-IT" sz="2800" dirty="0"/>
            </a:br>
            <a:r>
              <a:rPr lang="it-IT" sz="2800" dirty="0"/>
              <a:t>en 2017</a:t>
            </a:r>
            <a:endParaRPr lang="fr-CA" sz="2800" dirty="0"/>
          </a:p>
        </p:txBody>
      </p:sp>
      <p:sp>
        <p:nvSpPr>
          <p:cNvPr id="3" name="Segnaposto contenuto 2"/>
          <p:cNvSpPr>
            <a:spLocks noGrp="1"/>
          </p:cNvSpPr>
          <p:nvPr>
            <p:ph idx="1"/>
          </p:nvPr>
        </p:nvSpPr>
        <p:spPr/>
        <p:txBody>
          <a:bodyPr>
            <a:normAutofit fontScale="92500" lnSpcReduction="20000"/>
          </a:bodyPr>
          <a:lstStyle/>
          <a:p>
            <a:pPr algn="just"/>
            <a:r>
              <a:rPr lang="it-IT" sz="2400" dirty="0"/>
              <a:t>L’ACADÉMIE FRANÇAISE </a:t>
            </a:r>
          </a:p>
          <a:p>
            <a:pPr algn="just"/>
            <a:r>
              <a:rPr lang="it-IT" sz="2400" dirty="0"/>
              <a:t>DÉCLARATION de l’ACADÉMIE FRANÇAISE </a:t>
            </a:r>
            <a:r>
              <a:rPr lang="it-IT" sz="2400" dirty="0" err="1"/>
              <a:t>sur</a:t>
            </a:r>
            <a:r>
              <a:rPr lang="it-IT" sz="2400" dirty="0"/>
              <a:t> l'ÉCRITURE dite « INCLUSIVE »</a:t>
            </a:r>
          </a:p>
          <a:p>
            <a:r>
              <a:rPr lang="it-IT" sz="2400" b="1" dirty="0" err="1"/>
              <a:t>adoptée</a:t>
            </a:r>
            <a:r>
              <a:rPr lang="it-IT" sz="2400" b="1" dirty="0"/>
              <a:t> à l’</a:t>
            </a:r>
            <a:r>
              <a:rPr lang="it-IT" sz="2400" b="1" dirty="0" err="1"/>
              <a:t>unanimité</a:t>
            </a:r>
            <a:r>
              <a:rPr lang="it-IT" sz="2400" b="1" dirty="0"/>
              <a:t> de </a:t>
            </a:r>
            <a:r>
              <a:rPr lang="it-IT" sz="2400" b="1" dirty="0" err="1"/>
              <a:t>ses</a:t>
            </a:r>
            <a:r>
              <a:rPr lang="it-IT" sz="2400" b="1" dirty="0"/>
              <a:t> </a:t>
            </a:r>
            <a:r>
              <a:rPr lang="it-IT" sz="2400" b="1" dirty="0" err="1"/>
              <a:t>membres</a:t>
            </a:r>
            <a:r>
              <a:rPr lang="it-IT" sz="2400" b="1" dirty="0"/>
              <a:t> </a:t>
            </a:r>
            <a:r>
              <a:rPr lang="it-IT" sz="2400" b="1" dirty="0" err="1"/>
              <a:t>dans</a:t>
            </a:r>
            <a:r>
              <a:rPr lang="it-IT" sz="2400" b="1" dirty="0"/>
              <a:t> la </a:t>
            </a:r>
            <a:r>
              <a:rPr lang="it-IT" sz="2400" b="1" dirty="0" err="1"/>
              <a:t>séance</a:t>
            </a:r>
            <a:r>
              <a:rPr lang="it-IT" sz="2400" b="1" dirty="0"/>
              <a:t> </a:t>
            </a:r>
            <a:r>
              <a:rPr lang="it-IT" sz="2400" b="1" dirty="0" err="1"/>
              <a:t>du</a:t>
            </a:r>
            <a:r>
              <a:rPr lang="it-IT" sz="2400" b="1" dirty="0"/>
              <a:t> </a:t>
            </a:r>
            <a:r>
              <a:rPr lang="it-IT" sz="2400" b="1" dirty="0" err="1"/>
              <a:t>jeudi</a:t>
            </a:r>
            <a:r>
              <a:rPr lang="it-IT" sz="2400" b="1" dirty="0"/>
              <a:t> 26 </a:t>
            </a:r>
            <a:r>
              <a:rPr lang="it-IT" sz="2400" b="1" dirty="0" err="1"/>
              <a:t>octobre</a:t>
            </a:r>
            <a:r>
              <a:rPr lang="it-IT" sz="2400" b="1" dirty="0"/>
              <a:t> 2017</a:t>
            </a:r>
          </a:p>
          <a:p>
            <a:pPr algn="just"/>
            <a:r>
              <a:rPr lang="it-IT" sz="2400" dirty="0" err="1"/>
              <a:t>Prenant</a:t>
            </a:r>
            <a:r>
              <a:rPr lang="it-IT" sz="2400" dirty="0"/>
              <a:t> </a:t>
            </a:r>
            <a:r>
              <a:rPr lang="it-IT" sz="2400" dirty="0" err="1"/>
              <a:t>acte</a:t>
            </a:r>
            <a:r>
              <a:rPr lang="it-IT" sz="2400" dirty="0"/>
              <a:t> de la </a:t>
            </a:r>
            <a:r>
              <a:rPr lang="it-IT" sz="2400" dirty="0" err="1"/>
              <a:t>diffusion</a:t>
            </a:r>
            <a:r>
              <a:rPr lang="it-IT" sz="2400" dirty="0"/>
              <a:t> d’une « </a:t>
            </a:r>
            <a:r>
              <a:rPr lang="it-IT" sz="2400" dirty="0" err="1"/>
              <a:t>écriture</a:t>
            </a:r>
            <a:r>
              <a:rPr lang="it-IT" sz="2400" dirty="0"/>
              <a:t> inclusive » qui </a:t>
            </a:r>
            <a:r>
              <a:rPr lang="it-IT" sz="2400" dirty="0" err="1"/>
              <a:t>prétend</a:t>
            </a:r>
            <a:r>
              <a:rPr lang="it-IT" sz="2400" dirty="0"/>
              <a:t> s’</a:t>
            </a:r>
            <a:r>
              <a:rPr lang="it-IT" sz="2400" dirty="0" err="1"/>
              <a:t>imposer</a:t>
            </a:r>
            <a:r>
              <a:rPr lang="it-IT" sz="2400" dirty="0"/>
              <a:t> </a:t>
            </a:r>
            <a:r>
              <a:rPr lang="it-IT" sz="2400" dirty="0" err="1"/>
              <a:t>comme</a:t>
            </a:r>
            <a:r>
              <a:rPr lang="it-IT" sz="2400" dirty="0"/>
              <a:t> norme, l’Académie </a:t>
            </a:r>
            <a:r>
              <a:rPr lang="it-IT" sz="2400" dirty="0" err="1"/>
              <a:t>française</a:t>
            </a:r>
            <a:r>
              <a:rPr lang="it-IT" sz="2400" dirty="0"/>
              <a:t> </a:t>
            </a:r>
            <a:r>
              <a:rPr lang="it-IT" sz="2400" dirty="0" err="1"/>
              <a:t>élève</a:t>
            </a:r>
            <a:r>
              <a:rPr lang="it-IT" sz="2400" dirty="0"/>
              <a:t> </a:t>
            </a:r>
            <a:r>
              <a:rPr lang="it-IT" sz="2400" b="1" dirty="0"/>
              <a:t>à l’</a:t>
            </a:r>
            <a:r>
              <a:rPr lang="it-IT" sz="2400" b="1" dirty="0" err="1"/>
              <a:t>unanimité</a:t>
            </a:r>
            <a:r>
              <a:rPr lang="it-IT" sz="2400" b="1" dirty="0"/>
              <a:t> </a:t>
            </a:r>
            <a:r>
              <a:rPr lang="it-IT" sz="2400" dirty="0"/>
              <a:t>une </a:t>
            </a:r>
            <a:r>
              <a:rPr lang="it-IT" sz="2400" dirty="0" err="1"/>
              <a:t>solennelle</a:t>
            </a:r>
            <a:r>
              <a:rPr lang="it-IT" sz="2400" dirty="0"/>
              <a:t> mise en </a:t>
            </a:r>
            <a:r>
              <a:rPr lang="it-IT" sz="2400" dirty="0" err="1"/>
              <a:t>garde</a:t>
            </a:r>
            <a:r>
              <a:rPr lang="it-IT" sz="2400" dirty="0"/>
              <a:t>. La </a:t>
            </a:r>
            <a:r>
              <a:rPr lang="it-IT" sz="2400" dirty="0" err="1"/>
              <a:t>multiplication</a:t>
            </a:r>
            <a:r>
              <a:rPr lang="it-IT" sz="2400" dirty="0"/>
              <a:t> </a:t>
            </a:r>
            <a:r>
              <a:rPr lang="it-IT" sz="2400" dirty="0" err="1"/>
              <a:t>des</a:t>
            </a:r>
            <a:r>
              <a:rPr lang="it-IT" sz="2400" dirty="0"/>
              <a:t> </a:t>
            </a:r>
            <a:r>
              <a:rPr lang="it-IT" sz="2400" dirty="0" err="1"/>
              <a:t>marques</a:t>
            </a:r>
            <a:r>
              <a:rPr lang="it-IT" sz="2400" dirty="0"/>
              <a:t> </a:t>
            </a:r>
            <a:r>
              <a:rPr lang="it-IT" sz="2400" dirty="0" err="1"/>
              <a:t>orthographiques</a:t>
            </a:r>
            <a:r>
              <a:rPr lang="it-IT" sz="2400" dirty="0"/>
              <a:t> et </a:t>
            </a:r>
            <a:r>
              <a:rPr lang="it-IT" sz="2400" dirty="0" err="1"/>
              <a:t>syntaxiques</a:t>
            </a:r>
            <a:r>
              <a:rPr lang="it-IT" sz="2400" dirty="0"/>
              <a:t> </a:t>
            </a:r>
            <a:r>
              <a:rPr lang="it-IT" sz="2400" dirty="0" err="1"/>
              <a:t>qu’elle</a:t>
            </a:r>
            <a:r>
              <a:rPr lang="it-IT" sz="2400" dirty="0"/>
              <a:t> </a:t>
            </a:r>
            <a:r>
              <a:rPr lang="it-IT" sz="2400" dirty="0" err="1"/>
              <a:t>induit</a:t>
            </a:r>
            <a:r>
              <a:rPr lang="it-IT" sz="2400" dirty="0"/>
              <a:t> </a:t>
            </a:r>
            <a:r>
              <a:rPr lang="it-IT" sz="2400" dirty="0" err="1"/>
              <a:t>aboutit</a:t>
            </a:r>
            <a:r>
              <a:rPr lang="it-IT" sz="2400" dirty="0"/>
              <a:t> à une langue </a:t>
            </a:r>
            <a:r>
              <a:rPr lang="it-IT" sz="2400" b="1" dirty="0" err="1"/>
              <a:t>désunie</a:t>
            </a:r>
            <a:r>
              <a:rPr lang="it-IT" sz="2400" b="1" dirty="0"/>
              <a:t>, disparate </a:t>
            </a:r>
            <a:r>
              <a:rPr lang="it-IT" sz="2400" b="1" dirty="0" err="1"/>
              <a:t>dans</a:t>
            </a:r>
            <a:r>
              <a:rPr lang="it-IT" sz="2400" b="1" dirty="0"/>
              <a:t> son </a:t>
            </a:r>
            <a:r>
              <a:rPr lang="it-IT" sz="2400" b="1" dirty="0" err="1"/>
              <a:t>expression</a:t>
            </a:r>
            <a:r>
              <a:rPr lang="it-IT" sz="2400" b="1" dirty="0"/>
              <a:t>, </a:t>
            </a:r>
            <a:r>
              <a:rPr lang="it-IT" sz="2400" b="1" dirty="0" err="1"/>
              <a:t>créant</a:t>
            </a:r>
            <a:r>
              <a:rPr lang="it-IT" sz="2400" b="1" dirty="0"/>
              <a:t> une </a:t>
            </a:r>
            <a:r>
              <a:rPr lang="it-IT" sz="2400" b="1" dirty="0" err="1"/>
              <a:t>confusion</a:t>
            </a:r>
            <a:r>
              <a:rPr lang="it-IT" sz="2400" b="1" dirty="0"/>
              <a:t> qui confine à l’</a:t>
            </a:r>
            <a:r>
              <a:rPr lang="it-IT" sz="2400" b="1" dirty="0" err="1"/>
              <a:t>illisibilité</a:t>
            </a:r>
            <a:r>
              <a:rPr lang="it-IT" sz="2400" b="1" dirty="0"/>
              <a:t>. </a:t>
            </a:r>
            <a:r>
              <a:rPr lang="it-IT" sz="2400" dirty="0"/>
              <a:t>On </a:t>
            </a:r>
            <a:r>
              <a:rPr lang="it-IT" sz="2400" dirty="0" err="1"/>
              <a:t>voit</a:t>
            </a:r>
            <a:r>
              <a:rPr lang="it-IT" sz="2400" dirty="0"/>
              <a:t> mal quel est l’</a:t>
            </a:r>
            <a:r>
              <a:rPr lang="it-IT" sz="2400" dirty="0" err="1"/>
              <a:t>objectif</a:t>
            </a:r>
            <a:r>
              <a:rPr lang="it-IT" sz="2400" dirty="0"/>
              <a:t> </a:t>
            </a:r>
            <a:r>
              <a:rPr lang="it-IT" sz="2400" dirty="0" err="1"/>
              <a:t>poursuivi</a:t>
            </a:r>
            <a:r>
              <a:rPr lang="it-IT" sz="2400" dirty="0"/>
              <a:t> et </a:t>
            </a:r>
            <a:r>
              <a:rPr lang="it-IT" sz="2400" dirty="0" err="1"/>
              <a:t>comment</a:t>
            </a:r>
            <a:r>
              <a:rPr lang="it-IT" sz="2400" dirty="0"/>
              <a:t> il </a:t>
            </a:r>
            <a:r>
              <a:rPr lang="it-IT" sz="2400" dirty="0" err="1"/>
              <a:t>pourrait</a:t>
            </a:r>
            <a:r>
              <a:rPr lang="it-IT" sz="2400" dirty="0"/>
              <a:t> </a:t>
            </a:r>
            <a:r>
              <a:rPr lang="it-IT" sz="2400" dirty="0" err="1"/>
              <a:t>surmonter</a:t>
            </a:r>
            <a:r>
              <a:rPr lang="it-IT" sz="2400" dirty="0"/>
              <a:t> </a:t>
            </a:r>
            <a:r>
              <a:rPr lang="it-IT" sz="2400" dirty="0" err="1"/>
              <a:t>les</a:t>
            </a:r>
            <a:r>
              <a:rPr lang="it-IT" sz="2400" dirty="0"/>
              <a:t> </a:t>
            </a:r>
            <a:r>
              <a:rPr lang="it-IT" sz="2400" dirty="0" err="1"/>
              <a:t>obstacles</a:t>
            </a:r>
            <a:r>
              <a:rPr lang="it-IT" sz="2400" dirty="0"/>
              <a:t> </a:t>
            </a:r>
            <a:r>
              <a:rPr lang="it-IT" sz="2400" dirty="0" err="1"/>
              <a:t>pratiques</a:t>
            </a:r>
            <a:r>
              <a:rPr lang="it-IT" sz="2400" dirty="0"/>
              <a:t> d’</a:t>
            </a:r>
            <a:r>
              <a:rPr lang="it-IT" sz="2400" dirty="0" err="1"/>
              <a:t>écriture</a:t>
            </a:r>
            <a:r>
              <a:rPr lang="it-IT" sz="2400" dirty="0"/>
              <a:t>, de </a:t>
            </a:r>
            <a:r>
              <a:rPr lang="it-IT" sz="2400" dirty="0" err="1"/>
              <a:t>lecture</a:t>
            </a:r>
            <a:r>
              <a:rPr lang="it-IT" sz="2400" dirty="0"/>
              <a:t> – </a:t>
            </a:r>
            <a:r>
              <a:rPr lang="it-IT" sz="2400" dirty="0" err="1"/>
              <a:t>visuelle</a:t>
            </a:r>
            <a:r>
              <a:rPr lang="it-IT" sz="2400" dirty="0"/>
              <a:t> </a:t>
            </a:r>
            <a:r>
              <a:rPr lang="it-IT" sz="2400" dirty="0" err="1"/>
              <a:t>ou</a:t>
            </a:r>
            <a:r>
              <a:rPr lang="it-IT" sz="2400" dirty="0"/>
              <a:t> à </a:t>
            </a:r>
            <a:r>
              <a:rPr lang="it-IT" sz="2400" dirty="0" err="1"/>
              <a:t>voix</a:t>
            </a:r>
            <a:r>
              <a:rPr lang="it-IT" sz="2400" dirty="0"/>
              <a:t> haute – et de </a:t>
            </a:r>
            <a:r>
              <a:rPr lang="it-IT" sz="2400" dirty="0" err="1"/>
              <a:t>prononciation</a:t>
            </a:r>
            <a:r>
              <a:rPr lang="it-IT" sz="2400" dirty="0"/>
              <a:t>. Cela </a:t>
            </a:r>
            <a:r>
              <a:rPr lang="it-IT" sz="2400" dirty="0" err="1"/>
              <a:t>alourdirait</a:t>
            </a:r>
            <a:r>
              <a:rPr lang="it-IT" sz="2400" dirty="0"/>
              <a:t> la </a:t>
            </a:r>
            <a:r>
              <a:rPr lang="it-IT" sz="2400" dirty="0" err="1"/>
              <a:t>tâche</a:t>
            </a:r>
            <a:r>
              <a:rPr lang="it-IT" sz="2400" dirty="0"/>
              <a:t> </a:t>
            </a:r>
            <a:r>
              <a:rPr lang="it-IT" sz="2400" dirty="0" err="1"/>
              <a:t>des</a:t>
            </a:r>
            <a:r>
              <a:rPr lang="it-IT" sz="2400" dirty="0"/>
              <a:t> </a:t>
            </a:r>
            <a:r>
              <a:rPr lang="it-IT" sz="2400" dirty="0" err="1"/>
              <a:t>pédagogues</a:t>
            </a:r>
            <a:r>
              <a:rPr lang="it-IT" sz="2400" dirty="0"/>
              <a:t>. Cela </a:t>
            </a:r>
            <a:r>
              <a:rPr lang="it-IT" sz="2400" dirty="0" err="1"/>
              <a:t>compliquerait</a:t>
            </a:r>
            <a:r>
              <a:rPr lang="it-IT" sz="2400" dirty="0"/>
              <a:t> plus </a:t>
            </a:r>
            <a:r>
              <a:rPr lang="it-IT" sz="2400" dirty="0" err="1"/>
              <a:t>encore</a:t>
            </a:r>
            <a:r>
              <a:rPr lang="it-IT" sz="2400" dirty="0"/>
              <a:t> celle </a:t>
            </a:r>
            <a:r>
              <a:rPr lang="it-IT" sz="2400" dirty="0" err="1"/>
              <a:t>des</a:t>
            </a:r>
            <a:r>
              <a:rPr lang="it-IT" sz="2400" dirty="0"/>
              <a:t> </a:t>
            </a:r>
            <a:r>
              <a:rPr lang="it-IT" sz="2400" dirty="0" err="1"/>
              <a:t>lecteurs</a:t>
            </a:r>
            <a:r>
              <a:rPr lang="it-IT" sz="2400" dirty="0"/>
              <a:t>. </a:t>
            </a:r>
          </a:p>
          <a:p>
            <a:endParaRPr lang="fr-CA" sz="2400" dirty="0"/>
          </a:p>
        </p:txBody>
      </p:sp>
    </p:spTree>
    <p:extLst>
      <p:ext uri="{BB962C8B-B14F-4D97-AF65-F5344CB8AC3E}">
        <p14:creationId xmlns:p14="http://schemas.microsoft.com/office/powerpoint/2010/main" val="37573736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a:t>DÉCLARATION de l’ACADÉMIE FRANÇAISE </a:t>
            </a:r>
            <a:r>
              <a:rPr lang="it-IT" sz="2800" dirty="0" err="1"/>
              <a:t>sur</a:t>
            </a:r>
            <a:r>
              <a:rPr lang="it-IT" sz="2800" dirty="0"/>
              <a:t> l'ÉCRITURE dite « INCLUSIVE »</a:t>
            </a:r>
            <a:br>
              <a:rPr lang="it-IT" sz="2800" dirty="0"/>
            </a:br>
            <a:endParaRPr lang="fr-CA" sz="2800" dirty="0"/>
          </a:p>
        </p:txBody>
      </p:sp>
      <p:sp>
        <p:nvSpPr>
          <p:cNvPr id="3" name="Segnaposto contenuto 2"/>
          <p:cNvSpPr>
            <a:spLocks noGrp="1"/>
          </p:cNvSpPr>
          <p:nvPr>
            <p:ph idx="1"/>
          </p:nvPr>
        </p:nvSpPr>
        <p:spPr/>
        <p:txBody>
          <a:bodyPr>
            <a:normAutofit fontScale="92500" lnSpcReduction="10000"/>
          </a:bodyPr>
          <a:lstStyle/>
          <a:p>
            <a:pPr algn="just"/>
            <a:r>
              <a:rPr lang="it-IT" sz="2400" dirty="0"/>
              <a:t>Plus </a:t>
            </a:r>
            <a:r>
              <a:rPr lang="it-IT" sz="2400" dirty="0" err="1"/>
              <a:t>que</a:t>
            </a:r>
            <a:r>
              <a:rPr lang="it-IT" sz="2400" dirty="0"/>
              <a:t> </a:t>
            </a:r>
            <a:r>
              <a:rPr lang="it-IT" sz="2400" dirty="0" err="1"/>
              <a:t>toute</a:t>
            </a:r>
            <a:r>
              <a:rPr lang="it-IT" sz="2400" dirty="0"/>
              <a:t> </a:t>
            </a:r>
            <a:r>
              <a:rPr lang="it-IT" sz="2400" dirty="0" err="1"/>
              <a:t>autre</a:t>
            </a:r>
            <a:r>
              <a:rPr lang="it-IT" sz="2400" dirty="0"/>
              <a:t> </a:t>
            </a:r>
            <a:r>
              <a:rPr lang="it-IT" sz="2400" dirty="0" err="1"/>
              <a:t>institution</a:t>
            </a:r>
            <a:r>
              <a:rPr lang="it-IT" sz="2400" dirty="0"/>
              <a:t>, l’Académie </a:t>
            </a:r>
            <a:r>
              <a:rPr lang="it-IT" sz="2400" dirty="0" err="1"/>
              <a:t>française</a:t>
            </a:r>
            <a:r>
              <a:rPr lang="it-IT" sz="2400" dirty="0"/>
              <a:t> est </a:t>
            </a:r>
            <a:r>
              <a:rPr lang="it-IT" sz="2400" dirty="0" err="1"/>
              <a:t>sensible</a:t>
            </a:r>
            <a:r>
              <a:rPr lang="it-IT" sz="2400" dirty="0"/>
              <a:t> </a:t>
            </a:r>
            <a:r>
              <a:rPr lang="it-IT" sz="2400" dirty="0" err="1"/>
              <a:t>aux</a:t>
            </a:r>
            <a:r>
              <a:rPr lang="it-IT" sz="2400" dirty="0"/>
              <a:t> </a:t>
            </a:r>
            <a:r>
              <a:rPr lang="it-IT" sz="2400" dirty="0" err="1"/>
              <a:t>évolutions</a:t>
            </a:r>
            <a:r>
              <a:rPr lang="it-IT" sz="2400" dirty="0"/>
              <a:t> et </a:t>
            </a:r>
            <a:r>
              <a:rPr lang="it-IT" sz="2400" dirty="0" err="1"/>
              <a:t>aux</a:t>
            </a:r>
            <a:r>
              <a:rPr lang="it-IT" sz="2400" dirty="0"/>
              <a:t> </a:t>
            </a:r>
            <a:r>
              <a:rPr lang="it-IT" sz="2400" dirty="0" err="1"/>
              <a:t>innovations</a:t>
            </a:r>
            <a:r>
              <a:rPr lang="it-IT" sz="2400" dirty="0"/>
              <a:t> de la langue, </a:t>
            </a:r>
            <a:r>
              <a:rPr lang="it-IT" sz="2400" dirty="0" err="1"/>
              <a:t>puisqu’elle</a:t>
            </a:r>
            <a:r>
              <a:rPr lang="it-IT" sz="2400" dirty="0"/>
              <a:t> a pour </a:t>
            </a:r>
            <a:r>
              <a:rPr lang="it-IT" sz="2400" b="1" dirty="0" err="1"/>
              <a:t>mission</a:t>
            </a:r>
            <a:r>
              <a:rPr lang="it-IT" sz="2400" b="1" dirty="0"/>
              <a:t> de </a:t>
            </a:r>
            <a:r>
              <a:rPr lang="it-IT" sz="2400" b="1" dirty="0" err="1"/>
              <a:t>les</a:t>
            </a:r>
            <a:r>
              <a:rPr lang="it-IT" sz="2400" b="1" dirty="0"/>
              <a:t> </a:t>
            </a:r>
            <a:r>
              <a:rPr lang="it-IT" sz="2400" b="1" dirty="0" err="1"/>
              <a:t>codifier</a:t>
            </a:r>
            <a:r>
              <a:rPr lang="it-IT" sz="2400" dirty="0"/>
              <a:t>. En </a:t>
            </a:r>
            <a:r>
              <a:rPr lang="it-IT" sz="2400" dirty="0" err="1"/>
              <a:t>cette</a:t>
            </a:r>
            <a:r>
              <a:rPr lang="it-IT" sz="2400" dirty="0"/>
              <a:t> </a:t>
            </a:r>
            <a:r>
              <a:rPr lang="it-IT" sz="2400" dirty="0" err="1"/>
              <a:t>occasion</a:t>
            </a:r>
            <a:r>
              <a:rPr lang="it-IT" sz="2400" dirty="0"/>
              <a:t>, c’est </a:t>
            </a:r>
            <a:r>
              <a:rPr lang="it-IT" sz="2400" dirty="0" err="1"/>
              <a:t>moins</a:t>
            </a:r>
            <a:r>
              <a:rPr lang="it-IT" sz="2400" dirty="0"/>
              <a:t> en </a:t>
            </a:r>
            <a:r>
              <a:rPr lang="it-IT" sz="2400" dirty="0" err="1"/>
              <a:t>gardienne</a:t>
            </a:r>
            <a:r>
              <a:rPr lang="it-IT" sz="2400" dirty="0"/>
              <a:t> de la norme </a:t>
            </a:r>
            <a:r>
              <a:rPr lang="it-IT" sz="2400" dirty="0" err="1"/>
              <a:t>qu’en</a:t>
            </a:r>
            <a:r>
              <a:rPr lang="it-IT" sz="2400" dirty="0"/>
              <a:t> </a:t>
            </a:r>
            <a:r>
              <a:rPr lang="it-IT" sz="2400" b="1" dirty="0"/>
              <a:t>garante de l’</a:t>
            </a:r>
            <a:r>
              <a:rPr lang="it-IT" sz="2400" b="1" dirty="0" err="1"/>
              <a:t>avenir</a:t>
            </a:r>
            <a:r>
              <a:rPr lang="it-IT" sz="2400" b="1" dirty="0"/>
              <a:t> </a:t>
            </a:r>
            <a:r>
              <a:rPr lang="it-IT" sz="2400" b="1" dirty="0" err="1"/>
              <a:t>qu’elle</a:t>
            </a:r>
            <a:r>
              <a:rPr lang="it-IT" sz="2400" b="1" dirty="0"/>
              <a:t> lance un cri d’</a:t>
            </a:r>
            <a:r>
              <a:rPr lang="it-IT" sz="2400" b="1" dirty="0" err="1"/>
              <a:t>alarme</a:t>
            </a:r>
            <a:r>
              <a:rPr lang="it-IT" sz="2400" b="1" dirty="0"/>
              <a:t> </a:t>
            </a:r>
            <a:r>
              <a:rPr lang="it-IT" sz="2400" dirty="0"/>
              <a:t>: </a:t>
            </a:r>
            <a:r>
              <a:rPr lang="it-IT" sz="2400" dirty="0" err="1"/>
              <a:t>devant</a:t>
            </a:r>
            <a:r>
              <a:rPr lang="it-IT" sz="2400" dirty="0"/>
              <a:t> </a:t>
            </a:r>
            <a:r>
              <a:rPr lang="it-IT" sz="2400" dirty="0" err="1"/>
              <a:t>cette</a:t>
            </a:r>
            <a:r>
              <a:rPr lang="it-IT" sz="2400" dirty="0"/>
              <a:t> </a:t>
            </a:r>
            <a:r>
              <a:rPr lang="it-IT" sz="2400" dirty="0" err="1"/>
              <a:t>aberration</a:t>
            </a:r>
            <a:r>
              <a:rPr lang="it-IT" sz="2400" dirty="0"/>
              <a:t> « inclusive », la langue </a:t>
            </a:r>
            <a:r>
              <a:rPr lang="it-IT" sz="2400" dirty="0" err="1"/>
              <a:t>française</a:t>
            </a:r>
            <a:r>
              <a:rPr lang="it-IT" sz="2400" dirty="0"/>
              <a:t> se </a:t>
            </a:r>
            <a:r>
              <a:rPr lang="it-IT" sz="2400" dirty="0" err="1"/>
              <a:t>trouve</a:t>
            </a:r>
            <a:r>
              <a:rPr lang="it-IT" sz="2400" dirty="0"/>
              <a:t> </a:t>
            </a:r>
            <a:r>
              <a:rPr lang="it-IT" sz="2400" dirty="0" err="1"/>
              <a:t>désormais</a:t>
            </a:r>
            <a:r>
              <a:rPr lang="it-IT" sz="2400" dirty="0"/>
              <a:t> en </a:t>
            </a:r>
            <a:r>
              <a:rPr lang="it-IT" sz="2400" b="1" dirty="0" err="1"/>
              <a:t>péril</a:t>
            </a:r>
            <a:r>
              <a:rPr lang="it-IT" sz="2400" b="1" dirty="0"/>
              <a:t> </a:t>
            </a:r>
            <a:r>
              <a:rPr lang="it-IT" sz="2400" b="1" dirty="0" err="1"/>
              <a:t>mortel</a:t>
            </a:r>
            <a:r>
              <a:rPr lang="it-IT" sz="2400" dirty="0"/>
              <a:t>, ce dont </a:t>
            </a:r>
            <a:r>
              <a:rPr lang="it-IT" sz="2400" dirty="0" err="1"/>
              <a:t>notre</a:t>
            </a:r>
            <a:r>
              <a:rPr lang="it-IT" sz="2400" dirty="0"/>
              <a:t> </a:t>
            </a:r>
            <a:r>
              <a:rPr lang="it-IT" sz="2400" dirty="0" err="1"/>
              <a:t>nation</a:t>
            </a:r>
            <a:r>
              <a:rPr lang="it-IT" sz="2400" dirty="0"/>
              <a:t> est </a:t>
            </a:r>
            <a:r>
              <a:rPr lang="it-IT" sz="2400" dirty="0" err="1"/>
              <a:t>dès</a:t>
            </a:r>
            <a:r>
              <a:rPr lang="it-IT" sz="2400" dirty="0"/>
              <a:t> </a:t>
            </a:r>
            <a:r>
              <a:rPr lang="it-IT" sz="2400" dirty="0" err="1"/>
              <a:t>aujourd’hui</a:t>
            </a:r>
            <a:r>
              <a:rPr lang="it-IT" sz="2400" dirty="0"/>
              <a:t> </a:t>
            </a:r>
            <a:r>
              <a:rPr lang="it-IT" sz="2400" dirty="0" err="1"/>
              <a:t>comptable</a:t>
            </a:r>
            <a:r>
              <a:rPr lang="it-IT" sz="2400" dirty="0"/>
              <a:t> </a:t>
            </a:r>
            <a:r>
              <a:rPr lang="it-IT" sz="2400" dirty="0" err="1"/>
              <a:t>devant</a:t>
            </a:r>
            <a:r>
              <a:rPr lang="it-IT" sz="2400" dirty="0"/>
              <a:t> </a:t>
            </a:r>
            <a:r>
              <a:rPr lang="it-IT" sz="2400" dirty="0" err="1"/>
              <a:t>les</a:t>
            </a:r>
            <a:r>
              <a:rPr lang="it-IT" sz="2400" dirty="0"/>
              <a:t> </a:t>
            </a:r>
            <a:r>
              <a:rPr lang="it-IT" sz="2400" dirty="0" err="1"/>
              <a:t>générations</a:t>
            </a:r>
            <a:r>
              <a:rPr lang="it-IT" sz="2400" dirty="0"/>
              <a:t> </a:t>
            </a:r>
            <a:r>
              <a:rPr lang="it-IT" sz="2400" dirty="0" err="1"/>
              <a:t>futures</a:t>
            </a:r>
            <a:r>
              <a:rPr lang="it-IT" sz="2400" dirty="0"/>
              <a:t>. </a:t>
            </a:r>
          </a:p>
          <a:p>
            <a:pPr algn="just"/>
            <a:r>
              <a:rPr lang="it-IT" sz="2400" dirty="0"/>
              <a:t>Il est </a:t>
            </a:r>
            <a:r>
              <a:rPr lang="it-IT" sz="2400" dirty="0" err="1"/>
              <a:t>déjà</a:t>
            </a:r>
            <a:r>
              <a:rPr lang="it-IT" sz="2400" dirty="0"/>
              <a:t> difficile d’</a:t>
            </a:r>
            <a:r>
              <a:rPr lang="it-IT" sz="2400" dirty="0" err="1"/>
              <a:t>acquérir</a:t>
            </a:r>
            <a:r>
              <a:rPr lang="it-IT" sz="2400" dirty="0"/>
              <a:t> une langue, </a:t>
            </a:r>
            <a:r>
              <a:rPr lang="it-IT" sz="2400" dirty="0" err="1"/>
              <a:t>qu’en</a:t>
            </a:r>
            <a:r>
              <a:rPr lang="it-IT" sz="2400" dirty="0"/>
              <a:t> sera-t-il si l’</a:t>
            </a:r>
            <a:r>
              <a:rPr lang="it-IT" sz="2400" dirty="0" err="1"/>
              <a:t>usage</a:t>
            </a:r>
            <a:r>
              <a:rPr lang="it-IT" sz="2400" dirty="0"/>
              <a:t> y </a:t>
            </a:r>
            <a:r>
              <a:rPr lang="it-IT" sz="2400" dirty="0" err="1"/>
              <a:t>ajoute</a:t>
            </a:r>
            <a:r>
              <a:rPr lang="it-IT" sz="2400" dirty="0"/>
              <a:t> </a:t>
            </a:r>
            <a:r>
              <a:rPr lang="it-IT" sz="2400" dirty="0" err="1"/>
              <a:t>des</a:t>
            </a:r>
            <a:r>
              <a:rPr lang="it-IT" sz="2400" dirty="0"/>
              <a:t> </a:t>
            </a:r>
            <a:r>
              <a:rPr lang="it-IT" sz="2400" dirty="0" err="1"/>
              <a:t>formes</a:t>
            </a:r>
            <a:r>
              <a:rPr lang="it-IT" sz="2400" dirty="0"/>
              <a:t> </a:t>
            </a:r>
            <a:r>
              <a:rPr lang="it-IT" sz="2400" dirty="0" err="1"/>
              <a:t>secondes</a:t>
            </a:r>
            <a:r>
              <a:rPr lang="it-IT" sz="2400" dirty="0"/>
              <a:t> et </a:t>
            </a:r>
            <a:r>
              <a:rPr lang="it-IT" sz="2400" dirty="0" err="1"/>
              <a:t>altérées</a:t>
            </a:r>
            <a:r>
              <a:rPr lang="it-IT" sz="2400" dirty="0"/>
              <a:t> ? </a:t>
            </a:r>
            <a:r>
              <a:rPr lang="it-IT" sz="2400" dirty="0" err="1"/>
              <a:t>Comment</a:t>
            </a:r>
            <a:r>
              <a:rPr lang="it-IT" sz="2400" dirty="0"/>
              <a:t> </a:t>
            </a:r>
            <a:r>
              <a:rPr lang="it-IT" sz="2400" dirty="0" err="1"/>
              <a:t>les</a:t>
            </a:r>
            <a:r>
              <a:rPr lang="it-IT" sz="2400" dirty="0"/>
              <a:t> </a:t>
            </a:r>
            <a:r>
              <a:rPr lang="it-IT" sz="2400" dirty="0" err="1"/>
              <a:t>générations</a:t>
            </a:r>
            <a:r>
              <a:rPr lang="it-IT" sz="2400" dirty="0"/>
              <a:t> à venir </a:t>
            </a:r>
            <a:r>
              <a:rPr lang="it-IT" sz="2400" dirty="0" err="1"/>
              <a:t>pourront-elles</a:t>
            </a:r>
            <a:r>
              <a:rPr lang="it-IT" sz="2400" dirty="0"/>
              <a:t> </a:t>
            </a:r>
            <a:r>
              <a:rPr lang="it-IT" sz="2400" dirty="0" err="1"/>
              <a:t>grandir</a:t>
            </a:r>
            <a:r>
              <a:rPr lang="it-IT" sz="2400" dirty="0"/>
              <a:t> en </a:t>
            </a:r>
            <a:r>
              <a:rPr lang="it-IT" sz="2400" dirty="0" err="1"/>
              <a:t>intimité</a:t>
            </a:r>
            <a:r>
              <a:rPr lang="it-IT" sz="2400" dirty="0"/>
              <a:t> </a:t>
            </a:r>
            <a:r>
              <a:rPr lang="it-IT" sz="2400" dirty="0" err="1"/>
              <a:t>avec</a:t>
            </a:r>
            <a:r>
              <a:rPr lang="it-IT" sz="2400" dirty="0"/>
              <a:t> </a:t>
            </a:r>
            <a:r>
              <a:rPr lang="it-IT" sz="2400" dirty="0" err="1"/>
              <a:t>notre</a:t>
            </a:r>
            <a:r>
              <a:rPr lang="it-IT" sz="2400" dirty="0"/>
              <a:t> </a:t>
            </a:r>
            <a:r>
              <a:rPr lang="it-IT" sz="2400" dirty="0" err="1"/>
              <a:t>patrimoine</a:t>
            </a:r>
            <a:r>
              <a:rPr lang="it-IT" sz="2400" dirty="0"/>
              <a:t> </a:t>
            </a:r>
            <a:r>
              <a:rPr lang="it-IT" sz="2400" dirty="0" err="1"/>
              <a:t>écrit</a:t>
            </a:r>
            <a:r>
              <a:rPr lang="it-IT" sz="2400" dirty="0"/>
              <a:t> ? </a:t>
            </a:r>
            <a:r>
              <a:rPr lang="it-IT" sz="2400" b="1" dirty="0" err="1"/>
              <a:t>Quant</a:t>
            </a:r>
            <a:r>
              <a:rPr lang="it-IT" sz="2400" b="1" dirty="0"/>
              <a:t> </a:t>
            </a:r>
            <a:r>
              <a:rPr lang="it-IT" sz="2400" b="1" dirty="0" err="1"/>
              <a:t>aux</a:t>
            </a:r>
            <a:r>
              <a:rPr lang="it-IT" sz="2400" b="1" dirty="0"/>
              <a:t> </a:t>
            </a:r>
            <a:r>
              <a:rPr lang="it-IT" sz="2400" b="1" dirty="0" err="1"/>
              <a:t>promesses</a:t>
            </a:r>
            <a:r>
              <a:rPr lang="it-IT" sz="2400" b="1" dirty="0"/>
              <a:t> de la </a:t>
            </a:r>
            <a:r>
              <a:rPr lang="it-IT" sz="2400" b="1" dirty="0" err="1"/>
              <a:t>francophonie</a:t>
            </a:r>
            <a:r>
              <a:rPr lang="it-IT" sz="2400" dirty="0"/>
              <a:t>, </a:t>
            </a:r>
            <a:r>
              <a:rPr lang="it-IT" sz="2400" dirty="0" err="1"/>
              <a:t>elles</a:t>
            </a:r>
            <a:r>
              <a:rPr lang="it-IT" sz="2400" dirty="0"/>
              <a:t> </a:t>
            </a:r>
            <a:r>
              <a:rPr lang="it-IT" sz="2400" dirty="0" err="1"/>
              <a:t>seront</a:t>
            </a:r>
            <a:r>
              <a:rPr lang="it-IT" sz="2400" dirty="0"/>
              <a:t> </a:t>
            </a:r>
            <a:r>
              <a:rPr lang="it-IT" sz="2400" dirty="0" err="1"/>
              <a:t>anéanties</a:t>
            </a:r>
            <a:r>
              <a:rPr lang="it-IT" sz="2400" dirty="0"/>
              <a:t> si la langue </a:t>
            </a:r>
            <a:r>
              <a:rPr lang="it-IT" sz="2400" dirty="0" err="1"/>
              <a:t>française</a:t>
            </a:r>
            <a:r>
              <a:rPr lang="it-IT" sz="2400" dirty="0"/>
              <a:t> s’</a:t>
            </a:r>
            <a:r>
              <a:rPr lang="it-IT" sz="2400" dirty="0" err="1"/>
              <a:t>empêche</a:t>
            </a:r>
            <a:r>
              <a:rPr lang="it-IT" sz="2400" dirty="0"/>
              <a:t> elle-</a:t>
            </a:r>
            <a:r>
              <a:rPr lang="it-IT" sz="2400" dirty="0" err="1"/>
              <a:t>même</a:t>
            </a:r>
            <a:r>
              <a:rPr lang="it-IT" sz="2400" dirty="0"/>
              <a:t> par ce </a:t>
            </a:r>
            <a:r>
              <a:rPr lang="it-IT" sz="2400" dirty="0" err="1"/>
              <a:t>redoublement</a:t>
            </a:r>
            <a:r>
              <a:rPr lang="it-IT" sz="2400" dirty="0"/>
              <a:t> de </a:t>
            </a:r>
            <a:r>
              <a:rPr lang="it-IT" sz="2400" dirty="0" err="1"/>
              <a:t>complexité</a:t>
            </a:r>
            <a:r>
              <a:rPr lang="it-IT" sz="2400" dirty="0"/>
              <a:t>, </a:t>
            </a:r>
            <a:r>
              <a:rPr lang="it-IT" sz="2400" b="1" dirty="0" err="1"/>
              <a:t>au</a:t>
            </a:r>
            <a:r>
              <a:rPr lang="it-IT" sz="2400" b="1" dirty="0"/>
              <a:t> </a:t>
            </a:r>
            <a:r>
              <a:rPr lang="it-IT" sz="2400" b="1" dirty="0" err="1"/>
              <a:t>bénéfice</a:t>
            </a:r>
            <a:r>
              <a:rPr lang="it-IT" sz="2400" b="1" dirty="0"/>
              <a:t> d’</a:t>
            </a:r>
            <a:r>
              <a:rPr lang="it-IT" sz="2400" b="1" dirty="0" err="1"/>
              <a:t>autres</a:t>
            </a:r>
            <a:r>
              <a:rPr lang="it-IT" sz="2400" b="1" dirty="0"/>
              <a:t> </a:t>
            </a:r>
            <a:r>
              <a:rPr lang="it-IT" sz="2400" b="1" dirty="0" err="1"/>
              <a:t>langues</a:t>
            </a:r>
            <a:r>
              <a:rPr lang="it-IT" sz="2400" b="1" dirty="0"/>
              <a:t> qui en </a:t>
            </a:r>
            <a:r>
              <a:rPr lang="it-IT" sz="2400" b="1" dirty="0" err="1"/>
              <a:t>tireront</a:t>
            </a:r>
            <a:r>
              <a:rPr lang="it-IT" sz="2400" b="1" dirty="0"/>
              <a:t> profit pour </a:t>
            </a:r>
            <a:r>
              <a:rPr lang="it-IT" sz="2400" b="1" dirty="0" err="1"/>
              <a:t>prévaloir</a:t>
            </a:r>
            <a:r>
              <a:rPr lang="it-IT" sz="2400" b="1" dirty="0"/>
              <a:t> </a:t>
            </a:r>
            <a:r>
              <a:rPr lang="it-IT" sz="2400" b="1" dirty="0" err="1"/>
              <a:t>sur</a:t>
            </a:r>
            <a:r>
              <a:rPr lang="it-IT" sz="2400" b="1" dirty="0"/>
              <a:t> la </a:t>
            </a:r>
            <a:r>
              <a:rPr lang="it-IT" sz="2400" b="1" dirty="0" err="1"/>
              <a:t>planète</a:t>
            </a:r>
            <a:r>
              <a:rPr lang="it-IT" sz="2400" b="1" dirty="0"/>
              <a:t>. </a:t>
            </a:r>
          </a:p>
          <a:p>
            <a:endParaRPr lang="fr-CA" sz="2400" dirty="0"/>
          </a:p>
        </p:txBody>
      </p:sp>
    </p:spTree>
    <p:extLst>
      <p:ext uri="{BB962C8B-B14F-4D97-AF65-F5344CB8AC3E}">
        <p14:creationId xmlns:p14="http://schemas.microsoft.com/office/powerpoint/2010/main" val="4250212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Tournant de l’Académie française en 2019</a:t>
            </a:r>
          </a:p>
        </p:txBody>
      </p:sp>
      <p:sp>
        <p:nvSpPr>
          <p:cNvPr id="3" name="Segnaposto contenuto 2"/>
          <p:cNvSpPr>
            <a:spLocks noGrp="1"/>
          </p:cNvSpPr>
          <p:nvPr>
            <p:ph idx="1"/>
          </p:nvPr>
        </p:nvSpPr>
        <p:spPr/>
        <p:txBody>
          <a:bodyPr>
            <a:normAutofit/>
          </a:bodyPr>
          <a:lstStyle/>
          <a:p>
            <a:r>
              <a:rPr lang="it-IT" sz="2400" dirty="0" err="1"/>
              <a:t>Questions</a:t>
            </a:r>
            <a:r>
              <a:rPr lang="it-IT" sz="2400" dirty="0"/>
              <a:t> de langue :</a:t>
            </a:r>
          </a:p>
          <a:p>
            <a:r>
              <a:rPr lang="it-IT" sz="2400" dirty="0"/>
              <a:t>“</a:t>
            </a:r>
            <a:r>
              <a:rPr lang="it-IT" sz="2400" dirty="0" err="1"/>
              <a:t>Féminisation</a:t>
            </a:r>
            <a:r>
              <a:rPr lang="it-IT" sz="2400" dirty="0"/>
              <a:t>”</a:t>
            </a:r>
          </a:p>
          <a:p>
            <a:pPr algn="just"/>
            <a:r>
              <a:rPr lang="it-IT" sz="2400" dirty="0" err="1"/>
              <a:t>Dans</a:t>
            </a:r>
            <a:r>
              <a:rPr lang="it-IT" sz="2400" dirty="0"/>
              <a:t> sa </a:t>
            </a:r>
            <a:r>
              <a:rPr lang="it-IT" sz="2400" dirty="0" err="1"/>
              <a:t>séance</a:t>
            </a:r>
            <a:r>
              <a:rPr lang="it-IT" sz="2400" dirty="0"/>
              <a:t> </a:t>
            </a:r>
            <a:r>
              <a:rPr lang="it-IT" sz="2400" dirty="0" err="1"/>
              <a:t>du</a:t>
            </a:r>
            <a:r>
              <a:rPr lang="it-IT" sz="2400" dirty="0"/>
              <a:t> </a:t>
            </a:r>
            <a:r>
              <a:rPr lang="it-IT" sz="2400" dirty="0" err="1"/>
              <a:t>jeudi</a:t>
            </a:r>
            <a:r>
              <a:rPr lang="it-IT" sz="2400" dirty="0"/>
              <a:t> 28 </a:t>
            </a:r>
            <a:r>
              <a:rPr lang="it-IT" sz="2400" dirty="0" err="1"/>
              <a:t>février</a:t>
            </a:r>
            <a:r>
              <a:rPr lang="it-IT" sz="2400" dirty="0"/>
              <a:t> 2019, l’Académie </a:t>
            </a:r>
            <a:r>
              <a:rPr lang="it-IT" sz="2400" dirty="0" err="1"/>
              <a:t>française</a:t>
            </a:r>
            <a:r>
              <a:rPr lang="it-IT" sz="2400" dirty="0"/>
              <a:t> a </a:t>
            </a:r>
            <a:r>
              <a:rPr lang="it-IT" sz="2400" dirty="0" err="1"/>
              <a:t>adopté</a:t>
            </a:r>
            <a:r>
              <a:rPr lang="it-IT" sz="2400" dirty="0"/>
              <a:t> </a:t>
            </a:r>
            <a:r>
              <a:rPr lang="it-IT" sz="2400" b="1" dirty="0"/>
              <a:t>à une large </a:t>
            </a:r>
            <a:r>
              <a:rPr lang="it-IT" sz="2400" b="1" dirty="0" err="1"/>
              <a:t>majorité</a:t>
            </a:r>
            <a:r>
              <a:rPr lang="it-IT" sz="2400" b="1" dirty="0"/>
              <a:t> </a:t>
            </a:r>
            <a:r>
              <a:rPr lang="it-IT" sz="2400" dirty="0"/>
              <a:t>le </a:t>
            </a:r>
            <a:r>
              <a:rPr lang="it-IT" sz="2400" dirty="0" err="1"/>
              <a:t>rapport</a:t>
            </a:r>
            <a:r>
              <a:rPr lang="it-IT" sz="2400" dirty="0"/>
              <a:t> </a:t>
            </a:r>
            <a:r>
              <a:rPr lang="it-IT" sz="2400" dirty="0" err="1"/>
              <a:t>sur</a:t>
            </a:r>
            <a:r>
              <a:rPr lang="it-IT" sz="2400" dirty="0"/>
              <a:t> la </a:t>
            </a:r>
            <a:r>
              <a:rPr lang="it-IT" sz="2400" dirty="0" err="1"/>
              <a:t>féminisation</a:t>
            </a:r>
            <a:r>
              <a:rPr lang="it-IT" sz="2400" dirty="0"/>
              <a:t> </a:t>
            </a:r>
            <a:r>
              <a:rPr lang="it-IT" sz="2400" dirty="0" err="1"/>
              <a:t>des</a:t>
            </a:r>
            <a:r>
              <a:rPr lang="it-IT" sz="2400" dirty="0"/>
              <a:t> </a:t>
            </a:r>
            <a:r>
              <a:rPr lang="it-IT" sz="2400" dirty="0" err="1"/>
              <a:t>noms</a:t>
            </a:r>
            <a:r>
              <a:rPr lang="it-IT" sz="2400" dirty="0"/>
              <a:t> de </a:t>
            </a:r>
            <a:r>
              <a:rPr lang="it-IT" sz="2400" dirty="0" err="1"/>
              <a:t>métiers</a:t>
            </a:r>
            <a:r>
              <a:rPr lang="it-IT" sz="2400" dirty="0"/>
              <a:t> et de </a:t>
            </a:r>
            <a:r>
              <a:rPr lang="it-IT" sz="2400" dirty="0" err="1"/>
              <a:t>fonctions</a:t>
            </a:r>
            <a:endParaRPr lang="fr-CA" sz="2400" dirty="0"/>
          </a:p>
        </p:txBody>
      </p:sp>
    </p:spTree>
    <p:extLst>
      <p:ext uri="{BB962C8B-B14F-4D97-AF65-F5344CB8AC3E}">
        <p14:creationId xmlns:p14="http://schemas.microsoft.com/office/powerpoint/2010/main" val="1223523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Déclaration de l’Académie française</a:t>
            </a:r>
            <a:br>
              <a:rPr lang="fr-CA" sz="2800" dirty="0"/>
            </a:br>
            <a:r>
              <a:rPr lang="fr-CA" sz="2800" dirty="0"/>
              <a:t>2019</a:t>
            </a:r>
          </a:p>
        </p:txBody>
      </p:sp>
      <p:sp>
        <p:nvSpPr>
          <p:cNvPr id="3" name="Segnaposto contenuto 2"/>
          <p:cNvSpPr>
            <a:spLocks noGrp="1"/>
          </p:cNvSpPr>
          <p:nvPr>
            <p:ph idx="1"/>
          </p:nvPr>
        </p:nvSpPr>
        <p:spPr/>
        <p:txBody>
          <a:bodyPr>
            <a:normAutofit/>
          </a:bodyPr>
          <a:lstStyle/>
          <a:p>
            <a:pPr algn="just"/>
            <a:r>
              <a:rPr lang="it-IT" sz="2000" dirty="0"/>
              <a:t>Le </a:t>
            </a:r>
            <a:r>
              <a:rPr lang="it-IT" sz="2000" dirty="0" err="1"/>
              <a:t>contexte</a:t>
            </a:r>
            <a:r>
              <a:rPr lang="it-IT" sz="2000" dirty="0"/>
              <a:t> La </a:t>
            </a:r>
            <a:r>
              <a:rPr lang="it-IT" sz="2000" dirty="0" err="1"/>
              <a:t>féminisation</a:t>
            </a:r>
            <a:r>
              <a:rPr lang="it-IT" sz="2000" dirty="0"/>
              <a:t> </a:t>
            </a:r>
            <a:r>
              <a:rPr lang="it-IT" sz="2000" dirty="0" err="1"/>
              <a:t>des</a:t>
            </a:r>
            <a:r>
              <a:rPr lang="it-IT" sz="2000" dirty="0"/>
              <a:t> </a:t>
            </a:r>
            <a:r>
              <a:rPr lang="it-IT" sz="2000" dirty="0" err="1"/>
              <a:t>noms</a:t>
            </a:r>
            <a:r>
              <a:rPr lang="it-IT" sz="2000" dirty="0"/>
              <a:t> de </a:t>
            </a:r>
            <a:r>
              <a:rPr lang="it-IT" sz="2000" dirty="0" err="1"/>
              <a:t>métiers</a:t>
            </a:r>
            <a:r>
              <a:rPr lang="it-IT" sz="2000" dirty="0"/>
              <a:t>, de </a:t>
            </a:r>
            <a:r>
              <a:rPr lang="it-IT" sz="2000" dirty="0" err="1"/>
              <a:t>fonctions</a:t>
            </a:r>
            <a:r>
              <a:rPr lang="it-IT" sz="2000" dirty="0"/>
              <a:t> et </a:t>
            </a:r>
            <a:r>
              <a:rPr lang="it-IT" sz="2000" dirty="0" err="1"/>
              <a:t>des</a:t>
            </a:r>
            <a:r>
              <a:rPr lang="it-IT" sz="2000" dirty="0"/>
              <a:t> </a:t>
            </a:r>
            <a:r>
              <a:rPr lang="it-IT" sz="2000" dirty="0" err="1"/>
              <a:t>titres</a:t>
            </a:r>
            <a:r>
              <a:rPr lang="it-IT" sz="2000" dirty="0"/>
              <a:t> </a:t>
            </a:r>
            <a:r>
              <a:rPr lang="it-IT" sz="2000" dirty="0" err="1"/>
              <a:t>soulève</a:t>
            </a:r>
            <a:r>
              <a:rPr lang="it-IT" sz="2000" dirty="0"/>
              <a:t> </a:t>
            </a:r>
            <a:r>
              <a:rPr lang="it-IT" sz="2000" dirty="0" err="1"/>
              <a:t>diverses</a:t>
            </a:r>
            <a:r>
              <a:rPr lang="it-IT" sz="2000" dirty="0"/>
              <a:t> </a:t>
            </a:r>
            <a:r>
              <a:rPr lang="it-IT" sz="2000" dirty="0" err="1"/>
              <a:t>questions</a:t>
            </a:r>
            <a:r>
              <a:rPr lang="it-IT" sz="2000" dirty="0"/>
              <a:t> en </a:t>
            </a:r>
            <a:r>
              <a:rPr lang="it-IT" sz="2000" dirty="0" err="1"/>
              <a:t>raison</a:t>
            </a:r>
            <a:r>
              <a:rPr lang="it-IT" sz="2000" dirty="0"/>
              <a:t> </a:t>
            </a:r>
            <a:r>
              <a:rPr lang="it-IT" sz="2000" dirty="0" err="1"/>
              <a:t>du</a:t>
            </a:r>
            <a:r>
              <a:rPr lang="it-IT" sz="2000" dirty="0"/>
              <a:t> </a:t>
            </a:r>
            <a:r>
              <a:rPr lang="it-IT" sz="2000" dirty="0" err="1"/>
              <a:t>décalage</a:t>
            </a:r>
            <a:r>
              <a:rPr lang="it-IT" sz="2000" dirty="0"/>
              <a:t> </a:t>
            </a:r>
            <a:r>
              <a:rPr lang="it-IT" sz="2000" dirty="0" err="1"/>
              <a:t>que</a:t>
            </a:r>
            <a:r>
              <a:rPr lang="it-IT" sz="2000" dirty="0"/>
              <a:t> l’on </a:t>
            </a:r>
            <a:r>
              <a:rPr lang="it-IT" sz="2000" dirty="0" err="1"/>
              <a:t>observe</a:t>
            </a:r>
            <a:r>
              <a:rPr lang="it-IT" sz="2000" dirty="0"/>
              <a:t> </a:t>
            </a:r>
            <a:r>
              <a:rPr lang="it-IT" sz="2000" dirty="0" err="1"/>
              <a:t>entre</a:t>
            </a:r>
            <a:r>
              <a:rPr lang="it-IT" sz="2000" dirty="0"/>
              <a:t> </a:t>
            </a:r>
            <a:r>
              <a:rPr lang="it-IT" sz="2000" dirty="0" err="1"/>
              <a:t>les</a:t>
            </a:r>
            <a:r>
              <a:rPr lang="it-IT" sz="2000" dirty="0"/>
              <a:t> </a:t>
            </a:r>
            <a:r>
              <a:rPr lang="it-IT" sz="2000" dirty="0" err="1"/>
              <a:t>réalités</a:t>
            </a:r>
            <a:r>
              <a:rPr lang="it-IT" sz="2000" dirty="0"/>
              <a:t> </a:t>
            </a:r>
            <a:r>
              <a:rPr lang="it-IT" sz="2000" dirty="0" err="1"/>
              <a:t>sociales</a:t>
            </a:r>
            <a:r>
              <a:rPr lang="it-IT" sz="2000" dirty="0"/>
              <a:t> et </a:t>
            </a:r>
            <a:r>
              <a:rPr lang="it-IT" sz="2000" dirty="0" err="1"/>
              <a:t>leur</a:t>
            </a:r>
            <a:r>
              <a:rPr lang="it-IT" sz="2000" dirty="0"/>
              <a:t> </a:t>
            </a:r>
            <a:r>
              <a:rPr lang="it-IT" sz="2000" dirty="0" err="1"/>
              <a:t>traduction</a:t>
            </a:r>
            <a:r>
              <a:rPr lang="it-IT" sz="2000" dirty="0"/>
              <a:t> </a:t>
            </a:r>
            <a:r>
              <a:rPr lang="it-IT" sz="2000" dirty="0" err="1"/>
              <a:t>dans</a:t>
            </a:r>
            <a:r>
              <a:rPr lang="it-IT" sz="2000" dirty="0"/>
              <a:t> le </a:t>
            </a:r>
            <a:r>
              <a:rPr lang="it-IT" sz="2000" dirty="0" err="1"/>
              <a:t>langage</a:t>
            </a:r>
            <a:r>
              <a:rPr lang="it-IT" sz="2000" dirty="0"/>
              <a:t>, et </a:t>
            </a:r>
            <a:r>
              <a:rPr lang="it-IT" sz="2000" dirty="0" err="1"/>
              <a:t>les</a:t>
            </a:r>
            <a:r>
              <a:rPr lang="it-IT" sz="2000" dirty="0"/>
              <a:t> </a:t>
            </a:r>
            <a:r>
              <a:rPr lang="it-IT" sz="2000" dirty="0" err="1"/>
              <a:t>tentatives</a:t>
            </a:r>
            <a:r>
              <a:rPr lang="it-IT" sz="2000" dirty="0"/>
              <a:t> </a:t>
            </a:r>
            <a:r>
              <a:rPr lang="it-IT" sz="2000" dirty="0" err="1"/>
              <a:t>visant</a:t>
            </a:r>
            <a:r>
              <a:rPr lang="it-IT" sz="2000" dirty="0"/>
              <a:t> à la </a:t>
            </a:r>
            <a:r>
              <a:rPr lang="it-IT" sz="2000" dirty="0" err="1"/>
              <a:t>réduction</a:t>
            </a:r>
            <a:r>
              <a:rPr lang="it-IT" sz="2000" dirty="0"/>
              <a:t> de </a:t>
            </a:r>
            <a:r>
              <a:rPr lang="it-IT" sz="2000" dirty="0" err="1"/>
              <a:t>cet</a:t>
            </a:r>
            <a:r>
              <a:rPr lang="it-IT" sz="2000" dirty="0"/>
              <a:t> </a:t>
            </a:r>
            <a:r>
              <a:rPr lang="it-IT" sz="2000" dirty="0" err="1"/>
              <a:t>écart</a:t>
            </a:r>
            <a:r>
              <a:rPr lang="it-IT" sz="2000" dirty="0"/>
              <a:t>. En ce </a:t>
            </a:r>
            <a:r>
              <a:rPr lang="it-IT" sz="2000" dirty="0" err="1"/>
              <a:t>début</a:t>
            </a:r>
            <a:r>
              <a:rPr lang="it-IT" sz="2000" dirty="0"/>
              <a:t> de </a:t>
            </a:r>
            <a:r>
              <a:rPr lang="it-IT" sz="2000" dirty="0" err="1"/>
              <a:t>XXIe</a:t>
            </a:r>
            <a:r>
              <a:rPr lang="it-IT" sz="2000" dirty="0"/>
              <a:t> </a:t>
            </a:r>
            <a:r>
              <a:rPr lang="it-IT" sz="2000" dirty="0" err="1"/>
              <a:t>siècle</a:t>
            </a:r>
            <a:r>
              <a:rPr lang="it-IT" sz="2000" dirty="0"/>
              <a:t>, </a:t>
            </a:r>
            <a:r>
              <a:rPr lang="it-IT" sz="2000" dirty="0" err="1"/>
              <a:t>tous</a:t>
            </a:r>
            <a:r>
              <a:rPr lang="it-IT" sz="2000" dirty="0"/>
              <a:t> </a:t>
            </a:r>
            <a:r>
              <a:rPr lang="it-IT" sz="2000" dirty="0" err="1"/>
              <a:t>les</a:t>
            </a:r>
            <a:r>
              <a:rPr lang="it-IT" sz="2000" dirty="0"/>
              <a:t> </a:t>
            </a:r>
            <a:r>
              <a:rPr lang="it-IT" sz="2000" dirty="0" err="1"/>
              <a:t>pays</a:t>
            </a:r>
            <a:r>
              <a:rPr lang="it-IT" sz="2000" dirty="0"/>
              <a:t> </a:t>
            </a:r>
            <a:r>
              <a:rPr lang="it-IT" sz="2000" dirty="0" err="1"/>
              <a:t>du</a:t>
            </a:r>
            <a:r>
              <a:rPr lang="it-IT" sz="2000" dirty="0"/>
              <a:t> monde, et en </a:t>
            </a:r>
            <a:r>
              <a:rPr lang="it-IT" sz="2000" dirty="0" err="1"/>
              <a:t>particulier</a:t>
            </a:r>
            <a:r>
              <a:rPr lang="it-IT" sz="2000" dirty="0"/>
              <a:t> la France et </a:t>
            </a:r>
            <a:r>
              <a:rPr lang="it-IT" sz="2000" dirty="0" err="1"/>
              <a:t>les</a:t>
            </a:r>
            <a:r>
              <a:rPr lang="it-IT" sz="2000" dirty="0"/>
              <a:t> </a:t>
            </a:r>
            <a:r>
              <a:rPr lang="it-IT" sz="2000" dirty="0" err="1"/>
              <a:t>autres</a:t>
            </a:r>
            <a:r>
              <a:rPr lang="it-IT" sz="2000" dirty="0"/>
              <a:t> </a:t>
            </a:r>
            <a:r>
              <a:rPr lang="it-IT" sz="2000" dirty="0" err="1"/>
              <a:t>pays</a:t>
            </a:r>
            <a:r>
              <a:rPr lang="it-IT" sz="2000" dirty="0"/>
              <a:t> </a:t>
            </a:r>
            <a:r>
              <a:rPr lang="it-IT" sz="2000" dirty="0" err="1"/>
              <a:t>entièrement</a:t>
            </a:r>
            <a:r>
              <a:rPr lang="it-IT" sz="2000" dirty="0"/>
              <a:t> </a:t>
            </a:r>
            <a:r>
              <a:rPr lang="it-IT" sz="2000" dirty="0" err="1"/>
              <a:t>ou</a:t>
            </a:r>
            <a:r>
              <a:rPr lang="it-IT" sz="2000" dirty="0"/>
              <a:t> en </a:t>
            </a:r>
            <a:r>
              <a:rPr lang="it-IT" sz="2000" dirty="0" err="1"/>
              <a:t>partie</a:t>
            </a:r>
            <a:r>
              <a:rPr lang="it-IT" sz="2000" dirty="0"/>
              <a:t> de langue </a:t>
            </a:r>
            <a:r>
              <a:rPr lang="it-IT" sz="2000" dirty="0" err="1"/>
              <a:t>française</a:t>
            </a:r>
            <a:r>
              <a:rPr lang="it-IT" sz="2000" dirty="0"/>
              <a:t>, </a:t>
            </a:r>
            <a:r>
              <a:rPr lang="it-IT" sz="2000" b="1" dirty="0" err="1"/>
              <a:t>connaissent</a:t>
            </a:r>
            <a:r>
              <a:rPr lang="it-IT" sz="2000" b="1" dirty="0"/>
              <a:t> une </a:t>
            </a:r>
            <a:r>
              <a:rPr lang="it-IT" sz="2000" b="1" dirty="0" err="1"/>
              <a:t>évolution</a:t>
            </a:r>
            <a:r>
              <a:rPr lang="it-IT" sz="2000" b="1" dirty="0"/>
              <a:t> rapide et </a:t>
            </a:r>
            <a:r>
              <a:rPr lang="it-IT" sz="2000" b="1" dirty="0" err="1"/>
              <a:t>générale</a:t>
            </a:r>
            <a:r>
              <a:rPr lang="it-IT" sz="2000" b="1" dirty="0"/>
              <a:t> de la </a:t>
            </a:r>
            <a:r>
              <a:rPr lang="it-IT" sz="2000" b="1" dirty="0" err="1"/>
              <a:t>place</a:t>
            </a:r>
            <a:r>
              <a:rPr lang="it-IT" sz="2000" b="1" dirty="0"/>
              <a:t> </a:t>
            </a:r>
            <a:r>
              <a:rPr lang="it-IT" sz="2000" b="1" dirty="0" err="1"/>
              <a:t>qu’occupent</a:t>
            </a:r>
            <a:r>
              <a:rPr lang="it-IT" sz="2000" b="1" dirty="0"/>
              <a:t> </a:t>
            </a:r>
            <a:r>
              <a:rPr lang="it-IT" sz="2000" b="1" dirty="0" err="1"/>
              <a:t>les</a:t>
            </a:r>
            <a:r>
              <a:rPr lang="it-IT" sz="2000" b="1" dirty="0"/>
              <a:t> femmes </a:t>
            </a:r>
            <a:r>
              <a:rPr lang="it-IT" sz="2000" b="1" dirty="0" err="1"/>
              <a:t>dans</a:t>
            </a:r>
            <a:r>
              <a:rPr lang="it-IT" sz="2000" b="1" dirty="0"/>
              <a:t> la </a:t>
            </a:r>
            <a:r>
              <a:rPr lang="it-IT" sz="2000" b="1" dirty="0" err="1"/>
              <a:t>société</a:t>
            </a:r>
            <a:r>
              <a:rPr lang="it-IT" sz="2000" dirty="0"/>
              <a:t>, de la </a:t>
            </a:r>
            <a:r>
              <a:rPr lang="it-IT" sz="2000" dirty="0" err="1"/>
              <a:t>carrière</a:t>
            </a:r>
            <a:r>
              <a:rPr lang="it-IT" sz="2000" dirty="0"/>
              <a:t> </a:t>
            </a:r>
            <a:r>
              <a:rPr lang="it-IT" sz="2000" dirty="0" err="1"/>
              <a:t>professionnelle</a:t>
            </a:r>
            <a:r>
              <a:rPr lang="it-IT" sz="2000" dirty="0"/>
              <a:t> qui s’</a:t>
            </a:r>
            <a:r>
              <a:rPr lang="it-IT" sz="2000" dirty="0" err="1"/>
              <a:t>ouvre</a:t>
            </a:r>
            <a:r>
              <a:rPr lang="it-IT" sz="2000" dirty="0"/>
              <a:t> à </a:t>
            </a:r>
            <a:r>
              <a:rPr lang="it-IT" sz="2000" dirty="0" err="1"/>
              <a:t>elles</a:t>
            </a:r>
            <a:r>
              <a:rPr lang="it-IT" sz="2000" dirty="0"/>
              <a:t>, </a:t>
            </a:r>
            <a:r>
              <a:rPr lang="it-IT" sz="2000" dirty="0" err="1"/>
              <a:t>des</a:t>
            </a:r>
            <a:r>
              <a:rPr lang="it-IT" sz="2000" dirty="0"/>
              <a:t> </a:t>
            </a:r>
            <a:r>
              <a:rPr lang="it-IT" sz="2000" dirty="0" err="1"/>
              <a:t>métiers</a:t>
            </a:r>
            <a:r>
              <a:rPr lang="it-IT" sz="2000" dirty="0"/>
              <a:t> et </a:t>
            </a:r>
            <a:r>
              <a:rPr lang="it-IT" sz="2000" dirty="0" err="1"/>
              <a:t>des</a:t>
            </a:r>
            <a:r>
              <a:rPr lang="it-IT" sz="2000" dirty="0"/>
              <a:t> </a:t>
            </a:r>
            <a:r>
              <a:rPr lang="it-IT" sz="2000" dirty="0" err="1"/>
              <a:t>fonctions</a:t>
            </a:r>
            <a:r>
              <a:rPr lang="it-IT" sz="2000" dirty="0"/>
              <a:t> </a:t>
            </a:r>
            <a:r>
              <a:rPr lang="it-IT" sz="2000" dirty="0" err="1"/>
              <a:t>auxquels</a:t>
            </a:r>
            <a:r>
              <a:rPr lang="it-IT" sz="2000" dirty="0"/>
              <a:t> </a:t>
            </a:r>
            <a:r>
              <a:rPr lang="it-IT" sz="2000" dirty="0" err="1"/>
              <a:t>elles</a:t>
            </a:r>
            <a:r>
              <a:rPr lang="it-IT" sz="2000" dirty="0"/>
              <a:t> </a:t>
            </a:r>
            <a:r>
              <a:rPr lang="it-IT" sz="2000" dirty="0" err="1"/>
              <a:t>accèdent</a:t>
            </a:r>
            <a:r>
              <a:rPr lang="it-IT" sz="2000" dirty="0"/>
              <a:t> sans </a:t>
            </a:r>
            <a:r>
              <a:rPr lang="it-IT" sz="2000" dirty="0" err="1"/>
              <a:t>que</a:t>
            </a:r>
            <a:r>
              <a:rPr lang="it-IT" sz="2000" dirty="0"/>
              <a:t> l’</a:t>
            </a:r>
            <a:r>
              <a:rPr lang="it-IT" sz="2000" dirty="0" err="1"/>
              <a:t>appellation</a:t>
            </a:r>
            <a:r>
              <a:rPr lang="it-IT" sz="2000" dirty="0"/>
              <a:t> </a:t>
            </a:r>
            <a:r>
              <a:rPr lang="it-IT" sz="2000" dirty="0" err="1"/>
              <a:t>correspondant</a:t>
            </a:r>
            <a:r>
              <a:rPr lang="it-IT" sz="2000" dirty="0"/>
              <a:t> à </a:t>
            </a:r>
            <a:r>
              <a:rPr lang="it-IT" sz="2000" dirty="0" err="1"/>
              <a:t>leur</a:t>
            </a:r>
            <a:r>
              <a:rPr lang="it-IT" sz="2000" dirty="0"/>
              <a:t> </a:t>
            </a:r>
            <a:r>
              <a:rPr lang="it-IT" sz="2000" dirty="0" err="1"/>
              <a:t>activité</a:t>
            </a:r>
            <a:r>
              <a:rPr lang="it-IT" sz="2000" dirty="0"/>
              <a:t> et à </a:t>
            </a:r>
            <a:r>
              <a:rPr lang="it-IT" sz="2000" dirty="0" err="1"/>
              <a:t>leur</a:t>
            </a:r>
            <a:r>
              <a:rPr lang="it-IT" sz="2000" dirty="0"/>
              <a:t> </a:t>
            </a:r>
            <a:r>
              <a:rPr lang="it-IT" sz="2000" dirty="0" err="1"/>
              <a:t>rôle</a:t>
            </a:r>
            <a:r>
              <a:rPr lang="it-IT" sz="2000" dirty="0"/>
              <a:t> </a:t>
            </a:r>
            <a:r>
              <a:rPr lang="it-IT" sz="2000" dirty="0" err="1"/>
              <a:t>réponde</a:t>
            </a:r>
            <a:r>
              <a:rPr lang="it-IT" sz="2000" dirty="0"/>
              <a:t> </a:t>
            </a:r>
            <a:r>
              <a:rPr lang="it-IT" sz="2000" dirty="0" err="1"/>
              <a:t>pleinement</a:t>
            </a:r>
            <a:r>
              <a:rPr lang="it-IT" sz="2000" dirty="0"/>
              <a:t> à </a:t>
            </a:r>
            <a:r>
              <a:rPr lang="it-IT" sz="2000" dirty="0" err="1"/>
              <a:t>cette</a:t>
            </a:r>
            <a:r>
              <a:rPr lang="it-IT" sz="2000" dirty="0"/>
              <a:t> situation nouvelle. Il en </a:t>
            </a:r>
            <a:r>
              <a:rPr lang="it-IT" sz="2000" dirty="0" err="1"/>
              <a:t>résulte</a:t>
            </a:r>
            <a:r>
              <a:rPr lang="it-IT" sz="2000" dirty="0"/>
              <a:t> une attente de la part d’un </a:t>
            </a:r>
            <a:r>
              <a:rPr lang="it-IT" sz="2000" dirty="0" err="1"/>
              <a:t>nombre</a:t>
            </a:r>
            <a:r>
              <a:rPr lang="it-IT" sz="2000" dirty="0"/>
              <a:t> croissant de femmes, qui </a:t>
            </a:r>
            <a:r>
              <a:rPr lang="it-IT" sz="2000" dirty="0" err="1"/>
              <a:t>souhaitent</a:t>
            </a:r>
            <a:r>
              <a:rPr lang="it-IT" sz="2000" dirty="0"/>
              <a:t> </a:t>
            </a:r>
            <a:r>
              <a:rPr lang="it-IT" sz="2000" dirty="0" err="1"/>
              <a:t>voir</a:t>
            </a:r>
            <a:r>
              <a:rPr lang="it-IT" sz="2000" dirty="0"/>
              <a:t> </a:t>
            </a:r>
            <a:r>
              <a:rPr lang="it-IT" sz="2000" dirty="0" err="1"/>
              <a:t>nommer</a:t>
            </a:r>
            <a:r>
              <a:rPr lang="it-IT" sz="2000" dirty="0"/>
              <a:t> </a:t>
            </a:r>
            <a:r>
              <a:rPr lang="it-IT" sz="2000" dirty="0" err="1"/>
              <a:t>au</a:t>
            </a:r>
            <a:r>
              <a:rPr lang="it-IT" sz="2000" dirty="0"/>
              <a:t> </a:t>
            </a:r>
            <a:r>
              <a:rPr lang="it-IT" sz="2000" dirty="0" err="1"/>
              <a:t>féminin</a:t>
            </a:r>
            <a:r>
              <a:rPr lang="it-IT" sz="2000" dirty="0"/>
              <a:t> la </a:t>
            </a:r>
            <a:r>
              <a:rPr lang="it-IT" sz="2000" dirty="0" err="1"/>
              <a:t>profession</a:t>
            </a:r>
            <a:r>
              <a:rPr lang="it-IT" sz="2000" dirty="0"/>
              <a:t> </a:t>
            </a:r>
            <a:r>
              <a:rPr lang="it-IT" sz="2000" dirty="0" err="1"/>
              <a:t>ou</a:t>
            </a:r>
            <a:r>
              <a:rPr lang="it-IT" sz="2000" dirty="0"/>
              <a:t> la </a:t>
            </a:r>
            <a:r>
              <a:rPr lang="it-IT" sz="2000" dirty="0" err="1"/>
              <a:t>charge</a:t>
            </a:r>
            <a:r>
              <a:rPr lang="it-IT" sz="2000" dirty="0"/>
              <a:t> </a:t>
            </a:r>
            <a:r>
              <a:rPr lang="it-IT" sz="2000" dirty="0" err="1"/>
              <a:t>qu’elles</a:t>
            </a:r>
            <a:r>
              <a:rPr lang="it-IT" sz="2000" dirty="0"/>
              <a:t> </a:t>
            </a:r>
            <a:r>
              <a:rPr lang="it-IT" sz="2000" dirty="0" err="1"/>
              <a:t>exercent</a:t>
            </a:r>
            <a:r>
              <a:rPr lang="it-IT" sz="2000" dirty="0"/>
              <a:t>, et qui </a:t>
            </a:r>
            <a:r>
              <a:rPr lang="it-IT" sz="2000" dirty="0" err="1"/>
              <a:t>aspirent</a:t>
            </a:r>
            <a:r>
              <a:rPr lang="it-IT" sz="2000" dirty="0"/>
              <a:t> à </a:t>
            </a:r>
            <a:r>
              <a:rPr lang="it-IT" sz="2000" dirty="0" err="1"/>
              <a:t>voir</a:t>
            </a:r>
            <a:r>
              <a:rPr lang="it-IT" sz="2000" dirty="0"/>
              <a:t> </a:t>
            </a:r>
            <a:r>
              <a:rPr lang="it-IT" sz="2000" dirty="0" err="1"/>
              <a:t>combler</a:t>
            </a:r>
            <a:r>
              <a:rPr lang="it-IT" sz="2000" dirty="0"/>
              <a:t> ce </a:t>
            </a:r>
            <a:r>
              <a:rPr lang="it-IT" sz="2000" dirty="0" err="1"/>
              <a:t>qu’elles</a:t>
            </a:r>
            <a:r>
              <a:rPr lang="it-IT" sz="2000" dirty="0"/>
              <a:t> </a:t>
            </a:r>
            <a:r>
              <a:rPr lang="it-IT" sz="2000" dirty="0" err="1"/>
              <a:t>ressentent</a:t>
            </a:r>
            <a:r>
              <a:rPr lang="it-IT" sz="2000" dirty="0"/>
              <a:t> </a:t>
            </a:r>
            <a:r>
              <a:rPr lang="it-IT" sz="2000" dirty="0" err="1"/>
              <a:t>comme</a:t>
            </a:r>
            <a:r>
              <a:rPr lang="it-IT" sz="2000" dirty="0"/>
              <a:t> une </a:t>
            </a:r>
            <a:r>
              <a:rPr lang="it-IT" sz="2000" b="1" dirty="0"/>
              <a:t>lacune de la langue.</a:t>
            </a:r>
            <a:endParaRPr lang="fr-CA" sz="2000" b="1" dirty="0"/>
          </a:p>
        </p:txBody>
      </p:sp>
    </p:spTree>
    <p:extLst>
      <p:ext uri="{BB962C8B-B14F-4D97-AF65-F5344CB8AC3E}">
        <p14:creationId xmlns:p14="http://schemas.microsoft.com/office/powerpoint/2010/main" val="24250681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Déclaration de l’Académie française</a:t>
            </a:r>
            <a:br>
              <a:rPr lang="fr-CA" sz="2800" dirty="0"/>
            </a:br>
            <a:r>
              <a:rPr lang="fr-CA" sz="2800" dirty="0"/>
              <a:t>2019</a:t>
            </a:r>
          </a:p>
        </p:txBody>
      </p:sp>
      <p:sp>
        <p:nvSpPr>
          <p:cNvPr id="3" name="Segnaposto contenuto 2"/>
          <p:cNvSpPr>
            <a:spLocks noGrp="1"/>
          </p:cNvSpPr>
          <p:nvPr>
            <p:ph idx="1"/>
          </p:nvPr>
        </p:nvSpPr>
        <p:spPr/>
        <p:txBody>
          <a:bodyPr>
            <a:normAutofit/>
          </a:bodyPr>
          <a:lstStyle/>
          <a:p>
            <a:pPr algn="just"/>
            <a:r>
              <a:rPr lang="it-IT" sz="2400" dirty="0"/>
              <a:t>la </a:t>
            </a:r>
            <a:r>
              <a:rPr lang="it-IT" sz="2400" dirty="0" err="1"/>
              <a:t>commission</a:t>
            </a:r>
            <a:r>
              <a:rPr lang="it-IT" sz="2400" dirty="0"/>
              <a:t> s’est </a:t>
            </a:r>
            <a:r>
              <a:rPr lang="it-IT" sz="2400" dirty="0" err="1"/>
              <a:t>conformée</a:t>
            </a:r>
            <a:r>
              <a:rPr lang="it-IT" sz="2400" dirty="0"/>
              <a:t> </a:t>
            </a:r>
            <a:r>
              <a:rPr lang="it-IT" sz="2400" dirty="0" err="1"/>
              <a:t>aux</a:t>
            </a:r>
            <a:r>
              <a:rPr lang="it-IT" sz="2400" dirty="0"/>
              <a:t> </a:t>
            </a:r>
            <a:r>
              <a:rPr lang="it-IT" sz="2400" dirty="0" err="1"/>
              <a:t>méthodes</a:t>
            </a:r>
            <a:r>
              <a:rPr lang="it-IT" sz="2400" dirty="0"/>
              <a:t> </a:t>
            </a:r>
            <a:r>
              <a:rPr lang="it-IT" sz="2400" dirty="0" err="1"/>
              <a:t>éprouvées</a:t>
            </a:r>
            <a:r>
              <a:rPr lang="it-IT" sz="2400" dirty="0"/>
              <a:t> à l’Académie, qui a </a:t>
            </a:r>
            <a:r>
              <a:rPr lang="it-IT" sz="2400" dirty="0" err="1"/>
              <a:t>toujours</a:t>
            </a:r>
            <a:r>
              <a:rPr lang="it-IT" sz="2400" dirty="0"/>
              <a:t> </a:t>
            </a:r>
            <a:r>
              <a:rPr lang="it-IT" sz="2400" dirty="0" err="1"/>
              <a:t>fondé</a:t>
            </a:r>
            <a:r>
              <a:rPr lang="it-IT" sz="2400" dirty="0"/>
              <a:t> </a:t>
            </a:r>
            <a:r>
              <a:rPr lang="it-IT" sz="2400" dirty="0" err="1"/>
              <a:t>ses</a:t>
            </a:r>
            <a:r>
              <a:rPr lang="it-IT" sz="2400" dirty="0"/>
              <a:t> </a:t>
            </a:r>
            <a:r>
              <a:rPr lang="it-IT" sz="2400" dirty="0" err="1"/>
              <a:t>recommandations</a:t>
            </a:r>
            <a:r>
              <a:rPr lang="it-IT" sz="2400" dirty="0"/>
              <a:t> </a:t>
            </a:r>
            <a:r>
              <a:rPr lang="it-IT" sz="2400" dirty="0" err="1"/>
              <a:t>sur</a:t>
            </a:r>
            <a:r>
              <a:rPr lang="it-IT" sz="2400" dirty="0"/>
              <a:t> le </a:t>
            </a:r>
            <a:r>
              <a:rPr lang="it-IT" sz="2400" b="1" dirty="0"/>
              <a:t>«bon </a:t>
            </a:r>
            <a:r>
              <a:rPr lang="it-IT" sz="2400" b="1" dirty="0" err="1"/>
              <a:t>usage</a:t>
            </a:r>
            <a:r>
              <a:rPr lang="it-IT" sz="2400" b="1" dirty="0"/>
              <a:t>» </a:t>
            </a:r>
            <a:r>
              <a:rPr lang="it-IT" sz="2400" dirty="0"/>
              <a:t>dont elle est la </a:t>
            </a:r>
            <a:r>
              <a:rPr lang="it-IT" sz="2400" dirty="0" err="1"/>
              <a:t>gardienne</a:t>
            </a:r>
            <a:r>
              <a:rPr lang="it-IT" sz="2400" dirty="0"/>
              <a:t>, ce qui </a:t>
            </a:r>
            <a:r>
              <a:rPr lang="it-IT" sz="2400" dirty="0" err="1"/>
              <a:t>implique</a:t>
            </a:r>
            <a:r>
              <a:rPr lang="it-IT" sz="2400" dirty="0"/>
              <a:t>, non </a:t>
            </a:r>
            <a:r>
              <a:rPr lang="it-IT" sz="2400" dirty="0" err="1"/>
              <a:t>pas</a:t>
            </a:r>
            <a:r>
              <a:rPr lang="it-IT" sz="2400" dirty="0"/>
              <a:t> d’</a:t>
            </a:r>
            <a:r>
              <a:rPr lang="it-IT" sz="2400" dirty="0" err="1"/>
              <a:t>avaliser</a:t>
            </a:r>
            <a:r>
              <a:rPr lang="it-IT" sz="2400" dirty="0"/>
              <a:t> </a:t>
            </a:r>
            <a:r>
              <a:rPr lang="it-IT" sz="2400" dirty="0" err="1"/>
              <a:t>tous</a:t>
            </a:r>
            <a:r>
              <a:rPr lang="it-IT" sz="2400" dirty="0"/>
              <a:t> </a:t>
            </a:r>
            <a:r>
              <a:rPr lang="it-IT" sz="2400" dirty="0" err="1"/>
              <a:t>les</a:t>
            </a:r>
            <a:r>
              <a:rPr lang="it-IT" sz="2400" dirty="0"/>
              <a:t> </a:t>
            </a:r>
            <a:r>
              <a:rPr lang="it-IT" sz="2400" dirty="0" err="1"/>
              <a:t>usages</a:t>
            </a:r>
            <a:r>
              <a:rPr lang="it-IT" sz="2400" dirty="0"/>
              <a:t>, ni de </a:t>
            </a:r>
            <a:r>
              <a:rPr lang="it-IT" sz="2400" dirty="0" err="1"/>
              <a:t>les</a:t>
            </a:r>
            <a:r>
              <a:rPr lang="it-IT" sz="2400" dirty="0"/>
              <a:t> </a:t>
            </a:r>
            <a:r>
              <a:rPr lang="it-IT" sz="2400" dirty="0" err="1"/>
              <a:t>retarder</a:t>
            </a:r>
            <a:r>
              <a:rPr lang="it-IT" sz="2400" dirty="0"/>
              <a:t> </a:t>
            </a:r>
            <a:r>
              <a:rPr lang="it-IT" sz="2400" dirty="0" err="1"/>
              <a:t>ou</a:t>
            </a:r>
            <a:r>
              <a:rPr lang="it-IT" sz="2400" dirty="0"/>
              <a:t> de </a:t>
            </a:r>
            <a:r>
              <a:rPr lang="it-IT" sz="2400" dirty="0" err="1"/>
              <a:t>les</a:t>
            </a:r>
            <a:r>
              <a:rPr lang="it-IT" sz="2400" dirty="0"/>
              <a:t> </a:t>
            </a:r>
            <a:r>
              <a:rPr lang="it-IT" sz="2400" dirty="0" err="1"/>
              <a:t>devancer</a:t>
            </a:r>
            <a:r>
              <a:rPr lang="it-IT" sz="2400" dirty="0"/>
              <a:t>, ni de </a:t>
            </a:r>
            <a:r>
              <a:rPr lang="it-IT" sz="2400" dirty="0" err="1"/>
              <a:t>chercher</a:t>
            </a:r>
            <a:r>
              <a:rPr lang="it-IT" sz="2400" dirty="0"/>
              <a:t> à </a:t>
            </a:r>
            <a:r>
              <a:rPr lang="it-IT" sz="2400" dirty="0" err="1"/>
              <a:t>les</a:t>
            </a:r>
            <a:r>
              <a:rPr lang="it-IT" sz="2400" dirty="0"/>
              <a:t> </a:t>
            </a:r>
            <a:r>
              <a:rPr lang="it-IT" sz="2400" dirty="0" err="1"/>
              <a:t>imposer</a:t>
            </a:r>
            <a:r>
              <a:rPr lang="it-IT" sz="2400" dirty="0"/>
              <a:t>, mais de </a:t>
            </a:r>
            <a:r>
              <a:rPr lang="it-IT" sz="2400" dirty="0" err="1"/>
              <a:t>dégager</a:t>
            </a:r>
            <a:r>
              <a:rPr lang="it-IT" sz="2400" dirty="0"/>
              <a:t> </a:t>
            </a:r>
            <a:r>
              <a:rPr lang="it-IT" sz="2400" dirty="0" err="1"/>
              <a:t>ceux</a:t>
            </a:r>
            <a:r>
              <a:rPr lang="it-IT" sz="2400" dirty="0"/>
              <a:t> qui </a:t>
            </a:r>
            <a:r>
              <a:rPr lang="it-IT" sz="2400" dirty="0" err="1"/>
              <a:t>attestent</a:t>
            </a:r>
            <a:r>
              <a:rPr lang="it-IT" sz="2400" dirty="0"/>
              <a:t> </a:t>
            </a:r>
            <a:r>
              <a:rPr lang="it-IT" sz="2400" b="1" dirty="0"/>
              <a:t>une </a:t>
            </a:r>
            <a:r>
              <a:rPr lang="it-IT" sz="2400" b="1" dirty="0" err="1"/>
              <a:t>formation</a:t>
            </a:r>
            <a:r>
              <a:rPr lang="it-IT" sz="2400" b="1" dirty="0"/>
              <a:t> </a:t>
            </a:r>
            <a:r>
              <a:rPr lang="it-IT" sz="2400" b="1" dirty="0" err="1"/>
              <a:t>correcte</a:t>
            </a:r>
            <a:r>
              <a:rPr lang="it-IT" sz="2400" b="1" dirty="0"/>
              <a:t> </a:t>
            </a:r>
            <a:r>
              <a:rPr lang="it-IT" sz="2400" dirty="0"/>
              <a:t>et </a:t>
            </a:r>
            <a:r>
              <a:rPr lang="it-IT" sz="2400" dirty="0" err="1"/>
              <a:t>sont</a:t>
            </a:r>
            <a:r>
              <a:rPr lang="it-IT" sz="2400" dirty="0"/>
              <a:t> </a:t>
            </a:r>
            <a:r>
              <a:rPr lang="it-IT" sz="2400" dirty="0" err="1"/>
              <a:t>durablement</a:t>
            </a:r>
            <a:r>
              <a:rPr lang="it-IT" sz="2400" dirty="0"/>
              <a:t> </a:t>
            </a:r>
            <a:r>
              <a:rPr lang="it-IT" sz="2400" dirty="0" err="1"/>
              <a:t>établis</a:t>
            </a:r>
            <a:r>
              <a:rPr lang="it-IT" sz="2400" dirty="0"/>
              <a:t>.</a:t>
            </a:r>
            <a:endParaRPr lang="fr-CA" sz="2400" dirty="0"/>
          </a:p>
        </p:txBody>
      </p:sp>
    </p:spTree>
    <p:extLst>
      <p:ext uri="{BB962C8B-B14F-4D97-AF65-F5344CB8AC3E}">
        <p14:creationId xmlns:p14="http://schemas.microsoft.com/office/powerpoint/2010/main" val="39427443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Déclaration de l’Académie française</a:t>
            </a:r>
            <a:br>
              <a:rPr lang="fr-CA" sz="2800" dirty="0"/>
            </a:br>
            <a:r>
              <a:rPr lang="fr-CA" sz="2800" dirty="0"/>
              <a:t>2019</a:t>
            </a:r>
          </a:p>
        </p:txBody>
      </p:sp>
      <p:sp>
        <p:nvSpPr>
          <p:cNvPr id="3" name="Segnaposto contenuto 2"/>
          <p:cNvSpPr>
            <a:spLocks noGrp="1"/>
          </p:cNvSpPr>
          <p:nvPr>
            <p:ph idx="1"/>
          </p:nvPr>
        </p:nvSpPr>
        <p:spPr/>
        <p:txBody>
          <a:bodyPr>
            <a:normAutofit fontScale="92500"/>
          </a:bodyPr>
          <a:lstStyle/>
          <a:p>
            <a:pPr algn="just"/>
            <a:r>
              <a:rPr lang="it-IT" sz="2400" dirty="0"/>
              <a:t>S’</a:t>
            </a:r>
            <a:r>
              <a:rPr lang="it-IT" sz="2400" dirty="0" err="1"/>
              <a:t>agissant</a:t>
            </a:r>
            <a:r>
              <a:rPr lang="it-IT" sz="2400" dirty="0"/>
              <a:t> </a:t>
            </a:r>
            <a:r>
              <a:rPr lang="it-IT" sz="2400" dirty="0" err="1"/>
              <a:t>des</a:t>
            </a:r>
            <a:r>
              <a:rPr lang="it-IT" sz="2400" dirty="0"/>
              <a:t> </a:t>
            </a:r>
            <a:r>
              <a:rPr lang="it-IT" sz="2400" dirty="0" err="1"/>
              <a:t>noms</a:t>
            </a:r>
            <a:r>
              <a:rPr lang="it-IT" sz="2400" dirty="0"/>
              <a:t> de </a:t>
            </a:r>
            <a:r>
              <a:rPr lang="it-IT" sz="2400" dirty="0" err="1"/>
              <a:t>métiers</a:t>
            </a:r>
            <a:r>
              <a:rPr lang="it-IT" sz="2400" dirty="0"/>
              <a:t>, l’Académie </a:t>
            </a:r>
            <a:r>
              <a:rPr lang="it-IT" sz="2400" dirty="0" err="1"/>
              <a:t>considère</a:t>
            </a:r>
            <a:r>
              <a:rPr lang="it-IT" sz="2400" dirty="0"/>
              <a:t> </a:t>
            </a:r>
            <a:r>
              <a:rPr lang="it-IT" sz="2400" dirty="0" err="1"/>
              <a:t>que</a:t>
            </a:r>
            <a:r>
              <a:rPr lang="it-IT" sz="2400" dirty="0"/>
              <a:t> </a:t>
            </a:r>
            <a:r>
              <a:rPr lang="it-IT" sz="2400" dirty="0" err="1"/>
              <a:t>toutes</a:t>
            </a:r>
            <a:r>
              <a:rPr lang="it-IT" sz="2400" dirty="0"/>
              <a:t> </a:t>
            </a:r>
            <a:r>
              <a:rPr lang="it-IT" sz="2400" dirty="0" err="1"/>
              <a:t>les</a:t>
            </a:r>
            <a:r>
              <a:rPr lang="it-IT" sz="2400" dirty="0"/>
              <a:t> </a:t>
            </a:r>
            <a:r>
              <a:rPr lang="it-IT" sz="2400" dirty="0" err="1"/>
              <a:t>évolutions</a:t>
            </a:r>
            <a:r>
              <a:rPr lang="it-IT" sz="2400" dirty="0"/>
              <a:t> </a:t>
            </a:r>
            <a:r>
              <a:rPr lang="it-IT" sz="2400" dirty="0" err="1"/>
              <a:t>visant</a:t>
            </a:r>
            <a:r>
              <a:rPr lang="it-IT" sz="2400" dirty="0"/>
              <a:t> à </a:t>
            </a:r>
            <a:r>
              <a:rPr lang="it-IT" sz="2400" dirty="0" err="1"/>
              <a:t>faire</a:t>
            </a:r>
            <a:r>
              <a:rPr lang="it-IT" sz="2400" dirty="0"/>
              <a:t> </a:t>
            </a:r>
            <a:r>
              <a:rPr lang="it-IT" sz="2400" dirty="0" err="1"/>
              <a:t>reconnaître</a:t>
            </a:r>
            <a:r>
              <a:rPr lang="it-IT" sz="2400" dirty="0"/>
              <a:t> </a:t>
            </a:r>
            <a:r>
              <a:rPr lang="it-IT" sz="2400" dirty="0" err="1"/>
              <a:t>dans</a:t>
            </a:r>
            <a:r>
              <a:rPr lang="it-IT" sz="2400" dirty="0"/>
              <a:t> la langue la </a:t>
            </a:r>
            <a:r>
              <a:rPr lang="it-IT" sz="2400" dirty="0" err="1"/>
              <a:t>place</a:t>
            </a:r>
            <a:r>
              <a:rPr lang="it-IT" sz="2400" dirty="0"/>
              <a:t> </a:t>
            </a:r>
            <a:r>
              <a:rPr lang="it-IT" sz="2400" dirty="0" err="1"/>
              <a:t>aujourd’hui</a:t>
            </a:r>
            <a:r>
              <a:rPr lang="it-IT" sz="2400" dirty="0"/>
              <a:t> </a:t>
            </a:r>
            <a:r>
              <a:rPr lang="it-IT" sz="2400" dirty="0" err="1"/>
              <a:t>reconnue</a:t>
            </a:r>
            <a:r>
              <a:rPr lang="it-IT" sz="2400" dirty="0"/>
              <a:t> </a:t>
            </a:r>
            <a:r>
              <a:rPr lang="it-IT" sz="2400" dirty="0" err="1"/>
              <a:t>aux</a:t>
            </a:r>
            <a:r>
              <a:rPr lang="it-IT" sz="2400" dirty="0"/>
              <a:t> femmes </a:t>
            </a:r>
            <a:r>
              <a:rPr lang="it-IT" sz="2400" dirty="0" err="1"/>
              <a:t>dans</a:t>
            </a:r>
            <a:r>
              <a:rPr lang="it-IT" sz="2400" dirty="0"/>
              <a:t> la </a:t>
            </a:r>
            <a:r>
              <a:rPr lang="it-IT" sz="2400" dirty="0" err="1"/>
              <a:t>société</a:t>
            </a:r>
            <a:r>
              <a:rPr lang="it-IT" sz="2400" dirty="0"/>
              <a:t> </a:t>
            </a:r>
            <a:r>
              <a:rPr lang="it-IT" sz="2400" dirty="0" err="1"/>
              <a:t>peuvent</a:t>
            </a:r>
            <a:r>
              <a:rPr lang="it-IT" sz="2400" dirty="0"/>
              <a:t> </a:t>
            </a:r>
            <a:r>
              <a:rPr lang="it-IT" sz="2400" dirty="0" err="1"/>
              <a:t>être</a:t>
            </a:r>
            <a:r>
              <a:rPr lang="it-IT" sz="2400" dirty="0"/>
              <a:t> </a:t>
            </a:r>
            <a:r>
              <a:rPr lang="it-IT" sz="2400" dirty="0" err="1"/>
              <a:t>envisagées</a:t>
            </a:r>
            <a:r>
              <a:rPr lang="it-IT" sz="2400" dirty="0"/>
              <a:t>, pour </a:t>
            </a:r>
            <a:r>
              <a:rPr lang="it-IT" sz="2400" dirty="0" err="1"/>
              <a:t>peu</a:t>
            </a:r>
            <a:r>
              <a:rPr lang="it-IT" sz="2400" dirty="0"/>
              <a:t> </a:t>
            </a:r>
            <a:r>
              <a:rPr lang="it-IT" sz="2400" dirty="0" err="1"/>
              <a:t>qu’elles</a:t>
            </a:r>
            <a:r>
              <a:rPr lang="it-IT" sz="2400" dirty="0"/>
              <a:t> ne </a:t>
            </a:r>
            <a:r>
              <a:rPr lang="it-IT" sz="2400" b="1" dirty="0" err="1"/>
              <a:t>contreviennent</a:t>
            </a:r>
            <a:r>
              <a:rPr lang="it-IT" sz="2400" b="1" dirty="0"/>
              <a:t> </a:t>
            </a:r>
            <a:r>
              <a:rPr lang="it-IT" sz="2400" b="1" dirty="0" err="1"/>
              <a:t>pas</a:t>
            </a:r>
            <a:r>
              <a:rPr lang="it-IT" sz="2400" b="1" dirty="0"/>
              <a:t> </a:t>
            </a:r>
            <a:r>
              <a:rPr lang="it-IT" sz="2400" b="1" dirty="0" err="1"/>
              <a:t>aux</a:t>
            </a:r>
            <a:r>
              <a:rPr lang="it-IT" sz="2400" b="1" dirty="0"/>
              <a:t> </a:t>
            </a:r>
            <a:r>
              <a:rPr lang="it-IT" sz="2400" b="1" dirty="0" err="1"/>
              <a:t>règles</a:t>
            </a:r>
            <a:r>
              <a:rPr lang="it-IT" sz="2400" b="1" dirty="0"/>
              <a:t> </a:t>
            </a:r>
            <a:r>
              <a:rPr lang="it-IT" sz="2400" b="1" dirty="0" err="1"/>
              <a:t>élémentaires</a:t>
            </a:r>
            <a:r>
              <a:rPr lang="it-IT" sz="2400" b="1" dirty="0"/>
              <a:t> et </a:t>
            </a:r>
            <a:r>
              <a:rPr lang="it-IT" sz="2400" b="1" dirty="0" err="1"/>
              <a:t>fondamentales</a:t>
            </a:r>
            <a:r>
              <a:rPr lang="it-IT" sz="2400" b="1" dirty="0"/>
              <a:t> de la langue</a:t>
            </a:r>
            <a:r>
              <a:rPr lang="it-IT" sz="2400" dirty="0"/>
              <a:t>, en </a:t>
            </a:r>
            <a:r>
              <a:rPr lang="it-IT" sz="2400" dirty="0" err="1"/>
              <a:t>particulier</a:t>
            </a:r>
            <a:r>
              <a:rPr lang="it-IT" sz="2400" dirty="0"/>
              <a:t> </a:t>
            </a:r>
            <a:r>
              <a:rPr lang="it-IT" sz="2400" dirty="0" err="1"/>
              <a:t>aux</a:t>
            </a:r>
            <a:r>
              <a:rPr lang="it-IT" sz="2400" dirty="0"/>
              <a:t> </a:t>
            </a:r>
            <a:r>
              <a:rPr lang="it-IT" sz="2400" dirty="0" err="1"/>
              <a:t>règles</a:t>
            </a:r>
            <a:r>
              <a:rPr lang="it-IT" sz="2400" dirty="0"/>
              <a:t> </a:t>
            </a:r>
            <a:r>
              <a:rPr lang="it-IT" sz="2400" dirty="0" err="1"/>
              <a:t>morphologiques</a:t>
            </a:r>
            <a:r>
              <a:rPr lang="it-IT" sz="2400" dirty="0"/>
              <a:t> qui </a:t>
            </a:r>
            <a:r>
              <a:rPr lang="it-IT" sz="2400" dirty="0" err="1"/>
              <a:t>président</a:t>
            </a:r>
            <a:r>
              <a:rPr lang="it-IT" sz="2400" dirty="0"/>
              <a:t> à la </a:t>
            </a:r>
            <a:r>
              <a:rPr lang="it-IT" sz="2400" dirty="0" err="1"/>
              <a:t>création</a:t>
            </a:r>
            <a:r>
              <a:rPr lang="it-IT" sz="2400" dirty="0"/>
              <a:t> </a:t>
            </a:r>
            <a:r>
              <a:rPr lang="it-IT" sz="2400" dirty="0" err="1"/>
              <a:t>des</a:t>
            </a:r>
            <a:r>
              <a:rPr lang="it-IT" sz="2400" dirty="0"/>
              <a:t> </a:t>
            </a:r>
            <a:r>
              <a:rPr lang="it-IT" sz="2400" dirty="0" err="1"/>
              <a:t>formes</a:t>
            </a:r>
            <a:r>
              <a:rPr lang="it-IT" sz="2400" dirty="0"/>
              <a:t> </a:t>
            </a:r>
            <a:r>
              <a:rPr lang="it-IT" sz="2400" dirty="0" err="1"/>
              <a:t>féminines</a:t>
            </a:r>
            <a:r>
              <a:rPr lang="it-IT" sz="2400" dirty="0"/>
              <a:t> </a:t>
            </a:r>
            <a:r>
              <a:rPr lang="it-IT" sz="2400" dirty="0" err="1"/>
              <a:t>dérivées</a:t>
            </a:r>
            <a:r>
              <a:rPr lang="it-IT" sz="2400" dirty="0"/>
              <a:t> </a:t>
            </a:r>
            <a:r>
              <a:rPr lang="it-IT" sz="2400" dirty="0" err="1"/>
              <a:t>des</a:t>
            </a:r>
            <a:r>
              <a:rPr lang="it-IT" sz="2400" dirty="0"/>
              <a:t> </a:t>
            </a:r>
            <a:r>
              <a:rPr lang="it-IT" sz="2400" dirty="0" err="1"/>
              <a:t>substantifs</a:t>
            </a:r>
            <a:r>
              <a:rPr lang="it-IT" sz="2400" dirty="0"/>
              <a:t> </a:t>
            </a:r>
            <a:r>
              <a:rPr lang="it-IT" sz="2400" dirty="0" err="1"/>
              <a:t>masculins</a:t>
            </a:r>
            <a:r>
              <a:rPr lang="it-IT" sz="2400" dirty="0"/>
              <a:t>. </a:t>
            </a:r>
            <a:r>
              <a:rPr lang="it-IT" sz="2400" dirty="0" err="1"/>
              <a:t>Ces</a:t>
            </a:r>
            <a:r>
              <a:rPr lang="it-IT" sz="2400" dirty="0"/>
              <a:t> </a:t>
            </a:r>
            <a:r>
              <a:rPr lang="it-IT" sz="2400" dirty="0" err="1"/>
              <a:t>contraintes</a:t>
            </a:r>
            <a:r>
              <a:rPr lang="it-IT" sz="2400" dirty="0"/>
              <a:t> </a:t>
            </a:r>
            <a:r>
              <a:rPr lang="it-IT" sz="2400" dirty="0" err="1"/>
              <a:t>sont</a:t>
            </a:r>
            <a:r>
              <a:rPr lang="it-IT" sz="2400" dirty="0"/>
              <a:t> </a:t>
            </a:r>
            <a:r>
              <a:rPr lang="it-IT" sz="2400" dirty="0" err="1"/>
              <a:t>objectives</a:t>
            </a:r>
            <a:r>
              <a:rPr lang="it-IT" sz="2400" dirty="0"/>
              <a:t>, et il </a:t>
            </a:r>
            <a:r>
              <a:rPr lang="it-IT" sz="2400" dirty="0" err="1"/>
              <a:t>convient</a:t>
            </a:r>
            <a:r>
              <a:rPr lang="it-IT" sz="2400" dirty="0"/>
              <a:t> de </a:t>
            </a:r>
            <a:r>
              <a:rPr lang="it-IT" sz="2400" dirty="0" err="1"/>
              <a:t>rappeler</a:t>
            </a:r>
            <a:r>
              <a:rPr lang="it-IT" sz="2400" dirty="0"/>
              <a:t> </a:t>
            </a:r>
            <a:r>
              <a:rPr lang="it-IT" sz="2400" dirty="0" err="1"/>
              <a:t>que</a:t>
            </a:r>
            <a:r>
              <a:rPr lang="it-IT" sz="2400" dirty="0"/>
              <a:t> </a:t>
            </a:r>
            <a:r>
              <a:rPr lang="it-IT" sz="2400" dirty="0" err="1"/>
              <a:t>les</a:t>
            </a:r>
            <a:r>
              <a:rPr lang="it-IT" sz="2400" dirty="0"/>
              <a:t> </a:t>
            </a:r>
            <a:r>
              <a:rPr lang="it-IT" sz="2400" dirty="0" err="1"/>
              <a:t>formes</a:t>
            </a:r>
            <a:r>
              <a:rPr lang="it-IT" sz="2400" dirty="0"/>
              <a:t> </a:t>
            </a:r>
            <a:r>
              <a:rPr lang="it-IT" sz="2400" dirty="0" err="1"/>
              <a:t>féminines</a:t>
            </a:r>
            <a:r>
              <a:rPr lang="it-IT" sz="2400" dirty="0"/>
              <a:t> </a:t>
            </a:r>
            <a:r>
              <a:rPr lang="it-IT" sz="2400" dirty="0" err="1"/>
              <a:t>auxquelles</a:t>
            </a:r>
            <a:r>
              <a:rPr lang="it-IT" sz="2400" dirty="0"/>
              <a:t> on </a:t>
            </a:r>
            <a:r>
              <a:rPr lang="it-IT" sz="2400" dirty="0" err="1"/>
              <a:t>peut</a:t>
            </a:r>
            <a:r>
              <a:rPr lang="it-IT" sz="2400" dirty="0"/>
              <a:t> </a:t>
            </a:r>
            <a:r>
              <a:rPr lang="it-IT" sz="2400" dirty="0" err="1"/>
              <a:t>légitimement</a:t>
            </a:r>
            <a:r>
              <a:rPr lang="it-IT" sz="2400" dirty="0"/>
              <a:t> </a:t>
            </a:r>
            <a:r>
              <a:rPr lang="it-IT" sz="2400" dirty="0" err="1"/>
              <a:t>recourir</a:t>
            </a:r>
            <a:r>
              <a:rPr lang="it-IT" sz="2400" dirty="0"/>
              <a:t> </a:t>
            </a:r>
            <a:r>
              <a:rPr lang="it-IT" sz="2400" dirty="0" err="1"/>
              <a:t>doivent</a:t>
            </a:r>
            <a:r>
              <a:rPr lang="it-IT" sz="2400" dirty="0"/>
              <a:t> </a:t>
            </a:r>
            <a:r>
              <a:rPr lang="it-IT" sz="2400" dirty="0" err="1"/>
              <a:t>être</a:t>
            </a:r>
            <a:r>
              <a:rPr lang="it-IT" sz="2400" dirty="0"/>
              <a:t> </a:t>
            </a:r>
            <a:r>
              <a:rPr lang="it-IT" sz="2400" dirty="0" err="1"/>
              <a:t>conformes</a:t>
            </a:r>
            <a:r>
              <a:rPr lang="it-IT" sz="2400" dirty="0"/>
              <a:t> </a:t>
            </a:r>
            <a:r>
              <a:rPr lang="it-IT" sz="2400" dirty="0" err="1"/>
              <a:t>aux</a:t>
            </a:r>
            <a:r>
              <a:rPr lang="it-IT" sz="2400" dirty="0"/>
              <a:t> </a:t>
            </a:r>
            <a:r>
              <a:rPr lang="it-IT" sz="2400" dirty="0" err="1"/>
              <a:t>modes</a:t>
            </a:r>
            <a:r>
              <a:rPr lang="it-IT" sz="2400" dirty="0"/>
              <a:t> </a:t>
            </a:r>
            <a:r>
              <a:rPr lang="it-IT" sz="2400" dirty="0" err="1"/>
              <a:t>ordinaires</a:t>
            </a:r>
            <a:r>
              <a:rPr lang="it-IT" sz="2400" dirty="0"/>
              <a:t> d’</a:t>
            </a:r>
            <a:r>
              <a:rPr lang="it-IT" sz="2400" dirty="0" err="1"/>
              <a:t>expression</a:t>
            </a:r>
            <a:r>
              <a:rPr lang="it-IT" sz="2400" dirty="0"/>
              <a:t> et de </a:t>
            </a:r>
            <a:r>
              <a:rPr lang="it-IT" sz="2400" dirty="0" err="1"/>
              <a:t>formation</a:t>
            </a:r>
            <a:r>
              <a:rPr lang="it-IT" sz="2400" dirty="0"/>
              <a:t> </a:t>
            </a:r>
            <a:r>
              <a:rPr lang="it-IT" sz="2400" dirty="0" err="1"/>
              <a:t>propres</a:t>
            </a:r>
            <a:r>
              <a:rPr lang="it-IT" sz="2400" dirty="0"/>
              <a:t> </a:t>
            </a:r>
            <a:r>
              <a:rPr lang="it-IT" sz="2400" dirty="0" err="1"/>
              <a:t>au</a:t>
            </a:r>
            <a:r>
              <a:rPr lang="it-IT" sz="2400" dirty="0"/>
              <a:t> </a:t>
            </a:r>
            <a:r>
              <a:rPr lang="it-IT" sz="2400" dirty="0" err="1"/>
              <a:t>français</a:t>
            </a:r>
            <a:r>
              <a:rPr lang="it-IT" sz="2400" dirty="0"/>
              <a:t>, </a:t>
            </a:r>
            <a:r>
              <a:rPr lang="it-IT" sz="2400" dirty="0" err="1"/>
              <a:t>dans</a:t>
            </a:r>
            <a:r>
              <a:rPr lang="it-IT" sz="2400" dirty="0"/>
              <a:t> la </a:t>
            </a:r>
            <a:r>
              <a:rPr lang="it-IT" sz="2400" dirty="0" err="1"/>
              <a:t>mesure</a:t>
            </a:r>
            <a:r>
              <a:rPr lang="it-IT" sz="2400" dirty="0"/>
              <a:t> </a:t>
            </a:r>
            <a:r>
              <a:rPr lang="it-IT" sz="2400" dirty="0" err="1"/>
              <a:t>où</a:t>
            </a:r>
            <a:r>
              <a:rPr lang="it-IT" sz="2400" dirty="0"/>
              <a:t> </a:t>
            </a:r>
            <a:r>
              <a:rPr lang="it-IT" sz="2400" dirty="0" err="1"/>
              <a:t>ces</a:t>
            </a:r>
            <a:r>
              <a:rPr lang="it-IT" sz="2400" dirty="0"/>
              <a:t> </a:t>
            </a:r>
            <a:r>
              <a:rPr lang="it-IT" sz="2400" dirty="0" err="1"/>
              <a:t>règles</a:t>
            </a:r>
            <a:r>
              <a:rPr lang="it-IT" sz="2400" dirty="0"/>
              <a:t> </a:t>
            </a:r>
            <a:r>
              <a:rPr lang="it-IT" sz="2400" dirty="0" err="1"/>
              <a:t>fondamentales</a:t>
            </a:r>
            <a:r>
              <a:rPr lang="it-IT" sz="2400" dirty="0"/>
              <a:t> </a:t>
            </a:r>
            <a:r>
              <a:rPr lang="it-IT" sz="2400" dirty="0" err="1"/>
              <a:t>ordonnent</a:t>
            </a:r>
            <a:r>
              <a:rPr lang="it-IT" sz="2400" dirty="0"/>
              <a:t> et </a:t>
            </a:r>
            <a:r>
              <a:rPr lang="it-IT" sz="2400" dirty="0" err="1"/>
              <a:t>guident</a:t>
            </a:r>
            <a:r>
              <a:rPr lang="it-IT" sz="2400" dirty="0"/>
              <a:t> </a:t>
            </a:r>
            <a:r>
              <a:rPr lang="it-IT" sz="2400" dirty="0" err="1"/>
              <a:t>toutes</a:t>
            </a:r>
            <a:r>
              <a:rPr lang="it-IT" sz="2400" dirty="0"/>
              <a:t> </a:t>
            </a:r>
            <a:r>
              <a:rPr lang="it-IT" sz="2400" dirty="0" err="1"/>
              <a:t>ses</a:t>
            </a:r>
            <a:r>
              <a:rPr lang="it-IT" sz="2400" dirty="0"/>
              <a:t> </a:t>
            </a:r>
            <a:r>
              <a:rPr lang="it-IT" sz="2400" dirty="0" err="1"/>
              <a:t>évolutions</a:t>
            </a:r>
            <a:r>
              <a:rPr lang="it-IT" sz="2400" dirty="0"/>
              <a:t>. Il n’est </a:t>
            </a:r>
            <a:r>
              <a:rPr lang="it-IT" sz="2400" dirty="0" err="1"/>
              <a:t>pas</a:t>
            </a:r>
            <a:r>
              <a:rPr lang="it-IT" sz="2400" dirty="0"/>
              <a:t> </a:t>
            </a:r>
            <a:r>
              <a:rPr lang="it-IT" sz="2400" dirty="0" err="1"/>
              <a:t>loisible</a:t>
            </a:r>
            <a:r>
              <a:rPr lang="it-IT" sz="2400" dirty="0"/>
              <a:t> de s’en </a:t>
            </a:r>
            <a:r>
              <a:rPr lang="it-IT" sz="2400" dirty="0" err="1"/>
              <a:t>affranchir</a:t>
            </a:r>
            <a:r>
              <a:rPr lang="it-IT" sz="2400" dirty="0"/>
              <a:t>, </a:t>
            </a:r>
            <a:r>
              <a:rPr lang="it-IT" sz="2400" dirty="0" err="1"/>
              <a:t>au</a:t>
            </a:r>
            <a:r>
              <a:rPr lang="it-IT" sz="2400" dirty="0"/>
              <a:t> </a:t>
            </a:r>
            <a:r>
              <a:rPr lang="it-IT" sz="2400" b="1" dirty="0" err="1"/>
              <a:t>risque</a:t>
            </a:r>
            <a:r>
              <a:rPr lang="it-IT" sz="2400" b="1" dirty="0"/>
              <a:t> de </a:t>
            </a:r>
            <a:r>
              <a:rPr lang="it-IT" sz="2400" b="1" dirty="0" err="1"/>
              <a:t>bouleverser</a:t>
            </a:r>
            <a:r>
              <a:rPr lang="it-IT" sz="2400" b="1" dirty="0"/>
              <a:t> le </a:t>
            </a:r>
            <a:r>
              <a:rPr lang="it-IT" sz="2400" b="1" dirty="0" err="1"/>
              <a:t>système</a:t>
            </a:r>
            <a:r>
              <a:rPr lang="it-IT" sz="2400" b="1" dirty="0"/>
              <a:t> de la langue. </a:t>
            </a:r>
            <a:endParaRPr lang="fr-CA" sz="2400" b="1" dirty="0"/>
          </a:p>
        </p:txBody>
      </p:sp>
    </p:spTree>
    <p:extLst>
      <p:ext uri="{BB962C8B-B14F-4D97-AF65-F5344CB8AC3E}">
        <p14:creationId xmlns:p14="http://schemas.microsoft.com/office/powerpoint/2010/main" val="32392682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 Haut Conseil à </a:t>
            </a:r>
            <a:r>
              <a:rPr lang="fr-CA" sz="2800" dirty="0" smtClean="0"/>
              <a:t>l'égalité</a:t>
            </a:r>
            <a:br>
              <a:rPr lang="fr-CA" sz="2800" dirty="0" smtClean="0"/>
            </a:br>
            <a:r>
              <a:rPr lang="fr-CA" sz="2800" dirty="0" smtClean="0"/>
              <a:t>(déjà vu) </a:t>
            </a:r>
            <a:endParaRPr lang="fr-CA" sz="2800" dirty="0"/>
          </a:p>
        </p:txBody>
      </p:sp>
      <p:sp>
        <p:nvSpPr>
          <p:cNvPr id="3" name="Segnaposto contenuto 2"/>
          <p:cNvSpPr>
            <a:spLocks noGrp="1"/>
          </p:cNvSpPr>
          <p:nvPr>
            <p:ph idx="1"/>
          </p:nvPr>
        </p:nvSpPr>
        <p:spPr/>
        <p:txBody>
          <a:bodyPr>
            <a:normAutofit/>
          </a:bodyPr>
          <a:lstStyle/>
          <a:p>
            <a:pPr algn="just"/>
            <a:r>
              <a:rPr lang="fr-CA" sz="2400" dirty="0"/>
              <a:t>Le Haut Conseil à l'égalité entre les femmes et les hommes (HCE) est une instance consultative indépendante française.</a:t>
            </a:r>
          </a:p>
          <a:p>
            <a:pPr algn="just"/>
            <a:r>
              <a:rPr lang="fr-CA" sz="2400" dirty="0"/>
              <a:t>Il est créé par décret du président de la République François Hollande le 3 janvier 2013. </a:t>
            </a:r>
          </a:p>
          <a:p>
            <a:pPr algn="just"/>
            <a:r>
              <a:rPr lang="fr-CA" sz="2400" dirty="0"/>
              <a:t>Le HCE a été inscrit dans la loi relative à l'égalité et la citoyenneté du 27 janvier 2017 qui a renforcé ses missions (article 181). </a:t>
            </a:r>
          </a:p>
          <a:p>
            <a:pPr algn="just"/>
            <a:r>
              <a:rPr lang="fr-CA" sz="2400" dirty="0"/>
              <a:t>Le Haut Conseil à l’</a:t>
            </a:r>
            <a:r>
              <a:rPr lang="fr-CA" sz="2400" dirty="0" err="1"/>
              <a:t>Egalité</a:t>
            </a:r>
            <a:r>
              <a:rPr lang="fr-CA" sz="2400" dirty="0"/>
              <a:t> entre les femmes et les hommes est composé de personnalités nommées par arrêté </a:t>
            </a:r>
            <a:r>
              <a:rPr lang="fr-CA" sz="2400" dirty="0" err="1"/>
              <a:t>du.de</a:t>
            </a:r>
            <a:r>
              <a:rPr lang="fr-CA" sz="2400" dirty="0"/>
              <a:t> la </a:t>
            </a:r>
            <a:r>
              <a:rPr lang="fr-CA" sz="2400" dirty="0" err="1"/>
              <a:t>Premièr.e</a:t>
            </a:r>
            <a:r>
              <a:rPr lang="fr-CA" sz="2400" dirty="0"/>
              <a:t> ministre, sur proposition </a:t>
            </a:r>
            <a:r>
              <a:rPr lang="fr-CA" sz="2400" dirty="0" err="1"/>
              <a:t>du.de</a:t>
            </a:r>
            <a:r>
              <a:rPr lang="fr-CA" sz="2400" dirty="0"/>
              <a:t> la ministre des Droits des femmes.</a:t>
            </a:r>
          </a:p>
        </p:txBody>
      </p:sp>
    </p:spTree>
    <p:extLst>
      <p:ext uri="{BB962C8B-B14F-4D97-AF65-F5344CB8AC3E}">
        <p14:creationId xmlns:p14="http://schemas.microsoft.com/office/powerpoint/2010/main" val="33057541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le Guide </a:t>
            </a:r>
            <a:r>
              <a:rPr lang="it-IT" sz="2800" b="1" dirty="0" err="1"/>
              <a:t>pratique</a:t>
            </a:r>
            <a:r>
              <a:rPr lang="it-IT" sz="2800" b="1" dirty="0"/>
              <a:t> </a:t>
            </a:r>
            <a:r>
              <a:rPr lang="it-IT" sz="2800" b="1" dirty="0" err="1"/>
              <a:t>du</a:t>
            </a:r>
            <a:r>
              <a:rPr lang="it-IT" sz="2800" b="1" dirty="0"/>
              <a:t> </a:t>
            </a:r>
            <a:r>
              <a:rPr lang="it-IT" sz="2800" b="1" dirty="0" err="1"/>
              <a:t>Haut</a:t>
            </a:r>
            <a:r>
              <a:rPr lang="it-IT" sz="2800" b="1" dirty="0"/>
              <a:t> </a:t>
            </a:r>
            <a:r>
              <a:rPr lang="it-IT" sz="2800" b="1" dirty="0" err="1"/>
              <a:t>Conseil</a:t>
            </a:r>
            <a:r>
              <a:rPr lang="it-IT" sz="2800" b="1" dirty="0"/>
              <a:t> à l’</a:t>
            </a:r>
            <a:r>
              <a:rPr lang="it-IT" sz="2800" b="1" dirty="0" err="1"/>
              <a:t>Egalité</a:t>
            </a:r>
            <a:r>
              <a:rPr lang="it-IT" sz="2800" b="1" dirty="0"/>
              <a:t/>
            </a:r>
            <a:br>
              <a:rPr lang="it-IT" sz="2800" b="1" dirty="0"/>
            </a:br>
            <a:endParaRPr lang="fr-CA" sz="2800" dirty="0"/>
          </a:p>
        </p:txBody>
      </p:sp>
      <p:sp>
        <p:nvSpPr>
          <p:cNvPr id="3" name="Segnaposto contenuto 2"/>
          <p:cNvSpPr>
            <a:spLocks noGrp="1"/>
          </p:cNvSpPr>
          <p:nvPr>
            <p:ph idx="1"/>
          </p:nvPr>
        </p:nvSpPr>
        <p:spPr/>
        <p:txBody>
          <a:bodyPr>
            <a:normAutofit/>
          </a:bodyPr>
          <a:lstStyle/>
          <a:p>
            <a:pPr algn="just"/>
            <a:r>
              <a:rPr lang="it-IT" sz="2400" dirty="0"/>
              <a:t>La Convention d’engagement pour une </a:t>
            </a:r>
            <a:r>
              <a:rPr lang="it-IT" sz="2400" dirty="0" err="1"/>
              <a:t>communication</a:t>
            </a:r>
            <a:r>
              <a:rPr lang="it-IT" sz="2400" dirty="0"/>
              <a:t> </a:t>
            </a:r>
            <a:r>
              <a:rPr lang="it-IT" sz="2400" dirty="0" err="1"/>
              <a:t>publique</a:t>
            </a:r>
            <a:r>
              <a:rPr lang="it-IT" sz="2400" dirty="0"/>
              <a:t> sans </a:t>
            </a:r>
            <a:r>
              <a:rPr lang="it-IT" sz="2400" dirty="0" err="1"/>
              <a:t>stéréotype</a:t>
            </a:r>
            <a:r>
              <a:rPr lang="it-IT" sz="2400" dirty="0"/>
              <a:t> de </a:t>
            </a:r>
            <a:r>
              <a:rPr lang="it-IT" sz="2400" dirty="0" err="1"/>
              <a:t>sexe</a:t>
            </a:r>
            <a:r>
              <a:rPr lang="it-IT" sz="2400" dirty="0"/>
              <a:t> a </a:t>
            </a:r>
            <a:r>
              <a:rPr lang="it-IT" sz="2400" dirty="0" err="1"/>
              <a:t>depuis</a:t>
            </a:r>
            <a:r>
              <a:rPr lang="it-IT" sz="2400" dirty="0"/>
              <a:t> </a:t>
            </a:r>
            <a:r>
              <a:rPr lang="it-IT" sz="2400" dirty="0" err="1"/>
              <a:t>éte</a:t>
            </a:r>
            <a:r>
              <a:rPr lang="it-IT" sz="2400" dirty="0"/>
              <a:t>́ </a:t>
            </a:r>
            <a:r>
              <a:rPr lang="it-IT" sz="2400" dirty="0" err="1"/>
              <a:t>adoptée</a:t>
            </a:r>
            <a:r>
              <a:rPr lang="it-IT" sz="2400" dirty="0"/>
              <a:t> par le </a:t>
            </a:r>
            <a:r>
              <a:rPr lang="it-IT" sz="2400" dirty="0" err="1"/>
              <a:t>Conseil</a:t>
            </a:r>
            <a:r>
              <a:rPr lang="it-IT" sz="2400" dirty="0"/>
              <a:t> </a:t>
            </a:r>
            <a:r>
              <a:rPr lang="it-IT" sz="2400" dirty="0" err="1"/>
              <a:t>économique</a:t>
            </a:r>
            <a:r>
              <a:rPr lang="it-IT" sz="2400" dirty="0"/>
              <a:t>, social et </a:t>
            </a:r>
            <a:r>
              <a:rPr lang="it-IT" sz="2400" dirty="0" err="1"/>
              <a:t>environnemental</a:t>
            </a:r>
            <a:r>
              <a:rPr lang="it-IT" sz="2400" dirty="0"/>
              <a:t>, l’ÉNA, le </a:t>
            </a:r>
            <a:r>
              <a:rPr lang="it-IT" sz="2400" dirty="0" err="1"/>
              <a:t>ministère</a:t>
            </a:r>
            <a:r>
              <a:rPr lang="it-IT" sz="2400" dirty="0"/>
              <a:t> de la </a:t>
            </a:r>
            <a:r>
              <a:rPr lang="it-IT" sz="2400" dirty="0" err="1"/>
              <a:t>Justice</a:t>
            </a:r>
            <a:r>
              <a:rPr lang="it-IT" sz="2400" dirty="0"/>
              <a:t>, le Centre </a:t>
            </a:r>
            <a:r>
              <a:rPr lang="it-IT" sz="2400" dirty="0" err="1"/>
              <a:t>national</a:t>
            </a:r>
            <a:r>
              <a:rPr lang="it-IT" sz="2400" dirty="0"/>
              <a:t> de la </a:t>
            </a:r>
            <a:r>
              <a:rPr lang="it-IT" sz="2400" dirty="0" err="1"/>
              <a:t>fonction</a:t>
            </a:r>
            <a:r>
              <a:rPr lang="it-IT" sz="2400" dirty="0"/>
              <a:t> </a:t>
            </a:r>
            <a:r>
              <a:rPr lang="it-IT" sz="2400" dirty="0" err="1"/>
              <a:t>publique</a:t>
            </a:r>
            <a:r>
              <a:rPr lang="it-IT" sz="2400" dirty="0"/>
              <a:t> territoriale, </a:t>
            </a:r>
            <a:r>
              <a:rPr lang="it-IT" sz="2400" dirty="0" err="1"/>
              <a:t>des</a:t>
            </a:r>
            <a:r>
              <a:rPr lang="it-IT" sz="2400" dirty="0"/>
              <a:t> </a:t>
            </a:r>
            <a:r>
              <a:rPr lang="it-IT" sz="2400" dirty="0" err="1"/>
              <a:t>collectivités</a:t>
            </a:r>
            <a:r>
              <a:rPr lang="it-IT" sz="2400" dirty="0"/>
              <a:t> </a:t>
            </a:r>
            <a:r>
              <a:rPr lang="it-IT" sz="2400" dirty="0" err="1"/>
              <a:t>territoriales</a:t>
            </a:r>
            <a:r>
              <a:rPr lang="it-IT" sz="2400" dirty="0"/>
              <a:t> de </a:t>
            </a:r>
            <a:r>
              <a:rPr lang="it-IT" sz="2400" dirty="0" err="1"/>
              <a:t>tous</a:t>
            </a:r>
            <a:r>
              <a:rPr lang="it-IT" sz="2400" dirty="0"/>
              <a:t> </a:t>
            </a:r>
            <a:r>
              <a:rPr lang="it-IT" sz="2400" dirty="0" err="1"/>
              <a:t>niveaux</a:t>
            </a:r>
            <a:r>
              <a:rPr lang="it-IT" sz="2400" dirty="0"/>
              <a:t> et </a:t>
            </a:r>
            <a:r>
              <a:rPr lang="it-IT" sz="2400" dirty="0" err="1"/>
              <a:t>des</a:t>
            </a:r>
            <a:r>
              <a:rPr lang="it-IT" sz="2400" dirty="0"/>
              <a:t> </a:t>
            </a:r>
            <a:r>
              <a:rPr lang="it-IT" sz="2400" dirty="0" err="1"/>
              <a:t>universités</a:t>
            </a:r>
            <a:r>
              <a:rPr lang="it-IT" sz="2400" dirty="0"/>
              <a:t>... </a:t>
            </a:r>
          </a:p>
          <a:p>
            <a:pPr algn="just"/>
            <a:endParaRPr lang="fr-CA" sz="2400" dirty="0"/>
          </a:p>
        </p:txBody>
      </p:sp>
    </p:spTree>
    <p:extLst>
      <p:ext uri="{BB962C8B-B14F-4D97-AF65-F5344CB8AC3E}">
        <p14:creationId xmlns:p14="http://schemas.microsoft.com/office/powerpoint/2010/main" val="3216422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Observations hebdomadaires</a:t>
            </a:r>
            <a:endParaRPr lang="fr-CA" sz="2800" dirty="0"/>
          </a:p>
        </p:txBody>
      </p:sp>
      <p:sp>
        <p:nvSpPr>
          <p:cNvPr id="3" name="Segnaposto contenuto 2"/>
          <p:cNvSpPr>
            <a:spLocks noGrp="1"/>
          </p:cNvSpPr>
          <p:nvPr>
            <p:ph idx="1"/>
          </p:nvPr>
        </p:nvSpPr>
        <p:spPr/>
        <p:txBody>
          <a:bodyPr>
            <a:normAutofit/>
          </a:bodyPr>
          <a:lstStyle/>
          <a:p>
            <a:pPr algn="just"/>
            <a:r>
              <a:rPr lang="it-IT" sz="2400" dirty="0"/>
              <a:t>Le </a:t>
            </a:r>
            <a:r>
              <a:rPr lang="it-IT" sz="2400" dirty="0" err="1"/>
              <a:t>projet</a:t>
            </a:r>
            <a:r>
              <a:rPr lang="it-IT" sz="2400" dirty="0"/>
              <a:t> de </a:t>
            </a:r>
            <a:r>
              <a:rPr lang="it-IT" sz="2400" dirty="0" err="1"/>
              <a:t>loi</a:t>
            </a:r>
            <a:r>
              <a:rPr lang="it-IT" sz="2400" dirty="0"/>
              <a:t> </a:t>
            </a:r>
            <a:r>
              <a:rPr lang="it-IT" sz="2400" dirty="0" err="1"/>
              <a:t>révisant</a:t>
            </a:r>
            <a:r>
              <a:rPr lang="it-IT" sz="2400" dirty="0"/>
              <a:t> la </a:t>
            </a:r>
            <a:r>
              <a:rPr lang="it-IT" sz="2400" dirty="0" err="1"/>
              <a:t>Constitution</a:t>
            </a:r>
            <a:r>
              <a:rPr lang="it-IT" sz="2400" dirty="0"/>
              <a:t> est </a:t>
            </a:r>
            <a:r>
              <a:rPr lang="it-IT" sz="2400" dirty="0" err="1"/>
              <a:t>débattu</a:t>
            </a:r>
            <a:r>
              <a:rPr lang="it-IT" sz="2400" dirty="0"/>
              <a:t> à partir de ce </a:t>
            </a:r>
            <a:r>
              <a:rPr lang="it-IT" sz="2400" dirty="0" err="1"/>
              <a:t>mardi</a:t>
            </a:r>
            <a:r>
              <a:rPr lang="it-IT" sz="2400" dirty="0"/>
              <a:t> à l’</a:t>
            </a:r>
            <a:r>
              <a:rPr lang="it-IT" sz="2400" dirty="0" err="1"/>
              <a:t>Assemblée</a:t>
            </a:r>
            <a:r>
              <a:rPr lang="it-IT" sz="2400" dirty="0"/>
              <a:t>. Il </a:t>
            </a:r>
            <a:r>
              <a:rPr lang="it-IT" sz="2400" dirty="0" err="1"/>
              <a:t>doit</a:t>
            </a:r>
            <a:r>
              <a:rPr lang="it-IT" sz="2400" dirty="0"/>
              <a:t> </a:t>
            </a:r>
            <a:r>
              <a:rPr lang="it-IT" sz="2400" dirty="0" err="1"/>
              <a:t>permettre</a:t>
            </a:r>
            <a:r>
              <a:rPr lang="it-IT" sz="2400" dirty="0"/>
              <a:t> d’</a:t>
            </a:r>
            <a:r>
              <a:rPr lang="it-IT" sz="2400" dirty="0" err="1"/>
              <a:t>inscrire</a:t>
            </a:r>
            <a:r>
              <a:rPr lang="it-IT" sz="2400" dirty="0"/>
              <a:t> </a:t>
            </a:r>
            <a:r>
              <a:rPr lang="it-IT" sz="2400" dirty="0" err="1"/>
              <a:t>que</a:t>
            </a:r>
            <a:r>
              <a:rPr lang="it-IT" sz="2400" dirty="0"/>
              <a:t> la </a:t>
            </a:r>
            <a:r>
              <a:rPr lang="it-IT" sz="2400" dirty="0" err="1"/>
              <a:t>République</a:t>
            </a:r>
            <a:r>
              <a:rPr lang="it-IT" sz="2400" dirty="0"/>
              <a:t> </a:t>
            </a:r>
            <a:r>
              <a:rPr lang="it-IT" sz="2400" b="1" dirty="0"/>
              <a:t>«</a:t>
            </a:r>
            <a:r>
              <a:rPr lang="it-IT" sz="2400" b="1" dirty="0" err="1"/>
              <a:t>garantit</a:t>
            </a:r>
            <a:r>
              <a:rPr lang="it-IT" sz="2400" b="1" dirty="0"/>
              <a:t> la </a:t>
            </a:r>
            <a:r>
              <a:rPr lang="it-IT" sz="2400" b="1" dirty="0" err="1"/>
              <a:t>préservation</a:t>
            </a:r>
            <a:r>
              <a:rPr lang="it-IT" sz="2400" b="1" dirty="0"/>
              <a:t> de l’</a:t>
            </a:r>
            <a:r>
              <a:rPr lang="it-IT" sz="2400" b="1" dirty="0" err="1"/>
              <a:t>environnement</a:t>
            </a:r>
            <a:r>
              <a:rPr lang="it-IT" sz="2400" b="1" dirty="0"/>
              <a:t>» et «la </a:t>
            </a:r>
            <a:r>
              <a:rPr lang="it-IT" sz="2400" b="1" dirty="0" err="1"/>
              <a:t>lutte</a:t>
            </a:r>
            <a:r>
              <a:rPr lang="it-IT" sz="2400" b="1" dirty="0"/>
              <a:t> </a:t>
            </a:r>
            <a:r>
              <a:rPr lang="it-IT" sz="2400" b="1" dirty="0" err="1"/>
              <a:t>contre</a:t>
            </a:r>
            <a:r>
              <a:rPr lang="it-IT" sz="2400" b="1" dirty="0"/>
              <a:t> le </a:t>
            </a:r>
            <a:r>
              <a:rPr lang="it-IT" sz="2400" b="1" dirty="0" err="1"/>
              <a:t>dérèglement</a:t>
            </a:r>
            <a:r>
              <a:rPr lang="it-IT" sz="2400" b="1" dirty="0"/>
              <a:t> </a:t>
            </a:r>
            <a:r>
              <a:rPr lang="it-IT" sz="2400" b="1" dirty="0" err="1"/>
              <a:t>climatique</a:t>
            </a:r>
            <a:r>
              <a:rPr lang="it-IT" sz="2400" b="1" dirty="0"/>
              <a:t>»</a:t>
            </a:r>
            <a:r>
              <a:rPr lang="it-IT" sz="2400" dirty="0"/>
              <a:t>. Mais un </a:t>
            </a:r>
            <a:r>
              <a:rPr lang="it-IT" sz="2400" dirty="0" err="1"/>
              <a:t>accord</a:t>
            </a:r>
            <a:r>
              <a:rPr lang="it-IT" sz="2400" dirty="0"/>
              <a:t> </a:t>
            </a:r>
            <a:r>
              <a:rPr lang="it-IT" sz="2400" dirty="0" err="1"/>
              <a:t>entre</a:t>
            </a:r>
            <a:r>
              <a:rPr lang="it-IT" sz="2400" dirty="0"/>
              <a:t> </a:t>
            </a:r>
            <a:r>
              <a:rPr lang="it-IT" sz="2400" dirty="0" err="1"/>
              <a:t>députés</a:t>
            </a:r>
            <a:r>
              <a:rPr lang="it-IT" sz="2400" dirty="0"/>
              <a:t> </a:t>
            </a:r>
            <a:r>
              <a:rPr lang="it-IT" sz="2400" dirty="0" smtClean="0"/>
              <a:t>et </a:t>
            </a:r>
            <a:r>
              <a:rPr lang="it-IT" sz="2400" dirty="0" err="1"/>
              <a:t>sénateurs</a:t>
            </a:r>
            <a:r>
              <a:rPr lang="it-IT" sz="2400" dirty="0"/>
              <a:t> est </a:t>
            </a:r>
            <a:r>
              <a:rPr lang="it-IT" sz="2400" dirty="0" err="1"/>
              <a:t>loin</a:t>
            </a:r>
            <a:r>
              <a:rPr lang="it-IT" sz="2400" dirty="0"/>
              <a:t> d’</a:t>
            </a:r>
            <a:r>
              <a:rPr lang="it-IT" sz="2400" dirty="0" err="1"/>
              <a:t>être</a:t>
            </a:r>
            <a:r>
              <a:rPr lang="it-IT" sz="2400" dirty="0"/>
              <a:t> </a:t>
            </a:r>
            <a:r>
              <a:rPr lang="it-IT" sz="2400" dirty="0" err="1"/>
              <a:t>acquis</a:t>
            </a:r>
            <a:r>
              <a:rPr lang="it-IT" sz="2400" dirty="0" smtClean="0"/>
              <a:t>.</a:t>
            </a:r>
          </a:p>
          <a:p>
            <a:pPr algn="just"/>
            <a:endParaRPr lang="it-IT" sz="2400" dirty="0"/>
          </a:p>
          <a:p>
            <a:pPr algn="just"/>
            <a:r>
              <a:rPr lang="it-IT" sz="2400" i="1" dirty="0" smtClean="0"/>
              <a:t>Libération</a:t>
            </a:r>
            <a:r>
              <a:rPr lang="it-IT" sz="2400" dirty="0" smtClean="0"/>
              <a:t> 9 </a:t>
            </a:r>
            <a:r>
              <a:rPr lang="it-IT" sz="2400" dirty="0" err="1" smtClean="0"/>
              <a:t>mars</a:t>
            </a:r>
            <a:r>
              <a:rPr lang="it-IT" sz="2400" dirty="0" smtClean="0"/>
              <a:t> 2021</a:t>
            </a:r>
            <a:endParaRPr lang="it-IT" sz="2400" dirty="0"/>
          </a:p>
          <a:p>
            <a:endParaRPr lang="fr-CA" sz="2400" dirty="0"/>
          </a:p>
        </p:txBody>
      </p:sp>
    </p:spTree>
    <p:extLst>
      <p:ext uri="{BB962C8B-B14F-4D97-AF65-F5344CB8AC3E}">
        <p14:creationId xmlns:p14="http://schemas.microsoft.com/office/powerpoint/2010/main" val="11608799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CA" sz="2800" dirty="0"/>
              <a:t>http://</a:t>
            </a:r>
            <a:r>
              <a:rPr lang="fr-CA" sz="2800" dirty="0" err="1"/>
              <a:t>www.haut</a:t>
            </a:r>
            <a:r>
              <a:rPr lang="fr-CA" sz="2800" dirty="0"/>
              <a:t>-conseil-</a:t>
            </a:r>
            <a:r>
              <a:rPr lang="fr-CA" sz="2800" dirty="0" err="1"/>
              <a:t>egalite.gouv.fr</a:t>
            </a:r>
            <a:r>
              <a:rPr lang="fr-CA" sz="2800" dirty="0" smtClean="0"/>
              <a:t>/</a:t>
            </a:r>
            <a:br>
              <a:rPr lang="fr-CA" sz="2800" dirty="0" smtClean="0"/>
            </a:br>
            <a:r>
              <a:rPr lang="it-IT" sz="2800" b="1" dirty="0" err="1"/>
              <a:t>Constitution</a:t>
            </a:r>
            <a:endParaRPr lang="fr-CA" sz="2800" dirty="0"/>
          </a:p>
        </p:txBody>
      </p:sp>
      <p:sp>
        <p:nvSpPr>
          <p:cNvPr id="3" name="Segnaposto contenuto 2"/>
          <p:cNvSpPr>
            <a:spLocks noGrp="1"/>
          </p:cNvSpPr>
          <p:nvPr>
            <p:ph idx="1"/>
          </p:nvPr>
        </p:nvSpPr>
        <p:spPr/>
        <p:txBody>
          <a:bodyPr/>
          <a:lstStyle/>
          <a:p>
            <a:pPr algn="just"/>
            <a:r>
              <a:rPr lang="it-IT" sz="2400" dirty="0"/>
              <a:t>1. </a:t>
            </a:r>
            <a:r>
              <a:rPr lang="it-IT" sz="2400" dirty="0" err="1"/>
              <a:t>Rendre</a:t>
            </a:r>
            <a:r>
              <a:rPr lang="it-IT" sz="2400" dirty="0"/>
              <a:t> </a:t>
            </a:r>
            <a:r>
              <a:rPr lang="it-IT" sz="2400" dirty="0" err="1"/>
              <a:t>visible</a:t>
            </a:r>
            <a:r>
              <a:rPr lang="it-IT" sz="2400" dirty="0"/>
              <a:t> et </a:t>
            </a:r>
            <a:r>
              <a:rPr lang="it-IT" sz="2400" dirty="0" err="1"/>
              <a:t>explicite</a:t>
            </a:r>
            <a:r>
              <a:rPr lang="it-IT" sz="2400" dirty="0"/>
              <a:t> l’</a:t>
            </a:r>
            <a:r>
              <a:rPr lang="it-IT" sz="2400" dirty="0" err="1"/>
              <a:t>égalité</a:t>
            </a:r>
            <a:r>
              <a:rPr lang="it-IT" sz="2400" dirty="0"/>
              <a:t> femmes-</a:t>
            </a:r>
            <a:r>
              <a:rPr lang="it-IT" sz="2400" dirty="0" err="1"/>
              <a:t>hommes</a:t>
            </a:r>
            <a:r>
              <a:rPr lang="it-IT" sz="2400" b="1" dirty="0"/>
              <a:t> </a:t>
            </a:r>
            <a:r>
              <a:rPr lang="it-IT" sz="2400" b="1" dirty="0" err="1"/>
              <a:t>au</a:t>
            </a:r>
            <a:r>
              <a:rPr lang="it-IT" sz="2400" b="1" dirty="0"/>
              <a:t> </a:t>
            </a:r>
            <a:r>
              <a:rPr lang="it-IT" sz="2400" b="1" dirty="0" err="1"/>
              <a:t>cœur</a:t>
            </a:r>
            <a:r>
              <a:rPr lang="it-IT" sz="2400" b="1" dirty="0"/>
              <a:t> de la </a:t>
            </a:r>
            <a:r>
              <a:rPr lang="it-IT" sz="2400" b="1" dirty="0" err="1"/>
              <a:t>Constitution</a:t>
            </a:r>
            <a:r>
              <a:rPr lang="it-IT" sz="2400" dirty="0"/>
              <a:t> : en </a:t>
            </a:r>
            <a:r>
              <a:rPr lang="it-IT" sz="2400" dirty="0" err="1"/>
              <a:t>consacrant</a:t>
            </a:r>
            <a:r>
              <a:rPr lang="it-IT" sz="2400" dirty="0"/>
              <a:t> </a:t>
            </a:r>
            <a:r>
              <a:rPr lang="it-IT" sz="2400" b="1" dirty="0"/>
              <a:t>l’</a:t>
            </a:r>
            <a:r>
              <a:rPr lang="it-IT" sz="2400" b="1" dirty="0" err="1"/>
              <a:t>égalité</a:t>
            </a:r>
            <a:r>
              <a:rPr lang="it-IT" sz="2400" b="1" dirty="0"/>
              <a:t> de </a:t>
            </a:r>
            <a:r>
              <a:rPr lang="it-IT" sz="2400" b="1" dirty="0" err="1"/>
              <a:t>tou.te.s</a:t>
            </a:r>
            <a:r>
              <a:rPr lang="it-IT" sz="2400" b="1" dirty="0"/>
              <a:t> </a:t>
            </a:r>
            <a:r>
              <a:rPr lang="it-IT" sz="2400" b="1" dirty="0" err="1"/>
              <a:t>les</a:t>
            </a:r>
            <a:r>
              <a:rPr lang="it-IT" sz="2400" b="1" dirty="0"/>
              <a:t> </a:t>
            </a:r>
            <a:r>
              <a:rPr lang="it-IT" sz="2400" b="1" dirty="0" err="1"/>
              <a:t>citoyens</a:t>
            </a:r>
            <a:r>
              <a:rPr lang="it-IT" sz="2400" b="1" dirty="0"/>
              <a:t> et </a:t>
            </a:r>
            <a:r>
              <a:rPr lang="it-IT" sz="2400" b="1" dirty="0" err="1"/>
              <a:t>les</a:t>
            </a:r>
            <a:r>
              <a:rPr lang="it-IT" sz="2400" b="1" dirty="0"/>
              <a:t> </a:t>
            </a:r>
            <a:r>
              <a:rPr lang="it-IT" sz="2400" b="1" dirty="0" err="1"/>
              <a:t>citoyennes</a:t>
            </a:r>
            <a:r>
              <a:rPr lang="it-IT" sz="2400" b="1" dirty="0"/>
              <a:t> </a:t>
            </a:r>
            <a:r>
              <a:rPr lang="it-IT" sz="2400" b="1" dirty="0" err="1"/>
              <a:t>devant</a:t>
            </a:r>
            <a:r>
              <a:rPr lang="it-IT" sz="2400" b="1" dirty="0"/>
              <a:t> la </a:t>
            </a:r>
            <a:r>
              <a:rPr lang="it-IT" sz="2400" b="1" dirty="0" err="1"/>
              <a:t>loi</a:t>
            </a:r>
            <a:r>
              <a:rPr lang="it-IT" sz="2400" b="1" dirty="0"/>
              <a:t> « sans </a:t>
            </a:r>
            <a:r>
              <a:rPr lang="it-IT" sz="2400" b="1" dirty="0" err="1"/>
              <a:t>distinction</a:t>
            </a:r>
            <a:r>
              <a:rPr lang="it-IT" sz="2400" b="1" dirty="0"/>
              <a:t> </a:t>
            </a:r>
            <a:r>
              <a:rPr lang="it-IT" sz="2400" dirty="0"/>
              <a:t>de </a:t>
            </a:r>
            <a:r>
              <a:rPr lang="it-IT" sz="2400" dirty="0" err="1"/>
              <a:t>sexe</a:t>
            </a:r>
            <a:r>
              <a:rPr lang="it-IT" sz="2400" dirty="0"/>
              <a:t> », </a:t>
            </a:r>
            <a:r>
              <a:rPr lang="it-IT" sz="2400" dirty="0" err="1"/>
              <a:t>comme</a:t>
            </a:r>
            <a:r>
              <a:rPr lang="it-IT" sz="2400" dirty="0"/>
              <a:t> c’est le </a:t>
            </a:r>
            <a:r>
              <a:rPr lang="it-IT" sz="2400" dirty="0" err="1"/>
              <a:t>cas</a:t>
            </a:r>
            <a:r>
              <a:rPr lang="it-IT" sz="2400" dirty="0"/>
              <a:t> pour l’origine </a:t>
            </a:r>
            <a:r>
              <a:rPr lang="it-IT" sz="2400" dirty="0" err="1"/>
              <a:t>ou</a:t>
            </a:r>
            <a:r>
              <a:rPr lang="it-IT" sz="2400" dirty="0"/>
              <a:t> la </a:t>
            </a:r>
            <a:r>
              <a:rPr lang="it-IT" sz="2400" dirty="0" err="1"/>
              <a:t>religion</a:t>
            </a:r>
            <a:r>
              <a:rPr lang="it-IT" sz="2400" dirty="0"/>
              <a:t> ; en </a:t>
            </a:r>
            <a:r>
              <a:rPr lang="it-IT" sz="2400" dirty="0" err="1"/>
              <a:t>usant</a:t>
            </a:r>
            <a:r>
              <a:rPr lang="it-IT" sz="2400" dirty="0"/>
              <a:t> </a:t>
            </a:r>
            <a:r>
              <a:rPr lang="it-IT" sz="2400" dirty="0" err="1"/>
              <a:t>du</a:t>
            </a:r>
            <a:r>
              <a:rPr lang="it-IT" sz="2400" dirty="0"/>
              <a:t> </a:t>
            </a:r>
            <a:r>
              <a:rPr lang="it-IT" sz="2400" dirty="0" err="1"/>
              <a:t>féminin</a:t>
            </a:r>
            <a:r>
              <a:rPr lang="it-IT" sz="2400" dirty="0"/>
              <a:t> à </a:t>
            </a:r>
            <a:r>
              <a:rPr lang="it-IT" sz="2400" dirty="0" err="1"/>
              <a:t>égalité</a:t>
            </a:r>
            <a:r>
              <a:rPr lang="it-IT" sz="2400" dirty="0"/>
              <a:t> </a:t>
            </a:r>
            <a:r>
              <a:rPr lang="it-IT" sz="2400" dirty="0" err="1"/>
              <a:t>avec</a:t>
            </a:r>
            <a:r>
              <a:rPr lang="it-IT" sz="2400" dirty="0"/>
              <a:t> le </a:t>
            </a:r>
            <a:r>
              <a:rPr lang="it-IT" sz="2400" dirty="0" err="1"/>
              <a:t>masculin</a:t>
            </a:r>
            <a:r>
              <a:rPr lang="it-IT" sz="2400" dirty="0"/>
              <a:t> et </a:t>
            </a:r>
            <a:r>
              <a:rPr lang="it-IT" sz="2400" dirty="0" err="1"/>
              <a:t>notamment</a:t>
            </a:r>
            <a:r>
              <a:rPr lang="it-IT" sz="2400" dirty="0"/>
              <a:t> en </a:t>
            </a:r>
            <a:r>
              <a:rPr lang="it-IT" sz="2400" dirty="0" err="1"/>
              <a:t>remplaçant</a:t>
            </a:r>
            <a:r>
              <a:rPr lang="it-IT" sz="2400" dirty="0"/>
              <a:t> l’</a:t>
            </a:r>
            <a:r>
              <a:rPr lang="it-IT" sz="2400" dirty="0" err="1"/>
              <a:t>expression</a:t>
            </a:r>
            <a:r>
              <a:rPr lang="it-IT" sz="2400" dirty="0"/>
              <a:t> </a:t>
            </a:r>
            <a:r>
              <a:rPr lang="it-IT" sz="2400" b="1" dirty="0"/>
              <a:t>« </a:t>
            </a:r>
            <a:r>
              <a:rPr lang="it-IT" sz="2400" b="1" dirty="0" err="1"/>
              <a:t>Droits</a:t>
            </a:r>
            <a:r>
              <a:rPr lang="it-IT" sz="2400" b="1" dirty="0"/>
              <a:t> de l’</a:t>
            </a:r>
            <a:r>
              <a:rPr lang="it-IT" sz="2400" b="1" dirty="0" err="1"/>
              <a:t>homme</a:t>
            </a:r>
            <a:r>
              <a:rPr lang="it-IT" sz="2400" b="1" dirty="0"/>
              <a:t> » par « </a:t>
            </a:r>
            <a:r>
              <a:rPr lang="it-IT" sz="2400" b="1" dirty="0" err="1"/>
              <a:t>droits</a:t>
            </a:r>
            <a:r>
              <a:rPr lang="it-IT" sz="2400" b="1" dirty="0"/>
              <a:t> </a:t>
            </a:r>
            <a:r>
              <a:rPr lang="it-IT" sz="2400" b="1" dirty="0" err="1"/>
              <a:t>humains</a:t>
            </a:r>
            <a:r>
              <a:rPr lang="it-IT" sz="2400" b="1" dirty="0"/>
              <a:t> ».</a:t>
            </a:r>
          </a:p>
          <a:p>
            <a:pPr algn="just"/>
            <a:endParaRPr lang="it-IT" sz="2400" b="1" dirty="0"/>
          </a:p>
          <a:p>
            <a:endParaRPr lang="fr-CA" sz="2400" dirty="0"/>
          </a:p>
        </p:txBody>
      </p:sp>
    </p:spTree>
    <p:extLst>
      <p:ext uri="{BB962C8B-B14F-4D97-AF65-F5344CB8AC3E}">
        <p14:creationId xmlns:p14="http://schemas.microsoft.com/office/powerpoint/2010/main" val="30306005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fr-CA"/>
          </a:p>
        </p:txBody>
      </p:sp>
      <p:pic>
        <p:nvPicPr>
          <p:cNvPr id="6" name="Segnaposto contenuto 5" descr="1.png"/>
          <p:cNvPicPr>
            <a:picLocks noGrp="1" noChangeAspect="1"/>
          </p:cNvPicPr>
          <p:nvPr>
            <p:ph idx="1"/>
          </p:nvPr>
        </p:nvPicPr>
        <p:blipFill>
          <a:blip r:embed="rId2">
            <a:extLst>
              <a:ext uri="{28A0092B-C50C-407E-A947-70E740481C1C}">
                <a14:useLocalDpi xmlns:a14="http://schemas.microsoft.com/office/drawing/2010/main" val="0"/>
              </a:ext>
            </a:extLst>
          </a:blip>
          <a:srcRect l="-177289" r="-177289"/>
          <a:stretch>
            <a:fillRect/>
          </a:stretch>
        </p:blipFill>
        <p:spPr/>
      </p:pic>
    </p:spTree>
    <p:extLst>
      <p:ext uri="{BB962C8B-B14F-4D97-AF65-F5344CB8AC3E}">
        <p14:creationId xmlns:p14="http://schemas.microsoft.com/office/powerpoint/2010/main" val="17388540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D’autres expressions à modifier dans la Constitution </a:t>
            </a:r>
            <a:r>
              <a:rPr lang="fr-FR" sz="2800" dirty="0" smtClean="0"/>
              <a:t>française de 19</a:t>
            </a:r>
            <a:r>
              <a:rPr lang="fr-CA" sz="2800" dirty="0" smtClean="0"/>
              <a:t>58 ?</a:t>
            </a:r>
            <a:endParaRPr lang="fr-CA" sz="2800" dirty="0"/>
          </a:p>
        </p:txBody>
      </p:sp>
      <p:sp>
        <p:nvSpPr>
          <p:cNvPr id="3" name="Segnaposto contenuto 2"/>
          <p:cNvSpPr>
            <a:spLocks noGrp="1"/>
          </p:cNvSpPr>
          <p:nvPr>
            <p:ph idx="1"/>
          </p:nvPr>
        </p:nvSpPr>
        <p:spPr/>
        <p:txBody>
          <a:bodyPr>
            <a:normAutofit/>
          </a:bodyPr>
          <a:lstStyle/>
          <a:p>
            <a:r>
              <a:rPr lang="fr-FR" sz="2400" dirty="0" smtClean="0"/>
              <a:t>« Droits humains »</a:t>
            </a:r>
          </a:p>
          <a:p>
            <a:endParaRPr lang="fr-FR" sz="2400" dirty="0"/>
          </a:p>
          <a:p>
            <a:r>
              <a:rPr lang="fr-FR" sz="2400" dirty="0" smtClean="0"/>
              <a:t>et ?</a:t>
            </a:r>
          </a:p>
        </p:txBody>
      </p:sp>
    </p:spTree>
    <p:extLst>
      <p:ext uri="{BB962C8B-B14F-4D97-AF65-F5344CB8AC3E}">
        <p14:creationId xmlns:p14="http://schemas.microsoft.com/office/powerpoint/2010/main" val="2829775432"/>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Art. 2 de la </a:t>
            </a:r>
            <a:r>
              <a:rPr lang="it-IT" sz="2800" dirty="0" err="1" smtClean="0"/>
              <a:t>Constitution</a:t>
            </a:r>
            <a:r>
              <a:rPr lang="it-IT" sz="2800" dirty="0" smtClean="0"/>
              <a:t> </a:t>
            </a:r>
            <a:r>
              <a:rPr lang="it-IT" sz="2800" dirty="0" err="1" smtClean="0"/>
              <a:t>française</a:t>
            </a:r>
            <a:r>
              <a:rPr lang="it-IT" sz="2800" dirty="0" smtClean="0"/>
              <a:t/>
            </a:r>
            <a:br>
              <a:rPr lang="it-IT" sz="2800" dirty="0" smtClean="0"/>
            </a:br>
            <a:r>
              <a:rPr lang="it-IT" sz="2800" dirty="0" err="1" smtClean="0"/>
              <a:t>ajout</a:t>
            </a:r>
            <a:r>
              <a:rPr lang="it-IT" sz="2800" dirty="0" smtClean="0"/>
              <a:t> </a:t>
            </a:r>
            <a:r>
              <a:rPr lang="it-IT" sz="2800" dirty="0" err="1" smtClean="0"/>
              <a:t>sur</a:t>
            </a:r>
            <a:r>
              <a:rPr lang="it-IT" sz="2800" dirty="0" smtClean="0"/>
              <a:t> la langue en 1992 (</a:t>
            </a:r>
            <a:r>
              <a:rPr lang="it-IT" sz="2800" dirty="0" err="1" smtClean="0"/>
              <a:t>loi</a:t>
            </a:r>
            <a:r>
              <a:rPr lang="it-IT" sz="2800" dirty="0" smtClean="0"/>
              <a:t> </a:t>
            </a:r>
            <a:r>
              <a:rPr lang="it-IT" sz="2800" dirty="0" err="1" smtClean="0"/>
              <a:t>constitutionnelle</a:t>
            </a:r>
            <a:r>
              <a:rPr lang="it-IT" sz="2800" dirty="0" smtClean="0"/>
              <a:t>)</a:t>
            </a:r>
            <a:endParaRPr lang="it-IT" sz="2800" dirty="0"/>
          </a:p>
        </p:txBody>
      </p:sp>
      <p:sp>
        <p:nvSpPr>
          <p:cNvPr id="3" name="Segnaposto contenuto 2"/>
          <p:cNvSpPr>
            <a:spLocks noGrp="1"/>
          </p:cNvSpPr>
          <p:nvPr>
            <p:ph idx="1"/>
          </p:nvPr>
        </p:nvSpPr>
        <p:spPr/>
        <p:txBody>
          <a:bodyPr/>
          <a:lstStyle/>
          <a:p>
            <a:r>
              <a:rPr lang="fr-FR" sz="2400" b="1" dirty="0" smtClean="0"/>
              <a:t>« </a:t>
            </a:r>
            <a:r>
              <a:rPr lang="fr-FR" sz="2400" dirty="0" smtClean="0"/>
              <a:t>La langue de la République est le français.</a:t>
            </a:r>
          </a:p>
          <a:p>
            <a:pPr algn="just"/>
            <a:r>
              <a:rPr lang="fr-FR" sz="2400" dirty="0" smtClean="0"/>
              <a:t>L'emblème national est le drapeau tricolore, bleu, blanc, rouge.</a:t>
            </a:r>
          </a:p>
          <a:p>
            <a:r>
              <a:rPr lang="fr-FR" sz="2400" dirty="0" smtClean="0"/>
              <a:t>L'hymne national est la Marseillaise.</a:t>
            </a:r>
          </a:p>
          <a:p>
            <a:r>
              <a:rPr lang="fr-FR" sz="2400" b="1" dirty="0" smtClean="0"/>
              <a:t>La devise de la République est Liberté, Égalité, Fraternité.</a:t>
            </a:r>
          </a:p>
          <a:p>
            <a:r>
              <a:rPr lang="fr-FR" sz="2400" dirty="0" smtClean="0"/>
              <a:t>Son principe est : gouvernement du peuple, par le peuple et pour le peuple. »</a:t>
            </a:r>
          </a:p>
          <a:p>
            <a:endParaRPr lang="fr-FR" sz="2400" dirty="0" smtClean="0"/>
          </a:p>
          <a:p>
            <a:endParaRPr lang="it-IT" sz="2400" dirty="0"/>
          </a:p>
        </p:txBody>
      </p:sp>
    </p:spTree>
    <p:extLst>
      <p:ext uri="{BB962C8B-B14F-4D97-AF65-F5344CB8AC3E}">
        <p14:creationId xmlns:p14="http://schemas.microsoft.com/office/powerpoint/2010/main" val="290783770"/>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CA" sz="2800" dirty="0"/>
              <a:t>Et aussi : proposition de changement de la devise française </a:t>
            </a:r>
            <a:r>
              <a:rPr lang="fr-CA" sz="2800" i="1" dirty="0"/>
              <a:t>Liberté, Égalité, Fraternité</a:t>
            </a:r>
            <a:endParaRPr lang="fr-CA" sz="2800" dirty="0"/>
          </a:p>
        </p:txBody>
      </p:sp>
      <p:sp>
        <p:nvSpPr>
          <p:cNvPr id="3" name="Segnaposto contenuto 2"/>
          <p:cNvSpPr>
            <a:spLocks noGrp="1"/>
          </p:cNvSpPr>
          <p:nvPr>
            <p:ph idx="1"/>
          </p:nvPr>
        </p:nvSpPr>
        <p:spPr/>
        <p:txBody>
          <a:bodyPr/>
          <a:lstStyle/>
          <a:p>
            <a:pPr algn="just"/>
            <a:r>
              <a:rPr lang="it-IT" sz="2400" dirty="0"/>
              <a:t>Il propose par </a:t>
            </a:r>
            <a:r>
              <a:rPr lang="it-IT" sz="2400" dirty="0" err="1"/>
              <a:t>ailleurs</a:t>
            </a:r>
            <a:r>
              <a:rPr lang="it-IT" sz="2400" dirty="0"/>
              <a:t> de </a:t>
            </a:r>
            <a:r>
              <a:rPr lang="it-IT" sz="2400" i="1" dirty="0"/>
              <a:t>«</a:t>
            </a:r>
            <a:r>
              <a:rPr lang="it-IT" sz="2400" i="1" dirty="0" err="1"/>
              <a:t>conduire</a:t>
            </a:r>
            <a:r>
              <a:rPr lang="it-IT" sz="2400" i="1" dirty="0"/>
              <a:t> une </a:t>
            </a:r>
            <a:r>
              <a:rPr lang="it-IT" sz="2400" i="1" dirty="0" err="1"/>
              <a:t>réflexion</a:t>
            </a:r>
            <a:r>
              <a:rPr lang="it-IT" sz="2400" i="1" dirty="0"/>
              <a:t> </a:t>
            </a:r>
            <a:r>
              <a:rPr lang="it-IT" sz="2400" i="1" dirty="0" err="1"/>
              <a:t>sur</a:t>
            </a:r>
            <a:r>
              <a:rPr lang="it-IT" sz="2400" i="1" dirty="0"/>
              <a:t> l’</a:t>
            </a:r>
            <a:r>
              <a:rPr lang="it-IT" sz="2400" i="1" dirty="0" err="1"/>
              <a:t>usage</a:t>
            </a:r>
            <a:r>
              <a:rPr lang="it-IT" sz="2400" i="1" dirty="0"/>
              <a:t> </a:t>
            </a:r>
            <a:r>
              <a:rPr lang="it-IT" sz="2400" i="1" dirty="0" err="1"/>
              <a:t>du</a:t>
            </a:r>
            <a:r>
              <a:rPr lang="it-IT" sz="2400" i="1" dirty="0"/>
              <a:t> terme "</a:t>
            </a:r>
            <a:r>
              <a:rPr lang="it-IT" sz="2400" i="1" dirty="0" err="1"/>
              <a:t>fraternité</a:t>
            </a:r>
            <a:r>
              <a:rPr lang="it-IT" sz="2400" i="1" dirty="0"/>
              <a:t>"»</a:t>
            </a:r>
            <a:r>
              <a:rPr lang="it-IT" sz="2400" dirty="0"/>
              <a:t> </a:t>
            </a:r>
            <a:r>
              <a:rPr lang="it-IT" sz="2400" dirty="0" err="1"/>
              <a:t>dans</a:t>
            </a:r>
            <a:r>
              <a:rPr lang="it-IT" sz="2400" dirty="0"/>
              <a:t> la </a:t>
            </a:r>
            <a:r>
              <a:rPr lang="it-IT" sz="2400" dirty="0" err="1"/>
              <a:t>devise</a:t>
            </a:r>
            <a:r>
              <a:rPr lang="it-IT" sz="2400" dirty="0"/>
              <a:t> de la </a:t>
            </a:r>
            <a:r>
              <a:rPr lang="it-IT" sz="2400" dirty="0" err="1"/>
              <a:t>République</a:t>
            </a:r>
            <a:r>
              <a:rPr lang="it-IT" sz="2400" dirty="0"/>
              <a:t>, </a:t>
            </a:r>
            <a:r>
              <a:rPr lang="it-IT" sz="2400" dirty="0" err="1"/>
              <a:t>suggérant</a:t>
            </a:r>
            <a:r>
              <a:rPr lang="it-IT" sz="2400" dirty="0"/>
              <a:t> </a:t>
            </a:r>
            <a:r>
              <a:rPr lang="it-IT" sz="2400" dirty="0" err="1"/>
              <a:t>des</a:t>
            </a:r>
            <a:r>
              <a:rPr lang="it-IT" sz="2400" dirty="0"/>
              <a:t> </a:t>
            </a:r>
            <a:r>
              <a:rPr lang="it-IT" sz="2400" dirty="0" err="1"/>
              <a:t>alternatives</a:t>
            </a:r>
            <a:r>
              <a:rPr lang="it-IT" sz="2400" dirty="0"/>
              <a:t> </a:t>
            </a:r>
            <a:r>
              <a:rPr lang="it-IT" sz="2400" dirty="0" err="1"/>
              <a:t>comme</a:t>
            </a:r>
            <a:r>
              <a:rPr lang="it-IT" sz="2400" dirty="0"/>
              <a:t> </a:t>
            </a:r>
            <a:r>
              <a:rPr lang="it-IT" sz="2400" b="1" i="1" dirty="0" smtClean="0"/>
              <a:t>«</a:t>
            </a:r>
            <a:r>
              <a:rPr lang="it-IT" sz="2400" b="1" i="1" dirty="0" err="1" smtClean="0"/>
              <a:t>adelphité</a:t>
            </a:r>
            <a:r>
              <a:rPr lang="it-IT" sz="2400" b="1" i="1" dirty="0"/>
              <a:t>»</a:t>
            </a:r>
            <a:r>
              <a:rPr lang="it-IT" sz="2400" b="1" dirty="0"/>
              <a:t> </a:t>
            </a:r>
            <a:r>
              <a:rPr lang="it-IT" sz="2400" b="1" dirty="0" err="1"/>
              <a:t>ou</a:t>
            </a:r>
            <a:r>
              <a:rPr lang="it-IT" sz="2400" b="1" dirty="0"/>
              <a:t> «</a:t>
            </a:r>
            <a:r>
              <a:rPr lang="it-IT" sz="2400" b="1" dirty="0" err="1"/>
              <a:t>solidarité</a:t>
            </a:r>
            <a:r>
              <a:rPr lang="it-IT" sz="2400" b="1" dirty="0"/>
              <a:t>»</a:t>
            </a:r>
            <a:r>
              <a:rPr lang="it-IT" sz="2400" dirty="0"/>
              <a:t>. </a:t>
            </a:r>
          </a:p>
          <a:p>
            <a:pPr algn="just"/>
            <a:r>
              <a:rPr lang="it-IT" sz="2400" i="1" dirty="0"/>
              <a:t>Libération 18.04. 2018</a:t>
            </a:r>
            <a:endParaRPr lang="fr-FR" sz="2400" dirty="0"/>
          </a:p>
          <a:p>
            <a:pPr algn="just"/>
            <a:endParaRPr lang="fr-CA" sz="2400" dirty="0"/>
          </a:p>
        </p:txBody>
      </p:sp>
    </p:spTree>
    <p:extLst>
      <p:ext uri="{BB962C8B-B14F-4D97-AF65-F5344CB8AC3E}">
        <p14:creationId xmlns:p14="http://schemas.microsoft.com/office/powerpoint/2010/main" val="3520166531"/>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Depuis quand la devise française et laquelle?</a:t>
            </a:r>
          </a:p>
        </p:txBody>
      </p:sp>
      <p:sp>
        <p:nvSpPr>
          <p:cNvPr id="3" name="Segnaposto contenuto 2"/>
          <p:cNvSpPr>
            <a:spLocks noGrp="1"/>
          </p:cNvSpPr>
          <p:nvPr>
            <p:ph idx="1"/>
          </p:nvPr>
        </p:nvSpPr>
        <p:spPr/>
        <p:txBody>
          <a:bodyPr>
            <a:normAutofit lnSpcReduction="10000"/>
          </a:bodyPr>
          <a:lstStyle/>
          <a:p>
            <a:pPr algn="just"/>
            <a:r>
              <a:rPr lang="it-IT" sz="2400" dirty="0"/>
              <a:t>Son origine </a:t>
            </a:r>
            <a:r>
              <a:rPr lang="it-IT" sz="2400" dirty="0" err="1"/>
              <a:t>remonte</a:t>
            </a:r>
            <a:r>
              <a:rPr lang="it-IT" sz="2400" dirty="0"/>
              <a:t> à la </a:t>
            </a:r>
            <a:r>
              <a:rPr lang="it-IT" sz="2400" dirty="0" err="1"/>
              <a:t>Révolution</a:t>
            </a:r>
            <a:r>
              <a:rPr lang="it-IT" sz="2400" dirty="0"/>
              <a:t> </a:t>
            </a:r>
            <a:r>
              <a:rPr lang="it-IT" sz="2400" dirty="0" err="1"/>
              <a:t>Française</a:t>
            </a:r>
            <a:r>
              <a:rPr lang="it-IT" sz="2400" dirty="0"/>
              <a:t> mais ce n'est </a:t>
            </a:r>
            <a:r>
              <a:rPr lang="it-IT" sz="2400" dirty="0" err="1"/>
              <a:t>qu'à</a:t>
            </a:r>
            <a:r>
              <a:rPr lang="it-IT" sz="2400" dirty="0"/>
              <a:t> la fin </a:t>
            </a:r>
            <a:r>
              <a:rPr lang="it-IT" sz="2400" dirty="0" err="1"/>
              <a:t>du</a:t>
            </a:r>
            <a:r>
              <a:rPr lang="it-IT" sz="2400" dirty="0"/>
              <a:t> </a:t>
            </a:r>
            <a:r>
              <a:rPr lang="it-IT" sz="2400" dirty="0" err="1"/>
              <a:t>XIXème</a:t>
            </a:r>
            <a:r>
              <a:rPr lang="it-IT" sz="2400" dirty="0"/>
              <a:t> </a:t>
            </a:r>
            <a:r>
              <a:rPr lang="it-IT" sz="2400" dirty="0" err="1"/>
              <a:t>siècle</a:t>
            </a:r>
            <a:r>
              <a:rPr lang="it-IT" sz="2400" dirty="0"/>
              <a:t> </a:t>
            </a:r>
            <a:r>
              <a:rPr lang="it-IT" sz="2400" dirty="0" err="1"/>
              <a:t>qu'elle</a:t>
            </a:r>
            <a:r>
              <a:rPr lang="it-IT" sz="2400" dirty="0"/>
              <a:t> sera </a:t>
            </a:r>
            <a:r>
              <a:rPr lang="it-IT" sz="2400" dirty="0" err="1"/>
              <a:t>adoptée</a:t>
            </a:r>
            <a:r>
              <a:rPr lang="it-IT" sz="2400" dirty="0"/>
              <a:t> </a:t>
            </a:r>
            <a:r>
              <a:rPr lang="it-IT" sz="2400" dirty="0" err="1"/>
              <a:t>définitivement</a:t>
            </a:r>
            <a:r>
              <a:rPr lang="it-IT" sz="2400" dirty="0"/>
              <a:t> par la </a:t>
            </a:r>
            <a:r>
              <a:rPr lang="it-IT" sz="2400" dirty="0" err="1"/>
              <a:t>IIIème</a:t>
            </a:r>
            <a:r>
              <a:rPr lang="it-IT" sz="2400" dirty="0"/>
              <a:t> </a:t>
            </a:r>
            <a:r>
              <a:rPr lang="it-IT" sz="2400" dirty="0" err="1"/>
              <a:t>République</a:t>
            </a:r>
            <a:r>
              <a:rPr lang="it-IT" sz="2400" dirty="0"/>
              <a:t>.</a:t>
            </a:r>
          </a:p>
          <a:p>
            <a:pPr algn="just"/>
            <a:r>
              <a:rPr lang="it-IT" sz="2400" dirty="0"/>
              <a:t>En </a:t>
            </a:r>
            <a:r>
              <a:rPr lang="it-IT" sz="2400" dirty="0" err="1"/>
              <a:t>décembre</a:t>
            </a:r>
            <a:r>
              <a:rPr lang="it-IT" sz="2400" dirty="0"/>
              <a:t> 1790, </a:t>
            </a:r>
            <a:r>
              <a:rPr lang="it-IT" sz="2400" dirty="0" err="1"/>
              <a:t>dans</a:t>
            </a:r>
            <a:r>
              <a:rPr lang="it-IT" sz="2400" dirty="0"/>
              <a:t> un </a:t>
            </a:r>
            <a:r>
              <a:rPr lang="it-IT" sz="2400" dirty="0" err="1"/>
              <a:t>discours</a:t>
            </a:r>
            <a:r>
              <a:rPr lang="it-IT" sz="2400" dirty="0"/>
              <a:t> à l'</a:t>
            </a:r>
            <a:r>
              <a:rPr lang="it-IT" sz="2400" dirty="0" err="1"/>
              <a:t>Assemblée</a:t>
            </a:r>
            <a:r>
              <a:rPr lang="it-IT" sz="2400" dirty="0"/>
              <a:t> </a:t>
            </a:r>
            <a:r>
              <a:rPr lang="it-IT" sz="2400" dirty="0" err="1"/>
              <a:t>Nationale</a:t>
            </a:r>
            <a:r>
              <a:rPr lang="it-IT" sz="2400" dirty="0"/>
              <a:t> </a:t>
            </a:r>
            <a:r>
              <a:rPr lang="it-IT" sz="2400" dirty="0" err="1"/>
              <a:t>sur</a:t>
            </a:r>
            <a:r>
              <a:rPr lang="it-IT" sz="2400" dirty="0"/>
              <a:t> l'</a:t>
            </a:r>
            <a:r>
              <a:rPr lang="it-IT" sz="2400" dirty="0" err="1"/>
              <a:t>organisation</a:t>
            </a:r>
            <a:r>
              <a:rPr lang="it-IT" sz="2400" dirty="0"/>
              <a:t> </a:t>
            </a:r>
            <a:r>
              <a:rPr lang="it-IT" sz="2400" dirty="0" err="1"/>
              <a:t>des</a:t>
            </a:r>
            <a:r>
              <a:rPr lang="it-IT" sz="2400" dirty="0"/>
              <a:t> </a:t>
            </a:r>
            <a:r>
              <a:rPr lang="it-IT" sz="2400" dirty="0" err="1"/>
              <a:t>gardes</a:t>
            </a:r>
            <a:r>
              <a:rPr lang="it-IT" sz="2400" dirty="0"/>
              <a:t> </a:t>
            </a:r>
            <a:r>
              <a:rPr lang="it-IT" sz="2400" dirty="0" err="1"/>
              <a:t>nationales</a:t>
            </a:r>
            <a:r>
              <a:rPr lang="it-IT" sz="2400" dirty="0"/>
              <a:t>, Robespierre propose </a:t>
            </a:r>
            <a:r>
              <a:rPr lang="it-IT" sz="2400" dirty="0" err="1"/>
              <a:t>que</a:t>
            </a:r>
            <a:r>
              <a:rPr lang="it-IT" sz="2400" dirty="0"/>
              <a:t> </a:t>
            </a:r>
            <a:r>
              <a:rPr lang="it-IT" sz="2400" dirty="0" err="1"/>
              <a:t>les</a:t>
            </a:r>
            <a:r>
              <a:rPr lang="it-IT" sz="2400" dirty="0"/>
              <a:t> </a:t>
            </a:r>
            <a:r>
              <a:rPr lang="it-IT" sz="2400" dirty="0" err="1"/>
              <a:t>mots</a:t>
            </a:r>
            <a:r>
              <a:rPr lang="it-IT" sz="2400" dirty="0"/>
              <a:t> "Le </a:t>
            </a:r>
            <a:r>
              <a:rPr lang="it-IT" sz="2400" dirty="0" err="1"/>
              <a:t>Peuple</a:t>
            </a:r>
            <a:r>
              <a:rPr lang="it-IT" sz="2400" dirty="0"/>
              <a:t> </a:t>
            </a:r>
            <a:r>
              <a:rPr lang="it-IT" sz="2400" dirty="0" err="1"/>
              <a:t>Français</a:t>
            </a:r>
            <a:r>
              <a:rPr lang="it-IT" sz="2400" dirty="0"/>
              <a:t>" et "</a:t>
            </a:r>
            <a:r>
              <a:rPr lang="it-IT" sz="2400" dirty="0" err="1"/>
              <a:t>Liberté</a:t>
            </a:r>
            <a:r>
              <a:rPr lang="it-IT" sz="2400" dirty="0"/>
              <a:t>, </a:t>
            </a:r>
            <a:r>
              <a:rPr lang="it-IT" sz="2400" dirty="0" err="1"/>
              <a:t>Egalité</a:t>
            </a:r>
            <a:r>
              <a:rPr lang="it-IT" sz="2400" dirty="0"/>
              <a:t>, </a:t>
            </a:r>
            <a:r>
              <a:rPr lang="it-IT" sz="2400" dirty="0" err="1"/>
              <a:t>Fraternité</a:t>
            </a:r>
            <a:r>
              <a:rPr lang="it-IT" sz="2400" dirty="0"/>
              <a:t>" </a:t>
            </a:r>
            <a:r>
              <a:rPr lang="it-IT" sz="2400" dirty="0" err="1"/>
              <a:t>soient</a:t>
            </a:r>
            <a:r>
              <a:rPr lang="it-IT" sz="2400" dirty="0"/>
              <a:t> </a:t>
            </a:r>
            <a:r>
              <a:rPr lang="it-IT" sz="2400" dirty="0" err="1"/>
              <a:t>inscrits</a:t>
            </a:r>
            <a:r>
              <a:rPr lang="it-IT" sz="2400" dirty="0"/>
              <a:t> </a:t>
            </a:r>
            <a:r>
              <a:rPr lang="it-IT" sz="2400" dirty="0" err="1"/>
              <a:t>sur</a:t>
            </a:r>
            <a:r>
              <a:rPr lang="it-IT" sz="2400" dirty="0"/>
              <a:t> </a:t>
            </a:r>
            <a:r>
              <a:rPr lang="it-IT" sz="2400" dirty="0" err="1"/>
              <a:t>les</a:t>
            </a:r>
            <a:r>
              <a:rPr lang="it-IT" sz="2400" dirty="0"/>
              <a:t> </a:t>
            </a:r>
            <a:r>
              <a:rPr lang="it-IT" sz="2400" dirty="0" err="1"/>
              <a:t>uniformes</a:t>
            </a:r>
            <a:r>
              <a:rPr lang="it-IT" sz="2400" dirty="0"/>
              <a:t> et </a:t>
            </a:r>
            <a:r>
              <a:rPr lang="it-IT" sz="2400" dirty="0" err="1"/>
              <a:t>sur</a:t>
            </a:r>
            <a:r>
              <a:rPr lang="it-IT" sz="2400" dirty="0"/>
              <a:t> </a:t>
            </a:r>
            <a:r>
              <a:rPr lang="it-IT" sz="2400" dirty="0" err="1"/>
              <a:t>les</a:t>
            </a:r>
            <a:r>
              <a:rPr lang="it-IT" sz="2400" dirty="0"/>
              <a:t> </a:t>
            </a:r>
            <a:r>
              <a:rPr lang="it-IT" sz="2400" dirty="0" err="1"/>
              <a:t>drapeaux</a:t>
            </a:r>
            <a:r>
              <a:rPr lang="it-IT" sz="2400" dirty="0"/>
              <a:t>, mais ce </a:t>
            </a:r>
            <a:r>
              <a:rPr lang="it-IT" sz="2400" dirty="0" err="1"/>
              <a:t>projet</a:t>
            </a:r>
            <a:r>
              <a:rPr lang="it-IT" sz="2400" dirty="0"/>
              <a:t> n'est </a:t>
            </a:r>
            <a:r>
              <a:rPr lang="it-IT" sz="2400" dirty="0" err="1"/>
              <a:t>pas</a:t>
            </a:r>
            <a:r>
              <a:rPr lang="it-IT" sz="2400" dirty="0"/>
              <a:t> </a:t>
            </a:r>
            <a:r>
              <a:rPr lang="it-IT" sz="2400" dirty="0" err="1"/>
              <a:t>adopté</a:t>
            </a:r>
            <a:r>
              <a:rPr lang="it-IT" sz="2400" dirty="0"/>
              <a:t>. </a:t>
            </a:r>
            <a:br>
              <a:rPr lang="it-IT" sz="2400" dirty="0"/>
            </a:br>
            <a:r>
              <a:rPr lang="it-IT" sz="2400" dirty="0"/>
              <a:t>A partir de 1793, </a:t>
            </a:r>
            <a:r>
              <a:rPr lang="it-IT" sz="2400" dirty="0" err="1"/>
              <a:t>les</a:t>
            </a:r>
            <a:r>
              <a:rPr lang="it-IT" sz="2400" dirty="0"/>
              <a:t> </a:t>
            </a:r>
            <a:r>
              <a:rPr lang="it-IT" sz="2400" dirty="0" err="1"/>
              <a:t>Parisiens</a:t>
            </a:r>
            <a:r>
              <a:rPr lang="it-IT" sz="2400" dirty="0"/>
              <a:t>, </a:t>
            </a:r>
            <a:r>
              <a:rPr lang="it-IT" sz="2400" dirty="0" err="1"/>
              <a:t>bientôt</a:t>
            </a:r>
            <a:r>
              <a:rPr lang="it-IT" sz="2400" dirty="0"/>
              <a:t> </a:t>
            </a:r>
            <a:r>
              <a:rPr lang="it-IT" sz="2400" dirty="0" err="1"/>
              <a:t>imités</a:t>
            </a:r>
            <a:r>
              <a:rPr lang="it-IT" sz="2400" dirty="0"/>
              <a:t> par </a:t>
            </a:r>
            <a:r>
              <a:rPr lang="it-IT" sz="2400" dirty="0" err="1"/>
              <a:t>les</a:t>
            </a:r>
            <a:r>
              <a:rPr lang="it-IT" sz="2400" dirty="0"/>
              <a:t> </a:t>
            </a:r>
            <a:r>
              <a:rPr lang="it-IT" sz="2400" dirty="0" err="1"/>
              <a:t>habitants</a:t>
            </a:r>
            <a:r>
              <a:rPr lang="it-IT" sz="2400" dirty="0"/>
              <a:t> d’</a:t>
            </a:r>
            <a:r>
              <a:rPr lang="it-IT" sz="2400" dirty="0" err="1"/>
              <a:t>autres</a:t>
            </a:r>
            <a:r>
              <a:rPr lang="it-IT" sz="2400" dirty="0"/>
              <a:t> </a:t>
            </a:r>
            <a:r>
              <a:rPr lang="it-IT" sz="2400" dirty="0" err="1"/>
              <a:t>villes</a:t>
            </a:r>
            <a:r>
              <a:rPr lang="it-IT" sz="2400" dirty="0"/>
              <a:t>, </a:t>
            </a:r>
            <a:r>
              <a:rPr lang="it-IT" sz="2400" dirty="0" err="1"/>
              <a:t>peignent</a:t>
            </a:r>
            <a:r>
              <a:rPr lang="it-IT" sz="2400" dirty="0"/>
              <a:t> </a:t>
            </a:r>
            <a:r>
              <a:rPr lang="it-IT" sz="2400" dirty="0" err="1"/>
              <a:t>sur</a:t>
            </a:r>
            <a:r>
              <a:rPr lang="it-IT" sz="2400" dirty="0"/>
              <a:t> la </a:t>
            </a:r>
            <a:r>
              <a:rPr lang="it-IT" sz="2400" dirty="0" err="1"/>
              <a:t>façade</a:t>
            </a:r>
            <a:r>
              <a:rPr lang="it-IT" sz="2400" dirty="0"/>
              <a:t> de </a:t>
            </a:r>
            <a:r>
              <a:rPr lang="it-IT" sz="2400" dirty="0" err="1"/>
              <a:t>leurs</a:t>
            </a:r>
            <a:r>
              <a:rPr lang="it-IT" sz="2400" dirty="0"/>
              <a:t> </a:t>
            </a:r>
            <a:r>
              <a:rPr lang="it-IT" sz="2400" dirty="0" err="1"/>
              <a:t>maisons</a:t>
            </a:r>
            <a:r>
              <a:rPr lang="it-IT" sz="2400" dirty="0"/>
              <a:t> </a:t>
            </a:r>
            <a:r>
              <a:rPr lang="it-IT" sz="2400" dirty="0" err="1"/>
              <a:t>les</a:t>
            </a:r>
            <a:r>
              <a:rPr lang="it-IT" sz="2400" dirty="0"/>
              <a:t> </a:t>
            </a:r>
            <a:r>
              <a:rPr lang="it-IT" sz="2400" dirty="0" err="1"/>
              <a:t>mots</a:t>
            </a:r>
            <a:r>
              <a:rPr lang="it-IT" sz="2400" dirty="0"/>
              <a:t> </a:t>
            </a:r>
            <a:r>
              <a:rPr lang="it-IT" sz="2400" dirty="0" err="1"/>
              <a:t>suivants</a:t>
            </a:r>
            <a:r>
              <a:rPr lang="it-IT" sz="2400" dirty="0"/>
              <a:t> : </a:t>
            </a:r>
            <a:r>
              <a:rPr lang="it-IT" sz="2400" i="1" dirty="0"/>
              <a:t>"</a:t>
            </a:r>
            <a:r>
              <a:rPr lang="it-IT" sz="2400" i="1" dirty="0" err="1"/>
              <a:t>unité</a:t>
            </a:r>
            <a:r>
              <a:rPr lang="it-IT" sz="2400" i="1" dirty="0"/>
              <a:t>, </a:t>
            </a:r>
            <a:r>
              <a:rPr lang="it-IT" sz="2400" i="1" dirty="0" err="1"/>
              <a:t>indivisibilité</a:t>
            </a:r>
            <a:r>
              <a:rPr lang="it-IT" sz="2400" i="1" dirty="0"/>
              <a:t> de la </a:t>
            </a:r>
            <a:r>
              <a:rPr lang="it-IT" sz="2400" i="1" dirty="0" err="1"/>
              <a:t>République</a:t>
            </a:r>
            <a:r>
              <a:rPr lang="it-IT" sz="2400" i="1" dirty="0"/>
              <a:t>, </a:t>
            </a:r>
            <a:r>
              <a:rPr lang="it-IT" sz="2400" i="1" dirty="0" err="1"/>
              <a:t>liberté</a:t>
            </a:r>
            <a:r>
              <a:rPr lang="it-IT" sz="2400" i="1" dirty="0"/>
              <a:t>, </a:t>
            </a:r>
            <a:r>
              <a:rPr lang="it-IT" sz="2400" i="1" dirty="0" err="1"/>
              <a:t>égalité</a:t>
            </a:r>
            <a:r>
              <a:rPr lang="it-IT" sz="2400" i="1" dirty="0"/>
              <a:t> </a:t>
            </a:r>
            <a:r>
              <a:rPr lang="it-IT" sz="2400" i="1" dirty="0" err="1"/>
              <a:t>ou</a:t>
            </a:r>
            <a:r>
              <a:rPr lang="it-IT" sz="2400" i="1" dirty="0"/>
              <a:t> la </a:t>
            </a:r>
            <a:r>
              <a:rPr lang="it-IT" sz="2400" i="1" dirty="0" err="1"/>
              <a:t>mort</a:t>
            </a:r>
            <a:r>
              <a:rPr lang="it-IT" sz="2400" i="1" dirty="0"/>
              <a:t>"</a:t>
            </a:r>
            <a:r>
              <a:rPr lang="it-IT" sz="2400" dirty="0"/>
              <a:t>. Mais la </a:t>
            </a:r>
            <a:r>
              <a:rPr lang="it-IT" sz="2400" dirty="0" err="1"/>
              <a:t>dernière</a:t>
            </a:r>
            <a:r>
              <a:rPr lang="it-IT" sz="2400" dirty="0"/>
              <a:t> </a:t>
            </a:r>
            <a:r>
              <a:rPr lang="it-IT" sz="2400" dirty="0" err="1"/>
              <a:t>partie</a:t>
            </a:r>
            <a:r>
              <a:rPr lang="it-IT" sz="2400" dirty="0"/>
              <a:t> de la formule, </a:t>
            </a:r>
            <a:r>
              <a:rPr lang="it-IT" sz="2400" dirty="0" err="1"/>
              <a:t>trop</a:t>
            </a:r>
            <a:r>
              <a:rPr lang="it-IT" sz="2400" dirty="0"/>
              <a:t> </a:t>
            </a:r>
            <a:r>
              <a:rPr lang="it-IT" sz="2400" dirty="0" err="1"/>
              <a:t>associée</a:t>
            </a:r>
            <a:r>
              <a:rPr lang="it-IT" sz="2400" dirty="0"/>
              <a:t> à la </a:t>
            </a:r>
            <a:r>
              <a:rPr lang="it-IT" sz="2400" dirty="0" err="1"/>
              <a:t>Terreur</a:t>
            </a:r>
            <a:r>
              <a:rPr lang="it-IT" sz="2400" dirty="0"/>
              <a:t>, sera </a:t>
            </a:r>
            <a:r>
              <a:rPr lang="it-IT" sz="2400" dirty="0" err="1"/>
              <a:t>ensuite</a:t>
            </a:r>
            <a:r>
              <a:rPr lang="it-IT" sz="2400" dirty="0"/>
              <a:t> </a:t>
            </a:r>
            <a:r>
              <a:rPr lang="it-IT" sz="2400" dirty="0" err="1"/>
              <a:t>effacée</a:t>
            </a:r>
            <a:r>
              <a:rPr lang="it-IT" sz="2400" dirty="0"/>
              <a:t>... </a:t>
            </a:r>
          </a:p>
        </p:txBody>
      </p:sp>
    </p:spTree>
    <p:extLst>
      <p:ext uri="{BB962C8B-B14F-4D97-AF65-F5344CB8AC3E}">
        <p14:creationId xmlns:p14="http://schemas.microsoft.com/office/powerpoint/2010/main" val="4291224924"/>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a:t>
            </a:r>
            <a:r>
              <a:rPr lang="it-IT" sz="2800" dirty="0" err="1"/>
              <a:t>Liberté</a:t>
            </a:r>
            <a:r>
              <a:rPr lang="it-IT" sz="2800" dirty="0"/>
              <a:t>, </a:t>
            </a:r>
            <a:r>
              <a:rPr lang="it-IT" sz="2800" dirty="0" err="1"/>
              <a:t>Egalité</a:t>
            </a:r>
            <a:r>
              <a:rPr lang="it-IT" sz="2800" dirty="0"/>
              <a:t>, </a:t>
            </a:r>
            <a:r>
              <a:rPr lang="it-IT" sz="2800" dirty="0" err="1"/>
              <a:t>Fraternité</a:t>
            </a:r>
            <a:r>
              <a:rPr lang="it-IT" sz="2800" dirty="0"/>
              <a:t>" </a:t>
            </a:r>
            <a:endParaRPr lang="fr-CA" sz="2800" dirty="0"/>
          </a:p>
        </p:txBody>
      </p:sp>
      <p:sp>
        <p:nvSpPr>
          <p:cNvPr id="3" name="Segnaposto contenuto 2"/>
          <p:cNvSpPr>
            <a:spLocks noGrp="1"/>
          </p:cNvSpPr>
          <p:nvPr>
            <p:ph idx="1"/>
          </p:nvPr>
        </p:nvSpPr>
        <p:spPr/>
        <p:txBody>
          <a:bodyPr>
            <a:noAutofit/>
          </a:bodyPr>
          <a:lstStyle/>
          <a:p>
            <a:pPr algn="just"/>
            <a:r>
              <a:rPr lang="it-IT" sz="2400" dirty="0"/>
              <a:t>La </a:t>
            </a:r>
            <a:r>
              <a:rPr lang="it-IT" sz="2400" dirty="0" err="1"/>
              <a:t>devise</a:t>
            </a:r>
            <a:r>
              <a:rPr lang="it-IT" sz="2400" dirty="0"/>
              <a:t> </a:t>
            </a:r>
            <a:r>
              <a:rPr lang="it-IT" sz="2400" b="1" dirty="0"/>
              <a:t>"</a:t>
            </a:r>
            <a:r>
              <a:rPr lang="it-IT" sz="2400" b="1" dirty="0" err="1"/>
              <a:t>Liberté</a:t>
            </a:r>
            <a:r>
              <a:rPr lang="it-IT" sz="2400" b="1" dirty="0"/>
              <a:t>, </a:t>
            </a:r>
            <a:r>
              <a:rPr lang="it-IT" sz="2400" b="1" dirty="0" err="1"/>
              <a:t>Egalité</a:t>
            </a:r>
            <a:r>
              <a:rPr lang="it-IT" sz="2400" b="1" dirty="0"/>
              <a:t>, </a:t>
            </a:r>
            <a:r>
              <a:rPr lang="it-IT" sz="2400" b="1" dirty="0" err="1"/>
              <a:t>Fraternité</a:t>
            </a:r>
            <a:r>
              <a:rPr lang="it-IT" sz="2400" b="1" dirty="0"/>
              <a:t>"</a:t>
            </a:r>
            <a:r>
              <a:rPr lang="it-IT" sz="2400" dirty="0"/>
              <a:t> a </a:t>
            </a:r>
            <a:r>
              <a:rPr lang="it-IT" sz="2400" dirty="0" err="1"/>
              <a:t>été</a:t>
            </a:r>
            <a:r>
              <a:rPr lang="it-IT" sz="2400" dirty="0"/>
              <a:t> </a:t>
            </a:r>
            <a:r>
              <a:rPr lang="it-IT" sz="2400" dirty="0" err="1"/>
              <a:t>progressivement</a:t>
            </a:r>
            <a:r>
              <a:rPr lang="it-IT" sz="2400" dirty="0"/>
              <a:t> </a:t>
            </a:r>
            <a:r>
              <a:rPr lang="it-IT" sz="2400" dirty="0" err="1"/>
              <a:t>abandonnée</a:t>
            </a:r>
            <a:r>
              <a:rPr lang="it-IT" sz="2400" dirty="0"/>
              <a:t> </a:t>
            </a:r>
            <a:r>
              <a:rPr lang="it-IT" sz="2400" dirty="0" err="1"/>
              <a:t>avec</a:t>
            </a:r>
            <a:r>
              <a:rPr lang="it-IT" sz="2400" dirty="0"/>
              <a:t> la fin de la </a:t>
            </a:r>
            <a:r>
              <a:rPr lang="it-IT" sz="2400" dirty="0" err="1"/>
              <a:t>Révolution</a:t>
            </a:r>
            <a:r>
              <a:rPr lang="it-IT" sz="2400" dirty="0"/>
              <a:t>. </a:t>
            </a:r>
            <a:br>
              <a:rPr lang="it-IT" sz="2400" dirty="0"/>
            </a:br>
            <a:r>
              <a:rPr lang="it-IT" sz="2400" dirty="0" err="1"/>
              <a:t>Comme</a:t>
            </a:r>
            <a:r>
              <a:rPr lang="it-IT" sz="2400" dirty="0"/>
              <a:t> </a:t>
            </a:r>
            <a:r>
              <a:rPr lang="it-IT" sz="2400" dirty="0" err="1"/>
              <a:t>beaucoup</a:t>
            </a:r>
            <a:r>
              <a:rPr lang="it-IT" sz="2400" dirty="0"/>
              <a:t> de </a:t>
            </a:r>
            <a:r>
              <a:rPr lang="it-IT" sz="2400" dirty="0" err="1"/>
              <a:t>symboles</a:t>
            </a:r>
            <a:r>
              <a:rPr lang="it-IT" sz="2400" dirty="0"/>
              <a:t> </a:t>
            </a:r>
            <a:r>
              <a:rPr lang="it-IT" sz="2400" dirty="0" err="1"/>
              <a:t>révolutionnaires</a:t>
            </a:r>
            <a:r>
              <a:rPr lang="it-IT" sz="2400" dirty="0"/>
              <a:t>, elle est </a:t>
            </a:r>
            <a:r>
              <a:rPr lang="it-IT" sz="2400" dirty="0" err="1"/>
              <a:t>tombée</a:t>
            </a:r>
            <a:r>
              <a:rPr lang="it-IT" sz="2400" dirty="0"/>
              <a:t> en </a:t>
            </a:r>
            <a:r>
              <a:rPr lang="it-IT" sz="2400" dirty="0" err="1"/>
              <a:t>désuétude</a:t>
            </a:r>
            <a:r>
              <a:rPr lang="it-IT" sz="2400" dirty="0"/>
              <a:t> </a:t>
            </a:r>
            <a:r>
              <a:rPr lang="it-IT" sz="2400" dirty="0" err="1"/>
              <a:t>sous</a:t>
            </a:r>
            <a:r>
              <a:rPr lang="it-IT" sz="2400" dirty="0"/>
              <a:t> l'Empire et il a </a:t>
            </a:r>
            <a:r>
              <a:rPr lang="it-IT" sz="2400" dirty="0" err="1"/>
              <a:t>fallu</a:t>
            </a:r>
            <a:r>
              <a:rPr lang="it-IT" sz="2400" dirty="0"/>
              <a:t> </a:t>
            </a:r>
            <a:r>
              <a:rPr lang="it-IT" sz="2400" dirty="0" err="1"/>
              <a:t>attendre</a:t>
            </a:r>
            <a:r>
              <a:rPr lang="it-IT" sz="2400" dirty="0"/>
              <a:t> la </a:t>
            </a:r>
            <a:r>
              <a:rPr lang="it-IT" sz="2400" dirty="0" err="1"/>
              <a:t>révolution</a:t>
            </a:r>
            <a:r>
              <a:rPr lang="it-IT" sz="2400" dirty="0"/>
              <a:t> de 1848 pour </a:t>
            </a:r>
            <a:r>
              <a:rPr lang="it-IT" sz="2400" dirty="0" err="1"/>
              <a:t>qu’elle</a:t>
            </a:r>
            <a:r>
              <a:rPr lang="it-IT" sz="2400" dirty="0"/>
              <a:t> </a:t>
            </a:r>
            <a:r>
              <a:rPr lang="it-IT" sz="2400" dirty="0" err="1"/>
              <a:t>réapparaisse</a:t>
            </a:r>
            <a:r>
              <a:rPr lang="it-IT" sz="2400" dirty="0"/>
              <a:t>.</a:t>
            </a:r>
            <a:br>
              <a:rPr lang="it-IT" sz="2400" dirty="0"/>
            </a:br>
            <a:r>
              <a:rPr lang="it-IT" sz="2400" dirty="0"/>
              <a:t>La </a:t>
            </a:r>
            <a:r>
              <a:rPr lang="it-IT" sz="2400" dirty="0" err="1"/>
              <a:t>IIème</a:t>
            </a:r>
            <a:r>
              <a:rPr lang="it-IT" sz="2400" dirty="0"/>
              <a:t> </a:t>
            </a:r>
            <a:r>
              <a:rPr lang="it-IT" sz="2400" dirty="0" err="1"/>
              <a:t>République</a:t>
            </a:r>
            <a:r>
              <a:rPr lang="it-IT" sz="2400" dirty="0"/>
              <a:t> l’</a:t>
            </a:r>
            <a:r>
              <a:rPr lang="it-IT" sz="2400" dirty="0" err="1"/>
              <a:t>adopte</a:t>
            </a:r>
            <a:r>
              <a:rPr lang="it-IT" sz="2400" dirty="0"/>
              <a:t> </a:t>
            </a:r>
            <a:r>
              <a:rPr lang="it-IT" sz="2400" dirty="0" err="1"/>
              <a:t>comme</a:t>
            </a:r>
            <a:r>
              <a:rPr lang="it-IT" sz="2400" dirty="0"/>
              <a:t> </a:t>
            </a:r>
            <a:r>
              <a:rPr lang="it-IT" sz="2400" dirty="0" err="1"/>
              <a:t>devise</a:t>
            </a:r>
            <a:r>
              <a:rPr lang="it-IT" sz="2400" dirty="0"/>
              <a:t> </a:t>
            </a:r>
            <a:r>
              <a:rPr lang="it-IT" sz="2400" dirty="0" err="1"/>
              <a:t>officielle</a:t>
            </a:r>
            <a:r>
              <a:rPr lang="it-IT" sz="2400" dirty="0"/>
              <a:t> le 27 </a:t>
            </a:r>
            <a:r>
              <a:rPr lang="it-IT" sz="2400" dirty="0" err="1"/>
              <a:t>février</a:t>
            </a:r>
            <a:r>
              <a:rPr lang="it-IT" sz="2400" dirty="0"/>
              <a:t> 1848.</a:t>
            </a:r>
            <a:br>
              <a:rPr lang="it-IT" sz="2400" dirty="0"/>
            </a:br>
            <a:r>
              <a:rPr lang="it-IT" sz="2400" dirty="0" err="1"/>
              <a:t>Boudée</a:t>
            </a:r>
            <a:r>
              <a:rPr lang="it-IT" sz="2400" dirty="0"/>
              <a:t> par le Second Empire, elle </a:t>
            </a:r>
            <a:r>
              <a:rPr lang="it-IT" sz="2400" dirty="0" err="1"/>
              <a:t>finit</a:t>
            </a:r>
            <a:r>
              <a:rPr lang="it-IT" sz="2400" dirty="0"/>
              <a:t> par s'</a:t>
            </a:r>
            <a:r>
              <a:rPr lang="it-IT" sz="2400" dirty="0" err="1"/>
              <a:t>imposer</a:t>
            </a:r>
            <a:r>
              <a:rPr lang="it-IT" sz="2400" dirty="0"/>
              <a:t> </a:t>
            </a:r>
            <a:r>
              <a:rPr lang="it-IT" sz="2400" dirty="0" err="1"/>
              <a:t>sous</a:t>
            </a:r>
            <a:r>
              <a:rPr lang="it-IT" sz="2400" dirty="0"/>
              <a:t> la </a:t>
            </a:r>
            <a:r>
              <a:rPr lang="it-IT" sz="2400" dirty="0" err="1"/>
              <a:t>IIIème</a:t>
            </a:r>
            <a:r>
              <a:rPr lang="it-IT" sz="2400" dirty="0"/>
              <a:t> </a:t>
            </a:r>
            <a:r>
              <a:rPr lang="it-IT" sz="2400" dirty="0" err="1"/>
              <a:t>République</a:t>
            </a:r>
            <a:r>
              <a:rPr lang="it-IT" sz="2400" dirty="0"/>
              <a:t>. </a:t>
            </a:r>
            <a:br>
              <a:rPr lang="it-IT" sz="2400" dirty="0"/>
            </a:br>
            <a:r>
              <a:rPr lang="it-IT" sz="2400" b="1" dirty="0"/>
              <a:t>Elle est </a:t>
            </a:r>
            <a:r>
              <a:rPr lang="it-IT" sz="2400" b="1" dirty="0" err="1"/>
              <a:t>réinscrite</a:t>
            </a:r>
            <a:r>
              <a:rPr lang="it-IT" sz="2400" b="1" dirty="0"/>
              <a:t> </a:t>
            </a:r>
            <a:r>
              <a:rPr lang="it-IT" sz="2400" b="1" dirty="0" err="1"/>
              <a:t>sur</a:t>
            </a:r>
            <a:r>
              <a:rPr lang="it-IT" sz="2400" b="1" dirty="0"/>
              <a:t> le </a:t>
            </a:r>
            <a:r>
              <a:rPr lang="it-IT" sz="2400" b="1" dirty="0" err="1"/>
              <a:t>fronton</a:t>
            </a:r>
            <a:r>
              <a:rPr lang="it-IT" sz="2400" b="1" dirty="0"/>
              <a:t> </a:t>
            </a:r>
            <a:r>
              <a:rPr lang="it-IT" sz="2400" b="1" dirty="0" err="1"/>
              <a:t>des</a:t>
            </a:r>
            <a:r>
              <a:rPr lang="it-IT" sz="2400" b="1" dirty="0"/>
              <a:t> </a:t>
            </a:r>
            <a:r>
              <a:rPr lang="it-IT" sz="2400" b="1" dirty="0" err="1"/>
              <a:t>édifices</a:t>
            </a:r>
            <a:r>
              <a:rPr lang="it-IT" sz="2400" b="1" dirty="0"/>
              <a:t> </a:t>
            </a:r>
            <a:r>
              <a:rPr lang="it-IT" sz="2400" b="1" dirty="0" err="1"/>
              <a:t>publics</a:t>
            </a:r>
            <a:r>
              <a:rPr lang="it-IT" sz="2400" b="1" dirty="0"/>
              <a:t> à l'</a:t>
            </a:r>
            <a:r>
              <a:rPr lang="it-IT" sz="2400" b="1" dirty="0" err="1"/>
              <a:t>occasion</a:t>
            </a:r>
            <a:r>
              <a:rPr lang="it-IT" sz="2400" b="1" dirty="0"/>
              <a:t> de la </a:t>
            </a:r>
            <a:r>
              <a:rPr lang="it-IT" sz="2400" b="1" dirty="0" err="1"/>
              <a:t>célébration</a:t>
            </a:r>
            <a:r>
              <a:rPr lang="it-IT" sz="2400" b="1" dirty="0"/>
              <a:t> </a:t>
            </a:r>
            <a:r>
              <a:rPr lang="it-IT" sz="2400" b="1" dirty="0" err="1"/>
              <a:t>du</a:t>
            </a:r>
            <a:r>
              <a:rPr lang="it-IT" sz="2400" b="1" dirty="0"/>
              <a:t> 14 </a:t>
            </a:r>
            <a:r>
              <a:rPr lang="it-IT" sz="2400" b="1" dirty="0" err="1"/>
              <a:t>juillet</a:t>
            </a:r>
            <a:r>
              <a:rPr lang="it-IT" sz="2400" b="1" dirty="0"/>
              <a:t> 1880. </a:t>
            </a:r>
            <a:br>
              <a:rPr lang="it-IT" sz="2400" b="1" dirty="0"/>
            </a:br>
            <a:endParaRPr lang="fr-CA" sz="2400" b="1" dirty="0"/>
          </a:p>
        </p:txBody>
      </p:sp>
    </p:spTree>
    <p:extLst>
      <p:ext uri="{BB962C8B-B14F-4D97-AF65-F5344CB8AC3E}">
        <p14:creationId xmlns:p14="http://schemas.microsoft.com/office/powerpoint/2010/main" val="2374987450"/>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CA" sz="2800" dirty="0" smtClean="0"/>
              <a:t>XIX</a:t>
            </a:r>
            <a:r>
              <a:rPr lang="fr-FR" sz="2800" dirty="0" err="1">
                <a:latin typeface="Arial" charset="0"/>
                <a:cs typeface="Arial" charset="0"/>
              </a:rPr>
              <a:t>ème</a:t>
            </a:r>
            <a:r>
              <a:rPr lang="fr-CA" sz="2800" dirty="0" smtClean="0"/>
              <a:t> siècle</a:t>
            </a:r>
            <a:endParaRPr lang="fr-CA" sz="2800" dirty="0"/>
          </a:p>
        </p:txBody>
      </p:sp>
      <p:sp>
        <p:nvSpPr>
          <p:cNvPr id="3" name="Segnaposto contenuto 2"/>
          <p:cNvSpPr>
            <a:spLocks noGrp="1"/>
          </p:cNvSpPr>
          <p:nvPr>
            <p:ph idx="1"/>
          </p:nvPr>
        </p:nvSpPr>
        <p:spPr/>
        <p:txBody>
          <a:bodyPr/>
          <a:lstStyle/>
          <a:p>
            <a:r>
              <a:rPr lang="fr-FR" sz="2400" dirty="0"/>
              <a:t>Monarchies, empires et républiques se </a:t>
            </a:r>
            <a:r>
              <a:rPr lang="fr-FR" sz="2400" dirty="0" smtClean="0"/>
              <a:t>succèdent :</a:t>
            </a:r>
            <a:endParaRPr lang="fr-CA" sz="2400" dirty="0" smtClean="0"/>
          </a:p>
          <a:p>
            <a:r>
              <a:rPr lang="fr-CA" sz="2400" dirty="0" smtClean="0"/>
              <a:t>Deux empires 1803-1814 (Napoléon Bonaparte); 1852-1870 (Napoléon III)</a:t>
            </a:r>
          </a:p>
          <a:p>
            <a:r>
              <a:rPr lang="fr-CA" sz="2400" dirty="0" smtClean="0"/>
              <a:t>Trois monarchies (constitutionnelles) 1815-1824 ; 1825-1830; 1830-1848</a:t>
            </a:r>
          </a:p>
          <a:p>
            <a:r>
              <a:rPr lang="fr-CA" sz="2400" dirty="0" smtClean="0"/>
              <a:t>Deux républiques </a:t>
            </a:r>
            <a:r>
              <a:rPr lang="fr-CA" sz="2400" b="1" dirty="0" smtClean="0"/>
              <a:t>1848</a:t>
            </a:r>
            <a:r>
              <a:rPr lang="fr-CA" sz="2400" dirty="0" smtClean="0"/>
              <a:t>-1852 (</a:t>
            </a:r>
            <a:r>
              <a:rPr lang="it-IT" sz="2400" dirty="0" err="1" smtClean="0"/>
              <a:t>IIème</a:t>
            </a:r>
            <a:r>
              <a:rPr lang="it-IT" sz="2400" dirty="0" smtClean="0"/>
              <a:t> </a:t>
            </a:r>
            <a:r>
              <a:rPr lang="it-IT" sz="2400" dirty="0" err="1" smtClean="0"/>
              <a:t>République</a:t>
            </a:r>
            <a:r>
              <a:rPr lang="it-IT" sz="2400" dirty="0" smtClean="0"/>
              <a:t>)</a:t>
            </a:r>
            <a:r>
              <a:rPr lang="fr-CA" sz="2400" dirty="0" smtClean="0"/>
              <a:t>; 1870 (</a:t>
            </a:r>
            <a:r>
              <a:rPr lang="it-IT" sz="2400" b="1" dirty="0" err="1"/>
              <a:t>IIIème</a:t>
            </a:r>
            <a:r>
              <a:rPr lang="it-IT" sz="2400" b="1" dirty="0"/>
              <a:t> </a:t>
            </a:r>
            <a:r>
              <a:rPr lang="it-IT" sz="2400" b="1" dirty="0" err="1" smtClean="0"/>
              <a:t>République</a:t>
            </a:r>
            <a:r>
              <a:rPr lang="it-IT" sz="2400" b="1" smtClean="0"/>
              <a:t>)</a:t>
            </a:r>
            <a:endParaRPr lang="fr-CA" sz="2400" b="1" dirty="0" smtClean="0"/>
          </a:p>
          <a:p>
            <a:r>
              <a:rPr lang="fr-CA" sz="2400" dirty="0" smtClean="0"/>
              <a:t>Trois révolutions 1830, 1848, 1871</a:t>
            </a:r>
            <a:endParaRPr lang="fr-CA" sz="2400" dirty="0"/>
          </a:p>
        </p:txBody>
      </p:sp>
    </p:spTree>
    <p:extLst>
      <p:ext uri="{BB962C8B-B14F-4D97-AF65-F5344CB8AC3E}">
        <p14:creationId xmlns:p14="http://schemas.microsoft.com/office/powerpoint/2010/main" val="4241817383"/>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a:t>
            </a:r>
            <a:r>
              <a:rPr lang="it-IT" sz="2800" dirty="0" err="1"/>
              <a:t>Liberté</a:t>
            </a:r>
            <a:r>
              <a:rPr lang="it-IT" sz="2800" dirty="0"/>
              <a:t>, </a:t>
            </a:r>
            <a:r>
              <a:rPr lang="it-IT" sz="2800" dirty="0" err="1"/>
              <a:t>Egalité</a:t>
            </a:r>
            <a:r>
              <a:rPr lang="it-IT" sz="2800" dirty="0"/>
              <a:t>, </a:t>
            </a:r>
            <a:r>
              <a:rPr lang="it-IT" sz="2800" dirty="0" err="1"/>
              <a:t>Fraternité</a:t>
            </a:r>
            <a:r>
              <a:rPr lang="it-IT" sz="2800" dirty="0"/>
              <a:t>" </a:t>
            </a:r>
            <a:endParaRPr lang="fr-CA" sz="2800" dirty="0"/>
          </a:p>
        </p:txBody>
      </p:sp>
      <p:sp>
        <p:nvSpPr>
          <p:cNvPr id="3" name="Segnaposto contenuto 2"/>
          <p:cNvSpPr>
            <a:spLocks noGrp="1"/>
          </p:cNvSpPr>
          <p:nvPr>
            <p:ph idx="1"/>
          </p:nvPr>
        </p:nvSpPr>
        <p:spPr/>
        <p:txBody>
          <a:bodyPr>
            <a:normAutofit/>
          </a:bodyPr>
          <a:lstStyle/>
          <a:p>
            <a:pPr algn="just"/>
            <a:r>
              <a:rPr lang="it-IT" sz="2400" dirty="0"/>
              <a:t>Elle est une nouvelle fois </a:t>
            </a:r>
            <a:r>
              <a:rPr lang="it-IT" sz="2400" dirty="0" err="1"/>
              <a:t>supprimée</a:t>
            </a:r>
            <a:r>
              <a:rPr lang="it-IT" sz="2400" dirty="0"/>
              <a:t> </a:t>
            </a:r>
            <a:r>
              <a:rPr lang="it-IT" sz="2400" dirty="0" err="1"/>
              <a:t>sous</a:t>
            </a:r>
            <a:r>
              <a:rPr lang="it-IT" sz="2400" dirty="0"/>
              <a:t> le </a:t>
            </a:r>
            <a:r>
              <a:rPr lang="it-IT" sz="2400" b="1" dirty="0" err="1"/>
              <a:t>régime</a:t>
            </a:r>
            <a:r>
              <a:rPr lang="it-IT" sz="2400" b="1" dirty="0"/>
              <a:t> de Vichy </a:t>
            </a:r>
            <a:r>
              <a:rPr lang="it-IT" sz="2400" dirty="0"/>
              <a:t>(1940-1944) et </a:t>
            </a:r>
            <a:r>
              <a:rPr lang="it-IT" sz="2400" dirty="0" err="1"/>
              <a:t>remplacée</a:t>
            </a:r>
            <a:r>
              <a:rPr lang="it-IT" sz="2400" dirty="0"/>
              <a:t> par la </a:t>
            </a:r>
            <a:r>
              <a:rPr lang="it-IT" sz="2400" dirty="0" err="1"/>
              <a:t>devise</a:t>
            </a:r>
            <a:r>
              <a:rPr lang="it-IT" sz="2400" dirty="0"/>
              <a:t> "</a:t>
            </a:r>
            <a:r>
              <a:rPr lang="it-IT" sz="2400" dirty="0" err="1"/>
              <a:t>Travail</a:t>
            </a:r>
            <a:r>
              <a:rPr lang="it-IT" sz="2400" dirty="0"/>
              <a:t>, </a:t>
            </a:r>
            <a:r>
              <a:rPr lang="it-IT" sz="2400" dirty="0" err="1"/>
              <a:t>Famille</a:t>
            </a:r>
            <a:r>
              <a:rPr lang="it-IT" sz="2400" dirty="0"/>
              <a:t>, Patrie". </a:t>
            </a:r>
            <a:r>
              <a:rPr lang="it-IT" sz="2400" dirty="0" err="1"/>
              <a:t>Au</a:t>
            </a:r>
            <a:r>
              <a:rPr lang="it-IT" sz="2400" dirty="0"/>
              <a:t> </a:t>
            </a:r>
            <a:r>
              <a:rPr lang="it-IT" sz="2400" dirty="0" err="1"/>
              <a:t>sein</a:t>
            </a:r>
            <a:r>
              <a:rPr lang="it-IT" sz="2400" dirty="0"/>
              <a:t> de la France libre, elle est </a:t>
            </a:r>
            <a:r>
              <a:rPr lang="it-IT" sz="2400" dirty="0" err="1"/>
              <a:t>revendiquée</a:t>
            </a:r>
            <a:r>
              <a:rPr lang="it-IT" sz="2400" dirty="0"/>
              <a:t> à partir de l'</a:t>
            </a:r>
            <a:r>
              <a:rPr lang="it-IT" sz="2400" dirty="0" err="1"/>
              <a:t>automne</a:t>
            </a:r>
            <a:r>
              <a:rPr lang="it-IT" sz="2400" dirty="0"/>
              <a:t> 1941.</a:t>
            </a:r>
            <a:br>
              <a:rPr lang="it-IT" sz="2400" dirty="0"/>
            </a:br>
            <a:endParaRPr lang="it-IT" sz="2400" dirty="0"/>
          </a:p>
          <a:p>
            <a:pPr algn="just"/>
            <a:r>
              <a:rPr lang="it-IT" sz="2400" dirty="0"/>
              <a:t>La </a:t>
            </a:r>
            <a:r>
              <a:rPr lang="it-IT" sz="2400" dirty="0" err="1"/>
              <a:t>devise</a:t>
            </a:r>
            <a:r>
              <a:rPr lang="it-IT" sz="2400" dirty="0"/>
              <a:t> de la </a:t>
            </a:r>
            <a:r>
              <a:rPr lang="it-IT" sz="2400" dirty="0" err="1"/>
              <a:t>République</a:t>
            </a:r>
            <a:r>
              <a:rPr lang="it-IT" sz="2400" dirty="0"/>
              <a:t> </a:t>
            </a:r>
            <a:r>
              <a:rPr lang="it-IT" sz="2400" dirty="0" err="1"/>
              <a:t>française</a:t>
            </a:r>
            <a:r>
              <a:rPr lang="it-IT" sz="2400" dirty="0"/>
              <a:t> est </a:t>
            </a:r>
            <a:r>
              <a:rPr lang="it-IT" sz="2400" dirty="0" err="1"/>
              <a:t>inscrite</a:t>
            </a:r>
            <a:r>
              <a:rPr lang="it-IT" sz="2400" dirty="0"/>
              <a:t> </a:t>
            </a:r>
            <a:r>
              <a:rPr lang="it-IT" sz="2400" b="1" dirty="0" err="1"/>
              <a:t>dans</a:t>
            </a:r>
            <a:r>
              <a:rPr lang="it-IT" sz="2400" b="1" dirty="0"/>
              <a:t> </a:t>
            </a:r>
            <a:r>
              <a:rPr lang="it-IT" sz="2400" b="1" dirty="0" err="1"/>
              <a:t>les</a:t>
            </a:r>
            <a:r>
              <a:rPr lang="it-IT" sz="2400" b="1" dirty="0"/>
              <a:t> </a:t>
            </a:r>
            <a:r>
              <a:rPr lang="it-IT" sz="2400" b="1" dirty="0" err="1"/>
              <a:t>constitutions</a:t>
            </a:r>
            <a:r>
              <a:rPr lang="it-IT" sz="2400" b="1" dirty="0"/>
              <a:t> de 1946 et 1958</a:t>
            </a:r>
            <a:r>
              <a:rPr lang="it-IT" sz="2400" dirty="0"/>
              <a:t> et </a:t>
            </a:r>
            <a:r>
              <a:rPr lang="it-IT" sz="2400" dirty="0" err="1"/>
              <a:t>fait</a:t>
            </a:r>
            <a:r>
              <a:rPr lang="it-IT" sz="2400" dirty="0"/>
              <a:t> </a:t>
            </a:r>
            <a:r>
              <a:rPr lang="it-IT" sz="2400" dirty="0" err="1"/>
              <a:t>aujourd'hui</a:t>
            </a:r>
            <a:r>
              <a:rPr lang="it-IT" sz="2400" dirty="0"/>
              <a:t> </a:t>
            </a:r>
            <a:r>
              <a:rPr lang="it-IT" sz="2400" dirty="0" err="1"/>
              <a:t>partie</a:t>
            </a:r>
            <a:r>
              <a:rPr lang="it-IT" sz="2400" dirty="0"/>
              <a:t> </a:t>
            </a:r>
            <a:r>
              <a:rPr lang="it-IT" sz="2400" dirty="0" err="1"/>
              <a:t>intégrante</a:t>
            </a:r>
            <a:r>
              <a:rPr lang="it-IT" sz="2400" dirty="0"/>
              <a:t> </a:t>
            </a:r>
            <a:r>
              <a:rPr lang="it-IT" sz="2400" dirty="0" err="1" smtClean="0"/>
              <a:t>du</a:t>
            </a:r>
            <a:r>
              <a:rPr lang="it-IT" sz="2400" dirty="0" smtClean="0"/>
              <a:t> </a:t>
            </a:r>
            <a:r>
              <a:rPr lang="it-IT" sz="2400" dirty="0" err="1"/>
              <a:t>patrimoine</a:t>
            </a:r>
            <a:r>
              <a:rPr lang="it-IT" sz="2400" dirty="0"/>
              <a:t> </a:t>
            </a:r>
            <a:r>
              <a:rPr lang="it-IT" sz="2400" dirty="0" err="1"/>
              <a:t>national</a:t>
            </a:r>
            <a:r>
              <a:rPr lang="it-IT" sz="2400" dirty="0"/>
              <a:t>. </a:t>
            </a:r>
            <a:endParaRPr lang="fr-CA" sz="2400" dirty="0"/>
          </a:p>
          <a:p>
            <a:endParaRPr lang="fr-CA" sz="2400" dirty="0"/>
          </a:p>
        </p:txBody>
      </p:sp>
    </p:spTree>
    <p:extLst>
      <p:ext uri="{BB962C8B-B14F-4D97-AF65-F5344CB8AC3E}">
        <p14:creationId xmlns:p14="http://schemas.microsoft.com/office/powerpoint/2010/main" val="2074390847"/>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b="1" dirty="0"/>
              <a:t>"</a:t>
            </a:r>
            <a:r>
              <a:rPr lang="it-IT" sz="2800" dirty="0" err="1"/>
              <a:t>Liberté</a:t>
            </a:r>
            <a:r>
              <a:rPr lang="it-IT" sz="2800" dirty="0"/>
              <a:t>, </a:t>
            </a:r>
            <a:r>
              <a:rPr lang="it-IT" sz="2800" dirty="0" err="1"/>
              <a:t>Egalité</a:t>
            </a:r>
            <a:r>
              <a:rPr lang="it-IT" sz="2800" dirty="0"/>
              <a:t>, </a:t>
            </a:r>
            <a:r>
              <a:rPr lang="it-IT" sz="2800" dirty="0" err="1"/>
              <a:t>Adelphité</a:t>
            </a:r>
            <a:r>
              <a:rPr lang="it-IT" sz="2800" b="1" dirty="0"/>
              <a:t>"</a:t>
            </a:r>
            <a:r>
              <a:rPr lang="it-IT" sz="2800" dirty="0"/>
              <a:t> ? </a:t>
            </a:r>
            <a:endParaRPr lang="fr-CA" sz="2800" dirty="0"/>
          </a:p>
        </p:txBody>
      </p:sp>
      <p:sp>
        <p:nvSpPr>
          <p:cNvPr id="3" name="Segnaposto contenuto 2"/>
          <p:cNvSpPr>
            <a:spLocks noGrp="1"/>
          </p:cNvSpPr>
          <p:nvPr>
            <p:ph idx="1"/>
          </p:nvPr>
        </p:nvSpPr>
        <p:spPr/>
        <p:txBody>
          <a:bodyPr>
            <a:normAutofit fontScale="85000" lnSpcReduction="10000"/>
          </a:bodyPr>
          <a:lstStyle/>
          <a:p>
            <a:r>
              <a:rPr lang="fr-CA" sz="2400" dirty="0" err="1"/>
              <a:t>Adelphité</a:t>
            </a:r>
            <a:r>
              <a:rPr lang="fr-CA" sz="2400" dirty="0"/>
              <a:t> : absent dans le </a:t>
            </a:r>
            <a:r>
              <a:rPr lang="fr-CA" sz="2400" i="1" dirty="0"/>
              <a:t>TLF</a:t>
            </a:r>
            <a:r>
              <a:rPr lang="fr-CA" sz="2400" dirty="0"/>
              <a:t> </a:t>
            </a:r>
            <a:r>
              <a:rPr lang="it-IT" sz="2400" i="1" dirty="0"/>
              <a:t>en </a:t>
            </a:r>
            <a:r>
              <a:rPr lang="it-IT" sz="2400" i="1" dirty="0" err="1"/>
              <a:t>ligne</a:t>
            </a:r>
            <a:r>
              <a:rPr lang="it-IT" sz="2400" i="1" dirty="0"/>
              <a:t> </a:t>
            </a:r>
            <a:r>
              <a:rPr lang="fr-CA" sz="2400" dirty="0"/>
              <a:t>et le </a:t>
            </a:r>
            <a:r>
              <a:rPr lang="fr-CA" sz="2400" i="1" dirty="0"/>
              <a:t>PR </a:t>
            </a:r>
            <a:r>
              <a:rPr lang="fr-CA" sz="2400" i="1" dirty="0" smtClean="0"/>
              <a:t>2018/2020</a:t>
            </a:r>
            <a:endParaRPr lang="fr-CA" sz="2400" i="1" dirty="0"/>
          </a:p>
          <a:p>
            <a:r>
              <a:rPr lang="fr-CA" sz="2400" dirty="0"/>
              <a:t>Adelphe</a:t>
            </a:r>
          </a:p>
          <a:p>
            <a:r>
              <a:rPr lang="it-IT" sz="2400" dirty="0" err="1"/>
              <a:t>Empr</a:t>
            </a:r>
            <a:r>
              <a:rPr lang="it-IT" sz="2400" dirty="0"/>
              <a:t>. </a:t>
            </a:r>
            <a:r>
              <a:rPr lang="it-IT" sz="2400" dirty="0" err="1"/>
              <a:t>au</a:t>
            </a:r>
            <a:r>
              <a:rPr lang="it-IT" sz="2400" dirty="0"/>
              <a:t> gr. , </a:t>
            </a:r>
            <a:r>
              <a:rPr lang="it-IT" sz="2400" dirty="0" err="1"/>
              <a:t>adj</a:t>
            </a:r>
            <a:r>
              <a:rPr lang="it-IT" sz="2400" dirty="0"/>
              <a:t>. « de </a:t>
            </a:r>
            <a:r>
              <a:rPr lang="it-IT" sz="2400" dirty="0" err="1"/>
              <a:t>frère</a:t>
            </a:r>
            <a:r>
              <a:rPr lang="it-IT" sz="2400" dirty="0"/>
              <a:t> </a:t>
            </a:r>
            <a:r>
              <a:rPr lang="it-IT" sz="2400" dirty="0" err="1"/>
              <a:t>ou</a:t>
            </a:r>
            <a:r>
              <a:rPr lang="it-IT" sz="2400" dirty="0"/>
              <a:t> de </a:t>
            </a:r>
            <a:r>
              <a:rPr lang="it-IT" sz="2400" dirty="0" err="1"/>
              <a:t>sœur</a:t>
            </a:r>
            <a:r>
              <a:rPr lang="it-IT" sz="2400" dirty="0"/>
              <a:t> » </a:t>
            </a:r>
            <a:r>
              <a:rPr lang="it-IT" sz="2400" dirty="0" err="1"/>
              <a:t>spéc</a:t>
            </a:r>
            <a:r>
              <a:rPr lang="it-IT" sz="2400" dirty="0"/>
              <a:t>. « qui va par </a:t>
            </a:r>
            <a:r>
              <a:rPr lang="it-IT" sz="2400" dirty="0" err="1"/>
              <a:t>couple</a:t>
            </a:r>
            <a:r>
              <a:rPr lang="it-IT" sz="2400" dirty="0"/>
              <a:t>, double, </a:t>
            </a:r>
            <a:r>
              <a:rPr lang="it-IT" sz="2400" dirty="0" err="1"/>
              <a:t>jumeau</a:t>
            </a:r>
            <a:r>
              <a:rPr lang="it-IT" sz="2400" dirty="0"/>
              <a:t> » (</a:t>
            </a:r>
            <a:r>
              <a:rPr lang="it-IT" sz="2400" dirty="0" err="1"/>
              <a:t>Xénophon</a:t>
            </a:r>
            <a:r>
              <a:rPr lang="it-IT" sz="2400" dirty="0"/>
              <a:t> </a:t>
            </a:r>
            <a:r>
              <a:rPr lang="it-IT" sz="2400" dirty="0" err="1"/>
              <a:t>ds</a:t>
            </a:r>
            <a:r>
              <a:rPr lang="it-IT" sz="2400" dirty="0"/>
              <a:t> BAILLY); </a:t>
            </a:r>
            <a:r>
              <a:rPr lang="it-IT" sz="2400" dirty="0" err="1"/>
              <a:t>formé</a:t>
            </a:r>
            <a:r>
              <a:rPr lang="it-IT" sz="2400" dirty="0"/>
              <a:t> de -</a:t>
            </a:r>
            <a:r>
              <a:rPr lang="it-IT" sz="2400" dirty="0" err="1"/>
              <a:t>copulatif</a:t>
            </a:r>
            <a:r>
              <a:rPr lang="it-IT" sz="2400" dirty="0"/>
              <a:t> et de « matrice » (</a:t>
            </a:r>
            <a:r>
              <a:rPr lang="it-IT" sz="2400" dirty="0" err="1"/>
              <a:t>Hippocrate</a:t>
            </a:r>
            <a:r>
              <a:rPr lang="it-IT" sz="2400" dirty="0"/>
              <a:t>, </a:t>
            </a:r>
            <a:r>
              <a:rPr lang="it-IT" sz="2400" i="1" dirty="0" err="1"/>
              <a:t>ibid</a:t>
            </a:r>
            <a:r>
              <a:rPr lang="it-IT" sz="2400" i="1" dirty="0"/>
              <a:t>)</a:t>
            </a:r>
          </a:p>
          <a:p>
            <a:r>
              <a:rPr lang="it-IT" sz="2400" i="1" dirty="0"/>
              <a:t>TLF en </a:t>
            </a:r>
            <a:r>
              <a:rPr lang="it-IT" sz="2400" i="1" dirty="0" err="1"/>
              <a:t>ligne</a:t>
            </a:r>
            <a:endParaRPr lang="it-IT" sz="2400" i="1" dirty="0"/>
          </a:p>
          <a:p>
            <a:r>
              <a:rPr lang="it-IT" sz="2400" dirty="0" err="1"/>
              <a:t>absent</a:t>
            </a:r>
            <a:r>
              <a:rPr lang="it-IT" sz="2400" dirty="0"/>
              <a:t> </a:t>
            </a:r>
            <a:r>
              <a:rPr lang="it-IT" sz="2400" dirty="0" err="1" smtClean="0"/>
              <a:t>du</a:t>
            </a:r>
            <a:r>
              <a:rPr lang="it-IT" sz="2400" dirty="0" smtClean="0"/>
              <a:t> PR 2020</a:t>
            </a:r>
          </a:p>
          <a:p>
            <a:endParaRPr lang="it-IT" sz="2400" dirty="0"/>
          </a:p>
          <a:p>
            <a:r>
              <a:rPr lang="fr-CA" sz="2400" dirty="0"/>
              <a:t>L’adjectif </a:t>
            </a:r>
            <a:r>
              <a:rPr lang="fr-CA" sz="2400" dirty="0" err="1"/>
              <a:t>adelphe</a:t>
            </a:r>
            <a:r>
              <a:rPr lang="fr-CA" sz="2400" dirty="0"/>
              <a:t>, issu du grec ancien </a:t>
            </a:r>
            <a:r>
              <a:rPr lang="fr-CA" sz="2400" dirty="0" err="1"/>
              <a:t>adelphós</a:t>
            </a:r>
            <a:r>
              <a:rPr lang="fr-CA" sz="2400" dirty="0"/>
              <a:t> (utérin), est à l’origine un terme botanique : « Dont les filets sont soudés ensemble, en parlant des étamines ». </a:t>
            </a:r>
          </a:p>
          <a:p>
            <a:r>
              <a:rPr lang="fr-CA" sz="2400" dirty="0"/>
              <a:t>définition de </a:t>
            </a:r>
            <a:r>
              <a:rPr lang="fr-CA" sz="2400" dirty="0" smtClean="0"/>
              <a:t>l'</a:t>
            </a:r>
            <a:r>
              <a:rPr lang="fr-CA" sz="2400" dirty="0" err="1" smtClean="0"/>
              <a:t>adelphité</a:t>
            </a:r>
            <a:endParaRPr lang="fr-CA" sz="2400" dirty="0"/>
          </a:p>
          <a:p>
            <a:r>
              <a:rPr lang="fr-CA" sz="2400" dirty="0"/>
              <a:t>Un ou une </a:t>
            </a:r>
            <a:r>
              <a:rPr lang="fr-CA" sz="2400" dirty="0" err="1"/>
              <a:t>adelphe</a:t>
            </a:r>
            <a:r>
              <a:rPr lang="fr-CA" sz="2400" dirty="0"/>
              <a:t> désigne les personnes nées de mêmes parents indistinctement de son genre ou sexe, le frère ou la sœur de quelqu’un</a:t>
            </a:r>
            <a:r>
              <a:rPr lang="fr-CA" sz="2400" dirty="0" smtClean="0"/>
              <a:t>.</a:t>
            </a:r>
            <a:endParaRPr lang="fr-CA" sz="2400" dirty="0" smtClean="0"/>
          </a:p>
        </p:txBody>
      </p:sp>
    </p:spTree>
    <p:extLst>
      <p:ext uri="{BB962C8B-B14F-4D97-AF65-F5344CB8AC3E}">
        <p14:creationId xmlns:p14="http://schemas.microsoft.com/office/powerpoint/2010/main" val="69925562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Observations hebdomadaires</a:t>
            </a:r>
          </a:p>
        </p:txBody>
      </p:sp>
      <p:sp>
        <p:nvSpPr>
          <p:cNvPr id="3" name="Segnaposto contenuto 2"/>
          <p:cNvSpPr>
            <a:spLocks noGrp="1"/>
          </p:cNvSpPr>
          <p:nvPr>
            <p:ph idx="1"/>
          </p:nvPr>
        </p:nvSpPr>
        <p:spPr/>
        <p:txBody>
          <a:bodyPr>
            <a:normAutofit/>
          </a:bodyPr>
          <a:lstStyle/>
          <a:p>
            <a:pPr algn="just"/>
            <a:r>
              <a:rPr lang="it-IT" sz="2400" dirty="0" err="1"/>
              <a:t>Rarement</a:t>
            </a:r>
            <a:r>
              <a:rPr lang="it-IT" sz="2400" dirty="0"/>
              <a:t> un </a:t>
            </a:r>
            <a:r>
              <a:rPr lang="it-IT" sz="2400" dirty="0" err="1"/>
              <a:t>projet</a:t>
            </a:r>
            <a:r>
              <a:rPr lang="it-IT" sz="2400" dirty="0"/>
              <a:t> de </a:t>
            </a:r>
            <a:r>
              <a:rPr lang="it-IT" sz="2400" dirty="0" err="1"/>
              <a:t>loi</a:t>
            </a:r>
            <a:r>
              <a:rPr lang="it-IT" sz="2400" dirty="0"/>
              <a:t> </a:t>
            </a:r>
            <a:r>
              <a:rPr lang="it-IT" sz="2400" dirty="0" err="1"/>
              <a:t>révisant</a:t>
            </a:r>
            <a:r>
              <a:rPr lang="it-IT" sz="2400" dirty="0"/>
              <a:t> la </a:t>
            </a:r>
            <a:r>
              <a:rPr lang="it-IT" sz="2400" dirty="0" err="1"/>
              <a:t>Constitution</a:t>
            </a:r>
            <a:r>
              <a:rPr lang="it-IT" sz="2400" dirty="0"/>
              <a:t> – et en plus, </a:t>
            </a:r>
            <a:r>
              <a:rPr lang="it-IT" sz="2400" b="1" dirty="0" err="1"/>
              <a:t>promis</a:t>
            </a:r>
            <a:r>
              <a:rPr lang="it-IT" sz="2400" b="1" dirty="0"/>
              <a:t> à </a:t>
            </a:r>
            <a:r>
              <a:rPr lang="it-IT" sz="2400" b="1" dirty="0" err="1"/>
              <a:t>référendum</a:t>
            </a:r>
            <a:r>
              <a:rPr lang="it-IT" sz="2400" b="1" dirty="0"/>
              <a:t> par le </a:t>
            </a:r>
            <a:r>
              <a:rPr lang="it-IT" sz="2400" b="1" dirty="0" err="1"/>
              <a:t>Président</a:t>
            </a:r>
            <a:r>
              <a:rPr lang="it-IT" sz="2400" dirty="0"/>
              <a:t> ! – aura </a:t>
            </a:r>
            <a:r>
              <a:rPr lang="it-IT" sz="2400" dirty="0" err="1"/>
              <a:t>fait</a:t>
            </a:r>
            <a:r>
              <a:rPr lang="it-IT" sz="2400" dirty="0"/>
              <a:t> </a:t>
            </a:r>
            <a:r>
              <a:rPr lang="it-IT" sz="2400" dirty="0" err="1"/>
              <a:t>aussi</a:t>
            </a:r>
            <a:r>
              <a:rPr lang="it-IT" sz="2400" dirty="0"/>
              <a:t> </a:t>
            </a:r>
            <a:r>
              <a:rPr lang="it-IT" sz="2400" dirty="0" err="1"/>
              <a:t>peu</a:t>
            </a:r>
            <a:r>
              <a:rPr lang="it-IT" sz="2400" dirty="0"/>
              <a:t> de </a:t>
            </a:r>
            <a:r>
              <a:rPr lang="it-IT" sz="2400" dirty="0" err="1"/>
              <a:t>bruit</a:t>
            </a:r>
            <a:r>
              <a:rPr lang="it-IT" sz="2400" dirty="0"/>
              <a:t>. </a:t>
            </a:r>
            <a:r>
              <a:rPr lang="it-IT" sz="2400" dirty="0" err="1"/>
              <a:t>Cette</a:t>
            </a:r>
            <a:r>
              <a:rPr lang="it-IT" sz="2400" dirty="0"/>
              <a:t> </a:t>
            </a:r>
            <a:r>
              <a:rPr lang="it-IT" sz="2400" dirty="0" err="1"/>
              <a:t>discrétion</a:t>
            </a:r>
            <a:r>
              <a:rPr lang="it-IT" sz="2400" dirty="0"/>
              <a:t> s’</a:t>
            </a:r>
            <a:r>
              <a:rPr lang="it-IT" sz="2400" dirty="0" err="1"/>
              <a:t>explique</a:t>
            </a:r>
            <a:r>
              <a:rPr lang="it-IT" sz="2400" dirty="0"/>
              <a:t>. D’</a:t>
            </a:r>
            <a:r>
              <a:rPr lang="it-IT" sz="2400" dirty="0" err="1"/>
              <a:t>abord</a:t>
            </a:r>
            <a:r>
              <a:rPr lang="it-IT" sz="2400" dirty="0"/>
              <a:t>, le </a:t>
            </a:r>
            <a:r>
              <a:rPr lang="it-IT" sz="2400" dirty="0" err="1"/>
              <a:t>projet</a:t>
            </a:r>
            <a:r>
              <a:rPr lang="it-IT" sz="2400" dirty="0"/>
              <a:t> de </a:t>
            </a:r>
            <a:r>
              <a:rPr lang="it-IT" sz="2400" dirty="0" err="1"/>
              <a:t>loi</a:t>
            </a:r>
            <a:r>
              <a:rPr lang="it-IT" sz="2400" dirty="0"/>
              <a:t> pour </a:t>
            </a:r>
            <a:r>
              <a:rPr lang="it-IT" sz="2400" dirty="0" err="1"/>
              <a:t>inscrire</a:t>
            </a:r>
            <a:r>
              <a:rPr lang="it-IT" sz="2400" dirty="0"/>
              <a:t> le </a:t>
            </a:r>
            <a:r>
              <a:rPr lang="it-IT" sz="2400" dirty="0" err="1"/>
              <a:t>climat</a:t>
            </a:r>
            <a:r>
              <a:rPr lang="it-IT" sz="2400" dirty="0"/>
              <a:t> </a:t>
            </a:r>
            <a:r>
              <a:rPr lang="it-IT" sz="2400" dirty="0" err="1"/>
              <a:t>dans</a:t>
            </a:r>
            <a:r>
              <a:rPr lang="it-IT" sz="2400" dirty="0"/>
              <a:t> la </a:t>
            </a:r>
            <a:r>
              <a:rPr lang="it-IT" sz="2400" dirty="0" err="1"/>
              <a:t>Constitution</a:t>
            </a:r>
            <a:r>
              <a:rPr lang="it-IT" sz="2400" dirty="0"/>
              <a:t> est </a:t>
            </a:r>
            <a:r>
              <a:rPr lang="it-IT" sz="2400" dirty="0" err="1"/>
              <a:t>éclipsé</a:t>
            </a:r>
            <a:r>
              <a:rPr lang="it-IT" sz="2400" dirty="0"/>
              <a:t> par un </a:t>
            </a:r>
            <a:r>
              <a:rPr lang="it-IT" sz="2400" dirty="0" err="1"/>
              <a:t>autre</a:t>
            </a:r>
            <a:r>
              <a:rPr lang="it-IT" sz="2400" dirty="0"/>
              <a:t> </a:t>
            </a:r>
            <a:r>
              <a:rPr lang="it-IT" sz="2400" dirty="0" err="1"/>
              <a:t>débat</a:t>
            </a:r>
            <a:r>
              <a:rPr lang="it-IT" sz="2400" dirty="0"/>
              <a:t> : </a:t>
            </a:r>
            <a:r>
              <a:rPr lang="it-IT" sz="2400" dirty="0" err="1"/>
              <a:t>alors</a:t>
            </a:r>
            <a:r>
              <a:rPr lang="it-IT" sz="2400" dirty="0"/>
              <a:t> </a:t>
            </a:r>
            <a:r>
              <a:rPr lang="it-IT" sz="2400" dirty="0" err="1"/>
              <a:t>que</a:t>
            </a:r>
            <a:r>
              <a:rPr lang="it-IT" sz="2400" dirty="0"/>
              <a:t> ce texte est </a:t>
            </a:r>
            <a:r>
              <a:rPr lang="it-IT" sz="2400" dirty="0" err="1"/>
              <a:t>débattu</a:t>
            </a:r>
            <a:r>
              <a:rPr lang="it-IT" sz="2400" dirty="0"/>
              <a:t> à partir de ce </a:t>
            </a:r>
            <a:r>
              <a:rPr lang="it-IT" sz="2400" dirty="0" err="1"/>
              <a:t>mardi</a:t>
            </a:r>
            <a:r>
              <a:rPr lang="it-IT" sz="2400" dirty="0"/>
              <a:t> en </a:t>
            </a:r>
            <a:r>
              <a:rPr lang="it-IT" sz="2400" dirty="0" err="1"/>
              <a:t>séance</a:t>
            </a:r>
            <a:r>
              <a:rPr lang="it-IT" sz="2400" dirty="0"/>
              <a:t> </a:t>
            </a:r>
            <a:r>
              <a:rPr lang="it-IT" sz="2400" dirty="0" err="1"/>
              <a:t>publique</a:t>
            </a:r>
            <a:r>
              <a:rPr lang="it-IT" sz="2400" dirty="0"/>
              <a:t> à l’</a:t>
            </a:r>
            <a:r>
              <a:rPr lang="it-IT" sz="2400" dirty="0" err="1"/>
              <a:t>Assemblée</a:t>
            </a:r>
            <a:r>
              <a:rPr lang="it-IT" sz="2400" dirty="0"/>
              <a:t> </a:t>
            </a:r>
            <a:r>
              <a:rPr lang="it-IT" sz="2400" dirty="0" err="1"/>
              <a:t>nationale</a:t>
            </a:r>
            <a:r>
              <a:rPr lang="it-IT" sz="2400" dirty="0"/>
              <a:t>, </a:t>
            </a:r>
            <a:r>
              <a:rPr lang="it-IT" sz="2400" dirty="0" err="1"/>
              <a:t>les</a:t>
            </a:r>
            <a:r>
              <a:rPr lang="it-IT" sz="2400" dirty="0"/>
              <a:t> </a:t>
            </a:r>
            <a:r>
              <a:rPr lang="it-IT" sz="2400" dirty="0" err="1"/>
              <a:t>députés</a:t>
            </a:r>
            <a:r>
              <a:rPr lang="it-IT" sz="2400" dirty="0"/>
              <a:t> </a:t>
            </a:r>
            <a:r>
              <a:rPr lang="it-IT" sz="2400" dirty="0" err="1"/>
              <a:t>entament</a:t>
            </a:r>
            <a:r>
              <a:rPr lang="it-IT" sz="2400" dirty="0"/>
              <a:t> l’</a:t>
            </a:r>
            <a:r>
              <a:rPr lang="it-IT" sz="2400" dirty="0" err="1"/>
              <a:t>examen</a:t>
            </a:r>
            <a:r>
              <a:rPr lang="it-IT" sz="2400" dirty="0"/>
              <a:t> </a:t>
            </a:r>
            <a:r>
              <a:rPr lang="it-IT" sz="2400" dirty="0" err="1"/>
              <a:t>du</a:t>
            </a:r>
            <a:r>
              <a:rPr lang="it-IT" sz="2400" dirty="0"/>
              <a:t> </a:t>
            </a:r>
            <a:r>
              <a:rPr lang="it-IT" sz="2400" b="1" dirty="0" err="1"/>
              <a:t>projet</a:t>
            </a:r>
            <a:r>
              <a:rPr lang="it-IT" sz="2400" b="1" dirty="0"/>
              <a:t> de </a:t>
            </a:r>
            <a:r>
              <a:rPr lang="it-IT" sz="2400" b="1" dirty="0" err="1"/>
              <a:t>loi</a:t>
            </a:r>
            <a:r>
              <a:rPr lang="it-IT" sz="2400" b="1" dirty="0"/>
              <a:t> «</a:t>
            </a:r>
            <a:r>
              <a:rPr lang="it-IT" sz="2400" b="1" dirty="0" err="1"/>
              <a:t>climat</a:t>
            </a:r>
            <a:r>
              <a:rPr lang="it-IT" sz="2400" b="1" dirty="0"/>
              <a:t> et </a:t>
            </a:r>
            <a:r>
              <a:rPr lang="it-IT" sz="2400" b="1" dirty="0" err="1"/>
              <a:t>résilience</a:t>
            </a:r>
            <a:r>
              <a:rPr lang="it-IT" sz="2400" b="1" dirty="0"/>
              <a:t>»</a:t>
            </a:r>
            <a:r>
              <a:rPr lang="it-IT" sz="2400" dirty="0"/>
              <a:t>, qui </a:t>
            </a:r>
            <a:r>
              <a:rPr lang="it-IT" sz="2400" dirty="0" err="1"/>
              <a:t>reprend</a:t>
            </a:r>
            <a:r>
              <a:rPr lang="it-IT" sz="2400" dirty="0"/>
              <a:t> </a:t>
            </a:r>
            <a:r>
              <a:rPr lang="it-IT" sz="2400" dirty="0" err="1"/>
              <a:t>quelques-unes</a:t>
            </a:r>
            <a:r>
              <a:rPr lang="it-IT" sz="2400" dirty="0"/>
              <a:t> </a:t>
            </a:r>
            <a:r>
              <a:rPr lang="it-IT" sz="2400" dirty="0" err="1"/>
              <a:t>des</a:t>
            </a:r>
            <a:r>
              <a:rPr lang="it-IT" sz="2400" dirty="0"/>
              <a:t> </a:t>
            </a:r>
            <a:r>
              <a:rPr lang="it-IT" sz="2400" dirty="0" err="1"/>
              <a:t>mesures</a:t>
            </a:r>
            <a:r>
              <a:rPr lang="it-IT" sz="2400" dirty="0"/>
              <a:t> </a:t>
            </a:r>
            <a:r>
              <a:rPr lang="it-IT" sz="2400" dirty="0" err="1"/>
              <a:t>prônées</a:t>
            </a:r>
            <a:r>
              <a:rPr lang="it-IT" sz="2400" dirty="0"/>
              <a:t> par </a:t>
            </a:r>
            <a:r>
              <a:rPr lang="it-IT" sz="2400" b="1" dirty="0"/>
              <a:t>la Convention citoyenne</a:t>
            </a:r>
            <a:r>
              <a:rPr lang="it-IT" sz="2400" dirty="0"/>
              <a:t>. </a:t>
            </a:r>
            <a:endParaRPr lang="it-IT" sz="2400" dirty="0" smtClean="0"/>
          </a:p>
          <a:p>
            <a:r>
              <a:rPr lang="it-IT" sz="2400" i="1" dirty="0"/>
              <a:t>Libération 9 </a:t>
            </a:r>
            <a:r>
              <a:rPr lang="it-IT" sz="2400" i="1" dirty="0" err="1"/>
              <a:t>mars</a:t>
            </a:r>
            <a:r>
              <a:rPr lang="it-IT" sz="2400" i="1" dirty="0"/>
              <a:t> 2021</a:t>
            </a:r>
            <a:endParaRPr lang="it-IT" sz="2400" dirty="0"/>
          </a:p>
          <a:p>
            <a:endParaRPr lang="fr-CA" sz="2400" dirty="0"/>
          </a:p>
        </p:txBody>
      </p:sp>
    </p:spTree>
    <p:extLst>
      <p:ext uri="{BB962C8B-B14F-4D97-AF65-F5344CB8AC3E}">
        <p14:creationId xmlns:p14="http://schemas.microsoft.com/office/powerpoint/2010/main" val="28518157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olo 1"/>
          <p:cNvSpPr>
            <a:spLocks noGrp="1"/>
          </p:cNvSpPr>
          <p:nvPr>
            <p:ph type="title"/>
          </p:nvPr>
        </p:nvSpPr>
        <p:spPr/>
        <p:txBody>
          <a:bodyPr/>
          <a:lstStyle/>
          <a:p>
            <a:r>
              <a:rPr lang="it-IT" sz="2800" dirty="0" err="1">
                <a:latin typeface="Arial" charset="0"/>
              </a:rPr>
              <a:t>Les</a:t>
            </a:r>
            <a:r>
              <a:rPr lang="it-IT" sz="2800" dirty="0">
                <a:latin typeface="Arial" charset="0"/>
              </a:rPr>
              <a:t> </a:t>
            </a:r>
            <a:r>
              <a:rPr lang="it-IT" sz="2800" dirty="0" err="1">
                <a:latin typeface="Arial" charset="0"/>
              </a:rPr>
              <a:t>étapes</a:t>
            </a:r>
            <a:r>
              <a:rPr lang="it-IT" sz="2800" dirty="0">
                <a:latin typeface="Arial" charset="0"/>
              </a:rPr>
              <a:t> </a:t>
            </a:r>
            <a:r>
              <a:rPr lang="it-IT" sz="2800" dirty="0" err="1">
                <a:latin typeface="Arial" charset="0"/>
              </a:rPr>
              <a:t>essentielles</a:t>
            </a:r>
            <a:r>
              <a:rPr lang="it-IT" sz="2800" dirty="0">
                <a:latin typeface="Arial" charset="0"/>
              </a:rPr>
              <a:t> de l’histoire de la langue </a:t>
            </a:r>
            <a:r>
              <a:rPr lang="it-IT" sz="2800" dirty="0" err="1">
                <a:latin typeface="Arial" charset="0"/>
              </a:rPr>
              <a:t>française</a:t>
            </a:r>
            <a:endParaRPr lang="it-IT" sz="2800" dirty="0">
              <a:latin typeface="Arial" charset="0"/>
            </a:endParaRPr>
          </a:p>
        </p:txBody>
      </p:sp>
      <p:sp>
        <p:nvSpPr>
          <p:cNvPr id="70658" name="Segnaposto contenuto 2"/>
          <p:cNvSpPr>
            <a:spLocks noGrp="1"/>
          </p:cNvSpPr>
          <p:nvPr>
            <p:ph idx="1"/>
          </p:nvPr>
        </p:nvSpPr>
        <p:spPr/>
        <p:txBody>
          <a:bodyPr/>
          <a:lstStyle/>
          <a:p>
            <a:pPr eaLnBrk="1" hangingPunct="1"/>
            <a:endParaRPr lang="fr-FR" sz="2400" b="1" dirty="0">
              <a:latin typeface="Arial" charset="0"/>
            </a:endParaRPr>
          </a:p>
          <a:p>
            <a:pPr eaLnBrk="1" hangingPunct="1"/>
            <a:r>
              <a:rPr lang="fr-FR" sz="2400" dirty="0">
                <a:latin typeface="Arial" charset="0"/>
              </a:rPr>
              <a:t>L</a:t>
            </a:r>
            <a:r>
              <a:rPr lang="ja-JP" altLang="fr-FR" sz="2400" dirty="0">
                <a:latin typeface="Arial" charset="0"/>
              </a:rPr>
              <a:t>’</a:t>
            </a:r>
            <a:r>
              <a:rPr lang="fr-FR" altLang="ja-JP" sz="2400" dirty="0">
                <a:latin typeface="Arial" charset="0"/>
              </a:rPr>
              <a:t>ancien français : IX</a:t>
            </a:r>
            <a:r>
              <a:rPr lang="fr-FR" sz="2400" baseline="30000" dirty="0">
                <a:latin typeface="Arial" charset="0"/>
              </a:rPr>
              <a:t>ème</a:t>
            </a:r>
            <a:r>
              <a:rPr lang="fr-FR" altLang="ja-JP" sz="2400" dirty="0">
                <a:latin typeface="Arial" charset="0"/>
              </a:rPr>
              <a:t> siècle - XIII</a:t>
            </a:r>
            <a:r>
              <a:rPr lang="fr-FR" sz="2400" baseline="30000" dirty="0">
                <a:latin typeface="Arial" charset="0"/>
              </a:rPr>
              <a:t>ème</a:t>
            </a:r>
            <a:r>
              <a:rPr lang="fr-FR" altLang="ja-JP" sz="2400" dirty="0">
                <a:latin typeface="Arial" charset="0"/>
              </a:rPr>
              <a:t> siècle</a:t>
            </a:r>
          </a:p>
          <a:p>
            <a:r>
              <a:rPr lang="fr-FR" sz="2400" dirty="0">
                <a:latin typeface="Arial" charset="0"/>
              </a:rPr>
              <a:t>Le moyen français : XIV</a:t>
            </a:r>
            <a:r>
              <a:rPr lang="fr-FR" sz="2400" baseline="30000" dirty="0">
                <a:latin typeface="Arial" charset="0"/>
              </a:rPr>
              <a:t>ème</a:t>
            </a:r>
            <a:r>
              <a:rPr lang="fr-FR" sz="2400" dirty="0">
                <a:latin typeface="Arial" charset="0"/>
              </a:rPr>
              <a:t> siècle - XV</a:t>
            </a:r>
            <a:r>
              <a:rPr lang="fr-FR" sz="2400" baseline="30000" dirty="0">
                <a:latin typeface="Arial" charset="0"/>
              </a:rPr>
              <a:t>ème</a:t>
            </a:r>
            <a:r>
              <a:rPr lang="fr-FR" sz="2400" dirty="0">
                <a:latin typeface="Arial" charset="0"/>
              </a:rPr>
              <a:t> siècle</a:t>
            </a:r>
          </a:p>
          <a:p>
            <a:pPr eaLnBrk="1" hangingPunct="1"/>
            <a:r>
              <a:rPr lang="fr-FR" sz="2400" dirty="0">
                <a:latin typeface="Arial" charset="0"/>
              </a:rPr>
              <a:t>Le français de la Renaissance : XVI</a:t>
            </a:r>
            <a:r>
              <a:rPr lang="fr-FR" sz="2400" baseline="30000" dirty="0">
                <a:latin typeface="Arial" charset="0"/>
              </a:rPr>
              <a:t>ème</a:t>
            </a:r>
            <a:r>
              <a:rPr lang="fr-FR" sz="2400" dirty="0">
                <a:latin typeface="Arial" charset="0"/>
              </a:rPr>
              <a:t> siècle</a:t>
            </a:r>
          </a:p>
          <a:p>
            <a:pPr eaLnBrk="1" hangingPunct="1"/>
            <a:r>
              <a:rPr lang="fr-FR" sz="2400" b="1" dirty="0">
                <a:latin typeface="Arial" charset="0"/>
              </a:rPr>
              <a:t>Le français classique : XVII</a:t>
            </a:r>
            <a:r>
              <a:rPr lang="fr-FR" sz="2400" b="1" baseline="30000" dirty="0">
                <a:latin typeface="Arial" charset="0"/>
              </a:rPr>
              <a:t>ème</a:t>
            </a:r>
            <a:r>
              <a:rPr lang="fr-FR" sz="2400" b="1" dirty="0">
                <a:latin typeface="Arial" charset="0"/>
              </a:rPr>
              <a:t> -</a:t>
            </a:r>
            <a:r>
              <a:rPr lang="fr-FR" sz="2400" dirty="0">
                <a:latin typeface="Arial" charset="0"/>
              </a:rPr>
              <a:t>XVIII</a:t>
            </a:r>
            <a:r>
              <a:rPr lang="fr-FR" sz="2400" baseline="30000" dirty="0">
                <a:latin typeface="Arial" charset="0"/>
              </a:rPr>
              <a:t>ème</a:t>
            </a:r>
            <a:r>
              <a:rPr lang="fr-FR" sz="2400" dirty="0">
                <a:latin typeface="Arial" charset="0"/>
              </a:rPr>
              <a:t> siècles </a:t>
            </a:r>
          </a:p>
          <a:p>
            <a:pPr eaLnBrk="1" hangingPunct="1"/>
            <a:r>
              <a:rPr lang="fr-FR" sz="2400" dirty="0">
                <a:latin typeface="Arial" charset="0"/>
              </a:rPr>
              <a:t>Le français moderne : XIX</a:t>
            </a:r>
            <a:r>
              <a:rPr lang="fr-FR" sz="2400" baseline="30000" dirty="0">
                <a:latin typeface="Arial" charset="0"/>
              </a:rPr>
              <a:t>ème</a:t>
            </a:r>
            <a:r>
              <a:rPr lang="fr-FR" sz="2400" dirty="0">
                <a:latin typeface="Arial" charset="0"/>
              </a:rPr>
              <a:t>  - XX</a:t>
            </a:r>
            <a:r>
              <a:rPr lang="fr-FR" sz="2400" baseline="30000" dirty="0">
                <a:latin typeface="Arial" charset="0"/>
              </a:rPr>
              <a:t>ème</a:t>
            </a:r>
            <a:r>
              <a:rPr lang="fr-FR" sz="2400" dirty="0">
                <a:latin typeface="Arial" charset="0"/>
              </a:rPr>
              <a:t> siècles (</a:t>
            </a:r>
            <a:r>
              <a:rPr lang="it-IT" sz="2400" dirty="0">
                <a:latin typeface="Arial" charset="0"/>
              </a:rPr>
              <a:t>l’Académie </a:t>
            </a:r>
            <a:r>
              <a:rPr lang="it-IT" sz="2400" dirty="0" err="1">
                <a:latin typeface="Arial" charset="0"/>
              </a:rPr>
              <a:t>française</a:t>
            </a:r>
            <a:r>
              <a:rPr lang="it-IT" sz="2400" dirty="0">
                <a:latin typeface="Arial" charset="0"/>
              </a:rPr>
              <a:t> en 1835 </a:t>
            </a:r>
            <a:r>
              <a:rPr lang="it-IT" sz="2400" dirty="0" err="1">
                <a:latin typeface="Arial" charset="0"/>
              </a:rPr>
              <a:t>admet</a:t>
            </a:r>
            <a:r>
              <a:rPr lang="it-IT" sz="2400" dirty="0">
                <a:latin typeface="Arial" charset="0"/>
              </a:rPr>
              <a:t> l’</a:t>
            </a:r>
            <a:r>
              <a:rPr lang="it-IT" sz="2400" dirty="0" err="1">
                <a:latin typeface="Arial" charset="0"/>
              </a:rPr>
              <a:t>orthographe</a:t>
            </a:r>
            <a:r>
              <a:rPr lang="it-IT" sz="2400" dirty="0">
                <a:latin typeface="Arial" charset="0"/>
              </a:rPr>
              <a:t> –ai- </a:t>
            </a:r>
            <a:r>
              <a:rPr lang="it-IT" sz="2400" dirty="0" err="1">
                <a:latin typeface="Arial" charset="0"/>
              </a:rPr>
              <a:t>au</a:t>
            </a:r>
            <a:r>
              <a:rPr lang="it-IT" sz="2400" dirty="0">
                <a:latin typeface="Arial" charset="0"/>
              </a:rPr>
              <a:t> </a:t>
            </a:r>
            <a:r>
              <a:rPr lang="it-IT" sz="2400" dirty="0" err="1">
                <a:latin typeface="Arial" charset="0"/>
              </a:rPr>
              <a:t>lieu</a:t>
            </a:r>
            <a:r>
              <a:rPr lang="it-IT" sz="2400" dirty="0">
                <a:latin typeface="Arial" charset="0"/>
              </a:rPr>
              <a:t> de –oi.)</a:t>
            </a:r>
            <a:endParaRPr lang="fr-FR" sz="2400" dirty="0">
              <a:latin typeface="Arial" charset="0"/>
            </a:endParaRPr>
          </a:p>
          <a:p>
            <a:pPr eaLnBrk="1" hangingPunct="1"/>
            <a:r>
              <a:rPr lang="fr-FR" sz="2400" dirty="0">
                <a:latin typeface="Arial" charset="0"/>
              </a:rPr>
              <a:t>Le français contemporain : 21</a:t>
            </a:r>
            <a:r>
              <a:rPr lang="fr-FR" sz="2400" baseline="30000" dirty="0">
                <a:latin typeface="Arial" charset="0"/>
              </a:rPr>
              <a:t>ème</a:t>
            </a:r>
            <a:r>
              <a:rPr lang="fr-FR" sz="2400" dirty="0">
                <a:latin typeface="Arial" charset="0"/>
              </a:rPr>
              <a:t> siècle</a:t>
            </a:r>
          </a:p>
          <a:p>
            <a:endParaRPr lang="it-IT" dirty="0">
              <a:latin typeface="Arial" charset="0"/>
            </a:endParaRPr>
          </a:p>
        </p:txBody>
      </p:sp>
    </p:spTree>
    <p:extLst>
      <p:ext uri="{BB962C8B-B14F-4D97-AF65-F5344CB8AC3E}">
        <p14:creationId xmlns:p14="http://schemas.microsoft.com/office/powerpoint/2010/main" val="639076293"/>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a:t>A la </a:t>
            </a:r>
            <a:r>
              <a:rPr lang="it-IT" sz="2800" dirty="0" err="1"/>
              <a:t>veille</a:t>
            </a:r>
            <a:r>
              <a:rPr lang="it-IT" sz="2800" dirty="0"/>
              <a:t> </a:t>
            </a:r>
            <a:r>
              <a:rPr lang="it-IT" sz="2800" dirty="0" err="1"/>
              <a:t>du</a:t>
            </a:r>
            <a:r>
              <a:rPr lang="it-IT" sz="2800" dirty="0"/>
              <a:t> </a:t>
            </a:r>
            <a:r>
              <a:rPr lang="it-IT" sz="2800" dirty="0" err="1"/>
              <a:t>XVIIème</a:t>
            </a:r>
            <a:r>
              <a:rPr lang="it-IT" sz="2800" dirty="0"/>
              <a:t> </a:t>
            </a:r>
            <a:r>
              <a:rPr lang="it-IT" sz="2800" dirty="0" err="1"/>
              <a:t>siècle</a:t>
            </a:r>
            <a:r>
              <a:rPr lang="it-IT" sz="2800" dirty="0"/>
              <a:t>,</a:t>
            </a:r>
            <a:br>
              <a:rPr lang="it-IT" sz="2800" dirty="0"/>
            </a:br>
            <a:r>
              <a:rPr lang="it-IT" sz="2800" dirty="0"/>
              <a:t>la situation de la France</a:t>
            </a:r>
            <a:endParaRPr lang="fr-FR" sz="2800" dirty="0"/>
          </a:p>
        </p:txBody>
      </p:sp>
      <p:sp>
        <p:nvSpPr>
          <p:cNvPr id="3" name="Content Placeholder 2"/>
          <p:cNvSpPr>
            <a:spLocks noGrp="1"/>
          </p:cNvSpPr>
          <p:nvPr>
            <p:ph idx="1"/>
          </p:nvPr>
        </p:nvSpPr>
        <p:spPr/>
        <p:txBody>
          <a:bodyPr>
            <a:normAutofit/>
          </a:bodyPr>
          <a:lstStyle/>
          <a:p>
            <a:pPr algn="just"/>
            <a:r>
              <a:rPr lang="it-IT" sz="2400" dirty="0" err="1"/>
              <a:t>Bilan</a:t>
            </a:r>
            <a:r>
              <a:rPr lang="it-IT" sz="2400" dirty="0"/>
              <a:t> </a:t>
            </a:r>
            <a:r>
              <a:rPr lang="it-IT" sz="2400" dirty="0" err="1"/>
              <a:t>économique</a:t>
            </a:r>
            <a:r>
              <a:rPr lang="it-IT" sz="2400" dirty="0"/>
              <a:t> </a:t>
            </a:r>
            <a:r>
              <a:rPr lang="it-IT" sz="2400" dirty="0" err="1"/>
              <a:t>désastreux</a:t>
            </a:r>
            <a:endParaRPr lang="it-IT" sz="2400" dirty="0"/>
          </a:p>
          <a:p>
            <a:pPr algn="just"/>
            <a:r>
              <a:rPr lang="it-IT" sz="2400" dirty="0" err="1"/>
              <a:t>Epidémies</a:t>
            </a:r>
            <a:r>
              <a:rPr lang="it-IT" sz="2400" dirty="0"/>
              <a:t>, </a:t>
            </a:r>
            <a:r>
              <a:rPr lang="it-IT" sz="2400" dirty="0" err="1"/>
              <a:t>cultures</a:t>
            </a:r>
            <a:r>
              <a:rPr lang="it-IT" sz="2400" dirty="0"/>
              <a:t> </a:t>
            </a:r>
            <a:r>
              <a:rPr lang="it-IT" sz="2400" dirty="0" err="1"/>
              <a:t>abandonnées</a:t>
            </a:r>
            <a:r>
              <a:rPr lang="it-IT" sz="2400" dirty="0"/>
              <a:t>, </a:t>
            </a:r>
            <a:r>
              <a:rPr lang="it-IT" sz="2400" dirty="0" err="1"/>
              <a:t>exode</a:t>
            </a:r>
            <a:r>
              <a:rPr lang="it-IT" sz="2400" dirty="0"/>
              <a:t> de </a:t>
            </a:r>
            <a:r>
              <a:rPr lang="it-IT" sz="2400" dirty="0" err="1"/>
              <a:t>population</a:t>
            </a:r>
            <a:r>
              <a:rPr lang="it-IT" sz="2400" dirty="0"/>
              <a:t> </a:t>
            </a:r>
            <a:r>
              <a:rPr lang="it-IT" sz="2400" dirty="0" err="1"/>
              <a:t>vers</a:t>
            </a:r>
            <a:r>
              <a:rPr lang="it-IT" sz="2400" dirty="0"/>
              <a:t> </a:t>
            </a:r>
            <a:r>
              <a:rPr lang="it-IT" sz="2400" dirty="0" err="1"/>
              <a:t>les</a:t>
            </a:r>
            <a:r>
              <a:rPr lang="it-IT" sz="2400" dirty="0"/>
              <a:t> </a:t>
            </a:r>
            <a:r>
              <a:rPr lang="it-IT" sz="2400" dirty="0" err="1"/>
              <a:t>villes</a:t>
            </a:r>
            <a:endParaRPr lang="it-IT" sz="2400" dirty="0"/>
          </a:p>
          <a:p>
            <a:pPr algn="just"/>
            <a:r>
              <a:rPr lang="it-IT" sz="2400" dirty="0" err="1"/>
              <a:t>Les</a:t>
            </a:r>
            <a:r>
              <a:rPr lang="it-IT" sz="2400" dirty="0"/>
              <a:t> </a:t>
            </a:r>
            <a:r>
              <a:rPr lang="it-IT" sz="2400" dirty="0" err="1"/>
              <a:t>déchirements</a:t>
            </a:r>
            <a:r>
              <a:rPr lang="it-IT" sz="2400" dirty="0"/>
              <a:t> et </a:t>
            </a:r>
            <a:r>
              <a:rPr lang="it-IT" sz="2400" dirty="0" err="1"/>
              <a:t>les</a:t>
            </a:r>
            <a:r>
              <a:rPr lang="it-IT" sz="2400" dirty="0"/>
              <a:t> </a:t>
            </a:r>
            <a:r>
              <a:rPr lang="it-IT" sz="2400" dirty="0" err="1"/>
              <a:t>luttes</a:t>
            </a:r>
            <a:r>
              <a:rPr lang="it-IT" sz="2400" dirty="0"/>
              <a:t> </a:t>
            </a:r>
            <a:r>
              <a:rPr lang="it-IT" sz="2400" dirty="0" err="1"/>
              <a:t>entre</a:t>
            </a:r>
            <a:r>
              <a:rPr lang="it-IT" sz="2400" dirty="0"/>
              <a:t> </a:t>
            </a:r>
            <a:r>
              <a:rPr lang="it-IT" sz="2400" dirty="0" err="1"/>
              <a:t>les</a:t>
            </a:r>
            <a:r>
              <a:rPr lang="it-IT" sz="2400" dirty="0"/>
              <a:t> </a:t>
            </a:r>
            <a:r>
              <a:rPr lang="it-IT" sz="2400" dirty="0" err="1"/>
              <a:t>catholiques</a:t>
            </a:r>
            <a:r>
              <a:rPr lang="it-IT" sz="2400" dirty="0"/>
              <a:t> et </a:t>
            </a:r>
            <a:r>
              <a:rPr lang="it-IT" sz="2400" dirty="0" err="1"/>
              <a:t>les</a:t>
            </a:r>
            <a:r>
              <a:rPr lang="it-IT" sz="2400" dirty="0"/>
              <a:t> </a:t>
            </a:r>
            <a:r>
              <a:rPr lang="it-IT" sz="2400" dirty="0" err="1"/>
              <a:t>protestants</a:t>
            </a:r>
            <a:endParaRPr lang="it-IT" sz="2400" dirty="0"/>
          </a:p>
          <a:p>
            <a:pPr algn="just"/>
            <a:r>
              <a:rPr lang="it-IT" sz="2400" dirty="0" err="1"/>
              <a:t>Les</a:t>
            </a:r>
            <a:r>
              <a:rPr lang="it-IT" sz="2400" dirty="0"/>
              <a:t> </a:t>
            </a:r>
            <a:r>
              <a:rPr lang="it-IT" sz="2400" dirty="0" err="1"/>
              <a:t>fondements</a:t>
            </a:r>
            <a:r>
              <a:rPr lang="it-IT" sz="2400" dirty="0"/>
              <a:t> de la monarchie </a:t>
            </a:r>
            <a:r>
              <a:rPr lang="it-IT" sz="2400" dirty="0" err="1"/>
              <a:t>sont</a:t>
            </a:r>
            <a:r>
              <a:rPr lang="it-IT" sz="2400" dirty="0"/>
              <a:t> </a:t>
            </a:r>
            <a:r>
              <a:rPr lang="it-IT" sz="2400" dirty="0" err="1"/>
              <a:t>remis</a:t>
            </a:r>
            <a:r>
              <a:rPr lang="it-IT" sz="2400" dirty="0"/>
              <a:t> en cause</a:t>
            </a:r>
            <a:endParaRPr lang="fr-FR" sz="2400" dirty="0"/>
          </a:p>
        </p:txBody>
      </p:sp>
    </p:spTree>
    <p:extLst>
      <p:ext uri="{BB962C8B-B14F-4D97-AF65-F5344CB8AC3E}">
        <p14:creationId xmlns:p14="http://schemas.microsoft.com/office/powerpoint/2010/main" val="299003144"/>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a:t>A la </a:t>
            </a:r>
            <a:r>
              <a:rPr lang="it-IT" sz="2800" dirty="0" err="1"/>
              <a:t>veille</a:t>
            </a:r>
            <a:r>
              <a:rPr lang="it-IT" sz="2800" dirty="0"/>
              <a:t> </a:t>
            </a:r>
            <a:r>
              <a:rPr lang="it-IT" sz="2800" dirty="0" err="1"/>
              <a:t>du</a:t>
            </a:r>
            <a:r>
              <a:rPr lang="it-IT" sz="2800" dirty="0"/>
              <a:t> </a:t>
            </a:r>
            <a:r>
              <a:rPr lang="it-IT" sz="2800" dirty="0" err="1"/>
              <a:t>XVIIème</a:t>
            </a:r>
            <a:r>
              <a:rPr lang="it-IT" sz="2800" dirty="0"/>
              <a:t> </a:t>
            </a:r>
            <a:r>
              <a:rPr lang="it-IT" sz="2800" dirty="0" err="1"/>
              <a:t>siècle</a:t>
            </a:r>
            <a:r>
              <a:rPr lang="it-IT" sz="2800" dirty="0"/>
              <a:t>,</a:t>
            </a:r>
            <a:br>
              <a:rPr lang="it-IT" sz="2800" dirty="0"/>
            </a:br>
            <a:r>
              <a:rPr lang="it-IT" sz="2800" dirty="0"/>
              <a:t>la langue </a:t>
            </a:r>
            <a:r>
              <a:rPr lang="it-IT" sz="2800" dirty="0" err="1"/>
              <a:t>française</a:t>
            </a:r>
            <a:endParaRPr lang="fr-FR" sz="2800" dirty="0"/>
          </a:p>
        </p:txBody>
      </p:sp>
      <p:sp>
        <p:nvSpPr>
          <p:cNvPr id="3" name="Content Placeholder 2"/>
          <p:cNvSpPr>
            <a:spLocks noGrp="1"/>
          </p:cNvSpPr>
          <p:nvPr>
            <p:ph idx="1"/>
          </p:nvPr>
        </p:nvSpPr>
        <p:spPr/>
        <p:txBody>
          <a:bodyPr>
            <a:normAutofit/>
          </a:bodyPr>
          <a:lstStyle/>
          <a:p>
            <a:pPr algn="just"/>
            <a:r>
              <a:rPr lang="it-IT" sz="2400" dirty="0"/>
              <a:t>Le </a:t>
            </a:r>
            <a:r>
              <a:rPr lang="it-IT" sz="2400" dirty="0" err="1"/>
              <a:t>français</a:t>
            </a:r>
            <a:r>
              <a:rPr lang="it-IT" sz="2400" dirty="0"/>
              <a:t> s’est </a:t>
            </a:r>
            <a:r>
              <a:rPr lang="it-IT" sz="2400" dirty="0" err="1"/>
              <a:t>pratiquement</a:t>
            </a:r>
            <a:r>
              <a:rPr lang="it-IT" sz="2400" dirty="0"/>
              <a:t> affranchi </a:t>
            </a:r>
            <a:r>
              <a:rPr lang="it-IT" sz="2400" dirty="0" err="1"/>
              <a:t>du</a:t>
            </a:r>
            <a:r>
              <a:rPr lang="it-IT" sz="2400" dirty="0"/>
              <a:t> latin </a:t>
            </a:r>
            <a:r>
              <a:rPr lang="it-IT" sz="2400" dirty="0" err="1"/>
              <a:t>dans</a:t>
            </a:r>
            <a:r>
              <a:rPr lang="it-IT" sz="2400" dirty="0"/>
              <a:t> de </a:t>
            </a:r>
            <a:r>
              <a:rPr lang="it-IT" sz="2400" dirty="0" err="1"/>
              <a:t>nombreux</a:t>
            </a:r>
            <a:r>
              <a:rPr lang="it-IT" sz="2400" dirty="0"/>
              <a:t> </a:t>
            </a:r>
            <a:r>
              <a:rPr lang="it-IT" sz="2400" dirty="0" err="1"/>
              <a:t>domaines</a:t>
            </a:r>
            <a:r>
              <a:rPr lang="it-IT" sz="2400" dirty="0"/>
              <a:t>.</a:t>
            </a:r>
          </a:p>
          <a:p>
            <a:pPr algn="just"/>
            <a:r>
              <a:rPr lang="it-IT" sz="2400" dirty="0"/>
              <a:t>Il a </a:t>
            </a:r>
            <a:r>
              <a:rPr lang="it-IT" sz="2400" dirty="0" err="1"/>
              <a:t>commencé</a:t>
            </a:r>
            <a:r>
              <a:rPr lang="it-IT" sz="2400" dirty="0"/>
              <a:t> son </a:t>
            </a:r>
            <a:r>
              <a:rPr lang="it-IT" sz="2400" dirty="0" err="1"/>
              <a:t>processus</a:t>
            </a:r>
            <a:r>
              <a:rPr lang="it-IT" sz="2400" dirty="0"/>
              <a:t> de </a:t>
            </a:r>
            <a:r>
              <a:rPr lang="it-IT" sz="2400" dirty="0" err="1"/>
              <a:t>standardisation</a:t>
            </a:r>
            <a:r>
              <a:rPr lang="it-IT" sz="2400" dirty="0"/>
              <a:t> à </a:t>
            </a:r>
            <a:r>
              <a:rPr lang="it-IT" sz="2400" dirty="0" err="1"/>
              <a:t>travers</a:t>
            </a:r>
            <a:r>
              <a:rPr lang="it-IT" sz="2400" dirty="0"/>
              <a:t> </a:t>
            </a:r>
            <a:r>
              <a:rPr lang="it-IT" sz="2400" dirty="0" err="1"/>
              <a:t>les</a:t>
            </a:r>
            <a:r>
              <a:rPr lang="it-IT" sz="2400" dirty="0"/>
              <a:t> </a:t>
            </a:r>
            <a:r>
              <a:rPr lang="it-IT" sz="2400" dirty="0" err="1"/>
              <a:t>grammaires</a:t>
            </a:r>
            <a:r>
              <a:rPr lang="it-IT" sz="2400" dirty="0"/>
              <a:t> et </a:t>
            </a:r>
            <a:r>
              <a:rPr lang="it-IT" sz="2400" dirty="0" err="1"/>
              <a:t>les</a:t>
            </a:r>
            <a:r>
              <a:rPr lang="it-IT" sz="2400" dirty="0"/>
              <a:t> </a:t>
            </a:r>
            <a:r>
              <a:rPr lang="it-IT" sz="2400" dirty="0" err="1"/>
              <a:t>dictionnaires</a:t>
            </a:r>
            <a:r>
              <a:rPr lang="it-IT" sz="2400" dirty="0"/>
              <a:t> (</a:t>
            </a:r>
            <a:r>
              <a:rPr lang="it-IT" sz="2400" dirty="0" err="1"/>
              <a:t>pas</a:t>
            </a:r>
            <a:r>
              <a:rPr lang="it-IT" sz="2400" dirty="0"/>
              <a:t> </a:t>
            </a:r>
            <a:r>
              <a:rPr lang="it-IT" sz="2400" dirty="0" err="1"/>
              <a:t>encore</a:t>
            </a:r>
            <a:r>
              <a:rPr lang="it-IT" sz="2400" dirty="0"/>
              <a:t> </a:t>
            </a:r>
            <a:r>
              <a:rPr lang="it-IT" sz="2400" dirty="0" err="1"/>
              <a:t>monolingues</a:t>
            </a:r>
            <a:r>
              <a:rPr lang="it-IT" sz="2400" dirty="0"/>
              <a:t>), mais </a:t>
            </a:r>
            <a:r>
              <a:rPr lang="it-IT" sz="2400" dirty="0" err="1"/>
              <a:t>encore</a:t>
            </a:r>
            <a:r>
              <a:rPr lang="it-IT" sz="2400" dirty="0"/>
              <a:t> </a:t>
            </a:r>
            <a:r>
              <a:rPr lang="it-IT" sz="2400" dirty="0" err="1"/>
              <a:t>fluctuant</a:t>
            </a:r>
            <a:r>
              <a:rPr lang="it-IT" sz="2400" dirty="0"/>
              <a:t>.</a:t>
            </a:r>
          </a:p>
          <a:p>
            <a:pPr algn="just"/>
            <a:r>
              <a:rPr lang="it-IT" sz="2400" dirty="0"/>
              <a:t>Il a </a:t>
            </a:r>
            <a:r>
              <a:rPr lang="it-IT" sz="2400" dirty="0" err="1"/>
              <a:t>déclenché</a:t>
            </a:r>
            <a:r>
              <a:rPr lang="it-IT" sz="2400" dirty="0"/>
              <a:t> son </a:t>
            </a:r>
            <a:r>
              <a:rPr lang="it-IT" sz="2400" dirty="0" err="1"/>
              <a:t>processus</a:t>
            </a:r>
            <a:r>
              <a:rPr lang="it-IT" sz="2400" dirty="0"/>
              <a:t> de </a:t>
            </a:r>
            <a:r>
              <a:rPr lang="it-IT" sz="2400" dirty="0" err="1"/>
              <a:t>diffusion</a:t>
            </a:r>
            <a:r>
              <a:rPr lang="it-IT" sz="2400" dirty="0"/>
              <a:t> </a:t>
            </a:r>
            <a:r>
              <a:rPr lang="it-IT" sz="2400" dirty="0" err="1"/>
              <a:t>dans</a:t>
            </a:r>
            <a:r>
              <a:rPr lang="it-IT" sz="2400" dirty="0"/>
              <a:t> la </a:t>
            </a:r>
            <a:r>
              <a:rPr lang="it-IT" sz="2400" dirty="0" err="1"/>
              <a:t>société</a:t>
            </a:r>
            <a:r>
              <a:rPr lang="it-IT" sz="2400" dirty="0"/>
              <a:t> </a:t>
            </a:r>
            <a:r>
              <a:rPr lang="it-IT" sz="2400" dirty="0" err="1"/>
              <a:t>française</a:t>
            </a:r>
            <a:r>
              <a:rPr lang="it-IT" sz="2400" dirty="0"/>
              <a:t> par </a:t>
            </a:r>
            <a:r>
              <a:rPr lang="it-IT" sz="2400" dirty="0" err="1"/>
              <a:t>rapport</a:t>
            </a:r>
            <a:r>
              <a:rPr lang="it-IT" sz="2400" dirty="0"/>
              <a:t> </a:t>
            </a:r>
            <a:r>
              <a:rPr lang="it-IT" sz="2400" dirty="0" err="1"/>
              <a:t>aux</a:t>
            </a:r>
            <a:r>
              <a:rPr lang="it-IT" sz="2400" dirty="0"/>
              <a:t> </a:t>
            </a:r>
            <a:r>
              <a:rPr lang="it-IT" sz="2400" dirty="0" err="1"/>
              <a:t>dialectes</a:t>
            </a:r>
            <a:r>
              <a:rPr lang="it-IT" sz="2400" dirty="0"/>
              <a:t>, </a:t>
            </a:r>
            <a:r>
              <a:rPr lang="it-IT" sz="2400" dirty="0" err="1" smtClean="0"/>
              <a:t>même</a:t>
            </a:r>
            <a:r>
              <a:rPr lang="it-IT" sz="2400" dirty="0" smtClean="0"/>
              <a:t> </a:t>
            </a:r>
            <a:r>
              <a:rPr lang="it-IT" sz="2400" dirty="0"/>
              <a:t>si </a:t>
            </a:r>
            <a:r>
              <a:rPr lang="it-IT" sz="2400" dirty="0" err="1"/>
              <a:t>dans</a:t>
            </a:r>
            <a:r>
              <a:rPr lang="it-IT" sz="2400" dirty="0"/>
              <a:t> le midi la vie </a:t>
            </a:r>
            <a:r>
              <a:rPr lang="it-IT" sz="2400" dirty="0" err="1"/>
              <a:t>culturelle</a:t>
            </a:r>
            <a:r>
              <a:rPr lang="it-IT" sz="2400" dirty="0"/>
              <a:t> et </a:t>
            </a:r>
            <a:r>
              <a:rPr lang="it-IT" sz="2400" dirty="0" err="1"/>
              <a:t>poétique</a:t>
            </a:r>
            <a:r>
              <a:rPr lang="it-IT" sz="2400" dirty="0"/>
              <a:t> en </a:t>
            </a:r>
            <a:r>
              <a:rPr lang="it-IT" sz="2400" dirty="0" err="1"/>
              <a:t>occitan</a:t>
            </a:r>
            <a:r>
              <a:rPr lang="it-IT" sz="2400" dirty="0"/>
              <a:t> est vive et </a:t>
            </a:r>
            <a:r>
              <a:rPr lang="it-IT" sz="2400" dirty="0" err="1"/>
              <a:t>les</a:t>
            </a:r>
            <a:r>
              <a:rPr lang="it-IT" sz="2400" dirty="0"/>
              <a:t> </a:t>
            </a:r>
            <a:r>
              <a:rPr lang="it-IT" sz="2400" dirty="0" err="1"/>
              <a:t>parlers</a:t>
            </a:r>
            <a:r>
              <a:rPr lang="it-IT" sz="2400" dirty="0"/>
              <a:t> </a:t>
            </a:r>
            <a:r>
              <a:rPr lang="it-IT" sz="2400" dirty="0" err="1"/>
              <a:t>locaux</a:t>
            </a:r>
            <a:r>
              <a:rPr lang="it-IT" sz="2400" dirty="0"/>
              <a:t> </a:t>
            </a:r>
            <a:r>
              <a:rPr lang="it-IT" sz="2400" dirty="0" err="1"/>
              <a:t>très</a:t>
            </a:r>
            <a:r>
              <a:rPr lang="it-IT" sz="2400" dirty="0"/>
              <a:t> </a:t>
            </a:r>
            <a:r>
              <a:rPr lang="it-IT" sz="2400" dirty="0" err="1"/>
              <a:t>présents</a:t>
            </a:r>
            <a:r>
              <a:rPr lang="it-IT" sz="2400" dirty="0"/>
              <a:t> (à part l’</a:t>
            </a:r>
            <a:r>
              <a:rPr lang="it-IT" sz="2400" dirty="0" err="1"/>
              <a:t>écrit</a:t>
            </a:r>
            <a:r>
              <a:rPr lang="it-IT" sz="2400" dirty="0"/>
              <a:t>)</a:t>
            </a:r>
          </a:p>
          <a:p>
            <a:pPr algn="just"/>
            <a:r>
              <a:rPr lang="it-IT" sz="2400" b="1" dirty="0"/>
              <a:t>Et la langue va </a:t>
            </a:r>
            <a:r>
              <a:rPr lang="it-IT" sz="2400" b="1" dirty="0" err="1"/>
              <a:t>jouer</a:t>
            </a:r>
            <a:r>
              <a:rPr lang="it-IT" sz="2400" b="1" dirty="0"/>
              <a:t> un </a:t>
            </a:r>
            <a:r>
              <a:rPr lang="it-IT" sz="2400" b="1" dirty="0" err="1" smtClean="0"/>
              <a:t>rôle</a:t>
            </a:r>
            <a:r>
              <a:rPr lang="it-IT" sz="2400" b="1" dirty="0" smtClean="0"/>
              <a:t> </a:t>
            </a:r>
            <a:r>
              <a:rPr lang="it-IT" sz="2400" b="1" dirty="0"/>
              <a:t>pour l’</a:t>
            </a:r>
            <a:r>
              <a:rPr lang="it-IT" sz="2400" b="1" dirty="0" err="1"/>
              <a:t>unification</a:t>
            </a:r>
            <a:r>
              <a:rPr lang="it-IT" sz="2400" b="1" dirty="0"/>
              <a:t> de la France.</a:t>
            </a:r>
            <a:endParaRPr lang="fr-FR" sz="2400" b="1" dirty="0"/>
          </a:p>
        </p:txBody>
      </p:sp>
    </p:spTree>
    <p:extLst>
      <p:ext uri="{BB962C8B-B14F-4D97-AF65-F5344CB8AC3E}">
        <p14:creationId xmlns:p14="http://schemas.microsoft.com/office/powerpoint/2010/main" val="4094003233"/>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idx="4294967295"/>
          </p:nvPr>
        </p:nvSpPr>
        <p:spPr/>
        <p:txBody>
          <a:bodyPr>
            <a:normAutofit fontScale="90000"/>
          </a:bodyPr>
          <a:lstStyle/>
          <a:p>
            <a:pPr eaLnBrk="1" hangingPunct="1"/>
            <a:r>
              <a:rPr lang="fr-FR" sz="2800" dirty="0">
                <a:latin typeface="Arial" charset="0"/>
              </a:rPr>
              <a:t/>
            </a:r>
            <a:br>
              <a:rPr lang="fr-FR" sz="2800" dirty="0">
                <a:latin typeface="Arial" charset="0"/>
              </a:rPr>
            </a:br>
            <a:r>
              <a:rPr lang="fr-FR" sz="2800" dirty="0">
                <a:latin typeface="Arial" charset="0"/>
              </a:rPr>
              <a:t>Le XVII </a:t>
            </a:r>
            <a:r>
              <a:rPr lang="fr-FR" sz="2800" baseline="30000" dirty="0" err="1">
                <a:latin typeface="Arial" charset="0"/>
              </a:rPr>
              <a:t>ème</a:t>
            </a:r>
            <a:r>
              <a:rPr lang="fr-FR" sz="2800" b="1" dirty="0">
                <a:latin typeface="Arial" charset="0"/>
              </a:rPr>
              <a:t> : </a:t>
            </a:r>
            <a:r>
              <a:rPr lang="fr-FR" sz="2800" dirty="0">
                <a:latin typeface="Arial" charset="0"/>
              </a:rPr>
              <a:t>français classique</a:t>
            </a:r>
            <a:r>
              <a:rPr lang="fr-FR" sz="1800" dirty="0">
                <a:latin typeface="Arial" charset="0"/>
              </a:rPr>
              <a:t/>
            </a:r>
            <a:br>
              <a:rPr lang="fr-FR" sz="1800" dirty="0">
                <a:latin typeface="Arial" charset="0"/>
              </a:rPr>
            </a:br>
            <a:endParaRPr lang="fr-FR" sz="1800" dirty="0">
              <a:latin typeface="Arial" charset="0"/>
            </a:endParaRPr>
          </a:p>
        </p:txBody>
      </p:sp>
      <p:sp>
        <p:nvSpPr>
          <p:cNvPr id="34818" name="Rectangle 3"/>
          <p:cNvSpPr>
            <a:spLocks noGrp="1" noChangeArrowheads="1"/>
          </p:cNvSpPr>
          <p:nvPr>
            <p:ph type="body" idx="4294967295"/>
          </p:nvPr>
        </p:nvSpPr>
        <p:spPr/>
        <p:txBody>
          <a:bodyPr>
            <a:normAutofit/>
          </a:bodyPr>
          <a:lstStyle/>
          <a:p>
            <a:pPr eaLnBrk="1" hangingPunct="1">
              <a:lnSpc>
                <a:spcPct val="90000"/>
              </a:lnSpc>
            </a:pPr>
            <a:r>
              <a:rPr lang="fr-FR" sz="2400" dirty="0">
                <a:latin typeface="Arial" charset="0"/>
              </a:rPr>
              <a:t>Le XVII</a:t>
            </a:r>
            <a:r>
              <a:rPr lang="fr-FR" sz="2400" baseline="30000" dirty="0">
                <a:latin typeface="Arial" charset="0"/>
              </a:rPr>
              <a:t> </a:t>
            </a:r>
            <a:r>
              <a:rPr lang="fr-FR" sz="2400" baseline="30000" dirty="0" err="1">
                <a:latin typeface="Arial" charset="0"/>
              </a:rPr>
              <a:t>ème</a:t>
            </a:r>
            <a:r>
              <a:rPr lang="fr-FR" sz="2400" dirty="0">
                <a:latin typeface="Arial" charset="0"/>
              </a:rPr>
              <a:t> : siècle du « classicisme » et du « purisme », de l</a:t>
            </a:r>
            <a:r>
              <a:rPr lang="ja-JP" altLang="fr-FR" sz="2400" dirty="0">
                <a:latin typeface="Arial" charset="0"/>
              </a:rPr>
              <a:t>’</a:t>
            </a:r>
            <a:r>
              <a:rPr lang="fr-FR" altLang="ja-JP" sz="2400" dirty="0">
                <a:latin typeface="Arial" charset="0"/>
              </a:rPr>
              <a:t>Académie française, des premiers dictionnaires de langue française.</a:t>
            </a:r>
          </a:p>
          <a:p>
            <a:pPr algn="just" eaLnBrk="1" hangingPunct="1">
              <a:lnSpc>
                <a:spcPct val="90000"/>
              </a:lnSpc>
            </a:pPr>
            <a:r>
              <a:rPr lang="fr-FR" sz="2400" dirty="0">
                <a:latin typeface="Arial" charset="0"/>
              </a:rPr>
              <a:t>Vaugelas </a:t>
            </a:r>
            <a:r>
              <a:rPr lang="fr-FR" sz="2400" i="1" dirty="0">
                <a:latin typeface="Arial" charset="0"/>
              </a:rPr>
              <a:t>Remarques sur la langue </a:t>
            </a:r>
            <a:r>
              <a:rPr lang="fr-FR" sz="2400" i="1" dirty="0" err="1">
                <a:latin typeface="Arial" charset="0"/>
              </a:rPr>
              <a:t>françoise</a:t>
            </a:r>
            <a:r>
              <a:rPr lang="fr-FR" sz="2400" i="1" dirty="0">
                <a:latin typeface="Arial" charset="0"/>
              </a:rPr>
              <a:t>. Utiles à ceux qui veulent bien parler et bien écrire. </a:t>
            </a:r>
            <a:r>
              <a:rPr lang="fr-FR" sz="2400" dirty="0">
                <a:latin typeface="Arial" charset="0"/>
              </a:rPr>
              <a:t>1647 Il codifie le </a:t>
            </a:r>
            <a:r>
              <a:rPr lang="fr-FR" sz="2400" b="1" dirty="0">
                <a:latin typeface="Arial" charset="0"/>
              </a:rPr>
              <a:t>bon usage</a:t>
            </a:r>
            <a:r>
              <a:rPr lang="fr-FR" sz="2400" dirty="0">
                <a:latin typeface="Arial" charset="0"/>
              </a:rPr>
              <a:t> du français en s</a:t>
            </a:r>
            <a:r>
              <a:rPr lang="ja-JP" altLang="fr-FR" sz="2400" dirty="0">
                <a:latin typeface="Arial" charset="0"/>
              </a:rPr>
              <a:t>’</a:t>
            </a:r>
            <a:r>
              <a:rPr lang="fr-FR" altLang="ja-JP" sz="2400" dirty="0">
                <a:latin typeface="Arial" charset="0"/>
              </a:rPr>
              <a:t>inspirant de la langue parlée à la cour du roi. (Parlant l</a:t>
            </a:r>
            <a:r>
              <a:rPr lang="it-IT" altLang="ja-JP" sz="2400" dirty="0">
                <a:latin typeface="Arial" charset="0"/>
              </a:rPr>
              <a:t>’</a:t>
            </a:r>
            <a:r>
              <a:rPr lang="it-IT" altLang="ja-JP" sz="2400" dirty="0" err="1">
                <a:latin typeface="Arial" charset="0"/>
              </a:rPr>
              <a:t>italien</a:t>
            </a:r>
            <a:r>
              <a:rPr lang="fr-FR" altLang="ja-JP" sz="2400" dirty="0">
                <a:latin typeface="Arial" charset="0"/>
              </a:rPr>
              <a:t> et l</a:t>
            </a:r>
            <a:r>
              <a:rPr lang="it-IT" altLang="ja-JP" sz="2400" dirty="0">
                <a:latin typeface="Arial" charset="0"/>
              </a:rPr>
              <a:t>’</a:t>
            </a:r>
            <a:r>
              <a:rPr lang="fr-FR" altLang="ja-JP" sz="2400" dirty="0">
                <a:latin typeface="Arial" charset="0"/>
              </a:rPr>
              <a:t>espagnol, il travaille comme interprète à la cour de Louis XIII.)</a:t>
            </a:r>
          </a:p>
          <a:p>
            <a:pPr algn="just" eaLnBrk="1" hangingPunct="1">
              <a:lnSpc>
                <a:spcPct val="90000"/>
              </a:lnSpc>
            </a:pPr>
            <a:r>
              <a:rPr lang="fr-FR" sz="2400" dirty="0">
                <a:latin typeface="Arial" charset="0"/>
              </a:rPr>
              <a:t>Premier texte philosophique écrit en français : René </a:t>
            </a:r>
            <a:r>
              <a:rPr lang="fr-FR" sz="2400" dirty="0" smtClean="0">
                <a:latin typeface="Arial" charset="0"/>
              </a:rPr>
              <a:t>Descartes, </a:t>
            </a:r>
            <a:r>
              <a:rPr lang="fr-FR" sz="2400" i="1" dirty="0">
                <a:latin typeface="Arial" charset="0"/>
              </a:rPr>
              <a:t>Discours de la méthode</a:t>
            </a:r>
            <a:r>
              <a:rPr lang="fr-FR" sz="2400" dirty="0">
                <a:latin typeface="Arial" charset="0"/>
              </a:rPr>
              <a:t> (1637)</a:t>
            </a:r>
          </a:p>
          <a:p>
            <a:pPr eaLnBrk="1" hangingPunct="1">
              <a:lnSpc>
                <a:spcPct val="90000"/>
              </a:lnSpc>
            </a:pPr>
            <a:r>
              <a:rPr lang="fr-FR" sz="2400" dirty="0">
                <a:latin typeface="Arial" charset="0"/>
              </a:rPr>
              <a:t>Arnauld et Lancelot, </a:t>
            </a:r>
            <a:r>
              <a:rPr lang="fr-FR" sz="2400" i="1" dirty="0">
                <a:latin typeface="Arial" charset="0"/>
              </a:rPr>
              <a:t>Grammaire générale et </a:t>
            </a:r>
            <a:r>
              <a:rPr lang="fr-FR" sz="2400" b="1" i="1" dirty="0">
                <a:latin typeface="Arial" charset="0"/>
              </a:rPr>
              <a:t>raisonnée</a:t>
            </a:r>
            <a:r>
              <a:rPr lang="fr-FR" sz="2400" b="1" dirty="0">
                <a:latin typeface="Arial" charset="0"/>
              </a:rPr>
              <a:t> </a:t>
            </a:r>
            <a:r>
              <a:rPr lang="fr-FR" sz="2400" dirty="0">
                <a:latin typeface="Arial" charset="0"/>
              </a:rPr>
              <a:t>1660</a:t>
            </a:r>
          </a:p>
        </p:txBody>
      </p:sp>
    </p:spTree>
    <p:extLst>
      <p:ext uri="{BB962C8B-B14F-4D97-AF65-F5344CB8AC3E}">
        <p14:creationId xmlns:p14="http://schemas.microsoft.com/office/powerpoint/2010/main" val="4235492343"/>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idx="4294967295"/>
          </p:nvPr>
        </p:nvSpPr>
        <p:spPr/>
        <p:txBody>
          <a:bodyPr/>
          <a:lstStyle/>
          <a:p>
            <a:pPr eaLnBrk="1" hangingPunct="1"/>
            <a:r>
              <a:rPr lang="fr-FR" sz="2800" dirty="0">
                <a:latin typeface="Arial" charset="0"/>
              </a:rPr>
              <a:t>L</a:t>
            </a:r>
            <a:r>
              <a:rPr lang="ja-JP" altLang="fr-FR" sz="2800" dirty="0">
                <a:latin typeface="Arial" charset="0"/>
              </a:rPr>
              <a:t>’</a:t>
            </a:r>
            <a:r>
              <a:rPr lang="fr-FR" altLang="ja-JP" sz="2800" dirty="0">
                <a:latin typeface="Arial" charset="0"/>
              </a:rPr>
              <a:t>Académie française 1635</a:t>
            </a:r>
            <a:endParaRPr lang="fr-FR" sz="2800" dirty="0">
              <a:latin typeface="Arial" charset="0"/>
            </a:endParaRPr>
          </a:p>
        </p:txBody>
      </p:sp>
      <p:sp>
        <p:nvSpPr>
          <p:cNvPr id="36866" name="Rectangle 3"/>
          <p:cNvSpPr>
            <a:spLocks noGrp="1" noChangeArrowheads="1"/>
          </p:cNvSpPr>
          <p:nvPr>
            <p:ph type="body" idx="4294967295"/>
          </p:nvPr>
        </p:nvSpPr>
        <p:spPr/>
        <p:txBody>
          <a:bodyPr/>
          <a:lstStyle/>
          <a:p>
            <a:pPr algn="just" eaLnBrk="1" hangingPunct="1"/>
            <a:r>
              <a:rPr lang="fr-FR" sz="2400" dirty="0">
                <a:latin typeface="Arial" charset="0"/>
              </a:rPr>
              <a:t>Créée par Richelieu. « La principale fonction de l</a:t>
            </a:r>
            <a:r>
              <a:rPr lang="ja-JP" altLang="fr-FR" sz="2400" dirty="0">
                <a:latin typeface="Arial" charset="0"/>
              </a:rPr>
              <a:t>’</a:t>
            </a:r>
            <a:r>
              <a:rPr lang="fr-FR" altLang="ja-JP" sz="2400" dirty="0">
                <a:latin typeface="Arial" charset="0"/>
              </a:rPr>
              <a:t>Académie sera de travailler avec tout le soin et toute la diligence possible à donner </a:t>
            </a:r>
            <a:r>
              <a:rPr lang="fr-FR" altLang="ja-JP" sz="2400" b="1" dirty="0">
                <a:latin typeface="Arial" charset="0"/>
              </a:rPr>
              <a:t>des règles certaines </a:t>
            </a:r>
            <a:r>
              <a:rPr lang="fr-FR" altLang="ja-JP" sz="2400" dirty="0">
                <a:latin typeface="Arial" charset="0"/>
              </a:rPr>
              <a:t>à notre langue, et à la rendre pure, éloquente et capable </a:t>
            </a:r>
            <a:r>
              <a:rPr lang="fr-FR" altLang="ja-JP" sz="2400" b="1" dirty="0">
                <a:latin typeface="Arial" charset="0"/>
              </a:rPr>
              <a:t>de traiter les arts et les sciences</a:t>
            </a:r>
            <a:r>
              <a:rPr lang="fr-FR" altLang="ja-JP" sz="2400" dirty="0">
                <a:latin typeface="Arial" charset="0"/>
              </a:rPr>
              <a:t> » art. 24</a:t>
            </a:r>
          </a:p>
          <a:p>
            <a:pPr algn="just" eaLnBrk="1" hangingPunct="1"/>
            <a:r>
              <a:rPr lang="fr-FR" sz="2400" dirty="0">
                <a:latin typeface="Arial" charset="0"/>
              </a:rPr>
              <a:t>L</a:t>
            </a:r>
            <a:r>
              <a:rPr lang="ja-JP" altLang="fr-FR" sz="2400" dirty="0">
                <a:latin typeface="Arial" charset="0"/>
              </a:rPr>
              <a:t>’</a:t>
            </a:r>
            <a:r>
              <a:rPr lang="fr-FR" altLang="ja-JP" sz="2400" dirty="0">
                <a:latin typeface="Arial" charset="0"/>
              </a:rPr>
              <a:t>Académie doit être l</a:t>
            </a:r>
            <a:r>
              <a:rPr lang="ja-JP" altLang="fr-FR" sz="2400" dirty="0">
                <a:latin typeface="Arial" charset="0"/>
              </a:rPr>
              <a:t>’</a:t>
            </a:r>
            <a:r>
              <a:rPr lang="fr-FR" altLang="ja-JP" sz="2400" dirty="0">
                <a:latin typeface="Arial" charset="0"/>
              </a:rPr>
              <a:t>emblème du statut de langue « classique » (au même titre que le latin et le grec)</a:t>
            </a:r>
          </a:p>
          <a:p>
            <a:pPr algn="just" eaLnBrk="1" hangingPunct="1"/>
            <a:r>
              <a:rPr lang="fr-FR" sz="2400" dirty="0">
                <a:latin typeface="Arial" charset="0"/>
              </a:rPr>
              <a:t>Elaborer une rhétorique, une grammaire et </a:t>
            </a:r>
            <a:r>
              <a:rPr lang="fr-FR" sz="2400" b="1" dirty="0">
                <a:latin typeface="Arial" charset="0"/>
              </a:rPr>
              <a:t>un dictionnaire.</a:t>
            </a:r>
          </a:p>
        </p:txBody>
      </p:sp>
    </p:spTree>
    <p:extLst>
      <p:ext uri="{BB962C8B-B14F-4D97-AF65-F5344CB8AC3E}">
        <p14:creationId xmlns:p14="http://schemas.microsoft.com/office/powerpoint/2010/main" val="610658505"/>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idx="4294967295"/>
          </p:nvPr>
        </p:nvSpPr>
        <p:spPr/>
        <p:txBody>
          <a:bodyPr/>
          <a:lstStyle/>
          <a:p>
            <a:r>
              <a:rPr lang="it-IT" sz="2800" dirty="0" err="1" smtClean="0">
                <a:latin typeface="Arial" charset="0"/>
              </a:rPr>
              <a:t>Numération</a:t>
            </a:r>
            <a:r>
              <a:rPr lang="it-IT" sz="2800" dirty="0" smtClean="0">
                <a:latin typeface="Arial" charset="0"/>
              </a:rPr>
              <a:t> </a:t>
            </a:r>
            <a:r>
              <a:rPr lang="it-IT" sz="2800" dirty="0" err="1" smtClean="0">
                <a:latin typeface="Arial" charset="0"/>
              </a:rPr>
              <a:t>adoptée</a:t>
            </a:r>
            <a:r>
              <a:rPr lang="it-IT" sz="2800" dirty="0" smtClean="0">
                <a:latin typeface="Arial" charset="0"/>
              </a:rPr>
              <a:t> par </a:t>
            </a:r>
            <a:r>
              <a:rPr lang="fr-CA" sz="2800" dirty="0" smtClean="0">
                <a:latin typeface="Arial" charset="0"/>
              </a:rPr>
              <a:t>l'Académie française </a:t>
            </a:r>
            <a:endParaRPr lang="it-IT" sz="2800" dirty="0">
              <a:latin typeface="Arial" charset="0"/>
            </a:endParaRPr>
          </a:p>
        </p:txBody>
      </p:sp>
      <p:sp>
        <p:nvSpPr>
          <p:cNvPr id="48130" name="Content Placeholder 2"/>
          <p:cNvSpPr>
            <a:spLocks noGrp="1"/>
          </p:cNvSpPr>
          <p:nvPr>
            <p:ph idx="4294967295"/>
          </p:nvPr>
        </p:nvSpPr>
        <p:spPr/>
        <p:txBody>
          <a:bodyPr>
            <a:noAutofit/>
          </a:bodyPr>
          <a:lstStyle/>
          <a:p>
            <a:pPr algn="just" eaLnBrk="1" hangingPunct="1"/>
            <a:r>
              <a:rPr lang="fr-CA" sz="2400" dirty="0">
                <a:latin typeface="Arial" charset="0"/>
              </a:rPr>
              <a:t>C'est l'Académie française </a:t>
            </a:r>
            <a:r>
              <a:rPr lang="fr-CA" sz="2400" dirty="0" smtClean="0">
                <a:latin typeface="Arial" charset="0"/>
              </a:rPr>
              <a:t>qui a </a:t>
            </a:r>
            <a:r>
              <a:rPr lang="fr-CA" sz="2400" dirty="0">
                <a:latin typeface="Arial" charset="0"/>
              </a:rPr>
              <a:t>adopté pour toute la France le système vicésimal pour 70, 80, 90, alors que le système décimal (avec </a:t>
            </a:r>
            <a:r>
              <a:rPr lang="fr-CA" sz="2400" i="1" dirty="0">
                <a:latin typeface="Arial" charset="0"/>
              </a:rPr>
              <a:t>septante, octante, nonante</a:t>
            </a:r>
            <a:r>
              <a:rPr lang="fr-CA" sz="2400" dirty="0">
                <a:latin typeface="Arial" charset="0"/>
              </a:rPr>
              <a:t>) étaient encore en usage dans de nombreuses régions; d'ailleurs, ce système sera encore en usage dans certaines régions en France jusqu'après la Première Guerre mondiale.</a:t>
            </a:r>
          </a:p>
          <a:p>
            <a:pPr algn="just" eaLnBrk="1" hangingPunct="1"/>
            <a:r>
              <a:rPr lang="fr-CA" sz="2400" dirty="0" smtClean="0">
                <a:latin typeface="Arial" charset="0"/>
              </a:rPr>
              <a:t>En Belgique </a:t>
            </a:r>
            <a:r>
              <a:rPr lang="fr-CA" sz="2400" dirty="0">
                <a:latin typeface="Arial" charset="0"/>
              </a:rPr>
              <a:t>et en </a:t>
            </a:r>
            <a:r>
              <a:rPr lang="fr-CA" sz="2400" dirty="0" smtClean="0">
                <a:latin typeface="Arial" charset="0"/>
              </a:rPr>
              <a:t>Suisse : </a:t>
            </a:r>
            <a:r>
              <a:rPr lang="fr-CA" sz="2400" i="1" dirty="0">
                <a:latin typeface="Arial" charset="0"/>
              </a:rPr>
              <a:t>septante, octante et nonante</a:t>
            </a:r>
          </a:p>
          <a:p>
            <a:pPr algn="just" eaLnBrk="1" hangingPunct="1"/>
            <a:endParaRPr lang="fr-CA" sz="2400" i="1" dirty="0">
              <a:latin typeface="Arial" charset="0"/>
            </a:endParaRPr>
          </a:p>
          <a:p>
            <a:pPr algn="just"/>
            <a:r>
              <a:rPr lang="fr-FR" sz="2400" dirty="0"/>
              <a:t>Au Moyen Âge, en France, le système vicésimal est plus utilisé que le système décimal : on disait plutôt « </a:t>
            </a:r>
            <a:r>
              <a:rPr lang="fr-FR" sz="2400" i="1" dirty="0"/>
              <a:t>vint et dis</a:t>
            </a:r>
            <a:r>
              <a:rPr lang="fr-FR" sz="2400" dirty="0"/>
              <a:t> » (30), « </a:t>
            </a:r>
            <a:r>
              <a:rPr lang="fr-FR" sz="2400" i="1" dirty="0"/>
              <a:t>deux vins</a:t>
            </a:r>
            <a:r>
              <a:rPr lang="fr-FR" sz="2400" dirty="0"/>
              <a:t> » (40), « </a:t>
            </a:r>
            <a:r>
              <a:rPr lang="fr-FR" sz="2400" i="1" dirty="0"/>
              <a:t>deux vins et dis</a:t>
            </a:r>
            <a:r>
              <a:rPr lang="fr-FR" sz="2400" dirty="0"/>
              <a:t> » (50), « </a:t>
            </a:r>
            <a:r>
              <a:rPr lang="fr-FR" sz="2400" i="1" dirty="0"/>
              <a:t>trois vins</a:t>
            </a:r>
            <a:r>
              <a:rPr lang="fr-FR" sz="2400" dirty="0"/>
              <a:t> » (60).</a:t>
            </a:r>
            <a:endParaRPr lang="it-IT" sz="2400" dirty="0">
              <a:latin typeface="Arial" charset="0"/>
            </a:endParaRPr>
          </a:p>
        </p:txBody>
      </p:sp>
    </p:spTree>
    <p:extLst>
      <p:ext uri="{BB962C8B-B14F-4D97-AF65-F5344CB8AC3E}">
        <p14:creationId xmlns:p14="http://schemas.microsoft.com/office/powerpoint/2010/main" val="1627322805"/>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CA" sz="2800" dirty="0"/>
              <a:t>Ses missions</a:t>
            </a:r>
            <a:br>
              <a:rPr lang="fr-CA" sz="2800" dirty="0"/>
            </a:br>
            <a:r>
              <a:rPr lang="fr-FR" sz="2800" dirty="0"/>
              <a:t>http://</a:t>
            </a:r>
            <a:r>
              <a:rPr lang="fr-FR" sz="2800" dirty="0" err="1"/>
              <a:t>academie-francaise.fr</a:t>
            </a:r>
            <a:endParaRPr lang="fr-CA" sz="2800" dirty="0"/>
          </a:p>
        </p:txBody>
      </p:sp>
      <p:sp>
        <p:nvSpPr>
          <p:cNvPr id="3" name="Segnaposto contenuto 2"/>
          <p:cNvSpPr>
            <a:spLocks noGrp="1"/>
          </p:cNvSpPr>
          <p:nvPr>
            <p:ph idx="1"/>
          </p:nvPr>
        </p:nvSpPr>
        <p:spPr/>
        <p:txBody>
          <a:bodyPr/>
          <a:lstStyle/>
          <a:p>
            <a:pPr algn="just"/>
            <a:r>
              <a:rPr lang="fr-FR" sz="2400" dirty="0"/>
              <a:t>Si le XVI</a:t>
            </a:r>
            <a:r>
              <a:rPr lang="fr-FR" sz="2400" baseline="30000" dirty="0"/>
              <a:t>e </a:t>
            </a:r>
            <a:r>
              <a:rPr lang="fr-FR" sz="2400" dirty="0"/>
              <a:t>siècle s’accommodait de ces variantes et flottements, la tendance au XVII</a:t>
            </a:r>
            <a:r>
              <a:rPr lang="fr-FR" sz="2400" baseline="30000" dirty="0"/>
              <a:t>e </a:t>
            </a:r>
            <a:r>
              <a:rPr lang="fr-FR" sz="2400" dirty="0"/>
              <a:t>siècle est </a:t>
            </a:r>
            <a:r>
              <a:rPr lang="fr-FR" sz="2400" b="1" dirty="0"/>
              <a:t>à l’unification dans un langage « moyen »</a:t>
            </a:r>
            <a:r>
              <a:rPr lang="fr-FR" sz="2400" dirty="0"/>
              <a:t>, qui soit compréhensible par tous les Français et par tous les Européens qui adoptent de plus en plus souvent le français comme langue commune.</a:t>
            </a:r>
          </a:p>
          <a:p>
            <a:pPr algn="just"/>
            <a:r>
              <a:rPr lang="fr-FR" sz="2400" dirty="0"/>
              <a:t>Le pouvoir royal, à travers le gouvernement de Richelieu, y voit </a:t>
            </a:r>
            <a:r>
              <a:rPr lang="fr-FR" sz="2400" b="1" dirty="0"/>
              <a:t>un des instruments de sa politique d’unification du royaume à l’intérieur et de son rayonnement diplomatique à l’étranger.</a:t>
            </a:r>
          </a:p>
          <a:p>
            <a:pPr algn="just"/>
            <a:r>
              <a:rPr lang="fr-FR" sz="2400" dirty="0"/>
              <a:t>L’Académie française est donc créée en 1635, pour conférer un poids officiel aux travaux des grammairiens.</a:t>
            </a:r>
          </a:p>
          <a:p>
            <a:endParaRPr lang="fr-CA" sz="2400" dirty="0"/>
          </a:p>
        </p:txBody>
      </p:sp>
    </p:spTree>
    <p:extLst>
      <p:ext uri="{BB962C8B-B14F-4D97-AF65-F5344CB8AC3E}">
        <p14:creationId xmlns:p14="http://schemas.microsoft.com/office/powerpoint/2010/main" val="597987607"/>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idx="4294967295"/>
          </p:nvPr>
        </p:nvSpPr>
        <p:spPr/>
        <p:txBody>
          <a:bodyPr/>
          <a:lstStyle/>
          <a:p>
            <a:pPr eaLnBrk="1" hangingPunct="1"/>
            <a:r>
              <a:rPr lang="fr-FR" sz="2800">
                <a:latin typeface="Arial" charset="0"/>
              </a:rPr>
              <a:t>Les premiers dictionnaires de langue française</a:t>
            </a:r>
          </a:p>
        </p:txBody>
      </p:sp>
      <p:sp>
        <p:nvSpPr>
          <p:cNvPr id="38914" name="Rectangle 3"/>
          <p:cNvSpPr>
            <a:spLocks noGrp="1" noChangeArrowheads="1"/>
          </p:cNvSpPr>
          <p:nvPr>
            <p:ph type="body" idx="4294967295"/>
          </p:nvPr>
        </p:nvSpPr>
        <p:spPr/>
        <p:txBody>
          <a:bodyPr/>
          <a:lstStyle/>
          <a:p>
            <a:pPr eaLnBrk="1" hangingPunct="1"/>
            <a:r>
              <a:rPr lang="fr-FR" sz="2400" dirty="0">
                <a:latin typeface="Arial" charset="0"/>
              </a:rPr>
              <a:t>1680 Richelet </a:t>
            </a:r>
            <a:r>
              <a:rPr lang="fr-FR" sz="2400" i="1" dirty="0">
                <a:latin typeface="Arial" charset="0"/>
              </a:rPr>
              <a:t>Dictionnaire </a:t>
            </a:r>
            <a:r>
              <a:rPr lang="fr-FR" sz="2400" i="1" dirty="0" err="1">
                <a:latin typeface="Arial" charset="0"/>
              </a:rPr>
              <a:t>françois</a:t>
            </a:r>
            <a:r>
              <a:rPr lang="fr-FR" sz="2400" i="1" dirty="0">
                <a:latin typeface="Arial" charset="0"/>
              </a:rPr>
              <a:t> contenant les mots et les choses</a:t>
            </a:r>
            <a:r>
              <a:rPr lang="fr-FR" sz="2400" dirty="0">
                <a:latin typeface="Arial" charset="0"/>
              </a:rPr>
              <a:t> </a:t>
            </a:r>
            <a:r>
              <a:rPr lang="fr-FR" sz="2400" b="1" dirty="0">
                <a:latin typeface="Arial" charset="0"/>
              </a:rPr>
              <a:t>Genève</a:t>
            </a:r>
          </a:p>
          <a:p>
            <a:pPr eaLnBrk="1" hangingPunct="1"/>
            <a:r>
              <a:rPr lang="fr-FR" sz="2400" dirty="0">
                <a:latin typeface="Arial" charset="0"/>
              </a:rPr>
              <a:t>1690 Furetière </a:t>
            </a:r>
            <a:r>
              <a:rPr lang="fr-FR" sz="2400" i="1" dirty="0">
                <a:latin typeface="Arial" charset="0"/>
              </a:rPr>
              <a:t>Dictionnaire Universel</a:t>
            </a:r>
            <a:r>
              <a:rPr lang="fr-FR" sz="2400" dirty="0">
                <a:latin typeface="Arial" charset="0"/>
              </a:rPr>
              <a:t> </a:t>
            </a:r>
            <a:r>
              <a:rPr lang="fr-FR" sz="2400" b="1" dirty="0">
                <a:latin typeface="Arial" charset="0"/>
              </a:rPr>
              <a:t>Rotterdam</a:t>
            </a:r>
          </a:p>
          <a:p>
            <a:pPr eaLnBrk="1" hangingPunct="1"/>
            <a:r>
              <a:rPr lang="fr-FR" sz="2400" dirty="0">
                <a:latin typeface="Arial" charset="0"/>
              </a:rPr>
              <a:t>1694 </a:t>
            </a:r>
            <a:r>
              <a:rPr lang="fr-FR" sz="2400" i="1" dirty="0">
                <a:latin typeface="Arial" charset="0"/>
              </a:rPr>
              <a:t>Dictionnaire de l</a:t>
            </a:r>
            <a:r>
              <a:rPr lang="ja-JP" altLang="fr-FR" sz="2400" i="1" dirty="0">
                <a:latin typeface="Arial" charset="0"/>
              </a:rPr>
              <a:t>’</a:t>
            </a:r>
            <a:r>
              <a:rPr lang="fr-FR" altLang="ja-JP" sz="2400" i="1" dirty="0">
                <a:latin typeface="Arial" charset="0"/>
              </a:rPr>
              <a:t>Académie </a:t>
            </a:r>
            <a:r>
              <a:rPr lang="fr-FR" altLang="ja-JP" sz="2400" i="1" dirty="0" err="1">
                <a:latin typeface="Arial" charset="0"/>
              </a:rPr>
              <a:t>françoise</a:t>
            </a:r>
            <a:endParaRPr lang="fr-FR" sz="2400" i="1" dirty="0">
              <a:latin typeface="Arial" charset="0"/>
            </a:endParaRPr>
          </a:p>
        </p:txBody>
      </p:sp>
    </p:spTree>
    <p:extLst>
      <p:ext uri="{BB962C8B-B14F-4D97-AF65-F5344CB8AC3E}">
        <p14:creationId xmlns:p14="http://schemas.microsoft.com/office/powerpoint/2010/main" val="988809690"/>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CA" sz="2800" dirty="0"/>
              <a:t>Le Dictionnaire de l’Académie</a:t>
            </a:r>
          </a:p>
        </p:txBody>
      </p:sp>
      <p:pic>
        <p:nvPicPr>
          <p:cNvPr id="4" name="Segnaposto contenuto 3" descr="dictionnaires_acad1.gif"/>
          <p:cNvPicPr>
            <a:picLocks noGrp="1" noChangeAspect="1"/>
          </p:cNvPicPr>
          <p:nvPr>
            <p:ph idx="1"/>
          </p:nvPr>
        </p:nvPicPr>
        <p:blipFill>
          <a:blip r:embed="rId2">
            <a:extLst>
              <a:ext uri="{28A0092B-C50C-407E-A947-70E740481C1C}">
                <a14:useLocalDpi xmlns:a14="http://schemas.microsoft.com/office/drawing/2010/main" val="0"/>
              </a:ext>
            </a:extLst>
          </a:blip>
          <a:srcRect l="-80918" r="-80918"/>
          <a:stretch>
            <a:fillRect/>
          </a:stretch>
        </p:blipFill>
        <p:spPr/>
      </p:pic>
    </p:spTree>
    <p:extLst>
      <p:ext uri="{BB962C8B-B14F-4D97-AF65-F5344CB8AC3E}">
        <p14:creationId xmlns:p14="http://schemas.microsoft.com/office/powerpoint/2010/main" val="4058947892"/>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FR" sz="2800" dirty="0"/>
              <a:t>La première édition</a:t>
            </a:r>
            <a:br>
              <a:rPr lang="fr-FR" sz="2800" dirty="0"/>
            </a:br>
            <a:r>
              <a:rPr lang="fr-FR" sz="2800" dirty="0"/>
              <a:t>du Dictionnaire de l’Académie</a:t>
            </a:r>
            <a:br>
              <a:rPr lang="fr-FR" sz="2800" dirty="0"/>
            </a:br>
            <a:r>
              <a:rPr lang="fr-FR" sz="2800" dirty="0"/>
              <a:t>http://</a:t>
            </a:r>
            <a:r>
              <a:rPr lang="fr-FR" sz="2800" dirty="0" err="1"/>
              <a:t>academie-francaise.fr</a:t>
            </a:r>
            <a:endParaRPr lang="fr-CA" sz="2800" dirty="0"/>
          </a:p>
        </p:txBody>
      </p:sp>
      <p:sp>
        <p:nvSpPr>
          <p:cNvPr id="3" name="Segnaposto contenuto 2"/>
          <p:cNvSpPr>
            <a:spLocks noGrp="1"/>
          </p:cNvSpPr>
          <p:nvPr>
            <p:ph idx="1"/>
          </p:nvPr>
        </p:nvSpPr>
        <p:spPr/>
        <p:txBody>
          <a:bodyPr/>
          <a:lstStyle/>
          <a:p>
            <a:pPr algn="just"/>
            <a:r>
              <a:rPr lang="fr-FR" sz="2400" dirty="0"/>
              <a:t>Le Dictionnaire ne devra ne pas seulement enregistrer dans un ordre alphabétique des mots avec leur explication ; il devra choisir aussi les mots d’usage propres à figurer dans la conversation, dans les discours, dans les écrits qui doivent être à la portée de tous.</a:t>
            </a:r>
          </a:p>
          <a:p>
            <a:pPr algn="just"/>
            <a:r>
              <a:rPr lang="fr-FR" sz="2400" dirty="0"/>
              <a:t>Les vieux mots, ceux relevant d’un domaine particulier, les mots offensants, trop populaires ou régionaux en sont généralement exclus.</a:t>
            </a:r>
          </a:p>
          <a:p>
            <a:endParaRPr lang="fr-CA" sz="2400" dirty="0"/>
          </a:p>
        </p:txBody>
      </p:sp>
    </p:spTree>
    <p:extLst>
      <p:ext uri="{BB962C8B-B14F-4D97-AF65-F5344CB8AC3E}">
        <p14:creationId xmlns:p14="http://schemas.microsoft.com/office/powerpoint/2010/main" val="307440257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Observations quotidiennes</a:t>
            </a:r>
            <a:br>
              <a:rPr lang="fr-CA" sz="2800" dirty="0"/>
            </a:br>
            <a:r>
              <a:rPr lang="fr-CA" sz="2800" dirty="0"/>
              <a:t>15 mars 2021</a:t>
            </a:r>
          </a:p>
        </p:txBody>
      </p:sp>
      <p:sp>
        <p:nvSpPr>
          <p:cNvPr id="3" name="Segnaposto contenuto 2"/>
          <p:cNvSpPr>
            <a:spLocks noGrp="1"/>
          </p:cNvSpPr>
          <p:nvPr>
            <p:ph idx="1"/>
          </p:nvPr>
        </p:nvSpPr>
        <p:spPr/>
        <p:txBody>
          <a:bodyPr>
            <a:normAutofit/>
          </a:bodyPr>
          <a:lstStyle/>
          <a:p>
            <a:r>
              <a:rPr lang="it-IT" sz="2400" b="1" dirty="0" err="1"/>
              <a:t>Opposition</a:t>
            </a:r>
            <a:r>
              <a:rPr lang="it-IT" sz="2400" b="1" dirty="0"/>
              <a:t> </a:t>
            </a:r>
            <a:r>
              <a:rPr lang="it-IT" sz="2400" b="1" dirty="0" err="1"/>
              <a:t>sémantique</a:t>
            </a:r>
            <a:r>
              <a:rPr lang="it-IT" sz="2400" b="1" dirty="0"/>
              <a:t> à </a:t>
            </a:r>
            <a:r>
              <a:rPr lang="it-IT" sz="2400" b="1" dirty="0" err="1" smtClean="0"/>
              <a:t>droite</a:t>
            </a:r>
            <a:endParaRPr lang="it-IT" sz="2400" b="1" dirty="0" smtClean="0"/>
          </a:p>
          <a:p>
            <a:endParaRPr lang="it-IT" sz="2400" b="1" dirty="0"/>
          </a:p>
          <a:p>
            <a:pPr algn="just"/>
            <a:r>
              <a:rPr lang="it-IT" sz="2400" dirty="0"/>
              <a:t>A </a:t>
            </a:r>
            <a:r>
              <a:rPr lang="it-IT" sz="2400" dirty="0" err="1"/>
              <a:t>leurs</a:t>
            </a:r>
            <a:r>
              <a:rPr lang="it-IT" sz="2400" dirty="0"/>
              <a:t> </a:t>
            </a:r>
            <a:r>
              <a:rPr lang="it-IT" sz="2400" dirty="0" err="1"/>
              <a:t>yeux</a:t>
            </a:r>
            <a:r>
              <a:rPr lang="it-IT" sz="2400" dirty="0"/>
              <a:t> </a:t>
            </a:r>
            <a:r>
              <a:rPr lang="it-IT" sz="2400" dirty="0" err="1"/>
              <a:t>trop</a:t>
            </a:r>
            <a:r>
              <a:rPr lang="it-IT" sz="2400" dirty="0"/>
              <a:t> </a:t>
            </a:r>
            <a:r>
              <a:rPr lang="it-IT" sz="2400" dirty="0" err="1"/>
              <a:t>contraignant</a:t>
            </a:r>
            <a:r>
              <a:rPr lang="it-IT" sz="2400" dirty="0"/>
              <a:t>, le </a:t>
            </a:r>
            <a:r>
              <a:rPr lang="it-IT" sz="2400" dirty="0" err="1"/>
              <a:t>verbe</a:t>
            </a:r>
            <a:r>
              <a:rPr lang="it-IT" sz="2400" dirty="0"/>
              <a:t> «garantir» </a:t>
            </a:r>
            <a:r>
              <a:rPr lang="it-IT" sz="2400" dirty="0" err="1"/>
              <a:t>risque</a:t>
            </a:r>
            <a:r>
              <a:rPr lang="it-IT" sz="2400" dirty="0"/>
              <a:t> de </a:t>
            </a:r>
            <a:r>
              <a:rPr lang="it-IT" sz="2400" dirty="0" err="1"/>
              <a:t>menacer</a:t>
            </a:r>
            <a:r>
              <a:rPr lang="it-IT" sz="2400" dirty="0"/>
              <a:t> la </a:t>
            </a:r>
            <a:r>
              <a:rPr lang="it-IT" sz="2400" dirty="0" err="1"/>
              <a:t>liberté</a:t>
            </a:r>
            <a:r>
              <a:rPr lang="it-IT" sz="2400" dirty="0"/>
              <a:t> d’</a:t>
            </a:r>
            <a:r>
              <a:rPr lang="it-IT" sz="2400" dirty="0" err="1"/>
              <a:t>entreprendre</a:t>
            </a:r>
            <a:r>
              <a:rPr lang="it-IT" sz="2400" dirty="0"/>
              <a:t>. </a:t>
            </a:r>
            <a:r>
              <a:rPr lang="it-IT" sz="2400" dirty="0" err="1"/>
              <a:t>Certains</a:t>
            </a:r>
            <a:r>
              <a:rPr lang="it-IT" sz="2400" dirty="0"/>
              <a:t> </a:t>
            </a:r>
            <a:r>
              <a:rPr lang="it-IT" sz="2400" dirty="0" err="1"/>
              <a:t>préféreraient</a:t>
            </a:r>
            <a:r>
              <a:rPr lang="it-IT" sz="2400" dirty="0"/>
              <a:t> le </a:t>
            </a:r>
            <a:r>
              <a:rPr lang="it-IT" sz="2400" dirty="0" err="1"/>
              <a:t>remplacer</a:t>
            </a:r>
            <a:r>
              <a:rPr lang="it-IT" sz="2400" dirty="0"/>
              <a:t> par un terme </a:t>
            </a:r>
            <a:r>
              <a:rPr lang="it-IT" sz="2400" dirty="0" err="1"/>
              <a:t>moins</a:t>
            </a:r>
            <a:r>
              <a:rPr lang="it-IT" sz="2400" dirty="0"/>
              <a:t> </a:t>
            </a:r>
            <a:r>
              <a:rPr lang="it-IT" sz="2400" dirty="0" err="1"/>
              <a:t>fort</a:t>
            </a:r>
            <a:r>
              <a:rPr lang="it-IT" sz="2400" dirty="0"/>
              <a:t>, «</a:t>
            </a:r>
            <a:r>
              <a:rPr lang="it-IT" sz="2400" dirty="0" err="1"/>
              <a:t>favoriser</a:t>
            </a:r>
            <a:r>
              <a:rPr lang="it-IT" sz="2400" dirty="0"/>
              <a:t>» </a:t>
            </a:r>
            <a:r>
              <a:rPr lang="it-IT" sz="2400" dirty="0" err="1"/>
              <a:t>ou</a:t>
            </a:r>
            <a:r>
              <a:rPr lang="it-IT" sz="2400" dirty="0"/>
              <a:t> «agir pour». </a:t>
            </a:r>
            <a:r>
              <a:rPr lang="it-IT" sz="2400" i="1" dirty="0"/>
              <a:t>«Le </a:t>
            </a:r>
            <a:r>
              <a:rPr lang="it-IT" sz="2400" i="1" dirty="0" err="1"/>
              <a:t>verbe</a:t>
            </a:r>
            <a:r>
              <a:rPr lang="it-IT" sz="2400" i="1" dirty="0"/>
              <a:t> garantir est une quasi-</a:t>
            </a:r>
            <a:r>
              <a:rPr lang="it-IT" sz="2400" i="1" dirty="0" err="1"/>
              <a:t>obligation</a:t>
            </a:r>
            <a:r>
              <a:rPr lang="it-IT" sz="2400" i="1" dirty="0"/>
              <a:t> de </a:t>
            </a:r>
            <a:r>
              <a:rPr lang="it-IT" sz="2400" i="1" dirty="0" err="1"/>
              <a:t>résultat</a:t>
            </a:r>
            <a:r>
              <a:rPr lang="it-IT" sz="2400" i="1" dirty="0"/>
              <a:t>»,</a:t>
            </a:r>
            <a:r>
              <a:rPr lang="it-IT" sz="2400" dirty="0"/>
              <a:t> assume </a:t>
            </a:r>
            <a:r>
              <a:rPr lang="it-IT" sz="2400" dirty="0" err="1"/>
              <a:t>Anglade</a:t>
            </a:r>
            <a:r>
              <a:rPr lang="it-IT" sz="2400" dirty="0"/>
              <a:t>, qui </a:t>
            </a:r>
            <a:r>
              <a:rPr lang="it-IT" sz="2400" dirty="0" err="1"/>
              <a:t>veut</a:t>
            </a:r>
            <a:r>
              <a:rPr lang="it-IT" sz="2400" dirty="0"/>
              <a:t> </a:t>
            </a:r>
            <a:r>
              <a:rPr lang="it-IT" sz="2400" dirty="0" err="1"/>
              <a:t>rassurer</a:t>
            </a:r>
            <a:r>
              <a:rPr lang="it-IT" sz="2400" dirty="0"/>
              <a:t> </a:t>
            </a:r>
            <a:r>
              <a:rPr lang="it-IT" sz="2400" dirty="0" err="1"/>
              <a:t>les</a:t>
            </a:r>
            <a:r>
              <a:rPr lang="it-IT" sz="2400" dirty="0"/>
              <a:t> </a:t>
            </a:r>
            <a:r>
              <a:rPr lang="it-IT" sz="2400" dirty="0" err="1"/>
              <a:t>sénateurs</a:t>
            </a:r>
            <a:r>
              <a:rPr lang="it-IT" sz="2400" dirty="0"/>
              <a:t> :</a:t>
            </a:r>
            <a:r>
              <a:rPr lang="it-IT" sz="2400" i="1" dirty="0"/>
              <a:t> «Cela n’</a:t>
            </a:r>
            <a:r>
              <a:rPr lang="it-IT" sz="2400" i="1" dirty="0" err="1"/>
              <a:t>écrase</a:t>
            </a:r>
            <a:r>
              <a:rPr lang="it-IT" sz="2400" i="1" dirty="0"/>
              <a:t> </a:t>
            </a:r>
            <a:r>
              <a:rPr lang="it-IT" sz="2400" i="1" dirty="0" err="1"/>
              <a:t>pas</a:t>
            </a:r>
            <a:r>
              <a:rPr lang="it-IT" sz="2400" i="1" dirty="0"/>
              <a:t> </a:t>
            </a:r>
            <a:r>
              <a:rPr lang="it-IT" sz="2400" i="1" dirty="0" err="1"/>
              <a:t>les</a:t>
            </a:r>
            <a:r>
              <a:rPr lang="it-IT" sz="2400" i="1" dirty="0"/>
              <a:t> </a:t>
            </a:r>
            <a:r>
              <a:rPr lang="it-IT" sz="2400" i="1" dirty="0" err="1"/>
              <a:t>autres</a:t>
            </a:r>
            <a:r>
              <a:rPr lang="it-IT" sz="2400" i="1" dirty="0"/>
              <a:t> </a:t>
            </a:r>
            <a:r>
              <a:rPr lang="it-IT" sz="2400" i="1" dirty="0" err="1"/>
              <a:t>principes</a:t>
            </a:r>
            <a:r>
              <a:rPr lang="it-IT" sz="2400" i="1" dirty="0"/>
              <a:t>, le </a:t>
            </a:r>
            <a:r>
              <a:rPr lang="it-IT" sz="2400" i="1" dirty="0" err="1"/>
              <a:t>juge</a:t>
            </a:r>
            <a:r>
              <a:rPr lang="it-IT" sz="2400" i="1" dirty="0"/>
              <a:t> </a:t>
            </a:r>
            <a:r>
              <a:rPr lang="it-IT" sz="2400" i="1" dirty="0" err="1"/>
              <a:t>constitutionnel</a:t>
            </a:r>
            <a:r>
              <a:rPr lang="it-IT" sz="2400" i="1" dirty="0"/>
              <a:t> </a:t>
            </a:r>
            <a:r>
              <a:rPr lang="it-IT" sz="2400" i="1" dirty="0" err="1"/>
              <a:t>conciliera</a:t>
            </a:r>
            <a:r>
              <a:rPr lang="it-IT" sz="2400" i="1" dirty="0"/>
              <a:t> </a:t>
            </a:r>
            <a:r>
              <a:rPr lang="it-IT" sz="2400" i="1" dirty="0" err="1"/>
              <a:t>toujours</a:t>
            </a:r>
            <a:r>
              <a:rPr lang="it-IT" sz="2400" i="1" dirty="0"/>
              <a:t> </a:t>
            </a:r>
            <a:r>
              <a:rPr lang="it-IT" sz="2400" i="1" dirty="0" err="1"/>
              <a:t>les</a:t>
            </a:r>
            <a:r>
              <a:rPr lang="it-IT" sz="2400" i="1" dirty="0"/>
              <a:t> </a:t>
            </a:r>
            <a:r>
              <a:rPr lang="it-IT" sz="2400" i="1" dirty="0" err="1"/>
              <a:t>libertés</a:t>
            </a:r>
            <a:r>
              <a:rPr lang="it-IT" sz="2400" i="1" dirty="0"/>
              <a:t> </a:t>
            </a:r>
            <a:r>
              <a:rPr lang="it-IT" sz="2400" i="1" dirty="0" err="1"/>
              <a:t>fondamentales</a:t>
            </a:r>
            <a:r>
              <a:rPr lang="it-IT" sz="2400" i="1" dirty="0" smtClean="0"/>
              <a:t>.</a:t>
            </a:r>
          </a:p>
          <a:p>
            <a:pPr algn="just"/>
            <a:endParaRPr lang="it-IT" sz="2400" b="1" i="1" dirty="0"/>
          </a:p>
          <a:p>
            <a:pPr algn="just"/>
            <a:r>
              <a:rPr lang="it-IT" sz="2400" i="1" dirty="0" smtClean="0"/>
              <a:t>Libération 9 </a:t>
            </a:r>
            <a:r>
              <a:rPr lang="it-IT" sz="2400" i="1" dirty="0" err="1" smtClean="0"/>
              <a:t>mars</a:t>
            </a:r>
            <a:r>
              <a:rPr lang="it-IT" sz="2400" i="1" dirty="0" smtClean="0"/>
              <a:t> 2021</a:t>
            </a:r>
            <a:endParaRPr lang="it-IT" sz="2400" dirty="0"/>
          </a:p>
          <a:p>
            <a:endParaRPr lang="fr-CA" sz="2400" dirty="0"/>
          </a:p>
        </p:txBody>
      </p:sp>
    </p:spTree>
    <p:extLst>
      <p:ext uri="{BB962C8B-B14F-4D97-AF65-F5344CB8AC3E}">
        <p14:creationId xmlns:p14="http://schemas.microsoft.com/office/powerpoint/2010/main" val="21511669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FR" sz="2400" dirty="0"/>
              <a:t>La première édition</a:t>
            </a:r>
            <a:br>
              <a:rPr lang="fr-FR" sz="2400" dirty="0"/>
            </a:br>
            <a:r>
              <a:rPr lang="fr-FR" sz="2400" dirty="0"/>
              <a:t>du Dictionnaire de l’Académie</a:t>
            </a:r>
            <a:br>
              <a:rPr lang="fr-FR" sz="2400" dirty="0"/>
            </a:br>
            <a:r>
              <a:rPr lang="fr-FR" sz="2400" dirty="0"/>
              <a:t>http://</a:t>
            </a:r>
            <a:r>
              <a:rPr lang="fr-FR" sz="2400" dirty="0" err="1"/>
              <a:t>academie-francaise.fr</a:t>
            </a:r>
            <a:endParaRPr lang="fr-CA" sz="2400" dirty="0"/>
          </a:p>
        </p:txBody>
      </p:sp>
      <p:sp>
        <p:nvSpPr>
          <p:cNvPr id="3" name="Segnaposto contenuto 2"/>
          <p:cNvSpPr>
            <a:spLocks noGrp="1"/>
          </p:cNvSpPr>
          <p:nvPr>
            <p:ph idx="1"/>
          </p:nvPr>
        </p:nvSpPr>
        <p:spPr/>
        <p:txBody>
          <a:bodyPr/>
          <a:lstStyle/>
          <a:p>
            <a:pPr algn="just"/>
            <a:r>
              <a:rPr lang="fr-FR" sz="2400" dirty="0"/>
              <a:t>Le dictionnaire fut dédié au roi Louis XIV, comme un monument à sa gloire et à la puissance de la langue française qui avait subit un développement majeur pendant son règne. L'Académie a ainsi réalisé les intentions de son fondateur initial et contribué à un moment fécond de l'histoire de la lexicographie.</a:t>
            </a:r>
          </a:p>
          <a:p>
            <a:pPr algn="just"/>
            <a:endParaRPr lang="fr-FR" sz="2400" dirty="0"/>
          </a:p>
        </p:txBody>
      </p:sp>
    </p:spTree>
    <p:extLst>
      <p:ext uri="{BB962C8B-B14F-4D97-AF65-F5344CB8AC3E}">
        <p14:creationId xmlns:p14="http://schemas.microsoft.com/office/powerpoint/2010/main" val="2818565802"/>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CA" sz="2800" dirty="0"/>
              <a:t>Femelle</a:t>
            </a:r>
            <a:br>
              <a:rPr lang="fr-CA" sz="2800" dirty="0"/>
            </a:br>
            <a:r>
              <a:rPr lang="fr-CA" sz="2800" dirty="0"/>
              <a:t>1° DA 1694</a:t>
            </a:r>
          </a:p>
        </p:txBody>
      </p:sp>
      <p:sp>
        <p:nvSpPr>
          <p:cNvPr id="3" name="Segnaposto contenuto 2"/>
          <p:cNvSpPr>
            <a:spLocks noGrp="1"/>
          </p:cNvSpPr>
          <p:nvPr>
            <p:ph idx="1"/>
          </p:nvPr>
        </p:nvSpPr>
        <p:spPr/>
        <p:txBody>
          <a:bodyPr>
            <a:normAutofit lnSpcReduction="10000"/>
          </a:bodyPr>
          <a:lstStyle/>
          <a:p>
            <a:pPr algn="just"/>
            <a:r>
              <a:rPr lang="fr-FR" sz="2400" b="1" dirty="0"/>
              <a:t>FEMELLE</a:t>
            </a:r>
            <a:r>
              <a:rPr lang="fr-FR" sz="2400" dirty="0"/>
              <a:t>. s. f. Animal destiné par la nature à concevoir &amp; à produire son semblable par sa conjonction avec le </a:t>
            </a:r>
            <a:r>
              <a:rPr lang="fr-FR" sz="2400" dirty="0" err="1"/>
              <a:t>masle</a:t>
            </a:r>
            <a:r>
              <a:rPr lang="fr-FR" sz="2400" dirty="0"/>
              <a:t>. Il ne se dit proprement qu'en parlant des </a:t>
            </a:r>
            <a:r>
              <a:rPr lang="fr-FR" sz="2400" dirty="0" err="1"/>
              <a:t>bestes</a:t>
            </a:r>
            <a:r>
              <a:rPr lang="fr-FR" sz="2400" dirty="0"/>
              <a:t>. </a:t>
            </a:r>
            <a:r>
              <a:rPr lang="fr-FR" sz="2400" i="1" dirty="0"/>
              <a:t>Le </a:t>
            </a:r>
            <a:r>
              <a:rPr lang="fr-FR" sz="2400" i="1" dirty="0" err="1"/>
              <a:t>masle</a:t>
            </a:r>
            <a:r>
              <a:rPr lang="fr-FR" sz="2400" i="1" dirty="0"/>
              <a:t> &amp; la femelle. dés que la femelle a </a:t>
            </a:r>
            <a:r>
              <a:rPr lang="fr-FR" sz="2400" i="1" dirty="0" err="1"/>
              <a:t>conceu</a:t>
            </a:r>
            <a:r>
              <a:rPr lang="fr-FR" sz="2400" i="1" dirty="0"/>
              <a:t>. la vache est la femelle du taureau.</a:t>
            </a:r>
            <a:r>
              <a:rPr lang="fr-FR" sz="2400" dirty="0"/>
              <a:t> </a:t>
            </a:r>
            <a:r>
              <a:rPr lang="fr-FR" sz="2400" i="1" dirty="0"/>
              <a:t>la biche est la femelle du cerf. la poule est la femelle du coq</a:t>
            </a:r>
            <a:r>
              <a:rPr lang="fr-FR" sz="2400" dirty="0"/>
              <a:t>. Il ne se dit des Femmes qu'en plaisanterie. </a:t>
            </a:r>
            <a:r>
              <a:rPr lang="fr-FR" sz="2400" i="1" dirty="0"/>
              <a:t>Ne vous fiez pas à cette femme, c'est une dangereuse femelle. c'est une fine femelle</a:t>
            </a:r>
            <a:r>
              <a:rPr lang="fr-FR" sz="2400" dirty="0"/>
              <a:t>. </a:t>
            </a:r>
          </a:p>
          <a:p>
            <a:r>
              <a:rPr lang="fr-FR" sz="2400" b="1" dirty="0"/>
              <a:t>Femelle</a:t>
            </a:r>
          </a:p>
          <a:p>
            <a:r>
              <a:rPr lang="fr-FR" sz="2400" dirty="0"/>
              <a:t>Femelle, est aussi adj. de </a:t>
            </a:r>
            <a:r>
              <a:rPr lang="fr-FR" sz="2400" dirty="0" err="1"/>
              <a:t>t</a:t>
            </a:r>
            <a:r>
              <a:rPr lang="fr-FR" sz="2400" dirty="0"/>
              <a:t>. g. </a:t>
            </a:r>
            <a:r>
              <a:rPr lang="fr-FR" sz="2400" i="1" dirty="0"/>
              <a:t>Un serin </a:t>
            </a:r>
            <a:r>
              <a:rPr lang="fr-FR" sz="2400" i="1" dirty="0" err="1"/>
              <a:t>masle</a:t>
            </a:r>
            <a:r>
              <a:rPr lang="fr-FR" sz="2400" i="1" dirty="0"/>
              <a:t>. un serin femelle. une perdrix </a:t>
            </a:r>
            <a:r>
              <a:rPr lang="fr-FR" sz="2400" i="1" dirty="0" err="1"/>
              <a:t>masle</a:t>
            </a:r>
            <a:r>
              <a:rPr lang="fr-FR" sz="2400" i="1" dirty="0"/>
              <a:t>, une perdrix femelle</a:t>
            </a:r>
            <a:r>
              <a:rPr lang="fr-FR" sz="2400" dirty="0"/>
              <a:t>. Il se dit aussi de quelques plantes. </a:t>
            </a:r>
            <a:r>
              <a:rPr lang="fr-FR" sz="2400" i="1" dirty="0"/>
              <a:t>Un palmier </a:t>
            </a:r>
            <a:r>
              <a:rPr lang="fr-FR" sz="2400" i="1" dirty="0" err="1"/>
              <a:t>masle</a:t>
            </a:r>
            <a:r>
              <a:rPr lang="fr-FR" sz="2400" i="1" dirty="0"/>
              <a:t>. un palmier femelle. du chanvre </a:t>
            </a:r>
            <a:r>
              <a:rPr lang="fr-FR" sz="2400" i="1" dirty="0" err="1"/>
              <a:t>masle</a:t>
            </a:r>
            <a:r>
              <a:rPr lang="fr-FR" sz="2400" i="1" dirty="0"/>
              <a:t>. du chanvre femelle</a:t>
            </a:r>
            <a:r>
              <a:rPr lang="fr-FR" sz="2400" dirty="0"/>
              <a:t>.</a:t>
            </a:r>
          </a:p>
          <a:p>
            <a:endParaRPr lang="fr-CA" sz="2400" dirty="0"/>
          </a:p>
        </p:txBody>
      </p:sp>
    </p:spTree>
    <p:extLst>
      <p:ext uri="{BB962C8B-B14F-4D97-AF65-F5344CB8AC3E}">
        <p14:creationId xmlns:p14="http://schemas.microsoft.com/office/powerpoint/2010/main" val="1587845170"/>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a:t>Sous l’entrée</a:t>
            </a:r>
            <a:r>
              <a:rPr lang="fr-CA" sz="2800" dirty="0"/>
              <a:t> </a:t>
            </a:r>
            <a:r>
              <a:rPr lang="fr-CA" sz="2800" i="1" dirty="0"/>
              <a:t>Femelle</a:t>
            </a:r>
            <a:r>
              <a:rPr lang="fr-CA" sz="2800" dirty="0"/>
              <a:t/>
            </a:r>
            <a:br>
              <a:rPr lang="fr-CA" sz="2800" dirty="0"/>
            </a:br>
            <a:r>
              <a:rPr lang="fr-CA" sz="2800" dirty="0"/>
              <a:t> 1°DA</a:t>
            </a:r>
          </a:p>
        </p:txBody>
      </p:sp>
      <p:sp>
        <p:nvSpPr>
          <p:cNvPr id="3" name="Segnaposto contenuto 2"/>
          <p:cNvSpPr>
            <a:spLocks noGrp="1"/>
          </p:cNvSpPr>
          <p:nvPr>
            <p:ph idx="1"/>
          </p:nvPr>
        </p:nvSpPr>
        <p:spPr/>
        <p:txBody>
          <a:bodyPr/>
          <a:lstStyle/>
          <a:p>
            <a:pPr algn="just"/>
            <a:r>
              <a:rPr lang="fr-FR" sz="2400" dirty="0"/>
              <a:t>Femme (Page </a:t>
            </a:r>
            <a:r>
              <a:rPr lang="fr-FR" sz="2400" dirty="0">
                <a:hlinkClick r:id="rId2"/>
              </a:rPr>
              <a:t>443</a:t>
            </a:r>
            <a:r>
              <a:rPr lang="fr-FR" sz="2400" dirty="0"/>
              <a:t>) Femme. s. f. La femelle de l'homme. </a:t>
            </a:r>
            <a:r>
              <a:rPr lang="fr-FR" sz="2400" i="1" dirty="0"/>
              <a:t>Dieu tira la femme de la </a:t>
            </a:r>
            <a:r>
              <a:rPr lang="fr-FR" sz="2400" i="1" dirty="0" err="1"/>
              <a:t>coste</a:t>
            </a:r>
            <a:r>
              <a:rPr lang="fr-FR" sz="2400" i="1" dirty="0"/>
              <a:t> d'Adam. les femmes sont naturellement timides. il y a plus de femmes que d'hommes dans une telle ville. cet homme est adonné au vin &amp; aux femmes. la </a:t>
            </a:r>
            <a:r>
              <a:rPr lang="fr-FR" sz="2400" i="1" dirty="0" err="1"/>
              <a:t>frequentation</a:t>
            </a:r>
            <a:r>
              <a:rPr lang="fr-FR" sz="2400" i="1" dirty="0"/>
              <a:t> des femmes </a:t>
            </a:r>
            <a:r>
              <a:rPr lang="fr-FR" sz="2400" i="1" dirty="0" err="1"/>
              <a:t>debauchées</a:t>
            </a:r>
            <a:r>
              <a:rPr lang="fr-FR" sz="2400" i="1" dirty="0"/>
              <a:t> est fort dangereuse. femme mariée</a:t>
            </a:r>
            <a:r>
              <a:rPr lang="fr-FR" sz="2400" dirty="0"/>
              <a:t>. </a:t>
            </a:r>
            <a:endParaRPr lang="fr-CA" sz="2400" dirty="0"/>
          </a:p>
        </p:txBody>
      </p:sp>
    </p:spTree>
    <p:extLst>
      <p:ext uri="{BB962C8B-B14F-4D97-AF65-F5344CB8AC3E}">
        <p14:creationId xmlns:p14="http://schemas.microsoft.com/office/powerpoint/2010/main" val="1163282685"/>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a:t>Sous l’entrée</a:t>
            </a:r>
            <a:r>
              <a:rPr lang="fr-CA" sz="2800" dirty="0"/>
              <a:t> </a:t>
            </a:r>
            <a:r>
              <a:rPr lang="fr-CA" sz="2800" i="1" dirty="0"/>
              <a:t>Femelle</a:t>
            </a:r>
            <a:r>
              <a:rPr lang="fr-CA" sz="2800" dirty="0"/>
              <a:t/>
            </a:r>
            <a:br>
              <a:rPr lang="fr-CA" sz="2800" dirty="0"/>
            </a:br>
            <a:r>
              <a:rPr lang="fr-CA" sz="2800" dirty="0"/>
              <a:t> 1°DA</a:t>
            </a:r>
          </a:p>
        </p:txBody>
      </p:sp>
      <p:sp>
        <p:nvSpPr>
          <p:cNvPr id="3" name="Segnaposto contenuto 2"/>
          <p:cNvSpPr>
            <a:spLocks noGrp="1"/>
          </p:cNvSpPr>
          <p:nvPr>
            <p:ph idx="1"/>
          </p:nvPr>
        </p:nvSpPr>
        <p:spPr/>
        <p:txBody>
          <a:bodyPr/>
          <a:lstStyle/>
          <a:p>
            <a:r>
              <a:rPr lang="fr-FR" sz="2400" i="1" dirty="0"/>
              <a:t>Femme</a:t>
            </a:r>
            <a:r>
              <a:rPr lang="fr-FR" sz="2400" dirty="0"/>
              <a:t>, se dit aussi, pour signifier Celle qui est, ou qui a </a:t>
            </a:r>
            <a:r>
              <a:rPr lang="fr-FR" sz="2400" dirty="0" err="1"/>
              <a:t>esté</a:t>
            </a:r>
            <a:r>
              <a:rPr lang="fr-FR" sz="2400" dirty="0"/>
              <a:t> mariée. Et en ce sens il est opposé à Fille. </a:t>
            </a:r>
            <a:r>
              <a:rPr lang="fr-FR" sz="2400" i="1" dirty="0"/>
              <a:t>Les femmes &amp; les filles. femme en puissance de mari. mari &amp; femme. femme sage. femme de bien. </a:t>
            </a:r>
            <a:r>
              <a:rPr lang="fr-FR" sz="2400" i="1" dirty="0" err="1"/>
              <a:t>honneste</a:t>
            </a:r>
            <a:r>
              <a:rPr lang="fr-FR" sz="2400" i="1" dirty="0"/>
              <a:t> femme. femme grosse. femme veuve. c'est sa </a:t>
            </a:r>
            <a:r>
              <a:rPr lang="fr-FR" sz="2400" i="1" dirty="0" err="1"/>
              <a:t>legitime</a:t>
            </a:r>
            <a:r>
              <a:rPr lang="fr-FR" sz="2400" i="1" dirty="0"/>
              <a:t> femme. femme </a:t>
            </a:r>
            <a:r>
              <a:rPr lang="fr-FR" sz="2400" i="1" dirty="0" err="1"/>
              <a:t>separée</a:t>
            </a:r>
            <a:r>
              <a:rPr lang="fr-FR" sz="2400" i="1" dirty="0"/>
              <a:t> de son mari. femme </a:t>
            </a:r>
            <a:r>
              <a:rPr lang="fr-FR" sz="2400" i="1" dirty="0" err="1"/>
              <a:t>authorisée</a:t>
            </a:r>
            <a:r>
              <a:rPr lang="fr-FR" sz="2400" i="1" dirty="0"/>
              <a:t> en Justice</a:t>
            </a:r>
            <a:r>
              <a:rPr lang="fr-FR" sz="2400" dirty="0"/>
              <a:t>. </a:t>
            </a:r>
          </a:p>
          <a:p>
            <a:r>
              <a:rPr lang="fr-FR" sz="2400" dirty="0"/>
              <a:t>... </a:t>
            </a:r>
          </a:p>
          <a:p>
            <a:endParaRPr lang="fr-CA" sz="2400" dirty="0"/>
          </a:p>
        </p:txBody>
      </p:sp>
    </p:spTree>
    <p:extLst>
      <p:ext uri="{BB962C8B-B14F-4D97-AF65-F5344CB8AC3E}">
        <p14:creationId xmlns:p14="http://schemas.microsoft.com/office/powerpoint/2010/main" val="346468246"/>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a:t>Sous l’entrée</a:t>
            </a:r>
            <a:r>
              <a:rPr lang="fr-CA" sz="2800" dirty="0"/>
              <a:t> </a:t>
            </a:r>
            <a:r>
              <a:rPr lang="fr-CA" sz="2800" i="1" dirty="0"/>
              <a:t>Femelle</a:t>
            </a:r>
            <a:r>
              <a:rPr lang="fr-CA" sz="2800" dirty="0"/>
              <a:t/>
            </a:r>
            <a:br>
              <a:rPr lang="fr-CA" sz="2800" dirty="0"/>
            </a:br>
            <a:r>
              <a:rPr lang="fr-CA" sz="2800" dirty="0"/>
              <a:t> 1°DA</a:t>
            </a:r>
          </a:p>
        </p:txBody>
      </p:sp>
      <p:sp>
        <p:nvSpPr>
          <p:cNvPr id="3" name="Segnaposto contenuto 2"/>
          <p:cNvSpPr>
            <a:spLocks noGrp="1"/>
          </p:cNvSpPr>
          <p:nvPr>
            <p:ph idx="1"/>
          </p:nvPr>
        </p:nvSpPr>
        <p:spPr/>
        <p:txBody>
          <a:bodyPr>
            <a:normAutofit fontScale="85000" lnSpcReduction="20000"/>
          </a:bodyPr>
          <a:lstStyle/>
          <a:p>
            <a:r>
              <a:rPr lang="fr-FR" sz="2400" b="1" dirty="0"/>
              <a:t>Femmelette</a:t>
            </a:r>
          </a:p>
          <a:p>
            <a:r>
              <a:rPr lang="fr-FR" sz="2400" dirty="0"/>
              <a:t>Femmelette. s. f. diminutif. Terme qui ne se dit </a:t>
            </a:r>
            <a:r>
              <a:rPr lang="fr-FR" sz="2400" dirty="0" err="1"/>
              <a:t>guere</a:t>
            </a:r>
            <a:r>
              <a:rPr lang="fr-FR" sz="2400" dirty="0"/>
              <a:t> que par </a:t>
            </a:r>
            <a:r>
              <a:rPr lang="fr-FR" sz="2400" dirty="0" err="1"/>
              <a:t>mespris</a:t>
            </a:r>
            <a:r>
              <a:rPr lang="fr-FR" sz="2400" dirty="0"/>
              <a:t>, &amp; pour </a:t>
            </a:r>
            <a:r>
              <a:rPr lang="fr-FR" sz="2400" dirty="0" err="1"/>
              <a:t>sign</a:t>
            </a:r>
            <a:r>
              <a:rPr lang="fr-FR" sz="2400" dirty="0"/>
              <a:t>. Une femme de peu de sens, de peu d'esprit. </a:t>
            </a:r>
            <a:r>
              <a:rPr lang="fr-FR" sz="2400" i="1" dirty="0"/>
              <a:t>Vous gouvernez-vous par les avis d'une femmelette? une simple femmelette est quelquefois plus éclairée des </a:t>
            </a:r>
            <a:r>
              <a:rPr lang="fr-FR" sz="2400" i="1" dirty="0" err="1"/>
              <a:t>lumieres</a:t>
            </a:r>
            <a:r>
              <a:rPr lang="fr-FR" sz="2400" i="1" dirty="0"/>
              <a:t> du ciel, que les hommes les plus </a:t>
            </a:r>
            <a:r>
              <a:rPr lang="fr-FR" sz="2400" i="1" dirty="0" err="1"/>
              <a:t>sçavants</a:t>
            </a:r>
            <a:r>
              <a:rPr lang="fr-FR" sz="2400" dirty="0"/>
              <a:t>. </a:t>
            </a:r>
          </a:p>
          <a:p>
            <a:r>
              <a:rPr lang="fr-FR" sz="2400" b="1" dirty="0" err="1"/>
              <a:t>Feminin</a:t>
            </a:r>
            <a:r>
              <a:rPr lang="fr-FR" sz="2400" b="1" dirty="0"/>
              <a:t>, [</a:t>
            </a:r>
            <a:r>
              <a:rPr lang="fr-FR" sz="2400" b="1" dirty="0" err="1"/>
              <a:t>femin</a:t>
            </a:r>
            <a:r>
              <a:rPr lang="fr-FR" sz="2400" b="1" dirty="0"/>
              <a:t>]</a:t>
            </a:r>
            <a:r>
              <a:rPr lang="fr-FR" sz="2400" b="1" dirty="0" err="1"/>
              <a:t>ine</a:t>
            </a:r>
            <a:endParaRPr lang="fr-FR" sz="2400" b="1" dirty="0"/>
          </a:p>
          <a:p>
            <a:r>
              <a:rPr lang="fr-FR" sz="2400" dirty="0" err="1"/>
              <a:t>Feminin</a:t>
            </a:r>
            <a:r>
              <a:rPr lang="fr-FR" sz="2400" dirty="0"/>
              <a:t>, [</a:t>
            </a:r>
            <a:r>
              <a:rPr lang="fr-FR" sz="2400" dirty="0" err="1"/>
              <a:t>femin</a:t>
            </a:r>
            <a:r>
              <a:rPr lang="fr-FR" sz="2400" dirty="0"/>
              <a:t>]</a:t>
            </a:r>
            <a:r>
              <a:rPr lang="fr-FR" sz="2400" dirty="0" err="1"/>
              <a:t>ine</a:t>
            </a:r>
            <a:r>
              <a:rPr lang="fr-FR" sz="2400" dirty="0"/>
              <a:t>. adj. Qui appartient à la Femme, Qui est propre &amp; particulier à la Femme, </a:t>
            </a:r>
            <a:r>
              <a:rPr lang="fr-FR" sz="2400" i="1" dirty="0"/>
              <a:t>Le sexe </a:t>
            </a:r>
            <a:r>
              <a:rPr lang="fr-FR" sz="2400" i="1" dirty="0" err="1"/>
              <a:t>feminin</a:t>
            </a:r>
            <a:r>
              <a:rPr lang="fr-FR" sz="2400" dirty="0"/>
              <a:t>. Il signifie aussi, Qui ressemble à la Femme, ou Qui tient de la Femme. </a:t>
            </a:r>
            <a:r>
              <a:rPr lang="fr-FR" sz="2400" i="1" dirty="0"/>
              <a:t>Cet homme a le visage </a:t>
            </a:r>
            <a:r>
              <a:rPr lang="fr-FR" sz="2400" i="1" dirty="0" err="1"/>
              <a:t>feminin</a:t>
            </a:r>
            <a:r>
              <a:rPr lang="fr-FR" sz="2400" i="1" dirty="0"/>
              <a:t>. la voix </a:t>
            </a:r>
            <a:r>
              <a:rPr lang="fr-FR" sz="2400" i="1" dirty="0" err="1"/>
              <a:t>feminine</a:t>
            </a:r>
            <a:r>
              <a:rPr lang="fr-FR" sz="2400" i="1" dirty="0"/>
              <a:t>. le geste </a:t>
            </a:r>
            <a:r>
              <a:rPr lang="fr-FR" sz="2400" i="1" dirty="0" err="1"/>
              <a:t>feminin</a:t>
            </a:r>
            <a:r>
              <a:rPr lang="fr-FR" sz="2400" dirty="0"/>
              <a:t>. </a:t>
            </a:r>
          </a:p>
          <a:p>
            <a:r>
              <a:rPr lang="fr-FR" sz="2400" i="1" dirty="0" err="1"/>
              <a:t>Feminin</a:t>
            </a:r>
            <a:r>
              <a:rPr lang="fr-FR" sz="2400" dirty="0"/>
              <a:t> est aussi un terme de Grammaire, &amp; signifie, Qui est du genre opposé au masculin, </a:t>
            </a:r>
            <a:r>
              <a:rPr lang="fr-FR" sz="2400" i="1" dirty="0"/>
              <a:t>Nom masculin, nom </a:t>
            </a:r>
            <a:r>
              <a:rPr lang="fr-FR" sz="2400" i="1" dirty="0" err="1"/>
              <a:t>feminin</a:t>
            </a:r>
            <a:r>
              <a:rPr lang="fr-FR" sz="2400" i="1" dirty="0"/>
              <a:t>. genre masculin, genre </a:t>
            </a:r>
            <a:r>
              <a:rPr lang="fr-FR" sz="2400" i="1" dirty="0" err="1"/>
              <a:t>feminin</a:t>
            </a:r>
            <a:r>
              <a:rPr lang="fr-FR" sz="2400" i="1" dirty="0"/>
              <a:t>, Lettre, table, cheminée, sont du genre </a:t>
            </a:r>
            <a:r>
              <a:rPr lang="fr-FR" sz="2400" i="1" dirty="0" err="1"/>
              <a:t>feminin</a:t>
            </a:r>
            <a:r>
              <a:rPr lang="fr-FR" sz="2400" dirty="0"/>
              <a:t>. On appelle en François </a:t>
            </a:r>
            <a:r>
              <a:rPr lang="fr-FR" sz="2400" i="1" dirty="0"/>
              <a:t>Terminaison </a:t>
            </a:r>
            <a:r>
              <a:rPr lang="fr-FR" sz="2400" i="1" dirty="0" err="1"/>
              <a:t>feminine</a:t>
            </a:r>
            <a:r>
              <a:rPr lang="fr-FR" sz="2400" dirty="0"/>
              <a:t>. Une terminaison dont la </a:t>
            </a:r>
            <a:r>
              <a:rPr lang="fr-FR" sz="2400" dirty="0" err="1"/>
              <a:t>derniere</a:t>
            </a:r>
            <a:r>
              <a:rPr lang="fr-FR" sz="2400" dirty="0"/>
              <a:t> lettre est un </a:t>
            </a:r>
            <a:r>
              <a:rPr lang="fr-FR" sz="2400" i="1" dirty="0" err="1"/>
              <a:t>è</a:t>
            </a:r>
            <a:r>
              <a:rPr lang="fr-FR" sz="2400" dirty="0"/>
              <a:t> muet, comme en </a:t>
            </a:r>
            <a:r>
              <a:rPr lang="fr-FR" sz="2400" i="1" dirty="0"/>
              <a:t>Belle,</a:t>
            </a:r>
            <a:r>
              <a:rPr lang="fr-FR" sz="2400" dirty="0"/>
              <a:t> ou dans laquelle les consonnes qui suivent l'</a:t>
            </a:r>
            <a:r>
              <a:rPr lang="fr-FR" sz="2400" i="1" dirty="0" err="1"/>
              <a:t>è</a:t>
            </a:r>
            <a:r>
              <a:rPr lang="fr-FR" sz="2400" dirty="0"/>
              <a:t> muet ne se prononcent point ordinairement, comme en </a:t>
            </a:r>
            <a:r>
              <a:rPr lang="fr-FR" sz="2400" i="1" dirty="0"/>
              <a:t>Belles, disent, prennent</a:t>
            </a:r>
            <a:r>
              <a:rPr lang="fr-FR" sz="2400" dirty="0"/>
              <a:t>. </a:t>
            </a:r>
          </a:p>
          <a:p>
            <a:endParaRPr lang="fr-CA" sz="1200" dirty="0"/>
          </a:p>
        </p:txBody>
      </p:sp>
    </p:spTree>
    <p:extLst>
      <p:ext uri="{BB962C8B-B14F-4D97-AF65-F5344CB8AC3E}">
        <p14:creationId xmlns:p14="http://schemas.microsoft.com/office/powerpoint/2010/main" val="44085697"/>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a:t>Sous l’entrée</a:t>
            </a:r>
            <a:r>
              <a:rPr lang="fr-CA" sz="2800" dirty="0"/>
              <a:t> </a:t>
            </a:r>
            <a:r>
              <a:rPr lang="fr-CA" sz="2800" i="1" dirty="0"/>
              <a:t>Femelle</a:t>
            </a:r>
            <a:r>
              <a:rPr lang="fr-CA" sz="2800" dirty="0"/>
              <a:t/>
            </a:r>
            <a:br>
              <a:rPr lang="fr-CA" sz="2800" dirty="0"/>
            </a:br>
            <a:r>
              <a:rPr lang="fr-CA" sz="2800" dirty="0"/>
              <a:t> 1°DA</a:t>
            </a:r>
          </a:p>
        </p:txBody>
      </p:sp>
      <p:sp>
        <p:nvSpPr>
          <p:cNvPr id="3" name="Segnaposto contenuto 2"/>
          <p:cNvSpPr>
            <a:spLocks noGrp="1"/>
          </p:cNvSpPr>
          <p:nvPr>
            <p:ph idx="1"/>
          </p:nvPr>
        </p:nvSpPr>
        <p:spPr/>
        <p:txBody>
          <a:bodyPr/>
          <a:lstStyle/>
          <a:p>
            <a:r>
              <a:rPr lang="fr-FR" sz="2400" b="1" dirty="0" err="1"/>
              <a:t>Feminiser</a:t>
            </a:r>
            <a:endParaRPr lang="fr-FR" sz="2400" b="1" dirty="0"/>
          </a:p>
          <a:p>
            <a:r>
              <a:rPr lang="fr-FR" sz="2400" dirty="0" err="1"/>
              <a:t>Feminiser</a:t>
            </a:r>
            <a:r>
              <a:rPr lang="fr-FR" sz="2400" dirty="0"/>
              <a:t>. v. </a:t>
            </a:r>
            <a:r>
              <a:rPr lang="fr-FR" sz="2400" dirty="0" err="1"/>
              <a:t>act</a:t>
            </a:r>
            <a:r>
              <a:rPr lang="fr-FR" sz="2400" dirty="0"/>
              <a:t>. Faire du genre </a:t>
            </a:r>
            <a:r>
              <a:rPr lang="fr-FR" sz="2400" dirty="0" err="1"/>
              <a:t>feminin</a:t>
            </a:r>
            <a:r>
              <a:rPr lang="fr-FR" sz="2400" dirty="0"/>
              <a:t>. Il ne se dit que de certains mots qui </a:t>
            </a:r>
            <a:r>
              <a:rPr lang="fr-FR" sz="2400" dirty="0" err="1"/>
              <a:t>estoient</a:t>
            </a:r>
            <a:r>
              <a:rPr lang="fr-FR" sz="2400" dirty="0"/>
              <a:t> originairement masculins, &amp; que l'usage a rendus </a:t>
            </a:r>
            <a:r>
              <a:rPr lang="fr-FR" sz="2400" dirty="0" err="1"/>
              <a:t>feminins</a:t>
            </a:r>
            <a:r>
              <a:rPr lang="fr-FR" sz="2400" dirty="0"/>
              <a:t>, </a:t>
            </a:r>
            <a:r>
              <a:rPr lang="fr-FR" sz="2400" i="1" dirty="0"/>
              <a:t>L'usage a </a:t>
            </a:r>
            <a:r>
              <a:rPr lang="fr-FR" sz="2400" i="1" dirty="0" err="1"/>
              <a:t>feminisé</a:t>
            </a:r>
            <a:r>
              <a:rPr lang="fr-FR" sz="2400" i="1" dirty="0"/>
              <a:t> plusieurs mots. </a:t>
            </a:r>
            <a:r>
              <a:rPr lang="fr-FR" sz="2400" i="1" dirty="0" err="1"/>
              <a:t>epigramme</a:t>
            </a:r>
            <a:r>
              <a:rPr lang="fr-FR" sz="2400" i="1" dirty="0"/>
              <a:t> </a:t>
            </a:r>
            <a:r>
              <a:rPr lang="fr-FR" sz="2400" i="1" dirty="0" err="1"/>
              <a:t>estoit</a:t>
            </a:r>
            <a:r>
              <a:rPr lang="fr-FR" sz="2400" i="1" dirty="0"/>
              <a:t> autrefois du genre masculin, l'usage l'a </a:t>
            </a:r>
            <a:r>
              <a:rPr lang="fr-FR" sz="2400" i="1" dirty="0" err="1"/>
              <a:t>feminisé</a:t>
            </a:r>
            <a:r>
              <a:rPr lang="fr-FR" sz="2400" dirty="0"/>
              <a:t>. </a:t>
            </a:r>
          </a:p>
        </p:txBody>
      </p:sp>
    </p:spTree>
    <p:extLst>
      <p:ext uri="{BB962C8B-B14F-4D97-AF65-F5344CB8AC3E}">
        <p14:creationId xmlns:p14="http://schemas.microsoft.com/office/powerpoint/2010/main" val="55469925"/>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a:t>Sous l’entrée</a:t>
            </a:r>
            <a:r>
              <a:rPr lang="fr-CA" sz="2800" dirty="0"/>
              <a:t> </a:t>
            </a:r>
            <a:r>
              <a:rPr lang="fr-CA" sz="2800" i="1" dirty="0"/>
              <a:t>Femelle</a:t>
            </a:r>
            <a:r>
              <a:rPr lang="fr-CA" sz="2800" dirty="0"/>
              <a:t/>
            </a:r>
            <a:br>
              <a:rPr lang="fr-CA" sz="2800" dirty="0"/>
            </a:br>
            <a:r>
              <a:rPr lang="fr-CA" sz="2800" dirty="0"/>
              <a:t> 1°DA</a:t>
            </a:r>
          </a:p>
        </p:txBody>
      </p:sp>
      <p:sp>
        <p:nvSpPr>
          <p:cNvPr id="3" name="Segnaposto contenuto 2"/>
          <p:cNvSpPr>
            <a:spLocks noGrp="1"/>
          </p:cNvSpPr>
          <p:nvPr>
            <p:ph idx="1"/>
          </p:nvPr>
        </p:nvSpPr>
        <p:spPr/>
        <p:txBody>
          <a:bodyPr/>
          <a:lstStyle/>
          <a:p>
            <a:r>
              <a:rPr lang="fr-FR" sz="2400" b="1" dirty="0" err="1"/>
              <a:t>Effeminer</a:t>
            </a:r>
            <a:endParaRPr lang="fr-FR" sz="2400" b="1" dirty="0"/>
          </a:p>
          <a:p>
            <a:pPr algn="just"/>
            <a:r>
              <a:rPr lang="fr-FR" sz="2400" dirty="0" err="1"/>
              <a:t>Effeminer</a:t>
            </a:r>
            <a:r>
              <a:rPr lang="fr-FR" sz="2400" dirty="0"/>
              <a:t>. v. </a:t>
            </a:r>
            <a:r>
              <a:rPr lang="fr-FR" sz="2400" dirty="0" err="1"/>
              <a:t>act</a:t>
            </a:r>
            <a:r>
              <a:rPr lang="fr-FR" sz="2400" dirty="0"/>
              <a:t>. </a:t>
            </a:r>
            <a:r>
              <a:rPr lang="fr-FR" sz="2400" b="1" dirty="0"/>
              <a:t>Rendre </a:t>
            </a:r>
            <a:r>
              <a:rPr lang="fr-FR" sz="2400" b="1" dirty="0" err="1"/>
              <a:t>foible</a:t>
            </a:r>
            <a:r>
              <a:rPr lang="fr-FR" sz="2400" b="1" dirty="0"/>
              <a:t> d'esprit &amp; de corps </a:t>
            </a:r>
            <a:r>
              <a:rPr lang="fr-FR" sz="2400" dirty="0"/>
              <a:t>comme une femme. </a:t>
            </a:r>
            <a:r>
              <a:rPr lang="fr-FR" sz="2400" i="1" dirty="0"/>
              <a:t>Il n'y a rien qui soit si capable d'</a:t>
            </a:r>
            <a:r>
              <a:rPr lang="fr-FR" sz="2400" i="1" dirty="0" err="1"/>
              <a:t>effeminer</a:t>
            </a:r>
            <a:r>
              <a:rPr lang="fr-FR" sz="2400" i="1" dirty="0"/>
              <a:t> le courage que l'oisiveté &amp; les </a:t>
            </a:r>
            <a:r>
              <a:rPr lang="fr-FR" sz="2400" i="1" dirty="0" err="1"/>
              <a:t>delices</a:t>
            </a:r>
            <a:r>
              <a:rPr lang="fr-FR" sz="2400" i="1" dirty="0"/>
              <a:t>. les </a:t>
            </a:r>
            <a:r>
              <a:rPr lang="fr-FR" sz="2400" i="1" dirty="0" err="1"/>
              <a:t>voluptez</a:t>
            </a:r>
            <a:r>
              <a:rPr lang="fr-FR" sz="2400" i="1" dirty="0"/>
              <a:t> </a:t>
            </a:r>
            <a:r>
              <a:rPr lang="fr-FR" sz="2400" i="1" dirty="0" err="1"/>
              <a:t>effeminent</a:t>
            </a:r>
            <a:r>
              <a:rPr lang="fr-FR" sz="2400" i="1" dirty="0"/>
              <a:t> l'</a:t>
            </a:r>
            <a:r>
              <a:rPr lang="fr-FR" sz="2400" i="1" dirty="0" err="1"/>
              <a:t>ame</a:t>
            </a:r>
            <a:r>
              <a:rPr lang="fr-FR" sz="2400" i="1" dirty="0"/>
              <a:t> &amp; le corps</a:t>
            </a:r>
            <a:r>
              <a:rPr lang="fr-FR" sz="2400" dirty="0"/>
              <a:t>. </a:t>
            </a:r>
          </a:p>
          <a:p>
            <a:r>
              <a:rPr lang="fr-FR" sz="2400" b="1" dirty="0" err="1"/>
              <a:t>Effeminé</a:t>
            </a:r>
            <a:r>
              <a:rPr lang="fr-FR" sz="2400" b="1" dirty="0"/>
              <a:t>, [</a:t>
            </a:r>
            <a:r>
              <a:rPr lang="fr-FR" sz="2400" b="1" dirty="0" err="1"/>
              <a:t>effemin</a:t>
            </a:r>
            <a:r>
              <a:rPr lang="fr-FR" sz="2400" b="1" dirty="0"/>
              <a:t>]</a:t>
            </a:r>
            <a:r>
              <a:rPr lang="fr-FR" sz="2400" b="1" dirty="0" err="1"/>
              <a:t>ée</a:t>
            </a:r>
            <a:endParaRPr lang="fr-FR" sz="2400" b="1" dirty="0"/>
          </a:p>
          <a:p>
            <a:pPr algn="just"/>
            <a:r>
              <a:rPr lang="fr-FR" sz="2400" dirty="0" err="1"/>
              <a:t>Effeminé</a:t>
            </a:r>
            <a:r>
              <a:rPr lang="fr-FR" sz="2400" dirty="0"/>
              <a:t>, [</a:t>
            </a:r>
            <a:r>
              <a:rPr lang="fr-FR" sz="2400" dirty="0" err="1"/>
              <a:t>effemin</a:t>
            </a:r>
            <a:r>
              <a:rPr lang="fr-FR" sz="2400" dirty="0"/>
              <a:t>]</a:t>
            </a:r>
            <a:r>
              <a:rPr lang="fr-FR" sz="2400" dirty="0" err="1"/>
              <a:t>ée</a:t>
            </a:r>
            <a:r>
              <a:rPr lang="fr-FR" sz="2400" dirty="0"/>
              <a:t>. part. </a:t>
            </a:r>
            <a:r>
              <a:rPr lang="fr-FR" sz="2400" dirty="0" err="1"/>
              <a:t>pass</a:t>
            </a:r>
            <a:r>
              <a:rPr lang="fr-FR" sz="2400" dirty="0"/>
              <a:t>. l est aussi adj. &amp; signifie, </a:t>
            </a:r>
            <a:r>
              <a:rPr lang="fr-FR" sz="2400" i="1" dirty="0"/>
              <a:t>Qui tient de la </a:t>
            </a:r>
            <a:r>
              <a:rPr lang="fr-FR" sz="2400" i="1" dirty="0" err="1"/>
              <a:t>foiblesse</a:t>
            </a:r>
            <a:r>
              <a:rPr lang="fr-FR" sz="2400" i="1" dirty="0"/>
              <a:t> de la Femme</a:t>
            </a:r>
            <a:r>
              <a:rPr lang="fr-FR" sz="2400" dirty="0"/>
              <a:t>. </a:t>
            </a:r>
            <a:r>
              <a:rPr lang="fr-FR" sz="2400" i="1" dirty="0"/>
              <a:t>Homme </a:t>
            </a:r>
            <a:r>
              <a:rPr lang="fr-FR" sz="2400" i="1" dirty="0" err="1"/>
              <a:t>effeminé</a:t>
            </a:r>
            <a:r>
              <a:rPr lang="fr-FR" sz="2400" i="1" dirty="0"/>
              <a:t>. </a:t>
            </a:r>
            <a:r>
              <a:rPr lang="fr-FR" sz="2400" i="1" dirty="0" err="1"/>
              <a:t>coeur</a:t>
            </a:r>
            <a:r>
              <a:rPr lang="fr-FR" sz="2400" i="1" dirty="0"/>
              <a:t> </a:t>
            </a:r>
            <a:r>
              <a:rPr lang="fr-FR" sz="2400" i="1" dirty="0" err="1"/>
              <a:t>effeminé</a:t>
            </a:r>
            <a:r>
              <a:rPr lang="fr-FR" sz="2400" i="1" dirty="0"/>
              <a:t>. mine </a:t>
            </a:r>
            <a:r>
              <a:rPr lang="fr-FR" sz="2400" i="1" dirty="0" err="1"/>
              <a:t>effeminée</a:t>
            </a:r>
            <a:r>
              <a:rPr lang="fr-FR" sz="2400" i="1" dirty="0"/>
              <a:t>. visage </a:t>
            </a:r>
            <a:r>
              <a:rPr lang="fr-FR" sz="2400" i="1" dirty="0" err="1"/>
              <a:t>effeminé</a:t>
            </a:r>
            <a:r>
              <a:rPr lang="fr-FR" sz="2400" dirty="0"/>
              <a:t>. </a:t>
            </a:r>
          </a:p>
          <a:p>
            <a:r>
              <a:rPr lang="fr-FR" sz="2400" dirty="0"/>
              <a:t>Il est aussi subst. </a:t>
            </a:r>
            <a:r>
              <a:rPr lang="fr-FR" sz="2400" i="1" dirty="0"/>
              <a:t>C'est un </a:t>
            </a:r>
            <a:r>
              <a:rPr lang="fr-FR" sz="2400" i="1" dirty="0" err="1"/>
              <a:t>effeminé</a:t>
            </a:r>
            <a:r>
              <a:rPr lang="fr-FR" sz="2400" i="1" dirty="0"/>
              <a:t>. il n'y a que des </a:t>
            </a:r>
            <a:r>
              <a:rPr lang="fr-FR" sz="2400" i="1" dirty="0" err="1"/>
              <a:t>effeminez</a:t>
            </a:r>
            <a:r>
              <a:rPr lang="fr-FR" sz="2400" i="1" dirty="0"/>
              <a:t> qui puissent avoir ces sentiments-là</a:t>
            </a:r>
            <a:r>
              <a:rPr lang="fr-FR" sz="2400" dirty="0"/>
              <a:t>. </a:t>
            </a:r>
          </a:p>
          <a:p>
            <a:endParaRPr lang="fr-CA" sz="2400" dirty="0"/>
          </a:p>
          <a:p>
            <a:endParaRPr lang="fr-CA" sz="2400" dirty="0"/>
          </a:p>
        </p:txBody>
      </p:sp>
    </p:spTree>
    <p:extLst>
      <p:ext uri="{BB962C8B-B14F-4D97-AF65-F5344CB8AC3E}">
        <p14:creationId xmlns:p14="http://schemas.microsoft.com/office/powerpoint/2010/main" val="2568979326"/>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olo 1"/>
          <p:cNvSpPr>
            <a:spLocks noGrp="1"/>
          </p:cNvSpPr>
          <p:nvPr>
            <p:ph type="title" idx="4294967295"/>
          </p:nvPr>
        </p:nvSpPr>
        <p:spPr/>
        <p:txBody>
          <a:bodyPr/>
          <a:lstStyle/>
          <a:p>
            <a:pPr eaLnBrk="1" hangingPunct="1"/>
            <a:r>
              <a:rPr lang="it-IT" sz="2800" dirty="0">
                <a:latin typeface="Arial" charset="0"/>
              </a:rPr>
              <a:t>Le bon </a:t>
            </a:r>
            <a:r>
              <a:rPr lang="it-IT" sz="2800" dirty="0" err="1">
                <a:latin typeface="Arial" charset="0"/>
              </a:rPr>
              <a:t>Usage</a:t>
            </a:r>
            <a:endParaRPr lang="it-IT" sz="2800" dirty="0">
              <a:latin typeface="Arial" charset="0"/>
            </a:endParaRPr>
          </a:p>
        </p:txBody>
      </p:sp>
      <p:sp>
        <p:nvSpPr>
          <p:cNvPr id="40962" name="Segnaposto contenuto 2"/>
          <p:cNvSpPr>
            <a:spLocks noGrp="1"/>
          </p:cNvSpPr>
          <p:nvPr>
            <p:ph idx="4294967295"/>
          </p:nvPr>
        </p:nvSpPr>
        <p:spPr/>
        <p:txBody>
          <a:bodyPr/>
          <a:lstStyle/>
          <a:p>
            <a:pPr algn="just" eaLnBrk="1" hangingPunct="1"/>
            <a:r>
              <a:rPr lang="fr-FR" sz="2400" dirty="0">
                <a:latin typeface="Arial" charset="0"/>
              </a:rPr>
              <a:t>Alors que le siècle précédent semblait admettre une multiplicité de variantes formelles équivalentes, la tendance est désormais à considérer </a:t>
            </a:r>
            <a:r>
              <a:rPr lang="fr-FR" sz="2400" b="1" dirty="0">
                <a:latin typeface="Arial" charset="0"/>
              </a:rPr>
              <a:t>une seule forme comme correcte </a:t>
            </a:r>
            <a:r>
              <a:rPr lang="fr-FR" sz="2400" dirty="0">
                <a:latin typeface="Arial" charset="0"/>
              </a:rPr>
              <a:t>sur le plan formel, mais aussi sur le plan sémantique. Les grammairiens, qui ne sont pas toujours d'accord entre eux, s'efforcent dans une intention unificatrice de définir ce qu'est le bon usage.</a:t>
            </a:r>
            <a:endParaRPr lang="it-IT" sz="2400" dirty="0">
              <a:latin typeface="Arial" charset="0"/>
            </a:endParaRPr>
          </a:p>
        </p:txBody>
      </p:sp>
    </p:spTree>
    <p:extLst>
      <p:ext uri="{BB962C8B-B14F-4D97-AF65-F5344CB8AC3E}">
        <p14:creationId xmlns:p14="http://schemas.microsoft.com/office/powerpoint/2010/main" val="636570767"/>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olo 1"/>
          <p:cNvSpPr>
            <a:spLocks noGrp="1"/>
          </p:cNvSpPr>
          <p:nvPr>
            <p:ph type="title" idx="4294967295"/>
          </p:nvPr>
        </p:nvSpPr>
        <p:spPr/>
        <p:txBody>
          <a:bodyPr>
            <a:normAutofit/>
          </a:bodyPr>
          <a:lstStyle/>
          <a:p>
            <a:pPr eaLnBrk="1" hangingPunct="1"/>
            <a:r>
              <a:rPr lang="fr-FR" sz="2800" dirty="0">
                <a:latin typeface="Arial" charset="0"/>
              </a:rPr>
              <a:t>Vaugelas</a:t>
            </a:r>
            <a:endParaRPr lang="it-IT" sz="2800" dirty="0">
              <a:latin typeface="Arial" charset="0"/>
            </a:endParaRPr>
          </a:p>
        </p:txBody>
      </p:sp>
      <p:sp>
        <p:nvSpPr>
          <p:cNvPr id="41986" name="Segnaposto contenuto 2"/>
          <p:cNvSpPr>
            <a:spLocks noGrp="1"/>
          </p:cNvSpPr>
          <p:nvPr>
            <p:ph idx="4294967295"/>
          </p:nvPr>
        </p:nvSpPr>
        <p:spPr/>
        <p:txBody>
          <a:bodyPr/>
          <a:lstStyle/>
          <a:p>
            <a:pPr eaLnBrk="1" hangingPunct="1"/>
            <a:endParaRPr lang="fr-FR" sz="2400" i="1" dirty="0">
              <a:latin typeface="Arial" charset="0"/>
            </a:endParaRPr>
          </a:p>
          <a:p>
            <a:pPr eaLnBrk="1" hangingPunct="1"/>
            <a:r>
              <a:rPr lang="fr-FR" sz="2400" i="1" dirty="0">
                <a:latin typeface="Arial" charset="0"/>
              </a:rPr>
              <a:t>Remarques sur la langue française. Utiles à ceux qui veulent bien parler et bien écrire </a:t>
            </a:r>
            <a:r>
              <a:rPr lang="fr-FR" sz="2400" dirty="0">
                <a:latin typeface="Arial" charset="0"/>
              </a:rPr>
              <a:t>1647</a:t>
            </a:r>
          </a:p>
          <a:p>
            <a:pPr eaLnBrk="1" hangingPunct="1"/>
            <a:r>
              <a:rPr lang="fr-FR" sz="2400" dirty="0">
                <a:latin typeface="Arial" charset="0"/>
              </a:rPr>
              <a:t>Une longue suite d'observations sur la langue : prononciation, forme d'un mot, conjugaison, construction d'un verbe, orthographe, genre d'un nom, sens d'un mot ou d'une expression, place des mots dans la phrase, etc.</a:t>
            </a:r>
          </a:p>
          <a:p>
            <a:pPr algn="just" eaLnBrk="1" hangingPunct="1"/>
            <a:r>
              <a:rPr lang="fr-FR" sz="2400" dirty="0">
                <a:latin typeface="Arial" charset="0"/>
              </a:rPr>
              <a:t>Pour chaque point abordé, Vaugelas définit non pas des règles, mais le "bon usage" qu'il recherche en simple </a:t>
            </a:r>
            <a:r>
              <a:rPr lang="fr-FR" sz="2400" b="1" dirty="0">
                <a:latin typeface="Arial" charset="0"/>
              </a:rPr>
              <a:t>témoin. </a:t>
            </a:r>
            <a:r>
              <a:rPr lang="fr-FR" sz="2400" b="1" dirty="0" smtClean="0">
                <a:latin typeface="Arial" charset="0"/>
              </a:rPr>
              <a:t>un </a:t>
            </a:r>
            <a:r>
              <a:rPr lang="fr-FR" sz="2400" dirty="0" smtClean="0">
                <a:latin typeface="Arial" charset="0"/>
              </a:rPr>
              <a:t>témoignage</a:t>
            </a:r>
            <a:r>
              <a:rPr lang="fr-FR" sz="2400" b="1" dirty="0" smtClean="0">
                <a:latin typeface="Arial" charset="0"/>
              </a:rPr>
              <a:t>/</a:t>
            </a:r>
            <a:r>
              <a:rPr lang="fr-FR" sz="2400" b="1" dirty="0" err="1" smtClean="0">
                <a:latin typeface="Arial" charset="0"/>
              </a:rPr>
              <a:t>una</a:t>
            </a:r>
            <a:r>
              <a:rPr lang="fr-FR" sz="2400" b="1" dirty="0" smtClean="0">
                <a:latin typeface="Arial" charset="0"/>
              </a:rPr>
              <a:t> </a:t>
            </a:r>
            <a:r>
              <a:rPr lang="fr-FR" sz="2400" dirty="0" err="1" smtClean="0">
                <a:latin typeface="Arial" charset="0"/>
              </a:rPr>
              <a:t>testimonianza</a:t>
            </a:r>
            <a:endParaRPr lang="it-IT" sz="2400" dirty="0">
              <a:latin typeface="Arial" charset="0"/>
            </a:endParaRPr>
          </a:p>
        </p:txBody>
      </p:sp>
    </p:spTree>
    <p:extLst>
      <p:ext uri="{BB962C8B-B14F-4D97-AF65-F5344CB8AC3E}">
        <p14:creationId xmlns:p14="http://schemas.microsoft.com/office/powerpoint/2010/main" val="886909148"/>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p:txBody>
          <a:bodyPr/>
          <a:lstStyle/>
          <a:p>
            <a:pPr eaLnBrk="1" hangingPunct="1"/>
            <a:r>
              <a:rPr lang="fr-FR" sz="2800">
                <a:latin typeface="Arial" charset="0"/>
              </a:rPr>
              <a:t>Le bon Usage de Vaugelas</a:t>
            </a:r>
          </a:p>
        </p:txBody>
      </p:sp>
      <p:sp>
        <p:nvSpPr>
          <p:cNvPr id="43010" name="Rectangle 3"/>
          <p:cNvSpPr>
            <a:spLocks noGrp="1" noChangeArrowheads="1"/>
          </p:cNvSpPr>
          <p:nvPr>
            <p:ph type="body" idx="1"/>
          </p:nvPr>
        </p:nvSpPr>
        <p:spPr/>
        <p:txBody>
          <a:bodyPr/>
          <a:lstStyle/>
          <a:p>
            <a:pPr algn="just" eaLnBrk="1" hangingPunct="1">
              <a:lnSpc>
                <a:spcPct val="90000"/>
              </a:lnSpc>
            </a:pPr>
            <a:r>
              <a:rPr lang="fr-FR" sz="2400" dirty="0">
                <a:latin typeface="Arial" charset="0"/>
              </a:rPr>
              <a:t>« </a:t>
            </a:r>
            <a:r>
              <a:rPr lang="fr-FR" sz="2400" dirty="0" err="1">
                <a:latin typeface="Arial" charset="0"/>
              </a:rPr>
              <a:t>Voicy</a:t>
            </a:r>
            <a:r>
              <a:rPr lang="fr-FR" sz="2400" dirty="0">
                <a:latin typeface="Arial" charset="0"/>
              </a:rPr>
              <a:t> donc comme se définit le bon Usage … c</a:t>
            </a:r>
            <a:r>
              <a:rPr lang="ja-JP" altLang="fr-FR" sz="2400" dirty="0">
                <a:latin typeface="Arial" charset="0"/>
              </a:rPr>
              <a:t>’</a:t>
            </a:r>
            <a:r>
              <a:rPr lang="fr-FR" altLang="ja-JP" sz="2400" dirty="0">
                <a:latin typeface="Arial" charset="0"/>
              </a:rPr>
              <a:t>est la </a:t>
            </a:r>
            <a:r>
              <a:rPr lang="fr-FR" altLang="ja-JP" sz="2400" b="1" dirty="0">
                <a:latin typeface="Arial" charset="0"/>
              </a:rPr>
              <a:t>façon de parler de la plus saine partie de la Cour, </a:t>
            </a:r>
            <a:r>
              <a:rPr lang="fr-FR" altLang="ja-JP" sz="2400" dirty="0">
                <a:latin typeface="Arial" charset="0"/>
              </a:rPr>
              <a:t>conformément à la façon d</a:t>
            </a:r>
            <a:r>
              <a:rPr lang="ja-JP" altLang="fr-FR" sz="2400" dirty="0">
                <a:latin typeface="Arial" charset="0"/>
              </a:rPr>
              <a:t>’</a:t>
            </a:r>
            <a:r>
              <a:rPr lang="fr-FR" altLang="ja-JP" sz="2400" dirty="0" err="1">
                <a:latin typeface="Arial" charset="0"/>
              </a:rPr>
              <a:t>escrire</a:t>
            </a:r>
            <a:r>
              <a:rPr lang="fr-FR" altLang="ja-JP" sz="2400" dirty="0">
                <a:latin typeface="Arial" charset="0"/>
              </a:rPr>
              <a:t> de la plus saine partie des </a:t>
            </a:r>
            <a:r>
              <a:rPr lang="fr-FR" altLang="ja-JP" sz="2400" dirty="0" err="1">
                <a:latin typeface="Arial" charset="0"/>
              </a:rPr>
              <a:t>Autheurs</a:t>
            </a:r>
            <a:r>
              <a:rPr lang="fr-FR" altLang="ja-JP" sz="2400" dirty="0">
                <a:latin typeface="Arial" charset="0"/>
              </a:rPr>
              <a:t> du temps. Quand je dis la Cour, j</a:t>
            </a:r>
            <a:r>
              <a:rPr lang="ja-JP" altLang="fr-FR" sz="2400" dirty="0">
                <a:latin typeface="Arial" charset="0"/>
              </a:rPr>
              <a:t>’</a:t>
            </a:r>
            <a:r>
              <a:rPr lang="fr-FR" altLang="ja-JP" sz="2400" dirty="0">
                <a:latin typeface="Arial" charset="0"/>
              </a:rPr>
              <a:t>y </a:t>
            </a:r>
            <a:r>
              <a:rPr lang="fr-FR" altLang="ja-JP" sz="2400" dirty="0" err="1">
                <a:latin typeface="Arial" charset="0"/>
              </a:rPr>
              <a:t>comprens</a:t>
            </a:r>
            <a:r>
              <a:rPr lang="fr-FR" altLang="ja-JP" sz="2400" dirty="0">
                <a:latin typeface="Arial" charset="0"/>
              </a:rPr>
              <a:t> les femmes comme les hommes, et plusieurs personnes de la ville ou le Prince réside, qui par la communication </a:t>
            </a:r>
            <a:r>
              <a:rPr lang="fr-FR" altLang="ja-JP" sz="2400" dirty="0" err="1">
                <a:latin typeface="Arial" charset="0"/>
              </a:rPr>
              <a:t>qu</a:t>
            </a:r>
            <a:r>
              <a:rPr lang="ja-JP" altLang="fr-FR" sz="2400" dirty="0">
                <a:latin typeface="Arial" charset="0"/>
              </a:rPr>
              <a:t>’</a:t>
            </a:r>
            <a:r>
              <a:rPr lang="fr-FR" altLang="ja-JP" sz="2400" dirty="0">
                <a:latin typeface="Arial" charset="0"/>
              </a:rPr>
              <a:t>elles ont avec les gens de la Cour participent à </a:t>
            </a:r>
            <a:r>
              <a:rPr lang="fr-FR" altLang="ja-JP" sz="2400" b="1" dirty="0">
                <a:latin typeface="Arial" charset="0"/>
              </a:rPr>
              <a:t>sa politesse.</a:t>
            </a:r>
            <a:r>
              <a:rPr lang="fr-FR" altLang="ja-JP" sz="2400" dirty="0">
                <a:latin typeface="Arial" charset="0"/>
              </a:rPr>
              <a:t> »</a:t>
            </a:r>
          </a:p>
          <a:p>
            <a:pPr eaLnBrk="1" hangingPunct="1">
              <a:lnSpc>
                <a:spcPct val="90000"/>
              </a:lnSpc>
            </a:pPr>
            <a:r>
              <a:rPr lang="fr-FR" sz="2400" dirty="0">
                <a:latin typeface="Arial" charset="0"/>
              </a:rPr>
              <a:t>Vaugelas, </a:t>
            </a:r>
            <a:r>
              <a:rPr lang="fr-FR" sz="2400" i="1" dirty="0">
                <a:latin typeface="Arial" charset="0"/>
              </a:rPr>
              <a:t>Remarques sur la langue française</a:t>
            </a:r>
            <a:r>
              <a:rPr lang="fr-FR" sz="2400" dirty="0">
                <a:latin typeface="Arial" charset="0"/>
              </a:rPr>
              <a:t>, 1647</a:t>
            </a:r>
          </a:p>
        </p:txBody>
      </p:sp>
    </p:spTree>
    <p:extLst>
      <p:ext uri="{BB962C8B-B14F-4D97-AF65-F5344CB8AC3E}">
        <p14:creationId xmlns:p14="http://schemas.microsoft.com/office/powerpoint/2010/main" val="414195740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Observations quotidiennes</a:t>
            </a:r>
            <a:br>
              <a:rPr lang="fr-CA" sz="2800" dirty="0"/>
            </a:br>
            <a:r>
              <a:rPr lang="fr-CA" sz="2800" dirty="0"/>
              <a:t>15 mars 2021</a:t>
            </a:r>
          </a:p>
        </p:txBody>
      </p:sp>
      <p:sp>
        <p:nvSpPr>
          <p:cNvPr id="3" name="Segnaposto contenuto 2"/>
          <p:cNvSpPr>
            <a:spLocks noGrp="1"/>
          </p:cNvSpPr>
          <p:nvPr>
            <p:ph idx="1"/>
          </p:nvPr>
        </p:nvSpPr>
        <p:spPr/>
        <p:txBody>
          <a:bodyPr>
            <a:normAutofit/>
          </a:bodyPr>
          <a:lstStyle/>
          <a:p>
            <a:pPr algn="just"/>
            <a:r>
              <a:rPr lang="fr-CA" sz="2400" dirty="0"/>
              <a:t>Les 17 mots de l’article modifiant la Constitution, «nous les avons choisis, nous les assumons […] car [la garantie] crée une quasi-obligation de résultats», a assuré le Garde des Sceaux, </a:t>
            </a:r>
            <a:r>
              <a:rPr lang="fr-CA" sz="2400" dirty="0" err="1"/>
              <a:t>Eric</a:t>
            </a:r>
            <a:r>
              <a:rPr lang="fr-CA" sz="2400" dirty="0"/>
              <a:t> Dupond-Moretti dans l’hémicycle</a:t>
            </a:r>
            <a:r>
              <a:rPr lang="fr-CA" sz="2400" dirty="0" smtClean="0"/>
              <a:t>.</a:t>
            </a:r>
            <a:endParaRPr lang="fr-CA" sz="2400" dirty="0"/>
          </a:p>
        </p:txBody>
      </p:sp>
    </p:spTree>
    <p:extLst>
      <p:ext uri="{BB962C8B-B14F-4D97-AF65-F5344CB8AC3E}">
        <p14:creationId xmlns:p14="http://schemas.microsoft.com/office/powerpoint/2010/main" val="168140428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olo 1"/>
          <p:cNvSpPr>
            <a:spLocks noGrp="1"/>
          </p:cNvSpPr>
          <p:nvPr>
            <p:ph type="title" idx="4294967295"/>
          </p:nvPr>
        </p:nvSpPr>
        <p:spPr/>
        <p:txBody>
          <a:bodyPr/>
          <a:lstStyle/>
          <a:p>
            <a:pPr eaLnBrk="1" hangingPunct="1"/>
            <a:r>
              <a:rPr lang="it-IT" sz="2800" dirty="0">
                <a:latin typeface="Arial" charset="0"/>
              </a:rPr>
              <a:t>Descartes 1637</a:t>
            </a:r>
          </a:p>
        </p:txBody>
      </p:sp>
      <p:pic>
        <p:nvPicPr>
          <p:cNvPr id="46082" name="Segnaposto contenuto 3" descr="Descartes_Discours_de_la_Methode.jpg"/>
          <p:cNvPicPr>
            <a:picLocks noGrp="1" noChangeAspect="1"/>
          </p:cNvPicPr>
          <p:nvPr>
            <p:ph idx="4294967295"/>
          </p:nvPr>
        </p:nvPicPr>
        <p:blipFill>
          <a:blip r:embed="rId2" cstate="print">
            <a:extLst>
              <a:ext uri="{28A0092B-C50C-407E-A947-70E740481C1C}">
                <a14:useLocalDpi xmlns:a14="http://schemas.microsoft.com/office/drawing/2010/main" val="0"/>
              </a:ext>
            </a:extLst>
          </a:blip>
          <a:srcRect l="-89960" r="-89960"/>
          <a:stretch>
            <a:fillRect/>
          </a:stretch>
        </p:blipFill>
        <p:spPr>
          <a:xfrm>
            <a:off x="1547812" y="1628777"/>
            <a:ext cx="6996113" cy="4537075"/>
          </a:xfrm>
        </p:spPr>
      </p:pic>
    </p:spTree>
    <p:extLst>
      <p:ext uri="{BB962C8B-B14F-4D97-AF65-F5344CB8AC3E}">
        <p14:creationId xmlns:p14="http://schemas.microsoft.com/office/powerpoint/2010/main" val="2073352205"/>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olo 1"/>
          <p:cNvSpPr>
            <a:spLocks noGrp="1"/>
          </p:cNvSpPr>
          <p:nvPr>
            <p:ph type="title" idx="4294967295"/>
          </p:nvPr>
        </p:nvSpPr>
        <p:spPr/>
        <p:txBody>
          <a:bodyPr/>
          <a:lstStyle/>
          <a:p>
            <a:pPr eaLnBrk="1" hangingPunct="1"/>
            <a:r>
              <a:rPr lang="it-IT" sz="3200">
                <a:latin typeface="Arial" charset="0"/>
              </a:rPr>
              <a:t>Descartes</a:t>
            </a:r>
          </a:p>
        </p:txBody>
      </p:sp>
      <p:sp>
        <p:nvSpPr>
          <p:cNvPr id="47106" name="Segnaposto contenuto 2"/>
          <p:cNvSpPr>
            <a:spLocks noGrp="1"/>
          </p:cNvSpPr>
          <p:nvPr>
            <p:ph idx="4294967295"/>
          </p:nvPr>
        </p:nvSpPr>
        <p:spPr/>
        <p:txBody>
          <a:bodyPr>
            <a:normAutofit lnSpcReduction="10000"/>
          </a:bodyPr>
          <a:lstStyle/>
          <a:p>
            <a:pPr eaLnBrk="1" hangingPunct="1"/>
            <a:r>
              <a:rPr lang="it-IT" sz="2400" i="1" dirty="0" err="1">
                <a:latin typeface="Arial" charset="0"/>
              </a:rPr>
              <a:t>Discours</a:t>
            </a:r>
            <a:r>
              <a:rPr lang="it-IT" sz="2400" i="1" dirty="0">
                <a:latin typeface="Arial" charset="0"/>
              </a:rPr>
              <a:t> de la </a:t>
            </a:r>
            <a:r>
              <a:rPr lang="it-IT" sz="2400" i="1" dirty="0" err="1">
                <a:latin typeface="Arial" charset="0"/>
              </a:rPr>
              <a:t>méthode</a:t>
            </a:r>
            <a:r>
              <a:rPr lang="it-IT" sz="2400" i="1" dirty="0">
                <a:latin typeface="Arial" charset="0"/>
              </a:rPr>
              <a:t>. </a:t>
            </a:r>
            <a:r>
              <a:rPr lang="it-IT" sz="2400" dirty="0" err="1">
                <a:latin typeface="Arial" charset="0"/>
              </a:rPr>
              <a:t>Sous-titré</a:t>
            </a:r>
            <a:r>
              <a:rPr lang="it-IT" sz="2400" dirty="0">
                <a:latin typeface="Arial" charset="0"/>
              </a:rPr>
              <a:t> </a:t>
            </a:r>
            <a:r>
              <a:rPr lang="it-IT" sz="2400" i="1" dirty="0">
                <a:latin typeface="Arial" charset="0"/>
              </a:rPr>
              <a:t>Pour </a:t>
            </a:r>
            <a:r>
              <a:rPr lang="it-IT" sz="2400" i="1" dirty="0" err="1">
                <a:latin typeface="Arial" charset="0"/>
              </a:rPr>
              <a:t>bien</a:t>
            </a:r>
            <a:r>
              <a:rPr lang="it-IT" sz="2400" i="1" dirty="0">
                <a:latin typeface="Arial" charset="0"/>
              </a:rPr>
              <a:t> </a:t>
            </a:r>
            <a:r>
              <a:rPr lang="it-IT" sz="2400" i="1" dirty="0" err="1">
                <a:latin typeface="Arial" charset="0"/>
              </a:rPr>
              <a:t>conduire</a:t>
            </a:r>
            <a:r>
              <a:rPr lang="it-IT" sz="2400" i="1" dirty="0">
                <a:latin typeface="Arial" charset="0"/>
              </a:rPr>
              <a:t> </a:t>
            </a:r>
            <a:r>
              <a:rPr lang="it-IT" sz="2400" b="1" i="1" dirty="0">
                <a:latin typeface="Arial" charset="0"/>
              </a:rPr>
              <a:t>sa </a:t>
            </a:r>
            <a:r>
              <a:rPr lang="it-IT" sz="2400" b="1" i="1" dirty="0" err="1">
                <a:latin typeface="Arial" charset="0"/>
              </a:rPr>
              <a:t>raison</a:t>
            </a:r>
            <a:r>
              <a:rPr lang="it-IT" sz="2400" b="1" i="1" dirty="0">
                <a:latin typeface="Arial" charset="0"/>
              </a:rPr>
              <a:t> </a:t>
            </a:r>
            <a:r>
              <a:rPr lang="it-IT" sz="2400" i="1" dirty="0">
                <a:latin typeface="Arial" charset="0"/>
              </a:rPr>
              <a:t>et </a:t>
            </a:r>
            <a:r>
              <a:rPr lang="it-IT" sz="2400" i="1" dirty="0" err="1">
                <a:latin typeface="Arial" charset="0"/>
              </a:rPr>
              <a:t>chercher</a:t>
            </a:r>
            <a:r>
              <a:rPr lang="it-IT" sz="2400" i="1" dirty="0">
                <a:latin typeface="Arial" charset="0"/>
              </a:rPr>
              <a:t> </a:t>
            </a:r>
            <a:r>
              <a:rPr lang="it-IT" sz="2400" b="1" i="1" dirty="0">
                <a:latin typeface="Arial" charset="0"/>
              </a:rPr>
              <a:t>la </a:t>
            </a:r>
            <a:r>
              <a:rPr lang="it-IT" sz="2400" b="1" i="1" dirty="0" err="1">
                <a:latin typeface="Arial" charset="0"/>
              </a:rPr>
              <a:t>vérité</a:t>
            </a:r>
            <a:r>
              <a:rPr lang="it-IT" sz="2400" b="1" i="1" dirty="0">
                <a:latin typeface="Arial" charset="0"/>
              </a:rPr>
              <a:t> </a:t>
            </a:r>
            <a:r>
              <a:rPr lang="it-IT" sz="2400" b="1" i="1" dirty="0" err="1">
                <a:latin typeface="Arial" charset="0"/>
              </a:rPr>
              <a:t>dans</a:t>
            </a:r>
            <a:r>
              <a:rPr lang="it-IT" sz="2400" b="1" i="1" dirty="0">
                <a:latin typeface="Arial" charset="0"/>
              </a:rPr>
              <a:t> </a:t>
            </a:r>
            <a:r>
              <a:rPr lang="it-IT" sz="2400" b="1" i="1" dirty="0" err="1">
                <a:latin typeface="Arial" charset="0"/>
              </a:rPr>
              <a:t>les</a:t>
            </a:r>
            <a:r>
              <a:rPr lang="it-IT" sz="2400" b="1" i="1" dirty="0">
                <a:latin typeface="Arial" charset="0"/>
              </a:rPr>
              <a:t> </a:t>
            </a:r>
            <a:r>
              <a:rPr lang="it-IT" sz="2400" b="1" i="1" dirty="0" err="1">
                <a:latin typeface="Arial" charset="0"/>
              </a:rPr>
              <a:t>sciences</a:t>
            </a:r>
            <a:endParaRPr lang="it-IT" sz="2400" b="1" i="1" dirty="0">
              <a:latin typeface="Arial" charset="0"/>
            </a:endParaRPr>
          </a:p>
          <a:p>
            <a:pPr algn="dist" eaLnBrk="1" hangingPunct="1"/>
            <a:r>
              <a:rPr lang="fr-FR" sz="2400" dirty="0">
                <a:latin typeface="Arial" charset="0"/>
              </a:rPr>
              <a:t>Pour moi, je n’ai jamais présumé que mon </a:t>
            </a:r>
            <a:r>
              <a:rPr lang="fr-FR" sz="2400" dirty="0">
                <a:solidFill>
                  <a:srgbClr val="000000"/>
                </a:solidFill>
                <a:latin typeface="Arial" charset="0"/>
              </a:rPr>
              <a:t>esprit fût en rien plus parfait que ceux du commun ; même j’ai souvent souhaité d’avoir la pensée aussi prompte, ou l’imagination aussi nette et distincte ou la mémoire aussi ample ou aussi présente, que quelques autres. Et je ne sache point de qualités que celles-ci qui servent à la perfection de l’esprit ; car </a:t>
            </a:r>
            <a:r>
              <a:rPr lang="fr-FR" sz="2400" b="1" dirty="0">
                <a:solidFill>
                  <a:srgbClr val="000000"/>
                </a:solidFill>
                <a:latin typeface="Arial" charset="0"/>
              </a:rPr>
              <a:t>pour la raison</a:t>
            </a:r>
            <a:r>
              <a:rPr lang="fr-FR" sz="2400" dirty="0">
                <a:solidFill>
                  <a:srgbClr val="000000"/>
                </a:solidFill>
                <a:latin typeface="Arial" charset="0"/>
              </a:rPr>
              <a:t>, ou le sens, d’autant qu’elle est la seule chose qui nous rend hommes </a:t>
            </a:r>
            <a:r>
              <a:rPr lang="fr-FR" sz="2400" b="1" dirty="0">
                <a:solidFill>
                  <a:srgbClr val="000000"/>
                </a:solidFill>
                <a:latin typeface="Arial" charset="0"/>
              </a:rPr>
              <a:t>et nous distingue des bêtes</a:t>
            </a:r>
            <a:r>
              <a:rPr lang="fr-FR" sz="2400" dirty="0">
                <a:solidFill>
                  <a:srgbClr val="000000"/>
                </a:solidFill>
                <a:latin typeface="Arial" charset="0"/>
              </a:rPr>
              <a:t>, je veux croire qu’elle est tout entière en un chacun</a:t>
            </a:r>
            <a:r>
              <a:rPr lang="it-IT" sz="2400" dirty="0">
                <a:solidFill>
                  <a:srgbClr val="000000"/>
                </a:solidFill>
                <a:latin typeface="Arial" charset="0"/>
              </a:rPr>
              <a:t>.</a:t>
            </a:r>
          </a:p>
          <a:p>
            <a:pPr algn="dist" eaLnBrk="1" hangingPunct="1"/>
            <a:endParaRPr lang="it-IT" sz="2400" dirty="0">
              <a:solidFill>
                <a:srgbClr val="000000"/>
              </a:solidFill>
              <a:latin typeface="Arial" charset="0"/>
            </a:endParaRPr>
          </a:p>
        </p:txBody>
      </p:sp>
    </p:spTree>
    <p:extLst>
      <p:ext uri="{BB962C8B-B14F-4D97-AF65-F5344CB8AC3E}">
        <p14:creationId xmlns:p14="http://schemas.microsoft.com/office/powerpoint/2010/main" val="723529617"/>
      </p:ext>
    </p:extLst>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Titolo 1"/>
          <p:cNvSpPr>
            <a:spLocks noGrp="1"/>
          </p:cNvSpPr>
          <p:nvPr>
            <p:ph type="title"/>
          </p:nvPr>
        </p:nvSpPr>
        <p:spPr/>
        <p:txBody>
          <a:bodyPr/>
          <a:lstStyle/>
          <a:p>
            <a:r>
              <a:rPr lang="fr-FR" sz="2800" dirty="0">
                <a:latin typeface="Arial" charset="0"/>
              </a:rPr>
              <a:t>Bernard Le </a:t>
            </a:r>
            <a:r>
              <a:rPr lang="fr-FR" sz="2800" dirty="0" err="1">
                <a:latin typeface="Arial" charset="0"/>
              </a:rPr>
              <a:t>Bouyer</a:t>
            </a:r>
            <a:r>
              <a:rPr lang="fr-FR" sz="2800" dirty="0">
                <a:latin typeface="Arial" charset="0"/>
              </a:rPr>
              <a:t> de Fontenelle 1686</a:t>
            </a:r>
            <a:br>
              <a:rPr lang="fr-FR" sz="2800" dirty="0">
                <a:latin typeface="Arial" charset="0"/>
              </a:rPr>
            </a:br>
            <a:r>
              <a:rPr lang="fr-FR" sz="2800" dirty="0">
                <a:latin typeface="Arial" charset="0"/>
              </a:rPr>
              <a:t>la vulgarisation des sciences</a:t>
            </a:r>
            <a:endParaRPr lang="it-IT" sz="2800" dirty="0">
              <a:latin typeface="Arial" charset="0"/>
            </a:endParaRPr>
          </a:p>
        </p:txBody>
      </p:sp>
      <p:pic>
        <p:nvPicPr>
          <p:cNvPr id="95234" name="Segnaposto contenuto 3" descr="page1-200px-Fontenelle_-_Entretiens_sur_la_pluralité_des_mondes.djvu.jpg"/>
          <p:cNvPicPr>
            <a:picLocks noGrp="1" noChangeAspect="1"/>
          </p:cNvPicPr>
          <p:nvPr>
            <p:ph idx="1"/>
          </p:nvPr>
        </p:nvPicPr>
        <p:blipFill>
          <a:blip r:embed="rId2" cstate="print">
            <a:extLst>
              <a:ext uri="{28A0092B-C50C-407E-A947-70E740481C1C}">
                <a14:useLocalDpi xmlns:a14="http://schemas.microsoft.com/office/drawing/2010/main" val="0"/>
              </a:ext>
            </a:extLst>
          </a:blip>
          <a:srcRect l="-107617" r="-107617"/>
          <a:stretch>
            <a:fillRect/>
          </a:stretch>
        </p:blipFill>
        <p:spPr/>
      </p:pic>
    </p:spTree>
    <p:extLst>
      <p:ext uri="{BB962C8B-B14F-4D97-AF65-F5344CB8AC3E}">
        <p14:creationId xmlns:p14="http://schemas.microsoft.com/office/powerpoint/2010/main" val="454640638"/>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Titolo 1"/>
          <p:cNvSpPr>
            <a:spLocks noGrp="1"/>
          </p:cNvSpPr>
          <p:nvPr>
            <p:ph type="title"/>
          </p:nvPr>
        </p:nvSpPr>
        <p:spPr/>
        <p:txBody>
          <a:bodyPr/>
          <a:lstStyle/>
          <a:p>
            <a:r>
              <a:rPr lang="it-IT" sz="2800">
                <a:latin typeface="Arial" charset="0"/>
              </a:rPr>
              <a:t>Discours de vulgarisation scientifique en français</a:t>
            </a:r>
          </a:p>
        </p:txBody>
      </p:sp>
      <p:sp>
        <p:nvSpPr>
          <p:cNvPr id="96258" name="Segnaposto contenuto 2"/>
          <p:cNvSpPr>
            <a:spLocks noGrp="1"/>
          </p:cNvSpPr>
          <p:nvPr>
            <p:ph idx="1"/>
          </p:nvPr>
        </p:nvSpPr>
        <p:spPr/>
        <p:txBody>
          <a:bodyPr/>
          <a:lstStyle/>
          <a:p>
            <a:r>
              <a:rPr lang="it-IT" sz="2400" i="1" dirty="0" err="1">
                <a:latin typeface="Arial" charset="0"/>
              </a:rPr>
              <a:t>Entretien</a:t>
            </a:r>
            <a:r>
              <a:rPr lang="it-IT" sz="2400" i="1" dirty="0">
                <a:latin typeface="Arial" charset="0"/>
              </a:rPr>
              <a:t> </a:t>
            </a:r>
            <a:r>
              <a:rPr lang="it-IT" sz="2400" i="1" dirty="0" err="1">
                <a:latin typeface="Arial" charset="0"/>
              </a:rPr>
              <a:t>sur</a:t>
            </a:r>
            <a:r>
              <a:rPr lang="it-IT" sz="2400" i="1" dirty="0">
                <a:latin typeface="Arial" charset="0"/>
              </a:rPr>
              <a:t> la </a:t>
            </a:r>
            <a:r>
              <a:rPr lang="it-IT" sz="2400" i="1" dirty="0" err="1">
                <a:latin typeface="Arial" charset="0"/>
              </a:rPr>
              <a:t>pluralité</a:t>
            </a:r>
            <a:r>
              <a:rPr lang="it-IT" sz="2400" i="1" dirty="0">
                <a:latin typeface="Arial" charset="0"/>
              </a:rPr>
              <a:t> </a:t>
            </a:r>
            <a:r>
              <a:rPr lang="it-IT" sz="2400" i="1" dirty="0" err="1">
                <a:latin typeface="Arial" charset="0"/>
              </a:rPr>
              <a:t>des</a:t>
            </a:r>
            <a:r>
              <a:rPr lang="it-IT" sz="2400" i="1" dirty="0">
                <a:latin typeface="Arial" charset="0"/>
              </a:rPr>
              <a:t> </a:t>
            </a:r>
            <a:r>
              <a:rPr lang="it-IT" sz="2400" i="1" dirty="0" err="1">
                <a:latin typeface="Arial" charset="0"/>
              </a:rPr>
              <a:t>mondes</a:t>
            </a:r>
            <a:endParaRPr lang="it-IT" sz="2400" i="1" dirty="0">
              <a:latin typeface="Arial" charset="0"/>
            </a:endParaRPr>
          </a:p>
          <a:p>
            <a:pPr algn="just"/>
            <a:r>
              <a:rPr lang="fr-FR" sz="2400" dirty="0">
                <a:latin typeface="Arial" charset="0"/>
              </a:rPr>
              <a:t>Fontenelle est considéré aujourd’hui en France le premier vulgarisateur scientifique par lequel il dévoilait aux profanes le monde du ciel et de ses étoiles à travers un dialogue imaginé entre un savant et une marquise</a:t>
            </a:r>
            <a:r>
              <a:rPr lang="fr-FR" sz="2400" dirty="0" smtClean="0">
                <a:latin typeface="Arial" charset="0"/>
              </a:rPr>
              <a:t>.</a:t>
            </a:r>
          </a:p>
          <a:p>
            <a:pPr algn="just"/>
            <a:endParaRPr lang="fr-FR" sz="2400" dirty="0">
              <a:latin typeface="Arial" charset="0"/>
            </a:endParaRPr>
          </a:p>
        </p:txBody>
      </p:sp>
    </p:spTree>
    <p:extLst>
      <p:ext uri="{BB962C8B-B14F-4D97-AF65-F5344CB8AC3E}">
        <p14:creationId xmlns:p14="http://schemas.microsoft.com/office/powerpoint/2010/main" val="145533396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Convention </a:t>
            </a:r>
            <a:r>
              <a:rPr lang="it-IT" sz="2800" dirty="0" err="1"/>
              <a:t>Citoyenne</a:t>
            </a:r>
            <a:r>
              <a:rPr lang="it-IT" sz="2800" dirty="0"/>
              <a:t> pour le </a:t>
            </a:r>
            <a:r>
              <a:rPr lang="it-IT" sz="2800" dirty="0" err="1"/>
              <a:t>Climat</a:t>
            </a:r>
            <a:endParaRPr lang="fr-CA" sz="2800" dirty="0"/>
          </a:p>
        </p:txBody>
      </p:sp>
      <p:sp>
        <p:nvSpPr>
          <p:cNvPr id="3" name="Segnaposto contenuto 2"/>
          <p:cNvSpPr>
            <a:spLocks noGrp="1"/>
          </p:cNvSpPr>
          <p:nvPr>
            <p:ph idx="1"/>
          </p:nvPr>
        </p:nvSpPr>
        <p:spPr/>
        <p:txBody>
          <a:bodyPr>
            <a:normAutofit/>
          </a:bodyPr>
          <a:lstStyle/>
          <a:p>
            <a:pPr algn="just"/>
            <a:r>
              <a:rPr lang="it-IT" sz="2400" dirty="0"/>
              <a:t>La Convention </a:t>
            </a:r>
            <a:r>
              <a:rPr lang="it-IT" sz="2400" dirty="0" err="1"/>
              <a:t>Citoyenne</a:t>
            </a:r>
            <a:r>
              <a:rPr lang="it-IT" sz="2400" dirty="0"/>
              <a:t> pour le </a:t>
            </a:r>
            <a:r>
              <a:rPr lang="it-IT" sz="2400" dirty="0" err="1"/>
              <a:t>Climat</a:t>
            </a:r>
            <a:r>
              <a:rPr lang="it-IT" sz="2400" dirty="0"/>
              <a:t>, </a:t>
            </a:r>
            <a:r>
              <a:rPr lang="it-IT" sz="2400" dirty="0" err="1"/>
              <a:t>expérience</a:t>
            </a:r>
            <a:r>
              <a:rPr lang="it-IT" sz="2400" dirty="0"/>
              <a:t> </a:t>
            </a:r>
            <a:r>
              <a:rPr lang="it-IT" sz="2400" dirty="0" err="1"/>
              <a:t>démocratique</a:t>
            </a:r>
            <a:r>
              <a:rPr lang="it-IT" sz="2400" dirty="0"/>
              <a:t> </a:t>
            </a:r>
            <a:r>
              <a:rPr lang="it-IT" sz="2400" dirty="0" err="1"/>
              <a:t>inédite</a:t>
            </a:r>
            <a:r>
              <a:rPr lang="it-IT" sz="2400" dirty="0"/>
              <a:t> en France, a pour </a:t>
            </a:r>
            <a:r>
              <a:rPr lang="it-IT" sz="2400" dirty="0" err="1"/>
              <a:t>vocation</a:t>
            </a:r>
            <a:r>
              <a:rPr lang="it-IT" sz="2400" dirty="0"/>
              <a:t> de </a:t>
            </a:r>
            <a:r>
              <a:rPr lang="it-IT" sz="2400" dirty="0" err="1"/>
              <a:t>donner</a:t>
            </a:r>
            <a:r>
              <a:rPr lang="it-IT" sz="2400" dirty="0"/>
              <a:t> la parole </a:t>
            </a:r>
            <a:r>
              <a:rPr lang="it-IT" sz="2400" dirty="0" err="1"/>
              <a:t>aux</a:t>
            </a:r>
            <a:r>
              <a:rPr lang="it-IT" sz="2400" dirty="0"/>
              <a:t> </a:t>
            </a:r>
            <a:r>
              <a:rPr lang="it-IT" sz="2400" dirty="0" err="1"/>
              <a:t>citoyens</a:t>
            </a:r>
            <a:r>
              <a:rPr lang="it-IT" sz="2400" dirty="0"/>
              <a:t> et </a:t>
            </a:r>
            <a:r>
              <a:rPr lang="it-IT" sz="2400" dirty="0" err="1"/>
              <a:t>citoyennes</a:t>
            </a:r>
            <a:r>
              <a:rPr lang="it-IT" sz="2400" dirty="0"/>
              <a:t> pour </a:t>
            </a:r>
            <a:r>
              <a:rPr lang="it-IT" sz="2400" dirty="0" err="1"/>
              <a:t>accélérer</a:t>
            </a:r>
            <a:r>
              <a:rPr lang="it-IT" sz="2400" dirty="0"/>
              <a:t> la </a:t>
            </a:r>
            <a:r>
              <a:rPr lang="it-IT" sz="2400" dirty="0" err="1"/>
              <a:t>lutte</a:t>
            </a:r>
            <a:r>
              <a:rPr lang="it-IT" sz="2400" dirty="0"/>
              <a:t> </a:t>
            </a:r>
            <a:r>
              <a:rPr lang="it-IT" sz="2400" dirty="0" err="1"/>
              <a:t>contre</a:t>
            </a:r>
            <a:r>
              <a:rPr lang="it-IT" sz="2400" dirty="0"/>
              <a:t> le </a:t>
            </a:r>
            <a:r>
              <a:rPr lang="it-IT" sz="2400" dirty="0" err="1"/>
              <a:t>changement</a:t>
            </a:r>
            <a:r>
              <a:rPr lang="it-IT" sz="2400" dirty="0"/>
              <a:t> </a:t>
            </a:r>
            <a:r>
              <a:rPr lang="it-IT" sz="2400" dirty="0" err="1"/>
              <a:t>climatique</a:t>
            </a:r>
            <a:r>
              <a:rPr lang="it-IT" sz="2400" dirty="0"/>
              <a:t>. </a:t>
            </a:r>
            <a:r>
              <a:rPr lang="it-IT" sz="2400" b="1" dirty="0"/>
              <a:t>Elle a pour </a:t>
            </a:r>
            <a:r>
              <a:rPr lang="it-IT" sz="2400" b="1" dirty="0" err="1"/>
              <a:t>mandat</a:t>
            </a:r>
            <a:r>
              <a:rPr lang="it-IT" sz="2400" b="1" dirty="0"/>
              <a:t> de </a:t>
            </a:r>
            <a:r>
              <a:rPr lang="it-IT" sz="2400" b="1" dirty="0" err="1"/>
              <a:t>définir</a:t>
            </a:r>
            <a:r>
              <a:rPr lang="it-IT" sz="2400" b="1" dirty="0"/>
              <a:t> une </a:t>
            </a:r>
            <a:r>
              <a:rPr lang="it-IT" sz="2400" b="1" dirty="0" err="1"/>
              <a:t>série</a:t>
            </a:r>
            <a:r>
              <a:rPr lang="it-IT" sz="2400" b="1" dirty="0"/>
              <a:t> de </a:t>
            </a:r>
            <a:r>
              <a:rPr lang="it-IT" sz="2400" b="1" dirty="0" err="1"/>
              <a:t>mesures</a:t>
            </a:r>
            <a:r>
              <a:rPr lang="it-IT" sz="2400" b="1" dirty="0"/>
              <a:t> </a:t>
            </a:r>
            <a:r>
              <a:rPr lang="it-IT" sz="2400" b="1" dirty="0" err="1"/>
              <a:t>permettant</a:t>
            </a:r>
            <a:r>
              <a:rPr lang="it-IT" sz="2400" b="1" dirty="0"/>
              <a:t> d’</a:t>
            </a:r>
            <a:r>
              <a:rPr lang="it-IT" sz="2400" b="1" dirty="0" err="1"/>
              <a:t>atteindre</a:t>
            </a:r>
            <a:r>
              <a:rPr lang="it-IT" sz="2400" b="1" dirty="0"/>
              <a:t> une </a:t>
            </a:r>
            <a:r>
              <a:rPr lang="it-IT" sz="2400" b="1" dirty="0" err="1"/>
              <a:t>baisse</a:t>
            </a:r>
            <a:r>
              <a:rPr lang="it-IT" sz="2400" b="1" dirty="0"/>
              <a:t> d’</a:t>
            </a:r>
            <a:r>
              <a:rPr lang="it-IT" sz="2400" b="1" dirty="0" err="1"/>
              <a:t>au</a:t>
            </a:r>
            <a:r>
              <a:rPr lang="it-IT" sz="2400" b="1" dirty="0"/>
              <a:t> </a:t>
            </a:r>
            <a:r>
              <a:rPr lang="it-IT" sz="2400" b="1" dirty="0" err="1"/>
              <a:t>moins</a:t>
            </a:r>
            <a:r>
              <a:rPr lang="it-IT" sz="2400" b="1" dirty="0"/>
              <a:t> 40 % </a:t>
            </a:r>
            <a:r>
              <a:rPr lang="it-IT" sz="2400" b="1" dirty="0" err="1"/>
              <a:t>des</a:t>
            </a:r>
            <a:r>
              <a:rPr lang="it-IT" sz="2400" b="1" dirty="0"/>
              <a:t> </a:t>
            </a:r>
            <a:r>
              <a:rPr lang="it-IT" sz="2400" b="1" dirty="0" err="1"/>
              <a:t>émissions</a:t>
            </a:r>
            <a:r>
              <a:rPr lang="it-IT" sz="2400" b="1" dirty="0"/>
              <a:t> de </a:t>
            </a:r>
            <a:r>
              <a:rPr lang="it-IT" sz="2400" b="1" dirty="0" err="1"/>
              <a:t>gaz</a:t>
            </a:r>
            <a:r>
              <a:rPr lang="it-IT" sz="2400" b="1" dirty="0"/>
              <a:t> à </a:t>
            </a:r>
            <a:r>
              <a:rPr lang="it-IT" sz="2400" b="1" dirty="0" err="1"/>
              <a:t>effet</a:t>
            </a:r>
            <a:r>
              <a:rPr lang="it-IT" sz="2400" b="1" dirty="0"/>
              <a:t> de serre d’</a:t>
            </a:r>
            <a:r>
              <a:rPr lang="it-IT" sz="2400" b="1" dirty="0" err="1"/>
              <a:t>ici</a:t>
            </a:r>
            <a:r>
              <a:rPr lang="it-IT" sz="2400" b="1" dirty="0"/>
              <a:t> 2030 (par </a:t>
            </a:r>
            <a:r>
              <a:rPr lang="it-IT" sz="2400" b="1" dirty="0" err="1"/>
              <a:t>rapport</a:t>
            </a:r>
            <a:r>
              <a:rPr lang="it-IT" sz="2400" b="1" dirty="0"/>
              <a:t> à 1990) </a:t>
            </a:r>
            <a:r>
              <a:rPr lang="it-IT" sz="2400" b="1" dirty="0" err="1"/>
              <a:t>dans</a:t>
            </a:r>
            <a:r>
              <a:rPr lang="it-IT" sz="2400" b="1" dirty="0"/>
              <a:t> un esprit de </a:t>
            </a:r>
            <a:r>
              <a:rPr lang="it-IT" sz="2400" b="1" dirty="0" err="1"/>
              <a:t>justice</a:t>
            </a:r>
            <a:r>
              <a:rPr lang="it-IT" sz="2400" b="1" dirty="0"/>
              <a:t> sociale.</a:t>
            </a:r>
            <a:endParaRPr lang="it-IT" sz="2400" dirty="0"/>
          </a:p>
          <a:p>
            <a:pPr algn="just"/>
            <a:r>
              <a:rPr lang="it-IT" sz="2400" dirty="0" err="1"/>
              <a:t>Décidée</a:t>
            </a:r>
            <a:r>
              <a:rPr lang="it-IT" sz="2400" dirty="0"/>
              <a:t> par le </a:t>
            </a:r>
            <a:r>
              <a:rPr lang="it-IT" sz="2400" dirty="0" err="1"/>
              <a:t>Président</a:t>
            </a:r>
            <a:r>
              <a:rPr lang="it-IT" sz="2400" dirty="0"/>
              <a:t> de la </a:t>
            </a:r>
            <a:r>
              <a:rPr lang="it-IT" sz="2400" dirty="0" err="1"/>
              <a:t>République</a:t>
            </a:r>
            <a:r>
              <a:rPr lang="it-IT" sz="2400" dirty="0"/>
              <a:t>, elle </a:t>
            </a:r>
            <a:r>
              <a:rPr lang="it-IT" sz="2400" dirty="0" err="1"/>
              <a:t>réunit</a:t>
            </a:r>
            <a:r>
              <a:rPr lang="it-IT" sz="2400" dirty="0"/>
              <a:t> cent </a:t>
            </a:r>
            <a:r>
              <a:rPr lang="it-IT" sz="2400" dirty="0" err="1"/>
              <a:t>cinquante</a:t>
            </a:r>
            <a:r>
              <a:rPr lang="it-IT" sz="2400" dirty="0"/>
              <a:t> </a:t>
            </a:r>
            <a:r>
              <a:rPr lang="it-IT" sz="2400" dirty="0" err="1"/>
              <a:t>personnes</a:t>
            </a:r>
            <a:r>
              <a:rPr lang="it-IT" sz="2400" dirty="0"/>
              <a:t>, </a:t>
            </a:r>
            <a:r>
              <a:rPr lang="it-IT" sz="2400" b="1" dirty="0" err="1"/>
              <a:t>toutes</a:t>
            </a:r>
            <a:r>
              <a:rPr lang="it-IT" sz="2400" b="1" dirty="0"/>
              <a:t> </a:t>
            </a:r>
            <a:r>
              <a:rPr lang="it-IT" sz="2400" b="1" dirty="0" err="1"/>
              <a:t>tirées</a:t>
            </a:r>
            <a:r>
              <a:rPr lang="it-IT" sz="2400" b="1" dirty="0"/>
              <a:t> </a:t>
            </a:r>
            <a:r>
              <a:rPr lang="it-IT" sz="2400" b="1" dirty="0" err="1"/>
              <a:t>au</a:t>
            </a:r>
            <a:r>
              <a:rPr lang="it-IT" sz="2400" b="1" dirty="0"/>
              <a:t> </a:t>
            </a:r>
            <a:r>
              <a:rPr lang="it-IT" sz="2400" b="1" dirty="0" err="1"/>
              <a:t>sort</a:t>
            </a:r>
            <a:r>
              <a:rPr lang="it-IT" sz="2400" b="1" dirty="0"/>
              <a:t> </a:t>
            </a:r>
            <a:r>
              <a:rPr lang="it-IT" sz="2400" dirty="0"/>
              <a:t>; elle illustre la </a:t>
            </a:r>
            <a:r>
              <a:rPr lang="it-IT" sz="2400" dirty="0" err="1"/>
              <a:t>diversité</a:t>
            </a:r>
            <a:r>
              <a:rPr lang="it-IT" sz="2400" dirty="0"/>
              <a:t> de la </a:t>
            </a:r>
            <a:r>
              <a:rPr lang="it-IT" sz="2400" dirty="0" err="1"/>
              <a:t>société</a:t>
            </a:r>
            <a:r>
              <a:rPr lang="it-IT" sz="2400" dirty="0"/>
              <a:t> </a:t>
            </a:r>
            <a:r>
              <a:rPr lang="it-IT" sz="2400" dirty="0" err="1"/>
              <a:t>française</a:t>
            </a:r>
            <a:r>
              <a:rPr lang="it-IT" sz="2400" dirty="0"/>
              <a:t>.</a:t>
            </a:r>
          </a:p>
          <a:p>
            <a:endParaRPr lang="fr-CA" sz="2400" dirty="0"/>
          </a:p>
        </p:txBody>
      </p:sp>
    </p:spTree>
    <p:extLst>
      <p:ext uri="{BB962C8B-B14F-4D97-AF65-F5344CB8AC3E}">
        <p14:creationId xmlns:p14="http://schemas.microsoft.com/office/powerpoint/2010/main" val="3736080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400" dirty="0" smtClean="0"/>
              <a:t/>
            </a:r>
            <a:br>
              <a:rPr lang="it-IT" sz="2400" dirty="0" smtClean="0"/>
            </a:br>
            <a:r>
              <a:rPr lang="it-IT" sz="2400" dirty="0" smtClean="0"/>
              <a:t>Convention </a:t>
            </a:r>
            <a:r>
              <a:rPr lang="it-IT" sz="2400" dirty="0" err="1"/>
              <a:t>Citoyenne</a:t>
            </a:r>
            <a:r>
              <a:rPr lang="it-IT" sz="2400" dirty="0"/>
              <a:t> pour le </a:t>
            </a:r>
            <a:r>
              <a:rPr lang="it-IT" sz="2400" dirty="0" err="1" smtClean="0"/>
              <a:t>Climat</a:t>
            </a:r>
            <a:r>
              <a:rPr lang="it-IT" sz="2400" dirty="0" smtClean="0"/>
              <a:t/>
            </a:r>
            <a:br>
              <a:rPr lang="it-IT" sz="2400" dirty="0" smtClean="0"/>
            </a:br>
            <a:r>
              <a:rPr lang="it-IT" sz="2400" b="1" dirty="0" smtClean="0"/>
              <a:t>Un </a:t>
            </a:r>
            <a:r>
              <a:rPr lang="it-IT" sz="2400" b="1" dirty="0" err="1"/>
              <a:t>échantillon</a:t>
            </a:r>
            <a:r>
              <a:rPr lang="it-IT" sz="2400" b="1" dirty="0"/>
              <a:t> </a:t>
            </a:r>
            <a:r>
              <a:rPr lang="it-IT" sz="2400" b="1" dirty="0" err="1"/>
              <a:t>représentatif</a:t>
            </a:r>
            <a:r>
              <a:rPr lang="it-IT" sz="2400" b="1" dirty="0"/>
              <a:t> </a:t>
            </a:r>
            <a:r>
              <a:rPr lang="it-IT" sz="2400" dirty="0"/>
              <a:t>de la </a:t>
            </a:r>
            <a:r>
              <a:rPr lang="it-IT" sz="2400" dirty="0" err="1"/>
              <a:t>population</a:t>
            </a:r>
            <a:r>
              <a:rPr lang="it-IT" sz="2400" dirty="0"/>
              <a:t> </a:t>
            </a:r>
            <a:r>
              <a:rPr lang="it-IT" sz="2400" dirty="0" err="1"/>
              <a:t>française</a:t>
            </a:r>
            <a:r>
              <a:rPr lang="it-IT" sz="2400" dirty="0"/>
              <a:t/>
            </a:r>
            <a:br>
              <a:rPr lang="it-IT" sz="2400" dirty="0"/>
            </a:br>
            <a:endParaRPr lang="fr-CA" sz="2400" dirty="0"/>
          </a:p>
        </p:txBody>
      </p:sp>
      <p:sp>
        <p:nvSpPr>
          <p:cNvPr id="3" name="Segnaposto contenuto 2"/>
          <p:cNvSpPr>
            <a:spLocks noGrp="1"/>
          </p:cNvSpPr>
          <p:nvPr>
            <p:ph idx="1"/>
          </p:nvPr>
        </p:nvSpPr>
        <p:spPr/>
        <p:txBody>
          <a:bodyPr>
            <a:noAutofit/>
          </a:bodyPr>
          <a:lstStyle/>
          <a:p>
            <a:r>
              <a:rPr lang="it-IT" sz="2000" b="1" dirty="0" smtClean="0"/>
              <a:t>le </a:t>
            </a:r>
            <a:r>
              <a:rPr lang="it-IT" sz="2000" b="1" dirty="0" err="1"/>
              <a:t>sexe</a:t>
            </a:r>
            <a:r>
              <a:rPr lang="it-IT" sz="2000" b="1" dirty="0"/>
              <a:t> : </a:t>
            </a:r>
            <a:r>
              <a:rPr lang="it-IT" sz="2000" dirty="0" err="1"/>
              <a:t>conformément</a:t>
            </a:r>
            <a:r>
              <a:rPr lang="it-IT" sz="2000" dirty="0"/>
              <a:t> à la </a:t>
            </a:r>
            <a:r>
              <a:rPr lang="it-IT" sz="2000" dirty="0" err="1"/>
              <a:t>réalité</a:t>
            </a:r>
            <a:r>
              <a:rPr lang="it-IT" sz="2000" dirty="0"/>
              <a:t> de la </a:t>
            </a:r>
            <a:r>
              <a:rPr lang="it-IT" sz="2000" dirty="0" err="1"/>
              <a:t>société</a:t>
            </a:r>
            <a:r>
              <a:rPr lang="it-IT" sz="2000" dirty="0"/>
              <a:t> </a:t>
            </a:r>
            <a:r>
              <a:rPr lang="it-IT" sz="2000" dirty="0" err="1"/>
              <a:t>française</a:t>
            </a:r>
            <a:r>
              <a:rPr lang="it-IT" sz="2000" dirty="0"/>
              <a:t>, la Convention est </a:t>
            </a:r>
            <a:r>
              <a:rPr lang="it-IT" sz="2000" dirty="0" err="1"/>
              <a:t>composée</a:t>
            </a:r>
            <a:r>
              <a:rPr lang="it-IT" sz="2000" dirty="0"/>
              <a:t> à 51 % de femmes et à 49 % d’</a:t>
            </a:r>
            <a:r>
              <a:rPr lang="it-IT" sz="2000" dirty="0" err="1"/>
              <a:t>hommes</a:t>
            </a:r>
            <a:endParaRPr lang="it-IT" sz="2000" dirty="0"/>
          </a:p>
          <a:p>
            <a:r>
              <a:rPr lang="it-IT" sz="2000" b="1" dirty="0"/>
              <a:t>l’</a:t>
            </a:r>
            <a:r>
              <a:rPr lang="it-IT" sz="2000" b="1" dirty="0" err="1"/>
              <a:t>âge</a:t>
            </a:r>
            <a:r>
              <a:rPr lang="it-IT" sz="2000" b="1" dirty="0"/>
              <a:t> :</a:t>
            </a:r>
            <a:r>
              <a:rPr lang="it-IT" sz="2000" dirty="0"/>
              <a:t> 6 </a:t>
            </a:r>
            <a:r>
              <a:rPr lang="it-IT" sz="2000" dirty="0" err="1"/>
              <a:t>tranches</a:t>
            </a:r>
            <a:r>
              <a:rPr lang="it-IT" sz="2000" dirty="0"/>
              <a:t> d’</a:t>
            </a:r>
            <a:r>
              <a:rPr lang="it-IT" sz="2000" dirty="0" err="1"/>
              <a:t>âge</a:t>
            </a:r>
            <a:r>
              <a:rPr lang="it-IT" sz="2000" dirty="0"/>
              <a:t>, </a:t>
            </a:r>
            <a:r>
              <a:rPr lang="it-IT" sz="2000" dirty="0" err="1"/>
              <a:t>proportionnelles</a:t>
            </a:r>
            <a:r>
              <a:rPr lang="it-IT" sz="2000" dirty="0"/>
              <a:t> à la </a:t>
            </a:r>
            <a:r>
              <a:rPr lang="it-IT" sz="2000" dirty="0" err="1"/>
              <a:t>pyramide</a:t>
            </a:r>
            <a:r>
              <a:rPr lang="it-IT" sz="2000" dirty="0"/>
              <a:t> </a:t>
            </a:r>
            <a:r>
              <a:rPr lang="it-IT" sz="2000" dirty="0" err="1"/>
              <a:t>des</a:t>
            </a:r>
            <a:r>
              <a:rPr lang="it-IT" sz="2000" dirty="0"/>
              <a:t> </a:t>
            </a:r>
            <a:r>
              <a:rPr lang="it-IT" sz="2000" dirty="0" err="1"/>
              <a:t>âges</a:t>
            </a:r>
            <a:r>
              <a:rPr lang="it-IT" sz="2000" dirty="0"/>
              <a:t> à partir de 16 </a:t>
            </a:r>
            <a:r>
              <a:rPr lang="it-IT" sz="2000" dirty="0" err="1"/>
              <a:t>ans</a:t>
            </a:r>
            <a:r>
              <a:rPr lang="it-IT" sz="2000" dirty="0"/>
              <a:t>, </a:t>
            </a:r>
            <a:r>
              <a:rPr lang="it-IT" sz="2000" dirty="0" err="1"/>
              <a:t>ont</a:t>
            </a:r>
            <a:r>
              <a:rPr lang="it-IT" sz="2000" dirty="0"/>
              <a:t> </a:t>
            </a:r>
            <a:r>
              <a:rPr lang="it-IT" sz="2000" dirty="0" err="1"/>
              <a:t>été</a:t>
            </a:r>
            <a:r>
              <a:rPr lang="it-IT" sz="2000" dirty="0"/>
              <a:t> </a:t>
            </a:r>
            <a:r>
              <a:rPr lang="it-IT" sz="2000" dirty="0" err="1"/>
              <a:t>définies</a:t>
            </a:r>
            <a:r>
              <a:rPr lang="it-IT" sz="2000" dirty="0"/>
              <a:t>.</a:t>
            </a:r>
          </a:p>
          <a:p>
            <a:r>
              <a:rPr lang="it-IT" sz="2000" b="1" dirty="0"/>
              <a:t>le </a:t>
            </a:r>
            <a:r>
              <a:rPr lang="it-IT" sz="2000" b="1" dirty="0" err="1"/>
              <a:t>niveau</a:t>
            </a:r>
            <a:r>
              <a:rPr lang="it-IT" sz="2000" b="1" dirty="0"/>
              <a:t> de </a:t>
            </a:r>
            <a:r>
              <a:rPr lang="it-IT" sz="2000" b="1" dirty="0" err="1"/>
              <a:t>diplôme</a:t>
            </a:r>
            <a:r>
              <a:rPr lang="it-IT" sz="2000" b="1" dirty="0"/>
              <a:t> :</a:t>
            </a:r>
            <a:r>
              <a:rPr lang="it-IT" sz="2000" dirty="0"/>
              <a:t> 6 </a:t>
            </a:r>
            <a:r>
              <a:rPr lang="it-IT" sz="2000" dirty="0" err="1"/>
              <a:t>niveaux</a:t>
            </a:r>
            <a:r>
              <a:rPr lang="it-IT" sz="2000" dirty="0"/>
              <a:t> </a:t>
            </a:r>
            <a:r>
              <a:rPr lang="it-IT" sz="2000" dirty="0" err="1"/>
              <a:t>ont</a:t>
            </a:r>
            <a:r>
              <a:rPr lang="it-IT" sz="2000" dirty="0"/>
              <a:t> </a:t>
            </a:r>
            <a:r>
              <a:rPr lang="it-IT" sz="2000" dirty="0" err="1"/>
              <a:t>été</a:t>
            </a:r>
            <a:r>
              <a:rPr lang="it-IT" sz="2000" dirty="0"/>
              <a:t> </a:t>
            </a:r>
            <a:r>
              <a:rPr lang="it-IT" sz="2000" dirty="0" err="1"/>
              <a:t>retenus</a:t>
            </a:r>
            <a:r>
              <a:rPr lang="it-IT" sz="2000" dirty="0"/>
              <a:t>, </a:t>
            </a:r>
            <a:r>
              <a:rPr lang="it-IT" sz="2000" dirty="0" err="1"/>
              <a:t>afin</a:t>
            </a:r>
            <a:r>
              <a:rPr lang="it-IT" sz="2000" dirty="0"/>
              <a:t> de </a:t>
            </a:r>
            <a:r>
              <a:rPr lang="it-IT" sz="2000" dirty="0" err="1"/>
              <a:t>refléter</a:t>
            </a:r>
            <a:r>
              <a:rPr lang="it-IT" sz="2000" dirty="0"/>
              <a:t> la </a:t>
            </a:r>
            <a:r>
              <a:rPr lang="it-IT" sz="2000" dirty="0" err="1"/>
              <a:t>structure</a:t>
            </a:r>
            <a:r>
              <a:rPr lang="it-IT" sz="2000" dirty="0"/>
              <a:t> de la </a:t>
            </a:r>
            <a:r>
              <a:rPr lang="it-IT" sz="2000" dirty="0" err="1"/>
              <a:t>population</a:t>
            </a:r>
            <a:r>
              <a:rPr lang="it-IT" sz="2000" dirty="0"/>
              <a:t> </a:t>
            </a:r>
            <a:r>
              <a:rPr lang="it-IT" sz="2000" dirty="0" err="1"/>
              <a:t>française</a:t>
            </a:r>
            <a:r>
              <a:rPr lang="it-IT" sz="2000" dirty="0"/>
              <a:t> de ce </a:t>
            </a:r>
            <a:r>
              <a:rPr lang="it-IT" sz="2000" dirty="0" err="1"/>
              <a:t>point</a:t>
            </a:r>
            <a:r>
              <a:rPr lang="it-IT" sz="2000" dirty="0"/>
              <a:t> de </a:t>
            </a:r>
            <a:r>
              <a:rPr lang="it-IT" sz="2000" dirty="0" err="1"/>
              <a:t>vue</a:t>
            </a:r>
            <a:r>
              <a:rPr lang="it-IT" sz="2000" dirty="0"/>
              <a:t>. Une </a:t>
            </a:r>
            <a:r>
              <a:rPr lang="it-IT" sz="2000" dirty="0" err="1"/>
              <a:t>attention</a:t>
            </a:r>
            <a:r>
              <a:rPr lang="it-IT" sz="2000" dirty="0"/>
              <a:t> </a:t>
            </a:r>
            <a:r>
              <a:rPr lang="it-IT" sz="2000" dirty="0" err="1"/>
              <a:t>toute</a:t>
            </a:r>
            <a:r>
              <a:rPr lang="it-IT" sz="2000" dirty="0"/>
              <a:t> </a:t>
            </a:r>
            <a:r>
              <a:rPr lang="it-IT" sz="2000" dirty="0" err="1"/>
              <a:t>particulière</a:t>
            </a:r>
            <a:r>
              <a:rPr lang="it-IT" sz="2000" dirty="0"/>
              <a:t> est </a:t>
            </a:r>
            <a:r>
              <a:rPr lang="it-IT" sz="2000" dirty="0" err="1"/>
              <a:t>portée</a:t>
            </a:r>
            <a:r>
              <a:rPr lang="it-IT" sz="2000" dirty="0"/>
              <a:t> </a:t>
            </a:r>
            <a:r>
              <a:rPr lang="it-IT" sz="2000" dirty="0" err="1"/>
              <a:t>sur</a:t>
            </a:r>
            <a:r>
              <a:rPr lang="it-IT" sz="2000" dirty="0"/>
              <a:t> la </a:t>
            </a:r>
            <a:r>
              <a:rPr lang="it-IT" sz="2000" dirty="0" err="1"/>
              <a:t>nécessité</a:t>
            </a:r>
            <a:r>
              <a:rPr lang="it-IT" sz="2000" dirty="0"/>
              <a:t> d’une </a:t>
            </a:r>
            <a:r>
              <a:rPr lang="it-IT" sz="2000" dirty="0" err="1"/>
              <a:t>juste</a:t>
            </a:r>
            <a:r>
              <a:rPr lang="it-IT" sz="2000" dirty="0"/>
              <a:t> </a:t>
            </a:r>
            <a:r>
              <a:rPr lang="it-IT" sz="2000" dirty="0" err="1"/>
              <a:t>présence</a:t>
            </a:r>
            <a:r>
              <a:rPr lang="it-IT" sz="2000" dirty="0"/>
              <a:t> </a:t>
            </a:r>
            <a:r>
              <a:rPr lang="it-IT" sz="2000" dirty="0" err="1"/>
              <a:t>des</a:t>
            </a:r>
            <a:r>
              <a:rPr lang="it-IT" sz="2000" dirty="0"/>
              <a:t> </a:t>
            </a:r>
            <a:r>
              <a:rPr lang="it-IT" sz="2000" dirty="0" err="1"/>
              <a:t>personnes</a:t>
            </a:r>
            <a:r>
              <a:rPr lang="it-IT" sz="2000" dirty="0"/>
              <a:t> non-</a:t>
            </a:r>
            <a:r>
              <a:rPr lang="it-IT" sz="2000" dirty="0" err="1"/>
              <a:t>diplômées</a:t>
            </a:r>
            <a:r>
              <a:rPr lang="it-IT" sz="2000" dirty="0"/>
              <a:t>.</a:t>
            </a:r>
          </a:p>
          <a:p>
            <a:r>
              <a:rPr lang="it-IT" sz="2000" b="1" dirty="0" err="1"/>
              <a:t>les</a:t>
            </a:r>
            <a:r>
              <a:rPr lang="it-IT" sz="2000" b="1" dirty="0"/>
              <a:t> </a:t>
            </a:r>
            <a:r>
              <a:rPr lang="it-IT" sz="2000" b="1" dirty="0" err="1"/>
              <a:t>catégories</a:t>
            </a:r>
            <a:r>
              <a:rPr lang="it-IT" sz="2000" b="1" dirty="0"/>
              <a:t> socio-</a:t>
            </a:r>
            <a:r>
              <a:rPr lang="it-IT" sz="2000" b="1" dirty="0" err="1"/>
              <a:t>professionnelles</a:t>
            </a:r>
            <a:r>
              <a:rPr lang="it-IT" sz="2000" b="1" dirty="0"/>
              <a:t> :</a:t>
            </a:r>
            <a:r>
              <a:rPr lang="it-IT" sz="2000" dirty="0"/>
              <a:t> la Convention </a:t>
            </a:r>
            <a:r>
              <a:rPr lang="it-IT" sz="2000" dirty="0" err="1"/>
              <a:t>citoyenne</a:t>
            </a:r>
            <a:r>
              <a:rPr lang="it-IT" sz="2000" dirty="0"/>
              <a:t> </a:t>
            </a:r>
            <a:r>
              <a:rPr lang="it-IT" sz="2000" dirty="0" err="1"/>
              <a:t>reflète</a:t>
            </a:r>
            <a:r>
              <a:rPr lang="it-IT" sz="2000" dirty="0"/>
              <a:t> la </a:t>
            </a:r>
            <a:r>
              <a:rPr lang="it-IT" sz="2000" dirty="0" err="1"/>
              <a:t>diversité</a:t>
            </a:r>
            <a:r>
              <a:rPr lang="it-IT" sz="2000" dirty="0"/>
              <a:t> </a:t>
            </a:r>
            <a:r>
              <a:rPr lang="it-IT" sz="2000" dirty="0" err="1"/>
              <a:t>des</a:t>
            </a:r>
            <a:r>
              <a:rPr lang="it-IT" sz="2000" dirty="0"/>
              <a:t> CSP (</a:t>
            </a:r>
            <a:r>
              <a:rPr lang="it-IT" sz="2000" dirty="0" err="1"/>
              <a:t>ouvriers</a:t>
            </a:r>
            <a:r>
              <a:rPr lang="it-IT" sz="2000" dirty="0"/>
              <a:t>, </a:t>
            </a:r>
            <a:r>
              <a:rPr lang="it-IT" sz="2000" dirty="0" err="1"/>
              <a:t>employés</a:t>
            </a:r>
            <a:r>
              <a:rPr lang="it-IT" sz="2000" dirty="0"/>
              <a:t>, </a:t>
            </a:r>
            <a:r>
              <a:rPr lang="it-IT" sz="2000" dirty="0" err="1"/>
              <a:t>cadres</a:t>
            </a:r>
            <a:r>
              <a:rPr lang="it-IT" sz="2000" dirty="0"/>
              <a:t>…) </a:t>
            </a:r>
            <a:r>
              <a:rPr lang="it-IT" sz="2000" dirty="0" err="1"/>
              <a:t>au</a:t>
            </a:r>
            <a:r>
              <a:rPr lang="it-IT" sz="2000" dirty="0"/>
              <a:t> </a:t>
            </a:r>
            <a:r>
              <a:rPr lang="it-IT" sz="2000" dirty="0" err="1"/>
              <a:t>sein</a:t>
            </a:r>
            <a:r>
              <a:rPr lang="it-IT" sz="2000" dirty="0"/>
              <a:t> de la </a:t>
            </a:r>
            <a:r>
              <a:rPr lang="it-IT" sz="2000" dirty="0" err="1"/>
              <a:t>population</a:t>
            </a:r>
            <a:r>
              <a:rPr lang="it-IT" sz="2000" dirty="0"/>
              <a:t> </a:t>
            </a:r>
            <a:r>
              <a:rPr lang="it-IT" sz="2000" dirty="0" err="1"/>
              <a:t>française</a:t>
            </a:r>
            <a:r>
              <a:rPr lang="it-IT" sz="2000" dirty="0"/>
              <a:t>. </a:t>
            </a:r>
            <a:r>
              <a:rPr lang="it-IT" sz="2000" dirty="0" err="1"/>
              <a:t>Des</a:t>
            </a:r>
            <a:r>
              <a:rPr lang="it-IT" sz="2000" dirty="0"/>
              <a:t> </a:t>
            </a:r>
            <a:r>
              <a:rPr lang="it-IT" sz="2000" dirty="0" err="1"/>
              <a:t>personnes</a:t>
            </a:r>
            <a:r>
              <a:rPr lang="it-IT" sz="2000" dirty="0"/>
              <a:t> en situation de grande </a:t>
            </a:r>
            <a:r>
              <a:rPr lang="it-IT" sz="2000" dirty="0" err="1"/>
              <a:t>pauvreté</a:t>
            </a:r>
            <a:r>
              <a:rPr lang="it-IT" sz="2000" dirty="0"/>
              <a:t> </a:t>
            </a:r>
            <a:r>
              <a:rPr lang="it-IT" sz="2000" dirty="0" err="1"/>
              <a:t>sont</a:t>
            </a:r>
            <a:r>
              <a:rPr lang="it-IT" sz="2000" dirty="0"/>
              <a:t> </a:t>
            </a:r>
            <a:r>
              <a:rPr lang="it-IT" sz="2000" dirty="0" err="1"/>
              <a:t>également</a:t>
            </a:r>
            <a:r>
              <a:rPr lang="it-IT" sz="2000" dirty="0"/>
              <a:t> </a:t>
            </a:r>
            <a:r>
              <a:rPr lang="it-IT" sz="2000" dirty="0" err="1"/>
              <a:t>présentes</a:t>
            </a:r>
            <a:r>
              <a:rPr lang="it-IT" sz="2000" dirty="0"/>
              <a:t>.</a:t>
            </a:r>
          </a:p>
          <a:p>
            <a:r>
              <a:rPr lang="it-IT" sz="2000" b="1" dirty="0"/>
              <a:t>le </a:t>
            </a:r>
            <a:r>
              <a:rPr lang="it-IT" sz="2000" b="1" dirty="0" err="1"/>
              <a:t>type</a:t>
            </a:r>
            <a:r>
              <a:rPr lang="it-IT" sz="2000" b="1" dirty="0"/>
              <a:t> de </a:t>
            </a:r>
            <a:r>
              <a:rPr lang="it-IT" sz="2000" b="1" dirty="0" err="1"/>
              <a:t>territoires</a:t>
            </a:r>
            <a:r>
              <a:rPr lang="it-IT" sz="2000" b="1" dirty="0"/>
              <a:t> :</a:t>
            </a:r>
            <a:r>
              <a:rPr lang="it-IT" sz="2000" dirty="0"/>
              <a:t> en se </a:t>
            </a:r>
            <a:r>
              <a:rPr lang="it-IT" sz="2000" dirty="0" err="1"/>
              <a:t>basant</a:t>
            </a:r>
            <a:r>
              <a:rPr lang="it-IT" sz="2000" dirty="0"/>
              <a:t> </a:t>
            </a:r>
            <a:r>
              <a:rPr lang="it-IT" sz="2000" dirty="0" err="1"/>
              <a:t>sur</a:t>
            </a:r>
            <a:r>
              <a:rPr lang="it-IT" sz="2000" dirty="0"/>
              <a:t> </a:t>
            </a:r>
            <a:r>
              <a:rPr lang="it-IT" sz="2000" dirty="0" err="1"/>
              <a:t>les</a:t>
            </a:r>
            <a:r>
              <a:rPr lang="it-IT" sz="2000" dirty="0"/>
              <a:t> </a:t>
            </a:r>
            <a:r>
              <a:rPr lang="it-IT" sz="2000" dirty="0" err="1"/>
              <a:t>catégories</a:t>
            </a:r>
            <a:r>
              <a:rPr lang="it-IT" sz="2000" dirty="0"/>
              <a:t> </a:t>
            </a:r>
            <a:r>
              <a:rPr lang="it-IT" sz="2000" dirty="0" err="1"/>
              <a:t>Insee</a:t>
            </a:r>
            <a:r>
              <a:rPr lang="it-IT" sz="2000" dirty="0"/>
              <a:t>, la Convention </a:t>
            </a:r>
            <a:r>
              <a:rPr lang="it-IT" sz="2000" dirty="0" err="1"/>
              <a:t>respecte</a:t>
            </a:r>
            <a:r>
              <a:rPr lang="it-IT" sz="2000" dirty="0"/>
              <a:t> la </a:t>
            </a:r>
            <a:r>
              <a:rPr lang="it-IT" sz="2000" dirty="0" err="1"/>
              <a:t>répartition</a:t>
            </a:r>
            <a:r>
              <a:rPr lang="it-IT" sz="2000" dirty="0"/>
              <a:t> </a:t>
            </a:r>
            <a:r>
              <a:rPr lang="it-IT" sz="2000" dirty="0" err="1"/>
              <a:t>des</a:t>
            </a:r>
            <a:r>
              <a:rPr lang="it-IT" sz="2000" dirty="0"/>
              <a:t> </a:t>
            </a:r>
            <a:r>
              <a:rPr lang="it-IT" sz="2000" dirty="0" err="1"/>
              <a:t>personnes</a:t>
            </a:r>
            <a:r>
              <a:rPr lang="it-IT" sz="2000" dirty="0"/>
              <a:t> en </a:t>
            </a:r>
            <a:r>
              <a:rPr lang="it-IT" sz="2000" dirty="0" err="1"/>
              <a:t>fonction</a:t>
            </a:r>
            <a:r>
              <a:rPr lang="it-IT" sz="2000" dirty="0"/>
              <a:t> </a:t>
            </a:r>
            <a:r>
              <a:rPr lang="it-IT" sz="2000" dirty="0" err="1"/>
              <a:t>du</a:t>
            </a:r>
            <a:r>
              <a:rPr lang="it-IT" sz="2000" dirty="0"/>
              <a:t> </a:t>
            </a:r>
            <a:r>
              <a:rPr lang="it-IT" sz="2000" dirty="0" err="1"/>
              <a:t>type</a:t>
            </a:r>
            <a:r>
              <a:rPr lang="it-IT" sz="2000" dirty="0"/>
              <a:t> de </a:t>
            </a:r>
            <a:r>
              <a:rPr lang="it-IT" sz="2000" dirty="0" err="1"/>
              <a:t>territoires</a:t>
            </a:r>
            <a:r>
              <a:rPr lang="it-IT" sz="2000" dirty="0"/>
              <a:t> </a:t>
            </a:r>
            <a:r>
              <a:rPr lang="it-IT" sz="2000" dirty="0" err="1"/>
              <a:t>où</a:t>
            </a:r>
            <a:r>
              <a:rPr lang="it-IT" sz="2000" dirty="0"/>
              <a:t> </a:t>
            </a:r>
            <a:r>
              <a:rPr lang="it-IT" sz="2000" dirty="0" err="1"/>
              <a:t>elles</a:t>
            </a:r>
            <a:r>
              <a:rPr lang="it-IT" sz="2000" dirty="0"/>
              <a:t> </a:t>
            </a:r>
            <a:r>
              <a:rPr lang="it-IT" sz="2000" dirty="0" err="1"/>
              <a:t>résident</a:t>
            </a:r>
            <a:r>
              <a:rPr lang="it-IT" sz="2000" dirty="0"/>
              <a:t> (</a:t>
            </a:r>
            <a:r>
              <a:rPr lang="it-IT" sz="2000" dirty="0" err="1"/>
              <a:t>grands</a:t>
            </a:r>
            <a:r>
              <a:rPr lang="it-IT" sz="2000" dirty="0"/>
              <a:t> </a:t>
            </a:r>
            <a:r>
              <a:rPr lang="it-IT" sz="2000" dirty="0" err="1"/>
              <a:t>pôles</a:t>
            </a:r>
            <a:r>
              <a:rPr lang="it-IT" sz="2000" dirty="0"/>
              <a:t> </a:t>
            </a:r>
            <a:r>
              <a:rPr lang="it-IT" sz="2000" dirty="0" err="1"/>
              <a:t>urbains</a:t>
            </a:r>
            <a:r>
              <a:rPr lang="it-IT" sz="2000" dirty="0"/>
              <a:t>, </a:t>
            </a:r>
            <a:r>
              <a:rPr lang="it-IT" sz="2000" dirty="0" err="1"/>
              <a:t>deuxième</a:t>
            </a:r>
            <a:r>
              <a:rPr lang="it-IT" sz="2000" dirty="0"/>
              <a:t> </a:t>
            </a:r>
            <a:r>
              <a:rPr lang="it-IT" sz="2000" dirty="0" err="1"/>
              <a:t>couronne</a:t>
            </a:r>
            <a:r>
              <a:rPr lang="it-IT" sz="2000" dirty="0"/>
              <a:t>, </a:t>
            </a:r>
            <a:r>
              <a:rPr lang="it-IT" sz="2000" dirty="0" err="1"/>
              <a:t>communes</a:t>
            </a:r>
            <a:r>
              <a:rPr lang="it-IT" sz="2000" dirty="0"/>
              <a:t> </a:t>
            </a:r>
            <a:r>
              <a:rPr lang="it-IT" sz="2000" dirty="0" err="1"/>
              <a:t>rurales</a:t>
            </a:r>
            <a:r>
              <a:rPr lang="it-IT" sz="2000" dirty="0"/>
              <a:t>…). </a:t>
            </a:r>
            <a:r>
              <a:rPr lang="it-IT" sz="2000" dirty="0" err="1"/>
              <a:t>Des</a:t>
            </a:r>
            <a:r>
              <a:rPr lang="it-IT" sz="2000" dirty="0"/>
              <a:t> </a:t>
            </a:r>
            <a:r>
              <a:rPr lang="it-IT" sz="2000" dirty="0" err="1"/>
              <a:t>personnes</a:t>
            </a:r>
            <a:r>
              <a:rPr lang="it-IT" sz="2000" dirty="0"/>
              <a:t> </a:t>
            </a:r>
            <a:r>
              <a:rPr lang="it-IT" sz="2000" dirty="0" err="1"/>
              <a:t>issues</a:t>
            </a:r>
            <a:r>
              <a:rPr lang="it-IT" sz="2000" dirty="0"/>
              <a:t> </a:t>
            </a:r>
            <a:r>
              <a:rPr lang="it-IT" sz="2000" dirty="0" err="1"/>
              <a:t>des</a:t>
            </a:r>
            <a:r>
              <a:rPr lang="it-IT" sz="2000" dirty="0"/>
              <a:t> </a:t>
            </a:r>
            <a:r>
              <a:rPr lang="it-IT" sz="2000" dirty="0" err="1"/>
              <a:t>quartiers</a:t>
            </a:r>
            <a:r>
              <a:rPr lang="it-IT" sz="2000" dirty="0"/>
              <a:t> </a:t>
            </a:r>
            <a:r>
              <a:rPr lang="it-IT" sz="2000" dirty="0" err="1"/>
              <a:t>prioritaires</a:t>
            </a:r>
            <a:r>
              <a:rPr lang="it-IT" sz="2000" dirty="0"/>
              <a:t> de la </a:t>
            </a:r>
            <a:r>
              <a:rPr lang="it-IT" sz="2000" dirty="0" err="1"/>
              <a:t>politique</a:t>
            </a:r>
            <a:r>
              <a:rPr lang="it-IT" sz="2000" dirty="0"/>
              <a:t> de la ville (QPV) </a:t>
            </a:r>
            <a:r>
              <a:rPr lang="it-IT" sz="2000" dirty="0" err="1"/>
              <a:t>sont</a:t>
            </a:r>
            <a:r>
              <a:rPr lang="it-IT" sz="2000" dirty="0"/>
              <a:t> </a:t>
            </a:r>
            <a:r>
              <a:rPr lang="it-IT" sz="2000" dirty="0" err="1"/>
              <a:t>également</a:t>
            </a:r>
            <a:r>
              <a:rPr lang="it-IT" sz="2000" dirty="0"/>
              <a:t> </a:t>
            </a:r>
            <a:r>
              <a:rPr lang="it-IT" sz="2000" dirty="0" err="1"/>
              <a:t>présentes</a:t>
            </a:r>
            <a:r>
              <a:rPr lang="it-IT" sz="2000" dirty="0"/>
              <a:t>.</a:t>
            </a:r>
          </a:p>
          <a:p>
            <a:r>
              <a:rPr lang="it-IT" sz="2000" b="1" dirty="0"/>
              <a:t>la zone </a:t>
            </a:r>
            <a:r>
              <a:rPr lang="it-IT" sz="2000" b="1" dirty="0" err="1"/>
              <a:t>géographique</a:t>
            </a:r>
            <a:r>
              <a:rPr lang="it-IT" sz="2000" b="1" dirty="0"/>
              <a:t> :</a:t>
            </a:r>
            <a:r>
              <a:rPr lang="it-IT" sz="2000" dirty="0"/>
              <a:t> la Convention illustre </a:t>
            </a:r>
            <a:r>
              <a:rPr lang="it-IT" sz="2000" dirty="0" err="1"/>
              <a:t>également</a:t>
            </a:r>
            <a:r>
              <a:rPr lang="it-IT" sz="2000" dirty="0"/>
              <a:t> la </a:t>
            </a:r>
            <a:r>
              <a:rPr lang="it-IT" sz="2000" dirty="0" err="1"/>
              <a:t>répartition</a:t>
            </a:r>
            <a:r>
              <a:rPr lang="it-IT" sz="2000" dirty="0"/>
              <a:t> de la </a:t>
            </a:r>
            <a:r>
              <a:rPr lang="it-IT" sz="2000" dirty="0" err="1"/>
              <a:t>population</a:t>
            </a:r>
            <a:r>
              <a:rPr lang="it-IT" sz="2000" dirty="0"/>
              <a:t> </a:t>
            </a:r>
            <a:r>
              <a:rPr lang="it-IT" sz="2000" dirty="0" err="1"/>
              <a:t>française</a:t>
            </a:r>
            <a:r>
              <a:rPr lang="it-IT" sz="2000" dirty="0"/>
              <a:t> </a:t>
            </a:r>
            <a:r>
              <a:rPr lang="it-IT" sz="2000" dirty="0" err="1"/>
              <a:t>sur</a:t>
            </a:r>
            <a:r>
              <a:rPr lang="it-IT" sz="2000" dirty="0"/>
              <a:t> le </a:t>
            </a:r>
            <a:r>
              <a:rPr lang="it-IT" sz="2000" dirty="0" err="1"/>
              <a:t>territoire</a:t>
            </a:r>
            <a:r>
              <a:rPr lang="it-IT" sz="2000" dirty="0"/>
              <a:t> </a:t>
            </a:r>
            <a:r>
              <a:rPr lang="it-IT" sz="2000" dirty="0" err="1"/>
              <a:t>métropolitain</a:t>
            </a:r>
            <a:r>
              <a:rPr lang="it-IT" sz="2000" dirty="0"/>
              <a:t> (</a:t>
            </a:r>
            <a:r>
              <a:rPr lang="it-IT" sz="2000" dirty="0" err="1"/>
              <a:t>Région</a:t>
            </a:r>
            <a:r>
              <a:rPr lang="it-IT" sz="2000" dirty="0"/>
              <a:t>) et ultra-</a:t>
            </a:r>
            <a:r>
              <a:rPr lang="it-IT" sz="2000" dirty="0" err="1"/>
              <a:t>marin</a:t>
            </a:r>
            <a:r>
              <a:rPr lang="it-IT" sz="2000" dirty="0"/>
              <a:t>.</a:t>
            </a:r>
          </a:p>
          <a:p>
            <a:endParaRPr lang="fr-CA" sz="2000" dirty="0"/>
          </a:p>
        </p:txBody>
      </p:sp>
    </p:spTree>
    <p:extLst>
      <p:ext uri="{BB962C8B-B14F-4D97-AF65-F5344CB8AC3E}">
        <p14:creationId xmlns:p14="http://schemas.microsoft.com/office/powerpoint/2010/main" val="1194672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Convention </a:t>
            </a:r>
            <a:r>
              <a:rPr lang="it-IT" sz="2800" dirty="0" err="1"/>
              <a:t>citoyenne</a:t>
            </a:r>
            <a:r>
              <a:rPr lang="it-IT" sz="2800" dirty="0"/>
              <a:t> pour le </a:t>
            </a:r>
            <a:r>
              <a:rPr lang="it-IT" sz="2800" dirty="0" err="1"/>
              <a:t>climat</a:t>
            </a:r>
            <a:endParaRPr lang="fr-CA" sz="2800" dirty="0"/>
          </a:p>
        </p:txBody>
      </p:sp>
      <p:sp>
        <p:nvSpPr>
          <p:cNvPr id="3" name="Segnaposto contenuto 2"/>
          <p:cNvSpPr>
            <a:spLocks noGrp="1"/>
          </p:cNvSpPr>
          <p:nvPr>
            <p:ph idx="1"/>
          </p:nvPr>
        </p:nvSpPr>
        <p:spPr/>
        <p:txBody>
          <a:bodyPr>
            <a:normAutofit lnSpcReduction="10000"/>
          </a:bodyPr>
          <a:lstStyle/>
          <a:p>
            <a:pPr algn="just"/>
            <a:r>
              <a:rPr lang="it-IT" sz="2400" dirty="0" err="1"/>
              <a:t>Comment</a:t>
            </a:r>
            <a:r>
              <a:rPr lang="it-IT" sz="2400" dirty="0"/>
              <a:t> « </a:t>
            </a:r>
            <a:r>
              <a:rPr lang="it-IT" sz="2400" dirty="0" err="1"/>
              <a:t>réduire</a:t>
            </a:r>
            <a:r>
              <a:rPr lang="it-IT" sz="2400" dirty="0"/>
              <a:t> d'</a:t>
            </a:r>
            <a:r>
              <a:rPr lang="it-IT" sz="2400" dirty="0" err="1"/>
              <a:t>au</a:t>
            </a:r>
            <a:r>
              <a:rPr lang="it-IT" sz="2400" dirty="0"/>
              <a:t> </a:t>
            </a:r>
            <a:r>
              <a:rPr lang="it-IT" sz="2400" dirty="0" err="1"/>
              <a:t>moins</a:t>
            </a:r>
            <a:r>
              <a:rPr lang="it-IT" sz="2400" dirty="0"/>
              <a:t> 40 % </a:t>
            </a:r>
            <a:r>
              <a:rPr lang="it-IT" sz="2400" dirty="0" err="1"/>
              <a:t>les</a:t>
            </a:r>
            <a:r>
              <a:rPr lang="it-IT" sz="2400" dirty="0"/>
              <a:t> </a:t>
            </a:r>
            <a:r>
              <a:rPr lang="it-IT" sz="2400" dirty="0" err="1"/>
              <a:t>émissions</a:t>
            </a:r>
            <a:r>
              <a:rPr lang="it-IT" sz="2400" dirty="0"/>
              <a:t> de </a:t>
            </a:r>
            <a:r>
              <a:rPr lang="it-IT" sz="2400" dirty="0" err="1"/>
              <a:t>gaz</a:t>
            </a:r>
            <a:r>
              <a:rPr lang="it-IT" sz="2400" dirty="0"/>
              <a:t> à </a:t>
            </a:r>
            <a:r>
              <a:rPr lang="it-IT" sz="2400" dirty="0" err="1"/>
              <a:t>effet</a:t>
            </a:r>
            <a:r>
              <a:rPr lang="it-IT" sz="2400" dirty="0"/>
              <a:t> de serre d'</a:t>
            </a:r>
            <a:r>
              <a:rPr lang="it-IT" sz="2400" dirty="0" err="1"/>
              <a:t>ici</a:t>
            </a:r>
            <a:r>
              <a:rPr lang="it-IT" sz="2400" dirty="0"/>
              <a:t> à 2030 par </a:t>
            </a:r>
            <a:r>
              <a:rPr lang="it-IT" sz="2400" dirty="0" err="1"/>
              <a:t>rapport</a:t>
            </a:r>
            <a:r>
              <a:rPr lang="it-IT" sz="2400" dirty="0"/>
              <a:t> à 1990 », le tout </a:t>
            </a:r>
            <a:r>
              <a:rPr lang="it-IT" sz="2400" dirty="0" err="1"/>
              <a:t>dans</a:t>
            </a:r>
            <a:r>
              <a:rPr lang="it-IT" sz="2400" dirty="0"/>
              <a:t> un esprit de « </a:t>
            </a:r>
            <a:r>
              <a:rPr lang="it-IT" sz="2400" dirty="0" err="1"/>
              <a:t>justice</a:t>
            </a:r>
            <a:r>
              <a:rPr lang="it-IT" sz="2400" dirty="0"/>
              <a:t> sociale » ? C'est la </a:t>
            </a:r>
            <a:r>
              <a:rPr lang="it-IT" sz="2400" dirty="0" err="1"/>
              <a:t>lourde</a:t>
            </a:r>
            <a:r>
              <a:rPr lang="it-IT" sz="2400" dirty="0"/>
              <a:t> </a:t>
            </a:r>
            <a:r>
              <a:rPr lang="it-IT" sz="2400" dirty="0" err="1"/>
              <a:t>question</a:t>
            </a:r>
            <a:r>
              <a:rPr lang="it-IT" sz="2400" dirty="0"/>
              <a:t> à </a:t>
            </a:r>
            <a:r>
              <a:rPr lang="it-IT" sz="2400" dirty="0" err="1"/>
              <a:t>laquelle</a:t>
            </a:r>
            <a:r>
              <a:rPr lang="it-IT" sz="2400" dirty="0"/>
              <a:t> a </a:t>
            </a:r>
            <a:r>
              <a:rPr lang="it-IT" sz="2400" dirty="0" err="1"/>
              <a:t>dû</a:t>
            </a:r>
            <a:r>
              <a:rPr lang="it-IT" sz="2400" dirty="0"/>
              <a:t> </a:t>
            </a:r>
            <a:r>
              <a:rPr lang="it-IT" sz="2400" dirty="0" err="1"/>
              <a:t>répondre</a:t>
            </a:r>
            <a:r>
              <a:rPr lang="it-IT" sz="2400" dirty="0"/>
              <a:t> la Convention </a:t>
            </a:r>
            <a:r>
              <a:rPr lang="it-IT" sz="2400" dirty="0" err="1"/>
              <a:t>citoyenne</a:t>
            </a:r>
            <a:r>
              <a:rPr lang="it-IT" sz="2400" dirty="0"/>
              <a:t> pour le </a:t>
            </a:r>
            <a:r>
              <a:rPr lang="it-IT" sz="2400" dirty="0" err="1"/>
              <a:t>climat</a:t>
            </a:r>
            <a:r>
              <a:rPr lang="it-IT" sz="2400" dirty="0"/>
              <a:t>, </a:t>
            </a:r>
            <a:r>
              <a:rPr lang="it-IT" sz="2400" dirty="0" err="1"/>
              <a:t>composée</a:t>
            </a:r>
            <a:r>
              <a:rPr lang="it-IT" sz="2400" dirty="0"/>
              <a:t> de 150 </a:t>
            </a:r>
            <a:r>
              <a:rPr lang="it-IT" sz="2400" dirty="0" err="1"/>
              <a:t>Français</a:t>
            </a:r>
            <a:r>
              <a:rPr lang="it-IT" sz="2400" dirty="0"/>
              <a:t> </a:t>
            </a:r>
            <a:r>
              <a:rPr lang="it-IT" sz="2400" dirty="0" err="1"/>
              <a:t>tirés</a:t>
            </a:r>
            <a:r>
              <a:rPr lang="it-IT" sz="2400" dirty="0"/>
              <a:t> </a:t>
            </a:r>
            <a:r>
              <a:rPr lang="it-IT" sz="2400" dirty="0" err="1"/>
              <a:t>au</a:t>
            </a:r>
            <a:r>
              <a:rPr lang="it-IT" sz="2400" dirty="0"/>
              <a:t> </a:t>
            </a:r>
            <a:r>
              <a:rPr lang="it-IT" sz="2400" dirty="0" err="1"/>
              <a:t>sort</a:t>
            </a:r>
            <a:r>
              <a:rPr lang="it-IT" sz="2400" dirty="0"/>
              <a:t>.</a:t>
            </a:r>
          </a:p>
          <a:p>
            <a:pPr algn="just"/>
            <a:r>
              <a:rPr lang="it-IT" sz="2400" dirty="0"/>
              <a:t>Pour </a:t>
            </a:r>
            <a:r>
              <a:rPr lang="it-IT" sz="2400" dirty="0" err="1"/>
              <a:t>aboutir</a:t>
            </a:r>
            <a:r>
              <a:rPr lang="it-IT" sz="2400" dirty="0"/>
              <a:t> à </a:t>
            </a:r>
            <a:r>
              <a:rPr lang="it-IT" sz="2400" dirty="0" err="1"/>
              <a:t>des</a:t>
            </a:r>
            <a:r>
              <a:rPr lang="it-IT" sz="2400" dirty="0"/>
              <a:t> « </a:t>
            </a:r>
            <a:r>
              <a:rPr lang="it-IT" sz="2400" dirty="0" err="1"/>
              <a:t>propositions</a:t>
            </a:r>
            <a:r>
              <a:rPr lang="it-IT" sz="2400" dirty="0"/>
              <a:t> </a:t>
            </a:r>
            <a:r>
              <a:rPr lang="it-IT" sz="2400" dirty="0" err="1"/>
              <a:t>structurantes</a:t>
            </a:r>
            <a:r>
              <a:rPr lang="it-IT" sz="2400" dirty="0"/>
              <a:t> », </a:t>
            </a:r>
            <a:r>
              <a:rPr lang="it-IT" sz="2400" dirty="0" err="1"/>
              <a:t>les</a:t>
            </a:r>
            <a:r>
              <a:rPr lang="it-IT" sz="2400" dirty="0"/>
              <a:t> </a:t>
            </a:r>
            <a:r>
              <a:rPr lang="it-IT" sz="2400" dirty="0" err="1"/>
              <a:t>participants</a:t>
            </a:r>
            <a:r>
              <a:rPr lang="it-IT" sz="2400" dirty="0"/>
              <a:t> </a:t>
            </a:r>
            <a:r>
              <a:rPr lang="it-IT" sz="2400" dirty="0" err="1"/>
              <a:t>ont</a:t>
            </a:r>
            <a:r>
              <a:rPr lang="it-IT" sz="2400" dirty="0"/>
              <a:t> </a:t>
            </a:r>
            <a:r>
              <a:rPr lang="it-IT" sz="2400" b="1" dirty="0" err="1" smtClean="0"/>
              <a:t>planché</a:t>
            </a:r>
            <a:r>
              <a:rPr lang="it-IT" sz="2400" b="1" dirty="0" smtClean="0"/>
              <a:t> </a:t>
            </a:r>
            <a:r>
              <a:rPr lang="it-IT" sz="2400" dirty="0" smtClean="0"/>
              <a:t>(</a:t>
            </a:r>
            <a:r>
              <a:rPr lang="it-IT" sz="2400" dirty="0" err="1" smtClean="0"/>
              <a:t>réfléchi</a:t>
            </a:r>
            <a:r>
              <a:rPr lang="it-IT" sz="2400" dirty="0" smtClean="0"/>
              <a:t>) </a:t>
            </a:r>
            <a:r>
              <a:rPr lang="it-IT" sz="2400" dirty="0" err="1"/>
              <a:t>sur</a:t>
            </a:r>
            <a:r>
              <a:rPr lang="it-IT" sz="2400" dirty="0"/>
              <a:t> « </a:t>
            </a:r>
            <a:r>
              <a:rPr lang="it-IT" sz="2400" dirty="0" err="1"/>
              <a:t>cinq</a:t>
            </a:r>
            <a:r>
              <a:rPr lang="it-IT" sz="2400" dirty="0"/>
              <a:t> </a:t>
            </a:r>
            <a:r>
              <a:rPr lang="it-IT" sz="2400" dirty="0" err="1"/>
              <a:t>grands</a:t>
            </a:r>
            <a:r>
              <a:rPr lang="it-IT" sz="2400" dirty="0"/>
              <a:t> </a:t>
            </a:r>
            <a:r>
              <a:rPr lang="it-IT" sz="2400" dirty="0" err="1"/>
              <a:t>thèmes</a:t>
            </a:r>
            <a:r>
              <a:rPr lang="it-IT" sz="2400" dirty="0"/>
              <a:t> en </a:t>
            </a:r>
            <a:r>
              <a:rPr lang="it-IT" sz="2400" dirty="0" err="1"/>
              <a:t>résonance</a:t>
            </a:r>
            <a:r>
              <a:rPr lang="it-IT" sz="2400" dirty="0"/>
              <a:t> </a:t>
            </a:r>
            <a:r>
              <a:rPr lang="it-IT" sz="2400" dirty="0" err="1"/>
              <a:t>avec</a:t>
            </a:r>
            <a:r>
              <a:rPr lang="it-IT" sz="2400" dirty="0"/>
              <a:t> la vie </a:t>
            </a:r>
            <a:r>
              <a:rPr lang="it-IT" sz="2400" dirty="0" err="1"/>
              <a:t>quotidienne</a:t>
            </a:r>
            <a:r>
              <a:rPr lang="it-IT" sz="2400" dirty="0"/>
              <a:t> : se </a:t>
            </a:r>
            <a:r>
              <a:rPr lang="it-IT" sz="2400" dirty="0" err="1" smtClean="0"/>
              <a:t>dé</a:t>
            </a:r>
            <a:r>
              <a:rPr lang="it-IT" sz="2400" b="1" dirty="0" err="1" smtClean="0"/>
              <a:t>place</a:t>
            </a:r>
            <a:r>
              <a:rPr lang="it-IT" sz="2400" dirty="0" err="1" smtClean="0"/>
              <a:t>r</a:t>
            </a:r>
            <a:r>
              <a:rPr lang="it-IT" sz="2400" dirty="0" smtClean="0"/>
              <a:t> (</a:t>
            </a:r>
            <a:r>
              <a:rPr lang="it-IT" sz="2400" dirty="0" err="1" smtClean="0"/>
              <a:t>transport</a:t>
            </a:r>
            <a:r>
              <a:rPr lang="it-IT" sz="2400" dirty="0" smtClean="0"/>
              <a:t>), </a:t>
            </a:r>
            <a:r>
              <a:rPr lang="it-IT" sz="2400" dirty="0"/>
              <a:t>se </a:t>
            </a:r>
            <a:r>
              <a:rPr lang="it-IT" sz="2400" dirty="0" err="1"/>
              <a:t>loger</a:t>
            </a:r>
            <a:r>
              <a:rPr lang="it-IT" sz="2400" dirty="0"/>
              <a:t>, se </a:t>
            </a:r>
            <a:r>
              <a:rPr lang="it-IT" sz="2400" dirty="0" err="1"/>
              <a:t>nourrir</a:t>
            </a:r>
            <a:r>
              <a:rPr lang="it-IT" sz="2400" dirty="0"/>
              <a:t>, </a:t>
            </a:r>
            <a:r>
              <a:rPr lang="it-IT" sz="2400" dirty="0" err="1"/>
              <a:t>consommer</a:t>
            </a:r>
            <a:r>
              <a:rPr lang="it-IT" sz="2400" dirty="0"/>
              <a:t>, </a:t>
            </a:r>
            <a:r>
              <a:rPr lang="it-IT" sz="2400" dirty="0" err="1"/>
              <a:t>produire</a:t>
            </a:r>
            <a:r>
              <a:rPr lang="it-IT" sz="2400" dirty="0"/>
              <a:t> et </a:t>
            </a:r>
            <a:r>
              <a:rPr lang="it-IT" sz="2400" dirty="0" err="1"/>
              <a:t>travailler</a:t>
            </a:r>
            <a:r>
              <a:rPr lang="it-IT" sz="2400" dirty="0"/>
              <a:t>. </a:t>
            </a:r>
            <a:r>
              <a:rPr lang="it-IT" sz="2400" dirty="0" err="1"/>
              <a:t>Lors</a:t>
            </a:r>
            <a:r>
              <a:rPr lang="it-IT" sz="2400" dirty="0"/>
              <a:t> de la </a:t>
            </a:r>
            <a:r>
              <a:rPr lang="it-IT" sz="2400" dirty="0" err="1"/>
              <a:t>troisième</a:t>
            </a:r>
            <a:r>
              <a:rPr lang="it-IT" sz="2400" dirty="0"/>
              <a:t> session </a:t>
            </a:r>
            <a:r>
              <a:rPr lang="it-IT" sz="2400" dirty="0" err="1"/>
              <a:t>ont</a:t>
            </a:r>
            <a:r>
              <a:rPr lang="it-IT" sz="2400" dirty="0"/>
              <a:t> </a:t>
            </a:r>
            <a:r>
              <a:rPr lang="it-IT" sz="2400" dirty="0" err="1"/>
              <a:t>aussi</a:t>
            </a:r>
            <a:r>
              <a:rPr lang="it-IT" sz="2400" dirty="0"/>
              <a:t> </a:t>
            </a:r>
            <a:r>
              <a:rPr lang="it-IT" sz="2400" dirty="0" err="1"/>
              <a:t>été</a:t>
            </a:r>
            <a:r>
              <a:rPr lang="it-IT" sz="2400" dirty="0"/>
              <a:t> </a:t>
            </a:r>
            <a:r>
              <a:rPr lang="it-IT" sz="2400" dirty="0" err="1"/>
              <a:t>introduits</a:t>
            </a:r>
            <a:r>
              <a:rPr lang="it-IT" sz="2400" dirty="0"/>
              <a:t> </a:t>
            </a:r>
            <a:r>
              <a:rPr lang="it-IT" sz="2400" dirty="0" err="1"/>
              <a:t>les</a:t>
            </a:r>
            <a:r>
              <a:rPr lang="it-IT" sz="2400" b="1" dirty="0"/>
              <a:t> </a:t>
            </a:r>
            <a:r>
              <a:rPr lang="it-IT" sz="2400" b="1" dirty="0" err="1"/>
              <a:t>délicats</a:t>
            </a:r>
            <a:r>
              <a:rPr lang="it-IT" sz="2400" b="1" dirty="0"/>
              <a:t> </a:t>
            </a:r>
            <a:r>
              <a:rPr lang="it-IT" sz="2400" dirty="0" err="1"/>
              <a:t>sujets</a:t>
            </a:r>
            <a:r>
              <a:rPr lang="it-IT" sz="2400" dirty="0"/>
              <a:t> de la </a:t>
            </a:r>
            <a:r>
              <a:rPr lang="it-IT" sz="2400" dirty="0" err="1"/>
              <a:t>taxe</a:t>
            </a:r>
            <a:r>
              <a:rPr lang="it-IT" sz="2400" dirty="0"/>
              <a:t> carbone et de la </a:t>
            </a:r>
            <a:r>
              <a:rPr lang="it-IT" sz="2400" b="1" dirty="0" err="1"/>
              <a:t>fiscalité</a:t>
            </a:r>
            <a:r>
              <a:rPr lang="it-IT" sz="2400" b="1" dirty="0"/>
              <a:t> </a:t>
            </a:r>
            <a:r>
              <a:rPr lang="it-IT" sz="2400" b="1" dirty="0" err="1"/>
              <a:t>environnementale</a:t>
            </a:r>
            <a:r>
              <a:rPr lang="it-IT" sz="2400" dirty="0"/>
              <a:t>.</a:t>
            </a:r>
          </a:p>
          <a:p>
            <a:endParaRPr lang="fr-CA" sz="2400" dirty="0"/>
          </a:p>
        </p:txBody>
      </p:sp>
    </p:spTree>
    <p:extLst>
      <p:ext uri="{BB962C8B-B14F-4D97-AF65-F5344CB8AC3E}">
        <p14:creationId xmlns:p14="http://schemas.microsoft.com/office/powerpoint/2010/main" val="426125122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TotalTime>
  <Words>3902</Words>
  <Application>Microsoft Macintosh PowerPoint</Application>
  <PresentationFormat>Presentazione su schermo (4:3)</PresentationFormat>
  <Paragraphs>236</Paragraphs>
  <Slides>63</Slides>
  <Notes>3</Notes>
  <HiddenSlides>0</HiddenSlides>
  <MMClips>0</MMClips>
  <ScaleCrop>false</ScaleCrop>
  <HeadingPairs>
    <vt:vector size="4" baseType="variant">
      <vt:variant>
        <vt:lpstr>Tema</vt:lpstr>
      </vt:variant>
      <vt:variant>
        <vt:i4>1</vt:i4>
      </vt:variant>
      <vt:variant>
        <vt:lpstr>Titoli diapositive</vt:lpstr>
      </vt:variant>
      <vt:variant>
        <vt:i4>63</vt:i4>
      </vt:variant>
    </vt:vector>
  </HeadingPairs>
  <TitlesOfParts>
    <vt:vector size="64" baseType="lpstr">
      <vt:lpstr>Tema di Office</vt:lpstr>
      <vt:lpstr>Observations hebdomadaires 15 mars 2021 Art. Premier de la Constitution</vt:lpstr>
      <vt:lpstr>Constitution 1958</vt:lpstr>
      <vt:lpstr>Observations hebdomadaires</vt:lpstr>
      <vt:lpstr>Observations hebdomadaires</vt:lpstr>
      <vt:lpstr>Observations quotidiennes 15 mars 2021</vt:lpstr>
      <vt:lpstr>Observations quotidiennes 15 mars 2021</vt:lpstr>
      <vt:lpstr>Convention Citoyenne pour le Climat</vt:lpstr>
      <vt:lpstr> Convention Citoyenne pour le Climat Un échantillon représentatif de la population française </vt:lpstr>
      <vt:lpstr>Convention citoyenne pour le climat</vt:lpstr>
      <vt:lpstr>Convention citoyenne pour le climat</vt:lpstr>
      <vt:lpstr>le projet de loi "Climat et Résilience"</vt:lpstr>
      <vt:lpstr>Référendum (nous le verrons)</vt:lpstr>
      <vt:lpstr>L’ACADÉMIE FRANÇAISE  et l’écriture inclusive</vt:lpstr>
      <vt:lpstr>Polémiques sur l’écriture inclusive en France en 2017</vt:lpstr>
      <vt:lpstr>"le masculin l'emporte sur le féminin" </vt:lpstr>
      <vt:lpstr>La question de la règle de la proximité</vt:lpstr>
      <vt:lpstr>La règle de proximité </vt:lpstr>
      <vt:lpstr>La règle du masculin qui l’emporte</vt:lpstr>
      <vt:lpstr>Le masculin l’emporte</vt:lpstr>
      <vt:lpstr>Presentazione di PowerPoint</vt:lpstr>
      <vt:lpstr>Les femmes et la Révolution française </vt:lpstr>
      <vt:lpstr>Polémiques sur l’écriture inclusive en France en 2017</vt:lpstr>
      <vt:lpstr>DÉCLARATION de l’ACADÉMIE FRANÇAISE sur l'ÉCRITURE dite « INCLUSIVE » </vt:lpstr>
      <vt:lpstr>Tournant de l’Académie française en 2019</vt:lpstr>
      <vt:lpstr>Déclaration de l’Académie française 2019</vt:lpstr>
      <vt:lpstr>Déclaration de l’Académie française 2019</vt:lpstr>
      <vt:lpstr>Déclaration de l’Académie française 2019</vt:lpstr>
      <vt:lpstr>Le Haut Conseil à l'égalité (déjà vu) </vt:lpstr>
      <vt:lpstr>le Guide pratique du Haut Conseil à l’Egalité </vt:lpstr>
      <vt:lpstr>http://www.haut-conseil-egalite.gouv.fr/ Constitution</vt:lpstr>
      <vt:lpstr>Presentazione di PowerPoint</vt:lpstr>
      <vt:lpstr>D’autres expressions à modifier dans la Constitution française de 1958 ?</vt:lpstr>
      <vt:lpstr>Art. 2 de la Constitution française ajout sur la langue en 1992 (loi constitutionnelle)</vt:lpstr>
      <vt:lpstr>Et aussi : proposition de changement de la devise française Liberté, Égalité, Fraternité</vt:lpstr>
      <vt:lpstr>Depuis quand la devise française et laquelle?</vt:lpstr>
      <vt:lpstr>"Liberté, Egalité, Fraternité" </vt:lpstr>
      <vt:lpstr>XIXème siècle</vt:lpstr>
      <vt:lpstr>"Liberté, Egalité, Fraternité" </vt:lpstr>
      <vt:lpstr>"Liberté, Egalité, Adelphité" ? </vt:lpstr>
      <vt:lpstr>Les étapes essentielles de l’histoire de la langue française</vt:lpstr>
      <vt:lpstr>A la veille du XVIIème siècle, la situation de la France</vt:lpstr>
      <vt:lpstr>A la veille du XVIIème siècle, la langue française</vt:lpstr>
      <vt:lpstr> Le XVII ème : français classique </vt:lpstr>
      <vt:lpstr>L’Académie française 1635</vt:lpstr>
      <vt:lpstr>Numération adoptée par l'Académie française </vt:lpstr>
      <vt:lpstr>Ses missions http://academie-francaise.fr</vt:lpstr>
      <vt:lpstr>Les premiers dictionnaires de langue française</vt:lpstr>
      <vt:lpstr>Le Dictionnaire de l’Académie</vt:lpstr>
      <vt:lpstr>La première édition du Dictionnaire de l’Académie http://academie-francaise.fr</vt:lpstr>
      <vt:lpstr>La première édition du Dictionnaire de l’Académie http://academie-francaise.fr</vt:lpstr>
      <vt:lpstr>Femelle 1° DA 1694</vt:lpstr>
      <vt:lpstr>Sous l’entrée Femelle  1°DA</vt:lpstr>
      <vt:lpstr>Sous l’entrée Femelle  1°DA</vt:lpstr>
      <vt:lpstr>Sous l’entrée Femelle  1°DA</vt:lpstr>
      <vt:lpstr>Sous l’entrée Femelle  1°DA</vt:lpstr>
      <vt:lpstr>Sous l’entrée Femelle  1°DA</vt:lpstr>
      <vt:lpstr>Le bon Usage</vt:lpstr>
      <vt:lpstr>Vaugelas</vt:lpstr>
      <vt:lpstr>Le bon Usage de Vaugelas</vt:lpstr>
      <vt:lpstr>Descartes 1637</vt:lpstr>
      <vt:lpstr>Descartes</vt:lpstr>
      <vt:lpstr>Bernard Le Bouyer de Fontenelle 1686 la vulgarisation des sciences</vt:lpstr>
      <vt:lpstr>Discours de vulgarisation scientifique en français</vt:lpstr>
    </vt:vector>
  </TitlesOfParts>
  <Company>università degli studi di trieste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nadine celotti</dc:creator>
  <cp:lastModifiedBy>nadine celotti</cp:lastModifiedBy>
  <cp:revision>4</cp:revision>
  <dcterms:created xsi:type="dcterms:W3CDTF">2021-03-18T20:10:18Z</dcterms:created>
  <dcterms:modified xsi:type="dcterms:W3CDTF">2021-03-18T20:19:01Z</dcterms:modified>
</cp:coreProperties>
</file>