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0"/>
  </p:notesMasterIdLst>
  <p:sldIdLst>
    <p:sldId id="276" r:id="rId2"/>
    <p:sldId id="277" r:id="rId3"/>
    <p:sldId id="278" r:id="rId4"/>
    <p:sldId id="279" r:id="rId5"/>
    <p:sldId id="280" r:id="rId6"/>
    <p:sldId id="281" r:id="rId7"/>
    <p:sldId id="282" r:id="rId8"/>
    <p:sldId id="283" r:id="rId9"/>
    <p:sldId id="284" r:id="rId10"/>
    <p:sldId id="285" r:id="rId11"/>
    <p:sldId id="286" r:id="rId12"/>
    <p:sldId id="287" r:id="rId13"/>
    <p:sldId id="288" r:id="rId14"/>
    <p:sldId id="289" r:id="rId15"/>
    <p:sldId id="290" r:id="rId16"/>
    <p:sldId id="291" r:id="rId17"/>
    <p:sldId id="292" r:id="rId18"/>
    <p:sldId id="293" r:id="rId19"/>
    <p:sldId id="294" r:id="rId20"/>
    <p:sldId id="295" r:id="rId21"/>
    <p:sldId id="296" r:id="rId22"/>
    <p:sldId id="297" r:id="rId23"/>
    <p:sldId id="298" r:id="rId24"/>
    <p:sldId id="299" r:id="rId25"/>
    <p:sldId id="300" r:id="rId26"/>
    <p:sldId id="301" r:id="rId27"/>
    <p:sldId id="302" r:id="rId28"/>
    <p:sldId id="303" r:id="rId29"/>
    <p:sldId id="304" r:id="rId30"/>
    <p:sldId id="305" r:id="rId31"/>
    <p:sldId id="306" r:id="rId32"/>
    <p:sldId id="257" r:id="rId33"/>
    <p:sldId id="258" r:id="rId34"/>
    <p:sldId id="259" r:id="rId35"/>
    <p:sldId id="260" r:id="rId36"/>
    <p:sldId id="261" r:id="rId37"/>
    <p:sldId id="262" r:id="rId38"/>
    <p:sldId id="263" r:id="rId39"/>
    <p:sldId id="264" r:id="rId40"/>
    <p:sldId id="265" r:id="rId41"/>
    <p:sldId id="266" r:id="rId42"/>
    <p:sldId id="267" r:id="rId43"/>
    <p:sldId id="268" r:id="rId44"/>
    <p:sldId id="269" r:id="rId45"/>
    <p:sldId id="270" r:id="rId46"/>
    <p:sldId id="273" r:id="rId47"/>
    <p:sldId id="274" r:id="rId48"/>
    <p:sldId id="275" r:id="rId49"/>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7" d="100"/>
          <a:sy n="77" d="100"/>
        </p:scale>
        <p:origin x="-1344"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notesMaster" Target="notesMasters/notesMaster1.xml"/><Relationship Id="rId51" Type="http://schemas.openxmlformats.org/officeDocument/2006/relationships/printerSettings" Target="printerSettings/printerSettings1.bin"/><Relationship Id="rId52" Type="http://schemas.openxmlformats.org/officeDocument/2006/relationships/presProps" Target="presProps.xml"/><Relationship Id="rId53" Type="http://schemas.openxmlformats.org/officeDocument/2006/relationships/viewProps" Target="viewProps.xml"/><Relationship Id="rId54" Type="http://schemas.openxmlformats.org/officeDocument/2006/relationships/theme" Target="theme/theme1.xml"/><Relationship Id="rId55"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CA"/>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6C8552-FD1D-BF42-8C38-D0459F7CA065}" type="datetimeFigureOut">
              <a:rPr lang="it-IT" smtClean="0"/>
              <a:t>22/03/21</a:t>
            </a:fld>
            <a:endParaRPr lang="fr-CA"/>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CA"/>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CA"/>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238D6A-12D8-904A-9BC8-D924A527ED09}" type="slidenum">
              <a:rPr lang="fr-CA" smtClean="0"/>
              <a:t>‹n.›</a:t>
            </a:fld>
            <a:endParaRPr lang="fr-CA"/>
          </a:p>
        </p:txBody>
      </p:sp>
    </p:spTree>
    <p:extLst>
      <p:ext uri="{BB962C8B-B14F-4D97-AF65-F5344CB8AC3E}">
        <p14:creationId xmlns:p14="http://schemas.microsoft.com/office/powerpoint/2010/main" val="426281104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FDC5EC3-F743-2149-9087-EB71BCDC0D7E}" type="slidenum">
              <a:rPr lang="fr-FR" sz="1200"/>
              <a:pPr eaLnBrk="1" hangingPunct="1"/>
              <a:t>40</a:t>
            </a:fld>
            <a:endParaRPr lang="fr-FR" sz="1200"/>
          </a:p>
        </p:txBody>
      </p:sp>
      <p:sp>
        <p:nvSpPr>
          <p:cNvPr id="61442" name="Rectangle 2"/>
          <p:cNvSpPr>
            <a:spLocks noGrp="1" noRot="1" noChangeAspect="1" noTextEdit="1"/>
          </p:cNvSpPr>
          <p:nvPr>
            <p:ph type="sldImg"/>
          </p:nvPr>
        </p:nvSpPr>
        <p:spPr>
          <a:ln/>
        </p:spPr>
      </p:sp>
      <p:sp>
        <p:nvSpPr>
          <p:cNvPr id="6144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it-IT"/>
          </a:p>
        </p:txBody>
      </p:sp>
    </p:spTree>
    <p:extLst>
      <p:ext uri="{BB962C8B-B14F-4D97-AF65-F5344CB8AC3E}">
        <p14:creationId xmlns:p14="http://schemas.microsoft.com/office/powerpoint/2010/main" val="740527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50322CE-3531-8948-8566-11BE3914C5A6}" type="slidenum">
              <a:rPr lang="fr-FR" sz="1200"/>
              <a:pPr eaLnBrk="1" hangingPunct="1"/>
              <a:t>42</a:t>
            </a:fld>
            <a:endParaRPr lang="fr-FR" sz="1200"/>
          </a:p>
        </p:txBody>
      </p:sp>
      <p:sp>
        <p:nvSpPr>
          <p:cNvPr id="64514" name="Rectangle 2"/>
          <p:cNvSpPr>
            <a:spLocks noGrp="1" noRot="1" noChangeAspect="1" noTextEdit="1"/>
          </p:cNvSpPr>
          <p:nvPr>
            <p:ph type="sldImg"/>
          </p:nvPr>
        </p:nvSpPr>
        <p:spPr>
          <a:ln/>
        </p:spPr>
      </p:sp>
      <p:sp>
        <p:nvSpPr>
          <p:cNvPr id="6451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it-IT"/>
          </a:p>
        </p:txBody>
      </p:sp>
    </p:spTree>
    <p:extLst>
      <p:ext uri="{BB962C8B-B14F-4D97-AF65-F5344CB8AC3E}">
        <p14:creationId xmlns:p14="http://schemas.microsoft.com/office/powerpoint/2010/main" val="1814401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57F5E29-2FC3-D349-A130-1FB009E2EFA0}" type="slidenum">
              <a:rPr lang="fr-FR" sz="1200"/>
              <a:pPr eaLnBrk="1" hangingPunct="1"/>
              <a:t>45</a:t>
            </a:fld>
            <a:endParaRPr lang="fr-FR" sz="1200"/>
          </a:p>
        </p:txBody>
      </p:sp>
      <p:sp>
        <p:nvSpPr>
          <p:cNvPr id="66562" name="Rectangle 2"/>
          <p:cNvSpPr>
            <a:spLocks noGrp="1" noRot="1" noChangeAspect="1" noTextEdit="1"/>
          </p:cNvSpPr>
          <p:nvPr>
            <p:ph type="sldImg"/>
          </p:nvPr>
        </p:nvSpPr>
        <p:spPr>
          <a:ln/>
        </p:spPr>
      </p:sp>
      <p:sp>
        <p:nvSpPr>
          <p:cNvPr id="6656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it-IT"/>
          </a:p>
        </p:txBody>
      </p:sp>
    </p:spTree>
    <p:extLst>
      <p:ext uri="{BB962C8B-B14F-4D97-AF65-F5344CB8AC3E}">
        <p14:creationId xmlns:p14="http://schemas.microsoft.com/office/powerpoint/2010/main" val="631585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784C321-8559-8F4C-B65A-B36E516C04FC}" type="slidenum">
              <a:rPr lang="fr-FR" sz="1200"/>
              <a:pPr eaLnBrk="1" hangingPunct="1"/>
              <a:t>48</a:t>
            </a:fld>
            <a:endParaRPr lang="fr-FR" sz="1200"/>
          </a:p>
        </p:txBody>
      </p:sp>
      <p:sp>
        <p:nvSpPr>
          <p:cNvPr id="74754" name="Rectangle 2"/>
          <p:cNvSpPr>
            <a:spLocks noGrp="1" noRot="1" noChangeAspect="1" noTextEdit="1"/>
          </p:cNvSpPr>
          <p:nvPr>
            <p:ph type="sldImg"/>
          </p:nvPr>
        </p:nvSpPr>
        <p:spPr>
          <a:ln/>
        </p:spPr>
      </p:sp>
      <p:sp>
        <p:nvSpPr>
          <p:cNvPr id="7475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it-IT"/>
          </a:p>
        </p:txBody>
      </p:sp>
    </p:spTree>
    <p:extLst>
      <p:ext uri="{BB962C8B-B14F-4D97-AF65-F5344CB8AC3E}">
        <p14:creationId xmlns:p14="http://schemas.microsoft.com/office/powerpoint/2010/main" val="1387564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fr-CA"/>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fr-CA"/>
          </a:p>
        </p:txBody>
      </p:sp>
      <p:sp>
        <p:nvSpPr>
          <p:cNvPr id="4" name="Segnaposto data 3"/>
          <p:cNvSpPr>
            <a:spLocks noGrp="1"/>
          </p:cNvSpPr>
          <p:nvPr>
            <p:ph type="dt" sz="half" idx="10"/>
          </p:nvPr>
        </p:nvSpPr>
        <p:spPr/>
        <p:txBody>
          <a:bodyPr/>
          <a:lstStyle/>
          <a:p>
            <a:fld id="{16DE2A8F-9F93-E942-A590-65DBC642D5EA}" type="datetimeFigureOut">
              <a:rPr lang="it-IT" smtClean="0"/>
              <a:t>22/03/21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3EB68363-9F0A-834B-9E80-51C59128A273}" type="slidenum">
              <a:rPr lang="fr-CA" smtClean="0"/>
              <a:t>‹n.›</a:t>
            </a:fld>
            <a:endParaRPr lang="fr-CA"/>
          </a:p>
        </p:txBody>
      </p:sp>
    </p:spTree>
    <p:extLst>
      <p:ext uri="{BB962C8B-B14F-4D97-AF65-F5344CB8AC3E}">
        <p14:creationId xmlns:p14="http://schemas.microsoft.com/office/powerpoint/2010/main" val="562799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16DE2A8F-9F93-E942-A590-65DBC642D5EA}" type="datetimeFigureOut">
              <a:rPr lang="it-IT" smtClean="0"/>
              <a:t>22/03/21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3EB68363-9F0A-834B-9E80-51C59128A273}" type="slidenum">
              <a:rPr lang="fr-CA" smtClean="0"/>
              <a:t>‹n.›</a:t>
            </a:fld>
            <a:endParaRPr lang="fr-CA"/>
          </a:p>
        </p:txBody>
      </p:sp>
    </p:spTree>
    <p:extLst>
      <p:ext uri="{BB962C8B-B14F-4D97-AF65-F5344CB8AC3E}">
        <p14:creationId xmlns:p14="http://schemas.microsoft.com/office/powerpoint/2010/main" val="2382980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fr-CA"/>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16DE2A8F-9F93-E942-A590-65DBC642D5EA}" type="datetimeFigureOut">
              <a:rPr lang="it-IT" smtClean="0"/>
              <a:t>22/03/21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3EB68363-9F0A-834B-9E80-51C59128A273}" type="slidenum">
              <a:rPr lang="fr-CA" smtClean="0"/>
              <a:t>‹n.›</a:t>
            </a:fld>
            <a:endParaRPr lang="fr-CA"/>
          </a:p>
        </p:txBody>
      </p:sp>
    </p:spTree>
    <p:extLst>
      <p:ext uri="{BB962C8B-B14F-4D97-AF65-F5344CB8AC3E}">
        <p14:creationId xmlns:p14="http://schemas.microsoft.com/office/powerpoint/2010/main" val="773325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16DE2A8F-9F93-E942-A590-65DBC642D5EA}" type="datetimeFigureOut">
              <a:rPr lang="it-IT" smtClean="0"/>
              <a:t>22/03/21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3EB68363-9F0A-834B-9E80-51C59128A273}" type="slidenum">
              <a:rPr lang="fr-CA" smtClean="0"/>
              <a:t>‹n.›</a:t>
            </a:fld>
            <a:endParaRPr lang="fr-CA"/>
          </a:p>
        </p:txBody>
      </p:sp>
    </p:spTree>
    <p:extLst>
      <p:ext uri="{BB962C8B-B14F-4D97-AF65-F5344CB8AC3E}">
        <p14:creationId xmlns:p14="http://schemas.microsoft.com/office/powerpoint/2010/main" val="67560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fr-CA"/>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16DE2A8F-9F93-E942-A590-65DBC642D5EA}" type="datetimeFigureOut">
              <a:rPr lang="it-IT" smtClean="0"/>
              <a:t>22/03/21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3EB68363-9F0A-834B-9E80-51C59128A273}" type="slidenum">
              <a:rPr lang="fr-CA" smtClean="0"/>
              <a:t>‹n.›</a:t>
            </a:fld>
            <a:endParaRPr lang="fr-CA"/>
          </a:p>
        </p:txBody>
      </p:sp>
    </p:spTree>
    <p:extLst>
      <p:ext uri="{BB962C8B-B14F-4D97-AF65-F5344CB8AC3E}">
        <p14:creationId xmlns:p14="http://schemas.microsoft.com/office/powerpoint/2010/main" val="3119155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data 4"/>
          <p:cNvSpPr>
            <a:spLocks noGrp="1"/>
          </p:cNvSpPr>
          <p:nvPr>
            <p:ph type="dt" sz="half" idx="10"/>
          </p:nvPr>
        </p:nvSpPr>
        <p:spPr/>
        <p:txBody>
          <a:bodyPr/>
          <a:lstStyle/>
          <a:p>
            <a:fld id="{16DE2A8F-9F93-E942-A590-65DBC642D5EA}" type="datetimeFigureOut">
              <a:rPr lang="it-IT" smtClean="0"/>
              <a:t>22/03/21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3EB68363-9F0A-834B-9E80-51C59128A273}" type="slidenum">
              <a:rPr lang="fr-CA" smtClean="0"/>
              <a:t>‹n.›</a:t>
            </a:fld>
            <a:endParaRPr lang="fr-CA"/>
          </a:p>
        </p:txBody>
      </p:sp>
    </p:spTree>
    <p:extLst>
      <p:ext uri="{BB962C8B-B14F-4D97-AF65-F5344CB8AC3E}">
        <p14:creationId xmlns:p14="http://schemas.microsoft.com/office/powerpoint/2010/main" val="2844666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fr-CA"/>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7" name="Segnaposto data 6"/>
          <p:cNvSpPr>
            <a:spLocks noGrp="1"/>
          </p:cNvSpPr>
          <p:nvPr>
            <p:ph type="dt" sz="half" idx="10"/>
          </p:nvPr>
        </p:nvSpPr>
        <p:spPr/>
        <p:txBody>
          <a:bodyPr/>
          <a:lstStyle/>
          <a:p>
            <a:fld id="{16DE2A8F-9F93-E942-A590-65DBC642D5EA}" type="datetimeFigureOut">
              <a:rPr lang="it-IT" smtClean="0"/>
              <a:t>22/03/21</a:t>
            </a:fld>
            <a:endParaRPr lang="fr-CA"/>
          </a:p>
        </p:txBody>
      </p:sp>
      <p:sp>
        <p:nvSpPr>
          <p:cNvPr id="8" name="Segnaposto piè di pagina 7"/>
          <p:cNvSpPr>
            <a:spLocks noGrp="1"/>
          </p:cNvSpPr>
          <p:nvPr>
            <p:ph type="ftr" sz="quarter" idx="11"/>
          </p:nvPr>
        </p:nvSpPr>
        <p:spPr/>
        <p:txBody>
          <a:bodyPr/>
          <a:lstStyle/>
          <a:p>
            <a:endParaRPr lang="fr-CA"/>
          </a:p>
        </p:txBody>
      </p:sp>
      <p:sp>
        <p:nvSpPr>
          <p:cNvPr id="9" name="Segnaposto numero diapositiva 8"/>
          <p:cNvSpPr>
            <a:spLocks noGrp="1"/>
          </p:cNvSpPr>
          <p:nvPr>
            <p:ph type="sldNum" sz="quarter" idx="12"/>
          </p:nvPr>
        </p:nvSpPr>
        <p:spPr/>
        <p:txBody>
          <a:bodyPr/>
          <a:lstStyle/>
          <a:p>
            <a:fld id="{3EB68363-9F0A-834B-9E80-51C59128A273}" type="slidenum">
              <a:rPr lang="fr-CA" smtClean="0"/>
              <a:t>‹n.›</a:t>
            </a:fld>
            <a:endParaRPr lang="fr-CA"/>
          </a:p>
        </p:txBody>
      </p:sp>
    </p:spTree>
    <p:extLst>
      <p:ext uri="{BB962C8B-B14F-4D97-AF65-F5344CB8AC3E}">
        <p14:creationId xmlns:p14="http://schemas.microsoft.com/office/powerpoint/2010/main" val="858743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data 2"/>
          <p:cNvSpPr>
            <a:spLocks noGrp="1"/>
          </p:cNvSpPr>
          <p:nvPr>
            <p:ph type="dt" sz="half" idx="10"/>
          </p:nvPr>
        </p:nvSpPr>
        <p:spPr/>
        <p:txBody>
          <a:bodyPr/>
          <a:lstStyle/>
          <a:p>
            <a:fld id="{16DE2A8F-9F93-E942-A590-65DBC642D5EA}" type="datetimeFigureOut">
              <a:rPr lang="it-IT" smtClean="0"/>
              <a:t>22/03/21</a:t>
            </a:fld>
            <a:endParaRPr lang="fr-CA"/>
          </a:p>
        </p:txBody>
      </p:sp>
      <p:sp>
        <p:nvSpPr>
          <p:cNvPr id="4" name="Segnaposto piè di pagina 3"/>
          <p:cNvSpPr>
            <a:spLocks noGrp="1"/>
          </p:cNvSpPr>
          <p:nvPr>
            <p:ph type="ftr" sz="quarter" idx="11"/>
          </p:nvPr>
        </p:nvSpPr>
        <p:spPr/>
        <p:txBody>
          <a:bodyPr/>
          <a:lstStyle/>
          <a:p>
            <a:endParaRPr lang="fr-CA"/>
          </a:p>
        </p:txBody>
      </p:sp>
      <p:sp>
        <p:nvSpPr>
          <p:cNvPr id="5" name="Segnaposto numero diapositiva 4"/>
          <p:cNvSpPr>
            <a:spLocks noGrp="1"/>
          </p:cNvSpPr>
          <p:nvPr>
            <p:ph type="sldNum" sz="quarter" idx="12"/>
          </p:nvPr>
        </p:nvSpPr>
        <p:spPr/>
        <p:txBody>
          <a:bodyPr/>
          <a:lstStyle/>
          <a:p>
            <a:fld id="{3EB68363-9F0A-834B-9E80-51C59128A273}" type="slidenum">
              <a:rPr lang="fr-CA" smtClean="0"/>
              <a:t>‹n.›</a:t>
            </a:fld>
            <a:endParaRPr lang="fr-CA"/>
          </a:p>
        </p:txBody>
      </p:sp>
    </p:spTree>
    <p:extLst>
      <p:ext uri="{BB962C8B-B14F-4D97-AF65-F5344CB8AC3E}">
        <p14:creationId xmlns:p14="http://schemas.microsoft.com/office/powerpoint/2010/main" val="449032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6DE2A8F-9F93-E942-A590-65DBC642D5EA}" type="datetimeFigureOut">
              <a:rPr lang="it-IT" smtClean="0"/>
              <a:t>22/03/21</a:t>
            </a:fld>
            <a:endParaRPr lang="fr-CA"/>
          </a:p>
        </p:txBody>
      </p:sp>
      <p:sp>
        <p:nvSpPr>
          <p:cNvPr id="3" name="Segnaposto piè di pagina 2"/>
          <p:cNvSpPr>
            <a:spLocks noGrp="1"/>
          </p:cNvSpPr>
          <p:nvPr>
            <p:ph type="ftr" sz="quarter" idx="11"/>
          </p:nvPr>
        </p:nvSpPr>
        <p:spPr/>
        <p:txBody>
          <a:bodyPr/>
          <a:lstStyle/>
          <a:p>
            <a:endParaRPr lang="fr-CA"/>
          </a:p>
        </p:txBody>
      </p:sp>
      <p:sp>
        <p:nvSpPr>
          <p:cNvPr id="4" name="Segnaposto numero diapositiva 3"/>
          <p:cNvSpPr>
            <a:spLocks noGrp="1"/>
          </p:cNvSpPr>
          <p:nvPr>
            <p:ph type="sldNum" sz="quarter" idx="12"/>
          </p:nvPr>
        </p:nvSpPr>
        <p:spPr/>
        <p:txBody>
          <a:bodyPr/>
          <a:lstStyle/>
          <a:p>
            <a:fld id="{3EB68363-9F0A-834B-9E80-51C59128A273}" type="slidenum">
              <a:rPr lang="fr-CA" smtClean="0"/>
              <a:t>‹n.›</a:t>
            </a:fld>
            <a:endParaRPr lang="fr-CA"/>
          </a:p>
        </p:txBody>
      </p:sp>
    </p:spTree>
    <p:extLst>
      <p:ext uri="{BB962C8B-B14F-4D97-AF65-F5344CB8AC3E}">
        <p14:creationId xmlns:p14="http://schemas.microsoft.com/office/powerpoint/2010/main" val="1301404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fr-CA"/>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16DE2A8F-9F93-E942-A590-65DBC642D5EA}" type="datetimeFigureOut">
              <a:rPr lang="it-IT" smtClean="0"/>
              <a:t>22/03/21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3EB68363-9F0A-834B-9E80-51C59128A273}" type="slidenum">
              <a:rPr lang="fr-CA" smtClean="0"/>
              <a:t>‹n.›</a:t>
            </a:fld>
            <a:endParaRPr lang="fr-CA"/>
          </a:p>
        </p:txBody>
      </p:sp>
    </p:spTree>
    <p:extLst>
      <p:ext uri="{BB962C8B-B14F-4D97-AF65-F5344CB8AC3E}">
        <p14:creationId xmlns:p14="http://schemas.microsoft.com/office/powerpoint/2010/main" val="1543894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fr-CA"/>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16DE2A8F-9F93-E942-A590-65DBC642D5EA}" type="datetimeFigureOut">
              <a:rPr lang="it-IT" smtClean="0"/>
              <a:t>22/03/21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3EB68363-9F0A-834B-9E80-51C59128A273}" type="slidenum">
              <a:rPr lang="fr-CA" smtClean="0"/>
              <a:t>‹n.›</a:t>
            </a:fld>
            <a:endParaRPr lang="fr-CA"/>
          </a:p>
        </p:txBody>
      </p:sp>
    </p:spTree>
    <p:extLst>
      <p:ext uri="{BB962C8B-B14F-4D97-AF65-F5344CB8AC3E}">
        <p14:creationId xmlns:p14="http://schemas.microsoft.com/office/powerpoint/2010/main" val="18528989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fr-CA"/>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DE2A8F-9F93-E942-A590-65DBC642D5EA}" type="datetimeFigureOut">
              <a:rPr lang="it-IT" smtClean="0"/>
              <a:t>22/03/21</a:t>
            </a:fld>
            <a:endParaRPr lang="fr-CA"/>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B68363-9F0A-834B-9E80-51C59128A273}" type="slidenum">
              <a:rPr lang="fr-CA" smtClean="0"/>
              <a:t>‹n.›</a:t>
            </a:fld>
            <a:endParaRPr lang="fr-CA"/>
          </a:p>
        </p:txBody>
      </p:sp>
    </p:spTree>
    <p:extLst>
      <p:ext uri="{BB962C8B-B14F-4D97-AF65-F5344CB8AC3E}">
        <p14:creationId xmlns:p14="http://schemas.microsoft.com/office/powerpoint/2010/main" val="393505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tnova.fr/"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francophonie.org/ressources-1674"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Observations hebdomadaires</a:t>
            </a:r>
            <a:br>
              <a:rPr lang="fr-CA" sz="2800" dirty="0" smtClean="0"/>
            </a:br>
            <a:r>
              <a:rPr lang="fr-CA" sz="2800" dirty="0" smtClean="0"/>
              <a:t>22 mars 2021</a:t>
            </a:r>
            <a:endParaRPr lang="fr-CA" sz="2800" dirty="0"/>
          </a:p>
        </p:txBody>
      </p:sp>
      <p:sp>
        <p:nvSpPr>
          <p:cNvPr id="3" name="Segnaposto contenuto 2"/>
          <p:cNvSpPr>
            <a:spLocks noGrp="1"/>
          </p:cNvSpPr>
          <p:nvPr>
            <p:ph idx="1"/>
          </p:nvPr>
        </p:nvSpPr>
        <p:spPr/>
        <p:txBody>
          <a:bodyPr>
            <a:normAutofit fontScale="92500"/>
          </a:bodyPr>
          <a:lstStyle/>
          <a:p>
            <a:r>
              <a:rPr lang="it-IT" sz="2400" b="1" dirty="0"/>
              <a:t>Coronavirus : </a:t>
            </a:r>
            <a:r>
              <a:rPr lang="it-IT" sz="2400" b="1" dirty="0" err="1"/>
              <a:t>Thierry</a:t>
            </a:r>
            <a:r>
              <a:rPr lang="it-IT" sz="2400" b="1" dirty="0"/>
              <a:t> Breton </a:t>
            </a:r>
            <a:r>
              <a:rPr lang="it-IT" sz="2400" b="1" dirty="0" err="1"/>
              <a:t>fixe</a:t>
            </a:r>
            <a:r>
              <a:rPr lang="it-IT" sz="2400" b="1" dirty="0"/>
              <a:t> l’</a:t>
            </a:r>
            <a:r>
              <a:rPr lang="it-IT" sz="2400" b="1" dirty="0" err="1"/>
              <a:t>objectif</a:t>
            </a:r>
            <a:r>
              <a:rPr lang="it-IT" sz="2400" b="1" dirty="0"/>
              <a:t> </a:t>
            </a:r>
            <a:r>
              <a:rPr lang="it-IT" sz="2400" b="1" dirty="0" err="1"/>
              <a:t>du</a:t>
            </a:r>
            <a:r>
              <a:rPr lang="it-IT" sz="2400" b="1" dirty="0"/>
              <a:t> 14 </a:t>
            </a:r>
            <a:r>
              <a:rPr lang="it-IT" sz="2400" b="1" dirty="0" err="1"/>
              <a:t>juillet</a:t>
            </a:r>
            <a:r>
              <a:rPr lang="it-IT" sz="2400" b="1" dirty="0"/>
              <a:t> pour </a:t>
            </a:r>
            <a:r>
              <a:rPr lang="it-IT" sz="2400" b="1" dirty="0" err="1"/>
              <a:t>atteindre</a:t>
            </a:r>
            <a:r>
              <a:rPr lang="it-IT" sz="2400" b="1" dirty="0"/>
              <a:t> en Europe l’</a:t>
            </a:r>
            <a:r>
              <a:rPr lang="it-IT" sz="2400" b="1" dirty="0" err="1"/>
              <a:t>immunité</a:t>
            </a:r>
            <a:r>
              <a:rPr lang="it-IT" sz="2400" b="1" dirty="0"/>
              <a:t> </a:t>
            </a:r>
            <a:r>
              <a:rPr lang="it-IT" sz="2400" b="1" dirty="0" err="1"/>
              <a:t>collective</a:t>
            </a:r>
            <a:endParaRPr lang="it-IT" sz="2400" b="1" dirty="0"/>
          </a:p>
          <a:p>
            <a:pPr algn="just"/>
            <a:r>
              <a:rPr lang="it-IT" sz="2400" b="1" dirty="0"/>
              <a:t>VACCINATION</a:t>
            </a:r>
            <a:r>
              <a:rPr lang="it-IT" sz="2400" dirty="0"/>
              <a:t> </a:t>
            </a:r>
            <a:r>
              <a:rPr lang="it-IT" sz="2400" dirty="0" err="1"/>
              <a:t>Selon</a:t>
            </a:r>
            <a:r>
              <a:rPr lang="it-IT" sz="2400" dirty="0"/>
              <a:t> le </a:t>
            </a:r>
            <a:r>
              <a:rPr lang="it-IT" sz="2400" dirty="0" err="1"/>
              <a:t>commissaire</a:t>
            </a:r>
            <a:r>
              <a:rPr lang="it-IT" sz="2400" dirty="0"/>
              <a:t> </a:t>
            </a:r>
            <a:r>
              <a:rPr lang="it-IT" sz="2400" dirty="0" err="1"/>
              <a:t>européen</a:t>
            </a:r>
            <a:r>
              <a:rPr lang="it-IT" sz="2400" dirty="0"/>
              <a:t> </a:t>
            </a:r>
            <a:r>
              <a:rPr lang="it-IT" sz="2400" dirty="0" err="1"/>
              <a:t>au</a:t>
            </a:r>
            <a:r>
              <a:rPr lang="it-IT" sz="2400" dirty="0"/>
              <a:t> </a:t>
            </a:r>
            <a:r>
              <a:rPr lang="it-IT" sz="2400" dirty="0" err="1"/>
              <a:t>Marché</a:t>
            </a:r>
            <a:r>
              <a:rPr lang="it-IT" sz="2400" dirty="0"/>
              <a:t> </a:t>
            </a:r>
            <a:r>
              <a:rPr lang="it-IT" sz="2400" dirty="0" err="1"/>
              <a:t>intérieur</a:t>
            </a:r>
            <a:r>
              <a:rPr lang="it-IT" sz="2400" dirty="0"/>
              <a:t>, la </a:t>
            </a:r>
            <a:r>
              <a:rPr lang="it-IT" sz="2400" dirty="0" err="1"/>
              <a:t>hausse</a:t>
            </a:r>
            <a:r>
              <a:rPr lang="it-IT" sz="2400" dirty="0"/>
              <a:t> </a:t>
            </a:r>
            <a:r>
              <a:rPr lang="it-IT" sz="2400" dirty="0" err="1"/>
              <a:t>des</a:t>
            </a:r>
            <a:r>
              <a:rPr lang="it-IT" sz="2400" dirty="0"/>
              <a:t> </a:t>
            </a:r>
            <a:r>
              <a:rPr lang="it-IT" sz="2400" dirty="0" err="1"/>
              <a:t>livraisons</a:t>
            </a:r>
            <a:r>
              <a:rPr lang="it-IT" sz="2400" dirty="0"/>
              <a:t> </a:t>
            </a:r>
            <a:r>
              <a:rPr lang="it-IT" sz="2400" dirty="0" err="1"/>
              <a:t>des</a:t>
            </a:r>
            <a:r>
              <a:rPr lang="it-IT" sz="2400" dirty="0"/>
              <a:t> </a:t>
            </a:r>
            <a:r>
              <a:rPr lang="it-IT" sz="2400" dirty="0" err="1"/>
              <a:t>vaccins</a:t>
            </a:r>
            <a:r>
              <a:rPr lang="it-IT" sz="2400" dirty="0"/>
              <a:t>, dont il est </a:t>
            </a:r>
            <a:r>
              <a:rPr lang="it-IT" sz="2400" dirty="0" err="1"/>
              <a:t>responsable</a:t>
            </a:r>
            <a:r>
              <a:rPr lang="it-IT" sz="2400" dirty="0"/>
              <a:t>, </a:t>
            </a:r>
            <a:r>
              <a:rPr lang="it-IT" sz="2400" dirty="0" err="1"/>
              <a:t>permet</a:t>
            </a:r>
            <a:r>
              <a:rPr lang="it-IT" sz="2400" dirty="0"/>
              <a:t> de se </a:t>
            </a:r>
            <a:r>
              <a:rPr lang="it-IT" sz="2400" dirty="0" err="1"/>
              <a:t>fixer</a:t>
            </a:r>
            <a:r>
              <a:rPr lang="it-IT" sz="2400" dirty="0"/>
              <a:t> </a:t>
            </a:r>
            <a:r>
              <a:rPr lang="it-IT" sz="2400" dirty="0" err="1"/>
              <a:t>cette</a:t>
            </a:r>
            <a:r>
              <a:rPr lang="it-IT" sz="2400" dirty="0"/>
              <a:t> « date </a:t>
            </a:r>
            <a:r>
              <a:rPr lang="it-IT" sz="2400" dirty="0" err="1"/>
              <a:t>symbolique</a:t>
            </a:r>
            <a:r>
              <a:rPr lang="it-IT" sz="2400" dirty="0"/>
              <a:t> </a:t>
            </a:r>
            <a:r>
              <a:rPr lang="it-IT" sz="2400" dirty="0" smtClean="0"/>
              <a:t>»</a:t>
            </a:r>
          </a:p>
          <a:p>
            <a:pPr algn="just"/>
            <a:r>
              <a:rPr lang="it-IT" sz="2400" dirty="0"/>
              <a:t>A quel moment la </a:t>
            </a:r>
            <a:r>
              <a:rPr lang="it-IT" sz="2400" dirty="0" err="1"/>
              <a:t>vaccination</a:t>
            </a:r>
            <a:r>
              <a:rPr lang="it-IT" sz="2400" dirty="0"/>
              <a:t> va-t-elle </a:t>
            </a:r>
            <a:r>
              <a:rPr lang="it-IT" sz="2400" dirty="0" err="1"/>
              <a:t>permettre</a:t>
            </a:r>
            <a:r>
              <a:rPr lang="it-IT" sz="2400" dirty="0"/>
              <a:t> à l’Europe d’</a:t>
            </a:r>
            <a:r>
              <a:rPr lang="it-IT" sz="2400" dirty="0" err="1"/>
              <a:t>atteindre</a:t>
            </a:r>
            <a:r>
              <a:rPr lang="it-IT" sz="2400" dirty="0"/>
              <a:t> l’</a:t>
            </a:r>
            <a:r>
              <a:rPr lang="it-IT" sz="2400" dirty="0" err="1"/>
              <a:t>immunité</a:t>
            </a:r>
            <a:r>
              <a:rPr lang="it-IT" sz="2400" dirty="0"/>
              <a:t> </a:t>
            </a:r>
            <a:r>
              <a:rPr lang="it-IT" sz="2400" dirty="0" err="1"/>
              <a:t>collective</a:t>
            </a:r>
            <a:r>
              <a:rPr lang="it-IT" sz="2400" dirty="0"/>
              <a:t> </a:t>
            </a:r>
            <a:r>
              <a:rPr lang="it-IT" sz="2400" dirty="0" err="1"/>
              <a:t>dans</a:t>
            </a:r>
            <a:r>
              <a:rPr lang="it-IT" sz="2400" dirty="0"/>
              <a:t> la </a:t>
            </a:r>
            <a:r>
              <a:rPr lang="it-IT" sz="2400" dirty="0" err="1"/>
              <a:t>lutte</a:t>
            </a:r>
            <a:r>
              <a:rPr lang="it-IT" sz="2400" dirty="0"/>
              <a:t> </a:t>
            </a:r>
            <a:r>
              <a:rPr lang="it-IT" sz="2400" dirty="0" err="1"/>
              <a:t>du</a:t>
            </a:r>
            <a:r>
              <a:rPr lang="it-IT" sz="2400" dirty="0"/>
              <a:t> </a:t>
            </a:r>
            <a:r>
              <a:rPr lang="it-IT" sz="2400" dirty="0" err="1"/>
              <a:t>continent</a:t>
            </a:r>
            <a:r>
              <a:rPr lang="it-IT" sz="2400" dirty="0"/>
              <a:t> </a:t>
            </a:r>
            <a:r>
              <a:rPr lang="it-IT" sz="2400" dirty="0" err="1"/>
              <a:t>contre</a:t>
            </a:r>
            <a:r>
              <a:rPr lang="it-IT" sz="2400" dirty="0"/>
              <a:t> la </a:t>
            </a:r>
            <a:r>
              <a:rPr lang="it-IT" sz="2400" dirty="0" err="1"/>
              <a:t>pandémie</a:t>
            </a:r>
            <a:r>
              <a:rPr lang="it-IT" sz="2400" dirty="0"/>
              <a:t> </a:t>
            </a:r>
            <a:r>
              <a:rPr lang="it-IT" sz="2400" dirty="0" err="1"/>
              <a:t>du</a:t>
            </a:r>
            <a:r>
              <a:rPr lang="it-IT" sz="2400" dirty="0"/>
              <a:t> coronavirus ? A </a:t>
            </a:r>
            <a:r>
              <a:rPr lang="it-IT" sz="2400" dirty="0" err="1"/>
              <a:t>cette</a:t>
            </a:r>
            <a:r>
              <a:rPr lang="it-IT" sz="2400" dirty="0"/>
              <a:t> </a:t>
            </a:r>
            <a:r>
              <a:rPr lang="it-IT" sz="2400" dirty="0" err="1"/>
              <a:t>question</a:t>
            </a:r>
            <a:r>
              <a:rPr lang="it-IT" sz="2400" dirty="0"/>
              <a:t> </a:t>
            </a:r>
            <a:r>
              <a:rPr lang="it-IT" sz="2400" dirty="0" err="1"/>
              <a:t>Thierry</a:t>
            </a:r>
            <a:r>
              <a:rPr lang="it-IT" sz="2400" dirty="0"/>
              <a:t> Breton, le « Monsieur </a:t>
            </a:r>
            <a:r>
              <a:rPr lang="it-IT" sz="2400" dirty="0" err="1"/>
              <a:t>vaccin</a:t>
            </a:r>
            <a:r>
              <a:rPr lang="it-IT" sz="2400" dirty="0"/>
              <a:t> » de la </a:t>
            </a:r>
            <a:r>
              <a:rPr lang="it-IT" sz="2400" dirty="0" err="1"/>
              <a:t>Commission</a:t>
            </a:r>
            <a:r>
              <a:rPr lang="it-IT" sz="2400" dirty="0"/>
              <a:t> </a:t>
            </a:r>
            <a:r>
              <a:rPr lang="it-IT" sz="2400" dirty="0" err="1"/>
              <a:t>européenne</a:t>
            </a:r>
            <a:r>
              <a:rPr lang="it-IT" sz="2400" dirty="0"/>
              <a:t>, a </a:t>
            </a:r>
            <a:r>
              <a:rPr lang="it-IT" sz="2400" dirty="0" err="1"/>
              <a:t>choisi</a:t>
            </a:r>
            <a:r>
              <a:rPr lang="it-IT" sz="2400" dirty="0"/>
              <a:t> de </a:t>
            </a:r>
            <a:r>
              <a:rPr lang="it-IT" sz="2400" dirty="0" err="1"/>
              <a:t>répondre</a:t>
            </a:r>
            <a:r>
              <a:rPr lang="it-IT" sz="2400" dirty="0"/>
              <a:t> </a:t>
            </a:r>
            <a:r>
              <a:rPr lang="it-IT" sz="2400" dirty="0" err="1"/>
              <a:t>précisément</a:t>
            </a:r>
            <a:r>
              <a:rPr lang="it-IT" sz="2400" dirty="0"/>
              <a:t> : le 14 </a:t>
            </a:r>
            <a:r>
              <a:rPr lang="it-IT" sz="2400" dirty="0" err="1"/>
              <a:t>juillet</a:t>
            </a:r>
            <a:r>
              <a:rPr lang="it-IT" sz="2400" dirty="0"/>
              <a:t>. </a:t>
            </a:r>
            <a:r>
              <a:rPr lang="it-IT" sz="2400" dirty="0" err="1"/>
              <a:t>Selon</a:t>
            </a:r>
            <a:r>
              <a:rPr lang="it-IT" sz="2400" dirty="0"/>
              <a:t> lui, la </a:t>
            </a:r>
            <a:r>
              <a:rPr lang="it-IT" sz="2400" dirty="0" err="1"/>
              <a:t>hausse</a:t>
            </a:r>
            <a:r>
              <a:rPr lang="it-IT" sz="2400" dirty="0"/>
              <a:t> </a:t>
            </a:r>
            <a:r>
              <a:rPr lang="it-IT" sz="2400" dirty="0" err="1"/>
              <a:t>prévue</a:t>
            </a:r>
            <a:r>
              <a:rPr lang="it-IT" sz="2400" dirty="0"/>
              <a:t> </a:t>
            </a:r>
            <a:r>
              <a:rPr lang="it-IT" sz="2400" dirty="0" err="1"/>
              <a:t>des</a:t>
            </a:r>
            <a:r>
              <a:rPr lang="it-IT" sz="2400" dirty="0"/>
              <a:t> </a:t>
            </a:r>
            <a:r>
              <a:rPr lang="it-IT" sz="2400" dirty="0" err="1"/>
              <a:t>livraisons</a:t>
            </a:r>
            <a:r>
              <a:rPr lang="it-IT" sz="2400" dirty="0"/>
              <a:t> de </a:t>
            </a:r>
            <a:r>
              <a:rPr lang="it-IT" sz="2400" dirty="0" err="1"/>
              <a:t>vaccins</a:t>
            </a:r>
            <a:r>
              <a:rPr lang="it-IT" sz="2400" dirty="0"/>
              <a:t> va </a:t>
            </a:r>
            <a:r>
              <a:rPr lang="it-IT" sz="2400" dirty="0" err="1"/>
              <a:t>permettre</a:t>
            </a:r>
            <a:r>
              <a:rPr lang="it-IT" sz="2400" dirty="0"/>
              <a:t> d’</a:t>
            </a:r>
            <a:r>
              <a:rPr lang="it-IT" sz="2400" dirty="0" err="1"/>
              <a:t>atteindre</a:t>
            </a:r>
            <a:r>
              <a:rPr lang="it-IT" sz="2400" dirty="0"/>
              <a:t> </a:t>
            </a:r>
            <a:r>
              <a:rPr lang="it-IT" sz="2400" dirty="0" err="1"/>
              <a:t>cet</a:t>
            </a:r>
            <a:r>
              <a:rPr lang="it-IT" sz="2400" dirty="0"/>
              <a:t> </a:t>
            </a:r>
            <a:r>
              <a:rPr lang="it-IT" sz="2400" dirty="0" err="1"/>
              <a:t>objectif</a:t>
            </a:r>
            <a:r>
              <a:rPr lang="it-IT" sz="2400" dirty="0"/>
              <a:t>. </a:t>
            </a:r>
            <a:endParaRPr lang="it-IT" sz="2400" dirty="0" smtClean="0"/>
          </a:p>
          <a:p>
            <a:pPr algn="just"/>
            <a:r>
              <a:rPr lang="it-IT" sz="2400" dirty="0" smtClean="0"/>
              <a:t>20 minutes 22mars 2021</a:t>
            </a:r>
            <a:endParaRPr lang="it-IT" sz="2400" dirty="0"/>
          </a:p>
          <a:p>
            <a:endParaRPr lang="fr-CA" sz="2400" dirty="0"/>
          </a:p>
        </p:txBody>
      </p:sp>
    </p:spTree>
    <p:extLst>
      <p:ext uri="{BB962C8B-B14F-4D97-AF65-F5344CB8AC3E}">
        <p14:creationId xmlns:p14="http://schemas.microsoft.com/office/powerpoint/2010/main" val="8928038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150e </a:t>
            </a:r>
            <a:r>
              <a:rPr lang="it-IT" sz="2800" dirty="0" err="1"/>
              <a:t>anniversaire</a:t>
            </a:r>
            <a:r>
              <a:rPr lang="it-IT" sz="2800" dirty="0"/>
              <a:t> de la </a:t>
            </a:r>
            <a:r>
              <a:rPr lang="it-IT" sz="2800" dirty="0" err="1"/>
              <a:t>Commune</a:t>
            </a:r>
            <a:r>
              <a:rPr lang="it-IT" sz="2800" dirty="0"/>
              <a:t> de Paris </a:t>
            </a:r>
            <a:br>
              <a:rPr lang="it-IT" sz="2800" dirty="0"/>
            </a:br>
            <a:r>
              <a:rPr lang="it-IT" sz="2800" dirty="0"/>
              <a:t>18 </a:t>
            </a:r>
            <a:r>
              <a:rPr lang="it-IT" sz="2800" dirty="0" err="1"/>
              <a:t>mars</a:t>
            </a:r>
            <a:r>
              <a:rPr lang="it-IT" sz="2800" dirty="0"/>
              <a:t> 1871-18 </a:t>
            </a:r>
            <a:r>
              <a:rPr lang="it-IT" sz="2800" dirty="0" err="1"/>
              <a:t>mars</a:t>
            </a:r>
            <a:r>
              <a:rPr lang="it-IT" sz="2800" dirty="0"/>
              <a:t> 2021</a:t>
            </a:r>
            <a:endParaRPr lang="fr-CA" sz="2800" dirty="0"/>
          </a:p>
        </p:txBody>
      </p:sp>
      <p:sp>
        <p:nvSpPr>
          <p:cNvPr id="3" name="Segnaposto contenuto 2"/>
          <p:cNvSpPr>
            <a:spLocks noGrp="1"/>
          </p:cNvSpPr>
          <p:nvPr>
            <p:ph idx="1"/>
          </p:nvPr>
        </p:nvSpPr>
        <p:spPr/>
        <p:txBody>
          <a:bodyPr>
            <a:normAutofit/>
          </a:bodyPr>
          <a:lstStyle/>
          <a:p>
            <a:pPr algn="just"/>
            <a:r>
              <a:rPr lang="it-IT" sz="2400" dirty="0" err="1"/>
              <a:t>Les</a:t>
            </a:r>
            <a:r>
              <a:rPr lang="it-IT" sz="2400" dirty="0"/>
              <a:t> </a:t>
            </a:r>
            <a:r>
              <a:rPr lang="it-IT" sz="2400" dirty="0" err="1"/>
              <a:t>troupes</a:t>
            </a:r>
            <a:r>
              <a:rPr lang="it-IT" sz="2400" dirty="0"/>
              <a:t> </a:t>
            </a:r>
            <a:r>
              <a:rPr lang="it-IT" sz="2400" dirty="0" err="1"/>
              <a:t>régulières</a:t>
            </a:r>
            <a:r>
              <a:rPr lang="it-IT" sz="2400" dirty="0"/>
              <a:t>, dont le </a:t>
            </a:r>
            <a:r>
              <a:rPr lang="it-IT" sz="2400" dirty="0" err="1"/>
              <a:t>commandant</a:t>
            </a:r>
            <a:r>
              <a:rPr lang="it-IT" sz="2400" dirty="0"/>
              <a:t> en chef </a:t>
            </a:r>
            <a:r>
              <a:rPr lang="it-IT" sz="2400" dirty="0" err="1"/>
              <a:t>était</a:t>
            </a:r>
            <a:r>
              <a:rPr lang="it-IT" sz="2400" dirty="0"/>
              <a:t> </a:t>
            </a:r>
            <a:r>
              <a:rPr lang="it-IT" sz="2400" dirty="0" err="1"/>
              <a:t>Patrice</a:t>
            </a:r>
            <a:r>
              <a:rPr lang="it-IT" sz="2400" dirty="0"/>
              <a:t> de Mac </a:t>
            </a:r>
            <a:r>
              <a:rPr lang="it-IT" sz="2400" dirty="0" err="1"/>
              <a:t>Mahon</a:t>
            </a:r>
            <a:r>
              <a:rPr lang="it-IT" sz="2400" dirty="0"/>
              <a:t>, </a:t>
            </a:r>
            <a:r>
              <a:rPr lang="it-IT" sz="2400" dirty="0" err="1"/>
              <a:t>finissent</a:t>
            </a:r>
            <a:r>
              <a:rPr lang="it-IT" sz="2400" dirty="0"/>
              <a:t> par </a:t>
            </a:r>
            <a:r>
              <a:rPr lang="it-IT" sz="2400" dirty="0" err="1"/>
              <a:t>reprendre</a:t>
            </a:r>
            <a:r>
              <a:rPr lang="it-IT" sz="2400" dirty="0"/>
              <a:t> le </a:t>
            </a:r>
            <a:r>
              <a:rPr lang="it-IT" sz="2400" dirty="0" err="1"/>
              <a:t>dessus</a:t>
            </a:r>
            <a:r>
              <a:rPr lang="it-IT" sz="2400" dirty="0"/>
              <a:t> et, à l'</a:t>
            </a:r>
            <a:r>
              <a:rPr lang="it-IT" sz="2400" dirty="0" err="1"/>
              <a:t>occasion</a:t>
            </a:r>
            <a:r>
              <a:rPr lang="it-IT" sz="2400" dirty="0"/>
              <a:t> de la "</a:t>
            </a:r>
            <a:r>
              <a:rPr lang="it-IT" sz="2400" dirty="0" err="1"/>
              <a:t>semaine</a:t>
            </a:r>
            <a:r>
              <a:rPr lang="it-IT" sz="2400" dirty="0"/>
              <a:t> </a:t>
            </a:r>
            <a:r>
              <a:rPr lang="it-IT" sz="2400" dirty="0" err="1"/>
              <a:t>sanglante</a:t>
            </a:r>
            <a:r>
              <a:rPr lang="it-IT" sz="2400" dirty="0"/>
              <a:t>", </a:t>
            </a:r>
            <a:r>
              <a:rPr lang="it-IT" sz="2400" dirty="0" err="1"/>
              <a:t>du</a:t>
            </a:r>
            <a:r>
              <a:rPr lang="it-IT" sz="2400" dirty="0"/>
              <a:t> 21 </a:t>
            </a:r>
            <a:r>
              <a:rPr lang="it-IT" sz="2400" dirty="0" err="1"/>
              <a:t>au</a:t>
            </a:r>
            <a:r>
              <a:rPr lang="it-IT" sz="2400" dirty="0"/>
              <a:t> 28 mai 1871, </a:t>
            </a:r>
            <a:r>
              <a:rPr lang="it-IT" sz="2400" dirty="0" err="1"/>
              <a:t>elles</a:t>
            </a:r>
            <a:r>
              <a:rPr lang="it-IT" sz="2400" dirty="0"/>
              <a:t> </a:t>
            </a:r>
            <a:r>
              <a:rPr lang="it-IT" sz="2400" dirty="0" err="1"/>
              <a:t>écrasent</a:t>
            </a:r>
            <a:r>
              <a:rPr lang="it-IT" sz="2400" dirty="0"/>
              <a:t> le </a:t>
            </a:r>
            <a:r>
              <a:rPr lang="it-IT" sz="2400" dirty="0" err="1"/>
              <a:t>mouvement</a:t>
            </a:r>
            <a:r>
              <a:rPr lang="it-IT" sz="2400" dirty="0"/>
              <a:t> </a:t>
            </a:r>
            <a:r>
              <a:rPr lang="it-IT" sz="2400" dirty="0" err="1"/>
              <a:t>insurrectionnel</a:t>
            </a:r>
            <a:r>
              <a:rPr lang="it-IT" sz="2400" dirty="0"/>
              <a:t> </a:t>
            </a:r>
            <a:r>
              <a:rPr lang="it-IT" sz="2400" dirty="0" err="1"/>
              <a:t>sous</a:t>
            </a:r>
            <a:r>
              <a:rPr lang="it-IT" sz="2400" dirty="0"/>
              <a:t> l'</a:t>
            </a:r>
            <a:r>
              <a:rPr lang="it-IT" sz="2400" dirty="0" err="1"/>
              <a:t>impulsion</a:t>
            </a:r>
            <a:r>
              <a:rPr lang="it-IT" sz="2400" dirty="0"/>
              <a:t> de </a:t>
            </a:r>
            <a:r>
              <a:rPr lang="it-IT" sz="2400" dirty="0" err="1"/>
              <a:t>généraux</a:t>
            </a:r>
            <a:r>
              <a:rPr lang="it-IT" sz="2400" dirty="0"/>
              <a:t> </a:t>
            </a:r>
            <a:r>
              <a:rPr lang="it-IT" sz="2400" dirty="0" err="1"/>
              <a:t>comme</a:t>
            </a:r>
            <a:r>
              <a:rPr lang="it-IT" sz="2400" dirty="0"/>
              <a:t> Ernest </a:t>
            </a:r>
            <a:r>
              <a:rPr lang="it-IT" sz="2400" dirty="0" err="1"/>
              <a:t>Courtot</a:t>
            </a:r>
            <a:r>
              <a:rPr lang="it-IT" sz="2400" dirty="0"/>
              <a:t> de </a:t>
            </a:r>
            <a:r>
              <a:rPr lang="it-IT" sz="2400" dirty="0" err="1"/>
              <a:t>Cissey</a:t>
            </a:r>
            <a:r>
              <a:rPr lang="it-IT" sz="2400" dirty="0"/>
              <a:t>, Joseph </a:t>
            </a:r>
            <a:r>
              <a:rPr lang="it-IT" sz="2400" dirty="0" err="1"/>
              <a:t>Vinoy</a:t>
            </a:r>
            <a:r>
              <a:rPr lang="it-IT" sz="2400" dirty="0"/>
              <a:t> et Gaston de </a:t>
            </a:r>
            <a:r>
              <a:rPr lang="it-IT" sz="2400" dirty="0" err="1"/>
              <a:t>Galliffet</a:t>
            </a:r>
            <a:r>
              <a:rPr lang="it-IT" sz="2400" dirty="0"/>
              <a:t>. Le </a:t>
            </a:r>
            <a:r>
              <a:rPr lang="it-IT" sz="2400" dirty="0" err="1"/>
              <a:t>nombre</a:t>
            </a:r>
            <a:r>
              <a:rPr lang="it-IT" sz="2400" dirty="0"/>
              <a:t> de </a:t>
            </a:r>
            <a:r>
              <a:rPr lang="it-IT" sz="2400" dirty="0" err="1"/>
              <a:t>fédérés</a:t>
            </a:r>
            <a:r>
              <a:rPr lang="it-IT" sz="2400" dirty="0"/>
              <a:t> </a:t>
            </a:r>
            <a:r>
              <a:rPr lang="it-IT" sz="2400" dirty="0" err="1"/>
              <a:t>morts</a:t>
            </a:r>
            <a:r>
              <a:rPr lang="it-IT" sz="2400" dirty="0"/>
              <a:t> est </a:t>
            </a:r>
            <a:r>
              <a:rPr lang="it-IT" sz="2400" dirty="0" err="1"/>
              <a:t>estimé</a:t>
            </a:r>
            <a:r>
              <a:rPr lang="it-IT" sz="2400" dirty="0"/>
              <a:t> </a:t>
            </a:r>
            <a:r>
              <a:rPr lang="it-IT" sz="2400" dirty="0" err="1"/>
              <a:t>entre</a:t>
            </a:r>
            <a:r>
              <a:rPr lang="it-IT" sz="2400" dirty="0"/>
              <a:t> 20.000 et 30.000, </a:t>
            </a:r>
            <a:r>
              <a:rPr lang="it-IT" sz="2400" dirty="0" err="1"/>
              <a:t>contre</a:t>
            </a:r>
            <a:r>
              <a:rPr lang="it-IT" sz="2400" dirty="0"/>
              <a:t> 1.364 </a:t>
            </a:r>
            <a:r>
              <a:rPr lang="it-IT" sz="2400" dirty="0" err="1"/>
              <a:t>dans</a:t>
            </a:r>
            <a:r>
              <a:rPr lang="it-IT" sz="2400" dirty="0"/>
              <a:t> l'</a:t>
            </a:r>
            <a:r>
              <a:rPr lang="it-IT" sz="2400" dirty="0" err="1"/>
              <a:t>autre</a:t>
            </a:r>
            <a:r>
              <a:rPr lang="it-IT" sz="2400" dirty="0"/>
              <a:t> camp</a:t>
            </a:r>
            <a:r>
              <a:rPr lang="it-IT" sz="2400" dirty="0" smtClean="0"/>
              <a:t>.</a:t>
            </a:r>
          </a:p>
          <a:p>
            <a:pPr algn="just"/>
            <a:r>
              <a:rPr lang="it-IT" sz="2400" i="1" dirty="0"/>
              <a:t>JDD</a:t>
            </a:r>
            <a:r>
              <a:rPr lang="it-IT" sz="2400" dirty="0"/>
              <a:t> 11 </a:t>
            </a:r>
            <a:r>
              <a:rPr lang="it-IT" sz="2400" dirty="0" err="1"/>
              <a:t>mars</a:t>
            </a:r>
            <a:r>
              <a:rPr lang="it-IT" sz="2400" dirty="0"/>
              <a:t> 2021</a:t>
            </a:r>
            <a:endParaRPr lang="fr-CA" sz="2400" dirty="0"/>
          </a:p>
          <a:p>
            <a:pPr algn="just"/>
            <a:endParaRPr lang="fr-CA" sz="2400" dirty="0"/>
          </a:p>
        </p:txBody>
      </p:sp>
    </p:spTree>
    <p:extLst>
      <p:ext uri="{BB962C8B-B14F-4D97-AF65-F5344CB8AC3E}">
        <p14:creationId xmlns:p14="http://schemas.microsoft.com/office/powerpoint/2010/main" val="425630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150e </a:t>
            </a:r>
            <a:r>
              <a:rPr lang="it-IT" sz="2800" dirty="0" err="1"/>
              <a:t>anniversaire</a:t>
            </a:r>
            <a:r>
              <a:rPr lang="it-IT" sz="2800" dirty="0"/>
              <a:t> de la </a:t>
            </a:r>
            <a:r>
              <a:rPr lang="it-IT" sz="2800" dirty="0" err="1"/>
              <a:t>Commune</a:t>
            </a:r>
            <a:r>
              <a:rPr lang="it-IT" sz="2800" dirty="0"/>
              <a:t> de Paris </a:t>
            </a:r>
            <a:br>
              <a:rPr lang="it-IT" sz="2800" dirty="0"/>
            </a:br>
            <a:r>
              <a:rPr lang="it-IT" sz="2800" dirty="0"/>
              <a:t>18 </a:t>
            </a:r>
            <a:r>
              <a:rPr lang="it-IT" sz="2800" dirty="0" err="1"/>
              <a:t>mars</a:t>
            </a:r>
            <a:r>
              <a:rPr lang="it-IT" sz="2800" dirty="0"/>
              <a:t> 1871-18 </a:t>
            </a:r>
            <a:r>
              <a:rPr lang="it-IT" sz="2800" dirty="0" err="1"/>
              <a:t>mars</a:t>
            </a:r>
            <a:r>
              <a:rPr lang="it-IT" sz="2800" dirty="0"/>
              <a:t> 2021</a:t>
            </a:r>
            <a:endParaRPr lang="fr-CA" sz="2800" dirty="0"/>
          </a:p>
        </p:txBody>
      </p:sp>
      <p:sp>
        <p:nvSpPr>
          <p:cNvPr id="3" name="Segnaposto contenuto 2"/>
          <p:cNvSpPr>
            <a:spLocks noGrp="1"/>
          </p:cNvSpPr>
          <p:nvPr>
            <p:ph idx="1"/>
          </p:nvPr>
        </p:nvSpPr>
        <p:spPr/>
        <p:txBody>
          <a:bodyPr>
            <a:normAutofit/>
          </a:bodyPr>
          <a:lstStyle/>
          <a:p>
            <a:pPr algn="just"/>
            <a:r>
              <a:rPr lang="it-IT" sz="2400" dirty="0" err="1"/>
              <a:t>Sur</a:t>
            </a:r>
            <a:r>
              <a:rPr lang="it-IT" sz="2400" dirty="0"/>
              <a:t> plus de 38.000 </a:t>
            </a:r>
            <a:r>
              <a:rPr lang="it-IT" sz="2400" dirty="0" err="1"/>
              <a:t>insurgés</a:t>
            </a:r>
            <a:r>
              <a:rPr lang="it-IT" sz="2400" dirty="0"/>
              <a:t> </a:t>
            </a:r>
            <a:r>
              <a:rPr lang="it-IT" sz="2400" dirty="0" err="1"/>
              <a:t>jugés</a:t>
            </a:r>
            <a:r>
              <a:rPr lang="it-IT" sz="2400" dirty="0"/>
              <a:t> en </a:t>
            </a:r>
            <a:r>
              <a:rPr lang="it-IT" sz="2400" dirty="0" err="1"/>
              <a:t>conseil</a:t>
            </a:r>
            <a:r>
              <a:rPr lang="it-IT" sz="2400" dirty="0"/>
              <a:t> de guerre, 7.500 </a:t>
            </a:r>
            <a:r>
              <a:rPr lang="it-IT" sz="2400" dirty="0" err="1"/>
              <a:t>sont</a:t>
            </a:r>
            <a:r>
              <a:rPr lang="it-IT" sz="2400" dirty="0"/>
              <a:t> </a:t>
            </a:r>
            <a:r>
              <a:rPr lang="it-IT" sz="2400" dirty="0" err="1"/>
              <a:t>déportés</a:t>
            </a:r>
            <a:r>
              <a:rPr lang="it-IT" sz="2400" dirty="0"/>
              <a:t> en </a:t>
            </a:r>
            <a:r>
              <a:rPr lang="it-IT" sz="2400" dirty="0" err="1"/>
              <a:t>Algérie</a:t>
            </a:r>
            <a:r>
              <a:rPr lang="it-IT" sz="2400" dirty="0"/>
              <a:t> et en Nouvelle-</a:t>
            </a:r>
            <a:r>
              <a:rPr lang="it-IT" sz="2400" dirty="0" err="1"/>
              <a:t>Calédonie</a:t>
            </a:r>
            <a:r>
              <a:rPr lang="it-IT" sz="2400" dirty="0"/>
              <a:t>, </a:t>
            </a:r>
            <a:r>
              <a:rPr lang="it-IT" sz="2400" dirty="0" err="1"/>
              <a:t>comme</a:t>
            </a:r>
            <a:r>
              <a:rPr lang="it-IT" sz="2400" dirty="0"/>
              <a:t> Louise Michel. </a:t>
            </a:r>
            <a:r>
              <a:rPr lang="it-IT" sz="2400" dirty="0" err="1"/>
              <a:t>Les</a:t>
            </a:r>
            <a:r>
              <a:rPr lang="it-IT" sz="2400" dirty="0"/>
              <a:t> </a:t>
            </a:r>
            <a:r>
              <a:rPr lang="it-IT" sz="2400" dirty="0" err="1"/>
              <a:t>survivants</a:t>
            </a:r>
            <a:r>
              <a:rPr lang="it-IT" sz="2400" dirty="0"/>
              <a:t> </a:t>
            </a:r>
            <a:r>
              <a:rPr lang="it-IT" sz="2400" dirty="0" err="1"/>
              <a:t>sont</a:t>
            </a:r>
            <a:r>
              <a:rPr lang="it-IT" sz="2400" dirty="0"/>
              <a:t> </a:t>
            </a:r>
            <a:r>
              <a:rPr lang="it-IT" sz="2400" dirty="0" err="1"/>
              <a:t>amnistiés</a:t>
            </a:r>
            <a:r>
              <a:rPr lang="it-IT" sz="2400" dirty="0"/>
              <a:t> en 1880. </a:t>
            </a:r>
            <a:r>
              <a:rPr lang="it-IT" sz="2400" dirty="0" err="1"/>
              <a:t>Les</a:t>
            </a:r>
            <a:r>
              <a:rPr lang="it-IT" sz="2400" dirty="0"/>
              <a:t> </a:t>
            </a:r>
            <a:r>
              <a:rPr lang="it-IT" sz="2400" dirty="0" err="1"/>
              <a:t>événements</a:t>
            </a:r>
            <a:r>
              <a:rPr lang="it-IT" sz="2400" dirty="0"/>
              <a:t> de la </a:t>
            </a:r>
            <a:r>
              <a:rPr lang="it-IT" sz="2400" dirty="0" err="1"/>
              <a:t>Commune</a:t>
            </a:r>
            <a:r>
              <a:rPr lang="it-IT" sz="2400" dirty="0"/>
              <a:t> de Paris </a:t>
            </a:r>
            <a:r>
              <a:rPr lang="it-IT" sz="2400" dirty="0" err="1"/>
              <a:t>ont</a:t>
            </a:r>
            <a:r>
              <a:rPr lang="it-IT" sz="2400" dirty="0"/>
              <a:t> </a:t>
            </a:r>
            <a:r>
              <a:rPr lang="it-IT" sz="2400" dirty="0" err="1"/>
              <a:t>eu</a:t>
            </a:r>
            <a:r>
              <a:rPr lang="it-IT" sz="2400" dirty="0"/>
              <a:t> une </a:t>
            </a:r>
            <a:r>
              <a:rPr lang="it-IT" sz="2400" dirty="0" err="1"/>
              <a:t>influence</a:t>
            </a:r>
            <a:r>
              <a:rPr lang="it-IT" sz="2400" dirty="0"/>
              <a:t> </a:t>
            </a:r>
            <a:r>
              <a:rPr lang="it-IT" sz="2400" dirty="0" err="1"/>
              <a:t>majeure</a:t>
            </a:r>
            <a:r>
              <a:rPr lang="it-IT" sz="2400" dirty="0"/>
              <a:t> </a:t>
            </a:r>
            <a:r>
              <a:rPr lang="it-IT" sz="2400" dirty="0" err="1"/>
              <a:t>dans</a:t>
            </a:r>
            <a:r>
              <a:rPr lang="it-IT" sz="2400" dirty="0"/>
              <a:t> l'histoire </a:t>
            </a:r>
            <a:r>
              <a:rPr lang="it-IT" sz="2400" dirty="0" err="1"/>
              <a:t>des</a:t>
            </a:r>
            <a:r>
              <a:rPr lang="it-IT" sz="2400" dirty="0"/>
              <a:t> </a:t>
            </a:r>
            <a:r>
              <a:rPr lang="it-IT" sz="2400" dirty="0" err="1"/>
              <a:t>idées</a:t>
            </a:r>
            <a:r>
              <a:rPr lang="it-IT" sz="2400" dirty="0"/>
              <a:t> </a:t>
            </a:r>
            <a:r>
              <a:rPr lang="it-IT" sz="2400" dirty="0" err="1"/>
              <a:t>politiques</a:t>
            </a:r>
            <a:r>
              <a:rPr lang="it-IT" sz="2400" dirty="0"/>
              <a:t>. </a:t>
            </a:r>
            <a:r>
              <a:rPr lang="it-IT" sz="2400" dirty="0" err="1"/>
              <a:t>Les</a:t>
            </a:r>
            <a:r>
              <a:rPr lang="it-IT" sz="2400" dirty="0"/>
              <a:t> </a:t>
            </a:r>
            <a:r>
              <a:rPr lang="it-IT" sz="2400" dirty="0" err="1"/>
              <a:t>mesures</a:t>
            </a:r>
            <a:r>
              <a:rPr lang="it-IT" sz="2400" dirty="0"/>
              <a:t> </a:t>
            </a:r>
            <a:r>
              <a:rPr lang="it-IT" sz="2400" dirty="0" err="1"/>
              <a:t>décidées</a:t>
            </a:r>
            <a:r>
              <a:rPr lang="it-IT" sz="2400" dirty="0"/>
              <a:t> par son </a:t>
            </a:r>
            <a:r>
              <a:rPr lang="it-IT" sz="2400" dirty="0" err="1"/>
              <a:t>contre-gouvernement</a:t>
            </a:r>
            <a:r>
              <a:rPr lang="it-IT" sz="2400" dirty="0"/>
              <a:t> (la </a:t>
            </a:r>
            <a:r>
              <a:rPr lang="it-IT" sz="2400" dirty="0" err="1"/>
              <a:t>séparation</a:t>
            </a:r>
            <a:r>
              <a:rPr lang="it-IT" sz="2400" dirty="0"/>
              <a:t> </a:t>
            </a:r>
            <a:r>
              <a:rPr lang="it-IT" sz="2400" dirty="0" err="1"/>
              <a:t>entre</a:t>
            </a:r>
            <a:r>
              <a:rPr lang="it-IT" sz="2400" dirty="0"/>
              <a:t> l'</a:t>
            </a:r>
            <a:r>
              <a:rPr lang="it-IT" sz="2400" dirty="0" err="1"/>
              <a:t>Eglise</a:t>
            </a:r>
            <a:r>
              <a:rPr lang="it-IT" sz="2400" dirty="0"/>
              <a:t> et l'</a:t>
            </a:r>
            <a:r>
              <a:rPr lang="it-IT" sz="2400" dirty="0" err="1"/>
              <a:t>Etat</a:t>
            </a:r>
            <a:r>
              <a:rPr lang="it-IT" sz="2400" dirty="0"/>
              <a:t>, la </a:t>
            </a:r>
            <a:r>
              <a:rPr lang="it-IT" sz="2400" dirty="0" err="1"/>
              <a:t>valorisation</a:t>
            </a:r>
            <a:r>
              <a:rPr lang="it-IT" sz="2400" dirty="0"/>
              <a:t> </a:t>
            </a:r>
            <a:r>
              <a:rPr lang="it-IT" sz="2400" dirty="0" err="1"/>
              <a:t>du</a:t>
            </a:r>
            <a:r>
              <a:rPr lang="it-IT" sz="2400" dirty="0"/>
              <a:t> </a:t>
            </a:r>
            <a:r>
              <a:rPr lang="it-IT" sz="2400" dirty="0" err="1"/>
              <a:t>statut</a:t>
            </a:r>
            <a:r>
              <a:rPr lang="it-IT" sz="2400" dirty="0"/>
              <a:t> de l'</a:t>
            </a:r>
            <a:r>
              <a:rPr lang="it-IT" sz="2400" dirty="0" err="1"/>
              <a:t>ouvrier</a:t>
            </a:r>
            <a:r>
              <a:rPr lang="it-IT" sz="2400" dirty="0"/>
              <a:t> et de </a:t>
            </a:r>
            <a:r>
              <a:rPr lang="it-IT" sz="2400" dirty="0" err="1"/>
              <a:t>ses</a:t>
            </a:r>
            <a:r>
              <a:rPr lang="it-IT" sz="2400" dirty="0"/>
              <a:t> </a:t>
            </a:r>
            <a:r>
              <a:rPr lang="it-IT" sz="2400" dirty="0" err="1"/>
              <a:t>droits</a:t>
            </a:r>
            <a:r>
              <a:rPr lang="it-IT" sz="2400" dirty="0"/>
              <a:t>, </a:t>
            </a:r>
            <a:r>
              <a:rPr lang="it-IT" sz="2400" dirty="0" err="1"/>
              <a:t>etc</a:t>
            </a:r>
            <a:r>
              <a:rPr lang="it-IT" sz="2400" dirty="0"/>
              <a:t>), dont la </a:t>
            </a:r>
            <a:r>
              <a:rPr lang="it-IT" sz="2400" dirty="0" err="1"/>
              <a:t>plupart</a:t>
            </a:r>
            <a:r>
              <a:rPr lang="it-IT" sz="2400" dirty="0"/>
              <a:t> n'</a:t>
            </a:r>
            <a:r>
              <a:rPr lang="it-IT" sz="2400" dirty="0" err="1"/>
              <a:t>ont</a:t>
            </a:r>
            <a:r>
              <a:rPr lang="it-IT" sz="2400" dirty="0"/>
              <a:t> </a:t>
            </a:r>
            <a:r>
              <a:rPr lang="it-IT" sz="2400" dirty="0" err="1"/>
              <a:t>pas</a:t>
            </a:r>
            <a:r>
              <a:rPr lang="it-IT" sz="2400" dirty="0"/>
              <a:t> </a:t>
            </a:r>
            <a:r>
              <a:rPr lang="it-IT" sz="2400" dirty="0" err="1"/>
              <a:t>pu</a:t>
            </a:r>
            <a:r>
              <a:rPr lang="it-IT" sz="2400" dirty="0"/>
              <a:t> </a:t>
            </a:r>
            <a:r>
              <a:rPr lang="it-IT" sz="2400" dirty="0" err="1"/>
              <a:t>être</a:t>
            </a:r>
            <a:r>
              <a:rPr lang="it-IT" sz="2400" dirty="0"/>
              <a:t> </a:t>
            </a:r>
            <a:r>
              <a:rPr lang="it-IT" sz="2400" dirty="0" err="1"/>
              <a:t>mises</a:t>
            </a:r>
            <a:r>
              <a:rPr lang="it-IT" sz="2400" dirty="0"/>
              <a:t> en </a:t>
            </a:r>
            <a:r>
              <a:rPr lang="it-IT" sz="2400" dirty="0" err="1"/>
              <a:t>place</a:t>
            </a:r>
            <a:r>
              <a:rPr lang="it-IT" sz="2400" dirty="0"/>
              <a:t>, </a:t>
            </a:r>
            <a:r>
              <a:rPr lang="it-IT" sz="2400" dirty="0" err="1"/>
              <a:t>ont</a:t>
            </a:r>
            <a:r>
              <a:rPr lang="it-IT" sz="2400" dirty="0"/>
              <a:t> </a:t>
            </a:r>
            <a:r>
              <a:rPr lang="it-IT" sz="2400" dirty="0" err="1"/>
              <a:t>notamment</a:t>
            </a:r>
            <a:r>
              <a:rPr lang="it-IT" sz="2400" dirty="0"/>
              <a:t> </a:t>
            </a:r>
            <a:r>
              <a:rPr lang="it-IT" sz="2400" dirty="0" err="1"/>
              <a:t>été</a:t>
            </a:r>
            <a:r>
              <a:rPr lang="it-IT" sz="2400" dirty="0"/>
              <a:t> </a:t>
            </a:r>
            <a:r>
              <a:rPr lang="it-IT" sz="2400" dirty="0" err="1"/>
              <a:t>reprises</a:t>
            </a:r>
            <a:r>
              <a:rPr lang="it-IT" sz="2400" dirty="0"/>
              <a:t> par l'</a:t>
            </a:r>
            <a:r>
              <a:rPr lang="it-IT" sz="2400" dirty="0" err="1"/>
              <a:t>idéologie</a:t>
            </a:r>
            <a:r>
              <a:rPr lang="it-IT" sz="2400" dirty="0"/>
              <a:t> marxiste </a:t>
            </a:r>
            <a:r>
              <a:rPr lang="it-IT" sz="2400" dirty="0" err="1"/>
              <a:t>puis</a:t>
            </a:r>
            <a:r>
              <a:rPr lang="it-IT" sz="2400" dirty="0"/>
              <a:t> communiste</a:t>
            </a:r>
            <a:r>
              <a:rPr lang="it-IT" sz="2400" dirty="0" smtClean="0"/>
              <a:t>.</a:t>
            </a:r>
          </a:p>
          <a:p>
            <a:pPr algn="just"/>
            <a:r>
              <a:rPr lang="it-IT" sz="2400" i="1" dirty="0"/>
              <a:t>JDD</a:t>
            </a:r>
            <a:r>
              <a:rPr lang="it-IT" sz="2400" dirty="0"/>
              <a:t> 11 </a:t>
            </a:r>
            <a:r>
              <a:rPr lang="it-IT" sz="2400" dirty="0" err="1"/>
              <a:t>mars</a:t>
            </a:r>
            <a:r>
              <a:rPr lang="it-IT" sz="2400" dirty="0"/>
              <a:t> 2021</a:t>
            </a:r>
            <a:endParaRPr lang="fr-CA" sz="2400" dirty="0"/>
          </a:p>
          <a:p>
            <a:pPr algn="just"/>
            <a:endParaRPr lang="fr-CA" sz="2400" dirty="0"/>
          </a:p>
        </p:txBody>
      </p:sp>
    </p:spTree>
    <p:extLst>
      <p:ext uri="{BB962C8B-B14F-4D97-AF65-F5344CB8AC3E}">
        <p14:creationId xmlns:p14="http://schemas.microsoft.com/office/powerpoint/2010/main" val="1918478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Faut</a:t>
            </a:r>
            <a:r>
              <a:rPr lang="it-IT" sz="2800" dirty="0"/>
              <a:t>-il </a:t>
            </a:r>
            <a:r>
              <a:rPr lang="it-IT" sz="2800" dirty="0" err="1"/>
              <a:t>célébrer</a:t>
            </a:r>
            <a:r>
              <a:rPr lang="it-IT" sz="2800" dirty="0"/>
              <a:t> </a:t>
            </a:r>
            <a:r>
              <a:rPr lang="it-IT" sz="2800" dirty="0" err="1"/>
              <a:t>les</a:t>
            </a:r>
            <a:r>
              <a:rPr lang="it-IT" sz="2800" dirty="0"/>
              <a:t> 150 </a:t>
            </a:r>
            <a:r>
              <a:rPr lang="it-IT" sz="2800" dirty="0" err="1"/>
              <a:t>ans</a:t>
            </a:r>
            <a:r>
              <a:rPr lang="it-IT" sz="2800" dirty="0"/>
              <a:t> de la </a:t>
            </a:r>
            <a:r>
              <a:rPr lang="it-IT" sz="2800" dirty="0" err="1"/>
              <a:t>Commune</a:t>
            </a:r>
            <a:r>
              <a:rPr lang="it-IT" sz="2800" dirty="0"/>
              <a:t> de Paris ? </a:t>
            </a:r>
            <a:br>
              <a:rPr lang="it-IT" sz="2800" dirty="0"/>
            </a:br>
            <a:endParaRPr lang="fr-CA" sz="2800" dirty="0"/>
          </a:p>
        </p:txBody>
      </p:sp>
      <p:sp>
        <p:nvSpPr>
          <p:cNvPr id="3" name="Segnaposto contenuto 2"/>
          <p:cNvSpPr>
            <a:spLocks noGrp="1"/>
          </p:cNvSpPr>
          <p:nvPr>
            <p:ph idx="1"/>
          </p:nvPr>
        </p:nvSpPr>
        <p:spPr/>
        <p:txBody>
          <a:bodyPr>
            <a:normAutofit/>
          </a:bodyPr>
          <a:lstStyle/>
          <a:p>
            <a:pPr algn="just"/>
            <a:r>
              <a:rPr lang="it-IT" sz="2400" b="1" dirty="0" smtClean="0"/>
              <a:t>L'</a:t>
            </a:r>
            <a:r>
              <a:rPr lang="it-IT" sz="2400" b="1" dirty="0" err="1" smtClean="0"/>
              <a:t>insurrection</a:t>
            </a:r>
            <a:r>
              <a:rPr lang="it-IT" sz="2400" b="1" dirty="0" smtClean="0"/>
              <a:t> </a:t>
            </a:r>
            <a:r>
              <a:rPr lang="it-IT" sz="2400" b="1" dirty="0" err="1"/>
              <a:t>déclenchée</a:t>
            </a:r>
            <a:r>
              <a:rPr lang="it-IT" sz="2400" b="1" dirty="0"/>
              <a:t> par la </a:t>
            </a:r>
            <a:r>
              <a:rPr lang="it-IT" sz="2400" b="1" dirty="0" err="1"/>
              <a:t>population</a:t>
            </a:r>
            <a:r>
              <a:rPr lang="it-IT" sz="2400" b="1" dirty="0"/>
              <a:t> de la capitale le 18 </a:t>
            </a:r>
            <a:r>
              <a:rPr lang="it-IT" sz="2400" b="1" dirty="0" err="1"/>
              <a:t>mars</a:t>
            </a:r>
            <a:r>
              <a:rPr lang="it-IT" sz="2400" b="1" dirty="0"/>
              <a:t> 1871 est </a:t>
            </a:r>
            <a:r>
              <a:rPr lang="it-IT" sz="2400" b="1" dirty="0" err="1"/>
              <a:t>aussi</a:t>
            </a:r>
            <a:r>
              <a:rPr lang="it-IT" sz="2400" b="1" dirty="0"/>
              <a:t> </a:t>
            </a:r>
            <a:r>
              <a:rPr lang="it-IT" sz="2400" b="1" dirty="0" err="1"/>
              <a:t>mythique</a:t>
            </a:r>
            <a:r>
              <a:rPr lang="it-IT" sz="2400" b="1" dirty="0"/>
              <a:t> </a:t>
            </a:r>
            <a:r>
              <a:rPr lang="it-IT" sz="2400" b="1" dirty="0" err="1"/>
              <a:t>que</a:t>
            </a:r>
            <a:r>
              <a:rPr lang="it-IT" sz="2400" b="1" dirty="0"/>
              <a:t> </a:t>
            </a:r>
            <a:r>
              <a:rPr lang="it-IT" sz="2400" b="1" dirty="0" err="1"/>
              <a:t>controversée</a:t>
            </a:r>
            <a:r>
              <a:rPr lang="it-IT" sz="2400" b="1" dirty="0"/>
              <a:t>. Sa </a:t>
            </a:r>
            <a:r>
              <a:rPr lang="it-IT" sz="2400" b="1" dirty="0" err="1"/>
              <a:t>commémoration</a:t>
            </a:r>
            <a:r>
              <a:rPr lang="it-IT" sz="2400" b="1" dirty="0"/>
              <a:t> par Anne </a:t>
            </a:r>
            <a:r>
              <a:rPr lang="it-IT" sz="2400" b="1" dirty="0" smtClean="0"/>
              <a:t>Hidalgo, la </a:t>
            </a:r>
            <a:r>
              <a:rPr lang="it-IT" sz="2400" b="1" dirty="0" err="1" smtClean="0"/>
              <a:t>maire</a:t>
            </a:r>
            <a:r>
              <a:rPr lang="it-IT" sz="2400" b="1" dirty="0" smtClean="0"/>
              <a:t> de Paris, </a:t>
            </a:r>
            <a:r>
              <a:rPr lang="it-IT" sz="2400" b="1" dirty="0" err="1"/>
              <a:t>suscite</a:t>
            </a:r>
            <a:r>
              <a:rPr lang="it-IT" sz="2400" b="1" dirty="0"/>
              <a:t> la </a:t>
            </a:r>
            <a:r>
              <a:rPr lang="it-IT" sz="2400" b="1" dirty="0" err="1"/>
              <a:t>polémique</a:t>
            </a:r>
            <a:r>
              <a:rPr lang="it-IT" sz="2400" b="1" dirty="0"/>
              <a:t>. </a:t>
            </a:r>
            <a:endParaRPr lang="it-IT" sz="2400" b="1" dirty="0" smtClean="0"/>
          </a:p>
          <a:p>
            <a:pPr algn="just"/>
            <a:endParaRPr lang="it-IT" sz="2400" b="1" dirty="0"/>
          </a:p>
          <a:p>
            <a:pPr algn="just"/>
            <a:r>
              <a:rPr lang="it-IT" sz="2400" i="1" dirty="0" smtClean="0"/>
              <a:t>L’Express</a:t>
            </a:r>
            <a:r>
              <a:rPr lang="it-IT" sz="2400" dirty="0" smtClean="0"/>
              <a:t>, 2 </a:t>
            </a:r>
            <a:r>
              <a:rPr lang="it-IT" sz="2400" dirty="0" err="1" smtClean="0"/>
              <a:t>mars</a:t>
            </a:r>
            <a:r>
              <a:rPr lang="it-IT" sz="2400" dirty="0" smtClean="0"/>
              <a:t> 2021</a:t>
            </a:r>
            <a:endParaRPr lang="it-IT" sz="2400" dirty="0"/>
          </a:p>
          <a:p>
            <a:endParaRPr lang="fr-CA" sz="2400" dirty="0"/>
          </a:p>
        </p:txBody>
      </p:sp>
    </p:spTree>
    <p:extLst>
      <p:ext uri="{BB962C8B-B14F-4D97-AF65-F5344CB8AC3E}">
        <p14:creationId xmlns:p14="http://schemas.microsoft.com/office/powerpoint/2010/main" val="3967373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smtClean="0"/>
              <a:t>La Mairie de Paris </a:t>
            </a:r>
            <a:r>
              <a:rPr lang="fr-CA" sz="2800" dirty="0"/>
              <a:t>d’aujourd’hui</a:t>
            </a:r>
            <a:r>
              <a:rPr lang="fr-CA" sz="2800" dirty="0" smtClean="0"/>
              <a:t> et la Commune de </a:t>
            </a:r>
            <a:r>
              <a:rPr lang="fr-CA" sz="2800" dirty="0" smtClean="0"/>
              <a:t>Paris </a:t>
            </a:r>
            <a:br>
              <a:rPr lang="fr-CA" sz="2800" dirty="0" smtClean="0"/>
            </a:br>
            <a:r>
              <a:rPr lang="fr-CA" sz="2800" dirty="0" smtClean="0"/>
              <a:t>site institutionnel</a:t>
            </a:r>
            <a:endParaRPr lang="fr-CA" sz="2800" dirty="0"/>
          </a:p>
        </p:txBody>
      </p:sp>
      <p:sp>
        <p:nvSpPr>
          <p:cNvPr id="3" name="Segnaposto contenuto 2"/>
          <p:cNvSpPr>
            <a:spLocks noGrp="1"/>
          </p:cNvSpPr>
          <p:nvPr>
            <p:ph idx="1"/>
          </p:nvPr>
        </p:nvSpPr>
        <p:spPr/>
        <p:txBody>
          <a:bodyPr>
            <a:normAutofit/>
          </a:bodyPr>
          <a:lstStyle/>
          <a:p>
            <a:pPr algn="just"/>
            <a:r>
              <a:rPr lang="it-IT" sz="2400" dirty="0"/>
              <a:t>Le 18 </a:t>
            </a:r>
            <a:r>
              <a:rPr lang="it-IT" sz="2400" dirty="0" err="1"/>
              <a:t>mars</a:t>
            </a:r>
            <a:r>
              <a:rPr lang="it-IT" sz="2400" dirty="0"/>
              <a:t> 1871, </a:t>
            </a:r>
            <a:r>
              <a:rPr lang="it-IT" sz="2400" dirty="0" err="1"/>
              <a:t>les</a:t>
            </a:r>
            <a:r>
              <a:rPr lang="it-IT" sz="2400" dirty="0"/>
              <a:t> </a:t>
            </a:r>
            <a:r>
              <a:rPr lang="it-IT" sz="2400" dirty="0" err="1"/>
              <a:t>Parisiens</a:t>
            </a:r>
            <a:r>
              <a:rPr lang="it-IT" sz="2400" dirty="0"/>
              <a:t> se </a:t>
            </a:r>
            <a:r>
              <a:rPr lang="it-IT" sz="2400" dirty="0" err="1"/>
              <a:t>rebellent</a:t>
            </a:r>
            <a:r>
              <a:rPr lang="it-IT" sz="2400" dirty="0"/>
              <a:t> </a:t>
            </a:r>
            <a:r>
              <a:rPr lang="it-IT" sz="2400" dirty="0" err="1"/>
              <a:t>contre</a:t>
            </a:r>
            <a:r>
              <a:rPr lang="it-IT" sz="2400" dirty="0"/>
              <a:t> le </a:t>
            </a:r>
            <a:r>
              <a:rPr lang="it-IT" sz="2400" dirty="0" err="1"/>
              <a:t>gouvernement</a:t>
            </a:r>
            <a:r>
              <a:rPr lang="it-IT" sz="2400" dirty="0"/>
              <a:t>. C'est le </a:t>
            </a:r>
            <a:r>
              <a:rPr lang="it-IT" sz="2400" dirty="0" err="1"/>
              <a:t>début</a:t>
            </a:r>
            <a:r>
              <a:rPr lang="it-IT" sz="2400" dirty="0"/>
              <a:t> de la </a:t>
            </a:r>
            <a:r>
              <a:rPr lang="it-IT" sz="2400" dirty="0" err="1"/>
              <a:t>Commune</a:t>
            </a:r>
            <a:r>
              <a:rPr lang="it-IT" sz="2400" dirty="0"/>
              <a:t> qui </a:t>
            </a:r>
            <a:r>
              <a:rPr lang="it-IT" sz="2400" dirty="0" err="1"/>
              <a:t>durera</a:t>
            </a:r>
            <a:r>
              <a:rPr lang="it-IT" sz="2400" dirty="0"/>
              <a:t> 72 </a:t>
            </a:r>
            <a:r>
              <a:rPr lang="it-IT" sz="2400" dirty="0" err="1"/>
              <a:t>jours</a:t>
            </a:r>
            <a:r>
              <a:rPr lang="it-IT" sz="2400" dirty="0"/>
              <a:t>. Un </a:t>
            </a:r>
            <a:r>
              <a:rPr lang="it-IT" sz="2400" dirty="0" err="1"/>
              <a:t>épisode</a:t>
            </a:r>
            <a:r>
              <a:rPr lang="it-IT" sz="2400" dirty="0"/>
              <a:t> </a:t>
            </a:r>
            <a:r>
              <a:rPr lang="it-IT" sz="2400" dirty="0" err="1"/>
              <a:t>historique</a:t>
            </a:r>
            <a:r>
              <a:rPr lang="it-IT" sz="2400" dirty="0"/>
              <a:t> qui a </a:t>
            </a:r>
            <a:r>
              <a:rPr lang="it-IT" sz="2400" dirty="0" err="1"/>
              <a:t>marqué</a:t>
            </a:r>
            <a:r>
              <a:rPr lang="it-IT" sz="2400" dirty="0"/>
              <a:t> </a:t>
            </a:r>
            <a:r>
              <a:rPr lang="it-IT" sz="2400" dirty="0" err="1"/>
              <a:t>les</a:t>
            </a:r>
            <a:r>
              <a:rPr lang="it-IT" sz="2400" dirty="0"/>
              <a:t> </a:t>
            </a:r>
            <a:r>
              <a:rPr lang="it-IT" sz="2400" dirty="0" err="1"/>
              <a:t>esprits</a:t>
            </a:r>
            <a:r>
              <a:rPr lang="it-IT" sz="2400" dirty="0"/>
              <a:t>. 150 </a:t>
            </a:r>
            <a:r>
              <a:rPr lang="it-IT" sz="2400" dirty="0" err="1"/>
              <a:t>ans</a:t>
            </a:r>
            <a:r>
              <a:rPr lang="it-IT" sz="2400" dirty="0"/>
              <a:t> </a:t>
            </a:r>
            <a:r>
              <a:rPr lang="it-IT" sz="2400" dirty="0" err="1"/>
              <a:t>après</a:t>
            </a:r>
            <a:r>
              <a:rPr lang="it-IT" sz="2400" dirty="0"/>
              <a:t>, la Ville de Paris a </a:t>
            </a:r>
            <a:r>
              <a:rPr lang="it-IT" sz="2400" dirty="0" err="1"/>
              <a:t>décidé</a:t>
            </a:r>
            <a:r>
              <a:rPr lang="it-IT" sz="2400" dirty="0"/>
              <a:t> de </a:t>
            </a:r>
            <a:r>
              <a:rPr lang="it-IT" sz="2400" dirty="0" err="1"/>
              <a:t>commémorer</a:t>
            </a:r>
            <a:r>
              <a:rPr lang="it-IT" sz="2400" dirty="0"/>
              <a:t> </a:t>
            </a:r>
            <a:r>
              <a:rPr lang="it-IT" sz="2400" dirty="0" err="1"/>
              <a:t>cet</a:t>
            </a:r>
            <a:r>
              <a:rPr lang="it-IT" sz="2400" dirty="0"/>
              <a:t> </a:t>
            </a:r>
            <a:r>
              <a:rPr lang="it-IT" sz="2400" dirty="0" err="1"/>
              <a:t>événement</a:t>
            </a:r>
            <a:r>
              <a:rPr lang="it-IT" sz="2400" dirty="0"/>
              <a:t> </a:t>
            </a:r>
            <a:r>
              <a:rPr lang="it-IT" sz="2400" dirty="0" err="1"/>
              <a:t>avec</a:t>
            </a:r>
            <a:r>
              <a:rPr lang="it-IT" sz="2400" dirty="0"/>
              <a:t> </a:t>
            </a:r>
            <a:r>
              <a:rPr lang="it-IT" sz="2400" dirty="0" err="1"/>
              <a:t>diverses</a:t>
            </a:r>
            <a:r>
              <a:rPr lang="it-IT" sz="2400" dirty="0"/>
              <a:t> </a:t>
            </a:r>
            <a:r>
              <a:rPr lang="it-IT" sz="2400" dirty="0" err="1" smtClean="0"/>
              <a:t>manifestions</a:t>
            </a:r>
            <a:r>
              <a:rPr lang="it-IT" sz="2400" dirty="0" smtClean="0"/>
              <a:t>.</a:t>
            </a:r>
          </a:p>
          <a:p>
            <a:pPr algn="just"/>
            <a:endParaRPr lang="it-IT" sz="2400" dirty="0"/>
          </a:p>
          <a:p>
            <a:pPr algn="just"/>
            <a:endParaRPr lang="it-IT" sz="2400" dirty="0" smtClean="0"/>
          </a:p>
          <a:p>
            <a:pPr algn="just"/>
            <a:r>
              <a:rPr lang="it-IT" sz="2400" dirty="0" err="1"/>
              <a:t>https</a:t>
            </a:r>
            <a:r>
              <a:rPr lang="it-IT" sz="2400" dirty="0"/>
              <a:t>://</a:t>
            </a:r>
            <a:r>
              <a:rPr lang="it-IT" sz="2400" dirty="0" err="1"/>
              <a:t>www.paris.fr</a:t>
            </a:r>
            <a:r>
              <a:rPr lang="it-IT" sz="2400" dirty="0"/>
              <a:t>/</a:t>
            </a:r>
            <a:r>
              <a:rPr lang="it-IT" sz="2400" dirty="0" err="1"/>
              <a:t>pages</a:t>
            </a:r>
            <a:r>
              <a:rPr lang="it-IT" sz="2400" dirty="0"/>
              <a:t>/les-150-ans-de-la-commune-l-origine-1-5-16961</a:t>
            </a:r>
          </a:p>
          <a:p>
            <a:pPr algn="just"/>
            <a:endParaRPr lang="fr-CA" sz="2400" dirty="0"/>
          </a:p>
        </p:txBody>
      </p:sp>
    </p:spTree>
    <p:extLst>
      <p:ext uri="{BB962C8B-B14F-4D97-AF65-F5344CB8AC3E}">
        <p14:creationId xmlns:p14="http://schemas.microsoft.com/office/powerpoint/2010/main" val="929822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a:t>La Mairie de </a:t>
            </a:r>
            <a:r>
              <a:rPr lang="fr-CA" sz="2800" dirty="0" smtClean="0"/>
              <a:t>Paris d’aujourd’hui </a:t>
            </a:r>
            <a:r>
              <a:rPr lang="fr-CA" sz="2800" dirty="0"/>
              <a:t>et la Commune de </a:t>
            </a:r>
            <a:r>
              <a:rPr lang="fr-CA" sz="2800" dirty="0" smtClean="0"/>
              <a:t>Paris</a:t>
            </a:r>
            <a:br>
              <a:rPr lang="fr-CA" sz="2800" dirty="0" smtClean="0"/>
            </a:br>
            <a:r>
              <a:rPr lang="fr-CA" sz="2800" dirty="0" smtClean="0"/>
              <a:t> site institutionnel</a:t>
            </a:r>
            <a:endParaRPr lang="fr-CA" sz="2800" dirty="0"/>
          </a:p>
        </p:txBody>
      </p:sp>
      <p:sp>
        <p:nvSpPr>
          <p:cNvPr id="3" name="Segnaposto contenuto 2"/>
          <p:cNvSpPr>
            <a:spLocks noGrp="1"/>
          </p:cNvSpPr>
          <p:nvPr>
            <p:ph idx="1"/>
          </p:nvPr>
        </p:nvSpPr>
        <p:spPr/>
        <p:txBody>
          <a:bodyPr>
            <a:normAutofit lnSpcReduction="10000"/>
          </a:bodyPr>
          <a:lstStyle/>
          <a:p>
            <a:pPr algn="just"/>
            <a:r>
              <a:rPr lang="it-IT" sz="2400" dirty="0"/>
              <a:t>C’</a:t>
            </a:r>
            <a:r>
              <a:rPr lang="it-IT" sz="2400" dirty="0" err="1"/>
              <a:t>était</a:t>
            </a:r>
            <a:r>
              <a:rPr lang="it-IT" sz="2400" dirty="0"/>
              <a:t> il y a 150 </a:t>
            </a:r>
            <a:r>
              <a:rPr lang="it-IT" sz="2400" dirty="0" err="1"/>
              <a:t>ans</a:t>
            </a:r>
            <a:r>
              <a:rPr lang="it-IT" sz="2400" dirty="0"/>
              <a:t> ! Le 18 </a:t>
            </a:r>
            <a:r>
              <a:rPr lang="it-IT" sz="2400" dirty="0" err="1"/>
              <a:t>mars</a:t>
            </a:r>
            <a:r>
              <a:rPr lang="it-IT" sz="2400" dirty="0"/>
              <a:t> 1871 </a:t>
            </a:r>
            <a:r>
              <a:rPr lang="it-IT" sz="2400" dirty="0" err="1"/>
              <a:t>débutait</a:t>
            </a:r>
            <a:r>
              <a:rPr lang="it-IT" sz="2400" dirty="0"/>
              <a:t> la </a:t>
            </a:r>
            <a:r>
              <a:rPr lang="it-IT" sz="2400" dirty="0" err="1"/>
              <a:t>Commune</a:t>
            </a:r>
            <a:r>
              <a:rPr lang="it-IT" sz="2400" dirty="0"/>
              <a:t> de Paris. Un </a:t>
            </a:r>
            <a:r>
              <a:rPr lang="it-IT" sz="2400" dirty="0" err="1"/>
              <a:t>événement</a:t>
            </a:r>
            <a:r>
              <a:rPr lang="it-IT" sz="2400" dirty="0"/>
              <a:t> qui </a:t>
            </a:r>
            <a:r>
              <a:rPr lang="it-IT" sz="2400" dirty="0" err="1"/>
              <a:t>finira</a:t>
            </a:r>
            <a:r>
              <a:rPr lang="it-IT" sz="2400" dirty="0"/>
              <a:t> par « la </a:t>
            </a:r>
            <a:r>
              <a:rPr lang="it-IT" sz="2400" dirty="0" err="1"/>
              <a:t>semaine</a:t>
            </a:r>
            <a:r>
              <a:rPr lang="it-IT" sz="2400" dirty="0"/>
              <a:t> </a:t>
            </a:r>
            <a:r>
              <a:rPr lang="it-IT" sz="2400" dirty="0" err="1"/>
              <a:t>sanglante</a:t>
            </a:r>
            <a:r>
              <a:rPr lang="it-IT" sz="2400" dirty="0"/>
              <a:t> » </a:t>
            </a:r>
            <a:r>
              <a:rPr lang="it-IT" sz="2400" dirty="0" err="1"/>
              <a:t>du</a:t>
            </a:r>
            <a:r>
              <a:rPr lang="it-IT" sz="2400" dirty="0"/>
              <a:t> 21 </a:t>
            </a:r>
            <a:r>
              <a:rPr lang="it-IT" sz="2400" dirty="0" err="1"/>
              <a:t>au</a:t>
            </a:r>
            <a:r>
              <a:rPr lang="it-IT" sz="2400" dirty="0"/>
              <a:t> 28 mai </a:t>
            </a:r>
            <a:r>
              <a:rPr lang="it-IT" sz="2400" dirty="0" err="1"/>
              <a:t>où</a:t>
            </a:r>
            <a:r>
              <a:rPr lang="it-IT" sz="2400" dirty="0"/>
              <a:t> </a:t>
            </a:r>
            <a:r>
              <a:rPr lang="it-IT" sz="2400" dirty="0" err="1"/>
              <a:t>environ</a:t>
            </a:r>
            <a:r>
              <a:rPr lang="it-IT" sz="2400" dirty="0"/>
              <a:t> 20 000 </a:t>
            </a:r>
            <a:r>
              <a:rPr lang="it-IT" sz="2400" dirty="0" err="1"/>
              <a:t>communards</a:t>
            </a:r>
            <a:r>
              <a:rPr lang="it-IT" sz="2400" dirty="0"/>
              <a:t> </a:t>
            </a:r>
            <a:r>
              <a:rPr lang="it-IT" sz="2400" dirty="0" err="1"/>
              <a:t>furent</a:t>
            </a:r>
            <a:r>
              <a:rPr lang="it-IT" sz="2400" dirty="0"/>
              <a:t> </a:t>
            </a:r>
            <a:r>
              <a:rPr lang="it-IT" sz="2400" dirty="0" err="1"/>
              <a:t>tués</a:t>
            </a:r>
            <a:r>
              <a:rPr lang="it-IT" sz="2400" dirty="0"/>
              <a:t> par </a:t>
            </a:r>
            <a:r>
              <a:rPr lang="it-IT" sz="2400" dirty="0" err="1"/>
              <a:t>les</a:t>
            </a:r>
            <a:r>
              <a:rPr lang="it-IT" sz="2400" dirty="0"/>
              <a:t> </a:t>
            </a:r>
            <a:r>
              <a:rPr lang="it-IT" sz="2400" dirty="0" err="1"/>
              <a:t>Versaillais</a:t>
            </a:r>
            <a:r>
              <a:rPr lang="it-IT" sz="2400" dirty="0"/>
              <a:t>. Un court moment de l’histoire qui </a:t>
            </a:r>
            <a:r>
              <a:rPr lang="it-IT" sz="2400" dirty="0" err="1"/>
              <a:t>marqua</a:t>
            </a:r>
            <a:r>
              <a:rPr lang="it-IT" sz="2400" dirty="0"/>
              <a:t> et </a:t>
            </a:r>
            <a:r>
              <a:rPr lang="it-IT" sz="2400" dirty="0" err="1"/>
              <a:t>marque</a:t>
            </a:r>
            <a:r>
              <a:rPr lang="it-IT" sz="2400" dirty="0"/>
              <a:t> </a:t>
            </a:r>
            <a:r>
              <a:rPr lang="it-IT" sz="2400" dirty="0" err="1"/>
              <a:t>encore</a:t>
            </a:r>
            <a:r>
              <a:rPr lang="it-IT" sz="2400" dirty="0"/>
              <a:t> </a:t>
            </a:r>
            <a:r>
              <a:rPr lang="it-IT" sz="2400" dirty="0" err="1"/>
              <a:t>les</a:t>
            </a:r>
            <a:r>
              <a:rPr lang="it-IT" sz="2400" dirty="0"/>
              <a:t> </a:t>
            </a:r>
            <a:r>
              <a:rPr lang="it-IT" sz="2400" dirty="0" err="1"/>
              <a:t>esprits</a:t>
            </a:r>
            <a:r>
              <a:rPr lang="it-IT" sz="2400" dirty="0"/>
              <a:t> </a:t>
            </a:r>
            <a:r>
              <a:rPr lang="it-IT" sz="2400" dirty="0" err="1"/>
              <a:t>tant</a:t>
            </a:r>
            <a:r>
              <a:rPr lang="it-IT" sz="2400" dirty="0"/>
              <a:t> en France </a:t>
            </a:r>
            <a:r>
              <a:rPr lang="it-IT" sz="2400" dirty="0" err="1"/>
              <a:t>qu’à</a:t>
            </a:r>
            <a:r>
              <a:rPr lang="it-IT" sz="2400" dirty="0"/>
              <a:t> l’</a:t>
            </a:r>
            <a:r>
              <a:rPr lang="it-IT" sz="2400" dirty="0" err="1"/>
              <a:t>étranger</a:t>
            </a:r>
            <a:r>
              <a:rPr lang="it-IT" sz="2400" dirty="0"/>
              <a:t>. </a:t>
            </a:r>
          </a:p>
          <a:p>
            <a:pPr algn="just"/>
            <a:r>
              <a:rPr lang="it-IT" sz="2400" dirty="0"/>
              <a:t>Une </a:t>
            </a:r>
            <a:r>
              <a:rPr lang="it-IT" sz="2400" dirty="0" err="1"/>
              <a:t>parenthèse</a:t>
            </a:r>
            <a:r>
              <a:rPr lang="it-IT" sz="2400" dirty="0"/>
              <a:t> </a:t>
            </a:r>
            <a:r>
              <a:rPr lang="it-IT" sz="2400" dirty="0" err="1"/>
              <a:t>durant</a:t>
            </a:r>
            <a:r>
              <a:rPr lang="it-IT" sz="2400" dirty="0"/>
              <a:t> </a:t>
            </a:r>
            <a:r>
              <a:rPr lang="it-IT" sz="2400" dirty="0" err="1"/>
              <a:t>laquelle</a:t>
            </a:r>
            <a:r>
              <a:rPr lang="it-IT" sz="2400" dirty="0"/>
              <a:t> </a:t>
            </a:r>
            <a:r>
              <a:rPr lang="it-IT" sz="2400" dirty="0" err="1"/>
              <a:t>émergèrent</a:t>
            </a:r>
            <a:r>
              <a:rPr lang="it-IT" sz="2400" dirty="0"/>
              <a:t> </a:t>
            </a:r>
            <a:r>
              <a:rPr lang="it-IT" sz="2400" dirty="0" err="1"/>
              <a:t>cependant</a:t>
            </a:r>
            <a:r>
              <a:rPr lang="it-IT" sz="2400" dirty="0"/>
              <a:t> </a:t>
            </a:r>
            <a:r>
              <a:rPr lang="it-IT" sz="2400" dirty="0" err="1"/>
              <a:t>des</a:t>
            </a:r>
            <a:r>
              <a:rPr lang="it-IT" sz="2400" dirty="0"/>
              <a:t> </a:t>
            </a:r>
            <a:r>
              <a:rPr lang="it-IT" sz="2400" dirty="0" err="1"/>
              <a:t>droits</a:t>
            </a:r>
            <a:r>
              <a:rPr lang="it-IT" sz="2400" dirty="0"/>
              <a:t> et </a:t>
            </a:r>
            <a:r>
              <a:rPr lang="it-IT" sz="2400" dirty="0" err="1"/>
              <a:t>concepts</a:t>
            </a:r>
            <a:r>
              <a:rPr lang="it-IT" sz="2400" dirty="0"/>
              <a:t> </a:t>
            </a:r>
            <a:r>
              <a:rPr lang="it-IT" sz="2400" dirty="0" err="1"/>
              <a:t>novateurs</a:t>
            </a:r>
            <a:r>
              <a:rPr lang="it-IT" sz="2400" dirty="0"/>
              <a:t> : l’</a:t>
            </a:r>
            <a:r>
              <a:rPr lang="it-IT" sz="2400" dirty="0" err="1"/>
              <a:t>enseignement</a:t>
            </a:r>
            <a:r>
              <a:rPr lang="it-IT" sz="2400" dirty="0"/>
              <a:t> </a:t>
            </a:r>
            <a:r>
              <a:rPr lang="it-IT" sz="2400" dirty="0" err="1"/>
              <a:t>laïc</a:t>
            </a:r>
            <a:r>
              <a:rPr lang="it-IT" sz="2400" dirty="0"/>
              <a:t> et </a:t>
            </a:r>
            <a:r>
              <a:rPr lang="it-IT" sz="2400" dirty="0" err="1"/>
              <a:t>obligatoire</a:t>
            </a:r>
            <a:r>
              <a:rPr lang="it-IT" sz="2400" dirty="0"/>
              <a:t>, la </a:t>
            </a:r>
            <a:r>
              <a:rPr lang="it-IT" sz="2400" dirty="0" err="1"/>
              <a:t>séparation</a:t>
            </a:r>
            <a:r>
              <a:rPr lang="it-IT" sz="2400" dirty="0"/>
              <a:t> </a:t>
            </a:r>
            <a:r>
              <a:rPr lang="it-IT" sz="2400" dirty="0" err="1"/>
              <a:t>des</a:t>
            </a:r>
            <a:r>
              <a:rPr lang="it-IT" sz="2400" dirty="0"/>
              <a:t> </a:t>
            </a:r>
            <a:r>
              <a:rPr lang="it-IT" sz="2400" dirty="0" err="1"/>
              <a:t>Eglises</a:t>
            </a:r>
            <a:r>
              <a:rPr lang="it-IT" sz="2400" dirty="0"/>
              <a:t> et de l’</a:t>
            </a:r>
            <a:r>
              <a:rPr lang="it-IT" sz="2400" dirty="0" err="1"/>
              <a:t>Etat</a:t>
            </a:r>
            <a:r>
              <a:rPr lang="it-IT" sz="2400" dirty="0"/>
              <a:t>, l’</a:t>
            </a:r>
            <a:r>
              <a:rPr lang="it-IT" sz="2400" dirty="0" err="1"/>
              <a:t>ébauche</a:t>
            </a:r>
            <a:r>
              <a:rPr lang="it-IT" sz="2400" dirty="0"/>
              <a:t> de l’</a:t>
            </a:r>
            <a:r>
              <a:rPr lang="it-IT" sz="2400" dirty="0" err="1"/>
              <a:t>égalité</a:t>
            </a:r>
            <a:r>
              <a:rPr lang="it-IT" sz="2400" dirty="0"/>
              <a:t> </a:t>
            </a:r>
            <a:r>
              <a:rPr lang="it-IT" sz="2400" dirty="0" err="1"/>
              <a:t>professionnelle</a:t>
            </a:r>
            <a:r>
              <a:rPr lang="it-IT" sz="2400" dirty="0"/>
              <a:t> </a:t>
            </a:r>
            <a:r>
              <a:rPr lang="it-IT" sz="2400" dirty="0" err="1"/>
              <a:t>hommes</a:t>
            </a:r>
            <a:r>
              <a:rPr lang="it-IT" sz="2400" dirty="0"/>
              <a:t>-femmes, le </a:t>
            </a:r>
            <a:r>
              <a:rPr lang="it-IT" sz="2400" dirty="0" err="1"/>
              <a:t>divorce</a:t>
            </a:r>
            <a:r>
              <a:rPr lang="it-IT" sz="2400" dirty="0"/>
              <a:t> par </a:t>
            </a:r>
            <a:r>
              <a:rPr lang="it-IT" sz="2400" dirty="0" err="1"/>
              <a:t>consentement</a:t>
            </a:r>
            <a:r>
              <a:rPr lang="it-IT" sz="2400" dirty="0"/>
              <a:t> </a:t>
            </a:r>
            <a:r>
              <a:rPr lang="it-IT" sz="2400" dirty="0" err="1"/>
              <a:t>mutuel</a:t>
            </a:r>
            <a:r>
              <a:rPr lang="it-IT" sz="2400" dirty="0"/>
              <a:t>, etc. </a:t>
            </a:r>
            <a:endParaRPr lang="it-IT" sz="2400" dirty="0" smtClean="0"/>
          </a:p>
          <a:p>
            <a:pPr algn="just"/>
            <a:r>
              <a:rPr lang="it-IT" sz="2400" dirty="0" err="1"/>
              <a:t>https</a:t>
            </a:r>
            <a:r>
              <a:rPr lang="it-IT" sz="2400" dirty="0"/>
              <a:t>://</a:t>
            </a:r>
            <a:r>
              <a:rPr lang="it-IT" sz="2400" dirty="0" err="1"/>
              <a:t>www.paris.fr</a:t>
            </a:r>
            <a:r>
              <a:rPr lang="it-IT" sz="2400" dirty="0"/>
              <a:t>/</a:t>
            </a:r>
            <a:r>
              <a:rPr lang="it-IT" sz="2400" dirty="0" err="1"/>
              <a:t>pages</a:t>
            </a:r>
            <a:r>
              <a:rPr lang="it-IT" sz="2400" dirty="0"/>
              <a:t>/les-150-ans-de-la-commune-l-origine-1-5-16961</a:t>
            </a:r>
          </a:p>
          <a:p>
            <a:endParaRPr lang="fr-CA" sz="2400" dirty="0"/>
          </a:p>
        </p:txBody>
      </p:sp>
    </p:spTree>
    <p:extLst>
      <p:ext uri="{BB962C8B-B14F-4D97-AF65-F5344CB8AC3E}">
        <p14:creationId xmlns:p14="http://schemas.microsoft.com/office/powerpoint/2010/main" val="3609399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R</a:t>
            </a:r>
            <a:r>
              <a:rPr lang="it-IT" sz="2800" b="1" dirty="0" err="1" smtClean="0"/>
              <a:t>éférendum</a:t>
            </a:r>
            <a:r>
              <a:rPr lang="it-IT" sz="2800" b="1" dirty="0" smtClean="0"/>
              <a:t/>
            </a:r>
            <a:br>
              <a:rPr lang="it-IT" sz="2800" b="1" dirty="0" smtClean="0"/>
            </a:br>
            <a:endParaRPr lang="fr-CA" sz="2800" dirty="0"/>
          </a:p>
        </p:txBody>
      </p:sp>
      <p:sp>
        <p:nvSpPr>
          <p:cNvPr id="3" name="Segnaposto contenuto 2"/>
          <p:cNvSpPr>
            <a:spLocks noGrp="1"/>
          </p:cNvSpPr>
          <p:nvPr>
            <p:ph idx="1"/>
          </p:nvPr>
        </p:nvSpPr>
        <p:spPr/>
        <p:txBody>
          <a:bodyPr>
            <a:normAutofit/>
          </a:bodyPr>
          <a:lstStyle/>
          <a:p>
            <a:pPr algn="just"/>
            <a:r>
              <a:rPr lang="it-IT" sz="2400" dirty="0" smtClean="0"/>
              <a:t>A </a:t>
            </a:r>
            <a:r>
              <a:rPr lang="it-IT" sz="2400" dirty="0" err="1" smtClean="0"/>
              <a:t>propos</a:t>
            </a:r>
            <a:r>
              <a:rPr lang="it-IT" sz="2400" dirty="0" smtClean="0"/>
              <a:t> de l'</a:t>
            </a:r>
            <a:r>
              <a:rPr lang="it-IT" sz="2400" dirty="0" err="1" smtClean="0"/>
              <a:t>inscription</a:t>
            </a:r>
            <a:r>
              <a:rPr lang="it-IT" sz="2400" dirty="0" smtClean="0"/>
              <a:t> </a:t>
            </a:r>
            <a:r>
              <a:rPr lang="it-IT" sz="2400" dirty="0"/>
              <a:t>de l'</a:t>
            </a:r>
            <a:r>
              <a:rPr lang="it-IT" sz="2400" dirty="0" err="1"/>
              <a:t>environnement</a:t>
            </a:r>
            <a:r>
              <a:rPr lang="it-IT" sz="2400" dirty="0"/>
              <a:t> </a:t>
            </a:r>
            <a:r>
              <a:rPr lang="it-IT" sz="2400" dirty="0" err="1"/>
              <a:t>dans</a:t>
            </a:r>
            <a:r>
              <a:rPr lang="it-IT" sz="2400" dirty="0"/>
              <a:t> la </a:t>
            </a:r>
            <a:r>
              <a:rPr lang="it-IT" sz="2400" dirty="0" err="1"/>
              <a:t>Constitution</a:t>
            </a:r>
            <a:r>
              <a:rPr lang="it-IT" sz="2400" dirty="0"/>
              <a:t> de </a:t>
            </a:r>
            <a:r>
              <a:rPr lang="it-IT" sz="2400" dirty="0" smtClean="0"/>
              <a:t>1958. Le </a:t>
            </a:r>
            <a:r>
              <a:rPr lang="it-IT" sz="2400" dirty="0"/>
              <a:t>11 </a:t>
            </a:r>
            <a:r>
              <a:rPr lang="it-IT" sz="2400" dirty="0" err="1"/>
              <a:t>mars</a:t>
            </a:r>
            <a:r>
              <a:rPr lang="it-IT" sz="2400" dirty="0"/>
              <a:t> 2021, l'</a:t>
            </a:r>
            <a:r>
              <a:rPr lang="it-IT" sz="2400" dirty="0" err="1"/>
              <a:t>Assemblée</a:t>
            </a:r>
            <a:r>
              <a:rPr lang="it-IT" sz="2400" dirty="0"/>
              <a:t> </a:t>
            </a:r>
            <a:r>
              <a:rPr lang="it-IT" sz="2400" dirty="0" err="1"/>
              <a:t>nationale</a:t>
            </a:r>
            <a:r>
              <a:rPr lang="it-IT" sz="2400" dirty="0"/>
              <a:t> a </a:t>
            </a:r>
            <a:r>
              <a:rPr lang="it-IT" sz="2400" dirty="0" err="1"/>
              <a:t>achevé</a:t>
            </a:r>
            <a:r>
              <a:rPr lang="it-IT" sz="2400" dirty="0"/>
              <a:t> l'</a:t>
            </a:r>
            <a:r>
              <a:rPr lang="it-IT" sz="2400" dirty="0" err="1"/>
              <a:t>examen</a:t>
            </a:r>
            <a:r>
              <a:rPr lang="it-IT" sz="2400" dirty="0"/>
              <a:t> </a:t>
            </a:r>
            <a:r>
              <a:rPr lang="it-IT" sz="2400" dirty="0" err="1"/>
              <a:t>du</a:t>
            </a:r>
            <a:r>
              <a:rPr lang="it-IT" sz="2400" dirty="0"/>
              <a:t> </a:t>
            </a:r>
            <a:r>
              <a:rPr lang="it-IT" sz="2400" b="1" dirty="0" err="1"/>
              <a:t>projet</a:t>
            </a:r>
            <a:r>
              <a:rPr lang="it-IT" sz="2400" b="1" dirty="0"/>
              <a:t> de </a:t>
            </a:r>
            <a:r>
              <a:rPr lang="it-IT" sz="2400" b="1" dirty="0" err="1"/>
              <a:t>loi</a:t>
            </a:r>
            <a:r>
              <a:rPr lang="it-IT" sz="2400" b="1" dirty="0"/>
              <a:t> </a:t>
            </a:r>
            <a:r>
              <a:rPr lang="it-IT" sz="2400" b="1" dirty="0" err="1" smtClean="0"/>
              <a:t>constitutionnelle</a:t>
            </a:r>
            <a:r>
              <a:rPr lang="it-IT" sz="2400" dirty="0" smtClean="0"/>
              <a:t>.</a:t>
            </a:r>
          </a:p>
          <a:p>
            <a:pPr algn="just"/>
            <a:r>
              <a:rPr lang="it-IT" sz="2400" dirty="0" smtClean="0"/>
              <a:t>La </a:t>
            </a:r>
            <a:r>
              <a:rPr lang="it-IT" sz="2400" dirty="0" err="1"/>
              <a:t>République</a:t>
            </a:r>
            <a:r>
              <a:rPr lang="it-IT" sz="2400" dirty="0"/>
              <a:t> </a:t>
            </a:r>
            <a:r>
              <a:rPr lang="it-IT" sz="2400" b="1" dirty="0"/>
              <a:t>«</a:t>
            </a:r>
            <a:r>
              <a:rPr lang="it-IT" sz="2400" b="1" dirty="0" err="1"/>
              <a:t>garantit</a:t>
            </a:r>
            <a:r>
              <a:rPr lang="it-IT" sz="2400" b="1" dirty="0"/>
              <a:t> la </a:t>
            </a:r>
            <a:r>
              <a:rPr lang="it-IT" sz="2400" b="1" dirty="0" err="1"/>
              <a:t>préservation</a:t>
            </a:r>
            <a:r>
              <a:rPr lang="it-IT" sz="2400" b="1" dirty="0"/>
              <a:t> de l’</a:t>
            </a:r>
            <a:r>
              <a:rPr lang="it-IT" sz="2400" b="1" dirty="0" err="1"/>
              <a:t>environnement</a:t>
            </a:r>
            <a:r>
              <a:rPr lang="it-IT" sz="2400" b="1" dirty="0"/>
              <a:t>» et «la </a:t>
            </a:r>
            <a:r>
              <a:rPr lang="it-IT" sz="2400" b="1" dirty="0" err="1"/>
              <a:t>lutte</a:t>
            </a:r>
            <a:r>
              <a:rPr lang="it-IT" sz="2400" b="1" dirty="0"/>
              <a:t> </a:t>
            </a:r>
            <a:r>
              <a:rPr lang="it-IT" sz="2400" b="1" dirty="0" err="1"/>
              <a:t>contre</a:t>
            </a:r>
            <a:r>
              <a:rPr lang="it-IT" sz="2400" b="1" dirty="0"/>
              <a:t> le </a:t>
            </a:r>
            <a:r>
              <a:rPr lang="it-IT" sz="2400" b="1" dirty="0" err="1"/>
              <a:t>dérèglement</a:t>
            </a:r>
            <a:r>
              <a:rPr lang="it-IT" sz="2400" b="1" dirty="0"/>
              <a:t> </a:t>
            </a:r>
            <a:r>
              <a:rPr lang="it-IT" sz="2400" b="1" dirty="0" err="1"/>
              <a:t>climatique</a:t>
            </a:r>
            <a:r>
              <a:rPr lang="it-IT" sz="2400" b="1" dirty="0"/>
              <a:t>»</a:t>
            </a:r>
            <a:r>
              <a:rPr lang="it-IT" sz="2400" dirty="0" smtClean="0"/>
              <a:t> </a:t>
            </a:r>
            <a:endParaRPr lang="it-IT" sz="2400" dirty="0"/>
          </a:p>
          <a:p>
            <a:endParaRPr lang="fr-CA" sz="2400" dirty="0"/>
          </a:p>
        </p:txBody>
      </p:sp>
    </p:spTree>
    <p:extLst>
      <p:ext uri="{BB962C8B-B14F-4D97-AF65-F5344CB8AC3E}">
        <p14:creationId xmlns:p14="http://schemas.microsoft.com/office/powerpoint/2010/main" val="23360219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R</a:t>
            </a:r>
            <a:r>
              <a:rPr lang="it-IT" sz="2800" b="1" dirty="0" err="1" smtClean="0"/>
              <a:t>éférendum</a:t>
            </a:r>
            <a:r>
              <a:rPr lang="it-IT" sz="2800" b="1" dirty="0" smtClean="0"/>
              <a:t/>
            </a:r>
            <a:br>
              <a:rPr lang="it-IT" sz="2800" b="1" dirty="0" smtClean="0"/>
            </a:br>
            <a:endParaRPr lang="fr-CA" sz="2800" dirty="0"/>
          </a:p>
        </p:txBody>
      </p:sp>
      <p:sp>
        <p:nvSpPr>
          <p:cNvPr id="3" name="Segnaposto contenuto 2"/>
          <p:cNvSpPr>
            <a:spLocks noGrp="1"/>
          </p:cNvSpPr>
          <p:nvPr>
            <p:ph idx="1"/>
          </p:nvPr>
        </p:nvSpPr>
        <p:spPr/>
        <p:txBody>
          <a:bodyPr>
            <a:normAutofit/>
          </a:bodyPr>
          <a:lstStyle/>
          <a:p>
            <a:pPr algn="just"/>
            <a:r>
              <a:rPr lang="it-IT" sz="2400" b="1" dirty="0" err="1"/>
              <a:t>Dans</a:t>
            </a:r>
            <a:r>
              <a:rPr lang="it-IT" sz="2400" b="1" dirty="0"/>
              <a:t> </a:t>
            </a:r>
            <a:r>
              <a:rPr lang="it-IT" sz="2400" b="1" dirty="0" err="1"/>
              <a:t>quels</a:t>
            </a:r>
            <a:r>
              <a:rPr lang="it-IT" sz="2400" b="1" dirty="0"/>
              <a:t> </a:t>
            </a:r>
            <a:r>
              <a:rPr lang="it-IT" sz="2400" b="1" dirty="0" err="1"/>
              <a:t>cas</a:t>
            </a:r>
            <a:r>
              <a:rPr lang="it-IT" sz="2400" b="1" dirty="0"/>
              <a:t> le </a:t>
            </a:r>
            <a:r>
              <a:rPr lang="it-IT" sz="2400" b="1" dirty="0" err="1"/>
              <a:t>président</a:t>
            </a:r>
            <a:r>
              <a:rPr lang="it-IT" sz="2400" b="1" dirty="0"/>
              <a:t> de la </a:t>
            </a:r>
            <a:r>
              <a:rPr lang="it-IT" sz="2400" b="1" dirty="0" err="1"/>
              <a:t>République</a:t>
            </a:r>
            <a:r>
              <a:rPr lang="it-IT" sz="2400" b="1" dirty="0"/>
              <a:t> </a:t>
            </a:r>
            <a:r>
              <a:rPr lang="it-IT" sz="2400" b="1" dirty="0" err="1"/>
              <a:t>peut</a:t>
            </a:r>
            <a:r>
              <a:rPr lang="it-IT" sz="2400" b="1" dirty="0"/>
              <a:t>-il </a:t>
            </a:r>
            <a:r>
              <a:rPr lang="it-IT" sz="2400" b="1" dirty="0" err="1"/>
              <a:t>organiser</a:t>
            </a:r>
            <a:r>
              <a:rPr lang="it-IT" sz="2400" b="1" dirty="0"/>
              <a:t> un </a:t>
            </a:r>
            <a:r>
              <a:rPr lang="it-IT" sz="2400" b="1" dirty="0" err="1"/>
              <a:t>référendum</a:t>
            </a:r>
            <a:r>
              <a:rPr lang="it-IT" sz="2400" b="1" dirty="0"/>
              <a:t> ? </a:t>
            </a:r>
          </a:p>
          <a:p>
            <a:pPr algn="just"/>
            <a:r>
              <a:rPr lang="it-IT" sz="2400" dirty="0"/>
              <a:t>Le </a:t>
            </a:r>
            <a:r>
              <a:rPr lang="it-IT" sz="2400" dirty="0" err="1"/>
              <a:t>président</a:t>
            </a:r>
            <a:r>
              <a:rPr lang="it-IT" sz="2400" dirty="0"/>
              <a:t> de la </a:t>
            </a:r>
            <a:r>
              <a:rPr lang="it-IT" sz="2400" dirty="0" err="1"/>
              <a:t>République</a:t>
            </a:r>
            <a:r>
              <a:rPr lang="it-IT" sz="2400" dirty="0"/>
              <a:t> </a:t>
            </a:r>
            <a:r>
              <a:rPr lang="it-IT" sz="2400" dirty="0" err="1"/>
              <a:t>peut</a:t>
            </a:r>
            <a:r>
              <a:rPr lang="it-IT" sz="2400" dirty="0"/>
              <a:t> </a:t>
            </a:r>
            <a:r>
              <a:rPr lang="it-IT" sz="2400" dirty="0" err="1"/>
              <a:t>organiser</a:t>
            </a:r>
            <a:r>
              <a:rPr lang="it-IT" sz="2400" dirty="0"/>
              <a:t> un </a:t>
            </a:r>
            <a:r>
              <a:rPr lang="it-IT" sz="2400" dirty="0" err="1"/>
              <a:t>référendum</a:t>
            </a:r>
            <a:r>
              <a:rPr lang="it-IT" sz="2400" dirty="0"/>
              <a:t> pour </a:t>
            </a:r>
            <a:r>
              <a:rPr lang="it-IT" sz="2400" dirty="0" err="1"/>
              <a:t>deux</a:t>
            </a:r>
            <a:r>
              <a:rPr lang="it-IT" sz="2400" dirty="0"/>
              <a:t> </a:t>
            </a:r>
            <a:r>
              <a:rPr lang="it-IT" sz="2400" dirty="0" err="1"/>
              <a:t>raisons</a:t>
            </a:r>
            <a:r>
              <a:rPr lang="it-IT" sz="2400" dirty="0"/>
              <a:t> : </a:t>
            </a:r>
            <a:r>
              <a:rPr lang="it-IT" sz="2400" dirty="0" err="1"/>
              <a:t>réviser</a:t>
            </a:r>
            <a:r>
              <a:rPr lang="it-IT" sz="2400" dirty="0"/>
              <a:t> la </a:t>
            </a:r>
            <a:r>
              <a:rPr lang="it-IT" sz="2400" dirty="0" err="1"/>
              <a:t>Constitution</a:t>
            </a:r>
            <a:r>
              <a:rPr lang="it-IT" sz="2400" dirty="0"/>
              <a:t> </a:t>
            </a:r>
            <a:r>
              <a:rPr lang="it-IT" sz="2400" dirty="0" err="1"/>
              <a:t>ou</a:t>
            </a:r>
            <a:r>
              <a:rPr lang="it-IT" sz="2400" dirty="0"/>
              <a:t> </a:t>
            </a:r>
            <a:r>
              <a:rPr lang="it-IT" sz="2400" dirty="0" err="1"/>
              <a:t>faire</a:t>
            </a:r>
            <a:r>
              <a:rPr lang="it-IT" sz="2400" dirty="0"/>
              <a:t> </a:t>
            </a:r>
            <a:r>
              <a:rPr lang="it-IT" sz="2400" dirty="0" err="1"/>
              <a:t>adopter</a:t>
            </a:r>
            <a:r>
              <a:rPr lang="it-IT" sz="2400" dirty="0"/>
              <a:t> une </a:t>
            </a:r>
            <a:r>
              <a:rPr lang="it-IT" sz="2400" dirty="0" err="1"/>
              <a:t>loi</a:t>
            </a:r>
            <a:r>
              <a:rPr lang="it-IT" sz="2400" dirty="0"/>
              <a:t>. </a:t>
            </a:r>
            <a:endParaRPr lang="it-IT" sz="2400" dirty="0" smtClean="0"/>
          </a:p>
          <a:p>
            <a:pPr algn="just"/>
            <a:r>
              <a:rPr lang="it-IT" sz="2400" dirty="0" err="1" smtClean="0"/>
              <a:t>Ces</a:t>
            </a:r>
            <a:r>
              <a:rPr lang="it-IT" sz="2400" dirty="0" smtClean="0"/>
              <a:t> </a:t>
            </a:r>
            <a:r>
              <a:rPr lang="it-IT" sz="2400" dirty="0" err="1"/>
              <a:t>deux</a:t>
            </a:r>
            <a:r>
              <a:rPr lang="it-IT" sz="2400" dirty="0"/>
              <a:t> </a:t>
            </a:r>
            <a:r>
              <a:rPr lang="it-IT" sz="2400" dirty="0" err="1"/>
              <a:t>hypothèses</a:t>
            </a:r>
            <a:r>
              <a:rPr lang="it-IT" sz="2400" dirty="0"/>
              <a:t> </a:t>
            </a:r>
            <a:r>
              <a:rPr lang="it-IT" sz="2400" dirty="0" err="1"/>
              <a:t>relèvent</a:t>
            </a:r>
            <a:r>
              <a:rPr lang="it-IT" sz="2400" dirty="0"/>
              <a:t> de </a:t>
            </a:r>
            <a:r>
              <a:rPr lang="it-IT" sz="2400" dirty="0" err="1"/>
              <a:t>deux</a:t>
            </a:r>
            <a:r>
              <a:rPr lang="it-IT" sz="2400" dirty="0"/>
              <a:t> </a:t>
            </a:r>
            <a:r>
              <a:rPr lang="it-IT" sz="2400" dirty="0" err="1"/>
              <a:t>procédures</a:t>
            </a:r>
            <a:r>
              <a:rPr lang="it-IT" sz="2400" dirty="0"/>
              <a:t>, celle de l'</a:t>
            </a:r>
            <a:r>
              <a:rPr lang="it-IT" sz="2400" dirty="0" err="1"/>
              <a:t>article</a:t>
            </a:r>
            <a:r>
              <a:rPr lang="it-IT" sz="2400" dirty="0"/>
              <a:t> 89 et celle de l'</a:t>
            </a:r>
            <a:r>
              <a:rPr lang="it-IT" sz="2400" dirty="0" err="1"/>
              <a:t>article</a:t>
            </a:r>
            <a:r>
              <a:rPr lang="it-IT" sz="2400" dirty="0"/>
              <a:t> 11 de la </a:t>
            </a:r>
            <a:r>
              <a:rPr lang="it-IT" sz="2400" dirty="0" err="1"/>
              <a:t>Constitution</a:t>
            </a:r>
            <a:r>
              <a:rPr lang="it-IT" sz="2400" dirty="0"/>
              <a:t>. </a:t>
            </a:r>
            <a:endParaRPr lang="it-IT" sz="2400" dirty="0" smtClean="0"/>
          </a:p>
          <a:p>
            <a:endParaRPr lang="fr-CA" sz="2400" dirty="0"/>
          </a:p>
        </p:txBody>
      </p:sp>
    </p:spTree>
    <p:extLst>
      <p:ext uri="{BB962C8B-B14F-4D97-AF65-F5344CB8AC3E}">
        <p14:creationId xmlns:p14="http://schemas.microsoft.com/office/powerpoint/2010/main" val="21950166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Article</a:t>
            </a:r>
            <a:r>
              <a:rPr lang="it-IT" sz="2800" b="1" dirty="0"/>
              <a:t> 3.</a:t>
            </a:r>
            <a:br>
              <a:rPr lang="it-IT" sz="2800" b="1" dirty="0"/>
            </a:br>
            <a:r>
              <a:rPr lang="it-IT" sz="2800" dirty="0" err="1" smtClean="0"/>
              <a:t>Référendum</a:t>
            </a:r>
            <a:endParaRPr lang="fr-CA" sz="2800" dirty="0"/>
          </a:p>
        </p:txBody>
      </p:sp>
      <p:sp>
        <p:nvSpPr>
          <p:cNvPr id="3" name="Segnaposto contenuto 2"/>
          <p:cNvSpPr>
            <a:spLocks noGrp="1"/>
          </p:cNvSpPr>
          <p:nvPr>
            <p:ph idx="1"/>
          </p:nvPr>
        </p:nvSpPr>
        <p:spPr/>
        <p:txBody>
          <a:bodyPr>
            <a:normAutofit/>
          </a:bodyPr>
          <a:lstStyle/>
          <a:p>
            <a:r>
              <a:rPr lang="it-IT" sz="2400" b="1" dirty="0" err="1"/>
              <a:t>Article</a:t>
            </a:r>
            <a:r>
              <a:rPr lang="it-IT" sz="2400" b="1" dirty="0"/>
              <a:t> 3.</a:t>
            </a:r>
          </a:p>
          <a:p>
            <a:pPr algn="just"/>
            <a:r>
              <a:rPr lang="it-IT" sz="2400" dirty="0"/>
              <a:t>La </a:t>
            </a:r>
            <a:r>
              <a:rPr lang="it-IT" sz="2400" dirty="0" err="1"/>
              <a:t>souveraineté</a:t>
            </a:r>
            <a:r>
              <a:rPr lang="it-IT" sz="2400" dirty="0"/>
              <a:t> </a:t>
            </a:r>
            <a:r>
              <a:rPr lang="it-IT" sz="2400" dirty="0" err="1"/>
              <a:t>nationale</a:t>
            </a:r>
            <a:r>
              <a:rPr lang="it-IT" sz="2400" dirty="0"/>
              <a:t> </a:t>
            </a:r>
            <a:r>
              <a:rPr lang="it-IT" sz="2400" dirty="0" err="1"/>
              <a:t>appartient</a:t>
            </a:r>
            <a:r>
              <a:rPr lang="it-IT" sz="2400" dirty="0"/>
              <a:t> </a:t>
            </a:r>
            <a:r>
              <a:rPr lang="it-IT" sz="2400" dirty="0" err="1"/>
              <a:t>au</a:t>
            </a:r>
            <a:r>
              <a:rPr lang="it-IT" sz="2400" dirty="0"/>
              <a:t> </a:t>
            </a:r>
            <a:r>
              <a:rPr lang="it-IT" sz="2400" dirty="0" err="1"/>
              <a:t>peuple</a:t>
            </a:r>
            <a:r>
              <a:rPr lang="it-IT" sz="2400" dirty="0"/>
              <a:t> qui l'</a:t>
            </a:r>
            <a:r>
              <a:rPr lang="it-IT" sz="2400" dirty="0" err="1"/>
              <a:t>exerce</a:t>
            </a:r>
            <a:r>
              <a:rPr lang="it-IT" sz="2400" dirty="0"/>
              <a:t> </a:t>
            </a:r>
            <a:r>
              <a:rPr lang="it-IT" sz="2400" b="1" dirty="0"/>
              <a:t>par </a:t>
            </a:r>
            <a:r>
              <a:rPr lang="it-IT" sz="2400" b="1" dirty="0" err="1"/>
              <a:t>ses</a:t>
            </a:r>
            <a:r>
              <a:rPr lang="it-IT" sz="2400" b="1" dirty="0"/>
              <a:t> </a:t>
            </a:r>
            <a:r>
              <a:rPr lang="it-IT" sz="2400" b="1" dirty="0" err="1"/>
              <a:t>représentants</a:t>
            </a:r>
            <a:r>
              <a:rPr lang="it-IT" sz="2400" b="1" dirty="0"/>
              <a:t> </a:t>
            </a:r>
            <a:r>
              <a:rPr lang="it-IT" sz="2400" dirty="0"/>
              <a:t>et par </a:t>
            </a:r>
            <a:r>
              <a:rPr lang="it-IT" sz="2400" b="1" dirty="0"/>
              <a:t>la </a:t>
            </a:r>
            <a:r>
              <a:rPr lang="it-IT" sz="2400" b="1" dirty="0" err="1"/>
              <a:t>voie</a:t>
            </a:r>
            <a:r>
              <a:rPr lang="it-IT" sz="2400" b="1" dirty="0"/>
              <a:t> </a:t>
            </a:r>
            <a:r>
              <a:rPr lang="it-IT" sz="2400" b="1" dirty="0" err="1"/>
              <a:t>du</a:t>
            </a:r>
            <a:r>
              <a:rPr lang="it-IT" sz="2400" b="1" dirty="0"/>
              <a:t> </a:t>
            </a:r>
            <a:r>
              <a:rPr lang="it-IT" sz="2400" b="1" dirty="0" err="1"/>
              <a:t>référendum</a:t>
            </a:r>
            <a:r>
              <a:rPr lang="it-IT" sz="2400" b="1" dirty="0"/>
              <a:t>.</a:t>
            </a:r>
          </a:p>
          <a:p>
            <a:pPr algn="just"/>
            <a:r>
              <a:rPr lang="it-IT" sz="2400" dirty="0" err="1"/>
              <a:t>Aucune</a:t>
            </a:r>
            <a:r>
              <a:rPr lang="it-IT" sz="2400" dirty="0"/>
              <a:t> </a:t>
            </a:r>
            <a:r>
              <a:rPr lang="it-IT" sz="2400" dirty="0" err="1"/>
              <a:t>section</a:t>
            </a:r>
            <a:r>
              <a:rPr lang="it-IT" sz="2400" dirty="0"/>
              <a:t> </a:t>
            </a:r>
            <a:r>
              <a:rPr lang="it-IT" sz="2400" dirty="0" err="1"/>
              <a:t>du</a:t>
            </a:r>
            <a:r>
              <a:rPr lang="it-IT" sz="2400" dirty="0"/>
              <a:t> </a:t>
            </a:r>
            <a:r>
              <a:rPr lang="it-IT" sz="2400" dirty="0" err="1"/>
              <a:t>peuple</a:t>
            </a:r>
            <a:r>
              <a:rPr lang="it-IT" sz="2400" dirty="0"/>
              <a:t> ni </a:t>
            </a:r>
            <a:r>
              <a:rPr lang="it-IT" sz="2400" dirty="0" err="1"/>
              <a:t>aucun</a:t>
            </a:r>
            <a:r>
              <a:rPr lang="it-IT" sz="2400" dirty="0"/>
              <a:t> </a:t>
            </a:r>
            <a:r>
              <a:rPr lang="it-IT" sz="2400" dirty="0" err="1"/>
              <a:t>individu</a:t>
            </a:r>
            <a:r>
              <a:rPr lang="it-IT" sz="2400" dirty="0"/>
              <a:t> ne </a:t>
            </a:r>
            <a:r>
              <a:rPr lang="it-IT" sz="2400" dirty="0" err="1"/>
              <a:t>peut</a:t>
            </a:r>
            <a:r>
              <a:rPr lang="it-IT" sz="2400" dirty="0"/>
              <a:t> s'en </a:t>
            </a:r>
            <a:r>
              <a:rPr lang="it-IT" sz="2400" dirty="0" err="1"/>
              <a:t>attribuer</a:t>
            </a:r>
            <a:r>
              <a:rPr lang="it-IT" sz="2400" dirty="0"/>
              <a:t> l'</a:t>
            </a:r>
            <a:r>
              <a:rPr lang="it-IT" sz="2400" dirty="0" err="1"/>
              <a:t>exercice</a:t>
            </a:r>
            <a:r>
              <a:rPr lang="it-IT" sz="2400" dirty="0"/>
              <a:t>.</a:t>
            </a:r>
          </a:p>
          <a:p>
            <a:pPr algn="just"/>
            <a:r>
              <a:rPr lang="it-IT" sz="2400" dirty="0"/>
              <a:t>Le </a:t>
            </a:r>
            <a:r>
              <a:rPr lang="it-IT" sz="2400" dirty="0" err="1"/>
              <a:t>suffrage</a:t>
            </a:r>
            <a:r>
              <a:rPr lang="it-IT" sz="2400" dirty="0"/>
              <a:t> </a:t>
            </a:r>
            <a:r>
              <a:rPr lang="it-IT" sz="2400" dirty="0" err="1"/>
              <a:t>peut</a:t>
            </a:r>
            <a:r>
              <a:rPr lang="it-IT" sz="2400" dirty="0"/>
              <a:t> </a:t>
            </a:r>
            <a:r>
              <a:rPr lang="it-IT" sz="2400" dirty="0" err="1"/>
              <a:t>être</a:t>
            </a:r>
            <a:r>
              <a:rPr lang="it-IT" sz="2400" dirty="0"/>
              <a:t> </a:t>
            </a:r>
            <a:r>
              <a:rPr lang="it-IT" sz="2400" dirty="0" err="1"/>
              <a:t>direct</a:t>
            </a:r>
            <a:r>
              <a:rPr lang="it-IT" sz="2400" dirty="0"/>
              <a:t> </a:t>
            </a:r>
            <a:r>
              <a:rPr lang="it-IT" sz="2400" dirty="0" err="1"/>
              <a:t>ou</a:t>
            </a:r>
            <a:r>
              <a:rPr lang="it-IT" sz="2400" dirty="0"/>
              <a:t> </a:t>
            </a:r>
            <a:r>
              <a:rPr lang="it-IT" sz="2400" dirty="0" err="1"/>
              <a:t>indirect</a:t>
            </a:r>
            <a:r>
              <a:rPr lang="it-IT" sz="2400" dirty="0"/>
              <a:t> </a:t>
            </a:r>
            <a:r>
              <a:rPr lang="it-IT" sz="2400" dirty="0" err="1"/>
              <a:t>dans</a:t>
            </a:r>
            <a:r>
              <a:rPr lang="it-IT" sz="2400" dirty="0"/>
              <a:t> </a:t>
            </a:r>
            <a:r>
              <a:rPr lang="it-IT" sz="2400" dirty="0" err="1"/>
              <a:t>les</a:t>
            </a:r>
            <a:r>
              <a:rPr lang="it-IT" sz="2400" dirty="0"/>
              <a:t> </a:t>
            </a:r>
            <a:r>
              <a:rPr lang="it-IT" sz="2400" dirty="0" err="1"/>
              <a:t>conditions</a:t>
            </a:r>
            <a:r>
              <a:rPr lang="it-IT" sz="2400" dirty="0"/>
              <a:t> </a:t>
            </a:r>
            <a:r>
              <a:rPr lang="it-IT" sz="2400" dirty="0" err="1"/>
              <a:t>prévues</a:t>
            </a:r>
            <a:r>
              <a:rPr lang="it-IT" sz="2400" dirty="0"/>
              <a:t> par la </a:t>
            </a:r>
            <a:r>
              <a:rPr lang="it-IT" sz="2400" dirty="0" err="1"/>
              <a:t>Constitution</a:t>
            </a:r>
            <a:r>
              <a:rPr lang="it-IT" sz="2400" dirty="0"/>
              <a:t>. Il est </a:t>
            </a:r>
            <a:r>
              <a:rPr lang="it-IT" sz="2400" dirty="0" err="1"/>
              <a:t>toujours</a:t>
            </a:r>
            <a:r>
              <a:rPr lang="it-IT" sz="2400" dirty="0"/>
              <a:t> </a:t>
            </a:r>
            <a:r>
              <a:rPr lang="it-IT" sz="2400" dirty="0" err="1"/>
              <a:t>universel</a:t>
            </a:r>
            <a:r>
              <a:rPr lang="it-IT" sz="2400" dirty="0"/>
              <a:t>, </a:t>
            </a:r>
            <a:r>
              <a:rPr lang="it-IT" sz="2400" dirty="0" err="1"/>
              <a:t>égal</a:t>
            </a:r>
            <a:r>
              <a:rPr lang="it-IT" sz="2400" dirty="0"/>
              <a:t> et secret.</a:t>
            </a:r>
          </a:p>
          <a:p>
            <a:pPr algn="just"/>
            <a:r>
              <a:rPr lang="it-IT" sz="2400" dirty="0" err="1"/>
              <a:t>Sont</a:t>
            </a:r>
            <a:r>
              <a:rPr lang="it-IT" sz="2400" dirty="0"/>
              <a:t> </a:t>
            </a:r>
            <a:r>
              <a:rPr lang="it-IT" sz="2400" dirty="0" err="1"/>
              <a:t>électeurs</a:t>
            </a:r>
            <a:r>
              <a:rPr lang="it-IT" sz="2400" dirty="0"/>
              <a:t>, </a:t>
            </a:r>
            <a:r>
              <a:rPr lang="it-IT" sz="2400" dirty="0" err="1"/>
              <a:t>dans</a:t>
            </a:r>
            <a:r>
              <a:rPr lang="it-IT" sz="2400" dirty="0"/>
              <a:t> </a:t>
            </a:r>
            <a:r>
              <a:rPr lang="it-IT" sz="2400" dirty="0" err="1"/>
              <a:t>les</a:t>
            </a:r>
            <a:r>
              <a:rPr lang="it-IT" sz="2400" dirty="0"/>
              <a:t> </a:t>
            </a:r>
            <a:r>
              <a:rPr lang="it-IT" sz="2400" dirty="0" err="1"/>
              <a:t>conditions</a:t>
            </a:r>
            <a:r>
              <a:rPr lang="it-IT" sz="2400" dirty="0"/>
              <a:t> </a:t>
            </a:r>
            <a:r>
              <a:rPr lang="it-IT" sz="2400" dirty="0" err="1"/>
              <a:t>déterminées</a:t>
            </a:r>
            <a:r>
              <a:rPr lang="it-IT" sz="2400" dirty="0"/>
              <a:t> par la </a:t>
            </a:r>
            <a:r>
              <a:rPr lang="it-IT" sz="2400" dirty="0" err="1"/>
              <a:t>loi</a:t>
            </a:r>
            <a:r>
              <a:rPr lang="it-IT" sz="2400" dirty="0"/>
              <a:t>, </a:t>
            </a:r>
            <a:r>
              <a:rPr lang="it-IT" sz="2400" dirty="0" err="1"/>
              <a:t>tous</a:t>
            </a:r>
            <a:r>
              <a:rPr lang="it-IT" sz="2400" dirty="0"/>
              <a:t> </a:t>
            </a:r>
            <a:r>
              <a:rPr lang="it-IT" sz="2400" dirty="0" err="1"/>
              <a:t>les</a:t>
            </a:r>
            <a:r>
              <a:rPr lang="it-IT" sz="2400" dirty="0"/>
              <a:t> </a:t>
            </a:r>
            <a:r>
              <a:rPr lang="it-IT" sz="2400" dirty="0" err="1"/>
              <a:t>nationaux</a:t>
            </a:r>
            <a:r>
              <a:rPr lang="it-IT" sz="2400" dirty="0"/>
              <a:t> </a:t>
            </a:r>
            <a:r>
              <a:rPr lang="it-IT" sz="2400" dirty="0" err="1"/>
              <a:t>français</a:t>
            </a:r>
            <a:r>
              <a:rPr lang="it-IT" sz="2400" dirty="0"/>
              <a:t> </a:t>
            </a:r>
            <a:r>
              <a:rPr lang="it-IT" sz="2400" dirty="0" err="1"/>
              <a:t>majeurs</a:t>
            </a:r>
            <a:r>
              <a:rPr lang="it-IT" sz="2400" dirty="0"/>
              <a:t> </a:t>
            </a:r>
            <a:r>
              <a:rPr lang="it-IT" sz="2400" dirty="0" err="1"/>
              <a:t>des</a:t>
            </a:r>
            <a:r>
              <a:rPr lang="it-IT" sz="2400" dirty="0"/>
              <a:t> </a:t>
            </a:r>
            <a:r>
              <a:rPr lang="it-IT" sz="2400" dirty="0" err="1"/>
              <a:t>deux</a:t>
            </a:r>
            <a:r>
              <a:rPr lang="it-IT" sz="2400" dirty="0"/>
              <a:t> </a:t>
            </a:r>
            <a:r>
              <a:rPr lang="it-IT" sz="2400" dirty="0" err="1"/>
              <a:t>sexes</a:t>
            </a:r>
            <a:r>
              <a:rPr lang="it-IT" sz="2400" dirty="0"/>
              <a:t>, </a:t>
            </a:r>
            <a:r>
              <a:rPr lang="it-IT" sz="2400" dirty="0" err="1"/>
              <a:t>jouissant</a:t>
            </a:r>
            <a:r>
              <a:rPr lang="it-IT" sz="2400" dirty="0"/>
              <a:t> de </a:t>
            </a:r>
            <a:r>
              <a:rPr lang="it-IT" sz="2400" dirty="0" err="1"/>
              <a:t>leurs</a:t>
            </a:r>
            <a:r>
              <a:rPr lang="it-IT" sz="2400" dirty="0"/>
              <a:t> </a:t>
            </a:r>
            <a:r>
              <a:rPr lang="it-IT" sz="2400" dirty="0" err="1"/>
              <a:t>droits</a:t>
            </a:r>
            <a:r>
              <a:rPr lang="it-IT" sz="2400" dirty="0"/>
              <a:t> </a:t>
            </a:r>
            <a:r>
              <a:rPr lang="it-IT" sz="2400" dirty="0" err="1"/>
              <a:t>civils</a:t>
            </a:r>
            <a:r>
              <a:rPr lang="it-IT" sz="2400" dirty="0"/>
              <a:t> et </a:t>
            </a:r>
            <a:r>
              <a:rPr lang="it-IT" sz="2400" dirty="0" err="1"/>
              <a:t>politiques</a:t>
            </a:r>
            <a:r>
              <a:rPr lang="it-IT" sz="2400" dirty="0"/>
              <a:t>.</a:t>
            </a:r>
          </a:p>
          <a:p>
            <a:pPr algn="just"/>
            <a:endParaRPr lang="fr-CA" sz="2400" dirty="0"/>
          </a:p>
        </p:txBody>
      </p:sp>
    </p:spTree>
    <p:extLst>
      <p:ext uri="{BB962C8B-B14F-4D97-AF65-F5344CB8AC3E}">
        <p14:creationId xmlns:p14="http://schemas.microsoft.com/office/powerpoint/2010/main" val="1061208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CA" sz="2800" dirty="0"/>
              <a:t>Art. 11 de la Constitution </a:t>
            </a:r>
            <a:r>
              <a:rPr lang="fr-CA" sz="2800" dirty="0" smtClean="0"/>
              <a:t>1958</a:t>
            </a:r>
            <a:r>
              <a:rPr lang="fr-CA" sz="2800" dirty="0"/>
              <a:t> </a:t>
            </a:r>
            <a:r>
              <a:rPr lang="fr-CA" sz="2800" dirty="0" smtClean="0"/>
              <a:t>(23 </a:t>
            </a:r>
            <a:r>
              <a:rPr lang="fr-CA" sz="2800" dirty="0"/>
              <a:t>juillet </a:t>
            </a:r>
            <a:r>
              <a:rPr lang="fr-CA" sz="2800" dirty="0" smtClean="0"/>
              <a:t>2008) Référendum (</a:t>
            </a:r>
            <a:r>
              <a:rPr lang="fr-CA" sz="2800" dirty="0"/>
              <a:t>d'initiative </a:t>
            </a:r>
            <a:r>
              <a:rPr lang="fr-CA" sz="2800" dirty="0" smtClean="0"/>
              <a:t>partagée)</a:t>
            </a:r>
            <a:endParaRPr lang="fr-FR" sz="2800" dirty="0"/>
          </a:p>
        </p:txBody>
      </p:sp>
      <p:sp>
        <p:nvSpPr>
          <p:cNvPr id="3" name="Content Placeholder 2"/>
          <p:cNvSpPr>
            <a:spLocks noGrp="1"/>
          </p:cNvSpPr>
          <p:nvPr>
            <p:ph idx="1"/>
          </p:nvPr>
        </p:nvSpPr>
        <p:spPr/>
        <p:txBody>
          <a:bodyPr>
            <a:normAutofit lnSpcReduction="10000"/>
          </a:bodyPr>
          <a:lstStyle/>
          <a:p>
            <a:pPr algn="just"/>
            <a:r>
              <a:rPr lang="fr-FR" sz="2400" dirty="0"/>
              <a:t>Le Président de la République, sur proposition du Gouvernement pendant la durée des sessions ou sur proposition conjointe des deux assemblées, publiées au Journal officiel, peut soumettre au référendum tout projet de loi portant sur l'organisation des pouvoirs publics, sur des réformes relatives à la politique économique, sociale ou environnementale de la nation et aux services publics qui y concourent, ou tendant à autoriser la ratification d'un traité qui, sans être contraire à </a:t>
            </a:r>
            <a:r>
              <a:rPr lang="fr-FR" sz="2400" dirty="0" smtClean="0"/>
              <a:t>la </a:t>
            </a:r>
            <a:r>
              <a:rPr lang="fr-FR" sz="2400" dirty="0"/>
              <a:t>Constitution</a:t>
            </a:r>
            <a:r>
              <a:rPr lang="fr-FR" sz="2400" dirty="0" smtClean="0"/>
              <a:t>, </a:t>
            </a:r>
            <a:r>
              <a:rPr lang="fr-FR" sz="2400" dirty="0"/>
              <a:t>aurait des incidences sur le fonctionnement des institutions.</a:t>
            </a:r>
          </a:p>
          <a:p>
            <a:pPr algn="just"/>
            <a:r>
              <a:rPr lang="fr-FR" sz="2400" dirty="0"/>
              <a:t>Lorsque le référendum est organisé sur proposition du Gouvernement, celui-ci fait, devant chaque assemblée, une déclaration qui est suivie d'un débat.</a:t>
            </a:r>
          </a:p>
          <a:p>
            <a:endParaRPr lang="fr-FR" sz="2400" dirty="0"/>
          </a:p>
        </p:txBody>
      </p:sp>
    </p:spTree>
    <p:extLst>
      <p:ext uri="{BB962C8B-B14F-4D97-AF65-F5344CB8AC3E}">
        <p14:creationId xmlns:p14="http://schemas.microsoft.com/office/powerpoint/2010/main" val="349677554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Art. 11 de la Constitution 1958</a:t>
            </a:r>
            <a:br>
              <a:rPr lang="fr-CA" sz="2800" dirty="0"/>
            </a:br>
            <a:r>
              <a:rPr lang="fr-CA" sz="2800" dirty="0"/>
              <a:t>Référendum (d'initiative partagée)</a:t>
            </a:r>
          </a:p>
        </p:txBody>
      </p:sp>
      <p:sp>
        <p:nvSpPr>
          <p:cNvPr id="3" name="Segnaposto contenuto 2"/>
          <p:cNvSpPr>
            <a:spLocks noGrp="1"/>
          </p:cNvSpPr>
          <p:nvPr>
            <p:ph idx="1"/>
          </p:nvPr>
        </p:nvSpPr>
        <p:spPr/>
        <p:txBody>
          <a:bodyPr>
            <a:normAutofit/>
          </a:bodyPr>
          <a:lstStyle/>
          <a:p>
            <a:pPr algn="just"/>
            <a:r>
              <a:rPr lang="it-IT" sz="2400" dirty="0"/>
              <a:t>Un </a:t>
            </a:r>
            <a:r>
              <a:rPr lang="it-IT" sz="2400" dirty="0" err="1"/>
              <a:t>référendum</a:t>
            </a:r>
            <a:r>
              <a:rPr lang="it-IT" sz="2400" dirty="0"/>
              <a:t> </a:t>
            </a:r>
            <a:r>
              <a:rPr lang="it-IT" sz="2400" dirty="0" err="1"/>
              <a:t>portant</a:t>
            </a:r>
            <a:r>
              <a:rPr lang="it-IT" sz="2400" dirty="0"/>
              <a:t> </a:t>
            </a:r>
            <a:r>
              <a:rPr lang="it-IT" sz="2400" dirty="0" err="1"/>
              <a:t>sur</a:t>
            </a:r>
            <a:r>
              <a:rPr lang="it-IT" sz="2400" dirty="0"/>
              <a:t> un </a:t>
            </a:r>
            <a:r>
              <a:rPr lang="it-IT" sz="2400" dirty="0" err="1"/>
              <a:t>objet</a:t>
            </a:r>
            <a:r>
              <a:rPr lang="it-IT" sz="2400" dirty="0"/>
              <a:t> </a:t>
            </a:r>
            <a:r>
              <a:rPr lang="it-IT" sz="2400" dirty="0" err="1"/>
              <a:t>mentionné</a:t>
            </a:r>
            <a:r>
              <a:rPr lang="it-IT" sz="2400" dirty="0"/>
              <a:t> </a:t>
            </a:r>
            <a:r>
              <a:rPr lang="it-IT" sz="2400" dirty="0" err="1"/>
              <a:t>au</a:t>
            </a:r>
            <a:r>
              <a:rPr lang="it-IT" sz="2400" dirty="0"/>
              <a:t> premier </a:t>
            </a:r>
            <a:r>
              <a:rPr lang="it-IT" sz="2400" dirty="0" err="1"/>
              <a:t>alinéa</a:t>
            </a:r>
            <a:r>
              <a:rPr lang="it-IT" sz="2400" dirty="0"/>
              <a:t> </a:t>
            </a:r>
            <a:r>
              <a:rPr lang="it-IT" sz="2400" dirty="0" err="1"/>
              <a:t>peut</a:t>
            </a:r>
            <a:r>
              <a:rPr lang="it-IT" sz="2400" dirty="0"/>
              <a:t> </a:t>
            </a:r>
            <a:r>
              <a:rPr lang="it-IT" sz="2400" dirty="0" err="1"/>
              <a:t>être</a:t>
            </a:r>
            <a:r>
              <a:rPr lang="it-IT" sz="2400" dirty="0"/>
              <a:t> </a:t>
            </a:r>
            <a:r>
              <a:rPr lang="it-IT" sz="2400" dirty="0" err="1"/>
              <a:t>organisé</a:t>
            </a:r>
            <a:r>
              <a:rPr lang="it-IT" sz="2400" dirty="0"/>
              <a:t> à </a:t>
            </a:r>
            <a:r>
              <a:rPr lang="it-IT" sz="2400" b="1" dirty="0"/>
              <a:t>l'</a:t>
            </a:r>
            <a:r>
              <a:rPr lang="it-IT" sz="2400" b="1" dirty="0" err="1"/>
              <a:t>initiative</a:t>
            </a:r>
            <a:r>
              <a:rPr lang="it-IT" sz="2400" b="1" dirty="0"/>
              <a:t> d'un </a:t>
            </a:r>
            <a:r>
              <a:rPr lang="it-IT" sz="2400" b="1" dirty="0" err="1"/>
              <a:t>cinquième</a:t>
            </a:r>
            <a:r>
              <a:rPr lang="it-IT" sz="2400" b="1" dirty="0"/>
              <a:t> </a:t>
            </a:r>
            <a:r>
              <a:rPr lang="it-IT" sz="2400" b="1" dirty="0" err="1"/>
              <a:t>des</a:t>
            </a:r>
            <a:r>
              <a:rPr lang="it-IT" sz="2400" b="1" dirty="0"/>
              <a:t> </a:t>
            </a:r>
            <a:r>
              <a:rPr lang="it-IT" sz="2400" b="1" dirty="0" err="1"/>
              <a:t>membres</a:t>
            </a:r>
            <a:r>
              <a:rPr lang="it-IT" sz="2400" b="1" dirty="0"/>
              <a:t> </a:t>
            </a:r>
            <a:r>
              <a:rPr lang="it-IT" sz="2400" b="1" dirty="0" err="1"/>
              <a:t>du</a:t>
            </a:r>
            <a:r>
              <a:rPr lang="it-IT" sz="2400" b="1" dirty="0"/>
              <a:t> </a:t>
            </a:r>
            <a:r>
              <a:rPr lang="it-IT" sz="2400" b="1" dirty="0" err="1"/>
              <a:t>Parlement</a:t>
            </a:r>
            <a:r>
              <a:rPr lang="it-IT" sz="2400" b="1" dirty="0"/>
              <a:t>, </a:t>
            </a:r>
            <a:r>
              <a:rPr lang="it-IT" sz="2400" b="1" dirty="0" err="1"/>
              <a:t>soutenue</a:t>
            </a:r>
            <a:r>
              <a:rPr lang="it-IT" sz="2400" b="1" dirty="0"/>
              <a:t> par un </a:t>
            </a:r>
            <a:r>
              <a:rPr lang="it-IT" sz="2400" b="1" dirty="0" err="1"/>
              <a:t>dixième</a:t>
            </a:r>
            <a:r>
              <a:rPr lang="it-IT" sz="2400" b="1" dirty="0"/>
              <a:t> </a:t>
            </a:r>
            <a:r>
              <a:rPr lang="it-IT" sz="2400" b="1" dirty="0" err="1"/>
              <a:t>des</a:t>
            </a:r>
            <a:r>
              <a:rPr lang="it-IT" sz="2400" b="1" dirty="0"/>
              <a:t> </a:t>
            </a:r>
            <a:r>
              <a:rPr lang="it-IT" sz="2400" b="1" dirty="0" err="1"/>
              <a:t>électeurs</a:t>
            </a:r>
            <a:r>
              <a:rPr lang="it-IT" sz="2400" b="1" dirty="0"/>
              <a:t> </a:t>
            </a:r>
            <a:r>
              <a:rPr lang="it-IT" sz="2400" b="1" dirty="0" err="1"/>
              <a:t>inscrits</a:t>
            </a:r>
            <a:r>
              <a:rPr lang="it-IT" sz="2400" b="1" dirty="0"/>
              <a:t> </a:t>
            </a:r>
            <a:r>
              <a:rPr lang="it-IT" sz="2400" b="1" dirty="0" err="1"/>
              <a:t>sur</a:t>
            </a:r>
            <a:r>
              <a:rPr lang="it-IT" sz="2400" b="1" dirty="0"/>
              <a:t> </a:t>
            </a:r>
            <a:r>
              <a:rPr lang="it-IT" sz="2400" b="1" dirty="0" err="1"/>
              <a:t>les</a:t>
            </a:r>
            <a:r>
              <a:rPr lang="it-IT" sz="2400" b="1" dirty="0"/>
              <a:t> </a:t>
            </a:r>
            <a:r>
              <a:rPr lang="it-IT" sz="2400" b="1" dirty="0" err="1"/>
              <a:t>listes</a:t>
            </a:r>
            <a:r>
              <a:rPr lang="it-IT" sz="2400" b="1" dirty="0"/>
              <a:t> </a:t>
            </a:r>
            <a:r>
              <a:rPr lang="it-IT" sz="2400" b="1" dirty="0" err="1"/>
              <a:t>électorales</a:t>
            </a:r>
            <a:r>
              <a:rPr lang="it-IT" sz="2400" b="1" dirty="0"/>
              <a:t>. </a:t>
            </a:r>
            <a:r>
              <a:rPr lang="it-IT" sz="2400" dirty="0" err="1"/>
              <a:t>Cette</a:t>
            </a:r>
            <a:r>
              <a:rPr lang="it-IT" sz="2400" dirty="0"/>
              <a:t> </a:t>
            </a:r>
            <a:r>
              <a:rPr lang="it-IT" sz="2400" dirty="0" err="1"/>
              <a:t>initiative</a:t>
            </a:r>
            <a:r>
              <a:rPr lang="it-IT" sz="2400" dirty="0"/>
              <a:t> </a:t>
            </a:r>
            <a:r>
              <a:rPr lang="it-IT" sz="2400" dirty="0" err="1"/>
              <a:t>prend</a:t>
            </a:r>
            <a:r>
              <a:rPr lang="it-IT" sz="2400" dirty="0"/>
              <a:t> la forme d'une </a:t>
            </a:r>
            <a:r>
              <a:rPr lang="it-IT" sz="2400" dirty="0" err="1"/>
              <a:t>proposition</a:t>
            </a:r>
            <a:r>
              <a:rPr lang="it-IT" sz="2400" dirty="0"/>
              <a:t> de </a:t>
            </a:r>
            <a:r>
              <a:rPr lang="it-IT" sz="2400" dirty="0" err="1"/>
              <a:t>loi</a:t>
            </a:r>
            <a:r>
              <a:rPr lang="it-IT" sz="2400" dirty="0"/>
              <a:t> et ne </a:t>
            </a:r>
            <a:r>
              <a:rPr lang="it-IT" sz="2400" dirty="0" err="1"/>
              <a:t>peut</a:t>
            </a:r>
            <a:r>
              <a:rPr lang="it-IT" sz="2400" dirty="0"/>
              <a:t> </a:t>
            </a:r>
            <a:r>
              <a:rPr lang="it-IT" sz="2400" dirty="0" err="1"/>
              <a:t>avoir</a:t>
            </a:r>
            <a:r>
              <a:rPr lang="it-IT" sz="2400" dirty="0"/>
              <a:t> pour </a:t>
            </a:r>
            <a:r>
              <a:rPr lang="it-IT" sz="2400" dirty="0" err="1"/>
              <a:t>objet</a:t>
            </a:r>
            <a:r>
              <a:rPr lang="it-IT" sz="2400" dirty="0"/>
              <a:t> l'</a:t>
            </a:r>
            <a:r>
              <a:rPr lang="it-IT" sz="2400" dirty="0" err="1"/>
              <a:t>abrogation</a:t>
            </a:r>
            <a:r>
              <a:rPr lang="it-IT" sz="2400" dirty="0"/>
              <a:t> d'une </a:t>
            </a:r>
            <a:r>
              <a:rPr lang="it-IT" sz="2400" dirty="0" err="1"/>
              <a:t>disposition</a:t>
            </a:r>
            <a:r>
              <a:rPr lang="it-IT" sz="2400" dirty="0"/>
              <a:t> </a:t>
            </a:r>
            <a:r>
              <a:rPr lang="it-IT" sz="2400" dirty="0" err="1"/>
              <a:t>législative</a:t>
            </a:r>
            <a:r>
              <a:rPr lang="it-IT" sz="2400" dirty="0"/>
              <a:t> </a:t>
            </a:r>
            <a:r>
              <a:rPr lang="it-IT" sz="2400" dirty="0" err="1"/>
              <a:t>promulguée</a:t>
            </a:r>
            <a:r>
              <a:rPr lang="it-IT" sz="2400" dirty="0"/>
              <a:t> </a:t>
            </a:r>
            <a:r>
              <a:rPr lang="it-IT" sz="2400" dirty="0" err="1"/>
              <a:t>depuis</a:t>
            </a:r>
            <a:r>
              <a:rPr lang="it-IT" sz="2400" dirty="0"/>
              <a:t> </a:t>
            </a:r>
            <a:r>
              <a:rPr lang="it-IT" sz="2400" dirty="0" err="1"/>
              <a:t>moins</a:t>
            </a:r>
            <a:r>
              <a:rPr lang="it-IT" sz="2400" dirty="0"/>
              <a:t> d'un an.</a:t>
            </a:r>
          </a:p>
          <a:p>
            <a:r>
              <a:rPr lang="it-IT" sz="2400" dirty="0" err="1"/>
              <a:t>Les</a:t>
            </a:r>
            <a:r>
              <a:rPr lang="it-IT" sz="2400" dirty="0"/>
              <a:t> </a:t>
            </a:r>
            <a:r>
              <a:rPr lang="it-IT" sz="2400" dirty="0" err="1"/>
              <a:t>conditions</a:t>
            </a:r>
            <a:r>
              <a:rPr lang="it-IT" sz="2400" dirty="0"/>
              <a:t> de sa </a:t>
            </a:r>
            <a:r>
              <a:rPr lang="it-IT" sz="2400" dirty="0" err="1"/>
              <a:t>présentation</a:t>
            </a:r>
            <a:r>
              <a:rPr lang="it-IT" sz="2400" dirty="0"/>
              <a:t> et </a:t>
            </a:r>
            <a:r>
              <a:rPr lang="it-IT" sz="2400" dirty="0" err="1"/>
              <a:t>celles</a:t>
            </a:r>
            <a:r>
              <a:rPr lang="it-IT" sz="2400" dirty="0"/>
              <a:t> </a:t>
            </a:r>
            <a:r>
              <a:rPr lang="it-IT" sz="2400" dirty="0" err="1"/>
              <a:t>dans</a:t>
            </a:r>
            <a:r>
              <a:rPr lang="it-IT" sz="2400" dirty="0"/>
              <a:t> </a:t>
            </a:r>
            <a:r>
              <a:rPr lang="it-IT" sz="2400" dirty="0" err="1"/>
              <a:t>lesquelles</a:t>
            </a:r>
            <a:r>
              <a:rPr lang="it-IT" sz="2400" dirty="0"/>
              <a:t> le </a:t>
            </a:r>
            <a:r>
              <a:rPr lang="it-IT" sz="2400" dirty="0" err="1"/>
              <a:t>Conseil</a:t>
            </a:r>
            <a:r>
              <a:rPr lang="it-IT" sz="2400" dirty="0"/>
              <a:t> </a:t>
            </a:r>
            <a:r>
              <a:rPr lang="it-IT" sz="2400" dirty="0" err="1"/>
              <a:t>constitutionnel</a:t>
            </a:r>
            <a:r>
              <a:rPr lang="it-IT" sz="2400" dirty="0"/>
              <a:t> </a:t>
            </a:r>
            <a:r>
              <a:rPr lang="it-IT" sz="2400" dirty="0" err="1"/>
              <a:t>contrôle</a:t>
            </a:r>
            <a:r>
              <a:rPr lang="it-IT" sz="2400" dirty="0"/>
              <a:t> le </a:t>
            </a:r>
            <a:r>
              <a:rPr lang="it-IT" sz="2400" dirty="0" err="1"/>
              <a:t>respect</a:t>
            </a:r>
            <a:r>
              <a:rPr lang="it-IT" sz="2400" dirty="0"/>
              <a:t> </a:t>
            </a:r>
            <a:r>
              <a:rPr lang="it-IT" sz="2400" dirty="0" err="1"/>
              <a:t>des</a:t>
            </a:r>
            <a:r>
              <a:rPr lang="it-IT" sz="2400" dirty="0"/>
              <a:t> </a:t>
            </a:r>
            <a:r>
              <a:rPr lang="it-IT" sz="2400" dirty="0" err="1"/>
              <a:t>dispositions</a:t>
            </a:r>
            <a:r>
              <a:rPr lang="it-IT" sz="2400" dirty="0"/>
              <a:t> de l'</a:t>
            </a:r>
            <a:r>
              <a:rPr lang="it-IT" sz="2400" dirty="0" err="1"/>
              <a:t>alinéa</a:t>
            </a:r>
            <a:r>
              <a:rPr lang="it-IT" sz="2400" dirty="0"/>
              <a:t> </a:t>
            </a:r>
            <a:r>
              <a:rPr lang="it-IT" sz="2400" dirty="0" err="1"/>
              <a:t>précédent</a:t>
            </a:r>
            <a:r>
              <a:rPr lang="it-IT" sz="2400" dirty="0"/>
              <a:t> </a:t>
            </a:r>
            <a:r>
              <a:rPr lang="it-IT" sz="2400" dirty="0" err="1"/>
              <a:t>sont</a:t>
            </a:r>
            <a:r>
              <a:rPr lang="it-IT" sz="2400" dirty="0"/>
              <a:t> </a:t>
            </a:r>
            <a:r>
              <a:rPr lang="it-IT" sz="2400" dirty="0" err="1"/>
              <a:t>déterminées</a:t>
            </a:r>
            <a:r>
              <a:rPr lang="it-IT" sz="2400" dirty="0"/>
              <a:t> </a:t>
            </a:r>
            <a:r>
              <a:rPr lang="it-IT" sz="2400" b="1" dirty="0"/>
              <a:t>par une </a:t>
            </a:r>
            <a:r>
              <a:rPr lang="it-IT" sz="2400" b="1" dirty="0" err="1"/>
              <a:t>loi</a:t>
            </a:r>
            <a:r>
              <a:rPr lang="it-IT" sz="2400" b="1" dirty="0"/>
              <a:t> </a:t>
            </a:r>
            <a:r>
              <a:rPr lang="it-IT" sz="2400" b="1" dirty="0" err="1"/>
              <a:t>organique</a:t>
            </a:r>
            <a:r>
              <a:rPr lang="it-IT" sz="2400" dirty="0" smtClean="0"/>
              <a:t>.</a:t>
            </a:r>
          </a:p>
          <a:p>
            <a:r>
              <a:rPr lang="it-IT" sz="2400" dirty="0" smtClean="0"/>
              <a:t>[</a:t>
            </a:r>
            <a:r>
              <a:rPr lang="mr-IN" sz="2400" dirty="0" smtClean="0"/>
              <a:t>…</a:t>
            </a:r>
            <a:r>
              <a:rPr lang="it-IT" sz="2400" dirty="0" smtClean="0"/>
              <a:t>]</a:t>
            </a:r>
            <a:endParaRPr lang="it-IT" sz="2400" dirty="0"/>
          </a:p>
          <a:p>
            <a:endParaRPr lang="fr-CA" sz="2400" dirty="0"/>
          </a:p>
        </p:txBody>
      </p:sp>
    </p:spTree>
    <p:extLst>
      <p:ext uri="{BB962C8B-B14F-4D97-AF65-F5344CB8AC3E}">
        <p14:creationId xmlns:p14="http://schemas.microsoft.com/office/powerpoint/2010/main" val="239551769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a:t>Observations </a:t>
            </a:r>
            <a:r>
              <a:rPr lang="fr-CA" sz="2800" dirty="0" smtClean="0"/>
              <a:t>hebdomadaires (22 mars 2021)</a:t>
            </a:r>
            <a:r>
              <a:rPr lang="fr-CA" sz="2800" dirty="0"/>
              <a:t/>
            </a:r>
            <a:br>
              <a:rPr lang="fr-CA" sz="2800" dirty="0"/>
            </a:br>
            <a:r>
              <a:rPr lang="fr-CA" sz="2800" dirty="0"/>
              <a:t>26e édition de la Semaine de la langue française et de la Francophonie.</a:t>
            </a:r>
          </a:p>
        </p:txBody>
      </p:sp>
      <p:pic>
        <p:nvPicPr>
          <p:cNvPr id="4" name="Segnaposto contenuto 3" descr="Logo RS.jpg"/>
          <p:cNvPicPr>
            <a:picLocks noGrp="1" noChangeAspect="1"/>
          </p:cNvPicPr>
          <p:nvPr>
            <p:ph idx="1"/>
          </p:nvPr>
        </p:nvPicPr>
        <p:blipFill>
          <a:blip r:embed="rId2">
            <a:extLst>
              <a:ext uri="{28A0092B-C50C-407E-A947-70E740481C1C}">
                <a14:useLocalDpi xmlns:a14="http://schemas.microsoft.com/office/drawing/2010/main" val="0"/>
              </a:ext>
            </a:extLst>
          </a:blip>
          <a:srcRect t="-2212" b="-2212"/>
          <a:stretch>
            <a:fillRect/>
          </a:stretch>
        </p:blipFill>
        <p:spPr/>
      </p:pic>
    </p:spTree>
    <p:extLst>
      <p:ext uri="{BB962C8B-B14F-4D97-AF65-F5344CB8AC3E}">
        <p14:creationId xmlns:p14="http://schemas.microsoft.com/office/powerpoint/2010/main" val="25750934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Définition</a:t>
            </a:r>
            <a:r>
              <a:rPr lang="it-IT" sz="2800" dirty="0"/>
              <a:t> de </a:t>
            </a:r>
            <a:r>
              <a:rPr lang="it-IT" sz="2800" dirty="0" err="1"/>
              <a:t>loi</a:t>
            </a:r>
            <a:r>
              <a:rPr lang="it-IT" sz="2800" dirty="0"/>
              <a:t> </a:t>
            </a:r>
            <a:r>
              <a:rPr lang="it-IT" sz="2800" dirty="0" err="1"/>
              <a:t>organique</a:t>
            </a:r>
            <a:r>
              <a:rPr lang="it-IT" sz="2800" dirty="0"/>
              <a:t/>
            </a:r>
            <a:br>
              <a:rPr lang="it-IT" sz="2800" dirty="0"/>
            </a:br>
            <a:endParaRPr lang="fr-CA" sz="2800" dirty="0"/>
          </a:p>
        </p:txBody>
      </p:sp>
      <p:sp>
        <p:nvSpPr>
          <p:cNvPr id="3" name="Segnaposto contenuto 2"/>
          <p:cNvSpPr>
            <a:spLocks noGrp="1"/>
          </p:cNvSpPr>
          <p:nvPr>
            <p:ph idx="1"/>
          </p:nvPr>
        </p:nvSpPr>
        <p:spPr/>
        <p:txBody>
          <a:bodyPr>
            <a:normAutofit fontScale="25000" lnSpcReduction="20000"/>
          </a:bodyPr>
          <a:lstStyle/>
          <a:p>
            <a:pPr algn="just"/>
            <a:r>
              <a:rPr lang="it-IT" sz="9600" dirty="0" smtClean="0"/>
              <a:t>Une </a:t>
            </a:r>
            <a:r>
              <a:rPr lang="it-IT" sz="9600" dirty="0" err="1"/>
              <a:t>loi</a:t>
            </a:r>
            <a:r>
              <a:rPr lang="it-IT" sz="9600" dirty="0"/>
              <a:t> </a:t>
            </a:r>
            <a:r>
              <a:rPr lang="it-IT" sz="9600" dirty="0" err="1"/>
              <a:t>organique</a:t>
            </a:r>
            <a:r>
              <a:rPr lang="it-IT" sz="9600" dirty="0"/>
              <a:t> est une loi relative à l'</a:t>
            </a:r>
            <a:r>
              <a:rPr lang="it-IT" sz="9600" dirty="0" err="1"/>
              <a:t>organisation</a:t>
            </a:r>
            <a:r>
              <a:rPr lang="it-IT" sz="9600" dirty="0"/>
              <a:t> et </a:t>
            </a:r>
            <a:r>
              <a:rPr lang="it-IT" sz="9600" dirty="0" err="1"/>
              <a:t>au</a:t>
            </a:r>
            <a:r>
              <a:rPr lang="it-IT" sz="9600" dirty="0"/>
              <a:t> </a:t>
            </a:r>
            <a:r>
              <a:rPr lang="it-IT" sz="9600" dirty="0" err="1"/>
              <a:t>fonctionnement</a:t>
            </a:r>
            <a:r>
              <a:rPr lang="it-IT" sz="9600" dirty="0"/>
              <a:t> </a:t>
            </a:r>
            <a:r>
              <a:rPr lang="it-IT" sz="9600" dirty="0" err="1"/>
              <a:t>des</a:t>
            </a:r>
            <a:r>
              <a:rPr lang="it-IT" sz="9600" dirty="0"/>
              <a:t> pouvoirs </a:t>
            </a:r>
            <a:r>
              <a:rPr lang="it-IT" sz="9600" dirty="0" err="1"/>
              <a:t>publics</a:t>
            </a:r>
            <a:r>
              <a:rPr lang="it-IT" sz="9600" dirty="0"/>
              <a:t>. </a:t>
            </a:r>
            <a:r>
              <a:rPr lang="it-IT" sz="9600" dirty="0" err="1"/>
              <a:t>Votée</a:t>
            </a:r>
            <a:r>
              <a:rPr lang="it-IT" sz="9600" dirty="0"/>
              <a:t> par le parlement, elle </a:t>
            </a:r>
            <a:r>
              <a:rPr lang="it-IT" sz="9600" dirty="0" err="1"/>
              <a:t>précise</a:t>
            </a:r>
            <a:r>
              <a:rPr lang="it-IT" sz="9600" dirty="0"/>
              <a:t> </a:t>
            </a:r>
            <a:r>
              <a:rPr lang="it-IT" sz="9600" dirty="0" err="1"/>
              <a:t>ou</a:t>
            </a:r>
            <a:r>
              <a:rPr lang="it-IT" sz="9600" dirty="0"/>
              <a:t> </a:t>
            </a:r>
            <a:r>
              <a:rPr lang="it-IT" sz="9600" dirty="0" err="1"/>
              <a:t>complète</a:t>
            </a:r>
            <a:r>
              <a:rPr lang="it-IT" sz="9600" dirty="0"/>
              <a:t> </a:t>
            </a:r>
            <a:r>
              <a:rPr lang="it-IT" sz="9600" dirty="0" err="1"/>
              <a:t>les</a:t>
            </a:r>
            <a:r>
              <a:rPr lang="it-IT" sz="9600" dirty="0"/>
              <a:t> </a:t>
            </a:r>
            <a:r>
              <a:rPr lang="it-IT" sz="9600" dirty="0" err="1"/>
              <a:t>dispositions</a:t>
            </a:r>
            <a:r>
              <a:rPr lang="it-IT" sz="9600" dirty="0"/>
              <a:t> de la Constitution qui a </a:t>
            </a:r>
            <a:r>
              <a:rPr lang="it-IT" sz="9600" dirty="0" err="1"/>
              <a:t>fixé</a:t>
            </a:r>
            <a:r>
              <a:rPr lang="it-IT" sz="9600" dirty="0"/>
              <a:t> </a:t>
            </a:r>
            <a:r>
              <a:rPr lang="it-IT" sz="9600" dirty="0" err="1"/>
              <a:t>les</a:t>
            </a:r>
            <a:r>
              <a:rPr lang="it-IT" sz="9600" dirty="0"/>
              <a:t> </a:t>
            </a:r>
            <a:r>
              <a:rPr lang="it-IT" sz="9600" dirty="0" err="1"/>
              <a:t>principes</a:t>
            </a:r>
            <a:r>
              <a:rPr lang="it-IT" sz="9600" dirty="0"/>
              <a:t> </a:t>
            </a:r>
            <a:r>
              <a:rPr lang="it-IT" sz="9600" dirty="0" err="1"/>
              <a:t>généraux</a:t>
            </a:r>
            <a:r>
              <a:rPr lang="it-IT" sz="9600" dirty="0"/>
              <a:t>.</a:t>
            </a:r>
            <a:br>
              <a:rPr lang="it-IT" sz="9600" dirty="0"/>
            </a:br>
            <a:r>
              <a:rPr lang="it-IT" sz="9600" dirty="0"/>
              <a:t/>
            </a:r>
            <a:br>
              <a:rPr lang="it-IT" sz="9600" dirty="0"/>
            </a:br>
            <a:r>
              <a:rPr lang="it-IT" sz="9600" dirty="0"/>
              <a:t>En France, </a:t>
            </a:r>
            <a:r>
              <a:rPr lang="it-IT" sz="9600" dirty="0" err="1"/>
              <a:t>dans</a:t>
            </a:r>
            <a:r>
              <a:rPr lang="it-IT" sz="9600" dirty="0"/>
              <a:t> la hiérarchie </a:t>
            </a:r>
            <a:r>
              <a:rPr lang="it-IT" sz="9600" dirty="0" err="1"/>
              <a:t>des</a:t>
            </a:r>
            <a:r>
              <a:rPr lang="it-IT" sz="9600" dirty="0"/>
              <a:t> normes, la </a:t>
            </a:r>
            <a:r>
              <a:rPr lang="it-IT" sz="9600" dirty="0" err="1"/>
              <a:t>loi</a:t>
            </a:r>
            <a:r>
              <a:rPr lang="it-IT" sz="9600" dirty="0"/>
              <a:t> </a:t>
            </a:r>
            <a:r>
              <a:rPr lang="it-IT" sz="9600" dirty="0" err="1"/>
              <a:t>organique</a:t>
            </a:r>
            <a:r>
              <a:rPr lang="it-IT" sz="9600" dirty="0"/>
              <a:t> se </a:t>
            </a:r>
            <a:r>
              <a:rPr lang="it-IT" sz="9600" dirty="0" err="1"/>
              <a:t>situe</a:t>
            </a:r>
            <a:r>
              <a:rPr lang="it-IT" sz="9600" dirty="0"/>
              <a:t> en dessous de la </a:t>
            </a:r>
            <a:r>
              <a:rPr lang="it-IT" sz="9600" dirty="0" err="1"/>
              <a:t>Constitution</a:t>
            </a:r>
            <a:r>
              <a:rPr lang="it-IT" sz="9600" dirty="0"/>
              <a:t> mais </a:t>
            </a:r>
            <a:r>
              <a:rPr lang="it-IT" sz="9600" dirty="0" err="1"/>
              <a:t>au-dessus</a:t>
            </a:r>
            <a:r>
              <a:rPr lang="it-IT" sz="9600" dirty="0"/>
              <a:t> </a:t>
            </a:r>
            <a:r>
              <a:rPr lang="it-IT" sz="9600" dirty="0" err="1"/>
              <a:t>des</a:t>
            </a:r>
            <a:r>
              <a:rPr lang="it-IT" sz="9600" dirty="0"/>
              <a:t> lois ordinaires.</a:t>
            </a:r>
            <a:br>
              <a:rPr lang="it-IT" sz="9600" dirty="0"/>
            </a:br>
            <a:r>
              <a:rPr lang="it-IT" sz="9600" dirty="0"/>
              <a:t/>
            </a:r>
            <a:br>
              <a:rPr lang="it-IT" sz="9600" dirty="0"/>
            </a:br>
            <a:r>
              <a:rPr lang="it-IT" sz="9600" dirty="0"/>
              <a:t>En </a:t>
            </a:r>
            <a:r>
              <a:rPr lang="it-IT" sz="9600" dirty="0" err="1"/>
              <a:t>cas</a:t>
            </a:r>
            <a:r>
              <a:rPr lang="it-IT" sz="9600" dirty="0"/>
              <a:t> de </a:t>
            </a:r>
            <a:r>
              <a:rPr lang="it-IT" sz="9600" dirty="0" err="1"/>
              <a:t>désaccord</a:t>
            </a:r>
            <a:r>
              <a:rPr lang="it-IT" sz="9600" dirty="0"/>
              <a:t> </a:t>
            </a:r>
            <a:r>
              <a:rPr lang="it-IT" sz="9600" dirty="0" err="1"/>
              <a:t>entre</a:t>
            </a:r>
            <a:r>
              <a:rPr lang="it-IT" sz="9600" dirty="0"/>
              <a:t> </a:t>
            </a:r>
            <a:r>
              <a:rPr lang="it-IT" sz="9600" dirty="0" err="1"/>
              <a:t>les</a:t>
            </a:r>
            <a:r>
              <a:rPr lang="it-IT" sz="9600" dirty="0"/>
              <a:t> </a:t>
            </a:r>
            <a:r>
              <a:rPr lang="it-IT" sz="9600" dirty="0" err="1"/>
              <a:t>deux</a:t>
            </a:r>
            <a:r>
              <a:rPr lang="it-IT" sz="9600" dirty="0"/>
              <a:t> </a:t>
            </a:r>
            <a:r>
              <a:rPr lang="it-IT" sz="9600" dirty="0" err="1"/>
              <a:t>assemblées</a:t>
            </a:r>
            <a:r>
              <a:rPr lang="it-IT" sz="9600" dirty="0"/>
              <a:t>, une </a:t>
            </a:r>
            <a:r>
              <a:rPr lang="it-IT" sz="9600" dirty="0" err="1"/>
              <a:t>loi</a:t>
            </a:r>
            <a:r>
              <a:rPr lang="it-IT" sz="9600" dirty="0"/>
              <a:t> </a:t>
            </a:r>
            <a:r>
              <a:rPr lang="it-IT" sz="9600" dirty="0" err="1"/>
              <a:t>organique</a:t>
            </a:r>
            <a:r>
              <a:rPr lang="it-IT" sz="9600" dirty="0"/>
              <a:t> ne </a:t>
            </a:r>
            <a:r>
              <a:rPr lang="it-IT" sz="9600" dirty="0" err="1"/>
              <a:t>peut</a:t>
            </a:r>
            <a:r>
              <a:rPr lang="it-IT" sz="9600" dirty="0"/>
              <a:t> </a:t>
            </a:r>
            <a:r>
              <a:rPr lang="it-IT" sz="9600" dirty="0" err="1"/>
              <a:t>être</a:t>
            </a:r>
            <a:r>
              <a:rPr lang="it-IT" sz="9600" dirty="0"/>
              <a:t> </a:t>
            </a:r>
            <a:r>
              <a:rPr lang="it-IT" sz="9600" dirty="0" err="1"/>
              <a:t>adoptée</a:t>
            </a:r>
            <a:r>
              <a:rPr lang="it-IT" sz="9600" dirty="0"/>
              <a:t>, en </a:t>
            </a:r>
            <a:r>
              <a:rPr lang="it-IT" sz="9600" dirty="0" err="1"/>
              <a:t>dernière</a:t>
            </a:r>
            <a:r>
              <a:rPr lang="it-IT" sz="9600" dirty="0"/>
              <a:t> </a:t>
            </a:r>
            <a:r>
              <a:rPr lang="it-IT" sz="9600" dirty="0" err="1"/>
              <a:t>lecture</a:t>
            </a:r>
            <a:r>
              <a:rPr lang="it-IT" sz="9600" dirty="0"/>
              <a:t>, par l'Assemblée nationale </a:t>
            </a:r>
            <a:r>
              <a:rPr lang="it-IT" sz="9600" dirty="0" err="1"/>
              <a:t>qu'à</a:t>
            </a:r>
            <a:r>
              <a:rPr lang="it-IT" sz="9600" dirty="0"/>
              <a:t> la majorité </a:t>
            </a:r>
            <a:r>
              <a:rPr lang="it-IT" sz="9600" dirty="0" err="1"/>
              <a:t>absolue</a:t>
            </a:r>
            <a:r>
              <a:rPr lang="it-IT" sz="9600" dirty="0"/>
              <a:t> de </a:t>
            </a:r>
            <a:r>
              <a:rPr lang="it-IT" sz="9600" dirty="0" err="1"/>
              <a:t>ses</a:t>
            </a:r>
            <a:r>
              <a:rPr lang="it-IT" sz="9600" dirty="0"/>
              <a:t> </a:t>
            </a:r>
            <a:r>
              <a:rPr lang="it-IT" sz="9600" dirty="0" err="1"/>
              <a:t>membres</a:t>
            </a:r>
            <a:r>
              <a:rPr lang="it-IT" sz="9600" dirty="0"/>
              <a:t>. Le </a:t>
            </a:r>
            <a:r>
              <a:rPr lang="it-IT" sz="9600" dirty="0" err="1"/>
              <a:t>contrôle</a:t>
            </a:r>
            <a:r>
              <a:rPr lang="it-IT" sz="9600" dirty="0"/>
              <a:t> de la </a:t>
            </a:r>
            <a:r>
              <a:rPr lang="it-IT" sz="9600" dirty="0" err="1"/>
              <a:t>conformité</a:t>
            </a:r>
            <a:r>
              <a:rPr lang="it-IT" sz="9600" dirty="0"/>
              <a:t> à la </a:t>
            </a:r>
            <a:r>
              <a:rPr lang="it-IT" sz="9600" dirty="0" err="1"/>
              <a:t>Constitution</a:t>
            </a:r>
            <a:r>
              <a:rPr lang="it-IT" sz="9600" dirty="0"/>
              <a:t> par le Conseil constitutionnel est </a:t>
            </a:r>
            <a:r>
              <a:rPr lang="it-IT" sz="9600" dirty="0" err="1"/>
              <a:t>obligatoire</a:t>
            </a:r>
            <a:r>
              <a:rPr lang="it-IT" sz="9600" dirty="0"/>
              <a:t> pour </a:t>
            </a:r>
            <a:r>
              <a:rPr lang="it-IT" sz="9600" dirty="0" err="1"/>
              <a:t>les</a:t>
            </a:r>
            <a:r>
              <a:rPr lang="it-IT" sz="9600" dirty="0"/>
              <a:t> </a:t>
            </a:r>
            <a:r>
              <a:rPr lang="it-IT" sz="9600" dirty="0" err="1"/>
              <a:t>lois</a:t>
            </a:r>
            <a:r>
              <a:rPr lang="it-IT" sz="9600" dirty="0"/>
              <a:t> </a:t>
            </a:r>
            <a:r>
              <a:rPr lang="it-IT" sz="9600" dirty="0" err="1"/>
              <a:t>organiques</a:t>
            </a:r>
            <a:r>
              <a:rPr lang="it-IT" sz="9600" dirty="0"/>
              <a:t>. </a:t>
            </a:r>
            <a:endParaRPr lang="it-IT" sz="9600" dirty="0" smtClean="0"/>
          </a:p>
          <a:p>
            <a:pPr algn="just"/>
            <a:r>
              <a:rPr lang="it-IT" sz="9600" dirty="0"/>
              <a:t>http://</a:t>
            </a:r>
            <a:r>
              <a:rPr lang="it-IT" sz="9600" dirty="0" err="1"/>
              <a:t>www.toupie.org</a:t>
            </a:r>
            <a:r>
              <a:rPr lang="it-IT" sz="9600" dirty="0"/>
              <a:t>/</a:t>
            </a:r>
            <a:r>
              <a:rPr lang="it-IT" sz="9600" dirty="0" err="1"/>
              <a:t>Dictionnaire</a:t>
            </a:r>
            <a:r>
              <a:rPr lang="it-IT" sz="9600" dirty="0"/>
              <a:t>/</a:t>
            </a:r>
            <a:r>
              <a:rPr lang="it-IT" sz="9600" dirty="0" err="1"/>
              <a:t>Loi_organique.htm</a:t>
            </a:r>
            <a:r>
              <a:rPr lang="it-IT" sz="9600" dirty="0"/>
              <a:t/>
            </a:r>
            <a:br>
              <a:rPr lang="it-IT" sz="9600" dirty="0"/>
            </a:br>
            <a:r>
              <a:rPr lang="it-IT" sz="9600" dirty="0"/>
              <a:t/>
            </a:r>
            <a:br>
              <a:rPr lang="it-IT" sz="9600" dirty="0"/>
            </a:br>
            <a:r>
              <a:rPr lang="it-IT" sz="9600" dirty="0"/>
              <a:t/>
            </a:r>
            <a:br>
              <a:rPr lang="it-IT" sz="9600" dirty="0"/>
            </a:br>
            <a:r>
              <a:rPr lang="it-IT" sz="2400" dirty="0"/>
              <a:t/>
            </a:r>
            <a:br>
              <a:rPr lang="it-IT" sz="2400" dirty="0"/>
            </a:br>
            <a:endParaRPr lang="fr-CA" sz="2400" dirty="0"/>
          </a:p>
        </p:txBody>
      </p:sp>
    </p:spTree>
    <p:extLst>
      <p:ext uri="{BB962C8B-B14F-4D97-AF65-F5344CB8AC3E}">
        <p14:creationId xmlns:p14="http://schemas.microsoft.com/office/powerpoint/2010/main" val="62333388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Définition</a:t>
            </a:r>
            <a:r>
              <a:rPr lang="it-IT" sz="2800" dirty="0"/>
              <a:t> de </a:t>
            </a:r>
            <a:r>
              <a:rPr lang="it-IT" sz="2800" dirty="0" err="1"/>
              <a:t>loi</a:t>
            </a:r>
            <a:r>
              <a:rPr lang="it-IT" sz="2800" dirty="0"/>
              <a:t> </a:t>
            </a:r>
            <a:r>
              <a:rPr lang="it-IT" sz="2800" dirty="0" err="1"/>
              <a:t>organique</a:t>
            </a:r>
            <a:r>
              <a:rPr lang="it-IT" sz="2800" dirty="0"/>
              <a:t/>
            </a:r>
            <a:br>
              <a:rPr lang="it-IT" sz="2800" dirty="0"/>
            </a:br>
            <a:endParaRPr lang="fr-CA" sz="2800" dirty="0"/>
          </a:p>
        </p:txBody>
      </p:sp>
      <p:sp>
        <p:nvSpPr>
          <p:cNvPr id="3" name="Segnaposto contenuto 2"/>
          <p:cNvSpPr>
            <a:spLocks noGrp="1"/>
          </p:cNvSpPr>
          <p:nvPr>
            <p:ph idx="1"/>
          </p:nvPr>
        </p:nvSpPr>
        <p:spPr/>
        <p:txBody>
          <a:bodyPr>
            <a:normAutofit/>
          </a:bodyPr>
          <a:lstStyle/>
          <a:p>
            <a:pPr algn="just"/>
            <a:r>
              <a:rPr lang="it-IT" sz="2400" dirty="0" err="1"/>
              <a:t>Les</a:t>
            </a:r>
            <a:r>
              <a:rPr lang="it-IT" sz="2400" dirty="0"/>
              <a:t> </a:t>
            </a:r>
            <a:r>
              <a:rPr lang="it-IT" sz="2400" dirty="0" err="1"/>
              <a:t>lois</a:t>
            </a:r>
            <a:r>
              <a:rPr lang="it-IT" sz="2400" dirty="0"/>
              <a:t> </a:t>
            </a:r>
            <a:r>
              <a:rPr lang="it-IT" sz="2400" dirty="0" err="1"/>
              <a:t>organiques</a:t>
            </a:r>
            <a:r>
              <a:rPr lang="it-IT" sz="2400" dirty="0"/>
              <a:t> </a:t>
            </a:r>
            <a:r>
              <a:rPr lang="it-IT" sz="2400" dirty="0" err="1"/>
              <a:t>contribuent</a:t>
            </a:r>
            <a:r>
              <a:rPr lang="it-IT" sz="2400" dirty="0"/>
              <a:t> à la </a:t>
            </a:r>
            <a:r>
              <a:rPr lang="it-IT" sz="2400" dirty="0" err="1"/>
              <a:t>pérennité</a:t>
            </a:r>
            <a:r>
              <a:rPr lang="it-IT" sz="2400" dirty="0"/>
              <a:t> de la </a:t>
            </a:r>
            <a:r>
              <a:rPr lang="it-IT" sz="2400" dirty="0" err="1"/>
              <a:t>Constitution</a:t>
            </a:r>
            <a:r>
              <a:rPr lang="it-IT" sz="2400" dirty="0"/>
              <a:t> en </a:t>
            </a:r>
            <a:r>
              <a:rPr lang="it-IT" sz="2400" dirty="0" err="1"/>
              <a:t>déléguant</a:t>
            </a:r>
            <a:r>
              <a:rPr lang="it-IT" sz="2400" dirty="0"/>
              <a:t> </a:t>
            </a:r>
            <a:r>
              <a:rPr lang="it-IT" sz="2400" dirty="0" err="1"/>
              <a:t>au</a:t>
            </a:r>
            <a:r>
              <a:rPr lang="it-IT" sz="2400" dirty="0"/>
              <a:t> </a:t>
            </a:r>
            <a:r>
              <a:rPr lang="it-IT" sz="2400" dirty="0" err="1"/>
              <a:t>Parlement</a:t>
            </a:r>
            <a:r>
              <a:rPr lang="it-IT" sz="2400" dirty="0"/>
              <a:t> le </a:t>
            </a:r>
            <a:r>
              <a:rPr lang="it-IT" sz="2400" dirty="0" err="1"/>
              <a:t>pouvoir</a:t>
            </a:r>
            <a:r>
              <a:rPr lang="it-IT" sz="2400" dirty="0"/>
              <a:t> de </a:t>
            </a:r>
            <a:r>
              <a:rPr lang="it-IT" sz="2400" dirty="0" err="1"/>
              <a:t>préciser</a:t>
            </a:r>
            <a:r>
              <a:rPr lang="it-IT" sz="2400" dirty="0"/>
              <a:t> </a:t>
            </a:r>
            <a:r>
              <a:rPr lang="it-IT" sz="2400" dirty="0" err="1"/>
              <a:t>certaines</a:t>
            </a:r>
            <a:r>
              <a:rPr lang="it-IT" sz="2400" dirty="0"/>
              <a:t> </a:t>
            </a:r>
            <a:r>
              <a:rPr lang="it-IT" sz="2400" dirty="0" err="1"/>
              <a:t>dispositions</a:t>
            </a:r>
            <a:r>
              <a:rPr lang="it-IT" sz="2400" dirty="0"/>
              <a:t> </a:t>
            </a:r>
            <a:r>
              <a:rPr lang="it-IT" sz="2400" dirty="0" err="1"/>
              <a:t>constitutionnelles</a:t>
            </a:r>
            <a:r>
              <a:rPr lang="it-IT" sz="2400" dirty="0"/>
              <a:t> </a:t>
            </a:r>
            <a:r>
              <a:rPr lang="it-IT" sz="2400" dirty="0" err="1"/>
              <a:t>susceptibles</a:t>
            </a:r>
            <a:r>
              <a:rPr lang="it-IT" sz="2400" dirty="0"/>
              <a:t> de </a:t>
            </a:r>
            <a:r>
              <a:rPr lang="it-IT" sz="2400" dirty="0" err="1"/>
              <a:t>changer</a:t>
            </a:r>
            <a:r>
              <a:rPr lang="it-IT" sz="2400" dirty="0"/>
              <a:t> </a:t>
            </a:r>
            <a:r>
              <a:rPr lang="it-IT" sz="2400" dirty="0" err="1"/>
              <a:t>avec</a:t>
            </a:r>
            <a:r>
              <a:rPr lang="it-IT" sz="2400" dirty="0"/>
              <a:t> le </a:t>
            </a:r>
            <a:r>
              <a:rPr lang="it-IT" sz="2400" dirty="0" err="1"/>
              <a:t>temps</a:t>
            </a:r>
            <a:r>
              <a:rPr lang="it-IT" sz="2400" dirty="0" smtClean="0"/>
              <a:t>.</a:t>
            </a:r>
          </a:p>
          <a:p>
            <a:pPr algn="just"/>
            <a:endParaRPr lang="it-IT" sz="2400" dirty="0"/>
          </a:p>
          <a:p>
            <a:pPr algn="just"/>
            <a:endParaRPr lang="it-IT" sz="2400" dirty="0" smtClean="0"/>
          </a:p>
          <a:p>
            <a:pPr algn="just"/>
            <a:endParaRPr lang="it-IT" sz="2400" dirty="0"/>
          </a:p>
          <a:p>
            <a:pPr algn="just"/>
            <a:r>
              <a:rPr lang="it-IT" sz="2400" dirty="0"/>
              <a:t>http://</a:t>
            </a:r>
            <a:r>
              <a:rPr lang="it-IT" sz="2400" dirty="0" err="1"/>
              <a:t>www.toupie.org</a:t>
            </a:r>
            <a:r>
              <a:rPr lang="it-IT" sz="2400" dirty="0"/>
              <a:t>/</a:t>
            </a:r>
            <a:r>
              <a:rPr lang="it-IT" sz="2400" dirty="0" err="1"/>
              <a:t>Dictionnaire</a:t>
            </a:r>
            <a:r>
              <a:rPr lang="it-IT" sz="2400" dirty="0"/>
              <a:t>/</a:t>
            </a:r>
            <a:r>
              <a:rPr lang="it-IT" sz="2400" dirty="0" err="1"/>
              <a:t>Loi_organique.htm</a:t>
            </a:r>
            <a:endParaRPr lang="it-IT" sz="2400" dirty="0"/>
          </a:p>
          <a:p>
            <a:endParaRPr lang="fr-CA" sz="2400" dirty="0"/>
          </a:p>
        </p:txBody>
      </p:sp>
    </p:spTree>
    <p:extLst>
      <p:ext uri="{BB962C8B-B14F-4D97-AF65-F5344CB8AC3E}">
        <p14:creationId xmlns:p14="http://schemas.microsoft.com/office/powerpoint/2010/main" val="213051861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b="1" dirty="0" smtClean="0"/>
              <a:t/>
            </a:r>
            <a:br>
              <a:rPr lang="it-IT" sz="2800" b="1" dirty="0" smtClean="0"/>
            </a:br>
            <a:r>
              <a:rPr lang="it-IT" sz="2800" b="1" dirty="0" err="1" smtClean="0"/>
              <a:t>Titre</a:t>
            </a:r>
            <a:r>
              <a:rPr lang="it-IT" sz="2800" b="1" dirty="0" smtClean="0"/>
              <a:t> </a:t>
            </a:r>
            <a:r>
              <a:rPr lang="it-IT" sz="2800" b="1" dirty="0"/>
              <a:t>XVI - DE LA RÉVISION</a:t>
            </a:r>
            <a:br>
              <a:rPr lang="it-IT" sz="2800" b="1" dirty="0"/>
            </a:br>
            <a:r>
              <a:rPr lang="it-IT" sz="2800" b="1" dirty="0"/>
              <a:t>ARTICLE 89. </a:t>
            </a:r>
            <a:br>
              <a:rPr lang="it-IT" sz="2800" b="1" dirty="0"/>
            </a:br>
            <a:endParaRPr lang="fr-CA" sz="2800" dirty="0"/>
          </a:p>
        </p:txBody>
      </p:sp>
      <p:sp>
        <p:nvSpPr>
          <p:cNvPr id="3" name="Segnaposto contenuto 2"/>
          <p:cNvSpPr>
            <a:spLocks noGrp="1"/>
          </p:cNvSpPr>
          <p:nvPr>
            <p:ph idx="1"/>
          </p:nvPr>
        </p:nvSpPr>
        <p:spPr/>
        <p:txBody>
          <a:bodyPr>
            <a:normAutofit/>
          </a:bodyPr>
          <a:lstStyle/>
          <a:p>
            <a:pPr algn="just"/>
            <a:r>
              <a:rPr lang="it-IT" sz="2400" dirty="0" smtClean="0"/>
              <a:t>L'</a:t>
            </a:r>
            <a:r>
              <a:rPr lang="it-IT" sz="2400" dirty="0" err="1" smtClean="0"/>
              <a:t>initiative</a:t>
            </a:r>
            <a:r>
              <a:rPr lang="it-IT" sz="2400" dirty="0" smtClean="0"/>
              <a:t> </a:t>
            </a:r>
            <a:r>
              <a:rPr lang="it-IT" sz="2400" dirty="0"/>
              <a:t>de la </a:t>
            </a:r>
            <a:r>
              <a:rPr lang="it-IT" sz="2400" dirty="0" err="1"/>
              <a:t>révision</a:t>
            </a:r>
            <a:r>
              <a:rPr lang="it-IT" sz="2400" dirty="0"/>
              <a:t> de la </a:t>
            </a:r>
            <a:r>
              <a:rPr lang="it-IT" sz="2400" dirty="0" err="1"/>
              <a:t>Constitution</a:t>
            </a:r>
            <a:r>
              <a:rPr lang="it-IT" sz="2400" dirty="0"/>
              <a:t> </a:t>
            </a:r>
            <a:r>
              <a:rPr lang="it-IT" sz="2400" dirty="0" err="1"/>
              <a:t>appartient</a:t>
            </a:r>
            <a:r>
              <a:rPr lang="it-IT" sz="2400" dirty="0"/>
              <a:t> </a:t>
            </a:r>
            <a:r>
              <a:rPr lang="it-IT" sz="2400" dirty="0" err="1"/>
              <a:t>concurremment</a:t>
            </a:r>
            <a:r>
              <a:rPr lang="it-IT" sz="2400" dirty="0"/>
              <a:t> </a:t>
            </a:r>
            <a:r>
              <a:rPr lang="it-IT" sz="2400" dirty="0" err="1"/>
              <a:t>au</a:t>
            </a:r>
            <a:r>
              <a:rPr lang="it-IT" sz="2400" dirty="0"/>
              <a:t> </a:t>
            </a:r>
            <a:r>
              <a:rPr lang="it-IT" sz="2400" dirty="0" err="1"/>
              <a:t>Président</a:t>
            </a:r>
            <a:r>
              <a:rPr lang="it-IT" sz="2400" dirty="0"/>
              <a:t> de la </a:t>
            </a:r>
            <a:r>
              <a:rPr lang="it-IT" sz="2400" dirty="0" err="1"/>
              <a:t>République</a:t>
            </a:r>
            <a:r>
              <a:rPr lang="it-IT" sz="2400" dirty="0"/>
              <a:t> </a:t>
            </a:r>
            <a:r>
              <a:rPr lang="it-IT" sz="2400" dirty="0" err="1"/>
              <a:t>sur</a:t>
            </a:r>
            <a:r>
              <a:rPr lang="it-IT" sz="2400" dirty="0"/>
              <a:t> </a:t>
            </a:r>
            <a:r>
              <a:rPr lang="it-IT" sz="2400" dirty="0" err="1"/>
              <a:t>proposition</a:t>
            </a:r>
            <a:r>
              <a:rPr lang="it-IT" sz="2400" dirty="0"/>
              <a:t> </a:t>
            </a:r>
            <a:r>
              <a:rPr lang="it-IT" sz="2400" dirty="0" err="1"/>
              <a:t>du</a:t>
            </a:r>
            <a:r>
              <a:rPr lang="it-IT" sz="2400" dirty="0"/>
              <a:t> Premier ministre et </a:t>
            </a:r>
            <a:r>
              <a:rPr lang="it-IT" sz="2400" dirty="0" err="1"/>
              <a:t>aux</a:t>
            </a:r>
            <a:r>
              <a:rPr lang="it-IT" sz="2400" dirty="0"/>
              <a:t> </a:t>
            </a:r>
            <a:r>
              <a:rPr lang="it-IT" sz="2400" dirty="0" err="1"/>
              <a:t>membres</a:t>
            </a:r>
            <a:r>
              <a:rPr lang="it-IT" sz="2400" dirty="0"/>
              <a:t> </a:t>
            </a:r>
            <a:r>
              <a:rPr lang="it-IT" sz="2400" dirty="0" err="1"/>
              <a:t>du</a:t>
            </a:r>
            <a:r>
              <a:rPr lang="it-IT" sz="2400" dirty="0"/>
              <a:t> </a:t>
            </a:r>
            <a:r>
              <a:rPr lang="it-IT" sz="2400" dirty="0" err="1"/>
              <a:t>Parlement</a:t>
            </a:r>
            <a:r>
              <a:rPr lang="it-IT" sz="2400" dirty="0"/>
              <a:t>.</a:t>
            </a:r>
          </a:p>
          <a:p>
            <a:pPr algn="just"/>
            <a:r>
              <a:rPr lang="it-IT" sz="2400" dirty="0"/>
              <a:t>Le </a:t>
            </a:r>
            <a:r>
              <a:rPr lang="it-IT" sz="2400" dirty="0" err="1"/>
              <a:t>projet</a:t>
            </a:r>
            <a:r>
              <a:rPr lang="it-IT" sz="2400" dirty="0"/>
              <a:t> </a:t>
            </a:r>
            <a:r>
              <a:rPr lang="it-IT" sz="2400" dirty="0" err="1"/>
              <a:t>ou</a:t>
            </a:r>
            <a:r>
              <a:rPr lang="it-IT" sz="2400" dirty="0"/>
              <a:t> la </a:t>
            </a:r>
            <a:r>
              <a:rPr lang="it-IT" sz="2400" dirty="0" err="1"/>
              <a:t>proposition</a:t>
            </a:r>
            <a:r>
              <a:rPr lang="it-IT" sz="2400" dirty="0"/>
              <a:t> de </a:t>
            </a:r>
            <a:r>
              <a:rPr lang="it-IT" sz="2400" dirty="0" err="1"/>
              <a:t>révision</a:t>
            </a:r>
            <a:r>
              <a:rPr lang="it-IT" sz="2400" dirty="0"/>
              <a:t> </a:t>
            </a:r>
            <a:r>
              <a:rPr lang="it-IT" sz="2400" dirty="0" err="1"/>
              <a:t>doit</a:t>
            </a:r>
            <a:r>
              <a:rPr lang="it-IT" sz="2400" dirty="0"/>
              <a:t> </a:t>
            </a:r>
            <a:r>
              <a:rPr lang="it-IT" sz="2400" dirty="0" err="1"/>
              <a:t>être</a:t>
            </a:r>
            <a:r>
              <a:rPr lang="it-IT" sz="2400" dirty="0"/>
              <a:t> </a:t>
            </a:r>
            <a:r>
              <a:rPr lang="it-IT" sz="2400" dirty="0" err="1"/>
              <a:t>examiné</a:t>
            </a:r>
            <a:r>
              <a:rPr lang="it-IT" sz="2400" dirty="0"/>
              <a:t> </a:t>
            </a:r>
            <a:r>
              <a:rPr lang="it-IT" sz="2400" dirty="0" err="1"/>
              <a:t>dans</a:t>
            </a:r>
            <a:r>
              <a:rPr lang="it-IT" sz="2400" dirty="0"/>
              <a:t> </a:t>
            </a:r>
            <a:r>
              <a:rPr lang="it-IT" sz="2400" dirty="0" err="1"/>
              <a:t>les</a:t>
            </a:r>
            <a:r>
              <a:rPr lang="it-IT" sz="2400" dirty="0"/>
              <a:t> </a:t>
            </a:r>
            <a:r>
              <a:rPr lang="it-IT" sz="2400" dirty="0" err="1"/>
              <a:t>conditions</a:t>
            </a:r>
            <a:r>
              <a:rPr lang="it-IT" sz="2400" dirty="0"/>
              <a:t> de </a:t>
            </a:r>
            <a:r>
              <a:rPr lang="it-IT" sz="2400" dirty="0" err="1"/>
              <a:t>délai</a:t>
            </a:r>
            <a:r>
              <a:rPr lang="it-IT" sz="2400" dirty="0"/>
              <a:t> </a:t>
            </a:r>
            <a:r>
              <a:rPr lang="it-IT" sz="2400" dirty="0" err="1"/>
              <a:t>fixées</a:t>
            </a:r>
            <a:r>
              <a:rPr lang="it-IT" sz="2400" dirty="0"/>
              <a:t> </a:t>
            </a:r>
            <a:r>
              <a:rPr lang="it-IT" sz="2400" dirty="0" err="1"/>
              <a:t>au</a:t>
            </a:r>
            <a:r>
              <a:rPr lang="it-IT" sz="2400" dirty="0"/>
              <a:t> </a:t>
            </a:r>
            <a:r>
              <a:rPr lang="it-IT" sz="2400" dirty="0" err="1"/>
              <a:t>troisième</a:t>
            </a:r>
            <a:r>
              <a:rPr lang="it-IT" sz="2400" dirty="0"/>
              <a:t> </a:t>
            </a:r>
            <a:r>
              <a:rPr lang="it-IT" sz="2400" dirty="0" err="1"/>
              <a:t>alinéa</a:t>
            </a:r>
            <a:r>
              <a:rPr lang="it-IT" sz="2400" dirty="0"/>
              <a:t> de l'</a:t>
            </a:r>
            <a:r>
              <a:rPr lang="it-IT" sz="2400" dirty="0" err="1"/>
              <a:t>article</a:t>
            </a:r>
            <a:r>
              <a:rPr lang="it-IT" sz="2400" dirty="0"/>
              <a:t> 42 et </a:t>
            </a:r>
            <a:r>
              <a:rPr lang="it-IT" sz="2400" dirty="0" err="1"/>
              <a:t>voté</a:t>
            </a:r>
            <a:r>
              <a:rPr lang="it-IT" sz="2400" dirty="0"/>
              <a:t> </a:t>
            </a:r>
            <a:r>
              <a:rPr lang="it-IT" sz="2400" b="1" dirty="0"/>
              <a:t>par </a:t>
            </a:r>
            <a:r>
              <a:rPr lang="it-IT" sz="2400" b="1" dirty="0" err="1"/>
              <a:t>les</a:t>
            </a:r>
            <a:r>
              <a:rPr lang="it-IT" sz="2400" b="1" dirty="0"/>
              <a:t> </a:t>
            </a:r>
            <a:r>
              <a:rPr lang="it-IT" sz="2400" b="1" dirty="0" err="1"/>
              <a:t>deux</a:t>
            </a:r>
            <a:r>
              <a:rPr lang="it-IT" sz="2400" b="1" dirty="0"/>
              <a:t> </a:t>
            </a:r>
            <a:r>
              <a:rPr lang="it-IT" sz="2400" b="1" dirty="0" err="1"/>
              <a:t>assemblées</a:t>
            </a:r>
            <a:r>
              <a:rPr lang="it-IT" sz="2400" b="1" dirty="0"/>
              <a:t> en </a:t>
            </a:r>
            <a:r>
              <a:rPr lang="it-IT" sz="2400" b="1" dirty="0" err="1"/>
              <a:t>termes</a:t>
            </a:r>
            <a:r>
              <a:rPr lang="it-IT" sz="2400" b="1" dirty="0"/>
              <a:t> </a:t>
            </a:r>
            <a:r>
              <a:rPr lang="it-IT" sz="2400" b="1" dirty="0" err="1"/>
              <a:t>identiques</a:t>
            </a:r>
            <a:r>
              <a:rPr lang="it-IT" sz="2400" b="1" dirty="0"/>
              <a:t>. </a:t>
            </a:r>
            <a:r>
              <a:rPr lang="it-IT" sz="2400" dirty="0"/>
              <a:t>La </a:t>
            </a:r>
            <a:r>
              <a:rPr lang="it-IT" sz="2400" dirty="0" err="1"/>
              <a:t>révision</a:t>
            </a:r>
            <a:r>
              <a:rPr lang="it-IT" sz="2400" dirty="0"/>
              <a:t> est </a:t>
            </a:r>
            <a:r>
              <a:rPr lang="it-IT" sz="2400" dirty="0" err="1"/>
              <a:t>définitive</a:t>
            </a:r>
            <a:r>
              <a:rPr lang="it-IT" sz="2400" dirty="0"/>
              <a:t> </a:t>
            </a:r>
            <a:r>
              <a:rPr lang="it-IT" sz="2400" dirty="0" err="1"/>
              <a:t>après</a:t>
            </a:r>
            <a:r>
              <a:rPr lang="it-IT" sz="2400" dirty="0"/>
              <a:t> </a:t>
            </a:r>
            <a:r>
              <a:rPr lang="it-IT" sz="2400" dirty="0" err="1"/>
              <a:t>avoir</a:t>
            </a:r>
            <a:r>
              <a:rPr lang="it-IT" sz="2400" dirty="0"/>
              <a:t> </a:t>
            </a:r>
            <a:r>
              <a:rPr lang="it-IT" sz="2400" dirty="0" err="1"/>
              <a:t>été</a:t>
            </a:r>
            <a:r>
              <a:rPr lang="it-IT" sz="2400" dirty="0"/>
              <a:t> </a:t>
            </a:r>
            <a:r>
              <a:rPr lang="it-IT" sz="2400" dirty="0" err="1"/>
              <a:t>approuvée</a:t>
            </a:r>
            <a:r>
              <a:rPr lang="it-IT" sz="2400" dirty="0"/>
              <a:t> par </a:t>
            </a:r>
            <a:r>
              <a:rPr lang="it-IT" sz="2400" dirty="0" err="1"/>
              <a:t>référendum</a:t>
            </a:r>
            <a:r>
              <a:rPr lang="it-IT" sz="2400" dirty="0" smtClean="0"/>
              <a:t>.</a:t>
            </a:r>
          </a:p>
          <a:p>
            <a:pPr algn="just"/>
            <a:r>
              <a:rPr lang="it-IT" sz="2400" dirty="0" smtClean="0"/>
              <a:t>[</a:t>
            </a:r>
            <a:r>
              <a:rPr lang="mr-IN" sz="2400" dirty="0" smtClean="0"/>
              <a:t>…</a:t>
            </a:r>
            <a:r>
              <a:rPr lang="it-IT" sz="2400" dirty="0" smtClean="0"/>
              <a:t>]</a:t>
            </a:r>
          </a:p>
          <a:p>
            <a:pPr algn="just"/>
            <a:endParaRPr lang="it-IT" sz="2400" dirty="0"/>
          </a:p>
          <a:p>
            <a:endParaRPr lang="fr-CA" sz="1800" dirty="0"/>
          </a:p>
        </p:txBody>
      </p:sp>
    </p:spTree>
    <p:extLst>
      <p:ext uri="{BB962C8B-B14F-4D97-AF65-F5344CB8AC3E}">
        <p14:creationId xmlns:p14="http://schemas.microsoft.com/office/powerpoint/2010/main" val="16771014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Référendum obligatoire?</a:t>
            </a:r>
            <a:endParaRPr lang="fr-CA" sz="2800" dirty="0"/>
          </a:p>
        </p:txBody>
      </p:sp>
      <p:sp>
        <p:nvSpPr>
          <p:cNvPr id="3" name="Segnaposto contenuto 2"/>
          <p:cNvSpPr>
            <a:spLocks noGrp="1"/>
          </p:cNvSpPr>
          <p:nvPr>
            <p:ph idx="1"/>
          </p:nvPr>
        </p:nvSpPr>
        <p:spPr/>
        <p:txBody>
          <a:bodyPr>
            <a:normAutofit/>
          </a:bodyPr>
          <a:lstStyle/>
          <a:p>
            <a:pPr algn="just"/>
            <a:r>
              <a:rPr lang="it-IT" sz="2400" b="1" dirty="0"/>
              <a:t>Le </a:t>
            </a:r>
            <a:r>
              <a:rPr lang="it-IT" sz="2400" b="1" dirty="0" err="1"/>
              <a:t>référendum</a:t>
            </a:r>
            <a:r>
              <a:rPr lang="it-IT" sz="2400" b="1" dirty="0"/>
              <a:t> est-il </a:t>
            </a:r>
            <a:r>
              <a:rPr lang="it-IT" sz="2400" b="1" dirty="0" err="1"/>
              <a:t>exigé</a:t>
            </a:r>
            <a:r>
              <a:rPr lang="it-IT" sz="2400" b="1" dirty="0"/>
              <a:t> par la </a:t>
            </a:r>
            <a:r>
              <a:rPr lang="it-IT" sz="2400" b="1" dirty="0" err="1"/>
              <a:t>Constitution</a:t>
            </a:r>
            <a:r>
              <a:rPr lang="it-IT" sz="2400" b="1" dirty="0"/>
              <a:t>, qui dispose </a:t>
            </a:r>
            <a:r>
              <a:rPr lang="it-IT" sz="2400" b="1" dirty="0" err="1"/>
              <a:t>que</a:t>
            </a:r>
            <a:r>
              <a:rPr lang="it-IT" sz="2400" b="1" dirty="0"/>
              <a:t> </a:t>
            </a:r>
            <a:r>
              <a:rPr lang="it-IT" sz="2400" b="1" dirty="0" err="1"/>
              <a:t>certains</a:t>
            </a:r>
            <a:r>
              <a:rPr lang="it-IT" sz="2400" b="1" dirty="0"/>
              <a:t> </a:t>
            </a:r>
            <a:r>
              <a:rPr lang="it-IT" sz="2400" b="1" dirty="0" err="1"/>
              <a:t>textes</a:t>
            </a:r>
            <a:r>
              <a:rPr lang="it-IT" sz="2400" b="1" dirty="0"/>
              <a:t> </a:t>
            </a:r>
            <a:r>
              <a:rPr lang="it-IT" sz="2400" b="1" dirty="0" err="1"/>
              <a:t>sont</a:t>
            </a:r>
            <a:r>
              <a:rPr lang="it-IT" sz="2400" b="1" dirty="0"/>
              <a:t> </a:t>
            </a:r>
            <a:r>
              <a:rPr lang="it-IT" sz="2400" b="1" dirty="0" err="1"/>
              <a:t>soumis</a:t>
            </a:r>
            <a:r>
              <a:rPr lang="it-IT" sz="2400" b="1" dirty="0"/>
              <a:t> </a:t>
            </a:r>
            <a:r>
              <a:rPr lang="it-IT" sz="2400" b="1" dirty="0" err="1"/>
              <a:t>automatiquement</a:t>
            </a:r>
            <a:r>
              <a:rPr lang="it-IT" sz="2400" b="1" dirty="0"/>
              <a:t> </a:t>
            </a:r>
            <a:r>
              <a:rPr lang="it-IT" sz="2400" b="1" dirty="0" err="1"/>
              <a:t>au</a:t>
            </a:r>
            <a:r>
              <a:rPr lang="it-IT" sz="2400" b="1" dirty="0"/>
              <a:t> </a:t>
            </a:r>
            <a:r>
              <a:rPr lang="it-IT" sz="2400" b="1" dirty="0" err="1"/>
              <a:t>référendum</a:t>
            </a:r>
            <a:r>
              <a:rPr lang="it-IT" sz="2400" b="1" dirty="0"/>
              <a:t> </a:t>
            </a:r>
            <a:r>
              <a:rPr lang="it-IT" sz="2400" b="1" dirty="0" err="1"/>
              <a:t>avant</a:t>
            </a:r>
            <a:r>
              <a:rPr lang="it-IT" sz="2400" b="1" dirty="0"/>
              <a:t> </a:t>
            </a:r>
            <a:r>
              <a:rPr lang="it-IT" sz="2400" b="1" dirty="0" err="1"/>
              <a:t>ou</a:t>
            </a:r>
            <a:r>
              <a:rPr lang="it-IT" sz="2400" b="1" dirty="0"/>
              <a:t> </a:t>
            </a:r>
            <a:r>
              <a:rPr lang="it-IT" sz="2400" b="1" dirty="0" err="1"/>
              <a:t>après</a:t>
            </a:r>
            <a:r>
              <a:rPr lang="it-IT" sz="2400" b="1" dirty="0"/>
              <a:t> </a:t>
            </a:r>
            <a:r>
              <a:rPr lang="it-IT" sz="2400" b="1" dirty="0" err="1"/>
              <a:t>leur</a:t>
            </a:r>
            <a:r>
              <a:rPr lang="it-IT" sz="2400" b="1" dirty="0"/>
              <a:t> </a:t>
            </a:r>
            <a:r>
              <a:rPr lang="it-IT" sz="2400" b="1" dirty="0" err="1"/>
              <a:t>adoption</a:t>
            </a:r>
            <a:r>
              <a:rPr lang="it-IT" sz="2400" b="1" dirty="0"/>
              <a:t> par le </a:t>
            </a:r>
            <a:r>
              <a:rPr lang="it-IT" sz="2400" b="1" dirty="0" err="1"/>
              <a:t>Parlement</a:t>
            </a:r>
            <a:r>
              <a:rPr lang="it-IT" sz="2400" b="1" dirty="0"/>
              <a:t> ?</a:t>
            </a:r>
            <a:endParaRPr lang="it-IT" sz="2400" dirty="0"/>
          </a:p>
          <a:p>
            <a:r>
              <a:rPr lang="it-IT" sz="2400" dirty="0"/>
              <a:t>Il </a:t>
            </a:r>
            <a:r>
              <a:rPr lang="it-IT" sz="2400" dirty="0" err="1"/>
              <a:t>n'y</a:t>
            </a:r>
            <a:r>
              <a:rPr lang="it-IT" sz="2400" dirty="0"/>
              <a:t> a </a:t>
            </a:r>
            <a:r>
              <a:rPr lang="it-IT" sz="2400" dirty="0" err="1"/>
              <a:t>pas</a:t>
            </a:r>
            <a:r>
              <a:rPr lang="it-IT" sz="2400" dirty="0"/>
              <a:t> d'</a:t>
            </a:r>
            <a:r>
              <a:rPr lang="it-IT" sz="2400" dirty="0" err="1"/>
              <a:t>obligation</a:t>
            </a:r>
            <a:r>
              <a:rPr lang="it-IT" sz="2400" dirty="0"/>
              <a:t> pour </a:t>
            </a:r>
            <a:r>
              <a:rPr lang="it-IT" sz="2400" dirty="0" err="1"/>
              <a:t>les</a:t>
            </a:r>
            <a:r>
              <a:rPr lang="it-IT" sz="2400" dirty="0"/>
              <a:t> </a:t>
            </a:r>
            <a:r>
              <a:rPr lang="it-IT" sz="2400" dirty="0" err="1"/>
              <a:t>référendums</a:t>
            </a:r>
            <a:r>
              <a:rPr lang="it-IT" sz="2400" dirty="0"/>
              <a:t> de l'</a:t>
            </a:r>
            <a:r>
              <a:rPr lang="it-IT" sz="2400" dirty="0" err="1"/>
              <a:t>article</a:t>
            </a:r>
            <a:r>
              <a:rPr lang="it-IT" sz="2400" dirty="0"/>
              <a:t> 11.</a:t>
            </a:r>
          </a:p>
          <a:p>
            <a:pPr algn="just"/>
            <a:r>
              <a:rPr lang="it-IT" sz="2400" dirty="0"/>
              <a:t>Pour une </a:t>
            </a:r>
            <a:r>
              <a:rPr lang="it-IT" sz="2400" dirty="0" err="1"/>
              <a:t>révision</a:t>
            </a:r>
            <a:r>
              <a:rPr lang="it-IT" sz="2400" dirty="0"/>
              <a:t> de la </a:t>
            </a:r>
            <a:r>
              <a:rPr lang="it-IT" sz="2400" dirty="0" err="1"/>
              <a:t>Constitution</a:t>
            </a:r>
            <a:r>
              <a:rPr lang="it-IT" sz="2400" dirty="0"/>
              <a:t>, le </a:t>
            </a:r>
            <a:r>
              <a:rPr lang="it-IT" sz="2400" dirty="0" err="1"/>
              <a:t>Président</a:t>
            </a:r>
            <a:r>
              <a:rPr lang="it-IT" sz="2400" dirty="0"/>
              <a:t> de la </a:t>
            </a:r>
            <a:r>
              <a:rPr lang="it-IT" sz="2400" dirty="0" err="1"/>
              <a:t>République</a:t>
            </a:r>
            <a:r>
              <a:rPr lang="it-IT" sz="2400" dirty="0"/>
              <a:t>, </a:t>
            </a:r>
            <a:r>
              <a:rPr lang="it-IT" sz="2400" dirty="0" err="1"/>
              <a:t>s'il</a:t>
            </a:r>
            <a:r>
              <a:rPr lang="it-IT" sz="2400" dirty="0"/>
              <a:t> </a:t>
            </a:r>
            <a:r>
              <a:rPr lang="it-IT" sz="2400" dirty="0" err="1"/>
              <a:t>choisit</a:t>
            </a:r>
            <a:r>
              <a:rPr lang="it-IT" sz="2400" dirty="0"/>
              <a:t> la </a:t>
            </a:r>
            <a:r>
              <a:rPr lang="it-IT" sz="2400" dirty="0" err="1"/>
              <a:t>voie</a:t>
            </a:r>
            <a:r>
              <a:rPr lang="it-IT" sz="2400" dirty="0"/>
              <a:t> </a:t>
            </a:r>
            <a:r>
              <a:rPr lang="it-IT" sz="2400" dirty="0" err="1"/>
              <a:t>du</a:t>
            </a:r>
            <a:r>
              <a:rPr lang="it-IT" sz="2400" dirty="0"/>
              <a:t> </a:t>
            </a:r>
            <a:r>
              <a:rPr lang="it-IT" sz="2400" dirty="0" err="1"/>
              <a:t>Congrès</a:t>
            </a:r>
            <a:r>
              <a:rPr lang="it-IT" sz="2400" dirty="0"/>
              <a:t>, n'est </a:t>
            </a:r>
            <a:r>
              <a:rPr lang="it-IT" sz="2400" dirty="0" err="1"/>
              <a:t>pas</a:t>
            </a:r>
            <a:r>
              <a:rPr lang="it-IT" sz="2400" dirty="0"/>
              <a:t> </a:t>
            </a:r>
            <a:r>
              <a:rPr lang="it-IT" sz="2400" dirty="0" err="1"/>
              <a:t>tenu</a:t>
            </a:r>
            <a:r>
              <a:rPr lang="it-IT" sz="2400" dirty="0"/>
              <a:t> d'</a:t>
            </a:r>
            <a:r>
              <a:rPr lang="it-IT" sz="2400" dirty="0" err="1"/>
              <a:t>organiser</a:t>
            </a:r>
            <a:r>
              <a:rPr lang="it-IT" sz="2400" dirty="0"/>
              <a:t> un </a:t>
            </a:r>
            <a:r>
              <a:rPr lang="it-IT" sz="2400" dirty="0" err="1"/>
              <a:t>référendum</a:t>
            </a:r>
            <a:r>
              <a:rPr lang="it-IT" sz="2400" dirty="0"/>
              <a:t>. </a:t>
            </a:r>
            <a:r>
              <a:rPr lang="it-IT" sz="2400" dirty="0" err="1"/>
              <a:t>Depuis</a:t>
            </a:r>
            <a:r>
              <a:rPr lang="it-IT" sz="2400" dirty="0"/>
              <a:t> </a:t>
            </a:r>
            <a:r>
              <a:rPr lang="it-IT" sz="2400" dirty="0" err="1"/>
              <a:t>les</a:t>
            </a:r>
            <a:r>
              <a:rPr lang="it-IT" sz="2400" dirty="0"/>
              <a:t> </a:t>
            </a:r>
            <a:r>
              <a:rPr lang="it-IT" sz="2400" dirty="0" err="1"/>
              <a:t>débuts</a:t>
            </a:r>
            <a:r>
              <a:rPr lang="it-IT" sz="2400" dirty="0"/>
              <a:t> de la V</a:t>
            </a:r>
            <a:r>
              <a:rPr lang="it-IT" sz="2400" baseline="30000" dirty="0"/>
              <a:t>e</a:t>
            </a:r>
            <a:r>
              <a:rPr lang="it-IT" sz="2400" dirty="0"/>
              <a:t> </a:t>
            </a:r>
            <a:r>
              <a:rPr lang="it-IT" sz="2400" dirty="0" err="1"/>
              <a:t>République</a:t>
            </a:r>
            <a:r>
              <a:rPr lang="it-IT" sz="2400" dirty="0"/>
              <a:t>, </a:t>
            </a:r>
            <a:r>
              <a:rPr lang="it-IT" sz="2400" dirty="0" err="1"/>
              <a:t>deux</a:t>
            </a:r>
            <a:r>
              <a:rPr lang="it-IT" sz="2400" dirty="0"/>
              <a:t> </a:t>
            </a:r>
            <a:r>
              <a:rPr lang="it-IT" sz="2400" dirty="0" err="1"/>
              <a:t>seulement</a:t>
            </a:r>
            <a:r>
              <a:rPr lang="it-IT" sz="2400" dirty="0"/>
              <a:t> </a:t>
            </a:r>
            <a:r>
              <a:rPr lang="it-IT" sz="2400" dirty="0" err="1"/>
              <a:t>des</a:t>
            </a:r>
            <a:r>
              <a:rPr lang="it-IT" sz="2400" dirty="0"/>
              <a:t> 17 </a:t>
            </a:r>
            <a:r>
              <a:rPr lang="it-IT" sz="2400" dirty="0" err="1"/>
              <a:t>révisions</a:t>
            </a:r>
            <a:r>
              <a:rPr lang="it-IT" sz="2400" dirty="0"/>
              <a:t> </a:t>
            </a:r>
            <a:r>
              <a:rPr lang="it-IT" sz="2400" dirty="0" err="1"/>
              <a:t>constitutionnelles</a:t>
            </a:r>
            <a:r>
              <a:rPr lang="it-IT" sz="2400" dirty="0"/>
              <a:t> </a:t>
            </a:r>
            <a:r>
              <a:rPr lang="it-IT" sz="2400" dirty="0" err="1"/>
              <a:t>ont</a:t>
            </a:r>
            <a:r>
              <a:rPr lang="it-IT" sz="2400" dirty="0"/>
              <a:t> </a:t>
            </a:r>
            <a:r>
              <a:rPr lang="it-IT" sz="2400" dirty="0" err="1"/>
              <a:t>fait</a:t>
            </a:r>
            <a:r>
              <a:rPr lang="it-IT" sz="2400" dirty="0"/>
              <a:t> l'</a:t>
            </a:r>
            <a:r>
              <a:rPr lang="it-IT" sz="2400" dirty="0" err="1"/>
              <a:t>objet</a:t>
            </a:r>
            <a:r>
              <a:rPr lang="it-IT" sz="2400" dirty="0"/>
              <a:t> d'un </a:t>
            </a:r>
            <a:r>
              <a:rPr lang="it-IT" sz="2400" dirty="0" err="1"/>
              <a:t>référendum</a:t>
            </a:r>
            <a:r>
              <a:rPr lang="it-IT" sz="2400" dirty="0"/>
              <a:t>.</a:t>
            </a:r>
          </a:p>
          <a:p>
            <a:pPr algn="just"/>
            <a:r>
              <a:rPr lang="it-IT" sz="2400" dirty="0"/>
              <a:t>Le </a:t>
            </a:r>
            <a:r>
              <a:rPr lang="it-IT" sz="2400" dirty="0" err="1"/>
              <a:t>référendum</a:t>
            </a:r>
            <a:r>
              <a:rPr lang="it-IT" sz="2400" dirty="0"/>
              <a:t> n'est </a:t>
            </a:r>
            <a:r>
              <a:rPr lang="it-IT" sz="2400" dirty="0" err="1"/>
              <a:t>obligatoire</a:t>
            </a:r>
            <a:r>
              <a:rPr lang="it-IT" sz="2400" dirty="0"/>
              <a:t> </a:t>
            </a:r>
            <a:r>
              <a:rPr lang="it-IT" sz="2400" dirty="0" err="1"/>
              <a:t>que</a:t>
            </a:r>
            <a:r>
              <a:rPr lang="it-IT" sz="2400" dirty="0"/>
              <a:t> </a:t>
            </a:r>
            <a:r>
              <a:rPr lang="it-IT" sz="2400" dirty="0" err="1"/>
              <a:t>dans</a:t>
            </a:r>
            <a:r>
              <a:rPr lang="it-IT" sz="2400" dirty="0"/>
              <a:t> l'</a:t>
            </a:r>
            <a:r>
              <a:rPr lang="it-IT" sz="2400" dirty="0" err="1"/>
              <a:t>hypothèse</a:t>
            </a:r>
            <a:r>
              <a:rPr lang="it-IT" sz="2400" dirty="0"/>
              <a:t> d'une </a:t>
            </a:r>
            <a:r>
              <a:rPr lang="it-IT" sz="2400" dirty="0" err="1"/>
              <a:t>révision</a:t>
            </a:r>
            <a:r>
              <a:rPr lang="it-IT" sz="2400" dirty="0"/>
              <a:t> </a:t>
            </a:r>
            <a:r>
              <a:rPr lang="it-IT" sz="2400" dirty="0" err="1"/>
              <a:t>constitutionnelle</a:t>
            </a:r>
            <a:r>
              <a:rPr lang="it-IT" sz="2400" dirty="0"/>
              <a:t> d'</a:t>
            </a:r>
            <a:r>
              <a:rPr lang="it-IT" sz="2400" dirty="0" err="1"/>
              <a:t>initiative</a:t>
            </a:r>
            <a:r>
              <a:rPr lang="it-IT" sz="2400" dirty="0"/>
              <a:t> </a:t>
            </a:r>
            <a:r>
              <a:rPr lang="it-IT" sz="2400" dirty="0" err="1"/>
              <a:t>parlementaire</a:t>
            </a:r>
            <a:r>
              <a:rPr lang="it-IT" sz="2400" dirty="0"/>
              <a:t>.</a:t>
            </a:r>
          </a:p>
          <a:p>
            <a:endParaRPr lang="fr-CA" sz="2400" dirty="0"/>
          </a:p>
        </p:txBody>
      </p:sp>
    </p:spTree>
    <p:extLst>
      <p:ext uri="{BB962C8B-B14F-4D97-AF65-F5344CB8AC3E}">
        <p14:creationId xmlns:p14="http://schemas.microsoft.com/office/powerpoint/2010/main" val="38546662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err="1" smtClean="0"/>
              <a:t>Référendum</a:t>
            </a:r>
            <a:r>
              <a:rPr lang="it-IT" sz="2800" dirty="0" smtClean="0"/>
              <a:t> et la </a:t>
            </a:r>
            <a:r>
              <a:rPr lang="it-IT" sz="2800" dirty="0" err="1" smtClean="0"/>
              <a:t>Constitution</a:t>
            </a:r>
            <a:r>
              <a:rPr lang="it-IT" sz="2800" dirty="0" smtClean="0"/>
              <a:t> </a:t>
            </a:r>
            <a:r>
              <a:rPr lang="it-IT" sz="2800" dirty="0"/>
              <a:t>de la Ve </a:t>
            </a:r>
            <a:r>
              <a:rPr lang="it-IT" sz="2800" dirty="0" err="1" smtClean="0"/>
              <a:t>République</a:t>
            </a:r>
            <a:r>
              <a:rPr lang="it-IT" sz="2800" dirty="0"/>
              <a:t> </a:t>
            </a:r>
            <a:r>
              <a:rPr lang="it-IT" sz="2800" dirty="0" smtClean="0"/>
              <a:t>: 1958</a:t>
            </a:r>
            <a:br>
              <a:rPr lang="it-IT" sz="2800" dirty="0" smtClean="0"/>
            </a:br>
            <a:r>
              <a:rPr lang="it-IT" sz="2800" dirty="0" smtClean="0"/>
              <a:t>(</a:t>
            </a:r>
            <a:r>
              <a:rPr lang="it-IT" sz="2800" dirty="0" err="1" smtClean="0"/>
              <a:t>déjà</a:t>
            </a:r>
            <a:r>
              <a:rPr lang="it-IT" sz="2800" dirty="0" smtClean="0"/>
              <a:t> vu)</a:t>
            </a:r>
            <a:br>
              <a:rPr lang="it-IT" sz="2800" dirty="0" smtClean="0"/>
            </a:br>
            <a:endParaRPr lang="it-IT" sz="2800" dirty="0"/>
          </a:p>
        </p:txBody>
      </p:sp>
      <p:sp>
        <p:nvSpPr>
          <p:cNvPr id="3" name="Segnaposto contenuto 2"/>
          <p:cNvSpPr>
            <a:spLocks noGrp="1"/>
          </p:cNvSpPr>
          <p:nvPr>
            <p:ph idx="1"/>
          </p:nvPr>
        </p:nvSpPr>
        <p:spPr/>
        <p:txBody>
          <a:bodyPr>
            <a:normAutofit/>
          </a:bodyPr>
          <a:lstStyle/>
          <a:p>
            <a:pPr algn="just"/>
            <a:r>
              <a:rPr lang="it-IT" sz="2400" dirty="0"/>
              <a:t>La Constitution du 4 octobre 1958, texte </a:t>
            </a:r>
            <a:r>
              <a:rPr lang="it-IT" sz="2400" dirty="0" err="1"/>
              <a:t>fondateur</a:t>
            </a:r>
            <a:r>
              <a:rPr lang="it-IT" sz="2400" dirty="0"/>
              <a:t> de la Ve </a:t>
            </a:r>
            <a:r>
              <a:rPr lang="it-IT" sz="2400" dirty="0" err="1"/>
              <a:t>République</a:t>
            </a:r>
            <a:r>
              <a:rPr lang="it-IT" sz="2400" dirty="0"/>
              <a:t>, a </a:t>
            </a:r>
            <a:r>
              <a:rPr lang="it-IT" sz="2400" dirty="0" err="1"/>
              <a:t>été</a:t>
            </a:r>
            <a:r>
              <a:rPr lang="it-IT" sz="2400" dirty="0"/>
              <a:t> </a:t>
            </a:r>
            <a:r>
              <a:rPr lang="it-IT" sz="2400" dirty="0" err="1"/>
              <a:t>adoptée</a:t>
            </a:r>
            <a:r>
              <a:rPr lang="it-IT" sz="2400" dirty="0"/>
              <a:t> par </a:t>
            </a:r>
            <a:r>
              <a:rPr lang="it-IT" sz="2400" dirty="0" err="1"/>
              <a:t>référendum</a:t>
            </a:r>
            <a:r>
              <a:rPr lang="it-IT" sz="2400" dirty="0"/>
              <a:t> le 28 </a:t>
            </a:r>
            <a:r>
              <a:rPr lang="it-IT" sz="2400" dirty="0" err="1"/>
              <a:t>septembre</a:t>
            </a:r>
            <a:r>
              <a:rPr lang="it-IT" sz="2400" dirty="0"/>
              <a:t> </a:t>
            </a:r>
            <a:r>
              <a:rPr lang="it-IT" sz="2400" dirty="0" smtClean="0"/>
              <a:t>1958. </a:t>
            </a:r>
            <a:endParaRPr lang="it-IT" sz="2400" dirty="0"/>
          </a:p>
        </p:txBody>
      </p:sp>
    </p:spTree>
    <p:extLst>
      <p:ext uri="{BB962C8B-B14F-4D97-AF65-F5344CB8AC3E}">
        <p14:creationId xmlns:p14="http://schemas.microsoft.com/office/powerpoint/2010/main" val="385753822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Référendum et élection du Président au suffrage universel direct</a:t>
            </a:r>
            <a:endParaRPr lang="fr-CA" sz="2800" dirty="0"/>
          </a:p>
        </p:txBody>
      </p:sp>
      <p:sp>
        <p:nvSpPr>
          <p:cNvPr id="3" name="Segnaposto contenuto 2"/>
          <p:cNvSpPr>
            <a:spLocks noGrp="1"/>
          </p:cNvSpPr>
          <p:nvPr>
            <p:ph idx="1"/>
          </p:nvPr>
        </p:nvSpPr>
        <p:spPr/>
        <p:txBody>
          <a:bodyPr>
            <a:normAutofit/>
          </a:bodyPr>
          <a:lstStyle/>
          <a:p>
            <a:pPr algn="just"/>
            <a:r>
              <a:rPr lang="it-IT" sz="2400" dirty="0"/>
              <a:t>28 </a:t>
            </a:r>
            <a:r>
              <a:rPr lang="it-IT" sz="2400" dirty="0" err="1"/>
              <a:t>octobre</a:t>
            </a:r>
            <a:r>
              <a:rPr lang="it-IT" sz="2400" dirty="0"/>
              <a:t> 1962</a:t>
            </a:r>
            <a:br>
              <a:rPr lang="it-IT" sz="2400" dirty="0"/>
            </a:br>
            <a:r>
              <a:rPr lang="it-IT" sz="2400" dirty="0"/>
              <a:t>( De Gaulle )</a:t>
            </a:r>
            <a:br>
              <a:rPr lang="it-IT" sz="2400" dirty="0"/>
            </a:br>
            <a:r>
              <a:rPr lang="it-IT" sz="2400" dirty="0"/>
              <a:t/>
            </a:r>
            <a:br>
              <a:rPr lang="it-IT" sz="2400" dirty="0"/>
            </a:br>
            <a:r>
              <a:rPr lang="it-IT" sz="2400" dirty="0" err="1"/>
              <a:t>Référendum</a:t>
            </a:r>
            <a:r>
              <a:rPr lang="it-IT" sz="2400" dirty="0"/>
              <a:t> </a:t>
            </a:r>
            <a:r>
              <a:rPr lang="it-IT" sz="2400" dirty="0" err="1"/>
              <a:t>révisant</a:t>
            </a:r>
            <a:r>
              <a:rPr lang="it-IT" sz="2400" dirty="0"/>
              <a:t> la </a:t>
            </a:r>
            <a:r>
              <a:rPr lang="it-IT" sz="2400" dirty="0" err="1"/>
              <a:t>Constitution</a:t>
            </a:r>
            <a:r>
              <a:rPr lang="it-IT" sz="2400" dirty="0"/>
              <a:t> de </a:t>
            </a:r>
            <a:r>
              <a:rPr lang="it-IT" sz="2400" dirty="0" smtClean="0"/>
              <a:t>1958 et </a:t>
            </a:r>
            <a:r>
              <a:rPr lang="it-IT" sz="2400" dirty="0" err="1"/>
              <a:t>instaurant</a:t>
            </a:r>
            <a:r>
              <a:rPr lang="it-IT" sz="2400" dirty="0"/>
              <a:t> l'</a:t>
            </a:r>
            <a:r>
              <a:rPr lang="it-IT" sz="2400" dirty="0" err="1"/>
              <a:t>élection</a:t>
            </a:r>
            <a:r>
              <a:rPr lang="it-IT" sz="2400" dirty="0"/>
              <a:t> </a:t>
            </a:r>
            <a:r>
              <a:rPr lang="it-IT" sz="2400" dirty="0" err="1"/>
              <a:t>du</a:t>
            </a:r>
            <a:r>
              <a:rPr lang="it-IT" sz="2400" dirty="0"/>
              <a:t> </a:t>
            </a:r>
            <a:r>
              <a:rPr lang="it-IT" sz="2400" dirty="0" err="1"/>
              <a:t>président</a:t>
            </a:r>
            <a:r>
              <a:rPr lang="it-IT" sz="2400" dirty="0"/>
              <a:t> de la </a:t>
            </a:r>
            <a:r>
              <a:rPr lang="it-IT" sz="2400" dirty="0" err="1" smtClean="0"/>
              <a:t>République</a:t>
            </a:r>
            <a:r>
              <a:rPr lang="it-IT" sz="2400" dirty="0"/>
              <a:t> </a:t>
            </a:r>
            <a:r>
              <a:rPr lang="it-IT" sz="2400" dirty="0" err="1" smtClean="0"/>
              <a:t>au</a:t>
            </a:r>
            <a:r>
              <a:rPr lang="it-IT" sz="2400" dirty="0" smtClean="0"/>
              <a:t> </a:t>
            </a:r>
            <a:r>
              <a:rPr lang="it-IT" sz="2400" dirty="0" err="1"/>
              <a:t>suffrage</a:t>
            </a:r>
            <a:r>
              <a:rPr lang="it-IT" sz="2400" dirty="0"/>
              <a:t> </a:t>
            </a:r>
            <a:r>
              <a:rPr lang="it-IT" sz="2400" dirty="0" err="1"/>
              <a:t>universel</a:t>
            </a:r>
            <a:r>
              <a:rPr lang="it-IT" sz="2400" dirty="0"/>
              <a:t> </a:t>
            </a:r>
            <a:r>
              <a:rPr lang="it-IT" sz="2400" dirty="0" err="1"/>
              <a:t>direct</a:t>
            </a:r>
            <a:endParaRPr lang="fr-CA" sz="2400" dirty="0"/>
          </a:p>
        </p:txBody>
      </p:sp>
    </p:spTree>
    <p:extLst>
      <p:ext uri="{BB962C8B-B14F-4D97-AF65-F5344CB8AC3E}">
        <p14:creationId xmlns:p14="http://schemas.microsoft.com/office/powerpoint/2010/main" val="25729210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smtClean="0"/>
              <a:t/>
            </a:r>
            <a:br>
              <a:rPr lang="it-IT" sz="2800" dirty="0" smtClean="0"/>
            </a:br>
            <a:r>
              <a:rPr lang="it-IT" sz="2800" dirty="0" err="1" smtClean="0"/>
              <a:t>Référendum</a:t>
            </a:r>
            <a:r>
              <a:rPr lang="it-IT" sz="2800" dirty="0" smtClean="0"/>
              <a:t> </a:t>
            </a:r>
            <a:r>
              <a:rPr lang="it-IT" sz="2800" dirty="0" err="1"/>
              <a:t>sur</a:t>
            </a:r>
            <a:r>
              <a:rPr lang="it-IT" sz="2800" dirty="0"/>
              <a:t> le </a:t>
            </a:r>
            <a:r>
              <a:rPr lang="it-IT" sz="2800" dirty="0" err="1"/>
              <a:t>quinquennat</a:t>
            </a:r>
            <a:r>
              <a:rPr lang="it-IT" sz="2800" dirty="0"/>
              <a:t/>
            </a:r>
            <a:br>
              <a:rPr lang="it-IT" sz="2800" dirty="0"/>
            </a:br>
            <a:endParaRPr lang="fr-CA" sz="2800" dirty="0"/>
          </a:p>
        </p:txBody>
      </p:sp>
      <p:sp>
        <p:nvSpPr>
          <p:cNvPr id="3" name="Segnaposto contenuto 2"/>
          <p:cNvSpPr>
            <a:spLocks noGrp="1"/>
          </p:cNvSpPr>
          <p:nvPr>
            <p:ph idx="1"/>
          </p:nvPr>
        </p:nvSpPr>
        <p:spPr/>
        <p:txBody>
          <a:bodyPr>
            <a:normAutofit/>
          </a:bodyPr>
          <a:lstStyle/>
          <a:p>
            <a:pPr algn="just"/>
            <a:r>
              <a:rPr lang="it-IT" sz="2400" dirty="0"/>
              <a:t>Le 7 </a:t>
            </a:r>
            <a:r>
              <a:rPr lang="it-IT" sz="2400" dirty="0" err="1"/>
              <a:t>juin</a:t>
            </a:r>
            <a:r>
              <a:rPr lang="it-IT" sz="2400" dirty="0"/>
              <a:t> 2000 a été approuvé en Conseil des Ministres un </a:t>
            </a:r>
            <a:r>
              <a:rPr lang="it-IT" sz="2400" dirty="0" err="1"/>
              <a:t>projet</a:t>
            </a:r>
            <a:r>
              <a:rPr lang="it-IT" sz="2400" dirty="0"/>
              <a:t> de </a:t>
            </a:r>
            <a:r>
              <a:rPr lang="it-IT" sz="2400" dirty="0" err="1"/>
              <a:t>loi</a:t>
            </a:r>
            <a:r>
              <a:rPr lang="it-IT" sz="2400" dirty="0"/>
              <a:t> </a:t>
            </a:r>
            <a:r>
              <a:rPr lang="it-IT" sz="2400" dirty="0" err="1"/>
              <a:t>constitutionnelle</a:t>
            </a:r>
            <a:r>
              <a:rPr lang="it-IT" sz="2400" dirty="0"/>
              <a:t> </a:t>
            </a:r>
            <a:r>
              <a:rPr lang="it-IT" sz="2400" dirty="0" err="1"/>
              <a:t>réduisant</a:t>
            </a:r>
            <a:r>
              <a:rPr lang="it-IT" sz="2400" dirty="0"/>
              <a:t> de </a:t>
            </a:r>
            <a:r>
              <a:rPr lang="it-IT" sz="2400" dirty="0" err="1"/>
              <a:t>sept</a:t>
            </a:r>
            <a:r>
              <a:rPr lang="it-IT" sz="2400" dirty="0"/>
              <a:t> à </a:t>
            </a:r>
            <a:r>
              <a:rPr lang="it-IT" sz="2400" dirty="0" err="1"/>
              <a:t>cinq</a:t>
            </a:r>
            <a:r>
              <a:rPr lang="it-IT" sz="2400" dirty="0"/>
              <a:t> </a:t>
            </a:r>
            <a:r>
              <a:rPr lang="it-IT" sz="2400" dirty="0" err="1"/>
              <a:t>ans</a:t>
            </a:r>
            <a:r>
              <a:rPr lang="it-IT" sz="2400" dirty="0"/>
              <a:t> la </a:t>
            </a:r>
            <a:r>
              <a:rPr lang="it-IT" sz="2400" dirty="0" err="1"/>
              <a:t>durée</a:t>
            </a:r>
            <a:r>
              <a:rPr lang="it-IT" sz="2400" dirty="0"/>
              <a:t> </a:t>
            </a:r>
            <a:r>
              <a:rPr lang="it-IT" sz="2400" dirty="0" err="1"/>
              <a:t>du</a:t>
            </a:r>
            <a:r>
              <a:rPr lang="it-IT" sz="2400" dirty="0"/>
              <a:t> </a:t>
            </a:r>
            <a:r>
              <a:rPr lang="it-IT" sz="2400" dirty="0" err="1"/>
              <a:t>mandat</a:t>
            </a:r>
            <a:r>
              <a:rPr lang="it-IT" sz="2400" dirty="0"/>
              <a:t> </a:t>
            </a:r>
            <a:r>
              <a:rPr lang="it-IT" sz="2400" dirty="0" err="1"/>
              <a:t>présidentiel</a:t>
            </a:r>
            <a:r>
              <a:rPr lang="it-IT" sz="2400" dirty="0"/>
              <a:t>. Ce </a:t>
            </a:r>
            <a:r>
              <a:rPr lang="it-IT" sz="2400" dirty="0" err="1"/>
              <a:t>projet</a:t>
            </a:r>
            <a:r>
              <a:rPr lang="it-IT" sz="2400" dirty="0"/>
              <a:t> a </a:t>
            </a:r>
            <a:r>
              <a:rPr lang="it-IT" sz="2400" dirty="0" err="1"/>
              <a:t>été</a:t>
            </a:r>
            <a:r>
              <a:rPr lang="it-IT" sz="2400" dirty="0"/>
              <a:t> </a:t>
            </a:r>
            <a:r>
              <a:rPr lang="it-IT" sz="2400" dirty="0" err="1"/>
              <a:t>débattu</a:t>
            </a:r>
            <a:r>
              <a:rPr lang="it-IT" sz="2400" dirty="0"/>
              <a:t> </a:t>
            </a:r>
            <a:r>
              <a:rPr lang="it-IT" sz="2400" dirty="0" err="1"/>
              <a:t>au</a:t>
            </a:r>
            <a:r>
              <a:rPr lang="it-IT" sz="2400" dirty="0"/>
              <a:t> </a:t>
            </a:r>
            <a:r>
              <a:rPr lang="it-IT" sz="2400" dirty="0" err="1"/>
              <a:t>Parlement</a:t>
            </a:r>
            <a:r>
              <a:rPr lang="it-IT" sz="2400" dirty="0"/>
              <a:t> </a:t>
            </a:r>
            <a:r>
              <a:rPr lang="it-IT" sz="2400" dirty="0" err="1"/>
              <a:t>au</a:t>
            </a:r>
            <a:r>
              <a:rPr lang="it-IT" sz="2400" dirty="0"/>
              <a:t> </a:t>
            </a:r>
            <a:r>
              <a:rPr lang="it-IT" sz="2400" dirty="0" err="1"/>
              <a:t>cours</a:t>
            </a:r>
            <a:r>
              <a:rPr lang="it-IT" sz="2400" dirty="0"/>
              <a:t> </a:t>
            </a:r>
            <a:r>
              <a:rPr lang="it-IT" sz="2400" dirty="0" err="1"/>
              <a:t>du</a:t>
            </a:r>
            <a:r>
              <a:rPr lang="it-IT" sz="2400" dirty="0"/>
              <a:t> </a:t>
            </a:r>
            <a:r>
              <a:rPr lang="it-IT" sz="2400" dirty="0" err="1"/>
              <a:t>mois</a:t>
            </a:r>
            <a:r>
              <a:rPr lang="it-IT" sz="2400" dirty="0"/>
              <a:t> de </a:t>
            </a:r>
            <a:r>
              <a:rPr lang="it-IT" sz="2400" dirty="0" err="1"/>
              <a:t>juin</a:t>
            </a:r>
            <a:r>
              <a:rPr lang="it-IT" sz="2400" dirty="0"/>
              <a:t> et </a:t>
            </a:r>
            <a:r>
              <a:rPr lang="it-IT" sz="2400" dirty="0" err="1"/>
              <a:t>voté</a:t>
            </a:r>
            <a:r>
              <a:rPr lang="it-IT" sz="2400" dirty="0"/>
              <a:t> sans </a:t>
            </a:r>
            <a:r>
              <a:rPr lang="it-IT" sz="2400" dirty="0" err="1"/>
              <a:t>modification</a:t>
            </a:r>
            <a:r>
              <a:rPr lang="it-IT" sz="2400" dirty="0"/>
              <a:t> par l'</a:t>
            </a:r>
            <a:r>
              <a:rPr lang="it-IT" sz="2400" dirty="0" err="1"/>
              <a:t>Assemblée</a:t>
            </a:r>
            <a:r>
              <a:rPr lang="it-IT" sz="2400" dirty="0"/>
              <a:t> </a:t>
            </a:r>
            <a:r>
              <a:rPr lang="it-IT" sz="2400" dirty="0" err="1"/>
              <a:t>nationale</a:t>
            </a:r>
            <a:r>
              <a:rPr lang="it-IT" sz="2400" dirty="0"/>
              <a:t> et le Sénat.</a:t>
            </a:r>
          </a:p>
          <a:p>
            <a:pPr algn="just"/>
            <a:r>
              <a:rPr lang="it-IT" sz="2400" dirty="0"/>
              <a:t>Le </a:t>
            </a:r>
            <a:r>
              <a:rPr lang="it-IT" sz="2400" dirty="0" err="1"/>
              <a:t>Président</a:t>
            </a:r>
            <a:r>
              <a:rPr lang="it-IT" sz="2400" dirty="0"/>
              <a:t> de la </a:t>
            </a:r>
            <a:r>
              <a:rPr lang="it-IT" sz="2400" dirty="0" err="1"/>
              <a:t>République</a:t>
            </a:r>
            <a:r>
              <a:rPr lang="it-IT" sz="2400" dirty="0"/>
              <a:t> a </a:t>
            </a:r>
            <a:r>
              <a:rPr lang="it-IT" sz="2400" dirty="0" err="1"/>
              <a:t>fait</a:t>
            </a:r>
            <a:r>
              <a:rPr lang="it-IT" sz="2400" dirty="0"/>
              <a:t> </a:t>
            </a:r>
            <a:r>
              <a:rPr lang="it-IT" sz="2400" dirty="0" err="1"/>
              <a:t>savoir</a:t>
            </a:r>
            <a:r>
              <a:rPr lang="it-IT" sz="2400" dirty="0"/>
              <a:t> le 6 juillet </a:t>
            </a:r>
            <a:r>
              <a:rPr lang="it-IT" sz="2400" dirty="0" err="1"/>
              <a:t>que</a:t>
            </a:r>
            <a:r>
              <a:rPr lang="it-IT" sz="2400" dirty="0"/>
              <a:t> le texte </a:t>
            </a:r>
            <a:r>
              <a:rPr lang="it-IT" sz="2400" dirty="0" err="1"/>
              <a:t>ainsi</a:t>
            </a:r>
            <a:r>
              <a:rPr lang="it-IT" sz="2400" dirty="0"/>
              <a:t> </a:t>
            </a:r>
            <a:r>
              <a:rPr lang="it-IT" sz="2400" dirty="0" err="1"/>
              <a:t>adopté</a:t>
            </a:r>
            <a:r>
              <a:rPr lang="it-IT" sz="2400" dirty="0"/>
              <a:t> </a:t>
            </a:r>
            <a:r>
              <a:rPr lang="it-IT" sz="2400" b="1" dirty="0"/>
              <a:t>en </a:t>
            </a:r>
            <a:r>
              <a:rPr lang="it-IT" sz="2400" b="1" dirty="0" err="1"/>
              <a:t>termes</a:t>
            </a:r>
            <a:r>
              <a:rPr lang="it-IT" sz="2400" b="1" dirty="0"/>
              <a:t> </a:t>
            </a:r>
            <a:r>
              <a:rPr lang="it-IT" sz="2400" b="1" dirty="0" err="1"/>
              <a:t>identiques</a:t>
            </a:r>
            <a:r>
              <a:rPr lang="it-IT" sz="2400" b="1" dirty="0"/>
              <a:t> par </a:t>
            </a:r>
            <a:r>
              <a:rPr lang="it-IT" sz="2400" b="1" dirty="0" err="1"/>
              <a:t>les</a:t>
            </a:r>
            <a:r>
              <a:rPr lang="it-IT" sz="2400" b="1" dirty="0"/>
              <a:t> </a:t>
            </a:r>
            <a:r>
              <a:rPr lang="it-IT" sz="2400" b="1" dirty="0" err="1"/>
              <a:t>deux</a:t>
            </a:r>
            <a:r>
              <a:rPr lang="it-IT" sz="2400" b="1" dirty="0"/>
              <a:t> </a:t>
            </a:r>
            <a:r>
              <a:rPr lang="it-IT" sz="2400" b="1" dirty="0" err="1"/>
              <a:t>assemblées</a:t>
            </a:r>
            <a:r>
              <a:rPr lang="it-IT" sz="2400" dirty="0"/>
              <a:t> </a:t>
            </a:r>
            <a:r>
              <a:rPr lang="it-IT" sz="2400" dirty="0" err="1"/>
              <a:t>ferait</a:t>
            </a:r>
            <a:r>
              <a:rPr lang="it-IT" sz="2400" dirty="0"/>
              <a:t> l'</a:t>
            </a:r>
            <a:r>
              <a:rPr lang="it-IT" sz="2400" dirty="0" err="1"/>
              <a:t>objet</a:t>
            </a:r>
            <a:r>
              <a:rPr lang="it-IT" sz="2400" dirty="0"/>
              <a:t> d'un </a:t>
            </a:r>
            <a:r>
              <a:rPr lang="it-IT" sz="2400" dirty="0" err="1"/>
              <a:t>référendum</a:t>
            </a:r>
            <a:r>
              <a:rPr lang="it-IT" sz="2400" dirty="0"/>
              <a:t> le 24 </a:t>
            </a:r>
            <a:r>
              <a:rPr lang="it-IT" sz="2400" dirty="0" err="1"/>
              <a:t>septembre</a:t>
            </a:r>
            <a:r>
              <a:rPr lang="it-IT" sz="2400" dirty="0"/>
              <a:t> 2000.</a:t>
            </a:r>
          </a:p>
          <a:p>
            <a:pPr algn="just"/>
            <a:r>
              <a:rPr lang="it-IT" sz="2400" dirty="0"/>
              <a:t>C'est la première révision constitutionnelle </a:t>
            </a:r>
            <a:r>
              <a:rPr lang="it-IT" sz="2400" dirty="0" err="1"/>
              <a:t>soumise</a:t>
            </a:r>
            <a:r>
              <a:rPr lang="it-IT" sz="2400" dirty="0"/>
              <a:t> </a:t>
            </a:r>
            <a:r>
              <a:rPr lang="it-IT" sz="2400" dirty="0" err="1"/>
              <a:t>au</a:t>
            </a:r>
            <a:r>
              <a:rPr lang="it-IT" sz="2400" dirty="0"/>
              <a:t> </a:t>
            </a:r>
            <a:r>
              <a:rPr lang="it-IT" sz="2400" dirty="0" err="1"/>
              <a:t>référendum</a:t>
            </a:r>
            <a:r>
              <a:rPr lang="it-IT" sz="2400" dirty="0"/>
              <a:t> en </a:t>
            </a:r>
            <a:r>
              <a:rPr lang="it-IT" sz="2400" dirty="0" err="1"/>
              <a:t>application</a:t>
            </a:r>
            <a:r>
              <a:rPr lang="it-IT" sz="2400" dirty="0"/>
              <a:t> de l'</a:t>
            </a:r>
            <a:r>
              <a:rPr lang="it-IT" sz="2400" dirty="0" err="1"/>
              <a:t>article</a:t>
            </a:r>
            <a:r>
              <a:rPr lang="it-IT" sz="2400" dirty="0"/>
              <a:t> 89 de la </a:t>
            </a:r>
            <a:r>
              <a:rPr lang="it-IT" sz="2400" dirty="0" err="1"/>
              <a:t>Constitution</a:t>
            </a:r>
            <a:r>
              <a:rPr lang="it-IT" sz="2400" dirty="0"/>
              <a:t>.</a:t>
            </a:r>
          </a:p>
          <a:p>
            <a:endParaRPr lang="fr-CA" sz="2400" dirty="0"/>
          </a:p>
        </p:txBody>
      </p:sp>
    </p:spTree>
    <p:extLst>
      <p:ext uri="{BB962C8B-B14F-4D97-AF65-F5344CB8AC3E}">
        <p14:creationId xmlns:p14="http://schemas.microsoft.com/office/powerpoint/2010/main" val="36694465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err="1" smtClean="0"/>
              <a:t>Les</a:t>
            </a:r>
            <a:r>
              <a:rPr lang="it-IT" sz="2800" dirty="0" smtClean="0"/>
              <a:t> </a:t>
            </a:r>
            <a:r>
              <a:rPr lang="it-IT" sz="2800" dirty="0" err="1" smtClean="0"/>
              <a:t>référendums</a:t>
            </a:r>
            <a:r>
              <a:rPr lang="it-IT" sz="2800" dirty="0" smtClean="0"/>
              <a:t/>
            </a:r>
            <a:br>
              <a:rPr lang="it-IT" sz="2800" dirty="0" smtClean="0"/>
            </a:br>
            <a:r>
              <a:rPr lang="it-IT" sz="2800" dirty="0" err="1" smtClean="0"/>
              <a:t>débat</a:t>
            </a:r>
            <a:r>
              <a:rPr lang="it-IT" sz="2800" dirty="0" smtClean="0"/>
              <a:t> </a:t>
            </a:r>
            <a:r>
              <a:rPr lang="it-IT" sz="2800" dirty="0" err="1" smtClean="0"/>
              <a:t>actuel</a:t>
            </a:r>
            <a:r>
              <a:rPr lang="it-IT" sz="2800" dirty="0" smtClean="0"/>
              <a:t/>
            </a:r>
            <a:br>
              <a:rPr lang="it-IT" sz="2800" dirty="0" smtClean="0"/>
            </a:br>
            <a:r>
              <a:rPr lang="it-IT" sz="2800" dirty="0" err="1" smtClean="0"/>
              <a:t>suscité</a:t>
            </a:r>
            <a:r>
              <a:rPr lang="it-IT" sz="2800" dirty="0" smtClean="0"/>
              <a:t> par le </a:t>
            </a:r>
            <a:r>
              <a:rPr lang="it-IT" sz="2800" dirty="0" err="1" smtClean="0"/>
              <a:t>mouvement</a:t>
            </a:r>
            <a:r>
              <a:rPr lang="it-IT" sz="2800" dirty="0" smtClean="0"/>
              <a:t> </a:t>
            </a:r>
            <a:r>
              <a:rPr lang="it-IT" sz="2800" dirty="0" err="1" smtClean="0"/>
              <a:t>des</a:t>
            </a:r>
            <a:r>
              <a:rPr lang="it-IT" sz="2800" dirty="0" smtClean="0"/>
              <a:t> </a:t>
            </a:r>
            <a:r>
              <a:rPr lang="it-IT" sz="2800" dirty="0" err="1" smtClean="0"/>
              <a:t>Gilets</a:t>
            </a:r>
            <a:r>
              <a:rPr lang="it-IT" sz="2800" dirty="0" smtClean="0"/>
              <a:t> </a:t>
            </a:r>
            <a:r>
              <a:rPr lang="it-IT" sz="2800" dirty="0" err="1" smtClean="0"/>
              <a:t>Jaunes</a:t>
            </a:r>
            <a:endParaRPr lang="it-IT" sz="2800" dirty="0"/>
          </a:p>
        </p:txBody>
      </p:sp>
      <p:sp>
        <p:nvSpPr>
          <p:cNvPr id="3" name="Segnaposto contenuto 2"/>
          <p:cNvSpPr>
            <a:spLocks noGrp="1"/>
          </p:cNvSpPr>
          <p:nvPr>
            <p:ph idx="1"/>
          </p:nvPr>
        </p:nvSpPr>
        <p:spPr/>
        <p:txBody>
          <a:bodyPr/>
          <a:lstStyle/>
          <a:p>
            <a:r>
              <a:rPr lang="fr-CA" sz="2400" b="1" dirty="0"/>
              <a:t>La démocratie directe : le référendum</a:t>
            </a:r>
          </a:p>
          <a:p>
            <a:r>
              <a:rPr lang="fr-CA" sz="2400" dirty="0" smtClean="0"/>
              <a:t>Référendum </a:t>
            </a:r>
            <a:r>
              <a:rPr lang="fr-CA" sz="2400" dirty="0"/>
              <a:t>d'initiative </a:t>
            </a:r>
            <a:r>
              <a:rPr lang="fr-CA" sz="2400" dirty="0" smtClean="0"/>
              <a:t>partagée   </a:t>
            </a:r>
            <a:r>
              <a:rPr lang="fr-CA" sz="2400" dirty="0"/>
              <a:t>Constitution 1958 </a:t>
            </a:r>
            <a:r>
              <a:rPr lang="fr-CA" sz="2400" dirty="0" smtClean="0"/>
              <a:t>/2008</a:t>
            </a:r>
          </a:p>
          <a:p>
            <a:r>
              <a:rPr lang="fr-CA" sz="2400" dirty="0"/>
              <a:t>L</a:t>
            </a:r>
            <a:r>
              <a:rPr lang="fr-CA" sz="2400" dirty="0" smtClean="0"/>
              <a:t>a </a:t>
            </a:r>
            <a:r>
              <a:rPr lang="fr-CA" sz="2400" dirty="0"/>
              <a:t>proposition  du Référendum d’initiative citoyenne (RIC</a:t>
            </a:r>
            <a:r>
              <a:rPr lang="fr-CA" sz="2400" dirty="0" smtClean="0"/>
              <a:t>)</a:t>
            </a:r>
          </a:p>
          <a:p>
            <a:pPr algn="just"/>
            <a:r>
              <a:rPr lang="fr-CA" sz="2400" dirty="0"/>
              <a:t>L</a:t>
            </a:r>
            <a:r>
              <a:rPr lang="fr-CA" sz="2400" dirty="0" smtClean="0"/>
              <a:t>a proposition du </a:t>
            </a:r>
            <a:r>
              <a:rPr lang="fr-CA" sz="2400" dirty="0"/>
              <a:t>Référendum d'Initiative Citoyenne Délibératif </a:t>
            </a:r>
          </a:p>
          <a:p>
            <a:endParaRPr lang="it-IT" dirty="0"/>
          </a:p>
        </p:txBody>
      </p:sp>
    </p:spTree>
    <p:extLst>
      <p:ext uri="{BB962C8B-B14F-4D97-AF65-F5344CB8AC3E}">
        <p14:creationId xmlns:p14="http://schemas.microsoft.com/office/powerpoint/2010/main" val="3683094866"/>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 référendum d'initiative citoyenne (RIC) </a:t>
            </a:r>
          </a:p>
        </p:txBody>
      </p:sp>
      <p:sp>
        <p:nvSpPr>
          <p:cNvPr id="3" name="Segnaposto contenuto 2"/>
          <p:cNvSpPr>
            <a:spLocks noGrp="1"/>
          </p:cNvSpPr>
          <p:nvPr>
            <p:ph idx="1"/>
          </p:nvPr>
        </p:nvSpPr>
        <p:spPr/>
        <p:txBody>
          <a:bodyPr>
            <a:normAutofit/>
          </a:bodyPr>
          <a:lstStyle/>
          <a:p>
            <a:pPr algn="just"/>
            <a:r>
              <a:rPr lang="fr-CA" sz="2400" dirty="0"/>
              <a:t>Le référendum d'initiative citoyenne (RIC) est la revendication d'un dispositif légal d'initiative populaire formulée par le mouvement des "Gilets jaunes" à l'automne 2018. </a:t>
            </a:r>
            <a:endParaRPr lang="fr-CA" sz="2400" dirty="0" smtClean="0"/>
          </a:p>
          <a:p>
            <a:pPr algn="just"/>
            <a:r>
              <a:rPr lang="fr-CA" sz="2400" dirty="0" smtClean="0"/>
              <a:t>C'est </a:t>
            </a:r>
            <a:r>
              <a:rPr lang="fr-CA" sz="2400" dirty="0"/>
              <a:t>un outil de la </a:t>
            </a:r>
            <a:r>
              <a:rPr lang="fr-CA" sz="2400" b="1" dirty="0"/>
              <a:t>démocratie directe </a:t>
            </a:r>
            <a:r>
              <a:rPr lang="fr-CA" sz="2400" dirty="0"/>
              <a:t>qui prévoit que des citoyens, moyennant le recueil d'un nombre de signatures fixées à l'avance, puissent obtenir l'organisation d'un référendum pour statuer sur la question proposée. Si le oui l'emporte, </a:t>
            </a:r>
            <a:r>
              <a:rPr lang="fr-CA" sz="2400" b="1" dirty="0"/>
              <a:t>la proposition est directement adoptée sans suivre le processus législatif habituel.</a:t>
            </a:r>
            <a:br>
              <a:rPr lang="fr-CA" sz="2400" b="1" dirty="0"/>
            </a:br>
            <a:endParaRPr lang="fr-CA" sz="2400" b="1" dirty="0" smtClean="0"/>
          </a:p>
          <a:p>
            <a:pPr algn="just"/>
            <a:r>
              <a:rPr lang="fr-CA" sz="2400" dirty="0"/>
              <a:t>http://</a:t>
            </a:r>
            <a:r>
              <a:rPr lang="fr-CA" sz="2400" dirty="0" err="1"/>
              <a:t>www.toupie.org</a:t>
            </a:r>
            <a:r>
              <a:rPr lang="fr-CA" sz="2400" dirty="0"/>
              <a:t>/Dictionnaire/</a:t>
            </a:r>
            <a:r>
              <a:rPr lang="fr-CA" sz="2400" dirty="0" err="1"/>
              <a:t>Ric.htm</a:t>
            </a:r>
            <a:endParaRPr lang="fr-CA" sz="2400" dirty="0"/>
          </a:p>
        </p:txBody>
      </p:sp>
    </p:spTree>
    <p:extLst>
      <p:ext uri="{BB962C8B-B14F-4D97-AF65-F5344CB8AC3E}">
        <p14:creationId xmlns:p14="http://schemas.microsoft.com/office/powerpoint/2010/main" val="2134076270"/>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RIC et Référendum </a:t>
            </a:r>
            <a:r>
              <a:rPr lang="fr-CA" sz="2800" dirty="0"/>
              <a:t>d'initiative partagée</a:t>
            </a:r>
          </a:p>
        </p:txBody>
      </p:sp>
      <p:sp>
        <p:nvSpPr>
          <p:cNvPr id="3" name="Segnaposto contenuto 2"/>
          <p:cNvSpPr>
            <a:spLocks noGrp="1"/>
          </p:cNvSpPr>
          <p:nvPr>
            <p:ph idx="1"/>
          </p:nvPr>
        </p:nvSpPr>
        <p:spPr/>
        <p:txBody>
          <a:bodyPr>
            <a:normAutofit fontScale="92500" lnSpcReduction="10000"/>
          </a:bodyPr>
          <a:lstStyle/>
          <a:p>
            <a:pPr algn="just"/>
            <a:r>
              <a:rPr lang="fr-CA" sz="2400" dirty="0"/>
              <a:t>Sous la Vème République, le référendum d'initiative citoyenne (ou référendum d'initiative populaire) a été évoqué à plusieurs reprises dans le débat politique français. </a:t>
            </a:r>
            <a:r>
              <a:rPr lang="fr-CA" sz="2400" b="1" dirty="0"/>
              <a:t>Lors de la révision de la Constitution du 23 juillet 2008 (article 11) </a:t>
            </a:r>
            <a:r>
              <a:rPr lang="fr-CA" sz="2400" dirty="0"/>
              <a:t>une forme très limitée, appelée parfois </a:t>
            </a:r>
            <a:r>
              <a:rPr lang="fr-CA" sz="2400" b="1" dirty="0"/>
              <a:t>référendum d'initiative partagée</a:t>
            </a:r>
            <a:r>
              <a:rPr lang="fr-CA" sz="2400" dirty="0"/>
              <a:t> (car partagée entre les citoyens et les parlementaires</a:t>
            </a:r>
            <a:r>
              <a:rPr lang="fr-CA" sz="2400" dirty="0" smtClean="0"/>
              <a:t>) a </a:t>
            </a:r>
            <a:r>
              <a:rPr lang="fr-CA" sz="2400" dirty="0"/>
              <a:t>été instaurée. Cependant, considéré comme </a:t>
            </a:r>
            <a:r>
              <a:rPr lang="fr-CA" sz="2400" b="1" dirty="0"/>
              <a:t>trop restrictif</a:t>
            </a:r>
            <a:r>
              <a:rPr lang="fr-CA" sz="2400" dirty="0"/>
              <a:t>, il n'a pas, jusqu'à présent, permis d'aboutir à l'organisation d'un tel référendum</a:t>
            </a:r>
            <a:r>
              <a:rPr lang="fr-CA" sz="2400" dirty="0" smtClean="0"/>
              <a:t>.</a:t>
            </a:r>
          </a:p>
          <a:p>
            <a:pPr algn="just"/>
            <a:r>
              <a:rPr lang="fr-CA" sz="2400" dirty="0"/>
              <a:t>Le seuil ou quorum proposé par les "Gilets jaunes" pour le déclenchement d'un RIC est de 700 000 signatures, soit </a:t>
            </a:r>
            <a:r>
              <a:rPr lang="fr-CA" sz="2400" b="1" dirty="0"/>
              <a:t>environ 1,5 % du corps électoral, contre 10 </a:t>
            </a:r>
            <a:r>
              <a:rPr lang="fr-CA" sz="2400" b="1" dirty="0" smtClean="0"/>
              <a:t>% </a:t>
            </a:r>
            <a:r>
              <a:rPr lang="fr-CA" sz="2400" b="1" dirty="0"/>
              <a:t>prévu par l'article 11 de la Constitution</a:t>
            </a:r>
            <a:r>
              <a:rPr lang="fr-CA" sz="2400" b="1" dirty="0" smtClean="0"/>
              <a:t>.</a:t>
            </a:r>
          </a:p>
          <a:p>
            <a:pPr algn="just"/>
            <a:r>
              <a:rPr lang="fr-CA" sz="2400" dirty="0"/>
              <a:t>http://</a:t>
            </a:r>
            <a:r>
              <a:rPr lang="fr-CA" sz="2400" dirty="0" err="1"/>
              <a:t>www.toupie.org</a:t>
            </a:r>
            <a:r>
              <a:rPr lang="fr-CA" sz="2400" dirty="0"/>
              <a:t>/Dictionnaire/</a:t>
            </a:r>
            <a:r>
              <a:rPr lang="fr-CA" sz="2400" dirty="0" err="1"/>
              <a:t>Ric.htm</a:t>
            </a:r>
            <a:endParaRPr lang="fr-CA" sz="2400" dirty="0"/>
          </a:p>
          <a:p>
            <a:pPr algn="just"/>
            <a:endParaRPr lang="fr-CA" sz="2400" b="1" dirty="0"/>
          </a:p>
        </p:txBody>
      </p:sp>
    </p:spTree>
    <p:extLst>
      <p:ext uri="{BB962C8B-B14F-4D97-AF65-F5344CB8AC3E}">
        <p14:creationId xmlns:p14="http://schemas.microsoft.com/office/powerpoint/2010/main" val="256809095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la </a:t>
            </a:r>
            <a:r>
              <a:rPr lang="it-IT" sz="2800" dirty="0" err="1"/>
              <a:t>Journée</a:t>
            </a:r>
            <a:r>
              <a:rPr lang="it-IT" sz="2800" dirty="0"/>
              <a:t> </a:t>
            </a:r>
            <a:r>
              <a:rPr lang="it-IT" sz="2800" dirty="0" err="1"/>
              <a:t>internationale</a:t>
            </a:r>
            <a:r>
              <a:rPr lang="it-IT" sz="2800" dirty="0"/>
              <a:t> de la </a:t>
            </a:r>
            <a:r>
              <a:rPr lang="it-IT" sz="2800" dirty="0" err="1"/>
              <a:t>Francophonie</a:t>
            </a:r>
            <a:r>
              <a:rPr lang="it-IT" sz="2800" dirty="0"/>
              <a:t> </a:t>
            </a:r>
            <a:endParaRPr lang="fr-CA" sz="2800" dirty="0"/>
          </a:p>
        </p:txBody>
      </p:sp>
      <p:sp>
        <p:nvSpPr>
          <p:cNvPr id="3" name="Segnaposto contenuto 2"/>
          <p:cNvSpPr>
            <a:spLocks noGrp="1"/>
          </p:cNvSpPr>
          <p:nvPr>
            <p:ph idx="1"/>
          </p:nvPr>
        </p:nvSpPr>
        <p:spPr/>
        <p:txBody>
          <a:bodyPr>
            <a:normAutofit lnSpcReduction="10000"/>
          </a:bodyPr>
          <a:lstStyle/>
          <a:p>
            <a:pPr algn="just"/>
            <a:r>
              <a:rPr lang="it-IT" sz="2400" dirty="0" err="1"/>
              <a:t>Chaque</a:t>
            </a:r>
            <a:r>
              <a:rPr lang="it-IT" sz="2400" dirty="0"/>
              <a:t> </a:t>
            </a:r>
            <a:r>
              <a:rPr lang="it-IT" sz="2400" dirty="0" err="1"/>
              <a:t>année</a:t>
            </a:r>
            <a:r>
              <a:rPr lang="it-IT" sz="2400" dirty="0"/>
              <a:t>, à la date </a:t>
            </a:r>
            <a:r>
              <a:rPr lang="it-IT" sz="2400" dirty="0" err="1"/>
              <a:t>du</a:t>
            </a:r>
            <a:r>
              <a:rPr lang="it-IT" sz="2400" dirty="0"/>
              <a:t> 20 </a:t>
            </a:r>
            <a:r>
              <a:rPr lang="it-IT" sz="2400" dirty="0" err="1"/>
              <a:t>mars</a:t>
            </a:r>
            <a:r>
              <a:rPr lang="it-IT" sz="2400" dirty="0"/>
              <a:t>, la </a:t>
            </a:r>
            <a:r>
              <a:rPr lang="it-IT" sz="2400" dirty="0" err="1"/>
              <a:t>Journée</a:t>
            </a:r>
            <a:r>
              <a:rPr lang="it-IT" sz="2400" dirty="0"/>
              <a:t> </a:t>
            </a:r>
            <a:r>
              <a:rPr lang="it-IT" sz="2400" dirty="0" err="1"/>
              <a:t>internationale</a:t>
            </a:r>
            <a:r>
              <a:rPr lang="it-IT" sz="2400" dirty="0"/>
              <a:t> de la </a:t>
            </a:r>
            <a:r>
              <a:rPr lang="it-IT" sz="2400" dirty="0" err="1"/>
              <a:t>Francophonie</a:t>
            </a:r>
            <a:r>
              <a:rPr lang="it-IT" sz="2400" dirty="0"/>
              <a:t> est </a:t>
            </a:r>
            <a:r>
              <a:rPr lang="it-IT" sz="2400" dirty="0" err="1"/>
              <a:t>célébrée</a:t>
            </a:r>
            <a:r>
              <a:rPr lang="it-IT" sz="2400" dirty="0"/>
              <a:t> </a:t>
            </a:r>
            <a:r>
              <a:rPr lang="it-IT" sz="2400" dirty="0" err="1"/>
              <a:t>dans</a:t>
            </a:r>
            <a:r>
              <a:rPr lang="it-IT" sz="2400" dirty="0"/>
              <a:t> le monde </a:t>
            </a:r>
            <a:r>
              <a:rPr lang="it-IT" sz="2400" dirty="0" err="1"/>
              <a:t>entier</a:t>
            </a:r>
            <a:r>
              <a:rPr lang="it-IT" sz="2400" dirty="0"/>
              <a:t>, </a:t>
            </a:r>
            <a:r>
              <a:rPr lang="it-IT" sz="2400" dirty="0" err="1"/>
              <a:t>dans</a:t>
            </a:r>
            <a:r>
              <a:rPr lang="it-IT" sz="2400" dirty="0"/>
              <a:t> </a:t>
            </a:r>
            <a:r>
              <a:rPr lang="it-IT" sz="2400" dirty="0" err="1"/>
              <a:t>les</a:t>
            </a:r>
            <a:r>
              <a:rPr lang="it-IT" sz="2400" dirty="0"/>
              <a:t> </a:t>
            </a:r>
            <a:r>
              <a:rPr lang="it-IT" sz="2400" dirty="0" err="1"/>
              <a:t>pays</a:t>
            </a:r>
            <a:r>
              <a:rPr lang="it-IT" sz="2400" dirty="0"/>
              <a:t> </a:t>
            </a:r>
            <a:r>
              <a:rPr lang="it-IT" sz="2400" dirty="0" err="1"/>
              <a:t>francophones</a:t>
            </a:r>
            <a:r>
              <a:rPr lang="it-IT" sz="2400" dirty="0"/>
              <a:t> mais </a:t>
            </a:r>
            <a:r>
              <a:rPr lang="it-IT" sz="2400" dirty="0" err="1"/>
              <a:t>aussi</a:t>
            </a:r>
            <a:r>
              <a:rPr lang="it-IT" sz="2400" dirty="0"/>
              <a:t> </a:t>
            </a:r>
            <a:r>
              <a:rPr lang="it-IT" sz="2400" dirty="0" err="1"/>
              <a:t>dans</a:t>
            </a:r>
            <a:r>
              <a:rPr lang="it-IT" sz="2400" dirty="0"/>
              <a:t> </a:t>
            </a:r>
            <a:r>
              <a:rPr lang="it-IT" sz="2400" dirty="0" err="1"/>
              <a:t>ceux</a:t>
            </a:r>
            <a:r>
              <a:rPr lang="it-IT" sz="2400" dirty="0"/>
              <a:t> </a:t>
            </a:r>
            <a:r>
              <a:rPr lang="it-IT" sz="2400" dirty="0" err="1"/>
              <a:t>où</a:t>
            </a:r>
            <a:r>
              <a:rPr lang="it-IT" sz="2400" dirty="0"/>
              <a:t> la langue </a:t>
            </a:r>
            <a:r>
              <a:rPr lang="it-IT" sz="2400" dirty="0" err="1"/>
              <a:t>française</a:t>
            </a:r>
            <a:r>
              <a:rPr lang="it-IT" sz="2400" dirty="0"/>
              <a:t> est </a:t>
            </a:r>
            <a:r>
              <a:rPr lang="it-IT" sz="2400" dirty="0" err="1"/>
              <a:t>moins</a:t>
            </a:r>
            <a:r>
              <a:rPr lang="it-IT" sz="2400" dirty="0"/>
              <a:t> </a:t>
            </a:r>
            <a:r>
              <a:rPr lang="it-IT" sz="2400" dirty="0" err="1"/>
              <a:t>répandue</a:t>
            </a:r>
            <a:r>
              <a:rPr lang="it-IT" sz="2400" dirty="0" smtClean="0"/>
              <a:t>.</a:t>
            </a:r>
          </a:p>
          <a:p>
            <a:pPr algn="just"/>
            <a:r>
              <a:rPr lang="it-IT" sz="2400" dirty="0" err="1" smtClean="0"/>
              <a:t>Cette</a:t>
            </a:r>
            <a:r>
              <a:rPr lang="it-IT" sz="2400" dirty="0" smtClean="0"/>
              <a:t> </a:t>
            </a:r>
            <a:r>
              <a:rPr lang="it-IT" sz="2400" dirty="0"/>
              <a:t>date </a:t>
            </a:r>
            <a:r>
              <a:rPr lang="it-IT" sz="2400" dirty="0" err="1"/>
              <a:t>fait</a:t>
            </a:r>
            <a:r>
              <a:rPr lang="it-IT" sz="2400" dirty="0"/>
              <a:t> </a:t>
            </a:r>
            <a:r>
              <a:rPr lang="it-IT" sz="2400" dirty="0" err="1"/>
              <a:t>référence</a:t>
            </a:r>
            <a:r>
              <a:rPr lang="it-IT" sz="2400" dirty="0"/>
              <a:t> à la </a:t>
            </a:r>
            <a:r>
              <a:rPr lang="it-IT" sz="2400" dirty="0" err="1"/>
              <a:t>naissance</a:t>
            </a:r>
            <a:r>
              <a:rPr lang="it-IT" sz="2400" dirty="0"/>
              <a:t>, le 20 </a:t>
            </a:r>
            <a:r>
              <a:rPr lang="it-IT" sz="2400" dirty="0" err="1"/>
              <a:t>mars</a:t>
            </a:r>
            <a:r>
              <a:rPr lang="it-IT" sz="2400" dirty="0"/>
              <a:t> 1970 à Niamey (Niger), de l’</a:t>
            </a:r>
            <a:r>
              <a:rPr lang="it-IT" sz="2400" dirty="0" err="1"/>
              <a:t>Agence</a:t>
            </a:r>
            <a:r>
              <a:rPr lang="it-IT" sz="2400" dirty="0"/>
              <a:t> de </a:t>
            </a:r>
            <a:r>
              <a:rPr lang="it-IT" sz="2400" dirty="0" err="1"/>
              <a:t>coopération</a:t>
            </a:r>
            <a:r>
              <a:rPr lang="it-IT" sz="2400" dirty="0"/>
              <a:t> </a:t>
            </a:r>
            <a:r>
              <a:rPr lang="it-IT" sz="2400" dirty="0" err="1"/>
              <a:t>culturelle</a:t>
            </a:r>
            <a:r>
              <a:rPr lang="it-IT" sz="2400" dirty="0"/>
              <a:t> et </a:t>
            </a:r>
            <a:r>
              <a:rPr lang="it-IT" sz="2400" dirty="0" err="1"/>
              <a:t>technique</a:t>
            </a:r>
            <a:r>
              <a:rPr lang="it-IT" sz="2400" dirty="0"/>
              <a:t>, qui </a:t>
            </a:r>
            <a:r>
              <a:rPr lang="it-IT" sz="2400" dirty="0" err="1"/>
              <a:t>allait</a:t>
            </a:r>
            <a:r>
              <a:rPr lang="it-IT" sz="2400" dirty="0"/>
              <a:t> devenir l’</a:t>
            </a:r>
            <a:r>
              <a:rPr lang="it-IT" sz="2400" dirty="0" err="1"/>
              <a:t>Organisation</a:t>
            </a:r>
            <a:r>
              <a:rPr lang="it-IT" sz="2400" dirty="0"/>
              <a:t> </a:t>
            </a:r>
            <a:r>
              <a:rPr lang="it-IT" sz="2400" dirty="0" err="1"/>
              <a:t>internationale</a:t>
            </a:r>
            <a:r>
              <a:rPr lang="it-IT" sz="2400" dirty="0"/>
              <a:t> de la </a:t>
            </a:r>
            <a:r>
              <a:rPr lang="it-IT" sz="2400" dirty="0" err="1" smtClean="0"/>
              <a:t>Francophonie</a:t>
            </a:r>
            <a:r>
              <a:rPr lang="it-IT" sz="2400" dirty="0" smtClean="0"/>
              <a:t> (OIF).</a:t>
            </a:r>
            <a:endParaRPr lang="it-IT" sz="2400" dirty="0"/>
          </a:p>
          <a:p>
            <a:pPr algn="just"/>
            <a:r>
              <a:rPr lang="it-IT" sz="2400" dirty="0" err="1"/>
              <a:t>Cette</a:t>
            </a:r>
            <a:r>
              <a:rPr lang="it-IT" sz="2400" dirty="0"/>
              <a:t> </a:t>
            </a:r>
            <a:r>
              <a:rPr lang="it-IT" sz="2400" dirty="0" err="1"/>
              <a:t>année</a:t>
            </a:r>
            <a:r>
              <a:rPr lang="it-IT" sz="2400" dirty="0"/>
              <a:t>, </a:t>
            </a:r>
            <a:r>
              <a:rPr lang="it-IT" sz="2400" dirty="0" err="1"/>
              <a:t>cette</a:t>
            </a:r>
            <a:r>
              <a:rPr lang="it-IT" sz="2400" dirty="0"/>
              <a:t> </a:t>
            </a:r>
            <a:r>
              <a:rPr lang="it-IT" sz="2400" dirty="0" err="1"/>
              <a:t>journée</a:t>
            </a:r>
            <a:r>
              <a:rPr lang="it-IT" sz="2400" dirty="0"/>
              <a:t> s’</a:t>
            </a:r>
            <a:r>
              <a:rPr lang="it-IT" sz="2400" dirty="0" err="1"/>
              <a:t>inscrit</a:t>
            </a:r>
            <a:r>
              <a:rPr lang="it-IT" sz="2400" dirty="0"/>
              <a:t> </a:t>
            </a:r>
            <a:r>
              <a:rPr lang="it-IT" sz="2400" dirty="0" err="1"/>
              <a:t>sous</a:t>
            </a:r>
            <a:r>
              <a:rPr lang="it-IT" sz="2400" dirty="0"/>
              <a:t> le </a:t>
            </a:r>
            <a:r>
              <a:rPr lang="it-IT" sz="2400" dirty="0" err="1"/>
              <a:t>thème</a:t>
            </a:r>
            <a:r>
              <a:rPr lang="it-IT" sz="2400" dirty="0"/>
              <a:t> « Femmes </a:t>
            </a:r>
            <a:r>
              <a:rPr lang="it-IT" sz="2400" dirty="0" err="1"/>
              <a:t>francophones</a:t>
            </a:r>
            <a:r>
              <a:rPr lang="it-IT" sz="2400" dirty="0"/>
              <a:t>, Femmes </a:t>
            </a:r>
            <a:r>
              <a:rPr lang="it-IT" sz="2400" dirty="0" err="1"/>
              <a:t>résilientes</a:t>
            </a:r>
            <a:r>
              <a:rPr lang="it-IT" sz="2400" dirty="0"/>
              <a:t> », en </a:t>
            </a:r>
            <a:r>
              <a:rPr lang="it-IT" sz="2400" dirty="0" err="1"/>
              <a:t>hommage</a:t>
            </a:r>
            <a:r>
              <a:rPr lang="it-IT" sz="2400" dirty="0"/>
              <a:t> à </a:t>
            </a:r>
            <a:r>
              <a:rPr lang="it-IT" sz="2400" dirty="0" err="1"/>
              <a:t>toutes</a:t>
            </a:r>
            <a:r>
              <a:rPr lang="it-IT" sz="2400" dirty="0"/>
              <a:t> </a:t>
            </a:r>
            <a:r>
              <a:rPr lang="it-IT" sz="2400" dirty="0" err="1"/>
              <a:t>les</a:t>
            </a:r>
            <a:r>
              <a:rPr lang="it-IT" sz="2400" dirty="0"/>
              <a:t> femmes </a:t>
            </a:r>
            <a:r>
              <a:rPr lang="it-IT" sz="2400" dirty="0" err="1"/>
              <a:t>des</a:t>
            </a:r>
            <a:r>
              <a:rPr lang="it-IT" sz="2400" dirty="0"/>
              <a:t> 88 </a:t>
            </a:r>
            <a:r>
              <a:rPr lang="it-IT" sz="2400" dirty="0" err="1"/>
              <a:t>États</a:t>
            </a:r>
            <a:r>
              <a:rPr lang="it-IT" sz="2400" dirty="0"/>
              <a:t> et </a:t>
            </a:r>
            <a:r>
              <a:rPr lang="it-IT" sz="2400" dirty="0" err="1"/>
              <a:t>gouvernements</a:t>
            </a:r>
            <a:r>
              <a:rPr lang="it-IT" sz="2400" dirty="0"/>
              <a:t> de la </a:t>
            </a:r>
            <a:r>
              <a:rPr lang="it-IT" sz="2400" dirty="0" err="1"/>
              <a:t>Francophonie</a:t>
            </a:r>
            <a:r>
              <a:rPr lang="it-IT" sz="2400" dirty="0"/>
              <a:t>, qui se </a:t>
            </a:r>
            <a:r>
              <a:rPr lang="it-IT" sz="2400" dirty="0" err="1"/>
              <a:t>battent</a:t>
            </a:r>
            <a:r>
              <a:rPr lang="it-IT" sz="2400" dirty="0"/>
              <a:t> </a:t>
            </a:r>
            <a:r>
              <a:rPr lang="it-IT" sz="2400" dirty="0" err="1"/>
              <a:t>au</a:t>
            </a:r>
            <a:r>
              <a:rPr lang="it-IT" sz="2400" dirty="0"/>
              <a:t> </a:t>
            </a:r>
            <a:r>
              <a:rPr lang="it-IT" sz="2400" dirty="0" err="1"/>
              <a:t>quotidien</a:t>
            </a:r>
            <a:r>
              <a:rPr lang="it-IT" sz="2400" dirty="0"/>
              <a:t>, en </a:t>
            </a:r>
            <a:r>
              <a:rPr lang="it-IT" sz="2400" dirty="0" err="1"/>
              <a:t>particulier</a:t>
            </a:r>
            <a:r>
              <a:rPr lang="it-IT" sz="2400" dirty="0"/>
              <a:t> pendant </a:t>
            </a:r>
            <a:r>
              <a:rPr lang="it-IT" sz="2400" dirty="0" err="1"/>
              <a:t>cette</a:t>
            </a:r>
            <a:r>
              <a:rPr lang="it-IT" sz="2400" dirty="0"/>
              <a:t> </a:t>
            </a:r>
            <a:r>
              <a:rPr lang="it-IT" sz="2400" dirty="0" err="1"/>
              <a:t>crise</a:t>
            </a:r>
            <a:r>
              <a:rPr lang="it-IT" sz="2400" dirty="0"/>
              <a:t> </a:t>
            </a:r>
            <a:r>
              <a:rPr lang="it-IT" sz="2400" dirty="0" err="1"/>
              <a:t>sanitaire</a:t>
            </a:r>
            <a:r>
              <a:rPr lang="it-IT" sz="2400" dirty="0"/>
              <a:t> sans </a:t>
            </a:r>
            <a:r>
              <a:rPr lang="it-IT" sz="2400" dirty="0" err="1"/>
              <a:t>précédent</a:t>
            </a:r>
            <a:r>
              <a:rPr lang="it-IT" sz="2400" dirty="0"/>
              <a:t>.</a:t>
            </a:r>
          </a:p>
          <a:p>
            <a:pPr algn="just"/>
            <a:endParaRPr lang="it-IT" sz="2400" dirty="0"/>
          </a:p>
          <a:p>
            <a:endParaRPr lang="fr-CA" sz="2400" dirty="0"/>
          </a:p>
        </p:txBody>
      </p:sp>
    </p:spTree>
    <p:extLst>
      <p:ext uri="{BB962C8B-B14F-4D97-AF65-F5344CB8AC3E}">
        <p14:creationId xmlns:p14="http://schemas.microsoft.com/office/powerpoint/2010/main" val="32040935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Le RIC</a:t>
            </a:r>
            <a:endParaRPr lang="fr-CA" sz="2800" dirty="0"/>
          </a:p>
        </p:txBody>
      </p:sp>
      <p:sp>
        <p:nvSpPr>
          <p:cNvPr id="3" name="Segnaposto contenuto 2"/>
          <p:cNvSpPr>
            <a:spLocks noGrp="1"/>
          </p:cNvSpPr>
          <p:nvPr>
            <p:ph idx="1"/>
          </p:nvPr>
        </p:nvSpPr>
        <p:spPr/>
        <p:txBody>
          <a:bodyPr>
            <a:normAutofit fontScale="92500"/>
          </a:bodyPr>
          <a:lstStyle/>
          <a:p>
            <a:pPr algn="just"/>
            <a:r>
              <a:rPr lang="fr-CA" sz="2400" dirty="0"/>
              <a:t>Les référendums d'initiative citoyenne proposés par les "Gilets jaunes" sont de quatre types, synthétisés par l'acronyme RIC CARL </a:t>
            </a:r>
            <a:r>
              <a:rPr lang="fr-CA" sz="2400" dirty="0" smtClean="0"/>
              <a:t>:</a:t>
            </a:r>
          </a:p>
          <a:p>
            <a:pPr algn="just"/>
            <a:r>
              <a:rPr lang="fr-CA" sz="2400" dirty="0" smtClean="0"/>
              <a:t> </a:t>
            </a:r>
            <a:r>
              <a:rPr lang="fr-CA" sz="2400" dirty="0"/>
              <a:t>Constitutionnel (modification de la Constitution),</a:t>
            </a:r>
            <a:br>
              <a:rPr lang="fr-CA" sz="2400" dirty="0"/>
            </a:br>
            <a:endParaRPr lang="fr-CA" sz="2400" dirty="0"/>
          </a:p>
          <a:p>
            <a:pPr algn="just"/>
            <a:r>
              <a:rPr lang="fr-CA" sz="2400" dirty="0"/>
              <a:t>Abrogatif (abrogation d'une loi ou empêcher sa mise en place),</a:t>
            </a:r>
            <a:br>
              <a:rPr lang="fr-CA" sz="2400" dirty="0"/>
            </a:br>
            <a:endParaRPr lang="fr-CA" sz="2400" dirty="0"/>
          </a:p>
          <a:p>
            <a:pPr algn="just"/>
            <a:r>
              <a:rPr lang="fr-CA" sz="2400" dirty="0"/>
              <a:t>Révocatoire (pour démettre un élu de son mandat, Cf. révocation populaire),</a:t>
            </a:r>
            <a:br>
              <a:rPr lang="fr-CA" sz="2400" dirty="0"/>
            </a:br>
            <a:endParaRPr lang="fr-CA" sz="2400" dirty="0"/>
          </a:p>
          <a:p>
            <a:r>
              <a:rPr lang="fr-CA" sz="2400" dirty="0"/>
              <a:t>Législatif (proposition de loi)</a:t>
            </a:r>
            <a:r>
              <a:rPr lang="fr-CA" sz="2400" dirty="0" smtClean="0"/>
              <a:t>.</a:t>
            </a:r>
          </a:p>
          <a:p>
            <a:endParaRPr lang="fr-CA" sz="2400" dirty="0" smtClean="0"/>
          </a:p>
          <a:p>
            <a:r>
              <a:rPr lang="fr-CA" sz="2400" dirty="0"/>
              <a:t>http://</a:t>
            </a:r>
            <a:r>
              <a:rPr lang="fr-CA" sz="2400" dirty="0" err="1"/>
              <a:t>www.toupie.org</a:t>
            </a:r>
            <a:r>
              <a:rPr lang="fr-CA" sz="2400" dirty="0"/>
              <a:t>/Dictionnaire/</a:t>
            </a:r>
            <a:r>
              <a:rPr lang="fr-CA" sz="2400" dirty="0" err="1"/>
              <a:t>Ric.htm</a:t>
            </a:r>
            <a:endParaRPr lang="fr-CA" sz="2400" dirty="0"/>
          </a:p>
          <a:p>
            <a:endParaRPr lang="fr-CA" sz="2400" dirty="0"/>
          </a:p>
          <a:p>
            <a:pPr algn="just"/>
            <a:endParaRPr lang="fr-CA" sz="2400" dirty="0"/>
          </a:p>
        </p:txBody>
      </p:sp>
    </p:spTree>
    <p:extLst>
      <p:ext uri="{BB962C8B-B14F-4D97-AF65-F5344CB8AC3E}">
        <p14:creationId xmlns:p14="http://schemas.microsoft.com/office/powerpoint/2010/main" val="2231162457"/>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400" b="1" dirty="0"/>
              <a:t>Référendum d'Initiative Citoyenne Délibératif </a:t>
            </a:r>
            <a:br>
              <a:rPr lang="fr-CA" sz="2400" b="1" dirty="0"/>
            </a:br>
            <a:endParaRPr lang="fr-CA" sz="2400" dirty="0"/>
          </a:p>
        </p:txBody>
      </p:sp>
      <p:sp>
        <p:nvSpPr>
          <p:cNvPr id="3" name="Segnaposto contenuto 2"/>
          <p:cNvSpPr>
            <a:spLocks noGrp="1"/>
          </p:cNvSpPr>
          <p:nvPr>
            <p:ph idx="1"/>
          </p:nvPr>
        </p:nvSpPr>
        <p:spPr/>
        <p:txBody>
          <a:bodyPr>
            <a:normAutofit fontScale="92500" lnSpcReduction="20000"/>
          </a:bodyPr>
          <a:lstStyle/>
          <a:p>
            <a:pPr algn="just"/>
            <a:r>
              <a:rPr lang="fr-CA" sz="2400" dirty="0" smtClean="0"/>
              <a:t>Le </a:t>
            </a:r>
            <a:r>
              <a:rPr lang="fr-CA" sz="2400" dirty="0"/>
              <a:t>Référendum d'Initiative Citoyenne (RIC) répond au désir des citoyens d'être plus souvent consultés en leur donnant non seulement le choix des réponses, </a:t>
            </a:r>
            <a:r>
              <a:rPr lang="fr-CA" sz="2400" b="1" dirty="0"/>
              <a:t>mais aussi celui des questions</a:t>
            </a:r>
            <a:r>
              <a:rPr lang="fr-CA" sz="2400" dirty="0"/>
              <a:t>. Les risques associés à cette procédure sont cependant nombreux : affaiblissement des élus, manque de délibération, forte exposition aux </a:t>
            </a:r>
            <a:r>
              <a:rPr lang="fr-CA" sz="2400" dirty="0" err="1" smtClean="0"/>
              <a:t>manoeuvres</a:t>
            </a:r>
            <a:r>
              <a:rPr lang="fr-CA" sz="2400" dirty="0" smtClean="0"/>
              <a:t> </a:t>
            </a:r>
            <a:r>
              <a:rPr lang="fr-CA" sz="2400" dirty="0"/>
              <a:t>démagogiques... Pour tirer les bénéfices démocratiques du Ric </a:t>
            </a:r>
            <a:r>
              <a:rPr lang="fr-CA" sz="2400" b="1" dirty="0"/>
              <a:t>et en maîtriser autant que possible les risques, Terra Nova a exploré les solutions adaptées à l'étranger par les pays qui pratiquent ce type de procédures</a:t>
            </a:r>
            <a:r>
              <a:rPr lang="fr-CA" sz="2400" dirty="0"/>
              <a:t>. Parmi les nombreux enseignements de cette exploration, nous mettons en exergue une proposition inédite en France : un RIC "délibératif" combinant étroitement démocratie directe et démocratie participative. </a:t>
            </a:r>
            <a:endParaRPr lang="fr-CA" sz="2400" dirty="0" smtClean="0"/>
          </a:p>
          <a:p>
            <a:r>
              <a:rPr lang="fr-CA" sz="2400" dirty="0">
                <a:hlinkClick r:id="rId2"/>
              </a:rPr>
              <a:t>http://tnova.fr/</a:t>
            </a:r>
            <a:endParaRPr lang="fr-CA" sz="2400" dirty="0"/>
          </a:p>
          <a:p>
            <a:r>
              <a:rPr lang="fr-CA" sz="2400" dirty="0"/>
              <a:t>le </a:t>
            </a:r>
            <a:r>
              <a:rPr lang="fr-CA" sz="2400" dirty="0" err="1"/>
              <a:t>think</a:t>
            </a:r>
            <a:r>
              <a:rPr lang="fr-CA" sz="2400" dirty="0"/>
              <a:t> tank </a:t>
            </a:r>
            <a:r>
              <a:rPr lang="fr-CA" sz="2400" dirty="0" smtClean="0"/>
              <a:t>progressiste</a:t>
            </a:r>
          </a:p>
          <a:p>
            <a:endParaRPr lang="fr-CA" sz="2400" dirty="0" smtClean="0"/>
          </a:p>
          <a:p>
            <a:endParaRPr lang="fr-CA" sz="2400" dirty="0"/>
          </a:p>
          <a:p>
            <a:pPr algn="just"/>
            <a:endParaRPr lang="fr-CA" sz="2400" dirty="0"/>
          </a:p>
          <a:p>
            <a:endParaRPr lang="fr-CA" sz="2400" dirty="0"/>
          </a:p>
        </p:txBody>
      </p:sp>
    </p:spTree>
    <p:extLst>
      <p:ext uri="{BB962C8B-B14F-4D97-AF65-F5344CB8AC3E}">
        <p14:creationId xmlns:p14="http://schemas.microsoft.com/office/powerpoint/2010/main" val="1403874188"/>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idx="4294967295"/>
          </p:nvPr>
        </p:nvSpPr>
        <p:spPr/>
        <p:txBody>
          <a:bodyPr/>
          <a:lstStyle/>
          <a:p>
            <a:pPr eaLnBrk="1" hangingPunct="1"/>
            <a:r>
              <a:rPr lang="it-IT" sz="2800" dirty="0" smtClean="0">
                <a:latin typeface="Arial" charset="0"/>
              </a:rPr>
              <a:t>Histoire de la langue </a:t>
            </a:r>
            <a:r>
              <a:rPr lang="it-IT" sz="2800" dirty="0" err="1" smtClean="0">
                <a:latin typeface="Arial" charset="0"/>
              </a:rPr>
              <a:t>française</a:t>
            </a:r>
            <a:r>
              <a:rPr lang="it-IT" sz="2800" dirty="0" smtClean="0">
                <a:latin typeface="Arial" charset="0"/>
              </a:rPr>
              <a:t/>
            </a:r>
            <a:br>
              <a:rPr lang="it-IT" sz="2800" dirty="0" smtClean="0">
                <a:latin typeface="Arial" charset="0"/>
              </a:rPr>
            </a:br>
            <a:r>
              <a:rPr lang="it-IT" sz="2800" dirty="0" smtClean="0">
                <a:latin typeface="Arial" charset="0"/>
              </a:rPr>
              <a:t>Le </a:t>
            </a:r>
            <a:r>
              <a:rPr lang="it-IT" sz="2800" dirty="0" err="1">
                <a:latin typeface="Arial" charset="0"/>
              </a:rPr>
              <a:t>français</a:t>
            </a:r>
            <a:r>
              <a:rPr lang="it-IT" sz="2800" dirty="0">
                <a:latin typeface="Arial" charset="0"/>
              </a:rPr>
              <a:t> : langue </a:t>
            </a:r>
            <a:r>
              <a:rPr lang="it-IT" sz="2800" dirty="0" err="1">
                <a:latin typeface="Arial" charset="0"/>
              </a:rPr>
              <a:t>internationale</a:t>
            </a:r>
            <a:endParaRPr lang="it-IT" sz="2800" dirty="0">
              <a:latin typeface="Arial" charset="0"/>
            </a:endParaRPr>
          </a:p>
        </p:txBody>
      </p:sp>
      <p:sp>
        <p:nvSpPr>
          <p:cNvPr id="53250" name="Content Placeholder 2"/>
          <p:cNvSpPr>
            <a:spLocks noGrp="1"/>
          </p:cNvSpPr>
          <p:nvPr>
            <p:ph idx="4294967295"/>
          </p:nvPr>
        </p:nvSpPr>
        <p:spPr>
          <a:xfrm>
            <a:off x="1485900" y="1571627"/>
            <a:ext cx="6172200" cy="4525963"/>
          </a:xfrm>
        </p:spPr>
        <p:txBody>
          <a:bodyPr>
            <a:normAutofit/>
          </a:bodyPr>
          <a:lstStyle/>
          <a:p>
            <a:pPr algn="just" eaLnBrk="1" hangingPunct="1">
              <a:buFontTx/>
              <a:buNone/>
            </a:pPr>
            <a:endParaRPr lang="it-IT" sz="2400" dirty="0">
              <a:latin typeface="Arial" charset="0"/>
            </a:endParaRPr>
          </a:p>
          <a:p>
            <a:pPr algn="just" eaLnBrk="1" hangingPunct="1">
              <a:buFontTx/>
              <a:buNone/>
            </a:pPr>
            <a:r>
              <a:rPr lang="it-IT" sz="2400" dirty="0">
                <a:latin typeface="Arial" charset="0"/>
              </a:rPr>
              <a:t>Le </a:t>
            </a:r>
            <a:r>
              <a:rPr lang="it-IT" sz="2400" dirty="0" err="1">
                <a:latin typeface="Arial" charset="0"/>
              </a:rPr>
              <a:t>travail</a:t>
            </a:r>
            <a:r>
              <a:rPr lang="it-IT" sz="2400" dirty="0">
                <a:latin typeface="Arial" charset="0"/>
              </a:rPr>
              <a:t> </a:t>
            </a:r>
            <a:r>
              <a:rPr lang="it-IT" sz="2400" dirty="0" err="1">
                <a:latin typeface="Arial" charset="0"/>
              </a:rPr>
              <a:t>normatif</a:t>
            </a:r>
            <a:r>
              <a:rPr lang="it-IT" sz="2400" dirty="0">
                <a:latin typeface="Arial" charset="0"/>
              </a:rPr>
              <a:t>, </a:t>
            </a:r>
            <a:r>
              <a:rPr lang="it-IT" sz="2400" dirty="0" err="1">
                <a:latin typeface="Arial" charset="0"/>
              </a:rPr>
              <a:t>les</a:t>
            </a:r>
            <a:r>
              <a:rPr lang="it-IT" sz="2400" dirty="0">
                <a:latin typeface="Arial" charset="0"/>
              </a:rPr>
              <a:t> </a:t>
            </a:r>
            <a:r>
              <a:rPr lang="it-IT" sz="2400" dirty="0" err="1">
                <a:latin typeface="Arial" charset="0"/>
              </a:rPr>
              <a:t>dictionnaires</a:t>
            </a:r>
            <a:r>
              <a:rPr lang="it-IT" sz="2400" dirty="0">
                <a:latin typeface="Arial" charset="0"/>
              </a:rPr>
              <a:t>, </a:t>
            </a:r>
            <a:r>
              <a:rPr lang="it-IT" sz="2400" dirty="0" err="1">
                <a:latin typeface="Arial" charset="0"/>
              </a:rPr>
              <a:t>les</a:t>
            </a:r>
            <a:r>
              <a:rPr lang="it-IT" sz="2400" dirty="0">
                <a:latin typeface="Arial" charset="0"/>
              </a:rPr>
              <a:t> </a:t>
            </a:r>
            <a:r>
              <a:rPr lang="it-IT" sz="2400" dirty="0" err="1">
                <a:latin typeface="Arial" charset="0"/>
              </a:rPr>
              <a:t>grammaires</a:t>
            </a:r>
            <a:r>
              <a:rPr lang="it-IT" sz="2400" dirty="0">
                <a:latin typeface="Arial" charset="0"/>
              </a:rPr>
              <a:t>, </a:t>
            </a:r>
            <a:r>
              <a:rPr lang="it-IT" sz="2400" dirty="0" err="1">
                <a:latin typeface="Arial" charset="0"/>
              </a:rPr>
              <a:t>tous</a:t>
            </a:r>
            <a:r>
              <a:rPr lang="it-IT" sz="2400" dirty="0">
                <a:latin typeface="Arial" charset="0"/>
              </a:rPr>
              <a:t> </a:t>
            </a:r>
            <a:r>
              <a:rPr lang="it-IT" sz="2400" dirty="0" err="1">
                <a:latin typeface="Arial" charset="0"/>
              </a:rPr>
              <a:t>soutenus</a:t>
            </a:r>
            <a:r>
              <a:rPr lang="it-IT" sz="2400" dirty="0">
                <a:latin typeface="Arial" charset="0"/>
              </a:rPr>
              <a:t> par le </a:t>
            </a:r>
            <a:r>
              <a:rPr lang="it-IT" sz="2400" dirty="0" err="1">
                <a:latin typeface="Arial" charset="0"/>
              </a:rPr>
              <a:t>pouvoir</a:t>
            </a:r>
            <a:r>
              <a:rPr lang="it-IT" sz="2400" dirty="0">
                <a:latin typeface="Arial" charset="0"/>
              </a:rPr>
              <a:t> </a:t>
            </a:r>
            <a:r>
              <a:rPr lang="it-IT" sz="2400" dirty="0" err="1">
                <a:latin typeface="Arial" charset="0"/>
              </a:rPr>
              <a:t>deviennent</a:t>
            </a:r>
            <a:r>
              <a:rPr lang="it-IT" sz="2400" dirty="0">
                <a:latin typeface="Arial" charset="0"/>
              </a:rPr>
              <a:t> un </a:t>
            </a:r>
            <a:r>
              <a:rPr lang="it-IT" sz="2400" dirty="0" err="1">
                <a:latin typeface="Arial" charset="0"/>
              </a:rPr>
              <a:t>élément</a:t>
            </a:r>
            <a:r>
              <a:rPr lang="it-IT" sz="2400" dirty="0">
                <a:latin typeface="Arial" charset="0"/>
              </a:rPr>
              <a:t> </a:t>
            </a:r>
            <a:r>
              <a:rPr lang="it-IT" sz="2400" dirty="0" err="1">
                <a:latin typeface="Arial" charset="0"/>
              </a:rPr>
              <a:t>important</a:t>
            </a:r>
            <a:r>
              <a:rPr lang="it-IT" sz="2400" dirty="0">
                <a:latin typeface="Arial" charset="0"/>
              </a:rPr>
              <a:t> de </a:t>
            </a:r>
            <a:r>
              <a:rPr lang="it-IT" sz="2400" dirty="0" err="1">
                <a:latin typeface="Arial" charset="0"/>
              </a:rPr>
              <a:t>l’expansion</a:t>
            </a:r>
            <a:r>
              <a:rPr lang="it-IT" sz="2400" dirty="0">
                <a:latin typeface="Arial" charset="0"/>
              </a:rPr>
              <a:t> </a:t>
            </a:r>
            <a:r>
              <a:rPr lang="it-IT" sz="2400" dirty="0" err="1">
                <a:latin typeface="Arial" charset="0"/>
              </a:rPr>
              <a:t>du</a:t>
            </a:r>
            <a:r>
              <a:rPr lang="it-IT" sz="2400" dirty="0">
                <a:latin typeface="Arial" charset="0"/>
              </a:rPr>
              <a:t> </a:t>
            </a:r>
            <a:r>
              <a:rPr lang="it-IT" sz="2400" dirty="0" err="1">
                <a:latin typeface="Arial" charset="0"/>
              </a:rPr>
              <a:t>français</a:t>
            </a:r>
            <a:r>
              <a:rPr lang="it-IT" sz="2400" dirty="0">
                <a:latin typeface="Arial" charset="0"/>
              </a:rPr>
              <a:t> en Europe </a:t>
            </a:r>
            <a:r>
              <a:rPr lang="it-IT" sz="2400" dirty="0" err="1">
                <a:latin typeface="Arial" charset="0"/>
              </a:rPr>
              <a:t>au</a:t>
            </a:r>
            <a:r>
              <a:rPr lang="it-IT" sz="2400" dirty="0">
                <a:latin typeface="Arial" charset="0"/>
              </a:rPr>
              <a:t> </a:t>
            </a:r>
            <a:r>
              <a:rPr lang="it-IT" sz="2400" dirty="0" err="1">
                <a:latin typeface="Arial" charset="0"/>
              </a:rPr>
              <a:t>XVIIIème</a:t>
            </a:r>
            <a:r>
              <a:rPr lang="it-IT" sz="2400" dirty="0">
                <a:latin typeface="Arial" charset="0"/>
              </a:rPr>
              <a:t> </a:t>
            </a:r>
            <a:r>
              <a:rPr lang="it-IT" sz="2400" dirty="0" err="1">
                <a:latin typeface="Arial" charset="0"/>
              </a:rPr>
              <a:t>siècle</a:t>
            </a:r>
            <a:r>
              <a:rPr lang="it-IT" sz="2400" dirty="0" smtClean="0">
                <a:latin typeface="Arial" charset="0"/>
              </a:rPr>
              <a:t>.</a:t>
            </a:r>
          </a:p>
          <a:p>
            <a:pPr algn="just">
              <a:buNone/>
            </a:pPr>
            <a:r>
              <a:rPr lang="en-US" sz="2400" dirty="0">
                <a:latin typeface="Arial" charset="0"/>
              </a:rPr>
              <a:t>Le </a:t>
            </a:r>
            <a:r>
              <a:rPr lang="en-US" sz="2400" dirty="0" err="1">
                <a:latin typeface="Arial" charset="0"/>
              </a:rPr>
              <a:t>rôle</a:t>
            </a:r>
            <a:r>
              <a:rPr lang="en-US" sz="2400" dirty="0">
                <a:latin typeface="Arial" charset="0"/>
              </a:rPr>
              <a:t> dominant de Louis XIV </a:t>
            </a:r>
            <a:r>
              <a:rPr lang="en-US" sz="2400" dirty="0" err="1">
                <a:latin typeface="Arial" charset="0"/>
              </a:rPr>
              <a:t>dans</a:t>
            </a:r>
            <a:r>
              <a:rPr lang="en-US" sz="2400" dirty="0">
                <a:latin typeface="Arial" charset="0"/>
              </a:rPr>
              <a:t> la </a:t>
            </a:r>
            <a:r>
              <a:rPr lang="en-US" sz="2400" dirty="0" err="1">
                <a:latin typeface="Arial" charset="0"/>
              </a:rPr>
              <a:t>politique</a:t>
            </a:r>
            <a:r>
              <a:rPr lang="en-US" sz="2400" dirty="0">
                <a:latin typeface="Arial" charset="0"/>
              </a:rPr>
              <a:t> </a:t>
            </a:r>
            <a:r>
              <a:rPr lang="en-US" sz="2400" dirty="0" err="1">
                <a:latin typeface="Arial" charset="0"/>
              </a:rPr>
              <a:t>européenne</a:t>
            </a:r>
            <a:r>
              <a:rPr lang="en-US" sz="2400" dirty="0">
                <a:latin typeface="Arial" charset="0"/>
              </a:rPr>
              <a:t> impose le </a:t>
            </a:r>
            <a:r>
              <a:rPr lang="en-US" sz="2400" dirty="0" err="1">
                <a:latin typeface="Arial" charset="0"/>
              </a:rPr>
              <a:t>français</a:t>
            </a:r>
            <a:r>
              <a:rPr lang="en-US" sz="2400" dirty="0">
                <a:latin typeface="Arial" charset="0"/>
              </a:rPr>
              <a:t> </a:t>
            </a:r>
            <a:r>
              <a:rPr lang="en-US" sz="2400" dirty="0" err="1">
                <a:latin typeface="Arial" charset="0"/>
              </a:rPr>
              <a:t>comme</a:t>
            </a:r>
            <a:r>
              <a:rPr lang="en-US" sz="2400" dirty="0">
                <a:latin typeface="Arial" charset="0"/>
              </a:rPr>
              <a:t> langue de la </a:t>
            </a:r>
            <a:r>
              <a:rPr lang="en-US" sz="2400" dirty="0" err="1">
                <a:latin typeface="Arial" charset="0"/>
              </a:rPr>
              <a:t>diplomatie</a:t>
            </a:r>
            <a:r>
              <a:rPr lang="en-US" sz="2400" dirty="0">
                <a:latin typeface="Arial" charset="0"/>
              </a:rPr>
              <a:t>. </a:t>
            </a:r>
            <a:r>
              <a:rPr lang="en-US" sz="2400" dirty="0" err="1">
                <a:latin typeface="Arial" charset="0"/>
              </a:rPr>
              <a:t>Mais</a:t>
            </a:r>
            <a:r>
              <a:rPr lang="en-US" sz="2400" dirty="0">
                <a:latin typeface="Arial" charset="0"/>
              </a:rPr>
              <a:t> </a:t>
            </a:r>
            <a:r>
              <a:rPr lang="en-US" sz="2400" dirty="0" err="1">
                <a:latin typeface="Arial" charset="0"/>
              </a:rPr>
              <a:t>c’est</a:t>
            </a:r>
            <a:r>
              <a:rPr lang="en-US" sz="2400" dirty="0">
                <a:latin typeface="Arial" charset="0"/>
              </a:rPr>
              <a:t> au XVIII </a:t>
            </a:r>
            <a:r>
              <a:rPr lang="en-US" sz="2400" dirty="0" err="1">
                <a:latin typeface="Arial" charset="0"/>
              </a:rPr>
              <a:t>qu’il</a:t>
            </a:r>
            <a:r>
              <a:rPr lang="en-US" sz="2400" dirty="0">
                <a:latin typeface="Arial" charset="0"/>
              </a:rPr>
              <a:t> </a:t>
            </a:r>
            <a:r>
              <a:rPr lang="en-US" sz="2400" dirty="0" err="1">
                <a:latin typeface="Arial" charset="0"/>
              </a:rPr>
              <a:t>supplante</a:t>
            </a:r>
            <a:r>
              <a:rPr lang="en-US" sz="2400" dirty="0">
                <a:latin typeface="Arial" charset="0"/>
              </a:rPr>
              <a:t> en </a:t>
            </a:r>
            <a:r>
              <a:rPr lang="en-US" sz="2400" dirty="0" err="1">
                <a:latin typeface="Arial" charset="0"/>
              </a:rPr>
              <a:t>grande</a:t>
            </a:r>
            <a:r>
              <a:rPr lang="en-US" sz="2400" dirty="0">
                <a:latin typeface="Arial" charset="0"/>
              </a:rPr>
              <a:t> </a:t>
            </a:r>
            <a:r>
              <a:rPr lang="en-US" sz="2400" dirty="0" err="1">
                <a:latin typeface="Arial" charset="0"/>
              </a:rPr>
              <a:t>partie</a:t>
            </a:r>
            <a:r>
              <a:rPr lang="en-US" sz="2400" dirty="0">
                <a:latin typeface="Arial" charset="0"/>
              </a:rPr>
              <a:t> le </a:t>
            </a:r>
            <a:r>
              <a:rPr lang="en-US" sz="2400" dirty="0" err="1">
                <a:latin typeface="Arial" charset="0"/>
              </a:rPr>
              <a:t>latin</a:t>
            </a:r>
            <a:r>
              <a:rPr lang="en-US" sz="2400" dirty="0">
                <a:latin typeface="Arial" charset="0"/>
              </a:rPr>
              <a:t>.	</a:t>
            </a:r>
          </a:p>
          <a:p>
            <a:pPr algn="just" eaLnBrk="1" hangingPunct="1">
              <a:buFontTx/>
              <a:buNone/>
            </a:pPr>
            <a:endParaRPr lang="it-IT" sz="2400" dirty="0">
              <a:latin typeface="Arial" charset="0"/>
            </a:endParaRPr>
          </a:p>
        </p:txBody>
      </p:sp>
    </p:spTree>
    <p:extLst>
      <p:ext uri="{BB962C8B-B14F-4D97-AF65-F5344CB8AC3E}">
        <p14:creationId xmlns:p14="http://schemas.microsoft.com/office/powerpoint/2010/main" val="598522938"/>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idx="4294967295"/>
          </p:nvPr>
        </p:nvSpPr>
        <p:spPr/>
        <p:txBody>
          <a:bodyPr/>
          <a:lstStyle/>
          <a:p>
            <a:pPr eaLnBrk="1" hangingPunct="1"/>
            <a:r>
              <a:rPr lang="it-IT" sz="2800">
                <a:latin typeface="Arial" charset="0"/>
              </a:rPr>
              <a:t>Langue de la diplomatie</a:t>
            </a:r>
          </a:p>
        </p:txBody>
      </p:sp>
      <p:sp>
        <p:nvSpPr>
          <p:cNvPr id="53250" name="Content Placeholder 2"/>
          <p:cNvSpPr>
            <a:spLocks noGrp="1"/>
          </p:cNvSpPr>
          <p:nvPr>
            <p:ph idx="4294967295"/>
          </p:nvPr>
        </p:nvSpPr>
        <p:spPr>
          <a:xfrm>
            <a:off x="1485900" y="1571627"/>
            <a:ext cx="6172200" cy="4525963"/>
          </a:xfrm>
        </p:spPr>
        <p:txBody>
          <a:bodyPr>
            <a:normAutofit/>
          </a:bodyPr>
          <a:lstStyle/>
          <a:p>
            <a:pPr algn="just">
              <a:buNone/>
            </a:pPr>
            <a:r>
              <a:rPr lang="en-US" sz="2400" dirty="0" smtClean="0">
                <a:latin typeface="Arial" charset="0"/>
              </a:rPr>
              <a:t>Le </a:t>
            </a:r>
            <a:r>
              <a:rPr lang="en-US" sz="2400" dirty="0" err="1">
                <a:latin typeface="Arial" charset="0"/>
              </a:rPr>
              <a:t>traité</a:t>
            </a:r>
            <a:r>
              <a:rPr lang="en-US" sz="2400" dirty="0">
                <a:latin typeface="Arial" charset="0"/>
              </a:rPr>
              <a:t> de </a:t>
            </a:r>
            <a:r>
              <a:rPr lang="en-US" sz="2400" dirty="0" err="1">
                <a:latin typeface="Arial" charset="0"/>
              </a:rPr>
              <a:t>Rastatt</a:t>
            </a:r>
            <a:r>
              <a:rPr lang="en-US" sz="2400" dirty="0">
                <a:latin typeface="Arial" charset="0"/>
              </a:rPr>
              <a:t>, 6 mars 1714, met fin </a:t>
            </a:r>
            <a:r>
              <a:rPr lang="en-US" sz="2400" dirty="0" err="1">
                <a:latin typeface="Arial" charset="0"/>
              </a:rPr>
              <a:t>à</a:t>
            </a:r>
            <a:r>
              <a:rPr lang="en-US" sz="2400" dirty="0">
                <a:latin typeface="Arial" charset="0"/>
              </a:rPr>
              <a:t> la guerre de Succession </a:t>
            </a:r>
            <a:r>
              <a:rPr lang="en-US" sz="2400" dirty="0" err="1">
                <a:latin typeface="Arial" charset="0"/>
              </a:rPr>
              <a:t>d'Espagne</a:t>
            </a:r>
            <a:r>
              <a:rPr lang="en-US" sz="2400" dirty="0">
                <a:latin typeface="Arial" charset="0"/>
              </a:rPr>
              <a:t>. </a:t>
            </a:r>
          </a:p>
          <a:p>
            <a:pPr algn="just">
              <a:buNone/>
            </a:pPr>
            <a:r>
              <a:rPr lang="en-US" sz="2400" dirty="0">
                <a:latin typeface="Arial" charset="0"/>
              </a:rPr>
              <a:t>I</a:t>
            </a:r>
            <a:r>
              <a:rPr lang="en-US" sz="2400" dirty="0" smtClean="0">
                <a:latin typeface="Arial" charset="0"/>
              </a:rPr>
              <a:t>l </a:t>
            </a:r>
            <a:r>
              <a:rPr lang="en-US" sz="2400" dirty="0" err="1">
                <a:latin typeface="Arial" charset="0"/>
              </a:rPr>
              <a:t>demeurera</a:t>
            </a:r>
            <a:r>
              <a:rPr lang="en-US" sz="2400" dirty="0">
                <a:latin typeface="Arial" charset="0"/>
              </a:rPr>
              <a:t> la langue </a:t>
            </a:r>
            <a:r>
              <a:rPr lang="en-US" sz="2400" dirty="0" err="1">
                <a:latin typeface="Arial" charset="0"/>
              </a:rPr>
              <a:t>diplomatique</a:t>
            </a:r>
            <a:r>
              <a:rPr lang="en-US" sz="2400" dirty="0">
                <a:latin typeface="Arial" charset="0"/>
              </a:rPr>
              <a:t> </a:t>
            </a:r>
            <a:r>
              <a:rPr lang="en-US" sz="2400" dirty="0" err="1">
                <a:latin typeface="Arial" charset="0"/>
              </a:rPr>
              <a:t>jusqu'à</a:t>
            </a:r>
            <a:r>
              <a:rPr lang="en-US" sz="2400" dirty="0">
                <a:latin typeface="Arial" charset="0"/>
              </a:rPr>
              <a:t> la guerre de 1914-1918. </a:t>
            </a:r>
            <a:r>
              <a:rPr lang="en-US" sz="2400" dirty="0" err="1">
                <a:latin typeface="Arial" charset="0"/>
              </a:rPr>
              <a:t>C'est</a:t>
            </a:r>
            <a:r>
              <a:rPr lang="en-US" sz="2400" dirty="0">
                <a:latin typeface="Arial" charset="0"/>
              </a:rPr>
              <a:t> </a:t>
            </a:r>
            <a:r>
              <a:rPr lang="en-US" sz="2400" dirty="0" err="1">
                <a:latin typeface="Arial" charset="0"/>
              </a:rPr>
              <a:t>cette</a:t>
            </a:r>
            <a:r>
              <a:rPr lang="en-US" sz="2400" dirty="0">
                <a:latin typeface="Arial" charset="0"/>
              </a:rPr>
              <a:t> langue </a:t>
            </a:r>
            <a:r>
              <a:rPr lang="en-US" sz="2400" dirty="0" err="1">
                <a:latin typeface="Arial" charset="0"/>
              </a:rPr>
              <a:t>aristocratique</a:t>
            </a:r>
            <a:r>
              <a:rPr lang="en-US" sz="2400" dirty="0">
                <a:latin typeface="Arial" charset="0"/>
              </a:rPr>
              <a:t> qui </a:t>
            </a:r>
            <a:r>
              <a:rPr lang="en-US" sz="2400" dirty="0" err="1">
                <a:latin typeface="Arial" charset="0"/>
              </a:rPr>
              <a:t>était</a:t>
            </a:r>
            <a:r>
              <a:rPr lang="en-US" sz="2400" dirty="0">
                <a:latin typeface="Arial" charset="0"/>
              </a:rPr>
              <a:t> </a:t>
            </a:r>
            <a:r>
              <a:rPr lang="en-US" sz="2400" dirty="0" err="1">
                <a:latin typeface="Arial" charset="0"/>
              </a:rPr>
              <a:t>parlée</a:t>
            </a:r>
            <a:r>
              <a:rPr lang="en-US" sz="2400" dirty="0">
                <a:latin typeface="Arial" charset="0"/>
              </a:rPr>
              <a:t> </a:t>
            </a:r>
            <a:r>
              <a:rPr lang="en-US" sz="2400" dirty="0" err="1">
                <a:latin typeface="Arial" charset="0"/>
              </a:rPr>
              <a:t>dans</a:t>
            </a:r>
            <a:r>
              <a:rPr lang="en-US" sz="2400" dirty="0">
                <a:latin typeface="Arial" charset="0"/>
              </a:rPr>
              <a:t> </a:t>
            </a:r>
            <a:r>
              <a:rPr lang="en-US" sz="2400" dirty="0" err="1">
                <a:latin typeface="Arial" charset="0"/>
              </a:rPr>
              <a:t>presque</a:t>
            </a:r>
            <a:r>
              <a:rPr lang="en-US" sz="2400" dirty="0">
                <a:latin typeface="Arial" charset="0"/>
              </a:rPr>
              <a:t> </a:t>
            </a:r>
            <a:r>
              <a:rPr lang="en-US" sz="2400" dirty="0" err="1">
                <a:latin typeface="Arial" charset="0"/>
              </a:rPr>
              <a:t>toutes</a:t>
            </a:r>
            <a:r>
              <a:rPr lang="en-US" sz="2400" dirty="0">
                <a:latin typeface="Arial" charset="0"/>
              </a:rPr>
              <a:t> les chancelleries de </a:t>
            </a:r>
            <a:r>
              <a:rPr lang="en-US" sz="2400" dirty="0" err="1">
                <a:latin typeface="Arial" charset="0"/>
              </a:rPr>
              <a:t>l'Europe</a:t>
            </a:r>
            <a:r>
              <a:rPr lang="en-US" sz="2400" dirty="0">
                <a:latin typeface="Arial" charset="0"/>
              </a:rPr>
              <a:t> et </a:t>
            </a:r>
            <a:r>
              <a:rPr lang="en-US" sz="2400" dirty="0" err="1">
                <a:latin typeface="Arial" charset="0"/>
              </a:rPr>
              <a:t>employée</a:t>
            </a:r>
            <a:r>
              <a:rPr lang="en-US" sz="2400" dirty="0">
                <a:latin typeface="Arial" charset="0"/>
              </a:rPr>
              <a:t> </a:t>
            </a:r>
            <a:r>
              <a:rPr lang="en-US" sz="2400" dirty="0" err="1">
                <a:latin typeface="Arial" charset="0"/>
              </a:rPr>
              <a:t>comme</a:t>
            </a:r>
            <a:r>
              <a:rPr lang="en-US" sz="2400" dirty="0">
                <a:latin typeface="Arial" charset="0"/>
              </a:rPr>
              <a:t> langue pour les </a:t>
            </a:r>
            <a:r>
              <a:rPr lang="en-US" sz="2400" dirty="0" err="1">
                <a:latin typeface="Arial" charset="0"/>
              </a:rPr>
              <a:t>tractations</a:t>
            </a:r>
            <a:r>
              <a:rPr lang="en-US" sz="2400" dirty="0">
                <a:latin typeface="Arial" charset="0"/>
              </a:rPr>
              <a:t> </a:t>
            </a:r>
            <a:r>
              <a:rPr lang="en-US" sz="2400" dirty="0" err="1">
                <a:latin typeface="Arial" charset="0"/>
              </a:rPr>
              <a:t>diplomatiques</a:t>
            </a:r>
            <a:r>
              <a:rPr lang="en-US" sz="2400" dirty="0">
                <a:latin typeface="Arial" charset="0"/>
              </a:rPr>
              <a:t>; </a:t>
            </a:r>
            <a:r>
              <a:rPr lang="en-US" sz="2400" dirty="0" err="1">
                <a:latin typeface="Arial" charset="0"/>
              </a:rPr>
              <a:t>elle</a:t>
            </a:r>
            <a:r>
              <a:rPr lang="en-US" sz="2400" dirty="0">
                <a:latin typeface="Arial" charset="0"/>
              </a:rPr>
              <a:t> </a:t>
            </a:r>
            <a:r>
              <a:rPr lang="en-US" sz="2400" dirty="0" err="1">
                <a:latin typeface="Arial" charset="0"/>
              </a:rPr>
              <a:t>avait</a:t>
            </a:r>
            <a:r>
              <a:rPr lang="en-US" sz="2400" dirty="0">
                <a:latin typeface="Arial" charset="0"/>
              </a:rPr>
              <a:t> </a:t>
            </a:r>
            <a:r>
              <a:rPr lang="en-US" sz="2400" dirty="0" err="1">
                <a:latin typeface="Arial" charset="0"/>
              </a:rPr>
              <a:t>détrôné</a:t>
            </a:r>
            <a:r>
              <a:rPr lang="en-US" sz="2400" dirty="0">
                <a:latin typeface="Arial" charset="0"/>
              </a:rPr>
              <a:t> le </a:t>
            </a:r>
            <a:r>
              <a:rPr lang="en-US" sz="2400" dirty="0" err="1">
                <a:latin typeface="Arial" charset="0"/>
              </a:rPr>
              <a:t>latin</a:t>
            </a:r>
            <a:r>
              <a:rPr lang="en-US" sz="2400" dirty="0">
                <a:latin typeface="Arial" charset="0"/>
              </a:rPr>
              <a:t>, </a:t>
            </a:r>
            <a:r>
              <a:rPr lang="en-US" sz="2400" dirty="0" err="1">
                <a:latin typeface="Arial" charset="0"/>
              </a:rPr>
              <a:t>même</a:t>
            </a:r>
            <a:r>
              <a:rPr lang="en-US" sz="2400" dirty="0">
                <a:latin typeface="Arial" charset="0"/>
              </a:rPr>
              <a:t> </a:t>
            </a:r>
            <a:r>
              <a:rPr lang="en-US" sz="2400" dirty="0" err="1">
                <a:latin typeface="Arial" charset="0"/>
              </a:rPr>
              <a:t>si</a:t>
            </a:r>
            <a:r>
              <a:rPr lang="en-US" sz="2400" dirty="0">
                <a:latin typeface="Arial" charset="0"/>
              </a:rPr>
              <a:t> </a:t>
            </a:r>
            <a:r>
              <a:rPr lang="en-US" sz="2400" dirty="0" err="1">
                <a:latin typeface="Arial" charset="0"/>
              </a:rPr>
              <a:t>celui</a:t>
            </a:r>
            <a:r>
              <a:rPr lang="en-US" sz="2400" dirty="0">
                <a:latin typeface="Arial" charset="0"/>
              </a:rPr>
              <a:t>-ci </a:t>
            </a:r>
            <a:r>
              <a:rPr lang="en-US" sz="2400" dirty="0" err="1">
                <a:latin typeface="Arial" charset="0"/>
              </a:rPr>
              <a:t>demeurait</a:t>
            </a:r>
            <a:r>
              <a:rPr lang="en-US" sz="2400" dirty="0">
                <a:latin typeface="Arial" charset="0"/>
              </a:rPr>
              <a:t> encore </a:t>
            </a:r>
            <a:r>
              <a:rPr lang="en-US" sz="2400" dirty="0" err="1">
                <a:latin typeface="Arial" charset="0"/>
              </a:rPr>
              <a:t>d'usage</a:t>
            </a:r>
            <a:r>
              <a:rPr lang="en-US" sz="2400" dirty="0">
                <a:latin typeface="Arial" charset="0"/>
              </a:rPr>
              <a:t> courant. </a:t>
            </a:r>
            <a:endParaRPr lang="en-US" sz="2400" dirty="0" smtClean="0">
              <a:latin typeface="Arial" charset="0"/>
            </a:endParaRPr>
          </a:p>
        </p:txBody>
      </p:sp>
    </p:spTree>
    <p:extLst>
      <p:ext uri="{BB962C8B-B14F-4D97-AF65-F5344CB8AC3E}">
        <p14:creationId xmlns:p14="http://schemas.microsoft.com/office/powerpoint/2010/main" val="985762010"/>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olo 1"/>
          <p:cNvSpPr>
            <a:spLocks noGrp="1"/>
          </p:cNvSpPr>
          <p:nvPr>
            <p:ph type="title" idx="4294967295"/>
          </p:nvPr>
        </p:nvSpPr>
        <p:spPr/>
        <p:txBody>
          <a:bodyPr/>
          <a:lstStyle/>
          <a:p>
            <a:pPr eaLnBrk="1" hangingPunct="1"/>
            <a:r>
              <a:rPr lang="it-IT" sz="2800" dirty="0">
                <a:latin typeface="Arial" charset="0"/>
              </a:rPr>
              <a:t>Le </a:t>
            </a:r>
            <a:r>
              <a:rPr lang="it-IT" sz="2800" dirty="0" err="1">
                <a:latin typeface="Arial" charset="0"/>
              </a:rPr>
              <a:t>XVIIIème</a:t>
            </a:r>
            <a:r>
              <a:rPr lang="it-IT" sz="2800" dirty="0">
                <a:latin typeface="Arial" charset="0"/>
              </a:rPr>
              <a:t> : le </a:t>
            </a:r>
            <a:r>
              <a:rPr lang="it-IT" sz="2800" dirty="0" err="1">
                <a:latin typeface="Arial" charset="0"/>
              </a:rPr>
              <a:t>siècle</a:t>
            </a:r>
            <a:r>
              <a:rPr lang="it-IT" sz="2800" dirty="0">
                <a:latin typeface="Arial" charset="0"/>
              </a:rPr>
              <a:t> </a:t>
            </a:r>
            <a:r>
              <a:rPr lang="it-IT" sz="2800" dirty="0" err="1">
                <a:latin typeface="Arial" charset="0"/>
              </a:rPr>
              <a:t>des</a:t>
            </a:r>
            <a:r>
              <a:rPr lang="it-IT" sz="2800" dirty="0">
                <a:latin typeface="Arial" charset="0"/>
              </a:rPr>
              <a:t> </a:t>
            </a:r>
            <a:r>
              <a:rPr lang="it-IT" sz="2800" dirty="0" err="1">
                <a:latin typeface="Arial" charset="0"/>
              </a:rPr>
              <a:t>Lumières</a:t>
            </a:r>
            <a:r>
              <a:rPr lang="it-IT" sz="2800" dirty="0">
                <a:latin typeface="Arial" charset="0"/>
              </a:rPr>
              <a:t> et de la </a:t>
            </a:r>
            <a:r>
              <a:rPr lang="it-IT" sz="2800" dirty="0" err="1">
                <a:latin typeface="Arial" charset="0"/>
              </a:rPr>
              <a:t>Révolution</a:t>
            </a:r>
            <a:r>
              <a:rPr lang="it-IT" sz="2800" dirty="0">
                <a:latin typeface="Arial" charset="0"/>
              </a:rPr>
              <a:t> : </a:t>
            </a:r>
            <a:r>
              <a:rPr lang="it-IT" sz="2800" dirty="0" err="1">
                <a:latin typeface="Arial" charset="0"/>
              </a:rPr>
              <a:t>français</a:t>
            </a:r>
            <a:r>
              <a:rPr lang="it-IT" sz="2800" dirty="0">
                <a:latin typeface="Arial" charset="0"/>
              </a:rPr>
              <a:t> </a:t>
            </a:r>
            <a:r>
              <a:rPr lang="it-IT" sz="2800" dirty="0" err="1">
                <a:latin typeface="Arial" charset="0"/>
              </a:rPr>
              <a:t>classique</a:t>
            </a:r>
            <a:endParaRPr lang="it-IT" sz="2800" dirty="0">
              <a:latin typeface="Arial" charset="0"/>
            </a:endParaRPr>
          </a:p>
        </p:txBody>
      </p:sp>
      <p:sp>
        <p:nvSpPr>
          <p:cNvPr id="58370" name="Segnaposto contenuto 2"/>
          <p:cNvSpPr>
            <a:spLocks noGrp="1"/>
          </p:cNvSpPr>
          <p:nvPr>
            <p:ph idx="4294967295"/>
          </p:nvPr>
        </p:nvSpPr>
        <p:spPr/>
        <p:txBody>
          <a:bodyPr>
            <a:normAutofit/>
          </a:bodyPr>
          <a:lstStyle/>
          <a:p>
            <a:pPr marL="0" indent="0" algn="just">
              <a:buNone/>
            </a:pPr>
            <a:r>
              <a:rPr lang="fr-FR" sz="2400" dirty="0">
                <a:latin typeface="Arial" charset="0"/>
              </a:rPr>
              <a:t>Siècle de transformations économiques, sociales, intellectuelles et politiques</a:t>
            </a:r>
          </a:p>
          <a:p>
            <a:pPr marL="0" indent="0" algn="just">
              <a:buNone/>
            </a:pPr>
            <a:r>
              <a:rPr lang="fr-FR" sz="2400" dirty="0">
                <a:latin typeface="Arial" charset="0"/>
              </a:rPr>
              <a:t>Siècle de la Raison</a:t>
            </a:r>
          </a:p>
          <a:p>
            <a:pPr marL="0" indent="0" algn="just">
              <a:buNone/>
            </a:pPr>
            <a:r>
              <a:rPr lang="fr-FR" sz="2400" dirty="0">
                <a:latin typeface="Arial" charset="0"/>
              </a:rPr>
              <a:t>Les mentalités évoluent avec le développement de l’éducation et des sciences. </a:t>
            </a:r>
            <a:r>
              <a:rPr lang="fr-FR" sz="2400" b="1" dirty="0">
                <a:latin typeface="Arial" charset="0"/>
              </a:rPr>
              <a:t>La foi </a:t>
            </a:r>
            <a:r>
              <a:rPr lang="fr-FR" sz="2400" dirty="0">
                <a:latin typeface="Arial" charset="0"/>
              </a:rPr>
              <a:t>dans le progrès. </a:t>
            </a:r>
          </a:p>
          <a:p>
            <a:pPr marL="0" indent="0" algn="just"/>
            <a:r>
              <a:rPr lang="it-IT" sz="2400" i="1" dirty="0">
                <a:latin typeface="Arial" charset="0"/>
              </a:rPr>
              <a:t>L’</a:t>
            </a:r>
            <a:r>
              <a:rPr lang="it-IT" altLang="ja-JP" sz="2400" i="1" dirty="0" err="1">
                <a:latin typeface="Arial" charset="0"/>
              </a:rPr>
              <a:t>Encyclopédie</a:t>
            </a:r>
            <a:r>
              <a:rPr lang="it-IT" altLang="ja-JP" sz="2400" i="1" dirty="0">
                <a:latin typeface="Arial" charset="0"/>
              </a:rPr>
              <a:t> </a:t>
            </a:r>
            <a:r>
              <a:rPr lang="it-IT" altLang="ja-JP" sz="2400" i="1" dirty="0" err="1">
                <a:latin typeface="Arial" charset="0"/>
              </a:rPr>
              <a:t>ou</a:t>
            </a:r>
            <a:r>
              <a:rPr lang="it-IT" altLang="ja-JP" sz="2400" i="1" dirty="0">
                <a:latin typeface="Arial" charset="0"/>
              </a:rPr>
              <a:t> </a:t>
            </a:r>
            <a:r>
              <a:rPr lang="fr-FR" altLang="ja-JP" sz="2400" i="1" dirty="0">
                <a:latin typeface="Arial" charset="0"/>
              </a:rPr>
              <a:t>Dictionnaire raisonné des sciences, des arts et des métiers</a:t>
            </a:r>
            <a:endParaRPr lang="it-IT" altLang="ja-JP" sz="2400" dirty="0">
              <a:latin typeface="Arial" charset="0"/>
            </a:endParaRPr>
          </a:p>
          <a:p>
            <a:pPr marL="0" indent="0" algn="just"/>
            <a:r>
              <a:rPr lang="fr-FR" sz="2400" dirty="0">
                <a:latin typeface="Arial" charset="0"/>
              </a:rPr>
              <a:t>La littérature d'idées : Diderot, Montesquieu, Rousseau, Voltaire. </a:t>
            </a:r>
          </a:p>
          <a:p>
            <a:pPr marL="0" indent="0" algn="just"/>
            <a:r>
              <a:rPr lang="it-IT" sz="2400" dirty="0">
                <a:latin typeface="Arial" charset="0"/>
              </a:rPr>
              <a:t>La </a:t>
            </a:r>
            <a:r>
              <a:rPr lang="it-IT" sz="2400" dirty="0" err="1">
                <a:latin typeface="Arial" charset="0"/>
              </a:rPr>
              <a:t>Révolution</a:t>
            </a:r>
            <a:r>
              <a:rPr lang="it-IT" sz="2400" dirty="0">
                <a:latin typeface="Arial" charset="0"/>
              </a:rPr>
              <a:t> 1789 : </a:t>
            </a:r>
            <a:r>
              <a:rPr lang="fr-FR" sz="2400" dirty="0">
                <a:latin typeface="Arial" charset="0"/>
              </a:rPr>
              <a:t>Enquête de l</a:t>
            </a:r>
            <a:r>
              <a:rPr lang="ja-JP" altLang="fr-FR" sz="2400" dirty="0">
                <a:latin typeface="Arial" charset="0"/>
              </a:rPr>
              <a:t>’</a:t>
            </a:r>
            <a:r>
              <a:rPr lang="fr-FR" altLang="ja-JP" sz="2400" dirty="0">
                <a:latin typeface="Arial" charset="0"/>
              </a:rPr>
              <a:t>Abbé Grégoire et la langue française et la Révolution</a:t>
            </a:r>
            <a:endParaRPr lang="it-IT" sz="2400" dirty="0">
              <a:latin typeface="Arial" charset="0"/>
            </a:endParaRPr>
          </a:p>
        </p:txBody>
      </p:sp>
    </p:spTree>
    <p:extLst>
      <p:ext uri="{BB962C8B-B14F-4D97-AF65-F5344CB8AC3E}">
        <p14:creationId xmlns:p14="http://schemas.microsoft.com/office/powerpoint/2010/main" val="2919728983"/>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  français et le XVIII </a:t>
            </a:r>
            <a:r>
              <a:rPr lang="fr-CA" sz="2800" dirty="0" err="1"/>
              <a:t>ème</a:t>
            </a:r>
            <a:r>
              <a:rPr lang="fr-CA" sz="2800" dirty="0"/>
              <a:t> siècle</a:t>
            </a:r>
          </a:p>
        </p:txBody>
      </p:sp>
      <p:sp>
        <p:nvSpPr>
          <p:cNvPr id="3" name="Segnaposto contenuto 2"/>
          <p:cNvSpPr>
            <a:spLocks noGrp="1"/>
          </p:cNvSpPr>
          <p:nvPr>
            <p:ph idx="1"/>
          </p:nvPr>
        </p:nvSpPr>
        <p:spPr/>
        <p:txBody>
          <a:bodyPr>
            <a:normAutofit/>
          </a:bodyPr>
          <a:lstStyle/>
          <a:p>
            <a:r>
              <a:rPr lang="fr-CA" sz="2400" dirty="0"/>
              <a:t>Le français a supplanté le latin dans bien des domaines.</a:t>
            </a:r>
          </a:p>
          <a:p>
            <a:pPr algn="just"/>
            <a:r>
              <a:rPr lang="fr-CA" sz="2400" dirty="0"/>
              <a:t>Elle est conçue non seulement comme langue européenne mais aussi comme langue de culture.</a:t>
            </a:r>
          </a:p>
          <a:p>
            <a:r>
              <a:rPr lang="fr-CA" sz="2400" dirty="0"/>
              <a:t>L’usage du français est associé au progrès, aux lumières.</a:t>
            </a:r>
          </a:p>
          <a:p>
            <a:pPr algn="just"/>
            <a:r>
              <a:rPr lang="fr-CA" sz="2400" dirty="0"/>
              <a:t>Les sciences font l’objet en France d’une véritable mode dans les milieux mondains. Connaissance de nouveaux mots comme baromètre, loupe, </a:t>
            </a:r>
            <a:r>
              <a:rPr lang="fr-CA" sz="2400" dirty="0" err="1"/>
              <a:t>téléscope</a:t>
            </a:r>
            <a:r>
              <a:rPr lang="fr-CA" sz="2400" dirty="0"/>
              <a:t> ...</a:t>
            </a:r>
          </a:p>
        </p:txBody>
      </p:sp>
    </p:spTree>
    <p:extLst>
      <p:ext uri="{BB962C8B-B14F-4D97-AF65-F5344CB8AC3E}">
        <p14:creationId xmlns:p14="http://schemas.microsoft.com/office/powerpoint/2010/main" val="1538600039"/>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Réflexions</a:t>
            </a:r>
            <a:r>
              <a:rPr lang="it-IT" sz="2800" dirty="0"/>
              <a:t> de Voltaire </a:t>
            </a:r>
            <a:r>
              <a:rPr lang="it-IT" sz="2800" dirty="0" err="1"/>
              <a:t>sur</a:t>
            </a:r>
            <a:r>
              <a:rPr lang="it-IT" sz="2800" dirty="0"/>
              <a:t> la langue </a:t>
            </a:r>
            <a:r>
              <a:rPr lang="it-IT" sz="2800" dirty="0" err="1"/>
              <a:t>française</a:t>
            </a:r>
            <a:endParaRPr lang="it-IT" sz="2800" dirty="0"/>
          </a:p>
        </p:txBody>
      </p:sp>
      <p:sp>
        <p:nvSpPr>
          <p:cNvPr id="3" name="Segnaposto contenuto 2"/>
          <p:cNvSpPr>
            <a:spLocks noGrp="1"/>
          </p:cNvSpPr>
          <p:nvPr>
            <p:ph idx="1"/>
          </p:nvPr>
        </p:nvSpPr>
        <p:spPr/>
        <p:txBody>
          <a:bodyPr>
            <a:normAutofit/>
          </a:bodyPr>
          <a:lstStyle/>
          <a:p>
            <a:pPr algn="just"/>
            <a:r>
              <a:rPr lang="it-IT" sz="2400" dirty="0"/>
              <a:t>“La langue </a:t>
            </a:r>
            <a:r>
              <a:rPr lang="it-IT" sz="2400" dirty="0" err="1"/>
              <a:t>française</a:t>
            </a:r>
            <a:r>
              <a:rPr lang="it-IT" sz="2400" dirty="0"/>
              <a:t> est de </a:t>
            </a:r>
            <a:r>
              <a:rPr lang="it-IT" sz="2400" dirty="0" err="1"/>
              <a:t>toutes</a:t>
            </a:r>
            <a:r>
              <a:rPr lang="it-IT" sz="2400" dirty="0"/>
              <a:t> </a:t>
            </a:r>
            <a:r>
              <a:rPr lang="it-IT" sz="2400" dirty="0" err="1"/>
              <a:t>les</a:t>
            </a:r>
            <a:r>
              <a:rPr lang="it-IT" sz="2400" dirty="0"/>
              <a:t> </a:t>
            </a:r>
            <a:r>
              <a:rPr lang="it-IT" sz="2400" dirty="0" err="1"/>
              <a:t>langues</a:t>
            </a:r>
            <a:r>
              <a:rPr lang="it-IT" sz="2400" dirty="0"/>
              <a:t> celle qui </a:t>
            </a:r>
            <a:r>
              <a:rPr lang="it-IT" sz="2400" dirty="0" err="1"/>
              <a:t>exprime</a:t>
            </a:r>
            <a:r>
              <a:rPr lang="it-IT" sz="2400" dirty="0"/>
              <a:t> </a:t>
            </a:r>
            <a:r>
              <a:rPr lang="it-IT" sz="2400" dirty="0" err="1"/>
              <a:t>avec</a:t>
            </a:r>
            <a:r>
              <a:rPr lang="it-IT" sz="2400" dirty="0"/>
              <a:t> le plus de </a:t>
            </a:r>
            <a:r>
              <a:rPr lang="it-IT" sz="2400" b="1" dirty="0" err="1"/>
              <a:t>facilité</a:t>
            </a:r>
            <a:r>
              <a:rPr lang="it-IT" sz="2400" b="1" dirty="0"/>
              <a:t>, de </a:t>
            </a:r>
            <a:r>
              <a:rPr lang="it-IT" sz="2400" b="1" dirty="0" err="1"/>
              <a:t>netteté</a:t>
            </a:r>
            <a:r>
              <a:rPr lang="it-IT" sz="2400" b="1" dirty="0"/>
              <a:t> et de </a:t>
            </a:r>
            <a:r>
              <a:rPr lang="it-IT" sz="2400" b="1" dirty="0" err="1"/>
              <a:t>délicatesse</a:t>
            </a:r>
            <a:r>
              <a:rPr lang="it-IT" sz="2400" dirty="0"/>
              <a:t>, </a:t>
            </a:r>
            <a:r>
              <a:rPr lang="it-IT" sz="2400" dirty="0" err="1"/>
              <a:t>tous</a:t>
            </a:r>
            <a:r>
              <a:rPr lang="it-IT" sz="2400" dirty="0"/>
              <a:t> </a:t>
            </a:r>
            <a:r>
              <a:rPr lang="it-IT" sz="2400" dirty="0" err="1"/>
              <a:t>les</a:t>
            </a:r>
            <a:r>
              <a:rPr lang="it-IT" sz="2400" dirty="0"/>
              <a:t> </a:t>
            </a:r>
            <a:r>
              <a:rPr lang="it-IT" sz="2400" dirty="0" err="1"/>
              <a:t>objets</a:t>
            </a:r>
            <a:r>
              <a:rPr lang="it-IT" sz="2400" dirty="0"/>
              <a:t> de la </a:t>
            </a:r>
            <a:r>
              <a:rPr lang="it-IT" sz="2400" dirty="0" err="1"/>
              <a:t>conversation</a:t>
            </a:r>
            <a:r>
              <a:rPr lang="it-IT" sz="2400" dirty="0"/>
              <a:t> </a:t>
            </a:r>
            <a:r>
              <a:rPr lang="it-IT" sz="2400" dirty="0" err="1"/>
              <a:t>des</a:t>
            </a:r>
            <a:r>
              <a:rPr lang="it-IT" sz="2400" dirty="0"/>
              <a:t> </a:t>
            </a:r>
            <a:r>
              <a:rPr lang="it-IT" sz="2400" dirty="0" err="1"/>
              <a:t>honnêtes</a:t>
            </a:r>
            <a:r>
              <a:rPr lang="it-IT" sz="2400" dirty="0"/>
              <a:t> gens ; et par là elle </a:t>
            </a:r>
            <a:r>
              <a:rPr lang="it-IT" sz="2400" dirty="0" err="1"/>
              <a:t>contribue</a:t>
            </a:r>
            <a:r>
              <a:rPr lang="it-IT" sz="2400" dirty="0"/>
              <a:t> </a:t>
            </a:r>
            <a:r>
              <a:rPr lang="it-IT" sz="2400" dirty="0" err="1"/>
              <a:t>dans</a:t>
            </a:r>
            <a:r>
              <a:rPr lang="it-IT" sz="2400" dirty="0"/>
              <a:t> </a:t>
            </a:r>
            <a:r>
              <a:rPr lang="it-IT" sz="2400" dirty="0" err="1"/>
              <a:t>toute</a:t>
            </a:r>
            <a:r>
              <a:rPr lang="it-IT" sz="2400" dirty="0"/>
              <a:t> l’Europe à un </a:t>
            </a:r>
            <a:r>
              <a:rPr lang="it-IT" sz="2400" dirty="0" err="1"/>
              <a:t>des</a:t>
            </a:r>
            <a:r>
              <a:rPr lang="it-IT" sz="2400" dirty="0"/>
              <a:t> plus </a:t>
            </a:r>
            <a:r>
              <a:rPr lang="it-IT" sz="2400" dirty="0" err="1"/>
              <a:t>grands</a:t>
            </a:r>
            <a:r>
              <a:rPr lang="it-IT" sz="2400" dirty="0"/>
              <a:t> </a:t>
            </a:r>
            <a:r>
              <a:rPr lang="it-IT" sz="2400" dirty="0" err="1"/>
              <a:t>agréments</a:t>
            </a:r>
            <a:r>
              <a:rPr lang="it-IT" sz="2400" dirty="0"/>
              <a:t> de la vie.” (</a:t>
            </a:r>
            <a:r>
              <a:rPr lang="it-IT" sz="2400" i="1" dirty="0"/>
              <a:t>Le </a:t>
            </a:r>
            <a:r>
              <a:rPr lang="it-IT" sz="2400" i="1" dirty="0" err="1"/>
              <a:t>Siècle</a:t>
            </a:r>
            <a:r>
              <a:rPr lang="it-IT" sz="2400" i="1" dirty="0"/>
              <a:t> de Louis XIV</a:t>
            </a:r>
            <a:r>
              <a:rPr lang="it-IT" sz="2400" dirty="0"/>
              <a:t> (1751)</a:t>
            </a:r>
          </a:p>
          <a:p>
            <a:pPr algn="just"/>
            <a:r>
              <a:rPr lang="it-IT" sz="2400" dirty="0"/>
              <a:t>“</a:t>
            </a:r>
            <a:r>
              <a:rPr lang="it-IT" sz="2400" dirty="0" err="1"/>
              <a:t>Quelques</a:t>
            </a:r>
            <a:r>
              <a:rPr lang="it-IT" sz="2400" dirty="0"/>
              <a:t> </a:t>
            </a:r>
            <a:r>
              <a:rPr lang="it-IT" sz="2400" dirty="0" err="1"/>
              <a:t>changemens</a:t>
            </a:r>
            <a:r>
              <a:rPr lang="it-IT" sz="2400" dirty="0"/>
              <a:t> </a:t>
            </a:r>
            <a:r>
              <a:rPr lang="it-IT" sz="2400" dirty="0" err="1"/>
              <a:t>que</a:t>
            </a:r>
            <a:r>
              <a:rPr lang="it-IT" sz="2400" dirty="0"/>
              <a:t> le </a:t>
            </a:r>
            <a:r>
              <a:rPr lang="it-IT" sz="2400" dirty="0" err="1"/>
              <a:t>temps</a:t>
            </a:r>
            <a:r>
              <a:rPr lang="it-IT" sz="2400" dirty="0"/>
              <a:t> et le </a:t>
            </a:r>
            <a:r>
              <a:rPr lang="it-IT" sz="2400" dirty="0" err="1"/>
              <a:t>caprice</a:t>
            </a:r>
            <a:r>
              <a:rPr lang="it-IT" sz="2400" dirty="0"/>
              <a:t> lui </a:t>
            </a:r>
            <a:r>
              <a:rPr lang="it-IT" sz="2400" dirty="0" err="1"/>
              <a:t>préparent</a:t>
            </a:r>
            <a:r>
              <a:rPr lang="it-IT" sz="2400" dirty="0"/>
              <a:t> [à la langue], </a:t>
            </a:r>
            <a:r>
              <a:rPr lang="it-IT" sz="2400" dirty="0" err="1"/>
              <a:t>les</a:t>
            </a:r>
            <a:r>
              <a:rPr lang="it-IT" sz="2400" dirty="0"/>
              <a:t> </a:t>
            </a:r>
            <a:r>
              <a:rPr lang="it-IT" sz="2400" dirty="0" err="1"/>
              <a:t>bons</a:t>
            </a:r>
            <a:r>
              <a:rPr lang="it-IT" sz="2400" dirty="0"/>
              <a:t> </a:t>
            </a:r>
            <a:r>
              <a:rPr lang="it-IT" sz="2400" dirty="0" err="1"/>
              <a:t>auteurs</a:t>
            </a:r>
            <a:r>
              <a:rPr lang="it-IT" sz="2400" dirty="0"/>
              <a:t> </a:t>
            </a:r>
            <a:r>
              <a:rPr lang="it-IT" sz="2400" dirty="0" err="1"/>
              <a:t>du</a:t>
            </a:r>
            <a:r>
              <a:rPr lang="it-IT" sz="2400" dirty="0"/>
              <a:t> dix-</a:t>
            </a:r>
            <a:r>
              <a:rPr lang="it-IT" sz="2400" dirty="0" err="1"/>
              <a:t>septième</a:t>
            </a:r>
            <a:r>
              <a:rPr lang="it-IT" sz="2400" dirty="0"/>
              <a:t> et </a:t>
            </a:r>
            <a:r>
              <a:rPr lang="it-IT" sz="2400" dirty="0" err="1"/>
              <a:t>du</a:t>
            </a:r>
            <a:r>
              <a:rPr lang="it-IT" sz="2400" dirty="0"/>
              <a:t> dix-</a:t>
            </a:r>
            <a:r>
              <a:rPr lang="it-IT" sz="2400" dirty="0" err="1"/>
              <a:t>huitième</a:t>
            </a:r>
            <a:r>
              <a:rPr lang="it-IT" sz="2400" dirty="0"/>
              <a:t> </a:t>
            </a:r>
            <a:r>
              <a:rPr lang="it-IT" sz="2400" dirty="0" err="1"/>
              <a:t>siècles</a:t>
            </a:r>
            <a:r>
              <a:rPr lang="it-IT" sz="2400" dirty="0"/>
              <a:t> </a:t>
            </a:r>
            <a:r>
              <a:rPr lang="it-IT" sz="2400" dirty="0" err="1"/>
              <a:t>serviront</a:t>
            </a:r>
            <a:r>
              <a:rPr lang="it-IT" sz="2400" dirty="0"/>
              <a:t> </a:t>
            </a:r>
            <a:r>
              <a:rPr lang="it-IT" sz="2400" dirty="0" err="1"/>
              <a:t>toujours</a:t>
            </a:r>
            <a:r>
              <a:rPr lang="it-IT" sz="2400" dirty="0"/>
              <a:t> de </a:t>
            </a:r>
            <a:r>
              <a:rPr lang="it-IT" sz="2400" dirty="0" err="1"/>
              <a:t>modèle</a:t>
            </a:r>
            <a:r>
              <a:rPr lang="it-IT" sz="2400" dirty="0"/>
              <a:t>.” (« </a:t>
            </a:r>
            <a:r>
              <a:rPr lang="it-IT" sz="2400" dirty="0" err="1"/>
              <a:t>Français</a:t>
            </a:r>
            <a:r>
              <a:rPr lang="it-IT" sz="2400" dirty="0"/>
              <a:t> », </a:t>
            </a:r>
            <a:r>
              <a:rPr lang="it-IT" sz="2400" i="1" dirty="0" err="1"/>
              <a:t>Encyclopédie</a:t>
            </a:r>
            <a:r>
              <a:rPr lang="it-IT" sz="2400" i="1" dirty="0"/>
              <a:t> </a:t>
            </a:r>
            <a:r>
              <a:rPr lang="it-IT" sz="2400" i="1" dirty="0" err="1"/>
              <a:t>ou</a:t>
            </a:r>
            <a:r>
              <a:rPr lang="it-IT" sz="2400" i="1" dirty="0"/>
              <a:t> </a:t>
            </a:r>
            <a:r>
              <a:rPr lang="it-IT" sz="2400" i="1" dirty="0" err="1"/>
              <a:t>dictionnaire</a:t>
            </a:r>
            <a:r>
              <a:rPr lang="it-IT" sz="2400" i="1" dirty="0"/>
              <a:t> </a:t>
            </a:r>
            <a:r>
              <a:rPr lang="it-IT" sz="2400" i="1" dirty="0" err="1"/>
              <a:t>raisonné</a:t>
            </a:r>
            <a:r>
              <a:rPr lang="it-IT" sz="2400" i="1" dirty="0"/>
              <a:t> </a:t>
            </a:r>
            <a:r>
              <a:rPr lang="it-IT" sz="2400" i="1" dirty="0" err="1"/>
              <a:t>des</a:t>
            </a:r>
            <a:r>
              <a:rPr lang="it-IT" sz="2400" i="1" dirty="0"/>
              <a:t> </a:t>
            </a:r>
            <a:r>
              <a:rPr lang="it-IT" sz="2400" i="1" dirty="0" err="1"/>
              <a:t>arts</a:t>
            </a:r>
            <a:r>
              <a:rPr lang="it-IT" sz="2400" i="1" dirty="0"/>
              <a:t>, </a:t>
            </a:r>
            <a:r>
              <a:rPr lang="it-IT" sz="2400" i="1" dirty="0" err="1"/>
              <a:t>des</a:t>
            </a:r>
            <a:r>
              <a:rPr lang="it-IT" sz="2400" i="1" dirty="0"/>
              <a:t> </a:t>
            </a:r>
            <a:r>
              <a:rPr lang="it-IT" sz="2400" i="1" dirty="0" err="1"/>
              <a:t>sciences</a:t>
            </a:r>
            <a:r>
              <a:rPr lang="it-IT" sz="2400" i="1" dirty="0"/>
              <a:t> et </a:t>
            </a:r>
            <a:r>
              <a:rPr lang="it-IT" sz="2400" i="1" dirty="0" err="1"/>
              <a:t>des</a:t>
            </a:r>
            <a:r>
              <a:rPr lang="it-IT" sz="2400" i="1" dirty="0"/>
              <a:t> </a:t>
            </a:r>
            <a:r>
              <a:rPr lang="it-IT" sz="2400" i="1" dirty="0" err="1"/>
              <a:t>métiers</a:t>
            </a:r>
            <a:r>
              <a:rPr lang="it-IT" sz="2400" i="1" dirty="0"/>
              <a:t>- 1757)</a:t>
            </a:r>
            <a:endParaRPr lang="it-IT" sz="2400" dirty="0"/>
          </a:p>
        </p:txBody>
      </p:sp>
    </p:spTree>
    <p:extLst>
      <p:ext uri="{BB962C8B-B14F-4D97-AF65-F5344CB8AC3E}">
        <p14:creationId xmlns:p14="http://schemas.microsoft.com/office/powerpoint/2010/main" val="2060402027"/>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Réflexions</a:t>
            </a:r>
            <a:r>
              <a:rPr lang="it-IT" sz="2800" dirty="0"/>
              <a:t> de Voltaire </a:t>
            </a:r>
            <a:r>
              <a:rPr lang="it-IT" sz="2800" dirty="0" err="1"/>
              <a:t>sur</a:t>
            </a:r>
            <a:r>
              <a:rPr lang="it-IT" sz="2800" dirty="0"/>
              <a:t> la langue </a:t>
            </a:r>
            <a:r>
              <a:rPr lang="it-IT" sz="2800" dirty="0" err="1"/>
              <a:t>française</a:t>
            </a:r>
            <a:endParaRPr lang="it-IT" sz="2800" dirty="0"/>
          </a:p>
        </p:txBody>
      </p:sp>
      <p:sp>
        <p:nvSpPr>
          <p:cNvPr id="3" name="Segnaposto contenuto 2"/>
          <p:cNvSpPr>
            <a:spLocks noGrp="1"/>
          </p:cNvSpPr>
          <p:nvPr>
            <p:ph idx="1"/>
          </p:nvPr>
        </p:nvSpPr>
        <p:spPr/>
        <p:txBody>
          <a:bodyPr>
            <a:normAutofit/>
          </a:bodyPr>
          <a:lstStyle/>
          <a:p>
            <a:pPr algn="just"/>
            <a:r>
              <a:rPr lang="it-IT" sz="2400" dirty="0"/>
              <a:t>“</a:t>
            </a:r>
            <a:r>
              <a:rPr lang="it-IT" sz="2400" dirty="0" err="1"/>
              <a:t>Trois</a:t>
            </a:r>
            <a:r>
              <a:rPr lang="it-IT" sz="2400" dirty="0"/>
              <a:t> </a:t>
            </a:r>
            <a:r>
              <a:rPr lang="it-IT" sz="2400" dirty="0" err="1"/>
              <a:t>choses</a:t>
            </a:r>
            <a:r>
              <a:rPr lang="it-IT" sz="2400" dirty="0"/>
              <a:t> </a:t>
            </a:r>
            <a:r>
              <a:rPr lang="it-IT" sz="2400" dirty="0" err="1"/>
              <a:t>sont</a:t>
            </a:r>
            <a:r>
              <a:rPr lang="it-IT" sz="2400" dirty="0"/>
              <a:t> </a:t>
            </a:r>
            <a:r>
              <a:rPr lang="it-IT" sz="2400" dirty="0" err="1"/>
              <a:t>absolument</a:t>
            </a:r>
            <a:r>
              <a:rPr lang="it-IT" sz="2400" dirty="0"/>
              <a:t> nécessaires, </a:t>
            </a:r>
            <a:r>
              <a:rPr lang="it-IT" sz="2400" dirty="0" err="1"/>
              <a:t>régularité</a:t>
            </a:r>
            <a:r>
              <a:rPr lang="it-IT" sz="2400" dirty="0"/>
              <a:t>, </a:t>
            </a:r>
            <a:r>
              <a:rPr lang="it-IT" sz="2400" dirty="0" err="1"/>
              <a:t>clarté</a:t>
            </a:r>
            <a:r>
              <a:rPr lang="it-IT" sz="2400" dirty="0"/>
              <a:t>, </a:t>
            </a:r>
            <a:r>
              <a:rPr lang="it-IT" sz="2400" b="1" dirty="0" err="1"/>
              <a:t>élégance</a:t>
            </a:r>
            <a:r>
              <a:rPr lang="it-IT" sz="2400" dirty="0"/>
              <a:t>. </a:t>
            </a:r>
            <a:r>
              <a:rPr lang="it-IT" sz="2400" dirty="0" err="1"/>
              <a:t>Avec</a:t>
            </a:r>
            <a:r>
              <a:rPr lang="it-IT" sz="2400" dirty="0"/>
              <a:t> </a:t>
            </a:r>
            <a:r>
              <a:rPr lang="it-IT" sz="2400" dirty="0" err="1"/>
              <a:t>les</a:t>
            </a:r>
            <a:r>
              <a:rPr lang="it-IT" sz="2400" dirty="0"/>
              <a:t> </a:t>
            </a:r>
            <a:r>
              <a:rPr lang="it-IT" sz="2400" dirty="0" err="1"/>
              <a:t>deux</a:t>
            </a:r>
            <a:r>
              <a:rPr lang="it-IT" sz="2400" dirty="0"/>
              <a:t> </a:t>
            </a:r>
            <a:r>
              <a:rPr lang="it-IT" sz="2400" dirty="0" err="1"/>
              <a:t>premières</a:t>
            </a:r>
            <a:r>
              <a:rPr lang="it-IT" sz="2400" dirty="0"/>
              <a:t> on </a:t>
            </a:r>
            <a:r>
              <a:rPr lang="it-IT" sz="2400" dirty="0" err="1"/>
              <a:t>parvient</a:t>
            </a:r>
            <a:r>
              <a:rPr lang="it-IT" sz="2400" dirty="0"/>
              <a:t> à ne </a:t>
            </a:r>
            <a:r>
              <a:rPr lang="it-IT" sz="2400" dirty="0" err="1"/>
              <a:t>pas</a:t>
            </a:r>
            <a:r>
              <a:rPr lang="it-IT" sz="2400" dirty="0"/>
              <a:t> </a:t>
            </a:r>
            <a:r>
              <a:rPr lang="it-IT" sz="2400" dirty="0" err="1"/>
              <a:t>écrire</a:t>
            </a:r>
            <a:r>
              <a:rPr lang="it-IT" sz="2400" dirty="0"/>
              <a:t> mal ; </a:t>
            </a:r>
            <a:r>
              <a:rPr lang="it-IT" sz="2400" dirty="0" err="1"/>
              <a:t>avec</a:t>
            </a:r>
            <a:r>
              <a:rPr lang="it-IT" sz="2400" dirty="0"/>
              <a:t> la </a:t>
            </a:r>
            <a:r>
              <a:rPr lang="it-IT" sz="2400" dirty="0" err="1"/>
              <a:t>troisième</a:t>
            </a:r>
            <a:r>
              <a:rPr lang="it-IT" sz="2400" dirty="0"/>
              <a:t> on </a:t>
            </a:r>
            <a:r>
              <a:rPr lang="it-IT" sz="2400" dirty="0" err="1"/>
              <a:t>écrit</a:t>
            </a:r>
            <a:r>
              <a:rPr lang="it-IT" sz="2400" dirty="0"/>
              <a:t> </a:t>
            </a:r>
            <a:r>
              <a:rPr lang="it-IT" sz="2400" dirty="0" err="1"/>
              <a:t>bien</a:t>
            </a:r>
            <a:r>
              <a:rPr lang="it-IT" sz="2400" dirty="0"/>
              <a:t>.” (à l’entrée « </a:t>
            </a:r>
            <a:r>
              <a:rPr lang="it-IT" sz="2400" b="1" dirty="0" err="1"/>
              <a:t>Langues</a:t>
            </a:r>
            <a:r>
              <a:rPr lang="it-IT" sz="2400" dirty="0"/>
              <a:t> » </a:t>
            </a:r>
            <a:r>
              <a:rPr lang="it-IT" sz="2400" i="1" dirty="0" err="1"/>
              <a:t>Questions</a:t>
            </a:r>
            <a:r>
              <a:rPr lang="it-IT" sz="2400" i="1" dirty="0"/>
              <a:t> </a:t>
            </a:r>
            <a:r>
              <a:rPr lang="it-IT" sz="2400" i="1" dirty="0" err="1"/>
              <a:t>sur</a:t>
            </a:r>
            <a:r>
              <a:rPr lang="it-IT" sz="2400" i="1" dirty="0"/>
              <a:t> l’</a:t>
            </a:r>
            <a:r>
              <a:rPr lang="it-IT" sz="2400" i="1" dirty="0" err="1"/>
              <a:t>Encyclopédie</a:t>
            </a:r>
            <a:r>
              <a:rPr lang="it-IT" sz="2400" dirty="0"/>
              <a:t> - 1771)</a:t>
            </a:r>
          </a:p>
          <a:p>
            <a:pPr algn="just"/>
            <a:endParaRPr lang="it-IT" sz="2400" dirty="0"/>
          </a:p>
        </p:txBody>
      </p:sp>
    </p:spTree>
    <p:extLst>
      <p:ext uri="{BB962C8B-B14F-4D97-AF65-F5344CB8AC3E}">
        <p14:creationId xmlns:p14="http://schemas.microsoft.com/office/powerpoint/2010/main" val="2688581146"/>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a:t>
            </a:r>
            <a:r>
              <a:rPr lang="it-IT" sz="2800" dirty="0" err="1"/>
              <a:t>orthographe</a:t>
            </a:r>
            <a:r>
              <a:rPr lang="it-IT" sz="2800" dirty="0"/>
              <a:t> de Voltaire</a:t>
            </a:r>
          </a:p>
        </p:txBody>
      </p:sp>
      <p:sp>
        <p:nvSpPr>
          <p:cNvPr id="3" name="Segnaposto contenuto 2"/>
          <p:cNvSpPr>
            <a:spLocks noGrp="1"/>
          </p:cNvSpPr>
          <p:nvPr>
            <p:ph idx="1"/>
          </p:nvPr>
        </p:nvSpPr>
        <p:spPr/>
        <p:txBody>
          <a:bodyPr>
            <a:normAutofit/>
          </a:bodyPr>
          <a:lstStyle/>
          <a:p>
            <a:pPr algn="just"/>
            <a:r>
              <a:rPr lang="it-IT" sz="2400" dirty="0"/>
              <a:t>En 1771, Voltaire, </a:t>
            </a:r>
            <a:r>
              <a:rPr lang="it-IT" sz="2400" dirty="0" err="1"/>
              <a:t>militant</a:t>
            </a:r>
            <a:r>
              <a:rPr lang="it-IT" sz="2400" dirty="0"/>
              <a:t> pour une </a:t>
            </a:r>
            <a:r>
              <a:rPr lang="it-IT" sz="2400" dirty="0" err="1"/>
              <a:t>simplification</a:t>
            </a:r>
            <a:r>
              <a:rPr lang="it-IT" sz="2400" dirty="0"/>
              <a:t> de l’</a:t>
            </a:r>
            <a:r>
              <a:rPr lang="it-IT" sz="2400" dirty="0" err="1"/>
              <a:t>orthographe</a:t>
            </a:r>
            <a:r>
              <a:rPr lang="it-IT" sz="2400" dirty="0"/>
              <a:t>, </a:t>
            </a:r>
            <a:r>
              <a:rPr lang="it-IT" sz="2400" dirty="0" err="1"/>
              <a:t>posait</a:t>
            </a:r>
            <a:r>
              <a:rPr lang="it-IT" sz="2400" dirty="0"/>
              <a:t> </a:t>
            </a:r>
            <a:r>
              <a:rPr lang="it-IT" sz="2400" dirty="0" err="1"/>
              <a:t>que</a:t>
            </a:r>
            <a:r>
              <a:rPr lang="it-IT" sz="2400" dirty="0"/>
              <a:t> l’</a:t>
            </a:r>
            <a:r>
              <a:rPr lang="it-IT" sz="2400" dirty="0" err="1"/>
              <a:t>écriture</a:t>
            </a:r>
            <a:r>
              <a:rPr lang="it-IT" sz="2400" dirty="0"/>
              <a:t> </a:t>
            </a:r>
            <a:r>
              <a:rPr lang="it-IT" sz="2400" dirty="0" err="1"/>
              <a:t>étant</a:t>
            </a:r>
            <a:r>
              <a:rPr lang="it-IT" sz="2400" dirty="0"/>
              <a:t> «</a:t>
            </a:r>
            <a:r>
              <a:rPr lang="it-IT" sz="2400" b="1" dirty="0"/>
              <a:t> la </a:t>
            </a:r>
            <a:r>
              <a:rPr lang="it-IT" sz="2400" b="1" dirty="0" err="1"/>
              <a:t>peinture</a:t>
            </a:r>
            <a:r>
              <a:rPr lang="it-IT" sz="2400" b="1" dirty="0"/>
              <a:t> de la </a:t>
            </a:r>
            <a:r>
              <a:rPr lang="it-IT" sz="2400" b="1" dirty="0" err="1"/>
              <a:t>voix</a:t>
            </a:r>
            <a:r>
              <a:rPr lang="it-IT" sz="2400" b="1" dirty="0"/>
              <a:t> »,</a:t>
            </a:r>
            <a:r>
              <a:rPr lang="it-IT" sz="2400" dirty="0"/>
              <a:t> elle se </a:t>
            </a:r>
            <a:r>
              <a:rPr lang="it-IT" sz="2400" dirty="0" err="1"/>
              <a:t>devait</a:t>
            </a:r>
            <a:r>
              <a:rPr lang="it-IT" sz="2400" dirty="0"/>
              <a:t> de lui </a:t>
            </a:r>
            <a:r>
              <a:rPr lang="it-IT" sz="2400" dirty="0" err="1"/>
              <a:t>être</a:t>
            </a:r>
            <a:r>
              <a:rPr lang="it-IT" sz="2400" dirty="0"/>
              <a:t> </a:t>
            </a:r>
            <a:r>
              <a:rPr lang="it-IT" sz="2400" dirty="0" err="1"/>
              <a:t>ressemblante</a:t>
            </a:r>
            <a:r>
              <a:rPr lang="it-IT" sz="2400" dirty="0"/>
              <a:t>. </a:t>
            </a:r>
          </a:p>
          <a:p>
            <a:pPr algn="just"/>
            <a:r>
              <a:rPr lang="it-IT" sz="2400" dirty="0"/>
              <a:t>Voltaire </a:t>
            </a:r>
            <a:r>
              <a:rPr lang="it-IT" sz="2400" dirty="0" err="1"/>
              <a:t>fait</a:t>
            </a:r>
            <a:r>
              <a:rPr lang="it-IT" sz="2400" dirty="0"/>
              <a:t> </a:t>
            </a:r>
            <a:r>
              <a:rPr lang="it-IT" sz="2400" dirty="0" err="1"/>
              <a:t>adopter</a:t>
            </a:r>
            <a:r>
              <a:rPr lang="it-IT" sz="2400" dirty="0"/>
              <a:t> l’</a:t>
            </a:r>
            <a:r>
              <a:rPr lang="it-IT" sz="2400" dirty="0" err="1"/>
              <a:t>orthographe</a:t>
            </a:r>
            <a:r>
              <a:rPr lang="it-IT" sz="2400" dirty="0"/>
              <a:t> </a:t>
            </a:r>
            <a:r>
              <a:rPr lang="it-IT" sz="2400" i="1" dirty="0"/>
              <a:t>ai</a:t>
            </a:r>
            <a:r>
              <a:rPr lang="it-IT" sz="2400" dirty="0"/>
              <a:t> </a:t>
            </a:r>
            <a:r>
              <a:rPr lang="it-IT" sz="2400" dirty="0" err="1"/>
              <a:t>au</a:t>
            </a:r>
            <a:r>
              <a:rPr lang="it-IT" sz="2400" dirty="0"/>
              <a:t> </a:t>
            </a:r>
            <a:r>
              <a:rPr lang="it-IT" sz="2400" dirty="0" err="1"/>
              <a:t>lieu</a:t>
            </a:r>
            <a:r>
              <a:rPr lang="it-IT" sz="2400" dirty="0"/>
              <a:t> de </a:t>
            </a:r>
            <a:r>
              <a:rPr lang="it-IT" sz="2400" i="1" dirty="0"/>
              <a:t>oi</a:t>
            </a:r>
            <a:r>
              <a:rPr lang="it-IT" sz="2400" dirty="0"/>
              <a:t> (</a:t>
            </a:r>
            <a:r>
              <a:rPr lang="it-IT" sz="2400" i="1" dirty="0" err="1"/>
              <a:t>françois</a:t>
            </a:r>
            <a:r>
              <a:rPr lang="it-IT" sz="2400" i="1" dirty="0"/>
              <a:t>,</a:t>
            </a:r>
            <a:r>
              <a:rPr lang="it-IT" sz="2400" dirty="0"/>
              <a:t> </a:t>
            </a:r>
            <a:r>
              <a:rPr lang="it-IT" sz="2400" i="1" dirty="0" err="1"/>
              <a:t>anglois</a:t>
            </a:r>
            <a:r>
              <a:rPr lang="it-IT" sz="2400" dirty="0"/>
              <a:t>), et </a:t>
            </a:r>
            <a:r>
              <a:rPr lang="it-IT" sz="2400" dirty="0" err="1"/>
              <a:t>fait</a:t>
            </a:r>
            <a:r>
              <a:rPr lang="it-IT" sz="2400" dirty="0"/>
              <a:t> </a:t>
            </a:r>
            <a:r>
              <a:rPr lang="it-IT" sz="2400" dirty="0" err="1"/>
              <a:t>corriger</a:t>
            </a:r>
            <a:r>
              <a:rPr lang="it-IT" sz="2400" dirty="0"/>
              <a:t> </a:t>
            </a:r>
            <a:r>
              <a:rPr lang="it-IT" sz="2400" dirty="0" err="1"/>
              <a:t>les</a:t>
            </a:r>
            <a:r>
              <a:rPr lang="it-IT" sz="2400" dirty="0"/>
              <a:t> </a:t>
            </a:r>
            <a:r>
              <a:rPr lang="it-IT" sz="2400" dirty="0" err="1"/>
              <a:t>formes</a:t>
            </a:r>
            <a:r>
              <a:rPr lang="it-IT" sz="2400" dirty="0"/>
              <a:t> </a:t>
            </a:r>
            <a:r>
              <a:rPr lang="it-IT" sz="2400" dirty="0" err="1"/>
              <a:t>verbales</a:t>
            </a:r>
            <a:r>
              <a:rPr lang="it-IT" sz="2400" dirty="0"/>
              <a:t> </a:t>
            </a:r>
            <a:r>
              <a:rPr lang="it-IT" sz="2400" i="1" dirty="0" err="1"/>
              <a:t>j’estois</a:t>
            </a:r>
            <a:r>
              <a:rPr lang="it-IT" sz="2400" i="1" dirty="0"/>
              <a:t>, je </a:t>
            </a:r>
            <a:r>
              <a:rPr lang="it-IT" sz="2400" i="1" dirty="0" err="1"/>
              <a:t>feroi</a:t>
            </a:r>
            <a:r>
              <a:rPr lang="it-IT" sz="2400" i="1" dirty="0"/>
              <a:t>, je </a:t>
            </a:r>
            <a:r>
              <a:rPr lang="it-IT" sz="2400" i="1" dirty="0" err="1"/>
              <a:t>finirois</a:t>
            </a:r>
            <a:r>
              <a:rPr lang="it-IT" sz="2400" i="1" dirty="0"/>
              <a:t>,</a:t>
            </a:r>
            <a:r>
              <a:rPr lang="it-IT" sz="2400" dirty="0"/>
              <a:t> etc. Il l’a mise en </a:t>
            </a:r>
            <a:r>
              <a:rPr lang="it-IT" sz="2400" dirty="0" err="1"/>
              <a:t>pratique</a:t>
            </a:r>
            <a:r>
              <a:rPr lang="it-IT" sz="2400" dirty="0"/>
              <a:t> </a:t>
            </a:r>
            <a:r>
              <a:rPr lang="it-IT" sz="2400" dirty="0" err="1"/>
              <a:t>dans</a:t>
            </a:r>
            <a:r>
              <a:rPr lang="it-IT" sz="2400" dirty="0"/>
              <a:t> la première </a:t>
            </a:r>
            <a:r>
              <a:rPr lang="it-IT" sz="2400" dirty="0" err="1"/>
              <a:t>édition</a:t>
            </a:r>
            <a:r>
              <a:rPr lang="it-IT" sz="2400" dirty="0"/>
              <a:t> de son </a:t>
            </a:r>
            <a:r>
              <a:rPr lang="it-IT" sz="2400" dirty="0" err="1"/>
              <a:t>ouvrage</a:t>
            </a:r>
            <a:r>
              <a:rPr lang="it-IT" sz="2400" dirty="0"/>
              <a:t> de 1751 </a:t>
            </a:r>
            <a:r>
              <a:rPr lang="it-IT" sz="2400" i="1" dirty="0"/>
              <a:t>Le </a:t>
            </a:r>
            <a:r>
              <a:rPr lang="it-IT" sz="2400" i="1" dirty="0" err="1"/>
              <a:t>Siècle</a:t>
            </a:r>
            <a:r>
              <a:rPr lang="it-IT" sz="2400" i="1" dirty="0"/>
              <a:t> de Louis XIV</a:t>
            </a:r>
            <a:r>
              <a:rPr lang="it-IT" sz="2400" dirty="0" smtClean="0"/>
              <a:t>.</a:t>
            </a:r>
          </a:p>
          <a:p>
            <a:pPr algn="just"/>
            <a:endParaRPr lang="it-IT" sz="2400" dirty="0"/>
          </a:p>
          <a:p>
            <a:pPr algn="just"/>
            <a:r>
              <a:rPr lang="it-IT" sz="2400" i="1" dirty="0" err="1"/>
              <a:t>j’estois</a:t>
            </a:r>
            <a:r>
              <a:rPr lang="it-IT" sz="2400" i="1" dirty="0" smtClean="0"/>
              <a:t>,  </a:t>
            </a:r>
            <a:r>
              <a:rPr lang="it-IT" sz="2400" i="1" dirty="0" err="1" smtClean="0"/>
              <a:t>étais</a:t>
            </a:r>
            <a:endParaRPr lang="it-IT" sz="2400" dirty="0"/>
          </a:p>
          <a:p>
            <a:pPr algn="just"/>
            <a:endParaRPr lang="it-IT" sz="2400" dirty="0"/>
          </a:p>
          <a:p>
            <a:endParaRPr lang="it-IT" sz="2400" dirty="0"/>
          </a:p>
        </p:txBody>
      </p:sp>
    </p:spTree>
    <p:extLst>
      <p:ext uri="{BB962C8B-B14F-4D97-AF65-F5344CB8AC3E}">
        <p14:creationId xmlns:p14="http://schemas.microsoft.com/office/powerpoint/2010/main" val="461808806"/>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olo 1"/>
          <p:cNvSpPr>
            <a:spLocks noGrp="1"/>
          </p:cNvSpPr>
          <p:nvPr>
            <p:ph type="title" idx="4294967295"/>
          </p:nvPr>
        </p:nvSpPr>
        <p:spPr/>
        <p:txBody>
          <a:bodyPr/>
          <a:lstStyle/>
          <a:p>
            <a:pPr eaLnBrk="1" hangingPunct="1"/>
            <a:r>
              <a:rPr lang="it-IT" sz="3200">
                <a:latin typeface="Arial" charset="0"/>
              </a:rPr>
              <a:t>Encyclopédie</a:t>
            </a:r>
          </a:p>
        </p:txBody>
      </p:sp>
      <p:pic>
        <p:nvPicPr>
          <p:cNvPr id="59394" name="Segnaposto contenuto 3" descr="ENC_1-NA5_600px.jpg"/>
          <p:cNvPicPr>
            <a:picLocks noGrp="1" noChangeAspect="1"/>
          </p:cNvPicPr>
          <p:nvPr>
            <p:ph idx="4294967295"/>
          </p:nvPr>
        </p:nvPicPr>
        <p:blipFill>
          <a:blip r:embed="rId2" cstate="print">
            <a:extLst>
              <a:ext uri="{28A0092B-C50C-407E-A947-70E740481C1C}">
                <a14:useLocalDpi xmlns:a14="http://schemas.microsoft.com/office/drawing/2010/main" val="0"/>
              </a:ext>
            </a:extLst>
          </a:blip>
          <a:srcRect l="-86070" r="-86070"/>
          <a:stretch>
            <a:fillRect/>
          </a:stretch>
        </p:blipFill>
        <p:spPr/>
      </p:pic>
    </p:spTree>
    <p:extLst>
      <p:ext uri="{BB962C8B-B14F-4D97-AF65-F5344CB8AC3E}">
        <p14:creationId xmlns:p14="http://schemas.microsoft.com/office/powerpoint/2010/main" val="31393252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la </a:t>
            </a:r>
            <a:r>
              <a:rPr lang="it-IT" sz="2800" dirty="0" err="1"/>
              <a:t>Journée</a:t>
            </a:r>
            <a:r>
              <a:rPr lang="it-IT" sz="2800" dirty="0"/>
              <a:t> </a:t>
            </a:r>
            <a:r>
              <a:rPr lang="it-IT" sz="2800" dirty="0" err="1"/>
              <a:t>internationale</a:t>
            </a:r>
            <a:r>
              <a:rPr lang="it-IT" sz="2800" dirty="0"/>
              <a:t> de la </a:t>
            </a:r>
            <a:r>
              <a:rPr lang="it-IT" sz="2800" dirty="0" err="1" smtClean="0"/>
              <a:t>Francophonie</a:t>
            </a:r>
            <a:r>
              <a:rPr lang="it-IT" sz="2800" dirty="0" smtClean="0"/>
              <a:t/>
            </a:r>
            <a:br>
              <a:rPr lang="it-IT" sz="2800" dirty="0" smtClean="0"/>
            </a:br>
            <a:r>
              <a:rPr lang="it-IT" sz="2800" dirty="0" smtClean="0"/>
              <a:t>site </a:t>
            </a:r>
            <a:r>
              <a:rPr lang="it-IT" sz="2800" dirty="0" err="1" smtClean="0"/>
              <a:t>institutionnel</a:t>
            </a:r>
            <a:r>
              <a:rPr lang="it-IT" sz="2800" dirty="0" smtClean="0"/>
              <a:t> </a:t>
            </a:r>
            <a:endParaRPr lang="fr-CA" sz="2800" dirty="0"/>
          </a:p>
        </p:txBody>
      </p:sp>
      <p:sp>
        <p:nvSpPr>
          <p:cNvPr id="3" name="Segnaposto contenuto 2"/>
          <p:cNvSpPr>
            <a:spLocks noGrp="1"/>
          </p:cNvSpPr>
          <p:nvPr>
            <p:ph idx="1"/>
          </p:nvPr>
        </p:nvSpPr>
        <p:spPr/>
        <p:txBody>
          <a:bodyPr>
            <a:normAutofit/>
          </a:bodyPr>
          <a:lstStyle/>
          <a:p>
            <a:pPr algn="just"/>
            <a:r>
              <a:rPr lang="it-IT" sz="2400" dirty="0" err="1"/>
              <a:t>Nous</a:t>
            </a:r>
            <a:r>
              <a:rPr lang="it-IT" sz="2400" dirty="0"/>
              <a:t> </a:t>
            </a:r>
            <a:r>
              <a:rPr lang="it-IT" sz="2400" dirty="0" err="1"/>
              <a:t>célébrons</a:t>
            </a:r>
            <a:r>
              <a:rPr lang="it-IT" sz="2400" dirty="0"/>
              <a:t> </a:t>
            </a:r>
            <a:r>
              <a:rPr lang="it-IT" sz="2400" dirty="0" err="1"/>
              <a:t>cette</a:t>
            </a:r>
            <a:r>
              <a:rPr lang="it-IT" sz="2400" dirty="0"/>
              <a:t> </a:t>
            </a:r>
            <a:r>
              <a:rPr lang="it-IT" sz="2400" dirty="0" err="1"/>
              <a:t>semaine</a:t>
            </a:r>
            <a:r>
              <a:rPr lang="it-IT" sz="2400" dirty="0"/>
              <a:t> la langue </a:t>
            </a:r>
            <a:r>
              <a:rPr lang="it-IT" sz="2400" dirty="0" err="1"/>
              <a:t>française</a:t>
            </a:r>
            <a:r>
              <a:rPr lang="it-IT" sz="2400" dirty="0"/>
              <a:t>, </a:t>
            </a:r>
            <a:r>
              <a:rPr lang="it-IT" sz="2400" dirty="0" err="1"/>
              <a:t>partagée</a:t>
            </a:r>
            <a:r>
              <a:rPr lang="it-IT" sz="2400" dirty="0"/>
              <a:t> par 300 </a:t>
            </a:r>
            <a:r>
              <a:rPr lang="it-IT" sz="2400" dirty="0" err="1"/>
              <a:t>millions</a:t>
            </a:r>
            <a:r>
              <a:rPr lang="it-IT" sz="2400" dirty="0"/>
              <a:t> de </a:t>
            </a:r>
            <a:r>
              <a:rPr lang="it-IT" sz="2400" dirty="0" err="1"/>
              <a:t>personnes</a:t>
            </a:r>
            <a:r>
              <a:rPr lang="it-IT" sz="2400" dirty="0"/>
              <a:t> </a:t>
            </a:r>
            <a:r>
              <a:rPr lang="it-IT" sz="2400" dirty="0" err="1"/>
              <a:t>sur</a:t>
            </a:r>
            <a:r>
              <a:rPr lang="it-IT" sz="2400" dirty="0"/>
              <a:t> </a:t>
            </a:r>
            <a:r>
              <a:rPr lang="it-IT" sz="2400" dirty="0" err="1"/>
              <a:t>les</a:t>
            </a:r>
            <a:r>
              <a:rPr lang="it-IT" sz="2400" dirty="0"/>
              <a:t> </a:t>
            </a:r>
            <a:r>
              <a:rPr lang="it-IT" sz="2400" dirty="0" err="1"/>
              <a:t>cinq</a:t>
            </a:r>
            <a:r>
              <a:rPr lang="it-IT" sz="2400" dirty="0"/>
              <a:t> </a:t>
            </a:r>
            <a:r>
              <a:rPr lang="it-IT" sz="2400" dirty="0" err="1"/>
              <a:t>continents</a:t>
            </a:r>
            <a:r>
              <a:rPr lang="it-IT" sz="2400" dirty="0"/>
              <a:t>, </a:t>
            </a:r>
            <a:r>
              <a:rPr lang="it-IT" sz="2400" dirty="0" err="1"/>
              <a:t>majoritairement</a:t>
            </a:r>
            <a:r>
              <a:rPr lang="it-IT" sz="2400" dirty="0"/>
              <a:t> </a:t>
            </a:r>
            <a:r>
              <a:rPr lang="it-IT" sz="2400" dirty="0" err="1"/>
              <a:t>âgées</a:t>
            </a:r>
            <a:r>
              <a:rPr lang="it-IT" sz="2400" dirty="0"/>
              <a:t> de </a:t>
            </a:r>
            <a:r>
              <a:rPr lang="it-IT" sz="2400" dirty="0" err="1"/>
              <a:t>moins</a:t>
            </a:r>
            <a:r>
              <a:rPr lang="it-IT" sz="2400" dirty="0"/>
              <a:t> de 30 </a:t>
            </a:r>
            <a:r>
              <a:rPr lang="it-IT" sz="2400" dirty="0" err="1"/>
              <a:t>ans</a:t>
            </a:r>
            <a:r>
              <a:rPr lang="it-IT" sz="2400" dirty="0"/>
              <a:t>, et </a:t>
            </a:r>
            <a:r>
              <a:rPr lang="it-IT" sz="2400" dirty="0" err="1"/>
              <a:t>ses</a:t>
            </a:r>
            <a:r>
              <a:rPr lang="it-IT" sz="2400" dirty="0"/>
              <a:t> </a:t>
            </a:r>
            <a:r>
              <a:rPr lang="it-IT" sz="2400" dirty="0" err="1"/>
              <a:t>valeurs</a:t>
            </a:r>
            <a:r>
              <a:rPr lang="it-IT" sz="2400" dirty="0"/>
              <a:t> : l’</a:t>
            </a:r>
            <a:r>
              <a:rPr lang="it-IT" sz="2400" dirty="0" err="1"/>
              <a:t>attachement</a:t>
            </a:r>
            <a:r>
              <a:rPr lang="it-IT" sz="2400" dirty="0"/>
              <a:t> à l’</a:t>
            </a:r>
            <a:r>
              <a:rPr lang="it-IT" sz="2400" dirty="0" err="1"/>
              <a:t>État</a:t>
            </a:r>
            <a:r>
              <a:rPr lang="it-IT" sz="2400" dirty="0"/>
              <a:t> de </a:t>
            </a:r>
            <a:r>
              <a:rPr lang="it-IT" sz="2400" dirty="0" err="1"/>
              <a:t>droit</a:t>
            </a:r>
            <a:r>
              <a:rPr lang="it-IT" sz="2400" dirty="0"/>
              <a:t>, à la </a:t>
            </a:r>
            <a:r>
              <a:rPr lang="it-IT" sz="2400" dirty="0" err="1"/>
              <a:t>démocratie</a:t>
            </a:r>
            <a:r>
              <a:rPr lang="it-IT" sz="2400" dirty="0"/>
              <a:t>, </a:t>
            </a:r>
            <a:r>
              <a:rPr lang="it-IT" sz="2400" dirty="0" err="1"/>
              <a:t>aux</a:t>
            </a:r>
            <a:r>
              <a:rPr lang="it-IT" sz="2400" dirty="0"/>
              <a:t> </a:t>
            </a:r>
            <a:r>
              <a:rPr lang="it-IT" sz="2400" dirty="0" err="1"/>
              <a:t>droits</a:t>
            </a:r>
            <a:r>
              <a:rPr lang="it-IT" sz="2400" dirty="0"/>
              <a:t> de l’</a:t>
            </a:r>
            <a:r>
              <a:rPr lang="it-IT" sz="2400" dirty="0" err="1"/>
              <a:t>Homme</a:t>
            </a:r>
            <a:r>
              <a:rPr lang="it-IT" sz="2400" dirty="0"/>
              <a:t> et à l’</a:t>
            </a:r>
            <a:r>
              <a:rPr lang="it-IT" sz="2400" dirty="0" err="1"/>
              <a:t>égalité</a:t>
            </a:r>
            <a:r>
              <a:rPr lang="it-IT" sz="2400" dirty="0"/>
              <a:t> femme-</a:t>
            </a:r>
            <a:r>
              <a:rPr lang="it-IT" sz="2400" dirty="0" err="1"/>
              <a:t>homme</a:t>
            </a:r>
            <a:r>
              <a:rPr lang="it-IT" sz="2400" dirty="0" smtClean="0"/>
              <a:t>.</a:t>
            </a:r>
          </a:p>
          <a:p>
            <a:pPr algn="just"/>
            <a:r>
              <a:rPr lang="it-IT" sz="2400" dirty="0" err="1"/>
              <a:t>https</a:t>
            </a:r>
            <a:r>
              <a:rPr lang="it-IT" sz="2400" dirty="0"/>
              <a:t>://</a:t>
            </a:r>
            <a:r>
              <a:rPr lang="it-IT" sz="2400" dirty="0" err="1"/>
              <a:t>www.diplomatie.gouv.fr</a:t>
            </a:r>
            <a:r>
              <a:rPr lang="it-IT" sz="2400" dirty="0"/>
              <a:t>/</a:t>
            </a:r>
            <a:endParaRPr lang="fr-CA" sz="2400" dirty="0"/>
          </a:p>
        </p:txBody>
      </p:sp>
    </p:spTree>
    <p:extLst>
      <p:ext uri="{BB962C8B-B14F-4D97-AF65-F5344CB8AC3E}">
        <p14:creationId xmlns:p14="http://schemas.microsoft.com/office/powerpoint/2010/main" val="20798436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idx="4294967295"/>
          </p:nvPr>
        </p:nvSpPr>
        <p:spPr/>
        <p:txBody>
          <a:bodyPr>
            <a:normAutofit fontScale="90000"/>
          </a:bodyPr>
          <a:lstStyle/>
          <a:p>
            <a:pPr eaLnBrk="1" hangingPunct="1"/>
            <a:r>
              <a:rPr lang="fr-FR" sz="3200" i="1" dirty="0">
                <a:latin typeface="Arial" charset="0"/>
              </a:rPr>
              <a:t/>
            </a:r>
            <a:br>
              <a:rPr lang="fr-FR" sz="3200" i="1" dirty="0">
                <a:latin typeface="Arial" charset="0"/>
              </a:rPr>
            </a:br>
            <a:r>
              <a:rPr lang="fr-FR" sz="3200" i="1" dirty="0">
                <a:latin typeface="Arial" charset="0"/>
              </a:rPr>
              <a:t/>
            </a:r>
            <a:br>
              <a:rPr lang="fr-FR" sz="3200" i="1" dirty="0">
                <a:latin typeface="Arial" charset="0"/>
              </a:rPr>
            </a:br>
            <a:r>
              <a:rPr lang="fr-FR" sz="3100" i="1" dirty="0">
                <a:latin typeface="Arial" charset="0"/>
              </a:rPr>
              <a:t>Encyclopédie ou Dictionnaire raisonné des sciences, des arts et des métiers</a:t>
            </a:r>
            <a:r>
              <a:rPr lang="fr-FR" sz="3100" dirty="0">
                <a:latin typeface="Arial" charset="0"/>
              </a:rPr>
              <a:t/>
            </a:r>
            <a:br>
              <a:rPr lang="fr-FR" sz="3100" dirty="0">
                <a:latin typeface="Arial" charset="0"/>
              </a:rPr>
            </a:br>
            <a:r>
              <a:rPr lang="fr-FR" sz="3200" i="1" dirty="0">
                <a:latin typeface="Arial" charset="0"/>
              </a:rPr>
              <a:t> </a:t>
            </a:r>
            <a:r>
              <a:rPr lang="fr-FR" sz="2400" dirty="0">
                <a:latin typeface="Arial" charset="0"/>
              </a:rPr>
              <a:t/>
            </a:r>
            <a:br>
              <a:rPr lang="fr-FR" sz="2400" dirty="0">
                <a:latin typeface="Arial" charset="0"/>
              </a:rPr>
            </a:br>
            <a:r>
              <a:rPr lang="fr-FR" sz="2400" dirty="0">
                <a:latin typeface="Arial" charset="0"/>
              </a:rPr>
              <a:t/>
            </a:r>
            <a:br>
              <a:rPr lang="fr-FR" sz="2400" dirty="0">
                <a:latin typeface="Arial" charset="0"/>
              </a:rPr>
            </a:br>
            <a:endParaRPr lang="fr-FR" sz="2400" dirty="0">
              <a:latin typeface="Arial" charset="0"/>
            </a:endParaRPr>
          </a:p>
        </p:txBody>
      </p:sp>
      <p:sp>
        <p:nvSpPr>
          <p:cNvPr id="60418" name="Rectangle 3"/>
          <p:cNvSpPr>
            <a:spLocks noGrp="1" noChangeArrowheads="1"/>
          </p:cNvSpPr>
          <p:nvPr>
            <p:ph type="body" idx="4294967295"/>
          </p:nvPr>
        </p:nvSpPr>
        <p:spPr/>
        <p:txBody>
          <a:bodyPr/>
          <a:lstStyle/>
          <a:p>
            <a:pPr eaLnBrk="1" hangingPunct="1">
              <a:lnSpc>
                <a:spcPct val="90000"/>
              </a:lnSpc>
            </a:pPr>
            <a:r>
              <a:rPr lang="fr-FR" sz="2400" i="1" dirty="0">
                <a:latin typeface="Arial" charset="0"/>
              </a:rPr>
              <a:t>Chambers </a:t>
            </a:r>
            <a:r>
              <a:rPr lang="fr-FR" sz="2400" i="1" dirty="0" err="1">
                <a:latin typeface="Arial" charset="0"/>
              </a:rPr>
              <a:t>Cyclopaedia</a:t>
            </a:r>
            <a:r>
              <a:rPr lang="fr-FR" sz="2400" i="1" dirty="0">
                <a:latin typeface="Arial" charset="0"/>
              </a:rPr>
              <a:t> or an </a:t>
            </a:r>
            <a:r>
              <a:rPr lang="fr-FR" sz="2400" i="1" dirty="0" err="1">
                <a:latin typeface="Arial" charset="0"/>
              </a:rPr>
              <a:t>universal</a:t>
            </a:r>
            <a:r>
              <a:rPr lang="fr-FR" sz="2400" i="1" dirty="0">
                <a:latin typeface="Arial" charset="0"/>
              </a:rPr>
              <a:t> </a:t>
            </a:r>
            <a:r>
              <a:rPr lang="fr-FR" sz="2400" i="1" dirty="0" err="1">
                <a:latin typeface="Arial" charset="0"/>
              </a:rPr>
              <a:t>dictionary</a:t>
            </a:r>
            <a:r>
              <a:rPr lang="fr-FR" sz="2400" i="1" dirty="0">
                <a:latin typeface="Arial" charset="0"/>
              </a:rPr>
              <a:t> of arts and sciences: </a:t>
            </a:r>
            <a:r>
              <a:rPr lang="fr-FR" sz="2400" dirty="0">
                <a:latin typeface="Arial" charset="0"/>
              </a:rPr>
              <a:t>encyclopédie anglaise  </a:t>
            </a:r>
          </a:p>
          <a:p>
            <a:pPr algn="just" eaLnBrk="1" hangingPunct="1">
              <a:lnSpc>
                <a:spcPct val="90000"/>
              </a:lnSpc>
            </a:pPr>
            <a:r>
              <a:rPr lang="fr-FR" sz="2400" dirty="0">
                <a:latin typeface="Arial" charset="0"/>
              </a:rPr>
              <a:t>47 domaines, ouvrage thématique, traduite en italien, en 1745 le libraire Le Breton obtient en 1745 </a:t>
            </a:r>
            <a:r>
              <a:rPr lang="fr-FR" sz="2400" b="1" dirty="0">
                <a:latin typeface="Arial" charset="0"/>
              </a:rPr>
              <a:t>un privilège royal</a:t>
            </a:r>
            <a:r>
              <a:rPr lang="fr-FR" sz="2400" dirty="0">
                <a:latin typeface="Arial" charset="0"/>
              </a:rPr>
              <a:t> pour le projet de traduction en français, D</a:t>
            </a:r>
            <a:r>
              <a:rPr lang="ja-JP" altLang="fr-FR" sz="2400" dirty="0">
                <a:latin typeface="Arial" charset="0"/>
              </a:rPr>
              <a:t>’</a:t>
            </a:r>
            <a:r>
              <a:rPr lang="fr-FR" altLang="ja-JP" sz="2400" dirty="0">
                <a:latin typeface="Arial" charset="0"/>
              </a:rPr>
              <a:t>Alembert et Diderot projet de traduction se transforme, entreprise encyclopédique. </a:t>
            </a:r>
          </a:p>
          <a:p>
            <a:pPr eaLnBrk="1" hangingPunct="1">
              <a:lnSpc>
                <a:spcPct val="90000"/>
              </a:lnSpc>
            </a:pPr>
            <a:r>
              <a:rPr lang="fr-FR" sz="2400" dirty="0">
                <a:latin typeface="Arial" charset="0"/>
              </a:rPr>
              <a:t>Critique du pouvoir et de la religion</a:t>
            </a:r>
          </a:p>
          <a:p>
            <a:pPr eaLnBrk="1" hangingPunct="1">
              <a:lnSpc>
                <a:spcPct val="90000"/>
              </a:lnSpc>
            </a:pPr>
            <a:endParaRPr lang="fr-FR" altLang="ja-JP" sz="2400" dirty="0">
              <a:latin typeface="Arial" charset="0"/>
            </a:endParaRPr>
          </a:p>
          <a:p>
            <a:pPr eaLnBrk="1" hangingPunct="1">
              <a:lnSpc>
                <a:spcPct val="90000"/>
              </a:lnSpc>
            </a:pPr>
            <a:endParaRPr lang="fr-FR" altLang="ja-JP" sz="2400" dirty="0">
              <a:latin typeface="Arial" charset="0"/>
            </a:endParaRPr>
          </a:p>
          <a:p>
            <a:pPr eaLnBrk="1" hangingPunct="1">
              <a:lnSpc>
                <a:spcPct val="90000"/>
              </a:lnSpc>
            </a:pPr>
            <a:endParaRPr lang="fr-FR" sz="2400" dirty="0">
              <a:latin typeface="Arial" charset="0"/>
            </a:endParaRPr>
          </a:p>
          <a:p>
            <a:pPr eaLnBrk="1" hangingPunct="1">
              <a:lnSpc>
                <a:spcPct val="90000"/>
              </a:lnSpc>
            </a:pPr>
            <a:endParaRPr lang="fr-FR" sz="2400" dirty="0">
              <a:latin typeface="Arial" charset="0"/>
            </a:endParaRPr>
          </a:p>
        </p:txBody>
      </p:sp>
    </p:spTree>
    <p:extLst>
      <p:ext uri="{BB962C8B-B14F-4D97-AF65-F5344CB8AC3E}">
        <p14:creationId xmlns:p14="http://schemas.microsoft.com/office/powerpoint/2010/main" val="3833950465"/>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olo 1"/>
          <p:cNvSpPr>
            <a:spLocks noGrp="1"/>
          </p:cNvSpPr>
          <p:nvPr>
            <p:ph type="title" idx="4294967295"/>
          </p:nvPr>
        </p:nvSpPr>
        <p:spPr/>
        <p:txBody>
          <a:bodyPr>
            <a:normAutofit fontScale="90000"/>
          </a:bodyPr>
          <a:lstStyle/>
          <a:p>
            <a:pPr eaLnBrk="1" hangingPunct="1"/>
            <a:r>
              <a:rPr lang="fr-FR" sz="3200" i="1">
                <a:latin typeface="Arial" charset="0"/>
              </a:rPr>
              <a:t/>
            </a:r>
            <a:br>
              <a:rPr lang="fr-FR" sz="3200" i="1">
                <a:latin typeface="Arial" charset="0"/>
              </a:rPr>
            </a:br>
            <a:r>
              <a:rPr lang="fr-FR" sz="3200" i="1">
                <a:latin typeface="Arial" charset="0"/>
              </a:rPr>
              <a:t>Encyclopédie ou Dictionnaire raisonné des sciences, des arts et des métiers</a:t>
            </a:r>
            <a:r>
              <a:rPr lang="fr-FR">
                <a:latin typeface="Arial" charset="0"/>
              </a:rPr>
              <a:t/>
            </a:r>
            <a:br>
              <a:rPr lang="fr-FR">
                <a:latin typeface="Arial" charset="0"/>
              </a:rPr>
            </a:br>
            <a:endParaRPr lang="it-IT">
              <a:latin typeface="Arial" charset="0"/>
            </a:endParaRPr>
          </a:p>
        </p:txBody>
      </p:sp>
      <p:sp>
        <p:nvSpPr>
          <p:cNvPr id="62466" name="Segnaposto contenuto 2"/>
          <p:cNvSpPr>
            <a:spLocks noGrp="1"/>
          </p:cNvSpPr>
          <p:nvPr>
            <p:ph idx="4294967295"/>
          </p:nvPr>
        </p:nvSpPr>
        <p:spPr/>
        <p:txBody>
          <a:bodyPr/>
          <a:lstStyle/>
          <a:p>
            <a:pPr eaLnBrk="1" hangingPunct="1">
              <a:lnSpc>
                <a:spcPct val="90000"/>
              </a:lnSpc>
            </a:pPr>
            <a:endParaRPr lang="fr-FR" sz="2400" dirty="0">
              <a:latin typeface="Arial" charset="0"/>
            </a:endParaRPr>
          </a:p>
          <a:p>
            <a:pPr eaLnBrk="1" hangingPunct="1">
              <a:lnSpc>
                <a:spcPct val="90000"/>
              </a:lnSpc>
            </a:pPr>
            <a:r>
              <a:rPr lang="fr-FR" sz="2400" dirty="0">
                <a:latin typeface="Arial" charset="0"/>
              </a:rPr>
              <a:t>Diderot en 1750 illustre par un </a:t>
            </a:r>
            <a:r>
              <a:rPr lang="fr-FR" sz="2400" i="1" dirty="0">
                <a:latin typeface="Arial" charset="0"/>
              </a:rPr>
              <a:t>Prospectus</a:t>
            </a:r>
            <a:r>
              <a:rPr lang="fr-FR" sz="2400" dirty="0">
                <a:latin typeface="Arial" charset="0"/>
              </a:rPr>
              <a:t> : très bon accueil</a:t>
            </a:r>
          </a:p>
          <a:p>
            <a:pPr eaLnBrk="1" hangingPunct="1">
              <a:lnSpc>
                <a:spcPct val="90000"/>
              </a:lnSpc>
            </a:pPr>
            <a:r>
              <a:rPr lang="fr-FR" sz="2400" i="1" dirty="0">
                <a:latin typeface="Arial" charset="0"/>
              </a:rPr>
              <a:t>Discours Préliminaire </a:t>
            </a:r>
            <a:r>
              <a:rPr lang="fr-FR" sz="2400" dirty="0">
                <a:latin typeface="Arial" charset="0"/>
              </a:rPr>
              <a:t>de D</a:t>
            </a:r>
            <a:r>
              <a:rPr lang="ja-JP" altLang="fr-FR" sz="2400" dirty="0">
                <a:latin typeface="Arial" charset="0"/>
              </a:rPr>
              <a:t>’</a:t>
            </a:r>
            <a:r>
              <a:rPr lang="fr-FR" altLang="ja-JP" sz="2400" dirty="0">
                <a:latin typeface="Arial" charset="0"/>
              </a:rPr>
              <a:t>Alembert (1751) considéré comme le Manifeste des Encyclopédistes </a:t>
            </a:r>
          </a:p>
          <a:p>
            <a:pPr algn="just" eaLnBrk="1" hangingPunct="1">
              <a:lnSpc>
                <a:spcPct val="90000"/>
              </a:lnSpc>
            </a:pPr>
            <a:r>
              <a:rPr lang="fr-FR" sz="2400" dirty="0">
                <a:latin typeface="Arial" charset="0"/>
              </a:rPr>
              <a:t>« Il n'y a que la </a:t>
            </a:r>
            <a:r>
              <a:rPr lang="fr-FR" sz="2400" b="1" dirty="0">
                <a:latin typeface="Arial" charset="0"/>
              </a:rPr>
              <a:t>liberté d'agir et de penser </a:t>
            </a:r>
            <a:r>
              <a:rPr lang="fr-FR" sz="2400" dirty="0">
                <a:latin typeface="Arial" charset="0"/>
              </a:rPr>
              <a:t>qui soit capable de produire de grandes choses, et elle n'a besoin que de Lumières pour se préserver des excès »</a:t>
            </a:r>
          </a:p>
          <a:p>
            <a:pPr eaLnBrk="1" hangingPunct="1"/>
            <a:endParaRPr lang="it-IT" dirty="0">
              <a:latin typeface="Arial" charset="0"/>
            </a:endParaRPr>
          </a:p>
        </p:txBody>
      </p:sp>
    </p:spTree>
    <p:extLst>
      <p:ext uri="{BB962C8B-B14F-4D97-AF65-F5344CB8AC3E}">
        <p14:creationId xmlns:p14="http://schemas.microsoft.com/office/powerpoint/2010/main" val="3136668979"/>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ChangeArrowheads="1"/>
          </p:cNvSpPr>
          <p:nvPr>
            <p:ph type="title" idx="4294967295"/>
          </p:nvPr>
        </p:nvSpPr>
        <p:spPr/>
        <p:txBody>
          <a:bodyPr>
            <a:noAutofit/>
          </a:bodyPr>
          <a:lstStyle/>
          <a:p>
            <a:pPr eaLnBrk="1" hangingPunct="1"/>
            <a:r>
              <a:rPr lang="fr-FR" sz="2400" i="1" dirty="0">
                <a:latin typeface="Arial" charset="0"/>
              </a:rPr>
              <a:t>Encyclopédie </a:t>
            </a:r>
            <a:r>
              <a:rPr lang="fr-FR" sz="2400" dirty="0">
                <a:latin typeface="Arial" charset="0"/>
              </a:rPr>
              <a:t>ou </a:t>
            </a:r>
            <a:br>
              <a:rPr lang="fr-FR" sz="2400" dirty="0">
                <a:latin typeface="Arial" charset="0"/>
              </a:rPr>
            </a:br>
            <a:r>
              <a:rPr lang="fr-FR" sz="2400" i="1" dirty="0">
                <a:latin typeface="Arial" charset="0"/>
              </a:rPr>
              <a:t>Dictionnaire raisonné des sciences, des arts et des métiers</a:t>
            </a:r>
            <a:r>
              <a:rPr lang="fr-FR" sz="2400" dirty="0">
                <a:latin typeface="Arial" charset="0"/>
              </a:rPr>
              <a:t/>
            </a:r>
            <a:br>
              <a:rPr lang="fr-FR" sz="2400" dirty="0">
                <a:latin typeface="Arial" charset="0"/>
              </a:rPr>
            </a:br>
            <a:endParaRPr lang="fr-FR" sz="2400" dirty="0">
              <a:latin typeface="Arial" charset="0"/>
            </a:endParaRPr>
          </a:p>
        </p:txBody>
      </p:sp>
      <p:sp>
        <p:nvSpPr>
          <p:cNvPr id="63490" name="Rectangle 3"/>
          <p:cNvSpPr>
            <a:spLocks noGrp="1" noChangeArrowheads="1"/>
          </p:cNvSpPr>
          <p:nvPr>
            <p:ph type="body" idx="4294967295"/>
          </p:nvPr>
        </p:nvSpPr>
        <p:spPr/>
        <p:txBody>
          <a:bodyPr/>
          <a:lstStyle/>
          <a:p>
            <a:pPr eaLnBrk="1" hangingPunct="1"/>
            <a:r>
              <a:rPr lang="fr-FR" sz="2400" dirty="0">
                <a:latin typeface="Arial" charset="0"/>
              </a:rPr>
              <a:t>Entreprise économique : beaucoup de capitaux, nombreux souscripteurs, pendant 25 ans + de mille ouvriers, papetiers, imprimeurs .. </a:t>
            </a:r>
          </a:p>
          <a:p>
            <a:pPr eaLnBrk="1" hangingPunct="1"/>
            <a:r>
              <a:rPr lang="fr-FR" sz="2400" dirty="0">
                <a:latin typeface="Arial" charset="0"/>
              </a:rPr>
              <a:t>72000 articles</a:t>
            </a:r>
          </a:p>
          <a:p>
            <a:pPr eaLnBrk="1" hangingPunct="1"/>
            <a:r>
              <a:rPr lang="fr-FR" sz="2400" dirty="0">
                <a:latin typeface="Arial" charset="0"/>
              </a:rPr>
              <a:t>17 de textes 35 volumes compris les planches les 2 premiers en 1751-1752 fin de la publication 1772</a:t>
            </a:r>
          </a:p>
          <a:p>
            <a:pPr algn="just" eaLnBrk="1" hangingPunct="1"/>
            <a:r>
              <a:rPr lang="fr-FR" sz="2400" dirty="0">
                <a:latin typeface="Arial" charset="0"/>
              </a:rPr>
              <a:t>Le rôle des planches primordial dans la diffusion des sciences et des techniques : pouvoir et art des images pour décrire des réalités technologiques</a:t>
            </a:r>
          </a:p>
          <a:p>
            <a:pPr eaLnBrk="1" hangingPunct="1"/>
            <a:endParaRPr lang="fr-FR" sz="2400" dirty="0">
              <a:latin typeface="Arial" charset="0"/>
            </a:endParaRPr>
          </a:p>
        </p:txBody>
      </p:sp>
    </p:spTree>
    <p:extLst>
      <p:ext uri="{BB962C8B-B14F-4D97-AF65-F5344CB8AC3E}">
        <p14:creationId xmlns:p14="http://schemas.microsoft.com/office/powerpoint/2010/main" val="1353929898"/>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Titolo 1"/>
          <p:cNvSpPr>
            <a:spLocks noGrp="1"/>
          </p:cNvSpPr>
          <p:nvPr>
            <p:ph type="title"/>
          </p:nvPr>
        </p:nvSpPr>
        <p:spPr/>
        <p:txBody>
          <a:bodyPr/>
          <a:lstStyle/>
          <a:p>
            <a:r>
              <a:rPr lang="it-IT" sz="2800">
                <a:latin typeface="Arial" charset="0"/>
              </a:rPr>
              <a:t>Les planches</a:t>
            </a:r>
          </a:p>
        </p:txBody>
      </p:sp>
      <p:pic>
        <p:nvPicPr>
          <p:cNvPr id="101378" name="Segnaposto contenuto 3" descr="images.jpeg"/>
          <p:cNvPicPr>
            <a:picLocks noGrp="1" noChangeAspect="1"/>
          </p:cNvPicPr>
          <p:nvPr>
            <p:ph idx="1"/>
          </p:nvPr>
        </p:nvPicPr>
        <p:blipFill>
          <a:blip r:embed="rId2" cstate="print">
            <a:extLst>
              <a:ext uri="{28A0092B-C50C-407E-A947-70E740481C1C}">
                <a14:useLocalDpi xmlns:a14="http://schemas.microsoft.com/office/drawing/2010/main" val="0"/>
              </a:ext>
            </a:extLst>
          </a:blip>
          <a:srcRect l="-63531" r="-63531"/>
          <a:stretch>
            <a:fillRect/>
          </a:stretch>
        </p:blipFill>
        <p:spPr/>
      </p:pic>
    </p:spTree>
    <p:extLst>
      <p:ext uri="{BB962C8B-B14F-4D97-AF65-F5344CB8AC3E}">
        <p14:creationId xmlns:p14="http://schemas.microsoft.com/office/powerpoint/2010/main" val="321075212"/>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Titolo 1"/>
          <p:cNvSpPr>
            <a:spLocks noGrp="1"/>
          </p:cNvSpPr>
          <p:nvPr>
            <p:ph type="title"/>
          </p:nvPr>
        </p:nvSpPr>
        <p:spPr/>
        <p:txBody>
          <a:bodyPr/>
          <a:lstStyle/>
          <a:p>
            <a:r>
              <a:rPr lang="it-IT" sz="2800">
                <a:latin typeface="Arial" charset="0"/>
              </a:rPr>
              <a:t>Les planches</a:t>
            </a:r>
          </a:p>
        </p:txBody>
      </p:sp>
      <p:pic>
        <p:nvPicPr>
          <p:cNvPr id="102402" name="Segnaposto contenuto 4" descr="images-1.jpeg"/>
          <p:cNvPicPr>
            <a:picLocks noGrp="1" noChangeAspect="1"/>
          </p:cNvPicPr>
          <p:nvPr>
            <p:ph idx="1"/>
          </p:nvPr>
        </p:nvPicPr>
        <p:blipFill>
          <a:blip r:embed="rId2" cstate="print">
            <a:extLst>
              <a:ext uri="{28A0092B-C50C-407E-A947-70E740481C1C}">
                <a14:useLocalDpi xmlns:a14="http://schemas.microsoft.com/office/drawing/2010/main" val="0"/>
              </a:ext>
            </a:extLst>
          </a:blip>
          <a:srcRect l="-99622" r="-99622"/>
          <a:stretch>
            <a:fillRect/>
          </a:stretch>
        </p:blipFill>
        <p:spPr/>
      </p:pic>
    </p:spTree>
    <p:extLst>
      <p:ext uri="{BB962C8B-B14F-4D97-AF65-F5344CB8AC3E}">
        <p14:creationId xmlns:p14="http://schemas.microsoft.com/office/powerpoint/2010/main" val="2435209109"/>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ChangeArrowheads="1"/>
          </p:cNvSpPr>
          <p:nvPr>
            <p:ph type="title" idx="4294967295"/>
          </p:nvPr>
        </p:nvSpPr>
        <p:spPr/>
        <p:txBody>
          <a:bodyPr>
            <a:normAutofit fontScale="90000"/>
          </a:bodyPr>
          <a:lstStyle/>
          <a:p>
            <a:pPr eaLnBrk="1" hangingPunct="1"/>
            <a:r>
              <a:rPr lang="fr-FR" sz="3200" i="1">
                <a:latin typeface="Arial" charset="0"/>
              </a:rPr>
              <a:t/>
            </a:r>
            <a:br>
              <a:rPr lang="fr-FR" sz="3200" i="1">
                <a:latin typeface="Arial" charset="0"/>
              </a:rPr>
            </a:br>
            <a:r>
              <a:rPr lang="fr-FR" sz="3200" i="1">
                <a:latin typeface="Arial" charset="0"/>
              </a:rPr>
              <a:t>Encyclopédie </a:t>
            </a:r>
            <a:r>
              <a:rPr lang="fr-FR" sz="3200">
                <a:latin typeface="Arial" charset="0"/>
              </a:rPr>
              <a:t/>
            </a:r>
            <a:br>
              <a:rPr lang="fr-FR" sz="3200">
                <a:latin typeface="Arial" charset="0"/>
              </a:rPr>
            </a:br>
            <a:r>
              <a:rPr lang="fr-FR" sz="2400">
                <a:latin typeface="Arial" charset="0"/>
              </a:rPr>
              <a:t/>
            </a:r>
            <a:br>
              <a:rPr lang="fr-FR" sz="2400">
                <a:latin typeface="Arial" charset="0"/>
              </a:rPr>
            </a:br>
            <a:endParaRPr lang="fr-FR" sz="2400">
              <a:latin typeface="Arial" charset="0"/>
            </a:endParaRPr>
          </a:p>
        </p:txBody>
      </p:sp>
      <p:sp>
        <p:nvSpPr>
          <p:cNvPr id="65538" name="Rectangle 3"/>
          <p:cNvSpPr>
            <a:spLocks noGrp="1" noChangeArrowheads="1"/>
          </p:cNvSpPr>
          <p:nvPr>
            <p:ph type="body" idx="4294967295"/>
          </p:nvPr>
        </p:nvSpPr>
        <p:spPr/>
        <p:txBody>
          <a:bodyPr/>
          <a:lstStyle/>
          <a:p>
            <a:pPr algn="just" eaLnBrk="1" hangingPunct="1">
              <a:buFontTx/>
              <a:buNone/>
            </a:pPr>
            <a:r>
              <a:rPr lang="fr-FR" sz="2400">
                <a:latin typeface="Arial" charset="0"/>
              </a:rPr>
              <a:t>Après la publication du II volume, l’arrêt du roi interdit la publication, peur de l</a:t>
            </a:r>
            <a:r>
              <a:rPr lang="ja-JP" altLang="fr-FR" sz="2400">
                <a:latin typeface="Arial" charset="0"/>
              </a:rPr>
              <a:t>’</a:t>
            </a:r>
            <a:r>
              <a:rPr lang="fr-FR" altLang="ja-JP" sz="2400">
                <a:latin typeface="Arial" charset="0"/>
              </a:rPr>
              <a:t>esprit moderne, contre cette entreprise des Lumières, mais la publication continue, de nombreux attaques, les autorités religieuses veillent. Voltaire s</a:t>
            </a:r>
            <a:r>
              <a:rPr lang="ja-JP" altLang="fr-FR" sz="2400">
                <a:latin typeface="Arial" charset="0"/>
              </a:rPr>
              <a:t>’</a:t>
            </a:r>
            <a:r>
              <a:rPr lang="fr-FR" altLang="ja-JP" sz="2400">
                <a:latin typeface="Arial" charset="0"/>
              </a:rPr>
              <a:t>inquiète, persuade D</a:t>
            </a:r>
            <a:r>
              <a:rPr lang="ja-JP" altLang="fr-FR" sz="2400">
                <a:latin typeface="Arial" charset="0"/>
              </a:rPr>
              <a:t>’</a:t>
            </a:r>
            <a:r>
              <a:rPr lang="fr-FR" altLang="ja-JP" sz="2400">
                <a:latin typeface="Arial" charset="0"/>
              </a:rPr>
              <a:t>Alembert de renoncer, Diderot reste seul pour ne pas décevoir les souscripteurs. Le Breton censure les textes à partir du VII vol, Diderot le découvre trop tard distribution de l</a:t>
            </a:r>
            <a:r>
              <a:rPr lang="ja-JP" altLang="fr-FR" sz="2400">
                <a:latin typeface="Arial" charset="0"/>
              </a:rPr>
              <a:t>’</a:t>
            </a:r>
            <a:r>
              <a:rPr lang="fr-FR" altLang="ja-JP" sz="2400">
                <a:latin typeface="Arial" charset="0"/>
              </a:rPr>
              <a:t>ouvrage en cachette.</a:t>
            </a:r>
          </a:p>
          <a:p>
            <a:pPr eaLnBrk="1" hangingPunct="1"/>
            <a:endParaRPr lang="fr-FR">
              <a:latin typeface="Arial" charset="0"/>
            </a:endParaRPr>
          </a:p>
        </p:txBody>
      </p:sp>
    </p:spTree>
    <p:extLst>
      <p:ext uri="{BB962C8B-B14F-4D97-AF65-F5344CB8AC3E}">
        <p14:creationId xmlns:p14="http://schemas.microsoft.com/office/powerpoint/2010/main" val="2329044277"/>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itle 1"/>
          <p:cNvSpPr>
            <a:spLocks noGrp="1"/>
          </p:cNvSpPr>
          <p:nvPr>
            <p:ph type="title" idx="4294967295"/>
          </p:nvPr>
        </p:nvSpPr>
        <p:spPr/>
        <p:txBody>
          <a:bodyPr>
            <a:normAutofit/>
          </a:bodyPr>
          <a:lstStyle/>
          <a:p>
            <a:pPr eaLnBrk="1" hangingPunct="1"/>
            <a:r>
              <a:rPr lang="it-IT" sz="2800" dirty="0">
                <a:latin typeface="Arial" charset="0"/>
              </a:rPr>
              <a:t>Langue de la </a:t>
            </a:r>
            <a:r>
              <a:rPr lang="it-IT" sz="2800" dirty="0" err="1">
                <a:latin typeface="Arial" charset="0"/>
              </a:rPr>
              <a:t>Révolution</a:t>
            </a:r>
            <a:r>
              <a:rPr lang="it-IT" sz="2800" dirty="0">
                <a:latin typeface="Arial" charset="0"/>
              </a:rPr>
              <a:t> (1789)?</a:t>
            </a:r>
          </a:p>
        </p:txBody>
      </p:sp>
      <p:sp>
        <p:nvSpPr>
          <p:cNvPr id="75778" name="Content Placeholder 2"/>
          <p:cNvSpPr>
            <a:spLocks noGrp="1"/>
          </p:cNvSpPr>
          <p:nvPr>
            <p:ph idx="4294967295"/>
          </p:nvPr>
        </p:nvSpPr>
        <p:spPr/>
        <p:txBody>
          <a:bodyPr/>
          <a:lstStyle/>
          <a:p>
            <a:pPr algn="just" eaLnBrk="1" hangingPunct="1">
              <a:buFontTx/>
              <a:buNone/>
            </a:pPr>
            <a:r>
              <a:rPr lang="en-US" sz="2400" dirty="0">
                <a:latin typeface="Arial" charset="0"/>
              </a:rPr>
              <a:t> </a:t>
            </a:r>
          </a:p>
          <a:p>
            <a:pPr algn="just" eaLnBrk="1" hangingPunct="1">
              <a:buFontTx/>
              <a:buNone/>
            </a:pPr>
            <a:r>
              <a:rPr lang="en-US" sz="2400" dirty="0">
                <a:latin typeface="Arial" charset="0"/>
              </a:rPr>
              <a:t>Le </a:t>
            </a:r>
            <a:r>
              <a:rPr lang="en-US" sz="2400" dirty="0" err="1">
                <a:latin typeface="Arial" charset="0"/>
              </a:rPr>
              <a:t>français</a:t>
            </a:r>
            <a:r>
              <a:rPr lang="en-US" sz="2400" dirty="0">
                <a:latin typeface="Arial" charset="0"/>
              </a:rPr>
              <a:t> </a:t>
            </a:r>
            <a:r>
              <a:rPr lang="en-US" sz="2400" dirty="0" err="1">
                <a:latin typeface="Arial" charset="0"/>
              </a:rPr>
              <a:t>populaire</a:t>
            </a:r>
            <a:r>
              <a:rPr lang="en-US" sz="2400" dirty="0">
                <a:latin typeface="Arial" charset="0"/>
              </a:rPr>
              <a:t> ne </a:t>
            </a:r>
            <a:r>
              <a:rPr lang="en-US" sz="2400" dirty="0" err="1">
                <a:latin typeface="Arial" charset="0"/>
              </a:rPr>
              <a:t>remplaça</a:t>
            </a:r>
            <a:r>
              <a:rPr lang="en-US" sz="2400" dirty="0">
                <a:latin typeface="Arial" charset="0"/>
              </a:rPr>
              <a:t> pas la langue </a:t>
            </a:r>
            <a:r>
              <a:rPr lang="en-US" sz="2400" dirty="0" err="1">
                <a:latin typeface="Arial" charset="0"/>
              </a:rPr>
              <a:t>aristocratique</a:t>
            </a:r>
            <a:r>
              <a:rPr lang="en-US" sz="2400" dirty="0">
                <a:latin typeface="Arial" charset="0"/>
              </a:rPr>
              <a:t>, car </a:t>
            </a:r>
            <a:r>
              <a:rPr lang="en-US" sz="2400" dirty="0" err="1">
                <a:latin typeface="Arial" charset="0"/>
              </a:rPr>
              <a:t>c'est</a:t>
            </a:r>
            <a:r>
              <a:rPr lang="en-US" sz="2400" dirty="0">
                <a:latin typeface="Arial" charset="0"/>
              </a:rPr>
              <a:t> la bourgeoisie qui </a:t>
            </a:r>
            <a:r>
              <a:rPr lang="en-US" sz="2400" dirty="0" err="1">
                <a:latin typeface="Arial" charset="0"/>
              </a:rPr>
              <a:t>imposa</a:t>
            </a:r>
            <a:r>
              <a:rPr lang="en-US" sz="2400" dirty="0">
                <a:latin typeface="Arial" charset="0"/>
              </a:rPr>
              <a:t> </a:t>
            </a:r>
            <a:r>
              <a:rPr lang="en-US" sz="2400" dirty="0" err="1">
                <a:latin typeface="Arial" charset="0"/>
              </a:rPr>
              <a:t>sa</a:t>
            </a:r>
            <a:r>
              <a:rPr lang="en-US" sz="2400" dirty="0">
                <a:latin typeface="Arial" charset="0"/>
              </a:rPr>
              <a:t> </a:t>
            </a:r>
            <a:r>
              <a:rPr lang="en-US" sz="2400" dirty="0" err="1">
                <a:latin typeface="Arial" charset="0"/>
              </a:rPr>
              <a:t>variété</a:t>
            </a:r>
            <a:r>
              <a:rPr lang="en-US" sz="2400" dirty="0">
                <a:latin typeface="Arial" charset="0"/>
              </a:rPr>
              <a:t> de </a:t>
            </a:r>
            <a:r>
              <a:rPr lang="en-US" sz="2400" dirty="0" err="1">
                <a:latin typeface="Arial" charset="0"/>
              </a:rPr>
              <a:t>français</a:t>
            </a:r>
            <a:r>
              <a:rPr lang="en-US" sz="2400" dirty="0">
                <a:latin typeface="Arial" charset="0"/>
              </a:rPr>
              <a:t>, pas le </a:t>
            </a:r>
            <a:r>
              <a:rPr lang="en-US" sz="2400" dirty="0" err="1">
                <a:latin typeface="Arial" charset="0"/>
              </a:rPr>
              <a:t>peuple</a:t>
            </a:r>
            <a:r>
              <a:rPr lang="en-US" sz="2400" dirty="0">
                <a:latin typeface="Arial" charset="0"/>
              </a:rPr>
              <a:t>. Or, </a:t>
            </a:r>
            <a:r>
              <a:rPr lang="en-US" sz="2400" dirty="0" err="1">
                <a:latin typeface="Arial" charset="0"/>
              </a:rPr>
              <a:t>cette</a:t>
            </a:r>
            <a:r>
              <a:rPr lang="en-US" sz="2400" dirty="0">
                <a:latin typeface="Arial" charset="0"/>
              </a:rPr>
              <a:t> </a:t>
            </a:r>
            <a:r>
              <a:rPr lang="en-US" sz="2400" dirty="0" err="1">
                <a:latin typeface="Arial" charset="0"/>
              </a:rPr>
              <a:t>variété</a:t>
            </a:r>
            <a:r>
              <a:rPr lang="en-US" sz="2400" dirty="0">
                <a:latin typeface="Arial" charset="0"/>
              </a:rPr>
              <a:t> </a:t>
            </a:r>
            <a:r>
              <a:rPr lang="en-US" sz="2400" dirty="0" err="1">
                <a:latin typeface="Arial" charset="0"/>
              </a:rPr>
              <a:t>n'était</a:t>
            </a:r>
            <a:r>
              <a:rPr lang="en-US" sz="2400" dirty="0">
                <a:latin typeface="Arial" charset="0"/>
              </a:rPr>
              <a:t> pas </a:t>
            </a:r>
            <a:r>
              <a:rPr lang="en-US" sz="2400" dirty="0" err="1">
                <a:latin typeface="Arial" charset="0"/>
              </a:rPr>
              <a:t>fondamentalement</a:t>
            </a:r>
            <a:r>
              <a:rPr lang="en-US" sz="2400" dirty="0">
                <a:latin typeface="Arial" charset="0"/>
              </a:rPr>
              <a:t> </a:t>
            </a:r>
            <a:r>
              <a:rPr lang="en-US" sz="2400" dirty="0" err="1">
                <a:latin typeface="Arial" charset="0"/>
              </a:rPr>
              <a:t>différente</a:t>
            </a:r>
            <a:r>
              <a:rPr lang="en-US" sz="2400" dirty="0">
                <a:latin typeface="Arial" charset="0"/>
              </a:rPr>
              <a:t> de </a:t>
            </a:r>
            <a:r>
              <a:rPr lang="en-US" sz="2400" dirty="0" err="1">
                <a:latin typeface="Arial" charset="0"/>
              </a:rPr>
              <a:t>celle</a:t>
            </a:r>
            <a:r>
              <a:rPr lang="en-US" sz="2400" dirty="0">
                <a:latin typeface="Arial" charset="0"/>
              </a:rPr>
              <a:t> de </a:t>
            </a:r>
            <a:r>
              <a:rPr lang="en-US" sz="2400" dirty="0" err="1">
                <a:latin typeface="Arial" charset="0"/>
              </a:rPr>
              <a:t>l’Ancien</a:t>
            </a:r>
            <a:r>
              <a:rPr lang="en-US" sz="2400" dirty="0">
                <a:latin typeface="Arial" charset="0"/>
              </a:rPr>
              <a:t> Régime. La </a:t>
            </a:r>
            <a:r>
              <a:rPr lang="en-US" sz="2400" dirty="0" err="1">
                <a:latin typeface="Arial" charset="0"/>
              </a:rPr>
              <a:t>seule</a:t>
            </a:r>
            <a:r>
              <a:rPr lang="en-US" sz="2400" dirty="0">
                <a:latin typeface="Arial" charset="0"/>
              </a:rPr>
              <a:t> influence </a:t>
            </a:r>
            <a:r>
              <a:rPr lang="en-US" sz="2400" dirty="0" err="1">
                <a:latin typeface="Arial" charset="0"/>
              </a:rPr>
              <a:t>populaire</a:t>
            </a:r>
            <a:r>
              <a:rPr lang="en-US" sz="2400" dirty="0">
                <a:latin typeface="Arial" charset="0"/>
              </a:rPr>
              <a:t> </a:t>
            </a:r>
            <a:r>
              <a:rPr lang="en-US" sz="2400" dirty="0" err="1">
                <a:latin typeface="Arial" charset="0"/>
              </a:rPr>
              <a:t>concernait</a:t>
            </a:r>
            <a:r>
              <a:rPr lang="en-US" sz="2400" dirty="0">
                <a:latin typeface="Arial" charset="0"/>
              </a:rPr>
              <a:t> la </a:t>
            </a:r>
            <a:r>
              <a:rPr lang="en-US" sz="2400" dirty="0" err="1">
                <a:latin typeface="Arial" charset="0"/>
              </a:rPr>
              <a:t>prononciation</a:t>
            </a:r>
            <a:r>
              <a:rPr lang="en-US" sz="2400" dirty="0">
                <a:latin typeface="Arial" charset="0"/>
              </a:rPr>
              <a:t> de </a:t>
            </a:r>
            <a:r>
              <a:rPr lang="en-US" sz="2400" dirty="0" err="1">
                <a:latin typeface="Arial" charset="0"/>
              </a:rPr>
              <a:t>l'ancienne</a:t>
            </a:r>
            <a:r>
              <a:rPr lang="en-US" sz="2400" dirty="0">
                <a:latin typeface="Arial" charset="0"/>
              </a:rPr>
              <a:t> </a:t>
            </a:r>
            <a:r>
              <a:rPr lang="en-US" sz="2400" dirty="0" err="1">
                <a:latin typeface="Arial" charset="0"/>
              </a:rPr>
              <a:t>diphtongue</a:t>
            </a:r>
            <a:r>
              <a:rPr lang="en-US" sz="2400" dirty="0">
                <a:latin typeface="Arial" charset="0"/>
              </a:rPr>
              <a:t> </a:t>
            </a:r>
            <a:r>
              <a:rPr lang="en-US" sz="2400" i="1" dirty="0">
                <a:latin typeface="Arial" charset="0"/>
              </a:rPr>
              <a:t>-</a:t>
            </a:r>
            <a:r>
              <a:rPr lang="en-US" sz="2400" i="1" dirty="0" err="1">
                <a:latin typeface="Arial" charset="0"/>
              </a:rPr>
              <a:t>oi</a:t>
            </a:r>
            <a:r>
              <a:rPr lang="en-US" sz="2400" i="1" dirty="0">
                <a:latin typeface="Arial" charset="0"/>
              </a:rPr>
              <a:t> de </a:t>
            </a:r>
            <a:r>
              <a:rPr lang="en-US" sz="2400" i="1" dirty="0" err="1">
                <a:latin typeface="Arial" charset="0"/>
              </a:rPr>
              <a:t>wé</a:t>
            </a:r>
            <a:r>
              <a:rPr lang="en-US" sz="2400" i="1" dirty="0">
                <a:latin typeface="Arial" charset="0"/>
              </a:rPr>
              <a:t> </a:t>
            </a:r>
            <a:r>
              <a:rPr lang="en-US" sz="2400" dirty="0">
                <a:latin typeface="Arial" charset="0"/>
              </a:rPr>
              <a:t>(</a:t>
            </a:r>
            <a:r>
              <a:rPr lang="en-US" sz="2400" dirty="0" err="1">
                <a:latin typeface="Arial" charset="0"/>
              </a:rPr>
              <a:t>dans</a:t>
            </a:r>
            <a:r>
              <a:rPr lang="en-US" sz="2400" dirty="0">
                <a:latin typeface="Arial" charset="0"/>
              </a:rPr>
              <a:t> </a:t>
            </a:r>
            <a:r>
              <a:rPr lang="en-US" sz="2400" i="1" dirty="0" err="1">
                <a:latin typeface="Arial" charset="0"/>
              </a:rPr>
              <a:t>loi</a:t>
            </a:r>
            <a:r>
              <a:rPr lang="en-US" sz="2400" dirty="0">
                <a:latin typeface="Arial" charset="0"/>
              </a:rPr>
              <a:t>), </a:t>
            </a:r>
            <a:r>
              <a:rPr lang="en-US" sz="2400" dirty="0" err="1">
                <a:latin typeface="Arial" charset="0"/>
              </a:rPr>
              <a:t>passa</a:t>
            </a:r>
            <a:r>
              <a:rPr lang="en-US" sz="2400" dirty="0">
                <a:latin typeface="Arial" charset="0"/>
              </a:rPr>
              <a:t> </a:t>
            </a:r>
            <a:r>
              <a:rPr lang="en-US" sz="2400" dirty="0" err="1">
                <a:latin typeface="Arial" charset="0"/>
              </a:rPr>
              <a:t>à</a:t>
            </a:r>
            <a:r>
              <a:rPr lang="en-US" sz="2400" dirty="0">
                <a:latin typeface="Arial" charset="0"/>
              </a:rPr>
              <a:t> </a:t>
            </a:r>
            <a:r>
              <a:rPr lang="en-US" sz="2400" i="1" dirty="0" err="1">
                <a:latin typeface="Arial" charset="0"/>
              </a:rPr>
              <a:t>wa</a:t>
            </a:r>
            <a:r>
              <a:rPr lang="en-US" sz="2400" i="1" dirty="0">
                <a:latin typeface="Arial" charset="0"/>
              </a:rPr>
              <a:t>. </a:t>
            </a:r>
          </a:p>
          <a:p>
            <a:pPr algn="just" eaLnBrk="1" hangingPunct="1">
              <a:buFontTx/>
              <a:buNone/>
            </a:pPr>
            <a:r>
              <a:rPr lang="en-US" sz="2400" dirty="0" err="1">
                <a:latin typeface="Arial" charset="0"/>
              </a:rPr>
              <a:t>Bref</a:t>
            </a:r>
            <a:r>
              <a:rPr lang="en-US" sz="2400" dirty="0">
                <a:latin typeface="Arial" charset="0"/>
              </a:rPr>
              <a:t>, </a:t>
            </a:r>
            <a:r>
              <a:rPr lang="en-US" sz="2400" dirty="0" err="1">
                <a:latin typeface="Arial" charset="0"/>
              </a:rPr>
              <a:t>c'est</a:t>
            </a:r>
            <a:r>
              <a:rPr lang="en-US" sz="2400" dirty="0">
                <a:latin typeface="Arial" charset="0"/>
              </a:rPr>
              <a:t> la </a:t>
            </a:r>
            <a:r>
              <a:rPr lang="en-US" sz="2400" dirty="0" err="1">
                <a:latin typeface="Arial" charset="0"/>
              </a:rPr>
              <a:t>prononciation</a:t>
            </a:r>
            <a:r>
              <a:rPr lang="en-US" sz="2400" dirty="0">
                <a:latin typeface="Arial" charset="0"/>
              </a:rPr>
              <a:t> qui se </a:t>
            </a:r>
            <a:r>
              <a:rPr lang="en-US" sz="2400" dirty="0" err="1">
                <a:latin typeface="Arial" charset="0"/>
              </a:rPr>
              <a:t>modifia</a:t>
            </a:r>
            <a:r>
              <a:rPr lang="en-US" sz="2400" dirty="0">
                <a:latin typeface="Arial" charset="0"/>
              </a:rPr>
              <a:t> le plus, avec le </a:t>
            </a:r>
            <a:r>
              <a:rPr lang="en-US" sz="2400" dirty="0" err="1">
                <a:latin typeface="Arial" charset="0"/>
              </a:rPr>
              <a:t>vocabulaire</a:t>
            </a:r>
            <a:r>
              <a:rPr lang="en-US" sz="2400" dirty="0">
                <a:latin typeface="Arial" charset="0"/>
              </a:rPr>
              <a:t> </a:t>
            </a:r>
            <a:r>
              <a:rPr lang="en-US" sz="2400" dirty="0" err="1">
                <a:latin typeface="Arial" charset="0"/>
              </a:rPr>
              <a:t>administratif</a:t>
            </a:r>
            <a:r>
              <a:rPr lang="en-US" sz="2400" dirty="0">
                <a:latin typeface="Arial" charset="0"/>
              </a:rPr>
              <a:t>.</a:t>
            </a:r>
          </a:p>
          <a:p>
            <a:pPr algn="just" eaLnBrk="1" hangingPunct="1">
              <a:buFontTx/>
              <a:buNone/>
            </a:pPr>
            <a:r>
              <a:rPr lang="en-US" sz="2400" dirty="0" err="1">
                <a:latin typeface="Arial" charset="0"/>
              </a:rPr>
              <a:t>Cependant</a:t>
            </a:r>
            <a:r>
              <a:rPr lang="en-US" sz="2400" dirty="0">
                <a:latin typeface="Arial" charset="0"/>
              </a:rPr>
              <a:t> …</a:t>
            </a:r>
            <a:endParaRPr lang="it-IT" sz="2400" dirty="0">
              <a:latin typeface="Arial" charset="0"/>
            </a:endParaRPr>
          </a:p>
        </p:txBody>
      </p:sp>
    </p:spTree>
    <p:extLst>
      <p:ext uri="{BB962C8B-B14F-4D97-AF65-F5344CB8AC3E}">
        <p14:creationId xmlns:p14="http://schemas.microsoft.com/office/powerpoint/2010/main" val="3480626484"/>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La langue française et la Révolution</a:t>
            </a:r>
          </a:p>
        </p:txBody>
      </p:sp>
      <p:sp>
        <p:nvSpPr>
          <p:cNvPr id="3" name="Segnaposto contenuto 2"/>
          <p:cNvSpPr>
            <a:spLocks noGrp="1"/>
          </p:cNvSpPr>
          <p:nvPr>
            <p:ph idx="1"/>
          </p:nvPr>
        </p:nvSpPr>
        <p:spPr/>
        <p:txBody>
          <a:bodyPr>
            <a:normAutofit/>
          </a:bodyPr>
          <a:lstStyle/>
          <a:p>
            <a:pPr algn="just"/>
            <a:r>
              <a:rPr lang="fr-CA" sz="2400" dirty="0"/>
              <a:t>« </a:t>
            </a:r>
            <a:r>
              <a:rPr lang="fr-CA" sz="2400" dirty="0" err="1"/>
              <a:t>Eradiquer</a:t>
            </a:r>
            <a:r>
              <a:rPr lang="fr-CA" sz="2400" dirty="0"/>
              <a:t> » la diversité linguistique au profit d’un français unique propre à assurer la diffusion des idées révolutionnaires et à sortir les populations rurales de leur « bassesse » culturelle.</a:t>
            </a:r>
          </a:p>
          <a:p>
            <a:pPr algn="just"/>
            <a:endParaRPr lang="fr-CA" sz="2400" dirty="0"/>
          </a:p>
          <a:p>
            <a:pPr algn="just"/>
            <a:r>
              <a:rPr lang="fr-CA" sz="2400" b="1" dirty="0"/>
              <a:t>la France devrait être unifiée suivant le concept "un pays, une nation, une langue". </a:t>
            </a:r>
          </a:p>
          <a:p>
            <a:pPr algn="just"/>
            <a:endParaRPr lang="fr-CA" sz="2400" b="1" dirty="0"/>
          </a:p>
        </p:txBody>
      </p:sp>
    </p:spTree>
    <p:extLst>
      <p:ext uri="{BB962C8B-B14F-4D97-AF65-F5344CB8AC3E}">
        <p14:creationId xmlns:p14="http://schemas.microsoft.com/office/powerpoint/2010/main" val="637691633"/>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ChangeArrowheads="1"/>
          </p:cNvSpPr>
          <p:nvPr>
            <p:ph type="title" idx="4294967295"/>
          </p:nvPr>
        </p:nvSpPr>
        <p:spPr/>
        <p:txBody>
          <a:bodyPr>
            <a:normAutofit/>
          </a:bodyPr>
          <a:lstStyle/>
          <a:p>
            <a:r>
              <a:rPr lang="fr-FR" sz="2800" dirty="0">
                <a:latin typeface="Arial" charset="0"/>
              </a:rPr>
              <a:t>XVIII° siècle </a:t>
            </a:r>
            <a:r>
              <a:rPr lang="fr-FR" sz="2800" b="1" dirty="0">
                <a:latin typeface="Arial" charset="0"/>
              </a:rPr>
              <a:t>: Enquête de l</a:t>
            </a:r>
            <a:r>
              <a:rPr lang="ja-JP" altLang="fr-FR" sz="2800" b="1" dirty="0">
                <a:latin typeface="Arial" charset="0"/>
              </a:rPr>
              <a:t>’</a:t>
            </a:r>
            <a:r>
              <a:rPr lang="fr-FR" altLang="ja-JP" sz="2800" b="1" dirty="0">
                <a:latin typeface="Arial" charset="0"/>
              </a:rPr>
              <a:t>Abbé Grégoire</a:t>
            </a:r>
            <a:endParaRPr lang="fr-FR" sz="2800" b="1" dirty="0">
              <a:latin typeface="Arial" charset="0"/>
            </a:endParaRPr>
          </a:p>
        </p:txBody>
      </p:sp>
      <p:sp>
        <p:nvSpPr>
          <p:cNvPr id="73730" name="Rectangle 3"/>
          <p:cNvSpPr>
            <a:spLocks noGrp="1" noChangeArrowheads="1"/>
          </p:cNvSpPr>
          <p:nvPr>
            <p:ph type="body" idx="4294967295"/>
          </p:nvPr>
        </p:nvSpPr>
        <p:spPr/>
        <p:txBody>
          <a:bodyPr>
            <a:normAutofit/>
          </a:bodyPr>
          <a:lstStyle/>
          <a:p>
            <a:pPr algn="just" eaLnBrk="1" hangingPunct="1">
              <a:lnSpc>
                <a:spcPct val="90000"/>
              </a:lnSpc>
            </a:pPr>
            <a:r>
              <a:rPr lang="fr-FR" altLang="ja-JP" sz="2400" dirty="0">
                <a:latin typeface="Arial" charset="0"/>
              </a:rPr>
              <a:t>Son objectif : se rendre compte de l’étendue réelle des patois.</a:t>
            </a:r>
          </a:p>
          <a:p>
            <a:pPr algn="just" eaLnBrk="1" hangingPunct="1">
              <a:lnSpc>
                <a:spcPct val="90000"/>
              </a:lnSpc>
            </a:pPr>
            <a:r>
              <a:rPr lang="fr-FR" altLang="ja-JP" sz="2400" dirty="0">
                <a:latin typeface="Arial" charset="0"/>
              </a:rPr>
              <a:t>Le premier exemple d’une enquête sociolinguistique : un questionnaire en 43 </a:t>
            </a:r>
            <a:r>
              <a:rPr lang="fr-FR" altLang="ja-JP" sz="2400" dirty="0" smtClean="0">
                <a:latin typeface="Arial" charset="0"/>
              </a:rPr>
              <a:t>points</a:t>
            </a:r>
          </a:p>
          <a:p>
            <a:pPr algn="just" eaLnBrk="1" hangingPunct="1">
              <a:lnSpc>
                <a:spcPct val="90000"/>
              </a:lnSpc>
            </a:pPr>
            <a:endParaRPr lang="fr-FR" sz="2400" dirty="0">
              <a:latin typeface="Arial" charset="0"/>
            </a:endParaRPr>
          </a:p>
          <a:p>
            <a:pPr algn="just" eaLnBrk="1" hangingPunct="1">
              <a:lnSpc>
                <a:spcPct val="90000"/>
              </a:lnSpc>
            </a:pPr>
            <a:endParaRPr lang="fr-FR" sz="2400" dirty="0" smtClean="0">
              <a:latin typeface="Arial" charset="0"/>
            </a:endParaRPr>
          </a:p>
        </p:txBody>
      </p:sp>
    </p:spTree>
    <p:extLst>
      <p:ext uri="{BB962C8B-B14F-4D97-AF65-F5344CB8AC3E}">
        <p14:creationId xmlns:p14="http://schemas.microsoft.com/office/powerpoint/2010/main" val="82089506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la </a:t>
            </a:r>
            <a:r>
              <a:rPr lang="it-IT" sz="2800" dirty="0" err="1"/>
              <a:t>Journée</a:t>
            </a:r>
            <a:r>
              <a:rPr lang="it-IT" sz="2800" dirty="0"/>
              <a:t> </a:t>
            </a:r>
            <a:r>
              <a:rPr lang="it-IT" sz="2800" dirty="0" err="1"/>
              <a:t>internationale</a:t>
            </a:r>
            <a:r>
              <a:rPr lang="it-IT" sz="2800" dirty="0"/>
              <a:t> de la </a:t>
            </a:r>
            <a:r>
              <a:rPr lang="it-IT" sz="2800" dirty="0" err="1"/>
              <a:t>Francophonie</a:t>
            </a:r>
            <a:r>
              <a:rPr lang="it-IT" sz="2800" dirty="0"/>
              <a:t> </a:t>
            </a:r>
            <a:endParaRPr lang="fr-CA" sz="2800" dirty="0"/>
          </a:p>
        </p:txBody>
      </p:sp>
      <p:sp>
        <p:nvSpPr>
          <p:cNvPr id="3" name="Segnaposto contenuto 2"/>
          <p:cNvSpPr>
            <a:spLocks noGrp="1"/>
          </p:cNvSpPr>
          <p:nvPr>
            <p:ph idx="1"/>
          </p:nvPr>
        </p:nvSpPr>
        <p:spPr/>
        <p:txBody>
          <a:bodyPr>
            <a:normAutofit/>
          </a:bodyPr>
          <a:lstStyle/>
          <a:p>
            <a:r>
              <a:rPr lang="fr-CA" sz="2400" dirty="0" err="1" smtClean="0"/>
              <a:t>Ecoutons</a:t>
            </a:r>
            <a:endParaRPr lang="fr-CA" sz="2400" dirty="0" smtClean="0"/>
          </a:p>
          <a:p>
            <a:r>
              <a:rPr lang="fr-CA" sz="2400" dirty="0" smtClean="0">
                <a:hlinkClick r:id="rId2"/>
              </a:rPr>
              <a:t>https</a:t>
            </a:r>
            <a:r>
              <a:rPr lang="fr-CA" sz="2400" dirty="0">
                <a:hlinkClick r:id="rId2"/>
              </a:rPr>
              <a:t>://www.francophonie.org/ressources-</a:t>
            </a:r>
            <a:r>
              <a:rPr lang="fr-CA" sz="2400" dirty="0" smtClean="0">
                <a:hlinkClick r:id="rId2"/>
              </a:rPr>
              <a:t>1674</a:t>
            </a:r>
            <a:endParaRPr lang="fr-CA" sz="2400" dirty="0" smtClean="0"/>
          </a:p>
          <a:p>
            <a:pPr marL="0" indent="0">
              <a:buNone/>
            </a:pPr>
            <a:r>
              <a:rPr lang="fr-CA" sz="2400" dirty="0"/>
              <a:t> </a:t>
            </a:r>
          </a:p>
          <a:p>
            <a:r>
              <a:rPr lang="fr-CA" sz="2400" dirty="0"/>
              <a:t>La langue française dans le monde</a:t>
            </a:r>
          </a:p>
          <a:p>
            <a:endParaRPr lang="fr-CA" sz="2400" dirty="0"/>
          </a:p>
        </p:txBody>
      </p:sp>
    </p:spTree>
    <p:extLst>
      <p:ext uri="{BB962C8B-B14F-4D97-AF65-F5344CB8AC3E}">
        <p14:creationId xmlns:p14="http://schemas.microsoft.com/office/powerpoint/2010/main" val="184944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endParaRPr lang="fr-CA" sz="2800" dirty="0"/>
          </a:p>
        </p:txBody>
      </p:sp>
      <p:pic>
        <p:nvPicPr>
          <p:cNvPr id="4" name="Segnaposto contenuto 3" descr="Carte.jpg"/>
          <p:cNvPicPr>
            <a:picLocks noGrp="1" noChangeAspect="1"/>
          </p:cNvPicPr>
          <p:nvPr>
            <p:ph idx="1"/>
          </p:nvPr>
        </p:nvPicPr>
        <p:blipFill>
          <a:blip r:embed="rId2">
            <a:extLst>
              <a:ext uri="{28A0092B-C50C-407E-A947-70E740481C1C}">
                <a14:useLocalDpi xmlns:a14="http://schemas.microsoft.com/office/drawing/2010/main" val="0"/>
              </a:ext>
            </a:extLst>
          </a:blip>
          <a:srcRect l="-4632" r="-4632"/>
          <a:stretch>
            <a:fillRect/>
          </a:stretch>
        </p:blipFill>
        <p:spPr/>
      </p:pic>
    </p:spTree>
    <p:extLst>
      <p:ext uri="{BB962C8B-B14F-4D97-AF65-F5344CB8AC3E}">
        <p14:creationId xmlns:p14="http://schemas.microsoft.com/office/powerpoint/2010/main" val="1913246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150e </a:t>
            </a:r>
            <a:r>
              <a:rPr lang="it-IT" sz="2800" dirty="0" err="1"/>
              <a:t>anniversaire</a:t>
            </a:r>
            <a:r>
              <a:rPr lang="it-IT" sz="2800" dirty="0"/>
              <a:t> </a:t>
            </a:r>
            <a:r>
              <a:rPr lang="it-IT" sz="2800" dirty="0" smtClean="0"/>
              <a:t>de la </a:t>
            </a:r>
            <a:r>
              <a:rPr lang="it-IT" sz="2800" dirty="0" err="1"/>
              <a:t>Commune</a:t>
            </a:r>
            <a:r>
              <a:rPr lang="it-IT" sz="2800" dirty="0"/>
              <a:t> de Paris </a:t>
            </a:r>
            <a:r>
              <a:rPr lang="it-IT" sz="2800" dirty="0" smtClean="0"/>
              <a:t/>
            </a:r>
            <a:br>
              <a:rPr lang="it-IT" sz="2800" dirty="0" smtClean="0"/>
            </a:br>
            <a:r>
              <a:rPr lang="it-IT" sz="2800" dirty="0" smtClean="0"/>
              <a:t>18 </a:t>
            </a:r>
            <a:r>
              <a:rPr lang="it-IT" sz="2800" dirty="0" err="1" smtClean="0"/>
              <a:t>mars</a:t>
            </a:r>
            <a:r>
              <a:rPr lang="it-IT" sz="2800" dirty="0" smtClean="0"/>
              <a:t> 1871-18 </a:t>
            </a:r>
            <a:r>
              <a:rPr lang="it-IT" sz="2800" dirty="0" err="1" smtClean="0"/>
              <a:t>mars</a:t>
            </a:r>
            <a:r>
              <a:rPr lang="it-IT" sz="2800" dirty="0" smtClean="0"/>
              <a:t> 2021</a:t>
            </a:r>
            <a:endParaRPr lang="fr-CA" sz="2800" dirty="0"/>
          </a:p>
        </p:txBody>
      </p:sp>
      <p:sp>
        <p:nvSpPr>
          <p:cNvPr id="3" name="Segnaposto contenuto 2"/>
          <p:cNvSpPr>
            <a:spLocks noGrp="1"/>
          </p:cNvSpPr>
          <p:nvPr>
            <p:ph idx="1"/>
          </p:nvPr>
        </p:nvSpPr>
        <p:spPr/>
        <p:txBody>
          <a:bodyPr>
            <a:normAutofit/>
          </a:bodyPr>
          <a:lstStyle/>
          <a:p>
            <a:pPr algn="just"/>
            <a:r>
              <a:rPr lang="it-IT" sz="2400" dirty="0"/>
              <a:t>La </a:t>
            </a:r>
            <a:r>
              <a:rPr lang="it-IT" sz="2400" dirty="0" err="1"/>
              <a:t>Commune</a:t>
            </a:r>
            <a:r>
              <a:rPr lang="it-IT" sz="2400" dirty="0"/>
              <a:t> de Paris est le </a:t>
            </a:r>
            <a:r>
              <a:rPr lang="it-IT" sz="2400" dirty="0" err="1"/>
              <a:t>nom</a:t>
            </a:r>
            <a:r>
              <a:rPr lang="it-IT" sz="2400" dirty="0"/>
              <a:t> </a:t>
            </a:r>
            <a:r>
              <a:rPr lang="it-IT" sz="2400" dirty="0" err="1"/>
              <a:t>donné</a:t>
            </a:r>
            <a:r>
              <a:rPr lang="it-IT" sz="2400" dirty="0"/>
              <a:t> </a:t>
            </a:r>
            <a:r>
              <a:rPr lang="it-IT" sz="2400" dirty="0" err="1"/>
              <a:t>au</a:t>
            </a:r>
            <a:r>
              <a:rPr lang="it-IT" sz="2400" dirty="0"/>
              <a:t> </a:t>
            </a:r>
            <a:r>
              <a:rPr lang="it-IT" sz="2400" dirty="0" err="1"/>
              <a:t>mouvement</a:t>
            </a:r>
            <a:r>
              <a:rPr lang="it-IT" sz="2400" dirty="0"/>
              <a:t> </a:t>
            </a:r>
            <a:r>
              <a:rPr lang="it-IT" sz="2400" dirty="0" err="1"/>
              <a:t>révolutionnaire</a:t>
            </a:r>
            <a:r>
              <a:rPr lang="it-IT" sz="2400" dirty="0"/>
              <a:t> et </a:t>
            </a:r>
            <a:r>
              <a:rPr lang="it-IT" sz="2400" dirty="0" err="1"/>
              <a:t>au</a:t>
            </a:r>
            <a:r>
              <a:rPr lang="it-IT" sz="2400" dirty="0"/>
              <a:t> </a:t>
            </a:r>
            <a:r>
              <a:rPr lang="it-IT" sz="2400" dirty="0" err="1"/>
              <a:t>gouvernement</a:t>
            </a:r>
            <a:r>
              <a:rPr lang="it-IT" sz="2400" dirty="0"/>
              <a:t> </a:t>
            </a:r>
            <a:r>
              <a:rPr lang="it-IT" sz="2400" dirty="0" err="1"/>
              <a:t>insurrectionnel</a:t>
            </a:r>
            <a:r>
              <a:rPr lang="it-IT" sz="2400" dirty="0"/>
              <a:t> qui </a:t>
            </a:r>
            <a:r>
              <a:rPr lang="it-IT" sz="2400" dirty="0" err="1"/>
              <a:t>fut</a:t>
            </a:r>
            <a:r>
              <a:rPr lang="it-IT" sz="2400" dirty="0"/>
              <a:t> </a:t>
            </a:r>
            <a:r>
              <a:rPr lang="it-IT" sz="2400" dirty="0" err="1"/>
              <a:t>mis</a:t>
            </a:r>
            <a:r>
              <a:rPr lang="it-IT" sz="2400" dirty="0"/>
              <a:t> en </a:t>
            </a:r>
            <a:r>
              <a:rPr lang="it-IT" sz="2400" dirty="0" err="1"/>
              <a:t>place</a:t>
            </a:r>
            <a:r>
              <a:rPr lang="it-IT" sz="2400" dirty="0"/>
              <a:t> </a:t>
            </a:r>
            <a:r>
              <a:rPr lang="it-IT" sz="2400" dirty="0" err="1"/>
              <a:t>dans</a:t>
            </a:r>
            <a:r>
              <a:rPr lang="it-IT" sz="2400" dirty="0"/>
              <a:t> la capitale </a:t>
            </a:r>
            <a:r>
              <a:rPr lang="it-IT" sz="2400" dirty="0" err="1"/>
              <a:t>entre</a:t>
            </a:r>
            <a:r>
              <a:rPr lang="it-IT" sz="2400" dirty="0"/>
              <a:t> le 18 </a:t>
            </a:r>
            <a:r>
              <a:rPr lang="it-IT" sz="2400" dirty="0" err="1"/>
              <a:t>mars</a:t>
            </a:r>
            <a:r>
              <a:rPr lang="it-IT" sz="2400" dirty="0"/>
              <a:t> et le 28 mai 1871</a:t>
            </a:r>
            <a:r>
              <a:rPr lang="it-IT" sz="2400" dirty="0" smtClean="0"/>
              <a:t>.</a:t>
            </a:r>
          </a:p>
          <a:p>
            <a:pPr algn="just"/>
            <a:endParaRPr lang="it-IT" sz="2400" dirty="0"/>
          </a:p>
          <a:p>
            <a:pPr algn="just"/>
            <a:r>
              <a:rPr lang="it-IT" sz="2400" i="1" dirty="0"/>
              <a:t>JDD</a:t>
            </a:r>
            <a:r>
              <a:rPr lang="it-IT" sz="2400" dirty="0"/>
              <a:t> 11 </a:t>
            </a:r>
            <a:r>
              <a:rPr lang="it-IT" sz="2400" dirty="0" err="1"/>
              <a:t>mars</a:t>
            </a:r>
            <a:r>
              <a:rPr lang="it-IT" sz="2400" dirty="0"/>
              <a:t> 2021</a:t>
            </a:r>
            <a:endParaRPr lang="fr-CA" sz="2400" dirty="0"/>
          </a:p>
          <a:p>
            <a:pPr algn="just"/>
            <a:endParaRPr lang="it-IT" sz="2400" dirty="0"/>
          </a:p>
        </p:txBody>
      </p:sp>
    </p:spTree>
    <p:extLst>
      <p:ext uri="{BB962C8B-B14F-4D97-AF65-F5344CB8AC3E}">
        <p14:creationId xmlns:p14="http://schemas.microsoft.com/office/powerpoint/2010/main" val="2002155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150e </a:t>
            </a:r>
            <a:r>
              <a:rPr lang="it-IT" sz="2800" dirty="0" err="1"/>
              <a:t>anniversaire</a:t>
            </a:r>
            <a:r>
              <a:rPr lang="it-IT" sz="2800" dirty="0"/>
              <a:t> de la </a:t>
            </a:r>
            <a:r>
              <a:rPr lang="it-IT" sz="2800" dirty="0" err="1"/>
              <a:t>Commune</a:t>
            </a:r>
            <a:r>
              <a:rPr lang="it-IT" sz="2800" dirty="0"/>
              <a:t> de Paris </a:t>
            </a:r>
            <a:br>
              <a:rPr lang="it-IT" sz="2800" dirty="0"/>
            </a:br>
            <a:r>
              <a:rPr lang="it-IT" sz="2800" dirty="0"/>
              <a:t>18 </a:t>
            </a:r>
            <a:r>
              <a:rPr lang="it-IT" sz="2800" dirty="0" err="1"/>
              <a:t>mars</a:t>
            </a:r>
            <a:r>
              <a:rPr lang="it-IT" sz="2800" dirty="0"/>
              <a:t> 1871-18 </a:t>
            </a:r>
            <a:r>
              <a:rPr lang="it-IT" sz="2800" dirty="0" err="1"/>
              <a:t>mars</a:t>
            </a:r>
            <a:r>
              <a:rPr lang="it-IT" sz="2800" dirty="0"/>
              <a:t> 2021</a:t>
            </a:r>
            <a:endParaRPr lang="fr-CA" sz="2800" dirty="0"/>
          </a:p>
        </p:txBody>
      </p:sp>
      <p:sp>
        <p:nvSpPr>
          <p:cNvPr id="3" name="Segnaposto contenuto 2"/>
          <p:cNvSpPr>
            <a:spLocks noGrp="1"/>
          </p:cNvSpPr>
          <p:nvPr>
            <p:ph idx="1"/>
          </p:nvPr>
        </p:nvSpPr>
        <p:spPr/>
        <p:txBody>
          <a:bodyPr>
            <a:normAutofit/>
          </a:bodyPr>
          <a:lstStyle/>
          <a:p>
            <a:pPr algn="just"/>
            <a:r>
              <a:rPr lang="it-IT" sz="2400" dirty="0" err="1"/>
              <a:t>Cette</a:t>
            </a:r>
            <a:r>
              <a:rPr lang="it-IT" sz="2400" dirty="0"/>
              <a:t> </a:t>
            </a:r>
            <a:r>
              <a:rPr lang="it-IT" sz="2400" dirty="0" err="1"/>
              <a:t>révolte</a:t>
            </a:r>
            <a:r>
              <a:rPr lang="it-IT" sz="2400" dirty="0"/>
              <a:t> est la </a:t>
            </a:r>
            <a:r>
              <a:rPr lang="it-IT" sz="2400" dirty="0" err="1"/>
              <a:t>conséquence</a:t>
            </a:r>
            <a:r>
              <a:rPr lang="it-IT" sz="2400" dirty="0"/>
              <a:t> </a:t>
            </a:r>
            <a:r>
              <a:rPr lang="it-IT" sz="2400" dirty="0" err="1"/>
              <a:t>directe</a:t>
            </a:r>
            <a:r>
              <a:rPr lang="it-IT" sz="2400" dirty="0"/>
              <a:t> de la guerre de 1870-1871 </a:t>
            </a:r>
            <a:r>
              <a:rPr lang="it-IT" sz="2400" dirty="0" err="1"/>
              <a:t>entre</a:t>
            </a:r>
            <a:r>
              <a:rPr lang="it-IT" sz="2400" dirty="0"/>
              <a:t> la France et la </a:t>
            </a:r>
            <a:r>
              <a:rPr lang="it-IT" sz="2400" dirty="0" err="1"/>
              <a:t>Prusse</a:t>
            </a:r>
            <a:r>
              <a:rPr lang="it-IT" sz="2400" dirty="0"/>
              <a:t>. </a:t>
            </a:r>
            <a:endParaRPr lang="it-IT" sz="2400" dirty="0" smtClean="0"/>
          </a:p>
          <a:p>
            <a:pPr algn="just"/>
            <a:r>
              <a:rPr lang="it-IT" sz="2400" dirty="0" smtClean="0"/>
              <a:t>En </a:t>
            </a:r>
            <a:r>
              <a:rPr lang="it-IT" sz="2400" dirty="0" err="1"/>
              <a:t>septembre</a:t>
            </a:r>
            <a:r>
              <a:rPr lang="it-IT" sz="2400" dirty="0"/>
              <a:t> 1870, la France est en </a:t>
            </a:r>
            <a:r>
              <a:rPr lang="it-IT" sz="2400" dirty="0" err="1"/>
              <a:t>déroute</a:t>
            </a:r>
            <a:r>
              <a:rPr lang="it-IT" sz="2400" dirty="0"/>
              <a:t>, </a:t>
            </a:r>
            <a:r>
              <a:rPr lang="it-IT" sz="2400" dirty="0" err="1"/>
              <a:t>Napoléon</a:t>
            </a:r>
            <a:r>
              <a:rPr lang="it-IT" sz="2400" dirty="0"/>
              <a:t> III </a:t>
            </a:r>
            <a:r>
              <a:rPr lang="it-IT" sz="2400" dirty="0" err="1"/>
              <a:t>abdique</a:t>
            </a:r>
            <a:r>
              <a:rPr lang="it-IT" sz="2400" dirty="0"/>
              <a:t> </a:t>
            </a:r>
            <a:r>
              <a:rPr lang="it-IT" sz="2400" dirty="0" err="1"/>
              <a:t>au</a:t>
            </a:r>
            <a:r>
              <a:rPr lang="it-IT" sz="2400" dirty="0"/>
              <a:t> profit de la </a:t>
            </a:r>
            <a:r>
              <a:rPr lang="it-IT" sz="2400" dirty="0" err="1"/>
              <a:t>IIIe</a:t>
            </a:r>
            <a:r>
              <a:rPr lang="it-IT" sz="2400" dirty="0"/>
              <a:t> </a:t>
            </a:r>
            <a:r>
              <a:rPr lang="it-IT" sz="2400" dirty="0" err="1"/>
              <a:t>République</a:t>
            </a:r>
            <a:r>
              <a:rPr lang="it-IT" sz="2400" dirty="0"/>
              <a:t> et Paris est </a:t>
            </a:r>
            <a:r>
              <a:rPr lang="it-IT" sz="2400" dirty="0" err="1"/>
              <a:t>assiégée</a:t>
            </a:r>
            <a:r>
              <a:rPr lang="it-IT" sz="2400" dirty="0"/>
              <a:t> par </a:t>
            </a:r>
            <a:r>
              <a:rPr lang="it-IT" sz="2400" dirty="0" err="1"/>
              <a:t>les</a:t>
            </a:r>
            <a:r>
              <a:rPr lang="it-IT" sz="2400" dirty="0"/>
              <a:t> </a:t>
            </a:r>
            <a:r>
              <a:rPr lang="it-IT" sz="2400" dirty="0" err="1"/>
              <a:t>troupes</a:t>
            </a:r>
            <a:r>
              <a:rPr lang="it-IT" sz="2400" dirty="0"/>
              <a:t> </a:t>
            </a:r>
            <a:r>
              <a:rPr lang="it-IT" sz="2400" dirty="0" err="1"/>
              <a:t>ennemies</a:t>
            </a:r>
            <a:r>
              <a:rPr lang="it-IT" sz="2400" dirty="0"/>
              <a:t>. </a:t>
            </a:r>
            <a:r>
              <a:rPr lang="it-IT" sz="2400" dirty="0" err="1"/>
              <a:t>Sous</a:t>
            </a:r>
            <a:r>
              <a:rPr lang="it-IT" sz="2400" dirty="0"/>
              <a:t> l'</a:t>
            </a:r>
            <a:r>
              <a:rPr lang="it-IT" sz="2400" dirty="0" err="1"/>
              <a:t>effet</a:t>
            </a:r>
            <a:r>
              <a:rPr lang="it-IT" sz="2400" dirty="0"/>
              <a:t> </a:t>
            </a:r>
            <a:r>
              <a:rPr lang="it-IT" sz="2400" dirty="0" err="1"/>
              <a:t>du</a:t>
            </a:r>
            <a:r>
              <a:rPr lang="it-IT" sz="2400" dirty="0"/>
              <a:t> </a:t>
            </a:r>
            <a:r>
              <a:rPr lang="it-IT" sz="2400" dirty="0" err="1"/>
              <a:t>blocus</a:t>
            </a:r>
            <a:r>
              <a:rPr lang="it-IT" sz="2400" dirty="0"/>
              <a:t>, </a:t>
            </a:r>
            <a:r>
              <a:rPr lang="it-IT" sz="2400" dirty="0" err="1"/>
              <a:t>les</a:t>
            </a:r>
            <a:r>
              <a:rPr lang="it-IT" sz="2400" dirty="0"/>
              <a:t> </a:t>
            </a:r>
            <a:r>
              <a:rPr lang="it-IT" sz="2400" dirty="0" err="1"/>
              <a:t>Parisiens</a:t>
            </a:r>
            <a:r>
              <a:rPr lang="it-IT" sz="2400" dirty="0"/>
              <a:t> </a:t>
            </a:r>
            <a:r>
              <a:rPr lang="it-IT" sz="2400" dirty="0" err="1"/>
              <a:t>meurent</a:t>
            </a:r>
            <a:r>
              <a:rPr lang="it-IT" sz="2400" dirty="0"/>
              <a:t> de </a:t>
            </a:r>
            <a:r>
              <a:rPr lang="it-IT" sz="2400" dirty="0" err="1"/>
              <a:t>faim</a:t>
            </a:r>
            <a:r>
              <a:rPr lang="it-IT" sz="2400" dirty="0"/>
              <a:t> à </a:t>
            </a:r>
            <a:r>
              <a:rPr lang="it-IT" sz="2400" dirty="0" err="1"/>
              <a:t>tel</a:t>
            </a:r>
            <a:r>
              <a:rPr lang="it-IT" sz="2400" dirty="0"/>
              <a:t> </a:t>
            </a:r>
            <a:r>
              <a:rPr lang="it-IT" sz="2400" dirty="0" err="1"/>
              <a:t>point</a:t>
            </a:r>
            <a:r>
              <a:rPr lang="it-IT" sz="2400" dirty="0"/>
              <a:t> </a:t>
            </a:r>
            <a:r>
              <a:rPr lang="it-IT" sz="2400" dirty="0" err="1"/>
              <a:t>qu'une</a:t>
            </a:r>
            <a:r>
              <a:rPr lang="it-IT" sz="2400" dirty="0"/>
              <a:t> </a:t>
            </a:r>
            <a:r>
              <a:rPr lang="it-IT" sz="2400" dirty="0" err="1"/>
              <a:t>partie</a:t>
            </a:r>
            <a:r>
              <a:rPr lang="it-IT" sz="2400" dirty="0"/>
              <a:t> </a:t>
            </a:r>
            <a:r>
              <a:rPr lang="it-IT" sz="2400" dirty="0" err="1"/>
              <a:t>des</a:t>
            </a:r>
            <a:r>
              <a:rPr lang="it-IT" sz="2400" dirty="0"/>
              <a:t> </a:t>
            </a:r>
            <a:r>
              <a:rPr lang="it-IT" sz="2400" dirty="0" err="1"/>
              <a:t>animaux</a:t>
            </a:r>
            <a:r>
              <a:rPr lang="it-IT" sz="2400" dirty="0"/>
              <a:t> </a:t>
            </a:r>
            <a:r>
              <a:rPr lang="it-IT" sz="2400" dirty="0" err="1"/>
              <a:t>du</a:t>
            </a:r>
            <a:r>
              <a:rPr lang="it-IT" sz="2400" dirty="0"/>
              <a:t> zoo de </a:t>
            </a:r>
            <a:r>
              <a:rPr lang="it-IT" sz="2400" dirty="0" err="1"/>
              <a:t>Vincennes</a:t>
            </a:r>
            <a:r>
              <a:rPr lang="it-IT" sz="2400" dirty="0"/>
              <a:t> </a:t>
            </a:r>
            <a:r>
              <a:rPr lang="it-IT" sz="2400" dirty="0" err="1"/>
              <a:t>sont</a:t>
            </a:r>
            <a:r>
              <a:rPr lang="it-IT" sz="2400" dirty="0"/>
              <a:t> </a:t>
            </a:r>
            <a:r>
              <a:rPr lang="it-IT" sz="2400" dirty="0" err="1"/>
              <a:t>mangés</a:t>
            </a:r>
            <a:r>
              <a:rPr lang="it-IT" sz="2400" dirty="0"/>
              <a:t>. Mais la capitale </a:t>
            </a:r>
            <a:r>
              <a:rPr lang="it-IT" sz="2400" dirty="0" err="1"/>
              <a:t>résiste</a:t>
            </a:r>
            <a:r>
              <a:rPr lang="it-IT" sz="2400" dirty="0"/>
              <a:t> </a:t>
            </a:r>
            <a:r>
              <a:rPr lang="it-IT" sz="2400" dirty="0" err="1"/>
              <a:t>aux</a:t>
            </a:r>
            <a:r>
              <a:rPr lang="it-IT" sz="2400" dirty="0"/>
              <a:t> </a:t>
            </a:r>
            <a:r>
              <a:rPr lang="it-IT" sz="2400" dirty="0" err="1"/>
              <a:t>Prussiens</a:t>
            </a:r>
            <a:r>
              <a:rPr lang="it-IT" sz="2400" dirty="0"/>
              <a:t> et le </a:t>
            </a:r>
            <a:r>
              <a:rPr lang="it-IT" sz="2400" dirty="0" err="1"/>
              <a:t>siège</a:t>
            </a:r>
            <a:r>
              <a:rPr lang="it-IT" sz="2400" dirty="0"/>
              <a:t> n'est </a:t>
            </a:r>
            <a:r>
              <a:rPr lang="it-IT" sz="2400" dirty="0" err="1"/>
              <a:t>pas</a:t>
            </a:r>
            <a:r>
              <a:rPr lang="it-IT" sz="2400" dirty="0"/>
              <a:t> </a:t>
            </a:r>
            <a:r>
              <a:rPr lang="it-IT" sz="2400" dirty="0" err="1"/>
              <a:t>rompu</a:t>
            </a:r>
            <a:r>
              <a:rPr lang="it-IT" sz="2400" dirty="0"/>
              <a:t>. </a:t>
            </a:r>
            <a:r>
              <a:rPr lang="it-IT" sz="2400" dirty="0" err="1"/>
              <a:t>Alors</a:t>
            </a:r>
            <a:r>
              <a:rPr lang="it-IT" sz="2400" dirty="0"/>
              <a:t>, </a:t>
            </a:r>
            <a:r>
              <a:rPr lang="it-IT" sz="2400" dirty="0" err="1"/>
              <a:t>quand</a:t>
            </a:r>
            <a:r>
              <a:rPr lang="it-IT" sz="2400" dirty="0"/>
              <a:t> le </a:t>
            </a:r>
            <a:r>
              <a:rPr lang="it-IT" sz="2400" dirty="0" err="1"/>
              <a:t>pouvoir</a:t>
            </a:r>
            <a:r>
              <a:rPr lang="it-IT" sz="2400" dirty="0"/>
              <a:t> </a:t>
            </a:r>
            <a:r>
              <a:rPr lang="it-IT" sz="2400" dirty="0" err="1"/>
              <a:t>républicain</a:t>
            </a:r>
            <a:r>
              <a:rPr lang="it-IT" sz="2400" dirty="0"/>
              <a:t> </a:t>
            </a:r>
            <a:r>
              <a:rPr lang="it-IT" sz="2400" dirty="0" err="1"/>
              <a:t>décide</a:t>
            </a:r>
            <a:r>
              <a:rPr lang="it-IT" sz="2400" dirty="0"/>
              <a:t> de </a:t>
            </a:r>
            <a:r>
              <a:rPr lang="it-IT" sz="2400" dirty="0" err="1"/>
              <a:t>capituler</a:t>
            </a:r>
            <a:r>
              <a:rPr lang="it-IT" sz="2400" dirty="0"/>
              <a:t>, </a:t>
            </a:r>
            <a:r>
              <a:rPr lang="it-IT" sz="2400" dirty="0" err="1"/>
              <a:t>les</a:t>
            </a:r>
            <a:r>
              <a:rPr lang="it-IT" sz="2400" dirty="0"/>
              <a:t> </a:t>
            </a:r>
            <a:r>
              <a:rPr lang="it-IT" sz="2400" dirty="0" err="1"/>
              <a:t>Parisiens</a:t>
            </a:r>
            <a:r>
              <a:rPr lang="it-IT" sz="2400" dirty="0"/>
              <a:t> </a:t>
            </a:r>
            <a:r>
              <a:rPr lang="it-IT" sz="2400" dirty="0" err="1"/>
              <a:t>refusent</a:t>
            </a:r>
            <a:r>
              <a:rPr lang="it-IT" sz="2400" dirty="0"/>
              <a:t> de se </a:t>
            </a:r>
            <a:r>
              <a:rPr lang="it-IT" sz="2400" dirty="0" err="1"/>
              <a:t>rendre</a:t>
            </a:r>
            <a:r>
              <a:rPr lang="it-IT" sz="2400" dirty="0" smtClean="0"/>
              <a:t>.</a:t>
            </a:r>
          </a:p>
          <a:p>
            <a:pPr algn="just"/>
            <a:r>
              <a:rPr lang="it-IT" sz="2400" i="1" dirty="0" smtClean="0"/>
              <a:t>JDD</a:t>
            </a:r>
            <a:r>
              <a:rPr lang="it-IT" sz="2400" dirty="0" smtClean="0"/>
              <a:t> 11 </a:t>
            </a:r>
            <a:r>
              <a:rPr lang="it-IT" sz="2400" dirty="0" err="1" smtClean="0"/>
              <a:t>mars</a:t>
            </a:r>
            <a:r>
              <a:rPr lang="it-IT" sz="2400" dirty="0" smtClean="0"/>
              <a:t> 2021</a:t>
            </a:r>
            <a:endParaRPr lang="fr-CA" sz="2400" dirty="0"/>
          </a:p>
        </p:txBody>
      </p:sp>
    </p:spTree>
    <p:extLst>
      <p:ext uri="{BB962C8B-B14F-4D97-AF65-F5344CB8AC3E}">
        <p14:creationId xmlns:p14="http://schemas.microsoft.com/office/powerpoint/2010/main" val="1056043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150e </a:t>
            </a:r>
            <a:r>
              <a:rPr lang="it-IT" sz="2800" dirty="0" err="1"/>
              <a:t>anniversaire</a:t>
            </a:r>
            <a:r>
              <a:rPr lang="it-IT" sz="2800" dirty="0"/>
              <a:t> de la </a:t>
            </a:r>
            <a:r>
              <a:rPr lang="it-IT" sz="2800" dirty="0" err="1"/>
              <a:t>Commune</a:t>
            </a:r>
            <a:r>
              <a:rPr lang="it-IT" sz="2800" dirty="0"/>
              <a:t> de Paris </a:t>
            </a:r>
            <a:br>
              <a:rPr lang="it-IT" sz="2800" dirty="0"/>
            </a:br>
            <a:r>
              <a:rPr lang="it-IT" sz="2800" dirty="0"/>
              <a:t>18 </a:t>
            </a:r>
            <a:r>
              <a:rPr lang="it-IT" sz="2800" dirty="0" err="1"/>
              <a:t>mars</a:t>
            </a:r>
            <a:r>
              <a:rPr lang="it-IT" sz="2800" dirty="0"/>
              <a:t> 1871-18 </a:t>
            </a:r>
            <a:r>
              <a:rPr lang="it-IT" sz="2800" dirty="0" err="1"/>
              <a:t>mars</a:t>
            </a:r>
            <a:r>
              <a:rPr lang="it-IT" sz="2800" dirty="0"/>
              <a:t> 2021</a:t>
            </a:r>
            <a:endParaRPr lang="fr-CA" sz="2800" dirty="0"/>
          </a:p>
        </p:txBody>
      </p:sp>
      <p:sp>
        <p:nvSpPr>
          <p:cNvPr id="3" name="Segnaposto contenuto 2"/>
          <p:cNvSpPr>
            <a:spLocks noGrp="1"/>
          </p:cNvSpPr>
          <p:nvPr>
            <p:ph idx="1"/>
          </p:nvPr>
        </p:nvSpPr>
        <p:spPr/>
        <p:txBody>
          <a:bodyPr>
            <a:normAutofit/>
          </a:bodyPr>
          <a:lstStyle/>
          <a:p>
            <a:r>
              <a:rPr lang="it-IT" sz="2400" b="1" dirty="0"/>
              <a:t>Une "</a:t>
            </a:r>
            <a:r>
              <a:rPr lang="it-IT" sz="2400" b="1" dirty="0" err="1"/>
              <a:t>semaine</a:t>
            </a:r>
            <a:r>
              <a:rPr lang="it-IT" sz="2400" b="1" dirty="0"/>
              <a:t> </a:t>
            </a:r>
            <a:r>
              <a:rPr lang="it-IT" sz="2400" b="1" dirty="0" err="1"/>
              <a:t>sanglante</a:t>
            </a:r>
            <a:r>
              <a:rPr lang="it-IT" sz="2400" b="1" dirty="0"/>
              <a:t>" qui a </a:t>
            </a:r>
            <a:r>
              <a:rPr lang="it-IT" sz="2400" b="1" dirty="0" err="1"/>
              <a:t>marqué</a:t>
            </a:r>
            <a:r>
              <a:rPr lang="it-IT" sz="2400" b="1" dirty="0"/>
              <a:t> </a:t>
            </a:r>
            <a:r>
              <a:rPr lang="it-IT" sz="2400" b="1" dirty="0" err="1"/>
              <a:t>les</a:t>
            </a:r>
            <a:r>
              <a:rPr lang="it-IT" sz="2400" b="1" dirty="0"/>
              <a:t> </a:t>
            </a:r>
            <a:r>
              <a:rPr lang="it-IT" sz="2400" b="1" dirty="0" err="1"/>
              <a:t>esprits</a:t>
            </a:r>
            <a:endParaRPr lang="it-IT" sz="2400" b="1" dirty="0"/>
          </a:p>
          <a:p>
            <a:pPr algn="just"/>
            <a:r>
              <a:rPr lang="it-IT" sz="2400" dirty="0"/>
              <a:t>Une </a:t>
            </a:r>
            <a:r>
              <a:rPr lang="it-IT" sz="2400" dirty="0" err="1"/>
              <a:t>partie</a:t>
            </a:r>
            <a:r>
              <a:rPr lang="it-IT" sz="2400" dirty="0"/>
              <a:t> d'</a:t>
            </a:r>
            <a:r>
              <a:rPr lang="it-IT" sz="2400" dirty="0" err="1"/>
              <a:t>entre</a:t>
            </a:r>
            <a:r>
              <a:rPr lang="it-IT" sz="2400" dirty="0"/>
              <a:t> </a:t>
            </a:r>
            <a:r>
              <a:rPr lang="it-IT" sz="2400" dirty="0" err="1"/>
              <a:t>eux</a:t>
            </a:r>
            <a:r>
              <a:rPr lang="it-IT" sz="2400" dirty="0"/>
              <a:t>, </a:t>
            </a:r>
            <a:r>
              <a:rPr lang="it-IT" sz="2400" dirty="0" err="1"/>
              <a:t>emmenés</a:t>
            </a:r>
            <a:r>
              <a:rPr lang="it-IT" sz="2400" dirty="0"/>
              <a:t> par la </a:t>
            </a:r>
            <a:r>
              <a:rPr lang="it-IT" sz="2400" dirty="0" err="1"/>
              <a:t>Garde</a:t>
            </a:r>
            <a:r>
              <a:rPr lang="it-IT" sz="2400" dirty="0"/>
              <a:t> </a:t>
            </a:r>
            <a:r>
              <a:rPr lang="it-IT" sz="2400" dirty="0" err="1"/>
              <a:t>nationale</a:t>
            </a:r>
            <a:r>
              <a:rPr lang="it-IT" sz="2400" dirty="0"/>
              <a:t>, </a:t>
            </a:r>
            <a:r>
              <a:rPr lang="it-IT" sz="2400" dirty="0" err="1"/>
              <a:t>prend</a:t>
            </a:r>
            <a:r>
              <a:rPr lang="it-IT" sz="2400" dirty="0"/>
              <a:t> </a:t>
            </a:r>
            <a:r>
              <a:rPr lang="it-IT" sz="2400" dirty="0" err="1"/>
              <a:t>les</a:t>
            </a:r>
            <a:r>
              <a:rPr lang="it-IT" sz="2400" dirty="0"/>
              <a:t> </a:t>
            </a:r>
            <a:r>
              <a:rPr lang="it-IT" sz="2400" dirty="0" err="1"/>
              <a:t>armes</a:t>
            </a:r>
            <a:r>
              <a:rPr lang="it-IT" sz="2400" dirty="0"/>
              <a:t> et </a:t>
            </a:r>
            <a:r>
              <a:rPr lang="it-IT" sz="2400" dirty="0" err="1"/>
              <a:t>combat</a:t>
            </a:r>
            <a:r>
              <a:rPr lang="it-IT" sz="2400" dirty="0"/>
              <a:t> à la fois </a:t>
            </a:r>
            <a:r>
              <a:rPr lang="it-IT" sz="2400" dirty="0" err="1"/>
              <a:t>les</a:t>
            </a:r>
            <a:r>
              <a:rPr lang="it-IT" sz="2400" dirty="0"/>
              <a:t> </a:t>
            </a:r>
            <a:r>
              <a:rPr lang="it-IT" sz="2400" dirty="0" err="1"/>
              <a:t>Prussiens</a:t>
            </a:r>
            <a:r>
              <a:rPr lang="it-IT" sz="2400" dirty="0"/>
              <a:t> - qui </a:t>
            </a:r>
            <a:r>
              <a:rPr lang="it-IT" sz="2400" dirty="0" err="1"/>
              <a:t>défilent</a:t>
            </a:r>
            <a:r>
              <a:rPr lang="it-IT" sz="2400" dirty="0"/>
              <a:t> </a:t>
            </a:r>
            <a:r>
              <a:rPr lang="it-IT" sz="2400" dirty="0" err="1"/>
              <a:t>dans</a:t>
            </a:r>
            <a:r>
              <a:rPr lang="it-IT" sz="2400" dirty="0"/>
              <a:t> la capitale le 1er </a:t>
            </a:r>
            <a:r>
              <a:rPr lang="it-IT" sz="2400" dirty="0" err="1"/>
              <a:t>mars</a:t>
            </a:r>
            <a:r>
              <a:rPr lang="it-IT" sz="2400" dirty="0"/>
              <a:t> - et le </a:t>
            </a:r>
            <a:r>
              <a:rPr lang="it-IT" sz="2400" dirty="0" err="1"/>
              <a:t>pouvoir</a:t>
            </a:r>
            <a:r>
              <a:rPr lang="it-IT" sz="2400" dirty="0"/>
              <a:t>. Le 18 </a:t>
            </a:r>
            <a:r>
              <a:rPr lang="it-IT" sz="2400" dirty="0" err="1"/>
              <a:t>mars</a:t>
            </a:r>
            <a:r>
              <a:rPr lang="it-IT" sz="2400" dirty="0"/>
              <a:t> 1871, le chef </a:t>
            </a:r>
            <a:r>
              <a:rPr lang="it-IT" sz="2400" dirty="0" err="1"/>
              <a:t>du</a:t>
            </a:r>
            <a:r>
              <a:rPr lang="it-IT" sz="2400" dirty="0"/>
              <a:t> </a:t>
            </a:r>
            <a:r>
              <a:rPr lang="it-IT" sz="2400" dirty="0" err="1"/>
              <a:t>gouvernement</a:t>
            </a:r>
            <a:r>
              <a:rPr lang="it-IT" sz="2400" dirty="0"/>
              <a:t> </a:t>
            </a:r>
            <a:r>
              <a:rPr lang="it-IT" sz="2400" dirty="0" err="1"/>
              <a:t>provisoire</a:t>
            </a:r>
            <a:r>
              <a:rPr lang="it-IT" sz="2400" dirty="0"/>
              <a:t>, </a:t>
            </a:r>
            <a:r>
              <a:rPr lang="it-IT" sz="2400" dirty="0" err="1"/>
              <a:t>Adolphe</a:t>
            </a:r>
            <a:r>
              <a:rPr lang="it-IT" sz="2400" dirty="0"/>
              <a:t> </a:t>
            </a:r>
            <a:r>
              <a:rPr lang="it-IT" sz="2400" dirty="0" err="1"/>
              <a:t>Thiers</a:t>
            </a:r>
            <a:r>
              <a:rPr lang="it-IT" sz="2400" dirty="0"/>
              <a:t>, </a:t>
            </a:r>
            <a:r>
              <a:rPr lang="it-IT" sz="2400" dirty="0" err="1"/>
              <a:t>fait</a:t>
            </a:r>
            <a:r>
              <a:rPr lang="it-IT" sz="2400" dirty="0"/>
              <a:t> </a:t>
            </a:r>
            <a:r>
              <a:rPr lang="it-IT" sz="2400" dirty="0" err="1"/>
              <a:t>arrêter</a:t>
            </a:r>
            <a:r>
              <a:rPr lang="it-IT" sz="2400" dirty="0"/>
              <a:t> Auguste </a:t>
            </a:r>
            <a:r>
              <a:rPr lang="it-IT" sz="2400" dirty="0" err="1"/>
              <a:t>Blanqui</a:t>
            </a:r>
            <a:r>
              <a:rPr lang="it-IT" sz="2400" dirty="0"/>
              <a:t>, l'un </a:t>
            </a:r>
            <a:r>
              <a:rPr lang="it-IT" sz="2400" dirty="0" err="1"/>
              <a:t>des</a:t>
            </a:r>
            <a:r>
              <a:rPr lang="it-IT" sz="2400" dirty="0"/>
              <a:t> </a:t>
            </a:r>
            <a:r>
              <a:rPr lang="it-IT" sz="2400" dirty="0" err="1"/>
              <a:t>leaders</a:t>
            </a:r>
            <a:r>
              <a:rPr lang="it-IT" sz="2400" dirty="0"/>
              <a:t> </a:t>
            </a:r>
            <a:r>
              <a:rPr lang="it-IT" sz="2400" dirty="0" err="1"/>
              <a:t>du</a:t>
            </a:r>
            <a:r>
              <a:rPr lang="it-IT" sz="2400" dirty="0"/>
              <a:t> </a:t>
            </a:r>
            <a:r>
              <a:rPr lang="it-IT" sz="2400" dirty="0" err="1"/>
              <a:t>mouvement</a:t>
            </a:r>
            <a:r>
              <a:rPr lang="it-IT" sz="2400" dirty="0"/>
              <a:t>, et </a:t>
            </a:r>
            <a:r>
              <a:rPr lang="it-IT" sz="2400" dirty="0" err="1"/>
              <a:t>envoie</a:t>
            </a:r>
            <a:r>
              <a:rPr lang="it-IT" sz="2400" dirty="0"/>
              <a:t> </a:t>
            </a:r>
            <a:r>
              <a:rPr lang="it-IT" sz="2400" dirty="0" err="1"/>
              <a:t>des</a:t>
            </a:r>
            <a:r>
              <a:rPr lang="it-IT" sz="2400" dirty="0"/>
              <a:t> </a:t>
            </a:r>
            <a:r>
              <a:rPr lang="it-IT" sz="2400" dirty="0" err="1"/>
              <a:t>troupes</a:t>
            </a:r>
            <a:r>
              <a:rPr lang="it-IT" sz="2400" dirty="0"/>
              <a:t> pour </a:t>
            </a:r>
            <a:r>
              <a:rPr lang="it-IT" sz="2400" dirty="0" err="1"/>
              <a:t>désarmer</a:t>
            </a:r>
            <a:r>
              <a:rPr lang="it-IT" sz="2400" dirty="0"/>
              <a:t> la </a:t>
            </a:r>
            <a:r>
              <a:rPr lang="it-IT" sz="2400" dirty="0" err="1"/>
              <a:t>Garde</a:t>
            </a:r>
            <a:r>
              <a:rPr lang="it-IT" sz="2400" dirty="0"/>
              <a:t> </a:t>
            </a:r>
            <a:r>
              <a:rPr lang="it-IT" sz="2400" dirty="0" err="1"/>
              <a:t>nationale</a:t>
            </a:r>
            <a:r>
              <a:rPr lang="it-IT" sz="2400" dirty="0"/>
              <a:t>. Mais </a:t>
            </a:r>
            <a:r>
              <a:rPr lang="it-IT" sz="2400" dirty="0" err="1"/>
              <a:t>celles</a:t>
            </a:r>
            <a:r>
              <a:rPr lang="it-IT" sz="2400" dirty="0"/>
              <a:t>-ci </a:t>
            </a:r>
            <a:r>
              <a:rPr lang="it-IT" sz="2400" dirty="0" err="1"/>
              <a:t>fraternisent</a:t>
            </a:r>
            <a:r>
              <a:rPr lang="it-IT" sz="2400" dirty="0"/>
              <a:t> </a:t>
            </a:r>
            <a:r>
              <a:rPr lang="it-IT" sz="2400" dirty="0" err="1"/>
              <a:t>avec</a:t>
            </a:r>
            <a:r>
              <a:rPr lang="it-IT" sz="2400" dirty="0"/>
              <a:t> la </a:t>
            </a:r>
            <a:r>
              <a:rPr lang="it-IT" sz="2400" dirty="0" err="1"/>
              <a:t>foule</a:t>
            </a:r>
            <a:r>
              <a:rPr lang="it-IT" sz="2400" dirty="0"/>
              <a:t> et la </a:t>
            </a:r>
            <a:r>
              <a:rPr lang="it-IT" sz="2400" dirty="0" err="1"/>
              <a:t>Garde</a:t>
            </a:r>
            <a:r>
              <a:rPr lang="it-IT" sz="2400" dirty="0"/>
              <a:t> </a:t>
            </a:r>
            <a:r>
              <a:rPr lang="it-IT" sz="2400" dirty="0" err="1"/>
              <a:t>nationale</a:t>
            </a:r>
            <a:r>
              <a:rPr lang="it-IT" sz="2400" dirty="0"/>
              <a:t>. En </a:t>
            </a:r>
            <a:r>
              <a:rPr lang="it-IT" sz="2400" dirty="0" err="1"/>
              <a:t>quelques</a:t>
            </a:r>
            <a:r>
              <a:rPr lang="it-IT" sz="2400" dirty="0"/>
              <a:t> </a:t>
            </a:r>
            <a:r>
              <a:rPr lang="it-IT" sz="2400" dirty="0" err="1"/>
              <a:t>jours</a:t>
            </a:r>
            <a:r>
              <a:rPr lang="it-IT" sz="2400" dirty="0"/>
              <a:t>, la </a:t>
            </a:r>
            <a:r>
              <a:rPr lang="it-IT" sz="2400" dirty="0" err="1"/>
              <a:t>Commune</a:t>
            </a:r>
            <a:r>
              <a:rPr lang="it-IT" sz="2400" dirty="0"/>
              <a:t> de Paris s'</a:t>
            </a:r>
            <a:r>
              <a:rPr lang="it-IT" sz="2400" dirty="0" err="1"/>
              <a:t>organise</a:t>
            </a:r>
            <a:r>
              <a:rPr lang="it-IT" sz="2400" dirty="0"/>
              <a:t> en une </a:t>
            </a:r>
            <a:r>
              <a:rPr lang="it-IT" sz="2400" dirty="0" err="1"/>
              <a:t>entité</a:t>
            </a:r>
            <a:r>
              <a:rPr lang="it-IT" sz="2400" dirty="0"/>
              <a:t> </a:t>
            </a:r>
            <a:r>
              <a:rPr lang="it-IT" sz="2400" dirty="0" err="1"/>
              <a:t>politique</a:t>
            </a:r>
            <a:r>
              <a:rPr lang="it-IT" sz="2400" dirty="0"/>
              <a:t> </a:t>
            </a:r>
            <a:r>
              <a:rPr lang="it-IT" sz="2400" dirty="0" err="1"/>
              <a:t>indépendante</a:t>
            </a:r>
            <a:r>
              <a:rPr lang="it-IT" sz="2400" dirty="0"/>
              <a:t>, </a:t>
            </a:r>
            <a:r>
              <a:rPr lang="it-IT" sz="2400" dirty="0" err="1"/>
              <a:t>avec</a:t>
            </a:r>
            <a:r>
              <a:rPr lang="it-IT" sz="2400" dirty="0"/>
              <a:t> un </a:t>
            </a:r>
            <a:r>
              <a:rPr lang="it-IT" sz="2400" dirty="0" err="1"/>
              <a:t>contre-gouvernement</a:t>
            </a:r>
            <a:r>
              <a:rPr lang="it-IT" sz="2400" dirty="0" smtClean="0"/>
              <a:t>.</a:t>
            </a:r>
          </a:p>
          <a:p>
            <a:pPr algn="just"/>
            <a:r>
              <a:rPr lang="it-IT" sz="2400" i="1" dirty="0"/>
              <a:t>JDD</a:t>
            </a:r>
            <a:r>
              <a:rPr lang="it-IT" sz="2400" dirty="0"/>
              <a:t> 11 </a:t>
            </a:r>
            <a:r>
              <a:rPr lang="it-IT" sz="2400" dirty="0" err="1"/>
              <a:t>mars</a:t>
            </a:r>
            <a:r>
              <a:rPr lang="it-IT" sz="2400" dirty="0"/>
              <a:t> 2021</a:t>
            </a:r>
            <a:endParaRPr lang="fr-CA" sz="2400" dirty="0"/>
          </a:p>
          <a:p>
            <a:pPr algn="just"/>
            <a:endParaRPr lang="it-IT" sz="2400" dirty="0"/>
          </a:p>
          <a:p>
            <a:endParaRPr lang="fr-CA" sz="2400" dirty="0"/>
          </a:p>
        </p:txBody>
      </p:sp>
    </p:spTree>
    <p:extLst>
      <p:ext uri="{BB962C8B-B14F-4D97-AF65-F5344CB8AC3E}">
        <p14:creationId xmlns:p14="http://schemas.microsoft.com/office/powerpoint/2010/main" val="413114771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TotalTime>
  <Words>2582</Words>
  <Application>Microsoft Macintosh PowerPoint</Application>
  <PresentationFormat>Presentazione su schermo (4:3)</PresentationFormat>
  <Paragraphs>188</Paragraphs>
  <Slides>48</Slides>
  <Notes>4</Notes>
  <HiddenSlides>0</HiddenSlides>
  <MMClips>0</MMClips>
  <ScaleCrop>false</ScaleCrop>
  <HeadingPairs>
    <vt:vector size="4" baseType="variant">
      <vt:variant>
        <vt:lpstr>Tema</vt:lpstr>
      </vt:variant>
      <vt:variant>
        <vt:i4>1</vt:i4>
      </vt:variant>
      <vt:variant>
        <vt:lpstr>Titoli diapositive</vt:lpstr>
      </vt:variant>
      <vt:variant>
        <vt:i4>48</vt:i4>
      </vt:variant>
    </vt:vector>
  </HeadingPairs>
  <TitlesOfParts>
    <vt:vector size="49" baseType="lpstr">
      <vt:lpstr>Tema di Office</vt:lpstr>
      <vt:lpstr>Observations hebdomadaires 22 mars 2021</vt:lpstr>
      <vt:lpstr>Observations hebdomadaires (22 mars 2021) 26e édition de la Semaine de la langue française et de la Francophonie.</vt:lpstr>
      <vt:lpstr>la Journée internationale de la Francophonie </vt:lpstr>
      <vt:lpstr>la Journée internationale de la Francophonie site institutionnel </vt:lpstr>
      <vt:lpstr>la Journée internationale de la Francophonie </vt:lpstr>
      <vt:lpstr>Presentazione di PowerPoint</vt:lpstr>
      <vt:lpstr>150e anniversaire de la Commune de Paris  18 mars 1871-18 mars 2021</vt:lpstr>
      <vt:lpstr>150e anniversaire de la Commune de Paris  18 mars 1871-18 mars 2021</vt:lpstr>
      <vt:lpstr>150e anniversaire de la Commune de Paris  18 mars 1871-18 mars 2021</vt:lpstr>
      <vt:lpstr>150e anniversaire de la Commune de Paris  18 mars 1871-18 mars 2021</vt:lpstr>
      <vt:lpstr>150e anniversaire de la Commune de Paris  18 mars 1871-18 mars 2021</vt:lpstr>
      <vt:lpstr>Faut-il célébrer les 150 ans de la Commune de Paris ?  </vt:lpstr>
      <vt:lpstr>La Mairie de Paris d’aujourd’hui et la Commune de Paris  site institutionnel</vt:lpstr>
      <vt:lpstr>La Mairie de Paris d’aujourd’hui et la Commune de Paris  site institutionnel</vt:lpstr>
      <vt:lpstr>Référendum </vt:lpstr>
      <vt:lpstr>Référendum </vt:lpstr>
      <vt:lpstr>Article 3. Référendum</vt:lpstr>
      <vt:lpstr>Art. 11 de la Constitution 1958 (23 juillet 2008) Référendum (d'initiative partagée)</vt:lpstr>
      <vt:lpstr>Art. 11 de la Constitution 1958 Référendum (d'initiative partagée)</vt:lpstr>
      <vt:lpstr>Définition de loi organique </vt:lpstr>
      <vt:lpstr>Définition de loi organique </vt:lpstr>
      <vt:lpstr> Titre XVI - DE LA RÉVISION ARTICLE 89.  </vt:lpstr>
      <vt:lpstr>Référendum obligatoire?</vt:lpstr>
      <vt:lpstr>Référendum et la Constitution de la Ve République : 1958 (déjà vu) </vt:lpstr>
      <vt:lpstr>Référendum et élection du Président au suffrage universel direct</vt:lpstr>
      <vt:lpstr> Référendum sur le quinquennat </vt:lpstr>
      <vt:lpstr>Les référendums débat actuel suscité par le mouvement des Gilets Jaunes</vt:lpstr>
      <vt:lpstr>Le référendum d'initiative citoyenne (RIC) </vt:lpstr>
      <vt:lpstr>RIC et Référendum d'initiative partagée</vt:lpstr>
      <vt:lpstr>Le RIC</vt:lpstr>
      <vt:lpstr>Référendum d'Initiative Citoyenne Délibératif  </vt:lpstr>
      <vt:lpstr>Histoire de la langue française Le français : langue internationale</vt:lpstr>
      <vt:lpstr>Langue de la diplomatie</vt:lpstr>
      <vt:lpstr>Le XVIIIème : le siècle des Lumières et de la Révolution : français classique</vt:lpstr>
      <vt:lpstr>Le  français et le XVIII ème siècle</vt:lpstr>
      <vt:lpstr>Réflexions de Voltaire sur la langue française</vt:lpstr>
      <vt:lpstr>Réflexions de Voltaire sur la langue française</vt:lpstr>
      <vt:lpstr>L’orthographe de Voltaire</vt:lpstr>
      <vt:lpstr>Encyclopédie</vt:lpstr>
      <vt:lpstr>  Encyclopédie ou Dictionnaire raisonné des sciences, des arts et des métiers    </vt:lpstr>
      <vt:lpstr> Encyclopédie ou Dictionnaire raisonné des sciences, des arts et des métiers </vt:lpstr>
      <vt:lpstr>Encyclopédie ou  Dictionnaire raisonné des sciences, des arts et des métiers </vt:lpstr>
      <vt:lpstr>Les planches</vt:lpstr>
      <vt:lpstr>Les planches</vt:lpstr>
      <vt:lpstr> Encyclopédie   </vt:lpstr>
      <vt:lpstr>Langue de la Révolution (1789)?</vt:lpstr>
      <vt:lpstr>La langue française et la Révolution</vt:lpstr>
      <vt:lpstr>XVIII° siècle : Enquête de l’Abbé Grégoire</vt:lpstr>
    </vt:vector>
  </TitlesOfParts>
  <Company>università degli studi di trieste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nadine celotti</dc:creator>
  <cp:lastModifiedBy>nadine celotti</cp:lastModifiedBy>
  <cp:revision>4</cp:revision>
  <dcterms:created xsi:type="dcterms:W3CDTF">2021-03-22T14:24:41Z</dcterms:created>
  <dcterms:modified xsi:type="dcterms:W3CDTF">2021-03-22T14:33:09Z</dcterms:modified>
</cp:coreProperties>
</file>