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8" d="100"/>
          <a:sy n="88" d="100"/>
        </p:scale>
        <p:origin x="-97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notesMaster" Target="notesMasters/notesMaster1.xml"/><Relationship Id="rId53" Type="http://schemas.openxmlformats.org/officeDocument/2006/relationships/printerSettings" Target="printerSettings/printerSettings1.bin"/><Relationship Id="rId54" Type="http://schemas.openxmlformats.org/officeDocument/2006/relationships/presProps" Target="presProps.xml"/><Relationship Id="rId55" Type="http://schemas.openxmlformats.org/officeDocument/2006/relationships/viewProps" Target="viewProps.xml"/><Relationship Id="rId56" Type="http://schemas.openxmlformats.org/officeDocument/2006/relationships/theme" Target="theme/theme1.xml"/><Relationship Id="rId57"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B19C65-9EBC-9D4E-B488-1E2ACA90D9B8}" type="datetimeFigureOut">
              <a:rPr lang="it-IT" smtClean="0"/>
              <a:t>29/03/21</a:t>
            </a:fld>
            <a:endParaRPr lang="fr-CA"/>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F56453-0A09-6A4E-B3B1-F164362E3E3D}" type="slidenum">
              <a:rPr lang="fr-CA" smtClean="0"/>
              <a:t>‹n.›</a:t>
            </a:fld>
            <a:endParaRPr lang="fr-CA"/>
          </a:p>
        </p:txBody>
      </p:sp>
    </p:spTree>
    <p:extLst>
      <p:ext uri="{BB962C8B-B14F-4D97-AF65-F5344CB8AC3E}">
        <p14:creationId xmlns:p14="http://schemas.microsoft.com/office/powerpoint/2010/main" val="69378377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784C321-8559-8F4C-B65A-B36E516C04FC}" type="slidenum">
              <a:rPr lang="fr-FR" sz="1200"/>
              <a:pPr eaLnBrk="1" hangingPunct="1"/>
              <a:t>12</a:t>
            </a:fld>
            <a:endParaRPr lang="fr-FR" sz="1200"/>
          </a:p>
        </p:txBody>
      </p:sp>
      <p:sp>
        <p:nvSpPr>
          <p:cNvPr id="74754" name="Rectangle 2"/>
          <p:cNvSpPr>
            <a:spLocks noGrp="1" noRot="1" noChangeAspect="1" noTextEdit="1"/>
          </p:cNvSpPr>
          <p:nvPr>
            <p:ph type="sldImg"/>
          </p:nvPr>
        </p:nvSpPr>
        <p:spPr>
          <a:ln/>
        </p:spPr>
      </p:sp>
      <p:sp>
        <p:nvSpPr>
          <p:cNvPr id="7475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it-IT"/>
          </a:p>
        </p:txBody>
      </p:sp>
    </p:spTree>
    <p:extLst>
      <p:ext uri="{BB962C8B-B14F-4D97-AF65-F5344CB8AC3E}">
        <p14:creationId xmlns:p14="http://schemas.microsoft.com/office/powerpoint/2010/main" val="1387564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784C321-8559-8F4C-B65A-B36E516C04FC}" type="slidenum">
              <a:rPr lang="fr-FR" sz="1200"/>
              <a:pPr eaLnBrk="1" hangingPunct="1"/>
              <a:t>13</a:t>
            </a:fld>
            <a:endParaRPr lang="fr-FR" sz="1200"/>
          </a:p>
        </p:txBody>
      </p:sp>
      <p:sp>
        <p:nvSpPr>
          <p:cNvPr id="74754" name="Rectangle 2"/>
          <p:cNvSpPr>
            <a:spLocks noGrp="1" noRot="1" noChangeAspect="1" noTextEdit="1"/>
          </p:cNvSpPr>
          <p:nvPr>
            <p:ph type="sldImg"/>
          </p:nvPr>
        </p:nvSpPr>
        <p:spPr>
          <a:ln/>
        </p:spPr>
      </p:sp>
      <p:sp>
        <p:nvSpPr>
          <p:cNvPr id="7475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it-IT"/>
          </a:p>
        </p:txBody>
      </p:sp>
    </p:spTree>
    <p:extLst>
      <p:ext uri="{BB962C8B-B14F-4D97-AF65-F5344CB8AC3E}">
        <p14:creationId xmlns:p14="http://schemas.microsoft.com/office/powerpoint/2010/main" val="169804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C61D9F6-3AE1-0C45-922B-65C30F3C10B1}" type="slidenum">
              <a:rPr lang="fr-FR" sz="1200"/>
              <a:pPr eaLnBrk="1" hangingPunct="1"/>
              <a:t>21</a:t>
            </a:fld>
            <a:endParaRPr lang="fr-FR" sz="1200"/>
          </a:p>
        </p:txBody>
      </p:sp>
      <p:sp>
        <p:nvSpPr>
          <p:cNvPr id="70658" name="Rectangle 2"/>
          <p:cNvSpPr>
            <a:spLocks noGrp="1" noRot="1" noChangeAspect="1" noTextEdit="1"/>
          </p:cNvSpPr>
          <p:nvPr>
            <p:ph type="sldImg"/>
          </p:nvPr>
        </p:nvSpPr>
        <p:spPr>
          <a:ln/>
        </p:spPr>
      </p:sp>
      <p:sp>
        <p:nvSpPr>
          <p:cNvPr id="7065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it-IT"/>
          </a:p>
        </p:txBody>
      </p:sp>
    </p:spTree>
    <p:extLst>
      <p:ext uri="{BB962C8B-B14F-4D97-AF65-F5344CB8AC3E}">
        <p14:creationId xmlns:p14="http://schemas.microsoft.com/office/powerpoint/2010/main" val="2477020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fr-CA"/>
          </a:p>
        </p:txBody>
      </p:sp>
      <p:sp>
        <p:nvSpPr>
          <p:cNvPr id="4" name="Segnaposto data 3"/>
          <p:cNvSpPr>
            <a:spLocks noGrp="1"/>
          </p:cNvSpPr>
          <p:nvPr>
            <p:ph type="dt" sz="half" idx="10"/>
          </p:nvPr>
        </p:nvSpPr>
        <p:spPr/>
        <p:txBody>
          <a:bodyPr/>
          <a:lstStyle/>
          <a:p>
            <a:fld id="{28D773B3-8334-A64B-B155-CF2B3FC00910}" type="datetimeFigureOut">
              <a:rPr lang="it-IT" smtClean="0"/>
              <a:t>29/03/21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AB75B6A9-0791-3B45-9999-B99FA006DA7F}" type="slidenum">
              <a:rPr lang="fr-CA" smtClean="0"/>
              <a:t>‹n.›</a:t>
            </a:fld>
            <a:endParaRPr lang="fr-CA"/>
          </a:p>
        </p:txBody>
      </p:sp>
    </p:spTree>
    <p:extLst>
      <p:ext uri="{BB962C8B-B14F-4D97-AF65-F5344CB8AC3E}">
        <p14:creationId xmlns:p14="http://schemas.microsoft.com/office/powerpoint/2010/main" val="4013302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28D773B3-8334-A64B-B155-CF2B3FC00910}" type="datetimeFigureOut">
              <a:rPr lang="it-IT" smtClean="0"/>
              <a:t>29/03/21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AB75B6A9-0791-3B45-9999-B99FA006DA7F}" type="slidenum">
              <a:rPr lang="fr-CA" smtClean="0"/>
              <a:t>‹n.›</a:t>
            </a:fld>
            <a:endParaRPr lang="fr-CA"/>
          </a:p>
        </p:txBody>
      </p:sp>
    </p:spTree>
    <p:extLst>
      <p:ext uri="{BB962C8B-B14F-4D97-AF65-F5344CB8AC3E}">
        <p14:creationId xmlns:p14="http://schemas.microsoft.com/office/powerpoint/2010/main" val="1939941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28D773B3-8334-A64B-B155-CF2B3FC00910}" type="datetimeFigureOut">
              <a:rPr lang="it-IT" smtClean="0"/>
              <a:t>29/03/21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AB75B6A9-0791-3B45-9999-B99FA006DA7F}" type="slidenum">
              <a:rPr lang="fr-CA" smtClean="0"/>
              <a:t>‹n.›</a:t>
            </a:fld>
            <a:endParaRPr lang="fr-CA"/>
          </a:p>
        </p:txBody>
      </p:sp>
    </p:spTree>
    <p:extLst>
      <p:ext uri="{BB962C8B-B14F-4D97-AF65-F5344CB8AC3E}">
        <p14:creationId xmlns:p14="http://schemas.microsoft.com/office/powerpoint/2010/main" val="4225903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28D773B3-8334-A64B-B155-CF2B3FC00910}" type="datetimeFigureOut">
              <a:rPr lang="it-IT" smtClean="0"/>
              <a:t>29/03/21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AB75B6A9-0791-3B45-9999-B99FA006DA7F}" type="slidenum">
              <a:rPr lang="fr-CA" smtClean="0"/>
              <a:t>‹n.›</a:t>
            </a:fld>
            <a:endParaRPr lang="fr-CA"/>
          </a:p>
        </p:txBody>
      </p:sp>
    </p:spTree>
    <p:extLst>
      <p:ext uri="{BB962C8B-B14F-4D97-AF65-F5344CB8AC3E}">
        <p14:creationId xmlns:p14="http://schemas.microsoft.com/office/powerpoint/2010/main" val="1987446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28D773B3-8334-A64B-B155-CF2B3FC00910}" type="datetimeFigureOut">
              <a:rPr lang="it-IT" smtClean="0"/>
              <a:t>29/03/21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AB75B6A9-0791-3B45-9999-B99FA006DA7F}" type="slidenum">
              <a:rPr lang="fr-CA" smtClean="0"/>
              <a:t>‹n.›</a:t>
            </a:fld>
            <a:endParaRPr lang="fr-CA"/>
          </a:p>
        </p:txBody>
      </p:sp>
    </p:spTree>
    <p:extLst>
      <p:ext uri="{BB962C8B-B14F-4D97-AF65-F5344CB8AC3E}">
        <p14:creationId xmlns:p14="http://schemas.microsoft.com/office/powerpoint/2010/main" val="3762797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data 4"/>
          <p:cNvSpPr>
            <a:spLocks noGrp="1"/>
          </p:cNvSpPr>
          <p:nvPr>
            <p:ph type="dt" sz="half" idx="10"/>
          </p:nvPr>
        </p:nvSpPr>
        <p:spPr/>
        <p:txBody>
          <a:bodyPr/>
          <a:lstStyle/>
          <a:p>
            <a:fld id="{28D773B3-8334-A64B-B155-CF2B3FC00910}" type="datetimeFigureOut">
              <a:rPr lang="it-IT" smtClean="0"/>
              <a:t>29/03/21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AB75B6A9-0791-3B45-9999-B99FA006DA7F}" type="slidenum">
              <a:rPr lang="fr-CA" smtClean="0"/>
              <a:t>‹n.›</a:t>
            </a:fld>
            <a:endParaRPr lang="fr-CA"/>
          </a:p>
        </p:txBody>
      </p:sp>
    </p:spTree>
    <p:extLst>
      <p:ext uri="{BB962C8B-B14F-4D97-AF65-F5344CB8AC3E}">
        <p14:creationId xmlns:p14="http://schemas.microsoft.com/office/powerpoint/2010/main" val="3913240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7" name="Segnaposto data 6"/>
          <p:cNvSpPr>
            <a:spLocks noGrp="1"/>
          </p:cNvSpPr>
          <p:nvPr>
            <p:ph type="dt" sz="half" idx="10"/>
          </p:nvPr>
        </p:nvSpPr>
        <p:spPr/>
        <p:txBody>
          <a:bodyPr/>
          <a:lstStyle/>
          <a:p>
            <a:fld id="{28D773B3-8334-A64B-B155-CF2B3FC00910}" type="datetimeFigureOut">
              <a:rPr lang="it-IT" smtClean="0"/>
              <a:t>29/03/21</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AB75B6A9-0791-3B45-9999-B99FA006DA7F}" type="slidenum">
              <a:rPr lang="fr-CA" smtClean="0"/>
              <a:t>‹n.›</a:t>
            </a:fld>
            <a:endParaRPr lang="fr-CA"/>
          </a:p>
        </p:txBody>
      </p:sp>
    </p:spTree>
    <p:extLst>
      <p:ext uri="{BB962C8B-B14F-4D97-AF65-F5344CB8AC3E}">
        <p14:creationId xmlns:p14="http://schemas.microsoft.com/office/powerpoint/2010/main" val="1316207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data 2"/>
          <p:cNvSpPr>
            <a:spLocks noGrp="1"/>
          </p:cNvSpPr>
          <p:nvPr>
            <p:ph type="dt" sz="half" idx="10"/>
          </p:nvPr>
        </p:nvSpPr>
        <p:spPr/>
        <p:txBody>
          <a:bodyPr/>
          <a:lstStyle/>
          <a:p>
            <a:fld id="{28D773B3-8334-A64B-B155-CF2B3FC00910}" type="datetimeFigureOut">
              <a:rPr lang="it-IT" smtClean="0"/>
              <a:t>29/03/21</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AB75B6A9-0791-3B45-9999-B99FA006DA7F}" type="slidenum">
              <a:rPr lang="fr-CA" smtClean="0"/>
              <a:t>‹n.›</a:t>
            </a:fld>
            <a:endParaRPr lang="fr-CA"/>
          </a:p>
        </p:txBody>
      </p:sp>
    </p:spTree>
    <p:extLst>
      <p:ext uri="{BB962C8B-B14F-4D97-AF65-F5344CB8AC3E}">
        <p14:creationId xmlns:p14="http://schemas.microsoft.com/office/powerpoint/2010/main" val="189446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8D773B3-8334-A64B-B155-CF2B3FC00910}" type="datetimeFigureOut">
              <a:rPr lang="it-IT" smtClean="0"/>
              <a:t>29/03/21</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AB75B6A9-0791-3B45-9999-B99FA006DA7F}" type="slidenum">
              <a:rPr lang="fr-CA" smtClean="0"/>
              <a:t>‹n.›</a:t>
            </a:fld>
            <a:endParaRPr lang="fr-CA"/>
          </a:p>
        </p:txBody>
      </p:sp>
    </p:spTree>
    <p:extLst>
      <p:ext uri="{BB962C8B-B14F-4D97-AF65-F5344CB8AC3E}">
        <p14:creationId xmlns:p14="http://schemas.microsoft.com/office/powerpoint/2010/main" val="2071911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28D773B3-8334-A64B-B155-CF2B3FC00910}" type="datetimeFigureOut">
              <a:rPr lang="it-IT" smtClean="0"/>
              <a:t>29/03/21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AB75B6A9-0791-3B45-9999-B99FA006DA7F}" type="slidenum">
              <a:rPr lang="fr-CA" smtClean="0"/>
              <a:t>‹n.›</a:t>
            </a:fld>
            <a:endParaRPr lang="fr-CA"/>
          </a:p>
        </p:txBody>
      </p:sp>
    </p:spTree>
    <p:extLst>
      <p:ext uri="{BB962C8B-B14F-4D97-AF65-F5344CB8AC3E}">
        <p14:creationId xmlns:p14="http://schemas.microsoft.com/office/powerpoint/2010/main" val="520153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28D773B3-8334-A64B-B155-CF2B3FC00910}" type="datetimeFigureOut">
              <a:rPr lang="it-IT" smtClean="0"/>
              <a:t>29/03/21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AB75B6A9-0791-3B45-9999-B99FA006DA7F}" type="slidenum">
              <a:rPr lang="fr-CA" smtClean="0"/>
              <a:t>‹n.›</a:t>
            </a:fld>
            <a:endParaRPr lang="fr-CA"/>
          </a:p>
        </p:txBody>
      </p:sp>
    </p:spTree>
    <p:extLst>
      <p:ext uri="{BB962C8B-B14F-4D97-AF65-F5344CB8AC3E}">
        <p14:creationId xmlns:p14="http://schemas.microsoft.com/office/powerpoint/2010/main" val="26199488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D773B3-8334-A64B-B155-CF2B3FC00910}" type="datetimeFigureOut">
              <a:rPr lang="it-IT" smtClean="0"/>
              <a:t>29/03/21</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75B6A9-0791-3B45-9999-B99FA006DA7F}" type="slidenum">
              <a:rPr lang="fr-CA" smtClean="0"/>
              <a:t>‹n.›</a:t>
            </a:fld>
            <a:endParaRPr lang="fr-CA"/>
          </a:p>
        </p:txBody>
      </p:sp>
    </p:spTree>
    <p:extLst>
      <p:ext uri="{BB962C8B-B14F-4D97-AF65-F5344CB8AC3E}">
        <p14:creationId xmlns:p14="http://schemas.microsoft.com/office/powerpoint/2010/main" val="2255458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tnova.fr/"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cours du </a:t>
            </a:r>
            <a:r>
              <a:rPr lang="fr-CA" sz="2800" dirty="0" smtClean="0"/>
              <a:t>29 mars 2021</a:t>
            </a:r>
            <a:br>
              <a:rPr lang="fr-CA" sz="2800" dirty="0" smtClean="0"/>
            </a:br>
            <a:endParaRPr lang="fr-CA" sz="2800" dirty="0"/>
          </a:p>
        </p:txBody>
      </p:sp>
      <p:sp>
        <p:nvSpPr>
          <p:cNvPr id="3" name="Segnaposto contenuto 2"/>
          <p:cNvSpPr>
            <a:spLocks noGrp="1"/>
          </p:cNvSpPr>
          <p:nvPr>
            <p:ph idx="1"/>
          </p:nvPr>
        </p:nvSpPr>
        <p:spPr/>
        <p:txBody>
          <a:bodyPr>
            <a:normAutofit/>
          </a:bodyPr>
          <a:lstStyle/>
          <a:p>
            <a:r>
              <a:rPr lang="fr-CA" sz="2400" dirty="0"/>
              <a:t>F</a:t>
            </a:r>
            <a:r>
              <a:rPr lang="fr-CA" sz="2400" dirty="0" smtClean="0"/>
              <a:t>in des référendums</a:t>
            </a:r>
          </a:p>
          <a:p>
            <a:r>
              <a:rPr lang="fr-CA" sz="2400" dirty="0" smtClean="0"/>
              <a:t>Observations hebdomadaires + histoire de la langue :</a:t>
            </a:r>
          </a:p>
          <a:p>
            <a:r>
              <a:rPr lang="fr-CA" sz="2400" dirty="0" smtClean="0"/>
              <a:t>Napoléon, XVIII siècle et début du XIX.</a:t>
            </a:r>
            <a:endParaRPr lang="fr-CA" sz="2400" dirty="0"/>
          </a:p>
        </p:txBody>
      </p:sp>
    </p:spTree>
    <p:extLst>
      <p:ext uri="{BB962C8B-B14F-4D97-AF65-F5344CB8AC3E}">
        <p14:creationId xmlns:p14="http://schemas.microsoft.com/office/powerpoint/2010/main" val="3972318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idx="4294967295"/>
          </p:nvPr>
        </p:nvSpPr>
        <p:spPr/>
        <p:txBody>
          <a:bodyPr>
            <a:normAutofit/>
          </a:bodyPr>
          <a:lstStyle/>
          <a:p>
            <a:pPr eaLnBrk="1" hangingPunct="1"/>
            <a:r>
              <a:rPr lang="it-IT" sz="2800" dirty="0">
                <a:latin typeface="Arial" charset="0"/>
              </a:rPr>
              <a:t>Langue de la </a:t>
            </a:r>
            <a:r>
              <a:rPr lang="it-IT" sz="2800" dirty="0" err="1">
                <a:latin typeface="Arial" charset="0"/>
              </a:rPr>
              <a:t>Révolution</a:t>
            </a:r>
            <a:r>
              <a:rPr lang="it-IT" sz="2800" dirty="0">
                <a:latin typeface="Arial" charset="0"/>
              </a:rPr>
              <a:t> (1789)</a:t>
            </a:r>
            <a:r>
              <a:rPr lang="it-IT" sz="2800" dirty="0" smtClean="0">
                <a:latin typeface="Arial" charset="0"/>
              </a:rPr>
              <a:t>?</a:t>
            </a:r>
            <a:br>
              <a:rPr lang="it-IT" sz="2800" dirty="0" smtClean="0">
                <a:latin typeface="Arial" charset="0"/>
              </a:rPr>
            </a:br>
            <a:r>
              <a:rPr lang="it-IT" sz="2800" dirty="0" smtClean="0">
                <a:latin typeface="Arial" charset="0"/>
              </a:rPr>
              <a:t>(</a:t>
            </a:r>
            <a:r>
              <a:rPr lang="it-IT" sz="2800" dirty="0" err="1" smtClean="0">
                <a:latin typeface="Arial" charset="0"/>
              </a:rPr>
              <a:t>déja</a:t>
            </a:r>
            <a:r>
              <a:rPr lang="it-IT" sz="2800" dirty="0" smtClean="0">
                <a:latin typeface="Arial" charset="0"/>
              </a:rPr>
              <a:t> vu)</a:t>
            </a:r>
            <a:endParaRPr lang="it-IT" sz="2800" dirty="0">
              <a:latin typeface="Arial" charset="0"/>
            </a:endParaRPr>
          </a:p>
        </p:txBody>
      </p:sp>
      <p:sp>
        <p:nvSpPr>
          <p:cNvPr id="75778" name="Content Placeholder 2"/>
          <p:cNvSpPr>
            <a:spLocks noGrp="1"/>
          </p:cNvSpPr>
          <p:nvPr>
            <p:ph idx="4294967295"/>
          </p:nvPr>
        </p:nvSpPr>
        <p:spPr/>
        <p:txBody>
          <a:bodyPr/>
          <a:lstStyle/>
          <a:p>
            <a:pPr algn="just" eaLnBrk="1" hangingPunct="1">
              <a:buFontTx/>
              <a:buNone/>
            </a:pPr>
            <a:r>
              <a:rPr lang="en-US" sz="2400" dirty="0">
                <a:latin typeface="Arial" charset="0"/>
              </a:rPr>
              <a:t> </a:t>
            </a:r>
          </a:p>
          <a:p>
            <a:pPr algn="just" eaLnBrk="1" hangingPunct="1">
              <a:buFontTx/>
              <a:buNone/>
            </a:pPr>
            <a:r>
              <a:rPr lang="en-US" sz="2400" dirty="0">
                <a:latin typeface="Arial" charset="0"/>
              </a:rPr>
              <a:t>Le </a:t>
            </a:r>
            <a:r>
              <a:rPr lang="en-US" sz="2400" dirty="0" err="1">
                <a:latin typeface="Arial" charset="0"/>
              </a:rPr>
              <a:t>français</a:t>
            </a:r>
            <a:r>
              <a:rPr lang="en-US" sz="2400" dirty="0">
                <a:latin typeface="Arial" charset="0"/>
              </a:rPr>
              <a:t> </a:t>
            </a:r>
            <a:r>
              <a:rPr lang="en-US" sz="2400" dirty="0" err="1">
                <a:latin typeface="Arial" charset="0"/>
              </a:rPr>
              <a:t>populaire</a:t>
            </a:r>
            <a:r>
              <a:rPr lang="en-US" sz="2400" dirty="0">
                <a:latin typeface="Arial" charset="0"/>
              </a:rPr>
              <a:t> ne </a:t>
            </a:r>
            <a:r>
              <a:rPr lang="en-US" sz="2400" dirty="0" err="1">
                <a:latin typeface="Arial" charset="0"/>
              </a:rPr>
              <a:t>remplaça</a:t>
            </a:r>
            <a:r>
              <a:rPr lang="en-US" sz="2400" dirty="0">
                <a:latin typeface="Arial" charset="0"/>
              </a:rPr>
              <a:t> pas la langue </a:t>
            </a:r>
            <a:r>
              <a:rPr lang="en-US" sz="2400" dirty="0" err="1">
                <a:latin typeface="Arial" charset="0"/>
              </a:rPr>
              <a:t>aristocratique</a:t>
            </a:r>
            <a:r>
              <a:rPr lang="en-US" sz="2400" dirty="0">
                <a:latin typeface="Arial" charset="0"/>
              </a:rPr>
              <a:t>, car </a:t>
            </a:r>
            <a:r>
              <a:rPr lang="en-US" sz="2400" dirty="0" err="1">
                <a:latin typeface="Arial" charset="0"/>
              </a:rPr>
              <a:t>c'est</a:t>
            </a:r>
            <a:r>
              <a:rPr lang="en-US" sz="2400" dirty="0">
                <a:latin typeface="Arial" charset="0"/>
              </a:rPr>
              <a:t> la bourgeoisie qui </a:t>
            </a:r>
            <a:r>
              <a:rPr lang="en-US" sz="2400" dirty="0" err="1">
                <a:latin typeface="Arial" charset="0"/>
              </a:rPr>
              <a:t>imposa</a:t>
            </a:r>
            <a:r>
              <a:rPr lang="en-US" sz="2400" dirty="0">
                <a:latin typeface="Arial" charset="0"/>
              </a:rPr>
              <a:t> </a:t>
            </a:r>
            <a:r>
              <a:rPr lang="en-US" sz="2400" dirty="0" err="1">
                <a:latin typeface="Arial" charset="0"/>
              </a:rPr>
              <a:t>sa</a:t>
            </a:r>
            <a:r>
              <a:rPr lang="en-US" sz="2400" dirty="0">
                <a:latin typeface="Arial" charset="0"/>
              </a:rPr>
              <a:t> </a:t>
            </a:r>
            <a:r>
              <a:rPr lang="en-US" sz="2400" dirty="0" err="1">
                <a:latin typeface="Arial" charset="0"/>
              </a:rPr>
              <a:t>variété</a:t>
            </a:r>
            <a:r>
              <a:rPr lang="en-US" sz="2400" dirty="0">
                <a:latin typeface="Arial" charset="0"/>
              </a:rPr>
              <a:t> de </a:t>
            </a:r>
            <a:r>
              <a:rPr lang="en-US" sz="2400" dirty="0" err="1">
                <a:latin typeface="Arial" charset="0"/>
              </a:rPr>
              <a:t>français</a:t>
            </a:r>
            <a:r>
              <a:rPr lang="en-US" sz="2400" dirty="0">
                <a:latin typeface="Arial" charset="0"/>
              </a:rPr>
              <a:t>, pas le </a:t>
            </a:r>
            <a:r>
              <a:rPr lang="en-US" sz="2400" dirty="0" err="1">
                <a:latin typeface="Arial" charset="0"/>
              </a:rPr>
              <a:t>peuple</a:t>
            </a:r>
            <a:r>
              <a:rPr lang="en-US" sz="2400" dirty="0">
                <a:latin typeface="Arial" charset="0"/>
              </a:rPr>
              <a:t>. Or, </a:t>
            </a:r>
            <a:r>
              <a:rPr lang="en-US" sz="2400" dirty="0" err="1">
                <a:latin typeface="Arial" charset="0"/>
              </a:rPr>
              <a:t>cette</a:t>
            </a:r>
            <a:r>
              <a:rPr lang="en-US" sz="2400" dirty="0">
                <a:latin typeface="Arial" charset="0"/>
              </a:rPr>
              <a:t> </a:t>
            </a:r>
            <a:r>
              <a:rPr lang="en-US" sz="2400" dirty="0" err="1">
                <a:latin typeface="Arial" charset="0"/>
              </a:rPr>
              <a:t>variété</a:t>
            </a:r>
            <a:r>
              <a:rPr lang="en-US" sz="2400" dirty="0">
                <a:latin typeface="Arial" charset="0"/>
              </a:rPr>
              <a:t> </a:t>
            </a:r>
            <a:r>
              <a:rPr lang="en-US" sz="2400" dirty="0" err="1">
                <a:latin typeface="Arial" charset="0"/>
              </a:rPr>
              <a:t>n'était</a:t>
            </a:r>
            <a:r>
              <a:rPr lang="en-US" sz="2400" dirty="0">
                <a:latin typeface="Arial" charset="0"/>
              </a:rPr>
              <a:t> pas </a:t>
            </a:r>
            <a:r>
              <a:rPr lang="en-US" sz="2400" dirty="0" err="1">
                <a:latin typeface="Arial" charset="0"/>
              </a:rPr>
              <a:t>fondamentalement</a:t>
            </a:r>
            <a:r>
              <a:rPr lang="en-US" sz="2400" dirty="0">
                <a:latin typeface="Arial" charset="0"/>
              </a:rPr>
              <a:t> </a:t>
            </a:r>
            <a:r>
              <a:rPr lang="en-US" sz="2400" dirty="0" err="1">
                <a:latin typeface="Arial" charset="0"/>
              </a:rPr>
              <a:t>différente</a:t>
            </a:r>
            <a:r>
              <a:rPr lang="en-US" sz="2400" dirty="0">
                <a:latin typeface="Arial" charset="0"/>
              </a:rPr>
              <a:t> de </a:t>
            </a:r>
            <a:r>
              <a:rPr lang="en-US" sz="2400" dirty="0" err="1">
                <a:latin typeface="Arial" charset="0"/>
              </a:rPr>
              <a:t>celle</a:t>
            </a:r>
            <a:r>
              <a:rPr lang="en-US" sz="2400" dirty="0">
                <a:latin typeface="Arial" charset="0"/>
              </a:rPr>
              <a:t> de </a:t>
            </a:r>
            <a:r>
              <a:rPr lang="en-US" sz="2400" dirty="0" err="1">
                <a:latin typeface="Arial" charset="0"/>
              </a:rPr>
              <a:t>l’Ancien</a:t>
            </a:r>
            <a:r>
              <a:rPr lang="en-US" sz="2400" dirty="0">
                <a:latin typeface="Arial" charset="0"/>
              </a:rPr>
              <a:t> Régime. La </a:t>
            </a:r>
            <a:r>
              <a:rPr lang="en-US" sz="2400" dirty="0" err="1">
                <a:latin typeface="Arial" charset="0"/>
              </a:rPr>
              <a:t>seule</a:t>
            </a:r>
            <a:r>
              <a:rPr lang="en-US" sz="2400" dirty="0">
                <a:latin typeface="Arial" charset="0"/>
              </a:rPr>
              <a:t> influence </a:t>
            </a:r>
            <a:r>
              <a:rPr lang="en-US" sz="2400" dirty="0" err="1">
                <a:latin typeface="Arial" charset="0"/>
              </a:rPr>
              <a:t>populaire</a:t>
            </a:r>
            <a:r>
              <a:rPr lang="en-US" sz="2400" dirty="0">
                <a:latin typeface="Arial" charset="0"/>
              </a:rPr>
              <a:t> </a:t>
            </a:r>
            <a:r>
              <a:rPr lang="en-US" sz="2400" dirty="0" err="1">
                <a:latin typeface="Arial" charset="0"/>
              </a:rPr>
              <a:t>concernait</a:t>
            </a:r>
            <a:r>
              <a:rPr lang="en-US" sz="2400" dirty="0">
                <a:latin typeface="Arial" charset="0"/>
              </a:rPr>
              <a:t> la </a:t>
            </a:r>
            <a:r>
              <a:rPr lang="en-US" sz="2400" dirty="0" err="1">
                <a:latin typeface="Arial" charset="0"/>
              </a:rPr>
              <a:t>prononciation</a:t>
            </a:r>
            <a:r>
              <a:rPr lang="en-US" sz="2400" dirty="0">
                <a:latin typeface="Arial" charset="0"/>
              </a:rPr>
              <a:t> de </a:t>
            </a:r>
            <a:r>
              <a:rPr lang="en-US" sz="2400" dirty="0" err="1">
                <a:latin typeface="Arial" charset="0"/>
              </a:rPr>
              <a:t>l'ancienne</a:t>
            </a:r>
            <a:r>
              <a:rPr lang="en-US" sz="2400" dirty="0">
                <a:latin typeface="Arial" charset="0"/>
              </a:rPr>
              <a:t> </a:t>
            </a:r>
            <a:r>
              <a:rPr lang="en-US" sz="2400" dirty="0" err="1">
                <a:latin typeface="Arial" charset="0"/>
              </a:rPr>
              <a:t>diphtongue</a:t>
            </a:r>
            <a:r>
              <a:rPr lang="en-US" sz="2400" dirty="0">
                <a:latin typeface="Arial" charset="0"/>
              </a:rPr>
              <a:t> </a:t>
            </a:r>
            <a:r>
              <a:rPr lang="en-US" sz="2400" i="1" dirty="0">
                <a:latin typeface="Arial" charset="0"/>
              </a:rPr>
              <a:t>-</a:t>
            </a:r>
            <a:r>
              <a:rPr lang="en-US" sz="2400" i="1" dirty="0" err="1">
                <a:latin typeface="Arial" charset="0"/>
              </a:rPr>
              <a:t>oi</a:t>
            </a:r>
            <a:r>
              <a:rPr lang="en-US" sz="2400" i="1" dirty="0">
                <a:latin typeface="Arial" charset="0"/>
              </a:rPr>
              <a:t> de </a:t>
            </a:r>
            <a:r>
              <a:rPr lang="en-US" sz="2400" i="1" dirty="0" err="1">
                <a:latin typeface="Arial" charset="0"/>
              </a:rPr>
              <a:t>wé</a:t>
            </a:r>
            <a:r>
              <a:rPr lang="en-US" sz="2400" i="1" dirty="0">
                <a:latin typeface="Arial" charset="0"/>
              </a:rPr>
              <a:t> </a:t>
            </a:r>
            <a:r>
              <a:rPr lang="en-US" sz="2400" dirty="0">
                <a:latin typeface="Arial" charset="0"/>
              </a:rPr>
              <a:t>(</a:t>
            </a:r>
            <a:r>
              <a:rPr lang="en-US" sz="2400" dirty="0" err="1">
                <a:latin typeface="Arial" charset="0"/>
              </a:rPr>
              <a:t>dans</a:t>
            </a:r>
            <a:r>
              <a:rPr lang="en-US" sz="2400" dirty="0">
                <a:latin typeface="Arial" charset="0"/>
              </a:rPr>
              <a:t> </a:t>
            </a:r>
            <a:r>
              <a:rPr lang="en-US" sz="2400" i="1" dirty="0" err="1">
                <a:latin typeface="Arial" charset="0"/>
              </a:rPr>
              <a:t>loi</a:t>
            </a:r>
            <a:r>
              <a:rPr lang="en-US" sz="2400" dirty="0">
                <a:latin typeface="Arial" charset="0"/>
              </a:rPr>
              <a:t>), </a:t>
            </a:r>
            <a:r>
              <a:rPr lang="en-US" sz="2400" dirty="0" err="1">
                <a:latin typeface="Arial" charset="0"/>
              </a:rPr>
              <a:t>passa</a:t>
            </a:r>
            <a:r>
              <a:rPr lang="en-US" sz="2400" dirty="0">
                <a:latin typeface="Arial" charset="0"/>
              </a:rPr>
              <a:t> </a:t>
            </a:r>
            <a:r>
              <a:rPr lang="en-US" sz="2400" dirty="0" err="1">
                <a:latin typeface="Arial" charset="0"/>
              </a:rPr>
              <a:t>à</a:t>
            </a:r>
            <a:r>
              <a:rPr lang="en-US" sz="2400" dirty="0">
                <a:latin typeface="Arial" charset="0"/>
              </a:rPr>
              <a:t> </a:t>
            </a:r>
            <a:r>
              <a:rPr lang="en-US" sz="2400" i="1" dirty="0" err="1">
                <a:latin typeface="Arial" charset="0"/>
              </a:rPr>
              <a:t>wa</a:t>
            </a:r>
            <a:r>
              <a:rPr lang="en-US" sz="2400" i="1" dirty="0">
                <a:latin typeface="Arial" charset="0"/>
              </a:rPr>
              <a:t>. </a:t>
            </a:r>
          </a:p>
          <a:p>
            <a:pPr algn="just" eaLnBrk="1" hangingPunct="1">
              <a:buFontTx/>
              <a:buNone/>
            </a:pPr>
            <a:r>
              <a:rPr lang="en-US" sz="2400" dirty="0" err="1">
                <a:latin typeface="Arial" charset="0"/>
              </a:rPr>
              <a:t>Bref</a:t>
            </a:r>
            <a:r>
              <a:rPr lang="en-US" sz="2400" dirty="0">
                <a:latin typeface="Arial" charset="0"/>
              </a:rPr>
              <a:t>, </a:t>
            </a:r>
            <a:r>
              <a:rPr lang="en-US" sz="2400" dirty="0" err="1">
                <a:latin typeface="Arial" charset="0"/>
              </a:rPr>
              <a:t>c'est</a:t>
            </a:r>
            <a:r>
              <a:rPr lang="en-US" sz="2400" dirty="0">
                <a:latin typeface="Arial" charset="0"/>
              </a:rPr>
              <a:t> la </a:t>
            </a:r>
            <a:r>
              <a:rPr lang="en-US" sz="2400" dirty="0" err="1">
                <a:latin typeface="Arial" charset="0"/>
              </a:rPr>
              <a:t>prononciation</a:t>
            </a:r>
            <a:r>
              <a:rPr lang="en-US" sz="2400" dirty="0">
                <a:latin typeface="Arial" charset="0"/>
              </a:rPr>
              <a:t> qui se </a:t>
            </a:r>
            <a:r>
              <a:rPr lang="en-US" sz="2400" dirty="0" err="1">
                <a:latin typeface="Arial" charset="0"/>
              </a:rPr>
              <a:t>modifia</a:t>
            </a:r>
            <a:r>
              <a:rPr lang="en-US" sz="2400" dirty="0">
                <a:latin typeface="Arial" charset="0"/>
              </a:rPr>
              <a:t> le plus, avec le </a:t>
            </a:r>
            <a:r>
              <a:rPr lang="en-US" sz="2400" dirty="0" err="1">
                <a:latin typeface="Arial" charset="0"/>
              </a:rPr>
              <a:t>vocabulaire</a:t>
            </a:r>
            <a:r>
              <a:rPr lang="en-US" sz="2400" dirty="0">
                <a:latin typeface="Arial" charset="0"/>
              </a:rPr>
              <a:t> </a:t>
            </a:r>
            <a:r>
              <a:rPr lang="en-US" sz="2400" dirty="0" err="1">
                <a:latin typeface="Arial" charset="0"/>
              </a:rPr>
              <a:t>administratif</a:t>
            </a:r>
            <a:r>
              <a:rPr lang="en-US" sz="2400" dirty="0">
                <a:latin typeface="Arial" charset="0"/>
              </a:rPr>
              <a:t>.</a:t>
            </a:r>
          </a:p>
          <a:p>
            <a:pPr algn="just" eaLnBrk="1" hangingPunct="1">
              <a:buFontTx/>
              <a:buNone/>
            </a:pPr>
            <a:r>
              <a:rPr lang="en-US" sz="2400" dirty="0" err="1">
                <a:latin typeface="Arial" charset="0"/>
              </a:rPr>
              <a:t>Cependant</a:t>
            </a:r>
            <a:r>
              <a:rPr lang="en-US" sz="2400" dirty="0">
                <a:latin typeface="Arial" charset="0"/>
              </a:rPr>
              <a:t> …</a:t>
            </a:r>
            <a:endParaRPr lang="it-IT" sz="2400" dirty="0">
              <a:latin typeface="Arial" charset="0"/>
            </a:endParaRPr>
          </a:p>
        </p:txBody>
      </p:sp>
    </p:spTree>
    <p:extLst>
      <p:ext uri="{BB962C8B-B14F-4D97-AF65-F5344CB8AC3E}">
        <p14:creationId xmlns:p14="http://schemas.microsoft.com/office/powerpoint/2010/main" val="206540344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 langue française et la </a:t>
            </a:r>
            <a:r>
              <a:rPr lang="fr-CA" sz="2800" dirty="0" smtClean="0"/>
              <a:t>Révolution</a:t>
            </a:r>
            <a:br>
              <a:rPr lang="fr-CA" sz="2800" dirty="0" smtClean="0"/>
            </a:br>
            <a:r>
              <a:rPr lang="it-IT" sz="2800" dirty="0" smtClean="0">
                <a:latin typeface="Arial" charset="0"/>
              </a:rPr>
              <a:t>(</a:t>
            </a:r>
            <a:r>
              <a:rPr lang="it-IT" sz="2800" dirty="0" err="1" smtClean="0">
                <a:latin typeface="Arial" charset="0"/>
              </a:rPr>
              <a:t>déja</a:t>
            </a:r>
            <a:r>
              <a:rPr lang="it-IT" sz="2800" dirty="0" smtClean="0">
                <a:latin typeface="Arial" charset="0"/>
              </a:rPr>
              <a:t> vu)</a:t>
            </a:r>
            <a:endParaRPr lang="fr-CA" sz="2800" dirty="0"/>
          </a:p>
        </p:txBody>
      </p:sp>
      <p:sp>
        <p:nvSpPr>
          <p:cNvPr id="3" name="Segnaposto contenuto 2"/>
          <p:cNvSpPr>
            <a:spLocks noGrp="1"/>
          </p:cNvSpPr>
          <p:nvPr>
            <p:ph idx="1"/>
          </p:nvPr>
        </p:nvSpPr>
        <p:spPr/>
        <p:txBody>
          <a:bodyPr>
            <a:normAutofit/>
          </a:bodyPr>
          <a:lstStyle/>
          <a:p>
            <a:pPr algn="just"/>
            <a:r>
              <a:rPr lang="fr-CA" sz="2400" dirty="0"/>
              <a:t>« </a:t>
            </a:r>
            <a:r>
              <a:rPr lang="fr-CA" sz="2400" dirty="0" err="1"/>
              <a:t>Eradiquer</a:t>
            </a:r>
            <a:r>
              <a:rPr lang="fr-CA" sz="2400" dirty="0"/>
              <a:t> » la diversité linguistique au profit d’un français unique propre à assurer la diffusion des idées révolutionnaires et à sortir les populations rurales de leur « bassesse » culturelle.</a:t>
            </a:r>
          </a:p>
          <a:p>
            <a:pPr algn="just"/>
            <a:endParaRPr lang="fr-CA" sz="2400" dirty="0"/>
          </a:p>
          <a:p>
            <a:pPr algn="just"/>
            <a:r>
              <a:rPr lang="fr-CA" sz="2400" b="1" dirty="0"/>
              <a:t>la France devrait être unifiée suivant le concept "un pays, une nation, une langue". </a:t>
            </a:r>
          </a:p>
          <a:p>
            <a:pPr algn="just"/>
            <a:endParaRPr lang="fr-CA" sz="2400" b="1" dirty="0"/>
          </a:p>
        </p:txBody>
      </p:sp>
    </p:spTree>
    <p:extLst>
      <p:ext uri="{BB962C8B-B14F-4D97-AF65-F5344CB8AC3E}">
        <p14:creationId xmlns:p14="http://schemas.microsoft.com/office/powerpoint/2010/main" val="412495545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idx="4294967295"/>
          </p:nvPr>
        </p:nvSpPr>
        <p:spPr/>
        <p:txBody>
          <a:bodyPr>
            <a:normAutofit/>
          </a:bodyPr>
          <a:lstStyle/>
          <a:p>
            <a:r>
              <a:rPr lang="fr-FR" sz="2800" dirty="0">
                <a:latin typeface="Arial" charset="0"/>
              </a:rPr>
              <a:t>XVIII° siècle </a:t>
            </a:r>
            <a:r>
              <a:rPr lang="fr-FR" sz="2800" b="1" dirty="0">
                <a:latin typeface="Arial" charset="0"/>
              </a:rPr>
              <a:t>: Enquête de l</a:t>
            </a:r>
            <a:r>
              <a:rPr lang="ja-JP" altLang="fr-FR" sz="2800" b="1" dirty="0">
                <a:latin typeface="Arial" charset="0"/>
              </a:rPr>
              <a:t>’</a:t>
            </a:r>
            <a:r>
              <a:rPr lang="fr-FR" altLang="ja-JP" sz="2800" b="1" dirty="0">
                <a:latin typeface="Arial" charset="0"/>
              </a:rPr>
              <a:t>Abbé Grégoire</a:t>
            </a:r>
            <a:endParaRPr lang="fr-FR" sz="2800" b="1" dirty="0">
              <a:latin typeface="Arial" charset="0"/>
            </a:endParaRPr>
          </a:p>
        </p:txBody>
      </p:sp>
      <p:sp>
        <p:nvSpPr>
          <p:cNvPr id="73730" name="Rectangle 3"/>
          <p:cNvSpPr>
            <a:spLocks noGrp="1" noChangeArrowheads="1"/>
          </p:cNvSpPr>
          <p:nvPr>
            <p:ph type="body" idx="4294967295"/>
          </p:nvPr>
        </p:nvSpPr>
        <p:spPr/>
        <p:txBody>
          <a:bodyPr>
            <a:normAutofit/>
          </a:bodyPr>
          <a:lstStyle/>
          <a:p>
            <a:pPr algn="just" eaLnBrk="1" hangingPunct="1">
              <a:lnSpc>
                <a:spcPct val="90000"/>
              </a:lnSpc>
            </a:pPr>
            <a:r>
              <a:rPr lang="fr-FR" altLang="ja-JP" sz="2400" dirty="0">
                <a:latin typeface="Arial" charset="0"/>
              </a:rPr>
              <a:t>Son objectif : se rendre compte de l’étendue réelle des patois.</a:t>
            </a:r>
          </a:p>
          <a:p>
            <a:pPr algn="just" eaLnBrk="1" hangingPunct="1">
              <a:lnSpc>
                <a:spcPct val="90000"/>
              </a:lnSpc>
            </a:pPr>
            <a:r>
              <a:rPr lang="fr-FR" altLang="ja-JP" sz="2400" dirty="0">
                <a:latin typeface="Arial" charset="0"/>
              </a:rPr>
              <a:t>Le premier exemple d’une enquête sociolinguistique : un questionnaire en 43 </a:t>
            </a:r>
            <a:r>
              <a:rPr lang="fr-FR" altLang="ja-JP" sz="2400" dirty="0" smtClean="0">
                <a:latin typeface="Arial" charset="0"/>
              </a:rPr>
              <a:t>points</a:t>
            </a:r>
          </a:p>
          <a:p>
            <a:pPr algn="just" eaLnBrk="1" hangingPunct="1">
              <a:lnSpc>
                <a:spcPct val="90000"/>
              </a:lnSpc>
            </a:pPr>
            <a:endParaRPr lang="fr-FR" sz="2400" dirty="0">
              <a:latin typeface="Arial" charset="0"/>
            </a:endParaRPr>
          </a:p>
          <a:p>
            <a:pPr algn="just" eaLnBrk="1" hangingPunct="1">
              <a:lnSpc>
                <a:spcPct val="90000"/>
              </a:lnSpc>
            </a:pPr>
            <a:endParaRPr lang="fr-FR" sz="2400" dirty="0" smtClean="0">
              <a:latin typeface="Arial" charset="0"/>
            </a:endParaRPr>
          </a:p>
        </p:txBody>
      </p:sp>
    </p:spTree>
    <p:extLst>
      <p:ext uri="{BB962C8B-B14F-4D97-AF65-F5344CB8AC3E}">
        <p14:creationId xmlns:p14="http://schemas.microsoft.com/office/powerpoint/2010/main" val="340001229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idx="4294967295"/>
          </p:nvPr>
        </p:nvSpPr>
        <p:spPr/>
        <p:txBody>
          <a:bodyPr>
            <a:normAutofit/>
          </a:bodyPr>
          <a:lstStyle/>
          <a:p>
            <a:r>
              <a:rPr lang="fr-FR" sz="2800" dirty="0">
                <a:latin typeface="Arial" charset="0"/>
              </a:rPr>
              <a:t>XVIII° siècle : Enquête de l</a:t>
            </a:r>
            <a:r>
              <a:rPr lang="ja-JP" altLang="fr-FR" sz="2800" dirty="0">
                <a:latin typeface="Arial" charset="0"/>
              </a:rPr>
              <a:t>’</a:t>
            </a:r>
            <a:r>
              <a:rPr lang="fr-FR" altLang="ja-JP" sz="2800" dirty="0">
                <a:latin typeface="Arial" charset="0"/>
              </a:rPr>
              <a:t>Abbé Grégoire</a:t>
            </a:r>
            <a:endParaRPr lang="fr-FR" sz="2800" dirty="0">
              <a:latin typeface="Arial" charset="0"/>
            </a:endParaRPr>
          </a:p>
        </p:txBody>
      </p:sp>
      <p:sp>
        <p:nvSpPr>
          <p:cNvPr id="73730" name="Rectangle 3"/>
          <p:cNvSpPr>
            <a:spLocks noGrp="1" noChangeArrowheads="1"/>
          </p:cNvSpPr>
          <p:nvPr>
            <p:ph type="body" idx="4294967295"/>
          </p:nvPr>
        </p:nvSpPr>
        <p:spPr/>
        <p:txBody>
          <a:bodyPr>
            <a:normAutofit fontScale="92500" lnSpcReduction="10000"/>
          </a:bodyPr>
          <a:lstStyle/>
          <a:p>
            <a:pPr algn="just" eaLnBrk="1" hangingPunct="1">
              <a:lnSpc>
                <a:spcPct val="90000"/>
              </a:lnSpc>
            </a:pPr>
            <a:r>
              <a:rPr lang="fr-FR" sz="2400" dirty="0">
                <a:latin typeface="Arial" charset="0"/>
              </a:rPr>
              <a:t>Enquête de l</a:t>
            </a:r>
            <a:r>
              <a:rPr lang="ja-JP" altLang="fr-FR" sz="2400" dirty="0">
                <a:latin typeface="Arial" charset="0"/>
              </a:rPr>
              <a:t>’</a:t>
            </a:r>
            <a:r>
              <a:rPr lang="fr-FR" altLang="ja-JP" sz="2400" dirty="0">
                <a:latin typeface="Arial" charset="0"/>
              </a:rPr>
              <a:t>Abbé Grégoire : « Rapport sur la nécessité d</a:t>
            </a:r>
            <a:r>
              <a:rPr lang="ja-JP" altLang="fr-FR" sz="2400" b="1" dirty="0">
                <a:latin typeface="Arial" charset="0"/>
              </a:rPr>
              <a:t>’</a:t>
            </a:r>
            <a:r>
              <a:rPr lang="fr-FR" altLang="ja-JP" sz="2400" b="1" dirty="0">
                <a:latin typeface="Arial" charset="0"/>
              </a:rPr>
              <a:t>anéantir les patois </a:t>
            </a:r>
            <a:r>
              <a:rPr lang="fr-FR" altLang="ja-JP" sz="2400" dirty="0">
                <a:latin typeface="Arial" charset="0"/>
              </a:rPr>
              <a:t>et </a:t>
            </a:r>
            <a:r>
              <a:rPr lang="fr-FR" altLang="ja-JP" sz="2400" b="1" dirty="0">
                <a:latin typeface="Arial" charset="0"/>
              </a:rPr>
              <a:t>d</a:t>
            </a:r>
            <a:r>
              <a:rPr lang="ja-JP" altLang="fr-FR" sz="2400" b="1" dirty="0">
                <a:latin typeface="Arial" charset="0"/>
              </a:rPr>
              <a:t>’</a:t>
            </a:r>
            <a:r>
              <a:rPr lang="fr-FR" altLang="ja-JP" sz="2400" b="1" dirty="0">
                <a:latin typeface="Arial" charset="0"/>
              </a:rPr>
              <a:t>universaliser l</a:t>
            </a:r>
            <a:r>
              <a:rPr lang="ja-JP" altLang="fr-FR" sz="2400" b="1" dirty="0">
                <a:latin typeface="Arial" charset="0"/>
              </a:rPr>
              <a:t>’</a:t>
            </a:r>
            <a:r>
              <a:rPr lang="fr-FR" altLang="ja-JP" sz="2400" b="1" dirty="0">
                <a:latin typeface="Arial" charset="0"/>
              </a:rPr>
              <a:t>usage de la langue française</a:t>
            </a:r>
            <a:r>
              <a:rPr lang="fr-FR" altLang="ja-JP" sz="2400" dirty="0">
                <a:latin typeface="Arial" charset="0"/>
              </a:rPr>
              <a:t> » présenté à la Convention en 1794 (le 16 prairial de l’an II) décrivait la situation comme la tour de Babel où se parlent 30 patois </a:t>
            </a:r>
          </a:p>
          <a:p>
            <a:pPr algn="just" eaLnBrk="1" hangingPunct="1">
              <a:lnSpc>
                <a:spcPct val="90000"/>
              </a:lnSpc>
            </a:pPr>
            <a:r>
              <a:rPr lang="fr-FR" sz="2400" dirty="0">
                <a:latin typeface="Arial" charset="0"/>
              </a:rPr>
              <a:t>sur 26 millions, 11 ont le français comme langue maternelle, 3 le parlent couramment, 6 un peu et 6 l</a:t>
            </a:r>
            <a:r>
              <a:rPr lang="ja-JP" altLang="fr-FR" sz="2400" dirty="0">
                <a:latin typeface="Arial" charset="0"/>
              </a:rPr>
              <a:t>’</a:t>
            </a:r>
            <a:r>
              <a:rPr lang="fr-FR" altLang="ja-JP" sz="2400" dirty="0">
                <a:latin typeface="Arial" charset="0"/>
              </a:rPr>
              <a:t>ignorent.</a:t>
            </a:r>
          </a:p>
          <a:p>
            <a:pPr eaLnBrk="1" hangingPunct="1">
              <a:lnSpc>
                <a:spcPct val="90000"/>
              </a:lnSpc>
            </a:pPr>
            <a:r>
              <a:rPr lang="fr-FR" sz="2400" b="1" dirty="0">
                <a:latin typeface="Arial" charset="0"/>
              </a:rPr>
              <a:t>Les </a:t>
            </a:r>
            <a:r>
              <a:rPr lang="fr-FR" sz="2400" b="1" dirty="0" smtClean="0">
                <a:latin typeface="Arial" charset="0"/>
              </a:rPr>
              <a:t>jacobins (/girondins) </a:t>
            </a:r>
            <a:r>
              <a:rPr lang="fr-FR" sz="2400" dirty="0">
                <a:latin typeface="Arial" charset="0"/>
              </a:rPr>
              <a:t>déclarent une guerre contre les patois :</a:t>
            </a:r>
          </a:p>
          <a:p>
            <a:pPr algn="just" eaLnBrk="1" hangingPunct="1">
              <a:lnSpc>
                <a:spcPct val="90000"/>
              </a:lnSpc>
              <a:buFontTx/>
              <a:buNone/>
            </a:pPr>
            <a:r>
              <a:rPr lang="fr-FR" sz="2400" dirty="0">
                <a:latin typeface="Arial" charset="0"/>
              </a:rPr>
              <a:t>« </a:t>
            </a:r>
            <a:r>
              <a:rPr lang="fr-FR" sz="2400" i="1" dirty="0">
                <a:latin typeface="Arial" charset="0"/>
              </a:rPr>
              <a:t>La monarchie avait des raisons de ressembler à la tour de Babel; dans la démocratie, laisser les citoyens ignorants de la langue nationale, incapables de contrôler le pouvoir, c</a:t>
            </a:r>
            <a:r>
              <a:rPr lang="ja-JP" altLang="fr-FR" sz="2400" i="1" dirty="0">
                <a:latin typeface="Arial" charset="0"/>
              </a:rPr>
              <a:t>’</a:t>
            </a:r>
            <a:r>
              <a:rPr lang="fr-FR" altLang="ja-JP" sz="2400" i="1" dirty="0">
                <a:latin typeface="Arial" charset="0"/>
              </a:rPr>
              <a:t>est trahir la patrie … Chez un peuple libre, la langue doit être une et la même pour tous.</a:t>
            </a:r>
            <a:r>
              <a:rPr lang="fr-FR" altLang="ja-JP" sz="2400" dirty="0">
                <a:latin typeface="Arial" charset="0"/>
              </a:rPr>
              <a:t> »</a:t>
            </a:r>
            <a:br>
              <a:rPr lang="fr-FR" altLang="ja-JP" sz="2400" dirty="0">
                <a:latin typeface="Arial" charset="0"/>
              </a:rPr>
            </a:br>
            <a:r>
              <a:rPr lang="fr-FR" altLang="ja-JP" sz="2400" dirty="0">
                <a:latin typeface="Arial" charset="0"/>
              </a:rPr>
              <a:t>    — </a:t>
            </a:r>
            <a:r>
              <a:rPr lang="fr-FR" altLang="ja-JP" sz="2400" dirty="0" err="1">
                <a:latin typeface="Arial" charset="0"/>
              </a:rPr>
              <a:t>Barère</a:t>
            </a:r>
            <a:r>
              <a:rPr lang="fr-FR" altLang="ja-JP" sz="2400" dirty="0">
                <a:latin typeface="Arial" charset="0"/>
              </a:rPr>
              <a:t> (devant la Convention du 27 janvier 1794)</a:t>
            </a:r>
          </a:p>
          <a:p>
            <a:pPr algn="just" eaLnBrk="1" hangingPunct="1">
              <a:lnSpc>
                <a:spcPct val="90000"/>
              </a:lnSpc>
            </a:pPr>
            <a:endParaRPr lang="fr-FR" sz="1800" dirty="0">
              <a:latin typeface="Arial" charset="0"/>
            </a:endParaRPr>
          </a:p>
        </p:txBody>
      </p:sp>
    </p:spTree>
    <p:extLst>
      <p:ext uri="{BB962C8B-B14F-4D97-AF65-F5344CB8AC3E}">
        <p14:creationId xmlns:p14="http://schemas.microsoft.com/office/powerpoint/2010/main" val="193150478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Points historiques</a:t>
            </a:r>
            <a:endParaRPr lang="fr-CA" sz="2800" dirty="0"/>
          </a:p>
        </p:txBody>
      </p:sp>
      <p:sp>
        <p:nvSpPr>
          <p:cNvPr id="3" name="Segnaposto contenuto 2"/>
          <p:cNvSpPr>
            <a:spLocks noGrp="1"/>
          </p:cNvSpPr>
          <p:nvPr>
            <p:ph idx="1"/>
          </p:nvPr>
        </p:nvSpPr>
        <p:spPr/>
        <p:txBody>
          <a:bodyPr>
            <a:normAutofit fontScale="92500" lnSpcReduction="10000"/>
          </a:bodyPr>
          <a:lstStyle/>
          <a:p>
            <a:pPr algn="just"/>
            <a:r>
              <a:rPr lang="it-IT" sz="2400" dirty="0"/>
              <a:t>La </a:t>
            </a:r>
            <a:r>
              <a:rPr lang="it-IT" sz="2400" b="1" dirty="0"/>
              <a:t>Première </a:t>
            </a:r>
            <a:r>
              <a:rPr lang="it-IT" sz="2400" b="1" dirty="0" err="1"/>
              <a:t>République</a:t>
            </a:r>
            <a:r>
              <a:rPr lang="it-IT" sz="2400" b="1" dirty="0"/>
              <a:t> est </a:t>
            </a:r>
            <a:r>
              <a:rPr lang="it-IT" sz="2400" b="1" dirty="0" err="1"/>
              <a:t>installée</a:t>
            </a:r>
            <a:r>
              <a:rPr lang="it-IT" sz="2400" b="1" dirty="0"/>
              <a:t> </a:t>
            </a:r>
            <a:r>
              <a:rPr lang="it-IT" sz="2400" b="1" dirty="0" err="1"/>
              <a:t>depuis</a:t>
            </a:r>
            <a:r>
              <a:rPr lang="it-IT" sz="2400" b="1" dirty="0"/>
              <a:t> le 22 </a:t>
            </a:r>
            <a:r>
              <a:rPr lang="it-IT" sz="2400" b="1" dirty="0" err="1"/>
              <a:t>septembre</a:t>
            </a:r>
            <a:r>
              <a:rPr lang="it-IT" sz="2400" b="1" dirty="0"/>
              <a:t> 1792</a:t>
            </a:r>
            <a:r>
              <a:rPr lang="it-IT" sz="2400" dirty="0"/>
              <a:t> : le </a:t>
            </a:r>
            <a:r>
              <a:rPr lang="it-IT" sz="2400" dirty="0" err="1"/>
              <a:t>gouvernement</a:t>
            </a:r>
            <a:r>
              <a:rPr lang="it-IT" sz="2400" dirty="0"/>
              <a:t> est </a:t>
            </a:r>
            <a:r>
              <a:rPr lang="it-IT" sz="2400" dirty="0" err="1"/>
              <a:t>partagé</a:t>
            </a:r>
            <a:r>
              <a:rPr lang="it-IT" sz="2400" dirty="0"/>
              <a:t>, </a:t>
            </a:r>
            <a:r>
              <a:rPr lang="it-IT" sz="2400" dirty="0" err="1"/>
              <a:t>les</a:t>
            </a:r>
            <a:r>
              <a:rPr lang="it-IT" sz="2400" dirty="0"/>
              <a:t> </a:t>
            </a:r>
            <a:r>
              <a:rPr lang="it-IT" sz="2400" dirty="0" err="1"/>
              <a:t>privilèges</a:t>
            </a:r>
            <a:r>
              <a:rPr lang="it-IT" sz="2400" dirty="0"/>
              <a:t> de la </a:t>
            </a:r>
            <a:r>
              <a:rPr lang="it-IT" sz="2400" dirty="0" err="1"/>
              <a:t>noblesse</a:t>
            </a:r>
            <a:r>
              <a:rPr lang="it-IT" sz="2400" dirty="0"/>
              <a:t> </a:t>
            </a:r>
            <a:r>
              <a:rPr lang="it-IT" sz="2400" dirty="0" err="1"/>
              <a:t>sont</a:t>
            </a:r>
            <a:r>
              <a:rPr lang="it-IT" sz="2400" dirty="0"/>
              <a:t> </a:t>
            </a:r>
            <a:r>
              <a:rPr lang="it-IT" sz="2400" dirty="0" err="1"/>
              <a:t>abolis</a:t>
            </a:r>
            <a:r>
              <a:rPr lang="it-IT" sz="2400" dirty="0"/>
              <a:t> et </a:t>
            </a:r>
            <a:r>
              <a:rPr lang="it-IT" sz="2400" dirty="0" err="1"/>
              <a:t>tous</a:t>
            </a:r>
            <a:r>
              <a:rPr lang="it-IT" sz="2400" dirty="0"/>
              <a:t> </a:t>
            </a:r>
            <a:r>
              <a:rPr lang="it-IT" sz="2400" dirty="0" err="1"/>
              <a:t>les</a:t>
            </a:r>
            <a:r>
              <a:rPr lang="it-IT" sz="2400" dirty="0"/>
              <a:t> </a:t>
            </a:r>
            <a:r>
              <a:rPr lang="it-IT" sz="2400" dirty="0" err="1"/>
              <a:t>hommes</a:t>
            </a:r>
            <a:r>
              <a:rPr lang="it-IT" sz="2400" dirty="0"/>
              <a:t> </a:t>
            </a:r>
            <a:r>
              <a:rPr lang="it-IT" sz="2400" dirty="0" err="1"/>
              <a:t>sont</a:t>
            </a:r>
            <a:r>
              <a:rPr lang="it-IT" sz="2400" dirty="0"/>
              <a:t> </a:t>
            </a:r>
            <a:r>
              <a:rPr lang="it-IT" sz="2400" dirty="0" err="1"/>
              <a:t>égaux</a:t>
            </a:r>
            <a:r>
              <a:rPr lang="it-IT" sz="2400" dirty="0"/>
              <a:t> en </a:t>
            </a:r>
            <a:r>
              <a:rPr lang="it-IT" sz="2400" dirty="0" err="1"/>
              <a:t>droit</a:t>
            </a:r>
            <a:r>
              <a:rPr lang="it-IT" sz="2400" dirty="0"/>
              <a:t>, la </a:t>
            </a:r>
            <a:r>
              <a:rPr lang="it-IT" sz="2400" dirty="0" err="1"/>
              <a:t>religion</a:t>
            </a:r>
            <a:r>
              <a:rPr lang="it-IT" sz="2400" dirty="0"/>
              <a:t> </a:t>
            </a:r>
            <a:r>
              <a:rPr lang="it-IT" sz="2400" dirty="0" err="1"/>
              <a:t>catholique</a:t>
            </a:r>
            <a:r>
              <a:rPr lang="it-IT" sz="2400" dirty="0"/>
              <a:t> est </a:t>
            </a:r>
            <a:r>
              <a:rPr lang="it-IT" sz="2400" dirty="0" err="1"/>
              <a:t>supprimée</a:t>
            </a:r>
            <a:r>
              <a:rPr lang="it-IT" sz="2400" dirty="0"/>
              <a:t> et </a:t>
            </a:r>
            <a:r>
              <a:rPr lang="it-IT" sz="2400" dirty="0" err="1"/>
              <a:t>ses</a:t>
            </a:r>
            <a:r>
              <a:rPr lang="it-IT" sz="2400" dirty="0"/>
              <a:t> </a:t>
            </a:r>
            <a:r>
              <a:rPr lang="it-IT" sz="2400" dirty="0" err="1"/>
              <a:t>églises</a:t>
            </a:r>
            <a:r>
              <a:rPr lang="it-IT" sz="2400" dirty="0"/>
              <a:t> </a:t>
            </a:r>
            <a:r>
              <a:rPr lang="it-IT" sz="2400" dirty="0" err="1"/>
              <a:t>fermées</a:t>
            </a:r>
            <a:r>
              <a:rPr lang="it-IT" sz="2400" dirty="0"/>
              <a:t>. </a:t>
            </a:r>
            <a:r>
              <a:rPr lang="it-IT" sz="2400" dirty="0" err="1"/>
              <a:t>Des</a:t>
            </a:r>
            <a:r>
              <a:rPr lang="it-IT" sz="2400" dirty="0"/>
              <a:t> </a:t>
            </a:r>
            <a:r>
              <a:rPr lang="it-IT" sz="2400" dirty="0" err="1"/>
              <a:t>représentants</a:t>
            </a:r>
            <a:r>
              <a:rPr lang="it-IT" sz="2400" dirty="0"/>
              <a:t> </a:t>
            </a:r>
            <a:r>
              <a:rPr lang="it-IT" sz="2400" dirty="0" err="1"/>
              <a:t>des</a:t>
            </a:r>
            <a:r>
              <a:rPr lang="it-IT" sz="2400" dirty="0"/>
              <a:t> </a:t>
            </a:r>
            <a:r>
              <a:rPr lang="it-IT" sz="2400" dirty="0" err="1"/>
              <a:t>citoyens</a:t>
            </a:r>
            <a:r>
              <a:rPr lang="it-IT" sz="2400" dirty="0"/>
              <a:t> </a:t>
            </a:r>
            <a:r>
              <a:rPr lang="it-IT" sz="2400" dirty="0" err="1"/>
              <a:t>sont</a:t>
            </a:r>
            <a:r>
              <a:rPr lang="it-IT" sz="2400" dirty="0"/>
              <a:t> </a:t>
            </a:r>
            <a:r>
              <a:rPr lang="it-IT" sz="2400" dirty="0" err="1"/>
              <a:t>organisés</a:t>
            </a:r>
            <a:r>
              <a:rPr lang="it-IT" sz="2400" dirty="0"/>
              <a:t> en </a:t>
            </a:r>
            <a:r>
              <a:rPr lang="it-IT" sz="2400" dirty="0" err="1"/>
              <a:t>assemblée</a:t>
            </a:r>
            <a:r>
              <a:rPr lang="it-IT" sz="2400" dirty="0"/>
              <a:t> pour discuter et </a:t>
            </a:r>
            <a:r>
              <a:rPr lang="it-IT" sz="2400" dirty="0" err="1"/>
              <a:t>voter</a:t>
            </a:r>
            <a:r>
              <a:rPr lang="it-IT" sz="2400" dirty="0"/>
              <a:t> </a:t>
            </a:r>
            <a:r>
              <a:rPr lang="it-IT" sz="2400" dirty="0" err="1"/>
              <a:t>les</a:t>
            </a:r>
            <a:r>
              <a:rPr lang="it-IT" sz="2400" dirty="0"/>
              <a:t> </a:t>
            </a:r>
            <a:r>
              <a:rPr lang="it-IT" sz="2400" dirty="0" err="1"/>
              <a:t>lois</a:t>
            </a:r>
            <a:r>
              <a:rPr lang="it-IT" sz="2400" dirty="0"/>
              <a:t>. Mais </a:t>
            </a:r>
            <a:r>
              <a:rPr lang="it-IT" sz="2400" dirty="0" err="1"/>
              <a:t>plusieurs</a:t>
            </a:r>
            <a:r>
              <a:rPr lang="it-IT" sz="2400" dirty="0"/>
              <a:t> </a:t>
            </a:r>
            <a:r>
              <a:rPr lang="it-IT" sz="2400" dirty="0" err="1"/>
              <a:t>groupes</a:t>
            </a:r>
            <a:r>
              <a:rPr lang="it-IT" sz="2400" dirty="0"/>
              <a:t> </a:t>
            </a:r>
            <a:r>
              <a:rPr lang="it-IT" sz="2400" dirty="0" err="1"/>
              <a:t>politiques</a:t>
            </a:r>
            <a:r>
              <a:rPr lang="it-IT" sz="2400" dirty="0"/>
              <a:t> s’</a:t>
            </a:r>
            <a:r>
              <a:rPr lang="it-IT" sz="2400" dirty="0" err="1"/>
              <a:t>affrontent</a:t>
            </a:r>
            <a:r>
              <a:rPr lang="it-IT" sz="2400" dirty="0"/>
              <a:t> et c’est l’</a:t>
            </a:r>
            <a:r>
              <a:rPr lang="it-IT" sz="2400" dirty="0" err="1"/>
              <a:t>instabilité</a:t>
            </a:r>
            <a:r>
              <a:rPr lang="it-IT" sz="2400" dirty="0"/>
              <a:t> </a:t>
            </a:r>
            <a:r>
              <a:rPr lang="it-IT" sz="2400" dirty="0" err="1"/>
              <a:t>politique</a:t>
            </a:r>
            <a:r>
              <a:rPr lang="it-IT" sz="2400" dirty="0"/>
              <a:t>.</a:t>
            </a:r>
          </a:p>
          <a:p>
            <a:pPr algn="just"/>
            <a:r>
              <a:rPr lang="it-IT" sz="2400" dirty="0" smtClean="0"/>
              <a:t>(En </a:t>
            </a:r>
            <a:r>
              <a:rPr lang="it-IT" sz="2400" dirty="0"/>
              <a:t>1795, un </a:t>
            </a:r>
            <a:r>
              <a:rPr lang="it-IT" sz="2400" dirty="0" err="1"/>
              <a:t>nouveau</a:t>
            </a:r>
            <a:r>
              <a:rPr lang="it-IT" sz="2400" dirty="0"/>
              <a:t> </a:t>
            </a:r>
            <a:r>
              <a:rPr lang="it-IT" sz="2400" dirty="0" err="1"/>
              <a:t>régime</a:t>
            </a:r>
            <a:r>
              <a:rPr lang="it-IT" sz="2400" dirty="0"/>
              <a:t> est </a:t>
            </a:r>
            <a:r>
              <a:rPr lang="it-IT" sz="2400" dirty="0" err="1"/>
              <a:t>mis</a:t>
            </a:r>
            <a:r>
              <a:rPr lang="it-IT" sz="2400" dirty="0"/>
              <a:t> en </a:t>
            </a:r>
            <a:r>
              <a:rPr lang="it-IT" sz="2400" dirty="0" err="1"/>
              <a:t>place</a:t>
            </a:r>
            <a:r>
              <a:rPr lang="it-IT" sz="2400" dirty="0"/>
              <a:t>, c’est le </a:t>
            </a:r>
            <a:r>
              <a:rPr lang="it-IT" sz="2400" dirty="0" err="1"/>
              <a:t>Directoire</a:t>
            </a:r>
            <a:r>
              <a:rPr lang="it-IT" sz="2400" dirty="0"/>
              <a:t> : le </a:t>
            </a:r>
            <a:r>
              <a:rPr lang="it-IT" sz="2400" dirty="0" err="1"/>
              <a:t>gouvernement</a:t>
            </a:r>
            <a:r>
              <a:rPr lang="it-IT" sz="2400" dirty="0"/>
              <a:t> est </a:t>
            </a:r>
            <a:r>
              <a:rPr lang="it-IT" sz="2400" dirty="0" err="1"/>
              <a:t>dirigé</a:t>
            </a:r>
            <a:r>
              <a:rPr lang="it-IT" sz="2400" dirty="0"/>
              <a:t> par </a:t>
            </a:r>
            <a:r>
              <a:rPr lang="it-IT" sz="2400" dirty="0" err="1"/>
              <a:t>des</a:t>
            </a:r>
            <a:r>
              <a:rPr lang="it-IT" sz="2400" dirty="0"/>
              <a:t> </a:t>
            </a:r>
            <a:r>
              <a:rPr lang="it-IT" sz="2400" dirty="0" err="1"/>
              <a:t>Directeurs</a:t>
            </a:r>
            <a:r>
              <a:rPr lang="it-IT" sz="2400" dirty="0"/>
              <a:t>, et </a:t>
            </a:r>
            <a:r>
              <a:rPr lang="it-IT" sz="2400" dirty="0" err="1"/>
              <a:t>deux</a:t>
            </a:r>
            <a:r>
              <a:rPr lang="it-IT" sz="2400" dirty="0"/>
              <a:t> </a:t>
            </a:r>
            <a:r>
              <a:rPr lang="it-IT" sz="2400" dirty="0" err="1"/>
              <a:t>assemblées</a:t>
            </a:r>
            <a:r>
              <a:rPr lang="it-IT" sz="2400" dirty="0"/>
              <a:t> </a:t>
            </a:r>
            <a:r>
              <a:rPr lang="it-IT" sz="2400" dirty="0" err="1"/>
              <a:t>législatives</a:t>
            </a:r>
            <a:r>
              <a:rPr lang="it-IT" sz="2400" dirty="0"/>
              <a:t> </a:t>
            </a:r>
            <a:r>
              <a:rPr lang="it-IT" sz="2400" dirty="0" err="1" smtClean="0"/>
              <a:t>représentent</a:t>
            </a:r>
            <a:r>
              <a:rPr lang="it-IT" sz="2400" dirty="0" smtClean="0"/>
              <a:t> </a:t>
            </a:r>
            <a:r>
              <a:rPr lang="it-IT" sz="2400" dirty="0" err="1"/>
              <a:t>les</a:t>
            </a:r>
            <a:r>
              <a:rPr lang="it-IT" sz="2400" dirty="0"/>
              <a:t> </a:t>
            </a:r>
            <a:r>
              <a:rPr lang="it-IT" sz="2400" dirty="0" err="1"/>
              <a:t>citoyens</a:t>
            </a:r>
            <a:r>
              <a:rPr lang="it-IT" sz="2400" dirty="0"/>
              <a:t>. Mais le </a:t>
            </a:r>
            <a:r>
              <a:rPr lang="it-IT" sz="2400" dirty="0" err="1"/>
              <a:t>Directoire</a:t>
            </a:r>
            <a:r>
              <a:rPr lang="it-IT" sz="2400" dirty="0"/>
              <a:t> n’</a:t>
            </a:r>
            <a:r>
              <a:rPr lang="it-IT" sz="2400" dirty="0" err="1"/>
              <a:t>arrive</a:t>
            </a:r>
            <a:r>
              <a:rPr lang="it-IT" sz="2400" dirty="0"/>
              <a:t> </a:t>
            </a:r>
            <a:r>
              <a:rPr lang="it-IT" sz="2400" dirty="0" err="1"/>
              <a:t>pas</a:t>
            </a:r>
            <a:r>
              <a:rPr lang="it-IT" sz="2400" dirty="0"/>
              <a:t> à </a:t>
            </a:r>
            <a:r>
              <a:rPr lang="it-IT" sz="2400" dirty="0" err="1"/>
              <a:t>régler</a:t>
            </a:r>
            <a:r>
              <a:rPr lang="it-IT" sz="2400" dirty="0"/>
              <a:t> </a:t>
            </a:r>
            <a:r>
              <a:rPr lang="it-IT" sz="2400" dirty="0" err="1"/>
              <a:t>les</a:t>
            </a:r>
            <a:r>
              <a:rPr lang="it-IT" sz="2400" dirty="0"/>
              <a:t> </a:t>
            </a:r>
            <a:r>
              <a:rPr lang="it-IT" sz="2400" dirty="0" err="1"/>
              <a:t>difficultés</a:t>
            </a:r>
            <a:r>
              <a:rPr lang="it-IT" sz="2400" dirty="0"/>
              <a:t> </a:t>
            </a:r>
            <a:r>
              <a:rPr lang="it-IT" sz="2400" dirty="0" err="1"/>
              <a:t>économiques</a:t>
            </a:r>
            <a:r>
              <a:rPr lang="it-IT" sz="2400" dirty="0"/>
              <a:t> et est </a:t>
            </a:r>
            <a:r>
              <a:rPr lang="it-IT" sz="2400" dirty="0" err="1"/>
              <a:t>détesté</a:t>
            </a:r>
            <a:r>
              <a:rPr lang="it-IT" sz="2400" dirty="0"/>
              <a:t> par </a:t>
            </a:r>
            <a:r>
              <a:rPr lang="it-IT" sz="2400" dirty="0" err="1"/>
              <a:t>les</a:t>
            </a:r>
            <a:r>
              <a:rPr lang="it-IT" sz="2400" dirty="0"/>
              <a:t> </a:t>
            </a:r>
            <a:r>
              <a:rPr lang="it-IT" sz="2400" dirty="0" err="1"/>
              <a:t>Français</a:t>
            </a:r>
            <a:r>
              <a:rPr lang="it-IT" sz="2400" dirty="0"/>
              <a:t>. </a:t>
            </a:r>
            <a:r>
              <a:rPr lang="it-IT" sz="2400" b="1" dirty="0" err="1"/>
              <a:t>Certains</a:t>
            </a:r>
            <a:r>
              <a:rPr lang="it-IT" sz="2400" b="1" dirty="0"/>
              <a:t> </a:t>
            </a:r>
            <a:r>
              <a:rPr lang="it-IT" sz="2400" b="1" dirty="0" err="1"/>
              <a:t>Directeurs</a:t>
            </a:r>
            <a:r>
              <a:rPr lang="it-IT" sz="2400" b="1" dirty="0"/>
              <a:t> </a:t>
            </a:r>
            <a:r>
              <a:rPr lang="it-IT" sz="2400" b="1" dirty="0" err="1"/>
              <a:t>demandent</a:t>
            </a:r>
            <a:r>
              <a:rPr lang="it-IT" sz="2400" b="1" dirty="0"/>
              <a:t> </a:t>
            </a:r>
            <a:r>
              <a:rPr lang="it-IT" sz="2400" b="1" dirty="0" err="1"/>
              <a:t>au</a:t>
            </a:r>
            <a:r>
              <a:rPr lang="it-IT" sz="2400" b="1" dirty="0"/>
              <a:t> </a:t>
            </a:r>
            <a:r>
              <a:rPr lang="it-IT" sz="2400" b="1" dirty="0" err="1"/>
              <a:t>général</a:t>
            </a:r>
            <a:r>
              <a:rPr lang="it-IT" sz="2400" b="1" dirty="0"/>
              <a:t> Bonaparte son </a:t>
            </a:r>
            <a:r>
              <a:rPr lang="it-IT" sz="2400" b="1" dirty="0" err="1"/>
              <a:t>aide</a:t>
            </a:r>
            <a:r>
              <a:rPr lang="it-IT" sz="2400" b="1" dirty="0"/>
              <a:t> pour </a:t>
            </a:r>
            <a:r>
              <a:rPr lang="it-IT" sz="2400" b="1" dirty="0" err="1"/>
              <a:t>changer</a:t>
            </a:r>
            <a:r>
              <a:rPr lang="it-IT" sz="2400" b="1" dirty="0"/>
              <a:t> le </a:t>
            </a:r>
            <a:r>
              <a:rPr lang="it-IT" sz="2400" b="1" dirty="0" err="1"/>
              <a:t>régime</a:t>
            </a:r>
            <a:r>
              <a:rPr lang="it-IT" sz="2400" b="1" dirty="0"/>
              <a:t>, par la </a:t>
            </a:r>
            <a:r>
              <a:rPr lang="it-IT" sz="2400" b="1" dirty="0" err="1"/>
              <a:t>surprise</a:t>
            </a:r>
            <a:r>
              <a:rPr lang="it-IT" sz="2400" b="1" dirty="0"/>
              <a:t> et la force : c’est-à-dire par un coup d’</a:t>
            </a:r>
            <a:r>
              <a:rPr lang="it-IT" sz="2400" b="1" dirty="0" err="1"/>
              <a:t>État</a:t>
            </a:r>
            <a:r>
              <a:rPr lang="it-IT" sz="2400" dirty="0" smtClean="0"/>
              <a:t>.)</a:t>
            </a:r>
            <a:endParaRPr lang="it-IT" sz="2400" dirty="0"/>
          </a:p>
          <a:p>
            <a:endParaRPr lang="fr-CA" sz="2400" dirty="0"/>
          </a:p>
        </p:txBody>
      </p:sp>
    </p:spTree>
    <p:extLst>
      <p:ext uri="{BB962C8B-B14F-4D97-AF65-F5344CB8AC3E}">
        <p14:creationId xmlns:p14="http://schemas.microsoft.com/office/powerpoint/2010/main" val="1745413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Points historiques</a:t>
            </a:r>
          </a:p>
        </p:txBody>
      </p:sp>
      <p:sp>
        <p:nvSpPr>
          <p:cNvPr id="3" name="Segnaposto contenuto 2"/>
          <p:cNvSpPr>
            <a:spLocks noGrp="1"/>
          </p:cNvSpPr>
          <p:nvPr>
            <p:ph idx="1"/>
          </p:nvPr>
        </p:nvSpPr>
        <p:spPr/>
        <p:txBody>
          <a:bodyPr>
            <a:normAutofit lnSpcReduction="10000"/>
          </a:bodyPr>
          <a:lstStyle/>
          <a:p>
            <a:pPr algn="just"/>
            <a:r>
              <a:rPr lang="it-IT" sz="2400" dirty="0"/>
              <a:t>Le 6 </a:t>
            </a:r>
            <a:r>
              <a:rPr lang="it-IT" sz="2400" dirty="0" err="1"/>
              <a:t>octobre</a:t>
            </a:r>
            <a:r>
              <a:rPr lang="it-IT" sz="2400" dirty="0"/>
              <a:t> 1793, un </a:t>
            </a:r>
            <a:r>
              <a:rPr lang="it-IT" sz="2400" dirty="0" err="1"/>
              <a:t>nouveau</a:t>
            </a:r>
            <a:r>
              <a:rPr lang="it-IT" sz="2400" dirty="0"/>
              <a:t> </a:t>
            </a:r>
            <a:r>
              <a:rPr lang="it-IT" sz="2400" dirty="0" err="1"/>
              <a:t>calendrier</a:t>
            </a:r>
            <a:r>
              <a:rPr lang="it-IT" sz="2400" dirty="0"/>
              <a:t> est </a:t>
            </a:r>
            <a:r>
              <a:rPr lang="it-IT" sz="2400" dirty="0" err="1"/>
              <a:t>mis</a:t>
            </a:r>
            <a:r>
              <a:rPr lang="it-IT" sz="2400" dirty="0"/>
              <a:t> en </a:t>
            </a:r>
            <a:r>
              <a:rPr lang="it-IT" sz="2400" dirty="0" err="1"/>
              <a:t>place</a:t>
            </a:r>
            <a:r>
              <a:rPr lang="it-IT" sz="2400" dirty="0"/>
              <a:t> : le premier jour de </a:t>
            </a:r>
            <a:r>
              <a:rPr lang="it-IT" sz="2400" dirty="0" err="1"/>
              <a:t>l’an</a:t>
            </a:r>
            <a:r>
              <a:rPr lang="it-IT" sz="2400" dirty="0"/>
              <a:t> est </a:t>
            </a:r>
            <a:r>
              <a:rPr lang="it-IT" sz="2400" dirty="0" err="1"/>
              <a:t>fixé</a:t>
            </a:r>
            <a:r>
              <a:rPr lang="it-IT" sz="2400" dirty="0"/>
              <a:t> à la date </a:t>
            </a:r>
            <a:r>
              <a:rPr lang="it-IT" sz="2400" dirty="0" err="1"/>
              <a:t>anniversaire</a:t>
            </a:r>
            <a:r>
              <a:rPr lang="it-IT" sz="2400" dirty="0"/>
              <a:t> de la </a:t>
            </a:r>
            <a:r>
              <a:rPr lang="it-IT" sz="2400" dirty="0" err="1"/>
              <a:t>naissance</a:t>
            </a:r>
            <a:r>
              <a:rPr lang="it-IT" sz="2400" dirty="0"/>
              <a:t> de la Première </a:t>
            </a:r>
            <a:r>
              <a:rPr lang="it-IT" sz="2400" dirty="0" err="1"/>
              <a:t>République</a:t>
            </a:r>
            <a:r>
              <a:rPr lang="it-IT" sz="2400" dirty="0"/>
              <a:t>, c’est-à-dire le 22 </a:t>
            </a:r>
            <a:r>
              <a:rPr lang="it-IT" sz="2400" dirty="0" err="1"/>
              <a:t>septembre</a:t>
            </a:r>
            <a:r>
              <a:rPr lang="it-IT" sz="2400" dirty="0"/>
              <a:t>, et non plus le 1er </a:t>
            </a:r>
            <a:r>
              <a:rPr lang="it-IT" sz="2400" dirty="0" err="1"/>
              <a:t>janvier</a:t>
            </a:r>
            <a:r>
              <a:rPr lang="it-IT" sz="2400" dirty="0"/>
              <a:t> ! </a:t>
            </a:r>
            <a:r>
              <a:rPr lang="it-IT" sz="2400" dirty="0" err="1"/>
              <a:t>Dans</a:t>
            </a:r>
            <a:r>
              <a:rPr lang="it-IT" sz="2400" dirty="0"/>
              <a:t> le </a:t>
            </a:r>
            <a:r>
              <a:rPr lang="it-IT" sz="2400" dirty="0" err="1"/>
              <a:t>nouveau</a:t>
            </a:r>
            <a:r>
              <a:rPr lang="it-IT" sz="2400" dirty="0"/>
              <a:t> </a:t>
            </a:r>
            <a:r>
              <a:rPr lang="it-IT" sz="2400" b="1" dirty="0" err="1"/>
              <a:t>calendrier</a:t>
            </a:r>
            <a:r>
              <a:rPr lang="it-IT" sz="2400" b="1" dirty="0"/>
              <a:t> </a:t>
            </a:r>
            <a:r>
              <a:rPr lang="it-IT" sz="2400" b="1" dirty="0" err="1"/>
              <a:t>républicain</a:t>
            </a:r>
            <a:r>
              <a:rPr lang="it-IT" sz="2400" dirty="0"/>
              <a:t>, la </a:t>
            </a:r>
            <a:r>
              <a:rPr lang="it-IT" sz="2400" dirty="0" err="1"/>
              <a:t>semaine</a:t>
            </a:r>
            <a:r>
              <a:rPr lang="it-IT" sz="2400" dirty="0"/>
              <a:t> ne </a:t>
            </a:r>
            <a:r>
              <a:rPr lang="it-IT" sz="2400" dirty="0" err="1"/>
              <a:t>compte</a:t>
            </a:r>
            <a:r>
              <a:rPr lang="it-IT" sz="2400" dirty="0"/>
              <a:t> plus 7 </a:t>
            </a:r>
            <a:r>
              <a:rPr lang="it-IT" sz="2400" dirty="0" err="1"/>
              <a:t>jours</a:t>
            </a:r>
            <a:r>
              <a:rPr lang="it-IT" sz="2400" dirty="0"/>
              <a:t> mais 10 : c’est une </a:t>
            </a:r>
            <a:r>
              <a:rPr lang="it-IT" sz="2400" dirty="0" err="1"/>
              <a:t>décade</a:t>
            </a:r>
            <a:r>
              <a:rPr lang="it-IT" sz="2400" dirty="0"/>
              <a:t>. </a:t>
            </a:r>
            <a:r>
              <a:rPr lang="it-IT" sz="2400" dirty="0" err="1"/>
              <a:t>Chaque</a:t>
            </a:r>
            <a:r>
              <a:rPr lang="it-IT" sz="2400" dirty="0"/>
              <a:t> </a:t>
            </a:r>
            <a:r>
              <a:rPr lang="it-IT" sz="2400" dirty="0" err="1"/>
              <a:t>mois</a:t>
            </a:r>
            <a:r>
              <a:rPr lang="it-IT" sz="2400" dirty="0"/>
              <a:t> </a:t>
            </a:r>
            <a:r>
              <a:rPr lang="it-IT" sz="2400" dirty="0" err="1"/>
              <a:t>comprend</a:t>
            </a:r>
            <a:r>
              <a:rPr lang="it-IT" sz="2400" dirty="0"/>
              <a:t> </a:t>
            </a:r>
            <a:r>
              <a:rPr lang="it-IT" sz="2400" dirty="0" err="1"/>
              <a:t>trois</a:t>
            </a:r>
            <a:r>
              <a:rPr lang="it-IT" sz="2400" dirty="0"/>
              <a:t> </a:t>
            </a:r>
            <a:r>
              <a:rPr lang="it-IT" sz="2400" dirty="0" err="1"/>
              <a:t>décades</a:t>
            </a:r>
            <a:r>
              <a:rPr lang="it-IT" sz="2400" dirty="0"/>
              <a:t> et l’</a:t>
            </a:r>
            <a:r>
              <a:rPr lang="it-IT" sz="2400" dirty="0" err="1"/>
              <a:t>année</a:t>
            </a:r>
            <a:r>
              <a:rPr lang="it-IT" sz="2400" dirty="0"/>
              <a:t> se termine </a:t>
            </a:r>
            <a:r>
              <a:rPr lang="it-IT" sz="2400" dirty="0" err="1"/>
              <a:t>avec</a:t>
            </a:r>
            <a:r>
              <a:rPr lang="it-IT" sz="2400" dirty="0"/>
              <a:t> 5 </a:t>
            </a:r>
            <a:r>
              <a:rPr lang="it-IT" sz="2400" dirty="0" err="1"/>
              <a:t>jours</a:t>
            </a:r>
            <a:r>
              <a:rPr lang="it-IT" sz="2400" dirty="0"/>
              <a:t> </a:t>
            </a:r>
            <a:r>
              <a:rPr lang="it-IT" sz="2400" dirty="0" err="1"/>
              <a:t>supplémentaires</a:t>
            </a:r>
            <a:r>
              <a:rPr lang="it-IT" sz="2400" dirty="0"/>
              <a:t>. C’est </a:t>
            </a:r>
            <a:r>
              <a:rPr lang="it-IT" sz="2400" dirty="0" err="1"/>
              <a:t>déjà</a:t>
            </a:r>
            <a:r>
              <a:rPr lang="it-IT" sz="2400" dirty="0"/>
              <a:t> </a:t>
            </a:r>
            <a:r>
              <a:rPr lang="it-IT" sz="2400" dirty="0" err="1"/>
              <a:t>compliqué</a:t>
            </a:r>
            <a:r>
              <a:rPr lang="it-IT" sz="2400" dirty="0"/>
              <a:t>, mais en plus </a:t>
            </a:r>
            <a:r>
              <a:rPr lang="it-IT" sz="2400" dirty="0" err="1"/>
              <a:t>les</a:t>
            </a:r>
            <a:r>
              <a:rPr lang="it-IT" sz="2400" dirty="0"/>
              <a:t> </a:t>
            </a:r>
            <a:r>
              <a:rPr lang="it-IT" sz="2400" dirty="0" err="1"/>
              <a:t>jours</a:t>
            </a:r>
            <a:r>
              <a:rPr lang="it-IT" sz="2400" dirty="0"/>
              <a:t> et </a:t>
            </a:r>
            <a:r>
              <a:rPr lang="it-IT" sz="2400" dirty="0" err="1"/>
              <a:t>les</a:t>
            </a:r>
            <a:r>
              <a:rPr lang="it-IT" sz="2400" dirty="0"/>
              <a:t> </a:t>
            </a:r>
            <a:r>
              <a:rPr lang="it-IT" sz="2400" dirty="0" err="1"/>
              <a:t>mois</a:t>
            </a:r>
            <a:r>
              <a:rPr lang="it-IT" sz="2400" dirty="0"/>
              <a:t> </a:t>
            </a:r>
            <a:r>
              <a:rPr lang="it-IT" sz="2400" dirty="0" err="1"/>
              <a:t>changent</a:t>
            </a:r>
            <a:r>
              <a:rPr lang="it-IT" sz="2400" dirty="0"/>
              <a:t> de </a:t>
            </a:r>
            <a:r>
              <a:rPr lang="it-IT" sz="2400" dirty="0" err="1"/>
              <a:t>nom</a:t>
            </a:r>
            <a:r>
              <a:rPr lang="it-IT" sz="2400" dirty="0"/>
              <a:t> : </a:t>
            </a:r>
            <a:r>
              <a:rPr lang="it-IT" sz="2400" b="1" dirty="0"/>
              <a:t>le </a:t>
            </a:r>
            <a:r>
              <a:rPr lang="it-IT" sz="2400" b="1" dirty="0" err="1"/>
              <a:t>mois</a:t>
            </a:r>
            <a:r>
              <a:rPr lang="it-IT" sz="2400" b="1" dirty="0"/>
              <a:t> de novembre porte le </a:t>
            </a:r>
            <a:r>
              <a:rPr lang="it-IT" sz="2400" b="1" dirty="0" err="1"/>
              <a:t>nom</a:t>
            </a:r>
            <a:r>
              <a:rPr lang="it-IT" sz="2400" b="1" dirty="0"/>
              <a:t> de </a:t>
            </a:r>
            <a:r>
              <a:rPr lang="it-IT" sz="2400" b="1" dirty="0" err="1"/>
              <a:t>Brumaire</a:t>
            </a:r>
            <a:r>
              <a:rPr lang="it-IT" sz="2400" b="1" dirty="0"/>
              <a:t> </a:t>
            </a:r>
            <a:r>
              <a:rPr lang="it-IT" sz="2400" b="1" dirty="0" err="1"/>
              <a:t>dans</a:t>
            </a:r>
            <a:r>
              <a:rPr lang="it-IT" sz="2400" b="1" dirty="0"/>
              <a:t> le </a:t>
            </a:r>
            <a:r>
              <a:rPr lang="it-IT" sz="2400" b="1" dirty="0" err="1"/>
              <a:t>calendrier</a:t>
            </a:r>
            <a:r>
              <a:rPr lang="it-IT" sz="2400" b="1" dirty="0"/>
              <a:t> </a:t>
            </a:r>
            <a:r>
              <a:rPr lang="it-IT" sz="2400" b="1" dirty="0" err="1"/>
              <a:t>républicain</a:t>
            </a:r>
            <a:r>
              <a:rPr lang="it-IT" sz="2400" dirty="0"/>
              <a:t>. Ce </a:t>
            </a:r>
            <a:r>
              <a:rPr lang="it-IT" sz="2400" dirty="0" err="1"/>
              <a:t>calendrier</a:t>
            </a:r>
            <a:r>
              <a:rPr lang="it-IT" sz="2400" dirty="0"/>
              <a:t> </a:t>
            </a:r>
            <a:r>
              <a:rPr lang="it-IT" sz="2400" dirty="0" err="1"/>
              <a:t>restera</a:t>
            </a:r>
            <a:r>
              <a:rPr lang="it-IT" sz="2400" dirty="0"/>
              <a:t> en </a:t>
            </a:r>
            <a:r>
              <a:rPr lang="it-IT" sz="2400" dirty="0" err="1"/>
              <a:t>usage</a:t>
            </a:r>
            <a:r>
              <a:rPr lang="it-IT" sz="2400" dirty="0"/>
              <a:t> </a:t>
            </a:r>
            <a:r>
              <a:rPr lang="it-IT" sz="2400" dirty="0" err="1"/>
              <a:t>jusqu’au</a:t>
            </a:r>
            <a:r>
              <a:rPr lang="it-IT" sz="2400" dirty="0"/>
              <a:t> 1er </a:t>
            </a:r>
            <a:r>
              <a:rPr lang="it-IT" sz="2400" dirty="0" err="1"/>
              <a:t>janvier</a:t>
            </a:r>
            <a:r>
              <a:rPr lang="it-IT" sz="2400" dirty="0"/>
              <a:t> 1806.</a:t>
            </a:r>
          </a:p>
          <a:p>
            <a:r>
              <a:rPr lang="it-IT" sz="2400" dirty="0"/>
              <a:t>Le coup d’</a:t>
            </a:r>
            <a:r>
              <a:rPr lang="it-IT" sz="2400" dirty="0" err="1"/>
              <a:t>État</a:t>
            </a:r>
            <a:r>
              <a:rPr lang="it-IT" sz="2400" dirty="0"/>
              <a:t> se </a:t>
            </a:r>
            <a:r>
              <a:rPr lang="it-IT" sz="2400" dirty="0" err="1"/>
              <a:t>déroule</a:t>
            </a:r>
            <a:r>
              <a:rPr lang="it-IT" sz="2400" dirty="0"/>
              <a:t> </a:t>
            </a:r>
            <a:r>
              <a:rPr lang="it-IT" sz="2400" dirty="0" err="1"/>
              <a:t>durant</a:t>
            </a:r>
            <a:r>
              <a:rPr lang="it-IT" sz="2400" dirty="0"/>
              <a:t> </a:t>
            </a:r>
            <a:r>
              <a:rPr lang="it-IT" sz="2400" dirty="0" err="1"/>
              <a:t>l’an</a:t>
            </a:r>
            <a:r>
              <a:rPr lang="it-IT" sz="2400" dirty="0"/>
              <a:t> VIII, c’est-à-dire la 8e </a:t>
            </a:r>
            <a:r>
              <a:rPr lang="it-IT" sz="2400" dirty="0" err="1"/>
              <a:t>année</a:t>
            </a:r>
            <a:r>
              <a:rPr lang="it-IT" sz="2400" dirty="0"/>
              <a:t> </a:t>
            </a:r>
            <a:r>
              <a:rPr lang="it-IT" sz="2400" dirty="0" err="1"/>
              <a:t>depuis</a:t>
            </a:r>
            <a:r>
              <a:rPr lang="it-IT" sz="2400" dirty="0"/>
              <a:t> </a:t>
            </a:r>
            <a:r>
              <a:rPr lang="it-IT" sz="2400" dirty="0" err="1"/>
              <a:t>l’installation</a:t>
            </a:r>
            <a:r>
              <a:rPr lang="it-IT" sz="2400" dirty="0"/>
              <a:t> de la Première </a:t>
            </a:r>
            <a:r>
              <a:rPr lang="it-IT" sz="2400" dirty="0" err="1"/>
              <a:t>République</a:t>
            </a:r>
            <a:r>
              <a:rPr lang="it-IT" sz="2400" dirty="0"/>
              <a:t>.</a:t>
            </a:r>
          </a:p>
          <a:p>
            <a:endParaRPr lang="fr-CA" sz="2400" dirty="0"/>
          </a:p>
        </p:txBody>
      </p:sp>
    </p:spTree>
    <p:extLst>
      <p:ext uri="{BB962C8B-B14F-4D97-AF65-F5344CB8AC3E}">
        <p14:creationId xmlns:p14="http://schemas.microsoft.com/office/powerpoint/2010/main" val="2297979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idx="4294967295"/>
          </p:nvPr>
        </p:nvSpPr>
        <p:spPr/>
        <p:txBody>
          <a:bodyPr>
            <a:normAutofit fontScale="90000"/>
          </a:bodyPr>
          <a:lstStyle/>
          <a:p>
            <a:r>
              <a:rPr lang="en-US" sz="3600" i="1" dirty="0">
                <a:latin typeface="Arial" charset="0"/>
              </a:rPr>
              <a:t> </a:t>
            </a:r>
            <a:br>
              <a:rPr lang="en-US" sz="3600" i="1" dirty="0">
                <a:latin typeface="Arial" charset="0"/>
              </a:rPr>
            </a:br>
            <a:r>
              <a:rPr lang="en-US" sz="3200" dirty="0">
                <a:latin typeface="Arial" charset="0"/>
              </a:rPr>
              <a:t>Le </a:t>
            </a:r>
            <a:r>
              <a:rPr lang="en-US" sz="3200" dirty="0" err="1">
                <a:latin typeface="Arial" charset="0"/>
              </a:rPr>
              <a:t>calendrier</a:t>
            </a:r>
            <a:r>
              <a:rPr lang="en-US" sz="3200" dirty="0">
                <a:latin typeface="Arial" charset="0"/>
              </a:rPr>
              <a:t> </a:t>
            </a:r>
            <a:r>
              <a:rPr lang="en-US" sz="3200" dirty="0" err="1">
                <a:latin typeface="Arial" charset="0"/>
              </a:rPr>
              <a:t>révolutionnaire</a:t>
            </a:r>
            <a:r>
              <a:rPr lang="en-US" sz="3200" dirty="0">
                <a:latin typeface="Arial" charset="0"/>
              </a:rPr>
              <a:t/>
            </a:r>
            <a:br>
              <a:rPr lang="en-US" sz="3200" dirty="0">
                <a:latin typeface="Arial" charset="0"/>
              </a:rPr>
            </a:br>
            <a:r>
              <a:rPr lang="en-US" sz="3200" dirty="0">
                <a:latin typeface="Arial" charset="0"/>
              </a:rPr>
              <a:t>1792, </a:t>
            </a:r>
            <a:r>
              <a:rPr lang="en-US" sz="3200" dirty="0" err="1">
                <a:latin typeface="Arial" charset="0"/>
              </a:rPr>
              <a:t>l'an</a:t>
            </a:r>
            <a:r>
              <a:rPr lang="en-US" sz="3200" dirty="0">
                <a:latin typeface="Arial" charset="0"/>
              </a:rPr>
              <a:t> I</a:t>
            </a:r>
            <a:r>
              <a:rPr lang="en-US" sz="3600" i="1" dirty="0">
                <a:latin typeface="Arial" charset="0"/>
              </a:rPr>
              <a:t/>
            </a:r>
            <a:br>
              <a:rPr lang="en-US" sz="3600" i="1" dirty="0">
                <a:latin typeface="Arial" charset="0"/>
              </a:rPr>
            </a:br>
            <a:endParaRPr lang="it-IT" sz="3600" dirty="0">
              <a:latin typeface="Arial" charset="0"/>
            </a:endParaRPr>
          </a:p>
        </p:txBody>
      </p:sp>
      <p:sp>
        <p:nvSpPr>
          <p:cNvPr id="77826" name="Content Placeholder 2"/>
          <p:cNvSpPr>
            <a:spLocks noGrp="1"/>
          </p:cNvSpPr>
          <p:nvPr>
            <p:ph idx="4294967295"/>
          </p:nvPr>
        </p:nvSpPr>
        <p:spPr/>
        <p:txBody>
          <a:bodyPr>
            <a:normAutofit lnSpcReduction="10000"/>
          </a:bodyPr>
          <a:lstStyle/>
          <a:p>
            <a:pPr algn="just"/>
            <a:r>
              <a:rPr lang="it-IT" sz="2400" dirty="0">
                <a:latin typeface="Arial" charset="0"/>
              </a:rPr>
              <a:t>Le </a:t>
            </a:r>
            <a:r>
              <a:rPr lang="it-IT" sz="2400" dirty="0" err="1">
                <a:latin typeface="Arial" charset="0"/>
              </a:rPr>
              <a:t>calendrier</a:t>
            </a:r>
            <a:r>
              <a:rPr lang="it-IT" sz="2400" dirty="0">
                <a:latin typeface="Arial" charset="0"/>
              </a:rPr>
              <a:t> </a:t>
            </a:r>
            <a:r>
              <a:rPr lang="it-IT" sz="2400" dirty="0" err="1">
                <a:latin typeface="Arial" charset="0"/>
              </a:rPr>
              <a:t>révolutionnaire</a:t>
            </a:r>
            <a:r>
              <a:rPr lang="it-IT" sz="2400" dirty="0">
                <a:latin typeface="Arial" charset="0"/>
              </a:rPr>
              <a:t> </a:t>
            </a:r>
            <a:r>
              <a:rPr lang="it-IT" sz="2400" dirty="0" err="1">
                <a:latin typeface="Arial" charset="0"/>
              </a:rPr>
              <a:t>trouve</a:t>
            </a:r>
            <a:r>
              <a:rPr lang="it-IT" sz="2400" dirty="0">
                <a:latin typeface="Arial" charset="0"/>
              </a:rPr>
              <a:t> son origine </a:t>
            </a:r>
            <a:r>
              <a:rPr lang="it-IT" sz="2400" dirty="0" err="1">
                <a:latin typeface="Arial" charset="0"/>
              </a:rPr>
              <a:t>dans</a:t>
            </a:r>
            <a:r>
              <a:rPr lang="it-IT" sz="2400" dirty="0">
                <a:latin typeface="Arial" charset="0"/>
              </a:rPr>
              <a:t> le </a:t>
            </a:r>
            <a:r>
              <a:rPr lang="it-IT" sz="2400" dirty="0" err="1">
                <a:latin typeface="Arial" charset="0"/>
              </a:rPr>
              <a:t>mouvement</a:t>
            </a:r>
            <a:r>
              <a:rPr lang="it-IT" sz="2400" dirty="0">
                <a:latin typeface="Arial" charset="0"/>
              </a:rPr>
              <a:t> de la </a:t>
            </a:r>
            <a:r>
              <a:rPr lang="it-IT" sz="2400" dirty="0" err="1">
                <a:latin typeface="Arial" charset="0"/>
              </a:rPr>
              <a:t>déchristianisation</a:t>
            </a:r>
            <a:r>
              <a:rPr lang="it-IT" sz="2400" dirty="0">
                <a:latin typeface="Arial" charset="0"/>
              </a:rPr>
              <a:t> de la </a:t>
            </a:r>
            <a:r>
              <a:rPr lang="it-IT" sz="2400" dirty="0" err="1">
                <a:latin typeface="Arial" charset="0"/>
              </a:rPr>
              <a:t>Révolution</a:t>
            </a:r>
            <a:r>
              <a:rPr lang="it-IT" sz="2400" dirty="0">
                <a:latin typeface="Arial" charset="0"/>
              </a:rPr>
              <a:t>.</a:t>
            </a:r>
            <a:endParaRPr lang="fr-FR" sz="2400" dirty="0">
              <a:latin typeface="Arial" charset="0"/>
            </a:endParaRPr>
          </a:p>
          <a:p>
            <a:pPr algn="just"/>
            <a:r>
              <a:rPr lang="fr-FR" sz="2400" dirty="0">
                <a:latin typeface="Arial" charset="0"/>
              </a:rPr>
              <a:t>Le 21 septembre 1792, les députés de la Convention, réunis pour la première fois, décidèrent à l'unanimité par acclamation de l'abolition de la royauté en France et le lendemain 22 septembre 1792 (jour anniversaire de l'adoption du premier article de la </a:t>
            </a:r>
            <a:r>
              <a:rPr lang="fr-FR" sz="2400" b="1" dirty="0">
                <a:latin typeface="Arial" charset="0"/>
              </a:rPr>
              <a:t>Constitution de 1789</a:t>
            </a:r>
            <a:r>
              <a:rPr lang="fr-FR" sz="2400" dirty="0">
                <a:latin typeface="Arial" charset="0"/>
              </a:rPr>
              <a:t>), la Convention nationale décréta que « Tous les actes publics sont désormais datés à partir de l'an I de la République ».</a:t>
            </a:r>
          </a:p>
          <a:p>
            <a:pPr algn="just"/>
            <a:r>
              <a:rPr lang="it-IT" sz="2400" dirty="0">
                <a:latin typeface="Arial" charset="0"/>
              </a:rPr>
              <a:t>« </a:t>
            </a:r>
            <a:r>
              <a:rPr lang="it-IT" sz="2400" b="1" dirty="0">
                <a:latin typeface="Arial" charset="0"/>
              </a:rPr>
              <a:t>L’</a:t>
            </a:r>
            <a:r>
              <a:rPr lang="it-IT" sz="2400" b="1" dirty="0" err="1">
                <a:latin typeface="Arial" charset="0"/>
              </a:rPr>
              <a:t>ère</a:t>
            </a:r>
            <a:r>
              <a:rPr lang="it-IT" sz="2400" b="1" dirty="0">
                <a:latin typeface="Arial" charset="0"/>
              </a:rPr>
              <a:t> </a:t>
            </a:r>
            <a:r>
              <a:rPr lang="it-IT" sz="2400" b="1" dirty="0" err="1">
                <a:latin typeface="Arial" charset="0"/>
              </a:rPr>
              <a:t>des</a:t>
            </a:r>
            <a:r>
              <a:rPr lang="it-IT" sz="2400" b="1" dirty="0">
                <a:latin typeface="Arial" charset="0"/>
              </a:rPr>
              <a:t> </a:t>
            </a:r>
            <a:r>
              <a:rPr lang="it-IT" sz="2400" b="1" dirty="0" err="1">
                <a:latin typeface="Arial" charset="0"/>
              </a:rPr>
              <a:t>Français</a:t>
            </a:r>
            <a:r>
              <a:rPr lang="it-IT" sz="2400" b="1" dirty="0">
                <a:latin typeface="Arial" charset="0"/>
              </a:rPr>
              <a:t> </a:t>
            </a:r>
            <a:r>
              <a:rPr lang="it-IT" sz="2400" dirty="0" err="1">
                <a:latin typeface="Arial" charset="0"/>
              </a:rPr>
              <a:t>débute</a:t>
            </a:r>
            <a:r>
              <a:rPr lang="it-IT" sz="2400" dirty="0">
                <a:latin typeface="Arial" charset="0"/>
              </a:rPr>
              <a:t> le 22 </a:t>
            </a:r>
            <a:r>
              <a:rPr lang="it-IT" sz="2400" dirty="0" err="1">
                <a:latin typeface="Arial" charset="0"/>
              </a:rPr>
              <a:t>septembre</a:t>
            </a:r>
            <a:r>
              <a:rPr lang="it-IT" sz="2400" dirty="0">
                <a:latin typeface="Arial" charset="0"/>
              </a:rPr>
              <a:t> 1792 de l’</a:t>
            </a:r>
            <a:r>
              <a:rPr lang="it-IT" sz="2400" dirty="0" err="1">
                <a:latin typeface="Arial" charset="0"/>
              </a:rPr>
              <a:t>ère</a:t>
            </a:r>
            <a:r>
              <a:rPr lang="it-IT" sz="2400" dirty="0">
                <a:latin typeface="Arial" charset="0"/>
              </a:rPr>
              <a:t> </a:t>
            </a:r>
            <a:r>
              <a:rPr lang="it-IT" sz="2400" dirty="0" err="1">
                <a:latin typeface="Arial" charset="0"/>
              </a:rPr>
              <a:t>vulgaire</a:t>
            </a:r>
            <a:r>
              <a:rPr lang="it-IT" sz="2400" dirty="0">
                <a:latin typeface="Arial" charset="0"/>
              </a:rPr>
              <a:t> à 9 </a:t>
            </a:r>
            <a:r>
              <a:rPr lang="it-IT" sz="2400" dirty="0" err="1">
                <a:latin typeface="Arial" charset="0"/>
              </a:rPr>
              <a:t>heures</a:t>
            </a:r>
            <a:r>
              <a:rPr lang="it-IT" sz="2400" dirty="0">
                <a:latin typeface="Arial" charset="0"/>
              </a:rPr>
              <a:t> 18 minutes et 30 </a:t>
            </a:r>
            <a:r>
              <a:rPr lang="it-IT" sz="2400" dirty="0" err="1">
                <a:latin typeface="Arial" charset="0"/>
              </a:rPr>
              <a:t>secondes</a:t>
            </a:r>
            <a:r>
              <a:rPr lang="it-IT" sz="2400" dirty="0">
                <a:latin typeface="Arial" charset="0"/>
              </a:rPr>
              <a:t> </a:t>
            </a:r>
            <a:r>
              <a:rPr lang="it-IT" sz="2400" dirty="0" err="1">
                <a:latin typeface="Arial" charset="0"/>
              </a:rPr>
              <a:t>du</a:t>
            </a:r>
            <a:r>
              <a:rPr lang="it-IT" sz="2400" dirty="0">
                <a:latin typeface="Arial" charset="0"/>
              </a:rPr>
              <a:t> </a:t>
            </a:r>
            <a:r>
              <a:rPr lang="it-IT" sz="2400" dirty="0" err="1">
                <a:latin typeface="Arial" charset="0"/>
              </a:rPr>
              <a:t>matin</a:t>
            </a:r>
            <a:r>
              <a:rPr lang="it-IT" sz="2400" dirty="0">
                <a:latin typeface="Arial" charset="0"/>
              </a:rPr>
              <a:t>.»</a:t>
            </a:r>
            <a:endParaRPr lang="fr-FR" sz="2400" dirty="0">
              <a:latin typeface="Arial" charset="0"/>
            </a:endParaRPr>
          </a:p>
        </p:txBody>
      </p:sp>
    </p:spTree>
    <p:extLst>
      <p:ext uri="{BB962C8B-B14F-4D97-AF65-F5344CB8AC3E}">
        <p14:creationId xmlns:p14="http://schemas.microsoft.com/office/powerpoint/2010/main" val="42100005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idx="4294967295"/>
          </p:nvPr>
        </p:nvSpPr>
        <p:spPr/>
        <p:txBody>
          <a:bodyPr>
            <a:normAutofit fontScale="90000"/>
          </a:bodyPr>
          <a:lstStyle/>
          <a:p>
            <a:r>
              <a:rPr lang="en-US" sz="3600" i="1" dirty="0">
                <a:latin typeface="Arial" charset="0"/>
              </a:rPr>
              <a:t> </a:t>
            </a:r>
            <a:br>
              <a:rPr lang="en-US" sz="3600" i="1" dirty="0">
                <a:latin typeface="Arial" charset="0"/>
              </a:rPr>
            </a:br>
            <a:r>
              <a:rPr lang="en-US" sz="3200" dirty="0">
                <a:latin typeface="Arial" charset="0"/>
              </a:rPr>
              <a:t>Le </a:t>
            </a:r>
            <a:r>
              <a:rPr lang="en-US" sz="3200" dirty="0" err="1">
                <a:latin typeface="Arial" charset="0"/>
              </a:rPr>
              <a:t>calendrier</a:t>
            </a:r>
            <a:r>
              <a:rPr lang="en-US" sz="3200" dirty="0">
                <a:latin typeface="Arial" charset="0"/>
              </a:rPr>
              <a:t> </a:t>
            </a:r>
            <a:r>
              <a:rPr lang="en-US" sz="3200" dirty="0" err="1">
                <a:latin typeface="Arial" charset="0"/>
              </a:rPr>
              <a:t>révolutionnaire</a:t>
            </a:r>
            <a:r>
              <a:rPr lang="en-US" sz="3200" dirty="0">
                <a:latin typeface="Arial" charset="0"/>
              </a:rPr>
              <a:t/>
            </a:r>
            <a:br>
              <a:rPr lang="en-US" sz="3200" dirty="0">
                <a:latin typeface="Arial" charset="0"/>
              </a:rPr>
            </a:br>
            <a:r>
              <a:rPr lang="en-US" sz="3200" dirty="0">
                <a:latin typeface="Arial" charset="0"/>
              </a:rPr>
              <a:t>1792, </a:t>
            </a:r>
            <a:r>
              <a:rPr lang="en-US" sz="3200" dirty="0" err="1">
                <a:latin typeface="Arial" charset="0"/>
              </a:rPr>
              <a:t>l'an</a:t>
            </a:r>
            <a:r>
              <a:rPr lang="en-US" sz="3200" dirty="0">
                <a:latin typeface="Arial" charset="0"/>
              </a:rPr>
              <a:t> I</a:t>
            </a:r>
            <a:r>
              <a:rPr lang="en-US" sz="3600" i="1" dirty="0">
                <a:latin typeface="Arial" charset="0"/>
              </a:rPr>
              <a:t/>
            </a:r>
            <a:br>
              <a:rPr lang="en-US" sz="3600" i="1" dirty="0">
                <a:latin typeface="Arial" charset="0"/>
              </a:rPr>
            </a:br>
            <a:endParaRPr lang="it-IT" sz="3600" dirty="0">
              <a:latin typeface="Arial" charset="0"/>
            </a:endParaRPr>
          </a:p>
        </p:txBody>
      </p:sp>
      <p:sp>
        <p:nvSpPr>
          <p:cNvPr id="77826" name="Content Placeholder 2"/>
          <p:cNvSpPr>
            <a:spLocks noGrp="1"/>
          </p:cNvSpPr>
          <p:nvPr>
            <p:ph idx="4294967295"/>
          </p:nvPr>
        </p:nvSpPr>
        <p:spPr/>
        <p:txBody>
          <a:bodyPr>
            <a:normAutofit lnSpcReduction="10000"/>
          </a:bodyPr>
          <a:lstStyle/>
          <a:p>
            <a:pPr algn="just"/>
            <a:r>
              <a:rPr lang="en-US" sz="2400" dirty="0">
                <a:latin typeface="Arial" charset="0"/>
              </a:rPr>
              <a:t>Le </a:t>
            </a:r>
            <a:r>
              <a:rPr lang="en-US" sz="2400" dirty="0" err="1">
                <a:latin typeface="Arial" charset="0"/>
              </a:rPr>
              <a:t>calendrier</a:t>
            </a:r>
            <a:r>
              <a:rPr lang="en-US" sz="2400" dirty="0">
                <a:latin typeface="Arial" charset="0"/>
              </a:rPr>
              <a:t> </a:t>
            </a:r>
            <a:r>
              <a:rPr lang="en-US" sz="2400" dirty="0" err="1">
                <a:latin typeface="Arial" charset="0"/>
              </a:rPr>
              <a:t>romain</a:t>
            </a:r>
            <a:r>
              <a:rPr lang="en-US" sz="2400" dirty="0">
                <a:latin typeface="Arial" charset="0"/>
              </a:rPr>
              <a:t> </a:t>
            </a:r>
            <a:r>
              <a:rPr lang="en-US" sz="2400" dirty="0" err="1">
                <a:latin typeface="Arial" charset="0"/>
              </a:rPr>
              <a:t>est</a:t>
            </a:r>
            <a:r>
              <a:rPr lang="en-US" sz="2400" dirty="0">
                <a:latin typeface="Arial" charset="0"/>
              </a:rPr>
              <a:t> trop religieux. </a:t>
            </a:r>
            <a:r>
              <a:rPr lang="en-US" i="1" dirty="0">
                <a:latin typeface="Arial" charset="0"/>
              </a:rPr>
              <a:t/>
            </a:r>
            <a:br>
              <a:rPr lang="en-US" i="1" dirty="0">
                <a:latin typeface="Arial" charset="0"/>
              </a:rPr>
            </a:br>
            <a:r>
              <a:rPr lang="fr-FR" sz="2400" dirty="0">
                <a:latin typeface="Arial" charset="0"/>
              </a:rPr>
              <a:t>Les noms des mois et des jours furent conçus par le poète Fabre d'Églantine avec l'aide d'André </a:t>
            </a:r>
            <a:r>
              <a:rPr lang="fr-FR" sz="2400" dirty="0" err="1">
                <a:latin typeface="Arial" charset="0"/>
              </a:rPr>
              <a:t>Thouin</a:t>
            </a:r>
            <a:r>
              <a:rPr lang="fr-FR" sz="2400" dirty="0">
                <a:latin typeface="Arial" charset="0"/>
              </a:rPr>
              <a:t>, jardinier du jardin des plantes du muséum national d’histoire naturelle.</a:t>
            </a:r>
          </a:p>
          <a:p>
            <a:pPr algn="just"/>
            <a:r>
              <a:rPr lang="fr-FR" sz="2400" dirty="0">
                <a:latin typeface="Arial" charset="0"/>
              </a:rPr>
              <a:t>Chaque jour était caractérisé par le nom d'un produit agricole (par ex. : miel) , d'une plante (par ex. : aubergine), d'un animal (par ex. : chat) ou d'un outil (par ex. : pressoir) en lieu et place des noms de saints du calendrier traditionnel.</a:t>
            </a:r>
          </a:p>
          <a:p>
            <a:pPr algn="just"/>
            <a:r>
              <a:rPr lang="fr-FR" sz="2400" dirty="0">
                <a:latin typeface="Arial" charset="0"/>
              </a:rPr>
              <a:t> Chaque nom de mois rappelle un aspect du climat français.</a:t>
            </a:r>
            <a:endParaRPr lang="it-IT" sz="2400" dirty="0">
              <a:latin typeface="Arial" charset="0"/>
            </a:endParaRPr>
          </a:p>
        </p:txBody>
      </p:sp>
    </p:spTree>
    <p:extLst>
      <p:ext uri="{BB962C8B-B14F-4D97-AF65-F5344CB8AC3E}">
        <p14:creationId xmlns:p14="http://schemas.microsoft.com/office/powerpoint/2010/main" val="163536928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idx="4294967295"/>
          </p:nvPr>
        </p:nvSpPr>
        <p:spPr/>
        <p:txBody>
          <a:bodyPr>
            <a:normAutofit fontScale="90000"/>
          </a:bodyPr>
          <a:lstStyle/>
          <a:p>
            <a:pPr eaLnBrk="1" hangingPunct="1"/>
            <a:r>
              <a:rPr lang="en-US" sz="3600" i="1" dirty="0">
                <a:latin typeface="Arial" charset="0"/>
              </a:rPr>
              <a:t> </a:t>
            </a:r>
            <a:br>
              <a:rPr lang="en-US" sz="3600" i="1" dirty="0">
                <a:latin typeface="Arial" charset="0"/>
              </a:rPr>
            </a:br>
            <a:r>
              <a:rPr lang="en-US" sz="3200" dirty="0">
                <a:latin typeface="Arial" charset="0"/>
              </a:rPr>
              <a:t>Le </a:t>
            </a:r>
            <a:r>
              <a:rPr lang="en-US" sz="3200" dirty="0" err="1">
                <a:latin typeface="Arial" charset="0"/>
              </a:rPr>
              <a:t>calendrier</a:t>
            </a:r>
            <a:r>
              <a:rPr lang="en-US" sz="3200" dirty="0">
                <a:latin typeface="Arial" charset="0"/>
              </a:rPr>
              <a:t> </a:t>
            </a:r>
            <a:r>
              <a:rPr lang="en-US" sz="3200" dirty="0" err="1">
                <a:latin typeface="Arial" charset="0"/>
              </a:rPr>
              <a:t>romain</a:t>
            </a:r>
            <a:r>
              <a:rPr lang="en-US" sz="3200" dirty="0">
                <a:latin typeface="Arial" charset="0"/>
              </a:rPr>
              <a:t>, trop religieux. </a:t>
            </a:r>
            <a:r>
              <a:rPr lang="en-US" sz="3600" i="1" dirty="0">
                <a:latin typeface="Arial" charset="0"/>
              </a:rPr>
              <a:t/>
            </a:r>
            <a:br>
              <a:rPr lang="en-US" sz="3600" i="1" dirty="0">
                <a:latin typeface="Arial" charset="0"/>
              </a:rPr>
            </a:br>
            <a:endParaRPr lang="it-IT" sz="3600" dirty="0">
              <a:latin typeface="Arial" charset="0"/>
            </a:endParaRPr>
          </a:p>
        </p:txBody>
      </p:sp>
      <p:sp>
        <p:nvSpPr>
          <p:cNvPr id="77826" name="Content Placeholder 2"/>
          <p:cNvSpPr>
            <a:spLocks noGrp="1"/>
          </p:cNvSpPr>
          <p:nvPr>
            <p:ph idx="4294967295"/>
          </p:nvPr>
        </p:nvSpPr>
        <p:spPr/>
        <p:txBody>
          <a:bodyPr>
            <a:normAutofit fontScale="70000" lnSpcReduction="20000"/>
          </a:bodyPr>
          <a:lstStyle/>
          <a:p>
            <a:r>
              <a:rPr lang="en-US" sz="2400" dirty="0" err="1">
                <a:latin typeface="Arial" charset="0"/>
              </a:rPr>
              <a:t>Vendémiaire</a:t>
            </a:r>
            <a:r>
              <a:rPr lang="en-US" sz="2400" dirty="0">
                <a:latin typeface="Arial" charset="0"/>
              </a:rPr>
              <a:t> : </a:t>
            </a:r>
            <a:r>
              <a:rPr lang="en-US" sz="2400" dirty="0" err="1">
                <a:latin typeface="Arial" charset="0"/>
              </a:rPr>
              <a:t>mois</a:t>
            </a:r>
            <a:r>
              <a:rPr lang="en-US" sz="2400" dirty="0">
                <a:latin typeface="Arial" charset="0"/>
              </a:rPr>
              <a:t> des </a:t>
            </a:r>
            <a:r>
              <a:rPr lang="en-US" sz="2400" dirty="0" err="1">
                <a:latin typeface="Arial" charset="0"/>
              </a:rPr>
              <a:t>vendanges</a:t>
            </a:r>
            <a:r>
              <a:rPr lang="en-US" sz="2400" dirty="0">
                <a:latin typeface="Arial" charset="0"/>
              </a:rPr>
              <a:t> (du 22 sept. au 21 </a:t>
            </a:r>
            <a:r>
              <a:rPr lang="en-US" sz="2400" dirty="0" err="1">
                <a:latin typeface="Arial" charset="0"/>
              </a:rPr>
              <a:t>oct.</a:t>
            </a:r>
            <a:r>
              <a:rPr lang="en-US" sz="2400" dirty="0">
                <a:latin typeface="Arial" charset="0"/>
              </a:rPr>
              <a:t>) </a:t>
            </a:r>
          </a:p>
          <a:p>
            <a:r>
              <a:rPr lang="en-US" sz="2400" dirty="0">
                <a:latin typeface="Arial" charset="0"/>
              </a:rPr>
              <a:t>Brumaire : </a:t>
            </a:r>
            <a:r>
              <a:rPr lang="en-US" sz="2400" dirty="0" err="1">
                <a:latin typeface="Arial" charset="0"/>
              </a:rPr>
              <a:t>mois</a:t>
            </a:r>
            <a:r>
              <a:rPr lang="en-US" sz="2400" dirty="0">
                <a:latin typeface="Arial" charset="0"/>
              </a:rPr>
              <a:t> des brumes  </a:t>
            </a:r>
          </a:p>
          <a:p>
            <a:r>
              <a:rPr lang="en-US" sz="2400" dirty="0" err="1">
                <a:latin typeface="Arial" charset="0"/>
              </a:rPr>
              <a:t>Frimaire</a:t>
            </a:r>
            <a:r>
              <a:rPr lang="en-US" sz="2400" dirty="0">
                <a:latin typeface="Arial" charset="0"/>
              </a:rPr>
              <a:t> : </a:t>
            </a:r>
            <a:r>
              <a:rPr lang="en-US" sz="2400" dirty="0" err="1">
                <a:latin typeface="Arial" charset="0"/>
              </a:rPr>
              <a:t>mois</a:t>
            </a:r>
            <a:r>
              <a:rPr lang="en-US" sz="2400" dirty="0">
                <a:latin typeface="Arial" charset="0"/>
              </a:rPr>
              <a:t> des </a:t>
            </a:r>
            <a:r>
              <a:rPr lang="en-US" sz="2400" dirty="0" err="1">
                <a:latin typeface="Arial" charset="0"/>
              </a:rPr>
              <a:t>frimas</a:t>
            </a:r>
            <a:r>
              <a:rPr lang="en-US" sz="2400" dirty="0">
                <a:latin typeface="Arial" charset="0"/>
              </a:rPr>
              <a:t>  </a:t>
            </a:r>
          </a:p>
          <a:p>
            <a:r>
              <a:rPr lang="en-US" sz="2400" dirty="0" err="1">
                <a:latin typeface="Arial" charset="0"/>
              </a:rPr>
              <a:t>Nivôse</a:t>
            </a:r>
            <a:r>
              <a:rPr lang="en-US" sz="2400" dirty="0">
                <a:latin typeface="Arial" charset="0"/>
              </a:rPr>
              <a:t> : </a:t>
            </a:r>
            <a:r>
              <a:rPr lang="en-US" sz="2400" dirty="0" err="1">
                <a:latin typeface="Arial" charset="0"/>
              </a:rPr>
              <a:t>mois</a:t>
            </a:r>
            <a:r>
              <a:rPr lang="en-US" sz="2400" dirty="0">
                <a:latin typeface="Arial" charset="0"/>
              </a:rPr>
              <a:t> des </a:t>
            </a:r>
            <a:r>
              <a:rPr lang="en-US" sz="2400" dirty="0" err="1">
                <a:latin typeface="Arial" charset="0"/>
              </a:rPr>
              <a:t>neiges</a:t>
            </a:r>
            <a:r>
              <a:rPr lang="en-US" sz="2400" dirty="0">
                <a:latin typeface="Arial" charset="0"/>
              </a:rPr>
              <a:t>  </a:t>
            </a:r>
          </a:p>
          <a:p>
            <a:r>
              <a:rPr lang="en-US" sz="2400" dirty="0" err="1">
                <a:latin typeface="Arial" charset="0"/>
              </a:rPr>
              <a:t>Pluviôse</a:t>
            </a:r>
            <a:r>
              <a:rPr lang="en-US" sz="2400" dirty="0">
                <a:latin typeface="Arial" charset="0"/>
              </a:rPr>
              <a:t> : </a:t>
            </a:r>
            <a:r>
              <a:rPr lang="en-US" sz="2400" dirty="0" err="1">
                <a:latin typeface="Arial" charset="0"/>
              </a:rPr>
              <a:t>mois</a:t>
            </a:r>
            <a:r>
              <a:rPr lang="en-US" sz="2400" dirty="0">
                <a:latin typeface="Arial" charset="0"/>
              </a:rPr>
              <a:t> des </a:t>
            </a:r>
            <a:r>
              <a:rPr lang="en-US" sz="2400" dirty="0" err="1">
                <a:latin typeface="Arial" charset="0"/>
              </a:rPr>
              <a:t>pluies</a:t>
            </a:r>
            <a:r>
              <a:rPr lang="en-US" sz="2400" dirty="0">
                <a:latin typeface="Arial" charset="0"/>
              </a:rPr>
              <a:t>  </a:t>
            </a:r>
          </a:p>
          <a:p>
            <a:r>
              <a:rPr lang="en-US" sz="2400" dirty="0" err="1">
                <a:latin typeface="Arial" charset="0"/>
              </a:rPr>
              <a:t>Ventôse</a:t>
            </a:r>
            <a:r>
              <a:rPr lang="en-US" sz="2400" dirty="0">
                <a:latin typeface="Arial" charset="0"/>
              </a:rPr>
              <a:t> : </a:t>
            </a:r>
            <a:r>
              <a:rPr lang="en-US" sz="2400" dirty="0" err="1">
                <a:latin typeface="Arial" charset="0"/>
              </a:rPr>
              <a:t>mois</a:t>
            </a:r>
            <a:r>
              <a:rPr lang="en-US" sz="2400" dirty="0">
                <a:latin typeface="Arial" charset="0"/>
              </a:rPr>
              <a:t> des vents</a:t>
            </a:r>
          </a:p>
          <a:p>
            <a:pPr eaLnBrk="1" hangingPunct="1"/>
            <a:r>
              <a:rPr lang="en-US" sz="2400" dirty="0">
                <a:latin typeface="Arial" charset="0"/>
              </a:rPr>
              <a:t>Germinal : </a:t>
            </a:r>
            <a:r>
              <a:rPr lang="en-US" sz="2400" dirty="0" err="1">
                <a:latin typeface="Arial" charset="0"/>
              </a:rPr>
              <a:t>mois</a:t>
            </a:r>
            <a:r>
              <a:rPr lang="en-US" sz="2400" dirty="0">
                <a:latin typeface="Arial" charset="0"/>
              </a:rPr>
              <a:t> </a:t>
            </a:r>
            <a:r>
              <a:rPr lang="en-US" sz="2400" dirty="0" err="1">
                <a:latin typeface="Arial" charset="0"/>
              </a:rPr>
              <a:t>où</a:t>
            </a:r>
            <a:r>
              <a:rPr lang="en-US" sz="2400" dirty="0">
                <a:latin typeface="Arial" charset="0"/>
              </a:rPr>
              <a:t> les </a:t>
            </a:r>
            <a:r>
              <a:rPr lang="en-US" sz="2400" dirty="0" err="1">
                <a:latin typeface="Arial" charset="0"/>
              </a:rPr>
              <a:t>plantes</a:t>
            </a:r>
            <a:r>
              <a:rPr lang="en-US" sz="2400" dirty="0">
                <a:latin typeface="Arial" charset="0"/>
              </a:rPr>
              <a:t> </a:t>
            </a:r>
            <a:r>
              <a:rPr lang="en-US" sz="2400" dirty="0" err="1">
                <a:latin typeface="Arial" charset="0"/>
              </a:rPr>
              <a:t>germent</a:t>
            </a:r>
            <a:r>
              <a:rPr lang="en-US" sz="2400" dirty="0">
                <a:latin typeface="Arial" charset="0"/>
              </a:rPr>
              <a:t> </a:t>
            </a:r>
          </a:p>
          <a:p>
            <a:pPr eaLnBrk="1" hangingPunct="1"/>
            <a:r>
              <a:rPr lang="en-US" sz="2400" dirty="0" err="1">
                <a:latin typeface="Arial" charset="0"/>
              </a:rPr>
              <a:t>Florial</a:t>
            </a:r>
            <a:r>
              <a:rPr lang="en-US" sz="2400" dirty="0">
                <a:latin typeface="Arial" charset="0"/>
              </a:rPr>
              <a:t> : </a:t>
            </a:r>
            <a:r>
              <a:rPr lang="en-US" sz="2400" dirty="0" err="1">
                <a:latin typeface="Arial" charset="0"/>
              </a:rPr>
              <a:t>mois</a:t>
            </a:r>
            <a:r>
              <a:rPr lang="en-US" sz="2400" dirty="0">
                <a:latin typeface="Arial" charset="0"/>
              </a:rPr>
              <a:t> des </a:t>
            </a:r>
            <a:r>
              <a:rPr lang="en-US" sz="2400" dirty="0" err="1">
                <a:latin typeface="Arial" charset="0"/>
              </a:rPr>
              <a:t>fleurs</a:t>
            </a:r>
            <a:r>
              <a:rPr lang="en-US" sz="2400" dirty="0">
                <a:latin typeface="Arial" charset="0"/>
              </a:rPr>
              <a:t> </a:t>
            </a:r>
          </a:p>
          <a:p>
            <a:pPr eaLnBrk="1" hangingPunct="1"/>
            <a:r>
              <a:rPr lang="en-US" sz="2400" dirty="0" err="1">
                <a:latin typeface="Arial" charset="0"/>
              </a:rPr>
              <a:t>Prairial</a:t>
            </a:r>
            <a:r>
              <a:rPr lang="en-US" sz="2400" dirty="0">
                <a:latin typeface="Arial" charset="0"/>
              </a:rPr>
              <a:t> : </a:t>
            </a:r>
            <a:r>
              <a:rPr lang="en-US" sz="2400" dirty="0" err="1">
                <a:latin typeface="Arial" charset="0"/>
              </a:rPr>
              <a:t>mois</a:t>
            </a:r>
            <a:r>
              <a:rPr lang="en-US" sz="2400" dirty="0">
                <a:latin typeface="Arial" charset="0"/>
              </a:rPr>
              <a:t> des </a:t>
            </a:r>
            <a:r>
              <a:rPr lang="en-US" sz="2400" dirty="0" err="1">
                <a:latin typeface="Arial" charset="0"/>
              </a:rPr>
              <a:t>prés</a:t>
            </a:r>
            <a:r>
              <a:rPr lang="en-US" sz="2400" dirty="0">
                <a:latin typeface="Arial" charset="0"/>
              </a:rPr>
              <a:t> </a:t>
            </a:r>
          </a:p>
          <a:p>
            <a:pPr eaLnBrk="1" hangingPunct="1"/>
            <a:r>
              <a:rPr lang="en-US" sz="2400" dirty="0" err="1">
                <a:latin typeface="Arial" charset="0"/>
              </a:rPr>
              <a:t>Messidor</a:t>
            </a:r>
            <a:r>
              <a:rPr lang="en-US" sz="2400" dirty="0">
                <a:latin typeface="Arial" charset="0"/>
              </a:rPr>
              <a:t> : </a:t>
            </a:r>
            <a:r>
              <a:rPr lang="en-US" sz="2400" dirty="0" err="1">
                <a:latin typeface="Arial" charset="0"/>
              </a:rPr>
              <a:t>mois</a:t>
            </a:r>
            <a:r>
              <a:rPr lang="en-US" sz="2400" dirty="0">
                <a:latin typeface="Arial" charset="0"/>
              </a:rPr>
              <a:t> des </a:t>
            </a:r>
            <a:r>
              <a:rPr lang="en-US" sz="2400" dirty="0" err="1">
                <a:latin typeface="Arial" charset="0"/>
              </a:rPr>
              <a:t>moissons</a:t>
            </a:r>
            <a:r>
              <a:rPr lang="en-US" sz="2400" dirty="0">
                <a:latin typeface="Arial" charset="0"/>
              </a:rPr>
              <a:t> </a:t>
            </a:r>
          </a:p>
          <a:p>
            <a:pPr eaLnBrk="1" hangingPunct="1"/>
            <a:r>
              <a:rPr lang="en-US" sz="2400" dirty="0" err="1">
                <a:latin typeface="Arial" charset="0"/>
              </a:rPr>
              <a:t>Thermidor</a:t>
            </a:r>
            <a:r>
              <a:rPr lang="en-US" sz="2400" dirty="0">
                <a:latin typeface="Arial" charset="0"/>
              </a:rPr>
              <a:t> : </a:t>
            </a:r>
            <a:r>
              <a:rPr lang="en-US" sz="2400" dirty="0" err="1">
                <a:latin typeface="Arial" charset="0"/>
              </a:rPr>
              <a:t>mois</a:t>
            </a:r>
            <a:r>
              <a:rPr lang="en-US" sz="2400" dirty="0">
                <a:latin typeface="Arial" charset="0"/>
              </a:rPr>
              <a:t> des </a:t>
            </a:r>
            <a:r>
              <a:rPr lang="en-US" sz="2400" dirty="0" err="1">
                <a:latin typeface="Arial" charset="0"/>
              </a:rPr>
              <a:t>chaleurs</a:t>
            </a:r>
            <a:r>
              <a:rPr lang="en-US" sz="2400" dirty="0">
                <a:latin typeface="Arial" charset="0"/>
              </a:rPr>
              <a:t>  </a:t>
            </a:r>
          </a:p>
          <a:p>
            <a:pPr eaLnBrk="1" hangingPunct="1"/>
            <a:r>
              <a:rPr lang="en-US" sz="2400" dirty="0" err="1">
                <a:latin typeface="Arial" charset="0"/>
              </a:rPr>
              <a:t>Fructidor</a:t>
            </a:r>
            <a:r>
              <a:rPr lang="en-US" sz="2400" dirty="0">
                <a:latin typeface="Arial" charset="0"/>
              </a:rPr>
              <a:t> : </a:t>
            </a:r>
            <a:r>
              <a:rPr lang="en-US" sz="2400" dirty="0" err="1">
                <a:latin typeface="Arial" charset="0"/>
              </a:rPr>
              <a:t>mois</a:t>
            </a:r>
            <a:r>
              <a:rPr lang="en-US" sz="2400" dirty="0">
                <a:latin typeface="Arial" charset="0"/>
              </a:rPr>
              <a:t> des fruits </a:t>
            </a:r>
          </a:p>
          <a:p>
            <a:pPr eaLnBrk="1" hangingPunct="1"/>
            <a:endParaRPr lang="it-IT" sz="2400" dirty="0">
              <a:latin typeface="Arial" charset="0"/>
            </a:endParaRPr>
          </a:p>
        </p:txBody>
      </p:sp>
    </p:spTree>
    <p:extLst>
      <p:ext uri="{BB962C8B-B14F-4D97-AF65-F5344CB8AC3E}">
        <p14:creationId xmlns:p14="http://schemas.microsoft.com/office/powerpoint/2010/main" val="126503522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idx="4294967295"/>
          </p:nvPr>
        </p:nvSpPr>
        <p:spPr/>
        <p:txBody>
          <a:bodyPr>
            <a:normAutofit/>
          </a:bodyPr>
          <a:lstStyle/>
          <a:p>
            <a:pPr eaLnBrk="1" hangingPunct="1"/>
            <a:r>
              <a:rPr lang="it-IT" sz="2800" dirty="0" err="1">
                <a:latin typeface="Arial" charset="0"/>
              </a:rPr>
              <a:t>Calendrier</a:t>
            </a:r>
            <a:r>
              <a:rPr lang="it-IT" sz="2800" dirty="0">
                <a:latin typeface="Arial" charset="0"/>
              </a:rPr>
              <a:t> </a:t>
            </a:r>
            <a:r>
              <a:rPr lang="it-IT" sz="2800" dirty="0" err="1">
                <a:latin typeface="Arial" charset="0"/>
              </a:rPr>
              <a:t>révolutionnaire</a:t>
            </a:r>
            <a:endParaRPr lang="it-IT" sz="2800" dirty="0">
              <a:latin typeface="Arial" charset="0"/>
            </a:endParaRPr>
          </a:p>
        </p:txBody>
      </p:sp>
      <p:sp>
        <p:nvSpPr>
          <p:cNvPr id="78850" name="Content Placeholder 2"/>
          <p:cNvSpPr>
            <a:spLocks noGrp="1"/>
          </p:cNvSpPr>
          <p:nvPr>
            <p:ph idx="4294967295"/>
          </p:nvPr>
        </p:nvSpPr>
        <p:spPr/>
        <p:txBody>
          <a:bodyPr>
            <a:normAutofit/>
          </a:bodyPr>
          <a:lstStyle/>
          <a:p>
            <a:pPr algn="just"/>
            <a:r>
              <a:rPr lang="en-US" sz="2400" dirty="0">
                <a:latin typeface="Arial" charset="0"/>
              </a:rPr>
              <a:t>la </a:t>
            </a:r>
            <a:r>
              <a:rPr lang="en-US" sz="2400" dirty="0" err="1">
                <a:latin typeface="Arial" charset="0"/>
              </a:rPr>
              <a:t>semaine</a:t>
            </a:r>
            <a:r>
              <a:rPr lang="en-US" sz="2400" dirty="0">
                <a:latin typeface="Arial" charset="0"/>
              </a:rPr>
              <a:t> </a:t>
            </a:r>
            <a:r>
              <a:rPr lang="en-US" sz="2400" dirty="0" err="1">
                <a:latin typeface="Arial" charset="0"/>
              </a:rPr>
              <a:t>comptait</a:t>
            </a:r>
            <a:r>
              <a:rPr lang="en-US" sz="2400" dirty="0">
                <a:latin typeface="Arial" charset="0"/>
              </a:rPr>
              <a:t> dix </a:t>
            </a:r>
            <a:r>
              <a:rPr lang="en-US" sz="2400" dirty="0" err="1">
                <a:latin typeface="Arial" charset="0"/>
              </a:rPr>
              <a:t>jours</a:t>
            </a:r>
            <a:r>
              <a:rPr lang="en-US" sz="2400" dirty="0">
                <a:latin typeface="Arial" charset="0"/>
              </a:rPr>
              <a:t> au lieu de </a:t>
            </a:r>
            <a:r>
              <a:rPr lang="en-US" sz="2400" dirty="0" err="1">
                <a:latin typeface="Arial" charset="0"/>
              </a:rPr>
              <a:t>sept</a:t>
            </a:r>
            <a:r>
              <a:rPr lang="en-US" sz="2400" dirty="0">
                <a:latin typeface="Arial" charset="0"/>
              </a:rPr>
              <a:t>, les </a:t>
            </a:r>
            <a:r>
              <a:rPr lang="en-US" sz="2400" dirty="0" err="1">
                <a:latin typeface="Arial" charset="0"/>
              </a:rPr>
              <a:t>citoyens</a:t>
            </a:r>
            <a:r>
              <a:rPr lang="en-US" sz="2400" dirty="0">
                <a:latin typeface="Arial" charset="0"/>
              </a:rPr>
              <a:t> </a:t>
            </a:r>
            <a:r>
              <a:rPr lang="en-US" sz="2400" dirty="0" err="1">
                <a:latin typeface="Arial" charset="0"/>
              </a:rPr>
              <a:t>perdaient</a:t>
            </a:r>
            <a:r>
              <a:rPr lang="en-US" sz="2400" dirty="0">
                <a:latin typeface="Arial" charset="0"/>
              </a:rPr>
              <a:t> </a:t>
            </a:r>
            <a:r>
              <a:rPr lang="en-US" sz="2400" dirty="0" err="1">
                <a:latin typeface="Arial" charset="0"/>
              </a:rPr>
              <a:t>donc</a:t>
            </a:r>
            <a:r>
              <a:rPr lang="en-US" sz="2400" dirty="0">
                <a:latin typeface="Arial" charset="0"/>
              </a:rPr>
              <a:t> des </a:t>
            </a:r>
            <a:r>
              <a:rPr lang="en-US" sz="2400" dirty="0" err="1">
                <a:latin typeface="Arial" charset="0"/>
              </a:rPr>
              <a:t>jours</a:t>
            </a:r>
            <a:r>
              <a:rPr lang="en-US" sz="2400" dirty="0">
                <a:latin typeface="Arial" charset="0"/>
              </a:rPr>
              <a:t> de repos </a:t>
            </a:r>
            <a:r>
              <a:rPr lang="en-US" sz="2400" dirty="0" err="1">
                <a:latin typeface="Arial" charset="0"/>
              </a:rPr>
              <a:t>ou</a:t>
            </a:r>
            <a:r>
              <a:rPr lang="en-US" sz="2400" dirty="0">
                <a:latin typeface="Arial" charset="0"/>
              </a:rPr>
              <a:t> </a:t>
            </a:r>
            <a:r>
              <a:rPr lang="en-US" sz="2400" dirty="0" err="1">
                <a:latin typeface="Arial" charset="0"/>
              </a:rPr>
              <a:t>fériés</a:t>
            </a:r>
            <a:r>
              <a:rPr lang="en-US" sz="2400" dirty="0">
                <a:latin typeface="Arial" charset="0"/>
              </a:rPr>
              <a:t> (un </a:t>
            </a:r>
            <a:r>
              <a:rPr lang="en-US" sz="2400" dirty="0" err="1">
                <a:latin typeface="Arial" charset="0"/>
              </a:rPr>
              <a:t>sur</a:t>
            </a:r>
            <a:r>
              <a:rPr lang="en-US" sz="2400" dirty="0">
                <a:latin typeface="Arial" charset="0"/>
              </a:rPr>
              <a:t> dix au lieu de un </a:t>
            </a:r>
            <a:r>
              <a:rPr lang="en-US" sz="2400" dirty="0" err="1">
                <a:latin typeface="Arial" charset="0"/>
              </a:rPr>
              <a:t>sur</a:t>
            </a:r>
            <a:r>
              <a:rPr lang="en-US" sz="2400" dirty="0">
                <a:latin typeface="Arial" charset="0"/>
              </a:rPr>
              <a:t> </a:t>
            </a:r>
            <a:r>
              <a:rPr lang="en-US" sz="2400" dirty="0" err="1">
                <a:latin typeface="Arial" charset="0"/>
              </a:rPr>
              <a:t>sept</a:t>
            </a:r>
            <a:r>
              <a:rPr lang="en-US" sz="2400" dirty="0">
                <a:latin typeface="Arial" charset="0"/>
              </a:rPr>
              <a:t>). </a:t>
            </a:r>
            <a:r>
              <a:rPr lang="en-US" sz="2400" dirty="0" err="1">
                <a:latin typeface="Arial" charset="0"/>
              </a:rPr>
              <a:t>Devant</a:t>
            </a:r>
            <a:r>
              <a:rPr lang="en-US" sz="2400" dirty="0">
                <a:latin typeface="Arial" charset="0"/>
              </a:rPr>
              <a:t> </a:t>
            </a:r>
            <a:r>
              <a:rPr lang="en-US" sz="2400" dirty="0" err="1">
                <a:latin typeface="Arial" charset="0"/>
              </a:rPr>
              <a:t>l'impopularité</a:t>
            </a:r>
            <a:r>
              <a:rPr lang="en-US" sz="2400" dirty="0">
                <a:latin typeface="Arial" charset="0"/>
              </a:rPr>
              <a:t> du nouveau </a:t>
            </a:r>
            <a:r>
              <a:rPr lang="en-US" sz="2400" dirty="0" err="1">
                <a:latin typeface="Arial" charset="0"/>
              </a:rPr>
              <a:t>calendrier</a:t>
            </a:r>
            <a:r>
              <a:rPr lang="en-US" sz="2400" dirty="0">
                <a:latin typeface="Arial" charset="0"/>
              </a:rPr>
              <a:t>, Napoléon </a:t>
            </a:r>
            <a:r>
              <a:rPr lang="en-US" sz="2400" dirty="0" err="1">
                <a:latin typeface="Arial" charset="0"/>
              </a:rPr>
              <a:t>l'abolira</a:t>
            </a:r>
            <a:r>
              <a:rPr lang="en-US" sz="2400" dirty="0">
                <a:latin typeface="Arial" charset="0"/>
              </a:rPr>
              <a:t> le 11 </a:t>
            </a:r>
            <a:r>
              <a:rPr lang="en-US" sz="2400" dirty="0" err="1">
                <a:latin typeface="Arial" charset="0"/>
              </a:rPr>
              <a:t>nivôse</a:t>
            </a:r>
            <a:r>
              <a:rPr lang="en-US" sz="2400" dirty="0">
                <a:latin typeface="Arial" charset="0"/>
              </a:rPr>
              <a:t> de </a:t>
            </a:r>
            <a:r>
              <a:rPr lang="en-US" sz="2400" dirty="0" err="1">
                <a:latin typeface="Arial" charset="0"/>
              </a:rPr>
              <a:t>l'An</a:t>
            </a:r>
            <a:r>
              <a:rPr lang="en-US" sz="2400" dirty="0">
                <a:latin typeface="Arial" charset="0"/>
              </a:rPr>
              <a:t> XIX (1</a:t>
            </a:r>
            <a:r>
              <a:rPr lang="en-US" sz="2400" baseline="30000" dirty="0">
                <a:latin typeface="Arial" charset="0"/>
              </a:rPr>
              <a:t>er</a:t>
            </a:r>
            <a:r>
              <a:rPr lang="en-US" sz="2400" dirty="0">
                <a:latin typeface="Arial" charset="0"/>
              </a:rPr>
              <a:t> </a:t>
            </a:r>
            <a:r>
              <a:rPr lang="en-US" sz="2400" dirty="0" err="1">
                <a:latin typeface="Arial" charset="0"/>
              </a:rPr>
              <a:t>janvier</a:t>
            </a:r>
            <a:r>
              <a:rPr lang="en-US" sz="2400" dirty="0">
                <a:latin typeface="Arial" charset="0"/>
              </a:rPr>
              <a:t> 1806). </a:t>
            </a:r>
          </a:p>
          <a:p>
            <a:pPr algn="just" eaLnBrk="1" hangingPunct="1"/>
            <a:endParaRPr lang="it-IT" sz="2400" dirty="0">
              <a:latin typeface="Arial" charset="0"/>
            </a:endParaRPr>
          </a:p>
        </p:txBody>
      </p:sp>
    </p:spTree>
    <p:extLst>
      <p:ext uri="{BB962C8B-B14F-4D97-AF65-F5344CB8AC3E}">
        <p14:creationId xmlns:p14="http://schemas.microsoft.com/office/powerpoint/2010/main" val="183847192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err="1" smtClean="0"/>
              <a:t>Les</a:t>
            </a:r>
            <a:r>
              <a:rPr lang="it-IT" sz="2800" dirty="0" smtClean="0"/>
              <a:t> </a:t>
            </a:r>
            <a:r>
              <a:rPr lang="it-IT" sz="2800" dirty="0" err="1" smtClean="0"/>
              <a:t>référendums</a:t>
            </a:r>
            <a:r>
              <a:rPr lang="it-IT" sz="2800" dirty="0" smtClean="0"/>
              <a:t/>
            </a:r>
            <a:br>
              <a:rPr lang="it-IT" sz="2800" dirty="0" smtClean="0"/>
            </a:br>
            <a:r>
              <a:rPr lang="it-IT" sz="2800" dirty="0" smtClean="0"/>
              <a:t>(</a:t>
            </a:r>
            <a:r>
              <a:rPr lang="it-IT" sz="2800" dirty="0" err="1" smtClean="0"/>
              <a:t>déjà</a:t>
            </a:r>
            <a:r>
              <a:rPr lang="it-IT" sz="2800" dirty="0" smtClean="0"/>
              <a:t> vu)</a:t>
            </a:r>
            <a:br>
              <a:rPr lang="it-IT" sz="2800" dirty="0" smtClean="0"/>
            </a:br>
            <a:endParaRPr lang="it-IT" sz="2800" dirty="0"/>
          </a:p>
        </p:txBody>
      </p:sp>
      <p:sp>
        <p:nvSpPr>
          <p:cNvPr id="3" name="Segnaposto contenuto 2"/>
          <p:cNvSpPr>
            <a:spLocks noGrp="1"/>
          </p:cNvSpPr>
          <p:nvPr>
            <p:ph idx="1"/>
          </p:nvPr>
        </p:nvSpPr>
        <p:spPr/>
        <p:txBody>
          <a:bodyPr/>
          <a:lstStyle/>
          <a:p>
            <a:r>
              <a:rPr lang="fr-CA" sz="2400" b="1" dirty="0"/>
              <a:t>La démocratie directe : le référendum</a:t>
            </a:r>
          </a:p>
          <a:p>
            <a:r>
              <a:rPr lang="fr-CA" sz="2400" dirty="0" smtClean="0"/>
              <a:t>Référendum </a:t>
            </a:r>
            <a:r>
              <a:rPr lang="fr-CA" sz="2400" dirty="0"/>
              <a:t>d'initiative </a:t>
            </a:r>
            <a:r>
              <a:rPr lang="fr-CA" sz="2400" dirty="0" smtClean="0"/>
              <a:t>partagée   </a:t>
            </a:r>
            <a:r>
              <a:rPr lang="fr-CA" sz="2400" dirty="0"/>
              <a:t>Constitution 1958 </a:t>
            </a:r>
            <a:r>
              <a:rPr lang="fr-CA" sz="2400" dirty="0" smtClean="0"/>
              <a:t>/2008</a:t>
            </a:r>
          </a:p>
          <a:p>
            <a:r>
              <a:rPr lang="fr-CA" sz="2400" dirty="0"/>
              <a:t>L</a:t>
            </a:r>
            <a:r>
              <a:rPr lang="fr-CA" sz="2400" dirty="0" smtClean="0"/>
              <a:t>a </a:t>
            </a:r>
            <a:r>
              <a:rPr lang="fr-CA" sz="2400" dirty="0"/>
              <a:t>proposition  du Référendum d’initiative citoyenne (RIC</a:t>
            </a:r>
            <a:r>
              <a:rPr lang="fr-CA" sz="2400" dirty="0" smtClean="0"/>
              <a:t>)</a:t>
            </a:r>
          </a:p>
          <a:p>
            <a:pPr algn="just"/>
            <a:r>
              <a:rPr lang="fr-CA" sz="2400" dirty="0"/>
              <a:t>L</a:t>
            </a:r>
            <a:r>
              <a:rPr lang="fr-CA" sz="2400" dirty="0" smtClean="0"/>
              <a:t>a proposition du </a:t>
            </a:r>
            <a:r>
              <a:rPr lang="fr-CA" sz="2400" dirty="0"/>
              <a:t>Référendum d'Initiative Citoyenne Délibératif </a:t>
            </a:r>
          </a:p>
          <a:p>
            <a:endParaRPr lang="it-IT" dirty="0"/>
          </a:p>
        </p:txBody>
      </p:sp>
    </p:spTree>
    <p:extLst>
      <p:ext uri="{BB962C8B-B14F-4D97-AF65-F5344CB8AC3E}">
        <p14:creationId xmlns:p14="http://schemas.microsoft.com/office/powerpoint/2010/main" val="314685739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idx="4294967295"/>
          </p:nvPr>
        </p:nvSpPr>
        <p:spPr/>
        <p:txBody>
          <a:bodyPr>
            <a:normAutofit/>
          </a:bodyPr>
          <a:lstStyle/>
          <a:p>
            <a:pPr eaLnBrk="1" hangingPunct="1"/>
            <a:r>
              <a:rPr lang="it-IT" sz="2800" dirty="0" err="1">
                <a:latin typeface="Arial" charset="0"/>
              </a:rPr>
              <a:t>Tentatives</a:t>
            </a:r>
            <a:r>
              <a:rPr lang="it-IT" sz="2800" dirty="0">
                <a:latin typeface="Arial" charset="0"/>
              </a:rPr>
              <a:t> de </a:t>
            </a:r>
            <a:r>
              <a:rPr lang="it-IT" sz="2800" dirty="0" err="1">
                <a:latin typeface="Arial" charset="0"/>
              </a:rPr>
              <a:t>transformation</a:t>
            </a:r>
            <a:r>
              <a:rPr lang="it-IT" sz="2800" dirty="0">
                <a:latin typeface="Arial" charset="0"/>
              </a:rPr>
              <a:t> de la langue </a:t>
            </a:r>
            <a:br>
              <a:rPr lang="it-IT" sz="2800" dirty="0">
                <a:latin typeface="Arial" charset="0"/>
              </a:rPr>
            </a:br>
            <a:r>
              <a:rPr lang="it-IT" sz="2800" dirty="0">
                <a:latin typeface="Arial" charset="0"/>
              </a:rPr>
              <a:t>pendant la </a:t>
            </a:r>
            <a:r>
              <a:rPr lang="it-IT" sz="2800" dirty="0" err="1">
                <a:latin typeface="Arial" charset="0"/>
              </a:rPr>
              <a:t>Révolution</a:t>
            </a:r>
            <a:endParaRPr lang="it-IT" sz="2800" dirty="0">
              <a:latin typeface="Arial" charset="0"/>
            </a:endParaRPr>
          </a:p>
        </p:txBody>
      </p:sp>
      <p:sp>
        <p:nvSpPr>
          <p:cNvPr id="76802" name="Content Placeholder 2"/>
          <p:cNvSpPr>
            <a:spLocks noGrp="1"/>
          </p:cNvSpPr>
          <p:nvPr>
            <p:ph idx="4294967295"/>
          </p:nvPr>
        </p:nvSpPr>
        <p:spPr/>
        <p:txBody>
          <a:bodyPr/>
          <a:lstStyle/>
          <a:p>
            <a:pPr algn="just" eaLnBrk="1" hangingPunct="1"/>
            <a:r>
              <a:rPr lang="en-US" sz="2400" dirty="0">
                <a:latin typeface="Arial" charset="0"/>
              </a:rPr>
              <a:t>Les appellations de Monsieur/Madame </a:t>
            </a:r>
            <a:r>
              <a:rPr lang="en-US" sz="2400" dirty="0" err="1">
                <a:latin typeface="Arial" charset="0"/>
              </a:rPr>
              <a:t>furent</a:t>
            </a:r>
            <a:r>
              <a:rPr lang="en-US" sz="2400" dirty="0">
                <a:latin typeface="Arial" charset="0"/>
              </a:rPr>
              <a:t> </a:t>
            </a:r>
            <a:r>
              <a:rPr lang="en-US" sz="2400" dirty="0" err="1">
                <a:latin typeface="Arial" charset="0"/>
              </a:rPr>
              <a:t>remplacées</a:t>
            </a:r>
            <a:r>
              <a:rPr lang="en-US" sz="2400" dirty="0">
                <a:latin typeface="Arial" charset="0"/>
              </a:rPr>
              <a:t> par </a:t>
            </a:r>
            <a:r>
              <a:rPr lang="en-US" sz="2400" dirty="0" err="1">
                <a:latin typeface="Arial" charset="0"/>
              </a:rPr>
              <a:t>Citoyen</a:t>
            </a:r>
            <a:r>
              <a:rPr lang="en-US" sz="2400" dirty="0">
                <a:latin typeface="Arial" charset="0"/>
              </a:rPr>
              <a:t>/</a:t>
            </a:r>
            <a:r>
              <a:rPr lang="en-US" sz="2400" dirty="0" err="1">
                <a:latin typeface="Arial" charset="0"/>
              </a:rPr>
              <a:t>Citoyenne</a:t>
            </a:r>
            <a:r>
              <a:rPr lang="en-US" sz="2400" dirty="0">
                <a:latin typeface="Arial" charset="0"/>
              </a:rPr>
              <a:t>. Le 8 </a:t>
            </a:r>
            <a:r>
              <a:rPr lang="en-US" sz="2400" dirty="0" err="1">
                <a:latin typeface="Arial" charset="0"/>
              </a:rPr>
              <a:t>novembre</a:t>
            </a:r>
            <a:r>
              <a:rPr lang="en-US" sz="2400" dirty="0">
                <a:latin typeface="Arial" charset="0"/>
              </a:rPr>
              <a:t> 1793, on </a:t>
            </a:r>
            <a:r>
              <a:rPr lang="en-US" sz="2400" dirty="0" err="1">
                <a:latin typeface="Arial" charset="0"/>
              </a:rPr>
              <a:t>institua</a:t>
            </a:r>
            <a:r>
              <a:rPr lang="en-US" sz="2400" dirty="0">
                <a:latin typeface="Arial" charset="0"/>
              </a:rPr>
              <a:t> par </a:t>
            </a:r>
            <a:r>
              <a:rPr lang="en-US" sz="2400" dirty="0" err="1">
                <a:latin typeface="Arial" charset="0"/>
              </a:rPr>
              <a:t>décret</a:t>
            </a:r>
            <a:r>
              <a:rPr lang="en-US" sz="2400" dirty="0">
                <a:latin typeface="Arial" charset="0"/>
              </a:rPr>
              <a:t> la </a:t>
            </a:r>
            <a:r>
              <a:rPr lang="en-US" sz="2400" dirty="0" err="1">
                <a:latin typeface="Arial" charset="0"/>
              </a:rPr>
              <a:t>règle</a:t>
            </a:r>
            <a:r>
              <a:rPr lang="en-US" sz="2400" dirty="0">
                <a:latin typeface="Arial" charset="0"/>
              </a:rPr>
              <a:t> du </a:t>
            </a:r>
            <a:r>
              <a:rPr lang="en-US" sz="2400" dirty="0" err="1">
                <a:latin typeface="Arial" charset="0"/>
              </a:rPr>
              <a:t>tutoiement</a:t>
            </a:r>
            <a:r>
              <a:rPr lang="en-US" sz="2400" dirty="0">
                <a:latin typeface="Arial" charset="0"/>
              </a:rPr>
              <a:t> en </a:t>
            </a:r>
            <a:r>
              <a:rPr lang="en-US" sz="2400" dirty="0" err="1">
                <a:latin typeface="Arial" charset="0"/>
              </a:rPr>
              <a:t>s'inspirant</a:t>
            </a:r>
            <a:r>
              <a:rPr lang="en-US" sz="2400" dirty="0">
                <a:latin typeface="Arial" charset="0"/>
              </a:rPr>
              <a:t> de la Rome antique; on </a:t>
            </a:r>
            <a:r>
              <a:rPr lang="en-US" sz="2400" dirty="0" err="1">
                <a:latin typeface="Arial" charset="0"/>
              </a:rPr>
              <a:t>voulait</a:t>
            </a:r>
            <a:r>
              <a:rPr lang="en-US" sz="2400" dirty="0">
                <a:latin typeface="Arial" charset="0"/>
              </a:rPr>
              <a:t> </a:t>
            </a:r>
            <a:r>
              <a:rPr lang="en-US" sz="2400" dirty="0" err="1">
                <a:latin typeface="Arial" charset="0"/>
              </a:rPr>
              <a:t>ainsi</a:t>
            </a:r>
            <a:r>
              <a:rPr lang="en-US" sz="2400" dirty="0">
                <a:latin typeface="Arial" charset="0"/>
              </a:rPr>
              <a:t> </a:t>
            </a:r>
            <a:r>
              <a:rPr lang="en-US" sz="2400" dirty="0" err="1">
                <a:latin typeface="Arial" charset="0"/>
              </a:rPr>
              <a:t>marquer</a:t>
            </a:r>
            <a:r>
              <a:rPr lang="en-US" sz="2400" dirty="0">
                <a:latin typeface="Arial" charset="0"/>
              </a:rPr>
              <a:t> </a:t>
            </a:r>
            <a:r>
              <a:rPr lang="en-US" sz="2400" dirty="0" err="1">
                <a:latin typeface="Arial" charset="0"/>
              </a:rPr>
              <a:t>l'égalité</a:t>
            </a:r>
            <a:r>
              <a:rPr lang="en-US" sz="2400" dirty="0">
                <a:latin typeface="Arial" charset="0"/>
              </a:rPr>
              <a:t> de </a:t>
            </a:r>
            <a:r>
              <a:rPr lang="en-US" sz="2400" dirty="0" err="1">
                <a:latin typeface="Arial" charset="0"/>
              </a:rPr>
              <a:t>tous</a:t>
            </a:r>
            <a:r>
              <a:rPr lang="en-US" sz="2400" dirty="0">
                <a:latin typeface="Arial" charset="0"/>
              </a:rPr>
              <a:t> les </a:t>
            </a:r>
            <a:r>
              <a:rPr lang="en-US" sz="2400" dirty="0" err="1">
                <a:latin typeface="Arial" charset="0"/>
              </a:rPr>
              <a:t>citoyens</a:t>
            </a:r>
            <a:r>
              <a:rPr lang="en-US" sz="2400" dirty="0">
                <a:latin typeface="Arial" charset="0"/>
              </a:rPr>
              <a:t> entre </a:t>
            </a:r>
            <a:r>
              <a:rPr lang="en-US" sz="2400" dirty="0" err="1">
                <a:latin typeface="Arial" charset="0"/>
              </a:rPr>
              <a:t>eux</a:t>
            </a:r>
            <a:r>
              <a:rPr lang="en-US" sz="2400" dirty="0">
                <a:latin typeface="Arial" charset="0"/>
              </a:rPr>
              <a:t>.</a:t>
            </a:r>
          </a:p>
          <a:p>
            <a:pPr algn="just" eaLnBrk="1" hangingPunct="1"/>
            <a:r>
              <a:rPr lang="en-US" sz="2400" dirty="0" err="1">
                <a:latin typeface="Arial" charset="0"/>
              </a:rPr>
              <a:t>Cependant</a:t>
            </a:r>
            <a:r>
              <a:rPr lang="en-US" sz="2400" dirty="0">
                <a:latin typeface="Arial" charset="0"/>
              </a:rPr>
              <a:t>, le «</a:t>
            </a:r>
            <a:r>
              <a:rPr lang="en-US" sz="2400" dirty="0" err="1">
                <a:latin typeface="Arial" charset="0"/>
              </a:rPr>
              <a:t>tutoiement</a:t>
            </a:r>
            <a:r>
              <a:rPr lang="en-US" sz="2400" dirty="0">
                <a:latin typeface="Arial" charset="0"/>
              </a:rPr>
              <a:t> </a:t>
            </a:r>
            <a:r>
              <a:rPr lang="en-US" sz="2400" dirty="0" err="1">
                <a:latin typeface="Arial" charset="0"/>
              </a:rPr>
              <a:t>révolutionnaire</a:t>
            </a:r>
            <a:r>
              <a:rPr lang="en-US" sz="2400" dirty="0">
                <a:latin typeface="Arial" charset="0"/>
              </a:rPr>
              <a:t>» et le </a:t>
            </a:r>
            <a:r>
              <a:rPr lang="en-US" sz="2400" dirty="0" err="1">
                <a:latin typeface="Arial" charset="0"/>
              </a:rPr>
              <a:t>titre</a:t>
            </a:r>
            <a:r>
              <a:rPr lang="en-US" sz="2400" dirty="0">
                <a:latin typeface="Arial" charset="0"/>
              </a:rPr>
              <a:t> </a:t>
            </a:r>
            <a:r>
              <a:rPr lang="en-US" sz="2400" dirty="0" err="1">
                <a:latin typeface="Arial" charset="0"/>
              </a:rPr>
              <a:t>égalitariste</a:t>
            </a:r>
            <a:r>
              <a:rPr lang="en-US" sz="2400" dirty="0">
                <a:latin typeface="Arial" charset="0"/>
              </a:rPr>
              <a:t> de </a:t>
            </a:r>
            <a:r>
              <a:rPr lang="en-US" sz="2400" dirty="0" err="1">
                <a:latin typeface="Arial" charset="0"/>
              </a:rPr>
              <a:t>citoyen</a:t>
            </a:r>
            <a:r>
              <a:rPr lang="en-US" sz="2400" dirty="0">
                <a:latin typeface="Arial" charset="0"/>
              </a:rPr>
              <a:t>/</a:t>
            </a:r>
            <a:r>
              <a:rPr lang="en-US" sz="2400" dirty="0" err="1">
                <a:latin typeface="Arial" charset="0"/>
              </a:rPr>
              <a:t>citoyenne</a:t>
            </a:r>
            <a:r>
              <a:rPr lang="en-US" sz="2400" dirty="0">
                <a:latin typeface="Arial" charset="0"/>
              </a:rPr>
              <a:t> </a:t>
            </a:r>
            <a:r>
              <a:rPr lang="en-US" sz="2400" dirty="0" err="1">
                <a:latin typeface="Arial" charset="0"/>
              </a:rPr>
              <a:t>à</a:t>
            </a:r>
            <a:r>
              <a:rPr lang="en-US" sz="2400" dirty="0">
                <a:latin typeface="Arial" charset="0"/>
              </a:rPr>
              <a:t> la place de monsieur/</a:t>
            </a:r>
            <a:r>
              <a:rPr lang="en-US" sz="2400" dirty="0" err="1">
                <a:latin typeface="Arial" charset="0"/>
              </a:rPr>
              <a:t>madame</a:t>
            </a:r>
            <a:r>
              <a:rPr lang="en-US" sz="2400" dirty="0">
                <a:latin typeface="Arial" charset="0"/>
              </a:rPr>
              <a:t> ne </a:t>
            </a:r>
            <a:r>
              <a:rPr lang="en-US" sz="2400" dirty="0" err="1">
                <a:latin typeface="Arial" charset="0"/>
              </a:rPr>
              <a:t>persistèrent</a:t>
            </a:r>
            <a:r>
              <a:rPr lang="en-US" sz="2400" dirty="0">
                <a:latin typeface="Arial" charset="0"/>
              </a:rPr>
              <a:t> pas.</a:t>
            </a:r>
          </a:p>
          <a:p>
            <a:pPr algn="just" eaLnBrk="1" hangingPunct="1"/>
            <a:r>
              <a:rPr lang="en-US" sz="2400" dirty="0">
                <a:latin typeface="Arial" charset="0"/>
              </a:rPr>
              <a:t>Le </a:t>
            </a:r>
            <a:r>
              <a:rPr lang="en-US" sz="2400" dirty="0" err="1">
                <a:latin typeface="Arial" charset="0"/>
              </a:rPr>
              <a:t>décret</a:t>
            </a:r>
            <a:r>
              <a:rPr lang="en-US" sz="2400" dirty="0">
                <a:latin typeface="Arial" charset="0"/>
              </a:rPr>
              <a:t> sera </a:t>
            </a:r>
            <a:r>
              <a:rPr lang="en-US" sz="2400" dirty="0" err="1">
                <a:latin typeface="Arial" charset="0"/>
              </a:rPr>
              <a:t>aboli</a:t>
            </a:r>
            <a:r>
              <a:rPr lang="en-US" sz="2400" dirty="0">
                <a:latin typeface="Arial" charset="0"/>
              </a:rPr>
              <a:t> </a:t>
            </a:r>
            <a:r>
              <a:rPr lang="en-US" sz="2400" dirty="0" err="1">
                <a:latin typeface="Arial" charset="0"/>
              </a:rPr>
              <a:t>dès</a:t>
            </a:r>
            <a:r>
              <a:rPr lang="en-US" sz="2400" dirty="0">
                <a:latin typeface="Arial" charset="0"/>
              </a:rPr>
              <a:t> </a:t>
            </a:r>
            <a:r>
              <a:rPr lang="en-US" sz="2400" dirty="0" err="1">
                <a:latin typeface="Arial" charset="0"/>
              </a:rPr>
              <a:t>juin</a:t>
            </a:r>
            <a:r>
              <a:rPr lang="en-US" sz="2400" dirty="0">
                <a:latin typeface="Arial" charset="0"/>
              </a:rPr>
              <a:t> 1795.</a:t>
            </a:r>
            <a:endParaRPr lang="it-IT" sz="2400" dirty="0">
              <a:latin typeface="Arial" charset="0"/>
            </a:endParaRPr>
          </a:p>
        </p:txBody>
      </p:sp>
    </p:spTree>
    <p:extLst>
      <p:ext uri="{BB962C8B-B14F-4D97-AF65-F5344CB8AC3E}">
        <p14:creationId xmlns:p14="http://schemas.microsoft.com/office/powerpoint/2010/main" val="67305124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title" idx="4294967295"/>
          </p:nvPr>
        </p:nvSpPr>
        <p:spPr/>
        <p:txBody>
          <a:bodyPr>
            <a:normAutofit/>
          </a:bodyPr>
          <a:lstStyle/>
          <a:p>
            <a:r>
              <a:rPr lang="fr-FR" sz="2400" dirty="0">
                <a:latin typeface="Arial" charset="0"/>
              </a:rPr>
              <a:t>5 ° édition du </a:t>
            </a:r>
            <a:r>
              <a:rPr lang="fr-FR" sz="2400" i="1" dirty="0">
                <a:latin typeface="Arial" charset="0"/>
              </a:rPr>
              <a:t>Dictionnaire de l</a:t>
            </a:r>
            <a:r>
              <a:rPr lang="ja-JP" altLang="fr-FR" sz="2400" i="1" dirty="0">
                <a:latin typeface="Arial" charset="0"/>
              </a:rPr>
              <a:t>’</a:t>
            </a:r>
            <a:r>
              <a:rPr lang="fr-FR" altLang="ja-JP" sz="2400" i="1" dirty="0">
                <a:latin typeface="Arial" charset="0"/>
              </a:rPr>
              <a:t>Académie </a:t>
            </a:r>
            <a:r>
              <a:rPr lang="fr-FR" altLang="ja-JP" sz="2400" i="1" dirty="0" err="1">
                <a:latin typeface="Arial" charset="0"/>
              </a:rPr>
              <a:t>françoise</a:t>
            </a:r>
            <a:r>
              <a:rPr lang="fr-FR" altLang="ja-JP" sz="2400" i="1" dirty="0">
                <a:latin typeface="Arial" charset="0"/>
              </a:rPr>
              <a:t>, </a:t>
            </a:r>
            <a:br>
              <a:rPr lang="fr-FR" altLang="ja-JP" sz="2400" i="1" dirty="0">
                <a:latin typeface="Arial" charset="0"/>
              </a:rPr>
            </a:br>
            <a:r>
              <a:rPr lang="fr-FR" altLang="ja-JP" sz="2400" dirty="0">
                <a:latin typeface="Arial" charset="0"/>
              </a:rPr>
              <a:t>dite</a:t>
            </a:r>
            <a:r>
              <a:rPr lang="fr-FR" altLang="ja-JP" sz="2400" i="1" dirty="0">
                <a:latin typeface="Arial" charset="0"/>
              </a:rPr>
              <a:t> « édition révolutionnaire »</a:t>
            </a:r>
            <a:endParaRPr lang="fr-FR" sz="2400" i="1" dirty="0">
              <a:latin typeface="Arial" charset="0"/>
            </a:endParaRPr>
          </a:p>
        </p:txBody>
      </p:sp>
      <p:sp>
        <p:nvSpPr>
          <p:cNvPr id="69634" name="Rectangle 3"/>
          <p:cNvSpPr>
            <a:spLocks noGrp="1" noChangeArrowheads="1"/>
          </p:cNvSpPr>
          <p:nvPr>
            <p:ph type="body" idx="4294967295"/>
          </p:nvPr>
        </p:nvSpPr>
        <p:spPr/>
        <p:txBody>
          <a:bodyPr>
            <a:normAutofit lnSpcReduction="10000"/>
          </a:bodyPr>
          <a:lstStyle/>
          <a:p>
            <a:pPr algn="just">
              <a:lnSpc>
                <a:spcPct val="90000"/>
              </a:lnSpc>
            </a:pPr>
            <a:r>
              <a:rPr lang="fr-FR" sz="2400" dirty="0"/>
              <a:t>5° édition de l</a:t>
            </a:r>
            <a:r>
              <a:rPr lang="ja-JP" altLang="fr-FR" sz="2400" dirty="0"/>
              <a:t>’</a:t>
            </a:r>
            <a:r>
              <a:rPr lang="fr-FR" altLang="ja-JP" sz="2400" dirty="0"/>
              <a:t>Académie 1798 (an VI de la République).</a:t>
            </a:r>
          </a:p>
          <a:p>
            <a:pPr algn="just">
              <a:lnSpc>
                <a:spcPct val="90000"/>
              </a:lnSpc>
            </a:pPr>
            <a:r>
              <a:rPr lang="fr-FR" altLang="ja-JP" sz="2400" dirty="0"/>
              <a:t>La Convention nationale avait supprimé en 1793 toutes les académies et sociétés littéraires, et donc le dictionnaire fut publié hors de l</a:t>
            </a:r>
            <a:r>
              <a:rPr lang="ja-JP" altLang="fr-FR" sz="2400" dirty="0"/>
              <a:t>’</a:t>
            </a:r>
            <a:r>
              <a:rPr lang="fr-FR" altLang="ja-JP" sz="2400" dirty="0"/>
              <a:t>Académie.</a:t>
            </a:r>
          </a:p>
          <a:p>
            <a:pPr algn="just">
              <a:lnSpc>
                <a:spcPct val="90000"/>
              </a:lnSpc>
            </a:pPr>
            <a:r>
              <a:rPr lang="fr-FR" sz="2400" dirty="0"/>
              <a:t>La 5° édition du </a:t>
            </a:r>
            <a:r>
              <a:rPr lang="fr-FR" sz="2400" i="1" dirty="0"/>
              <a:t>Dictionnaire </a:t>
            </a:r>
            <a:r>
              <a:rPr lang="fr-FR" sz="2400" dirty="0"/>
              <a:t>est publiée non par des membres de l’Académie, mais par « des Hommes-de-Lettres, que l’Académie Françoise </a:t>
            </a:r>
            <a:r>
              <a:rPr lang="fr-FR" sz="2400" dirty="0" err="1"/>
              <a:t>auroit</a:t>
            </a:r>
            <a:r>
              <a:rPr lang="fr-FR" sz="2400" dirty="0"/>
              <a:t> reçus parmi ses Membres, et que la Révolution a comptés parmi ses partisans les plus éclairés ».</a:t>
            </a:r>
            <a:endParaRPr lang="fr-FR" altLang="ja-JP" sz="2400" dirty="0"/>
          </a:p>
          <a:p>
            <a:pPr algn="just" eaLnBrk="1" hangingPunct="1">
              <a:lnSpc>
                <a:spcPct val="90000"/>
              </a:lnSpc>
            </a:pPr>
            <a:r>
              <a:rPr lang="fr-FR" sz="2400" dirty="0"/>
              <a:t>et non pas </a:t>
            </a:r>
            <a:r>
              <a:rPr lang="fr-FR" sz="2400" i="1" dirty="0"/>
              <a:t>Préface</a:t>
            </a:r>
            <a:r>
              <a:rPr lang="fr-FR" sz="2400" dirty="0"/>
              <a:t> mais </a:t>
            </a:r>
            <a:r>
              <a:rPr lang="fr-FR" sz="2400" i="1" dirty="0"/>
              <a:t>Discours préliminaire</a:t>
            </a:r>
            <a:r>
              <a:rPr lang="fr-FR" sz="2400" dirty="0"/>
              <a:t> (hommage à l</a:t>
            </a:r>
            <a:r>
              <a:rPr lang="ja-JP" altLang="fr-FR" sz="2400" dirty="0"/>
              <a:t>’</a:t>
            </a:r>
            <a:r>
              <a:rPr lang="fr-FR" altLang="ja-JP" sz="2400" dirty="0"/>
              <a:t>Encyclopédie)</a:t>
            </a:r>
          </a:p>
          <a:p>
            <a:pPr algn="just" eaLnBrk="1" hangingPunct="1">
              <a:lnSpc>
                <a:spcPct val="90000"/>
              </a:lnSpc>
            </a:pPr>
            <a:r>
              <a:rPr lang="fr-FR" sz="2400" dirty="0"/>
              <a:t>supplément contenant les mots en usage depuis la Révolution (369 entrées)</a:t>
            </a:r>
            <a:r>
              <a:rPr lang="fr-FR" altLang="ja-JP" sz="2400" dirty="0"/>
              <a:t>.</a:t>
            </a:r>
            <a:endParaRPr lang="fr-FR" sz="2400" dirty="0"/>
          </a:p>
        </p:txBody>
      </p:sp>
    </p:spTree>
    <p:extLst>
      <p:ext uri="{BB962C8B-B14F-4D97-AF65-F5344CB8AC3E}">
        <p14:creationId xmlns:p14="http://schemas.microsoft.com/office/powerpoint/2010/main" val="116074165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idx="4294967295"/>
          </p:nvPr>
        </p:nvSpPr>
        <p:spPr/>
        <p:txBody>
          <a:bodyPr>
            <a:normAutofit/>
          </a:bodyPr>
          <a:lstStyle/>
          <a:p>
            <a:r>
              <a:rPr lang="fr-FR" sz="2800" i="1" dirty="0"/>
              <a:t>Discours préliminaire </a:t>
            </a:r>
            <a:r>
              <a:rPr lang="fr-FR" sz="2800" dirty="0"/>
              <a:t>de Garat</a:t>
            </a:r>
            <a:endParaRPr lang="it-IT" sz="2800" dirty="0">
              <a:latin typeface="Arial" charset="0"/>
            </a:endParaRPr>
          </a:p>
        </p:txBody>
      </p:sp>
      <p:sp>
        <p:nvSpPr>
          <p:cNvPr id="78850" name="Content Placeholder 2"/>
          <p:cNvSpPr>
            <a:spLocks noGrp="1"/>
          </p:cNvSpPr>
          <p:nvPr>
            <p:ph idx="4294967295"/>
          </p:nvPr>
        </p:nvSpPr>
        <p:spPr/>
        <p:txBody>
          <a:bodyPr>
            <a:normAutofit/>
          </a:bodyPr>
          <a:lstStyle/>
          <a:p>
            <a:pPr algn="just"/>
            <a:r>
              <a:rPr lang="fr-FR" sz="2400" dirty="0"/>
              <a:t>Le Dictionnaire « a été fini à l'instant où la Monarchie </a:t>
            </a:r>
            <a:r>
              <a:rPr lang="fr-FR" sz="2400" dirty="0" err="1"/>
              <a:t>finissoit</a:t>
            </a:r>
            <a:r>
              <a:rPr lang="fr-FR" sz="2400" dirty="0"/>
              <a:t> elle-même; et [...] par cela seul, il sera pour tous les Peuples et pour tous les Siècles la ligne ineffaçable qui tracera et constatera, dans la même Langue, les limites de la Langue Monarchique et de la Langue Républicaine. » (p. x) </a:t>
            </a:r>
          </a:p>
          <a:p>
            <a:pPr algn="just"/>
            <a:r>
              <a:rPr lang="fr-FR" sz="2400" dirty="0"/>
              <a:t>« Je réponds qu’un bon Dictionnaire peut, seul, donner à une Nation ces lois de la parole, plus importantes, peut-être, que les lois même de l’organisation sociale. » GARAT</a:t>
            </a:r>
          </a:p>
          <a:p>
            <a:pPr algn="just"/>
            <a:endParaRPr lang="fr-FR" sz="2400" i="1" dirty="0"/>
          </a:p>
          <a:p>
            <a:pPr algn="just"/>
            <a:endParaRPr lang="fr-FR" sz="2400" i="1" dirty="0"/>
          </a:p>
          <a:p>
            <a:pPr algn="just" eaLnBrk="1" hangingPunct="1"/>
            <a:endParaRPr lang="en-US" sz="2400" dirty="0">
              <a:latin typeface="Arial" charset="0"/>
            </a:endParaRPr>
          </a:p>
          <a:p>
            <a:pPr algn="just" eaLnBrk="1" hangingPunct="1"/>
            <a:endParaRPr lang="it-IT" sz="2400" dirty="0">
              <a:latin typeface="Arial" charset="0"/>
            </a:endParaRPr>
          </a:p>
        </p:txBody>
      </p:sp>
    </p:spTree>
    <p:extLst>
      <p:ext uri="{BB962C8B-B14F-4D97-AF65-F5344CB8AC3E}">
        <p14:creationId xmlns:p14="http://schemas.microsoft.com/office/powerpoint/2010/main" val="228604263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idx="4294967295"/>
          </p:nvPr>
        </p:nvSpPr>
        <p:spPr/>
        <p:txBody>
          <a:bodyPr>
            <a:normAutofit/>
          </a:bodyPr>
          <a:lstStyle/>
          <a:p>
            <a:r>
              <a:rPr lang="fr-FR" sz="2800" dirty="0"/>
              <a:t>Le supplément de la </a:t>
            </a:r>
            <a:r>
              <a:rPr lang="fr-FR" sz="2800" dirty="0">
                <a:latin typeface="Arial" charset="0"/>
              </a:rPr>
              <a:t>5 ° édition du </a:t>
            </a:r>
            <a:r>
              <a:rPr lang="fr-FR" sz="2800" i="1" dirty="0">
                <a:latin typeface="Arial" charset="0"/>
              </a:rPr>
              <a:t>Dictionnaire de l</a:t>
            </a:r>
            <a:r>
              <a:rPr lang="ja-JP" altLang="fr-FR" sz="2800" i="1" dirty="0">
                <a:latin typeface="Arial" charset="0"/>
              </a:rPr>
              <a:t>’</a:t>
            </a:r>
            <a:r>
              <a:rPr lang="fr-FR" altLang="ja-JP" sz="2800" i="1" dirty="0">
                <a:latin typeface="Arial" charset="0"/>
              </a:rPr>
              <a:t>Académie </a:t>
            </a:r>
            <a:r>
              <a:rPr lang="fr-FR" altLang="ja-JP" sz="2800" i="1" dirty="0" err="1">
                <a:latin typeface="Arial" charset="0"/>
              </a:rPr>
              <a:t>françoise</a:t>
            </a:r>
            <a:endParaRPr lang="it-IT" sz="2800" dirty="0">
              <a:latin typeface="Arial" charset="0"/>
            </a:endParaRPr>
          </a:p>
        </p:txBody>
      </p:sp>
      <p:sp>
        <p:nvSpPr>
          <p:cNvPr id="78850" name="Content Placeholder 2"/>
          <p:cNvSpPr>
            <a:spLocks noGrp="1"/>
          </p:cNvSpPr>
          <p:nvPr>
            <p:ph idx="4294967295"/>
          </p:nvPr>
        </p:nvSpPr>
        <p:spPr/>
        <p:txBody>
          <a:bodyPr>
            <a:normAutofit/>
          </a:bodyPr>
          <a:lstStyle/>
          <a:p>
            <a:pPr algn="just"/>
            <a:r>
              <a:rPr lang="it-IT" sz="2400" dirty="0" smtClean="0"/>
              <a:t>“</a:t>
            </a:r>
            <a:r>
              <a:rPr lang="it-IT" sz="2400" dirty="0" err="1" smtClean="0"/>
              <a:t>Supplément</a:t>
            </a:r>
            <a:r>
              <a:rPr lang="it-IT" sz="2400" dirty="0" smtClean="0"/>
              <a:t> </a:t>
            </a:r>
            <a:r>
              <a:rPr lang="it-IT" sz="2400" dirty="0" err="1"/>
              <a:t>contenant</a:t>
            </a:r>
            <a:r>
              <a:rPr lang="it-IT" sz="2400" dirty="0"/>
              <a:t> </a:t>
            </a:r>
            <a:r>
              <a:rPr lang="it-IT" sz="2400" dirty="0" err="1"/>
              <a:t>les</a:t>
            </a:r>
            <a:r>
              <a:rPr lang="it-IT" sz="2400" dirty="0"/>
              <a:t> </a:t>
            </a:r>
            <a:r>
              <a:rPr lang="it-IT" sz="2400" dirty="0" err="1"/>
              <a:t>mots</a:t>
            </a:r>
            <a:r>
              <a:rPr lang="it-IT" sz="2400" dirty="0"/>
              <a:t> </a:t>
            </a:r>
            <a:r>
              <a:rPr lang="it-IT" sz="2400" dirty="0" err="1"/>
              <a:t>nouveaux</a:t>
            </a:r>
            <a:r>
              <a:rPr lang="it-IT" sz="2400" dirty="0"/>
              <a:t> en </a:t>
            </a:r>
            <a:r>
              <a:rPr lang="it-IT" sz="2400" dirty="0" err="1"/>
              <a:t>usage</a:t>
            </a:r>
            <a:r>
              <a:rPr lang="it-IT" sz="2400" dirty="0"/>
              <a:t> </a:t>
            </a:r>
            <a:r>
              <a:rPr lang="it-IT" sz="2400" dirty="0" err="1"/>
              <a:t>depuis</a:t>
            </a:r>
            <a:r>
              <a:rPr lang="it-IT" sz="2400" dirty="0"/>
              <a:t> la </a:t>
            </a:r>
            <a:r>
              <a:rPr lang="it-IT" sz="2400" dirty="0" err="1" smtClean="0"/>
              <a:t>Révolution</a:t>
            </a:r>
            <a:r>
              <a:rPr lang="it-IT" sz="2400" dirty="0" smtClean="0"/>
              <a:t>”</a:t>
            </a:r>
            <a:endParaRPr lang="fr-FR" sz="2400" dirty="0" smtClean="0"/>
          </a:p>
          <a:p>
            <a:pPr algn="just"/>
            <a:r>
              <a:rPr lang="fr-FR" sz="2400" dirty="0" smtClean="0"/>
              <a:t>Ce </a:t>
            </a:r>
            <a:r>
              <a:rPr lang="fr-FR" sz="2400" dirty="0"/>
              <a:t>Supplément, qui cède à l’esprit néologique, comporte les mots du calendrier républicain, le lexique des poids et mesures, des mots nécessaires à la nouvelle administration du pays, et des mots à caractère « révolutionnaire ». </a:t>
            </a:r>
            <a:endParaRPr lang="fr-FR" sz="2400" dirty="0" smtClean="0"/>
          </a:p>
          <a:p>
            <a:pPr algn="just"/>
            <a:endParaRPr lang="fr-FR" sz="2400" i="1" dirty="0"/>
          </a:p>
          <a:p>
            <a:pPr algn="just"/>
            <a:endParaRPr lang="fr-FR" sz="2400" i="1" dirty="0"/>
          </a:p>
          <a:p>
            <a:pPr algn="just" eaLnBrk="1" hangingPunct="1"/>
            <a:endParaRPr lang="en-US" sz="2400" dirty="0">
              <a:latin typeface="Arial" charset="0"/>
            </a:endParaRPr>
          </a:p>
          <a:p>
            <a:pPr algn="just" eaLnBrk="1" hangingPunct="1"/>
            <a:endParaRPr lang="it-IT" sz="2400" dirty="0">
              <a:latin typeface="Arial" charset="0"/>
            </a:endParaRPr>
          </a:p>
        </p:txBody>
      </p:sp>
    </p:spTree>
    <p:extLst>
      <p:ext uri="{BB962C8B-B14F-4D97-AF65-F5344CB8AC3E}">
        <p14:creationId xmlns:p14="http://schemas.microsoft.com/office/powerpoint/2010/main" val="312232461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idx="4294967295"/>
          </p:nvPr>
        </p:nvSpPr>
        <p:spPr/>
        <p:txBody>
          <a:bodyPr>
            <a:normAutofit/>
          </a:bodyPr>
          <a:lstStyle/>
          <a:p>
            <a:r>
              <a:rPr lang="fr-FR" sz="2800" dirty="0">
                <a:latin typeface="+mn-lt"/>
              </a:rPr>
              <a:t>Le supplément de la 5 ° édition du </a:t>
            </a:r>
            <a:r>
              <a:rPr lang="fr-FR" sz="2800" i="1" dirty="0">
                <a:latin typeface="+mn-lt"/>
              </a:rPr>
              <a:t>Dictionnaire de l</a:t>
            </a:r>
            <a:r>
              <a:rPr lang="ja-JP" altLang="fr-FR" sz="2800" i="1" dirty="0">
                <a:latin typeface="+mn-lt"/>
              </a:rPr>
              <a:t>’</a:t>
            </a:r>
            <a:r>
              <a:rPr lang="fr-FR" altLang="ja-JP" sz="2800" i="1" dirty="0">
                <a:latin typeface="+mn-lt"/>
              </a:rPr>
              <a:t>Académie </a:t>
            </a:r>
            <a:r>
              <a:rPr lang="fr-FR" altLang="ja-JP" sz="2800" i="1" dirty="0" err="1">
                <a:latin typeface="+mn-lt"/>
              </a:rPr>
              <a:t>françoise</a:t>
            </a:r>
            <a:endParaRPr lang="it-IT" sz="2800" dirty="0">
              <a:latin typeface="+mn-lt"/>
            </a:endParaRPr>
          </a:p>
        </p:txBody>
      </p:sp>
      <p:sp>
        <p:nvSpPr>
          <p:cNvPr id="78850" name="Content Placeholder 2"/>
          <p:cNvSpPr>
            <a:spLocks noGrp="1"/>
          </p:cNvSpPr>
          <p:nvPr>
            <p:ph idx="4294967295"/>
          </p:nvPr>
        </p:nvSpPr>
        <p:spPr/>
        <p:txBody>
          <a:bodyPr>
            <a:normAutofit/>
          </a:bodyPr>
          <a:lstStyle/>
          <a:p>
            <a:pPr algn="just"/>
            <a:r>
              <a:rPr lang="fr-FR" sz="2400" dirty="0" smtClean="0"/>
              <a:t>DEMOCRATIE (1798) Gouvernement </a:t>
            </a:r>
            <a:r>
              <a:rPr lang="fr-FR" sz="2400" dirty="0"/>
              <a:t>où la souveraineté réside dans le Peuple. </a:t>
            </a:r>
            <a:r>
              <a:rPr lang="fr-FR" sz="2400" i="1" dirty="0"/>
              <a:t>La Démocratie est sujette à de grands </a:t>
            </a:r>
            <a:r>
              <a:rPr lang="fr-FR" sz="2400" i="1" dirty="0" err="1"/>
              <a:t>inconvéniens</a:t>
            </a:r>
            <a:r>
              <a:rPr lang="fr-FR" sz="2400" i="1" dirty="0"/>
              <a:t>. Un Gouvernement mêlé d’Aristocratie et de Démocratie. La République d’Athènes </a:t>
            </a:r>
            <a:r>
              <a:rPr lang="fr-FR" sz="2400" i="1" dirty="0" err="1"/>
              <a:t>étoit</a:t>
            </a:r>
            <a:r>
              <a:rPr lang="fr-FR" sz="2400" i="1" dirty="0"/>
              <a:t> une pure Démocratie. Quelques Cantons Suisses sont de véritables Démocraties.</a:t>
            </a:r>
            <a:endParaRPr lang="fr-FR" sz="2400" i="1" dirty="0"/>
          </a:p>
          <a:p>
            <a:pPr algn="just"/>
            <a:r>
              <a:rPr lang="fr-FR" sz="2400" dirty="0"/>
              <a:t>* DEMOCRATIE. </a:t>
            </a:r>
            <a:r>
              <a:rPr lang="fr-FR" sz="2400" dirty="0" err="1"/>
              <a:t>sub</a:t>
            </a:r>
            <a:r>
              <a:rPr lang="fr-FR" sz="2400" dirty="0"/>
              <a:t>. f. Il se dit aujourd'hui dans le sens d'opinion, d'attachement à la Révolution, à la cause populaire. </a:t>
            </a:r>
            <a:r>
              <a:rPr lang="fr-FR" sz="2400" i="1" dirty="0"/>
              <a:t>La Démocratie a vaincu l'Aristocratie</a:t>
            </a:r>
            <a:r>
              <a:rPr lang="fr-FR" sz="2400" dirty="0"/>
              <a:t>.</a:t>
            </a:r>
          </a:p>
          <a:p>
            <a:pPr algn="just"/>
            <a:endParaRPr lang="fr-FR" sz="2400" i="1" dirty="0"/>
          </a:p>
          <a:p>
            <a:pPr algn="just"/>
            <a:endParaRPr lang="fr-FR" sz="2400" i="1" dirty="0"/>
          </a:p>
          <a:p>
            <a:pPr algn="just" eaLnBrk="1" hangingPunct="1"/>
            <a:endParaRPr lang="en-US" sz="2400" dirty="0">
              <a:latin typeface="Arial" charset="0"/>
            </a:endParaRPr>
          </a:p>
          <a:p>
            <a:pPr algn="just" eaLnBrk="1" hangingPunct="1"/>
            <a:endParaRPr lang="it-IT" sz="2400" dirty="0">
              <a:latin typeface="Arial" charset="0"/>
            </a:endParaRPr>
          </a:p>
        </p:txBody>
      </p:sp>
    </p:spTree>
    <p:extLst>
      <p:ext uri="{BB962C8B-B14F-4D97-AF65-F5344CB8AC3E}">
        <p14:creationId xmlns:p14="http://schemas.microsoft.com/office/powerpoint/2010/main" val="399674677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idx="4294967295"/>
          </p:nvPr>
        </p:nvSpPr>
        <p:spPr/>
        <p:txBody>
          <a:bodyPr>
            <a:normAutofit/>
          </a:bodyPr>
          <a:lstStyle/>
          <a:p>
            <a:r>
              <a:rPr lang="fr-FR" sz="2800" dirty="0"/>
              <a:t>Le supplément de la </a:t>
            </a:r>
            <a:r>
              <a:rPr lang="fr-FR" sz="2800" dirty="0">
                <a:latin typeface="Arial" charset="0"/>
              </a:rPr>
              <a:t>5 ° édition du </a:t>
            </a:r>
            <a:r>
              <a:rPr lang="fr-FR" sz="2800" i="1" dirty="0">
                <a:latin typeface="Arial" charset="0"/>
              </a:rPr>
              <a:t>Dictionnaire de l</a:t>
            </a:r>
            <a:r>
              <a:rPr lang="ja-JP" altLang="fr-FR" sz="2800" i="1" dirty="0">
                <a:latin typeface="Arial" charset="0"/>
              </a:rPr>
              <a:t>’</a:t>
            </a:r>
            <a:r>
              <a:rPr lang="fr-FR" altLang="ja-JP" sz="2800" i="1" dirty="0">
                <a:latin typeface="Arial" charset="0"/>
              </a:rPr>
              <a:t>Académie </a:t>
            </a:r>
            <a:r>
              <a:rPr lang="fr-FR" altLang="ja-JP" sz="2800" i="1" dirty="0" err="1">
                <a:latin typeface="Arial" charset="0"/>
              </a:rPr>
              <a:t>françoise</a:t>
            </a:r>
            <a:endParaRPr lang="it-IT" sz="2800" dirty="0">
              <a:latin typeface="Arial" charset="0"/>
            </a:endParaRPr>
          </a:p>
        </p:txBody>
      </p:sp>
      <p:sp>
        <p:nvSpPr>
          <p:cNvPr id="78850" name="Content Placeholder 2"/>
          <p:cNvSpPr>
            <a:spLocks noGrp="1"/>
          </p:cNvSpPr>
          <p:nvPr>
            <p:ph idx="4294967295"/>
          </p:nvPr>
        </p:nvSpPr>
        <p:spPr/>
        <p:txBody>
          <a:bodyPr>
            <a:normAutofit fontScale="92500"/>
          </a:bodyPr>
          <a:lstStyle/>
          <a:p>
            <a:r>
              <a:rPr lang="fr-FR" sz="2400" dirty="0"/>
              <a:t>Dictionnaire de l'Académie française, 5° édition (1798)</a:t>
            </a:r>
          </a:p>
          <a:p>
            <a:r>
              <a:rPr lang="fr-FR" sz="2400" dirty="0"/>
              <a:t>ÉGALITÉ. s. f. Conformité, parité, rapport entre des choses égales. </a:t>
            </a:r>
          </a:p>
          <a:p>
            <a:r>
              <a:rPr lang="fr-FR" sz="2400" i="1" dirty="0"/>
              <a:t>L'Égalité des personnes et des conditions. </a:t>
            </a:r>
            <a:r>
              <a:rPr lang="fr-FR" sz="2400" dirty="0"/>
              <a:t>On dit, </a:t>
            </a:r>
            <a:r>
              <a:rPr lang="fr-FR" sz="2400" i="1" dirty="0"/>
              <a:t>Distribuer avec égalité,</a:t>
            </a:r>
            <a:r>
              <a:rPr lang="fr-FR" sz="2400" dirty="0"/>
              <a:t> pour dire, Distribuer en parties égales, en portions égales. </a:t>
            </a:r>
          </a:p>
          <a:p>
            <a:r>
              <a:rPr lang="fr-FR" sz="2400" dirty="0"/>
              <a:t>Il signifie aussi Uniformité. </a:t>
            </a:r>
            <a:r>
              <a:rPr lang="fr-FR" sz="2400" i="1" dirty="0"/>
              <a:t>Égalité d'esprit et d'humeur</a:t>
            </a:r>
            <a:r>
              <a:rPr lang="fr-FR" sz="2400" dirty="0"/>
              <a:t>. </a:t>
            </a:r>
            <a:r>
              <a:rPr lang="fr-FR" sz="2400" i="1" dirty="0"/>
              <a:t>Grande égalité de conduite. Égalité de style.</a:t>
            </a:r>
          </a:p>
          <a:p>
            <a:r>
              <a:rPr lang="fr-FR" sz="2400" b="1" dirty="0"/>
              <a:t>Supplément</a:t>
            </a:r>
          </a:p>
          <a:p>
            <a:r>
              <a:rPr lang="fr-FR" sz="2400" dirty="0"/>
              <a:t>* ÉGALITÉ. s. f. </a:t>
            </a:r>
            <a:r>
              <a:rPr lang="fr-FR" sz="2400" dirty="0" smtClean="0"/>
              <a:t>référence (Déclaration des droits de l’homme et du citoyen 1789)</a:t>
            </a:r>
            <a:endParaRPr lang="fr-FR" sz="2400" dirty="0"/>
          </a:p>
          <a:p>
            <a:pPr algn="just"/>
            <a:r>
              <a:rPr lang="fr-FR" sz="2400" dirty="0"/>
              <a:t>Égalité </a:t>
            </a:r>
            <a:r>
              <a:rPr lang="fr-FR" sz="2400" b="1" dirty="0"/>
              <a:t>de droits</a:t>
            </a:r>
            <a:r>
              <a:rPr lang="fr-FR" sz="2400" dirty="0"/>
              <a:t>. Elle consiste en ce que la Loi est la même pour </a:t>
            </a:r>
            <a:r>
              <a:rPr lang="fr-FR" sz="2400" dirty="0" smtClean="0"/>
              <a:t>tous</a:t>
            </a:r>
            <a:r>
              <a:rPr lang="fr-FR" sz="2400" dirty="0"/>
              <a:t>, soit qu'elle protège, soit qu'elle punisse. </a:t>
            </a:r>
          </a:p>
          <a:p>
            <a:pPr algn="just"/>
            <a:endParaRPr lang="fr-FR" sz="2400" dirty="0"/>
          </a:p>
          <a:p>
            <a:pPr algn="just" eaLnBrk="1" hangingPunct="1"/>
            <a:endParaRPr lang="en-US" sz="2400" dirty="0">
              <a:latin typeface="Arial" charset="0"/>
            </a:endParaRPr>
          </a:p>
          <a:p>
            <a:pPr algn="just" eaLnBrk="1" hangingPunct="1"/>
            <a:endParaRPr lang="it-IT" sz="2400" dirty="0">
              <a:latin typeface="Arial" charset="0"/>
            </a:endParaRPr>
          </a:p>
        </p:txBody>
      </p:sp>
    </p:spTree>
    <p:extLst>
      <p:ext uri="{BB962C8B-B14F-4D97-AF65-F5344CB8AC3E}">
        <p14:creationId xmlns:p14="http://schemas.microsoft.com/office/powerpoint/2010/main" val="57264500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Points historiques</a:t>
            </a:r>
            <a:endParaRPr lang="fr-CA" sz="2800" dirty="0"/>
          </a:p>
        </p:txBody>
      </p:sp>
      <p:sp>
        <p:nvSpPr>
          <p:cNvPr id="3" name="Segnaposto contenuto 2"/>
          <p:cNvSpPr>
            <a:spLocks noGrp="1"/>
          </p:cNvSpPr>
          <p:nvPr>
            <p:ph idx="1"/>
          </p:nvPr>
        </p:nvSpPr>
        <p:spPr/>
        <p:txBody>
          <a:bodyPr>
            <a:normAutofit fontScale="92500" lnSpcReduction="10000"/>
          </a:bodyPr>
          <a:lstStyle/>
          <a:p>
            <a:pPr algn="just"/>
            <a:r>
              <a:rPr lang="it-IT" sz="2400" dirty="0" smtClean="0"/>
              <a:t>(La </a:t>
            </a:r>
            <a:r>
              <a:rPr lang="it-IT" sz="2400" b="1" dirty="0"/>
              <a:t>Première </a:t>
            </a:r>
            <a:r>
              <a:rPr lang="it-IT" sz="2400" b="1" dirty="0" err="1"/>
              <a:t>République</a:t>
            </a:r>
            <a:r>
              <a:rPr lang="it-IT" sz="2400" b="1" dirty="0"/>
              <a:t> est </a:t>
            </a:r>
            <a:r>
              <a:rPr lang="it-IT" sz="2400" b="1" dirty="0" err="1"/>
              <a:t>installée</a:t>
            </a:r>
            <a:r>
              <a:rPr lang="it-IT" sz="2400" b="1" dirty="0"/>
              <a:t> </a:t>
            </a:r>
            <a:r>
              <a:rPr lang="it-IT" sz="2400" b="1" dirty="0" err="1"/>
              <a:t>depuis</a:t>
            </a:r>
            <a:r>
              <a:rPr lang="it-IT" sz="2400" b="1" dirty="0"/>
              <a:t> le 22 </a:t>
            </a:r>
            <a:r>
              <a:rPr lang="it-IT" sz="2400" b="1" dirty="0" err="1"/>
              <a:t>septembre</a:t>
            </a:r>
            <a:r>
              <a:rPr lang="it-IT" sz="2400" b="1" dirty="0"/>
              <a:t> 1792</a:t>
            </a:r>
            <a:r>
              <a:rPr lang="it-IT" sz="2400" dirty="0"/>
              <a:t> : le </a:t>
            </a:r>
            <a:r>
              <a:rPr lang="it-IT" sz="2400" dirty="0" err="1"/>
              <a:t>gouvernement</a:t>
            </a:r>
            <a:r>
              <a:rPr lang="it-IT" sz="2400" dirty="0"/>
              <a:t> est </a:t>
            </a:r>
            <a:r>
              <a:rPr lang="it-IT" sz="2400" dirty="0" err="1"/>
              <a:t>partagé</a:t>
            </a:r>
            <a:r>
              <a:rPr lang="it-IT" sz="2400" dirty="0"/>
              <a:t>, </a:t>
            </a:r>
            <a:r>
              <a:rPr lang="it-IT" sz="2400" dirty="0" err="1"/>
              <a:t>les</a:t>
            </a:r>
            <a:r>
              <a:rPr lang="it-IT" sz="2400" dirty="0"/>
              <a:t> </a:t>
            </a:r>
            <a:r>
              <a:rPr lang="it-IT" sz="2400" dirty="0" err="1"/>
              <a:t>privilèges</a:t>
            </a:r>
            <a:r>
              <a:rPr lang="it-IT" sz="2400" dirty="0"/>
              <a:t> de la </a:t>
            </a:r>
            <a:r>
              <a:rPr lang="it-IT" sz="2400" dirty="0" err="1"/>
              <a:t>noblesse</a:t>
            </a:r>
            <a:r>
              <a:rPr lang="it-IT" sz="2400" dirty="0"/>
              <a:t> </a:t>
            </a:r>
            <a:r>
              <a:rPr lang="it-IT" sz="2400" dirty="0" err="1"/>
              <a:t>sont</a:t>
            </a:r>
            <a:r>
              <a:rPr lang="it-IT" sz="2400" dirty="0"/>
              <a:t> </a:t>
            </a:r>
            <a:r>
              <a:rPr lang="it-IT" sz="2400" dirty="0" err="1"/>
              <a:t>abolis</a:t>
            </a:r>
            <a:r>
              <a:rPr lang="it-IT" sz="2400" dirty="0"/>
              <a:t> et </a:t>
            </a:r>
            <a:r>
              <a:rPr lang="it-IT" sz="2400" dirty="0" err="1"/>
              <a:t>tous</a:t>
            </a:r>
            <a:r>
              <a:rPr lang="it-IT" sz="2400" dirty="0"/>
              <a:t> </a:t>
            </a:r>
            <a:r>
              <a:rPr lang="it-IT" sz="2400" dirty="0" err="1"/>
              <a:t>les</a:t>
            </a:r>
            <a:r>
              <a:rPr lang="it-IT" sz="2400" dirty="0"/>
              <a:t> </a:t>
            </a:r>
            <a:r>
              <a:rPr lang="it-IT" sz="2400" dirty="0" err="1"/>
              <a:t>hommes</a:t>
            </a:r>
            <a:r>
              <a:rPr lang="it-IT" sz="2400" dirty="0"/>
              <a:t> </a:t>
            </a:r>
            <a:r>
              <a:rPr lang="it-IT" sz="2400" dirty="0" err="1"/>
              <a:t>sont</a:t>
            </a:r>
            <a:r>
              <a:rPr lang="it-IT" sz="2400" dirty="0"/>
              <a:t> </a:t>
            </a:r>
            <a:r>
              <a:rPr lang="it-IT" sz="2400" dirty="0" err="1"/>
              <a:t>égaux</a:t>
            </a:r>
            <a:r>
              <a:rPr lang="it-IT" sz="2400" dirty="0"/>
              <a:t> en </a:t>
            </a:r>
            <a:r>
              <a:rPr lang="it-IT" sz="2400" dirty="0" err="1"/>
              <a:t>droit</a:t>
            </a:r>
            <a:r>
              <a:rPr lang="it-IT" sz="2400" dirty="0"/>
              <a:t>, la </a:t>
            </a:r>
            <a:r>
              <a:rPr lang="it-IT" sz="2400" dirty="0" err="1"/>
              <a:t>religion</a:t>
            </a:r>
            <a:r>
              <a:rPr lang="it-IT" sz="2400" dirty="0"/>
              <a:t> </a:t>
            </a:r>
            <a:r>
              <a:rPr lang="it-IT" sz="2400" dirty="0" err="1"/>
              <a:t>catholique</a:t>
            </a:r>
            <a:r>
              <a:rPr lang="it-IT" sz="2400" dirty="0"/>
              <a:t> est </a:t>
            </a:r>
            <a:r>
              <a:rPr lang="it-IT" sz="2400" dirty="0" err="1"/>
              <a:t>supprimée</a:t>
            </a:r>
            <a:r>
              <a:rPr lang="it-IT" sz="2400" dirty="0"/>
              <a:t> et </a:t>
            </a:r>
            <a:r>
              <a:rPr lang="it-IT" sz="2400" dirty="0" err="1"/>
              <a:t>ses</a:t>
            </a:r>
            <a:r>
              <a:rPr lang="it-IT" sz="2400" dirty="0"/>
              <a:t> </a:t>
            </a:r>
            <a:r>
              <a:rPr lang="it-IT" sz="2400" dirty="0" err="1"/>
              <a:t>églises</a:t>
            </a:r>
            <a:r>
              <a:rPr lang="it-IT" sz="2400" dirty="0"/>
              <a:t> </a:t>
            </a:r>
            <a:r>
              <a:rPr lang="it-IT" sz="2400" dirty="0" err="1"/>
              <a:t>fermées</a:t>
            </a:r>
            <a:r>
              <a:rPr lang="it-IT" sz="2400" dirty="0"/>
              <a:t>. </a:t>
            </a:r>
            <a:r>
              <a:rPr lang="it-IT" sz="2400" dirty="0" err="1"/>
              <a:t>Des</a:t>
            </a:r>
            <a:r>
              <a:rPr lang="it-IT" sz="2400" dirty="0"/>
              <a:t> </a:t>
            </a:r>
            <a:r>
              <a:rPr lang="it-IT" sz="2400" dirty="0" err="1"/>
              <a:t>représentants</a:t>
            </a:r>
            <a:r>
              <a:rPr lang="it-IT" sz="2400" dirty="0"/>
              <a:t> </a:t>
            </a:r>
            <a:r>
              <a:rPr lang="it-IT" sz="2400" dirty="0" err="1"/>
              <a:t>des</a:t>
            </a:r>
            <a:r>
              <a:rPr lang="it-IT" sz="2400" dirty="0"/>
              <a:t> </a:t>
            </a:r>
            <a:r>
              <a:rPr lang="it-IT" sz="2400" dirty="0" err="1"/>
              <a:t>citoyens</a:t>
            </a:r>
            <a:r>
              <a:rPr lang="it-IT" sz="2400" dirty="0"/>
              <a:t> </a:t>
            </a:r>
            <a:r>
              <a:rPr lang="it-IT" sz="2400" dirty="0" err="1"/>
              <a:t>sont</a:t>
            </a:r>
            <a:r>
              <a:rPr lang="it-IT" sz="2400" dirty="0"/>
              <a:t> </a:t>
            </a:r>
            <a:r>
              <a:rPr lang="it-IT" sz="2400" dirty="0" err="1"/>
              <a:t>organisés</a:t>
            </a:r>
            <a:r>
              <a:rPr lang="it-IT" sz="2400" dirty="0"/>
              <a:t> en </a:t>
            </a:r>
            <a:r>
              <a:rPr lang="it-IT" sz="2400" dirty="0" err="1"/>
              <a:t>assemblée</a:t>
            </a:r>
            <a:r>
              <a:rPr lang="it-IT" sz="2400" dirty="0"/>
              <a:t> pour discuter et </a:t>
            </a:r>
            <a:r>
              <a:rPr lang="it-IT" sz="2400" dirty="0" err="1"/>
              <a:t>voter</a:t>
            </a:r>
            <a:r>
              <a:rPr lang="it-IT" sz="2400" dirty="0"/>
              <a:t> </a:t>
            </a:r>
            <a:r>
              <a:rPr lang="it-IT" sz="2400" dirty="0" err="1"/>
              <a:t>les</a:t>
            </a:r>
            <a:r>
              <a:rPr lang="it-IT" sz="2400" dirty="0"/>
              <a:t> </a:t>
            </a:r>
            <a:r>
              <a:rPr lang="it-IT" sz="2400" dirty="0" err="1"/>
              <a:t>lois</a:t>
            </a:r>
            <a:r>
              <a:rPr lang="it-IT" sz="2400" dirty="0"/>
              <a:t>. Mais </a:t>
            </a:r>
            <a:r>
              <a:rPr lang="it-IT" sz="2400" dirty="0" err="1"/>
              <a:t>plusieurs</a:t>
            </a:r>
            <a:r>
              <a:rPr lang="it-IT" sz="2400" dirty="0"/>
              <a:t> </a:t>
            </a:r>
            <a:r>
              <a:rPr lang="it-IT" sz="2400" dirty="0" err="1"/>
              <a:t>groupes</a:t>
            </a:r>
            <a:r>
              <a:rPr lang="it-IT" sz="2400" dirty="0"/>
              <a:t> </a:t>
            </a:r>
            <a:r>
              <a:rPr lang="it-IT" sz="2400" dirty="0" err="1"/>
              <a:t>politiques</a:t>
            </a:r>
            <a:r>
              <a:rPr lang="it-IT" sz="2400" dirty="0"/>
              <a:t> s’</a:t>
            </a:r>
            <a:r>
              <a:rPr lang="it-IT" sz="2400" dirty="0" err="1"/>
              <a:t>affrontent</a:t>
            </a:r>
            <a:r>
              <a:rPr lang="it-IT" sz="2400" dirty="0"/>
              <a:t> et c’est l’</a:t>
            </a:r>
            <a:r>
              <a:rPr lang="it-IT" sz="2400" dirty="0" err="1"/>
              <a:t>instabilité</a:t>
            </a:r>
            <a:r>
              <a:rPr lang="it-IT" sz="2400" dirty="0"/>
              <a:t> </a:t>
            </a:r>
            <a:r>
              <a:rPr lang="it-IT" sz="2400" dirty="0" err="1"/>
              <a:t>politique</a:t>
            </a:r>
            <a:r>
              <a:rPr lang="it-IT" sz="2400" dirty="0" smtClean="0"/>
              <a:t>.)</a:t>
            </a:r>
            <a:endParaRPr lang="it-IT" sz="2400" dirty="0"/>
          </a:p>
          <a:p>
            <a:pPr algn="just"/>
            <a:r>
              <a:rPr lang="it-IT" sz="2400" dirty="0"/>
              <a:t>En 1795, un </a:t>
            </a:r>
            <a:r>
              <a:rPr lang="it-IT" sz="2400" dirty="0" err="1"/>
              <a:t>nouveau</a:t>
            </a:r>
            <a:r>
              <a:rPr lang="it-IT" sz="2400" dirty="0"/>
              <a:t> </a:t>
            </a:r>
            <a:r>
              <a:rPr lang="it-IT" sz="2400" dirty="0" err="1"/>
              <a:t>régime</a:t>
            </a:r>
            <a:r>
              <a:rPr lang="it-IT" sz="2400" dirty="0"/>
              <a:t> est </a:t>
            </a:r>
            <a:r>
              <a:rPr lang="it-IT" sz="2400" dirty="0" err="1"/>
              <a:t>mis</a:t>
            </a:r>
            <a:r>
              <a:rPr lang="it-IT" sz="2400" dirty="0"/>
              <a:t> en </a:t>
            </a:r>
            <a:r>
              <a:rPr lang="it-IT" sz="2400" dirty="0" err="1"/>
              <a:t>place</a:t>
            </a:r>
            <a:r>
              <a:rPr lang="it-IT" sz="2400" dirty="0"/>
              <a:t>, c’est le </a:t>
            </a:r>
            <a:r>
              <a:rPr lang="it-IT" sz="2400" dirty="0" err="1"/>
              <a:t>Directoire</a:t>
            </a:r>
            <a:r>
              <a:rPr lang="it-IT" sz="2400" dirty="0"/>
              <a:t> : le </a:t>
            </a:r>
            <a:r>
              <a:rPr lang="it-IT" sz="2400" dirty="0" err="1"/>
              <a:t>gouvernement</a:t>
            </a:r>
            <a:r>
              <a:rPr lang="it-IT" sz="2400" dirty="0"/>
              <a:t> est </a:t>
            </a:r>
            <a:r>
              <a:rPr lang="it-IT" sz="2400" dirty="0" err="1"/>
              <a:t>dirigé</a:t>
            </a:r>
            <a:r>
              <a:rPr lang="it-IT" sz="2400" dirty="0"/>
              <a:t> par </a:t>
            </a:r>
            <a:r>
              <a:rPr lang="it-IT" sz="2400" dirty="0" err="1"/>
              <a:t>des</a:t>
            </a:r>
            <a:r>
              <a:rPr lang="it-IT" sz="2400" dirty="0"/>
              <a:t> </a:t>
            </a:r>
            <a:r>
              <a:rPr lang="it-IT" sz="2400" dirty="0" err="1"/>
              <a:t>Directeurs</a:t>
            </a:r>
            <a:r>
              <a:rPr lang="it-IT" sz="2400" dirty="0"/>
              <a:t>, et </a:t>
            </a:r>
            <a:r>
              <a:rPr lang="it-IT" sz="2400" dirty="0" err="1"/>
              <a:t>deux</a:t>
            </a:r>
            <a:r>
              <a:rPr lang="it-IT" sz="2400" dirty="0"/>
              <a:t> </a:t>
            </a:r>
            <a:r>
              <a:rPr lang="it-IT" sz="2400" dirty="0" err="1"/>
              <a:t>assemblées</a:t>
            </a:r>
            <a:r>
              <a:rPr lang="it-IT" sz="2400" dirty="0"/>
              <a:t> </a:t>
            </a:r>
            <a:r>
              <a:rPr lang="it-IT" sz="2400" dirty="0" err="1"/>
              <a:t>législatives</a:t>
            </a:r>
            <a:r>
              <a:rPr lang="it-IT" sz="2400" dirty="0"/>
              <a:t> </a:t>
            </a:r>
            <a:r>
              <a:rPr lang="it-IT" sz="2400" dirty="0" err="1" smtClean="0"/>
              <a:t>représentent</a:t>
            </a:r>
            <a:r>
              <a:rPr lang="it-IT" sz="2400" dirty="0" smtClean="0"/>
              <a:t> </a:t>
            </a:r>
            <a:r>
              <a:rPr lang="it-IT" sz="2400" dirty="0" err="1"/>
              <a:t>les</a:t>
            </a:r>
            <a:r>
              <a:rPr lang="it-IT" sz="2400" dirty="0"/>
              <a:t> </a:t>
            </a:r>
            <a:r>
              <a:rPr lang="it-IT" sz="2400" dirty="0" err="1"/>
              <a:t>citoyens</a:t>
            </a:r>
            <a:r>
              <a:rPr lang="it-IT" sz="2400" dirty="0"/>
              <a:t>. Mais le </a:t>
            </a:r>
            <a:r>
              <a:rPr lang="it-IT" sz="2400" dirty="0" err="1"/>
              <a:t>Directoire</a:t>
            </a:r>
            <a:r>
              <a:rPr lang="it-IT" sz="2400" dirty="0"/>
              <a:t> n’</a:t>
            </a:r>
            <a:r>
              <a:rPr lang="it-IT" sz="2400" dirty="0" err="1"/>
              <a:t>arrive</a:t>
            </a:r>
            <a:r>
              <a:rPr lang="it-IT" sz="2400" dirty="0"/>
              <a:t> </a:t>
            </a:r>
            <a:r>
              <a:rPr lang="it-IT" sz="2400" dirty="0" err="1"/>
              <a:t>pas</a:t>
            </a:r>
            <a:r>
              <a:rPr lang="it-IT" sz="2400" dirty="0"/>
              <a:t> à </a:t>
            </a:r>
            <a:r>
              <a:rPr lang="it-IT" sz="2400" dirty="0" err="1"/>
              <a:t>régler</a:t>
            </a:r>
            <a:r>
              <a:rPr lang="it-IT" sz="2400" dirty="0"/>
              <a:t> </a:t>
            </a:r>
            <a:r>
              <a:rPr lang="it-IT" sz="2400" dirty="0" err="1"/>
              <a:t>les</a:t>
            </a:r>
            <a:r>
              <a:rPr lang="it-IT" sz="2400" dirty="0"/>
              <a:t> </a:t>
            </a:r>
            <a:r>
              <a:rPr lang="it-IT" sz="2400" dirty="0" err="1"/>
              <a:t>difficultés</a:t>
            </a:r>
            <a:r>
              <a:rPr lang="it-IT" sz="2400" dirty="0"/>
              <a:t> </a:t>
            </a:r>
            <a:r>
              <a:rPr lang="it-IT" sz="2400" dirty="0" err="1"/>
              <a:t>économiques</a:t>
            </a:r>
            <a:r>
              <a:rPr lang="it-IT" sz="2400" dirty="0"/>
              <a:t> et est </a:t>
            </a:r>
            <a:r>
              <a:rPr lang="it-IT" sz="2400" dirty="0" err="1"/>
              <a:t>détesté</a:t>
            </a:r>
            <a:r>
              <a:rPr lang="it-IT" sz="2400" dirty="0"/>
              <a:t> par </a:t>
            </a:r>
            <a:r>
              <a:rPr lang="it-IT" sz="2400" dirty="0" err="1"/>
              <a:t>les</a:t>
            </a:r>
            <a:r>
              <a:rPr lang="it-IT" sz="2400" dirty="0"/>
              <a:t> </a:t>
            </a:r>
            <a:r>
              <a:rPr lang="it-IT" sz="2400" dirty="0" err="1"/>
              <a:t>Français</a:t>
            </a:r>
            <a:r>
              <a:rPr lang="it-IT" sz="2400" dirty="0"/>
              <a:t>. </a:t>
            </a:r>
            <a:r>
              <a:rPr lang="it-IT" sz="2400" b="1" dirty="0" err="1"/>
              <a:t>Certains</a:t>
            </a:r>
            <a:r>
              <a:rPr lang="it-IT" sz="2400" b="1" dirty="0"/>
              <a:t> </a:t>
            </a:r>
            <a:r>
              <a:rPr lang="it-IT" sz="2400" b="1" dirty="0" err="1"/>
              <a:t>Directeurs</a:t>
            </a:r>
            <a:r>
              <a:rPr lang="it-IT" sz="2400" b="1" dirty="0"/>
              <a:t> </a:t>
            </a:r>
            <a:r>
              <a:rPr lang="it-IT" sz="2400" b="1" dirty="0" err="1"/>
              <a:t>demandent</a:t>
            </a:r>
            <a:r>
              <a:rPr lang="it-IT" sz="2400" b="1" dirty="0"/>
              <a:t> </a:t>
            </a:r>
            <a:r>
              <a:rPr lang="it-IT" sz="2400" b="1" dirty="0" err="1"/>
              <a:t>au</a:t>
            </a:r>
            <a:r>
              <a:rPr lang="it-IT" sz="2400" b="1" dirty="0"/>
              <a:t> </a:t>
            </a:r>
            <a:r>
              <a:rPr lang="it-IT" sz="2400" b="1" dirty="0" err="1"/>
              <a:t>général</a:t>
            </a:r>
            <a:r>
              <a:rPr lang="it-IT" sz="2400" b="1" dirty="0"/>
              <a:t> Bonaparte son </a:t>
            </a:r>
            <a:r>
              <a:rPr lang="it-IT" sz="2400" b="1" dirty="0" err="1"/>
              <a:t>aide</a:t>
            </a:r>
            <a:r>
              <a:rPr lang="it-IT" sz="2400" b="1" dirty="0"/>
              <a:t> pour </a:t>
            </a:r>
            <a:r>
              <a:rPr lang="it-IT" sz="2400" b="1" dirty="0" err="1"/>
              <a:t>changer</a:t>
            </a:r>
            <a:r>
              <a:rPr lang="it-IT" sz="2400" b="1" dirty="0"/>
              <a:t> le </a:t>
            </a:r>
            <a:r>
              <a:rPr lang="it-IT" sz="2400" b="1" dirty="0" err="1"/>
              <a:t>régime</a:t>
            </a:r>
            <a:r>
              <a:rPr lang="it-IT" sz="2400" b="1" dirty="0"/>
              <a:t>, par la </a:t>
            </a:r>
            <a:r>
              <a:rPr lang="it-IT" sz="2400" b="1" dirty="0" err="1"/>
              <a:t>surprise</a:t>
            </a:r>
            <a:r>
              <a:rPr lang="it-IT" sz="2400" b="1" dirty="0"/>
              <a:t> et la force : c’est-à-dire par un coup d’</a:t>
            </a:r>
            <a:r>
              <a:rPr lang="it-IT" sz="2400" b="1" dirty="0" err="1"/>
              <a:t>État</a:t>
            </a:r>
            <a:r>
              <a:rPr lang="it-IT" sz="2400" dirty="0"/>
              <a:t>.</a:t>
            </a:r>
          </a:p>
          <a:p>
            <a:endParaRPr lang="fr-CA" sz="2400" dirty="0"/>
          </a:p>
        </p:txBody>
      </p:sp>
    </p:spTree>
    <p:extLst>
      <p:ext uri="{BB962C8B-B14F-4D97-AF65-F5344CB8AC3E}">
        <p14:creationId xmlns:p14="http://schemas.microsoft.com/office/powerpoint/2010/main" val="10317141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Points historiques</a:t>
            </a:r>
          </a:p>
        </p:txBody>
      </p:sp>
      <p:sp>
        <p:nvSpPr>
          <p:cNvPr id="3" name="Segnaposto contenuto 2"/>
          <p:cNvSpPr>
            <a:spLocks noGrp="1"/>
          </p:cNvSpPr>
          <p:nvPr>
            <p:ph idx="1"/>
          </p:nvPr>
        </p:nvSpPr>
        <p:spPr/>
        <p:txBody>
          <a:bodyPr>
            <a:normAutofit lnSpcReduction="10000"/>
          </a:bodyPr>
          <a:lstStyle/>
          <a:p>
            <a:pPr algn="just"/>
            <a:r>
              <a:rPr lang="it-IT" sz="2400" b="1" dirty="0" err="1"/>
              <a:t>Depuis</a:t>
            </a:r>
            <a:r>
              <a:rPr lang="it-IT" sz="2400" b="1" dirty="0"/>
              <a:t> </a:t>
            </a:r>
            <a:r>
              <a:rPr lang="it-IT" sz="2400" b="1" dirty="0" err="1"/>
              <a:t>octobre</a:t>
            </a:r>
            <a:r>
              <a:rPr lang="it-IT" sz="2400" b="1" dirty="0"/>
              <a:t> 1795, </a:t>
            </a:r>
            <a:r>
              <a:rPr lang="it-IT" sz="2400" b="1" dirty="0" err="1"/>
              <a:t>Napoléon</a:t>
            </a:r>
            <a:r>
              <a:rPr lang="it-IT" sz="2400" b="1" dirty="0"/>
              <a:t> Bonaparte est un </a:t>
            </a:r>
            <a:r>
              <a:rPr lang="it-IT" sz="2400" b="1" dirty="0" err="1"/>
              <a:t>général</a:t>
            </a:r>
            <a:r>
              <a:rPr lang="it-IT" sz="2400" b="1" dirty="0"/>
              <a:t> de l’</a:t>
            </a:r>
            <a:r>
              <a:rPr lang="it-IT" sz="2400" b="1" dirty="0" err="1"/>
              <a:t>armée</a:t>
            </a:r>
            <a:r>
              <a:rPr lang="it-IT" sz="2400" b="1" dirty="0"/>
              <a:t> de la </a:t>
            </a:r>
            <a:r>
              <a:rPr lang="it-IT" sz="2400" b="1" dirty="0" err="1"/>
              <a:t>République</a:t>
            </a:r>
            <a:r>
              <a:rPr lang="it-IT" sz="2400" dirty="0"/>
              <a:t>. Il a </a:t>
            </a:r>
            <a:r>
              <a:rPr lang="it-IT" sz="2400" dirty="0" err="1"/>
              <a:t>gagné</a:t>
            </a:r>
            <a:r>
              <a:rPr lang="it-IT" sz="2400" dirty="0"/>
              <a:t> de </a:t>
            </a:r>
            <a:r>
              <a:rPr lang="it-IT" sz="2400" dirty="0" err="1"/>
              <a:t>nombreuses</a:t>
            </a:r>
            <a:r>
              <a:rPr lang="it-IT" sz="2400" dirty="0"/>
              <a:t> </a:t>
            </a:r>
            <a:r>
              <a:rPr lang="it-IT" sz="2400" dirty="0" err="1"/>
              <a:t>batailles</a:t>
            </a:r>
            <a:r>
              <a:rPr lang="it-IT" sz="2400" dirty="0"/>
              <a:t>, </a:t>
            </a:r>
            <a:r>
              <a:rPr lang="it-IT" sz="2400" dirty="0" err="1"/>
              <a:t>notamment</a:t>
            </a:r>
            <a:r>
              <a:rPr lang="it-IT" sz="2400" dirty="0"/>
              <a:t> </a:t>
            </a:r>
            <a:r>
              <a:rPr lang="it-IT" sz="2400" dirty="0" err="1"/>
              <a:t>lors</a:t>
            </a:r>
            <a:r>
              <a:rPr lang="it-IT" sz="2400" dirty="0"/>
              <a:t> de sa première grande campagne </a:t>
            </a:r>
            <a:r>
              <a:rPr lang="it-IT" sz="2400" dirty="0" err="1"/>
              <a:t>militaire</a:t>
            </a:r>
            <a:r>
              <a:rPr lang="it-IT" sz="2400" dirty="0"/>
              <a:t> en </a:t>
            </a:r>
            <a:r>
              <a:rPr lang="it-IT" sz="2400" dirty="0" err="1"/>
              <a:t>Italie</a:t>
            </a:r>
            <a:r>
              <a:rPr lang="it-IT" sz="2400" dirty="0"/>
              <a:t>, et est </a:t>
            </a:r>
            <a:r>
              <a:rPr lang="it-IT" sz="2400" b="1" dirty="0" err="1"/>
              <a:t>devenu</a:t>
            </a:r>
            <a:r>
              <a:rPr lang="it-IT" sz="2400" b="1" dirty="0"/>
              <a:t> </a:t>
            </a:r>
            <a:r>
              <a:rPr lang="it-IT" sz="2400" b="1" dirty="0" err="1"/>
              <a:t>très</a:t>
            </a:r>
            <a:r>
              <a:rPr lang="it-IT" sz="2400" b="1" dirty="0"/>
              <a:t> </a:t>
            </a:r>
            <a:r>
              <a:rPr lang="it-IT" sz="2400" b="1" dirty="0" err="1"/>
              <a:t>populaire</a:t>
            </a:r>
            <a:r>
              <a:rPr lang="it-IT" sz="2400" dirty="0"/>
              <a:t>. En 1798, il a </a:t>
            </a:r>
            <a:r>
              <a:rPr lang="it-IT" sz="2400" dirty="0" err="1"/>
              <a:t>conduit</a:t>
            </a:r>
            <a:r>
              <a:rPr lang="it-IT" sz="2400" dirty="0"/>
              <a:t> une campagne </a:t>
            </a:r>
            <a:r>
              <a:rPr lang="it-IT" sz="2400" dirty="0" err="1"/>
              <a:t>militaire</a:t>
            </a:r>
            <a:r>
              <a:rPr lang="it-IT" sz="2400" dirty="0"/>
              <a:t> et </a:t>
            </a:r>
            <a:r>
              <a:rPr lang="it-IT" sz="2400" dirty="0" err="1"/>
              <a:t>scientifique</a:t>
            </a:r>
            <a:r>
              <a:rPr lang="it-IT" sz="2400" dirty="0"/>
              <a:t> en </a:t>
            </a:r>
            <a:r>
              <a:rPr lang="it-IT" sz="2400" dirty="0" err="1"/>
              <a:t>Égypte</a:t>
            </a:r>
            <a:r>
              <a:rPr lang="it-IT" sz="2400" dirty="0"/>
              <a:t>. Ce n’est </a:t>
            </a:r>
            <a:r>
              <a:rPr lang="it-IT" sz="2400" dirty="0" err="1"/>
              <a:t>pas</a:t>
            </a:r>
            <a:r>
              <a:rPr lang="it-IT" sz="2400" dirty="0"/>
              <a:t> </a:t>
            </a:r>
            <a:r>
              <a:rPr lang="it-IT" sz="2400" dirty="0" err="1"/>
              <a:t>vraiment</a:t>
            </a:r>
            <a:r>
              <a:rPr lang="it-IT" sz="2400" dirty="0"/>
              <a:t> un </a:t>
            </a:r>
            <a:r>
              <a:rPr lang="it-IT" sz="2400" dirty="0" err="1"/>
              <a:t>grand</a:t>
            </a:r>
            <a:r>
              <a:rPr lang="it-IT" sz="2400" dirty="0"/>
              <a:t> </a:t>
            </a:r>
            <a:r>
              <a:rPr lang="it-IT" sz="2400" dirty="0" err="1"/>
              <a:t>succès</a:t>
            </a:r>
            <a:r>
              <a:rPr lang="it-IT" sz="2400" dirty="0"/>
              <a:t> </a:t>
            </a:r>
            <a:r>
              <a:rPr lang="it-IT" sz="2400" dirty="0" err="1"/>
              <a:t>militaire</a:t>
            </a:r>
            <a:r>
              <a:rPr lang="it-IT" sz="2400" dirty="0"/>
              <a:t>, mais pendant l’</a:t>
            </a:r>
            <a:r>
              <a:rPr lang="it-IT" sz="2400" dirty="0" err="1"/>
              <a:t>absence</a:t>
            </a:r>
            <a:r>
              <a:rPr lang="it-IT" sz="2400" dirty="0"/>
              <a:t> de </a:t>
            </a:r>
            <a:r>
              <a:rPr lang="it-IT" sz="2400" dirty="0" err="1"/>
              <a:t>Napoléon</a:t>
            </a:r>
            <a:r>
              <a:rPr lang="it-IT" sz="2400" dirty="0"/>
              <a:t>, son </a:t>
            </a:r>
            <a:r>
              <a:rPr lang="it-IT" sz="2400" dirty="0" err="1"/>
              <a:t>frère</a:t>
            </a:r>
            <a:r>
              <a:rPr lang="it-IT" sz="2400" dirty="0"/>
              <a:t> Lucien </a:t>
            </a:r>
            <a:r>
              <a:rPr lang="it-IT" sz="2400" dirty="0" err="1"/>
              <a:t>entretient</a:t>
            </a:r>
            <a:r>
              <a:rPr lang="it-IT" sz="2400" dirty="0"/>
              <a:t> sa </a:t>
            </a:r>
            <a:r>
              <a:rPr lang="it-IT" sz="2400" dirty="0" err="1"/>
              <a:t>popularité</a:t>
            </a:r>
            <a:r>
              <a:rPr lang="it-IT" sz="2400" dirty="0"/>
              <a:t> </a:t>
            </a:r>
            <a:r>
              <a:rPr lang="it-IT" sz="2400" dirty="0" err="1"/>
              <a:t>dans</a:t>
            </a:r>
            <a:r>
              <a:rPr lang="it-IT" sz="2400" dirty="0"/>
              <a:t> </a:t>
            </a:r>
            <a:r>
              <a:rPr lang="it-IT" sz="2400" dirty="0" err="1"/>
              <a:t>les</a:t>
            </a:r>
            <a:r>
              <a:rPr lang="it-IT" sz="2400" dirty="0"/>
              <a:t> </a:t>
            </a:r>
            <a:r>
              <a:rPr lang="it-IT" sz="2400" dirty="0" err="1"/>
              <a:t>milieux</a:t>
            </a:r>
            <a:r>
              <a:rPr lang="it-IT" sz="2400" dirty="0"/>
              <a:t> </a:t>
            </a:r>
            <a:r>
              <a:rPr lang="it-IT" sz="2400" dirty="0" err="1"/>
              <a:t>politiques</a:t>
            </a:r>
            <a:r>
              <a:rPr lang="it-IT" sz="2400" dirty="0"/>
              <a:t>. Et </a:t>
            </a:r>
            <a:r>
              <a:rPr lang="it-IT" sz="2400" dirty="0" err="1"/>
              <a:t>depuis</a:t>
            </a:r>
            <a:r>
              <a:rPr lang="it-IT" sz="2400" dirty="0"/>
              <a:t> l’</a:t>
            </a:r>
            <a:r>
              <a:rPr lang="it-IT" sz="2400" dirty="0" err="1"/>
              <a:t>Égypte</a:t>
            </a:r>
            <a:r>
              <a:rPr lang="it-IT" sz="2400" dirty="0"/>
              <a:t>, </a:t>
            </a:r>
            <a:r>
              <a:rPr lang="it-IT" sz="2400" dirty="0" err="1"/>
              <a:t>Napoléon</a:t>
            </a:r>
            <a:r>
              <a:rPr lang="it-IT" sz="2400" dirty="0"/>
              <a:t> Bonaparte se </a:t>
            </a:r>
            <a:r>
              <a:rPr lang="it-IT" sz="2400" dirty="0" err="1"/>
              <a:t>tient</a:t>
            </a:r>
            <a:r>
              <a:rPr lang="it-IT" sz="2400" dirty="0"/>
              <a:t> </a:t>
            </a:r>
            <a:r>
              <a:rPr lang="it-IT" sz="2400" dirty="0" err="1"/>
              <a:t>informé</a:t>
            </a:r>
            <a:r>
              <a:rPr lang="it-IT" sz="2400" dirty="0"/>
              <a:t> </a:t>
            </a:r>
            <a:r>
              <a:rPr lang="it-IT" sz="2400" dirty="0" err="1"/>
              <a:t>des</a:t>
            </a:r>
            <a:r>
              <a:rPr lang="it-IT" sz="2400" dirty="0"/>
              <a:t> </a:t>
            </a:r>
            <a:r>
              <a:rPr lang="it-IT" sz="2400" dirty="0" err="1"/>
              <a:t>difficultés</a:t>
            </a:r>
            <a:r>
              <a:rPr lang="it-IT" sz="2400" dirty="0"/>
              <a:t> </a:t>
            </a:r>
            <a:r>
              <a:rPr lang="it-IT" sz="2400" dirty="0" err="1"/>
              <a:t>politiques</a:t>
            </a:r>
            <a:r>
              <a:rPr lang="it-IT" sz="2400" dirty="0"/>
              <a:t> en France. Il </a:t>
            </a:r>
            <a:r>
              <a:rPr lang="it-IT" sz="2400" dirty="0" err="1"/>
              <a:t>rentre</a:t>
            </a:r>
            <a:r>
              <a:rPr lang="it-IT" sz="2400" dirty="0"/>
              <a:t> le plus </a:t>
            </a:r>
            <a:r>
              <a:rPr lang="it-IT" sz="2400" dirty="0" err="1"/>
              <a:t>rapidement</a:t>
            </a:r>
            <a:r>
              <a:rPr lang="it-IT" sz="2400" dirty="0"/>
              <a:t> en France, et </a:t>
            </a:r>
            <a:r>
              <a:rPr lang="it-IT" sz="2400" b="1" dirty="0" err="1"/>
              <a:t>arrive</a:t>
            </a:r>
            <a:r>
              <a:rPr lang="it-IT" sz="2400" b="1" dirty="0"/>
              <a:t> à Paris le 16 </a:t>
            </a:r>
            <a:r>
              <a:rPr lang="it-IT" sz="2400" b="1" dirty="0" err="1"/>
              <a:t>octobre</a:t>
            </a:r>
            <a:r>
              <a:rPr lang="it-IT" sz="2400" b="1" dirty="0"/>
              <a:t> 1799</a:t>
            </a:r>
            <a:r>
              <a:rPr lang="it-IT" sz="2400" dirty="0"/>
              <a:t>. À la </a:t>
            </a:r>
            <a:r>
              <a:rPr lang="it-IT" sz="2400" dirty="0" err="1"/>
              <a:t>même</a:t>
            </a:r>
            <a:r>
              <a:rPr lang="it-IT" sz="2400" dirty="0"/>
              <a:t> époque, </a:t>
            </a:r>
            <a:r>
              <a:rPr lang="it-IT" sz="2400" b="1" dirty="0"/>
              <a:t>Lucien Bonaparte </a:t>
            </a:r>
            <a:r>
              <a:rPr lang="it-IT" sz="2400" b="1" dirty="0" err="1"/>
              <a:t>devient</a:t>
            </a:r>
            <a:r>
              <a:rPr lang="it-IT" sz="2400" b="1" dirty="0"/>
              <a:t> le </a:t>
            </a:r>
            <a:r>
              <a:rPr lang="it-IT" sz="2400" b="1" dirty="0" err="1"/>
              <a:t>président</a:t>
            </a:r>
            <a:r>
              <a:rPr lang="it-IT" sz="2400" b="1" dirty="0"/>
              <a:t> de l’</a:t>
            </a:r>
            <a:r>
              <a:rPr lang="it-IT" sz="2400" b="1" dirty="0" err="1"/>
              <a:t>assemblée</a:t>
            </a:r>
            <a:r>
              <a:rPr lang="it-IT" sz="2400" b="1" dirty="0"/>
              <a:t> </a:t>
            </a:r>
            <a:r>
              <a:rPr lang="it-IT" sz="2400" b="1" dirty="0" err="1"/>
              <a:t>des</a:t>
            </a:r>
            <a:r>
              <a:rPr lang="it-IT" sz="2400" b="1" dirty="0"/>
              <a:t> </a:t>
            </a:r>
            <a:r>
              <a:rPr lang="it-IT" sz="2400" b="1" dirty="0" err="1"/>
              <a:t>Cinq-Cents</a:t>
            </a:r>
            <a:r>
              <a:rPr lang="it-IT" sz="2400" dirty="0"/>
              <a:t> : tout est </a:t>
            </a:r>
            <a:r>
              <a:rPr lang="it-IT" sz="2400" dirty="0" err="1"/>
              <a:t>réuni</a:t>
            </a:r>
            <a:r>
              <a:rPr lang="it-IT" sz="2400" dirty="0"/>
              <a:t> pour </a:t>
            </a:r>
            <a:r>
              <a:rPr lang="it-IT" sz="2400" dirty="0" err="1"/>
              <a:t>que</a:t>
            </a:r>
            <a:r>
              <a:rPr lang="it-IT" sz="2400" dirty="0"/>
              <a:t> </a:t>
            </a:r>
            <a:r>
              <a:rPr lang="it-IT" sz="2400" dirty="0" err="1"/>
              <a:t>les</a:t>
            </a:r>
            <a:r>
              <a:rPr lang="it-IT" sz="2400" dirty="0"/>
              <a:t> </a:t>
            </a:r>
            <a:r>
              <a:rPr lang="it-IT" sz="2400" dirty="0" err="1"/>
              <a:t>frères</a:t>
            </a:r>
            <a:r>
              <a:rPr lang="it-IT" sz="2400" dirty="0"/>
              <a:t> Bonaparte </a:t>
            </a:r>
            <a:r>
              <a:rPr lang="it-IT" sz="2400" dirty="0" err="1"/>
              <a:t>prennent</a:t>
            </a:r>
            <a:r>
              <a:rPr lang="it-IT" sz="2400" dirty="0"/>
              <a:t> le </a:t>
            </a:r>
            <a:r>
              <a:rPr lang="it-IT" sz="2400" dirty="0" err="1"/>
              <a:t>pouvoir</a:t>
            </a:r>
            <a:r>
              <a:rPr lang="it-IT" sz="2400" dirty="0"/>
              <a:t>.</a:t>
            </a:r>
            <a:endParaRPr lang="fr-CA" sz="2400" dirty="0"/>
          </a:p>
        </p:txBody>
      </p:sp>
    </p:spTree>
    <p:extLst>
      <p:ext uri="{BB962C8B-B14F-4D97-AF65-F5344CB8AC3E}">
        <p14:creationId xmlns:p14="http://schemas.microsoft.com/office/powerpoint/2010/main" val="534452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Points historiques</a:t>
            </a:r>
            <a:endParaRPr lang="fr-CA" sz="2800" dirty="0"/>
          </a:p>
        </p:txBody>
      </p:sp>
      <p:sp>
        <p:nvSpPr>
          <p:cNvPr id="3" name="Segnaposto contenuto 2"/>
          <p:cNvSpPr>
            <a:spLocks noGrp="1"/>
          </p:cNvSpPr>
          <p:nvPr>
            <p:ph idx="1"/>
          </p:nvPr>
        </p:nvSpPr>
        <p:spPr/>
        <p:txBody>
          <a:bodyPr>
            <a:normAutofit fontScale="92500" lnSpcReduction="20000"/>
          </a:bodyPr>
          <a:lstStyle/>
          <a:p>
            <a:r>
              <a:rPr lang="it-IT" sz="2400" b="1" dirty="0"/>
              <a:t>1799, le coup d’</a:t>
            </a:r>
            <a:r>
              <a:rPr lang="it-IT" sz="2400" b="1" dirty="0" err="1"/>
              <a:t>État</a:t>
            </a:r>
            <a:r>
              <a:rPr lang="it-IT" sz="2400" b="1" dirty="0"/>
              <a:t> </a:t>
            </a:r>
            <a:r>
              <a:rPr lang="it-IT" sz="2400" b="1" dirty="0" err="1"/>
              <a:t>du</a:t>
            </a:r>
            <a:r>
              <a:rPr lang="it-IT" sz="2400" b="1" dirty="0"/>
              <a:t> 18 </a:t>
            </a:r>
            <a:r>
              <a:rPr lang="it-IT" sz="2400" b="1" dirty="0" err="1"/>
              <a:t>Brumaire</a:t>
            </a:r>
            <a:r>
              <a:rPr lang="it-IT" sz="2400" b="1" dirty="0"/>
              <a:t> : le </a:t>
            </a:r>
            <a:r>
              <a:rPr lang="it-IT" sz="2400" b="1" dirty="0" err="1"/>
              <a:t>général</a:t>
            </a:r>
            <a:r>
              <a:rPr lang="it-IT" sz="2400" b="1" dirty="0"/>
              <a:t> </a:t>
            </a:r>
            <a:r>
              <a:rPr lang="it-IT" sz="2400" b="1" dirty="0" err="1"/>
              <a:t>Napoléon</a:t>
            </a:r>
            <a:r>
              <a:rPr lang="it-IT" sz="2400" b="1" dirty="0"/>
              <a:t> Bonaparte </a:t>
            </a:r>
            <a:r>
              <a:rPr lang="it-IT" sz="2400" b="1" dirty="0" err="1"/>
              <a:t>prend</a:t>
            </a:r>
            <a:r>
              <a:rPr lang="it-IT" sz="2400" b="1" dirty="0"/>
              <a:t> le </a:t>
            </a:r>
            <a:r>
              <a:rPr lang="it-IT" sz="2400" b="1" dirty="0" err="1" smtClean="0"/>
              <a:t>pouvoir</a:t>
            </a:r>
            <a:endParaRPr lang="it-IT" sz="2400" b="1" dirty="0" smtClean="0"/>
          </a:p>
          <a:p>
            <a:endParaRPr lang="it-IT" sz="2400" b="1" dirty="0"/>
          </a:p>
          <a:p>
            <a:pPr algn="just"/>
            <a:r>
              <a:rPr lang="it-IT" sz="2400" dirty="0"/>
              <a:t>9 et 10 novembre 1799 : dix </a:t>
            </a:r>
            <a:r>
              <a:rPr lang="it-IT" sz="2400" dirty="0" err="1"/>
              <a:t>ans</a:t>
            </a:r>
            <a:r>
              <a:rPr lang="it-IT" sz="2400" dirty="0"/>
              <a:t> </a:t>
            </a:r>
            <a:r>
              <a:rPr lang="it-IT" sz="2400" dirty="0" err="1"/>
              <a:t>après</a:t>
            </a:r>
            <a:r>
              <a:rPr lang="it-IT" sz="2400" dirty="0"/>
              <a:t> le </a:t>
            </a:r>
            <a:r>
              <a:rPr lang="it-IT" sz="2400" dirty="0" err="1"/>
              <a:t>début</a:t>
            </a:r>
            <a:r>
              <a:rPr lang="it-IT" sz="2400" dirty="0"/>
              <a:t> de la </a:t>
            </a:r>
            <a:r>
              <a:rPr lang="it-IT" sz="2400" dirty="0" err="1"/>
              <a:t>Révolution</a:t>
            </a:r>
            <a:r>
              <a:rPr lang="it-IT" sz="2400" dirty="0"/>
              <a:t> </a:t>
            </a:r>
            <a:r>
              <a:rPr lang="it-IT" sz="2400" dirty="0" err="1"/>
              <a:t>française</a:t>
            </a:r>
            <a:r>
              <a:rPr lang="it-IT" sz="2400" dirty="0"/>
              <a:t>, qui a </a:t>
            </a:r>
            <a:r>
              <a:rPr lang="it-IT" sz="2400" dirty="0" err="1"/>
              <a:t>remplacé</a:t>
            </a:r>
            <a:r>
              <a:rPr lang="it-IT" sz="2400" dirty="0"/>
              <a:t> la monarchie par la </a:t>
            </a:r>
            <a:r>
              <a:rPr lang="it-IT" sz="2400" dirty="0" err="1"/>
              <a:t>république</a:t>
            </a:r>
            <a:r>
              <a:rPr lang="it-IT" sz="2400" dirty="0"/>
              <a:t>, le </a:t>
            </a:r>
            <a:r>
              <a:rPr lang="it-IT" sz="2400" dirty="0" err="1"/>
              <a:t>général</a:t>
            </a:r>
            <a:r>
              <a:rPr lang="it-IT" sz="2400" dirty="0"/>
              <a:t> Bonaparte </a:t>
            </a:r>
            <a:r>
              <a:rPr lang="it-IT" sz="2400" dirty="0" err="1"/>
              <a:t>prend</a:t>
            </a:r>
            <a:r>
              <a:rPr lang="it-IT" sz="2400" dirty="0"/>
              <a:t> le </a:t>
            </a:r>
            <a:r>
              <a:rPr lang="it-IT" sz="2400" dirty="0" err="1"/>
              <a:t>pouvoir</a:t>
            </a:r>
            <a:r>
              <a:rPr lang="it-IT" sz="2400" dirty="0"/>
              <a:t> </a:t>
            </a:r>
            <a:r>
              <a:rPr lang="it-IT" sz="2400" dirty="0" err="1"/>
              <a:t>lors</a:t>
            </a:r>
            <a:r>
              <a:rPr lang="it-IT" sz="2400" dirty="0"/>
              <a:t> </a:t>
            </a:r>
            <a:r>
              <a:rPr lang="it-IT" sz="2400" dirty="0" err="1"/>
              <a:t>du</a:t>
            </a:r>
            <a:r>
              <a:rPr lang="it-IT" sz="2400" dirty="0"/>
              <a:t> coup d’</a:t>
            </a:r>
            <a:r>
              <a:rPr lang="it-IT" sz="2400" dirty="0" err="1"/>
              <a:t>État</a:t>
            </a:r>
            <a:r>
              <a:rPr lang="it-IT" sz="2400" dirty="0"/>
              <a:t> </a:t>
            </a:r>
            <a:r>
              <a:rPr lang="it-IT" sz="2400" dirty="0" err="1"/>
              <a:t>du</a:t>
            </a:r>
            <a:r>
              <a:rPr lang="it-IT" sz="2400" dirty="0"/>
              <a:t> 18 </a:t>
            </a:r>
            <a:r>
              <a:rPr lang="it-IT" sz="2400" dirty="0" err="1"/>
              <a:t>Brumaire</a:t>
            </a:r>
            <a:r>
              <a:rPr lang="it-IT" sz="2400" dirty="0"/>
              <a:t>.</a:t>
            </a:r>
            <a:r>
              <a:rPr lang="it-IT" sz="2400" b="1" dirty="0" smtClean="0"/>
              <a:t> </a:t>
            </a:r>
          </a:p>
          <a:p>
            <a:pPr algn="just"/>
            <a:r>
              <a:rPr lang="it-IT" sz="2400" dirty="0"/>
              <a:t>Le </a:t>
            </a:r>
            <a:r>
              <a:rPr lang="it-IT" sz="2400" dirty="0" err="1"/>
              <a:t>gouvernement</a:t>
            </a:r>
            <a:r>
              <a:rPr lang="it-IT" sz="2400" dirty="0"/>
              <a:t> </a:t>
            </a:r>
            <a:r>
              <a:rPr lang="it-IT" sz="2400" dirty="0" err="1"/>
              <a:t>du</a:t>
            </a:r>
            <a:r>
              <a:rPr lang="it-IT" sz="2400" dirty="0"/>
              <a:t> </a:t>
            </a:r>
            <a:r>
              <a:rPr lang="it-IT" sz="2400" dirty="0" err="1"/>
              <a:t>Consulat</a:t>
            </a:r>
            <a:r>
              <a:rPr lang="it-IT" sz="2400" dirty="0"/>
              <a:t> forme le </a:t>
            </a:r>
            <a:r>
              <a:rPr lang="it-IT" sz="2400" dirty="0" err="1"/>
              <a:t>gouvernement</a:t>
            </a:r>
            <a:r>
              <a:rPr lang="it-IT" sz="2400" dirty="0"/>
              <a:t> de la </a:t>
            </a:r>
            <a:r>
              <a:rPr lang="it-IT" sz="2400" dirty="0" err="1"/>
              <a:t>République</a:t>
            </a:r>
            <a:r>
              <a:rPr lang="it-IT" sz="2400" dirty="0"/>
              <a:t> </a:t>
            </a:r>
            <a:r>
              <a:rPr lang="it-IT" sz="2400" dirty="0" err="1"/>
              <a:t>française</a:t>
            </a:r>
            <a:r>
              <a:rPr lang="it-IT" sz="2400" dirty="0"/>
              <a:t> </a:t>
            </a:r>
            <a:r>
              <a:rPr lang="it-IT" sz="2400" dirty="0" err="1"/>
              <a:t>entre</a:t>
            </a:r>
            <a:r>
              <a:rPr lang="it-IT" sz="2400" dirty="0"/>
              <a:t> 1799 et 1804</a:t>
            </a:r>
            <a:r>
              <a:rPr lang="it-IT" sz="2400" dirty="0" smtClean="0"/>
              <a:t>.</a:t>
            </a:r>
          </a:p>
          <a:p>
            <a:pPr algn="just"/>
            <a:r>
              <a:rPr lang="it-IT" sz="2400" dirty="0" err="1"/>
              <a:t>Napoléon</a:t>
            </a:r>
            <a:r>
              <a:rPr lang="it-IT" sz="2400" dirty="0"/>
              <a:t> Bonaparte </a:t>
            </a:r>
            <a:r>
              <a:rPr lang="it-IT" sz="2400" dirty="0" err="1"/>
              <a:t>arrive</a:t>
            </a:r>
            <a:r>
              <a:rPr lang="it-IT" sz="2400" dirty="0"/>
              <a:t> à </a:t>
            </a:r>
            <a:r>
              <a:rPr lang="it-IT" sz="2400" dirty="0" err="1"/>
              <a:t>imposer</a:t>
            </a:r>
            <a:r>
              <a:rPr lang="it-IT" sz="2400" dirty="0"/>
              <a:t> sa nomination </a:t>
            </a:r>
            <a:r>
              <a:rPr lang="it-IT" sz="2400" dirty="0" err="1"/>
              <a:t>comme</a:t>
            </a:r>
            <a:r>
              <a:rPr lang="it-IT" sz="2400" dirty="0"/>
              <a:t> Premier </a:t>
            </a:r>
            <a:r>
              <a:rPr lang="it-IT" sz="2400" dirty="0" err="1"/>
              <a:t>Consul</a:t>
            </a:r>
            <a:r>
              <a:rPr lang="it-IT" sz="2400" dirty="0"/>
              <a:t>.</a:t>
            </a:r>
          </a:p>
          <a:p>
            <a:pPr algn="just"/>
            <a:r>
              <a:rPr lang="it-IT" sz="2400" dirty="0"/>
              <a:t>À 30 </a:t>
            </a:r>
            <a:r>
              <a:rPr lang="it-IT" sz="2400" dirty="0" err="1"/>
              <a:t>ans</a:t>
            </a:r>
            <a:r>
              <a:rPr lang="it-IT" sz="2400" dirty="0"/>
              <a:t>, il est le </a:t>
            </a:r>
            <a:r>
              <a:rPr lang="it-IT" sz="2400" dirty="0" err="1"/>
              <a:t>nouveau</a:t>
            </a:r>
            <a:r>
              <a:rPr lang="it-IT" sz="2400" dirty="0"/>
              <a:t> chef de l’</a:t>
            </a:r>
            <a:r>
              <a:rPr lang="it-IT" sz="2400" dirty="0" err="1"/>
              <a:t>État</a:t>
            </a:r>
            <a:r>
              <a:rPr lang="it-IT" sz="2400" dirty="0" smtClean="0"/>
              <a:t>.</a:t>
            </a:r>
            <a:endParaRPr lang="it-IT" sz="2400" dirty="0"/>
          </a:p>
          <a:p>
            <a:pPr algn="just"/>
            <a:r>
              <a:rPr lang="it-IT" sz="2400" dirty="0" err="1" smtClean="0"/>
              <a:t>Napoléon</a:t>
            </a:r>
            <a:r>
              <a:rPr lang="it-IT" sz="2400" dirty="0" smtClean="0"/>
              <a:t> </a:t>
            </a:r>
            <a:r>
              <a:rPr lang="it-IT" sz="2400" dirty="0"/>
              <a:t>Bonaparte, Emmanuel-Joseph </a:t>
            </a:r>
            <a:r>
              <a:rPr lang="it-IT" sz="2400" dirty="0" err="1"/>
              <a:t>Sieyès</a:t>
            </a:r>
            <a:r>
              <a:rPr lang="it-IT" sz="2400" dirty="0"/>
              <a:t>, et Roger </a:t>
            </a:r>
            <a:r>
              <a:rPr lang="it-IT" sz="2400" dirty="0" err="1"/>
              <a:t>Ducos</a:t>
            </a:r>
            <a:r>
              <a:rPr lang="it-IT" sz="2400" dirty="0"/>
              <a:t> </a:t>
            </a:r>
            <a:r>
              <a:rPr lang="it-IT" sz="2400" dirty="0" err="1"/>
              <a:t>forment</a:t>
            </a:r>
            <a:r>
              <a:rPr lang="it-IT" sz="2400" dirty="0"/>
              <a:t> un </a:t>
            </a:r>
            <a:r>
              <a:rPr lang="it-IT" sz="2400" dirty="0" err="1"/>
              <a:t>Consulat</a:t>
            </a:r>
            <a:r>
              <a:rPr lang="it-IT" sz="2400" dirty="0"/>
              <a:t> </a:t>
            </a:r>
            <a:r>
              <a:rPr lang="it-IT" sz="2400" dirty="0" err="1"/>
              <a:t>provisoire</a:t>
            </a:r>
            <a:r>
              <a:rPr lang="it-IT" sz="2400" dirty="0"/>
              <a:t>, </a:t>
            </a:r>
            <a:r>
              <a:rPr lang="it-IT" sz="2400" dirty="0" err="1"/>
              <a:t>avant</a:t>
            </a:r>
            <a:r>
              <a:rPr lang="it-IT" sz="2400" dirty="0"/>
              <a:t> l'</a:t>
            </a:r>
            <a:r>
              <a:rPr lang="it-IT" sz="2400" dirty="0" err="1"/>
              <a:t>adoption</a:t>
            </a:r>
            <a:r>
              <a:rPr lang="it-IT" sz="2400" dirty="0"/>
              <a:t> de la nouvelle </a:t>
            </a:r>
            <a:r>
              <a:rPr lang="it-IT" sz="2400" dirty="0" err="1"/>
              <a:t>Constitution</a:t>
            </a:r>
            <a:r>
              <a:rPr lang="it-IT" sz="2400" dirty="0"/>
              <a:t>, le 13 </a:t>
            </a:r>
            <a:r>
              <a:rPr lang="it-IT" sz="2400" dirty="0" err="1"/>
              <a:t>décembre</a:t>
            </a:r>
            <a:r>
              <a:rPr lang="it-IT" sz="2400" dirty="0"/>
              <a:t> 1799 .</a:t>
            </a:r>
            <a:endParaRPr lang="fr-CA" sz="2400" dirty="0"/>
          </a:p>
          <a:p>
            <a:pPr algn="just"/>
            <a:endParaRPr lang="it-IT" sz="2400" b="1" dirty="0"/>
          </a:p>
          <a:p>
            <a:endParaRPr lang="fr-CA" sz="2400" dirty="0"/>
          </a:p>
        </p:txBody>
      </p:sp>
    </p:spTree>
    <p:extLst>
      <p:ext uri="{BB962C8B-B14F-4D97-AF65-F5344CB8AC3E}">
        <p14:creationId xmlns:p14="http://schemas.microsoft.com/office/powerpoint/2010/main" val="4507370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Points historiques</a:t>
            </a:r>
            <a:endParaRPr lang="fr-CA" sz="2800" dirty="0"/>
          </a:p>
        </p:txBody>
      </p:sp>
      <p:sp>
        <p:nvSpPr>
          <p:cNvPr id="3" name="Segnaposto contenuto 2"/>
          <p:cNvSpPr>
            <a:spLocks noGrp="1"/>
          </p:cNvSpPr>
          <p:nvPr>
            <p:ph idx="1"/>
          </p:nvPr>
        </p:nvSpPr>
        <p:spPr/>
        <p:txBody>
          <a:bodyPr>
            <a:normAutofit fontScale="92500" lnSpcReduction="10000"/>
          </a:bodyPr>
          <a:lstStyle/>
          <a:p>
            <a:r>
              <a:rPr lang="it-IT" sz="2400" b="1" dirty="0"/>
              <a:t>Une nouvelle </a:t>
            </a:r>
            <a:r>
              <a:rPr lang="it-IT" sz="2400" b="1" dirty="0" err="1"/>
              <a:t>Constitution</a:t>
            </a:r>
            <a:r>
              <a:rPr lang="it-IT" sz="2400" b="1" dirty="0"/>
              <a:t> </a:t>
            </a:r>
            <a:r>
              <a:rPr lang="it-IT" sz="2400" b="1" dirty="0" err="1"/>
              <a:t>organise</a:t>
            </a:r>
            <a:r>
              <a:rPr lang="it-IT" sz="2400" b="1" dirty="0"/>
              <a:t> le </a:t>
            </a:r>
            <a:r>
              <a:rPr lang="it-IT" sz="2400" b="1" dirty="0" err="1"/>
              <a:t>régime</a:t>
            </a:r>
            <a:r>
              <a:rPr lang="it-IT" sz="2400" b="1" dirty="0"/>
              <a:t> </a:t>
            </a:r>
            <a:r>
              <a:rPr lang="it-IT" sz="2400" b="1" dirty="0" err="1"/>
              <a:t>du</a:t>
            </a:r>
            <a:r>
              <a:rPr lang="it-IT" sz="2400" b="1" dirty="0"/>
              <a:t> </a:t>
            </a:r>
            <a:r>
              <a:rPr lang="it-IT" sz="2400" b="1" dirty="0" err="1"/>
              <a:t>Consulat</a:t>
            </a:r>
            <a:r>
              <a:rPr lang="it-IT" sz="2400" b="1" dirty="0"/>
              <a:t/>
            </a:r>
            <a:br>
              <a:rPr lang="it-IT" sz="2400" b="1" dirty="0"/>
            </a:br>
            <a:endParaRPr lang="it-IT" sz="2400" b="1" dirty="0"/>
          </a:p>
          <a:p>
            <a:pPr algn="just"/>
            <a:r>
              <a:rPr lang="it-IT" sz="2400" dirty="0" err="1"/>
              <a:t>Avec</a:t>
            </a:r>
            <a:r>
              <a:rPr lang="it-IT" sz="2400" dirty="0"/>
              <a:t> la nouvelle </a:t>
            </a:r>
            <a:r>
              <a:rPr lang="it-IT" sz="2400" dirty="0" err="1"/>
              <a:t>constitution</a:t>
            </a:r>
            <a:r>
              <a:rPr lang="it-IT" sz="2400" dirty="0"/>
              <a:t> </a:t>
            </a:r>
            <a:r>
              <a:rPr lang="it-IT" sz="2400" dirty="0" err="1"/>
              <a:t>signée</a:t>
            </a:r>
            <a:r>
              <a:rPr lang="it-IT" sz="2400" dirty="0"/>
              <a:t> </a:t>
            </a:r>
            <a:r>
              <a:rPr lang="it-IT" sz="2400" dirty="0" smtClean="0"/>
              <a:t>le 13 </a:t>
            </a:r>
            <a:r>
              <a:rPr lang="it-IT" sz="2400" dirty="0" err="1"/>
              <a:t>décembre</a:t>
            </a:r>
            <a:r>
              <a:rPr lang="it-IT" sz="2400" dirty="0"/>
              <a:t> 1799, le Premier </a:t>
            </a:r>
            <a:r>
              <a:rPr lang="it-IT" sz="2400" dirty="0" err="1"/>
              <a:t>Consul</a:t>
            </a:r>
            <a:r>
              <a:rPr lang="it-IT" sz="2400" dirty="0"/>
              <a:t> </a:t>
            </a:r>
            <a:r>
              <a:rPr lang="it-IT" sz="2400" dirty="0" err="1"/>
              <a:t>gouverne</a:t>
            </a:r>
            <a:r>
              <a:rPr lang="it-IT" sz="2400" dirty="0"/>
              <a:t> </a:t>
            </a:r>
            <a:r>
              <a:rPr lang="it-IT" sz="2400" dirty="0" err="1"/>
              <a:t>avec</a:t>
            </a:r>
            <a:r>
              <a:rPr lang="it-IT" sz="2400" dirty="0"/>
              <a:t> </a:t>
            </a:r>
            <a:r>
              <a:rPr lang="it-IT" sz="2400" dirty="0" err="1"/>
              <a:t>deux</a:t>
            </a:r>
            <a:r>
              <a:rPr lang="it-IT" sz="2400" dirty="0"/>
              <a:t> </a:t>
            </a:r>
            <a:r>
              <a:rPr lang="it-IT" sz="2400" dirty="0" err="1"/>
              <a:t>autres</a:t>
            </a:r>
            <a:r>
              <a:rPr lang="it-IT" sz="2400" dirty="0"/>
              <a:t> </a:t>
            </a:r>
            <a:r>
              <a:rPr lang="it-IT" sz="2400" dirty="0" err="1"/>
              <a:t>consuls</a:t>
            </a:r>
            <a:r>
              <a:rPr lang="it-IT" sz="2400" dirty="0"/>
              <a:t>. Mais il a </a:t>
            </a:r>
            <a:r>
              <a:rPr lang="it-IT" sz="2400" dirty="0" err="1"/>
              <a:t>entre</a:t>
            </a:r>
            <a:r>
              <a:rPr lang="it-IT" sz="2400" dirty="0"/>
              <a:t> </a:t>
            </a:r>
            <a:r>
              <a:rPr lang="it-IT" sz="2400" dirty="0" err="1"/>
              <a:t>les</a:t>
            </a:r>
            <a:r>
              <a:rPr lang="it-IT" sz="2400" dirty="0"/>
              <a:t> </a:t>
            </a:r>
            <a:r>
              <a:rPr lang="it-IT" sz="2400" dirty="0" err="1"/>
              <a:t>mains</a:t>
            </a:r>
            <a:r>
              <a:rPr lang="it-IT" sz="2400" dirty="0"/>
              <a:t> la </a:t>
            </a:r>
            <a:r>
              <a:rPr lang="it-IT" sz="2400" dirty="0" err="1"/>
              <a:t>plupart</a:t>
            </a:r>
            <a:r>
              <a:rPr lang="it-IT" sz="2400" dirty="0"/>
              <a:t> </a:t>
            </a:r>
            <a:r>
              <a:rPr lang="it-IT" sz="2400" dirty="0" err="1"/>
              <a:t>des</a:t>
            </a:r>
            <a:r>
              <a:rPr lang="it-IT" sz="2400" dirty="0"/>
              <a:t> </a:t>
            </a:r>
            <a:r>
              <a:rPr lang="it-IT" sz="2400" dirty="0" err="1"/>
              <a:t>pouvoirs</a:t>
            </a:r>
            <a:r>
              <a:rPr lang="it-IT" sz="2400" dirty="0"/>
              <a:t> : il </a:t>
            </a:r>
            <a:r>
              <a:rPr lang="it-IT" sz="2400" dirty="0" err="1"/>
              <a:t>nomme</a:t>
            </a:r>
            <a:r>
              <a:rPr lang="it-IT" sz="2400" dirty="0"/>
              <a:t> </a:t>
            </a:r>
            <a:r>
              <a:rPr lang="it-IT" sz="2400" dirty="0" err="1"/>
              <a:t>les</a:t>
            </a:r>
            <a:r>
              <a:rPr lang="it-IT" sz="2400" dirty="0"/>
              <a:t> </a:t>
            </a:r>
            <a:r>
              <a:rPr lang="it-IT" sz="2400" dirty="0" err="1"/>
              <a:t>ministres</a:t>
            </a:r>
            <a:r>
              <a:rPr lang="it-IT" sz="2400" dirty="0"/>
              <a:t>, </a:t>
            </a:r>
            <a:r>
              <a:rPr lang="it-IT" sz="2400" dirty="0" err="1"/>
              <a:t>les</a:t>
            </a:r>
            <a:r>
              <a:rPr lang="it-IT" sz="2400" dirty="0"/>
              <a:t> </a:t>
            </a:r>
            <a:r>
              <a:rPr lang="it-IT" sz="2400" dirty="0" err="1"/>
              <a:t>ambassadeurs</a:t>
            </a:r>
            <a:r>
              <a:rPr lang="it-IT" sz="2400" dirty="0"/>
              <a:t>, </a:t>
            </a:r>
            <a:r>
              <a:rPr lang="it-IT" sz="2400" dirty="0" err="1"/>
              <a:t>les</a:t>
            </a:r>
            <a:r>
              <a:rPr lang="it-IT" sz="2400" dirty="0"/>
              <a:t> </a:t>
            </a:r>
            <a:r>
              <a:rPr lang="it-IT" sz="2400" dirty="0" err="1"/>
              <a:t>officiers</a:t>
            </a:r>
            <a:r>
              <a:rPr lang="it-IT" sz="2400" dirty="0"/>
              <a:t> de l’</a:t>
            </a:r>
            <a:r>
              <a:rPr lang="it-IT" sz="2400" dirty="0" err="1"/>
              <a:t>armée</a:t>
            </a:r>
            <a:r>
              <a:rPr lang="it-IT" sz="2400" dirty="0"/>
              <a:t> et </a:t>
            </a:r>
            <a:r>
              <a:rPr lang="it-IT" sz="2400" dirty="0" err="1"/>
              <a:t>les</a:t>
            </a:r>
            <a:r>
              <a:rPr lang="it-IT" sz="2400" dirty="0"/>
              <a:t> </a:t>
            </a:r>
            <a:r>
              <a:rPr lang="it-IT" sz="2400" dirty="0" err="1"/>
              <a:t>juges</a:t>
            </a:r>
            <a:r>
              <a:rPr lang="it-IT" sz="2400" dirty="0"/>
              <a:t>, et le </a:t>
            </a:r>
            <a:r>
              <a:rPr lang="it-IT" sz="2400" dirty="0" err="1"/>
              <a:t>Conseil</a:t>
            </a:r>
            <a:r>
              <a:rPr lang="it-IT" sz="2400" dirty="0"/>
              <a:t> d’</a:t>
            </a:r>
            <a:r>
              <a:rPr lang="it-IT" sz="2400" dirty="0" err="1"/>
              <a:t>État</a:t>
            </a:r>
            <a:r>
              <a:rPr lang="it-IT" sz="2400" dirty="0"/>
              <a:t> qui </a:t>
            </a:r>
            <a:r>
              <a:rPr lang="it-IT" sz="2400" dirty="0" err="1"/>
              <a:t>rédige</a:t>
            </a:r>
            <a:r>
              <a:rPr lang="it-IT" sz="2400" dirty="0"/>
              <a:t> </a:t>
            </a:r>
            <a:r>
              <a:rPr lang="it-IT" sz="2400" dirty="0" err="1"/>
              <a:t>les</a:t>
            </a:r>
            <a:r>
              <a:rPr lang="it-IT" sz="2400" dirty="0"/>
              <a:t> </a:t>
            </a:r>
            <a:r>
              <a:rPr lang="it-IT" sz="2400" dirty="0" err="1"/>
              <a:t>lois</a:t>
            </a:r>
            <a:r>
              <a:rPr lang="it-IT" sz="2400" dirty="0"/>
              <a:t>. </a:t>
            </a:r>
            <a:r>
              <a:rPr lang="it-IT" sz="2400" dirty="0" err="1"/>
              <a:t>Trois</a:t>
            </a:r>
            <a:r>
              <a:rPr lang="it-IT" sz="2400" dirty="0"/>
              <a:t> </a:t>
            </a:r>
            <a:r>
              <a:rPr lang="it-IT" sz="2400" dirty="0" err="1"/>
              <a:t>assemblées</a:t>
            </a:r>
            <a:r>
              <a:rPr lang="it-IT" sz="2400" dirty="0"/>
              <a:t> </a:t>
            </a:r>
            <a:r>
              <a:rPr lang="it-IT" sz="2400" dirty="0" err="1"/>
              <a:t>discutent</a:t>
            </a:r>
            <a:r>
              <a:rPr lang="it-IT" sz="2400" dirty="0"/>
              <a:t> </a:t>
            </a:r>
            <a:r>
              <a:rPr lang="it-IT" sz="2400" dirty="0" err="1"/>
              <a:t>ou</a:t>
            </a:r>
            <a:r>
              <a:rPr lang="it-IT" sz="2400" dirty="0"/>
              <a:t> </a:t>
            </a:r>
            <a:r>
              <a:rPr lang="it-IT" sz="2400" dirty="0" err="1"/>
              <a:t>votent</a:t>
            </a:r>
            <a:r>
              <a:rPr lang="it-IT" sz="2400" dirty="0"/>
              <a:t> </a:t>
            </a:r>
            <a:r>
              <a:rPr lang="it-IT" sz="2400" dirty="0" err="1"/>
              <a:t>les</a:t>
            </a:r>
            <a:r>
              <a:rPr lang="it-IT" sz="2400" dirty="0"/>
              <a:t> </a:t>
            </a:r>
            <a:r>
              <a:rPr lang="it-IT" sz="2400" dirty="0" err="1"/>
              <a:t>lois</a:t>
            </a:r>
            <a:r>
              <a:rPr lang="it-IT" sz="2400" dirty="0"/>
              <a:t> mais </a:t>
            </a:r>
            <a:r>
              <a:rPr lang="it-IT" sz="2400" dirty="0" err="1"/>
              <a:t>séparément</a:t>
            </a:r>
            <a:r>
              <a:rPr lang="it-IT" sz="2400" dirty="0"/>
              <a:t>, ce qui </a:t>
            </a:r>
            <a:r>
              <a:rPr lang="it-IT" sz="2400" dirty="0" err="1"/>
              <a:t>affaiblit</a:t>
            </a:r>
            <a:r>
              <a:rPr lang="it-IT" sz="2400" dirty="0"/>
              <a:t> </a:t>
            </a:r>
            <a:r>
              <a:rPr lang="it-IT" sz="2400" dirty="0" err="1"/>
              <a:t>leur</a:t>
            </a:r>
            <a:r>
              <a:rPr lang="it-IT" sz="2400" dirty="0"/>
              <a:t> </a:t>
            </a:r>
            <a:r>
              <a:rPr lang="it-IT" sz="2400" dirty="0" err="1"/>
              <a:t>pouvoir</a:t>
            </a:r>
            <a:r>
              <a:rPr lang="it-IT" sz="2400" dirty="0"/>
              <a:t>.</a:t>
            </a:r>
          </a:p>
          <a:p>
            <a:pPr algn="just"/>
            <a:r>
              <a:rPr lang="it-IT" sz="2400" dirty="0"/>
              <a:t>Pendant le </a:t>
            </a:r>
            <a:r>
              <a:rPr lang="it-IT" sz="2400" dirty="0" err="1"/>
              <a:t>Consulat</a:t>
            </a:r>
            <a:r>
              <a:rPr lang="it-IT" sz="2400" dirty="0"/>
              <a:t>, </a:t>
            </a:r>
            <a:r>
              <a:rPr lang="it-IT" sz="2400" b="1" dirty="0"/>
              <a:t>le Premier </a:t>
            </a:r>
            <a:r>
              <a:rPr lang="it-IT" sz="2400" b="1" dirty="0" err="1"/>
              <a:t>Consul</a:t>
            </a:r>
            <a:r>
              <a:rPr lang="it-IT" sz="2400" b="1" dirty="0"/>
              <a:t> Bonaparte </a:t>
            </a:r>
            <a:r>
              <a:rPr lang="it-IT" sz="2400" b="1" dirty="0" err="1"/>
              <a:t>modernise</a:t>
            </a:r>
            <a:r>
              <a:rPr lang="it-IT" sz="2400" b="1" dirty="0"/>
              <a:t> la France</a:t>
            </a:r>
            <a:r>
              <a:rPr lang="it-IT" sz="2400" dirty="0"/>
              <a:t> : il </a:t>
            </a:r>
            <a:r>
              <a:rPr lang="it-IT" sz="2400" dirty="0" err="1"/>
              <a:t>crée</a:t>
            </a:r>
            <a:r>
              <a:rPr lang="it-IT" sz="2400" dirty="0"/>
              <a:t> la </a:t>
            </a:r>
            <a:r>
              <a:rPr lang="it-IT" sz="2400" dirty="0" err="1"/>
              <a:t>Banque</a:t>
            </a:r>
            <a:r>
              <a:rPr lang="it-IT" sz="2400" dirty="0"/>
              <a:t> de France qui va </a:t>
            </a:r>
            <a:r>
              <a:rPr lang="it-IT" sz="2400" dirty="0" err="1"/>
              <a:t>gérer</a:t>
            </a:r>
            <a:r>
              <a:rPr lang="it-IT" sz="2400" dirty="0"/>
              <a:t> la nouvelle </a:t>
            </a:r>
            <a:r>
              <a:rPr lang="it-IT" sz="2400" dirty="0" err="1"/>
              <a:t>monnaie</a:t>
            </a:r>
            <a:r>
              <a:rPr lang="it-IT" sz="2400" dirty="0"/>
              <a:t>, le </a:t>
            </a:r>
            <a:r>
              <a:rPr lang="it-IT" sz="2400" dirty="0" err="1"/>
              <a:t>franc</a:t>
            </a:r>
            <a:r>
              <a:rPr lang="it-IT" sz="2400" dirty="0"/>
              <a:t> </a:t>
            </a:r>
            <a:r>
              <a:rPr lang="it-IT" sz="2400" dirty="0" err="1"/>
              <a:t>germinal</a:t>
            </a:r>
            <a:r>
              <a:rPr lang="it-IT" sz="2400" dirty="0"/>
              <a:t> (Germinal, c’est le </a:t>
            </a:r>
            <a:r>
              <a:rPr lang="it-IT" sz="2400" dirty="0" err="1"/>
              <a:t>mois</a:t>
            </a:r>
            <a:r>
              <a:rPr lang="it-IT" sz="2400" dirty="0"/>
              <a:t> qui va </a:t>
            </a:r>
            <a:r>
              <a:rPr lang="it-IT" sz="2400" dirty="0" err="1"/>
              <a:t>du</a:t>
            </a:r>
            <a:r>
              <a:rPr lang="it-IT" sz="2400" dirty="0"/>
              <a:t> 21 </a:t>
            </a:r>
            <a:r>
              <a:rPr lang="it-IT" sz="2400" dirty="0" err="1"/>
              <a:t>mars</a:t>
            </a:r>
            <a:r>
              <a:rPr lang="it-IT" sz="2400" dirty="0"/>
              <a:t> </a:t>
            </a:r>
            <a:r>
              <a:rPr lang="it-IT" sz="2400" dirty="0" err="1"/>
              <a:t>au</a:t>
            </a:r>
            <a:r>
              <a:rPr lang="it-IT" sz="2400" dirty="0"/>
              <a:t> 19 </a:t>
            </a:r>
            <a:r>
              <a:rPr lang="it-IT" sz="2400" dirty="0" err="1"/>
              <a:t>avril</a:t>
            </a:r>
            <a:r>
              <a:rPr lang="it-IT" sz="2400" dirty="0"/>
              <a:t>) ; il </a:t>
            </a:r>
            <a:r>
              <a:rPr lang="it-IT" sz="2400" dirty="0" err="1"/>
              <a:t>organise</a:t>
            </a:r>
            <a:r>
              <a:rPr lang="it-IT" sz="2400" dirty="0"/>
              <a:t> </a:t>
            </a:r>
            <a:r>
              <a:rPr lang="it-IT" sz="2400" dirty="0" err="1"/>
              <a:t>l’administration</a:t>
            </a:r>
            <a:r>
              <a:rPr lang="it-IT" sz="2400" dirty="0"/>
              <a:t> </a:t>
            </a:r>
            <a:r>
              <a:rPr lang="it-IT" sz="2400" dirty="0" err="1"/>
              <a:t>du</a:t>
            </a:r>
            <a:r>
              <a:rPr lang="it-IT" sz="2400" dirty="0"/>
              <a:t> </a:t>
            </a:r>
            <a:r>
              <a:rPr lang="it-IT" sz="2400" dirty="0" err="1"/>
              <a:t>pays</a:t>
            </a:r>
            <a:r>
              <a:rPr lang="it-IT" sz="2400" dirty="0"/>
              <a:t>, </a:t>
            </a:r>
            <a:r>
              <a:rPr lang="it-IT" sz="2400" dirty="0" err="1"/>
              <a:t>avec</a:t>
            </a:r>
            <a:r>
              <a:rPr lang="it-IT" sz="2400" dirty="0"/>
              <a:t> </a:t>
            </a:r>
            <a:r>
              <a:rPr lang="it-IT" sz="2400" dirty="0" err="1"/>
              <a:t>les</a:t>
            </a:r>
            <a:r>
              <a:rPr lang="it-IT" sz="2400" dirty="0"/>
              <a:t> </a:t>
            </a:r>
            <a:r>
              <a:rPr lang="it-IT" sz="2400" dirty="0" err="1"/>
              <a:t>départements</a:t>
            </a:r>
            <a:r>
              <a:rPr lang="it-IT" sz="2400" dirty="0"/>
              <a:t> et </a:t>
            </a:r>
            <a:r>
              <a:rPr lang="it-IT" sz="2400" dirty="0" err="1"/>
              <a:t>les</a:t>
            </a:r>
            <a:r>
              <a:rPr lang="it-IT" sz="2400" dirty="0"/>
              <a:t> </a:t>
            </a:r>
            <a:r>
              <a:rPr lang="it-IT" sz="2400" dirty="0" err="1"/>
              <a:t>préfets</a:t>
            </a:r>
            <a:r>
              <a:rPr lang="it-IT" sz="2400" dirty="0"/>
              <a:t> ; il </a:t>
            </a:r>
            <a:r>
              <a:rPr lang="it-IT" sz="2400" dirty="0" err="1"/>
              <a:t>ordonne</a:t>
            </a:r>
            <a:r>
              <a:rPr lang="it-IT" sz="2400" dirty="0"/>
              <a:t> la </a:t>
            </a:r>
            <a:r>
              <a:rPr lang="it-IT" sz="2400" dirty="0" err="1"/>
              <a:t>rédaction</a:t>
            </a:r>
            <a:r>
              <a:rPr lang="it-IT" sz="2400" dirty="0"/>
              <a:t> </a:t>
            </a:r>
            <a:r>
              <a:rPr lang="it-IT" sz="2400" dirty="0" err="1"/>
              <a:t>du</a:t>
            </a:r>
            <a:r>
              <a:rPr lang="it-IT" sz="2400" dirty="0"/>
              <a:t> Code </a:t>
            </a:r>
            <a:r>
              <a:rPr lang="it-IT" sz="2400" dirty="0" err="1"/>
              <a:t>civil</a:t>
            </a:r>
            <a:r>
              <a:rPr lang="it-IT" sz="2400" dirty="0"/>
              <a:t> ; il </a:t>
            </a:r>
            <a:r>
              <a:rPr lang="it-IT" sz="2400" dirty="0" err="1"/>
              <a:t>crée</a:t>
            </a:r>
            <a:r>
              <a:rPr lang="it-IT" sz="2400" dirty="0"/>
              <a:t> la </a:t>
            </a:r>
            <a:r>
              <a:rPr lang="it-IT" sz="2400" dirty="0" err="1"/>
              <a:t>Légion</a:t>
            </a:r>
            <a:r>
              <a:rPr lang="it-IT" sz="2400" dirty="0"/>
              <a:t> d’</a:t>
            </a:r>
            <a:r>
              <a:rPr lang="it-IT" sz="2400" dirty="0" err="1"/>
              <a:t>honneur</a:t>
            </a:r>
            <a:r>
              <a:rPr lang="it-IT" sz="2400" dirty="0"/>
              <a:t>. </a:t>
            </a:r>
            <a:endParaRPr lang="fr-CA" sz="2400" dirty="0"/>
          </a:p>
        </p:txBody>
      </p:sp>
    </p:spTree>
    <p:extLst>
      <p:ext uri="{BB962C8B-B14F-4D97-AF65-F5344CB8AC3E}">
        <p14:creationId xmlns:p14="http://schemas.microsoft.com/office/powerpoint/2010/main" val="4138484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Le RIC (déjà vu)</a:t>
            </a:r>
            <a:endParaRPr lang="fr-CA" sz="2800" dirty="0"/>
          </a:p>
        </p:txBody>
      </p:sp>
      <p:sp>
        <p:nvSpPr>
          <p:cNvPr id="3" name="Segnaposto contenuto 2"/>
          <p:cNvSpPr>
            <a:spLocks noGrp="1"/>
          </p:cNvSpPr>
          <p:nvPr>
            <p:ph idx="1"/>
          </p:nvPr>
        </p:nvSpPr>
        <p:spPr/>
        <p:txBody>
          <a:bodyPr>
            <a:normAutofit fontScale="92500"/>
          </a:bodyPr>
          <a:lstStyle/>
          <a:p>
            <a:pPr algn="just"/>
            <a:r>
              <a:rPr lang="fr-CA" sz="2400" dirty="0"/>
              <a:t>Les référendums d'initiative citoyenne proposés par les "Gilets jaunes" sont de quatre types, synthétisés par l'acronyme RIC CARL </a:t>
            </a:r>
            <a:r>
              <a:rPr lang="fr-CA" sz="2400" dirty="0" smtClean="0"/>
              <a:t>:</a:t>
            </a:r>
          </a:p>
          <a:p>
            <a:pPr algn="just"/>
            <a:r>
              <a:rPr lang="fr-CA" sz="2400" dirty="0" smtClean="0"/>
              <a:t> </a:t>
            </a:r>
            <a:r>
              <a:rPr lang="fr-CA" sz="2400" dirty="0"/>
              <a:t>Constitutionnel (modification de la Constitution),</a:t>
            </a:r>
            <a:br>
              <a:rPr lang="fr-CA" sz="2400" dirty="0"/>
            </a:br>
            <a:endParaRPr lang="fr-CA" sz="2400" dirty="0"/>
          </a:p>
          <a:p>
            <a:pPr algn="just"/>
            <a:r>
              <a:rPr lang="fr-CA" sz="2400" dirty="0"/>
              <a:t>Abrogatif (abrogation d'une loi ou empêcher sa mise en place),</a:t>
            </a:r>
            <a:br>
              <a:rPr lang="fr-CA" sz="2400" dirty="0"/>
            </a:br>
            <a:endParaRPr lang="fr-CA" sz="2400" dirty="0"/>
          </a:p>
          <a:p>
            <a:pPr algn="just"/>
            <a:r>
              <a:rPr lang="fr-CA" sz="2400" dirty="0"/>
              <a:t>Révocatoire (pour démettre un élu de son mandat, Cf. révocation populaire),</a:t>
            </a:r>
            <a:br>
              <a:rPr lang="fr-CA" sz="2400" dirty="0"/>
            </a:br>
            <a:endParaRPr lang="fr-CA" sz="2400" dirty="0"/>
          </a:p>
          <a:p>
            <a:r>
              <a:rPr lang="fr-CA" sz="2400" dirty="0"/>
              <a:t>Législatif (proposition de loi)</a:t>
            </a:r>
            <a:r>
              <a:rPr lang="fr-CA" sz="2400" dirty="0" smtClean="0"/>
              <a:t>.</a:t>
            </a:r>
          </a:p>
          <a:p>
            <a:endParaRPr lang="fr-CA" sz="2400" dirty="0" smtClean="0"/>
          </a:p>
          <a:p>
            <a:r>
              <a:rPr lang="fr-CA" sz="2400" dirty="0"/>
              <a:t>http://</a:t>
            </a:r>
            <a:r>
              <a:rPr lang="fr-CA" sz="2400" dirty="0" err="1"/>
              <a:t>www.toupie.org</a:t>
            </a:r>
            <a:r>
              <a:rPr lang="fr-CA" sz="2400" dirty="0"/>
              <a:t>/Dictionnaire/</a:t>
            </a:r>
            <a:r>
              <a:rPr lang="fr-CA" sz="2400" dirty="0" err="1"/>
              <a:t>Ric.htm</a:t>
            </a:r>
            <a:endParaRPr lang="fr-CA" sz="2400" dirty="0"/>
          </a:p>
          <a:p>
            <a:endParaRPr lang="fr-CA" sz="2400" dirty="0"/>
          </a:p>
          <a:p>
            <a:pPr algn="just"/>
            <a:endParaRPr lang="fr-CA" sz="2400" dirty="0"/>
          </a:p>
        </p:txBody>
      </p:sp>
    </p:spTree>
    <p:extLst>
      <p:ext uri="{BB962C8B-B14F-4D97-AF65-F5344CB8AC3E}">
        <p14:creationId xmlns:p14="http://schemas.microsoft.com/office/powerpoint/2010/main" val="550008060"/>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Points historiques</a:t>
            </a:r>
          </a:p>
        </p:txBody>
      </p:sp>
      <p:sp>
        <p:nvSpPr>
          <p:cNvPr id="3" name="Segnaposto contenuto 2"/>
          <p:cNvSpPr>
            <a:spLocks noGrp="1"/>
          </p:cNvSpPr>
          <p:nvPr>
            <p:ph idx="1"/>
          </p:nvPr>
        </p:nvSpPr>
        <p:spPr/>
        <p:txBody>
          <a:bodyPr>
            <a:normAutofit lnSpcReduction="10000"/>
          </a:bodyPr>
          <a:lstStyle/>
          <a:p>
            <a:pPr algn="just"/>
            <a:r>
              <a:rPr lang="fr-CA" sz="2400" dirty="0" smtClean="0"/>
              <a:t>Napoléon </a:t>
            </a:r>
            <a:r>
              <a:rPr lang="fr-CA" sz="2400" dirty="0"/>
              <a:t>est Premier consul —</a:t>
            </a:r>
            <a:r>
              <a:rPr lang="fr-CA" sz="2400" b="1" dirty="0"/>
              <a:t> consul à vie à partir du 2 août 1802 — jusqu'au 18 mai 1804, date à laquelle </a:t>
            </a:r>
            <a:r>
              <a:rPr lang="fr-CA" sz="2400" dirty="0"/>
              <a:t>l'Empire est proclamé par un sénatus-consulte suivi d'un plébiscite. </a:t>
            </a:r>
            <a:endParaRPr lang="fr-CA" sz="2400" dirty="0" smtClean="0"/>
          </a:p>
          <a:p>
            <a:pPr algn="just"/>
            <a:r>
              <a:rPr lang="fr-CA" sz="2400" dirty="0"/>
              <a:t>Le référendum, prévu par l'article 142 du </a:t>
            </a:r>
            <a:r>
              <a:rPr lang="fr-CA" sz="2400" dirty="0" err="1"/>
              <a:t>senatus-consulte</a:t>
            </a:r>
            <a:r>
              <a:rPr lang="fr-CA" sz="2400" dirty="0"/>
              <a:t>, porte sur la question de la succession impériale telle que définie dans la constitution de l’an XII, qui instaure le Premier Empire. </a:t>
            </a:r>
            <a:endParaRPr lang="fr-CA" sz="2400" dirty="0" smtClean="0"/>
          </a:p>
          <a:p>
            <a:pPr algn="just"/>
            <a:r>
              <a:rPr lang="fr-CA" sz="2400" dirty="0"/>
              <a:t>Le référendum sur la Constitution de l'an XII a lieu en France durant le mois de juin 1804. Les résultats sont officiellement publiés le 1er décembre 1804. </a:t>
            </a:r>
            <a:r>
              <a:rPr lang="fr-CA" sz="2400" dirty="0" smtClean="0"/>
              <a:t>(99,93% pour)</a:t>
            </a:r>
          </a:p>
          <a:p>
            <a:pPr algn="just"/>
            <a:r>
              <a:rPr lang="fr-CA" sz="2400" dirty="0" smtClean="0"/>
              <a:t>Il </a:t>
            </a:r>
            <a:r>
              <a:rPr lang="fr-CA" sz="2400" dirty="0"/>
              <a:t>est sacré empereur, en la cathédrale Notre-Dame de Paris, le 2 décembre 1804, par le pape Pie VII. </a:t>
            </a:r>
          </a:p>
        </p:txBody>
      </p:sp>
    </p:spTree>
    <p:extLst>
      <p:ext uri="{BB962C8B-B14F-4D97-AF65-F5344CB8AC3E}">
        <p14:creationId xmlns:p14="http://schemas.microsoft.com/office/powerpoint/2010/main" val="29760310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Observations hebdomadaires</a:t>
            </a:r>
            <a:br>
              <a:rPr lang="fr-CA" sz="2800" dirty="0" smtClean="0"/>
            </a:br>
            <a:r>
              <a:rPr lang="fr-CA" sz="2800" dirty="0" smtClean="0"/>
              <a:t>29 mars </a:t>
            </a:r>
            <a:r>
              <a:rPr lang="fr-CA" sz="2800" dirty="0" smtClean="0"/>
              <a:t>2021 (déjà vu)</a:t>
            </a: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it-IT" sz="2400" dirty="0" err="1"/>
              <a:t>Faut</a:t>
            </a:r>
            <a:r>
              <a:rPr lang="it-IT" sz="2400" dirty="0"/>
              <a:t>-il </a:t>
            </a:r>
            <a:r>
              <a:rPr lang="it-IT" sz="2400" dirty="0" err="1"/>
              <a:t>célébrer</a:t>
            </a:r>
            <a:r>
              <a:rPr lang="it-IT" sz="2400" dirty="0"/>
              <a:t> le </a:t>
            </a:r>
            <a:r>
              <a:rPr lang="it-IT" sz="2400" dirty="0" err="1"/>
              <a:t>bicentenaire</a:t>
            </a:r>
            <a:r>
              <a:rPr lang="it-IT" sz="2400" dirty="0"/>
              <a:t> de la </a:t>
            </a:r>
            <a:r>
              <a:rPr lang="it-IT" sz="2400" dirty="0" err="1"/>
              <a:t>mort</a:t>
            </a:r>
            <a:r>
              <a:rPr lang="it-IT" sz="2400" dirty="0"/>
              <a:t> de </a:t>
            </a:r>
            <a:r>
              <a:rPr lang="it-IT" sz="2400" dirty="0" err="1"/>
              <a:t>Napoléon</a:t>
            </a:r>
            <a:r>
              <a:rPr lang="it-IT" sz="2400" dirty="0"/>
              <a:t> ? Alexis </a:t>
            </a:r>
            <a:r>
              <a:rPr lang="it-IT" sz="2400" dirty="0" err="1"/>
              <a:t>Corbière</a:t>
            </a:r>
            <a:r>
              <a:rPr lang="it-IT" sz="2400" dirty="0"/>
              <a:t> s'oppose à ce </a:t>
            </a:r>
            <a:r>
              <a:rPr lang="it-IT" sz="2400" dirty="0" err="1"/>
              <a:t>que</a:t>
            </a:r>
            <a:r>
              <a:rPr lang="it-IT" sz="2400" dirty="0"/>
              <a:t> "ce </a:t>
            </a:r>
            <a:r>
              <a:rPr lang="it-IT" sz="2400" dirty="0" err="1"/>
              <a:t>soit</a:t>
            </a:r>
            <a:r>
              <a:rPr lang="it-IT" sz="2400" dirty="0"/>
              <a:t> le </a:t>
            </a:r>
            <a:r>
              <a:rPr lang="it-IT" sz="2400" dirty="0" err="1"/>
              <a:t>Président</a:t>
            </a:r>
            <a:r>
              <a:rPr lang="it-IT" sz="2400" dirty="0"/>
              <a:t> qui le </a:t>
            </a:r>
            <a:r>
              <a:rPr lang="it-IT" sz="2400" dirty="0" err="1"/>
              <a:t>fasse</a:t>
            </a:r>
            <a:r>
              <a:rPr lang="it-IT" sz="2400" dirty="0"/>
              <a:t>". "</a:t>
            </a:r>
            <a:r>
              <a:rPr lang="it-IT" sz="2400" dirty="0" err="1"/>
              <a:t>Doit</a:t>
            </a:r>
            <a:r>
              <a:rPr lang="it-IT" sz="2400" dirty="0"/>
              <a:t>-il </a:t>
            </a:r>
            <a:r>
              <a:rPr lang="it-IT" sz="2400" dirty="0" err="1"/>
              <a:t>rendre</a:t>
            </a:r>
            <a:r>
              <a:rPr lang="it-IT" sz="2400" dirty="0"/>
              <a:t> </a:t>
            </a:r>
            <a:r>
              <a:rPr lang="it-IT" sz="2400" dirty="0" err="1"/>
              <a:t>hommage</a:t>
            </a:r>
            <a:r>
              <a:rPr lang="it-IT" sz="2400" dirty="0"/>
              <a:t> à un </a:t>
            </a:r>
            <a:r>
              <a:rPr lang="it-IT" sz="2400" dirty="0" err="1"/>
              <a:t>homme</a:t>
            </a:r>
            <a:r>
              <a:rPr lang="it-IT" sz="2400" dirty="0"/>
              <a:t> qui a </a:t>
            </a:r>
            <a:r>
              <a:rPr lang="it-IT" sz="2400" dirty="0" err="1"/>
              <a:t>fait</a:t>
            </a:r>
            <a:r>
              <a:rPr lang="it-IT" sz="2400" dirty="0"/>
              <a:t> un coup d'</a:t>
            </a:r>
            <a:r>
              <a:rPr lang="it-IT" sz="2400" dirty="0" err="1"/>
              <a:t>Etat</a:t>
            </a:r>
            <a:r>
              <a:rPr lang="it-IT" sz="2400" dirty="0"/>
              <a:t> </a:t>
            </a:r>
            <a:r>
              <a:rPr lang="it-IT" sz="2400" dirty="0" err="1"/>
              <a:t>contre</a:t>
            </a:r>
            <a:r>
              <a:rPr lang="it-IT" sz="2400" dirty="0"/>
              <a:t> la </a:t>
            </a:r>
            <a:r>
              <a:rPr lang="it-IT" sz="2400" dirty="0" err="1"/>
              <a:t>République</a:t>
            </a:r>
            <a:r>
              <a:rPr lang="it-IT" sz="2400" dirty="0"/>
              <a:t> </a:t>
            </a:r>
            <a:r>
              <a:rPr lang="it-IT" sz="2400" dirty="0" smtClean="0"/>
              <a:t>?”</a:t>
            </a:r>
          </a:p>
          <a:p>
            <a:pPr algn="just"/>
            <a:endParaRPr lang="it-IT" sz="2400" dirty="0"/>
          </a:p>
          <a:p>
            <a:pPr algn="just"/>
            <a:r>
              <a:rPr lang="it-IT" sz="2400" dirty="0" err="1"/>
              <a:t>Bicentenaire</a:t>
            </a:r>
            <a:r>
              <a:rPr lang="it-IT" sz="2400" dirty="0"/>
              <a:t> de la </a:t>
            </a:r>
            <a:r>
              <a:rPr lang="it-IT" sz="2400" dirty="0" err="1"/>
              <a:t>mort</a:t>
            </a:r>
            <a:r>
              <a:rPr lang="it-IT" sz="2400" dirty="0"/>
              <a:t> de </a:t>
            </a:r>
            <a:r>
              <a:rPr lang="it-IT" sz="2400" dirty="0" err="1"/>
              <a:t>Napoléon</a:t>
            </a:r>
            <a:r>
              <a:rPr lang="it-IT" sz="2400" dirty="0"/>
              <a:t> : </a:t>
            </a:r>
            <a:r>
              <a:rPr lang="it-IT" sz="2400" dirty="0" err="1"/>
              <a:t>Pourquoi</a:t>
            </a:r>
            <a:r>
              <a:rPr lang="it-IT" sz="2400" dirty="0"/>
              <a:t> </a:t>
            </a:r>
            <a:r>
              <a:rPr lang="it-IT" sz="2400" dirty="0" err="1"/>
              <a:t>les</a:t>
            </a:r>
            <a:r>
              <a:rPr lang="it-IT" sz="2400" dirty="0"/>
              <a:t> </a:t>
            </a:r>
            <a:r>
              <a:rPr lang="it-IT" sz="2400" dirty="0" err="1"/>
              <a:t>politiques</a:t>
            </a:r>
            <a:r>
              <a:rPr lang="it-IT" sz="2400" dirty="0"/>
              <a:t> se </a:t>
            </a:r>
            <a:r>
              <a:rPr lang="it-IT" sz="2400" dirty="0" err="1"/>
              <a:t>déchirent-ils</a:t>
            </a:r>
            <a:r>
              <a:rPr lang="it-IT" sz="2400" dirty="0"/>
              <a:t> </a:t>
            </a:r>
            <a:r>
              <a:rPr lang="it-IT" sz="2400" dirty="0" err="1"/>
              <a:t>autant</a:t>
            </a:r>
            <a:r>
              <a:rPr lang="it-IT" sz="2400" dirty="0"/>
              <a:t> </a:t>
            </a:r>
            <a:r>
              <a:rPr lang="it-IT" sz="2400" dirty="0" err="1"/>
              <a:t>sur</a:t>
            </a:r>
            <a:r>
              <a:rPr lang="it-IT" sz="2400" dirty="0"/>
              <a:t> l'Histoire et </a:t>
            </a:r>
            <a:r>
              <a:rPr lang="it-IT" sz="2400" dirty="0" err="1"/>
              <a:t>ses</a:t>
            </a:r>
            <a:r>
              <a:rPr lang="it-IT" sz="2400" dirty="0"/>
              <a:t> </a:t>
            </a:r>
            <a:r>
              <a:rPr lang="it-IT" sz="2400" dirty="0" err="1" smtClean="0"/>
              <a:t>figures</a:t>
            </a:r>
            <a:endParaRPr lang="it-IT" sz="2400" dirty="0" smtClean="0"/>
          </a:p>
          <a:p>
            <a:pPr algn="just"/>
            <a:endParaRPr lang="it-IT" sz="2400" dirty="0"/>
          </a:p>
          <a:p>
            <a:r>
              <a:rPr lang="it-IT" sz="2400" dirty="0" err="1" smtClean="0"/>
              <a:t>Napoléon</a:t>
            </a:r>
            <a:r>
              <a:rPr lang="it-IT" sz="2400" dirty="0" smtClean="0"/>
              <a:t> </a:t>
            </a:r>
            <a:r>
              <a:rPr lang="it-IT" sz="2400" dirty="0"/>
              <a:t>: </a:t>
            </a:r>
            <a:r>
              <a:rPr lang="it-IT" sz="2400" dirty="0" err="1"/>
              <a:t>pourquoi</a:t>
            </a:r>
            <a:r>
              <a:rPr lang="it-IT" sz="2400" dirty="0"/>
              <a:t> la </a:t>
            </a:r>
            <a:r>
              <a:rPr lang="it-IT" sz="2400" dirty="0" err="1"/>
              <a:t>célébration</a:t>
            </a:r>
            <a:r>
              <a:rPr lang="it-IT" sz="2400" dirty="0"/>
              <a:t> </a:t>
            </a:r>
            <a:r>
              <a:rPr lang="it-IT" sz="2400" dirty="0" err="1"/>
              <a:t>du</a:t>
            </a:r>
            <a:r>
              <a:rPr lang="it-IT" sz="2400" dirty="0"/>
              <a:t> </a:t>
            </a:r>
            <a:r>
              <a:rPr lang="it-IT" sz="2400" dirty="0" err="1"/>
              <a:t>bicentenaire</a:t>
            </a:r>
            <a:r>
              <a:rPr lang="it-IT" sz="2400" dirty="0"/>
              <a:t> de sa </a:t>
            </a:r>
            <a:r>
              <a:rPr lang="it-IT" sz="2400" dirty="0" err="1"/>
              <a:t>mort</a:t>
            </a:r>
            <a:r>
              <a:rPr lang="it-IT" sz="2400" dirty="0"/>
              <a:t> </a:t>
            </a:r>
            <a:r>
              <a:rPr lang="it-IT" sz="2400" dirty="0" err="1"/>
              <a:t>fait</a:t>
            </a:r>
            <a:r>
              <a:rPr lang="it-IT" sz="2400" dirty="0"/>
              <a:t> </a:t>
            </a:r>
            <a:r>
              <a:rPr lang="it-IT" sz="2400" dirty="0" err="1" smtClean="0"/>
              <a:t>polémique</a:t>
            </a:r>
            <a:endParaRPr lang="it-IT" sz="2400" dirty="0" smtClean="0"/>
          </a:p>
          <a:p>
            <a:pPr algn="just"/>
            <a:endParaRPr lang="fr-CA" sz="2400" dirty="0"/>
          </a:p>
          <a:p>
            <a:pPr algn="just"/>
            <a:r>
              <a:rPr lang="fr-CA" sz="2400" dirty="0"/>
              <a:t>Deux cents ans après sa mort, Napoléon continue de bousculer le pays. Depuis plusieurs semaines, intellectuels et politiques se déchirent pour savoir si le bicentenaire de son décès, le 5 mai 1821, doit être célébré par Emmanuel </a:t>
            </a:r>
            <a:r>
              <a:rPr lang="fr-CA" sz="2400" dirty="0" err="1"/>
              <a:t>Macron</a:t>
            </a:r>
            <a:r>
              <a:rPr lang="fr-CA" sz="2400" dirty="0"/>
              <a:t>.</a:t>
            </a:r>
          </a:p>
          <a:p>
            <a:endParaRPr lang="it-IT" sz="2400" dirty="0"/>
          </a:p>
          <a:p>
            <a:pPr algn="just"/>
            <a:endParaRPr lang="it-IT" sz="2400" b="1" dirty="0"/>
          </a:p>
          <a:p>
            <a:pPr algn="just"/>
            <a:endParaRPr lang="fr-CA" sz="2400" dirty="0"/>
          </a:p>
        </p:txBody>
      </p:sp>
    </p:spTree>
    <p:extLst>
      <p:ext uri="{BB962C8B-B14F-4D97-AF65-F5344CB8AC3E}">
        <p14:creationId xmlns:p14="http://schemas.microsoft.com/office/powerpoint/2010/main" val="33389516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Faut</a:t>
            </a:r>
            <a:r>
              <a:rPr lang="it-IT" sz="2800" dirty="0"/>
              <a:t>-il </a:t>
            </a:r>
            <a:r>
              <a:rPr lang="it-IT" sz="2800" dirty="0" err="1"/>
              <a:t>célébrer</a:t>
            </a:r>
            <a:r>
              <a:rPr lang="it-IT" sz="2800" dirty="0"/>
              <a:t> le </a:t>
            </a:r>
            <a:r>
              <a:rPr lang="it-IT" sz="2800" dirty="0" err="1"/>
              <a:t>bicentenaire</a:t>
            </a:r>
            <a:r>
              <a:rPr lang="it-IT" sz="2800" dirty="0"/>
              <a:t> de la </a:t>
            </a:r>
            <a:r>
              <a:rPr lang="it-IT" sz="2800" dirty="0" err="1"/>
              <a:t>mort</a:t>
            </a:r>
            <a:r>
              <a:rPr lang="it-IT" sz="2800" dirty="0"/>
              <a:t> de </a:t>
            </a:r>
            <a:r>
              <a:rPr lang="it-IT" sz="2800" dirty="0" err="1"/>
              <a:t>Napoléon</a:t>
            </a:r>
            <a:r>
              <a:rPr lang="it-IT" sz="2800" dirty="0"/>
              <a:t> ? </a:t>
            </a:r>
            <a:endParaRPr lang="fr-CA" sz="2800" dirty="0"/>
          </a:p>
        </p:txBody>
      </p:sp>
      <p:sp>
        <p:nvSpPr>
          <p:cNvPr id="3" name="Segnaposto contenuto 2"/>
          <p:cNvSpPr>
            <a:spLocks noGrp="1"/>
          </p:cNvSpPr>
          <p:nvPr>
            <p:ph idx="1"/>
          </p:nvPr>
        </p:nvSpPr>
        <p:spPr/>
        <p:txBody>
          <a:bodyPr>
            <a:normAutofit fontScale="92500"/>
          </a:bodyPr>
          <a:lstStyle/>
          <a:p>
            <a:pPr algn="just"/>
            <a:r>
              <a:rPr lang="fr-CA" sz="2400" dirty="0"/>
              <a:t>Pour certains, il est l’un des plus grands hommes d’</a:t>
            </a:r>
            <a:r>
              <a:rPr lang="fr-CA" sz="2400" dirty="0" err="1"/>
              <a:t>Etat</a:t>
            </a:r>
            <a:r>
              <a:rPr lang="fr-CA" sz="2400" dirty="0"/>
              <a:t> que le pays ait jamais connu. Pour d’autres, il incarne un pouvoir autoritaire, qui a notamment rétabli l'esclavage dans les colonies françaises. </a:t>
            </a:r>
            <a:endParaRPr lang="fr-CA" sz="2400" dirty="0" smtClean="0"/>
          </a:p>
          <a:p>
            <a:pPr algn="just"/>
            <a:r>
              <a:rPr lang="it-IT" sz="2400" dirty="0" err="1"/>
              <a:t>Faut</a:t>
            </a:r>
            <a:r>
              <a:rPr lang="it-IT" sz="2400" dirty="0"/>
              <a:t>-il </a:t>
            </a:r>
            <a:r>
              <a:rPr lang="it-IT" sz="2400" dirty="0" err="1"/>
              <a:t>célébrer</a:t>
            </a:r>
            <a:r>
              <a:rPr lang="it-IT" sz="2400" dirty="0"/>
              <a:t> un </a:t>
            </a:r>
            <a:r>
              <a:rPr lang="it-IT" sz="2400" dirty="0" err="1"/>
              <a:t>homme</a:t>
            </a:r>
            <a:r>
              <a:rPr lang="it-IT" sz="2400" dirty="0"/>
              <a:t> </a:t>
            </a:r>
            <a:r>
              <a:rPr lang="it-IT" sz="2400" dirty="0" err="1"/>
              <a:t>que</a:t>
            </a:r>
            <a:r>
              <a:rPr lang="it-IT" sz="2400" dirty="0"/>
              <a:t> </a:t>
            </a:r>
            <a:r>
              <a:rPr lang="it-IT" sz="2400" dirty="0" err="1"/>
              <a:t>certains</a:t>
            </a:r>
            <a:r>
              <a:rPr lang="it-IT" sz="2400" dirty="0"/>
              <a:t> </a:t>
            </a:r>
            <a:r>
              <a:rPr lang="it-IT" sz="2400" dirty="0" err="1"/>
              <a:t>affirment</a:t>
            </a:r>
            <a:r>
              <a:rPr lang="it-IT" sz="2400" dirty="0"/>
              <a:t> «</a:t>
            </a:r>
            <a:r>
              <a:rPr lang="it-IT" sz="2400" i="1" dirty="0"/>
              <a:t> </a:t>
            </a:r>
            <a:r>
              <a:rPr lang="it-IT" sz="2400" i="1" dirty="0" err="1"/>
              <a:t>raciste</a:t>
            </a:r>
            <a:r>
              <a:rPr lang="it-IT" sz="2400" dirty="0"/>
              <a:t> », « </a:t>
            </a:r>
            <a:r>
              <a:rPr lang="it-IT" sz="2400" i="1" dirty="0" err="1"/>
              <a:t>esclavagiste</a:t>
            </a:r>
            <a:r>
              <a:rPr lang="it-IT" sz="2400" dirty="0"/>
              <a:t> », « </a:t>
            </a:r>
            <a:r>
              <a:rPr lang="it-IT" sz="2400" i="1" dirty="0" err="1"/>
              <a:t>misogyne</a:t>
            </a:r>
            <a:r>
              <a:rPr lang="it-IT" sz="2400" i="1" dirty="0"/>
              <a:t> </a:t>
            </a:r>
            <a:r>
              <a:rPr lang="it-IT" sz="2400" dirty="0"/>
              <a:t>», « </a:t>
            </a:r>
            <a:r>
              <a:rPr lang="it-IT" sz="2400" i="1" dirty="0" err="1"/>
              <a:t>belliqueux</a:t>
            </a:r>
            <a:r>
              <a:rPr lang="it-IT" sz="2400" dirty="0"/>
              <a:t> », « </a:t>
            </a:r>
            <a:r>
              <a:rPr lang="it-IT" sz="2400" i="1" dirty="0" err="1"/>
              <a:t>dictatorial</a:t>
            </a:r>
            <a:r>
              <a:rPr lang="it-IT" sz="2400" i="1" dirty="0"/>
              <a:t> </a:t>
            </a:r>
            <a:r>
              <a:rPr lang="it-IT" sz="2400" dirty="0"/>
              <a:t>», « </a:t>
            </a:r>
            <a:r>
              <a:rPr lang="it-IT" sz="2400" i="1" dirty="0" err="1"/>
              <a:t>fossoyeur</a:t>
            </a:r>
            <a:r>
              <a:rPr lang="it-IT" sz="2400" i="1" dirty="0"/>
              <a:t> de la </a:t>
            </a:r>
            <a:r>
              <a:rPr lang="it-IT" sz="2400" i="1" dirty="0" err="1"/>
              <a:t>République</a:t>
            </a:r>
            <a:r>
              <a:rPr lang="it-IT" sz="2400" dirty="0"/>
              <a:t> », </a:t>
            </a:r>
            <a:r>
              <a:rPr lang="it-IT" sz="2400" dirty="0" err="1"/>
              <a:t>lorsque</a:t>
            </a:r>
            <a:r>
              <a:rPr lang="it-IT" sz="2400" dirty="0"/>
              <a:t> ce n’est </a:t>
            </a:r>
            <a:r>
              <a:rPr lang="it-IT" sz="2400" dirty="0" err="1"/>
              <a:t>pas</a:t>
            </a:r>
            <a:r>
              <a:rPr lang="it-IT" sz="2400" dirty="0"/>
              <a:t> « </a:t>
            </a:r>
            <a:r>
              <a:rPr lang="it-IT" sz="2400" i="1" dirty="0" err="1"/>
              <a:t>génocidaire</a:t>
            </a:r>
            <a:r>
              <a:rPr lang="it-IT" sz="2400" i="1" dirty="0"/>
              <a:t> </a:t>
            </a:r>
            <a:r>
              <a:rPr lang="it-IT" sz="2400" i="1" dirty="0" err="1"/>
              <a:t>précurseur</a:t>
            </a:r>
            <a:r>
              <a:rPr lang="it-IT" sz="2400" i="1" dirty="0"/>
              <a:t> d’Hitler</a:t>
            </a:r>
            <a:r>
              <a:rPr lang="it-IT" sz="2400" dirty="0"/>
              <a:t> » </a:t>
            </a:r>
            <a:r>
              <a:rPr lang="it-IT" sz="2400" dirty="0" smtClean="0"/>
              <a:t>?</a:t>
            </a:r>
          </a:p>
          <a:p>
            <a:pPr algn="just"/>
            <a:endParaRPr lang="it-IT" sz="2400" b="1" dirty="0"/>
          </a:p>
          <a:p>
            <a:pPr algn="just"/>
            <a:r>
              <a:rPr lang="it-IT" sz="2400" dirty="0"/>
              <a:t>Le </a:t>
            </a:r>
            <a:r>
              <a:rPr lang="it-IT" sz="2400" dirty="0" err="1"/>
              <a:t>général</a:t>
            </a:r>
            <a:r>
              <a:rPr lang="it-IT" sz="2400" dirty="0"/>
              <a:t> </a:t>
            </a:r>
            <a:r>
              <a:rPr lang="it-IT" sz="2400" dirty="0" err="1" smtClean="0"/>
              <a:t>révolutionnaire</a:t>
            </a:r>
            <a:r>
              <a:rPr lang="it-IT" sz="2400" dirty="0" smtClean="0"/>
              <a:t> (</a:t>
            </a:r>
            <a:r>
              <a:rPr lang="it-IT" sz="2400" dirty="0" err="1" smtClean="0"/>
              <a:t>jacobin</a:t>
            </a:r>
            <a:r>
              <a:rPr lang="it-IT" sz="2400" dirty="0" smtClean="0"/>
              <a:t>) </a:t>
            </a:r>
            <a:r>
              <a:rPr lang="it-IT" sz="2400" dirty="0" err="1"/>
              <a:t>devenu</a:t>
            </a:r>
            <a:r>
              <a:rPr lang="it-IT" sz="2400" dirty="0"/>
              <a:t> </a:t>
            </a:r>
            <a:r>
              <a:rPr lang="it-IT" sz="2400" dirty="0" err="1" smtClean="0"/>
              <a:t>empereur</a:t>
            </a:r>
            <a:r>
              <a:rPr lang="it-IT" sz="2400" dirty="0"/>
              <a:t> </a:t>
            </a:r>
            <a:r>
              <a:rPr lang="it-IT" sz="2400" dirty="0" smtClean="0"/>
              <a:t>de </a:t>
            </a:r>
            <a:r>
              <a:rPr lang="it-IT" sz="2400" dirty="0"/>
              <a:t>France </a:t>
            </a:r>
            <a:r>
              <a:rPr lang="it-IT" sz="2400" dirty="0" smtClean="0"/>
              <a:t> (1804 </a:t>
            </a:r>
            <a:r>
              <a:rPr lang="it-IT" sz="2400" dirty="0"/>
              <a:t>à </a:t>
            </a:r>
            <a:r>
              <a:rPr lang="it-IT" sz="2400" dirty="0" smtClean="0"/>
              <a:t>1814) </a:t>
            </a:r>
            <a:r>
              <a:rPr lang="it-IT" sz="2400" dirty="0" err="1"/>
              <a:t>mérite</a:t>
            </a:r>
            <a:r>
              <a:rPr lang="it-IT" sz="2400" dirty="0"/>
              <a:t>-t-il </a:t>
            </a:r>
            <a:r>
              <a:rPr lang="it-IT" sz="2400" dirty="0" err="1"/>
              <a:t>les</a:t>
            </a:r>
            <a:r>
              <a:rPr lang="it-IT" sz="2400" dirty="0"/>
              <a:t> </a:t>
            </a:r>
            <a:r>
              <a:rPr lang="it-IT" sz="2400" dirty="0" err="1"/>
              <a:t>honneurs</a:t>
            </a:r>
            <a:r>
              <a:rPr lang="it-IT" sz="2400" dirty="0"/>
              <a:t> de la </a:t>
            </a:r>
            <a:r>
              <a:rPr lang="it-IT" sz="2400" dirty="0" err="1"/>
              <a:t>République</a:t>
            </a:r>
            <a:r>
              <a:rPr lang="it-IT" sz="2400" dirty="0"/>
              <a:t> ? Le </a:t>
            </a:r>
            <a:r>
              <a:rPr lang="it-IT" sz="2400" dirty="0" err="1"/>
              <a:t>rétablissement</a:t>
            </a:r>
            <a:r>
              <a:rPr lang="it-IT" sz="2400" dirty="0"/>
              <a:t>, en 1802, de l’</a:t>
            </a:r>
            <a:r>
              <a:rPr lang="it-IT" sz="2400" dirty="0" err="1"/>
              <a:t>esclavage</a:t>
            </a:r>
            <a:r>
              <a:rPr lang="it-IT" sz="2400" dirty="0"/>
              <a:t>, </a:t>
            </a:r>
            <a:r>
              <a:rPr lang="it-IT" sz="2400" dirty="0" err="1"/>
              <a:t>aboli</a:t>
            </a:r>
            <a:r>
              <a:rPr lang="it-IT" sz="2400" dirty="0"/>
              <a:t> en 1794, </a:t>
            </a:r>
            <a:r>
              <a:rPr lang="it-IT" sz="2400" dirty="0" err="1"/>
              <a:t>attise</a:t>
            </a:r>
            <a:r>
              <a:rPr lang="it-IT" sz="2400" dirty="0"/>
              <a:t> tout </a:t>
            </a:r>
            <a:r>
              <a:rPr lang="it-IT" sz="2400" dirty="0" err="1"/>
              <a:t>particulièrement</a:t>
            </a:r>
            <a:r>
              <a:rPr lang="it-IT" sz="2400" dirty="0"/>
              <a:t> la controverse.</a:t>
            </a:r>
          </a:p>
          <a:p>
            <a:endParaRPr lang="fr-CA" sz="2400" dirty="0"/>
          </a:p>
        </p:txBody>
      </p:sp>
    </p:spTree>
    <p:extLst>
      <p:ext uri="{BB962C8B-B14F-4D97-AF65-F5344CB8AC3E}">
        <p14:creationId xmlns:p14="http://schemas.microsoft.com/office/powerpoint/2010/main" val="16510576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Le </a:t>
            </a:r>
            <a:r>
              <a:rPr lang="fr-CA" sz="2800" dirty="0"/>
              <a:t>choix d’une commémoration est un choix politique </a:t>
            </a:r>
            <a:br>
              <a:rPr lang="fr-CA" sz="2800" dirty="0"/>
            </a:b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fr-CA" sz="2400" dirty="0" smtClean="0"/>
              <a:t>«</a:t>
            </a:r>
            <a:r>
              <a:rPr lang="fr-CA" sz="2400" dirty="0"/>
              <a:t> La France est une nation politique, passionnée d’Histoire, un pays dans lequel les livres historiques se vendent très bien. Les politiques aiment faire référence à des figures du passé, y trouvent des sources d’inspiration car parler du passé, c’est parler du présent et de l’avenir », assure Alexis Corbière, le député La France insoumise de Seine-Saint-Denis</a:t>
            </a:r>
            <a:r>
              <a:rPr lang="fr-CA" sz="2400" dirty="0" smtClean="0"/>
              <a:t>.</a:t>
            </a:r>
          </a:p>
          <a:p>
            <a:pPr algn="just"/>
            <a:r>
              <a:rPr lang="fr-CA" sz="2400" dirty="0" smtClean="0"/>
              <a:t>Professeur </a:t>
            </a:r>
            <a:r>
              <a:rPr lang="fr-CA" sz="2400" dirty="0"/>
              <a:t>d’histoire de formation, l’élu s’est attaqué ainsi en 2014, aux côtés de Jean-Luc Mélenchon, au jeu vidéo </a:t>
            </a:r>
            <a:r>
              <a:rPr lang="fr-CA" sz="2400" dirty="0" err="1"/>
              <a:t>Assassin’s</a:t>
            </a:r>
            <a:r>
              <a:rPr lang="fr-CA" sz="2400" dirty="0"/>
              <a:t> </a:t>
            </a:r>
            <a:r>
              <a:rPr lang="fr-CA" sz="2400" dirty="0" err="1"/>
              <a:t>Creed</a:t>
            </a:r>
            <a:r>
              <a:rPr lang="fr-CA" sz="2400" dirty="0"/>
              <a:t>, dénonçant « le dénigrement de la grande Révolution » de 1789. « Le rôle de député est aussi de diffuser des idées dans la société car les victoires culturelles précèdent toujours les victoires électorales. Il va de soi que l’Histoire en fait partie », dit-il</a:t>
            </a:r>
            <a:r>
              <a:rPr lang="fr-CA" sz="2400" dirty="0" smtClean="0"/>
              <a:t>.</a:t>
            </a:r>
          </a:p>
          <a:p>
            <a:r>
              <a:rPr lang="fr-CA" sz="2400" dirty="0" err="1"/>
              <a:t>https</a:t>
            </a:r>
            <a:r>
              <a:rPr lang="fr-CA" sz="2400" dirty="0"/>
              <a:t>://www.20minutes.fr/politique/2991179-20210307-bicentenaire-mort-napoleon-pourquoi-politiques-dechirent-autant-histoire-figures</a:t>
            </a:r>
          </a:p>
          <a:p>
            <a:endParaRPr lang="fr-CA" sz="2400" dirty="0"/>
          </a:p>
        </p:txBody>
      </p:sp>
    </p:spTree>
    <p:extLst>
      <p:ext uri="{BB962C8B-B14F-4D97-AF65-F5344CB8AC3E}">
        <p14:creationId xmlns:p14="http://schemas.microsoft.com/office/powerpoint/2010/main" val="31550396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choix d’une commémoration est un choix politique </a:t>
            </a:r>
            <a:br>
              <a:rPr lang="fr-CA" sz="2800" dirty="0"/>
            </a:br>
            <a:endParaRPr lang="fr-CA" sz="2800" dirty="0"/>
          </a:p>
        </p:txBody>
      </p:sp>
      <p:sp>
        <p:nvSpPr>
          <p:cNvPr id="3" name="Segnaposto contenuto 2"/>
          <p:cNvSpPr>
            <a:spLocks noGrp="1"/>
          </p:cNvSpPr>
          <p:nvPr>
            <p:ph idx="1"/>
          </p:nvPr>
        </p:nvSpPr>
        <p:spPr/>
        <p:txBody>
          <a:bodyPr>
            <a:normAutofit/>
          </a:bodyPr>
          <a:lstStyle/>
          <a:p>
            <a:pPr algn="just"/>
            <a:r>
              <a:rPr lang="fr-CA" sz="2400" dirty="0" smtClean="0"/>
              <a:t>Alexis </a:t>
            </a:r>
            <a:r>
              <a:rPr lang="fr-CA" sz="2400" dirty="0"/>
              <a:t>Corbière qualifie l'Empereur arrivé au pouvoir par un coup d'état de "fossoyeur de la République"</a:t>
            </a:r>
            <a:r>
              <a:rPr lang="fr-CA" sz="2400" dirty="0" smtClean="0"/>
              <a:t>.</a:t>
            </a:r>
          </a:p>
          <a:p>
            <a:pPr algn="just"/>
            <a:r>
              <a:rPr lang="fr-CA" sz="2400" dirty="0" smtClean="0"/>
              <a:t>Napoléon </a:t>
            </a:r>
            <a:r>
              <a:rPr lang="fr-CA" sz="2400" dirty="0"/>
              <a:t>est aussi celui qui a rétabli l'esclavage après son abolition de 1794, et celui qui a instauré "le livret ouvrier", outil de contrôle des déplacements des personnes appartenant à la classe ouvrière.</a:t>
            </a:r>
            <a:br>
              <a:rPr lang="fr-CA" sz="2400" dirty="0"/>
            </a:br>
            <a:endParaRPr lang="fr-CA" sz="2400" dirty="0"/>
          </a:p>
        </p:txBody>
      </p:sp>
    </p:spTree>
    <p:extLst>
      <p:ext uri="{BB962C8B-B14F-4D97-AF65-F5344CB8AC3E}">
        <p14:creationId xmlns:p14="http://schemas.microsoft.com/office/powerpoint/2010/main" val="21861263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choix d’une commémoration est un choix politique </a:t>
            </a:r>
            <a:br>
              <a:rPr lang="fr-CA" sz="2800" dirty="0"/>
            </a:br>
            <a:endParaRPr lang="fr-CA" sz="2800" dirty="0"/>
          </a:p>
        </p:txBody>
      </p:sp>
      <p:sp>
        <p:nvSpPr>
          <p:cNvPr id="3" name="Segnaposto contenuto 2"/>
          <p:cNvSpPr>
            <a:spLocks noGrp="1"/>
          </p:cNvSpPr>
          <p:nvPr>
            <p:ph idx="1"/>
          </p:nvPr>
        </p:nvSpPr>
        <p:spPr/>
        <p:txBody>
          <a:bodyPr>
            <a:normAutofit/>
          </a:bodyPr>
          <a:lstStyle/>
          <a:p>
            <a:pPr algn="just"/>
            <a:r>
              <a:rPr lang="fr-CA" sz="2400" dirty="0"/>
              <a:t>Pour l'historien Dimitri </a:t>
            </a:r>
            <a:r>
              <a:rPr lang="fr-CA" sz="2400" dirty="0" err="1"/>
              <a:t>Casali</a:t>
            </a:r>
            <a:r>
              <a:rPr lang="fr-CA" sz="2400" dirty="0"/>
              <a:t>, il est naturel de "commémorer un homme aussi exceptionnel pour son courage, ses valeurs, son </a:t>
            </a:r>
            <a:r>
              <a:rPr lang="fr-CA" sz="2400" dirty="0" smtClean="0"/>
              <a:t>parcours ». Ce </a:t>
            </a:r>
            <a:r>
              <a:rPr lang="fr-CA" sz="2400" dirty="0"/>
              <a:t>spécialiste de Napoléon indique ne pas comprendre pourquoi la célébration du bicentenaire de sa mort fait polémique. Dans d'autres pays, "la question ne se serait même pas posée", insiste-t-il.</a:t>
            </a:r>
          </a:p>
        </p:txBody>
      </p:sp>
    </p:spTree>
    <p:extLst>
      <p:ext uri="{BB962C8B-B14F-4D97-AF65-F5344CB8AC3E}">
        <p14:creationId xmlns:p14="http://schemas.microsoft.com/office/powerpoint/2010/main" val="4009238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choix d’une commémoration est un choix politique </a:t>
            </a:r>
            <a:br>
              <a:rPr lang="fr-CA" sz="2800" dirty="0"/>
            </a:b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a:t>« Il y a </a:t>
            </a:r>
            <a:r>
              <a:rPr lang="it-IT" sz="2400" dirty="0" err="1"/>
              <a:t>des</a:t>
            </a:r>
            <a:r>
              <a:rPr lang="it-IT" sz="2400" dirty="0"/>
              <a:t> </a:t>
            </a:r>
            <a:r>
              <a:rPr lang="it-IT" sz="2400" dirty="0" err="1"/>
              <a:t>personnages</a:t>
            </a:r>
            <a:r>
              <a:rPr lang="it-IT" sz="2400" dirty="0"/>
              <a:t> </a:t>
            </a:r>
            <a:r>
              <a:rPr lang="it-IT" sz="2400" dirty="0" err="1"/>
              <a:t>historiques</a:t>
            </a:r>
            <a:r>
              <a:rPr lang="it-IT" sz="2400" dirty="0"/>
              <a:t> </a:t>
            </a:r>
            <a:r>
              <a:rPr lang="it-IT" sz="2400" dirty="0" err="1"/>
              <a:t>qu’on</a:t>
            </a:r>
            <a:r>
              <a:rPr lang="it-IT" sz="2400" dirty="0"/>
              <a:t> </a:t>
            </a:r>
            <a:r>
              <a:rPr lang="it-IT" sz="2400" dirty="0" err="1"/>
              <a:t>aime</a:t>
            </a:r>
            <a:r>
              <a:rPr lang="it-IT" sz="2400" dirty="0"/>
              <a:t> plus </a:t>
            </a:r>
            <a:r>
              <a:rPr lang="it-IT" sz="2400" dirty="0" err="1"/>
              <a:t>que</a:t>
            </a:r>
            <a:r>
              <a:rPr lang="it-IT" sz="2400" dirty="0"/>
              <a:t> d’</a:t>
            </a:r>
            <a:r>
              <a:rPr lang="it-IT" sz="2400" dirty="0" err="1"/>
              <a:t>autres</a:t>
            </a:r>
            <a:r>
              <a:rPr lang="it-IT" sz="2400" dirty="0"/>
              <a:t>. Pour </a:t>
            </a:r>
            <a:r>
              <a:rPr lang="it-IT" sz="2400" dirty="0" err="1"/>
              <a:t>moi</a:t>
            </a:r>
            <a:r>
              <a:rPr lang="it-IT" sz="2400" dirty="0"/>
              <a:t> qui </a:t>
            </a:r>
            <a:r>
              <a:rPr lang="it-IT" sz="2400" dirty="0" err="1"/>
              <a:t>suis</a:t>
            </a:r>
            <a:r>
              <a:rPr lang="it-IT" sz="2400" dirty="0"/>
              <a:t> gaulliste et </a:t>
            </a:r>
            <a:r>
              <a:rPr lang="it-IT" sz="2400" dirty="0" err="1"/>
              <a:t>viens</a:t>
            </a:r>
            <a:r>
              <a:rPr lang="it-IT" sz="2400" dirty="0"/>
              <a:t> de la </a:t>
            </a:r>
            <a:r>
              <a:rPr lang="it-IT" sz="2400" dirty="0" err="1"/>
              <a:t>droite</a:t>
            </a:r>
            <a:r>
              <a:rPr lang="it-IT" sz="2400" dirty="0"/>
              <a:t> bonapartiste, </a:t>
            </a:r>
            <a:r>
              <a:rPr lang="it-IT" sz="2400" dirty="0" err="1"/>
              <a:t>Napoléon</a:t>
            </a:r>
            <a:r>
              <a:rPr lang="it-IT" sz="2400" dirty="0"/>
              <a:t> </a:t>
            </a:r>
            <a:r>
              <a:rPr lang="it-IT" sz="2400" dirty="0" err="1"/>
              <a:t>incarne</a:t>
            </a:r>
            <a:r>
              <a:rPr lang="it-IT" sz="2400" dirty="0"/>
              <a:t> la </a:t>
            </a:r>
            <a:r>
              <a:rPr lang="it-IT" sz="2400" dirty="0" err="1"/>
              <a:t>volonté</a:t>
            </a:r>
            <a:r>
              <a:rPr lang="it-IT" sz="2400" dirty="0"/>
              <a:t> </a:t>
            </a:r>
            <a:r>
              <a:rPr lang="it-IT" sz="2400" dirty="0" err="1"/>
              <a:t>politique</a:t>
            </a:r>
            <a:r>
              <a:rPr lang="it-IT" sz="2400" dirty="0"/>
              <a:t> et le </a:t>
            </a:r>
            <a:r>
              <a:rPr lang="it-IT" sz="2400" dirty="0" err="1"/>
              <a:t>génie</a:t>
            </a:r>
            <a:r>
              <a:rPr lang="it-IT" sz="2400" dirty="0"/>
              <a:t> </a:t>
            </a:r>
            <a:r>
              <a:rPr lang="it-IT" sz="2400" dirty="0" err="1"/>
              <a:t>français</a:t>
            </a:r>
            <a:r>
              <a:rPr lang="it-IT" sz="2400" dirty="0"/>
              <a:t> », </a:t>
            </a:r>
            <a:r>
              <a:rPr lang="it-IT" sz="2400" dirty="0" err="1"/>
              <a:t>souligne</a:t>
            </a:r>
            <a:r>
              <a:rPr lang="it-IT" sz="2400" dirty="0"/>
              <a:t> Julien Aubert, </a:t>
            </a:r>
            <a:r>
              <a:rPr lang="it-IT" sz="2400" dirty="0" err="1"/>
              <a:t>député</a:t>
            </a:r>
            <a:r>
              <a:rPr lang="it-IT" sz="2400" dirty="0"/>
              <a:t> </a:t>
            </a:r>
            <a:r>
              <a:rPr lang="it-IT" sz="2400" dirty="0" err="1"/>
              <a:t>Les</a:t>
            </a:r>
            <a:r>
              <a:rPr lang="it-IT" sz="2400" dirty="0"/>
              <a:t> </a:t>
            </a:r>
            <a:r>
              <a:rPr lang="it-IT" sz="2400" dirty="0" err="1"/>
              <a:t>Républicains</a:t>
            </a:r>
            <a:r>
              <a:rPr lang="it-IT" sz="2400" dirty="0" smtClean="0"/>
              <a:t>.</a:t>
            </a:r>
          </a:p>
          <a:p>
            <a:pPr algn="just"/>
            <a:r>
              <a:rPr lang="it-IT" sz="2400" dirty="0" smtClean="0"/>
              <a:t> </a:t>
            </a:r>
            <a:r>
              <a:rPr lang="it-IT" sz="2400" dirty="0"/>
              <a:t>« Le </a:t>
            </a:r>
            <a:r>
              <a:rPr lang="it-IT" sz="2400" dirty="0" err="1"/>
              <a:t>choix</a:t>
            </a:r>
            <a:r>
              <a:rPr lang="it-IT" sz="2400" dirty="0"/>
              <a:t> d’une </a:t>
            </a:r>
            <a:r>
              <a:rPr lang="it-IT" sz="2400" dirty="0" err="1"/>
              <a:t>commémoration</a:t>
            </a:r>
            <a:r>
              <a:rPr lang="it-IT" sz="2400" dirty="0"/>
              <a:t> est un </a:t>
            </a:r>
            <a:r>
              <a:rPr lang="it-IT" sz="2400" dirty="0" err="1"/>
              <a:t>choix</a:t>
            </a:r>
            <a:r>
              <a:rPr lang="it-IT" sz="2400" dirty="0"/>
              <a:t> </a:t>
            </a:r>
            <a:r>
              <a:rPr lang="it-IT" sz="2400" dirty="0" err="1"/>
              <a:t>politique</a:t>
            </a:r>
            <a:r>
              <a:rPr lang="it-IT" sz="2400" dirty="0"/>
              <a:t>. C’est </a:t>
            </a:r>
            <a:r>
              <a:rPr lang="it-IT" sz="2400" dirty="0" err="1"/>
              <a:t>aussi</a:t>
            </a:r>
            <a:r>
              <a:rPr lang="it-IT" sz="2400" dirty="0"/>
              <a:t> </a:t>
            </a:r>
            <a:r>
              <a:rPr lang="it-IT" sz="2400" dirty="0" err="1"/>
              <a:t>envoyer</a:t>
            </a:r>
            <a:r>
              <a:rPr lang="it-IT" sz="2400" dirty="0"/>
              <a:t> un </a:t>
            </a:r>
            <a:r>
              <a:rPr lang="it-IT" sz="2400" dirty="0" err="1"/>
              <a:t>signal</a:t>
            </a:r>
            <a:r>
              <a:rPr lang="it-IT" sz="2400" dirty="0"/>
              <a:t>, se </a:t>
            </a:r>
            <a:r>
              <a:rPr lang="it-IT" sz="2400" dirty="0" err="1"/>
              <a:t>placer</a:t>
            </a:r>
            <a:r>
              <a:rPr lang="it-IT" sz="2400" dirty="0"/>
              <a:t> </a:t>
            </a:r>
            <a:r>
              <a:rPr lang="it-IT" sz="2400" dirty="0" err="1"/>
              <a:t>dans</a:t>
            </a:r>
            <a:r>
              <a:rPr lang="it-IT" sz="2400" dirty="0"/>
              <a:t> une </a:t>
            </a:r>
            <a:r>
              <a:rPr lang="it-IT" sz="2400" dirty="0" err="1"/>
              <a:t>lignée</a:t>
            </a:r>
            <a:r>
              <a:rPr lang="it-IT" sz="2400" dirty="0"/>
              <a:t>. Un </a:t>
            </a:r>
            <a:r>
              <a:rPr lang="it-IT" sz="2400" dirty="0" err="1"/>
              <a:t>homme</a:t>
            </a:r>
            <a:r>
              <a:rPr lang="it-IT" sz="2400" dirty="0"/>
              <a:t> de gauche ne </a:t>
            </a:r>
            <a:r>
              <a:rPr lang="it-IT" sz="2400" dirty="0" err="1"/>
              <a:t>choisira</a:t>
            </a:r>
            <a:r>
              <a:rPr lang="it-IT" sz="2400" dirty="0"/>
              <a:t> </a:t>
            </a:r>
            <a:r>
              <a:rPr lang="it-IT" sz="2400" dirty="0" err="1"/>
              <a:t>pas</a:t>
            </a:r>
            <a:r>
              <a:rPr lang="it-IT" sz="2400" dirty="0"/>
              <a:t> </a:t>
            </a:r>
            <a:r>
              <a:rPr lang="it-IT" sz="2400" dirty="0" err="1"/>
              <a:t>les</a:t>
            </a:r>
            <a:r>
              <a:rPr lang="it-IT" sz="2400" dirty="0"/>
              <a:t> </a:t>
            </a:r>
            <a:r>
              <a:rPr lang="it-IT" sz="2400" dirty="0" err="1"/>
              <a:t>mêmes</a:t>
            </a:r>
            <a:r>
              <a:rPr lang="it-IT" sz="2400" dirty="0"/>
              <a:t> </a:t>
            </a:r>
            <a:r>
              <a:rPr lang="it-IT" sz="2400" dirty="0" err="1"/>
              <a:t>figures</a:t>
            </a:r>
            <a:r>
              <a:rPr lang="it-IT" sz="2400" dirty="0"/>
              <a:t> </a:t>
            </a:r>
            <a:r>
              <a:rPr lang="it-IT" sz="2400" dirty="0" err="1"/>
              <a:t>qu’un</a:t>
            </a:r>
            <a:r>
              <a:rPr lang="it-IT" sz="2400" dirty="0"/>
              <a:t> </a:t>
            </a:r>
            <a:r>
              <a:rPr lang="it-IT" sz="2400" dirty="0" err="1"/>
              <a:t>homme</a:t>
            </a:r>
            <a:r>
              <a:rPr lang="it-IT" sz="2400" dirty="0"/>
              <a:t> de </a:t>
            </a:r>
            <a:r>
              <a:rPr lang="it-IT" sz="2400" dirty="0" err="1"/>
              <a:t>droite</a:t>
            </a:r>
            <a:r>
              <a:rPr lang="it-IT" sz="2400" dirty="0"/>
              <a:t>. » </a:t>
            </a:r>
            <a:r>
              <a:rPr lang="it-IT" sz="2400" dirty="0" err="1"/>
              <a:t>Choisir</a:t>
            </a:r>
            <a:r>
              <a:rPr lang="it-IT" sz="2400" dirty="0"/>
              <a:t> une </a:t>
            </a:r>
            <a:r>
              <a:rPr lang="it-IT" sz="2400" dirty="0" err="1"/>
              <a:t>référence</a:t>
            </a:r>
            <a:r>
              <a:rPr lang="it-IT" sz="2400" dirty="0"/>
              <a:t> </a:t>
            </a:r>
            <a:r>
              <a:rPr lang="it-IT" sz="2400" dirty="0" err="1"/>
              <a:t>historique</a:t>
            </a:r>
            <a:r>
              <a:rPr lang="it-IT" sz="2400" dirty="0"/>
              <a:t> n’est </a:t>
            </a:r>
            <a:r>
              <a:rPr lang="it-IT" sz="2400" dirty="0" err="1"/>
              <a:t>donc</a:t>
            </a:r>
            <a:r>
              <a:rPr lang="it-IT" sz="2400" dirty="0"/>
              <a:t> </a:t>
            </a:r>
            <a:r>
              <a:rPr lang="it-IT" sz="2400" dirty="0" err="1"/>
              <a:t>jamais</a:t>
            </a:r>
            <a:r>
              <a:rPr lang="it-IT" sz="2400" dirty="0"/>
              <a:t> </a:t>
            </a:r>
            <a:r>
              <a:rPr lang="it-IT" sz="2400" dirty="0" err="1"/>
              <a:t>dénué</a:t>
            </a:r>
            <a:r>
              <a:rPr lang="it-IT" sz="2400" dirty="0"/>
              <a:t> de </a:t>
            </a:r>
            <a:r>
              <a:rPr lang="it-IT" sz="2400" dirty="0" err="1"/>
              <a:t>sens</a:t>
            </a:r>
            <a:r>
              <a:rPr lang="it-IT" sz="2400" dirty="0"/>
              <a:t> </a:t>
            </a:r>
            <a:r>
              <a:rPr lang="it-IT" sz="2400" dirty="0" err="1"/>
              <a:t>politique</a:t>
            </a:r>
            <a:r>
              <a:rPr lang="it-IT" sz="2400" dirty="0" smtClean="0"/>
              <a:t>.</a:t>
            </a:r>
          </a:p>
          <a:p>
            <a:pPr algn="just"/>
            <a:r>
              <a:rPr lang="fr-CA" sz="2400" dirty="0" err="1"/>
              <a:t>https</a:t>
            </a:r>
            <a:r>
              <a:rPr lang="fr-CA" sz="2400" dirty="0"/>
              <a:t>://www.20minutes.fr/politique/2991179-20210307-bicentenaire-mort-napoleon-pourquoi-politiques-dechirent-autant-histoire-figures</a:t>
            </a:r>
          </a:p>
          <a:p>
            <a:pPr algn="just"/>
            <a:endParaRPr lang="fr-CA" sz="2400" dirty="0"/>
          </a:p>
        </p:txBody>
      </p:sp>
    </p:spTree>
    <p:extLst>
      <p:ext uri="{BB962C8B-B14F-4D97-AF65-F5344CB8AC3E}">
        <p14:creationId xmlns:p14="http://schemas.microsoft.com/office/powerpoint/2010/main" val="39562891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smtClean="0"/>
              <a:t>La </a:t>
            </a:r>
            <a:r>
              <a:rPr lang="it-IT" sz="2800" dirty="0" err="1"/>
              <a:t>commémoration</a:t>
            </a:r>
            <a:r>
              <a:rPr lang="it-IT" sz="2800" dirty="0"/>
              <a:t> </a:t>
            </a:r>
            <a:r>
              <a:rPr lang="it-IT" sz="2800" dirty="0" err="1"/>
              <a:t>du</a:t>
            </a:r>
            <a:r>
              <a:rPr lang="it-IT" sz="2800" dirty="0"/>
              <a:t> </a:t>
            </a:r>
            <a:r>
              <a:rPr lang="it-IT" sz="2800" dirty="0" err="1"/>
              <a:t>bicentenaire</a:t>
            </a:r>
            <a:r>
              <a:rPr lang="it-IT" sz="2800" dirty="0"/>
              <a:t> de la </a:t>
            </a:r>
            <a:r>
              <a:rPr lang="it-IT" sz="2800" dirty="0" err="1"/>
              <a:t>mort</a:t>
            </a:r>
            <a:r>
              <a:rPr lang="it-IT" sz="2800" dirty="0"/>
              <a:t> de </a:t>
            </a:r>
            <a:r>
              <a:rPr lang="it-IT" sz="2800" dirty="0" err="1"/>
              <a:t>Napoléon</a:t>
            </a:r>
            <a:r>
              <a:rPr lang="it-IT" sz="2800" dirty="0"/>
              <a:t> </a:t>
            </a:r>
            <a:r>
              <a:rPr lang="it-IT" sz="2800" dirty="0" err="1"/>
              <a:t>doit</a:t>
            </a:r>
            <a:r>
              <a:rPr lang="it-IT" sz="2800" dirty="0"/>
              <a:t> </a:t>
            </a:r>
            <a:r>
              <a:rPr lang="it-IT" sz="2800" dirty="0" err="1"/>
              <a:t>échapper</a:t>
            </a:r>
            <a:r>
              <a:rPr lang="it-IT" sz="2800" dirty="0"/>
              <a:t> à </a:t>
            </a:r>
            <a:r>
              <a:rPr lang="it-IT" sz="2800" dirty="0" smtClean="0"/>
              <a:t>l’</a:t>
            </a:r>
            <a:r>
              <a:rPr lang="it-IT" sz="2800" dirty="0" err="1" smtClean="0"/>
              <a:t>hystérisation</a:t>
            </a:r>
            <a:r>
              <a:rPr lang="it-IT" sz="2800" b="1" dirty="0"/>
              <a:t/>
            </a:r>
            <a:br>
              <a:rPr lang="it-IT" sz="2800" b="1" dirty="0"/>
            </a:b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smtClean="0"/>
              <a:t>[</a:t>
            </a:r>
            <a:r>
              <a:rPr lang="mr-IN" sz="2400" dirty="0" smtClean="0"/>
              <a:t>…</a:t>
            </a:r>
            <a:r>
              <a:rPr lang="it-IT" sz="2400" dirty="0" smtClean="0"/>
              <a:t>] Car </a:t>
            </a:r>
            <a:r>
              <a:rPr lang="it-IT" sz="2400" dirty="0"/>
              <a:t>le </a:t>
            </a:r>
            <a:r>
              <a:rPr lang="it-IT" sz="2400" dirty="0" err="1"/>
              <a:t>véritable</a:t>
            </a:r>
            <a:r>
              <a:rPr lang="it-IT" sz="2400" dirty="0"/>
              <a:t> </a:t>
            </a:r>
            <a:r>
              <a:rPr lang="it-IT" sz="2400" dirty="0" err="1"/>
              <a:t>enjeu</a:t>
            </a:r>
            <a:r>
              <a:rPr lang="it-IT" sz="2400" dirty="0"/>
              <a:t> de </a:t>
            </a:r>
            <a:r>
              <a:rPr lang="it-IT" sz="2400" dirty="0" err="1"/>
              <a:t>notre</a:t>
            </a:r>
            <a:r>
              <a:rPr lang="it-IT" sz="2400" dirty="0"/>
              <a:t> </a:t>
            </a:r>
            <a:r>
              <a:rPr lang="it-IT" sz="2400" dirty="0" err="1"/>
              <a:t>mémoire</a:t>
            </a:r>
            <a:r>
              <a:rPr lang="it-IT" sz="2400" dirty="0"/>
              <a:t> </a:t>
            </a:r>
            <a:r>
              <a:rPr lang="it-IT" sz="2400" dirty="0" err="1"/>
              <a:t>nationale</a:t>
            </a:r>
            <a:r>
              <a:rPr lang="it-IT" sz="2400" dirty="0"/>
              <a:t> n’est </a:t>
            </a:r>
            <a:r>
              <a:rPr lang="it-IT" sz="2400" dirty="0" err="1"/>
              <a:t>pas</a:t>
            </a:r>
            <a:r>
              <a:rPr lang="it-IT" sz="2400" dirty="0"/>
              <a:t> </a:t>
            </a:r>
            <a:r>
              <a:rPr lang="it-IT" sz="2400" dirty="0" err="1"/>
              <a:t>Napoléon</a:t>
            </a:r>
            <a:r>
              <a:rPr lang="it-IT" sz="2400" dirty="0"/>
              <a:t>, l’</a:t>
            </a:r>
            <a:r>
              <a:rPr lang="it-IT" sz="2400" dirty="0" err="1"/>
              <a:t>individu</a:t>
            </a:r>
            <a:r>
              <a:rPr lang="it-IT" sz="2400" dirty="0"/>
              <a:t>, mais ce qui, </a:t>
            </a:r>
            <a:r>
              <a:rPr lang="it-IT" sz="2400" dirty="0" err="1"/>
              <a:t>chez</a:t>
            </a:r>
            <a:r>
              <a:rPr lang="it-IT" sz="2400" dirty="0"/>
              <a:t> </a:t>
            </a:r>
            <a:r>
              <a:rPr lang="it-IT" sz="2400" dirty="0" err="1"/>
              <a:t>Napoléon</a:t>
            </a:r>
            <a:r>
              <a:rPr lang="it-IT" sz="2400" dirty="0"/>
              <a:t>, </a:t>
            </a:r>
            <a:r>
              <a:rPr lang="it-IT" sz="2400" dirty="0" err="1"/>
              <a:t>fait</a:t>
            </a:r>
            <a:r>
              <a:rPr lang="it-IT" sz="2400" dirty="0"/>
              <a:t> </a:t>
            </a:r>
            <a:r>
              <a:rPr lang="it-IT" sz="2400" dirty="0" err="1"/>
              <a:t>écho</a:t>
            </a:r>
            <a:r>
              <a:rPr lang="it-IT" sz="2400" dirty="0"/>
              <a:t> à l’</a:t>
            </a:r>
            <a:r>
              <a:rPr lang="it-IT" sz="2400" dirty="0" err="1"/>
              <a:t>idée</a:t>
            </a:r>
            <a:r>
              <a:rPr lang="it-IT" sz="2400" dirty="0"/>
              <a:t> </a:t>
            </a:r>
            <a:r>
              <a:rPr lang="it-IT" sz="2400" dirty="0" err="1"/>
              <a:t>que</a:t>
            </a:r>
            <a:r>
              <a:rPr lang="it-IT" sz="2400" dirty="0"/>
              <a:t> </a:t>
            </a:r>
            <a:r>
              <a:rPr lang="it-IT" sz="2400" dirty="0" err="1"/>
              <a:t>nous</a:t>
            </a:r>
            <a:r>
              <a:rPr lang="it-IT" sz="2400" dirty="0"/>
              <a:t> </a:t>
            </a:r>
            <a:r>
              <a:rPr lang="it-IT" sz="2400" dirty="0" err="1"/>
              <a:t>nous</a:t>
            </a:r>
            <a:r>
              <a:rPr lang="it-IT" sz="2400" dirty="0"/>
              <a:t> </a:t>
            </a:r>
            <a:r>
              <a:rPr lang="it-IT" sz="2400" dirty="0" err="1"/>
              <a:t>faisons</a:t>
            </a:r>
            <a:r>
              <a:rPr lang="it-IT" sz="2400" dirty="0"/>
              <a:t> de la France. Le </a:t>
            </a:r>
            <a:r>
              <a:rPr lang="it-IT" sz="2400" dirty="0" err="1"/>
              <a:t>sens</a:t>
            </a:r>
            <a:r>
              <a:rPr lang="it-IT" sz="2400" dirty="0"/>
              <a:t> </a:t>
            </a:r>
            <a:r>
              <a:rPr lang="it-IT" sz="2400" dirty="0" err="1"/>
              <a:t>véritable</a:t>
            </a:r>
            <a:r>
              <a:rPr lang="it-IT" sz="2400" dirty="0"/>
              <a:t> de la </a:t>
            </a:r>
            <a:r>
              <a:rPr lang="it-IT" sz="2400" dirty="0" err="1"/>
              <a:t>commémoration</a:t>
            </a:r>
            <a:r>
              <a:rPr lang="it-IT" sz="2400" dirty="0"/>
              <a:t> n’est </a:t>
            </a:r>
            <a:r>
              <a:rPr lang="it-IT" sz="2400" dirty="0" err="1"/>
              <a:t>pas</a:t>
            </a:r>
            <a:r>
              <a:rPr lang="it-IT" sz="2400" dirty="0"/>
              <a:t> de </a:t>
            </a:r>
            <a:r>
              <a:rPr lang="it-IT" sz="2400" dirty="0" err="1"/>
              <a:t>présenter</a:t>
            </a:r>
            <a:r>
              <a:rPr lang="it-IT" sz="2400" dirty="0"/>
              <a:t> </a:t>
            </a:r>
            <a:r>
              <a:rPr lang="it-IT" sz="2400" dirty="0" err="1"/>
              <a:t>aux</a:t>
            </a:r>
            <a:r>
              <a:rPr lang="it-IT" sz="2400" dirty="0"/>
              <a:t> </a:t>
            </a:r>
            <a:r>
              <a:rPr lang="it-IT" sz="2400" dirty="0" err="1"/>
              <a:t>foules</a:t>
            </a:r>
            <a:r>
              <a:rPr lang="it-IT" sz="2400" dirty="0"/>
              <a:t> </a:t>
            </a:r>
            <a:r>
              <a:rPr lang="it-IT" sz="2400" dirty="0" err="1"/>
              <a:t>ébahies</a:t>
            </a:r>
            <a:r>
              <a:rPr lang="it-IT" sz="2400" dirty="0"/>
              <a:t> un </a:t>
            </a:r>
            <a:r>
              <a:rPr lang="it-IT" sz="2400" dirty="0" err="1"/>
              <a:t>homme</a:t>
            </a:r>
            <a:r>
              <a:rPr lang="it-IT" sz="2400" dirty="0"/>
              <a:t> sans </a:t>
            </a:r>
            <a:r>
              <a:rPr lang="it-IT" sz="2400" dirty="0" err="1"/>
              <a:t>aspérité</a:t>
            </a:r>
            <a:r>
              <a:rPr lang="it-IT" sz="2400" dirty="0"/>
              <a:t>, sans </a:t>
            </a:r>
            <a:r>
              <a:rPr lang="it-IT" sz="2400" dirty="0" err="1"/>
              <a:t>défaut</a:t>
            </a:r>
            <a:r>
              <a:rPr lang="it-IT" sz="2400" dirty="0"/>
              <a:t>, sans part d’ombre, sans </a:t>
            </a:r>
            <a:r>
              <a:rPr lang="it-IT" sz="2400" dirty="0" err="1"/>
              <a:t>action</a:t>
            </a:r>
            <a:r>
              <a:rPr lang="it-IT" sz="2400" dirty="0"/>
              <a:t> </a:t>
            </a:r>
            <a:r>
              <a:rPr lang="it-IT" sz="2400" dirty="0" err="1"/>
              <a:t>particulièrement</a:t>
            </a:r>
            <a:r>
              <a:rPr lang="it-IT" sz="2400" dirty="0"/>
              <a:t> </a:t>
            </a:r>
            <a:r>
              <a:rPr lang="it-IT" sz="2400" dirty="0" err="1"/>
              <a:t>remarquable</a:t>
            </a:r>
            <a:r>
              <a:rPr lang="it-IT" sz="2400" dirty="0"/>
              <a:t> qui le distingue </a:t>
            </a:r>
            <a:r>
              <a:rPr lang="it-IT" sz="2400" dirty="0" err="1"/>
              <a:t>du</a:t>
            </a:r>
            <a:r>
              <a:rPr lang="it-IT" sz="2400" dirty="0"/>
              <a:t> </a:t>
            </a:r>
            <a:r>
              <a:rPr lang="it-IT" sz="2400" dirty="0" err="1"/>
              <a:t>commun</a:t>
            </a:r>
            <a:r>
              <a:rPr lang="it-IT" sz="2400" dirty="0"/>
              <a:t>… </a:t>
            </a:r>
            <a:r>
              <a:rPr lang="it-IT" sz="2400" dirty="0" err="1"/>
              <a:t>Au</a:t>
            </a:r>
            <a:r>
              <a:rPr lang="it-IT" sz="2400" dirty="0"/>
              <a:t> </a:t>
            </a:r>
            <a:r>
              <a:rPr lang="it-IT" sz="2400" dirty="0" err="1"/>
              <a:t>contraire</a:t>
            </a:r>
            <a:r>
              <a:rPr lang="it-IT" sz="2400" dirty="0"/>
              <a:t>. L’</a:t>
            </a:r>
            <a:r>
              <a:rPr lang="it-IT" sz="2400" dirty="0" err="1"/>
              <a:t>objet</a:t>
            </a:r>
            <a:r>
              <a:rPr lang="it-IT" sz="2400" dirty="0"/>
              <a:t> d’une </a:t>
            </a:r>
            <a:r>
              <a:rPr lang="it-IT" sz="2400" dirty="0" err="1"/>
              <a:t>commémoration</a:t>
            </a:r>
            <a:r>
              <a:rPr lang="it-IT" sz="2400" dirty="0"/>
              <a:t> est une </a:t>
            </a:r>
            <a:r>
              <a:rPr lang="it-IT" sz="2400" dirty="0" err="1"/>
              <a:t>quête</a:t>
            </a:r>
            <a:r>
              <a:rPr lang="it-IT" sz="2400" dirty="0"/>
              <a:t> de </a:t>
            </a:r>
            <a:r>
              <a:rPr lang="it-IT" sz="2400" dirty="0" err="1"/>
              <a:t>sens</a:t>
            </a:r>
            <a:r>
              <a:rPr lang="it-IT" sz="2400" dirty="0"/>
              <a:t>. Il s’</a:t>
            </a:r>
            <a:r>
              <a:rPr lang="it-IT" sz="2400" dirty="0" err="1"/>
              <a:t>agit</a:t>
            </a:r>
            <a:r>
              <a:rPr lang="it-IT" sz="2400" dirty="0"/>
              <a:t> de </a:t>
            </a:r>
            <a:r>
              <a:rPr lang="it-IT" sz="2400" dirty="0" err="1"/>
              <a:t>rappeler</a:t>
            </a:r>
            <a:r>
              <a:rPr lang="it-IT" sz="2400" dirty="0"/>
              <a:t> </a:t>
            </a:r>
            <a:r>
              <a:rPr lang="it-IT" sz="2400" dirty="0" err="1"/>
              <a:t>au</a:t>
            </a:r>
            <a:r>
              <a:rPr lang="it-IT" sz="2400" dirty="0"/>
              <a:t> </a:t>
            </a:r>
            <a:r>
              <a:rPr lang="it-IT" sz="2400" dirty="0" err="1"/>
              <a:t>Peuple</a:t>
            </a:r>
            <a:r>
              <a:rPr lang="it-IT" sz="2400" dirty="0"/>
              <a:t> </a:t>
            </a:r>
            <a:r>
              <a:rPr lang="it-IT" sz="2400" dirty="0" err="1"/>
              <a:t>qu’il</a:t>
            </a:r>
            <a:r>
              <a:rPr lang="it-IT" sz="2400" dirty="0"/>
              <a:t> y </a:t>
            </a:r>
            <a:r>
              <a:rPr lang="it-IT" sz="2400" dirty="0" err="1"/>
              <a:t>eut</a:t>
            </a:r>
            <a:r>
              <a:rPr lang="it-IT" sz="2400" dirty="0"/>
              <a:t> </a:t>
            </a:r>
            <a:r>
              <a:rPr lang="it-IT" sz="2400" dirty="0" err="1"/>
              <a:t>des</a:t>
            </a:r>
            <a:r>
              <a:rPr lang="it-IT" sz="2400" dirty="0"/>
              <a:t> </a:t>
            </a:r>
            <a:r>
              <a:rPr lang="it-IT" sz="2400" dirty="0" err="1"/>
              <a:t>hommes</a:t>
            </a:r>
            <a:r>
              <a:rPr lang="it-IT" sz="2400" dirty="0"/>
              <a:t> </a:t>
            </a:r>
            <a:r>
              <a:rPr lang="it-IT" sz="2400" dirty="0" err="1"/>
              <a:t>exceptionnels</a:t>
            </a:r>
            <a:r>
              <a:rPr lang="it-IT" sz="2400" dirty="0"/>
              <a:t>, qui </a:t>
            </a:r>
            <a:r>
              <a:rPr lang="it-IT" sz="2400" dirty="0" err="1"/>
              <a:t>firent</a:t>
            </a:r>
            <a:r>
              <a:rPr lang="it-IT" sz="2400" dirty="0"/>
              <a:t> </a:t>
            </a:r>
            <a:r>
              <a:rPr lang="it-IT" sz="2400" dirty="0" err="1"/>
              <a:t>des</a:t>
            </a:r>
            <a:r>
              <a:rPr lang="it-IT" sz="2400" dirty="0"/>
              <a:t> </a:t>
            </a:r>
            <a:r>
              <a:rPr lang="it-IT" sz="2400" dirty="0" err="1"/>
              <a:t>choses</a:t>
            </a:r>
            <a:r>
              <a:rPr lang="it-IT" sz="2400" dirty="0"/>
              <a:t> </a:t>
            </a:r>
            <a:r>
              <a:rPr lang="it-IT" sz="2400" dirty="0" err="1"/>
              <a:t>exceptionnelles</a:t>
            </a:r>
            <a:r>
              <a:rPr lang="it-IT" sz="2400" dirty="0"/>
              <a:t> et </a:t>
            </a:r>
            <a:r>
              <a:rPr lang="it-IT" sz="2400" dirty="0" err="1"/>
              <a:t>que</a:t>
            </a:r>
            <a:r>
              <a:rPr lang="it-IT" sz="2400" dirty="0"/>
              <a:t> </a:t>
            </a:r>
            <a:r>
              <a:rPr lang="it-IT" sz="2400" dirty="0" err="1"/>
              <a:t>ces</a:t>
            </a:r>
            <a:r>
              <a:rPr lang="it-IT" sz="2400" dirty="0"/>
              <a:t> </a:t>
            </a:r>
            <a:r>
              <a:rPr lang="it-IT" sz="2400" dirty="0" err="1"/>
              <a:t>hommes</a:t>
            </a:r>
            <a:r>
              <a:rPr lang="it-IT" sz="2400" dirty="0"/>
              <a:t> </a:t>
            </a:r>
            <a:r>
              <a:rPr lang="it-IT" sz="2400" dirty="0" err="1"/>
              <a:t>ont</a:t>
            </a:r>
            <a:r>
              <a:rPr lang="it-IT" sz="2400" dirty="0"/>
              <a:t> </a:t>
            </a:r>
            <a:r>
              <a:rPr lang="it-IT" sz="2400" dirty="0" err="1"/>
              <a:t>marqué</a:t>
            </a:r>
            <a:r>
              <a:rPr lang="it-IT" sz="2400" dirty="0"/>
              <a:t> </a:t>
            </a:r>
            <a:r>
              <a:rPr lang="it-IT" sz="2400" dirty="0" err="1"/>
              <a:t>notre</a:t>
            </a:r>
            <a:r>
              <a:rPr lang="it-IT" sz="2400" dirty="0"/>
              <a:t> Histoire ; </a:t>
            </a:r>
            <a:r>
              <a:rPr lang="it-IT" sz="2400" dirty="0" err="1"/>
              <a:t>qu’un</a:t>
            </a:r>
            <a:r>
              <a:rPr lang="it-IT" sz="2400" dirty="0"/>
              <a:t> </a:t>
            </a:r>
            <a:r>
              <a:rPr lang="it-IT" sz="2400" dirty="0" err="1"/>
              <a:t>peu</a:t>
            </a:r>
            <a:r>
              <a:rPr lang="it-IT" sz="2400" dirty="0"/>
              <a:t> de </a:t>
            </a:r>
            <a:r>
              <a:rPr lang="it-IT" sz="2400" dirty="0" err="1"/>
              <a:t>leur</a:t>
            </a:r>
            <a:r>
              <a:rPr lang="it-IT" sz="2400" dirty="0"/>
              <a:t> </a:t>
            </a:r>
            <a:r>
              <a:rPr lang="it-IT" sz="2400" dirty="0" err="1"/>
              <a:t>action</a:t>
            </a:r>
            <a:r>
              <a:rPr lang="it-IT" sz="2400" dirty="0"/>
              <a:t> est </a:t>
            </a:r>
            <a:r>
              <a:rPr lang="it-IT" sz="2400" dirty="0" err="1"/>
              <a:t>passée</a:t>
            </a:r>
            <a:r>
              <a:rPr lang="it-IT" sz="2400" dirty="0"/>
              <a:t> </a:t>
            </a:r>
            <a:r>
              <a:rPr lang="it-IT" sz="2400" dirty="0" err="1"/>
              <a:t>dans</a:t>
            </a:r>
            <a:r>
              <a:rPr lang="it-IT" sz="2400" dirty="0"/>
              <a:t> </a:t>
            </a:r>
            <a:r>
              <a:rPr lang="it-IT" sz="2400" dirty="0" err="1"/>
              <a:t>notre</a:t>
            </a:r>
            <a:r>
              <a:rPr lang="it-IT" sz="2400" dirty="0"/>
              <a:t> </a:t>
            </a:r>
            <a:r>
              <a:rPr lang="it-IT" sz="2400" dirty="0" err="1"/>
              <a:t>présent</a:t>
            </a:r>
            <a:r>
              <a:rPr lang="it-IT" sz="2400" dirty="0"/>
              <a:t>, c’est-à-dire </a:t>
            </a:r>
            <a:r>
              <a:rPr lang="it-IT" sz="2400" dirty="0" err="1"/>
              <a:t>notre</a:t>
            </a:r>
            <a:r>
              <a:rPr lang="it-IT" sz="2400" dirty="0"/>
              <a:t> </a:t>
            </a:r>
            <a:r>
              <a:rPr lang="it-IT" sz="2400" dirty="0" err="1"/>
              <a:t>identité</a:t>
            </a:r>
            <a:r>
              <a:rPr lang="it-IT" sz="2400" dirty="0" smtClean="0"/>
              <a:t>. </a:t>
            </a:r>
            <a:endParaRPr lang="it-IT" sz="2400" dirty="0" smtClean="0"/>
          </a:p>
          <a:p>
            <a:pPr algn="just"/>
            <a:r>
              <a:rPr lang="it-IT" sz="2400" dirty="0" err="1"/>
              <a:t>Gaël</a:t>
            </a:r>
            <a:r>
              <a:rPr lang="it-IT" sz="2400" dirty="0"/>
              <a:t> </a:t>
            </a:r>
            <a:r>
              <a:rPr lang="it-IT" sz="2400" dirty="0" err="1"/>
              <a:t>Nofri</a:t>
            </a:r>
            <a:r>
              <a:rPr lang="it-IT" sz="2400" dirty="0"/>
              <a:t>, </a:t>
            </a:r>
            <a:r>
              <a:rPr lang="it-IT" sz="2400" dirty="0" err="1"/>
              <a:t>historien</a:t>
            </a:r>
            <a:r>
              <a:rPr lang="it-IT" sz="2400" dirty="0"/>
              <a:t>  </a:t>
            </a:r>
            <a:r>
              <a:rPr lang="it-IT" sz="2400" i="1" dirty="0" smtClean="0"/>
              <a:t>Marianne</a:t>
            </a:r>
            <a:r>
              <a:rPr lang="it-IT" sz="2400" dirty="0" smtClean="0"/>
              <a:t> (17/02/2021)</a:t>
            </a:r>
            <a:endParaRPr lang="fr-CA" sz="2400" dirty="0"/>
          </a:p>
        </p:txBody>
      </p:sp>
    </p:spTree>
    <p:extLst>
      <p:ext uri="{BB962C8B-B14F-4D97-AF65-F5344CB8AC3E}">
        <p14:creationId xmlns:p14="http://schemas.microsoft.com/office/powerpoint/2010/main" val="14946479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smtClean="0"/>
              <a:t>La </a:t>
            </a:r>
            <a:r>
              <a:rPr lang="it-IT" sz="2800" dirty="0" err="1"/>
              <a:t>commémoration</a:t>
            </a:r>
            <a:r>
              <a:rPr lang="it-IT" sz="2800" dirty="0"/>
              <a:t> </a:t>
            </a:r>
            <a:r>
              <a:rPr lang="it-IT" sz="2800" dirty="0" err="1"/>
              <a:t>du</a:t>
            </a:r>
            <a:r>
              <a:rPr lang="it-IT" sz="2800" dirty="0"/>
              <a:t> </a:t>
            </a:r>
            <a:r>
              <a:rPr lang="it-IT" sz="2800" dirty="0" err="1"/>
              <a:t>bicentenaire</a:t>
            </a:r>
            <a:r>
              <a:rPr lang="it-IT" sz="2800" dirty="0"/>
              <a:t> de la </a:t>
            </a:r>
            <a:r>
              <a:rPr lang="it-IT" sz="2800" dirty="0" err="1"/>
              <a:t>mort</a:t>
            </a:r>
            <a:r>
              <a:rPr lang="it-IT" sz="2800" dirty="0"/>
              <a:t> de </a:t>
            </a:r>
            <a:r>
              <a:rPr lang="it-IT" sz="2800" dirty="0" err="1"/>
              <a:t>Napoléon</a:t>
            </a:r>
            <a:r>
              <a:rPr lang="it-IT" sz="2800" dirty="0"/>
              <a:t> </a:t>
            </a:r>
            <a:r>
              <a:rPr lang="it-IT" sz="2800" dirty="0" err="1"/>
              <a:t>doit</a:t>
            </a:r>
            <a:r>
              <a:rPr lang="it-IT" sz="2800" dirty="0"/>
              <a:t> </a:t>
            </a:r>
            <a:r>
              <a:rPr lang="it-IT" sz="2800" dirty="0" err="1"/>
              <a:t>échapper</a:t>
            </a:r>
            <a:r>
              <a:rPr lang="it-IT" sz="2800" dirty="0"/>
              <a:t> à </a:t>
            </a:r>
            <a:r>
              <a:rPr lang="it-IT" sz="2800" dirty="0" smtClean="0"/>
              <a:t>l’</a:t>
            </a:r>
            <a:r>
              <a:rPr lang="it-IT" sz="2800" dirty="0" err="1" smtClean="0"/>
              <a:t>hystérisation</a:t>
            </a:r>
            <a:r>
              <a:rPr lang="it-IT" sz="2800" dirty="0"/>
              <a:t/>
            </a:r>
            <a:br>
              <a:rPr lang="it-IT" sz="2800" dirty="0"/>
            </a:b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smtClean="0"/>
              <a:t>[</a:t>
            </a:r>
            <a:r>
              <a:rPr lang="mr-IN" sz="2400" dirty="0" smtClean="0"/>
              <a:t>…</a:t>
            </a:r>
            <a:r>
              <a:rPr lang="it-IT" sz="2400" dirty="0" smtClean="0"/>
              <a:t>] face </a:t>
            </a:r>
            <a:r>
              <a:rPr lang="it-IT" sz="2400" dirty="0"/>
              <a:t>à la </a:t>
            </a:r>
            <a:r>
              <a:rPr lang="it-IT" sz="2400" dirty="0" err="1"/>
              <a:t>désorganisation</a:t>
            </a:r>
            <a:r>
              <a:rPr lang="it-IT" sz="2400" dirty="0"/>
              <a:t> de </a:t>
            </a:r>
            <a:r>
              <a:rPr lang="it-IT" sz="2400" dirty="0" err="1"/>
              <a:t>ces</a:t>
            </a:r>
            <a:r>
              <a:rPr lang="it-IT" sz="2400" dirty="0"/>
              <a:t> </a:t>
            </a:r>
            <a:r>
              <a:rPr lang="it-IT" sz="2400" dirty="0" err="1"/>
              <a:t>institutions</a:t>
            </a:r>
            <a:r>
              <a:rPr lang="it-IT" sz="2400" dirty="0"/>
              <a:t>, il </a:t>
            </a:r>
            <a:r>
              <a:rPr lang="it-IT" sz="2400" dirty="0" err="1"/>
              <a:t>structure</a:t>
            </a:r>
            <a:r>
              <a:rPr lang="it-IT" sz="2400" dirty="0"/>
              <a:t> </a:t>
            </a:r>
            <a:r>
              <a:rPr lang="it-IT" sz="2400" dirty="0" err="1"/>
              <a:t>les</a:t>
            </a:r>
            <a:r>
              <a:rPr lang="it-IT" sz="2400" dirty="0"/>
              <a:t> </a:t>
            </a:r>
            <a:r>
              <a:rPr lang="it-IT" sz="2400" dirty="0" err="1"/>
              <a:t>départements</a:t>
            </a:r>
            <a:r>
              <a:rPr lang="it-IT" sz="2400" dirty="0"/>
              <a:t>, </a:t>
            </a:r>
            <a:r>
              <a:rPr lang="it-IT" sz="2400" dirty="0" err="1"/>
              <a:t>institue</a:t>
            </a:r>
            <a:r>
              <a:rPr lang="it-IT" sz="2400" dirty="0"/>
              <a:t> le </a:t>
            </a:r>
            <a:r>
              <a:rPr lang="it-IT" sz="2400" dirty="0" err="1"/>
              <a:t>corps</a:t>
            </a:r>
            <a:r>
              <a:rPr lang="it-IT" sz="2400" dirty="0"/>
              <a:t> </a:t>
            </a:r>
            <a:r>
              <a:rPr lang="it-IT" sz="2400" dirty="0" err="1"/>
              <a:t>préfectoral</a:t>
            </a:r>
            <a:r>
              <a:rPr lang="it-IT" sz="2400" dirty="0"/>
              <a:t>, la </a:t>
            </a:r>
            <a:r>
              <a:rPr lang="it-IT" sz="2400" dirty="0" err="1"/>
              <a:t>Cour</a:t>
            </a:r>
            <a:r>
              <a:rPr lang="it-IT" sz="2400" dirty="0"/>
              <a:t> de </a:t>
            </a:r>
            <a:r>
              <a:rPr lang="it-IT" sz="2400" dirty="0" err="1"/>
              <a:t>Comptes</a:t>
            </a:r>
            <a:r>
              <a:rPr lang="it-IT" sz="2400" dirty="0"/>
              <a:t> et la </a:t>
            </a:r>
            <a:r>
              <a:rPr lang="it-IT" sz="2400" dirty="0" err="1"/>
              <a:t>Légion</a:t>
            </a:r>
            <a:r>
              <a:rPr lang="it-IT" sz="2400" dirty="0"/>
              <a:t> d’</a:t>
            </a:r>
            <a:r>
              <a:rPr lang="it-IT" sz="2400" dirty="0" err="1"/>
              <a:t>Honneur</a:t>
            </a:r>
            <a:r>
              <a:rPr lang="it-IT" sz="2400" dirty="0"/>
              <a:t>. L’</a:t>
            </a:r>
            <a:r>
              <a:rPr lang="it-IT" sz="2400" dirty="0" err="1"/>
              <a:t>enseignement</a:t>
            </a:r>
            <a:r>
              <a:rPr lang="it-IT" sz="2400" dirty="0"/>
              <a:t> n’est </a:t>
            </a:r>
            <a:r>
              <a:rPr lang="it-IT" sz="2400" dirty="0" err="1"/>
              <a:t>pas</a:t>
            </a:r>
            <a:r>
              <a:rPr lang="it-IT" sz="2400" dirty="0"/>
              <a:t> </a:t>
            </a:r>
            <a:r>
              <a:rPr lang="it-IT" sz="2400" dirty="0" err="1"/>
              <a:t>oublié</a:t>
            </a:r>
            <a:r>
              <a:rPr lang="it-IT" sz="2400" dirty="0"/>
              <a:t> </a:t>
            </a:r>
            <a:r>
              <a:rPr lang="it-IT" sz="2400" dirty="0" err="1"/>
              <a:t>avec</a:t>
            </a:r>
            <a:r>
              <a:rPr lang="it-IT" sz="2400" dirty="0"/>
              <a:t> le </a:t>
            </a:r>
            <a:r>
              <a:rPr lang="it-IT" sz="2400" dirty="0" err="1"/>
              <a:t>lycée</a:t>
            </a:r>
            <a:r>
              <a:rPr lang="it-IT" sz="2400" dirty="0"/>
              <a:t>, l’</a:t>
            </a:r>
            <a:r>
              <a:rPr lang="it-IT" sz="2400" dirty="0" err="1"/>
              <a:t>université</a:t>
            </a:r>
            <a:r>
              <a:rPr lang="it-IT" sz="2400" dirty="0"/>
              <a:t> et le </a:t>
            </a:r>
            <a:r>
              <a:rPr lang="it-IT" sz="2400" dirty="0" err="1"/>
              <a:t>baccalauréat</a:t>
            </a:r>
            <a:r>
              <a:rPr lang="it-IT" sz="2400" dirty="0"/>
              <a:t>. Il donne un </a:t>
            </a:r>
            <a:r>
              <a:rPr lang="it-IT" sz="2400" dirty="0" err="1"/>
              <a:t>cadre</a:t>
            </a:r>
            <a:r>
              <a:rPr lang="it-IT" sz="2400" dirty="0"/>
              <a:t> </a:t>
            </a:r>
            <a:r>
              <a:rPr lang="it-IT" sz="2400" dirty="0" err="1"/>
              <a:t>juridique</a:t>
            </a:r>
            <a:r>
              <a:rPr lang="it-IT" sz="2400" dirty="0"/>
              <a:t> à un </a:t>
            </a:r>
            <a:r>
              <a:rPr lang="it-IT" sz="2400" dirty="0" err="1"/>
              <a:t>pays</a:t>
            </a:r>
            <a:r>
              <a:rPr lang="it-IT" sz="2400" dirty="0"/>
              <a:t> qui en </a:t>
            </a:r>
            <a:r>
              <a:rPr lang="it-IT" sz="2400" dirty="0" err="1"/>
              <a:t>cherchait</a:t>
            </a:r>
            <a:r>
              <a:rPr lang="it-IT" sz="2400" dirty="0"/>
              <a:t> </a:t>
            </a:r>
            <a:r>
              <a:rPr lang="it-IT" sz="2400" dirty="0" err="1"/>
              <a:t>désespérément</a:t>
            </a:r>
            <a:r>
              <a:rPr lang="it-IT" sz="2400" dirty="0"/>
              <a:t> un </a:t>
            </a:r>
            <a:r>
              <a:rPr lang="it-IT" sz="2400" dirty="0" err="1"/>
              <a:t>grâce</a:t>
            </a:r>
            <a:r>
              <a:rPr lang="it-IT" sz="2400" dirty="0"/>
              <a:t> </a:t>
            </a:r>
            <a:r>
              <a:rPr lang="it-IT" sz="2400" dirty="0" err="1"/>
              <a:t>au</a:t>
            </a:r>
            <a:r>
              <a:rPr lang="it-IT" sz="2400" dirty="0"/>
              <a:t> Code </a:t>
            </a:r>
            <a:r>
              <a:rPr lang="it-IT" sz="2400" dirty="0" err="1"/>
              <a:t>Civil</a:t>
            </a:r>
            <a:r>
              <a:rPr lang="it-IT" sz="2400" dirty="0"/>
              <a:t> et </a:t>
            </a:r>
            <a:r>
              <a:rPr lang="it-IT" sz="2400" dirty="0" err="1"/>
              <a:t>au</a:t>
            </a:r>
            <a:r>
              <a:rPr lang="it-IT" sz="2400" dirty="0"/>
              <a:t> Code </a:t>
            </a:r>
            <a:r>
              <a:rPr lang="it-IT" sz="2400" dirty="0" err="1"/>
              <a:t>Pénal</a:t>
            </a:r>
            <a:r>
              <a:rPr lang="it-IT" sz="2400" b="1" dirty="0"/>
              <a:t>. </a:t>
            </a:r>
            <a:r>
              <a:rPr lang="it-IT" sz="2400" b="1" dirty="0" err="1"/>
              <a:t>Chacune</a:t>
            </a:r>
            <a:r>
              <a:rPr lang="it-IT" sz="2400" b="1" dirty="0"/>
              <a:t> de </a:t>
            </a:r>
            <a:r>
              <a:rPr lang="it-IT" sz="2400" b="1" dirty="0" err="1"/>
              <a:t>ces</a:t>
            </a:r>
            <a:r>
              <a:rPr lang="it-IT" sz="2400" b="1" dirty="0"/>
              <a:t> </a:t>
            </a:r>
            <a:r>
              <a:rPr lang="it-IT" sz="2400" b="1" dirty="0" err="1"/>
              <a:t>réalisations</a:t>
            </a:r>
            <a:r>
              <a:rPr lang="it-IT" sz="2400" b="1" dirty="0"/>
              <a:t> fonde </a:t>
            </a:r>
            <a:r>
              <a:rPr lang="it-IT" sz="2400" b="1" dirty="0" err="1"/>
              <a:t>quelque</a:t>
            </a:r>
            <a:r>
              <a:rPr lang="it-IT" sz="2400" b="1" dirty="0"/>
              <a:t> </a:t>
            </a:r>
            <a:r>
              <a:rPr lang="it-IT" sz="2400" b="1" dirty="0" err="1"/>
              <a:t>chose</a:t>
            </a:r>
            <a:r>
              <a:rPr lang="it-IT" sz="2400" b="1" dirty="0"/>
              <a:t> de </a:t>
            </a:r>
            <a:r>
              <a:rPr lang="it-IT" sz="2400" b="1" dirty="0" err="1"/>
              <a:t>durable</a:t>
            </a:r>
            <a:r>
              <a:rPr lang="it-IT" sz="2400" b="1" dirty="0"/>
              <a:t>, </a:t>
            </a:r>
            <a:r>
              <a:rPr lang="it-IT" sz="2400" b="1" dirty="0" err="1"/>
              <a:t>chacune</a:t>
            </a:r>
            <a:r>
              <a:rPr lang="it-IT" sz="2400" b="1" dirty="0"/>
              <a:t> va </a:t>
            </a:r>
            <a:r>
              <a:rPr lang="it-IT" sz="2400" b="1" dirty="0" err="1"/>
              <a:t>perdurer</a:t>
            </a:r>
            <a:r>
              <a:rPr lang="it-IT" sz="2400" b="1" dirty="0"/>
              <a:t> par-</a:t>
            </a:r>
            <a:r>
              <a:rPr lang="it-IT" sz="2400" b="1" dirty="0" err="1"/>
              <a:t>delà</a:t>
            </a:r>
            <a:r>
              <a:rPr lang="it-IT" sz="2400" b="1" dirty="0"/>
              <a:t> </a:t>
            </a:r>
            <a:r>
              <a:rPr lang="it-IT" sz="2400" b="1" dirty="0" err="1"/>
              <a:t>les</a:t>
            </a:r>
            <a:r>
              <a:rPr lang="it-IT" sz="2400" b="1" dirty="0"/>
              <a:t> </a:t>
            </a:r>
            <a:r>
              <a:rPr lang="it-IT" sz="2400" b="1" dirty="0" err="1"/>
              <a:t>régimes</a:t>
            </a:r>
            <a:r>
              <a:rPr lang="it-IT" sz="2400" b="1" dirty="0"/>
              <a:t> et </a:t>
            </a:r>
            <a:r>
              <a:rPr lang="it-IT" sz="2400" b="1" dirty="0" err="1"/>
              <a:t>les</a:t>
            </a:r>
            <a:r>
              <a:rPr lang="it-IT" sz="2400" b="1" dirty="0"/>
              <a:t> </a:t>
            </a:r>
            <a:r>
              <a:rPr lang="it-IT" sz="2400" b="1" dirty="0" err="1"/>
              <a:t>époques</a:t>
            </a:r>
            <a:r>
              <a:rPr lang="it-IT" sz="2400" b="1" dirty="0"/>
              <a:t>. En cela son </a:t>
            </a:r>
            <a:r>
              <a:rPr lang="it-IT" sz="2400" b="1" dirty="0" err="1"/>
              <a:t>œuvre</a:t>
            </a:r>
            <a:r>
              <a:rPr lang="it-IT" sz="2400" b="1" dirty="0"/>
              <a:t> est immense</a:t>
            </a:r>
            <a:r>
              <a:rPr lang="it-IT" sz="2400" dirty="0" smtClean="0"/>
              <a:t>.</a:t>
            </a:r>
          </a:p>
          <a:p>
            <a:pPr algn="just"/>
            <a:r>
              <a:rPr lang="it-IT" sz="2400" dirty="0" err="1"/>
              <a:t>Gaël</a:t>
            </a:r>
            <a:r>
              <a:rPr lang="it-IT" sz="2400" dirty="0"/>
              <a:t> </a:t>
            </a:r>
            <a:r>
              <a:rPr lang="it-IT" sz="2400" dirty="0" err="1" smtClean="0"/>
              <a:t>Nofri</a:t>
            </a:r>
            <a:r>
              <a:rPr lang="it-IT" sz="2400" dirty="0" smtClean="0"/>
              <a:t>, </a:t>
            </a:r>
            <a:r>
              <a:rPr lang="it-IT" sz="2400" dirty="0" err="1" smtClean="0"/>
              <a:t>historien</a:t>
            </a:r>
            <a:r>
              <a:rPr lang="it-IT" sz="2400" dirty="0" smtClean="0"/>
              <a:t> </a:t>
            </a:r>
            <a:r>
              <a:rPr lang="it-IT" sz="2400" dirty="0" err="1"/>
              <a:t>https</a:t>
            </a:r>
            <a:r>
              <a:rPr lang="it-IT" sz="2400" dirty="0"/>
              <a:t>://</a:t>
            </a:r>
            <a:r>
              <a:rPr lang="it-IT" sz="2400" dirty="0" err="1"/>
              <a:t>www.marianne.net</a:t>
            </a:r>
            <a:r>
              <a:rPr lang="it-IT" sz="2400" dirty="0"/>
              <a:t>/agora/</a:t>
            </a:r>
            <a:r>
              <a:rPr lang="it-IT" sz="2400" dirty="0" err="1"/>
              <a:t>tribunes-libres</a:t>
            </a:r>
            <a:r>
              <a:rPr lang="it-IT" sz="2400" dirty="0"/>
              <a:t>/la-commemoration-du-bicentenaire-de-la-mort-de-napoleon-doit-echapper-a-lhysterisation</a:t>
            </a:r>
          </a:p>
          <a:p>
            <a:pPr algn="just"/>
            <a:endParaRPr lang="fr-CA" sz="2400" dirty="0"/>
          </a:p>
        </p:txBody>
      </p:sp>
    </p:spTree>
    <p:extLst>
      <p:ext uri="{BB962C8B-B14F-4D97-AF65-F5344CB8AC3E}">
        <p14:creationId xmlns:p14="http://schemas.microsoft.com/office/powerpoint/2010/main" val="12580138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Décision du Président de la République</a:t>
            </a:r>
            <a:endParaRPr lang="fr-CA" sz="2800" dirty="0"/>
          </a:p>
        </p:txBody>
      </p:sp>
      <p:sp>
        <p:nvSpPr>
          <p:cNvPr id="3" name="Segnaposto contenuto 2"/>
          <p:cNvSpPr>
            <a:spLocks noGrp="1"/>
          </p:cNvSpPr>
          <p:nvPr>
            <p:ph idx="1"/>
          </p:nvPr>
        </p:nvSpPr>
        <p:spPr/>
        <p:txBody>
          <a:bodyPr>
            <a:normAutofit/>
          </a:bodyPr>
          <a:lstStyle/>
          <a:p>
            <a:endParaRPr lang="it-IT" sz="2400" b="1" dirty="0" smtClean="0"/>
          </a:p>
          <a:p>
            <a:pPr algn="just"/>
            <a:r>
              <a:rPr lang="it-IT" sz="2400" dirty="0" smtClean="0"/>
              <a:t>Emmanuel </a:t>
            </a:r>
            <a:r>
              <a:rPr lang="it-IT" sz="2400" dirty="0" err="1"/>
              <a:t>Macron</a:t>
            </a:r>
            <a:r>
              <a:rPr lang="it-IT" sz="2400" dirty="0"/>
              <a:t> va </a:t>
            </a:r>
            <a:r>
              <a:rPr lang="it-IT" sz="2400" dirty="0" err="1"/>
              <a:t>commémorer</a:t>
            </a:r>
            <a:r>
              <a:rPr lang="it-IT" sz="2400" dirty="0"/>
              <a:t> le </a:t>
            </a:r>
            <a:r>
              <a:rPr lang="it-IT" sz="2400" dirty="0" err="1"/>
              <a:t>bicentenaire</a:t>
            </a:r>
            <a:r>
              <a:rPr lang="it-IT" sz="2400" dirty="0"/>
              <a:t> de la </a:t>
            </a:r>
            <a:r>
              <a:rPr lang="it-IT" sz="2400" dirty="0" err="1"/>
              <a:t>mort</a:t>
            </a:r>
            <a:r>
              <a:rPr lang="it-IT" sz="2400" dirty="0"/>
              <a:t> de </a:t>
            </a:r>
            <a:r>
              <a:rPr lang="it-IT" sz="2400" dirty="0" err="1"/>
              <a:t>Napoléon</a:t>
            </a:r>
            <a:endParaRPr lang="it-IT" sz="2400" dirty="0"/>
          </a:p>
          <a:p>
            <a:pPr algn="just"/>
            <a:r>
              <a:rPr lang="it-IT" sz="2400" dirty="0"/>
              <a:t>Gabriel </a:t>
            </a:r>
            <a:r>
              <a:rPr lang="it-IT" sz="2400" dirty="0" err="1"/>
              <a:t>Attal</a:t>
            </a:r>
            <a:r>
              <a:rPr lang="it-IT" sz="2400" dirty="0"/>
              <a:t> a </a:t>
            </a:r>
            <a:r>
              <a:rPr lang="it-IT" sz="2400" dirty="0" err="1"/>
              <a:t>annoncé</a:t>
            </a:r>
            <a:r>
              <a:rPr lang="it-IT" sz="2400" dirty="0"/>
              <a:t> </a:t>
            </a:r>
            <a:r>
              <a:rPr lang="it-IT" sz="2400" dirty="0" err="1"/>
              <a:t>que</a:t>
            </a:r>
            <a:r>
              <a:rPr lang="it-IT" sz="2400" dirty="0"/>
              <a:t> le chef de l'</a:t>
            </a:r>
            <a:r>
              <a:rPr lang="it-IT" sz="2400" dirty="0" err="1"/>
              <a:t>État</a:t>
            </a:r>
            <a:r>
              <a:rPr lang="it-IT" sz="2400" dirty="0"/>
              <a:t> </a:t>
            </a:r>
            <a:r>
              <a:rPr lang="it-IT" sz="2400" dirty="0" err="1"/>
              <a:t>commémorerait</a:t>
            </a:r>
            <a:r>
              <a:rPr lang="it-IT" sz="2400" dirty="0"/>
              <a:t> le 5 mai le </a:t>
            </a:r>
            <a:r>
              <a:rPr lang="it-IT" sz="2400" dirty="0" err="1"/>
              <a:t>bicentenaire</a:t>
            </a:r>
            <a:r>
              <a:rPr lang="it-IT" sz="2400" dirty="0"/>
              <a:t> de la </a:t>
            </a:r>
            <a:r>
              <a:rPr lang="it-IT" sz="2400" dirty="0" err="1"/>
              <a:t>mort</a:t>
            </a:r>
            <a:r>
              <a:rPr lang="it-IT" sz="2400" dirty="0"/>
              <a:t> de </a:t>
            </a:r>
            <a:r>
              <a:rPr lang="it-IT" sz="2400" dirty="0" err="1"/>
              <a:t>Napoléon</a:t>
            </a:r>
            <a:r>
              <a:rPr lang="it-IT" sz="2400" dirty="0"/>
              <a:t>, figure "</a:t>
            </a:r>
            <a:r>
              <a:rPr lang="it-IT" sz="2400" dirty="0" err="1"/>
              <a:t>majeure</a:t>
            </a:r>
            <a:r>
              <a:rPr lang="it-IT" sz="2400" dirty="0"/>
              <a:t>" mais </a:t>
            </a:r>
            <a:r>
              <a:rPr lang="it-IT" sz="2400" dirty="0" err="1"/>
              <a:t>controversée</a:t>
            </a:r>
            <a:r>
              <a:rPr lang="it-IT" sz="2400" dirty="0"/>
              <a:t> de l'histoire de France. </a:t>
            </a:r>
          </a:p>
          <a:p>
            <a:endParaRPr lang="fr-CA" sz="2400" dirty="0"/>
          </a:p>
        </p:txBody>
      </p:sp>
    </p:spTree>
    <p:extLst>
      <p:ext uri="{BB962C8B-B14F-4D97-AF65-F5344CB8AC3E}">
        <p14:creationId xmlns:p14="http://schemas.microsoft.com/office/powerpoint/2010/main" val="4038500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400" dirty="0">
                <a:hlinkClick r:id="rId2"/>
              </a:rPr>
              <a:t>http://tnova.fr/</a:t>
            </a:r>
            <a:r>
              <a:rPr lang="fr-CA" sz="2400" dirty="0"/>
              <a:t/>
            </a:r>
            <a:br>
              <a:rPr lang="fr-CA" sz="2400" dirty="0"/>
            </a:br>
            <a:endParaRPr lang="it-IT" sz="2400" dirty="0"/>
          </a:p>
        </p:txBody>
      </p:sp>
      <p:sp>
        <p:nvSpPr>
          <p:cNvPr id="3" name="Segnaposto contenuto 2"/>
          <p:cNvSpPr>
            <a:spLocks noGrp="1"/>
          </p:cNvSpPr>
          <p:nvPr>
            <p:ph idx="1"/>
          </p:nvPr>
        </p:nvSpPr>
        <p:spPr/>
        <p:txBody>
          <a:bodyPr>
            <a:normAutofit/>
          </a:bodyPr>
          <a:lstStyle/>
          <a:p>
            <a:pPr algn="just"/>
            <a:r>
              <a:rPr lang="fr-FR" sz="2400" dirty="0"/>
              <a:t>Notre thèse principale </a:t>
            </a:r>
            <a:r>
              <a:rPr lang="fr-FR" sz="2400" dirty="0" smtClean="0"/>
              <a:t>est qu’il </a:t>
            </a:r>
            <a:r>
              <a:rPr lang="fr-FR" sz="2400" dirty="0"/>
              <a:t>importe de combiner aussi étroitement que possible démocratie directe et démocratie participative. </a:t>
            </a:r>
            <a:r>
              <a:rPr lang="fr-FR" sz="2400" dirty="0" smtClean="0"/>
              <a:t>C’est pourquoi nous </a:t>
            </a:r>
            <a:r>
              <a:rPr lang="fr-FR" sz="2400" dirty="0"/>
              <a:t>proposons </a:t>
            </a:r>
            <a:r>
              <a:rPr lang="fr-FR" sz="2400" dirty="0" smtClean="0"/>
              <a:t>que le </a:t>
            </a:r>
            <a:r>
              <a:rPr lang="fr-FR" sz="2400" dirty="0"/>
              <a:t>processus référendaire déclenché par la collecte d’un certain nombre de signatures s’accompagne de la </a:t>
            </a:r>
            <a:r>
              <a:rPr lang="fr-FR" sz="2400" b="1" dirty="0"/>
              <a:t>constitution d'une assemblée de </a:t>
            </a:r>
            <a:r>
              <a:rPr lang="fr-FR" sz="2400" b="1" dirty="0" smtClean="0"/>
              <a:t>citoyens tirés </a:t>
            </a:r>
            <a:r>
              <a:rPr lang="fr-FR" sz="2400" b="1" dirty="0"/>
              <a:t>au </a:t>
            </a:r>
            <a:r>
              <a:rPr lang="fr-FR" sz="2400" b="1" dirty="0" smtClean="0"/>
              <a:t>sort </a:t>
            </a:r>
            <a:r>
              <a:rPr lang="fr-FR" sz="2400" dirty="0" smtClean="0"/>
              <a:t>qui</a:t>
            </a:r>
            <a:r>
              <a:rPr lang="fr-FR" sz="2400" dirty="0"/>
              <a:t>, avant le vote, délibèrent </a:t>
            </a:r>
            <a:r>
              <a:rPr lang="fr-FR" sz="2400" dirty="0" smtClean="0"/>
              <a:t>publiquement sur </a:t>
            </a:r>
            <a:r>
              <a:rPr lang="fr-FR" sz="2400" dirty="0"/>
              <a:t>l'impact et les conséquences du scrutin. </a:t>
            </a:r>
            <a:r>
              <a:rPr lang="fr-FR" sz="2400" dirty="0" smtClean="0"/>
              <a:t>P. 41</a:t>
            </a:r>
            <a:r>
              <a:rPr lang="fr-FR" sz="2400" dirty="0"/>
              <a:t>. </a:t>
            </a:r>
            <a:endParaRPr lang="it-IT" sz="2400" dirty="0"/>
          </a:p>
        </p:txBody>
      </p:sp>
    </p:spTree>
    <p:extLst>
      <p:ext uri="{BB962C8B-B14F-4D97-AF65-F5344CB8AC3E}">
        <p14:creationId xmlns:p14="http://schemas.microsoft.com/office/powerpoint/2010/main" val="1390170326"/>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Le code civil et les droits des femmes </a:t>
            </a:r>
            <a:endParaRPr lang="fr-CA" sz="2800" dirty="0"/>
          </a:p>
        </p:txBody>
      </p:sp>
      <p:sp>
        <p:nvSpPr>
          <p:cNvPr id="3" name="Segnaposto contenuto 2"/>
          <p:cNvSpPr>
            <a:spLocks noGrp="1"/>
          </p:cNvSpPr>
          <p:nvPr>
            <p:ph idx="1"/>
          </p:nvPr>
        </p:nvSpPr>
        <p:spPr/>
        <p:txBody>
          <a:bodyPr>
            <a:normAutofit/>
          </a:bodyPr>
          <a:lstStyle/>
          <a:p>
            <a:pPr algn="just"/>
            <a:r>
              <a:rPr lang="it-IT" sz="2400" dirty="0" smtClean="0"/>
              <a:t>- </a:t>
            </a:r>
            <a:r>
              <a:rPr lang="it-IT" sz="2400" dirty="0" err="1" smtClean="0"/>
              <a:t>Élisabeth</a:t>
            </a:r>
            <a:r>
              <a:rPr lang="it-IT" sz="2400" dirty="0" smtClean="0"/>
              <a:t> </a:t>
            </a:r>
            <a:r>
              <a:rPr lang="it-IT" sz="2400" dirty="0" smtClean="0"/>
              <a:t>Moreno, </a:t>
            </a:r>
            <a:r>
              <a:rPr lang="it-IT" sz="2400" dirty="0"/>
              <a:t>ministre en </a:t>
            </a:r>
            <a:r>
              <a:rPr lang="it-IT" sz="2400" dirty="0" err="1"/>
              <a:t>charge</a:t>
            </a:r>
            <a:r>
              <a:rPr lang="it-IT" sz="2400" dirty="0"/>
              <a:t> de l'</a:t>
            </a:r>
            <a:r>
              <a:rPr lang="it-IT" sz="2400" dirty="0" err="1"/>
              <a:t>Égalité</a:t>
            </a:r>
            <a:r>
              <a:rPr lang="it-IT" sz="2400" dirty="0"/>
              <a:t> </a:t>
            </a:r>
            <a:r>
              <a:rPr lang="it-IT" sz="2400" dirty="0" smtClean="0"/>
              <a:t>:</a:t>
            </a:r>
          </a:p>
          <a:p>
            <a:r>
              <a:rPr lang="it-IT" sz="2400" dirty="0"/>
              <a:t>"Il </a:t>
            </a:r>
            <a:r>
              <a:rPr lang="it-IT" sz="2400" dirty="0" err="1"/>
              <a:t>était</a:t>
            </a:r>
            <a:r>
              <a:rPr lang="it-IT" sz="2400" dirty="0"/>
              <a:t> l'un </a:t>
            </a:r>
            <a:r>
              <a:rPr lang="it-IT" sz="2400" dirty="0" err="1"/>
              <a:t>des</a:t>
            </a:r>
            <a:r>
              <a:rPr lang="it-IT" sz="2400" dirty="0"/>
              <a:t> plus </a:t>
            </a:r>
            <a:r>
              <a:rPr lang="it-IT" sz="2400" dirty="0" err="1"/>
              <a:t>grands</a:t>
            </a:r>
            <a:r>
              <a:rPr lang="it-IT" sz="2400" dirty="0"/>
              <a:t> </a:t>
            </a:r>
            <a:r>
              <a:rPr lang="it-IT" sz="2400" dirty="0" err="1" smtClean="0"/>
              <a:t>misogynes</a:t>
            </a:r>
            <a:r>
              <a:rPr lang="it-IT" sz="2400" dirty="0" smtClean="0"/>
              <a:t>”</a:t>
            </a:r>
          </a:p>
          <a:p>
            <a:r>
              <a:rPr lang="it-IT" sz="2400" dirty="0" smtClean="0"/>
              <a:t> - </a:t>
            </a:r>
            <a:r>
              <a:rPr lang="it-IT" sz="2400" dirty="0" err="1" smtClean="0"/>
              <a:t>Mathilde</a:t>
            </a:r>
            <a:r>
              <a:rPr lang="it-IT" sz="2400" dirty="0" smtClean="0"/>
              <a:t> </a:t>
            </a:r>
            <a:r>
              <a:rPr lang="it-IT" sz="2400" dirty="0" err="1" smtClean="0"/>
              <a:t>Larrère</a:t>
            </a:r>
            <a:r>
              <a:rPr lang="it-IT" sz="2400" dirty="0" smtClean="0"/>
              <a:t>, </a:t>
            </a:r>
            <a:r>
              <a:rPr lang="it-IT" sz="2400" dirty="0" err="1" smtClean="0"/>
              <a:t>historienne</a:t>
            </a:r>
            <a:r>
              <a:rPr lang="it-IT" sz="2400" dirty="0" smtClean="0"/>
              <a:t> </a:t>
            </a:r>
            <a:r>
              <a:rPr lang="it-IT" sz="2400" dirty="0" err="1"/>
              <a:t>spécialiste</a:t>
            </a:r>
            <a:r>
              <a:rPr lang="it-IT" sz="2400" dirty="0"/>
              <a:t> </a:t>
            </a:r>
            <a:r>
              <a:rPr lang="it-IT" sz="2400" dirty="0" err="1"/>
              <a:t>du</a:t>
            </a:r>
            <a:r>
              <a:rPr lang="it-IT" sz="2400" dirty="0"/>
              <a:t> </a:t>
            </a:r>
            <a:r>
              <a:rPr lang="it-IT" sz="2400" dirty="0" err="1"/>
              <a:t>XIXème</a:t>
            </a:r>
            <a:r>
              <a:rPr lang="it-IT" sz="2400" dirty="0"/>
              <a:t> </a:t>
            </a:r>
            <a:r>
              <a:rPr lang="it-IT" sz="2400" dirty="0" err="1"/>
              <a:t>siècle</a:t>
            </a:r>
            <a:r>
              <a:rPr lang="it-IT" sz="2400" dirty="0"/>
              <a:t> </a:t>
            </a:r>
            <a:r>
              <a:rPr lang="it-IT" sz="2400" dirty="0" smtClean="0"/>
              <a:t>:</a:t>
            </a:r>
          </a:p>
          <a:p>
            <a:pPr algn="just"/>
            <a:r>
              <a:rPr lang="it-IT" sz="2400" dirty="0" smtClean="0"/>
              <a:t>Il </a:t>
            </a:r>
            <a:r>
              <a:rPr lang="it-IT" sz="2400" dirty="0" err="1"/>
              <a:t>n'y</a:t>
            </a:r>
            <a:r>
              <a:rPr lang="it-IT" sz="2400" dirty="0"/>
              <a:t> a </a:t>
            </a:r>
            <a:r>
              <a:rPr lang="it-IT" sz="2400" dirty="0" err="1"/>
              <a:t>aucun</a:t>
            </a:r>
            <a:r>
              <a:rPr lang="it-IT" sz="2400" dirty="0"/>
              <a:t> chef d’</a:t>
            </a:r>
            <a:r>
              <a:rPr lang="it-IT" sz="2400" dirty="0" err="1"/>
              <a:t>État</a:t>
            </a:r>
            <a:r>
              <a:rPr lang="it-IT" sz="2400" dirty="0"/>
              <a:t> qui </a:t>
            </a:r>
            <a:r>
              <a:rPr lang="it-IT" sz="2400" dirty="0" err="1"/>
              <a:t>ait</a:t>
            </a:r>
            <a:r>
              <a:rPr lang="it-IT" sz="2400" dirty="0"/>
              <a:t> </a:t>
            </a:r>
            <a:r>
              <a:rPr lang="it-IT" sz="2400" dirty="0" err="1"/>
              <a:t>fait</a:t>
            </a:r>
            <a:r>
              <a:rPr lang="it-IT" sz="2400" dirty="0"/>
              <a:t> plus de mal à la cause </a:t>
            </a:r>
            <a:r>
              <a:rPr lang="it-IT" sz="2400" dirty="0" err="1"/>
              <a:t>des</a:t>
            </a:r>
            <a:r>
              <a:rPr lang="it-IT" sz="2400" dirty="0"/>
              <a:t> femmes </a:t>
            </a:r>
            <a:r>
              <a:rPr lang="it-IT" sz="2400" dirty="0" err="1"/>
              <a:t>que</a:t>
            </a:r>
            <a:r>
              <a:rPr lang="it-IT" sz="2400" dirty="0"/>
              <a:t> </a:t>
            </a:r>
            <a:r>
              <a:rPr lang="it-IT" sz="2400" dirty="0" err="1" smtClean="0"/>
              <a:t>Napoléon</a:t>
            </a:r>
            <a:endParaRPr lang="it-IT" sz="2400" dirty="0"/>
          </a:p>
        </p:txBody>
      </p:sp>
    </p:spTree>
    <p:extLst>
      <p:ext uri="{BB962C8B-B14F-4D97-AF65-F5344CB8AC3E}">
        <p14:creationId xmlns:p14="http://schemas.microsoft.com/office/powerpoint/2010/main" val="16139891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code civil et les droits des femmes </a:t>
            </a:r>
            <a:endParaRPr lang="fr-CA" sz="2800" dirty="0"/>
          </a:p>
        </p:txBody>
      </p:sp>
      <p:sp>
        <p:nvSpPr>
          <p:cNvPr id="3" name="Segnaposto contenuto 2"/>
          <p:cNvSpPr>
            <a:spLocks noGrp="1"/>
          </p:cNvSpPr>
          <p:nvPr>
            <p:ph idx="1"/>
          </p:nvPr>
        </p:nvSpPr>
        <p:spPr/>
        <p:txBody>
          <a:bodyPr>
            <a:normAutofit fontScale="92500" lnSpcReduction="10000"/>
          </a:bodyPr>
          <a:lstStyle/>
          <a:p>
            <a:pPr algn="just"/>
            <a:endParaRPr lang="fr-CA" sz="2400" dirty="0" smtClean="0"/>
          </a:p>
          <a:p>
            <a:pPr algn="just"/>
            <a:r>
              <a:rPr lang="it-IT" sz="2400" dirty="0"/>
              <a:t>Elle </a:t>
            </a:r>
            <a:r>
              <a:rPr lang="it-IT" sz="2400" dirty="0" err="1"/>
              <a:t>prend</a:t>
            </a:r>
            <a:r>
              <a:rPr lang="it-IT" sz="2400" dirty="0"/>
              <a:t> pour </a:t>
            </a:r>
            <a:r>
              <a:rPr lang="it-IT" sz="2400" dirty="0" err="1"/>
              <a:t>exemple</a:t>
            </a:r>
            <a:r>
              <a:rPr lang="it-IT" sz="2400" dirty="0"/>
              <a:t> le </a:t>
            </a:r>
            <a:r>
              <a:rPr lang="it-IT" sz="2400" dirty="0" err="1"/>
              <a:t>fameux</a:t>
            </a:r>
            <a:r>
              <a:rPr lang="it-IT" sz="2400" dirty="0"/>
              <a:t> Code </a:t>
            </a:r>
            <a:r>
              <a:rPr lang="it-IT" sz="2400" dirty="0" err="1"/>
              <a:t>Civil</a:t>
            </a:r>
            <a:r>
              <a:rPr lang="it-IT" sz="2400" dirty="0"/>
              <a:t>, </a:t>
            </a:r>
            <a:r>
              <a:rPr lang="it-IT" sz="2400" dirty="0" err="1"/>
              <a:t>institué</a:t>
            </a:r>
            <a:r>
              <a:rPr lang="it-IT" sz="2400" dirty="0"/>
              <a:t> par l'</a:t>
            </a:r>
            <a:r>
              <a:rPr lang="it-IT" sz="2400" dirty="0" err="1"/>
              <a:t>Empereur</a:t>
            </a:r>
            <a:r>
              <a:rPr lang="it-IT" sz="2400" dirty="0"/>
              <a:t>. "Ce texte </a:t>
            </a:r>
            <a:r>
              <a:rPr lang="it-IT" sz="2400" dirty="0" err="1"/>
              <a:t>enterre</a:t>
            </a:r>
            <a:r>
              <a:rPr lang="it-IT" sz="2400" dirty="0"/>
              <a:t> tout ce </a:t>
            </a:r>
            <a:r>
              <a:rPr lang="it-IT" sz="2400" dirty="0" err="1"/>
              <a:t>que</a:t>
            </a:r>
            <a:r>
              <a:rPr lang="it-IT" sz="2400" dirty="0"/>
              <a:t> </a:t>
            </a:r>
            <a:r>
              <a:rPr lang="it-IT" sz="2400" dirty="0" err="1"/>
              <a:t>les</a:t>
            </a:r>
            <a:r>
              <a:rPr lang="it-IT" sz="2400" dirty="0"/>
              <a:t> femmes </a:t>
            </a:r>
            <a:r>
              <a:rPr lang="it-IT" sz="2400" dirty="0" err="1"/>
              <a:t>ont</a:t>
            </a:r>
            <a:r>
              <a:rPr lang="it-IT" sz="2400" dirty="0"/>
              <a:t> </a:t>
            </a:r>
            <a:r>
              <a:rPr lang="it-IT" sz="2400" dirty="0" err="1"/>
              <a:t>pu</a:t>
            </a:r>
            <a:r>
              <a:rPr lang="it-IT" sz="2400" dirty="0"/>
              <a:t> </a:t>
            </a:r>
            <a:r>
              <a:rPr lang="it-IT" sz="2400" dirty="0" err="1"/>
              <a:t>acquérir</a:t>
            </a:r>
            <a:r>
              <a:rPr lang="it-IT" sz="2400" dirty="0"/>
              <a:t> pendant la </a:t>
            </a:r>
            <a:r>
              <a:rPr lang="it-IT" sz="2400" dirty="0" err="1"/>
              <a:t>Révolution</a:t>
            </a:r>
            <a:r>
              <a:rPr lang="it-IT" sz="2400" dirty="0"/>
              <a:t> </a:t>
            </a:r>
            <a:r>
              <a:rPr lang="it-IT" sz="2400" dirty="0" err="1"/>
              <a:t>française</a:t>
            </a:r>
            <a:r>
              <a:rPr lang="it-IT" sz="2400" dirty="0"/>
              <a:t>, </a:t>
            </a:r>
            <a:r>
              <a:rPr lang="it-IT" sz="2400" dirty="0" err="1"/>
              <a:t>explique</a:t>
            </a:r>
            <a:r>
              <a:rPr lang="it-IT" sz="2400" dirty="0"/>
              <a:t>-t-elle. Il </a:t>
            </a:r>
            <a:r>
              <a:rPr lang="it-IT" sz="2400" dirty="0" err="1"/>
              <a:t>met</a:t>
            </a:r>
            <a:r>
              <a:rPr lang="it-IT" sz="2400" dirty="0"/>
              <a:t> la femme </a:t>
            </a:r>
            <a:r>
              <a:rPr lang="it-IT" sz="2400" dirty="0" err="1"/>
              <a:t>sous</a:t>
            </a:r>
            <a:r>
              <a:rPr lang="it-IT" sz="2400" dirty="0"/>
              <a:t> la </a:t>
            </a:r>
            <a:r>
              <a:rPr lang="it-IT" sz="2400" dirty="0" err="1"/>
              <a:t>domination</a:t>
            </a:r>
            <a:r>
              <a:rPr lang="it-IT" sz="2400" dirty="0"/>
              <a:t> </a:t>
            </a:r>
            <a:r>
              <a:rPr lang="it-IT" sz="2400" dirty="0" err="1"/>
              <a:t>du</a:t>
            </a:r>
            <a:r>
              <a:rPr lang="it-IT" sz="2400" dirty="0"/>
              <a:t> mari, elle lui </a:t>
            </a:r>
            <a:r>
              <a:rPr lang="it-IT" sz="2400" dirty="0" err="1"/>
              <a:t>doit</a:t>
            </a:r>
            <a:r>
              <a:rPr lang="it-IT" sz="2400" dirty="0"/>
              <a:t> </a:t>
            </a:r>
            <a:r>
              <a:rPr lang="it-IT" sz="2400" dirty="0" err="1"/>
              <a:t>obéissance</a:t>
            </a:r>
            <a:r>
              <a:rPr lang="it-IT" sz="2400" dirty="0"/>
              <a:t> et le mari lui </a:t>
            </a:r>
            <a:r>
              <a:rPr lang="it-IT" sz="2400" dirty="0" err="1"/>
              <a:t>doit</a:t>
            </a:r>
            <a:r>
              <a:rPr lang="it-IT" sz="2400" dirty="0"/>
              <a:t> </a:t>
            </a:r>
            <a:r>
              <a:rPr lang="it-IT" sz="2400" dirty="0" err="1"/>
              <a:t>protection</a:t>
            </a:r>
            <a:r>
              <a:rPr lang="it-IT" sz="2400" dirty="0"/>
              <a:t>". </a:t>
            </a:r>
          </a:p>
          <a:p>
            <a:pPr algn="just"/>
            <a:r>
              <a:rPr lang="fr-CA" sz="2400" dirty="0" smtClean="0"/>
              <a:t>Aucun </a:t>
            </a:r>
            <a:r>
              <a:rPr lang="fr-CA" sz="2400" dirty="0"/>
              <a:t>droit de travailler sans l'accord de son mari. Aucun droit de disposer de son salaire. Aucun droit de vote. Sous l'autorité de leurs époux, les femmes sont considérées comme des personnes mineures. Les violences intrafamiliales sont permises et les femmes doivent s'adonner à leur "devoir conjugal", ce que les féministes de l'époque appellent "le viol </a:t>
            </a:r>
            <a:r>
              <a:rPr lang="fr-CA" sz="2400" dirty="0" smtClean="0"/>
              <a:t>légal »</a:t>
            </a:r>
            <a:r>
              <a:rPr lang="fr-CA" sz="2400" dirty="0" smtClean="0"/>
              <a:t>. </a:t>
            </a:r>
            <a:r>
              <a:rPr lang="it-IT" sz="2400" dirty="0" err="1"/>
              <a:t>https</a:t>
            </a:r>
            <a:r>
              <a:rPr lang="it-IT" sz="2400" dirty="0"/>
              <a:t>://</a:t>
            </a:r>
            <a:r>
              <a:rPr lang="it-IT" sz="2400" dirty="0" err="1"/>
              <a:t>www.rtl.fr</a:t>
            </a:r>
            <a:r>
              <a:rPr lang="it-IT" sz="2400" dirty="0"/>
              <a:t>/</a:t>
            </a:r>
            <a:r>
              <a:rPr lang="it-IT" sz="2400" dirty="0" err="1"/>
              <a:t>actu</a:t>
            </a:r>
            <a:r>
              <a:rPr lang="it-IT" sz="2400" dirty="0"/>
              <a:t>/</a:t>
            </a:r>
            <a:r>
              <a:rPr lang="it-IT" sz="2400" dirty="0" err="1"/>
              <a:t>debats-societe</a:t>
            </a:r>
            <a:r>
              <a:rPr lang="it-IT" sz="2400" dirty="0"/>
              <a:t>/napoleon-pourquoi-la-celebration-du-bicentenaire-de-sa-mort-fait-polemique-7900007554</a:t>
            </a:r>
            <a:endParaRPr lang="fr-CA" sz="2400" dirty="0"/>
          </a:p>
          <a:p>
            <a:pPr algn="just"/>
            <a:endParaRPr lang="fr-CA" sz="2400" dirty="0"/>
          </a:p>
        </p:txBody>
      </p:sp>
    </p:spTree>
    <p:extLst>
      <p:ext uri="{BB962C8B-B14F-4D97-AF65-F5344CB8AC3E}">
        <p14:creationId xmlns:p14="http://schemas.microsoft.com/office/powerpoint/2010/main" val="10034249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pic>
        <p:nvPicPr>
          <p:cNvPr id="4" name="Segnaposto contenuto 3" descr="459813_1-tt-width-299-height-501-crop-1-bgcolor-ffffff-lazyload-0.jpg"/>
          <p:cNvPicPr>
            <a:picLocks noGrp="1" noChangeAspect="1"/>
          </p:cNvPicPr>
          <p:nvPr>
            <p:ph idx="1"/>
          </p:nvPr>
        </p:nvPicPr>
        <p:blipFill>
          <a:blip r:embed="rId2">
            <a:extLst>
              <a:ext uri="{28A0092B-C50C-407E-A947-70E740481C1C}">
                <a14:useLocalDpi xmlns:a14="http://schemas.microsoft.com/office/drawing/2010/main" val="0"/>
              </a:ext>
            </a:extLst>
          </a:blip>
          <a:srcRect l="-102337" r="-102337"/>
          <a:stretch>
            <a:fillRect/>
          </a:stretch>
        </p:blipFill>
        <p:spPr>
          <a:xfrm>
            <a:off x="0" y="1193800"/>
            <a:ext cx="8229600" cy="4525963"/>
          </a:xfrm>
        </p:spPr>
      </p:pic>
    </p:spTree>
    <p:extLst>
      <p:ext uri="{BB962C8B-B14F-4D97-AF65-F5344CB8AC3E}">
        <p14:creationId xmlns:p14="http://schemas.microsoft.com/office/powerpoint/2010/main" val="40940519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a:t>Le Code </a:t>
            </a:r>
            <a:r>
              <a:rPr lang="it-IT" sz="2800" b="1" dirty="0" err="1"/>
              <a:t>Civil</a:t>
            </a:r>
            <a:r>
              <a:rPr lang="it-IT" sz="2800" b="1" dirty="0"/>
              <a:t> (21 </a:t>
            </a:r>
            <a:r>
              <a:rPr lang="it-IT" sz="2800" b="1" dirty="0" err="1"/>
              <a:t>mars</a:t>
            </a:r>
            <a:r>
              <a:rPr lang="it-IT" sz="2800" b="1" dirty="0"/>
              <a:t> 1804) : </a:t>
            </a:r>
            <a:r>
              <a:rPr lang="it-IT" sz="2800" b="1" dirty="0" err="1"/>
              <a:t>naissance</a:t>
            </a:r>
            <a:r>
              <a:rPr lang="it-IT" sz="2800" b="1" dirty="0"/>
              <a:t>, </a:t>
            </a:r>
            <a:r>
              <a:rPr lang="it-IT" sz="2800" b="1" dirty="0" err="1"/>
              <a:t>principes</a:t>
            </a:r>
            <a:r>
              <a:rPr lang="it-IT" sz="2800" b="1" dirty="0"/>
              <a:t> et </a:t>
            </a:r>
            <a:r>
              <a:rPr lang="it-IT" sz="2800" b="1" dirty="0" err="1"/>
              <a:t>postérité</a:t>
            </a:r>
            <a:r>
              <a:rPr lang="it-IT" sz="2800" b="1" dirty="0"/>
              <a:t/>
            </a:r>
            <a:br>
              <a:rPr lang="it-IT" sz="2800" b="1" dirty="0"/>
            </a:br>
            <a:endParaRPr lang="fr-CA" sz="2800" dirty="0"/>
          </a:p>
        </p:txBody>
      </p:sp>
      <p:sp>
        <p:nvSpPr>
          <p:cNvPr id="3" name="Segnaposto contenuto 2"/>
          <p:cNvSpPr>
            <a:spLocks noGrp="1"/>
          </p:cNvSpPr>
          <p:nvPr>
            <p:ph idx="1"/>
          </p:nvPr>
        </p:nvSpPr>
        <p:spPr/>
        <p:txBody>
          <a:bodyPr>
            <a:normAutofit fontScale="92500"/>
          </a:bodyPr>
          <a:lstStyle/>
          <a:p>
            <a:pPr algn="just"/>
            <a:r>
              <a:rPr lang="it-IT" sz="2400" dirty="0" smtClean="0"/>
              <a:t>Le </a:t>
            </a:r>
            <a:r>
              <a:rPr lang="it-IT" sz="2400" dirty="0"/>
              <a:t>Code </a:t>
            </a:r>
            <a:r>
              <a:rPr lang="it-IT" sz="2400" dirty="0" err="1"/>
              <a:t>civil</a:t>
            </a:r>
            <a:r>
              <a:rPr lang="it-IT" sz="2400" dirty="0"/>
              <a:t> </a:t>
            </a:r>
            <a:r>
              <a:rPr lang="it-IT" sz="2400" dirty="0" err="1"/>
              <a:t>des</a:t>
            </a:r>
            <a:r>
              <a:rPr lang="it-IT" sz="2400" dirty="0"/>
              <a:t> </a:t>
            </a:r>
            <a:r>
              <a:rPr lang="it-IT" sz="2400" dirty="0" err="1"/>
              <a:t>Français</a:t>
            </a:r>
            <a:r>
              <a:rPr lang="it-IT" sz="2400" dirty="0"/>
              <a:t> </a:t>
            </a:r>
            <a:r>
              <a:rPr lang="it-IT" sz="2400" dirty="0" err="1"/>
              <a:t>fut</a:t>
            </a:r>
            <a:r>
              <a:rPr lang="it-IT" sz="2400" dirty="0"/>
              <a:t> </a:t>
            </a:r>
            <a:r>
              <a:rPr lang="it-IT" sz="2400" dirty="0" err="1"/>
              <a:t>promulgué</a:t>
            </a:r>
            <a:r>
              <a:rPr lang="it-IT" sz="2400" dirty="0"/>
              <a:t> le 21 </a:t>
            </a:r>
            <a:r>
              <a:rPr lang="it-IT" sz="2400" dirty="0" err="1"/>
              <a:t>mars</a:t>
            </a:r>
            <a:r>
              <a:rPr lang="it-IT" sz="2400" dirty="0"/>
              <a:t> 1804. </a:t>
            </a:r>
            <a:r>
              <a:rPr lang="it-IT" sz="2400" dirty="0" err="1"/>
              <a:t>Napoléon</a:t>
            </a:r>
            <a:r>
              <a:rPr lang="it-IT" sz="2400" dirty="0"/>
              <a:t> </a:t>
            </a:r>
            <a:r>
              <a:rPr lang="it-IT" sz="2400" dirty="0" err="1"/>
              <a:t>réussit</a:t>
            </a:r>
            <a:r>
              <a:rPr lang="it-IT" sz="2400" dirty="0"/>
              <a:t> là </a:t>
            </a:r>
            <a:r>
              <a:rPr lang="it-IT" sz="2400" dirty="0" err="1"/>
              <a:t>où</a:t>
            </a:r>
            <a:r>
              <a:rPr lang="it-IT" sz="2400" dirty="0"/>
              <a:t> </a:t>
            </a:r>
            <a:r>
              <a:rPr lang="it-IT" sz="2400" dirty="0" err="1"/>
              <a:t>tous</a:t>
            </a:r>
            <a:r>
              <a:rPr lang="it-IT" sz="2400" dirty="0"/>
              <a:t> </a:t>
            </a:r>
            <a:r>
              <a:rPr lang="it-IT" sz="2400" dirty="0" err="1"/>
              <a:t>les</a:t>
            </a:r>
            <a:r>
              <a:rPr lang="it-IT" sz="2400" dirty="0"/>
              <a:t> </a:t>
            </a:r>
            <a:r>
              <a:rPr lang="it-IT" sz="2400" dirty="0" err="1"/>
              <a:t>gouvernements</a:t>
            </a:r>
            <a:r>
              <a:rPr lang="it-IT" sz="2400" dirty="0"/>
              <a:t> </a:t>
            </a:r>
            <a:r>
              <a:rPr lang="it-IT" sz="2400" dirty="0" err="1"/>
              <a:t>avaient</a:t>
            </a:r>
            <a:r>
              <a:rPr lang="it-IT" sz="2400" dirty="0"/>
              <a:t> </a:t>
            </a:r>
            <a:r>
              <a:rPr lang="it-IT" sz="2400" dirty="0" err="1"/>
              <a:t>échoué</a:t>
            </a:r>
            <a:r>
              <a:rPr lang="it-IT" sz="2400" dirty="0"/>
              <a:t> </a:t>
            </a:r>
            <a:r>
              <a:rPr lang="it-IT" sz="2400" dirty="0" err="1" smtClean="0"/>
              <a:t>avant</a:t>
            </a:r>
            <a:r>
              <a:rPr lang="it-IT" sz="2400" dirty="0" smtClean="0"/>
              <a:t> </a:t>
            </a:r>
            <a:r>
              <a:rPr lang="it-IT" sz="2400" dirty="0"/>
              <a:t>lui : l’</a:t>
            </a:r>
            <a:r>
              <a:rPr lang="it-IT" sz="2400" dirty="0" err="1"/>
              <a:t>adoption</a:t>
            </a:r>
            <a:r>
              <a:rPr lang="it-IT" sz="2400" dirty="0"/>
              <a:t> d’un Code </a:t>
            </a:r>
            <a:r>
              <a:rPr lang="it-IT" sz="2400" dirty="0" err="1"/>
              <a:t>des</a:t>
            </a:r>
            <a:r>
              <a:rPr lang="it-IT" sz="2400" dirty="0"/>
              <a:t> </a:t>
            </a:r>
            <a:r>
              <a:rPr lang="it-IT" sz="2400" dirty="0" err="1"/>
              <a:t>lois</a:t>
            </a:r>
            <a:r>
              <a:rPr lang="it-IT" sz="2400" dirty="0"/>
              <a:t> </a:t>
            </a:r>
            <a:r>
              <a:rPr lang="it-IT" sz="2400" dirty="0" err="1"/>
              <a:t>civiles</a:t>
            </a:r>
            <a:r>
              <a:rPr lang="it-IT" sz="2400" dirty="0"/>
              <a:t> </a:t>
            </a:r>
            <a:r>
              <a:rPr lang="it-IT" sz="2400" dirty="0" err="1"/>
              <a:t>bien</a:t>
            </a:r>
            <a:r>
              <a:rPr lang="it-IT" sz="2400" dirty="0"/>
              <a:t> </a:t>
            </a:r>
            <a:r>
              <a:rPr lang="it-IT" sz="2400" dirty="0" err="1"/>
              <a:t>rédigé</a:t>
            </a:r>
            <a:r>
              <a:rPr lang="it-IT" sz="2400" dirty="0"/>
              <a:t>, facile à </a:t>
            </a:r>
            <a:r>
              <a:rPr lang="it-IT" sz="2400" dirty="0" err="1"/>
              <a:t>interpréter</a:t>
            </a:r>
            <a:r>
              <a:rPr lang="it-IT" sz="2400" dirty="0"/>
              <a:t>, </a:t>
            </a:r>
            <a:r>
              <a:rPr lang="it-IT" sz="2400" b="1" dirty="0" err="1"/>
              <a:t>triomphe</a:t>
            </a:r>
            <a:r>
              <a:rPr lang="it-IT" sz="2400" b="1" dirty="0"/>
              <a:t> </a:t>
            </a:r>
            <a:r>
              <a:rPr lang="it-IT" sz="2400" b="1" dirty="0" err="1"/>
              <a:t>du</a:t>
            </a:r>
            <a:r>
              <a:rPr lang="it-IT" sz="2400" b="1" dirty="0"/>
              <a:t> </a:t>
            </a:r>
            <a:r>
              <a:rPr lang="it-IT" sz="2400" b="1" dirty="0" err="1"/>
              <a:t>droit</a:t>
            </a:r>
            <a:r>
              <a:rPr lang="it-IT" sz="2400" b="1" dirty="0"/>
              <a:t> </a:t>
            </a:r>
            <a:r>
              <a:rPr lang="it-IT" sz="2400" b="1" dirty="0" err="1"/>
              <a:t>écrit</a:t>
            </a:r>
            <a:r>
              <a:rPr lang="it-IT" sz="2400" b="1" dirty="0"/>
              <a:t> </a:t>
            </a:r>
            <a:r>
              <a:rPr lang="it-IT" sz="2400" b="1" dirty="0" err="1"/>
              <a:t>sur</a:t>
            </a:r>
            <a:r>
              <a:rPr lang="it-IT" sz="2400" b="1" dirty="0"/>
              <a:t> </a:t>
            </a:r>
            <a:r>
              <a:rPr lang="it-IT" sz="2400" b="1" dirty="0" err="1"/>
              <a:t>les</a:t>
            </a:r>
            <a:r>
              <a:rPr lang="it-IT" sz="2400" b="1" dirty="0"/>
              <a:t> </a:t>
            </a:r>
            <a:r>
              <a:rPr lang="it-IT" sz="2400" b="1" dirty="0" err="1"/>
              <a:t>coutumes</a:t>
            </a:r>
            <a:r>
              <a:rPr lang="it-IT" sz="2400" dirty="0"/>
              <a:t>. Il </a:t>
            </a:r>
            <a:r>
              <a:rPr lang="it-IT" sz="2400" dirty="0" err="1"/>
              <a:t>fut</a:t>
            </a:r>
            <a:r>
              <a:rPr lang="it-IT" sz="2400" dirty="0"/>
              <a:t> le </a:t>
            </a:r>
            <a:r>
              <a:rPr lang="it-IT" sz="2400" dirty="0" err="1"/>
              <a:t>moteur</a:t>
            </a:r>
            <a:r>
              <a:rPr lang="it-IT" sz="2400" dirty="0"/>
              <a:t> de ce </a:t>
            </a:r>
            <a:r>
              <a:rPr lang="it-IT" sz="2400" dirty="0" err="1"/>
              <a:t>grand</a:t>
            </a:r>
            <a:r>
              <a:rPr lang="it-IT" sz="2400" dirty="0"/>
              <a:t> </a:t>
            </a:r>
            <a:r>
              <a:rPr lang="it-IT" sz="2400" dirty="0" err="1"/>
              <a:t>œuvre</a:t>
            </a:r>
            <a:r>
              <a:rPr lang="it-IT" sz="2400" dirty="0"/>
              <a:t> </a:t>
            </a:r>
            <a:r>
              <a:rPr lang="it-IT" sz="2400" dirty="0" err="1"/>
              <a:t>pensé</a:t>
            </a:r>
            <a:r>
              <a:rPr lang="it-IT" sz="2400" dirty="0"/>
              <a:t> et </a:t>
            </a:r>
            <a:r>
              <a:rPr lang="it-IT" sz="2400" dirty="0" err="1"/>
              <a:t>préparé</a:t>
            </a:r>
            <a:r>
              <a:rPr lang="it-IT" sz="2400" dirty="0"/>
              <a:t> par une </a:t>
            </a:r>
            <a:r>
              <a:rPr lang="it-IT" sz="2400" dirty="0" err="1"/>
              <a:t>cohorte</a:t>
            </a:r>
            <a:r>
              <a:rPr lang="it-IT" sz="2400" dirty="0"/>
              <a:t> </a:t>
            </a:r>
            <a:r>
              <a:rPr lang="it-IT" sz="2400" dirty="0" err="1"/>
              <a:t>des</a:t>
            </a:r>
            <a:r>
              <a:rPr lang="it-IT" sz="2400" dirty="0"/>
              <a:t> </a:t>
            </a:r>
            <a:r>
              <a:rPr lang="it-IT" sz="2400" dirty="0" err="1"/>
              <a:t>juristes</a:t>
            </a:r>
            <a:r>
              <a:rPr lang="it-IT" sz="2400" dirty="0"/>
              <a:t> de premier </a:t>
            </a:r>
            <a:r>
              <a:rPr lang="it-IT" sz="2400" dirty="0" err="1"/>
              <a:t>plan</a:t>
            </a:r>
            <a:r>
              <a:rPr lang="it-IT" sz="2400" dirty="0"/>
              <a:t>, </a:t>
            </a:r>
            <a:r>
              <a:rPr lang="it-IT" sz="2400" dirty="0" err="1"/>
              <a:t>auxquels</a:t>
            </a:r>
            <a:r>
              <a:rPr lang="it-IT" sz="2400" dirty="0"/>
              <a:t> il </a:t>
            </a:r>
            <a:r>
              <a:rPr lang="it-IT" sz="2400" dirty="0" err="1"/>
              <a:t>fournit</a:t>
            </a:r>
            <a:r>
              <a:rPr lang="it-IT" sz="2400" dirty="0"/>
              <a:t> </a:t>
            </a:r>
            <a:r>
              <a:rPr lang="it-IT" sz="2400" dirty="0" err="1"/>
              <a:t>les</a:t>
            </a:r>
            <a:r>
              <a:rPr lang="it-IT" sz="2400" dirty="0"/>
              <a:t> </a:t>
            </a:r>
            <a:r>
              <a:rPr lang="it-IT" sz="2400" dirty="0" err="1"/>
              <a:t>moyens</a:t>
            </a:r>
            <a:r>
              <a:rPr lang="it-IT" sz="2400" dirty="0"/>
              <a:t> de </a:t>
            </a:r>
            <a:r>
              <a:rPr lang="it-IT" sz="2400" dirty="0" err="1" smtClean="0"/>
              <a:t>travailler</a:t>
            </a:r>
            <a:r>
              <a:rPr lang="it-IT" sz="2400" dirty="0"/>
              <a:t>, non sans </a:t>
            </a:r>
            <a:r>
              <a:rPr lang="it-IT" sz="2400" dirty="0" err="1"/>
              <a:t>parfois</a:t>
            </a:r>
            <a:r>
              <a:rPr lang="it-IT" sz="2400" dirty="0"/>
              <a:t> intervenir pour </a:t>
            </a:r>
            <a:r>
              <a:rPr lang="it-IT" sz="2400" dirty="0" err="1"/>
              <a:t>trancher</a:t>
            </a:r>
            <a:r>
              <a:rPr lang="it-IT" sz="2400" dirty="0"/>
              <a:t> </a:t>
            </a:r>
            <a:r>
              <a:rPr lang="it-IT" sz="2400" dirty="0" err="1"/>
              <a:t>certaines</a:t>
            </a:r>
            <a:r>
              <a:rPr lang="it-IT" sz="2400" dirty="0"/>
              <a:t> </a:t>
            </a:r>
            <a:r>
              <a:rPr lang="it-IT" sz="2400" dirty="0" err="1"/>
              <a:t>questions</a:t>
            </a:r>
            <a:r>
              <a:rPr lang="it-IT" sz="2400" dirty="0"/>
              <a:t>. L’</a:t>
            </a:r>
            <a:r>
              <a:rPr lang="it-IT" sz="2400" dirty="0" err="1"/>
              <a:t>entreprise</a:t>
            </a:r>
            <a:r>
              <a:rPr lang="it-IT" sz="2400" dirty="0"/>
              <a:t> </a:t>
            </a:r>
            <a:r>
              <a:rPr lang="it-IT" sz="2400" dirty="0" err="1"/>
              <a:t>était</a:t>
            </a:r>
            <a:r>
              <a:rPr lang="it-IT" sz="2400" dirty="0"/>
              <a:t> </a:t>
            </a:r>
            <a:r>
              <a:rPr lang="it-IT" sz="2400" dirty="0" err="1"/>
              <a:t>éminemment</a:t>
            </a:r>
            <a:r>
              <a:rPr lang="it-IT" sz="2400" dirty="0"/>
              <a:t> </a:t>
            </a:r>
            <a:r>
              <a:rPr lang="it-IT" sz="2400" dirty="0" err="1"/>
              <a:t>politique</a:t>
            </a:r>
            <a:r>
              <a:rPr lang="it-IT" sz="2400" dirty="0"/>
              <a:t> : plus </a:t>
            </a:r>
            <a:r>
              <a:rPr lang="it-IT" sz="2400" dirty="0" err="1"/>
              <a:t>qu’une</a:t>
            </a:r>
            <a:r>
              <a:rPr lang="it-IT" sz="2400" dirty="0"/>
              <a:t> </a:t>
            </a:r>
            <a:r>
              <a:rPr lang="it-IT" sz="2400" dirty="0" err="1"/>
              <a:t>conception</a:t>
            </a:r>
            <a:r>
              <a:rPr lang="it-IT" sz="2400" dirty="0"/>
              <a:t> </a:t>
            </a:r>
            <a:r>
              <a:rPr lang="it-IT" sz="2400" dirty="0" err="1"/>
              <a:t>du</a:t>
            </a:r>
            <a:r>
              <a:rPr lang="it-IT" sz="2400" dirty="0"/>
              <a:t> </a:t>
            </a:r>
            <a:r>
              <a:rPr lang="it-IT" sz="2400" dirty="0" err="1"/>
              <a:t>droit</a:t>
            </a:r>
            <a:r>
              <a:rPr lang="it-IT" sz="2400" dirty="0"/>
              <a:t>, elle </a:t>
            </a:r>
            <a:r>
              <a:rPr lang="it-IT" sz="2400" dirty="0" err="1"/>
              <a:t>contenait</a:t>
            </a:r>
            <a:r>
              <a:rPr lang="it-IT" sz="2400" dirty="0"/>
              <a:t> </a:t>
            </a:r>
            <a:r>
              <a:rPr lang="it-IT" sz="2400" b="1" dirty="0"/>
              <a:t>une </a:t>
            </a:r>
            <a:r>
              <a:rPr lang="it-IT" sz="2400" b="1" dirty="0" err="1"/>
              <a:t>vision</a:t>
            </a:r>
            <a:r>
              <a:rPr lang="it-IT" sz="2400" b="1" dirty="0"/>
              <a:t> de la </a:t>
            </a:r>
            <a:r>
              <a:rPr lang="it-IT" sz="2400" b="1" dirty="0" err="1"/>
              <a:t>société</a:t>
            </a:r>
            <a:r>
              <a:rPr lang="it-IT" sz="2400" dirty="0"/>
              <a:t>. On ne se contenta </a:t>
            </a:r>
            <a:r>
              <a:rPr lang="it-IT" sz="2400" dirty="0" err="1"/>
              <a:t>pas</a:t>
            </a:r>
            <a:r>
              <a:rPr lang="it-IT" sz="2400" dirty="0"/>
              <a:t> de </a:t>
            </a:r>
            <a:r>
              <a:rPr lang="it-IT" sz="2400" dirty="0" err="1"/>
              <a:t>compiler</a:t>
            </a:r>
            <a:r>
              <a:rPr lang="it-IT" sz="2400" dirty="0"/>
              <a:t>, mais on </a:t>
            </a:r>
            <a:r>
              <a:rPr lang="it-IT" sz="2400" dirty="0" err="1"/>
              <a:t>construisit</a:t>
            </a:r>
            <a:r>
              <a:rPr lang="it-IT" sz="2400" dirty="0"/>
              <a:t> </a:t>
            </a:r>
            <a:r>
              <a:rPr lang="it-IT" sz="2400" dirty="0" err="1"/>
              <a:t>autour</a:t>
            </a:r>
            <a:r>
              <a:rPr lang="it-IT" sz="2400" dirty="0"/>
              <a:t> de </a:t>
            </a:r>
            <a:r>
              <a:rPr lang="it-IT" sz="2400" dirty="0" err="1"/>
              <a:t>grandes</a:t>
            </a:r>
            <a:r>
              <a:rPr lang="it-IT" sz="2400" dirty="0"/>
              <a:t> </a:t>
            </a:r>
            <a:r>
              <a:rPr lang="it-IT" sz="2400" dirty="0" err="1"/>
              <a:t>options</a:t>
            </a:r>
            <a:r>
              <a:rPr lang="it-IT" sz="2400" dirty="0"/>
              <a:t> </a:t>
            </a:r>
            <a:r>
              <a:rPr lang="it-IT" sz="2400" dirty="0" err="1"/>
              <a:t>idéologiques</a:t>
            </a:r>
            <a:r>
              <a:rPr lang="it-IT" sz="2400" dirty="0"/>
              <a:t>.</a:t>
            </a:r>
            <a:r>
              <a:rPr lang="it-IT" sz="2400" b="1" dirty="0" smtClean="0"/>
              <a:t> </a:t>
            </a:r>
          </a:p>
          <a:p>
            <a:r>
              <a:rPr lang="it-IT" sz="2400" dirty="0" err="1"/>
              <a:t>https</a:t>
            </a:r>
            <a:r>
              <a:rPr lang="it-IT" sz="2400" dirty="0"/>
              <a:t>://</a:t>
            </a:r>
            <a:r>
              <a:rPr lang="it-IT" sz="2400" dirty="0" err="1"/>
              <a:t>www.napoleon.org</a:t>
            </a:r>
            <a:r>
              <a:rPr lang="it-IT" sz="2400" dirty="0"/>
              <a:t>/</a:t>
            </a:r>
            <a:r>
              <a:rPr lang="it-IT" sz="2400" dirty="0" err="1"/>
              <a:t>enseignants</a:t>
            </a:r>
            <a:r>
              <a:rPr lang="it-IT" sz="2400" dirty="0"/>
              <a:t>/</a:t>
            </a:r>
            <a:r>
              <a:rPr lang="it-IT" sz="2400" dirty="0" err="1"/>
              <a:t>documents</a:t>
            </a:r>
            <a:r>
              <a:rPr lang="it-IT" sz="2400" dirty="0"/>
              <a:t>/le-code-civil-21-mars-1804-naissance-principes-et-posterite/</a:t>
            </a:r>
          </a:p>
          <a:p>
            <a:endParaRPr lang="fr-CA" sz="2400" dirty="0"/>
          </a:p>
        </p:txBody>
      </p:sp>
    </p:spTree>
    <p:extLst>
      <p:ext uri="{BB962C8B-B14F-4D97-AF65-F5344CB8AC3E}">
        <p14:creationId xmlns:p14="http://schemas.microsoft.com/office/powerpoint/2010/main" val="31876135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Le Code </a:t>
            </a:r>
            <a:r>
              <a:rPr lang="it-IT" sz="2800" b="1" dirty="0" err="1"/>
              <a:t>Civil</a:t>
            </a:r>
            <a:r>
              <a:rPr lang="it-IT" sz="2800" b="1" dirty="0"/>
              <a:t> (21 </a:t>
            </a:r>
            <a:r>
              <a:rPr lang="it-IT" sz="2800" b="1" dirty="0" err="1"/>
              <a:t>mars</a:t>
            </a:r>
            <a:r>
              <a:rPr lang="it-IT" sz="2800" b="1" dirty="0"/>
              <a:t> 1804) </a:t>
            </a:r>
            <a:endParaRPr lang="fr-CA" sz="2800" dirty="0"/>
          </a:p>
        </p:txBody>
      </p:sp>
      <p:sp>
        <p:nvSpPr>
          <p:cNvPr id="3" name="Segnaposto contenuto 2"/>
          <p:cNvSpPr>
            <a:spLocks noGrp="1"/>
          </p:cNvSpPr>
          <p:nvPr>
            <p:ph idx="1"/>
          </p:nvPr>
        </p:nvSpPr>
        <p:spPr/>
        <p:txBody>
          <a:bodyPr>
            <a:normAutofit fontScale="92500" lnSpcReduction="20000"/>
          </a:bodyPr>
          <a:lstStyle/>
          <a:p>
            <a:r>
              <a:rPr lang="it-IT" sz="2400" dirty="0" err="1"/>
              <a:t>Lancé</a:t>
            </a:r>
            <a:r>
              <a:rPr lang="it-IT" sz="2400" dirty="0"/>
              <a:t> le 12 </a:t>
            </a:r>
            <a:r>
              <a:rPr lang="it-IT" sz="2400" dirty="0" err="1"/>
              <a:t>août</a:t>
            </a:r>
            <a:r>
              <a:rPr lang="it-IT" sz="2400" dirty="0"/>
              <a:t> 1800, le </a:t>
            </a:r>
            <a:r>
              <a:rPr lang="it-IT" sz="2400" dirty="0" err="1"/>
              <a:t>projet</a:t>
            </a:r>
            <a:r>
              <a:rPr lang="it-IT" sz="2400" dirty="0"/>
              <a:t> </a:t>
            </a:r>
            <a:r>
              <a:rPr lang="it-IT" sz="2400" dirty="0" err="1"/>
              <a:t>mit</a:t>
            </a:r>
            <a:r>
              <a:rPr lang="it-IT" sz="2400" dirty="0"/>
              <a:t> </a:t>
            </a:r>
            <a:r>
              <a:rPr lang="it-IT" sz="2400" dirty="0" err="1"/>
              <a:t>près</a:t>
            </a:r>
            <a:r>
              <a:rPr lang="it-IT" sz="2400" dirty="0"/>
              <a:t> de </a:t>
            </a:r>
            <a:r>
              <a:rPr lang="it-IT" sz="2400" dirty="0" err="1"/>
              <a:t>quatre</a:t>
            </a:r>
            <a:r>
              <a:rPr lang="it-IT" sz="2400" dirty="0"/>
              <a:t> </a:t>
            </a:r>
            <a:r>
              <a:rPr lang="it-IT" sz="2400" dirty="0" err="1"/>
              <a:t>ans</a:t>
            </a:r>
            <a:r>
              <a:rPr lang="it-IT" sz="2400" dirty="0"/>
              <a:t> à </a:t>
            </a:r>
            <a:r>
              <a:rPr lang="it-IT" sz="2400" dirty="0" err="1"/>
              <a:t>aboutir</a:t>
            </a:r>
            <a:r>
              <a:rPr lang="it-IT" sz="2400" dirty="0"/>
              <a:t>. Le Code </a:t>
            </a:r>
            <a:r>
              <a:rPr lang="it-IT" sz="2400" dirty="0" err="1"/>
              <a:t>civil</a:t>
            </a:r>
            <a:r>
              <a:rPr lang="it-IT" sz="2400" dirty="0"/>
              <a:t> </a:t>
            </a:r>
            <a:r>
              <a:rPr lang="it-IT" sz="2400" dirty="0" err="1"/>
              <a:t>des</a:t>
            </a:r>
            <a:r>
              <a:rPr lang="it-IT" sz="2400" dirty="0"/>
              <a:t> </a:t>
            </a:r>
            <a:r>
              <a:rPr lang="it-IT" sz="2400" dirty="0" err="1"/>
              <a:t>Français</a:t>
            </a:r>
            <a:r>
              <a:rPr lang="it-IT" sz="2400" dirty="0"/>
              <a:t> </a:t>
            </a:r>
            <a:r>
              <a:rPr lang="it-IT" sz="2400" dirty="0" err="1"/>
              <a:t>fut</a:t>
            </a:r>
            <a:r>
              <a:rPr lang="it-IT" sz="2400" dirty="0"/>
              <a:t> </a:t>
            </a:r>
            <a:r>
              <a:rPr lang="it-IT" sz="2400" dirty="0" err="1"/>
              <a:t>promulgué</a:t>
            </a:r>
            <a:r>
              <a:rPr lang="it-IT" sz="2400" dirty="0"/>
              <a:t> le 21 </a:t>
            </a:r>
            <a:r>
              <a:rPr lang="it-IT" sz="2400" dirty="0" err="1"/>
              <a:t>mars</a:t>
            </a:r>
            <a:r>
              <a:rPr lang="it-IT" sz="2400" dirty="0"/>
              <a:t> 1804. Ce code </a:t>
            </a:r>
            <a:r>
              <a:rPr lang="it-IT" sz="2400" dirty="0" err="1"/>
              <a:t>fut</a:t>
            </a:r>
            <a:r>
              <a:rPr lang="it-IT" sz="2400" dirty="0"/>
              <a:t> le premier d’une longue </a:t>
            </a:r>
            <a:r>
              <a:rPr lang="it-IT" sz="2400" dirty="0" err="1"/>
              <a:t>série</a:t>
            </a:r>
            <a:r>
              <a:rPr lang="it-IT" sz="2400" dirty="0"/>
              <a:t> </a:t>
            </a:r>
            <a:r>
              <a:rPr lang="it-IT" sz="2400" dirty="0" err="1"/>
              <a:t>touchant</a:t>
            </a:r>
            <a:r>
              <a:rPr lang="it-IT" sz="2400" dirty="0"/>
              <a:t> à la fois le </a:t>
            </a:r>
            <a:r>
              <a:rPr lang="it-IT" sz="2400" dirty="0" err="1"/>
              <a:t>droit</a:t>
            </a:r>
            <a:r>
              <a:rPr lang="it-IT" sz="2400" dirty="0"/>
              <a:t> </a:t>
            </a:r>
            <a:r>
              <a:rPr lang="it-IT" sz="2400" dirty="0" err="1"/>
              <a:t>civil</a:t>
            </a:r>
            <a:r>
              <a:rPr lang="it-IT" sz="2400" dirty="0"/>
              <a:t> (</a:t>
            </a:r>
            <a:r>
              <a:rPr lang="it-IT" sz="2400" dirty="0" err="1"/>
              <a:t>droits</a:t>
            </a:r>
            <a:r>
              <a:rPr lang="it-IT" sz="2400" dirty="0"/>
              <a:t> et </a:t>
            </a:r>
            <a:r>
              <a:rPr lang="it-IT" sz="2400" dirty="0" err="1"/>
              <a:t>rapports</a:t>
            </a:r>
            <a:r>
              <a:rPr lang="it-IT" sz="2400" dirty="0"/>
              <a:t> </a:t>
            </a:r>
            <a:r>
              <a:rPr lang="it-IT" sz="2400" dirty="0" err="1"/>
              <a:t>entre</a:t>
            </a:r>
            <a:r>
              <a:rPr lang="it-IT" sz="2400" dirty="0"/>
              <a:t> </a:t>
            </a:r>
            <a:r>
              <a:rPr lang="it-IT" sz="2400" dirty="0" err="1"/>
              <a:t>les</a:t>
            </a:r>
            <a:r>
              <a:rPr lang="it-IT" sz="2400" dirty="0"/>
              <a:t> </a:t>
            </a:r>
            <a:r>
              <a:rPr lang="it-IT" sz="2400" dirty="0" err="1"/>
              <a:t>citoyens</a:t>
            </a:r>
            <a:r>
              <a:rPr lang="it-IT" sz="2400" dirty="0"/>
              <a:t>), le </a:t>
            </a:r>
            <a:r>
              <a:rPr lang="it-IT" sz="2400" dirty="0" err="1"/>
              <a:t>droit</a:t>
            </a:r>
            <a:r>
              <a:rPr lang="it-IT" sz="2400" dirty="0"/>
              <a:t> commercial (pour </a:t>
            </a:r>
            <a:r>
              <a:rPr lang="it-IT" sz="2400" dirty="0" err="1"/>
              <a:t>organiser</a:t>
            </a:r>
            <a:r>
              <a:rPr lang="it-IT" sz="2400" dirty="0"/>
              <a:t> le </a:t>
            </a:r>
            <a:r>
              <a:rPr lang="it-IT" sz="2400" dirty="0" err="1"/>
              <a:t>commerce</a:t>
            </a:r>
            <a:r>
              <a:rPr lang="it-IT" sz="2400" dirty="0"/>
              <a:t>) et le </a:t>
            </a:r>
            <a:r>
              <a:rPr lang="it-IT" sz="2400" dirty="0" err="1"/>
              <a:t>droit</a:t>
            </a:r>
            <a:r>
              <a:rPr lang="it-IT" sz="2400" dirty="0"/>
              <a:t> </a:t>
            </a:r>
            <a:r>
              <a:rPr lang="it-IT" sz="2400" dirty="0" err="1"/>
              <a:t>pénal</a:t>
            </a:r>
            <a:r>
              <a:rPr lang="it-IT" sz="2400" dirty="0"/>
              <a:t> (</a:t>
            </a:r>
            <a:r>
              <a:rPr lang="it-IT" sz="2400" dirty="0" err="1"/>
              <a:t>sanction</a:t>
            </a:r>
            <a:r>
              <a:rPr lang="it-IT" sz="2400" dirty="0"/>
              <a:t> </a:t>
            </a:r>
            <a:r>
              <a:rPr lang="it-IT" sz="2400" dirty="0" err="1"/>
              <a:t>des</a:t>
            </a:r>
            <a:r>
              <a:rPr lang="it-IT" sz="2400" dirty="0"/>
              <a:t> </a:t>
            </a:r>
            <a:r>
              <a:rPr lang="it-IT" sz="2400" dirty="0" err="1"/>
              <a:t>infractions</a:t>
            </a:r>
            <a:r>
              <a:rPr lang="it-IT" sz="2400" dirty="0"/>
              <a:t>).</a:t>
            </a:r>
          </a:p>
          <a:p>
            <a:r>
              <a:rPr lang="it-IT" sz="2400" b="1" dirty="0"/>
              <a:t>LE DROIT ET LA LOI POUR ORGANISER LA SOCIÉTÉ</a:t>
            </a:r>
          </a:p>
          <a:p>
            <a:pPr algn="just"/>
            <a:r>
              <a:rPr lang="it-IT" sz="2400" dirty="0"/>
              <a:t>La </a:t>
            </a:r>
            <a:r>
              <a:rPr lang="it-IT" sz="2400" dirty="0" err="1"/>
              <a:t>règle</a:t>
            </a:r>
            <a:r>
              <a:rPr lang="it-IT" sz="2400" dirty="0"/>
              <a:t> de </a:t>
            </a:r>
            <a:r>
              <a:rPr lang="it-IT" sz="2400" dirty="0" err="1"/>
              <a:t>droit</a:t>
            </a:r>
            <a:r>
              <a:rPr lang="it-IT" sz="2400" dirty="0"/>
              <a:t> </a:t>
            </a:r>
            <a:r>
              <a:rPr lang="it-IT" sz="2400" dirty="0" err="1"/>
              <a:t>fut</a:t>
            </a:r>
            <a:r>
              <a:rPr lang="it-IT" sz="2400" dirty="0"/>
              <a:t> l’</a:t>
            </a:r>
            <a:r>
              <a:rPr lang="it-IT" sz="2400" dirty="0" err="1"/>
              <a:t>outil</a:t>
            </a:r>
            <a:r>
              <a:rPr lang="it-IT" sz="2400" dirty="0"/>
              <a:t> de </a:t>
            </a:r>
            <a:r>
              <a:rPr lang="it-IT" sz="2400" dirty="0" err="1"/>
              <a:t>structuration</a:t>
            </a:r>
            <a:r>
              <a:rPr lang="it-IT" sz="2400" dirty="0"/>
              <a:t> sociale et </a:t>
            </a:r>
            <a:r>
              <a:rPr lang="it-IT" sz="2400" dirty="0" err="1"/>
              <a:t>politique</a:t>
            </a:r>
            <a:r>
              <a:rPr lang="it-IT" sz="2400" dirty="0"/>
              <a:t> par </a:t>
            </a:r>
            <a:r>
              <a:rPr lang="it-IT" sz="2400" dirty="0" err="1"/>
              <a:t>excellence</a:t>
            </a:r>
            <a:r>
              <a:rPr lang="it-IT" sz="2400" dirty="0"/>
              <a:t> </a:t>
            </a:r>
            <a:r>
              <a:rPr lang="it-IT" sz="2400" dirty="0" err="1"/>
              <a:t>du</a:t>
            </a:r>
            <a:r>
              <a:rPr lang="it-IT" sz="2400" dirty="0"/>
              <a:t> </a:t>
            </a:r>
            <a:r>
              <a:rPr lang="it-IT" sz="2400" dirty="0" err="1"/>
              <a:t>Consulat</a:t>
            </a:r>
            <a:r>
              <a:rPr lang="it-IT" sz="2400" dirty="0"/>
              <a:t> et de l’Empire. </a:t>
            </a:r>
            <a:r>
              <a:rPr lang="it-IT" sz="2400" dirty="0" err="1"/>
              <a:t>Sur</a:t>
            </a:r>
            <a:r>
              <a:rPr lang="it-IT" sz="2400" dirty="0"/>
              <a:t> ce </a:t>
            </a:r>
            <a:r>
              <a:rPr lang="it-IT" sz="2400" dirty="0" err="1"/>
              <a:t>plan</a:t>
            </a:r>
            <a:r>
              <a:rPr lang="it-IT" sz="2400" dirty="0"/>
              <a:t>, le </a:t>
            </a:r>
            <a:r>
              <a:rPr lang="it-IT" sz="2400" dirty="0" err="1"/>
              <a:t>régime</a:t>
            </a:r>
            <a:r>
              <a:rPr lang="it-IT" sz="2400" dirty="0"/>
              <a:t> est à </a:t>
            </a:r>
            <a:r>
              <a:rPr lang="it-IT" sz="2400" dirty="0" err="1"/>
              <a:t>créditer</a:t>
            </a:r>
            <a:r>
              <a:rPr lang="it-IT" sz="2400" dirty="0"/>
              <a:t> d’une </a:t>
            </a:r>
            <a:r>
              <a:rPr lang="it-IT" sz="2400" dirty="0" err="1"/>
              <a:t>œuvre</a:t>
            </a:r>
            <a:r>
              <a:rPr lang="it-IT" sz="2400" dirty="0"/>
              <a:t> colossale et </a:t>
            </a:r>
            <a:r>
              <a:rPr lang="it-IT" sz="2400" dirty="0" err="1"/>
              <a:t>pérenne</a:t>
            </a:r>
            <a:r>
              <a:rPr lang="it-IT" sz="2400" dirty="0"/>
              <a:t> : l’</a:t>
            </a:r>
            <a:r>
              <a:rPr lang="it-IT" sz="2400" dirty="0" err="1"/>
              <a:t>unification</a:t>
            </a:r>
            <a:r>
              <a:rPr lang="it-IT" sz="2400" dirty="0"/>
              <a:t> </a:t>
            </a:r>
            <a:r>
              <a:rPr lang="it-IT" sz="2400" dirty="0" err="1"/>
              <a:t>du</a:t>
            </a:r>
            <a:r>
              <a:rPr lang="it-IT" sz="2400" dirty="0"/>
              <a:t> </a:t>
            </a:r>
            <a:r>
              <a:rPr lang="it-IT" sz="2400" dirty="0" err="1"/>
              <a:t>droit</a:t>
            </a:r>
            <a:r>
              <a:rPr lang="it-IT" sz="2400" dirty="0"/>
              <a:t> </a:t>
            </a:r>
            <a:r>
              <a:rPr lang="it-IT" sz="2400" dirty="0" err="1"/>
              <a:t>français</a:t>
            </a:r>
            <a:r>
              <a:rPr lang="it-IT" sz="2400" dirty="0"/>
              <a:t>, </a:t>
            </a:r>
            <a:r>
              <a:rPr lang="it-IT" sz="2400" dirty="0" err="1"/>
              <a:t>avec</a:t>
            </a:r>
            <a:r>
              <a:rPr lang="it-IT" sz="2400" dirty="0"/>
              <a:t>, </a:t>
            </a:r>
            <a:r>
              <a:rPr lang="it-IT" sz="2400" dirty="0" err="1"/>
              <a:t>bien</a:t>
            </a:r>
            <a:r>
              <a:rPr lang="it-IT" sz="2400" dirty="0"/>
              <a:t> </a:t>
            </a:r>
            <a:r>
              <a:rPr lang="it-IT" sz="2400" dirty="0" err="1"/>
              <a:t>sûr</a:t>
            </a:r>
            <a:r>
              <a:rPr lang="it-IT" sz="2400" dirty="0"/>
              <a:t>, le Code </a:t>
            </a:r>
            <a:r>
              <a:rPr lang="it-IT" sz="2400" dirty="0" err="1"/>
              <a:t>Civil</a:t>
            </a:r>
            <a:r>
              <a:rPr lang="it-IT" sz="2400" dirty="0"/>
              <a:t> (1804, </a:t>
            </a:r>
            <a:r>
              <a:rPr lang="it-IT" sz="2400" dirty="0" err="1"/>
              <a:t>rebaptisé</a:t>
            </a:r>
            <a:r>
              <a:rPr lang="it-IT" sz="2400" dirty="0"/>
              <a:t> « Code </a:t>
            </a:r>
            <a:r>
              <a:rPr lang="it-IT" sz="2400" dirty="0" err="1"/>
              <a:t>Napoléon</a:t>
            </a:r>
            <a:r>
              <a:rPr lang="it-IT" sz="2400" dirty="0"/>
              <a:t> » en 1807) mais </a:t>
            </a:r>
            <a:r>
              <a:rPr lang="it-IT" sz="2400" dirty="0" err="1"/>
              <a:t>aussi</a:t>
            </a:r>
            <a:r>
              <a:rPr lang="it-IT" sz="2400" dirty="0"/>
              <a:t> </a:t>
            </a:r>
            <a:r>
              <a:rPr lang="it-IT" sz="2400" dirty="0" err="1"/>
              <a:t>les</a:t>
            </a:r>
            <a:r>
              <a:rPr lang="it-IT" sz="2400" dirty="0"/>
              <a:t> </a:t>
            </a:r>
            <a:r>
              <a:rPr lang="it-IT" sz="2400" dirty="0" err="1"/>
              <a:t>Codes</a:t>
            </a:r>
            <a:r>
              <a:rPr lang="it-IT" sz="2400" dirty="0"/>
              <a:t> de </a:t>
            </a:r>
            <a:r>
              <a:rPr lang="it-IT" sz="2400" dirty="0" err="1"/>
              <a:t>procédure</a:t>
            </a:r>
            <a:r>
              <a:rPr lang="it-IT" sz="2400" dirty="0"/>
              <a:t> civile (1806), de </a:t>
            </a:r>
            <a:r>
              <a:rPr lang="it-IT" sz="2400" dirty="0" err="1"/>
              <a:t>commerce</a:t>
            </a:r>
            <a:r>
              <a:rPr lang="it-IT" sz="2400" dirty="0"/>
              <a:t> (1807), d’</a:t>
            </a:r>
            <a:r>
              <a:rPr lang="it-IT" sz="2400" dirty="0" err="1"/>
              <a:t>instruction</a:t>
            </a:r>
            <a:r>
              <a:rPr lang="it-IT" sz="2400" dirty="0"/>
              <a:t> </a:t>
            </a:r>
            <a:r>
              <a:rPr lang="it-IT" sz="2400" dirty="0" err="1"/>
              <a:t>criminelle</a:t>
            </a:r>
            <a:r>
              <a:rPr lang="it-IT" sz="2400" dirty="0"/>
              <a:t> (1808), </a:t>
            </a:r>
            <a:r>
              <a:rPr lang="it-IT" sz="2400" dirty="0" err="1"/>
              <a:t>pénal</a:t>
            </a:r>
            <a:r>
              <a:rPr lang="it-IT" sz="2400" dirty="0"/>
              <a:t> (1810), sans </a:t>
            </a:r>
            <a:r>
              <a:rPr lang="it-IT" sz="2400" dirty="0" err="1"/>
              <a:t>oublier</a:t>
            </a:r>
            <a:r>
              <a:rPr lang="it-IT" sz="2400" dirty="0"/>
              <a:t> l’</a:t>
            </a:r>
            <a:r>
              <a:rPr lang="it-IT" sz="2400" dirty="0" err="1"/>
              <a:t>ambitieux</a:t>
            </a:r>
            <a:r>
              <a:rPr lang="it-IT" sz="2400" dirty="0"/>
              <a:t> </a:t>
            </a:r>
            <a:r>
              <a:rPr lang="it-IT" sz="2400" dirty="0" err="1"/>
              <a:t>projet</a:t>
            </a:r>
            <a:r>
              <a:rPr lang="it-IT" sz="2400" dirty="0"/>
              <a:t> de Code </a:t>
            </a:r>
            <a:r>
              <a:rPr lang="it-IT" sz="2400" dirty="0" err="1"/>
              <a:t>rural</a:t>
            </a:r>
            <a:r>
              <a:rPr lang="it-IT" sz="2400" dirty="0"/>
              <a:t> qui, </a:t>
            </a:r>
            <a:r>
              <a:rPr lang="it-IT" sz="2400" dirty="0" err="1"/>
              <a:t>bien</a:t>
            </a:r>
            <a:r>
              <a:rPr lang="it-IT" sz="2400" dirty="0"/>
              <a:t> </a:t>
            </a:r>
            <a:r>
              <a:rPr lang="it-IT" sz="2400" dirty="0" err="1"/>
              <a:t>que</a:t>
            </a:r>
            <a:r>
              <a:rPr lang="it-IT" sz="2400" dirty="0"/>
              <a:t> </a:t>
            </a:r>
            <a:r>
              <a:rPr lang="it-IT" sz="2400" dirty="0" err="1"/>
              <a:t>prêt</a:t>
            </a:r>
            <a:r>
              <a:rPr lang="it-IT" sz="2400" dirty="0"/>
              <a:t> à la fin </a:t>
            </a:r>
            <a:r>
              <a:rPr lang="it-IT" sz="2400" dirty="0" err="1"/>
              <a:t>du</a:t>
            </a:r>
            <a:r>
              <a:rPr lang="it-IT" sz="2400" dirty="0"/>
              <a:t> </a:t>
            </a:r>
            <a:r>
              <a:rPr lang="it-IT" sz="2400" dirty="0" err="1"/>
              <a:t>règne</a:t>
            </a:r>
            <a:r>
              <a:rPr lang="it-IT" sz="2400" dirty="0"/>
              <a:t>, ne </a:t>
            </a:r>
            <a:r>
              <a:rPr lang="it-IT" sz="2400" dirty="0" err="1"/>
              <a:t>vit</a:t>
            </a:r>
            <a:r>
              <a:rPr lang="it-IT" sz="2400" dirty="0"/>
              <a:t> </a:t>
            </a:r>
            <a:r>
              <a:rPr lang="it-IT" sz="2400" dirty="0" err="1"/>
              <a:t>pas</a:t>
            </a:r>
            <a:r>
              <a:rPr lang="it-IT" sz="2400" dirty="0"/>
              <a:t> le jour. L’</a:t>
            </a:r>
            <a:r>
              <a:rPr lang="it-IT" sz="2400" dirty="0" err="1"/>
              <a:t>État</a:t>
            </a:r>
            <a:r>
              <a:rPr lang="it-IT" sz="2400" dirty="0"/>
              <a:t> </a:t>
            </a:r>
            <a:r>
              <a:rPr lang="it-IT" sz="2400" dirty="0" err="1"/>
              <a:t>fut</a:t>
            </a:r>
            <a:r>
              <a:rPr lang="it-IT" sz="2400" dirty="0"/>
              <a:t> </a:t>
            </a:r>
            <a:r>
              <a:rPr lang="it-IT" sz="2400" dirty="0" err="1"/>
              <a:t>au</a:t>
            </a:r>
            <a:r>
              <a:rPr lang="it-IT" sz="2400" dirty="0"/>
              <a:t> </a:t>
            </a:r>
            <a:r>
              <a:rPr lang="it-IT" sz="2400" dirty="0" err="1"/>
              <a:t>cœur</a:t>
            </a:r>
            <a:r>
              <a:rPr lang="it-IT" sz="2400" dirty="0"/>
              <a:t> de </a:t>
            </a:r>
            <a:r>
              <a:rPr lang="it-IT" sz="2400" dirty="0" err="1"/>
              <a:t>cette</a:t>
            </a:r>
            <a:r>
              <a:rPr lang="it-IT" sz="2400" dirty="0"/>
              <a:t> </a:t>
            </a:r>
            <a:r>
              <a:rPr lang="it-IT" sz="2400" dirty="0" err="1"/>
              <a:t>entreprise</a:t>
            </a:r>
            <a:r>
              <a:rPr lang="it-IT" sz="2400" dirty="0"/>
              <a:t> </a:t>
            </a:r>
            <a:r>
              <a:rPr lang="it-IT" sz="2400" dirty="0" err="1"/>
              <a:t>adaptée</a:t>
            </a:r>
            <a:r>
              <a:rPr lang="it-IT" sz="2400" dirty="0"/>
              <a:t> </a:t>
            </a:r>
            <a:r>
              <a:rPr lang="it-IT" sz="2400" dirty="0" err="1"/>
              <a:t>aux</a:t>
            </a:r>
            <a:r>
              <a:rPr lang="it-IT" sz="2400" dirty="0"/>
              <a:t> </a:t>
            </a:r>
            <a:r>
              <a:rPr lang="it-IT" sz="2400" dirty="0" err="1"/>
              <a:t>besoins</a:t>
            </a:r>
            <a:r>
              <a:rPr lang="it-IT" sz="2400" dirty="0"/>
              <a:t> </a:t>
            </a:r>
            <a:r>
              <a:rPr lang="it-IT" sz="2400" dirty="0" err="1"/>
              <a:t>du</a:t>
            </a:r>
            <a:r>
              <a:rPr lang="it-IT" sz="2400" dirty="0"/>
              <a:t> </a:t>
            </a:r>
            <a:r>
              <a:rPr lang="it-IT" sz="2400" dirty="0" err="1"/>
              <a:t>temps</a:t>
            </a:r>
            <a:r>
              <a:rPr lang="it-IT" sz="2400" dirty="0"/>
              <a:t>.</a:t>
            </a:r>
          </a:p>
          <a:p>
            <a:endParaRPr lang="fr-CA" sz="2400" dirty="0"/>
          </a:p>
        </p:txBody>
      </p:sp>
    </p:spTree>
    <p:extLst>
      <p:ext uri="{BB962C8B-B14F-4D97-AF65-F5344CB8AC3E}">
        <p14:creationId xmlns:p14="http://schemas.microsoft.com/office/powerpoint/2010/main" val="3274018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Pourquoi</a:t>
            </a:r>
            <a:r>
              <a:rPr lang="it-IT" sz="2800" dirty="0" smtClean="0"/>
              <a:t> « </a:t>
            </a:r>
            <a:r>
              <a:rPr lang="it-IT" sz="2800" dirty="0" err="1" smtClean="0"/>
              <a:t>codifier</a:t>
            </a:r>
            <a:r>
              <a:rPr lang="it-IT" sz="2800" dirty="0" smtClean="0"/>
              <a:t> » ?</a:t>
            </a:r>
            <a:br>
              <a:rPr lang="it-IT" sz="2800" dirty="0" smtClean="0"/>
            </a:b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smtClean="0"/>
              <a:t>La </a:t>
            </a:r>
            <a:r>
              <a:rPr lang="it-IT" sz="2400" dirty="0" err="1"/>
              <a:t>volonté</a:t>
            </a:r>
            <a:r>
              <a:rPr lang="it-IT" sz="2400" dirty="0"/>
              <a:t> de </a:t>
            </a:r>
            <a:r>
              <a:rPr lang="it-IT" sz="2400" dirty="0" err="1"/>
              <a:t>codifier</a:t>
            </a:r>
            <a:r>
              <a:rPr lang="it-IT" sz="2400" dirty="0"/>
              <a:t> s’</a:t>
            </a:r>
            <a:r>
              <a:rPr lang="it-IT" sz="2400" dirty="0" err="1"/>
              <a:t>inscrivait</a:t>
            </a:r>
            <a:r>
              <a:rPr lang="it-IT" sz="2400" dirty="0"/>
              <a:t> </a:t>
            </a:r>
            <a:r>
              <a:rPr lang="it-IT" sz="2400" dirty="0" err="1"/>
              <a:t>parfaitement</a:t>
            </a:r>
            <a:r>
              <a:rPr lang="it-IT" sz="2400" dirty="0"/>
              <a:t> </a:t>
            </a:r>
            <a:r>
              <a:rPr lang="it-IT" sz="2400" dirty="0" err="1"/>
              <a:t>dans</a:t>
            </a:r>
            <a:r>
              <a:rPr lang="it-IT" sz="2400" dirty="0"/>
              <a:t> </a:t>
            </a:r>
            <a:r>
              <a:rPr lang="it-IT" sz="2400" dirty="0" err="1"/>
              <a:t>les</a:t>
            </a:r>
            <a:r>
              <a:rPr lang="it-IT" sz="2400" dirty="0"/>
              <a:t> </a:t>
            </a:r>
            <a:r>
              <a:rPr lang="it-IT" sz="2400" dirty="0" err="1"/>
              <a:t>principes</a:t>
            </a:r>
            <a:r>
              <a:rPr lang="it-IT" sz="2400" dirty="0"/>
              <a:t> -</a:t>
            </a:r>
            <a:r>
              <a:rPr lang="it-IT" sz="2400" dirty="0" err="1"/>
              <a:t>séculaires</a:t>
            </a:r>
            <a:r>
              <a:rPr lang="it-IT" sz="2400" dirty="0"/>
              <a:t> mais </a:t>
            </a:r>
            <a:r>
              <a:rPr lang="it-IT" sz="2400" dirty="0" err="1"/>
              <a:t>théorisés</a:t>
            </a:r>
            <a:r>
              <a:rPr lang="it-IT" sz="2400" dirty="0"/>
              <a:t> </a:t>
            </a:r>
            <a:r>
              <a:rPr lang="it-IT" sz="2400" dirty="0" err="1"/>
              <a:t>avec</a:t>
            </a:r>
            <a:r>
              <a:rPr lang="it-IT" sz="2400" dirty="0"/>
              <a:t> force par la </a:t>
            </a:r>
            <a:r>
              <a:rPr lang="it-IT" sz="2400" dirty="0" err="1"/>
              <a:t>Révolution</a:t>
            </a:r>
            <a:r>
              <a:rPr lang="it-IT" sz="2400" dirty="0"/>
              <a:t>- d’</a:t>
            </a:r>
            <a:r>
              <a:rPr lang="it-IT" sz="2400" dirty="0" err="1"/>
              <a:t>unité</a:t>
            </a:r>
            <a:r>
              <a:rPr lang="it-IT" sz="2400" dirty="0"/>
              <a:t> et d’</a:t>
            </a:r>
            <a:r>
              <a:rPr lang="it-IT" sz="2400" dirty="0" err="1"/>
              <a:t>indivisibilité</a:t>
            </a:r>
            <a:r>
              <a:rPr lang="it-IT" sz="2400" dirty="0"/>
              <a:t> de l’</a:t>
            </a:r>
            <a:r>
              <a:rPr lang="it-IT" sz="2400" dirty="0" err="1"/>
              <a:t>État</a:t>
            </a:r>
            <a:r>
              <a:rPr lang="it-IT" sz="2400" dirty="0"/>
              <a:t> en France, par </a:t>
            </a:r>
            <a:r>
              <a:rPr lang="it-IT" sz="2400" dirty="0" err="1"/>
              <a:t>simplification</a:t>
            </a:r>
            <a:r>
              <a:rPr lang="it-IT" sz="2400" dirty="0"/>
              <a:t> de l’ancien </a:t>
            </a:r>
            <a:r>
              <a:rPr lang="it-IT" sz="2400" dirty="0" err="1"/>
              <a:t>droit</a:t>
            </a:r>
            <a:r>
              <a:rPr lang="it-IT" sz="2400" dirty="0"/>
              <a:t>, qui </a:t>
            </a:r>
            <a:r>
              <a:rPr lang="it-IT" sz="2400" dirty="0" err="1"/>
              <a:t>avait</a:t>
            </a:r>
            <a:r>
              <a:rPr lang="it-IT" sz="2400" dirty="0"/>
              <a:t> </a:t>
            </a:r>
            <a:r>
              <a:rPr lang="it-IT" sz="2400" dirty="0" err="1"/>
              <a:t>fait</a:t>
            </a:r>
            <a:r>
              <a:rPr lang="it-IT" sz="2400" dirty="0"/>
              <a:t> dire à Voltaire </a:t>
            </a:r>
            <a:r>
              <a:rPr lang="it-IT" sz="2400" dirty="0" err="1"/>
              <a:t>que</a:t>
            </a:r>
            <a:r>
              <a:rPr lang="it-IT" sz="2400" dirty="0"/>
              <a:t> </a:t>
            </a:r>
            <a:r>
              <a:rPr lang="it-IT" sz="2400" dirty="0" err="1"/>
              <a:t>lorsqu’on</a:t>
            </a:r>
            <a:r>
              <a:rPr lang="it-IT" sz="2400" dirty="0"/>
              <a:t> </a:t>
            </a:r>
            <a:r>
              <a:rPr lang="it-IT" sz="2400" dirty="0" err="1"/>
              <a:t>voyageait</a:t>
            </a:r>
            <a:r>
              <a:rPr lang="it-IT" sz="2400" dirty="0"/>
              <a:t>, on </a:t>
            </a:r>
            <a:r>
              <a:rPr lang="it-IT" sz="2400" dirty="0" err="1"/>
              <a:t>changeait</a:t>
            </a:r>
            <a:r>
              <a:rPr lang="it-IT" sz="2400" dirty="0"/>
              <a:t> </a:t>
            </a:r>
            <a:r>
              <a:rPr lang="it-IT" sz="2400" dirty="0" err="1"/>
              <a:t>aussi</a:t>
            </a:r>
            <a:r>
              <a:rPr lang="it-IT" sz="2400" dirty="0"/>
              <a:t> </a:t>
            </a:r>
            <a:r>
              <a:rPr lang="it-IT" sz="2400" dirty="0" err="1"/>
              <a:t>souvent</a:t>
            </a:r>
            <a:r>
              <a:rPr lang="it-IT" sz="2400" dirty="0"/>
              <a:t> de </a:t>
            </a:r>
            <a:r>
              <a:rPr lang="it-IT" sz="2400" dirty="0" err="1"/>
              <a:t>lois</a:t>
            </a:r>
            <a:r>
              <a:rPr lang="it-IT" sz="2400" dirty="0"/>
              <a:t> </a:t>
            </a:r>
            <a:r>
              <a:rPr lang="it-IT" sz="2400" dirty="0" err="1"/>
              <a:t>que</a:t>
            </a:r>
            <a:r>
              <a:rPr lang="it-IT" sz="2400" dirty="0"/>
              <a:t> de </a:t>
            </a:r>
            <a:r>
              <a:rPr lang="it-IT" sz="2400" dirty="0" err="1"/>
              <a:t>chevaux</a:t>
            </a:r>
            <a:r>
              <a:rPr lang="it-IT" sz="2400" dirty="0"/>
              <a:t> de poste.</a:t>
            </a:r>
          </a:p>
          <a:p>
            <a:pPr algn="just"/>
            <a:r>
              <a:rPr lang="it-IT" sz="2400" dirty="0" err="1"/>
              <a:t>Sur</a:t>
            </a:r>
            <a:r>
              <a:rPr lang="it-IT" sz="2400" dirty="0"/>
              <a:t> le </a:t>
            </a:r>
            <a:r>
              <a:rPr lang="it-IT" sz="2400" dirty="0" err="1"/>
              <a:t>plan</a:t>
            </a:r>
            <a:r>
              <a:rPr lang="it-IT" sz="2400" dirty="0"/>
              <a:t> </a:t>
            </a:r>
            <a:r>
              <a:rPr lang="it-IT" sz="2400" dirty="0" err="1"/>
              <a:t>technique</a:t>
            </a:r>
            <a:r>
              <a:rPr lang="it-IT" sz="2400" dirty="0"/>
              <a:t>, le </a:t>
            </a:r>
            <a:r>
              <a:rPr lang="it-IT" sz="2400" dirty="0" err="1"/>
              <a:t>regroupement</a:t>
            </a:r>
            <a:r>
              <a:rPr lang="it-IT" sz="2400" dirty="0"/>
              <a:t> </a:t>
            </a:r>
            <a:r>
              <a:rPr lang="it-IT" sz="2400" dirty="0" err="1"/>
              <a:t>des</a:t>
            </a:r>
            <a:r>
              <a:rPr lang="it-IT" sz="2400" dirty="0"/>
              <a:t> </a:t>
            </a:r>
            <a:r>
              <a:rPr lang="it-IT" sz="2400" dirty="0" err="1"/>
              <a:t>textes</a:t>
            </a:r>
            <a:r>
              <a:rPr lang="it-IT" sz="2400" dirty="0"/>
              <a:t> en un </a:t>
            </a:r>
            <a:r>
              <a:rPr lang="it-IT" sz="2400" dirty="0" err="1"/>
              <a:t>seul</a:t>
            </a:r>
            <a:r>
              <a:rPr lang="it-IT" sz="2400" dirty="0"/>
              <a:t> </a:t>
            </a:r>
            <a:r>
              <a:rPr lang="it-IT" sz="2400" dirty="0" err="1"/>
              <a:t>livre</a:t>
            </a:r>
            <a:r>
              <a:rPr lang="it-IT" sz="2400" dirty="0"/>
              <a:t> en </a:t>
            </a:r>
            <a:r>
              <a:rPr lang="it-IT" sz="2400" dirty="0" err="1"/>
              <a:t>facilitait</a:t>
            </a:r>
            <a:r>
              <a:rPr lang="it-IT" sz="2400" dirty="0"/>
              <a:t> la </a:t>
            </a:r>
            <a:r>
              <a:rPr lang="it-IT" sz="2400" dirty="0" err="1"/>
              <a:t>connaissance</a:t>
            </a:r>
            <a:r>
              <a:rPr lang="it-IT" sz="2400" dirty="0"/>
              <a:t> et la </a:t>
            </a:r>
            <a:r>
              <a:rPr lang="it-IT" sz="2400" dirty="0" err="1"/>
              <a:t>publicité</a:t>
            </a:r>
            <a:r>
              <a:rPr lang="it-IT" sz="2400" dirty="0"/>
              <a:t>. </a:t>
            </a:r>
            <a:r>
              <a:rPr lang="it-IT" sz="2400" dirty="0" err="1"/>
              <a:t>Sur</a:t>
            </a:r>
            <a:r>
              <a:rPr lang="it-IT" sz="2400" dirty="0"/>
              <a:t> le </a:t>
            </a:r>
            <a:r>
              <a:rPr lang="it-IT" sz="2400" dirty="0" err="1"/>
              <a:t>plan</a:t>
            </a:r>
            <a:r>
              <a:rPr lang="it-IT" sz="2400" dirty="0"/>
              <a:t> de la </a:t>
            </a:r>
            <a:r>
              <a:rPr lang="it-IT" sz="2400" dirty="0" err="1"/>
              <a:t>philosophie</a:t>
            </a:r>
            <a:r>
              <a:rPr lang="it-IT" sz="2400" dirty="0"/>
              <a:t> </a:t>
            </a:r>
            <a:r>
              <a:rPr lang="it-IT" sz="2400" dirty="0" err="1"/>
              <a:t>juridique</a:t>
            </a:r>
            <a:r>
              <a:rPr lang="it-IT" sz="2400" dirty="0"/>
              <a:t>, il </a:t>
            </a:r>
            <a:r>
              <a:rPr lang="it-IT" sz="2400" dirty="0" err="1"/>
              <a:t>consacrait</a:t>
            </a:r>
            <a:r>
              <a:rPr lang="it-IT" sz="2400" dirty="0"/>
              <a:t> le </a:t>
            </a:r>
            <a:r>
              <a:rPr lang="it-IT" sz="2400" dirty="0" err="1"/>
              <a:t>triomphe</a:t>
            </a:r>
            <a:r>
              <a:rPr lang="it-IT" sz="2400" dirty="0"/>
              <a:t> </a:t>
            </a:r>
            <a:r>
              <a:rPr lang="it-IT" sz="2400" dirty="0" err="1"/>
              <a:t>du</a:t>
            </a:r>
            <a:r>
              <a:rPr lang="it-IT" sz="2400" dirty="0"/>
              <a:t> </a:t>
            </a:r>
            <a:r>
              <a:rPr lang="it-IT" sz="2400" dirty="0" err="1"/>
              <a:t>droit</a:t>
            </a:r>
            <a:r>
              <a:rPr lang="it-IT" sz="2400" dirty="0"/>
              <a:t> </a:t>
            </a:r>
            <a:r>
              <a:rPr lang="it-IT" sz="2400" dirty="0" err="1"/>
              <a:t>écrit</a:t>
            </a:r>
            <a:r>
              <a:rPr lang="it-IT" sz="2400" dirty="0"/>
              <a:t> </a:t>
            </a:r>
            <a:r>
              <a:rPr lang="it-IT" sz="2400" dirty="0" err="1"/>
              <a:t>sur</a:t>
            </a:r>
            <a:r>
              <a:rPr lang="it-IT" sz="2400" dirty="0"/>
              <a:t> </a:t>
            </a:r>
            <a:r>
              <a:rPr lang="it-IT" sz="2400" dirty="0" err="1"/>
              <a:t>les</a:t>
            </a:r>
            <a:r>
              <a:rPr lang="it-IT" sz="2400" dirty="0"/>
              <a:t> </a:t>
            </a:r>
            <a:r>
              <a:rPr lang="it-IT" sz="2400" dirty="0" err="1"/>
              <a:t>coutumes</a:t>
            </a:r>
            <a:r>
              <a:rPr lang="it-IT" sz="2400" dirty="0"/>
              <a:t>. Mais c’est </a:t>
            </a:r>
            <a:r>
              <a:rPr lang="it-IT" sz="2400" dirty="0" err="1"/>
              <a:t>sur</a:t>
            </a:r>
            <a:r>
              <a:rPr lang="it-IT" sz="2400" dirty="0"/>
              <a:t> le </a:t>
            </a:r>
            <a:r>
              <a:rPr lang="it-IT" sz="2400" dirty="0" err="1"/>
              <a:t>plan</a:t>
            </a:r>
            <a:r>
              <a:rPr lang="it-IT" sz="2400" dirty="0"/>
              <a:t> </a:t>
            </a:r>
            <a:r>
              <a:rPr lang="it-IT" sz="2400" dirty="0" err="1"/>
              <a:t>politique</a:t>
            </a:r>
            <a:r>
              <a:rPr lang="it-IT" sz="2400" dirty="0"/>
              <a:t> </a:t>
            </a:r>
            <a:r>
              <a:rPr lang="it-IT" sz="2400" dirty="0" err="1"/>
              <a:t>que</a:t>
            </a:r>
            <a:r>
              <a:rPr lang="it-IT" sz="2400" dirty="0"/>
              <a:t> l’</a:t>
            </a:r>
            <a:r>
              <a:rPr lang="it-IT" sz="2400" dirty="0" err="1"/>
              <a:t>entreprise</a:t>
            </a:r>
            <a:r>
              <a:rPr lang="it-IT" sz="2400" dirty="0"/>
              <a:t> </a:t>
            </a:r>
            <a:r>
              <a:rPr lang="it-IT" sz="2400" dirty="0" err="1"/>
              <a:t>prenait</a:t>
            </a:r>
            <a:r>
              <a:rPr lang="it-IT" sz="2400" dirty="0"/>
              <a:t> tout son </a:t>
            </a:r>
            <a:r>
              <a:rPr lang="it-IT" sz="2400" dirty="0" err="1"/>
              <a:t>sens</a:t>
            </a:r>
            <a:r>
              <a:rPr lang="it-IT" sz="2400" dirty="0"/>
              <a:t> : plus </a:t>
            </a:r>
            <a:r>
              <a:rPr lang="it-IT" sz="2400" dirty="0" err="1"/>
              <a:t>qu’une</a:t>
            </a:r>
            <a:r>
              <a:rPr lang="it-IT" sz="2400" dirty="0"/>
              <a:t> </a:t>
            </a:r>
            <a:r>
              <a:rPr lang="it-IT" sz="2400" dirty="0" err="1"/>
              <a:t>conception</a:t>
            </a:r>
            <a:r>
              <a:rPr lang="it-IT" sz="2400" dirty="0"/>
              <a:t> </a:t>
            </a:r>
            <a:r>
              <a:rPr lang="it-IT" sz="2400" dirty="0" err="1"/>
              <a:t>du</a:t>
            </a:r>
            <a:r>
              <a:rPr lang="it-IT" sz="2400" dirty="0"/>
              <a:t> </a:t>
            </a:r>
            <a:r>
              <a:rPr lang="it-IT" sz="2400" dirty="0" err="1"/>
              <a:t>droit</a:t>
            </a:r>
            <a:r>
              <a:rPr lang="it-IT" sz="2400" dirty="0"/>
              <a:t>, il </a:t>
            </a:r>
            <a:r>
              <a:rPr lang="it-IT" sz="2400" dirty="0" err="1"/>
              <a:t>imposait</a:t>
            </a:r>
            <a:r>
              <a:rPr lang="it-IT" sz="2400" dirty="0"/>
              <a:t> une </a:t>
            </a:r>
            <a:r>
              <a:rPr lang="it-IT" sz="2400" dirty="0" err="1"/>
              <a:t>vision</a:t>
            </a:r>
            <a:r>
              <a:rPr lang="it-IT" sz="2400" dirty="0"/>
              <a:t> de la </a:t>
            </a:r>
            <a:r>
              <a:rPr lang="it-IT" sz="2400" dirty="0" err="1"/>
              <a:t>société</a:t>
            </a:r>
            <a:r>
              <a:rPr lang="it-IT" sz="2400" dirty="0"/>
              <a:t>.</a:t>
            </a:r>
          </a:p>
          <a:p>
            <a:endParaRPr lang="fr-CA" sz="2400" dirty="0"/>
          </a:p>
        </p:txBody>
      </p:sp>
    </p:spTree>
    <p:extLst>
      <p:ext uri="{BB962C8B-B14F-4D97-AF65-F5344CB8AC3E}">
        <p14:creationId xmlns:p14="http://schemas.microsoft.com/office/powerpoint/2010/main" val="800805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GRANDS PRINCIPES DU CODE CIVIL</a:t>
            </a:r>
            <a:br>
              <a:rPr lang="it-IT" sz="2800" b="1" dirty="0"/>
            </a:br>
            <a:endParaRPr lang="fr-CA" sz="2800" dirty="0"/>
          </a:p>
        </p:txBody>
      </p:sp>
      <p:sp>
        <p:nvSpPr>
          <p:cNvPr id="3" name="Segnaposto contenuto 2"/>
          <p:cNvSpPr>
            <a:spLocks noGrp="1"/>
          </p:cNvSpPr>
          <p:nvPr>
            <p:ph idx="1"/>
          </p:nvPr>
        </p:nvSpPr>
        <p:spPr/>
        <p:txBody>
          <a:bodyPr>
            <a:normAutofit/>
          </a:bodyPr>
          <a:lstStyle/>
          <a:p>
            <a:r>
              <a:rPr lang="it-IT" sz="2400" dirty="0"/>
              <a:t>1°) </a:t>
            </a:r>
            <a:r>
              <a:rPr lang="it-IT" sz="2400" b="1" dirty="0" err="1"/>
              <a:t>Égalité</a:t>
            </a:r>
            <a:r>
              <a:rPr lang="it-IT" sz="2400" b="1" dirty="0"/>
              <a:t> de </a:t>
            </a:r>
            <a:r>
              <a:rPr lang="it-IT" sz="2400" b="1" dirty="0" err="1"/>
              <a:t>tous</a:t>
            </a:r>
            <a:r>
              <a:rPr lang="it-IT" sz="2400" b="1" dirty="0"/>
              <a:t> </a:t>
            </a:r>
            <a:r>
              <a:rPr lang="it-IT" sz="2400" b="1" dirty="0" err="1"/>
              <a:t>les</a:t>
            </a:r>
            <a:r>
              <a:rPr lang="it-IT" sz="2400" b="1" dirty="0"/>
              <a:t> </a:t>
            </a:r>
            <a:r>
              <a:rPr lang="it-IT" sz="2400" b="1" dirty="0" err="1"/>
              <a:t>citoyens</a:t>
            </a:r>
            <a:r>
              <a:rPr lang="it-IT" sz="2400" b="1" dirty="0"/>
              <a:t> </a:t>
            </a:r>
            <a:r>
              <a:rPr lang="it-IT" sz="2400" b="1" dirty="0" err="1"/>
              <a:t>devant</a:t>
            </a:r>
            <a:r>
              <a:rPr lang="it-IT" sz="2400" b="1" dirty="0"/>
              <a:t> la </a:t>
            </a:r>
            <a:r>
              <a:rPr lang="it-IT" sz="2400" b="1" dirty="0" err="1"/>
              <a:t>loi</a:t>
            </a:r>
            <a:r>
              <a:rPr lang="it-IT" sz="2400" dirty="0" smtClean="0"/>
              <a:t>.</a:t>
            </a:r>
          </a:p>
          <a:p>
            <a:r>
              <a:rPr lang="it-IT" sz="2400" dirty="0"/>
              <a:t>2°) </a:t>
            </a:r>
            <a:r>
              <a:rPr lang="it-IT" sz="2400" b="1" dirty="0"/>
              <a:t>La non-</a:t>
            </a:r>
            <a:r>
              <a:rPr lang="it-IT" sz="2400" b="1" dirty="0" err="1"/>
              <a:t>confessionnalité</a:t>
            </a:r>
            <a:r>
              <a:rPr lang="it-IT" sz="2400" b="1" dirty="0"/>
              <a:t> de l’</a:t>
            </a:r>
            <a:r>
              <a:rPr lang="it-IT" sz="2400" b="1" dirty="0" err="1"/>
              <a:t>État</a:t>
            </a:r>
            <a:r>
              <a:rPr lang="it-IT" sz="2400" b="1" dirty="0"/>
              <a:t>, </a:t>
            </a:r>
            <a:r>
              <a:rPr lang="it-IT" sz="2400" b="1" dirty="0" err="1"/>
              <a:t>point</a:t>
            </a:r>
            <a:r>
              <a:rPr lang="it-IT" sz="2400" b="1" dirty="0"/>
              <a:t> de </a:t>
            </a:r>
            <a:r>
              <a:rPr lang="it-IT" sz="2400" b="1" dirty="0" err="1"/>
              <a:t>départ</a:t>
            </a:r>
            <a:r>
              <a:rPr lang="it-IT" sz="2400" b="1" dirty="0"/>
              <a:t> de la </a:t>
            </a:r>
            <a:r>
              <a:rPr lang="it-IT" sz="2400" b="1" dirty="0" err="1"/>
              <a:t>laïcité</a:t>
            </a:r>
            <a:r>
              <a:rPr lang="it-IT" sz="2400" b="1" dirty="0"/>
              <a:t> </a:t>
            </a:r>
            <a:r>
              <a:rPr lang="it-IT" sz="2400" b="1" dirty="0" err="1"/>
              <a:t>française</a:t>
            </a:r>
            <a:r>
              <a:rPr lang="it-IT" sz="2400" dirty="0"/>
              <a:t>. </a:t>
            </a:r>
            <a:r>
              <a:rPr lang="it-IT" sz="2400" dirty="0" smtClean="0"/>
              <a:t> </a:t>
            </a:r>
          </a:p>
          <a:p>
            <a:r>
              <a:rPr lang="it-IT" sz="2400" dirty="0"/>
              <a:t>3°) </a:t>
            </a:r>
            <a:r>
              <a:rPr lang="it-IT" sz="2400" b="1" dirty="0"/>
              <a:t>L’</a:t>
            </a:r>
            <a:r>
              <a:rPr lang="it-IT" sz="2400" b="1" dirty="0" err="1"/>
              <a:t>organisation</a:t>
            </a:r>
            <a:r>
              <a:rPr lang="it-IT" sz="2400" b="1" dirty="0"/>
              <a:t> de la </a:t>
            </a:r>
            <a:r>
              <a:rPr lang="it-IT" sz="2400" b="1" dirty="0" err="1"/>
              <a:t>famille</a:t>
            </a:r>
            <a:r>
              <a:rPr lang="it-IT" sz="2400" b="1" dirty="0"/>
              <a:t> </a:t>
            </a:r>
            <a:r>
              <a:rPr lang="it-IT" sz="2400" b="1" dirty="0" err="1"/>
              <a:t>était</a:t>
            </a:r>
            <a:r>
              <a:rPr lang="it-IT" sz="2400" b="1" dirty="0"/>
              <a:t> </a:t>
            </a:r>
            <a:r>
              <a:rPr lang="it-IT" sz="2400" b="1" dirty="0" err="1"/>
              <a:t>hiérarchisée</a:t>
            </a:r>
            <a:r>
              <a:rPr lang="it-IT" sz="2400" b="1" dirty="0"/>
              <a:t>, </a:t>
            </a:r>
            <a:r>
              <a:rPr lang="it-IT" sz="2400" b="1" dirty="0" err="1"/>
              <a:t>avec</a:t>
            </a:r>
            <a:r>
              <a:rPr lang="it-IT" sz="2400" b="1" dirty="0"/>
              <a:t> le mari </a:t>
            </a:r>
            <a:r>
              <a:rPr lang="it-IT" sz="2400" b="1" dirty="0" err="1"/>
              <a:t>ou</a:t>
            </a:r>
            <a:r>
              <a:rPr lang="it-IT" sz="2400" b="1" dirty="0"/>
              <a:t> le </a:t>
            </a:r>
            <a:r>
              <a:rPr lang="it-IT" sz="2400" b="1" dirty="0" err="1"/>
              <a:t>père</a:t>
            </a:r>
            <a:r>
              <a:rPr lang="it-IT" sz="2400" b="1" dirty="0"/>
              <a:t> </a:t>
            </a:r>
            <a:r>
              <a:rPr lang="it-IT" sz="2400" b="1" dirty="0" err="1"/>
              <a:t>au</a:t>
            </a:r>
            <a:r>
              <a:rPr lang="it-IT" sz="2400" b="1" dirty="0"/>
              <a:t> </a:t>
            </a:r>
            <a:r>
              <a:rPr lang="it-IT" sz="2400" b="1" dirty="0" err="1"/>
              <a:t>sommet</a:t>
            </a:r>
            <a:r>
              <a:rPr lang="it-IT" sz="2400" dirty="0" smtClean="0"/>
              <a:t>.</a:t>
            </a:r>
          </a:p>
          <a:p>
            <a:r>
              <a:rPr lang="it-IT" sz="2400" dirty="0"/>
              <a:t>4°) </a:t>
            </a:r>
            <a:r>
              <a:rPr lang="it-IT" sz="2400" b="1" dirty="0"/>
              <a:t>Le </a:t>
            </a:r>
            <a:r>
              <a:rPr lang="it-IT" sz="2400" b="1" dirty="0" err="1"/>
              <a:t>droit</a:t>
            </a:r>
            <a:r>
              <a:rPr lang="it-IT" sz="2400" b="1" dirty="0"/>
              <a:t> de </a:t>
            </a:r>
            <a:r>
              <a:rPr lang="it-IT" sz="2400" b="1" dirty="0" err="1"/>
              <a:t>propriété</a:t>
            </a:r>
            <a:r>
              <a:rPr lang="it-IT" sz="2400" b="1" dirty="0"/>
              <a:t> </a:t>
            </a:r>
            <a:r>
              <a:rPr lang="it-IT" sz="2400" b="1" dirty="0" err="1"/>
              <a:t>était</a:t>
            </a:r>
            <a:r>
              <a:rPr lang="it-IT" sz="2400" b="1" dirty="0"/>
              <a:t> </a:t>
            </a:r>
            <a:r>
              <a:rPr lang="it-IT" sz="2400" b="1" dirty="0" err="1"/>
              <a:t>déclaré</a:t>
            </a:r>
            <a:r>
              <a:rPr lang="it-IT" sz="2400" b="1" dirty="0"/>
              <a:t> « </a:t>
            </a:r>
            <a:r>
              <a:rPr lang="it-IT" sz="2400" b="1" dirty="0" err="1"/>
              <a:t>absolu</a:t>
            </a:r>
            <a:r>
              <a:rPr lang="it-IT" sz="2400" b="1" dirty="0"/>
              <a:t> »</a:t>
            </a:r>
            <a:endParaRPr lang="fr-CA" sz="2400" dirty="0"/>
          </a:p>
        </p:txBody>
      </p:sp>
    </p:spTree>
    <p:extLst>
      <p:ext uri="{BB962C8B-B14F-4D97-AF65-F5344CB8AC3E}">
        <p14:creationId xmlns:p14="http://schemas.microsoft.com/office/powerpoint/2010/main" val="3867645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GRANDS PRINCIPES DU CODE CIVIL</a:t>
            </a:r>
            <a:br>
              <a:rPr lang="it-IT" sz="2800" b="1" dirty="0"/>
            </a:b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it-IT" sz="2400" dirty="0" smtClean="0"/>
              <a:t>1</a:t>
            </a:r>
            <a:r>
              <a:rPr lang="it-IT" sz="2400" dirty="0"/>
              <a:t>°) </a:t>
            </a:r>
            <a:r>
              <a:rPr lang="it-IT" sz="2400" b="1" dirty="0" err="1"/>
              <a:t>Égalité</a:t>
            </a:r>
            <a:r>
              <a:rPr lang="it-IT" sz="2400" b="1" dirty="0"/>
              <a:t> de </a:t>
            </a:r>
            <a:r>
              <a:rPr lang="it-IT" sz="2400" b="1" dirty="0" err="1"/>
              <a:t>tous</a:t>
            </a:r>
            <a:r>
              <a:rPr lang="it-IT" sz="2400" b="1" dirty="0"/>
              <a:t> </a:t>
            </a:r>
            <a:r>
              <a:rPr lang="it-IT" sz="2400" b="1" dirty="0" err="1"/>
              <a:t>les</a:t>
            </a:r>
            <a:r>
              <a:rPr lang="it-IT" sz="2400" b="1" dirty="0"/>
              <a:t> </a:t>
            </a:r>
            <a:r>
              <a:rPr lang="it-IT" sz="2400" b="1" dirty="0" err="1"/>
              <a:t>citoyens</a:t>
            </a:r>
            <a:r>
              <a:rPr lang="it-IT" sz="2400" b="1" dirty="0"/>
              <a:t> </a:t>
            </a:r>
            <a:r>
              <a:rPr lang="it-IT" sz="2400" b="1" dirty="0" err="1"/>
              <a:t>devant</a:t>
            </a:r>
            <a:r>
              <a:rPr lang="it-IT" sz="2400" b="1" dirty="0"/>
              <a:t> la </a:t>
            </a:r>
            <a:r>
              <a:rPr lang="it-IT" sz="2400" b="1" dirty="0" err="1"/>
              <a:t>loi</a:t>
            </a:r>
            <a:r>
              <a:rPr lang="it-IT" sz="2400" dirty="0"/>
              <a:t>. Tout </a:t>
            </a:r>
            <a:r>
              <a:rPr lang="it-IT" sz="2400" dirty="0" err="1"/>
              <a:t>Français</a:t>
            </a:r>
            <a:r>
              <a:rPr lang="it-IT" sz="2400" dirty="0"/>
              <a:t> </a:t>
            </a:r>
            <a:r>
              <a:rPr lang="it-IT" sz="2400" dirty="0" err="1"/>
              <a:t>devait</a:t>
            </a:r>
            <a:r>
              <a:rPr lang="it-IT" sz="2400" dirty="0"/>
              <a:t> </a:t>
            </a:r>
            <a:r>
              <a:rPr lang="it-IT" sz="2400" dirty="0" err="1"/>
              <a:t>jouir</a:t>
            </a:r>
            <a:r>
              <a:rPr lang="it-IT" sz="2400" dirty="0"/>
              <a:t> </a:t>
            </a:r>
            <a:r>
              <a:rPr lang="it-IT" sz="2400" dirty="0" err="1"/>
              <a:t>des</a:t>
            </a:r>
            <a:r>
              <a:rPr lang="it-IT" sz="2400" dirty="0"/>
              <a:t> </a:t>
            </a:r>
            <a:r>
              <a:rPr lang="it-IT" sz="2400" dirty="0" err="1"/>
              <a:t>droits</a:t>
            </a:r>
            <a:r>
              <a:rPr lang="it-IT" sz="2400" dirty="0"/>
              <a:t> </a:t>
            </a:r>
            <a:r>
              <a:rPr lang="it-IT" sz="2400" dirty="0" err="1"/>
              <a:t>civils</a:t>
            </a:r>
            <a:r>
              <a:rPr lang="it-IT" sz="2400" dirty="0"/>
              <a:t>, </a:t>
            </a:r>
            <a:r>
              <a:rPr lang="it-IT" sz="2400" dirty="0" err="1"/>
              <a:t>sauf</a:t>
            </a:r>
            <a:r>
              <a:rPr lang="it-IT" sz="2400" dirty="0"/>
              <a:t> à en </a:t>
            </a:r>
            <a:r>
              <a:rPr lang="it-IT" sz="2400" dirty="0" err="1"/>
              <a:t>être</a:t>
            </a:r>
            <a:r>
              <a:rPr lang="it-IT" sz="2400" dirty="0"/>
              <a:t> </a:t>
            </a:r>
            <a:r>
              <a:rPr lang="it-IT" sz="2400" dirty="0" err="1"/>
              <a:t>privé</a:t>
            </a:r>
            <a:r>
              <a:rPr lang="it-IT" sz="2400" dirty="0"/>
              <a:t> pour </a:t>
            </a:r>
            <a:r>
              <a:rPr lang="it-IT" sz="2400" dirty="0" err="1"/>
              <a:t>des</a:t>
            </a:r>
            <a:r>
              <a:rPr lang="it-IT" sz="2400" dirty="0"/>
              <a:t> </a:t>
            </a:r>
            <a:r>
              <a:rPr lang="it-IT" sz="2400" dirty="0" err="1"/>
              <a:t>motifs</a:t>
            </a:r>
            <a:r>
              <a:rPr lang="it-IT" sz="2400" dirty="0"/>
              <a:t> </a:t>
            </a:r>
            <a:r>
              <a:rPr lang="it-IT" sz="2400" dirty="0" err="1"/>
              <a:t>légaux</a:t>
            </a:r>
            <a:r>
              <a:rPr lang="it-IT" sz="2400" dirty="0"/>
              <a:t>. Cela ne </a:t>
            </a:r>
            <a:r>
              <a:rPr lang="it-IT" sz="2400" dirty="0" err="1"/>
              <a:t>signifiait</a:t>
            </a:r>
            <a:r>
              <a:rPr lang="it-IT" sz="2400" dirty="0"/>
              <a:t> </a:t>
            </a:r>
            <a:r>
              <a:rPr lang="it-IT" sz="2400" dirty="0" err="1"/>
              <a:t>pas</a:t>
            </a:r>
            <a:r>
              <a:rPr lang="it-IT" sz="2400" dirty="0"/>
              <a:t> </a:t>
            </a:r>
            <a:r>
              <a:rPr lang="it-IT" sz="2400" dirty="0" err="1"/>
              <a:t>que</a:t>
            </a:r>
            <a:r>
              <a:rPr lang="it-IT" sz="2400" dirty="0"/>
              <a:t> le Code </a:t>
            </a:r>
            <a:r>
              <a:rPr lang="it-IT" sz="2400" dirty="0" err="1"/>
              <a:t>était</a:t>
            </a:r>
            <a:r>
              <a:rPr lang="it-IT" sz="2400" dirty="0"/>
              <a:t> </a:t>
            </a:r>
            <a:r>
              <a:rPr lang="it-IT" sz="2400" dirty="0" err="1"/>
              <a:t>égalitaire</a:t>
            </a:r>
            <a:r>
              <a:rPr lang="it-IT" sz="2400" dirty="0"/>
              <a:t> : </a:t>
            </a:r>
            <a:r>
              <a:rPr lang="it-IT" sz="2400" dirty="0" err="1"/>
              <a:t>les</a:t>
            </a:r>
            <a:r>
              <a:rPr lang="it-IT" sz="2400" dirty="0"/>
              <a:t> </a:t>
            </a:r>
            <a:r>
              <a:rPr lang="it-IT" sz="2400" dirty="0" err="1"/>
              <a:t>codificateurs</a:t>
            </a:r>
            <a:r>
              <a:rPr lang="it-IT" sz="2400" dirty="0"/>
              <a:t> ne </a:t>
            </a:r>
            <a:r>
              <a:rPr lang="it-IT" sz="2400" dirty="0" err="1"/>
              <a:t>prétendaient</a:t>
            </a:r>
            <a:r>
              <a:rPr lang="it-IT" sz="2400" dirty="0"/>
              <a:t> </a:t>
            </a:r>
            <a:r>
              <a:rPr lang="it-IT" sz="2400" dirty="0" err="1"/>
              <a:t>pas</a:t>
            </a:r>
            <a:r>
              <a:rPr lang="it-IT" sz="2400" dirty="0"/>
              <a:t> </a:t>
            </a:r>
            <a:r>
              <a:rPr lang="it-IT" sz="2400" dirty="0" err="1"/>
              <a:t>mettre</a:t>
            </a:r>
            <a:r>
              <a:rPr lang="it-IT" sz="2400" dirty="0"/>
              <a:t> en </a:t>
            </a:r>
            <a:r>
              <a:rPr lang="it-IT" sz="2400" dirty="0" err="1"/>
              <a:t>œuvre</a:t>
            </a:r>
            <a:r>
              <a:rPr lang="it-IT" sz="2400" dirty="0"/>
              <a:t> un </a:t>
            </a:r>
            <a:r>
              <a:rPr lang="it-IT" sz="2400" dirty="0" err="1"/>
              <a:t>dispositif</a:t>
            </a:r>
            <a:r>
              <a:rPr lang="it-IT" sz="2400" dirty="0"/>
              <a:t> </a:t>
            </a:r>
            <a:r>
              <a:rPr lang="it-IT" sz="2400" b="1" dirty="0" err="1"/>
              <a:t>visant</a:t>
            </a:r>
            <a:r>
              <a:rPr lang="it-IT" sz="2400" b="1" dirty="0"/>
              <a:t> à </a:t>
            </a:r>
            <a:r>
              <a:rPr lang="it-IT" sz="2400" b="1" dirty="0" err="1"/>
              <a:t>rectifier</a:t>
            </a:r>
            <a:r>
              <a:rPr lang="it-IT" sz="2400" b="1" dirty="0"/>
              <a:t> </a:t>
            </a:r>
            <a:r>
              <a:rPr lang="it-IT" sz="2400" b="1" dirty="0" err="1"/>
              <a:t>les</a:t>
            </a:r>
            <a:r>
              <a:rPr lang="it-IT" sz="2400" b="1" dirty="0"/>
              <a:t> </a:t>
            </a:r>
            <a:r>
              <a:rPr lang="it-IT" sz="2400" b="1" dirty="0" err="1"/>
              <a:t>inégalités</a:t>
            </a:r>
            <a:r>
              <a:rPr lang="it-IT" sz="2400" dirty="0"/>
              <a:t> </a:t>
            </a:r>
            <a:r>
              <a:rPr lang="it-IT" sz="2400" dirty="0" err="1"/>
              <a:t>créées</a:t>
            </a:r>
            <a:r>
              <a:rPr lang="it-IT" sz="2400" dirty="0"/>
              <a:t> par la marche de la </a:t>
            </a:r>
            <a:r>
              <a:rPr lang="it-IT" sz="2400" dirty="0" err="1"/>
              <a:t>société</a:t>
            </a:r>
            <a:r>
              <a:rPr lang="it-IT" sz="2400" dirty="0"/>
              <a:t>, </a:t>
            </a:r>
            <a:r>
              <a:rPr lang="it-IT" sz="2400" dirty="0" err="1"/>
              <a:t>prolongeant</a:t>
            </a:r>
            <a:r>
              <a:rPr lang="it-IT" sz="2400" dirty="0"/>
              <a:t> </a:t>
            </a:r>
            <a:r>
              <a:rPr lang="it-IT" sz="2400" dirty="0" err="1"/>
              <a:t>ainsi</a:t>
            </a:r>
            <a:r>
              <a:rPr lang="it-IT" sz="2400" dirty="0"/>
              <a:t> l’esprit de la </a:t>
            </a:r>
            <a:r>
              <a:rPr lang="it-IT" sz="2400" dirty="0" err="1"/>
              <a:t>Déclaration</a:t>
            </a:r>
            <a:r>
              <a:rPr lang="it-IT" sz="2400" dirty="0"/>
              <a:t> </a:t>
            </a:r>
            <a:r>
              <a:rPr lang="it-IT" sz="2400" dirty="0" err="1"/>
              <a:t>des</a:t>
            </a:r>
            <a:r>
              <a:rPr lang="it-IT" sz="2400" dirty="0"/>
              <a:t> </a:t>
            </a:r>
            <a:r>
              <a:rPr lang="it-IT" sz="2400" dirty="0" err="1"/>
              <a:t>droits</a:t>
            </a:r>
            <a:r>
              <a:rPr lang="it-IT" sz="2400" dirty="0"/>
              <a:t> de l’</a:t>
            </a:r>
            <a:r>
              <a:rPr lang="it-IT" sz="2400" dirty="0" err="1"/>
              <a:t>Homme</a:t>
            </a:r>
            <a:r>
              <a:rPr lang="it-IT" sz="2400" dirty="0"/>
              <a:t> et </a:t>
            </a:r>
            <a:r>
              <a:rPr lang="it-IT" sz="2400" dirty="0" err="1"/>
              <a:t>du</a:t>
            </a:r>
            <a:r>
              <a:rPr lang="it-IT" sz="2400" dirty="0"/>
              <a:t> </a:t>
            </a:r>
            <a:r>
              <a:rPr lang="it-IT" sz="2400" dirty="0" err="1"/>
              <a:t>Citoyen</a:t>
            </a:r>
            <a:r>
              <a:rPr lang="it-IT" sz="2400" dirty="0"/>
              <a:t>. </a:t>
            </a:r>
            <a:r>
              <a:rPr lang="it-IT" sz="2400" dirty="0" err="1"/>
              <a:t>Égalité</a:t>
            </a:r>
            <a:r>
              <a:rPr lang="it-IT" sz="2400" dirty="0"/>
              <a:t> </a:t>
            </a:r>
            <a:r>
              <a:rPr lang="it-IT" sz="2400" dirty="0" err="1"/>
              <a:t>des</a:t>
            </a:r>
            <a:r>
              <a:rPr lang="it-IT" sz="2400" dirty="0"/>
              <a:t> </a:t>
            </a:r>
            <a:r>
              <a:rPr lang="it-IT" sz="2400" dirty="0" err="1"/>
              <a:t>droits</a:t>
            </a:r>
            <a:r>
              <a:rPr lang="it-IT" sz="2400" dirty="0"/>
              <a:t> n’</a:t>
            </a:r>
            <a:r>
              <a:rPr lang="it-IT" sz="2400" dirty="0" err="1"/>
              <a:t>était</a:t>
            </a:r>
            <a:r>
              <a:rPr lang="it-IT" sz="2400" dirty="0"/>
              <a:t> </a:t>
            </a:r>
            <a:r>
              <a:rPr lang="it-IT" sz="2400" dirty="0" err="1"/>
              <a:t>pas</a:t>
            </a:r>
            <a:r>
              <a:rPr lang="it-IT" sz="2400" dirty="0"/>
              <a:t> </a:t>
            </a:r>
            <a:r>
              <a:rPr lang="it-IT" sz="2400" dirty="0" err="1"/>
              <a:t>égalitarisme</a:t>
            </a:r>
            <a:r>
              <a:rPr lang="it-IT" sz="2400" dirty="0"/>
              <a:t>.</a:t>
            </a:r>
          </a:p>
          <a:p>
            <a:pPr algn="just"/>
            <a:r>
              <a:rPr lang="it-IT" sz="2400" dirty="0"/>
              <a:t>2°) </a:t>
            </a:r>
            <a:r>
              <a:rPr lang="it-IT" sz="2400" b="1" dirty="0"/>
              <a:t>La non-</a:t>
            </a:r>
            <a:r>
              <a:rPr lang="it-IT" sz="2400" b="1" dirty="0" err="1"/>
              <a:t>confessionnalité</a:t>
            </a:r>
            <a:r>
              <a:rPr lang="it-IT" sz="2400" b="1" dirty="0"/>
              <a:t> de l’</a:t>
            </a:r>
            <a:r>
              <a:rPr lang="it-IT" sz="2400" b="1" dirty="0" err="1"/>
              <a:t>État</a:t>
            </a:r>
            <a:r>
              <a:rPr lang="it-IT" sz="2400" b="1" dirty="0"/>
              <a:t>, </a:t>
            </a:r>
            <a:r>
              <a:rPr lang="it-IT" sz="2400" b="1" dirty="0" err="1"/>
              <a:t>point</a:t>
            </a:r>
            <a:r>
              <a:rPr lang="it-IT" sz="2400" b="1" dirty="0"/>
              <a:t> de </a:t>
            </a:r>
            <a:r>
              <a:rPr lang="it-IT" sz="2400" b="1" dirty="0" err="1"/>
              <a:t>départ</a:t>
            </a:r>
            <a:r>
              <a:rPr lang="it-IT" sz="2400" b="1" dirty="0"/>
              <a:t> de la </a:t>
            </a:r>
            <a:r>
              <a:rPr lang="it-IT" sz="2400" b="1" dirty="0" err="1"/>
              <a:t>laïcité</a:t>
            </a:r>
            <a:r>
              <a:rPr lang="it-IT" sz="2400" b="1" dirty="0"/>
              <a:t> </a:t>
            </a:r>
            <a:r>
              <a:rPr lang="it-IT" sz="2400" b="1" dirty="0" err="1"/>
              <a:t>française</a:t>
            </a:r>
            <a:r>
              <a:rPr lang="it-IT" sz="2400" dirty="0"/>
              <a:t>. </a:t>
            </a:r>
            <a:r>
              <a:rPr lang="it-IT" sz="2400" dirty="0" err="1"/>
              <a:t>Les</a:t>
            </a:r>
            <a:r>
              <a:rPr lang="it-IT" sz="2400" dirty="0"/>
              <a:t> </a:t>
            </a:r>
            <a:r>
              <a:rPr lang="it-IT" sz="2400" dirty="0" err="1"/>
              <a:t>actes</a:t>
            </a:r>
            <a:r>
              <a:rPr lang="it-IT" sz="2400" dirty="0"/>
              <a:t> d’</a:t>
            </a:r>
            <a:r>
              <a:rPr lang="it-IT" sz="2400" dirty="0" err="1"/>
              <a:t>état-civil</a:t>
            </a:r>
            <a:r>
              <a:rPr lang="it-IT" sz="2400" dirty="0"/>
              <a:t> </a:t>
            </a:r>
            <a:r>
              <a:rPr lang="it-IT" sz="2400" dirty="0" err="1"/>
              <a:t>étaient</a:t>
            </a:r>
            <a:r>
              <a:rPr lang="it-IT" sz="2400" dirty="0"/>
              <a:t> </a:t>
            </a:r>
            <a:r>
              <a:rPr lang="it-IT" sz="2400" dirty="0" err="1"/>
              <a:t>désormais</a:t>
            </a:r>
            <a:r>
              <a:rPr lang="it-IT" sz="2400" dirty="0"/>
              <a:t> </a:t>
            </a:r>
            <a:r>
              <a:rPr lang="it-IT" sz="2400" dirty="0" err="1"/>
              <a:t>établis</a:t>
            </a:r>
            <a:r>
              <a:rPr lang="it-IT" sz="2400" dirty="0"/>
              <a:t> par </a:t>
            </a:r>
            <a:r>
              <a:rPr lang="it-IT" sz="2400" dirty="0" err="1"/>
              <a:t>des</a:t>
            </a:r>
            <a:r>
              <a:rPr lang="it-IT" sz="2400" dirty="0"/>
              <a:t> agents </a:t>
            </a:r>
            <a:r>
              <a:rPr lang="it-IT" sz="2400" dirty="0" err="1"/>
              <a:t>publics</a:t>
            </a:r>
            <a:r>
              <a:rPr lang="it-IT" sz="2400" dirty="0"/>
              <a:t> et non plus par </a:t>
            </a:r>
            <a:r>
              <a:rPr lang="it-IT" sz="2400" dirty="0" err="1"/>
              <a:t>les</a:t>
            </a:r>
            <a:r>
              <a:rPr lang="it-IT" sz="2400" dirty="0"/>
              <a:t> </a:t>
            </a:r>
            <a:r>
              <a:rPr lang="it-IT" sz="2400" dirty="0" err="1"/>
              <a:t>paroisses</a:t>
            </a:r>
            <a:r>
              <a:rPr lang="it-IT" sz="2400" dirty="0"/>
              <a:t>, </a:t>
            </a:r>
            <a:r>
              <a:rPr lang="it-IT" sz="2400" dirty="0" err="1"/>
              <a:t>faute</a:t>
            </a:r>
            <a:r>
              <a:rPr lang="it-IT" sz="2400" dirty="0"/>
              <a:t> de </a:t>
            </a:r>
            <a:r>
              <a:rPr lang="it-IT" sz="2400" dirty="0" err="1"/>
              <a:t>quoi</a:t>
            </a:r>
            <a:r>
              <a:rPr lang="it-IT" sz="2400" dirty="0"/>
              <a:t> </a:t>
            </a:r>
            <a:r>
              <a:rPr lang="it-IT" sz="2400" dirty="0" err="1"/>
              <a:t>ils</a:t>
            </a:r>
            <a:r>
              <a:rPr lang="it-IT" sz="2400" dirty="0"/>
              <a:t> ne </a:t>
            </a:r>
            <a:r>
              <a:rPr lang="it-IT" sz="2400" dirty="0" err="1"/>
              <a:t>pouvaient</a:t>
            </a:r>
            <a:r>
              <a:rPr lang="it-IT" sz="2400" dirty="0"/>
              <a:t> </a:t>
            </a:r>
            <a:r>
              <a:rPr lang="it-IT" sz="2400" dirty="0" err="1"/>
              <a:t>produire</a:t>
            </a:r>
            <a:r>
              <a:rPr lang="it-IT" sz="2400" dirty="0"/>
              <a:t> d’</a:t>
            </a:r>
            <a:r>
              <a:rPr lang="it-IT" sz="2400" dirty="0" err="1"/>
              <a:t>effets</a:t>
            </a:r>
            <a:r>
              <a:rPr lang="it-IT" sz="2400" dirty="0"/>
              <a:t> </a:t>
            </a:r>
            <a:r>
              <a:rPr lang="it-IT" sz="2400" dirty="0" err="1"/>
              <a:t>juridiques</a:t>
            </a:r>
            <a:r>
              <a:rPr lang="it-IT" sz="2400" dirty="0"/>
              <a:t>. La nécessaire </a:t>
            </a:r>
            <a:r>
              <a:rPr lang="it-IT" sz="2400" dirty="0" err="1"/>
              <a:t>antériorité</a:t>
            </a:r>
            <a:r>
              <a:rPr lang="it-IT" sz="2400" dirty="0"/>
              <a:t> </a:t>
            </a:r>
            <a:r>
              <a:rPr lang="it-IT" sz="2400" dirty="0" err="1"/>
              <a:t>du</a:t>
            </a:r>
            <a:r>
              <a:rPr lang="it-IT" sz="2400" dirty="0"/>
              <a:t> </a:t>
            </a:r>
            <a:r>
              <a:rPr lang="it-IT" sz="2400" dirty="0" err="1"/>
              <a:t>mariage</a:t>
            </a:r>
            <a:r>
              <a:rPr lang="it-IT" sz="2400" dirty="0"/>
              <a:t> </a:t>
            </a:r>
            <a:r>
              <a:rPr lang="it-IT" sz="2400" dirty="0" err="1"/>
              <a:t>civil</a:t>
            </a:r>
            <a:r>
              <a:rPr lang="it-IT" sz="2400" dirty="0"/>
              <a:t> par </a:t>
            </a:r>
            <a:r>
              <a:rPr lang="it-IT" sz="2400" dirty="0" err="1"/>
              <a:t>rapport</a:t>
            </a:r>
            <a:r>
              <a:rPr lang="it-IT" sz="2400" dirty="0"/>
              <a:t> </a:t>
            </a:r>
            <a:r>
              <a:rPr lang="it-IT" sz="2400" dirty="0" err="1"/>
              <a:t>au</a:t>
            </a:r>
            <a:r>
              <a:rPr lang="it-IT" sz="2400" dirty="0"/>
              <a:t> </a:t>
            </a:r>
            <a:r>
              <a:rPr lang="it-IT" sz="2400" dirty="0" err="1"/>
              <a:t>mariage</a:t>
            </a:r>
            <a:r>
              <a:rPr lang="it-IT" sz="2400" dirty="0"/>
              <a:t> </a:t>
            </a:r>
            <a:r>
              <a:rPr lang="it-IT" sz="2400" dirty="0" err="1"/>
              <a:t>religieux</a:t>
            </a:r>
            <a:r>
              <a:rPr lang="it-IT" sz="2400" dirty="0"/>
              <a:t> </a:t>
            </a:r>
            <a:r>
              <a:rPr lang="it-IT" sz="2400" dirty="0" err="1"/>
              <a:t>était</a:t>
            </a:r>
            <a:r>
              <a:rPr lang="it-IT" sz="2400" dirty="0"/>
              <a:t> </a:t>
            </a:r>
            <a:r>
              <a:rPr lang="it-IT" sz="2400" dirty="0" err="1"/>
              <a:t>proclamée</a:t>
            </a:r>
            <a:r>
              <a:rPr lang="it-IT" sz="2400" dirty="0"/>
              <a:t> </a:t>
            </a:r>
            <a:r>
              <a:rPr lang="it-IT" sz="2400" dirty="0" err="1"/>
              <a:t>avec</a:t>
            </a:r>
            <a:r>
              <a:rPr lang="it-IT" sz="2400" dirty="0"/>
              <a:t> force. </a:t>
            </a:r>
            <a:r>
              <a:rPr lang="it-IT" sz="2400" dirty="0" err="1"/>
              <a:t>Même</a:t>
            </a:r>
            <a:r>
              <a:rPr lang="it-IT" sz="2400" dirty="0"/>
              <a:t> </a:t>
            </a:r>
            <a:r>
              <a:rPr lang="it-IT" sz="2400" dirty="0" err="1"/>
              <a:t>limité</a:t>
            </a:r>
            <a:r>
              <a:rPr lang="it-IT" sz="2400" dirty="0"/>
              <a:t> par </a:t>
            </a:r>
            <a:r>
              <a:rPr lang="it-IT" sz="2400" dirty="0" err="1"/>
              <a:t>rapport</a:t>
            </a:r>
            <a:r>
              <a:rPr lang="it-IT" sz="2400" dirty="0"/>
              <a:t> à la </a:t>
            </a:r>
            <a:r>
              <a:rPr lang="it-IT" sz="2400" dirty="0" err="1"/>
              <a:t>législation</a:t>
            </a:r>
            <a:r>
              <a:rPr lang="it-IT" sz="2400" dirty="0"/>
              <a:t> « </a:t>
            </a:r>
            <a:r>
              <a:rPr lang="it-IT" sz="2400" dirty="0" err="1"/>
              <a:t>intermédiaire</a:t>
            </a:r>
            <a:r>
              <a:rPr lang="it-IT" sz="2400" dirty="0"/>
              <a:t> », le </a:t>
            </a:r>
            <a:r>
              <a:rPr lang="it-IT" sz="2400" dirty="0" err="1"/>
              <a:t>divorce</a:t>
            </a:r>
            <a:r>
              <a:rPr lang="it-IT" sz="2400" dirty="0"/>
              <a:t> </a:t>
            </a:r>
            <a:r>
              <a:rPr lang="it-IT" sz="2400" dirty="0" err="1"/>
              <a:t>était</a:t>
            </a:r>
            <a:r>
              <a:rPr lang="it-IT" sz="2400" dirty="0"/>
              <a:t> </a:t>
            </a:r>
            <a:r>
              <a:rPr lang="it-IT" sz="2400" dirty="0" err="1"/>
              <a:t>reconnu</a:t>
            </a:r>
            <a:r>
              <a:rPr lang="it-IT" sz="2400" dirty="0"/>
              <a:t>, </a:t>
            </a:r>
            <a:r>
              <a:rPr lang="it-IT" sz="2400" dirty="0" err="1"/>
              <a:t>contre</a:t>
            </a:r>
            <a:r>
              <a:rPr lang="it-IT" sz="2400" dirty="0"/>
              <a:t> </a:t>
            </a:r>
            <a:r>
              <a:rPr lang="it-IT" sz="2400" dirty="0" err="1"/>
              <a:t>l’avis</a:t>
            </a:r>
            <a:r>
              <a:rPr lang="it-IT" sz="2400" dirty="0"/>
              <a:t> de l’</a:t>
            </a:r>
            <a:r>
              <a:rPr lang="it-IT" sz="2400" dirty="0" err="1"/>
              <a:t>Église</a:t>
            </a:r>
            <a:r>
              <a:rPr lang="it-IT" sz="2400" dirty="0"/>
              <a:t> : le </a:t>
            </a:r>
            <a:r>
              <a:rPr lang="it-IT" sz="2400" dirty="0" err="1"/>
              <a:t>mariage</a:t>
            </a:r>
            <a:r>
              <a:rPr lang="it-IT" sz="2400" dirty="0"/>
              <a:t> </a:t>
            </a:r>
            <a:r>
              <a:rPr lang="it-IT" sz="2400" dirty="0" err="1"/>
              <a:t>était</a:t>
            </a:r>
            <a:r>
              <a:rPr lang="it-IT" sz="2400" dirty="0"/>
              <a:t> un </a:t>
            </a:r>
            <a:r>
              <a:rPr lang="it-IT" sz="2400" dirty="0" err="1"/>
              <a:t>contrat</a:t>
            </a:r>
            <a:r>
              <a:rPr lang="it-IT" sz="2400" dirty="0"/>
              <a:t> qui, </a:t>
            </a:r>
            <a:r>
              <a:rPr lang="it-IT" sz="2400" dirty="0" err="1"/>
              <a:t>comme</a:t>
            </a:r>
            <a:r>
              <a:rPr lang="it-IT" sz="2400" dirty="0"/>
              <a:t> </a:t>
            </a:r>
            <a:r>
              <a:rPr lang="it-IT" sz="2400" dirty="0" err="1"/>
              <a:t>tel</a:t>
            </a:r>
            <a:r>
              <a:rPr lang="it-IT" sz="2400" dirty="0"/>
              <a:t>, </a:t>
            </a:r>
            <a:r>
              <a:rPr lang="it-IT" sz="2400" dirty="0" err="1"/>
              <a:t>pouvait</a:t>
            </a:r>
            <a:r>
              <a:rPr lang="it-IT" sz="2400" dirty="0"/>
              <a:t> </a:t>
            </a:r>
            <a:r>
              <a:rPr lang="it-IT" sz="2400" dirty="0" err="1"/>
              <a:t>être</a:t>
            </a:r>
            <a:r>
              <a:rPr lang="it-IT" sz="2400" dirty="0"/>
              <a:t> </a:t>
            </a:r>
            <a:r>
              <a:rPr lang="it-IT" sz="2400" dirty="0" err="1"/>
              <a:t>dissout</a:t>
            </a:r>
            <a:r>
              <a:rPr lang="it-IT" sz="2400" dirty="0" smtClean="0"/>
              <a:t>.</a:t>
            </a:r>
            <a:endParaRPr lang="it-IT" sz="2400" dirty="0"/>
          </a:p>
        </p:txBody>
      </p:sp>
    </p:spTree>
    <p:extLst>
      <p:ext uri="{BB962C8B-B14F-4D97-AF65-F5344CB8AC3E}">
        <p14:creationId xmlns:p14="http://schemas.microsoft.com/office/powerpoint/2010/main" val="38924420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GRANDS PRINCIPES DU CODE CIVIL</a:t>
            </a:r>
            <a:br>
              <a:rPr lang="it-IT" sz="2800" b="1" dirty="0"/>
            </a:br>
            <a:endParaRPr lang="fr-CA" sz="2800" dirty="0"/>
          </a:p>
        </p:txBody>
      </p:sp>
      <p:sp>
        <p:nvSpPr>
          <p:cNvPr id="3" name="Segnaposto contenuto 2"/>
          <p:cNvSpPr>
            <a:spLocks noGrp="1"/>
          </p:cNvSpPr>
          <p:nvPr>
            <p:ph idx="1"/>
          </p:nvPr>
        </p:nvSpPr>
        <p:spPr/>
        <p:txBody>
          <a:bodyPr>
            <a:normAutofit/>
          </a:bodyPr>
          <a:lstStyle/>
          <a:p>
            <a:pPr algn="just"/>
            <a:r>
              <a:rPr lang="it-IT" sz="2400" dirty="0" smtClean="0"/>
              <a:t>3</a:t>
            </a:r>
            <a:r>
              <a:rPr lang="it-IT" sz="2400" dirty="0"/>
              <a:t>°) </a:t>
            </a:r>
            <a:r>
              <a:rPr lang="it-IT" sz="2400" b="1" dirty="0"/>
              <a:t>L’</a:t>
            </a:r>
            <a:r>
              <a:rPr lang="it-IT" sz="2400" b="1" dirty="0" err="1"/>
              <a:t>organisation</a:t>
            </a:r>
            <a:r>
              <a:rPr lang="it-IT" sz="2400" b="1" dirty="0"/>
              <a:t> de la </a:t>
            </a:r>
            <a:r>
              <a:rPr lang="it-IT" sz="2400" b="1" dirty="0" err="1"/>
              <a:t>famille</a:t>
            </a:r>
            <a:r>
              <a:rPr lang="it-IT" sz="2400" b="1" dirty="0"/>
              <a:t> </a:t>
            </a:r>
            <a:r>
              <a:rPr lang="it-IT" sz="2400" b="1" dirty="0" err="1"/>
              <a:t>était</a:t>
            </a:r>
            <a:r>
              <a:rPr lang="it-IT" sz="2400" b="1" dirty="0"/>
              <a:t> </a:t>
            </a:r>
            <a:r>
              <a:rPr lang="it-IT" sz="2400" b="1" dirty="0" err="1"/>
              <a:t>hiérarchisée</a:t>
            </a:r>
            <a:r>
              <a:rPr lang="it-IT" sz="2400" b="1" dirty="0"/>
              <a:t>, </a:t>
            </a:r>
            <a:r>
              <a:rPr lang="it-IT" sz="2400" b="1" dirty="0" err="1"/>
              <a:t>avec</a:t>
            </a:r>
            <a:r>
              <a:rPr lang="it-IT" sz="2400" b="1" dirty="0"/>
              <a:t> le mari </a:t>
            </a:r>
            <a:r>
              <a:rPr lang="it-IT" sz="2400" b="1" dirty="0" err="1"/>
              <a:t>ou</a:t>
            </a:r>
            <a:r>
              <a:rPr lang="it-IT" sz="2400" b="1" dirty="0"/>
              <a:t> le </a:t>
            </a:r>
            <a:r>
              <a:rPr lang="it-IT" sz="2400" b="1" dirty="0" err="1"/>
              <a:t>père</a:t>
            </a:r>
            <a:r>
              <a:rPr lang="it-IT" sz="2400" b="1" dirty="0"/>
              <a:t> </a:t>
            </a:r>
            <a:r>
              <a:rPr lang="it-IT" sz="2400" b="1" dirty="0" err="1"/>
              <a:t>au</a:t>
            </a:r>
            <a:r>
              <a:rPr lang="it-IT" sz="2400" b="1" dirty="0"/>
              <a:t> </a:t>
            </a:r>
            <a:r>
              <a:rPr lang="it-IT" sz="2400" b="1" dirty="0" err="1"/>
              <a:t>sommet</a:t>
            </a:r>
            <a:r>
              <a:rPr lang="it-IT" sz="2400" dirty="0"/>
              <a:t>. Le </a:t>
            </a:r>
            <a:r>
              <a:rPr lang="it-IT" sz="2400" dirty="0" err="1"/>
              <a:t>statut</a:t>
            </a:r>
            <a:r>
              <a:rPr lang="it-IT" sz="2400" dirty="0"/>
              <a:t> de la femme (</a:t>
            </a:r>
            <a:r>
              <a:rPr lang="it-IT" sz="2400" dirty="0" err="1"/>
              <a:t>qu’il</a:t>
            </a:r>
            <a:r>
              <a:rPr lang="it-IT" sz="2400" dirty="0"/>
              <a:t> s’agisse de la </a:t>
            </a:r>
            <a:r>
              <a:rPr lang="it-IT" sz="2400" dirty="0" err="1"/>
              <a:t>fille</a:t>
            </a:r>
            <a:r>
              <a:rPr lang="it-IT" sz="2400" dirty="0"/>
              <a:t> </a:t>
            </a:r>
            <a:r>
              <a:rPr lang="it-IT" sz="2400" dirty="0" err="1"/>
              <a:t>ou</a:t>
            </a:r>
            <a:r>
              <a:rPr lang="it-IT" sz="2400" dirty="0"/>
              <a:t> de l’</a:t>
            </a:r>
            <a:r>
              <a:rPr lang="it-IT" sz="2400" dirty="0" err="1"/>
              <a:t>épouse</a:t>
            </a:r>
            <a:r>
              <a:rPr lang="it-IT" sz="2400" dirty="0"/>
              <a:t>) </a:t>
            </a:r>
            <a:r>
              <a:rPr lang="it-IT" sz="2400" dirty="0" err="1"/>
              <a:t>était</a:t>
            </a:r>
            <a:r>
              <a:rPr lang="it-IT" sz="2400" dirty="0"/>
              <a:t> </a:t>
            </a:r>
            <a:r>
              <a:rPr lang="it-IT" sz="2400" dirty="0" err="1"/>
              <a:t>donc</a:t>
            </a:r>
            <a:r>
              <a:rPr lang="it-IT" sz="2400" dirty="0"/>
              <a:t> </a:t>
            </a:r>
            <a:r>
              <a:rPr lang="it-IT" sz="2400" dirty="0" err="1"/>
              <a:t>marqué</a:t>
            </a:r>
            <a:r>
              <a:rPr lang="it-IT" sz="2400" dirty="0"/>
              <a:t> par l’</a:t>
            </a:r>
            <a:r>
              <a:rPr lang="it-IT" sz="2400" dirty="0" err="1"/>
              <a:t>inégalité</a:t>
            </a:r>
            <a:r>
              <a:rPr lang="it-IT" sz="2400" dirty="0"/>
              <a:t>. </a:t>
            </a:r>
            <a:r>
              <a:rPr lang="it-IT" sz="2400" dirty="0" err="1"/>
              <a:t>Même</a:t>
            </a:r>
            <a:r>
              <a:rPr lang="it-IT" sz="2400" dirty="0"/>
              <a:t> </a:t>
            </a:r>
            <a:r>
              <a:rPr lang="it-IT" sz="2400" dirty="0" err="1"/>
              <a:t>lorsque</a:t>
            </a:r>
            <a:r>
              <a:rPr lang="it-IT" sz="2400" dirty="0"/>
              <a:t> la </a:t>
            </a:r>
            <a:r>
              <a:rPr lang="it-IT" sz="2400" dirty="0" err="1"/>
              <a:t>fille</a:t>
            </a:r>
            <a:r>
              <a:rPr lang="it-IT" sz="2400" dirty="0"/>
              <a:t> de la </a:t>
            </a:r>
            <a:r>
              <a:rPr lang="it-IT" sz="2400" dirty="0" err="1"/>
              <a:t>famille</a:t>
            </a:r>
            <a:r>
              <a:rPr lang="it-IT" sz="2400" dirty="0"/>
              <a:t> se </a:t>
            </a:r>
            <a:r>
              <a:rPr lang="it-IT" sz="2400" dirty="0" err="1"/>
              <a:t>mariait</a:t>
            </a:r>
            <a:r>
              <a:rPr lang="it-IT" sz="2400" dirty="0"/>
              <a:t>, elle </a:t>
            </a:r>
            <a:r>
              <a:rPr lang="it-IT" sz="2400" dirty="0" err="1"/>
              <a:t>était</a:t>
            </a:r>
            <a:r>
              <a:rPr lang="it-IT" sz="2400" dirty="0"/>
              <a:t> </a:t>
            </a:r>
            <a:r>
              <a:rPr lang="it-IT" sz="2400" dirty="0" err="1"/>
              <a:t>placée</a:t>
            </a:r>
            <a:r>
              <a:rPr lang="it-IT" sz="2400" dirty="0"/>
              <a:t> </a:t>
            </a:r>
            <a:r>
              <a:rPr lang="it-IT" sz="2400" dirty="0" err="1"/>
              <a:t>sous</a:t>
            </a:r>
            <a:r>
              <a:rPr lang="it-IT" sz="2400" dirty="0"/>
              <a:t> la </a:t>
            </a:r>
            <a:r>
              <a:rPr lang="it-IT" sz="2400" dirty="0" err="1"/>
              <a:t>tutelle</a:t>
            </a:r>
            <a:r>
              <a:rPr lang="it-IT" sz="2400" dirty="0"/>
              <a:t> de son mari. Elle ne </a:t>
            </a:r>
            <a:r>
              <a:rPr lang="it-IT" sz="2400" dirty="0" err="1"/>
              <a:t>jouissait</a:t>
            </a:r>
            <a:r>
              <a:rPr lang="it-IT" sz="2400" dirty="0"/>
              <a:t> de l’</a:t>
            </a:r>
            <a:r>
              <a:rPr lang="it-IT" sz="2400" dirty="0" err="1"/>
              <a:t>intégralité</a:t>
            </a:r>
            <a:r>
              <a:rPr lang="it-IT" sz="2400" dirty="0"/>
              <a:t> de </a:t>
            </a:r>
            <a:r>
              <a:rPr lang="it-IT" sz="2400" dirty="0" err="1"/>
              <a:t>ses</a:t>
            </a:r>
            <a:r>
              <a:rPr lang="it-IT" sz="2400" dirty="0"/>
              <a:t> </a:t>
            </a:r>
            <a:r>
              <a:rPr lang="it-IT" sz="2400" dirty="0" err="1"/>
              <a:t>droits</a:t>
            </a:r>
            <a:r>
              <a:rPr lang="it-IT" sz="2400" dirty="0"/>
              <a:t> </a:t>
            </a:r>
            <a:r>
              <a:rPr lang="it-IT" sz="2400" dirty="0" err="1"/>
              <a:t>que</a:t>
            </a:r>
            <a:r>
              <a:rPr lang="it-IT" sz="2400" dirty="0"/>
              <a:t> si elle </a:t>
            </a:r>
            <a:r>
              <a:rPr lang="it-IT" sz="2400" dirty="0" err="1"/>
              <a:t>restait</a:t>
            </a:r>
            <a:r>
              <a:rPr lang="it-IT" sz="2400" dirty="0"/>
              <a:t> </a:t>
            </a:r>
            <a:r>
              <a:rPr lang="it-IT" sz="2400" dirty="0" err="1"/>
              <a:t>célibataire</a:t>
            </a:r>
            <a:r>
              <a:rPr lang="it-IT" sz="2400" dirty="0"/>
              <a:t> </a:t>
            </a:r>
            <a:r>
              <a:rPr lang="it-IT" sz="2400" dirty="0" err="1"/>
              <a:t>ou</a:t>
            </a:r>
            <a:r>
              <a:rPr lang="it-IT" sz="2400" dirty="0"/>
              <a:t> </a:t>
            </a:r>
            <a:r>
              <a:rPr lang="it-IT" sz="2400" dirty="0" err="1"/>
              <a:t>devenait</a:t>
            </a:r>
            <a:r>
              <a:rPr lang="it-IT" sz="2400" dirty="0"/>
              <a:t> </a:t>
            </a:r>
            <a:r>
              <a:rPr lang="it-IT" sz="2400" dirty="0" err="1"/>
              <a:t>veuve</a:t>
            </a:r>
            <a:r>
              <a:rPr lang="it-IT" sz="2400" dirty="0"/>
              <a:t>.</a:t>
            </a:r>
          </a:p>
          <a:p>
            <a:pPr algn="just"/>
            <a:r>
              <a:rPr lang="it-IT" sz="2400" dirty="0" err="1"/>
              <a:t>Les</a:t>
            </a:r>
            <a:r>
              <a:rPr lang="it-IT" sz="2400" dirty="0"/>
              <a:t> enfants </a:t>
            </a:r>
            <a:r>
              <a:rPr lang="it-IT" sz="2400" dirty="0" err="1"/>
              <a:t>étaient</a:t>
            </a:r>
            <a:r>
              <a:rPr lang="it-IT" sz="2400" dirty="0"/>
              <a:t> </a:t>
            </a:r>
            <a:r>
              <a:rPr lang="it-IT" sz="2400" dirty="0" err="1"/>
              <a:t>assujettis</a:t>
            </a:r>
            <a:r>
              <a:rPr lang="it-IT" sz="2400" dirty="0"/>
              <a:t> à un </a:t>
            </a:r>
            <a:r>
              <a:rPr lang="it-IT" sz="2400" dirty="0" err="1"/>
              <a:t>régime</a:t>
            </a:r>
            <a:r>
              <a:rPr lang="it-IT" sz="2400" dirty="0"/>
              <a:t> </a:t>
            </a:r>
            <a:r>
              <a:rPr lang="it-IT" sz="2400" dirty="0" err="1"/>
              <a:t>semblable</a:t>
            </a:r>
            <a:r>
              <a:rPr lang="it-IT" sz="2400" dirty="0"/>
              <a:t> </a:t>
            </a:r>
            <a:r>
              <a:rPr lang="it-IT" sz="2400" dirty="0" err="1"/>
              <a:t>les</a:t>
            </a:r>
            <a:r>
              <a:rPr lang="it-IT" sz="2400" dirty="0"/>
              <a:t> </a:t>
            </a:r>
            <a:r>
              <a:rPr lang="it-IT" sz="2400" dirty="0" err="1"/>
              <a:t>obligeant</a:t>
            </a:r>
            <a:r>
              <a:rPr lang="it-IT" sz="2400" dirty="0"/>
              <a:t>, par </a:t>
            </a:r>
            <a:r>
              <a:rPr lang="it-IT" sz="2400" dirty="0" err="1"/>
              <a:t>exemple</a:t>
            </a:r>
            <a:r>
              <a:rPr lang="it-IT" sz="2400" dirty="0"/>
              <a:t>, à </a:t>
            </a:r>
            <a:r>
              <a:rPr lang="it-IT" sz="2400" dirty="0" err="1"/>
              <a:t>obtenir</a:t>
            </a:r>
            <a:r>
              <a:rPr lang="it-IT" sz="2400" dirty="0"/>
              <a:t> l’</a:t>
            </a:r>
            <a:r>
              <a:rPr lang="it-IT" sz="2400" dirty="0" err="1"/>
              <a:t>autorisation</a:t>
            </a:r>
            <a:r>
              <a:rPr lang="it-IT" sz="2400" dirty="0"/>
              <a:t> </a:t>
            </a:r>
            <a:r>
              <a:rPr lang="it-IT" sz="2400" dirty="0" err="1"/>
              <a:t>du</a:t>
            </a:r>
            <a:r>
              <a:rPr lang="it-IT" sz="2400" dirty="0"/>
              <a:t> </a:t>
            </a:r>
            <a:r>
              <a:rPr lang="it-IT" sz="2400" dirty="0" err="1"/>
              <a:t>père</a:t>
            </a:r>
            <a:r>
              <a:rPr lang="it-IT" sz="2400" dirty="0"/>
              <a:t> pour se </a:t>
            </a:r>
            <a:r>
              <a:rPr lang="it-IT" sz="2400" dirty="0" err="1"/>
              <a:t>marier</a:t>
            </a:r>
            <a:r>
              <a:rPr lang="it-IT" sz="2400" dirty="0"/>
              <a:t>, </a:t>
            </a:r>
            <a:r>
              <a:rPr lang="it-IT" sz="2400" dirty="0" err="1"/>
              <a:t>jusqu’à</a:t>
            </a:r>
            <a:r>
              <a:rPr lang="it-IT" sz="2400" dirty="0"/>
              <a:t> l’</a:t>
            </a:r>
            <a:r>
              <a:rPr lang="it-IT" sz="2400" dirty="0" err="1"/>
              <a:t>âge</a:t>
            </a:r>
            <a:r>
              <a:rPr lang="it-IT" sz="2400" dirty="0"/>
              <a:t> de </a:t>
            </a:r>
            <a:r>
              <a:rPr lang="it-IT" sz="2400" dirty="0" err="1"/>
              <a:t>vingt-cinq</a:t>
            </a:r>
            <a:r>
              <a:rPr lang="it-IT" sz="2400" dirty="0"/>
              <a:t> </a:t>
            </a:r>
            <a:r>
              <a:rPr lang="it-IT" sz="2400" dirty="0" err="1"/>
              <a:t>ans</a:t>
            </a:r>
            <a:r>
              <a:rPr lang="it-IT" sz="2400" dirty="0"/>
              <a:t>.</a:t>
            </a:r>
          </a:p>
        </p:txBody>
      </p:sp>
    </p:spTree>
    <p:extLst>
      <p:ext uri="{BB962C8B-B14F-4D97-AF65-F5344CB8AC3E}">
        <p14:creationId xmlns:p14="http://schemas.microsoft.com/office/powerpoint/2010/main" val="38753427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GRANDS PRINCIPES DU CODE CIVIL</a:t>
            </a:r>
            <a:br>
              <a:rPr lang="it-IT" sz="2800" b="1" dirty="0"/>
            </a:br>
            <a:endParaRPr lang="fr-CA" sz="2800" dirty="0"/>
          </a:p>
        </p:txBody>
      </p:sp>
      <p:sp>
        <p:nvSpPr>
          <p:cNvPr id="3" name="Segnaposto contenuto 2"/>
          <p:cNvSpPr>
            <a:spLocks noGrp="1"/>
          </p:cNvSpPr>
          <p:nvPr>
            <p:ph idx="1"/>
          </p:nvPr>
        </p:nvSpPr>
        <p:spPr/>
        <p:txBody>
          <a:bodyPr>
            <a:normAutofit/>
          </a:bodyPr>
          <a:lstStyle/>
          <a:p>
            <a:pPr algn="just"/>
            <a:r>
              <a:rPr lang="it-IT" sz="2400" dirty="0" smtClean="0"/>
              <a:t>4°</a:t>
            </a:r>
            <a:r>
              <a:rPr lang="it-IT" sz="2400" dirty="0"/>
              <a:t>) </a:t>
            </a:r>
            <a:r>
              <a:rPr lang="it-IT" sz="2400" b="1" dirty="0"/>
              <a:t>Le </a:t>
            </a:r>
            <a:r>
              <a:rPr lang="it-IT" sz="2400" b="1" dirty="0" err="1"/>
              <a:t>droit</a:t>
            </a:r>
            <a:r>
              <a:rPr lang="it-IT" sz="2400" b="1" dirty="0"/>
              <a:t> de </a:t>
            </a:r>
            <a:r>
              <a:rPr lang="it-IT" sz="2400" b="1" dirty="0" err="1"/>
              <a:t>propriété</a:t>
            </a:r>
            <a:r>
              <a:rPr lang="it-IT" sz="2400" b="1" dirty="0"/>
              <a:t> </a:t>
            </a:r>
            <a:r>
              <a:rPr lang="it-IT" sz="2400" b="1" dirty="0" err="1"/>
              <a:t>était</a:t>
            </a:r>
            <a:r>
              <a:rPr lang="it-IT" sz="2400" b="1" dirty="0"/>
              <a:t> </a:t>
            </a:r>
            <a:r>
              <a:rPr lang="it-IT" sz="2400" b="1" dirty="0" err="1"/>
              <a:t>déclaré</a:t>
            </a:r>
            <a:r>
              <a:rPr lang="it-IT" sz="2400" b="1" dirty="0"/>
              <a:t> « </a:t>
            </a:r>
            <a:r>
              <a:rPr lang="it-IT" sz="2400" b="1" dirty="0" err="1"/>
              <a:t>absolu</a:t>
            </a:r>
            <a:r>
              <a:rPr lang="it-IT" sz="2400" b="1" dirty="0"/>
              <a:t> ». </a:t>
            </a:r>
            <a:r>
              <a:rPr lang="it-IT" sz="2400" dirty="0" err="1"/>
              <a:t>Chaque</a:t>
            </a:r>
            <a:r>
              <a:rPr lang="it-IT" sz="2400" dirty="0"/>
              <a:t> </a:t>
            </a:r>
            <a:r>
              <a:rPr lang="it-IT" sz="2400" dirty="0" err="1"/>
              <a:t>propriétaire</a:t>
            </a:r>
            <a:r>
              <a:rPr lang="it-IT" sz="2400" dirty="0"/>
              <a:t> </a:t>
            </a:r>
            <a:r>
              <a:rPr lang="it-IT" sz="2400" dirty="0" err="1"/>
              <a:t>était</a:t>
            </a:r>
            <a:r>
              <a:rPr lang="it-IT" sz="2400" dirty="0"/>
              <a:t> libre de </a:t>
            </a:r>
            <a:r>
              <a:rPr lang="it-IT" sz="2400" dirty="0" err="1"/>
              <a:t>jouir</a:t>
            </a:r>
            <a:r>
              <a:rPr lang="it-IT" sz="2400" dirty="0"/>
              <a:t> et de </a:t>
            </a:r>
            <a:r>
              <a:rPr lang="it-IT" sz="2400" dirty="0" err="1"/>
              <a:t>disposer</a:t>
            </a:r>
            <a:r>
              <a:rPr lang="it-IT" sz="2400" dirty="0"/>
              <a:t> de </a:t>
            </a:r>
            <a:r>
              <a:rPr lang="it-IT" sz="2400" dirty="0" err="1"/>
              <a:t>ses</a:t>
            </a:r>
            <a:r>
              <a:rPr lang="it-IT" sz="2400" dirty="0"/>
              <a:t> </a:t>
            </a:r>
            <a:r>
              <a:rPr lang="it-IT" sz="2400" dirty="0" err="1"/>
              <a:t>biens</a:t>
            </a:r>
            <a:r>
              <a:rPr lang="it-IT" sz="2400" dirty="0"/>
              <a:t> </a:t>
            </a:r>
            <a:r>
              <a:rPr lang="it-IT" sz="2400" dirty="0" err="1"/>
              <a:t>comme</a:t>
            </a:r>
            <a:r>
              <a:rPr lang="it-IT" sz="2400" dirty="0"/>
              <a:t> il l’</a:t>
            </a:r>
            <a:r>
              <a:rPr lang="it-IT" sz="2400" dirty="0" err="1"/>
              <a:t>entendait</a:t>
            </a:r>
            <a:r>
              <a:rPr lang="it-IT" sz="2400" dirty="0"/>
              <a:t>, à </a:t>
            </a:r>
            <a:r>
              <a:rPr lang="it-IT" sz="2400" dirty="0" err="1"/>
              <a:t>condition</a:t>
            </a:r>
            <a:r>
              <a:rPr lang="it-IT" sz="2400" dirty="0"/>
              <a:t> de ne </a:t>
            </a:r>
            <a:r>
              <a:rPr lang="it-IT" sz="2400" dirty="0" err="1"/>
              <a:t>pas</a:t>
            </a:r>
            <a:r>
              <a:rPr lang="it-IT" sz="2400" dirty="0"/>
              <a:t> en </a:t>
            </a:r>
            <a:r>
              <a:rPr lang="it-IT" sz="2400" dirty="0" err="1"/>
              <a:t>faire</a:t>
            </a:r>
            <a:r>
              <a:rPr lang="it-IT" sz="2400" dirty="0"/>
              <a:t> « un </a:t>
            </a:r>
            <a:r>
              <a:rPr lang="it-IT" sz="2400" dirty="0" err="1"/>
              <a:t>usage</a:t>
            </a:r>
            <a:r>
              <a:rPr lang="it-IT" sz="2400" dirty="0"/>
              <a:t> </a:t>
            </a:r>
            <a:r>
              <a:rPr lang="it-IT" sz="2400" dirty="0" err="1"/>
              <a:t>prohibé</a:t>
            </a:r>
            <a:r>
              <a:rPr lang="it-IT" sz="2400" dirty="0"/>
              <a:t> par </a:t>
            </a:r>
            <a:r>
              <a:rPr lang="it-IT" sz="2400" dirty="0" err="1"/>
              <a:t>les</a:t>
            </a:r>
            <a:r>
              <a:rPr lang="it-IT" sz="2400" dirty="0"/>
              <a:t> </a:t>
            </a:r>
            <a:r>
              <a:rPr lang="it-IT" sz="2400" dirty="0" err="1"/>
              <a:t>lois</a:t>
            </a:r>
            <a:r>
              <a:rPr lang="it-IT" sz="2400" dirty="0"/>
              <a:t> et </a:t>
            </a:r>
            <a:r>
              <a:rPr lang="it-IT" sz="2400" dirty="0" err="1"/>
              <a:t>les</a:t>
            </a:r>
            <a:r>
              <a:rPr lang="it-IT" sz="2400" dirty="0"/>
              <a:t> </a:t>
            </a:r>
            <a:r>
              <a:rPr lang="it-IT" sz="2400" dirty="0" err="1"/>
              <a:t>règlements</a:t>
            </a:r>
            <a:r>
              <a:rPr lang="it-IT" sz="2400" dirty="0"/>
              <a:t> » (art. 544). Le </a:t>
            </a:r>
            <a:r>
              <a:rPr lang="it-IT" sz="2400" dirty="0" err="1"/>
              <a:t>droit</a:t>
            </a:r>
            <a:r>
              <a:rPr lang="it-IT" sz="2400" dirty="0"/>
              <a:t> de </a:t>
            </a:r>
            <a:r>
              <a:rPr lang="it-IT" sz="2400" dirty="0" err="1"/>
              <a:t>propriété</a:t>
            </a:r>
            <a:r>
              <a:rPr lang="it-IT" sz="2400" dirty="0"/>
              <a:t> ne </a:t>
            </a:r>
            <a:r>
              <a:rPr lang="it-IT" sz="2400" dirty="0" err="1"/>
              <a:t>souffrait</a:t>
            </a:r>
            <a:r>
              <a:rPr lang="it-IT" sz="2400" dirty="0"/>
              <a:t> </a:t>
            </a:r>
            <a:r>
              <a:rPr lang="it-IT" sz="2400" dirty="0" err="1"/>
              <a:t>que</a:t>
            </a:r>
            <a:r>
              <a:rPr lang="it-IT" sz="2400" dirty="0"/>
              <a:t> de </a:t>
            </a:r>
            <a:r>
              <a:rPr lang="it-IT" sz="2400" dirty="0" err="1"/>
              <a:t>très</a:t>
            </a:r>
            <a:r>
              <a:rPr lang="it-IT" sz="2400" dirty="0"/>
              <a:t> </a:t>
            </a:r>
            <a:r>
              <a:rPr lang="it-IT" sz="2400" dirty="0" err="1"/>
              <a:t>rares</a:t>
            </a:r>
            <a:r>
              <a:rPr lang="it-IT" sz="2400" dirty="0"/>
              <a:t> </a:t>
            </a:r>
            <a:r>
              <a:rPr lang="it-IT" sz="2400" dirty="0" err="1"/>
              <a:t>exceptions</a:t>
            </a:r>
            <a:r>
              <a:rPr lang="it-IT" sz="2400" dirty="0"/>
              <a:t> : en </a:t>
            </a:r>
            <a:r>
              <a:rPr lang="it-IT" sz="2400" dirty="0" err="1"/>
              <a:t>matière</a:t>
            </a:r>
            <a:r>
              <a:rPr lang="it-IT" sz="2400" dirty="0"/>
              <a:t> de </a:t>
            </a:r>
            <a:r>
              <a:rPr lang="it-IT" sz="2400" dirty="0" err="1"/>
              <a:t>successions</a:t>
            </a:r>
            <a:r>
              <a:rPr lang="it-IT" sz="2400" dirty="0"/>
              <a:t> </a:t>
            </a:r>
            <a:r>
              <a:rPr lang="it-IT" sz="2400" dirty="0" err="1"/>
              <a:t>avec</a:t>
            </a:r>
            <a:r>
              <a:rPr lang="it-IT" sz="2400" dirty="0"/>
              <a:t> la </a:t>
            </a:r>
            <a:r>
              <a:rPr lang="it-IT" sz="2400" dirty="0" err="1"/>
              <a:t>réserve</a:t>
            </a:r>
            <a:r>
              <a:rPr lang="it-IT" sz="2400" dirty="0"/>
              <a:t> et </a:t>
            </a:r>
            <a:r>
              <a:rPr lang="it-IT" sz="2400" dirty="0" err="1"/>
              <a:t>dans</a:t>
            </a:r>
            <a:r>
              <a:rPr lang="it-IT" sz="2400" dirty="0"/>
              <a:t> </a:t>
            </a:r>
            <a:r>
              <a:rPr lang="it-IT" sz="2400" dirty="0" err="1"/>
              <a:t>les</a:t>
            </a:r>
            <a:r>
              <a:rPr lang="it-IT" sz="2400" dirty="0"/>
              <a:t> </a:t>
            </a:r>
            <a:r>
              <a:rPr lang="it-IT" sz="2400" dirty="0" err="1"/>
              <a:t>cas</a:t>
            </a:r>
            <a:r>
              <a:rPr lang="it-IT" sz="2400" dirty="0"/>
              <a:t> d’</a:t>
            </a:r>
            <a:r>
              <a:rPr lang="it-IT" sz="2400" dirty="0" err="1"/>
              <a:t>expropriation</a:t>
            </a:r>
            <a:r>
              <a:rPr lang="it-IT" sz="2400" dirty="0"/>
              <a:t> pour cause d’</a:t>
            </a:r>
            <a:r>
              <a:rPr lang="it-IT" sz="2400" dirty="0" err="1"/>
              <a:t>utilité</a:t>
            </a:r>
            <a:r>
              <a:rPr lang="it-IT" sz="2400" dirty="0"/>
              <a:t> </a:t>
            </a:r>
            <a:r>
              <a:rPr lang="it-IT" sz="2400" dirty="0" err="1"/>
              <a:t>publique</a:t>
            </a:r>
            <a:r>
              <a:rPr lang="it-IT" sz="2400" dirty="0"/>
              <a:t>. </a:t>
            </a:r>
            <a:r>
              <a:rPr lang="it-IT" sz="2400" dirty="0" err="1"/>
              <a:t>Dans</a:t>
            </a:r>
            <a:r>
              <a:rPr lang="it-IT" sz="2400" dirty="0"/>
              <a:t> ce dernier </a:t>
            </a:r>
            <a:r>
              <a:rPr lang="it-IT" sz="2400" dirty="0" err="1"/>
              <a:t>cas</a:t>
            </a:r>
            <a:r>
              <a:rPr lang="it-IT" sz="2400" dirty="0"/>
              <a:t>, </a:t>
            </a:r>
            <a:r>
              <a:rPr lang="it-IT" sz="2400" dirty="0" err="1"/>
              <a:t>comme</a:t>
            </a:r>
            <a:r>
              <a:rPr lang="it-IT" sz="2400" dirty="0"/>
              <a:t> l’</a:t>
            </a:r>
            <a:r>
              <a:rPr lang="it-IT" sz="2400" dirty="0" err="1"/>
              <a:t>avait</a:t>
            </a:r>
            <a:r>
              <a:rPr lang="it-IT" sz="2400" dirty="0"/>
              <a:t> </a:t>
            </a:r>
            <a:r>
              <a:rPr lang="it-IT" sz="2400" dirty="0" err="1"/>
              <a:t>proclamé</a:t>
            </a:r>
            <a:r>
              <a:rPr lang="it-IT" sz="2400" dirty="0"/>
              <a:t> la </a:t>
            </a:r>
            <a:r>
              <a:rPr lang="it-IT" sz="2400" dirty="0" err="1"/>
              <a:t>Déclaration</a:t>
            </a:r>
            <a:r>
              <a:rPr lang="it-IT" sz="2400" dirty="0"/>
              <a:t> de 1789, le </a:t>
            </a:r>
            <a:r>
              <a:rPr lang="it-IT" sz="2400" dirty="0" err="1"/>
              <a:t>propriétaire</a:t>
            </a:r>
            <a:r>
              <a:rPr lang="it-IT" sz="2400" dirty="0"/>
              <a:t> </a:t>
            </a:r>
            <a:r>
              <a:rPr lang="it-IT" sz="2400" dirty="0" err="1"/>
              <a:t>devait</a:t>
            </a:r>
            <a:r>
              <a:rPr lang="it-IT" sz="2400" dirty="0"/>
              <a:t> </a:t>
            </a:r>
            <a:r>
              <a:rPr lang="it-IT" sz="2400" dirty="0" err="1"/>
              <a:t>percevoir</a:t>
            </a:r>
            <a:r>
              <a:rPr lang="it-IT" sz="2400" dirty="0"/>
              <a:t> une « </a:t>
            </a:r>
            <a:r>
              <a:rPr lang="it-IT" sz="2400" dirty="0" err="1"/>
              <a:t>juste</a:t>
            </a:r>
            <a:r>
              <a:rPr lang="it-IT" sz="2400" dirty="0"/>
              <a:t> et </a:t>
            </a:r>
            <a:r>
              <a:rPr lang="it-IT" sz="2400" dirty="0" err="1"/>
              <a:t>préalable</a:t>
            </a:r>
            <a:r>
              <a:rPr lang="it-IT" sz="2400" dirty="0"/>
              <a:t> </a:t>
            </a:r>
            <a:r>
              <a:rPr lang="it-IT" sz="2400" dirty="0" err="1"/>
              <a:t>indemnité</a:t>
            </a:r>
            <a:r>
              <a:rPr lang="it-IT" sz="2400" dirty="0"/>
              <a:t> ». Un </a:t>
            </a:r>
            <a:r>
              <a:rPr lang="it-IT" sz="2400" dirty="0" err="1"/>
              <a:t>chiffre</a:t>
            </a:r>
            <a:r>
              <a:rPr lang="it-IT" sz="2400" dirty="0"/>
              <a:t> illustre l’</a:t>
            </a:r>
            <a:r>
              <a:rPr lang="it-IT" sz="2400" dirty="0" err="1"/>
              <a:t>importance</a:t>
            </a:r>
            <a:r>
              <a:rPr lang="it-IT" sz="2400" dirty="0"/>
              <a:t> de la </a:t>
            </a:r>
            <a:r>
              <a:rPr lang="it-IT" sz="2400" dirty="0" err="1"/>
              <a:t>propriété</a:t>
            </a:r>
            <a:r>
              <a:rPr lang="it-IT" sz="2400" dirty="0"/>
              <a:t> </a:t>
            </a:r>
            <a:r>
              <a:rPr lang="it-IT" sz="2400" dirty="0" err="1"/>
              <a:t>dans</a:t>
            </a:r>
            <a:r>
              <a:rPr lang="it-IT" sz="2400" dirty="0"/>
              <a:t> </a:t>
            </a:r>
            <a:r>
              <a:rPr lang="it-IT" sz="2400" dirty="0" err="1"/>
              <a:t>cette</a:t>
            </a:r>
            <a:r>
              <a:rPr lang="it-IT" sz="2400" dirty="0"/>
              <a:t> </a:t>
            </a:r>
            <a:r>
              <a:rPr lang="it-IT" sz="2400" dirty="0" err="1"/>
              <a:t>conception</a:t>
            </a:r>
            <a:r>
              <a:rPr lang="it-IT" sz="2400" dirty="0"/>
              <a:t> : le Code </a:t>
            </a:r>
            <a:r>
              <a:rPr lang="it-IT" sz="2400" dirty="0" err="1"/>
              <a:t>Civil</a:t>
            </a:r>
            <a:r>
              <a:rPr lang="it-IT" sz="2400" dirty="0"/>
              <a:t> </a:t>
            </a:r>
            <a:r>
              <a:rPr lang="it-IT" sz="2400" dirty="0" err="1"/>
              <a:t>consacrait</a:t>
            </a:r>
            <a:r>
              <a:rPr lang="it-IT" sz="2400" dirty="0"/>
              <a:t> 1 570 </a:t>
            </a:r>
            <a:r>
              <a:rPr lang="it-IT" sz="2400" dirty="0" err="1"/>
              <a:t>articles</a:t>
            </a:r>
            <a:r>
              <a:rPr lang="it-IT" sz="2400" dirty="0"/>
              <a:t> (</a:t>
            </a:r>
            <a:r>
              <a:rPr lang="it-IT" sz="2400" dirty="0" err="1"/>
              <a:t>sur</a:t>
            </a:r>
            <a:r>
              <a:rPr lang="it-IT" sz="2400" dirty="0"/>
              <a:t>  2281) à la </a:t>
            </a:r>
            <a:r>
              <a:rPr lang="it-IT" sz="2400" dirty="0" err="1"/>
              <a:t>propriété</a:t>
            </a:r>
            <a:r>
              <a:rPr lang="it-IT" sz="2400" dirty="0"/>
              <a:t>.</a:t>
            </a:r>
            <a:endParaRPr lang="fr-CA" sz="2400" dirty="0"/>
          </a:p>
        </p:txBody>
      </p:sp>
    </p:spTree>
    <p:extLst>
      <p:ext uri="{BB962C8B-B14F-4D97-AF65-F5344CB8AC3E}">
        <p14:creationId xmlns:p14="http://schemas.microsoft.com/office/powerpoint/2010/main" val="1369641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RIC </a:t>
            </a:r>
            <a:r>
              <a:rPr lang="fr-CA" sz="2800" i="1" dirty="0"/>
              <a:t>«délibératif»</a:t>
            </a:r>
            <a:endParaRPr lang="fr-CA" sz="2800" dirty="0"/>
          </a:p>
        </p:txBody>
      </p:sp>
      <p:sp>
        <p:nvSpPr>
          <p:cNvPr id="3" name="Segnaposto contenuto 2"/>
          <p:cNvSpPr>
            <a:spLocks noGrp="1"/>
          </p:cNvSpPr>
          <p:nvPr>
            <p:ph idx="1"/>
          </p:nvPr>
        </p:nvSpPr>
        <p:spPr/>
        <p:txBody>
          <a:bodyPr>
            <a:normAutofit/>
          </a:bodyPr>
          <a:lstStyle/>
          <a:p>
            <a:pPr algn="just"/>
            <a:r>
              <a:rPr lang="it-IT" sz="2000" dirty="0" err="1"/>
              <a:t>Les</a:t>
            </a:r>
            <a:r>
              <a:rPr lang="it-IT" sz="2000" dirty="0"/>
              <a:t> </a:t>
            </a:r>
            <a:r>
              <a:rPr lang="it-IT" sz="2000" dirty="0" err="1"/>
              <a:t>auteurs</a:t>
            </a:r>
            <a:r>
              <a:rPr lang="it-IT" sz="2000" dirty="0"/>
              <a:t> de la note </a:t>
            </a:r>
            <a:r>
              <a:rPr lang="it-IT" sz="2000" dirty="0" err="1"/>
              <a:t>suggèrent</a:t>
            </a:r>
            <a:r>
              <a:rPr lang="it-IT" sz="2000" dirty="0"/>
              <a:t> </a:t>
            </a:r>
            <a:r>
              <a:rPr lang="it-IT" sz="2000" dirty="0" err="1"/>
              <a:t>que</a:t>
            </a:r>
            <a:r>
              <a:rPr lang="it-IT" sz="2000" dirty="0"/>
              <a:t> la </a:t>
            </a:r>
            <a:r>
              <a:rPr lang="it-IT" sz="2000" dirty="0" err="1"/>
              <a:t>proposition</a:t>
            </a:r>
            <a:r>
              <a:rPr lang="it-IT" sz="2000" dirty="0"/>
              <a:t> </a:t>
            </a:r>
            <a:r>
              <a:rPr lang="it-IT" sz="2000" dirty="0" err="1"/>
              <a:t>donnant</a:t>
            </a:r>
            <a:r>
              <a:rPr lang="it-IT" sz="2000" dirty="0"/>
              <a:t> </a:t>
            </a:r>
            <a:r>
              <a:rPr lang="it-IT" sz="2000" dirty="0" err="1"/>
              <a:t>lieu</a:t>
            </a:r>
            <a:r>
              <a:rPr lang="it-IT" sz="2000" dirty="0"/>
              <a:t> à la </a:t>
            </a:r>
            <a:r>
              <a:rPr lang="it-IT" sz="2000" dirty="0" err="1"/>
              <a:t>collecte</a:t>
            </a:r>
            <a:r>
              <a:rPr lang="it-IT" sz="2000" dirty="0"/>
              <a:t> de </a:t>
            </a:r>
            <a:r>
              <a:rPr lang="it-IT" sz="2000" dirty="0" err="1"/>
              <a:t>signatures</a:t>
            </a:r>
            <a:r>
              <a:rPr lang="it-IT" sz="2000" dirty="0"/>
              <a:t> </a:t>
            </a:r>
            <a:r>
              <a:rPr lang="it-IT" sz="2000" dirty="0" err="1"/>
              <a:t>doit</a:t>
            </a:r>
            <a:r>
              <a:rPr lang="it-IT" sz="2000" dirty="0"/>
              <a:t> </a:t>
            </a:r>
            <a:r>
              <a:rPr lang="it-IT" sz="2000" dirty="0" err="1"/>
              <a:t>être</a:t>
            </a:r>
            <a:r>
              <a:rPr lang="it-IT" sz="2000" dirty="0"/>
              <a:t> </a:t>
            </a:r>
            <a:r>
              <a:rPr lang="it-IT" sz="2000" i="1" dirty="0"/>
              <a:t>«</a:t>
            </a:r>
            <a:r>
              <a:rPr lang="it-IT" sz="2000" i="1" dirty="0" err="1"/>
              <a:t>préalablement</a:t>
            </a:r>
            <a:r>
              <a:rPr lang="it-IT" sz="2000" i="1" dirty="0"/>
              <a:t> </a:t>
            </a:r>
            <a:r>
              <a:rPr lang="it-IT" sz="2000" i="1" dirty="0" err="1"/>
              <a:t>déposée</a:t>
            </a:r>
            <a:r>
              <a:rPr lang="it-IT" sz="2000" i="1" dirty="0"/>
              <a:t> </a:t>
            </a:r>
            <a:r>
              <a:rPr lang="it-IT" sz="2000" i="1" dirty="0" err="1"/>
              <a:t>devant</a:t>
            </a:r>
            <a:r>
              <a:rPr lang="it-IT" sz="2000" i="1" dirty="0"/>
              <a:t> une </a:t>
            </a:r>
            <a:r>
              <a:rPr lang="it-IT" sz="2000" i="1" dirty="0" err="1"/>
              <a:t>institution</a:t>
            </a:r>
            <a:r>
              <a:rPr lang="it-IT" sz="2000" i="1" dirty="0"/>
              <a:t> </a:t>
            </a:r>
            <a:r>
              <a:rPr lang="it-IT" sz="2000" i="1" dirty="0" err="1"/>
              <a:t>indépendante</a:t>
            </a:r>
            <a:r>
              <a:rPr lang="it-IT" sz="2000" i="1" dirty="0"/>
              <a:t> […]. Une </a:t>
            </a:r>
            <a:r>
              <a:rPr lang="it-IT" sz="2000" i="1" dirty="0" err="1"/>
              <a:t>commission</a:t>
            </a:r>
            <a:r>
              <a:rPr lang="it-IT" sz="2000" i="1" dirty="0"/>
              <a:t> de </a:t>
            </a:r>
            <a:r>
              <a:rPr lang="it-IT" sz="2000" i="1" dirty="0" err="1"/>
              <a:t>cette</a:t>
            </a:r>
            <a:r>
              <a:rPr lang="it-IT" sz="2000" i="1" dirty="0"/>
              <a:t> </a:t>
            </a:r>
            <a:r>
              <a:rPr lang="it-IT" sz="2000" i="1" dirty="0" err="1"/>
              <a:t>institution</a:t>
            </a:r>
            <a:r>
              <a:rPr lang="it-IT" sz="2000" i="1" dirty="0"/>
              <a:t> </a:t>
            </a:r>
            <a:r>
              <a:rPr lang="it-IT" sz="2000" i="1" dirty="0" err="1"/>
              <a:t>examine</a:t>
            </a:r>
            <a:r>
              <a:rPr lang="it-IT" sz="2000" i="1" dirty="0"/>
              <a:t> </a:t>
            </a:r>
            <a:r>
              <a:rPr lang="it-IT" sz="2000" i="1" dirty="0" err="1"/>
              <a:t>alors</a:t>
            </a:r>
            <a:r>
              <a:rPr lang="it-IT" sz="2000" i="1" dirty="0"/>
              <a:t> sa </a:t>
            </a:r>
            <a:r>
              <a:rPr lang="it-IT" sz="2000" i="1" dirty="0" err="1"/>
              <a:t>recevabilité</a:t>
            </a:r>
            <a:r>
              <a:rPr lang="it-IT" sz="2000" i="1" dirty="0"/>
              <a:t> […], la </a:t>
            </a:r>
            <a:r>
              <a:rPr lang="it-IT" sz="2000" i="1" dirty="0" err="1"/>
              <a:t>transmet</a:t>
            </a:r>
            <a:r>
              <a:rPr lang="it-IT" sz="2000" i="1" dirty="0"/>
              <a:t> </a:t>
            </a:r>
            <a:r>
              <a:rPr lang="it-IT" sz="2000" i="1" dirty="0" err="1"/>
              <a:t>immédiatement</a:t>
            </a:r>
            <a:r>
              <a:rPr lang="it-IT" sz="2000" i="1" dirty="0"/>
              <a:t> </a:t>
            </a:r>
            <a:r>
              <a:rPr lang="it-IT" sz="2000" i="1" dirty="0" err="1"/>
              <a:t>au</a:t>
            </a:r>
            <a:r>
              <a:rPr lang="it-IT" sz="2000" i="1" dirty="0"/>
              <a:t> </a:t>
            </a:r>
            <a:r>
              <a:rPr lang="it-IT" sz="2000" i="1" dirty="0" err="1"/>
              <a:t>Conseil</a:t>
            </a:r>
            <a:r>
              <a:rPr lang="it-IT" sz="2000" i="1" dirty="0"/>
              <a:t> </a:t>
            </a:r>
            <a:r>
              <a:rPr lang="it-IT" sz="2000" i="1" dirty="0" err="1"/>
              <a:t>constitutionnel</a:t>
            </a:r>
            <a:r>
              <a:rPr lang="it-IT" sz="2000" i="1" dirty="0"/>
              <a:t>, qui </a:t>
            </a:r>
            <a:r>
              <a:rPr lang="it-IT" sz="2000" i="1" dirty="0" err="1"/>
              <a:t>vérifie</a:t>
            </a:r>
            <a:r>
              <a:rPr lang="it-IT" sz="2000" i="1" dirty="0"/>
              <a:t> </a:t>
            </a:r>
            <a:r>
              <a:rPr lang="it-IT" sz="2000" i="1" dirty="0" err="1"/>
              <a:t>qu’elle</a:t>
            </a:r>
            <a:r>
              <a:rPr lang="it-IT" sz="2000" i="1" dirty="0"/>
              <a:t> n’est ni </a:t>
            </a:r>
            <a:r>
              <a:rPr lang="it-IT" sz="2000" i="1" dirty="0" err="1"/>
              <a:t>contraire</a:t>
            </a:r>
            <a:r>
              <a:rPr lang="it-IT" sz="2000" i="1" dirty="0"/>
              <a:t>, ni </a:t>
            </a:r>
            <a:r>
              <a:rPr lang="it-IT" sz="2000" i="1" dirty="0" err="1"/>
              <a:t>incompatible</a:t>
            </a:r>
            <a:r>
              <a:rPr lang="it-IT" sz="2000" i="1" dirty="0"/>
              <a:t> </a:t>
            </a:r>
            <a:r>
              <a:rPr lang="it-IT" sz="2000" i="1" dirty="0" err="1"/>
              <a:t>avec</a:t>
            </a:r>
            <a:r>
              <a:rPr lang="it-IT" sz="2000" i="1" dirty="0"/>
              <a:t> </a:t>
            </a:r>
            <a:r>
              <a:rPr lang="it-IT" sz="2000" i="1" dirty="0" err="1"/>
              <a:t>les</a:t>
            </a:r>
            <a:r>
              <a:rPr lang="it-IT" sz="2000" i="1" dirty="0"/>
              <a:t> </a:t>
            </a:r>
            <a:r>
              <a:rPr lang="it-IT" sz="2000" i="1" dirty="0" err="1"/>
              <a:t>conventions</a:t>
            </a:r>
            <a:r>
              <a:rPr lang="it-IT" sz="2000" i="1" dirty="0"/>
              <a:t> </a:t>
            </a:r>
            <a:r>
              <a:rPr lang="it-IT" sz="2000" i="1" dirty="0" err="1"/>
              <a:t>internationales</a:t>
            </a:r>
            <a:r>
              <a:rPr lang="it-IT" sz="2000" i="1" dirty="0"/>
              <a:t>.»</a:t>
            </a:r>
            <a:endParaRPr lang="it-IT" sz="2000" dirty="0"/>
          </a:p>
          <a:p>
            <a:pPr algn="just"/>
            <a:r>
              <a:rPr lang="it-IT" sz="2000" dirty="0"/>
              <a:t>Terra Nova propose </a:t>
            </a:r>
            <a:r>
              <a:rPr lang="it-IT" sz="2000" dirty="0" err="1"/>
              <a:t>que</a:t>
            </a:r>
            <a:r>
              <a:rPr lang="it-IT" sz="2000" dirty="0"/>
              <a:t> </a:t>
            </a:r>
            <a:r>
              <a:rPr lang="it-IT" sz="2000" dirty="0" err="1"/>
              <a:t>les</a:t>
            </a:r>
            <a:r>
              <a:rPr lang="it-IT" sz="2000" dirty="0"/>
              <a:t> </a:t>
            </a:r>
            <a:r>
              <a:rPr lang="it-IT" sz="2000" dirty="0" err="1"/>
              <a:t>signatures</a:t>
            </a:r>
            <a:r>
              <a:rPr lang="it-IT" sz="2000" dirty="0"/>
              <a:t> </a:t>
            </a:r>
            <a:r>
              <a:rPr lang="it-IT" sz="2000" dirty="0" err="1"/>
              <a:t>soient</a:t>
            </a:r>
            <a:r>
              <a:rPr lang="it-IT" sz="2000" dirty="0"/>
              <a:t> </a:t>
            </a:r>
            <a:r>
              <a:rPr lang="it-IT" sz="2000" dirty="0" err="1"/>
              <a:t>réunies</a:t>
            </a:r>
            <a:r>
              <a:rPr lang="it-IT" sz="2000" dirty="0"/>
              <a:t> </a:t>
            </a:r>
            <a:r>
              <a:rPr lang="it-IT" sz="2000" b="1" dirty="0"/>
              <a:t>en </a:t>
            </a:r>
            <a:r>
              <a:rPr lang="it-IT" sz="2000" b="1" dirty="0" err="1"/>
              <a:t>moins</a:t>
            </a:r>
            <a:r>
              <a:rPr lang="it-IT" sz="2000" b="1" dirty="0"/>
              <a:t> de </a:t>
            </a:r>
            <a:r>
              <a:rPr lang="it-IT" sz="2000" b="1" dirty="0" err="1"/>
              <a:t>six</a:t>
            </a:r>
            <a:r>
              <a:rPr lang="it-IT" sz="2000" b="1" dirty="0"/>
              <a:t> </a:t>
            </a:r>
            <a:r>
              <a:rPr lang="it-IT" sz="2000" b="1" dirty="0" err="1"/>
              <a:t>mois</a:t>
            </a:r>
            <a:r>
              <a:rPr lang="it-IT" sz="2000" b="1" dirty="0"/>
              <a:t> </a:t>
            </a:r>
            <a:r>
              <a:rPr lang="it-IT" sz="2000" dirty="0"/>
              <a:t>et </a:t>
            </a:r>
            <a:r>
              <a:rPr lang="it-IT" sz="2000" dirty="0" err="1"/>
              <a:t>centralisées</a:t>
            </a:r>
            <a:r>
              <a:rPr lang="it-IT" sz="2000" dirty="0"/>
              <a:t> </a:t>
            </a:r>
            <a:r>
              <a:rPr lang="it-IT" sz="2000" dirty="0" err="1"/>
              <a:t>sur</a:t>
            </a:r>
            <a:r>
              <a:rPr lang="it-IT" sz="2000" dirty="0"/>
              <a:t> une </a:t>
            </a:r>
            <a:r>
              <a:rPr lang="it-IT" sz="2000" dirty="0" err="1"/>
              <a:t>plateforme</a:t>
            </a:r>
            <a:r>
              <a:rPr lang="it-IT" sz="2000" dirty="0"/>
              <a:t> </a:t>
            </a:r>
            <a:r>
              <a:rPr lang="it-IT" sz="2000" dirty="0" err="1"/>
              <a:t>numérique</a:t>
            </a:r>
            <a:r>
              <a:rPr lang="it-IT" sz="2000" dirty="0"/>
              <a:t>, </a:t>
            </a:r>
            <a:r>
              <a:rPr lang="it-IT" sz="2000" dirty="0" err="1"/>
              <a:t>leur</a:t>
            </a:r>
            <a:r>
              <a:rPr lang="it-IT" sz="2000" dirty="0"/>
              <a:t> </a:t>
            </a:r>
            <a:r>
              <a:rPr lang="it-IT" sz="2000" dirty="0" err="1"/>
              <a:t>nombre</a:t>
            </a:r>
            <a:r>
              <a:rPr lang="it-IT" sz="2000" dirty="0"/>
              <a:t> minimum </a:t>
            </a:r>
            <a:r>
              <a:rPr lang="it-IT" sz="2000" dirty="0" err="1"/>
              <a:t>devant</a:t>
            </a:r>
            <a:r>
              <a:rPr lang="it-IT" sz="2000" dirty="0"/>
              <a:t> </a:t>
            </a:r>
            <a:r>
              <a:rPr lang="it-IT" sz="2000" dirty="0" err="1"/>
              <a:t>être</a:t>
            </a:r>
            <a:r>
              <a:rPr lang="it-IT" sz="2000" dirty="0"/>
              <a:t> </a:t>
            </a:r>
            <a:r>
              <a:rPr lang="it-IT" sz="2000" dirty="0" err="1"/>
              <a:t>fixé</a:t>
            </a:r>
            <a:r>
              <a:rPr lang="it-IT" sz="2000" dirty="0"/>
              <a:t> </a:t>
            </a:r>
            <a:r>
              <a:rPr lang="it-IT" sz="2000" b="1" dirty="0"/>
              <a:t>à 2 % </a:t>
            </a:r>
            <a:r>
              <a:rPr lang="it-IT" sz="2000" b="1" dirty="0" err="1"/>
              <a:t>du</a:t>
            </a:r>
            <a:r>
              <a:rPr lang="it-IT" sz="2000" b="1" dirty="0"/>
              <a:t> </a:t>
            </a:r>
            <a:r>
              <a:rPr lang="it-IT" sz="2000" b="1" dirty="0" err="1"/>
              <a:t>corps</a:t>
            </a:r>
            <a:r>
              <a:rPr lang="it-IT" sz="2000" b="1" dirty="0"/>
              <a:t> </a:t>
            </a:r>
            <a:r>
              <a:rPr lang="it-IT" sz="2000" b="1" dirty="0" err="1"/>
              <a:t>électoral</a:t>
            </a:r>
            <a:r>
              <a:rPr lang="it-IT" sz="2000" b="1" dirty="0"/>
              <a:t>, </a:t>
            </a:r>
            <a:r>
              <a:rPr lang="it-IT" sz="2000" b="1" dirty="0" err="1"/>
              <a:t>soit</a:t>
            </a:r>
            <a:r>
              <a:rPr lang="it-IT" sz="2000" b="1" dirty="0"/>
              <a:t> </a:t>
            </a:r>
            <a:r>
              <a:rPr lang="it-IT" sz="2000" b="1" dirty="0" err="1"/>
              <a:t>environ</a:t>
            </a:r>
            <a:r>
              <a:rPr lang="it-IT" sz="2000" b="1" dirty="0"/>
              <a:t> 900 000 </a:t>
            </a:r>
            <a:r>
              <a:rPr lang="it-IT" sz="2000" b="1" dirty="0" err="1"/>
              <a:t>personnes</a:t>
            </a:r>
            <a:r>
              <a:rPr lang="it-IT" sz="2000" b="1" dirty="0"/>
              <a:t>.</a:t>
            </a:r>
            <a:r>
              <a:rPr lang="it-IT" sz="2000" dirty="0"/>
              <a:t> Un </a:t>
            </a:r>
            <a:r>
              <a:rPr lang="it-IT" sz="2000" dirty="0" err="1"/>
              <a:t>chiffre</a:t>
            </a:r>
            <a:r>
              <a:rPr lang="it-IT" sz="2000" dirty="0"/>
              <a:t> </a:t>
            </a:r>
            <a:r>
              <a:rPr lang="it-IT" sz="2000" i="1" dirty="0"/>
              <a:t>«</a:t>
            </a:r>
            <a:r>
              <a:rPr lang="it-IT" sz="2000" i="1" dirty="0" err="1"/>
              <a:t>assez</a:t>
            </a:r>
            <a:r>
              <a:rPr lang="it-IT" sz="2000" i="1" dirty="0"/>
              <a:t> </a:t>
            </a:r>
            <a:r>
              <a:rPr lang="it-IT" sz="2000" i="1" dirty="0" err="1"/>
              <a:t>élevé</a:t>
            </a:r>
            <a:r>
              <a:rPr lang="it-IT" sz="2000" i="1" dirty="0"/>
              <a:t> pour </a:t>
            </a:r>
            <a:r>
              <a:rPr lang="it-IT" sz="2000" i="1" dirty="0" err="1"/>
              <a:t>nécessiter</a:t>
            </a:r>
            <a:r>
              <a:rPr lang="it-IT" sz="2000" i="1" dirty="0"/>
              <a:t> un </a:t>
            </a:r>
            <a:r>
              <a:rPr lang="it-IT" sz="2000" i="1" dirty="0" err="1"/>
              <a:t>vrai</a:t>
            </a:r>
            <a:r>
              <a:rPr lang="it-IT" sz="2000" i="1" dirty="0"/>
              <a:t> </a:t>
            </a:r>
            <a:r>
              <a:rPr lang="it-IT" sz="2000" i="1" dirty="0" err="1"/>
              <a:t>effort</a:t>
            </a:r>
            <a:r>
              <a:rPr lang="it-IT" sz="2000" i="1" dirty="0"/>
              <a:t> de </a:t>
            </a:r>
            <a:r>
              <a:rPr lang="it-IT" sz="2000" i="1" dirty="0" err="1"/>
              <a:t>mobilisation</a:t>
            </a:r>
            <a:r>
              <a:rPr lang="it-IT" sz="2000" i="1" dirty="0"/>
              <a:t>»</a:t>
            </a:r>
            <a:r>
              <a:rPr lang="it-IT" sz="2000" dirty="0"/>
              <a:t> et </a:t>
            </a:r>
            <a:r>
              <a:rPr lang="it-IT" sz="2000" i="1" dirty="0"/>
              <a:t>«</a:t>
            </a:r>
            <a:r>
              <a:rPr lang="it-IT" sz="2000" i="1" dirty="0" err="1"/>
              <a:t>suffisamment</a:t>
            </a:r>
            <a:r>
              <a:rPr lang="it-IT" sz="2000" i="1" dirty="0"/>
              <a:t> </a:t>
            </a:r>
            <a:r>
              <a:rPr lang="it-IT" sz="2000" i="1" dirty="0" err="1"/>
              <a:t>bas</a:t>
            </a:r>
            <a:r>
              <a:rPr lang="it-IT" sz="2000" i="1" dirty="0"/>
              <a:t> pour </a:t>
            </a:r>
            <a:r>
              <a:rPr lang="it-IT" sz="2000" i="1" dirty="0" err="1"/>
              <a:t>pouvoir</a:t>
            </a:r>
            <a:r>
              <a:rPr lang="it-IT" sz="2000" i="1" dirty="0"/>
              <a:t> </a:t>
            </a:r>
            <a:r>
              <a:rPr lang="it-IT" sz="2000" i="1" dirty="0" err="1"/>
              <a:t>être</a:t>
            </a:r>
            <a:r>
              <a:rPr lang="it-IT" sz="2000" i="1" dirty="0"/>
              <a:t> franchi».</a:t>
            </a:r>
            <a:endParaRPr lang="it-IT" sz="2000" dirty="0"/>
          </a:p>
          <a:p>
            <a:pPr algn="just"/>
            <a:r>
              <a:rPr lang="it-IT" sz="2000" dirty="0" err="1"/>
              <a:t>Concernant</a:t>
            </a:r>
            <a:r>
              <a:rPr lang="it-IT" sz="2000" dirty="0"/>
              <a:t> </a:t>
            </a:r>
            <a:r>
              <a:rPr lang="it-IT" sz="2000" b="1" dirty="0"/>
              <a:t>l’</a:t>
            </a:r>
            <a:r>
              <a:rPr lang="it-IT" sz="2000" b="1" dirty="0" err="1"/>
              <a:t>abrogation</a:t>
            </a:r>
            <a:r>
              <a:rPr lang="it-IT" sz="2000" b="1" dirty="0"/>
              <a:t> d’une </a:t>
            </a:r>
            <a:r>
              <a:rPr lang="it-IT" sz="2000" b="1" dirty="0" err="1"/>
              <a:t>loi</a:t>
            </a:r>
            <a:r>
              <a:rPr lang="it-IT" sz="2000" b="1" dirty="0"/>
              <a:t> </a:t>
            </a:r>
            <a:r>
              <a:rPr lang="it-IT" sz="2000" b="1" dirty="0" err="1"/>
              <a:t>ou</a:t>
            </a:r>
            <a:r>
              <a:rPr lang="it-IT" sz="2000" b="1" dirty="0"/>
              <a:t> d’un </a:t>
            </a:r>
            <a:r>
              <a:rPr lang="it-IT" sz="2000" b="1" dirty="0" err="1"/>
              <a:t>traité</a:t>
            </a:r>
            <a:r>
              <a:rPr lang="it-IT" sz="2000" b="1" dirty="0"/>
              <a:t>, le </a:t>
            </a:r>
            <a:r>
              <a:rPr lang="it-IT" sz="2000" b="1" dirty="0" err="1"/>
              <a:t>seuil</a:t>
            </a:r>
            <a:r>
              <a:rPr lang="it-IT" sz="2000" b="1" dirty="0"/>
              <a:t> est </a:t>
            </a:r>
            <a:r>
              <a:rPr lang="it-IT" sz="2000" b="1" dirty="0" err="1"/>
              <a:t>réhaussé</a:t>
            </a:r>
            <a:r>
              <a:rPr lang="it-IT" sz="2000" b="1" dirty="0"/>
              <a:t> à 4 % </a:t>
            </a:r>
            <a:r>
              <a:rPr lang="it-IT" sz="2000" dirty="0" err="1"/>
              <a:t>du</a:t>
            </a:r>
            <a:r>
              <a:rPr lang="it-IT" sz="2000" dirty="0"/>
              <a:t> </a:t>
            </a:r>
            <a:r>
              <a:rPr lang="it-IT" sz="2000" dirty="0" err="1"/>
              <a:t>corps</a:t>
            </a:r>
            <a:r>
              <a:rPr lang="it-IT" sz="2000" dirty="0"/>
              <a:t> </a:t>
            </a:r>
            <a:r>
              <a:rPr lang="it-IT" sz="2000" dirty="0" err="1"/>
              <a:t>électoral</a:t>
            </a:r>
            <a:r>
              <a:rPr lang="it-IT" sz="2000" dirty="0"/>
              <a:t> </a:t>
            </a:r>
            <a:r>
              <a:rPr lang="it-IT" sz="2000" dirty="0" err="1"/>
              <a:t>afin</a:t>
            </a:r>
            <a:r>
              <a:rPr lang="it-IT" sz="2000" dirty="0"/>
              <a:t> de </a:t>
            </a:r>
            <a:r>
              <a:rPr lang="it-IT" sz="2000" dirty="0" err="1"/>
              <a:t>limiter</a:t>
            </a:r>
            <a:r>
              <a:rPr lang="it-IT" sz="2000" dirty="0"/>
              <a:t> tout </a:t>
            </a:r>
            <a:r>
              <a:rPr lang="it-IT" sz="2000" dirty="0" err="1"/>
              <a:t>risque</a:t>
            </a:r>
            <a:r>
              <a:rPr lang="it-IT" sz="2000" dirty="0"/>
              <a:t> d’</a:t>
            </a:r>
            <a:r>
              <a:rPr lang="it-IT" sz="2000" dirty="0" err="1"/>
              <a:t>inflation</a:t>
            </a:r>
            <a:r>
              <a:rPr lang="it-IT" sz="2000" dirty="0"/>
              <a:t> </a:t>
            </a:r>
            <a:r>
              <a:rPr lang="it-IT" sz="2000" dirty="0" err="1"/>
              <a:t>électoral</a:t>
            </a:r>
            <a:r>
              <a:rPr lang="it-IT" sz="2000" dirty="0"/>
              <a:t>.</a:t>
            </a:r>
          </a:p>
          <a:p>
            <a:pPr algn="just"/>
            <a:endParaRPr lang="fr-CA" sz="2000" dirty="0"/>
          </a:p>
        </p:txBody>
      </p:sp>
    </p:spTree>
    <p:extLst>
      <p:ext uri="{BB962C8B-B14F-4D97-AF65-F5344CB8AC3E}">
        <p14:creationId xmlns:p14="http://schemas.microsoft.com/office/powerpoint/2010/main" val="1564630194"/>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Le code civil napoléonien perdure avec </a:t>
            </a:r>
            <a:r>
              <a:rPr lang="fr-CA" sz="2800" smtClean="0"/>
              <a:t>des modifications</a:t>
            </a: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it-IT" sz="2400" dirty="0"/>
              <a:t>Pendant plus de </a:t>
            </a:r>
            <a:r>
              <a:rPr lang="it-IT" sz="2400" dirty="0" err="1"/>
              <a:t>soixante</a:t>
            </a:r>
            <a:r>
              <a:rPr lang="it-IT" sz="2400" dirty="0"/>
              <a:t>-dix </a:t>
            </a:r>
            <a:r>
              <a:rPr lang="it-IT" sz="2400" dirty="0" err="1"/>
              <a:t>ans</a:t>
            </a:r>
            <a:r>
              <a:rPr lang="it-IT" sz="2400" dirty="0"/>
              <a:t>, </a:t>
            </a:r>
            <a:r>
              <a:rPr lang="it-IT" sz="2400" dirty="0" err="1"/>
              <a:t>les</a:t>
            </a:r>
            <a:r>
              <a:rPr lang="it-IT" sz="2400" dirty="0"/>
              <a:t> </a:t>
            </a:r>
            <a:r>
              <a:rPr lang="it-IT" sz="2400" dirty="0" err="1"/>
              <a:t>régimes</a:t>
            </a:r>
            <a:r>
              <a:rPr lang="it-IT" sz="2400" dirty="0"/>
              <a:t> </a:t>
            </a:r>
            <a:r>
              <a:rPr lang="it-IT" sz="2400" dirty="0" err="1"/>
              <a:t>successifs</a:t>
            </a:r>
            <a:r>
              <a:rPr lang="it-IT" sz="2400" dirty="0"/>
              <a:t> </a:t>
            </a:r>
            <a:r>
              <a:rPr lang="it-IT" sz="2400" dirty="0" err="1"/>
              <a:t>réformèrent</a:t>
            </a:r>
            <a:r>
              <a:rPr lang="it-IT" sz="2400" dirty="0"/>
              <a:t> </a:t>
            </a:r>
            <a:r>
              <a:rPr lang="it-IT" sz="2400" dirty="0" err="1"/>
              <a:t>peu</a:t>
            </a:r>
            <a:r>
              <a:rPr lang="it-IT" sz="2400" dirty="0"/>
              <a:t> le Code. </a:t>
            </a:r>
            <a:r>
              <a:rPr lang="it-IT" sz="2400" dirty="0" err="1"/>
              <a:t>Après</a:t>
            </a:r>
            <a:r>
              <a:rPr lang="it-IT" sz="2400" dirty="0"/>
              <a:t> </a:t>
            </a:r>
            <a:r>
              <a:rPr lang="it-IT" sz="2400" dirty="0" err="1"/>
              <a:t>quelques</a:t>
            </a:r>
            <a:r>
              <a:rPr lang="it-IT" sz="2400" dirty="0"/>
              <a:t> </a:t>
            </a:r>
            <a:r>
              <a:rPr lang="it-IT" sz="2400" dirty="0" err="1"/>
              <a:t>modifications</a:t>
            </a:r>
            <a:r>
              <a:rPr lang="it-IT" sz="2400" dirty="0"/>
              <a:t> </a:t>
            </a:r>
            <a:r>
              <a:rPr lang="it-IT" sz="2400" dirty="0" err="1"/>
              <a:t>mineures</a:t>
            </a:r>
            <a:r>
              <a:rPr lang="it-IT" sz="2400" dirty="0"/>
              <a:t> </a:t>
            </a:r>
            <a:r>
              <a:rPr lang="it-IT" sz="2400" dirty="0" err="1"/>
              <a:t>sous</a:t>
            </a:r>
            <a:r>
              <a:rPr lang="it-IT" sz="2400" dirty="0"/>
              <a:t> le Second Empire (dont la </a:t>
            </a:r>
            <a:r>
              <a:rPr lang="it-IT" sz="2400" dirty="0" err="1"/>
              <a:t>loi</a:t>
            </a:r>
            <a:r>
              <a:rPr lang="it-IT" sz="2400" dirty="0"/>
              <a:t> de 1864 </a:t>
            </a:r>
            <a:r>
              <a:rPr lang="it-IT" sz="2400" dirty="0" err="1"/>
              <a:t>abolissant</a:t>
            </a:r>
            <a:r>
              <a:rPr lang="it-IT" sz="2400" dirty="0"/>
              <a:t> le </a:t>
            </a:r>
            <a:r>
              <a:rPr lang="it-IT" sz="2400" dirty="0" err="1"/>
              <a:t>délit</a:t>
            </a:r>
            <a:r>
              <a:rPr lang="it-IT" sz="2400" dirty="0"/>
              <a:t> de </a:t>
            </a:r>
            <a:r>
              <a:rPr lang="it-IT" sz="2400" dirty="0" err="1"/>
              <a:t>coalition</a:t>
            </a:r>
            <a:r>
              <a:rPr lang="it-IT" sz="2400" dirty="0"/>
              <a:t>), la </a:t>
            </a:r>
            <a:r>
              <a:rPr lang="it-IT" sz="2400" dirty="0" err="1"/>
              <a:t>IIIe</a:t>
            </a:r>
            <a:r>
              <a:rPr lang="it-IT" sz="2400" dirty="0"/>
              <a:t> </a:t>
            </a:r>
            <a:r>
              <a:rPr lang="it-IT" sz="2400" dirty="0" err="1"/>
              <a:t>République</a:t>
            </a:r>
            <a:r>
              <a:rPr lang="it-IT" sz="2400" dirty="0"/>
              <a:t> </a:t>
            </a:r>
            <a:r>
              <a:rPr lang="it-IT" sz="2400" dirty="0" err="1"/>
              <a:t>procéda</a:t>
            </a:r>
            <a:r>
              <a:rPr lang="it-IT" sz="2400" dirty="0"/>
              <a:t> à une </a:t>
            </a:r>
            <a:r>
              <a:rPr lang="it-IT" sz="2400" dirty="0" err="1"/>
              <a:t>véritable</a:t>
            </a:r>
            <a:r>
              <a:rPr lang="it-IT" sz="2400" dirty="0"/>
              <a:t> </a:t>
            </a:r>
            <a:r>
              <a:rPr lang="it-IT" sz="2400" dirty="0" err="1"/>
              <a:t>modernisation</a:t>
            </a:r>
            <a:r>
              <a:rPr lang="it-IT" sz="2400" dirty="0"/>
              <a:t> dont </a:t>
            </a:r>
            <a:r>
              <a:rPr lang="it-IT" sz="2400" dirty="0" err="1"/>
              <a:t>notamment</a:t>
            </a:r>
            <a:r>
              <a:rPr lang="it-IT" sz="2400" dirty="0"/>
              <a:t> celle </a:t>
            </a:r>
            <a:r>
              <a:rPr lang="it-IT" sz="2400" dirty="0" err="1"/>
              <a:t>concernant</a:t>
            </a:r>
            <a:r>
              <a:rPr lang="it-IT" sz="2400" dirty="0"/>
              <a:t> la </a:t>
            </a:r>
            <a:r>
              <a:rPr lang="it-IT" sz="2400" dirty="0" err="1"/>
              <a:t>capacité</a:t>
            </a:r>
            <a:r>
              <a:rPr lang="it-IT" sz="2400" dirty="0"/>
              <a:t> </a:t>
            </a:r>
            <a:r>
              <a:rPr lang="it-IT" sz="2400" dirty="0" err="1"/>
              <a:t>juridique</a:t>
            </a:r>
            <a:r>
              <a:rPr lang="it-IT" sz="2400" dirty="0"/>
              <a:t> </a:t>
            </a:r>
            <a:r>
              <a:rPr lang="it-IT" sz="2400" dirty="0" err="1"/>
              <a:t>des</a:t>
            </a:r>
            <a:r>
              <a:rPr lang="it-IT" sz="2400" dirty="0"/>
              <a:t> femmes </a:t>
            </a:r>
            <a:r>
              <a:rPr lang="it-IT" sz="2400" dirty="0" err="1"/>
              <a:t>mariées</a:t>
            </a:r>
            <a:r>
              <a:rPr lang="it-IT" sz="2400" dirty="0"/>
              <a:t> (</a:t>
            </a:r>
            <a:r>
              <a:rPr lang="it-IT" sz="2400" dirty="0" err="1"/>
              <a:t>lois</a:t>
            </a:r>
            <a:r>
              <a:rPr lang="it-IT" sz="2400" dirty="0"/>
              <a:t> de 1938 et 1942), </a:t>
            </a:r>
            <a:r>
              <a:rPr lang="it-IT" sz="2400" dirty="0" err="1"/>
              <a:t>tandis</a:t>
            </a:r>
            <a:r>
              <a:rPr lang="it-IT" sz="2400" dirty="0"/>
              <a:t> </a:t>
            </a:r>
            <a:r>
              <a:rPr lang="it-IT" sz="2400" dirty="0" err="1"/>
              <a:t>que</a:t>
            </a:r>
            <a:r>
              <a:rPr lang="it-IT" sz="2400" dirty="0"/>
              <a:t> la </a:t>
            </a:r>
            <a:r>
              <a:rPr lang="it-IT" sz="2400" dirty="0" err="1"/>
              <a:t>Cour</a:t>
            </a:r>
            <a:r>
              <a:rPr lang="it-IT" sz="2400" dirty="0"/>
              <a:t> de </a:t>
            </a:r>
            <a:r>
              <a:rPr lang="it-IT" sz="2400" dirty="0" err="1"/>
              <a:t>Cassation</a:t>
            </a:r>
            <a:r>
              <a:rPr lang="it-IT" sz="2400" dirty="0"/>
              <a:t> </a:t>
            </a:r>
            <a:r>
              <a:rPr lang="it-IT" sz="2400" dirty="0" err="1"/>
              <a:t>interprétait</a:t>
            </a:r>
            <a:r>
              <a:rPr lang="it-IT" sz="2400" dirty="0"/>
              <a:t> de plus en plus </a:t>
            </a:r>
            <a:r>
              <a:rPr lang="it-IT" sz="2400" dirty="0" err="1"/>
              <a:t>largement</a:t>
            </a:r>
            <a:r>
              <a:rPr lang="it-IT" sz="2400" dirty="0"/>
              <a:t> </a:t>
            </a:r>
            <a:r>
              <a:rPr lang="it-IT" sz="2400" dirty="0" err="1"/>
              <a:t>les</a:t>
            </a:r>
            <a:r>
              <a:rPr lang="it-IT" sz="2400" dirty="0"/>
              <a:t> </a:t>
            </a:r>
            <a:r>
              <a:rPr lang="it-IT" sz="2400" dirty="0" err="1"/>
              <a:t>dispositions</a:t>
            </a:r>
            <a:r>
              <a:rPr lang="it-IT" sz="2400" dirty="0"/>
              <a:t> d’origine. </a:t>
            </a:r>
            <a:r>
              <a:rPr lang="it-IT" sz="2400" dirty="0" err="1"/>
              <a:t>Depuis</a:t>
            </a:r>
            <a:r>
              <a:rPr lang="it-IT" sz="2400" dirty="0"/>
              <a:t> 1945, </a:t>
            </a:r>
            <a:r>
              <a:rPr lang="it-IT" sz="2400" dirty="0" err="1"/>
              <a:t>les</a:t>
            </a:r>
            <a:r>
              <a:rPr lang="it-IT" sz="2400" dirty="0"/>
              <a:t> </a:t>
            </a:r>
            <a:r>
              <a:rPr lang="it-IT" sz="2400" dirty="0" err="1"/>
              <a:t>changements</a:t>
            </a:r>
            <a:r>
              <a:rPr lang="it-IT" sz="2400" dirty="0"/>
              <a:t> </a:t>
            </a:r>
            <a:r>
              <a:rPr lang="it-IT" sz="2400" dirty="0" err="1"/>
              <a:t>ont</a:t>
            </a:r>
            <a:r>
              <a:rPr lang="it-IT" sz="2400" dirty="0"/>
              <a:t> </a:t>
            </a:r>
            <a:r>
              <a:rPr lang="it-IT" sz="2400" dirty="0" err="1"/>
              <a:t>été</a:t>
            </a:r>
            <a:r>
              <a:rPr lang="it-IT" sz="2400" dirty="0"/>
              <a:t> </a:t>
            </a:r>
            <a:r>
              <a:rPr lang="it-IT" sz="2400" dirty="0" err="1"/>
              <a:t>encore</a:t>
            </a:r>
            <a:r>
              <a:rPr lang="it-IT" sz="2400" dirty="0"/>
              <a:t> plus </a:t>
            </a:r>
            <a:r>
              <a:rPr lang="it-IT" sz="2400" dirty="0" err="1"/>
              <a:t>profonds</a:t>
            </a:r>
            <a:r>
              <a:rPr lang="it-IT" sz="2400" dirty="0"/>
              <a:t> et </a:t>
            </a:r>
            <a:r>
              <a:rPr lang="it-IT" sz="2400" dirty="0" err="1"/>
              <a:t>ont</a:t>
            </a:r>
            <a:r>
              <a:rPr lang="it-IT" sz="2400" dirty="0"/>
              <a:t> touché </a:t>
            </a:r>
            <a:r>
              <a:rPr lang="it-IT" sz="2400" dirty="0" err="1"/>
              <a:t>presque</a:t>
            </a:r>
            <a:r>
              <a:rPr lang="it-IT" sz="2400" dirty="0"/>
              <a:t> </a:t>
            </a:r>
            <a:r>
              <a:rPr lang="it-IT" sz="2400" dirty="0" err="1"/>
              <a:t>tous</a:t>
            </a:r>
            <a:r>
              <a:rPr lang="it-IT" sz="2400" dirty="0"/>
              <a:t> </a:t>
            </a:r>
            <a:r>
              <a:rPr lang="it-IT" sz="2400" dirty="0" err="1"/>
              <a:t>les</a:t>
            </a:r>
            <a:r>
              <a:rPr lang="it-IT" sz="2400" dirty="0"/>
              <a:t> </a:t>
            </a:r>
            <a:r>
              <a:rPr lang="it-IT" sz="2400" dirty="0" err="1"/>
              <a:t>domaines</a:t>
            </a:r>
            <a:r>
              <a:rPr lang="it-IT" sz="2400" dirty="0"/>
              <a:t>, </a:t>
            </a:r>
            <a:r>
              <a:rPr lang="it-IT" sz="2400" dirty="0" err="1"/>
              <a:t>notamment</a:t>
            </a:r>
            <a:r>
              <a:rPr lang="it-IT" sz="2400" dirty="0"/>
              <a:t> le </a:t>
            </a:r>
            <a:r>
              <a:rPr lang="it-IT" sz="2400" dirty="0" err="1"/>
              <a:t>droit</a:t>
            </a:r>
            <a:r>
              <a:rPr lang="it-IT" sz="2400" dirty="0"/>
              <a:t> </a:t>
            </a:r>
            <a:r>
              <a:rPr lang="it-IT" sz="2400" dirty="0" err="1"/>
              <a:t>des</a:t>
            </a:r>
            <a:r>
              <a:rPr lang="it-IT" sz="2400" dirty="0"/>
              <a:t> </a:t>
            </a:r>
            <a:r>
              <a:rPr lang="it-IT" sz="2400" dirty="0" err="1"/>
              <a:t>contrats</a:t>
            </a:r>
            <a:r>
              <a:rPr lang="it-IT" sz="2400" dirty="0"/>
              <a:t>, </a:t>
            </a:r>
            <a:r>
              <a:rPr lang="it-IT" sz="2400" dirty="0" err="1"/>
              <a:t>chamboulé</a:t>
            </a:r>
            <a:r>
              <a:rPr lang="it-IT" sz="2400" dirty="0"/>
              <a:t> par une </a:t>
            </a:r>
            <a:r>
              <a:rPr lang="it-IT" sz="2400" dirty="0" err="1"/>
              <a:t>réforme</a:t>
            </a:r>
            <a:r>
              <a:rPr lang="it-IT" sz="2400" dirty="0"/>
              <a:t> </a:t>
            </a:r>
            <a:r>
              <a:rPr lang="it-IT" sz="2400" dirty="0" err="1"/>
              <a:t>des</a:t>
            </a:r>
            <a:r>
              <a:rPr lang="it-IT" sz="2400" dirty="0"/>
              <a:t> </a:t>
            </a:r>
            <a:r>
              <a:rPr lang="it-IT" sz="2400" dirty="0" err="1"/>
              <a:t>années</a:t>
            </a:r>
            <a:r>
              <a:rPr lang="it-IT" sz="2400" dirty="0"/>
              <a:t> 2010. </a:t>
            </a:r>
            <a:r>
              <a:rPr lang="it-IT" sz="2400" dirty="0" err="1"/>
              <a:t>Quoiqu’il</a:t>
            </a:r>
            <a:r>
              <a:rPr lang="it-IT" sz="2400" dirty="0"/>
              <a:t> en </a:t>
            </a:r>
            <a:r>
              <a:rPr lang="it-IT" sz="2400" dirty="0" err="1"/>
              <a:t>soit</a:t>
            </a:r>
            <a:r>
              <a:rPr lang="it-IT" sz="2400" dirty="0"/>
              <a:t>, une </a:t>
            </a:r>
            <a:r>
              <a:rPr lang="it-IT" sz="2400" dirty="0" err="1"/>
              <a:t>petite</a:t>
            </a:r>
            <a:r>
              <a:rPr lang="it-IT" sz="2400" dirty="0"/>
              <a:t> </a:t>
            </a:r>
            <a:r>
              <a:rPr lang="it-IT" sz="2400" dirty="0" err="1"/>
              <a:t>moitié</a:t>
            </a:r>
            <a:r>
              <a:rPr lang="it-IT" sz="2400" dirty="0"/>
              <a:t> </a:t>
            </a:r>
            <a:r>
              <a:rPr lang="it-IT" sz="2400" dirty="0" err="1"/>
              <a:t>des</a:t>
            </a:r>
            <a:r>
              <a:rPr lang="it-IT" sz="2400" dirty="0"/>
              <a:t> </a:t>
            </a:r>
            <a:r>
              <a:rPr lang="it-IT" sz="2400" dirty="0" err="1"/>
              <a:t>articles</a:t>
            </a:r>
            <a:r>
              <a:rPr lang="it-IT" sz="2400" dirty="0"/>
              <a:t> </a:t>
            </a:r>
            <a:r>
              <a:rPr lang="it-IT" sz="2400" dirty="0" err="1"/>
              <a:t>actuels</a:t>
            </a:r>
            <a:r>
              <a:rPr lang="it-IT" sz="2400" dirty="0"/>
              <a:t> </a:t>
            </a:r>
            <a:r>
              <a:rPr lang="it-IT" sz="2400" dirty="0" err="1"/>
              <a:t>datent</a:t>
            </a:r>
            <a:r>
              <a:rPr lang="it-IT" sz="2400" dirty="0"/>
              <a:t> </a:t>
            </a:r>
            <a:r>
              <a:rPr lang="it-IT" sz="2400" dirty="0" err="1"/>
              <a:t>encore</a:t>
            </a:r>
            <a:r>
              <a:rPr lang="it-IT" sz="2400" dirty="0"/>
              <a:t> de 1804, </a:t>
            </a:r>
            <a:r>
              <a:rPr lang="it-IT" sz="2400" dirty="0" err="1"/>
              <a:t>preuve</a:t>
            </a:r>
            <a:r>
              <a:rPr lang="it-IT" sz="2400" dirty="0"/>
              <a:t> </a:t>
            </a:r>
            <a:r>
              <a:rPr lang="it-IT" sz="2400" dirty="0" err="1"/>
              <a:t>qu’au</a:t>
            </a:r>
            <a:r>
              <a:rPr lang="it-IT" sz="2400" dirty="0"/>
              <a:t> </a:t>
            </a:r>
            <a:r>
              <a:rPr lang="it-IT" sz="2400" dirty="0" err="1"/>
              <a:t>fond</a:t>
            </a:r>
            <a:r>
              <a:rPr lang="it-IT" sz="2400" dirty="0"/>
              <a:t>, l’</a:t>
            </a:r>
            <a:r>
              <a:rPr lang="it-IT" sz="2400" dirty="0" err="1"/>
              <a:t>empereur</a:t>
            </a:r>
            <a:r>
              <a:rPr lang="it-IT" sz="2400" dirty="0"/>
              <a:t> n’</a:t>
            </a:r>
            <a:r>
              <a:rPr lang="it-IT" sz="2400" dirty="0" err="1"/>
              <a:t>avait</a:t>
            </a:r>
            <a:r>
              <a:rPr lang="it-IT" sz="2400" dirty="0"/>
              <a:t> </a:t>
            </a:r>
            <a:r>
              <a:rPr lang="it-IT" sz="2400" dirty="0" err="1"/>
              <a:t>pas</a:t>
            </a:r>
            <a:r>
              <a:rPr lang="it-IT" sz="2400" dirty="0"/>
              <a:t> </a:t>
            </a:r>
            <a:r>
              <a:rPr lang="it-IT" sz="2400" dirty="0" err="1"/>
              <a:t>tort</a:t>
            </a:r>
            <a:r>
              <a:rPr lang="it-IT" sz="2400" dirty="0"/>
              <a:t> </a:t>
            </a:r>
            <a:r>
              <a:rPr lang="it-IT" sz="2400" dirty="0" err="1"/>
              <a:t>lorsqu’il</a:t>
            </a:r>
            <a:r>
              <a:rPr lang="it-IT" sz="2400" dirty="0"/>
              <a:t> </a:t>
            </a:r>
            <a:r>
              <a:rPr lang="it-IT" sz="2400" dirty="0" err="1"/>
              <a:t>déclarait</a:t>
            </a:r>
            <a:r>
              <a:rPr lang="it-IT" sz="2400" dirty="0"/>
              <a:t>, pendant son </a:t>
            </a:r>
            <a:r>
              <a:rPr lang="it-IT" sz="2400" dirty="0" err="1"/>
              <a:t>exil</a:t>
            </a:r>
            <a:r>
              <a:rPr lang="it-IT" sz="2400" dirty="0"/>
              <a:t> à </a:t>
            </a:r>
            <a:r>
              <a:rPr lang="it-IT" sz="2400" dirty="0" err="1"/>
              <a:t>Sainte-Hélène</a:t>
            </a:r>
            <a:r>
              <a:rPr lang="it-IT" sz="2400" dirty="0"/>
              <a:t>, </a:t>
            </a:r>
            <a:r>
              <a:rPr lang="it-IT" sz="2400" dirty="0" err="1"/>
              <a:t>que</a:t>
            </a:r>
            <a:r>
              <a:rPr lang="it-IT" sz="2400" dirty="0"/>
              <a:t> « son » Code </a:t>
            </a:r>
            <a:r>
              <a:rPr lang="it-IT" sz="2400" dirty="0" err="1"/>
              <a:t>resterait</a:t>
            </a:r>
            <a:r>
              <a:rPr lang="it-IT" sz="2400" dirty="0"/>
              <a:t> une </a:t>
            </a:r>
            <a:r>
              <a:rPr lang="it-IT" sz="2400" dirty="0" err="1"/>
              <a:t>des</a:t>
            </a:r>
            <a:r>
              <a:rPr lang="it-IT" sz="2400" dirty="0"/>
              <a:t> </a:t>
            </a:r>
            <a:r>
              <a:rPr lang="it-IT" sz="2400" dirty="0" err="1"/>
              <a:t>vraies</a:t>
            </a:r>
            <a:r>
              <a:rPr lang="it-IT" sz="2400" dirty="0"/>
              <a:t> </a:t>
            </a:r>
            <a:r>
              <a:rPr lang="it-IT" sz="2400" dirty="0" err="1"/>
              <a:t>gloires</a:t>
            </a:r>
            <a:r>
              <a:rPr lang="it-IT" sz="2400" dirty="0"/>
              <a:t> de son </a:t>
            </a:r>
            <a:r>
              <a:rPr lang="it-IT" sz="2400" dirty="0" err="1"/>
              <a:t>règne</a:t>
            </a:r>
            <a:r>
              <a:rPr lang="it-IT" sz="2400" dirty="0"/>
              <a:t> et </a:t>
            </a:r>
            <a:r>
              <a:rPr lang="it-IT" sz="2400" dirty="0" err="1"/>
              <a:t>ferait</a:t>
            </a:r>
            <a:r>
              <a:rPr lang="it-IT" sz="2400" dirty="0"/>
              <a:t> plus « </a:t>
            </a:r>
            <a:r>
              <a:rPr lang="it-IT" sz="2400" dirty="0" err="1"/>
              <a:t>que</a:t>
            </a:r>
            <a:r>
              <a:rPr lang="it-IT" sz="2400" dirty="0"/>
              <a:t> la masse de </a:t>
            </a:r>
            <a:r>
              <a:rPr lang="it-IT" sz="2400" dirty="0" err="1"/>
              <a:t>toutes</a:t>
            </a:r>
            <a:r>
              <a:rPr lang="it-IT" sz="2400" dirty="0"/>
              <a:t> </a:t>
            </a:r>
            <a:r>
              <a:rPr lang="it-IT" sz="2400" dirty="0" err="1"/>
              <a:t>les</a:t>
            </a:r>
            <a:r>
              <a:rPr lang="it-IT" sz="2400" dirty="0"/>
              <a:t> </a:t>
            </a:r>
            <a:r>
              <a:rPr lang="it-IT" sz="2400" dirty="0" err="1"/>
              <a:t>lois</a:t>
            </a:r>
            <a:r>
              <a:rPr lang="it-IT" sz="2400" dirty="0"/>
              <a:t> qui [l’</a:t>
            </a:r>
            <a:r>
              <a:rPr lang="it-IT" sz="2400" dirty="0" err="1"/>
              <a:t>avaient</a:t>
            </a:r>
            <a:r>
              <a:rPr lang="it-IT" sz="2400" dirty="0"/>
              <a:t>] </a:t>
            </a:r>
            <a:r>
              <a:rPr lang="it-IT" sz="2400" dirty="0" err="1"/>
              <a:t>précédé</a:t>
            </a:r>
            <a:r>
              <a:rPr lang="it-IT" sz="2400" dirty="0"/>
              <a:t> »</a:t>
            </a:r>
            <a:r>
              <a:rPr lang="it-IT" sz="2400" dirty="0" smtClean="0"/>
              <a:t>.</a:t>
            </a:r>
          </a:p>
        </p:txBody>
      </p:sp>
    </p:spTree>
    <p:extLst>
      <p:ext uri="{BB962C8B-B14F-4D97-AF65-F5344CB8AC3E}">
        <p14:creationId xmlns:p14="http://schemas.microsoft.com/office/powerpoint/2010/main" val="905787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RIC </a:t>
            </a:r>
            <a:r>
              <a:rPr lang="fr-CA" sz="2800" i="1" dirty="0"/>
              <a:t>«délibératif»</a:t>
            </a:r>
            <a:endParaRPr lang="fr-CA" sz="2800" dirty="0"/>
          </a:p>
        </p:txBody>
      </p:sp>
      <p:sp>
        <p:nvSpPr>
          <p:cNvPr id="3" name="Segnaposto contenuto 2"/>
          <p:cNvSpPr>
            <a:spLocks noGrp="1"/>
          </p:cNvSpPr>
          <p:nvPr>
            <p:ph idx="1"/>
          </p:nvPr>
        </p:nvSpPr>
        <p:spPr/>
        <p:txBody>
          <a:bodyPr>
            <a:noAutofit/>
          </a:bodyPr>
          <a:lstStyle/>
          <a:p>
            <a:pPr algn="just"/>
            <a:r>
              <a:rPr lang="it-IT" sz="2000" dirty="0"/>
              <a:t>Principale </a:t>
            </a:r>
            <a:r>
              <a:rPr lang="it-IT" sz="2000" dirty="0" err="1"/>
              <a:t>innovation</a:t>
            </a:r>
            <a:r>
              <a:rPr lang="it-IT" sz="2000" dirty="0"/>
              <a:t> </a:t>
            </a:r>
            <a:r>
              <a:rPr lang="it-IT" sz="2000" dirty="0" err="1"/>
              <a:t>du</a:t>
            </a:r>
            <a:r>
              <a:rPr lang="it-IT" sz="2000" dirty="0"/>
              <a:t> </a:t>
            </a:r>
            <a:r>
              <a:rPr lang="it-IT" sz="2000" dirty="0" err="1"/>
              <a:t>processus</a:t>
            </a:r>
            <a:r>
              <a:rPr lang="it-IT" sz="2000" dirty="0"/>
              <a:t> : </a:t>
            </a:r>
            <a:endParaRPr lang="it-IT" sz="2000" dirty="0" smtClean="0"/>
          </a:p>
          <a:p>
            <a:pPr algn="just"/>
            <a:r>
              <a:rPr lang="it-IT" sz="2000" dirty="0"/>
              <a:t>Le premier </a:t>
            </a:r>
            <a:r>
              <a:rPr lang="it-IT" sz="2000" dirty="0" err="1"/>
              <a:t>point</a:t>
            </a:r>
            <a:r>
              <a:rPr lang="it-IT" sz="2000" dirty="0"/>
              <a:t> </a:t>
            </a:r>
            <a:r>
              <a:rPr lang="it-IT" sz="2000" dirty="0" err="1"/>
              <a:t>fort</a:t>
            </a:r>
            <a:r>
              <a:rPr lang="it-IT" sz="2000" dirty="0"/>
              <a:t> qui </a:t>
            </a:r>
            <a:r>
              <a:rPr lang="it-IT" sz="2000" dirty="0" err="1"/>
              <a:t>justifie</a:t>
            </a:r>
            <a:r>
              <a:rPr lang="it-IT" sz="2000" dirty="0"/>
              <a:t> l' « </a:t>
            </a:r>
            <a:r>
              <a:rPr lang="it-IT" sz="2000" dirty="0" err="1"/>
              <a:t>invention</a:t>
            </a:r>
            <a:r>
              <a:rPr lang="it-IT" sz="2000" dirty="0"/>
              <a:t> » </a:t>
            </a:r>
            <a:r>
              <a:rPr lang="it-IT" sz="2000" dirty="0" err="1"/>
              <a:t>du</a:t>
            </a:r>
            <a:r>
              <a:rPr lang="it-IT" sz="2000" dirty="0"/>
              <a:t> </a:t>
            </a:r>
            <a:r>
              <a:rPr lang="it-IT" sz="2000" i="1" dirty="0"/>
              <a:t>RIC </a:t>
            </a:r>
            <a:r>
              <a:rPr lang="it-IT" sz="2000" i="1" dirty="0" err="1"/>
              <a:t>délibératif</a:t>
            </a:r>
            <a:r>
              <a:rPr lang="it-IT" sz="2000" dirty="0"/>
              <a:t> est la tenue d'une </a:t>
            </a:r>
            <a:r>
              <a:rPr lang="it-IT" sz="2000" dirty="0" err="1"/>
              <a:t>assemblée</a:t>
            </a:r>
            <a:r>
              <a:rPr lang="it-IT" sz="2000" dirty="0"/>
              <a:t> </a:t>
            </a:r>
            <a:r>
              <a:rPr lang="it-IT" sz="2000" dirty="0" err="1"/>
              <a:t>citoyenne</a:t>
            </a:r>
            <a:r>
              <a:rPr lang="it-IT" sz="2000" dirty="0"/>
              <a:t> </a:t>
            </a:r>
            <a:r>
              <a:rPr lang="it-IT" sz="2000" dirty="0" err="1"/>
              <a:t>avant</a:t>
            </a:r>
            <a:r>
              <a:rPr lang="it-IT" sz="2000" dirty="0"/>
              <a:t> la tenue </a:t>
            </a:r>
            <a:r>
              <a:rPr lang="it-IT" sz="2000" dirty="0" err="1"/>
              <a:t>du</a:t>
            </a:r>
            <a:r>
              <a:rPr lang="it-IT" sz="2000" dirty="0"/>
              <a:t> </a:t>
            </a:r>
            <a:r>
              <a:rPr lang="it-IT" sz="2000" dirty="0" err="1"/>
              <a:t>référendum</a:t>
            </a:r>
            <a:endParaRPr lang="it-IT" sz="2000" dirty="0" smtClean="0"/>
          </a:p>
          <a:p>
            <a:pPr algn="just"/>
            <a:r>
              <a:rPr lang="it-IT" sz="2000" b="1" dirty="0" smtClean="0"/>
              <a:t>la </a:t>
            </a:r>
            <a:r>
              <a:rPr lang="it-IT" sz="2000" b="1" dirty="0" err="1"/>
              <a:t>constitution</a:t>
            </a:r>
            <a:r>
              <a:rPr lang="it-IT" sz="2000" b="1" dirty="0"/>
              <a:t> d’une </a:t>
            </a:r>
            <a:r>
              <a:rPr lang="it-IT" sz="2000" b="1" dirty="0" err="1"/>
              <a:t>assemblée</a:t>
            </a:r>
            <a:r>
              <a:rPr lang="it-IT" sz="2000" b="1" dirty="0"/>
              <a:t> de 100 </a:t>
            </a:r>
            <a:r>
              <a:rPr lang="it-IT" sz="2000" b="1" dirty="0" err="1"/>
              <a:t>citoyens</a:t>
            </a:r>
            <a:r>
              <a:rPr lang="it-IT" sz="2000" b="1" dirty="0"/>
              <a:t> </a:t>
            </a:r>
            <a:r>
              <a:rPr lang="it-IT" sz="2000" b="1" dirty="0" err="1"/>
              <a:t>issus</a:t>
            </a:r>
            <a:r>
              <a:rPr lang="it-IT" sz="2000" b="1" dirty="0"/>
              <a:t> </a:t>
            </a:r>
            <a:r>
              <a:rPr lang="it-IT" sz="2000" dirty="0"/>
              <a:t>d’un mix </a:t>
            </a:r>
            <a:r>
              <a:rPr lang="it-IT" sz="2000" dirty="0" err="1"/>
              <a:t>entre</a:t>
            </a:r>
            <a:r>
              <a:rPr lang="it-IT" sz="2000" dirty="0"/>
              <a:t> le </a:t>
            </a:r>
            <a:r>
              <a:rPr lang="it-IT" sz="2000" dirty="0" err="1"/>
              <a:t>tirage</a:t>
            </a:r>
            <a:r>
              <a:rPr lang="it-IT" sz="2000" dirty="0"/>
              <a:t> </a:t>
            </a:r>
            <a:r>
              <a:rPr lang="it-IT" sz="2000" dirty="0" err="1"/>
              <a:t>au</a:t>
            </a:r>
            <a:r>
              <a:rPr lang="it-IT" sz="2000" dirty="0"/>
              <a:t> </a:t>
            </a:r>
            <a:r>
              <a:rPr lang="it-IT" sz="2000" dirty="0" err="1"/>
              <a:t>sort</a:t>
            </a:r>
            <a:r>
              <a:rPr lang="it-IT" sz="2000" dirty="0"/>
              <a:t> </a:t>
            </a:r>
            <a:r>
              <a:rPr lang="it-IT" sz="2000" dirty="0" err="1"/>
              <a:t>sur</a:t>
            </a:r>
            <a:r>
              <a:rPr lang="it-IT" sz="2000" dirty="0"/>
              <a:t> </a:t>
            </a:r>
            <a:r>
              <a:rPr lang="it-IT" sz="2000" dirty="0" err="1"/>
              <a:t>les</a:t>
            </a:r>
            <a:r>
              <a:rPr lang="it-IT" sz="2000" dirty="0"/>
              <a:t> </a:t>
            </a:r>
            <a:r>
              <a:rPr lang="it-IT" sz="2000" dirty="0" err="1"/>
              <a:t>listes</a:t>
            </a:r>
            <a:r>
              <a:rPr lang="it-IT" sz="2000" dirty="0"/>
              <a:t> </a:t>
            </a:r>
            <a:r>
              <a:rPr lang="it-IT" sz="2000" dirty="0" err="1"/>
              <a:t>électorales</a:t>
            </a:r>
            <a:r>
              <a:rPr lang="it-IT" sz="2000" dirty="0"/>
              <a:t> et la </a:t>
            </a:r>
            <a:r>
              <a:rPr lang="it-IT" sz="2000" dirty="0" err="1"/>
              <a:t>méthode</a:t>
            </a:r>
            <a:r>
              <a:rPr lang="it-IT" sz="2000" dirty="0"/>
              <a:t> </a:t>
            </a:r>
            <a:r>
              <a:rPr lang="it-IT" sz="2000" dirty="0" err="1"/>
              <a:t>des</a:t>
            </a:r>
            <a:r>
              <a:rPr lang="it-IT" sz="2000" dirty="0"/>
              <a:t> </a:t>
            </a:r>
            <a:r>
              <a:rPr lang="it-IT" sz="2000" dirty="0" err="1"/>
              <a:t>quotas</a:t>
            </a:r>
            <a:r>
              <a:rPr lang="it-IT" sz="2000" dirty="0"/>
              <a:t> pour </a:t>
            </a:r>
            <a:r>
              <a:rPr lang="it-IT" sz="2000" dirty="0" err="1"/>
              <a:t>que</a:t>
            </a:r>
            <a:r>
              <a:rPr lang="it-IT" sz="2000" dirty="0"/>
              <a:t> l’</a:t>
            </a:r>
            <a:r>
              <a:rPr lang="it-IT" sz="2000" dirty="0" err="1"/>
              <a:t>assemblée</a:t>
            </a:r>
            <a:r>
              <a:rPr lang="it-IT" sz="2000" dirty="0"/>
              <a:t> </a:t>
            </a:r>
            <a:r>
              <a:rPr lang="it-IT" sz="2000" dirty="0" err="1"/>
              <a:t>soit</a:t>
            </a:r>
            <a:r>
              <a:rPr lang="it-IT" sz="2000" dirty="0"/>
              <a:t> la plus </a:t>
            </a:r>
            <a:r>
              <a:rPr lang="it-IT" sz="2000" dirty="0" err="1"/>
              <a:t>représentative</a:t>
            </a:r>
            <a:r>
              <a:rPr lang="it-IT" sz="2000" dirty="0"/>
              <a:t> de la </a:t>
            </a:r>
            <a:r>
              <a:rPr lang="it-IT" sz="2000" dirty="0" err="1"/>
              <a:t>population</a:t>
            </a:r>
            <a:r>
              <a:rPr lang="it-IT" sz="2000" dirty="0"/>
              <a:t>. Celle-ci </a:t>
            </a:r>
            <a:r>
              <a:rPr lang="it-IT" sz="2000" dirty="0" err="1"/>
              <a:t>aurait</a:t>
            </a:r>
            <a:r>
              <a:rPr lang="it-IT" sz="2000" dirty="0"/>
              <a:t> pour </a:t>
            </a:r>
            <a:r>
              <a:rPr lang="it-IT" sz="2000" dirty="0" err="1"/>
              <a:t>fonction</a:t>
            </a:r>
            <a:r>
              <a:rPr lang="it-IT" sz="2000" dirty="0"/>
              <a:t> de </a:t>
            </a:r>
            <a:r>
              <a:rPr lang="it-IT" sz="2000" i="1" dirty="0"/>
              <a:t>«</a:t>
            </a:r>
            <a:r>
              <a:rPr lang="it-IT" sz="2000" i="1" dirty="0" err="1"/>
              <a:t>réaliser</a:t>
            </a:r>
            <a:r>
              <a:rPr lang="it-IT" sz="2000" i="1" dirty="0"/>
              <a:t> une </a:t>
            </a:r>
            <a:r>
              <a:rPr lang="it-IT" sz="2000" i="1" dirty="0" err="1"/>
              <a:t>étude</a:t>
            </a:r>
            <a:r>
              <a:rPr lang="it-IT" sz="2000" i="1" dirty="0"/>
              <a:t> d’impact en </a:t>
            </a:r>
            <a:r>
              <a:rPr lang="it-IT" sz="2000" i="1" dirty="0" err="1"/>
              <a:t>cas</a:t>
            </a:r>
            <a:r>
              <a:rPr lang="it-IT" sz="2000" i="1" dirty="0"/>
              <a:t> de </a:t>
            </a:r>
            <a:r>
              <a:rPr lang="it-IT" sz="2000" i="1" dirty="0" err="1"/>
              <a:t>victoire</a:t>
            </a:r>
            <a:r>
              <a:rPr lang="it-IT" sz="2000" i="1" dirty="0"/>
              <a:t> </a:t>
            </a:r>
            <a:r>
              <a:rPr lang="it-IT" sz="2000" i="1" dirty="0" err="1"/>
              <a:t>du</a:t>
            </a:r>
            <a:r>
              <a:rPr lang="it-IT" sz="2000" i="1" dirty="0"/>
              <a:t> "</a:t>
            </a:r>
            <a:r>
              <a:rPr lang="it-IT" sz="2000" i="1" dirty="0" err="1"/>
              <a:t>oui</a:t>
            </a:r>
            <a:r>
              <a:rPr lang="it-IT" sz="2000" i="1" dirty="0"/>
              <a:t>" en </a:t>
            </a:r>
            <a:r>
              <a:rPr lang="it-IT" sz="2000" i="1" dirty="0" err="1"/>
              <a:t>auditionnant</a:t>
            </a:r>
            <a:r>
              <a:rPr lang="it-IT" sz="2000" i="1" dirty="0"/>
              <a:t> </a:t>
            </a:r>
            <a:r>
              <a:rPr lang="it-IT" sz="2000" i="1" dirty="0" err="1"/>
              <a:t>les</a:t>
            </a:r>
            <a:r>
              <a:rPr lang="it-IT" sz="2000" i="1" dirty="0"/>
              <a:t> </a:t>
            </a:r>
            <a:r>
              <a:rPr lang="it-IT" sz="2000" i="1" dirty="0" err="1"/>
              <a:t>experts</a:t>
            </a:r>
            <a:r>
              <a:rPr lang="it-IT" sz="2000" i="1" dirty="0"/>
              <a:t> et en </a:t>
            </a:r>
            <a:r>
              <a:rPr lang="it-IT" sz="2000" i="1" dirty="0" err="1"/>
              <a:t>synthétisant</a:t>
            </a:r>
            <a:r>
              <a:rPr lang="it-IT" sz="2000" i="1" dirty="0"/>
              <a:t> </a:t>
            </a:r>
            <a:r>
              <a:rPr lang="it-IT" sz="2000" i="1" dirty="0" err="1"/>
              <a:t>les</a:t>
            </a:r>
            <a:r>
              <a:rPr lang="it-IT" sz="2000" i="1" dirty="0"/>
              <a:t> </a:t>
            </a:r>
            <a:r>
              <a:rPr lang="it-IT" sz="2000" i="1" dirty="0" err="1"/>
              <a:t>études</a:t>
            </a:r>
            <a:r>
              <a:rPr lang="it-IT" sz="2000" i="1" dirty="0"/>
              <a:t> </a:t>
            </a:r>
            <a:r>
              <a:rPr lang="it-IT" sz="2000" i="1" dirty="0" err="1"/>
              <a:t>existantes</a:t>
            </a:r>
            <a:r>
              <a:rPr lang="it-IT" sz="2000" i="1" dirty="0"/>
              <a:t>»</a:t>
            </a:r>
            <a:r>
              <a:rPr lang="it-IT" sz="2000" dirty="0"/>
              <a:t> en </a:t>
            </a:r>
            <a:r>
              <a:rPr lang="it-IT" sz="2000" dirty="0" err="1"/>
              <a:t>vue</a:t>
            </a:r>
            <a:r>
              <a:rPr lang="it-IT" sz="2000" dirty="0"/>
              <a:t> de </a:t>
            </a:r>
            <a:r>
              <a:rPr lang="it-IT" sz="2000" i="1" dirty="0"/>
              <a:t>«</a:t>
            </a:r>
            <a:r>
              <a:rPr lang="it-IT" sz="2000" i="1" dirty="0" err="1"/>
              <a:t>rédiger</a:t>
            </a:r>
            <a:r>
              <a:rPr lang="it-IT" sz="2000" i="1" dirty="0"/>
              <a:t> un </a:t>
            </a:r>
            <a:r>
              <a:rPr lang="it-IT" sz="2000" i="1" dirty="0" err="1"/>
              <a:t>rapport</a:t>
            </a:r>
            <a:r>
              <a:rPr lang="it-IT" sz="2000" i="1" dirty="0"/>
              <a:t> </a:t>
            </a:r>
            <a:r>
              <a:rPr lang="it-IT" sz="2000" i="1" dirty="0" err="1"/>
              <a:t>exposant</a:t>
            </a:r>
            <a:r>
              <a:rPr lang="it-IT" sz="2000" i="1" dirty="0"/>
              <a:t> </a:t>
            </a:r>
            <a:r>
              <a:rPr lang="it-IT" sz="2000" i="1" dirty="0" err="1"/>
              <a:t>les</a:t>
            </a:r>
            <a:r>
              <a:rPr lang="it-IT" sz="2000" i="1" dirty="0"/>
              <a:t> </a:t>
            </a:r>
            <a:r>
              <a:rPr lang="it-IT" sz="2000" i="1" dirty="0" err="1"/>
              <a:t>conséquences</a:t>
            </a:r>
            <a:r>
              <a:rPr lang="it-IT" sz="2000" i="1" dirty="0"/>
              <a:t> </a:t>
            </a:r>
            <a:r>
              <a:rPr lang="it-IT" sz="2000" i="1" dirty="0" err="1"/>
              <a:t>pratiques</a:t>
            </a:r>
            <a:r>
              <a:rPr lang="it-IT" sz="2000" i="1" dirty="0"/>
              <a:t> de </a:t>
            </a:r>
            <a:r>
              <a:rPr lang="it-IT" sz="2000" i="1" dirty="0" err="1"/>
              <a:t>chacune</a:t>
            </a:r>
            <a:r>
              <a:rPr lang="it-IT" sz="2000" i="1" dirty="0"/>
              <a:t> de </a:t>
            </a:r>
            <a:r>
              <a:rPr lang="it-IT" sz="2000" i="1" dirty="0" err="1"/>
              <a:t>deux</a:t>
            </a:r>
            <a:r>
              <a:rPr lang="it-IT" sz="2000" i="1" dirty="0"/>
              <a:t> </a:t>
            </a:r>
            <a:r>
              <a:rPr lang="it-IT" sz="2000" i="1" dirty="0" err="1"/>
              <a:t>options</a:t>
            </a:r>
            <a:r>
              <a:rPr lang="it-IT" sz="2000" i="1" dirty="0"/>
              <a:t>». </a:t>
            </a:r>
            <a:r>
              <a:rPr lang="it-IT" sz="2000" dirty="0" err="1"/>
              <a:t>Afin</a:t>
            </a:r>
            <a:r>
              <a:rPr lang="it-IT" sz="2000" dirty="0"/>
              <a:t> de ne </a:t>
            </a:r>
            <a:r>
              <a:rPr lang="it-IT" sz="2000" dirty="0" err="1"/>
              <a:t>pas</a:t>
            </a:r>
            <a:r>
              <a:rPr lang="it-IT" sz="2000" dirty="0"/>
              <a:t> </a:t>
            </a:r>
            <a:r>
              <a:rPr lang="it-IT" sz="2000" dirty="0" err="1"/>
              <a:t>écarter</a:t>
            </a:r>
            <a:r>
              <a:rPr lang="it-IT" sz="2000" dirty="0"/>
              <a:t> </a:t>
            </a:r>
            <a:r>
              <a:rPr lang="it-IT" sz="2000" dirty="0" err="1"/>
              <a:t>les</a:t>
            </a:r>
            <a:r>
              <a:rPr lang="it-IT" sz="2000" dirty="0"/>
              <a:t> </a:t>
            </a:r>
            <a:r>
              <a:rPr lang="it-IT" sz="2000" dirty="0" err="1"/>
              <a:t>parlementaires</a:t>
            </a:r>
            <a:r>
              <a:rPr lang="it-IT" sz="2000" dirty="0"/>
              <a:t> de la </a:t>
            </a:r>
            <a:r>
              <a:rPr lang="it-IT" sz="2000" dirty="0" err="1"/>
              <a:t>délibération</a:t>
            </a:r>
            <a:r>
              <a:rPr lang="it-IT" sz="2000" dirty="0"/>
              <a:t>, le </a:t>
            </a:r>
            <a:r>
              <a:rPr lang="it-IT" sz="2000" dirty="0" err="1"/>
              <a:t>procédé</a:t>
            </a:r>
            <a:r>
              <a:rPr lang="it-IT" sz="2000" dirty="0"/>
              <a:t> </a:t>
            </a:r>
            <a:r>
              <a:rPr lang="it-IT" sz="2000" dirty="0" err="1"/>
              <a:t>prévoit</a:t>
            </a:r>
            <a:r>
              <a:rPr lang="it-IT" sz="2000" dirty="0"/>
              <a:t> d’</a:t>
            </a:r>
            <a:r>
              <a:rPr lang="it-IT" sz="2000" i="1" dirty="0"/>
              <a:t>«</a:t>
            </a:r>
            <a:r>
              <a:rPr lang="it-IT" sz="2000" i="1" dirty="0" err="1"/>
              <a:t>exiger</a:t>
            </a:r>
            <a:r>
              <a:rPr lang="it-IT" sz="2000" i="1" dirty="0"/>
              <a:t> </a:t>
            </a:r>
            <a:r>
              <a:rPr lang="it-IT" sz="2000" i="1" dirty="0" err="1"/>
              <a:t>que</a:t>
            </a:r>
            <a:r>
              <a:rPr lang="it-IT" sz="2000" i="1" dirty="0"/>
              <a:t> </a:t>
            </a:r>
            <a:r>
              <a:rPr lang="it-IT" sz="2000" i="1" dirty="0" err="1"/>
              <a:t>cette</a:t>
            </a:r>
            <a:r>
              <a:rPr lang="it-IT" sz="2000" i="1" dirty="0"/>
              <a:t> </a:t>
            </a:r>
            <a:r>
              <a:rPr lang="it-IT" sz="2000" i="1" dirty="0" err="1"/>
              <a:t>assemblée</a:t>
            </a:r>
            <a:r>
              <a:rPr lang="it-IT" sz="2000" i="1" dirty="0"/>
              <a:t> </a:t>
            </a:r>
            <a:r>
              <a:rPr lang="it-IT" sz="2000" i="1" dirty="0" err="1"/>
              <a:t>accueille</a:t>
            </a:r>
            <a:r>
              <a:rPr lang="it-IT" sz="2000" i="1" dirty="0"/>
              <a:t> un </a:t>
            </a:r>
            <a:r>
              <a:rPr lang="it-IT" sz="2000" i="1" dirty="0" err="1"/>
              <a:t>député</a:t>
            </a:r>
            <a:r>
              <a:rPr lang="it-IT" sz="2000" i="1" dirty="0"/>
              <a:t> par </a:t>
            </a:r>
            <a:r>
              <a:rPr lang="it-IT" sz="2000" i="1" dirty="0" err="1"/>
              <a:t>groupe</a:t>
            </a:r>
            <a:r>
              <a:rPr lang="it-IT" sz="2000" i="1" dirty="0"/>
              <a:t> </a:t>
            </a:r>
            <a:r>
              <a:rPr lang="it-IT" sz="2000" i="1" dirty="0" err="1"/>
              <a:t>parlementaire</a:t>
            </a:r>
            <a:r>
              <a:rPr lang="it-IT" sz="2000" i="1" dirty="0"/>
              <a:t> </a:t>
            </a:r>
            <a:r>
              <a:rPr lang="it-IT" sz="2000" i="1" dirty="0" err="1"/>
              <a:t>constitué</a:t>
            </a:r>
            <a:r>
              <a:rPr lang="it-IT" sz="2000" i="1" dirty="0"/>
              <a:t> à l’</a:t>
            </a:r>
            <a:r>
              <a:rPr lang="it-IT" sz="2000" i="1" dirty="0" err="1"/>
              <a:t>Assemblée</a:t>
            </a:r>
            <a:r>
              <a:rPr lang="it-IT" sz="2000" i="1" dirty="0"/>
              <a:t> </a:t>
            </a:r>
            <a:r>
              <a:rPr lang="it-IT" sz="2000" i="1" dirty="0" err="1"/>
              <a:t>nationale</a:t>
            </a:r>
            <a:r>
              <a:rPr lang="it-IT" sz="2000" i="1" dirty="0"/>
              <a:t> et </a:t>
            </a:r>
            <a:r>
              <a:rPr lang="it-IT" sz="2000" i="1" dirty="0" err="1"/>
              <a:t>au</a:t>
            </a:r>
            <a:r>
              <a:rPr lang="it-IT" sz="2000" i="1" dirty="0"/>
              <a:t> </a:t>
            </a:r>
            <a:r>
              <a:rPr lang="it-IT" sz="2000" i="1" dirty="0" err="1"/>
              <a:t>Sénat</a:t>
            </a:r>
            <a:r>
              <a:rPr lang="it-IT" sz="2000" i="1" dirty="0"/>
              <a:t>».</a:t>
            </a:r>
            <a:endParaRPr lang="it-IT" sz="2000" dirty="0"/>
          </a:p>
          <a:p>
            <a:pPr algn="just"/>
            <a:r>
              <a:rPr lang="fr-CA" sz="2000" dirty="0" smtClean="0"/>
              <a:t>Libération 23 février 2019</a:t>
            </a:r>
            <a:endParaRPr lang="fr-CA" sz="2000" dirty="0"/>
          </a:p>
        </p:txBody>
      </p:sp>
    </p:spTree>
    <p:extLst>
      <p:ext uri="{BB962C8B-B14F-4D97-AF65-F5344CB8AC3E}">
        <p14:creationId xmlns:p14="http://schemas.microsoft.com/office/powerpoint/2010/main" val="172961190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RIC </a:t>
            </a:r>
            <a:r>
              <a:rPr lang="fr-CA" sz="2800" i="1" dirty="0"/>
              <a:t>«délibératif»</a:t>
            </a:r>
            <a:endParaRPr lang="fr-CA" sz="2800" dirty="0"/>
          </a:p>
        </p:txBody>
      </p:sp>
      <p:sp>
        <p:nvSpPr>
          <p:cNvPr id="3" name="Segnaposto contenuto 2"/>
          <p:cNvSpPr>
            <a:spLocks noGrp="1"/>
          </p:cNvSpPr>
          <p:nvPr>
            <p:ph idx="1"/>
          </p:nvPr>
        </p:nvSpPr>
        <p:spPr/>
        <p:txBody>
          <a:bodyPr>
            <a:normAutofit/>
          </a:bodyPr>
          <a:lstStyle/>
          <a:p>
            <a:pPr algn="just"/>
            <a:r>
              <a:rPr lang="it-IT" sz="2400" dirty="0"/>
              <a:t>Pour un RIC </a:t>
            </a:r>
            <a:r>
              <a:rPr lang="it-IT" sz="2400" dirty="0" err="1"/>
              <a:t>dit</a:t>
            </a:r>
            <a:r>
              <a:rPr lang="it-IT" sz="2400" dirty="0"/>
              <a:t> de </a:t>
            </a:r>
            <a:r>
              <a:rPr lang="it-IT" sz="2400" i="1" dirty="0"/>
              <a:t>«</a:t>
            </a:r>
            <a:r>
              <a:rPr lang="it-IT" sz="2400" i="1" dirty="0" err="1"/>
              <a:t>proposition</a:t>
            </a:r>
            <a:r>
              <a:rPr lang="it-IT" sz="2400" i="1" dirty="0"/>
              <a:t>»,</a:t>
            </a:r>
            <a:r>
              <a:rPr lang="it-IT" sz="2400" dirty="0"/>
              <a:t> </a:t>
            </a:r>
            <a:r>
              <a:rPr lang="it-IT" sz="2400" i="1" dirty="0"/>
              <a:t>«la </a:t>
            </a:r>
            <a:r>
              <a:rPr lang="it-IT" sz="2400" i="1" dirty="0" err="1"/>
              <a:t>validation</a:t>
            </a:r>
            <a:r>
              <a:rPr lang="it-IT" sz="2400" i="1" dirty="0"/>
              <a:t> </a:t>
            </a:r>
            <a:r>
              <a:rPr lang="it-IT" sz="2400" i="1" dirty="0" err="1"/>
              <a:t>du</a:t>
            </a:r>
            <a:r>
              <a:rPr lang="it-IT" sz="2400" i="1" dirty="0"/>
              <a:t> </a:t>
            </a:r>
            <a:r>
              <a:rPr lang="it-IT" sz="2400" i="1" dirty="0" err="1"/>
              <a:t>résultat</a:t>
            </a:r>
            <a:r>
              <a:rPr lang="it-IT" sz="2400" i="1" dirty="0"/>
              <a:t> suppose une </a:t>
            </a:r>
            <a:r>
              <a:rPr lang="it-IT" sz="2400" i="1" dirty="0" err="1"/>
              <a:t>majorité</a:t>
            </a:r>
            <a:r>
              <a:rPr lang="it-IT" sz="2400" i="1" dirty="0"/>
              <a:t> </a:t>
            </a:r>
            <a:r>
              <a:rPr lang="it-IT" sz="2400" i="1" dirty="0" err="1"/>
              <a:t>absolue</a:t>
            </a:r>
            <a:r>
              <a:rPr lang="it-IT" sz="2400" i="1" dirty="0"/>
              <a:t> de "</a:t>
            </a:r>
            <a:r>
              <a:rPr lang="it-IT" sz="2400" i="1" dirty="0" err="1"/>
              <a:t>oui</a:t>
            </a:r>
            <a:r>
              <a:rPr lang="it-IT" sz="2400" i="1" dirty="0"/>
              <a:t>" </a:t>
            </a:r>
            <a:r>
              <a:rPr lang="it-IT" sz="2400" i="1" dirty="0" err="1"/>
              <a:t>sur</a:t>
            </a:r>
            <a:r>
              <a:rPr lang="it-IT" sz="2400" i="1" dirty="0"/>
              <a:t> l’ensemble </a:t>
            </a:r>
            <a:r>
              <a:rPr lang="it-IT" sz="2400" i="1" dirty="0" err="1"/>
              <a:t>des</a:t>
            </a:r>
            <a:r>
              <a:rPr lang="it-IT" sz="2400" i="1" dirty="0"/>
              <a:t> </a:t>
            </a:r>
            <a:r>
              <a:rPr lang="it-IT" sz="2400" i="1" dirty="0" err="1"/>
              <a:t>suffrages</a:t>
            </a:r>
            <a:r>
              <a:rPr lang="it-IT" sz="2400" i="1" dirty="0"/>
              <a:t> </a:t>
            </a:r>
            <a:r>
              <a:rPr lang="it-IT" sz="2400" i="1" dirty="0" err="1"/>
              <a:t>exprimés</a:t>
            </a:r>
            <a:r>
              <a:rPr lang="it-IT" sz="2400" i="1" dirty="0"/>
              <a:t> et un quorum de </a:t>
            </a:r>
            <a:r>
              <a:rPr lang="it-IT" sz="2400" i="1" dirty="0" err="1"/>
              <a:t>participation</a:t>
            </a:r>
            <a:r>
              <a:rPr lang="it-IT" sz="2400" i="1" dirty="0"/>
              <a:t> </a:t>
            </a:r>
            <a:r>
              <a:rPr lang="it-IT" sz="2400" i="1" dirty="0" err="1"/>
              <a:t>supérieur</a:t>
            </a:r>
            <a:r>
              <a:rPr lang="it-IT" sz="2400" i="1" dirty="0"/>
              <a:t> à 50 % </a:t>
            </a:r>
            <a:r>
              <a:rPr lang="it-IT" sz="2400" i="1" dirty="0" err="1"/>
              <a:t>des</a:t>
            </a:r>
            <a:r>
              <a:rPr lang="it-IT" sz="2400" i="1" dirty="0"/>
              <a:t> </a:t>
            </a:r>
            <a:r>
              <a:rPr lang="it-IT" sz="2400" i="1" dirty="0" err="1"/>
              <a:t>inscrits</a:t>
            </a:r>
            <a:r>
              <a:rPr lang="it-IT" sz="2400" i="1" dirty="0"/>
              <a:t>»</a:t>
            </a:r>
            <a:r>
              <a:rPr lang="it-IT" sz="2400" i="1" dirty="0" smtClean="0"/>
              <a:t>.</a:t>
            </a:r>
          </a:p>
          <a:p>
            <a:pPr algn="just"/>
            <a:r>
              <a:rPr lang="it-IT" sz="2400" dirty="0" smtClean="0"/>
              <a:t> </a:t>
            </a:r>
            <a:r>
              <a:rPr lang="it-IT" sz="2400" dirty="0"/>
              <a:t>Pour un RIC d'</a:t>
            </a:r>
            <a:r>
              <a:rPr lang="it-IT" sz="2400" i="1" dirty="0"/>
              <a:t>«</a:t>
            </a:r>
            <a:r>
              <a:rPr lang="it-IT" sz="2400" i="1" dirty="0" err="1"/>
              <a:t>abrogation</a:t>
            </a:r>
            <a:r>
              <a:rPr lang="it-IT" sz="2400" i="1" dirty="0"/>
              <a:t>»</a:t>
            </a:r>
            <a:r>
              <a:rPr lang="it-IT" sz="2400" dirty="0"/>
              <a:t> </a:t>
            </a:r>
            <a:r>
              <a:rPr lang="it-IT" sz="2400" dirty="0" err="1"/>
              <a:t>ou</a:t>
            </a:r>
            <a:r>
              <a:rPr lang="it-IT" sz="2400" dirty="0"/>
              <a:t> </a:t>
            </a:r>
            <a:r>
              <a:rPr lang="it-IT" sz="2400" dirty="0" err="1"/>
              <a:t>sur</a:t>
            </a:r>
            <a:r>
              <a:rPr lang="it-IT" sz="2400" dirty="0"/>
              <a:t> une </a:t>
            </a:r>
            <a:r>
              <a:rPr lang="it-IT" sz="2400" dirty="0" err="1"/>
              <a:t>question</a:t>
            </a:r>
            <a:r>
              <a:rPr lang="it-IT" sz="2400" dirty="0"/>
              <a:t> fiscale</a:t>
            </a:r>
            <a:r>
              <a:rPr lang="it-IT" sz="2400" i="1" dirty="0"/>
              <a:t>, «elle </a:t>
            </a:r>
            <a:r>
              <a:rPr lang="it-IT" sz="2400" i="1" dirty="0" err="1"/>
              <a:t>supposerait</a:t>
            </a:r>
            <a:r>
              <a:rPr lang="it-IT" sz="2400" i="1" dirty="0"/>
              <a:t> </a:t>
            </a:r>
            <a:r>
              <a:rPr lang="it-IT" sz="2400" i="1" dirty="0" err="1"/>
              <a:t>que</a:t>
            </a:r>
            <a:r>
              <a:rPr lang="it-IT" sz="2400" i="1" dirty="0"/>
              <a:t> </a:t>
            </a:r>
            <a:r>
              <a:rPr lang="it-IT" sz="2400" i="1" dirty="0" err="1"/>
              <a:t>les</a:t>
            </a:r>
            <a:r>
              <a:rPr lang="it-IT" sz="2400" i="1" dirty="0"/>
              <a:t> "</a:t>
            </a:r>
            <a:r>
              <a:rPr lang="it-IT" sz="2400" i="1" dirty="0" err="1"/>
              <a:t>oui</a:t>
            </a:r>
            <a:r>
              <a:rPr lang="it-IT" sz="2400" i="1" dirty="0"/>
              <a:t>" </a:t>
            </a:r>
            <a:r>
              <a:rPr lang="it-IT" sz="2400" i="1" dirty="0" err="1"/>
              <a:t>représentent</a:t>
            </a:r>
            <a:r>
              <a:rPr lang="it-IT" sz="2400" i="1" dirty="0"/>
              <a:t> plus de 50 % </a:t>
            </a:r>
            <a:r>
              <a:rPr lang="it-IT" sz="2400" i="1" dirty="0" err="1"/>
              <a:t>des</a:t>
            </a:r>
            <a:r>
              <a:rPr lang="it-IT" sz="2400" i="1" dirty="0"/>
              <a:t> </a:t>
            </a:r>
            <a:r>
              <a:rPr lang="it-IT" sz="2400" i="1" dirty="0" err="1"/>
              <a:t>inscrits</a:t>
            </a:r>
            <a:r>
              <a:rPr lang="it-IT" sz="2400" i="1" dirty="0"/>
              <a:t>».</a:t>
            </a:r>
            <a:endParaRPr lang="it-IT" sz="2400" dirty="0"/>
          </a:p>
          <a:p>
            <a:endParaRPr lang="fr-CA" sz="2400" dirty="0"/>
          </a:p>
        </p:txBody>
      </p:sp>
    </p:spTree>
    <p:extLst>
      <p:ext uri="{BB962C8B-B14F-4D97-AF65-F5344CB8AC3E}">
        <p14:creationId xmlns:p14="http://schemas.microsoft.com/office/powerpoint/2010/main" val="364386702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Question</a:t>
            </a:r>
            <a:r>
              <a:rPr lang="it-IT" sz="2800" dirty="0" smtClean="0"/>
              <a:t> </a:t>
            </a:r>
            <a:r>
              <a:rPr lang="it-IT" sz="2800" dirty="0" err="1" smtClean="0"/>
              <a:t>du</a:t>
            </a:r>
            <a:r>
              <a:rPr lang="it-IT" sz="2800" dirty="0" smtClean="0"/>
              <a:t> quorum</a:t>
            </a:r>
            <a:endParaRPr lang="it-IT" sz="2800" dirty="0"/>
          </a:p>
        </p:txBody>
      </p:sp>
      <p:sp>
        <p:nvSpPr>
          <p:cNvPr id="3" name="Segnaposto contenuto 2"/>
          <p:cNvSpPr>
            <a:spLocks noGrp="1"/>
          </p:cNvSpPr>
          <p:nvPr>
            <p:ph idx="1"/>
          </p:nvPr>
        </p:nvSpPr>
        <p:spPr/>
        <p:txBody>
          <a:bodyPr>
            <a:normAutofit fontScale="85000" lnSpcReduction="10000"/>
          </a:bodyPr>
          <a:lstStyle/>
          <a:p>
            <a:endParaRPr lang="it-IT" sz="2400" dirty="0" smtClean="0"/>
          </a:p>
          <a:p>
            <a:r>
              <a:rPr lang="it-IT" sz="2400" b="1" dirty="0" err="1" smtClean="0"/>
              <a:t>Référendum</a:t>
            </a:r>
            <a:r>
              <a:rPr lang="it-IT" sz="2400" b="1" dirty="0" smtClean="0"/>
              <a:t> de la </a:t>
            </a:r>
            <a:r>
              <a:rPr lang="it-IT" sz="2400" b="1" dirty="0" err="1" smtClean="0"/>
              <a:t>Constitution</a:t>
            </a:r>
            <a:r>
              <a:rPr lang="it-IT" sz="2400" b="1" dirty="0" smtClean="0"/>
              <a:t> </a:t>
            </a:r>
            <a:r>
              <a:rPr lang="it-IT" sz="2400" dirty="0" smtClean="0"/>
              <a:t>:</a:t>
            </a:r>
          </a:p>
          <a:p>
            <a:pPr algn="just"/>
            <a:r>
              <a:rPr lang="fr-FR" sz="2400" dirty="0" smtClean="0"/>
              <a:t>L'initiative </a:t>
            </a:r>
            <a:r>
              <a:rPr lang="fr-FR" sz="2400" dirty="0"/>
              <a:t>d'un cinquième des membres du Parlement, soutenue par un dixième des électeurs inscrits sur les listes électorales. </a:t>
            </a:r>
            <a:endParaRPr lang="fr-FR" sz="2400" dirty="0" smtClean="0"/>
          </a:p>
          <a:p>
            <a:pPr algn="just"/>
            <a:r>
              <a:rPr lang="fr-CA" sz="2400" dirty="0"/>
              <a:t>Le seuil ou quorum proposé par </a:t>
            </a:r>
            <a:r>
              <a:rPr lang="fr-CA" sz="2400" b="1" dirty="0"/>
              <a:t>les "Gilets jaunes</a:t>
            </a:r>
            <a:r>
              <a:rPr lang="fr-CA" sz="2400" dirty="0"/>
              <a:t>" pour le déclenchement d'un RIC est de 700 000 signatures, </a:t>
            </a:r>
            <a:r>
              <a:rPr lang="fr-CA" sz="2400" b="1" dirty="0"/>
              <a:t>soit environ 1,5 % du corps électoral, contre 10 % prévu par l'article 11 de la Constitution</a:t>
            </a:r>
            <a:r>
              <a:rPr lang="fr-CA" sz="2400" b="1" dirty="0" smtClean="0"/>
              <a:t>.</a:t>
            </a:r>
            <a:endParaRPr lang="it-IT" sz="2400" b="1" dirty="0" smtClean="0"/>
          </a:p>
          <a:p>
            <a:pPr algn="just"/>
            <a:r>
              <a:rPr lang="it-IT" sz="2400" b="1" dirty="0" smtClean="0"/>
              <a:t>RIC </a:t>
            </a:r>
            <a:r>
              <a:rPr lang="it-IT" sz="2400" b="1" dirty="0" err="1" smtClean="0"/>
              <a:t>délibératif</a:t>
            </a:r>
            <a:r>
              <a:rPr lang="it-IT" sz="2400" b="1" dirty="0" smtClean="0"/>
              <a:t> </a:t>
            </a:r>
            <a:r>
              <a:rPr lang="it-IT" sz="2400" dirty="0" smtClean="0"/>
              <a:t>: Terra </a:t>
            </a:r>
            <a:r>
              <a:rPr lang="it-IT" sz="2400" dirty="0"/>
              <a:t>Nova propose </a:t>
            </a:r>
            <a:r>
              <a:rPr lang="it-IT" sz="2400" dirty="0" err="1"/>
              <a:t>que</a:t>
            </a:r>
            <a:r>
              <a:rPr lang="it-IT" sz="2400" dirty="0"/>
              <a:t> </a:t>
            </a:r>
            <a:r>
              <a:rPr lang="it-IT" sz="2400" dirty="0" err="1"/>
              <a:t>les</a:t>
            </a:r>
            <a:r>
              <a:rPr lang="it-IT" sz="2400" dirty="0"/>
              <a:t> </a:t>
            </a:r>
            <a:r>
              <a:rPr lang="it-IT" sz="2400" dirty="0" err="1"/>
              <a:t>signatures</a:t>
            </a:r>
            <a:r>
              <a:rPr lang="it-IT" sz="2400" dirty="0"/>
              <a:t> </a:t>
            </a:r>
            <a:r>
              <a:rPr lang="it-IT" sz="2400" dirty="0" err="1"/>
              <a:t>soient</a:t>
            </a:r>
            <a:r>
              <a:rPr lang="it-IT" sz="2400" dirty="0"/>
              <a:t> </a:t>
            </a:r>
            <a:r>
              <a:rPr lang="it-IT" sz="2400" dirty="0" err="1"/>
              <a:t>réunies</a:t>
            </a:r>
            <a:r>
              <a:rPr lang="it-IT" sz="2400" dirty="0"/>
              <a:t> en </a:t>
            </a:r>
            <a:r>
              <a:rPr lang="it-IT" sz="2400" dirty="0" err="1"/>
              <a:t>moins</a:t>
            </a:r>
            <a:r>
              <a:rPr lang="it-IT" sz="2400" dirty="0"/>
              <a:t> de </a:t>
            </a:r>
            <a:r>
              <a:rPr lang="it-IT" sz="2400" dirty="0" err="1"/>
              <a:t>six</a:t>
            </a:r>
            <a:r>
              <a:rPr lang="it-IT" sz="2400" dirty="0"/>
              <a:t> </a:t>
            </a:r>
            <a:r>
              <a:rPr lang="it-IT" sz="2400" dirty="0" err="1"/>
              <a:t>mois</a:t>
            </a:r>
            <a:r>
              <a:rPr lang="it-IT" sz="2400" dirty="0"/>
              <a:t> et </a:t>
            </a:r>
            <a:r>
              <a:rPr lang="it-IT" sz="2400" dirty="0" err="1"/>
              <a:t>centralisées</a:t>
            </a:r>
            <a:r>
              <a:rPr lang="it-IT" sz="2400" dirty="0"/>
              <a:t> </a:t>
            </a:r>
            <a:r>
              <a:rPr lang="it-IT" sz="2400" dirty="0" err="1"/>
              <a:t>sur</a:t>
            </a:r>
            <a:r>
              <a:rPr lang="it-IT" sz="2400" dirty="0"/>
              <a:t> une </a:t>
            </a:r>
            <a:r>
              <a:rPr lang="it-IT" sz="2400" dirty="0" err="1"/>
              <a:t>plateforme</a:t>
            </a:r>
            <a:r>
              <a:rPr lang="it-IT" sz="2400" dirty="0"/>
              <a:t> </a:t>
            </a:r>
            <a:r>
              <a:rPr lang="it-IT" sz="2400" dirty="0" err="1"/>
              <a:t>numérique</a:t>
            </a:r>
            <a:r>
              <a:rPr lang="it-IT" sz="2400" dirty="0"/>
              <a:t>, </a:t>
            </a:r>
            <a:r>
              <a:rPr lang="it-IT" sz="2400" dirty="0" err="1"/>
              <a:t>leur</a:t>
            </a:r>
            <a:r>
              <a:rPr lang="it-IT" sz="2400" dirty="0"/>
              <a:t> </a:t>
            </a:r>
            <a:r>
              <a:rPr lang="it-IT" sz="2400" dirty="0" err="1"/>
              <a:t>nombre</a:t>
            </a:r>
            <a:r>
              <a:rPr lang="it-IT" sz="2400" dirty="0"/>
              <a:t> minimum </a:t>
            </a:r>
            <a:r>
              <a:rPr lang="it-IT" sz="2400" dirty="0" err="1"/>
              <a:t>devant</a:t>
            </a:r>
            <a:r>
              <a:rPr lang="it-IT" sz="2400" dirty="0"/>
              <a:t> </a:t>
            </a:r>
            <a:r>
              <a:rPr lang="it-IT" sz="2400" dirty="0" err="1"/>
              <a:t>être</a:t>
            </a:r>
            <a:r>
              <a:rPr lang="it-IT" sz="2400" dirty="0"/>
              <a:t> </a:t>
            </a:r>
            <a:r>
              <a:rPr lang="it-IT" sz="2400" dirty="0" err="1"/>
              <a:t>fixé</a:t>
            </a:r>
            <a:r>
              <a:rPr lang="it-IT" sz="2400" dirty="0"/>
              <a:t> à 2 % </a:t>
            </a:r>
            <a:r>
              <a:rPr lang="it-IT" sz="2400" dirty="0" err="1"/>
              <a:t>du</a:t>
            </a:r>
            <a:r>
              <a:rPr lang="it-IT" sz="2400" dirty="0"/>
              <a:t> </a:t>
            </a:r>
            <a:r>
              <a:rPr lang="it-IT" sz="2400" dirty="0" err="1"/>
              <a:t>corps</a:t>
            </a:r>
            <a:r>
              <a:rPr lang="it-IT" sz="2400" dirty="0"/>
              <a:t> </a:t>
            </a:r>
            <a:r>
              <a:rPr lang="it-IT" sz="2400" dirty="0" err="1"/>
              <a:t>électoral</a:t>
            </a:r>
            <a:r>
              <a:rPr lang="it-IT" sz="2400" dirty="0"/>
              <a:t>, </a:t>
            </a:r>
            <a:r>
              <a:rPr lang="it-IT" sz="2400" dirty="0" err="1"/>
              <a:t>soit</a:t>
            </a:r>
            <a:r>
              <a:rPr lang="it-IT" sz="2400" dirty="0"/>
              <a:t> </a:t>
            </a:r>
            <a:r>
              <a:rPr lang="it-IT" sz="2400" dirty="0" err="1"/>
              <a:t>environ</a:t>
            </a:r>
            <a:r>
              <a:rPr lang="it-IT" sz="2400" dirty="0"/>
              <a:t> 900 000 </a:t>
            </a:r>
            <a:r>
              <a:rPr lang="it-IT" sz="2400" dirty="0" err="1"/>
              <a:t>personnes</a:t>
            </a:r>
            <a:r>
              <a:rPr lang="it-IT" sz="2400" dirty="0"/>
              <a:t>. Un </a:t>
            </a:r>
            <a:r>
              <a:rPr lang="it-IT" sz="2400" dirty="0" err="1"/>
              <a:t>chiffre</a:t>
            </a:r>
            <a:r>
              <a:rPr lang="it-IT" sz="2400" dirty="0"/>
              <a:t> </a:t>
            </a:r>
            <a:r>
              <a:rPr lang="it-IT" sz="2400" i="1" dirty="0"/>
              <a:t>«</a:t>
            </a:r>
            <a:r>
              <a:rPr lang="it-IT" sz="2400" i="1" dirty="0" err="1"/>
              <a:t>assez</a:t>
            </a:r>
            <a:r>
              <a:rPr lang="it-IT" sz="2400" i="1" dirty="0"/>
              <a:t> </a:t>
            </a:r>
            <a:r>
              <a:rPr lang="it-IT" sz="2400" i="1" dirty="0" err="1"/>
              <a:t>élevé</a:t>
            </a:r>
            <a:r>
              <a:rPr lang="it-IT" sz="2400" i="1" dirty="0"/>
              <a:t> pour </a:t>
            </a:r>
            <a:r>
              <a:rPr lang="it-IT" sz="2400" i="1" dirty="0" err="1"/>
              <a:t>nécessiter</a:t>
            </a:r>
            <a:r>
              <a:rPr lang="it-IT" sz="2400" i="1" dirty="0"/>
              <a:t> un </a:t>
            </a:r>
            <a:r>
              <a:rPr lang="it-IT" sz="2400" i="1" dirty="0" err="1"/>
              <a:t>vrai</a:t>
            </a:r>
            <a:r>
              <a:rPr lang="it-IT" sz="2400" i="1" dirty="0"/>
              <a:t> </a:t>
            </a:r>
            <a:r>
              <a:rPr lang="it-IT" sz="2400" i="1" dirty="0" err="1"/>
              <a:t>effort</a:t>
            </a:r>
            <a:r>
              <a:rPr lang="it-IT" sz="2400" i="1" dirty="0"/>
              <a:t> de </a:t>
            </a:r>
            <a:r>
              <a:rPr lang="it-IT" sz="2400" i="1" dirty="0" err="1"/>
              <a:t>mobilisation</a:t>
            </a:r>
            <a:r>
              <a:rPr lang="it-IT" sz="2400" i="1" dirty="0"/>
              <a:t>»</a:t>
            </a:r>
            <a:r>
              <a:rPr lang="it-IT" sz="2400" dirty="0"/>
              <a:t> et </a:t>
            </a:r>
            <a:r>
              <a:rPr lang="it-IT" sz="2400" i="1" dirty="0"/>
              <a:t>«</a:t>
            </a:r>
            <a:r>
              <a:rPr lang="it-IT" sz="2400" i="1" dirty="0" err="1"/>
              <a:t>suffisamment</a:t>
            </a:r>
            <a:r>
              <a:rPr lang="it-IT" sz="2400" i="1" dirty="0"/>
              <a:t> </a:t>
            </a:r>
            <a:r>
              <a:rPr lang="it-IT" sz="2400" i="1" dirty="0" err="1"/>
              <a:t>bas</a:t>
            </a:r>
            <a:r>
              <a:rPr lang="it-IT" sz="2400" i="1" dirty="0"/>
              <a:t> pour </a:t>
            </a:r>
            <a:r>
              <a:rPr lang="it-IT" sz="2400" i="1" dirty="0" err="1"/>
              <a:t>pouvoir</a:t>
            </a:r>
            <a:r>
              <a:rPr lang="it-IT" sz="2400" i="1" dirty="0"/>
              <a:t> </a:t>
            </a:r>
            <a:r>
              <a:rPr lang="it-IT" sz="2400" i="1" dirty="0" err="1"/>
              <a:t>être</a:t>
            </a:r>
            <a:r>
              <a:rPr lang="it-IT" sz="2400" i="1" dirty="0"/>
              <a:t> franchi</a:t>
            </a:r>
            <a:r>
              <a:rPr lang="it-IT" sz="2400" i="1" dirty="0" smtClean="0"/>
              <a:t>». </a:t>
            </a:r>
            <a:r>
              <a:rPr lang="it-IT" sz="2400" dirty="0" err="1"/>
              <a:t>Concernant</a:t>
            </a:r>
            <a:r>
              <a:rPr lang="it-IT" sz="2400" dirty="0"/>
              <a:t> l’</a:t>
            </a:r>
            <a:r>
              <a:rPr lang="it-IT" sz="2400" dirty="0" err="1"/>
              <a:t>abrogation</a:t>
            </a:r>
            <a:r>
              <a:rPr lang="it-IT" sz="2400" dirty="0"/>
              <a:t> d’une </a:t>
            </a:r>
            <a:r>
              <a:rPr lang="it-IT" sz="2400" dirty="0" err="1"/>
              <a:t>loi</a:t>
            </a:r>
            <a:r>
              <a:rPr lang="it-IT" sz="2400" dirty="0"/>
              <a:t> </a:t>
            </a:r>
            <a:r>
              <a:rPr lang="it-IT" sz="2400" dirty="0" err="1"/>
              <a:t>ou</a:t>
            </a:r>
            <a:r>
              <a:rPr lang="it-IT" sz="2400" dirty="0"/>
              <a:t> d’un </a:t>
            </a:r>
            <a:r>
              <a:rPr lang="it-IT" sz="2400" dirty="0" err="1"/>
              <a:t>traité</a:t>
            </a:r>
            <a:r>
              <a:rPr lang="it-IT" sz="2400" dirty="0"/>
              <a:t>, le </a:t>
            </a:r>
            <a:r>
              <a:rPr lang="it-IT" sz="2400" dirty="0" err="1"/>
              <a:t>seuil</a:t>
            </a:r>
            <a:r>
              <a:rPr lang="it-IT" sz="2400" dirty="0"/>
              <a:t> est </a:t>
            </a:r>
            <a:r>
              <a:rPr lang="it-IT" sz="2400" dirty="0" err="1"/>
              <a:t>réhaussé</a:t>
            </a:r>
            <a:r>
              <a:rPr lang="it-IT" sz="2400" dirty="0"/>
              <a:t> </a:t>
            </a:r>
            <a:r>
              <a:rPr lang="it-IT" sz="2400" b="1" dirty="0"/>
              <a:t>à 4 % </a:t>
            </a:r>
            <a:r>
              <a:rPr lang="it-IT" sz="2400" dirty="0" err="1"/>
              <a:t>du</a:t>
            </a:r>
            <a:r>
              <a:rPr lang="it-IT" sz="2400" dirty="0"/>
              <a:t> </a:t>
            </a:r>
            <a:r>
              <a:rPr lang="it-IT" sz="2400" dirty="0" err="1"/>
              <a:t>corps</a:t>
            </a:r>
            <a:r>
              <a:rPr lang="it-IT" sz="2400" dirty="0"/>
              <a:t> </a:t>
            </a:r>
            <a:r>
              <a:rPr lang="it-IT" sz="2400" dirty="0" err="1"/>
              <a:t>électoral</a:t>
            </a:r>
            <a:r>
              <a:rPr lang="it-IT" sz="2400" dirty="0"/>
              <a:t> </a:t>
            </a:r>
            <a:r>
              <a:rPr lang="it-IT" sz="2400" dirty="0" err="1"/>
              <a:t>afin</a:t>
            </a:r>
            <a:r>
              <a:rPr lang="it-IT" sz="2400" dirty="0"/>
              <a:t> de </a:t>
            </a:r>
            <a:r>
              <a:rPr lang="it-IT" sz="2400" dirty="0" err="1"/>
              <a:t>limiter</a:t>
            </a:r>
            <a:r>
              <a:rPr lang="it-IT" sz="2400" dirty="0"/>
              <a:t> tout </a:t>
            </a:r>
            <a:r>
              <a:rPr lang="it-IT" sz="2400" dirty="0" err="1"/>
              <a:t>risque</a:t>
            </a:r>
            <a:r>
              <a:rPr lang="it-IT" sz="2400" dirty="0"/>
              <a:t> d’</a:t>
            </a:r>
            <a:r>
              <a:rPr lang="it-IT" sz="2400" dirty="0" err="1"/>
              <a:t>inflation</a:t>
            </a:r>
            <a:r>
              <a:rPr lang="it-IT" sz="2400" dirty="0"/>
              <a:t> </a:t>
            </a:r>
            <a:r>
              <a:rPr lang="it-IT" sz="2400" dirty="0" err="1"/>
              <a:t>électoral</a:t>
            </a:r>
            <a:endParaRPr lang="it-IT" sz="2400" dirty="0"/>
          </a:p>
          <a:p>
            <a:endParaRPr lang="it-IT" sz="2400" dirty="0"/>
          </a:p>
        </p:txBody>
      </p:sp>
    </p:spTree>
    <p:extLst>
      <p:ext uri="{BB962C8B-B14F-4D97-AF65-F5344CB8AC3E}">
        <p14:creationId xmlns:p14="http://schemas.microsoft.com/office/powerpoint/2010/main" val="249096054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Observations hebdomadaires</a:t>
            </a:r>
            <a:br>
              <a:rPr lang="fr-CA" sz="2800" dirty="0" smtClean="0"/>
            </a:br>
            <a:r>
              <a:rPr lang="fr-CA" sz="2800" dirty="0" smtClean="0"/>
              <a:t>29 mars 2021</a:t>
            </a: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it-IT" sz="2400" dirty="0" err="1"/>
              <a:t>Faut</a:t>
            </a:r>
            <a:r>
              <a:rPr lang="it-IT" sz="2400" dirty="0"/>
              <a:t>-il </a:t>
            </a:r>
            <a:r>
              <a:rPr lang="it-IT" sz="2400" dirty="0" err="1"/>
              <a:t>célébrer</a:t>
            </a:r>
            <a:r>
              <a:rPr lang="it-IT" sz="2400" dirty="0"/>
              <a:t> le </a:t>
            </a:r>
            <a:r>
              <a:rPr lang="it-IT" sz="2400" dirty="0" err="1"/>
              <a:t>bicentenaire</a:t>
            </a:r>
            <a:r>
              <a:rPr lang="it-IT" sz="2400" dirty="0"/>
              <a:t> de la </a:t>
            </a:r>
            <a:r>
              <a:rPr lang="it-IT" sz="2400" dirty="0" err="1"/>
              <a:t>mort</a:t>
            </a:r>
            <a:r>
              <a:rPr lang="it-IT" sz="2400" dirty="0"/>
              <a:t> de </a:t>
            </a:r>
            <a:r>
              <a:rPr lang="it-IT" sz="2400" dirty="0" err="1"/>
              <a:t>Napoléon</a:t>
            </a:r>
            <a:r>
              <a:rPr lang="it-IT" sz="2400" dirty="0"/>
              <a:t> ? Alexis </a:t>
            </a:r>
            <a:r>
              <a:rPr lang="it-IT" sz="2400" dirty="0" err="1"/>
              <a:t>Corbière</a:t>
            </a:r>
            <a:r>
              <a:rPr lang="it-IT" sz="2400" dirty="0"/>
              <a:t> s'oppose à ce </a:t>
            </a:r>
            <a:r>
              <a:rPr lang="it-IT" sz="2400" dirty="0" err="1"/>
              <a:t>que</a:t>
            </a:r>
            <a:r>
              <a:rPr lang="it-IT" sz="2400" dirty="0"/>
              <a:t> "ce </a:t>
            </a:r>
            <a:r>
              <a:rPr lang="it-IT" sz="2400" dirty="0" err="1"/>
              <a:t>soit</a:t>
            </a:r>
            <a:r>
              <a:rPr lang="it-IT" sz="2400" dirty="0"/>
              <a:t> le </a:t>
            </a:r>
            <a:r>
              <a:rPr lang="it-IT" sz="2400" dirty="0" err="1"/>
              <a:t>Président</a:t>
            </a:r>
            <a:r>
              <a:rPr lang="it-IT" sz="2400" dirty="0"/>
              <a:t> qui le </a:t>
            </a:r>
            <a:r>
              <a:rPr lang="it-IT" sz="2400" dirty="0" err="1"/>
              <a:t>fasse</a:t>
            </a:r>
            <a:r>
              <a:rPr lang="it-IT" sz="2400" dirty="0"/>
              <a:t>". "</a:t>
            </a:r>
            <a:r>
              <a:rPr lang="it-IT" sz="2400" dirty="0" err="1"/>
              <a:t>Doit</a:t>
            </a:r>
            <a:r>
              <a:rPr lang="it-IT" sz="2400" dirty="0"/>
              <a:t>-il </a:t>
            </a:r>
            <a:r>
              <a:rPr lang="it-IT" sz="2400" dirty="0" err="1"/>
              <a:t>rendre</a:t>
            </a:r>
            <a:r>
              <a:rPr lang="it-IT" sz="2400" dirty="0"/>
              <a:t> </a:t>
            </a:r>
            <a:r>
              <a:rPr lang="it-IT" sz="2400" dirty="0" err="1"/>
              <a:t>hommage</a:t>
            </a:r>
            <a:r>
              <a:rPr lang="it-IT" sz="2400" dirty="0"/>
              <a:t> à un </a:t>
            </a:r>
            <a:r>
              <a:rPr lang="it-IT" sz="2400" dirty="0" err="1"/>
              <a:t>homme</a:t>
            </a:r>
            <a:r>
              <a:rPr lang="it-IT" sz="2400" dirty="0"/>
              <a:t> qui a </a:t>
            </a:r>
            <a:r>
              <a:rPr lang="it-IT" sz="2400" dirty="0" err="1"/>
              <a:t>fait</a:t>
            </a:r>
            <a:r>
              <a:rPr lang="it-IT" sz="2400" dirty="0"/>
              <a:t> un coup d'</a:t>
            </a:r>
            <a:r>
              <a:rPr lang="it-IT" sz="2400" dirty="0" err="1"/>
              <a:t>Etat</a:t>
            </a:r>
            <a:r>
              <a:rPr lang="it-IT" sz="2400" dirty="0"/>
              <a:t> </a:t>
            </a:r>
            <a:r>
              <a:rPr lang="it-IT" sz="2400" dirty="0" err="1"/>
              <a:t>contre</a:t>
            </a:r>
            <a:r>
              <a:rPr lang="it-IT" sz="2400" dirty="0"/>
              <a:t> la </a:t>
            </a:r>
            <a:r>
              <a:rPr lang="it-IT" sz="2400" dirty="0" err="1"/>
              <a:t>République</a:t>
            </a:r>
            <a:r>
              <a:rPr lang="it-IT" sz="2400" dirty="0"/>
              <a:t> </a:t>
            </a:r>
            <a:r>
              <a:rPr lang="it-IT" sz="2400" dirty="0" smtClean="0"/>
              <a:t>?”</a:t>
            </a:r>
          </a:p>
          <a:p>
            <a:pPr algn="just"/>
            <a:endParaRPr lang="it-IT" sz="2400" dirty="0"/>
          </a:p>
          <a:p>
            <a:pPr algn="just"/>
            <a:r>
              <a:rPr lang="it-IT" sz="2400" dirty="0" err="1"/>
              <a:t>Bicentenaire</a:t>
            </a:r>
            <a:r>
              <a:rPr lang="it-IT" sz="2400" dirty="0"/>
              <a:t> de la </a:t>
            </a:r>
            <a:r>
              <a:rPr lang="it-IT" sz="2400" dirty="0" err="1"/>
              <a:t>mort</a:t>
            </a:r>
            <a:r>
              <a:rPr lang="it-IT" sz="2400" dirty="0"/>
              <a:t> de </a:t>
            </a:r>
            <a:r>
              <a:rPr lang="it-IT" sz="2400" dirty="0" err="1"/>
              <a:t>Napoléon</a:t>
            </a:r>
            <a:r>
              <a:rPr lang="it-IT" sz="2400" dirty="0"/>
              <a:t> : </a:t>
            </a:r>
            <a:r>
              <a:rPr lang="it-IT" sz="2400" dirty="0" err="1"/>
              <a:t>Pourquoi</a:t>
            </a:r>
            <a:r>
              <a:rPr lang="it-IT" sz="2400" dirty="0"/>
              <a:t> </a:t>
            </a:r>
            <a:r>
              <a:rPr lang="it-IT" sz="2400" dirty="0" err="1"/>
              <a:t>les</a:t>
            </a:r>
            <a:r>
              <a:rPr lang="it-IT" sz="2400" dirty="0"/>
              <a:t> </a:t>
            </a:r>
            <a:r>
              <a:rPr lang="it-IT" sz="2400" dirty="0" err="1"/>
              <a:t>politiques</a:t>
            </a:r>
            <a:r>
              <a:rPr lang="it-IT" sz="2400" dirty="0"/>
              <a:t> se </a:t>
            </a:r>
            <a:r>
              <a:rPr lang="it-IT" sz="2400" dirty="0" err="1"/>
              <a:t>déchirent-ils</a:t>
            </a:r>
            <a:r>
              <a:rPr lang="it-IT" sz="2400" dirty="0"/>
              <a:t> </a:t>
            </a:r>
            <a:r>
              <a:rPr lang="it-IT" sz="2400" dirty="0" err="1"/>
              <a:t>autant</a:t>
            </a:r>
            <a:r>
              <a:rPr lang="it-IT" sz="2400" dirty="0"/>
              <a:t> </a:t>
            </a:r>
            <a:r>
              <a:rPr lang="it-IT" sz="2400" dirty="0" err="1"/>
              <a:t>sur</a:t>
            </a:r>
            <a:r>
              <a:rPr lang="it-IT" sz="2400" dirty="0"/>
              <a:t> l'Histoire et </a:t>
            </a:r>
            <a:r>
              <a:rPr lang="it-IT" sz="2400" dirty="0" err="1"/>
              <a:t>ses</a:t>
            </a:r>
            <a:r>
              <a:rPr lang="it-IT" sz="2400" dirty="0"/>
              <a:t> </a:t>
            </a:r>
            <a:r>
              <a:rPr lang="it-IT" sz="2400" dirty="0" err="1" smtClean="0"/>
              <a:t>figures</a:t>
            </a:r>
            <a:endParaRPr lang="it-IT" sz="2400" dirty="0" smtClean="0"/>
          </a:p>
          <a:p>
            <a:pPr algn="just"/>
            <a:endParaRPr lang="it-IT" sz="2400" dirty="0"/>
          </a:p>
          <a:p>
            <a:r>
              <a:rPr lang="it-IT" sz="2400" dirty="0" err="1" smtClean="0"/>
              <a:t>Napoléon</a:t>
            </a:r>
            <a:r>
              <a:rPr lang="it-IT" sz="2400" dirty="0" smtClean="0"/>
              <a:t> </a:t>
            </a:r>
            <a:r>
              <a:rPr lang="it-IT" sz="2400" dirty="0"/>
              <a:t>: </a:t>
            </a:r>
            <a:r>
              <a:rPr lang="it-IT" sz="2400" dirty="0" err="1"/>
              <a:t>pourquoi</a:t>
            </a:r>
            <a:r>
              <a:rPr lang="it-IT" sz="2400" dirty="0"/>
              <a:t> la </a:t>
            </a:r>
            <a:r>
              <a:rPr lang="it-IT" sz="2400" dirty="0" err="1"/>
              <a:t>célébration</a:t>
            </a:r>
            <a:r>
              <a:rPr lang="it-IT" sz="2400" dirty="0"/>
              <a:t> </a:t>
            </a:r>
            <a:r>
              <a:rPr lang="it-IT" sz="2400" dirty="0" err="1"/>
              <a:t>du</a:t>
            </a:r>
            <a:r>
              <a:rPr lang="it-IT" sz="2400" dirty="0"/>
              <a:t> </a:t>
            </a:r>
            <a:r>
              <a:rPr lang="it-IT" sz="2400" dirty="0" err="1"/>
              <a:t>bicentenaire</a:t>
            </a:r>
            <a:r>
              <a:rPr lang="it-IT" sz="2400" dirty="0"/>
              <a:t> de sa </a:t>
            </a:r>
            <a:r>
              <a:rPr lang="it-IT" sz="2400" dirty="0" err="1"/>
              <a:t>mort</a:t>
            </a:r>
            <a:r>
              <a:rPr lang="it-IT" sz="2400" dirty="0"/>
              <a:t> </a:t>
            </a:r>
            <a:r>
              <a:rPr lang="it-IT" sz="2400" dirty="0" err="1"/>
              <a:t>fait</a:t>
            </a:r>
            <a:r>
              <a:rPr lang="it-IT" sz="2400" dirty="0"/>
              <a:t> </a:t>
            </a:r>
            <a:r>
              <a:rPr lang="it-IT" sz="2400" dirty="0" err="1" smtClean="0"/>
              <a:t>polémique</a:t>
            </a:r>
            <a:endParaRPr lang="it-IT" sz="2400" dirty="0" smtClean="0"/>
          </a:p>
          <a:p>
            <a:pPr algn="just"/>
            <a:endParaRPr lang="fr-CA" sz="2400" dirty="0"/>
          </a:p>
          <a:p>
            <a:pPr algn="just"/>
            <a:r>
              <a:rPr lang="fr-CA" sz="2400" dirty="0"/>
              <a:t>Deux cents ans après sa mort, Napoléon continue de bousculer le pays. Depuis plusieurs semaines, intellectuels et politiques se déchirent pour savoir si le bicentenaire de son décès, le 5 mai 1821, doit être célébré par Emmanuel </a:t>
            </a:r>
            <a:r>
              <a:rPr lang="fr-CA" sz="2400" dirty="0" err="1"/>
              <a:t>Macron</a:t>
            </a:r>
            <a:r>
              <a:rPr lang="fr-CA" sz="2400" dirty="0"/>
              <a:t>.</a:t>
            </a:r>
          </a:p>
          <a:p>
            <a:endParaRPr lang="it-IT" sz="2400" dirty="0"/>
          </a:p>
          <a:p>
            <a:pPr algn="just"/>
            <a:endParaRPr lang="it-IT" sz="2400" b="1" dirty="0"/>
          </a:p>
          <a:p>
            <a:pPr algn="just"/>
            <a:endParaRPr lang="fr-CA" sz="2400" dirty="0"/>
          </a:p>
        </p:txBody>
      </p:sp>
    </p:spTree>
    <p:extLst>
      <p:ext uri="{BB962C8B-B14F-4D97-AF65-F5344CB8AC3E}">
        <p14:creationId xmlns:p14="http://schemas.microsoft.com/office/powerpoint/2010/main" val="218819173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TotalTime>
  <Words>3755</Words>
  <Application>Microsoft Macintosh PowerPoint</Application>
  <PresentationFormat>Presentazione su schermo (4:3)</PresentationFormat>
  <Paragraphs>222</Paragraphs>
  <Slides>50</Slides>
  <Notes>3</Notes>
  <HiddenSlides>0</HiddenSlides>
  <MMClips>0</MMClips>
  <ScaleCrop>false</ScaleCrop>
  <HeadingPairs>
    <vt:vector size="4" baseType="variant">
      <vt:variant>
        <vt:lpstr>Tema</vt:lpstr>
      </vt:variant>
      <vt:variant>
        <vt:i4>1</vt:i4>
      </vt:variant>
      <vt:variant>
        <vt:lpstr>Titoli diapositive</vt:lpstr>
      </vt:variant>
      <vt:variant>
        <vt:i4>50</vt:i4>
      </vt:variant>
    </vt:vector>
  </HeadingPairs>
  <TitlesOfParts>
    <vt:vector size="51" baseType="lpstr">
      <vt:lpstr>Tema di Office</vt:lpstr>
      <vt:lpstr>cours du 29 mars 2021 </vt:lpstr>
      <vt:lpstr>Les référendums (déjà vu) </vt:lpstr>
      <vt:lpstr>Le RIC (déjà vu)</vt:lpstr>
      <vt:lpstr>http://tnova.fr/ </vt:lpstr>
      <vt:lpstr>RIC «délibératif»</vt:lpstr>
      <vt:lpstr>RIC «délibératif»</vt:lpstr>
      <vt:lpstr>RIC «délibératif»</vt:lpstr>
      <vt:lpstr>Question du quorum</vt:lpstr>
      <vt:lpstr>Observations hebdomadaires 29 mars 2021</vt:lpstr>
      <vt:lpstr>Langue de la Révolution (1789)? (déja vu)</vt:lpstr>
      <vt:lpstr>La langue française et la Révolution (déja vu)</vt:lpstr>
      <vt:lpstr>XVIII° siècle : Enquête de l’Abbé Grégoire</vt:lpstr>
      <vt:lpstr>XVIII° siècle : Enquête de l’Abbé Grégoire</vt:lpstr>
      <vt:lpstr>Points historiques</vt:lpstr>
      <vt:lpstr>Points historiques</vt:lpstr>
      <vt:lpstr>  Le calendrier révolutionnaire 1792, l'an I </vt:lpstr>
      <vt:lpstr>  Le calendrier révolutionnaire 1792, l'an I </vt:lpstr>
      <vt:lpstr>  Le calendrier romain, trop religieux.  </vt:lpstr>
      <vt:lpstr>Calendrier révolutionnaire</vt:lpstr>
      <vt:lpstr>Tentatives de transformation de la langue  pendant la Révolution</vt:lpstr>
      <vt:lpstr>5 ° édition du Dictionnaire de l’Académie françoise,  dite « édition révolutionnaire »</vt:lpstr>
      <vt:lpstr>Discours préliminaire de Garat</vt:lpstr>
      <vt:lpstr>Le supplément de la 5 ° édition du Dictionnaire de l’Académie françoise</vt:lpstr>
      <vt:lpstr>Le supplément de la 5 ° édition du Dictionnaire de l’Académie françoise</vt:lpstr>
      <vt:lpstr>Le supplément de la 5 ° édition du Dictionnaire de l’Académie françoise</vt:lpstr>
      <vt:lpstr>Points historiques</vt:lpstr>
      <vt:lpstr>Points historiques</vt:lpstr>
      <vt:lpstr>Points historiques</vt:lpstr>
      <vt:lpstr>Points historiques</vt:lpstr>
      <vt:lpstr>Points historiques</vt:lpstr>
      <vt:lpstr>Observations hebdomadaires 29 mars 2021 (déjà vu)</vt:lpstr>
      <vt:lpstr>Faut-il célébrer le bicentenaire de la mort de Napoléon ? </vt:lpstr>
      <vt:lpstr>Le choix d’une commémoration est un choix politique  </vt:lpstr>
      <vt:lpstr>Le choix d’une commémoration est un choix politique  </vt:lpstr>
      <vt:lpstr>Le choix d’une commémoration est un choix politique  </vt:lpstr>
      <vt:lpstr>Le choix d’une commémoration est un choix politique  </vt:lpstr>
      <vt:lpstr>La commémoration du bicentenaire de la mort de Napoléon doit échapper à l’hystérisation </vt:lpstr>
      <vt:lpstr>La commémoration du bicentenaire de la mort de Napoléon doit échapper à l’hystérisation </vt:lpstr>
      <vt:lpstr>Décision du Président de la République</vt:lpstr>
      <vt:lpstr>Le code civil et les droits des femmes </vt:lpstr>
      <vt:lpstr>Le code civil et les droits des femmes </vt:lpstr>
      <vt:lpstr>Presentazione di PowerPoint</vt:lpstr>
      <vt:lpstr>Le Code Civil (21 mars 1804) : naissance, principes et postérité </vt:lpstr>
      <vt:lpstr>Le Code Civil (21 mars 1804) </vt:lpstr>
      <vt:lpstr>Pourquoi « codifier » ? </vt:lpstr>
      <vt:lpstr>GRANDS PRINCIPES DU CODE CIVIL </vt:lpstr>
      <vt:lpstr>GRANDS PRINCIPES DU CODE CIVIL </vt:lpstr>
      <vt:lpstr>GRANDS PRINCIPES DU CODE CIVIL </vt:lpstr>
      <vt:lpstr>GRANDS PRINCIPES DU CODE CIVIL </vt:lpstr>
      <vt:lpstr>Le code civil napoléonien perdure avec des modifications</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nadine celotti</cp:lastModifiedBy>
  <cp:revision>3</cp:revision>
  <dcterms:created xsi:type="dcterms:W3CDTF">2021-03-29T20:12:12Z</dcterms:created>
  <dcterms:modified xsi:type="dcterms:W3CDTF">2021-03-29T20:18:27Z</dcterms:modified>
</cp:coreProperties>
</file>