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7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CEAAA8-B5BA-4744-80B9-0B36D9A55D7B}" type="datetimeFigureOut">
              <a:rPr lang="it-IT" smtClean="0"/>
              <a:t>12/04/21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679262-5F5D-F74C-94ED-795036AEA6AF}" type="slidenum">
              <a:rPr lang="fr-CA" smtClean="0"/>
              <a:t>‹n.›</a:t>
            </a:fld>
            <a:endParaRPr lang="fr-CA"/>
          </a:p>
        </p:txBody>
      </p:sp>
    </p:spTree>
    <p:extLst>
      <p:ext uri="{BB962C8B-B14F-4D97-AF65-F5344CB8AC3E}">
        <p14:creationId xmlns:p14="http://schemas.microsoft.com/office/powerpoint/2010/main" val="16646369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35</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6980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B387A8DB-C03E-744E-992E-D4DE34C3B34A}" type="datetimeFigureOut">
              <a:rPr lang="it-IT" smtClean="0"/>
              <a:t>12/04/21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190679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387A8DB-C03E-744E-992E-D4DE34C3B34A}" type="datetimeFigureOut">
              <a:rPr lang="it-IT" smtClean="0"/>
              <a:t>12/04/21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39057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387A8DB-C03E-744E-992E-D4DE34C3B34A}" type="datetimeFigureOut">
              <a:rPr lang="it-IT" smtClean="0"/>
              <a:t>12/04/21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141069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387A8DB-C03E-744E-992E-D4DE34C3B34A}" type="datetimeFigureOut">
              <a:rPr lang="it-IT" smtClean="0"/>
              <a:t>12/04/21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327740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387A8DB-C03E-744E-992E-D4DE34C3B34A}" type="datetimeFigureOut">
              <a:rPr lang="it-IT" smtClean="0"/>
              <a:t>12/04/21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125384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B387A8DB-C03E-744E-992E-D4DE34C3B34A}" type="datetimeFigureOut">
              <a:rPr lang="it-IT" smtClean="0"/>
              <a:t>12/04/21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216996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B387A8DB-C03E-744E-992E-D4DE34C3B34A}" type="datetimeFigureOut">
              <a:rPr lang="it-IT" smtClean="0"/>
              <a:t>12/04/21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68768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B387A8DB-C03E-744E-992E-D4DE34C3B34A}" type="datetimeFigureOut">
              <a:rPr lang="it-IT" smtClean="0"/>
              <a:t>12/04/21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135237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87A8DB-C03E-744E-992E-D4DE34C3B34A}" type="datetimeFigureOut">
              <a:rPr lang="it-IT" smtClean="0"/>
              <a:t>12/04/21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291914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87A8DB-C03E-744E-992E-D4DE34C3B34A}" type="datetimeFigureOut">
              <a:rPr lang="it-IT" smtClean="0"/>
              <a:t>12/04/21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282566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87A8DB-C03E-744E-992E-D4DE34C3B34A}" type="datetimeFigureOut">
              <a:rPr lang="it-IT" smtClean="0"/>
              <a:t>12/04/21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B47D6BC-8135-4B4E-947D-BC6227043549}" type="slidenum">
              <a:rPr lang="fr-CA" smtClean="0"/>
              <a:t>‹n.›</a:t>
            </a:fld>
            <a:endParaRPr lang="fr-CA"/>
          </a:p>
        </p:txBody>
      </p:sp>
    </p:spTree>
    <p:extLst>
      <p:ext uri="{BB962C8B-B14F-4D97-AF65-F5344CB8AC3E}">
        <p14:creationId xmlns:p14="http://schemas.microsoft.com/office/powerpoint/2010/main" val="862141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7A8DB-C03E-744E-992E-D4DE34C3B34A}" type="datetimeFigureOut">
              <a:rPr lang="it-IT" smtClean="0"/>
              <a:t>12/04/21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7D6BC-8135-4B4E-947D-BC6227043549}" type="slidenum">
              <a:rPr lang="fr-CA" smtClean="0"/>
              <a:t>‹n.›</a:t>
            </a:fld>
            <a:endParaRPr lang="fr-CA"/>
          </a:p>
        </p:txBody>
      </p:sp>
    </p:spTree>
    <p:extLst>
      <p:ext uri="{BB962C8B-B14F-4D97-AF65-F5344CB8AC3E}">
        <p14:creationId xmlns:p14="http://schemas.microsoft.com/office/powerpoint/2010/main" val="872108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Art. premier de la </a:t>
            </a:r>
            <a:r>
              <a:rPr lang="it-IT" sz="2800" dirty="0" err="1" smtClean="0"/>
              <a:t>Constitution</a:t>
            </a:r>
            <a:r>
              <a:rPr lang="it-IT" sz="2800" dirty="0" smtClean="0"/>
              <a:t> </a:t>
            </a:r>
            <a:r>
              <a:rPr lang="it-IT" sz="2800" dirty="0" err="1" smtClean="0"/>
              <a:t>française</a:t>
            </a:r>
            <a:r>
              <a:rPr lang="it-IT" sz="2800" dirty="0" smtClean="0"/>
              <a:t> 1958</a:t>
            </a:r>
            <a:br>
              <a:rPr lang="it-IT" sz="2800" dirty="0" smtClean="0"/>
            </a:br>
            <a:r>
              <a:rPr lang="it-IT" sz="2800" dirty="0" smtClean="0"/>
              <a:t>12 </a:t>
            </a:r>
            <a:r>
              <a:rPr lang="it-IT" sz="2800" dirty="0" err="1" smtClean="0"/>
              <a:t>avril</a:t>
            </a:r>
            <a:r>
              <a:rPr lang="it-IT" sz="2800" dirty="0" smtClean="0"/>
              <a:t> 2021</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La </a:t>
            </a:r>
            <a:r>
              <a:rPr lang="it-IT" sz="2400" dirty="0"/>
              <a:t>France est une </a:t>
            </a:r>
            <a:r>
              <a:rPr lang="it-IT" sz="2400" dirty="0" err="1"/>
              <a:t>République</a:t>
            </a:r>
            <a:r>
              <a:rPr lang="it-IT" sz="2400" dirty="0"/>
              <a:t> </a:t>
            </a:r>
            <a:r>
              <a:rPr lang="it-IT" sz="2400" b="1" dirty="0" err="1"/>
              <a:t>indivisible</a:t>
            </a:r>
            <a:r>
              <a:rPr lang="it-IT" sz="2400" b="1"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24150210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Acertainement</a:t>
            </a:r>
            <a:r>
              <a:rPr lang="it-IT" sz="2800" dirty="0"/>
              <a:t> </a:t>
            </a:r>
            <a:r>
              <a:rPr lang="it-IT" sz="2800" dirty="0" err="1"/>
              <a:t>dérogatouère</a:t>
            </a:r>
            <a:r>
              <a:rPr lang="it-IT" sz="2800" dirty="0"/>
              <a:t> </a:t>
            </a:r>
            <a:r>
              <a:rPr lang="it-IT" sz="2800" dirty="0" err="1"/>
              <a:t>pouor</a:t>
            </a:r>
            <a:r>
              <a:rPr lang="it-IT" sz="2800" dirty="0"/>
              <a:t>/</a:t>
            </a:r>
            <a:r>
              <a:rPr lang="it-IT" sz="2800" dirty="0" err="1"/>
              <a:t>pouo</a:t>
            </a:r>
            <a:r>
              <a:rPr lang="it-IT" sz="2800" dirty="0"/>
              <a:t> se </a:t>
            </a:r>
            <a:r>
              <a:rPr lang="it-IT" sz="2800" dirty="0" err="1"/>
              <a:t>déhalaer</a:t>
            </a:r>
            <a:r>
              <a:rPr lang="it-IT" sz="2800" dirty="0"/>
              <a:t> (à </a:t>
            </a:r>
            <a:r>
              <a:rPr lang="it-IT" sz="2800" dirty="0" err="1"/>
              <a:t>muche-candelles</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dirty="0" err="1"/>
              <a:t>Acertainement</a:t>
            </a:r>
            <a:r>
              <a:rPr lang="it-IT" sz="2400" dirty="0"/>
              <a:t> </a:t>
            </a:r>
            <a:r>
              <a:rPr lang="it-IT" sz="2400" dirty="0" err="1"/>
              <a:t>dérogatouère</a:t>
            </a:r>
            <a:r>
              <a:rPr lang="it-IT" sz="2400" dirty="0"/>
              <a:t> </a:t>
            </a:r>
            <a:r>
              <a:rPr lang="it-IT" sz="2400" dirty="0" err="1"/>
              <a:t>pouor</a:t>
            </a:r>
            <a:r>
              <a:rPr lang="it-IT" sz="2400" dirty="0"/>
              <a:t>/</a:t>
            </a:r>
            <a:r>
              <a:rPr lang="it-IT" sz="2400" dirty="0" err="1"/>
              <a:t>pouo</a:t>
            </a:r>
            <a:r>
              <a:rPr lang="it-IT" sz="2400" dirty="0"/>
              <a:t> se </a:t>
            </a:r>
            <a:r>
              <a:rPr lang="it-IT" sz="2400" dirty="0" err="1"/>
              <a:t>déhalaer</a:t>
            </a:r>
            <a:r>
              <a:rPr lang="it-IT" sz="2400" dirty="0"/>
              <a:t> (à </a:t>
            </a:r>
            <a:r>
              <a:rPr lang="it-IT" sz="2400" dirty="0" err="1"/>
              <a:t>muche-candelles</a:t>
            </a:r>
            <a:r>
              <a:rPr lang="it-IT" sz="2400" dirty="0"/>
              <a:t>) </a:t>
            </a:r>
          </a:p>
          <a:p>
            <a:r>
              <a:rPr lang="it-IT" sz="2400" dirty="0"/>
              <a:t>ATTESTATION DE DÉPLACEMENT DÉROGATOIRE </a:t>
            </a:r>
          </a:p>
          <a:p>
            <a:pPr algn="just"/>
            <a:r>
              <a:rPr lang="it-IT" sz="2400" b="1" dirty="0" err="1"/>
              <a:t>Veu</a:t>
            </a:r>
            <a:r>
              <a:rPr lang="it-IT" sz="2400" b="1" dirty="0"/>
              <a:t> cha qui </a:t>
            </a:r>
            <a:r>
              <a:rPr lang="it-IT" sz="2400" b="1" dirty="0" err="1"/>
              <a:t>yest</a:t>
            </a:r>
            <a:r>
              <a:rPr lang="it-IT" sz="2400" b="1" dirty="0"/>
              <a:t> </a:t>
            </a:r>
            <a:r>
              <a:rPr lang="it-IT" sz="2400" b="1" dirty="0" err="1"/>
              <a:t>cllamae</a:t>
            </a:r>
            <a:r>
              <a:rPr lang="it-IT" sz="2400" b="1" dirty="0"/>
              <a:t>́ </a:t>
            </a:r>
            <a:r>
              <a:rPr lang="it-IT" sz="2400" b="1" dirty="0" err="1"/>
              <a:t>sus</a:t>
            </a:r>
            <a:r>
              <a:rPr lang="it-IT" sz="2400" b="1" dirty="0"/>
              <a:t> </a:t>
            </a:r>
            <a:r>
              <a:rPr lang="it-IT" sz="2400" b="1" dirty="0" err="1"/>
              <a:t>eul</a:t>
            </a:r>
            <a:r>
              <a:rPr lang="it-IT" sz="2400" b="1" dirty="0"/>
              <a:t>/l’ </a:t>
            </a:r>
            <a:r>
              <a:rPr lang="it-IT" sz="2400" b="1" dirty="0" err="1"/>
              <a:t>articlle</a:t>
            </a:r>
            <a:r>
              <a:rPr lang="it-IT" sz="2400" b="1" dirty="0"/>
              <a:t> </a:t>
            </a:r>
            <a:r>
              <a:rPr lang="it-IT" sz="2400" dirty="0"/>
              <a:t>4 </a:t>
            </a:r>
            <a:r>
              <a:rPr lang="it-IT" sz="2400" dirty="0" err="1"/>
              <a:t>du</a:t>
            </a:r>
            <a:r>
              <a:rPr lang="it-IT" sz="2400" dirty="0"/>
              <a:t> </a:t>
            </a:r>
            <a:r>
              <a:rPr lang="it-IT" sz="2400" dirty="0" err="1"/>
              <a:t>décret</a:t>
            </a:r>
            <a:r>
              <a:rPr lang="it-IT" sz="2400" dirty="0"/>
              <a:t> n° 2020‐1310 </a:t>
            </a:r>
            <a:r>
              <a:rPr lang="it-IT" sz="2400" b="1" dirty="0" err="1"/>
              <a:t>du</a:t>
            </a:r>
            <a:r>
              <a:rPr lang="it-IT" sz="2400" b="1" dirty="0"/>
              <a:t> 29 </a:t>
            </a:r>
            <a:r>
              <a:rPr lang="it-IT" sz="2400" b="1" dirty="0" err="1"/>
              <a:t>du</a:t>
            </a:r>
            <a:r>
              <a:rPr lang="it-IT" sz="2400" b="1" dirty="0"/>
              <a:t> </a:t>
            </a:r>
            <a:r>
              <a:rPr lang="it-IT" sz="2400" b="1" dirty="0" err="1"/>
              <a:t>meis</a:t>
            </a:r>
            <a:r>
              <a:rPr lang="it-IT" sz="2400" b="1" dirty="0"/>
              <a:t> d’</a:t>
            </a:r>
            <a:r>
              <a:rPr lang="it-IT" sz="2400" b="1" dirty="0" err="1"/>
              <a:t>octobe</a:t>
            </a:r>
            <a:r>
              <a:rPr lang="it-IT" sz="2400" b="1" dirty="0"/>
              <a:t> </a:t>
            </a:r>
            <a:r>
              <a:rPr lang="it-IT" sz="2400" b="1" dirty="0" err="1"/>
              <a:t>eud</a:t>
            </a:r>
            <a:r>
              <a:rPr lang="it-IT" sz="2400" b="1" dirty="0"/>
              <a:t>/dé l’</a:t>
            </a:r>
            <a:r>
              <a:rPr lang="it-IT" sz="2400" b="1" dirty="0" err="1"/>
              <a:t>aun</a:t>
            </a:r>
            <a:r>
              <a:rPr lang="it-IT" sz="2400" b="1" dirty="0"/>
              <a:t> 2020 qui </a:t>
            </a:r>
            <a:r>
              <a:rPr lang="it-IT" sz="2400" b="1" dirty="0" err="1"/>
              <a:t>prêche</a:t>
            </a:r>
            <a:r>
              <a:rPr lang="it-IT" sz="2400" b="1" dirty="0"/>
              <a:t>/</a:t>
            </a:r>
            <a:r>
              <a:rPr lang="it-IT" sz="2400" b="1" dirty="0" err="1"/>
              <a:t>caôse</a:t>
            </a:r>
            <a:r>
              <a:rPr lang="it-IT" sz="2400" b="1" dirty="0"/>
              <a:t> </a:t>
            </a:r>
            <a:r>
              <a:rPr lang="it-IT" sz="2400" b="1" dirty="0" err="1"/>
              <a:t>des</a:t>
            </a:r>
            <a:r>
              <a:rPr lang="it-IT" sz="2400" b="1" dirty="0"/>
              <a:t> </a:t>
            </a:r>
            <a:r>
              <a:rPr lang="it-IT" sz="2400" b="1" dirty="0" err="1"/>
              <a:t>méseures</a:t>
            </a:r>
            <a:r>
              <a:rPr lang="it-IT" sz="2400" b="1" dirty="0"/>
              <a:t> à </a:t>
            </a:r>
            <a:r>
              <a:rPr lang="it-IT" sz="2400" b="1" dirty="0" err="1"/>
              <a:t>suure</a:t>
            </a:r>
            <a:r>
              <a:rPr lang="it-IT" sz="2400" b="1" dirty="0"/>
              <a:t> </a:t>
            </a:r>
            <a:r>
              <a:rPr lang="it-IT" sz="2400" b="1" dirty="0" err="1"/>
              <a:t>pouo</a:t>
            </a:r>
            <a:r>
              <a:rPr lang="it-IT" sz="2400" b="1" dirty="0"/>
              <a:t>(</a:t>
            </a:r>
            <a:r>
              <a:rPr lang="it-IT" sz="2400" b="1" dirty="0" err="1"/>
              <a:t>r</a:t>
            </a:r>
            <a:r>
              <a:rPr lang="it-IT" sz="2400" b="1" dirty="0"/>
              <a:t>) </a:t>
            </a:r>
            <a:r>
              <a:rPr lang="it-IT" sz="2400" b="1" dirty="0" err="1"/>
              <a:t>noute</a:t>
            </a:r>
            <a:r>
              <a:rPr lang="it-IT" sz="2400" b="1" dirty="0"/>
              <a:t> </a:t>
            </a:r>
            <a:r>
              <a:rPr lang="it-IT" sz="2400" b="1" dirty="0" err="1"/>
              <a:t>portement</a:t>
            </a:r>
            <a:r>
              <a:rPr lang="it-IT" sz="2400" b="1" dirty="0"/>
              <a:t> dé </a:t>
            </a:r>
            <a:r>
              <a:rPr lang="it-IT" sz="2400" b="1" dirty="0" err="1"/>
              <a:t>devaunt</a:t>
            </a:r>
            <a:r>
              <a:rPr lang="it-IT" sz="2400" b="1" dirty="0"/>
              <a:t> l’</a:t>
            </a:r>
            <a:r>
              <a:rPr lang="it-IT" sz="2400" b="1" dirty="0" err="1"/>
              <a:t>mâovais</a:t>
            </a:r>
            <a:r>
              <a:rPr lang="it-IT" sz="2400" b="1" dirty="0"/>
              <a:t> air </a:t>
            </a:r>
            <a:r>
              <a:rPr lang="it-IT" sz="2400" b="1" dirty="0" err="1"/>
              <a:t>eud</a:t>
            </a:r>
            <a:r>
              <a:rPr lang="it-IT" sz="2400" b="1" dirty="0"/>
              <a:t>/dé </a:t>
            </a:r>
            <a:r>
              <a:rPr lang="it-IT" sz="2400" b="1" dirty="0" err="1"/>
              <a:t>covid</a:t>
            </a:r>
            <a:r>
              <a:rPr lang="it-IT" sz="2400" b="1" dirty="0"/>
              <a:t> 19. </a:t>
            </a:r>
            <a:r>
              <a:rPr lang="it-IT" sz="2400" dirty="0"/>
              <a:t>En </a:t>
            </a:r>
            <a:r>
              <a:rPr lang="it-IT" sz="2400" dirty="0" err="1"/>
              <a:t>application</a:t>
            </a:r>
            <a:r>
              <a:rPr lang="it-IT" sz="2400" dirty="0"/>
              <a:t> </a:t>
            </a:r>
            <a:r>
              <a:rPr lang="it-IT" sz="2400" dirty="0" err="1"/>
              <a:t>du</a:t>
            </a:r>
            <a:r>
              <a:rPr lang="it-IT" sz="2400" dirty="0"/>
              <a:t> </a:t>
            </a:r>
            <a:r>
              <a:rPr lang="it-IT" sz="2400" dirty="0" err="1"/>
              <a:t>décret</a:t>
            </a:r>
            <a:r>
              <a:rPr lang="it-IT" sz="2400" dirty="0"/>
              <a:t> n°2020-1310 </a:t>
            </a:r>
            <a:r>
              <a:rPr lang="it-IT" sz="2400" dirty="0" err="1"/>
              <a:t>du</a:t>
            </a:r>
            <a:r>
              <a:rPr lang="it-IT" sz="2400" dirty="0"/>
              <a:t> 29 </a:t>
            </a:r>
            <a:r>
              <a:rPr lang="it-IT" sz="2400" dirty="0" err="1"/>
              <a:t>octobre</a:t>
            </a:r>
            <a:r>
              <a:rPr lang="it-IT" sz="2400" dirty="0"/>
              <a:t> 2020 </a:t>
            </a:r>
            <a:r>
              <a:rPr lang="it-IT" sz="2400" dirty="0" err="1"/>
              <a:t>prescrivant</a:t>
            </a:r>
            <a:r>
              <a:rPr lang="it-IT" sz="2400" dirty="0"/>
              <a:t> </a:t>
            </a:r>
            <a:r>
              <a:rPr lang="it-IT" sz="2400" dirty="0" err="1"/>
              <a:t>les</a:t>
            </a:r>
            <a:r>
              <a:rPr lang="it-IT" sz="2400" dirty="0"/>
              <a:t> </a:t>
            </a:r>
            <a:r>
              <a:rPr lang="it-IT" sz="2400" dirty="0" err="1"/>
              <a:t>mesures</a:t>
            </a:r>
            <a:r>
              <a:rPr lang="it-IT" sz="2400" dirty="0"/>
              <a:t> </a:t>
            </a:r>
            <a:r>
              <a:rPr lang="it-IT" sz="2400" dirty="0" err="1"/>
              <a:t>générales</a:t>
            </a:r>
            <a:r>
              <a:rPr lang="it-IT" sz="2400" dirty="0"/>
              <a:t> </a:t>
            </a:r>
            <a:r>
              <a:rPr lang="it-IT" sz="2400" dirty="0" err="1"/>
              <a:t>nécessaires</a:t>
            </a:r>
            <a:r>
              <a:rPr lang="it-IT" sz="2400" dirty="0"/>
              <a:t> pour </a:t>
            </a:r>
            <a:r>
              <a:rPr lang="it-IT" sz="2400" dirty="0" err="1"/>
              <a:t>faire</a:t>
            </a:r>
            <a:r>
              <a:rPr lang="it-IT" sz="2400" dirty="0"/>
              <a:t> face à l'</a:t>
            </a:r>
            <a:r>
              <a:rPr lang="it-IT" sz="2400" dirty="0" err="1"/>
              <a:t>épidémie</a:t>
            </a:r>
            <a:r>
              <a:rPr lang="it-IT" sz="2400" dirty="0"/>
              <a:t> de Covid19 </a:t>
            </a:r>
            <a:r>
              <a:rPr lang="it-IT" sz="2400" dirty="0" err="1"/>
              <a:t>dans</a:t>
            </a:r>
            <a:r>
              <a:rPr lang="it-IT" sz="2400" dirty="0"/>
              <a:t> le </a:t>
            </a:r>
            <a:r>
              <a:rPr lang="it-IT" sz="2400" dirty="0" err="1"/>
              <a:t>cadre</a:t>
            </a:r>
            <a:r>
              <a:rPr lang="it-IT" sz="2400" dirty="0"/>
              <a:t> de l'</a:t>
            </a:r>
            <a:r>
              <a:rPr lang="it-IT" sz="2400" dirty="0" err="1"/>
              <a:t>état</a:t>
            </a:r>
            <a:r>
              <a:rPr lang="it-IT" sz="2400" dirty="0"/>
              <a:t> d'</a:t>
            </a:r>
            <a:r>
              <a:rPr lang="it-IT" sz="2400" dirty="0" err="1"/>
              <a:t>urgence</a:t>
            </a:r>
            <a:r>
              <a:rPr lang="it-IT" sz="2400" dirty="0"/>
              <a:t> </a:t>
            </a:r>
            <a:r>
              <a:rPr lang="it-IT" sz="2400" dirty="0" err="1"/>
              <a:t>sanitaire</a:t>
            </a:r>
            <a:r>
              <a:rPr lang="it-IT" sz="2400" dirty="0"/>
              <a:t>. (1) </a:t>
            </a:r>
          </a:p>
          <a:p>
            <a:r>
              <a:rPr lang="it-IT" sz="2400" b="1" dirty="0"/>
              <a:t>Mei </a:t>
            </a:r>
            <a:r>
              <a:rPr lang="it-IT" sz="2400" b="1" dirty="0" err="1"/>
              <a:t>ségnaunt</a:t>
            </a:r>
            <a:r>
              <a:rPr lang="it-IT" sz="2400" b="1" dirty="0"/>
              <a:t> lo</a:t>
            </a:r>
            <a:r>
              <a:rPr lang="it-IT" sz="2400" dirty="0"/>
              <a:t>/ Je </a:t>
            </a:r>
            <a:r>
              <a:rPr lang="it-IT" sz="2400" dirty="0" err="1"/>
              <a:t>soussigne</a:t>
            </a:r>
            <a:r>
              <a:rPr lang="it-IT" sz="2400" dirty="0"/>
              <a:t>́(e), </a:t>
            </a:r>
            <a:r>
              <a:rPr lang="it-IT" sz="2400" dirty="0" err="1"/>
              <a:t>Mme</a:t>
            </a:r>
            <a:r>
              <a:rPr lang="it-IT" sz="2400" dirty="0"/>
              <a:t>/M. / </a:t>
            </a:r>
          </a:p>
          <a:p>
            <a:r>
              <a:rPr lang="it-IT" sz="2400" b="1" dirty="0" err="1"/>
              <a:t>Naqui</a:t>
            </a:r>
            <a:r>
              <a:rPr lang="it-IT" sz="2400" b="1" dirty="0"/>
              <a:t> </a:t>
            </a:r>
            <a:r>
              <a:rPr lang="it-IT" sz="2400" b="1" dirty="0" err="1"/>
              <a:t>eul</a:t>
            </a:r>
            <a:r>
              <a:rPr lang="it-IT" sz="2400" b="1" dirty="0"/>
              <a:t>/lé </a:t>
            </a:r>
            <a:r>
              <a:rPr lang="it-IT" sz="2400" dirty="0"/>
              <a:t>/ Né(e) le à </a:t>
            </a:r>
          </a:p>
          <a:p>
            <a:r>
              <a:rPr lang="it-IT" sz="2400" b="1" dirty="0" err="1"/>
              <a:t>Restaunt</a:t>
            </a:r>
            <a:r>
              <a:rPr lang="it-IT" sz="2400" b="1" dirty="0"/>
              <a:t> à </a:t>
            </a:r>
            <a:r>
              <a:rPr lang="it-IT" sz="2400" dirty="0"/>
              <a:t>/ </a:t>
            </a:r>
            <a:r>
              <a:rPr lang="it-IT" sz="2400" dirty="0" err="1"/>
              <a:t>Demeurant</a:t>
            </a:r>
            <a:r>
              <a:rPr lang="it-IT" sz="2400" dirty="0"/>
              <a:t> à </a:t>
            </a:r>
          </a:p>
          <a:p>
            <a:endParaRPr lang="fr-CA" sz="2400" dirty="0"/>
          </a:p>
        </p:txBody>
      </p:sp>
    </p:spTree>
    <p:extLst>
      <p:ext uri="{BB962C8B-B14F-4D97-AF65-F5344CB8AC3E}">
        <p14:creationId xmlns:p14="http://schemas.microsoft.com/office/powerpoint/2010/main" val="133554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Acertainement</a:t>
            </a:r>
            <a:r>
              <a:rPr lang="it-IT" sz="2800" dirty="0"/>
              <a:t> </a:t>
            </a:r>
            <a:r>
              <a:rPr lang="it-IT" sz="2800" dirty="0" err="1"/>
              <a:t>dérogatouère</a:t>
            </a:r>
            <a:r>
              <a:rPr lang="it-IT" sz="2800" dirty="0"/>
              <a:t> </a:t>
            </a:r>
            <a:r>
              <a:rPr lang="it-IT" sz="2800" dirty="0" err="1"/>
              <a:t>pouor</a:t>
            </a:r>
            <a:r>
              <a:rPr lang="it-IT" sz="2800" dirty="0"/>
              <a:t>/</a:t>
            </a:r>
            <a:r>
              <a:rPr lang="it-IT" sz="2800" dirty="0" err="1"/>
              <a:t>pouo</a:t>
            </a:r>
            <a:r>
              <a:rPr lang="it-IT" sz="2800" dirty="0"/>
              <a:t> se </a:t>
            </a:r>
            <a:r>
              <a:rPr lang="it-IT" sz="2800" dirty="0" err="1" smtClean="0"/>
              <a:t>déhalaer</a:t>
            </a:r>
            <a:endParaRPr lang="fr-CA" sz="2800" dirty="0"/>
          </a:p>
        </p:txBody>
      </p:sp>
      <p:sp>
        <p:nvSpPr>
          <p:cNvPr id="3" name="Segnaposto contenuto 2"/>
          <p:cNvSpPr>
            <a:spLocks noGrp="1"/>
          </p:cNvSpPr>
          <p:nvPr>
            <p:ph idx="1"/>
          </p:nvPr>
        </p:nvSpPr>
        <p:spPr/>
        <p:txBody>
          <a:bodyPr>
            <a:normAutofit/>
          </a:bodyPr>
          <a:lstStyle/>
          <a:p>
            <a:r>
              <a:rPr lang="fr-FR" sz="2400" b="1" dirty="0" smtClean="0"/>
              <a:t>[...] </a:t>
            </a:r>
            <a:r>
              <a:rPr lang="fr-FR" sz="2400" b="1" dirty="0" err="1" smtClean="0"/>
              <a:t>Féchounae</a:t>
            </a:r>
            <a:r>
              <a:rPr lang="fr-FR" sz="2400" b="1" dirty="0" smtClean="0"/>
              <a:t>́ </a:t>
            </a:r>
            <a:r>
              <a:rPr lang="fr-FR" sz="2400" b="1" dirty="0"/>
              <a:t>à </a:t>
            </a:r>
            <a:r>
              <a:rPr lang="fr-FR" sz="2400" dirty="0"/>
              <a:t>/ Fait à : . . . . . . . . . . . . . . . . . . . . . . . </a:t>
            </a:r>
            <a:r>
              <a:rPr lang="fr-FR" sz="2400" dirty="0" err="1"/>
              <a:t>eul</a:t>
            </a:r>
            <a:r>
              <a:rPr lang="fr-FR" sz="2400" dirty="0"/>
              <a:t>/lé / Le : . . . . . . . . . . . . . . . . . . . . à : . . . . . . . . . . . </a:t>
            </a:r>
            <a:r>
              <a:rPr lang="fr-FR" sz="2400" dirty="0" err="1"/>
              <a:t>heus</a:t>
            </a:r>
            <a:r>
              <a:rPr lang="fr-FR" sz="2400" dirty="0"/>
              <a:t> / heure </a:t>
            </a:r>
            <a:r>
              <a:rPr lang="fr-FR" sz="2400" dirty="0" err="1"/>
              <a:t>Annyi</a:t>
            </a:r>
            <a:r>
              <a:rPr lang="fr-FR" sz="2400" dirty="0"/>
              <a:t>/</a:t>
            </a:r>
            <a:r>
              <a:rPr lang="fr-FR" sz="2400" dirty="0" err="1"/>
              <a:t>annuit</a:t>
            </a:r>
            <a:r>
              <a:rPr lang="fr-FR" sz="2400" dirty="0"/>
              <a:t> </a:t>
            </a:r>
            <a:r>
              <a:rPr lang="fr-FR" sz="2400" b="1" dirty="0"/>
              <a:t>et </a:t>
            </a:r>
            <a:r>
              <a:rPr lang="fr-FR" sz="2400" b="1" dirty="0" err="1"/>
              <a:t>heus</a:t>
            </a:r>
            <a:r>
              <a:rPr lang="fr-FR" sz="2400" b="1" dirty="0"/>
              <a:t> du </a:t>
            </a:r>
            <a:r>
              <a:rPr lang="fr-FR" sz="2400" b="1" dirty="0" err="1"/>
              <a:t>coumenchement</a:t>
            </a:r>
            <a:r>
              <a:rPr lang="fr-FR" sz="2400" b="1" dirty="0"/>
              <a:t> de/</a:t>
            </a:r>
            <a:r>
              <a:rPr lang="fr-FR" sz="2400" b="1" dirty="0" err="1"/>
              <a:t>eud</a:t>
            </a:r>
            <a:r>
              <a:rPr lang="fr-FR" sz="2400" b="1" dirty="0"/>
              <a:t> </a:t>
            </a:r>
            <a:r>
              <a:rPr lang="fr-FR" sz="2400" b="1" dirty="0" err="1"/>
              <a:t>décachage</a:t>
            </a:r>
            <a:r>
              <a:rPr lang="fr-FR" sz="2400" b="1" dirty="0"/>
              <a:t>, à </a:t>
            </a:r>
            <a:r>
              <a:rPr lang="fr-FR" sz="2400" b="1" dirty="0" err="1"/>
              <a:t>merqui</a:t>
            </a:r>
            <a:r>
              <a:rPr lang="fr-FR" sz="2400" b="1" dirty="0"/>
              <a:t> à peine dé </a:t>
            </a:r>
            <a:r>
              <a:rPr lang="fr-FR" sz="2400" dirty="0"/>
              <a:t>Date et heure de </a:t>
            </a:r>
            <a:r>
              <a:rPr lang="fr-FR" sz="2400" dirty="0" err="1"/>
              <a:t>début</a:t>
            </a:r>
            <a:r>
              <a:rPr lang="fr-FR" sz="2400" dirty="0"/>
              <a:t> de sortie à mentionner </a:t>
            </a:r>
            <a:r>
              <a:rPr lang="fr-FR" sz="2400" dirty="0" smtClean="0"/>
              <a:t>obligatoirement</a:t>
            </a:r>
            <a:r>
              <a:rPr lang="fr-FR" sz="2400" dirty="0"/>
              <a:t>)</a:t>
            </a:r>
            <a:br>
              <a:rPr lang="fr-FR" sz="2400" dirty="0"/>
            </a:br>
            <a:r>
              <a:rPr lang="fr-FR" sz="2400" b="1" dirty="0" err="1"/>
              <a:t>Sègne</a:t>
            </a:r>
            <a:r>
              <a:rPr lang="fr-FR" sz="2400" b="1" dirty="0"/>
              <a:t> </a:t>
            </a:r>
            <a:r>
              <a:rPr lang="fr-FR" sz="2400" dirty="0"/>
              <a:t>/ Signature . . . . . . . . . . . . . . . . . . . . . . . . . . . . . . . . . . . . . </a:t>
            </a:r>
          </a:p>
          <a:p>
            <a:endParaRPr lang="fr-CA" sz="2400" dirty="0"/>
          </a:p>
        </p:txBody>
      </p:sp>
    </p:spTree>
    <p:extLst>
      <p:ext uri="{BB962C8B-B14F-4D97-AF65-F5344CB8AC3E}">
        <p14:creationId xmlns:p14="http://schemas.microsoft.com/office/powerpoint/2010/main" val="74951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Observations hebdomadaires</a:t>
            </a:r>
            <a:br>
              <a:rPr lang="fr-CA" sz="2800" dirty="0"/>
            </a:br>
            <a:r>
              <a:rPr lang="fr-CA" sz="2800" dirty="0" smtClean="0"/>
              <a:t>2</a:t>
            </a:r>
            <a:r>
              <a:rPr lang="fr-CA" sz="2800" dirty="0"/>
              <a:t>. Protection et promotion des langues régionales</a:t>
            </a:r>
            <a:br>
              <a:rPr lang="fr-CA" sz="2800" dirty="0"/>
            </a:br>
            <a:r>
              <a:rPr lang="fr-CA" sz="2800" dirty="0" smtClean="0"/>
              <a:t>Loi adoptée</a:t>
            </a: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b="1" dirty="0" err="1"/>
              <a:t>Protection</a:t>
            </a:r>
            <a:r>
              <a:rPr lang="it-IT" sz="2400" b="1" dirty="0"/>
              <a:t> et promotion </a:t>
            </a:r>
            <a:r>
              <a:rPr lang="it-IT" sz="2400" b="1" dirty="0" err="1"/>
              <a:t>des</a:t>
            </a:r>
            <a:r>
              <a:rPr lang="it-IT" sz="2400" b="1" dirty="0"/>
              <a:t> </a:t>
            </a:r>
            <a:r>
              <a:rPr lang="it-IT" sz="2400" b="1" dirty="0" err="1"/>
              <a:t>langues</a:t>
            </a:r>
            <a:r>
              <a:rPr lang="it-IT" sz="2400" b="1" dirty="0"/>
              <a:t> </a:t>
            </a:r>
            <a:r>
              <a:rPr lang="it-IT" sz="2400" b="1" dirty="0" err="1"/>
              <a:t>régionales</a:t>
            </a:r>
            <a:endParaRPr lang="it-IT" sz="2400" b="1" dirty="0"/>
          </a:p>
          <a:p>
            <a:pPr algn="just"/>
            <a:r>
              <a:rPr lang="it-IT" sz="2400" dirty="0"/>
              <a:t>30 </a:t>
            </a:r>
            <a:r>
              <a:rPr lang="it-IT" sz="2400" dirty="0" err="1"/>
              <a:t>décembre</a:t>
            </a:r>
            <a:r>
              <a:rPr lang="it-IT" sz="2400" dirty="0"/>
              <a:t> </a:t>
            </a:r>
            <a:r>
              <a:rPr lang="it-IT" sz="2400" dirty="0" smtClean="0"/>
              <a:t>2019 </a:t>
            </a:r>
            <a:r>
              <a:rPr lang="it-IT" sz="2400" dirty="0" err="1" smtClean="0"/>
              <a:t>Dépôt</a:t>
            </a:r>
            <a:r>
              <a:rPr lang="it-IT" sz="2400" dirty="0" smtClean="0"/>
              <a:t> </a:t>
            </a:r>
            <a:r>
              <a:rPr lang="it-IT" sz="2400" dirty="0" err="1"/>
              <a:t>au</a:t>
            </a:r>
            <a:r>
              <a:rPr lang="it-IT" sz="2400" dirty="0"/>
              <a:t> </a:t>
            </a:r>
            <a:r>
              <a:rPr lang="it-IT" sz="2400" dirty="0" err="1" smtClean="0"/>
              <a:t>parlement</a:t>
            </a:r>
            <a:r>
              <a:rPr lang="it-IT" sz="2400" dirty="0" smtClean="0"/>
              <a:t>. Le </a:t>
            </a:r>
            <a:r>
              <a:rPr lang="it-IT" sz="2400" dirty="0"/>
              <a:t>8 </a:t>
            </a:r>
            <a:r>
              <a:rPr lang="it-IT" sz="2400" dirty="0" err="1"/>
              <a:t>avril</a:t>
            </a:r>
            <a:r>
              <a:rPr lang="it-IT" sz="2400" dirty="0"/>
              <a:t> 2021, l'</a:t>
            </a:r>
            <a:r>
              <a:rPr lang="it-IT" sz="2400" dirty="0" err="1"/>
              <a:t>Assemblée</a:t>
            </a:r>
            <a:r>
              <a:rPr lang="it-IT" sz="2400" dirty="0"/>
              <a:t> </a:t>
            </a:r>
            <a:r>
              <a:rPr lang="it-IT" sz="2400" dirty="0" err="1"/>
              <a:t>nationale</a:t>
            </a:r>
            <a:r>
              <a:rPr lang="it-IT" sz="2400" dirty="0"/>
              <a:t> a </a:t>
            </a:r>
            <a:r>
              <a:rPr lang="it-IT" sz="2400" dirty="0" err="1"/>
              <a:t>définitivement</a:t>
            </a:r>
            <a:r>
              <a:rPr lang="it-IT" sz="2400" dirty="0"/>
              <a:t> </a:t>
            </a:r>
            <a:r>
              <a:rPr lang="it-IT" sz="2400" dirty="0" err="1"/>
              <a:t>adopté</a:t>
            </a:r>
            <a:r>
              <a:rPr lang="it-IT" sz="2400" dirty="0"/>
              <a:t> (sans </a:t>
            </a:r>
            <a:r>
              <a:rPr lang="it-IT" sz="2400" dirty="0" err="1"/>
              <a:t>modification</a:t>
            </a:r>
            <a:r>
              <a:rPr lang="it-IT" sz="2400" dirty="0"/>
              <a:t>) la </a:t>
            </a:r>
            <a:r>
              <a:rPr lang="it-IT" sz="2400" dirty="0" err="1"/>
              <a:t>proposition</a:t>
            </a:r>
            <a:r>
              <a:rPr lang="it-IT" sz="2400" dirty="0"/>
              <a:t> de </a:t>
            </a:r>
            <a:r>
              <a:rPr lang="it-IT" sz="2400" dirty="0" err="1"/>
              <a:t>loi</a:t>
            </a:r>
            <a:r>
              <a:rPr lang="it-IT" sz="2400" dirty="0"/>
              <a:t> par 247 </a:t>
            </a:r>
            <a:r>
              <a:rPr lang="it-IT" sz="2400" dirty="0" err="1"/>
              <a:t>voix</a:t>
            </a:r>
            <a:r>
              <a:rPr lang="it-IT" sz="2400" dirty="0"/>
              <a:t> pour, 76 </a:t>
            </a:r>
            <a:r>
              <a:rPr lang="it-IT" sz="2400" dirty="0" err="1"/>
              <a:t>voix</a:t>
            </a:r>
            <a:r>
              <a:rPr lang="it-IT" sz="2400" dirty="0"/>
              <a:t> </a:t>
            </a:r>
            <a:r>
              <a:rPr lang="it-IT" sz="2400" dirty="0" err="1"/>
              <a:t>contre</a:t>
            </a:r>
            <a:r>
              <a:rPr lang="it-IT" sz="2400" dirty="0"/>
              <a:t> et 19 </a:t>
            </a:r>
            <a:r>
              <a:rPr lang="it-IT" sz="2400" dirty="0" err="1" smtClean="0"/>
              <a:t>abstentions</a:t>
            </a:r>
            <a:r>
              <a:rPr lang="it-IT" sz="2400" dirty="0" smtClean="0"/>
              <a:t>.</a:t>
            </a:r>
          </a:p>
          <a:p>
            <a:pPr algn="just"/>
            <a:r>
              <a:rPr lang="it-IT" sz="2400" dirty="0"/>
              <a:t>Par </a:t>
            </a:r>
            <a:r>
              <a:rPr lang="it-IT" sz="2400" dirty="0" err="1"/>
              <a:t>surprise</a:t>
            </a:r>
            <a:r>
              <a:rPr lang="it-IT" sz="2400" dirty="0"/>
              <a:t>, </a:t>
            </a:r>
            <a:r>
              <a:rPr lang="it-IT" sz="2400" dirty="0" err="1"/>
              <a:t>cette</a:t>
            </a:r>
            <a:r>
              <a:rPr lang="it-IT" sz="2400" dirty="0"/>
              <a:t> </a:t>
            </a:r>
            <a:r>
              <a:rPr lang="it-IT" sz="2400" dirty="0" err="1"/>
              <a:t>proposition</a:t>
            </a:r>
            <a:r>
              <a:rPr lang="it-IT" sz="2400" dirty="0"/>
              <a:t> de </a:t>
            </a:r>
            <a:r>
              <a:rPr lang="it-IT" sz="2400" dirty="0" err="1"/>
              <a:t>loi</a:t>
            </a:r>
            <a:r>
              <a:rPr lang="it-IT" sz="2400" dirty="0"/>
              <a:t> de l’</a:t>
            </a:r>
            <a:r>
              <a:rPr lang="it-IT" sz="2400" dirty="0" err="1"/>
              <a:t>opposition</a:t>
            </a:r>
            <a:r>
              <a:rPr lang="it-IT" sz="2400" dirty="0"/>
              <a:t> a </a:t>
            </a:r>
            <a:r>
              <a:rPr lang="it-IT" sz="2400" dirty="0" err="1"/>
              <a:t>été</a:t>
            </a:r>
            <a:r>
              <a:rPr lang="it-IT" sz="2400" dirty="0"/>
              <a:t> </a:t>
            </a:r>
            <a:r>
              <a:rPr lang="it-IT" sz="2400" dirty="0" err="1"/>
              <a:t>adoptée</a:t>
            </a:r>
            <a:r>
              <a:rPr lang="it-IT" sz="2400" dirty="0"/>
              <a:t> </a:t>
            </a:r>
            <a:r>
              <a:rPr lang="it-IT" sz="2400" dirty="0" err="1"/>
              <a:t>définitivement</a:t>
            </a:r>
            <a:r>
              <a:rPr lang="it-IT" sz="2400" dirty="0"/>
              <a:t> </a:t>
            </a:r>
            <a:r>
              <a:rPr lang="it-IT" sz="2400" dirty="0" err="1"/>
              <a:t>après</a:t>
            </a:r>
            <a:r>
              <a:rPr lang="it-IT" sz="2400" dirty="0"/>
              <a:t> le vote </a:t>
            </a:r>
            <a:r>
              <a:rPr lang="it-IT" sz="2400" dirty="0" err="1"/>
              <a:t>favorable</a:t>
            </a:r>
            <a:r>
              <a:rPr lang="it-IT" sz="2400" dirty="0"/>
              <a:t> de l’</a:t>
            </a:r>
            <a:r>
              <a:rPr lang="it-IT" sz="2400" dirty="0" err="1"/>
              <a:t>Assemblée</a:t>
            </a:r>
            <a:r>
              <a:rPr lang="it-IT" sz="2400" dirty="0"/>
              <a:t> </a:t>
            </a:r>
            <a:r>
              <a:rPr lang="it-IT" sz="2400" dirty="0" err="1"/>
              <a:t>nationale</a:t>
            </a:r>
            <a:r>
              <a:rPr lang="it-IT" sz="2400" dirty="0"/>
              <a:t> en </a:t>
            </a:r>
            <a:r>
              <a:rPr lang="it-IT" sz="2400" dirty="0" err="1"/>
              <a:t>deuxième</a:t>
            </a:r>
            <a:r>
              <a:rPr lang="it-IT" sz="2400" dirty="0"/>
              <a:t> </a:t>
            </a:r>
            <a:r>
              <a:rPr lang="it-IT" sz="2400" dirty="0" err="1"/>
              <a:t>lecture</a:t>
            </a:r>
            <a:r>
              <a:rPr lang="it-IT" sz="2400" dirty="0"/>
              <a:t>, </a:t>
            </a:r>
            <a:r>
              <a:rPr lang="it-IT" sz="2400" dirty="0" err="1"/>
              <a:t>malgré</a:t>
            </a:r>
            <a:r>
              <a:rPr lang="it-IT" sz="2400" dirty="0"/>
              <a:t> </a:t>
            </a:r>
            <a:r>
              <a:rPr lang="it-IT" sz="2400" dirty="0" err="1"/>
              <a:t>les</a:t>
            </a:r>
            <a:r>
              <a:rPr lang="it-IT" sz="2400" dirty="0"/>
              <a:t> </a:t>
            </a:r>
            <a:r>
              <a:rPr lang="it-IT" sz="2400" dirty="0" err="1"/>
              <a:t>réticences</a:t>
            </a:r>
            <a:r>
              <a:rPr lang="it-IT" sz="2400" dirty="0"/>
              <a:t> </a:t>
            </a:r>
            <a:r>
              <a:rPr lang="it-IT" sz="2400" dirty="0" err="1"/>
              <a:t>du</a:t>
            </a:r>
            <a:r>
              <a:rPr lang="it-IT" sz="2400" dirty="0"/>
              <a:t> </a:t>
            </a:r>
            <a:r>
              <a:rPr lang="it-IT" sz="2400" dirty="0" err="1"/>
              <a:t>gouvernement</a:t>
            </a:r>
            <a:r>
              <a:rPr lang="it-IT" sz="2400" dirty="0"/>
              <a:t> et </a:t>
            </a:r>
            <a:r>
              <a:rPr lang="it-IT" sz="2400" dirty="0" err="1"/>
              <a:t>des</a:t>
            </a:r>
            <a:r>
              <a:rPr lang="it-IT" sz="2400" dirty="0"/>
              <a:t> </a:t>
            </a:r>
            <a:r>
              <a:rPr lang="it-IT" sz="2400" dirty="0" err="1"/>
              <a:t>députés</a:t>
            </a:r>
            <a:r>
              <a:rPr lang="it-IT" sz="2400" dirty="0"/>
              <a:t> LRM. </a:t>
            </a:r>
            <a:r>
              <a:rPr lang="it-IT" sz="2400" dirty="0" smtClean="0"/>
              <a:t>(</a:t>
            </a:r>
            <a:r>
              <a:rPr lang="it-IT" sz="2400" i="1" dirty="0" smtClean="0"/>
              <a:t>Le Monde</a:t>
            </a:r>
            <a:r>
              <a:rPr lang="it-IT" sz="2400" dirty="0" smtClean="0"/>
              <a:t>, 8 </a:t>
            </a:r>
            <a:r>
              <a:rPr lang="it-IT" sz="2400" dirty="0" err="1" smtClean="0"/>
              <a:t>avril</a:t>
            </a:r>
            <a:r>
              <a:rPr lang="it-IT" sz="2400" dirty="0" smtClean="0"/>
              <a:t> 2021)</a:t>
            </a:r>
            <a:endParaRPr lang="it-IT" sz="2400" dirty="0"/>
          </a:p>
          <a:p>
            <a:pPr algn="just"/>
            <a:r>
              <a:rPr lang="it-IT" sz="2400" dirty="0" smtClean="0"/>
              <a:t>La </a:t>
            </a:r>
            <a:r>
              <a:rPr lang="it-IT" sz="2400" dirty="0" err="1"/>
              <a:t>loi</a:t>
            </a:r>
            <a:r>
              <a:rPr lang="it-IT" sz="2400" dirty="0"/>
              <a:t> </a:t>
            </a:r>
            <a:r>
              <a:rPr lang="it-IT" sz="2400" dirty="0" err="1"/>
              <a:t>apporte</a:t>
            </a:r>
            <a:r>
              <a:rPr lang="it-IT" sz="2400" dirty="0"/>
              <a:t> </a:t>
            </a:r>
            <a:r>
              <a:rPr lang="it-IT" sz="2400" dirty="0" err="1"/>
              <a:t>des</a:t>
            </a:r>
            <a:r>
              <a:rPr lang="it-IT" sz="2400" dirty="0"/>
              <a:t> </a:t>
            </a:r>
            <a:r>
              <a:rPr lang="it-IT" sz="2400" dirty="0" err="1"/>
              <a:t>mesures</a:t>
            </a:r>
            <a:r>
              <a:rPr lang="it-IT" sz="2400" dirty="0"/>
              <a:t> de </a:t>
            </a:r>
            <a:r>
              <a:rPr lang="it-IT" sz="2400" dirty="0" err="1"/>
              <a:t>protection</a:t>
            </a:r>
            <a:r>
              <a:rPr lang="it-IT" sz="2400" dirty="0"/>
              <a:t> et de promotion </a:t>
            </a:r>
            <a:r>
              <a:rPr lang="it-IT" sz="2400" dirty="0" err="1"/>
              <a:t>des</a:t>
            </a:r>
            <a:r>
              <a:rPr lang="it-IT" sz="2400" dirty="0"/>
              <a:t> </a:t>
            </a:r>
            <a:r>
              <a:rPr lang="it-IT" sz="2400" dirty="0" err="1"/>
              <a:t>langues</a:t>
            </a:r>
            <a:r>
              <a:rPr lang="it-IT" sz="2400" dirty="0"/>
              <a:t> </a:t>
            </a:r>
            <a:r>
              <a:rPr lang="it-IT" sz="2400" dirty="0" err="1"/>
              <a:t>régionales</a:t>
            </a:r>
            <a:r>
              <a:rPr lang="it-IT" sz="2400" dirty="0"/>
              <a:t> </a:t>
            </a:r>
            <a:r>
              <a:rPr lang="it-IT" sz="2400" dirty="0" err="1"/>
              <a:t>dans</a:t>
            </a:r>
            <a:r>
              <a:rPr lang="it-IT" sz="2400" dirty="0"/>
              <a:t> </a:t>
            </a:r>
            <a:r>
              <a:rPr lang="it-IT" sz="2400" dirty="0" err="1"/>
              <a:t>trois</a:t>
            </a:r>
            <a:r>
              <a:rPr lang="it-IT" sz="2400" dirty="0"/>
              <a:t> </a:t>
            </a:r>
            <a:r>
              <a:rPr lang="it-IT" sz="2400" dirty="0" err="1"/>
              <a:t>domaines</a:t>
            </a:r>
            <a:r>
              <a:rPr lang="it-IT" sz="2400" dirty="0"/>
              <a:t> : le </a:t>
            </a:r>
            <a:r>
              <a:rPr lang="it-IT" sz="2400" dirty="0" err="1"/>
              <a:t>patrimoine</a:t>
            </a:r>
            <a:r>
              <a:rPr lang="it-IT" sz="2400" dirty="0"/>
              <a:t>, l’</a:t>
            </a:r>
            <a:r>
              <a:rPr lang="it-IT" sz="2400" dirty="0" err="1"/>
              <a:t>enseignement</a:t>
            </a:r>
            <a:r>
              <a:rPr lang="it-IT" sz="2400" dirty="0"/>
              <a:t>, </a:t>
            </a:r>
            <a:r>
              <a:rPr lang="it-IT" sz="2400" b="1" dirty="0" err="1"/>
              <a:t>les</a:t>
            </a:r>
            <a:r>
              <a:rPr lang="it-IT" sz="2400" b="1" dirty="0"/>
              <a:t> </a:t>
            </a:r>
            <a:r>
              <a:rPr lang="it-IT" sz="2400" b="1" dirty="0" err="1"/>
              <a:t>services</a:t>
            </a:r>
            <a:r>
              <a:rPr lang="it-IT" sz="2400" b="1" dirty="0"/>
              <a:t> </a:t>
            </a:r>
            <a:r>
              <a:rPr lang="it-IT" sz="2400" b="1" dirty="0" err="1"/>
              <a:t>publics</a:t>
            </a:r>
            <a:r>
              <a:rPr lang="it-IT" sz="2400" b="1" dirty="0"/>
              <a:t> via la </a:t>
            </a:r>
            <a:r>
              <a:rPr lang="it-IT" sz="2400" b="1" dirty="0" err="1"/>
              <a:t>signalétique</a:t>
            </a:r>
            <a:r>
              <a:rPr lang="it-IT" sz="2400" b="1" dirty="0"/>
              <a:t> et </a:t>
            </a:r>
            <a:r>
              <a:rPr lang="it-IT" sz="2400" b="1" dirty="0" err="1"/>
              <a:t>les</a:t>
            </a:r>
            <a:r>
              <a:rPr lang="it-IT" sz="2400" b="1" dirty="0"/>
              <a:t> </a:t>
            </a:r>
            <a:r>
              <a:rPr lang="it-IT" sz="2400" b="1" dirty="0" err="1"/>
              <a:t>actes</a:t>
            </a:r>
            <a:r>
              <a:rPr lang="it-IT" sz="2400" b="1" dirty="0"/>
              <a:t> d’</a:t>
            </a:r>
            <a:r>
              <a:rPr lang="it-IT" sz="2400" b="1" dirty="0" err="1"/>
              <a:t>état</a:t>
            </a:r>
            <a:r>
              <a:rPr lang="it-IT" sz="2400" b="1" dirty="0"/>
              <a:t> </a:t>
            </a:r>
            <a:r>
              <a:rPr lang="it-IT" sz="2400" b="1" dirty="0" err="1"/>
              <a:t>civil</a:t>
            </a:r>
            <a:r>
              <a:rPr lang="it-IT" sz="2400" b="1" dirty="0"/>
              <a:t>. </a:t>
            </a:r>
          </a:p>
          <a:p>
            <a:endParaRPr lang="fr-CA" sz="2400" dirty="0"/>
          </a:p>
        </p:txBody>
      </p:sp>
    </p:spTree>
    <p:extLst>
      <p:ext uri="{BB962C8B-B14F-4D97-AF65-F5344CB8AC3E}">
        <p14:creationId xmlns:p14="http://schemas.microsoft.com/office/powerpoint/2010/main" val="498256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Protection et promotion des langues régionales</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Pour Paul </a:t>
            </a:r>
            <a:r>
              <a:rPr lang="fr-CA" sz="2400" dirty="0" err="1"/>
              <a:t>Molac</a:t>
            </a:r>
            <a:r>
              <a:rPr lang="fr-CA" sz="2400" dirty="0"/>
              <a:t>, c'est "</a:t>
            </a:r>
            <a:r>
              <a:rPr lang="fr-CA" sz="2400" b="1" dirty="0"/>
              <a:t>une première </a:t>
            </a:r>
            <a:r>
              <a:rPr lang="fr-CA" sz="2400" dirty="0"/>
              <a:t>dans l'histoire de la Ve République". Le député du </a:t>
            </a:r>
            <a:r>
              <a:rPr lang="fr-CA" sz="2400" dirty="0" smtClean="0"/>
              <a:t>Morbihan (Bretagne) </a:t>
            </a:r>
            <a:r>
              <a:rPr lang="fr-CA" sz="2400" dirty="0"/>
              <a:t>salue l'adoption, jeudi 8 avril, de la proposition de loi qu'il a portée sur les langues régionales, à l'Assemblée nationale. Celle-ci permettra deux nouveautés majeures : l'instauration de l'enseignement immersif </a:t>
            </a:r>
            <a:r>
              <a:rPr lang="fr-CA" sz="2400" dirty="0" smtClean="0"/>
              <a:t>et </a:t>
            </a:r>
            <a:r>
              <a:rPr lang="fr-CA" sz="2400" dirty="0"/>
              <a:t>la création d'un forfait scolaire pour les écoles privées dispensant une scolarisation en langues régionales.</a:t>
            </a:r>
          </a:p>
        </p:txBody>
      </p:sp>
    </p:spTree>
    <p:extLst>
      <p:ext uri="{BB962C8B-B14F-4D97-AF65-F5344CB8AC3E}">
        <p14:creationId xmlns:p14="http://schemas.microsoft.com/office/powerpoint/2010/main" val="1428305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a:t>
            </a:r>
            <a:r>
              <a:rPr lang="it-IT" sz="2800" b="1" dirty="0" err="1" smtClean="0"/>
              <a:t>nseignement</a:t>
            </a:r>
            <a:r>
              <a:rPr lang="it-IT" sz="2800" b="1" dirty="0" smtClean="0"/>
              <a:t> </a:t>
            </a:r>
            <a:r>
              <a:rPr lang="it-IT" sz="2800" b="1" dirty="0" err="1"/>
              <a:t>immersif</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La </a:t>
            </a:r>
            <a:r>
              <a:rPr lang="it-IT" sz="2400" dirty="0" err="1"/>
              <a:t>loi</a:t>
            </a:r>
            <a:r>
              <a:rPr lang="it-IT" sz="2400" dirty="0"/>
              <a:t> </a:t>
            </a:r>
            <a:r>
              <a:rPr lang="it-IT" sz="2400" dirty="0" err="1"/>
              <a:t>consacre</a:t>
            </a:r>
            <a:r>
              <a:rPr lang="it-IT" sz="2400" dirty="0"/>
              <a:t> l'</a:t>
            </a:r>
            <a:r>
              <a:rPr lang="it-IT" sz="2400" dirty="0" err="1"/>
              <a:t>enseignement</a:t>
            </a:r>
            <a:r>
              <a:rPr lang="it-IT" sz="2400" dirty="0"/>
              <a:t> </a:t>
            </a:r>
            <a:r>
              <a:rPr lang="it-IT" sz="2400" dirty="0" err="1"/>
              <a:t>immersif</a:t>
            </a:r>
            <a:r>
              <a:rPr lang="it-IT" sz="2400" dirty="0"/>
              <a:t> </a:t>
            </a:r>
            <a:r>
              <a:rPr lang="it-IT" sz="2400" dirty="0" err="1"/>
              <a:t>des</a:t>
            </a:r>
            <a:r>
              <a:rPr lang="it-IT" sz="2400" dirty="0"/>
              <a:t> </a:t>
            </a:r>
            <a:r>
              <a:rPr lang="it-IT" sz="2400" dirty="0" err="1"/>
              <a:t>langues</a:t>
            </a:r>
            <a:r>
              <a:rPr lang="it-IT" sz="2400" dirty="0"/>
              <a:t> </a:t>
            </a:r>
            <a:r>
              <a:rPr lang="it-IT" sz="2400" dirty="0" err="1"/>
              <a:t>régionales</a:t>
            </a:r>
            <a:r>
              <a:rPr lang="it-IT" sz="2400" dirty="0"/>
              <a:t>, </a:t>
            </a:r>
            <a:r>
              <a:rPr lang="it-IT" sz="2400" dirty="0" err="1"/>
              <a:t>dans</a:t>
            </a:r>
            <a:r>
              <a:rPr lang="it-IT" sz="2400" dirty="0"/>
              <a:t> le Code de l'</a:t>
            </a:r>
            <a:r>
              <a:rPr lang="it-IT" sz="2400" dirty="0" err="1"/>
              <a:t>éducation</a:t>
            </a:r>
            <a:r>
              <a:rPr lang="it-IT" sz="2400" dirty="0"/>
              <a:t>. Cela </a:t>
            </a:r>
            <a:r>
              <a:rPr lang="it-IT" sz="2400" dirty="0" err="1"/>
              <a:t>désigne</a:t>
            </a:r>
            <a:r>
              <a:rPr lang="it-IT" sz="2400" dirty="0"/>
              <a:t> un </a:t>
            </a:r>
            <a:r>
              <a:rPr lang="it-IT" sz="2400" dirty="0" err="1"/>
              <a:t>enseignement</a:t>
            </a:r>
            <a:r>
              <a:rPr lang="it-IT" sz="2400" dirty="0"/>
              <a:t> </a:t>
            </a:r>
            <a:r>
              <a:rPr lang="it-IT" sz="2400" dirty="0" err="1"/>
              <a:t>effectué</a:t>
            </a:r>
            <a:r>
              <a:rPr lang="it-IT" sz="2400" dirty="0"/>
              <a:t> pour une grande </a:t>
            </a:r>
            <a:r>
              <a:rPr lang="it-IT" sz="2400" dirty="0" err="1"/>
              <a:t>partie</a:t>
            </a:r>
            <a:r>
              <a:rPr lang="it-IT" sz="2400" dirty="0"/>
              <a:t> </a:t>
            </a:r>
            <a:r>
              <a:rPr lang="it-IT" sz="2400" dirty="0" err="1"/>
              <a:t>du</a:t>
            </a:r>
            <a:r>
              <a:rPr lang="it-IT" sz="2400" dirty="0"/>
              <a:t> </a:t>
            </a:r>
            <a:r>
              <a:rPr lang="it-IT" sz="2400" dirty="0" err="1"/>
              <a:t>temps</a:t>
            </a:r>
            <a:r>
              <a:rPr lang="it-IT" sz="2400" dirty="0"/>
              <a:t> </a:t>
            </a:r>
            <a:r>
              <a:rPr lang="it-IT" sz="2400" dirty="0" err="1"/>
              <a:t>scolaire</a:t>
            </a:r>
            <a:r>
              <a:rPr lang="it-IT" sz="2400" dirty="0"/>
              <a:t> </a:t>
            </a:r>
            <a:r>
              <a:rPr lang="it-IT" sz="2400" i="1" dirty="0"/>
              <a:t>"</a:t>
            </a:r>
            <a:r>
              <a:rPr lang="it-IT" sz="2400" i="1" dirty="0" err="1"/>
              <a:t>dans</a:t>
            </a:r>
            <a:r>
              <a:rPr lang="it-IT" sz="2400" i="1" dirty="0"/>
              <a:t> une langue </a:t>
            </a:r>
            <a:r>
              <a:rPr lang="it-IT" sz="2400" i="1" dirty="0" err="1"/>
              <a:t>autre</a:t>
            </a:r>
            <a:r>
              <a:rPr lang="it-IT" sz="2400" i="1" dirty="0"/>
              <a:t> </a:t>
            </a:r>
            <a:r>
              <a:rPr lang="it-IT" sz="2400" i="1" dirty="0" err="1"/>
              <a:t>que</a:t>
            </a:r>
            <a:r>
              <a:rPr lang="it-IT" sz="2400" i="1" dirty="0"/>
              <a:t> la langue dominante"</a:t>
            </a:r>
            <a:r>
              <a:rPr lang="it-IT" sz="2400" dirty="0"/>
              <a:t>. </a:t>
            </a:r>
            <a:r>
              <a:rPr lang="it-IT" sz="2400" dirty="0" err="1"/>
              <a:t>Aujourd'hui</a:t>
            </a:r>
            <a:r>
              <a:rPr lang="it-IT" sz="2400" dirty="0"/>
              <a:t>, </a:t>
            </a:r>
            <a:r>
              <a:rPr lang="it-IT" sz="2400" dirty="0" err="1"/>
              <a:t>cette</a:t>
            </a:r>
            <a:r>
              <a:rPr lang="it-IT" sz="2400" dirty="0"/>
              <a:t> </a:t>
            </a:r>
            <a:r>
              <a:rPr lang="it-IT" sz="2400" dirty="0" err="1"/>
              <a:t>méthode</a:t>
            </a:r>
            <a:r>
              <a:rPr lang="it-IT" sz="2400" dirty="0"/>
              <a:t> est </a:t>
            </a:r>
            <a:r>
              <a:rPr lang="it-IT" sz="2400" dirty="0" err="1"/>
              <a:t>appliquée</a:t>
            </a:r>
            <a:r>
              <a:rPr lang="it-IT" sz="2400" dirty="0"/>
              <a:t> </a:t>
            </a:r>
            <a:r>
              <a:rPr lang="it-IT" sz="2400" dirty="0" err="1"/>
              <a:t>dans</a:t>
            </a:r>
            <a:r>
              <a:rPr lang="it-IT" sz="2400" dirty="0"/>
              <a:t> </a:t>
            </a:r>
            <a:r>
              <a:rPr lang="it-IT" sz="2400" dirty="0" err="1"/>
              <a:t>les</a:t>
            </a:r>
            <a:r>
              <a:rPr lang="it-IT" sz="2400" dirty="0"/>
              <a:t> </a:t>
            </a:r>
            <a:r>
              <a:rPr lang="it-IT" sz="2400" dirty="0" err="1"/>
              <a:t>écoles</a:t>
            </a:r>
            <a:r>
              <a:rPr lang="it-IT" sz="2400" dirty="0"/>
              <a:t> </a:t>
            </a:r>
            <a:r>
              <a:rPr lang="it-IT" sz="2400" dirty="0" err="1"/>
              <a:t>associatives</a:t>
            </a:r>
            <a:r>
              <a:rPr lang="it-IT" sz="2400" dirty="0"/>
              <a:t> de </a:t>
            </a:r>
            <a:r>
              <a:rPr lang="it-IT" sz="2400" dirty="0" err="1"/>
              <a:t>droit</a:t>
            </a:r>
            <a:r>
              <a:rPr lang="it-IT" sz="2400" dirty="0"/>
              <a:t> </a:t>
            </a:r>
            <a:r>
              <a:rPr lang="it-IT" sz="2400" dirty="0" err="1"/>
              <a:t>privé</a:t>
            </a:r>
            <a:r>
              <a:rPr lang="it-IT" sz="2400" dirty="0"/>
              <a:t>. </a:t>
            </a:r>
            <a:r>
              <a:rPr lang="it-IT" sz="2400" dirty="0" err="1"/>
              <a:t>Dans</a:t>
            </a:r>
            <a:r>
              <a:rPr lang="it-IT" sz="2400" dirty="0"/>
              <a:t> </a:t>
            </a:r>
            <a:r>
              <a:rPr lang="it-IT" sz="2400" dirty="0" err="1"/>
              <a:t>les</a:t>
            </a:r>
            <a:r>
              <a:rPr lang="it-IT" sz="2400" dirty="0"/>
              <a:t> </a:t>
            </a:r>
            <a:r>
              <a:rPr lang="it-IT" sz="2400" dirty="0" err="1"/>
              <a:t>écoles</a:t>
            </a:r>
            <a:r>
              <a:rPr lang="it-IT" sz="2400" dirty="0"/>
              <a:t> </a:t>
            </a:r>
            <a:r>
              <a:rPr lang="it-IT" sz="2400" dirty="0" err="1"/>
              <a:t>associatives</a:t>
            </a:r>
            <a:r>
              <a:rPr lang="it-IT" sz="2400" dirty="0"/>
              <a:t> </a:t>
            </a:r>
            <a:r>
              <a:rPr lang="it-IT" sz="2400" dirty="0" err="1"/>
              <a:t>Diwan</a:t>
            </a:r>
            <a:r>
              <a:rPr lang="it-IT" sz="2400" dirty="0"/>
              <a:t> (4 200 </a:t>
            </a:r>
            <a:r>
              <a:rPr lang="it-IT" sz="2400" dirty="0" err="1"/>
              <a:t>élèves</a:t>
            </a:r>
            <a:r>
              <a:rPr lang="it-IT" sz="2400" dirty="0"/>
              <a:t> </a:t>
            </a:r>
            <a:r>
              <a:rPr lang="it-IT" sz="2400" dirty="0" err="1"/>
              <a:t>des</a:t>
            </a:r>
            <a:r>
              <a:rPr lang="it-IT" sz="2400" dirty="0"/>
              <a:t> 20 000 </a:t>
            </a:r>
            <a:r>
              <a:rPr lang="it-IT" sz="2400" dirty="0" err="1"/>
              <a:t>élèves</a:t>
            </a:r>
            <a:r>
              <a:rPr lang="it-IT" sz="2400" dirty="0"/>
              <a:t> de </a:t>
            </a:r>
            <a:r>
              <a:rPr lang="it-IT" sz="2400" dirty="0" err="1"/>
              <a:t>breton</a:t>
            </a:r>
            <a:r>
              <a:rPr lang="it-IT" sz="2400" dirty="0"/>
              <a:t>), </a:t>
            </a:r>
            <a:r>
              <a:rPr lang="it-IT" sz="2400" dirty="0" err="1"/>
              <a:t>les</a:t>
            </a:r>
            <a:r>
              <a:rPr lang="it-IT" sz="2400" dirty="0"/>
              <a:t> </a:t>
            </a:r>
            <a:r>
              <a:rPr lang="it-IT" sz="2400" dirty="0" err="1"/>
              <a:t>formations</a:t>
            </a:r>
            <a:r>
              <a:rPr lang="it-IT" sz="2400" dirty="0"/>
              <a:t> </a:t>
            </a:r>
            <a:r>
              <a:rPr lang="it-IT" sz="2400" dirty="0" err="1"/>
              <a:t>sont</a:t>
            </a:r>
            <a:r>
              <a:rPr lang="it-IT" sz="2400" dirty="0"/>
              <a:t> </a:t>
            </a:r>
            <a:r>
              <a:rPr lang="it-IT" sz="2400" dirty="0" err="1"/>
              <a:t>dispensées</a:t>
            </a:r>
            <a:r>
              <a:rPr lang="it-IT" sz="2400" dirty="0"/>
              <a:t> en une </a:t>
            </a:r>
            <a:r>
              <a:rPr lang="it-IT" sz="2400" dirty="0" err="1"/>
              <a:t>seule</a:t>
            </a:r>
            <a:r>
              <a:rPr lang="it-IT" sz="2400" dirty="0"/>
              <a:t> langue </a:t>
            </a:r>
            <a:r>
              <a:rPr lang="it-IT" sz="2400" dirty="0" err="1"/>
              <a:t>régionale</a:t>
            </a:r>
            <a:r>
              <a:rPr lang="it-IT" sz="2400" dirty="0"/>
              <a:t> et le </a:t>
            </a:r>
            <a:r>
              <a:rPr lang="it-IT" sz="2400" dirty="0" err="1"/>
              <a:t>français</a:t>
            </a:r>
            <a:r>
              <a:rPr lang="it-IT" sz="2400" dirty="0"/>
              <a:t> est </a:t>
            </a:r>
            <a:r>
              <a:rPr lang="it-IT" sz="2400" dirty="0" err="1"/>
              <a:t>progressivement</a:t>
            </a:r>
            <a:r>
              <a:rPr lang="it-IT" sz="2400" dirty="0"/>
              <a:t> </a:t>
            </a:r>
            <a:r>
              <a:rPr lang="it-IT" sz="2400" dirty="0" err="1"/>
              <a:t>introduit</a:t>
            </a:r>
            <a:r>
              <a:rPr lang="it-IT" sz="2400" dirty="0"/>
              <a:t>, par </a:t>
            </a:r>
            <a:r>
              <a:rPr lang="it-IT" sz="2400" dirty="0" err="1"/>
              <a:t>exemple</a:t>
            </a:r>
            <a:r>
              <a:rPr lang="it-IT" sz="2400" dirty="0"/>
              <a:t> à partir </a:t>
            </a:r>
            <a:r>
              <a:rPr lang="it-IT" sz="2400" dirty="0" err="1"/>
              <a:t>du</a:t>
            </a:r>
            <a:r>
              <a:rPr lang="it-IT" sz="2400" dirty="0"/>
              <a:t> CE1. C'est </a:t>
            </a:r>
            <a:r>
              <a:rPr lang="it-IT" sz="2400" dirty="0" err="1"/>
              <a:t>aussi</a:t>
            </a:r>
            <a:r>
              <a:rPr lang="it-IT" sz="2400" dirty="0"/>
              <a:t> le </a:t>
            </a:r>
            <a:r>
              <a:rPr lang="it-IT" sz="2400" dirty="0" err="1"/>
              <a:t>cas</a:t>
            </a:r>
            <a:r>
              <a:rPr lang="it-IT" sz="2400" dirty="0"/>
              <a:t> </a:t>
            </a:r>
            <a:r>
              <a:rPr lang="it-IT" sz="2400" dirty="0" err="1"/>
              <a:t>des</a:t>
            </a:r>
            <a:r>
              <a:rPr lang="it-IT" sz="2400" dirty="0"/>
              <a:t> </a:t>
            </a:r>
            <a:r>
              <a:rPr lang="it-IT" sz="2400" dirty="0" err="1"/>
              <a:t>Ikastola</a:t>
            </a:r>
            <a:r>
              <a:rPr lang="it-IT" sz="2400" dirty="0"/>
              <a:t> </a:t>
            </a:r>
            <a:r>
              <a:rPr lang="it-IT" sz="2400" dirty="0" err="1"/>
              <a:t>basques</a:t>
            </a:r>
            <a:r>
              <a:rPr lang="it-IT" sz="2400" dirty="0"/>
              <a:t> et </a:t>
            </a:r>
            <a:r>
              <a:rPr lang="it-IT" sz="2400" dirty="0" err="1"/>
              <a:t>des</a:t>
            </a:r>
            <a:r>
              <a:rPr lang="it-IT" sz="2400" dirty="0"/>
              <a:t> </a:t>
            </a:r>
            <a:r>
              <a:rPr lang="it-IT" sz="2400" dirty="0" err="1"/>
              <a:t>Calandreta</a:t>
            </a:r>
            <a:r>
              <a:rPr lang="it-IT" sz="2400" dirty="0"/>
              <a:t> en </a:t>
            </a:r>
            <a:r>
              <a:rPr lang="it-IT" sz="2400" dirty="0" err="1"/>
              <a:t>Occitanie</a:t>
            </a:r>
            <a:r>
              <a:rPr lang="it-IT" sz="2400" dirty="0"/>
              <a:t>, par </a:t>
            </a:r>
            <a:r>
              <a:rPr lang="it-IT" sz="2400" dirty="0" err="1"/>
              <a:t>exemple</a:t>
            </a:r>
            <a:r>
              <a:rPr lang="it-IT" sz="2400" dirty="0"/>
              <a:t>. </a:t>
            </a:r>
            <a:r>
              <a:rPr lang="it-IT" sz="2400" dirty="0" err="1"/>
              <a:t>Cette</a:t>
            </a:r>
            <a:r>
              <a:rPr lang="it-IT" sz="2400" dirty="0"/>
              <a:t> immersion </a:t>
            </a:r>
            <a:r>
              <a:rPr lang="it-IT" sz="2400" dirty="0" err="1"/>
              <a:t>doit</a:t>
            </a:r>
            <a:r>
              <a:rPr lang="it-IT" sz="2400" dirty="0"/>
              <a:t> </a:t>
            </a:r>
            <a:r>
              <a:rPr lang="it-IT" sz="2400" dirty="0" err="1"/>
              <a:t>être</a:t>
            </a:r>
            <a:r>
              <a:rPr lang="it-IT" sz="2400" dirty="0"/>
              <a:t> </a:t>
            </a:r>
            <a:r>
              <a:rPr lang="it-IT" sz="2400" dirty="0" err="1"/>
              <a:t>effectuée</a:t>
            </a:r>
            <a:r>
              <a:rPr lang="it-IT" sz="2400" dirty="0"/>
              <a:t> </a:t>
            </a:r>
            <a:r>
              <a:rPr lang="it-IT" sz="2400" i="1" dirty="0"/>
              <a:t>"sans </a:t>
            </a:r>
            <a:r>
              <a:rPr lang="it-IT" sz="2400" i="1" dirty="0" err="1"/>
              <a:t>préjudice</a:t>
            </a:r>
            <a:r>
              <a:rPr lang="it-IT" sz="2400" i="1" dirty="0"/>
              <a:t> de l'</a:t>
            </a:r>
            <a:r>
              <a:rPr lang="it-IT" sz="2400" i="1" dirty="0" err="1"/>
              <a:t>objectif</a:t>
            </a:r>
            <a:r>
              <a:rPr lang="it-IT" sz="2400" i="1" dirty="0"/>
              <a:t> d'une bonne </a:t>
            </a:r>
            <a:r>
              <a:rPr lang="it-IT" sz="2400" i="1" dirty="0" err="1"/>
              <a:t>connaissance</a:t>
            </a:r>
            <a:r>
              <a:rPr lang="it-IT" sz="2400" i="1" dirty="0"/>
              <a:t> de la langue </a:t>
            </a:r>
            <a:r>
              <a:rPr lang="it-IT" sz="2400" i="1" dirty="0" err="1"/>
              <a:t>française</a:t>
            </a:r>
            <a:r>
              <a:rPr lang="it-IT" sz="2400" i="1" dirty="0"/>
              <a:t>"</a:t>
            </a:r>
            <a:r>
              <a:rPr lang="it-IT" sz="2400" dirty="0"/>
              <a:t>, </a:t>
            </a:r>
            <a:r>
              <a:rPr lang="it-IT" sz="2400" dirty="0" err="1"/>
              <a:t>précise</a:t>
            </a:r>
            <a:r>
              <a:rPr lang="it-IT" sz="2400" dirty="0"/>
              <a:t> le texte.</a:t>
            </a:r>
          </a:p>
          <a:p>
            <a:endParaRPr lang="fr-CA" sz="2400" dirty="0"/>
          </a:p>
        </p:txBody>
      </p:sp>
    </p:spTree>
    <p:extLst>
      <p:ext uri="{BB962C8B-B14F-4D97-AF65-F5344CB8AC3E}">
        <p14:creationId xmlns:p14="http://schemas.microsoft.com/office/powerpoint/2010/main" val="2420525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Enseignement</a:t>
            </a:r>
            <a:r>
              <a:rPr lang="it-IT" sz="2800" b="1" dirty="0"/>
              <a:t> </a:t>
            </a:r>
            <a:r>
              <a:rPr lang="it-IT" sz="2800" b="1" dirty="0" err="1"/>
              <a:t>immersif</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a:t>En France, il </a:t>
            </a:r>
            <a:r>
              <a:rPr lang="it-IT" sz="2400" dirty="0" err="1"/>
              <a:t>existe</a:t>
            </a:r>
            <a:r>
              <a:rPr lang="it-IT" sz="2400" dirty="0"/>
              <a:t> </a:t>
            </a:r>
            <a:r>
              <a:rPr lang="it-IT" sz="2400" dirty="0" err="1"/>
              <a:t>cinq</a:t>
            </a:r>
            <a:r>
              <a:rPr lang="it-IT" sz="2400" dirty="0"/>
              <a:t> </a:t>
            </a:r>
            <a:r>
              <a:rPr lang="it-IT" sz="2400" dirty="0" err="1"/>
              <a:t>réseaux</a:t>
            </a:r>
            <a:r>
              <a:rPr lang="it-IT" sz="2400" dirty="0"/>
              <a:t> d’</a:t>
            </a:r>
            <a:r>
              <a:rPr lang="it-IT" sz="2400" dirty="0" err="1"/>
              <a:t>écoles</a:t>
            </a:r>
            <a:r>
              <a:rPr lang="it-IT" sz="2400" dirty="0"/>
              <a:t> </a:t>
            </a:r>
            <a:r>
              <a:rPr lang="it-IT" sz="2400" dirty="0" err="1"/>
              <a:t>associatives</a:t>
            </a:r>
            <a:r>
              <a:rPr lang="it-IT" sz="2400" dirty="0"/>
              <a:t> et </a:t>
            </a:r>
            <a:r>
              <a:rPr lang="it-IT" sz="2400" dirty="0" err="1"/>
              <a:t>immersives</a:t>
            </a:r>
            <a:r>
              <a:rPr lang="it-IT" sz="2400" dirty="0"/>
              <a:t> : </a:t>
            </a:r>
            <a:r>
              <a:rPr lang="it-IT" sz="2400" dirty="0" err="1"/>
              <a:t>Seaska</a:t>
            </a:r>
            <a:r>
              <a:rPr lang="it-IT" sz="2400" dirty="0"/>
              <a:t> </a:t>
            </a:r>
            <a:r>
              <a:rPr lang="it-IT" sz="2400" dirty="0" err="1"/>
              <a:t>au</a:t>
            </a:r>
            <a:r>
              <a:rPr lang="it-IT" sz="2400" dirty="0"/>
              <a:t> </a:t>
            </a:r>
            <a:r>
              <a:rPr lang="it-IT" sz="2400" dirty="0" err="1"/>
              <a:t>Pays-Basque</a:t>
            </a:r>
            <a:r>
              <a:rPr lang="it-IT" sz="2400" dirty="0"/>
              <a:t>, </a:t>
            </a:r>
            <a:r>
              <a:rPr lang="it-IT" sz="2400" dirty="0" err="1"/>
              <a:t>Bressola</a:t>
            </a:r>
            <a:r>
              <a:rPr lang="it-IT" sz="2400" dirty="0"/>
              <a:t> pour </a:t>
            </a:r>
            <a:r>
              <a:rPr lang="it-IT" sz="2400" dirty="0" err="1"/>
              <a:t>les</a:t>
            </a:r>
            <a:r>
              <a:rPr lang="it-IT" sz="2400" dirty="0"/>
              <a:t> </a:t>
            </a:r>
            <a:r>
              <a:rPr lang="it-IT" sz="2400" dirty="0" err="1"/>
              <a:t>écoles</a:t>
            </a:r>
            <a:r>
              <a:rPr lang="it-IT" sz="2400" dirty="0"/>
              <a:t> en </a:t>
            </a:r>
            <a:r>
              <a:rPr lang="it-IT" sz="2400" dirty="0" err="1"/>
              <a:t>Catalan</a:t>
            </a:r>
            <a:r>
              <a:rPr lang="it-IT" sz="2400" dirty="0"/>
              <a:t>, </a:t>
            </a:r>
            <a:r>
              <a:rPr lang="it-IT" sz="2400" dirty="0" err="1"/>
              <a:t>Diwan</a:t>
            </a:r>
            <a:r>
              <a:rPr lang="it-IT" sz="2400" dirty="0"/>
              <a:t> pour le Breton, </a:t>
            </a:r>
            <a:r>
              <a:rPr lang="it-IT" sz="2400" dirty="0" err="1"/>
              <a:t>Calandreta</a:t>
            </a:r>
            <a:r>
              <a:rPr lang="it-IT" sz="2400" dirty="0"/>
              <a:t> pour l’</a:t>
            </a:r>
            <a:r>
              <a:rPr lang="it-IT" sz="2400" dirty="0" err="1"/>
              <a:t>occitan</a:t>
            </a:r>
            <a:r>
              <a:rPr lang="it-IT" sz="2400" dirty="0"/>
              <a:t>, et ABCM </a:t>
            </a:r>
            <a:r>
              <a:rPr lang="it-IT" sz="2400" dirty="0" err="1"/>
              <a:t>Zweisprachigkeit</a:t>
            </a:r>
            <a:r>
              <a:rPr lang="it-IT" sz="2400" dirty="0"/>
              <a:t> en </a:t>
            </a:r>
            <a:r>
              <a:rPr lang="it-IT" sz="2400" dirty="0" err="1"/>
              <a:t>Alsace</a:t>
            </a:r>
            <a:r>
              <a:rPr lang="it-IT" sz="2400" dirty="0"/>
              <a:t> (</a:t>
            </a:r>
            <a:r>
              <a:rPr lang="it-IT" sz="2400" dirty="0" err="1"/>
              <a:t>depuis</a:t>
            </a:r>
            <a:r>
              <a:rPr lang="it-IT" sz="2400" dirty="0"/>
              <a:t> 2017). </a:t>
            </a:r>
            <a:r>
              <a:rPr lang="it-IT" sz="2400" dirty="0" err="1"/>
              <a:t>Au</a:t>
            </a:r>
            <a:r>
              <a:rPr lang="it-IT" sz="2400" dirty="0"/>
              <a:t> </a:t>
            </a:r>
            <a:r>
              <a:rPr lang="it-IT" sz="2400" dirty="0" err="1"/>
              <a:t>total</a:t>
            </a:r>
            <a:r>
              <a:rPr lang="it-IT" sz="2400" dirty="0"/>
              <a:t>, on </a:t>
            </a:r>
            <a:r>
              <a:rPr lang="it-IT" sz="2400" dirty="0" err="1"/>
              <a:t>dénombre</a:t>
            </a:r>
            <a:r>
              <a:rPr lang="it-IT" sz="2400" dirty="0"/>
              <a:t>, à la rentrée 2018, 15 000 </a:t>
            </a:r>
            <a:r>
              <a:rPr lang="it-IT" sz="2400" dirty="0" err="1"/>
              <a:t>élèves</a:t>
            </a:r>
            <a:r>
              <a:rPr lang="it-IT" sz="2400" dirty="0"/>
              <a:t> </a:t>
            </a:r>
            <a:r>
              <a:rPr lang="it-IT" sz="2400" dirty="0" err="1"/>
              <a:t>dans</a:t>
            </a:r>
            <a:r>
              <a:rPr lang="it-IT" sz="2400" dirty="0"/>
              <a:t> </a:t>
            </a:r>
            <a:r>
              <a:rPr lang="it-IT" sz="2400" dirty="0" err="1"/>
              <a:t>les</a:t>
            </a:r>
            <a:r>
              <a:rPr lang="it-IT" sz="2400" dirty="0"/>
              <a:t> </a:t>
            </a:r>
            <a:r>
              <a:rPr lang="it-IT" sz="2400" dirty="0" err="1"/>
              <a:t>écoles</a:t>
            </a:r>
            <a:r>
              <a:rPr lang="it-IT" sz="2400" dirty="0"/>
              <a:t>, </a:t>
            </a:r>
            <a:r>
              <a:rPr lang="it-IT" sz="2400" dirty="0" err="1"/>
              <a:t>collèges</a:t>
            </a:r>
            <a:r>
              <a:rPr lang="it-IT" sz="2400" dirty="0"/>
              <a:t> et </a:t>
            </a:r>
            <a:r>
              <a:rPr lang="it-IT" sz="2400" dirty="0" err="1"/>
              <a:t>lycées</a:t>
            </a:r>
            <a:r>
              <a:rPr lang="it-IT" sz="2400" dirty="0"/>
              <a:t> de </a:t>
            </a:r>
            <a:r>
              <a:rPr lang="it-IT" sz="2400" dirty="0" err="1"/>
              <a:t>ces</a:t>
            </a:r>
            <a:r>
              <a:rPr lang="it-IT" sz="2400" dirty="0"/>
              <a:t> </a:t>
            </a:r>
            <a:r>
              <a:rPr lang="it-IT" sz="2400" dirty="0" err="1"/>
              <a:t>cinq</a:t>
            </a:r>
            <a:r>
              <a:rPr lang="it-IT" sz="2400" dirty="0"/>
              <a:t> </a:t>
            </a:r>
            <a:r>
              <a:rPr lang="it-IT" sz="2400" dirty="0" err="1"/>
              <a:t>réseaux</a:t>
            </a:r>
            <a:r>
              <a:rPr lang="it-IT" sz="2400" dirty="0" smtClean="0"/>
              <a:t>.</a:t>
            </a:r>
          </a:p>
          <a:p>
            <a:pPr algn="just"/>
            <a:r>
              <a:rPr lang="it-IT" sz="2400" b="1" dirty="0" smtClean="0"/>
              <a:t>Pour </a:t>
            </a:r>
            <a:r>
              <a:rPr lang="it-IT" sz="2400" b="1" dirty="0" err="1"/>
              <a:t>les</a:t>
            </a:r>
            <a:r>
              <a:rPr lang="it-IT" sz="2400" b="1" dirty="0"/>
              <a:t> </a:t>
            </a:r>
            <a:r>
              <a:rPr lang="it-IT" sz="2400" b="1" dirty="0" err="1"/>
              <a:t>enseignants</a:t>
            </a:r>
            <a:r>
              <a:rPr lang="it-IT" sz="2400" b="1" dirty="0"/>
              <a:t> </a:t>
            </a:r>
            <a:r>
              <a:rPr lang="it-IT" sz="2400" b="1" dirty="0" err="1"/>
              <a:t>comme</a:t>
            </a:r>
            <a:r>
              <a:rPr lang="it-IT" sz="2400" b="1" dirty="0"/>
              <a:t> pour </a:t>
            </a:r>
            <a:r>
              <a:rPr lang="it-IT" sz="2400" b="1" dirty="0" err="1"/>
              <a:t>les</a:t>
            </a:r>
            <a:r>
              <a:rPr lang="it-IT" sz="2400" b="1" dirty="0"/>
              <a:t> </a:t>
            </a:r>
            <a:r>
              <a:rPr lang="it-IT" sz="2400" b="1" dirty="0" err="1"/>
              <a:t>élèves</a:t>
            </a:r>
            <a:r>
              <a:rPr lang="it-IT" sz="2400" b="1" dirty="0"/>
              <a:t>, la </a:t>
            </a:r>
            <a:r>
              <a:rPr lang="it-IT" sz="2400" b="1" dirty="0" smtClean="0"/>
              <a:t>langue </a:t>
            </a:r>
            <a:r>
              <a:rPr lang="it-IT" sz="2400" b="1" dirty="0" err="1" smtClean="0"/>
              <a:t>régionale</a:t>
            </a:r>
            <a:r>
              <a:rPr lang="it-IT" sz="2400" b="1" dirty="0" smtClean="0"/>
              <a:t> </a:t>
            </a:r>
            <a:r>
              <a:rPr lang="it-IT" sz="2400" b="1" dirty="0"/>
              <a:t>ne </a:t>
            </a:r>
            <a:r>
              <a:rPr lang="it-IT" sz="2400" b="1" dirty="0" err="1"/>
              <a:t>remplace</a:t>
            </a:r>
            <a:r>
              <a:rPr lang="it-IT" sz="2400" b="1" dirty="0"/>
              <a:t> </a:t>
            </a:r>
            <a:r>
              <a:rPr lang="it-IT" sz="2400" b="1" dirty="0" err="1"/>
              <a:t>pas</a:t>
            </a:r>
            <a:r>
              <a:rPr lang="it-IT" sz="2400" b="1" dirty="0"/>
              <a:t> la langue de la </a:t>
            </a:r>
            <a:r>
              <a:rPr lang="it-IT" sz="2400" b="1" dirty="0" err="1"/>
              <a:t>République</a:t>
            </a:r>
            <a:r>
              <a:rPr lang="it-IT" sz="2400" b="1" dirty="0"/>
              <a:t>, mais elle l'</a:t>
            </a:r>
            <a:r>
              <a:rPr lang="it-IT" sz="2400" b="1" dirty="0" err="1"/>
              <a:t>enrichit</a:t>
            </a:r>
            <a:r>
              <a:rPr lang="it-IT" sz="2400" b="1" dirty="0"/>
              <a:t>.</a:t>
            </a:r>
          </a:p>
          <a:p>
            <a:pPr algn="just"/>
            <a:endParaRPr lang="fr-CA" sz="2400" b="1" dirty="0"/>
          </a:p>
        </p:txBody>
      </p:sp>
    </p:spTree>
    <p:extLst>
      <p:ext uri="{BB962C8B-B14F-4D97-AF65-F5344CB8AC3E}">
        <p14:creationId xmlns:p14="http://schemas.microsoft.com/office/powerpoint/2010/main" val="70881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Un forfait </a:t>
            </a:r>
            <a:r>
              <a:rPr lang="it-IT" sz="2800" b="1" dirty="0" err="1"/>
              <a:t>scolaire</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a:t>Un forfait </a:t>
            </a:r>
            <a:r>
              <a:rPr lang="it-IT" sz="2400" b="1" dirty="0" err="1"/>
              <a:t>scolaire</a:t>
            </a:r>
            <a:endParaRPr lang="it-IT" sz="2400" b="1" dirty="0"/>
          </a:p>
          <a:p>
            <a:pPr algn="just"/>
            <a:r>
              <a:rPr lang="it-IT" sz="2400" dirty="0" err="1"/>
              <a:t>Cet</a:t>
            </a:r>
            <a:r>
              <a:rPr lang="it-IT" sz="2400" dirty="0"/>
              <a:t> </a:t>
            </a:r>
            <a:r>
              <a:rPr lang="it-IT" sz="2400" dirty="0" err="1"/>
              <a:t>article</a:t>
            </a:r>
            <a:r>
              <a:rPr lang="it-IT" sz="2400" dirty="0"/>
              <a:t> </a:t>
            </a:r>
            <a:r>
              <a:rPr lang="it-IT" sz="2400" dirty="0" err="1"/>
              <a:t>prévoit</a:t>
            </a:r>
            <a:r>
              <a:rPr lang="it-IT" sz="2400" dirty="0"/>
              <a:t> </a:t>
            </a:r>
            <a:r>
              <a:rPr lang="it-IT" sz="2400" dirty="0" err="1"/>
              <a:t>que</a:t>
            </a:r>
            <a:r>
              <a:rPr lang="it-IT" sz="2400" dirty="0"/>
              <a:t> la </a:t>
            </a:r>
            <a:r>
              <a:rPr lang="it-IT" sz="2400" dirty="0" err="1"/>
              <a:t>participation</a:t>
            </a:r>
            <a:r>
              <a:rPr lang="it-IT" sz="2400" dirty="0"/>
              <a:t> </a:t>
            </a:r>
            <a:r>
              <a:rPr lang="it-IT" sz="2400" dirty="0" err="1"/>
              <a:t>financière</a:t>
            </a:r>
            <a:r>
              <a:rPr lang="it-IT" sz="2400" dirty="0"/>
              <a:t> </a:t>
            </a:r>
            <a:r>
              <a:rPr lang="it-IT" sz="2400" dirty="0" err="1"/>
              <a:t>des</a:t>
            </a:r>
            <a:r>
              <a:rPr lang="it-IT" sz="2400" dirty="0"/>
              <a:t> </a:t>
            </a:r>
            <a:r>
              <a:rPr lang="it-IT" sz="2400" dirty="0" err="1"/>
              <a:t>communes</a:t>
            </a:r>
            <a:r>
              <a:rPr lang="it-IT" sz="2400" dirty="0"/>
              <a:t> à la </a:t>
            </a:r>
            <a:r>
              <a:rPr lang="it-IT" sz="2400" dirty="0" err="1"/>
              <a:t>scolarisation</a:t>
            </a:r>
            <a:r>
              <a:rPr lang="it-IT" sz="2400" dirty="0"/>
              <a:t> </a:t>
            </a:r>
            <a:r>
              <a:rPr lang="it-IT" sz="2400" dirty="0" err="1"/>
              <a:t>des</a:t>
            </a:r>
            <a:r>
              <a:rPr lang="it-IT" sz="2400" dirty="0"/>
              <a:t> </a:t>
            </a:r>
            <a:r>
              <a:rPr lang="it-IT" sz="2400" dirty="0" err="1"/>
              <a:t>élèves</a:t>
            </a:r>
            <a:r>
              <a:rPr lang="it-IT" sz="2400" dirty="0"/>
              <a:t> en langue </a:t>
            </a:r>
            <a:r>
              <a:rPr lang="it-IT" sz="2400" dirty="0" err="1"/>
              <a:t>régionale</a:t>
            </a:r>
            <a:r>
              <a:rPr lang="it-IT" sz="2400" dirty="0"/>
              <a:t> </a:t>
            </a:r>
            <a:r>
              <a:rPr lang="it-IT" sz="2400" dirty="0" err="1"/>
              <a:t>dans</a:t>
            </a:r>
            <a:r>
              <a:rPr lang="it-IT" sz="2400" dirty="0"/>
              <a:t> le </a:t>
            </a:r>
            <a:r>
              <a:rPr lang="it-IT" sz="2400" dirty="0" err="1"/>
              <a:t>privé</a:t>
            </a:r>
            <a:r>
              <a:rPr lang="it-IT" sz="2400" dirty="0"/>
              <a:t> </a:t>
            </a:r>
            <a:r>
              <a:rPr lang="it-IT" sz="2400" i="1" dirty="0"/>
              <a:t>"est due"</a:t>
            </a:r>
            <a:r>
              <a:rPr lang="it-IT" sz="2400" dirty="0"/>
              <a:t> </a:t>
            </a:r>
            <a:r>
              <a:rPr lang="it-IT" sz="2400" dirty="0" err="1"/>
              <a:t>lorsque</a:t>
            </a:r>
            <a:r>
              <a:rPr lang="it-IT" sz="2400" dirty="0"/>
              <a:t> la </a:t>
            </a:r>
            <a:r>
              <a:rPr lang="it-IT" sz="2400" dirty="0" err="1"/>
              <a:t>commune</a:t>
            </a:r>
            <a:r>
              <a:rPr lang="it-IT" sz="2400" dirty="0"/>
              <a:t> de </a:t>
            </a:r>
            <a:r>
              <a:rPr lang="it-IT" sz="2400" dirty="0" err="1"/>
              <a:t>résidence</a:t>
            </a:r>
            <a:r>
              <a:rPr lang="it-IT" sz="2400" dirty="0"/>
              <a:t> ne dispose </a:t>
            </a:r>
            <a:r>
              <a:rPr lang="it-IT" sz="2400" dirty="0" err="1"/>
              <a:t>pas</a:t>
            </a:r>
            <a:r>
              <a:rPr lang="it-IT" sz="2400" dirty="0"/>
              <a:t> d'</a:t>
            </a:r>
            <a:r>
              <a:rPr lang="it-IT" sz="2400" dirty="0" err="1"/>
              <a:t>école</a:t>
            </a:r>
            <a:r>
              <a:rPr lang="it-IT" sz="2400" dirty="0"/>
              <a:t> </a:t>
            </a:r>
            <a:r>
              <a:rPr lang="it-IT" sz="2400" dirty="0" err="1"/>
              <a:t>dispensant</a:t>
            </a:r>
            <a:r>
              <a:rPr lang="it-IT" sz="2400" dirty="0"/>
              <a:t> </a:t>
            </a:r>
            <a:r>
              <a:rPr lang="it-IT" sz="2400" dirty="0" err="1"/>
              <a:t>cet</a:t>
            </a:r>
            <a:r>
              <a:rPr lang="it-IT" sz="2400" dirty="0"/>
              <a:t> </a:t>
            </a:r>
            <a:r>
              <a:rPr lang="it-IT" sz="2400" dirty="0" err="1"/>
              <a:t>enseignement</a:t>
            </a:r>
            <a:r>
              <a:rPr lang="it-IT" sz="2400" dirty="0"/>
              <a:t>. </a:t>
            </a:r>
          </a:p>
          <a:p>
            <a:endParaRPr lang="fr-CA" sz="2400" dirty="0"/>
          </a:p>
        </p:txBody>
      </p:sp>
    </p:spTree>
    <p:extLst>
      <p:ext uri="{BB962C8B-B14F-4D97-AF65-F5344CB8AC3E}">
        <p14:creationId xmlns:p14="http://schemas.microsoft.com/office/powerpoint/2010/main" val="4275192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Et la </a:t>
            </a:r>
            <a:r>
              <a:rPr lang="it-IT" sz="2800" dirty="0" err="1"/>
              <a:t>Charte</a:t>
            </a:r>
            <a:r>
              <a:rPr lang="it-IT" sz="2800" dirty="0"/>
              <a:t> </a:t>
            </a:r>
            <a:r>
              <a:rPr lang="it-IT" sz="2800" dirty="0" err="1"/>
              <a:t>européenne</a:t>
            </a:r>
            <a:r>
              <a:rPr lang="it-IT" sz="2800" dirty="0"/>
              <a:t> </a:t>
            </a:r>
            <a:r>
              <a:rPr lang="it-IT" sz="2800" dirty="0" err="1"/>
              <a:t>des</a:t>
            </a:r>
            <a:r>
              <a:rPr lang="it-IT" sz="2800" dirty="0"/>
              <a:t> </a:t>
            </a:r>
            <a:r>
              <a:rPr lang="it-IT" sz="2800" dirty="0" err="1"/>
              <a:t>langues</a:t>
            </a:r>
            <a:r>
              <a:rPr lang="it-IT" sz="2800" dirty="0"/>
              <a:t> </a:t>
            </a:r>
            <a:r>
              <a:rPr lang="it-IT" sz="2800" dirty="0" err="1"/>
              <a:t>régionales</a:t>
            </a:r>
            <a:r>
              <a:rPr lang="it-IT" sz="2800" dirty="0"/>
              <a:t> </a:t>
            </a:r>
            <a:r>
              <a:rPr lang="it-IT" sz="2800" dirty="0" err="1"/>
              <a:t>ou</a:t>
            </a:r>
            <a:r>
              <a:rPr lang="it-IT" sz="2800" dirty="0"/>
              <a:t> </a:t>
            </a:r>
            <a:r>
              <a:rPr lang="it-IT" sz="2800" dirty="0" err="1" smtClean="0"/>
              <a:t>minoritaires</a:t>
            </a:r>
            <a:r>
              <a:rPr lang="it-IT" sz="2800" dirty="0" smtClean="0"/>
              <a:t> ?</a:t>
            </a:r>
            <a:endParaRPr lang="fr-CA" sz="2800" dirty="0"/>
          </a:p>
        </p:txBody>
      </p:sp>
      <p:sp>
        <p:nvSpPr>
          <p:cNvPr id="3" name="Segnaposto contenuto 2"/>
          <p:cNvSpPr>
            <a:spLocks noGrp="1"/>
          </p:cNvSpPr>
          <p:nvPr>
            <p:ph idx="1"/>
          </p:nvPr>
        </p:nvSpPr>
        <p:spPr/>
        <p:txBody>
          <a:bodyPr>
            <a:normAutofit/>
          </a:bodyPr>
          <a:lstStyle/>
          <a:p>
            <a:pPr algn="just"/>
            <a:r>
              <a:rPr lang="it-IT" sz="2400" i="1" dirty="0" smtClean="0"/>
              <a:t>la </a:t>
            </a:r>
            <a:r>
              <a:rPr lang="it-IT" sz="2400" i="1" dirty="0" err="1"/>
              <a:t>Charte</a:t>
            </a:r>
            <a:r>
              <a:rPr lang="it-IT" sz="2400" i="1" dirty="0"/>
              <a:t> </a:t>
            </a:r>
            <a:r>
              <a:rPr lang="it-IT" sz="2400" i="1" dirty="0" err="1"/>
              <a:t>européenne</a:t>
            </a:r>
            <a:r>
              <a:rPr lang="it-IT" sz="2400" i="1" dirty="0"/>
              <a:t> </a:t>
            </a:r>
            <a:r>
              <a:rPr lang="it-IT" sz="2400" i="1" dirty="0" err="1"/>
              <a:t>des</a:t>
            </a:r>
            <a:r>
              <a:rPr lang="it-IT" sz="2400" i="1" dirty="0"/>
              <a:t> </a:t>
            </a:r>
            <a:r>
              <a:rPr lang="it-IT" sz="2400" i="1" dirty="0" err="1"/>
              <a:t>langues</a:t>
            </a:r>
            <a:r>
              <a:rPr lang="it-IT" sz="2400" i="1" dirty="0"/>
              <a:t> </a:t>
            </a:r>
            <a:r>
              <a:rPr lang="it-IT" sz="2400" i="1" dirty="0" err="1"/>
              <a:t>régionales</a:t>
            </a:r>
            <a:r>
              <a:rPr lang="it-IT" sz="2400" i="1" dirty="0"/>
              <a:t> </a:t>
            </a:r>
            <a:r>
              <a:rPr lang="it-IT" sz="2400" i="1" dirty="0" err="1"/>
              <a:t>ou</a:t>
            </a:r>
            <a:r>
              <a:rPr lang="it-IT" sz="2400" i="1" dirty="0"/>
              <a:t> </a:t>
            </a:r>
            <a:r>
              <a:rPr lang="it-IT" sz="2400" i="1" dirty="0" err="1"/>
              <a:t>minoritaires</a:t>
            </a:r>
            <a:r>
              <a:rPr lang="it-IT" sz="2400" i="1" dirty="0"/>
              <a:t>, </a:t>
            </a:r>
            <a:r>
              <a:rPr lang="it-IT" sz="2400" dirty="0" err="1"/>
              <a:t>adoptée</a:t>
            </a:r>
            <a:r>
              <a:rPr lang="it-IT" sz="2400" dirty="0"/>
              <a:t> en 1992 par l’Union </a:t>
            </a:r>
            <a:r>
              <a:rPr lang="it-IT" sz="2400" dirty="0" err="1" smtClean="0"/>
              <a:t>Européenne</a:t>
            </a:r>
            <a:r>
              <a:rPr lang="it-IT" sz="2400" dirty="0" smtClean="0"/>
              <a:t> n’est </a:t>
            </a:r>
            <a:r>
              <a:rPr lang="it-IT" sz="2400" dirty="0" err="1" smtClean="0"/>
              <a:t>pas</a:t>
            </a:r>
            <a:r>
              <a:rPr lang="it-IT" sz="2400" dirty="0" smtClean="0"/>
              <a:t> </a:t>
            </a:r>
            <a:r>
              <a:rPr lang="it-IT" sz="2400" dirty="0" err="1" smtClean="0"/>
              <a:t>ratifiée</a:t>
            </a:r>
            <a:r>
              <a:rPr lang="it-IT" sz="2400" dirty="0" smtClean="0"/>
              <a:t> par la France. </a:t>
            </a:r>
          </a:p>
          <a:p>
            <a:pPr algn="just">
              <a:lnSpc>
                <a:spcPct val="90000"/>
              </a:lnSpc>
            </a:pPr>
            <a:r>
              <a:rPr lang="fr-FR" sz="2400" dirty="0"/>
              <a:t>En 1999, la France signe finalement la Charte européenne, après nombre d'autres pays de l'Union européenne, mais refuse ensuite de la ratifier, car </a:t>
            </a:r>
            <a:r>
              <a:rPr lang="fr-FR" sz="2400" b="1" dirty="0"/>
              <a:t>sa constitution s'y opposerait</a:t>
            </a:r>
            <a:r>
              <a:rPr lang="fr-FR" sz="2400" dirty="0"/>
              <a:t>. </a:t>
            </a:r>
          </a:p>
          <a:p>
            <a:pPr algn="just">
              <a:lnSpc>
                <a:spcPct val="90000"/>
              </a:lnSpc>
            </a:pPr>
            <a:r>
              <a:rPr lang="fr-FR" sz="2400" dirty="0"/>
              <a:t>La ratification lie juridiquement l'État contractant, la signature est une simple reconnaissance des objectifs généraux de la charte.</a:t>
            </a:r>
          </a:p>
          <a:p>
            <a:pPr algn="just">
              <a:lnSpc>
                <a:spcPct val="90000"/>
              </a:lnSpc>
            </a:pPr>
            <a:r>
              <a:rPr lang="fr-FR" sz="2400" dirty="0"/>
              <a:t>La France est l'un des rares États d'Europe à ne pas avoir ratifié cette charte. </a:t>
            </a:r>
          </a:p>
          <a:p>
            <a:pPr algn="just"/>
            <a:endParaRPr lang="fr-CA" sz="2400" dirty="0"/>
          </a:p>
        </p:txBody>
      </p:sp>
    </p:spTree>
    <p:extLst>
      <p:ext uri="{BB962C8B-B14F-4D97-AF65-F5344CB8AC3E}">
        <p14:creationId xmlns:p14="http://schemas.microsoft.com/office/powerpoint/2010/main" val="359279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Tentative de ratification en 2015</a:t>
            </a:r>
            <a:endParaRPr lang="fr-CA" sz="2800" dirty="0"/>
          </a:p>
        </p:txBody>
      </p:sp>
      <p:sp>
        <p:nvSpPr>
          <p:cNvPr id="3" name="Segnaposto contenuto 2"/>
          <p:cNvSpPr>
            <a:spLocks noGrp="1"/>
          </p:cNvSpPr>
          <p:nvPr>
            <p:ph idx="1"/>
          </p:nvPr>
        </p:nvSpPr>
        <p:spPr/>
        <p:txBody>
          <a:bodyPr>
            <a:normAutofit/>
          </a:bodyPr>
          <a:lstStyle/>
          <a:p>
            <a:pPr algn="just"/>
            <a:r>
              <a:rPr lang="fr-CA" sz="2400" dirty="0"/>
              <a:t>L'Assemblée nationale a adopté en janvier 2014 un amendement constitutionnel permettant la ratification du traité, ce qui </a:t>
            </a:r>
            <a:r>
              <a:rPr lang="fr-CA" sz="2400" dirty="0" smtClean="0"/>
              <a:t>était </a:t>
            </a:r>
            <a:r>
              <a:rPr lang="fr-CA" sz="2400" dirty="0"/>
              <a:t>une promesse de campagne de François Hollande, devenu Président de la République en </a:t>
            </a:r>
            <a:r>
              <a:rPr lang="fr-CA" sz="2400" dirty="0" smtClean="0"/>
              <a:t>2012. </a:t>
            </a:r>
            <a:r>
              <a:rPr lang="fr-CA" sz="2400" dirty="0"/>
              <a:t>Le Sénat </a:t>
            </a:r>
            <a:r>
              <a:rPr lang="fr-CA" sz="2400" dirty="0" smtClean="0"/>
              <a:t>a débattu de l’amendement fin 2015 et il l’a rejeté le </a:t>
            </a:r>
            <a:r>
              <a:rPr lang="fr-CA" sz="2400" dirty="0"/>
              <a:t>27 octobre </a:t>
            </a:r>
            <a:r>
              <a:rPr lang="fr-CA" sz="2400" dirty="0" smtClean="0"/>
              <a:t>2015. </a:t>
            </a:r>
          </a:p>
          <a:p>
            <a:endParaRPr lang="fr-CA" sz="2400" dirty="0"/>
          </a:p>
        </p:txBody>
      </p:sp>
    </p:spTree>
    <p:extLst>
      <p:ext uri="{BB962C8B-B14F-4D97-AF65-F5344CB8AC3E}">
        <p14:creationId xmlns:p14="http://schemas.microsoft.com/office/powerpoint/2010/main" val="3579408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Conseil</a:t>
            </a:r>
            <a:r>
              <a:rPr lang="it-IT" sz="2800" dirty="0"/>
              <a:t> d’</a:t>
            </a:r>
            <a:r>
              <a:rPr lang="it-IT" sz="2800" dirty="0" err="1"/>
              <a:t>État</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1.Le </a:t>
            </a:r>
            <a:r>
              <a:rPr lang="it-IT" sz="2400" dirty="0" err="1"/>
              <a:t>Conseil</a:t>
            </a:r>
            <a:r>
              <a:rPr lang="it-IT" sz="2400" dirty="0"/>
              <a:t> d’</a:t>
            </a:r>
            <a:r>
              <a:rPr lang="it-IT" sz="2400" dirty="0" err="1"/>
              <a:t>État</a:t>
            </a:r>
            <a:r>
              <a:rPr lang="it-IT" sz="2400" dirty="0"/>
              <a:t> </a:t>
            </a:r>
            <a:r>
              <a:rPr lang="it-IT" sz="2400" b="1" dirty="0"/>
              <a:t>a </a:t>
            </a:r>
            <a:r>
              <a:rPr lang="it-IT" sz="2400" b="1" dirty="0" err="1"/>
              <a:t>été</a:t>
            </a:r>
            <a:r>
              <a:rPr lang="it-IT" sz="2400" b="1" dirty="0"/>
              <a:t> </a:t>
            </a:r>
            <a:r>
              <a:rPr lang="it-IT" sz="2400" b="1" dirty="0" err="1"/>
              <a:t>saisi</a:t>
            </a:r>
            <a:r>
              <a:rPr lang="it-IT" sz="2400" b="1" dirty="0"/>
              <a:t> </a:t>
            </a:r>
            <a:r>
              <a:rPr lang="it-IT" sz="2400" dirty="0"/>
              <a:t>le 24 </a:t>
            </a:r>
            <a:r>
              <a:rPr lang="it-IT" sz="2400" dirty="0" err="1"/>
              <a:t>juin</a:t>
            </a:r>
            <a:r>
              <a:rPr lang="it-IT" sz="2400" dirty="0"/>
              <a:t> 2015 d’un </a:t>
            </a:r>
            <a:r>
              <a:rPr lang="it-IT" sz="2400" dirty="0" err="1"/>
              <a:t>projet</a:t>
            </a:r>
            <a:r>
              <a:rPr lang="it-IT" sz="2400" dirty="0"/>
              <a:t> de </a:t>
            </a:r>
            <a:r>
              <a:rPr lang="it-IT" sz="2400" dirty="0" err="1"/>
              <a:t>loi</a:t>
            </a:r>
            <a:r>
              <a:rPr lang="it-IT" sz="2400" dirty="0"/>
              <a:t> </a:t>
            </a:r>
            <a:r>
              <a:rPr lang="it-IT" sz="2400" dirty="0" err="1"/>
              <a:t>constitutionnelle</a:t>
            </a:r>
            <a:r>
              <a:rPr lang="it-IT" sz="2400" dirty="0"/>
              <a:t> </a:t>
            </a:r>
            <a:r>
              <a:rPr lang="it-IT" sz="2400" dirty="0" err="1"/>
              <a:t>autorisant</a:t>
            </a:r>
            <a:r>
              <a:rPr lang="it-IT" sz="2400" dirty="0"/>
              <a:t> la </a:t>
            </a:r>
            <a:r>
              <a:rPr lang="it-IT" sz="2400" dirty="0" err="1"/>
              <a:t>ratification</a:t>
            </a:r>
            <a:r>
              <a:rPr lang="it-IT" sz="2400" dirty="0"/>
              <a:t> de la </a:t>
            </a:r>
            <a:r>
              <a:rPr lang="it-IT" sz="2400" dirty="0" err="1"/>
              <a:t>Charte</a:t>
            </a:r>
            <a:r>
              <a:rPr lang="it-IT" sz="2400" dirty="0"/>
              <a:t> </a:t>
            </a:r>
            <a:r>
              <a:rPr lang="it-IT" sz="2400" dirty="0" err="1"/>
              <a:t>européenne</a:t>
            </a:r>
            <a:r>
              <a:rPr lang="it-IT" sz="2400" dirty="0"/>
              <a:t> </a:t>
            </a:r>
            <a:r>
              <a:rPr lang="it-IT" sz="2400" dirty="0" err="1"/>
              <a:t>des</a:t>
            </a:r>
            <a:r>
              <a:rPr lang="it-IT" sz="2400" dirty="0"/>
              <a:t> </a:t>
            </a:r>
            <a:r>
              <a:rPr lang="it-IT" sz="2400" dirty="0" err="1"/>
              <a:t>langues</a:t>
            </a:r>
            <a:r>
              <a:rPr lang="it-IT" sz="2400" dirty="0"/>
              <a:t> </a:t>
            </a:r>
            <a:r>
              <a:rPr lang="it-IT" sz="2400" dirty="0" err="1"/>
              <a:t>régionales</a:t>
            </a:r>
            <a:r>
              <a:rPr lang="it-IT" sz="2400" dirty="0"/>
              <a:t> </a:t>
            </a:r>
            <a:r>
              <a:rPr lang="it-IT" sz="2400" dirty="0" err="1"/>
              <a:t>ou</a:t>
            </a:r>
            <a:r>
              <a:rPr lang="it-IT" sz="2400" dirty="0"/>
              <a:t> </a:t>
            </a:r>
            <a:r>
              <a:rPr lang="it-IT" sz="2400" dirty="0" err="1"/>
              <a:t>minoritaires</a:t>
            </a:r>
            <a:r>
              <a:rPr lang="it-IT" sz="2400" dirty="0"/>
              <a:t>. Le </a:t>
            </a:r>
            <a:r>
              <a:rPr lang="it-IT" sz="2400" dirty="0" err="1"/>
              <a:t>projet</a:t>
            </a:r>
            <a:r>
              <a:rPr lang="it-IT" sz="2400" dirty="0"/>
              <a:t> </a:t>
            </a:r>
            <a:r>
              <a:rPr lang="it-IT" sz="2400" dirty="0" err="1" smtClean="0"/>
              <a:t>comporte</a:t>
            </a:r>
            <a:r>
              <a:rPr lang="it-IT" sz="2400" dirty="0" smtClean="0"/>
              <a:t> un </a:t>
            </a:r>
            <a:r>
              <a:rPr lang="it-IT" sz="2400" dirty="0" err="1"/>
              <a:t>article</a:t>
            </a:r>
            <a:r>
              <a:rPr lang="it-IT" sz="2400" dirty="0"/>
              <a:t> </a:t>
            </a:r>
            <a:r>
              <a:rPr lang="it-IT" sz="2400" dirty="0" err="1"/>
              <a:t>unique</a:t>
            </a:r>
            <a:r>
              <a:rPr lang="it-IT" sz="2400" dirty="0"/>
              <a:t> </a:t>
            </a:r>
            <a:r>
              <a:rPr lang="it-IT" sz="2400" dirty="0" err="1"/>
              <a:t>insérant</a:t>
            </a:r>
            <a:r>
              <a:rPr lang="it-IT" sz="2400" dirty="0"/>
              <a:t> </a:t>
            </a:r>
            <a:r>
              <a:rPr lang="it-IT" sz="2400" dirty="0" err="1"/>
              <a:t>dans</a:t>
            </a:r>
            <a:r>
              <a:rPr lang="it-IT" sz="2400" dirty="0"/>
              <a:t> la </a:t>
            </a:r>
            <a:r>
              <a:rPr lang="it-IT" sz="2400" dirty="0" err="1"/>
              <a:t>Constitution</a:t>
            </a:r>
            <a:r>
              <a:rPr lang="it-IT" sz="2400" dirty="0"/>
              <a:t> un </a:t>
            </a:r>
            <a:r>
              <a:rPr lang="it-IT" sz="2400" dirty="0" err="1"/>
              <a:t>article</a:t>
            </a:r>
            <a:r>
              <a:rPr lang="it-IT" sz="2400" dirty="0"/>
              <a:t> 53-3 </a:t>
            </a:r>
            <a:r>
              <a:rPr lang="it-IT" sz="2400" dirty="0" err="1"/>
              <a:t>autorisant</a:t>
            </a:r>
            <a:r>
              <a:rPr lang="it-IT" sz="2400" dirty="0"/>
              <a:t> la </a:t>
            </a:r>
            <a:r>
              <a:rPr lang="it-IT" sz="2400" dirty="0" err="1"/>
              <a:t>ratification</a:t>
            </a:r>
            <a:r>
              <a:rPr lang="it-IT" sz="2400" dirty="0"/>
              <a:t> de la </a:t>
            </a:r>
            <a:r>
              <a:rPr lang="it-IT" sz="2400" dirty="0" err="1"/>
              <a:t>Charte</a:t>
            </a:r>
            <a:r>
              <a:rPr lang="it-IT" sz="2400" dirty="0"/>
              <a:t> </a:t>
            </a:r>
            <a:r>
              <a:rPr lang="it-IT" sz="2400" dirty="0" err="1"/>
              <a:t>européenne</a:t>
            </a:r>
            <a:r>
              <a:rPr lang="it-IT" sz="2400" dirty="0"/>
              <a:t> </a:t>
            </a:r>
            <a:r>
              <a:rPr lang="it-IT" sz="2400" dirty="0" err="1"/>
              <a:t>des</a:t>
            </a:r>
            <a:r>
              <a:rPr lang="it-IT" sz="2400" dirty="0"/>
              <a:t> </a:t>
            </a:r>
            <a:r>
              <a:rPr lang="it-IT" sz="2400" dirty="0" err="1"/>
              <a:t>langues</a:t>
            </a:r>
            <a:r>
              <a:rPr lang="it-IT" sz="2400" dirty="0"/>
              <a:t> </a:t>
            </a:r>
            <a:r>
              <a:rPr lang="it-IT" sz="2400" dirty="0" err="1"/>
              <a:t>régionales</a:t>
            </a:r>
            <a:r>
              <a:rPr lang="it-IT" sz="2400" dirty="0"/>
              <a:t> et </a:t>
            </a:r>
            <a:r>
              <a:rPr lang="it-IT" sz="2400" dirty="0" err="1"/>
              <a:t>minoritaires</a:t>
            </a:r>
            <a:r>
              <a:rPr lang="it-IT" sz="2400" dirty="0"/>
              <a:t> </a:t>
            </a:r>
            <a:r>
              <a:rPr lang="it-IT" sz="2400" dirty="0" err="1"/>
              <a:t>adoptée</a:t>
            </a:r>
            <a:r>
              <a:rPr lang="it-IT" sz="2400" dirty="0"/>
              <a:t> à Strasbourg le 5 novembre 1992 et </a:t>
            </a:r>
            <a:r>
              <a:rPr lang="it-IT" sz="2400" dirty="0" err="1"/>
              <a:t>signée</a:t>
            </a:r>
            <a:r>
              <a:rPr lang="it-IT" sz="2400" dirty="0"/>
              <a:t> par la France le 7 mai 1999</a:t>
            </a:r>
            <a:r>
              <a:rPr lang="it-IT" sz="2400" dirty="0" smtClean="0"/>
              <a:t>.</a:t>
            </a:r>
          </a:p>
          <a:p>
            <a:pPr algn="just"/>
            <a:r>
              <a:rPr lang="it-IT" sz="2400" dirty="0" smtClean="0"/>
              <a:t>2</a:t>
            </a:r>
            <a:r>
              <a:rPr lang="it-IT" sz="2400" dirty="0"/>
              <a:t>.Le </a:t>
            </a:r>
            <a:r>
              <a:rPr lang="it-IT" sz="2400" dirty="0" err="1"/>
              <a:t>Conseil</a:t>
            </a:r>
            <a:r>
              <a:rPr lang="it-IT" sz="2400" dirty="0"/>
              <a:t> d’</a:t>
            </a:r>
            <a:r>
              <a:rPr lang="it-IT" sz="2400" dirty="0" err="1"/>
              <a:t>État</a:t>
            </a:r>
            <a:r>
              <a:rPr lang="it-IT" sz="2400" dirty="0"/>
              <a:t> n’a </a:t>
            </a:r>
            <a:r>
              <a:rPr lang="it-IT" sz="2400" dirty="0" err="1"/>
              <a:t>pu</a:t>
            </a:r>
            <a:r>
              <a:rPr lang="it-IT" sz="2400" dirty="0"/>
              <a:t> </a:t>
            </a:r>
            <a:r>
              <a:rPr lang="it-IT" sz="2400" dirty="0" err="1"/>
              <a:t>donner</a:t>
            </a:r>
            <a:r>
              <a:rPr lang="it-IT" sz="2400" dirty="0"/>
              <a:t> un </a:t>
            </a:r>
            <a:r>
              <a:rPr lang="it-IT" sz="2400" dirty="0" err="1"/>
              <a:t>avis</a:t>
            </a:r>
            <a:r>
              <a:rPr lang="it-IT" sz="2400" dirty="0"/>
              <a:t> </a:t>
            </a:r>
            <a:r>
              <a:rPr lang="it-IT" sz="2400" dirty="0" err="1"/>
              <a:t>favorable</a:t>
            </a:r>
            <a:r>
              <a:rPr lang="it-IT" sz="2400" dirty="0"/>
              <a:t> à ce texte pour </a:t>
            </a:r>
            <a:r>
              <a:rPr lang="it-IT" sz="2400" dirty="0" err="1"/>
              <a:t>les</a:t>
            </a:r>
            <a:r>
              <a:rPr lang="it-IT" sz="2400" dirty="0"/>
              <a:t> </a:t>
            </a:r>
            <a:r>
              <a:rPr lang="it-IT" sz="2400" dirty="0" err="1"/>
              <a:t>raisons</a:t>
            </a:r>
            <a:r>
              <a:rPr lang="it-IT" sz="2400" dirty="0"/>
              <a:t> </a:t>
            </a:r>
            <a:r>
              <a:rPr lang="it-IT" sz="2400" dirty="0" err="1"/>
              <a:t>suivantes</a:t>
            </a:r>
            <a:endParaRPr lang="fr-CA" sz="2400" dirty="0"/>
          </a:p>
        </p:txBody>
      </p:sp>
    </p:spTree>
    <p:extLst>
      <p:ext uri="{BB962C8B-B14F-4D97-AF65-F5344CB8AC3E}">
        <p14:creationId xmlns:p14="http://schemas.microsoft.com/office/powerpoint/2010/main" val="256052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Art. 2 de la </a:t>
            </a:r>
            <a:r>
              <a:rPr lang="it-IT" sz="2800" dirty="0" err="1" smtClean="0"/>
              <a:t>Constitution</a:t>
            </a:r>
            <a:r>
              <a:rPr lang="it-IT" sz="2800" dirty="0" smtClean="0"/>
              <a:t> </a:t>
            </a:r>
            <a:r>
              <a:rPr lang="it-IT" sz="2800" dirty="0" err="1" smtClean="0"/>
              <a:t>française</a:t>
            </a:r>
            <a:r>
              <a:rPr lang="it-IT" sz="2800" dirty="0" smtClean="0"/>
              <a:t/>
            </a:r>
            <a:br>
              <a:rPr lang="it-IT" sz="2800" dirty="0" smtClean="0"/>
            </a:br>
            <a:r>
              <a:rPr lang="it-IT" sz="2800" dirty="0" err="1" smtClean="0"/>
              <a:t>ajout</a:t>
            </a:r>
            <a:r>
              <a:rPr lang="it-IT" sz="2800" dirty="0" smtClean="0"/>
              <a:t> </a:t>
            </a:r>
            <a:r>
              <a:rPr lang="it-IT" sz="2800" dirty="0" err="1" smtClean="0"/>
              <a:t>sur</a:t>
            </a:r>
            <a:r>
              <a:rPr lang="it-IT" sz="2800" dirty="0" smtClean="0"/>
              <a:t> la langue en 1992 (</a:t>
            </a:r>
            <a:r>
              <a:rPr lang="it-IT" sz="2800" dirty="0" err="1" smtClean="0"/>
              <a:t>loi</a:t>
            </a:r>
            <a:r>
              <a:rPr lang="it-IT" sz="2800" dirty="0" smtClean="0"/>
              <a:t> </a:t>
            </a:r>
            <a:r>
              <a:rPr lang="it-IT" sz="2800" dirty="0" err="1" smtClean="0"/>
              <a:t>constitutionnelle</a:t>
            </a:r>
            <a:r>
              <a:rPr lang="it-IT" sz="2800" dirty="0" smtClean="0"/>
              <a:t>)</a:t>
            </a:r>
            <a:br>
              <a:rPr lang="it-IT" sz="2800" dirty="0" smtClean="0"/>
            </a:br>
            <a:r>
              <a:rPr lang="it-IT" sz="2800" dirty="0" smtClean="0"/>
              <a:t>12 </a:t>
            </a:r>
            <a:r>
              <a:rPr lang="it-IT" sz="2800" dirty="0" err="1" smtClean="0"/>
              <a:t>avril</a:t>
            </a:r>
            <a:r>
              <a:rPr lang="it-IT" sz="2800" dirty="0" smtClean="0"/>
              <a:t> 2021</a:t>
            </a:r>
            <a:endParaRPr lang="it-IT" sz="2800" dirty="0"/>
          </a:p>
        </p:txBody>
      </p:sp>
      <p:sp>
        <p:nvSpPr>
          <p:cNvPr id="3" name="Segnaposto contenuto 2"/>
          <p:cNvSpPr>
            <a:spLocks noGrp="1"/>
          </p:cNvSpPr>
          <p:nvPr>
            <p:ph idx="1"/>
          </p:nvPr>
        </p:nvSpPr>
        <p:spPr/>
        <p:txBody>
          <a:bodyPr/>
          <a:lstStyle/>
          <a:p>
            <a:r>
              <a:rPr lang="fr-FR" sz="2400" b="1" dirty="0" smtClean="0"/>
              <a:t>« La langue de la République est le français</a:t>
            </a:r>
            <a:r>
              <a:rPr lang="fr-FR" sz="2400" dirty="0" smtClean="0"/>
              <a:t>.</a:t>
            </a:r>
          </a:p>
          <a:p>
            <a:pPr algn="just"/>
            <a:r>
              <a:rPr lang="fr-FR" sz="2400" dirty="0" smtClean="0"/>
              <a:t>L'emblème national est le drapeau tricolore, bleu, blanc, rouge.</a:t>
            </a:r>
          </a:p>
          <a:p>
            <a:r>
              <a:rPr lang="fr-FR" sz="2400" dirty="0" smtClean="0"/>
              <a:t>L'hymne national est la Marseillaise.</a:t>
            </a:r>
          </a:p>
          <a:p>
            <a:r>
              <a:rPr lang="fr-FR" sz="2400" dirty="0" smtClean="0"/>
              <a:t>La devise de la République est Liberté, Égalité, Fraternité.</a:t>
            </a:r>
          </a:p>
          <a:p>
            <a:r>
              <a:rPr lang="fr-FR" sz="2400" dirty="0" smtClean="0"/>
              <a:t>Son principe est : gouvernement du peuple, par le peuple et pour le peuple. »</a:t>
            </a:r>
          </a:p>
          <a:p>
            <a:endParaRPr lang="fr-FR" sz="2400" dirty="0" smtClean="0"/>
          </a:p>
          <a:p>
            <a:endParaRPr lang="it-IT" sz="2400" dirty="0"/>
          </a:p>
        </p:txBody>
      </p:sp>
    </p:spTree>
    <p:extLst>
      <p:ext uri="{BB962C8B-B14F-4D97-AF65-F5344CB8AC3E}">
        <p14:creationId xmlns:p14="http://schemas.microsoft.com/office/powerpoint/2010/main" val="108916346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Avis </a:t>
            </a:r>
            <a:r>
              <a:rPr lang="it-IT" sz="2800" dirty="0" err="1" smtClean="0"/>
              <a:t>du</a:t>
            </a:r>
            <a:r>
              <a:rPr lang="it-IT" sz="2800" dirty="0" smtClean="0"/>
              <a:t> </a:t>
            </a:r>
            <a:r>
              <a:rPr lang="it-IT" sz="2800" dirty="0" err="1"/>
              <a:t>Conseil</a:t>
            </a:r>
            <a:r>
              <a:rPr lang="it-IT" sz="2800" dirty="0"/>
              <a:t> </a:t>
            </a:r>
            <a:r>
              <a:rPr lang="it-IT" sz="2800" dirty="0" err="1"/>
              <a:t>constitutionnel</a:t>
            </a:r>
            <a:r>
              <a:rPr lang="it-IT" sz="2800" dirty="0"/>
              <a:t> </a:t>
            </a: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smtClean="0"/>
              <a:t>3. Le </a:t>
            </a:r>
            <a:r>
              <a:rPr lang="it-IT" sz="2400" dirty="0" err="1"/>
              <a:t>Conseil</a:t>
            </a:r>
            <a:r>
              <a:rPr lang="it-IT" sz="2400" dirty="0"/>
              <a:t> </a:t>
            </a:r>
            <a:r>
              <a:rPr lang="it-IT" sz="2400" dirty="0" err="1"/>
              <a:t>constitutionnel</a:t>
            </a:r>
            <a:r>
              <a:rPr lang="it-IT" sz="2400" dirty="0"/>
              <a:t> a </a:t>
            </a:r>
            <a:r>
              <a:rPr lang="it-IT" sz="2400" dirty="0" err="1"/>
              <a:t>jugé</a:t>
            </a:r>
            <a:r>
              <a:rPr lang="it-IT" sz="2400" dirty="0"/>
              <a:t> </a:t>
            </a:r>
            <a:r>
              <a:rPr lang="it-IT" sz="2400" dirty="0" err="1"/>
              <a:t>dans</a:t>
            </a:r>
            <a:r>
              <a:rPr lang="it-IT" sz="2400" dirty="0"/>
              <a:t> sa </a:t>
            </a:r>
            <a:r>
              <a:rPr lang="it-IT" sz="2400" dirty="0" err="1"/>
              <a:t>décision</a:t>
            </a:r>
            <a:r>
              <a:rPr lang="it-IT" sz="2400" dirty="0"/>
              <a:t> n° 99-412 DC </a:t>
            </a:r>
            <a:r>
              <a:rPr lang="it-IT" sz="2400" dirty="0" err="1"/>
              <a:t>du</a:t>
            </a:r>
            <a:r>
              <a:rPr lang="it-IT" sz="2400" dirty="0"/>
              <a:t> 15 </a:t>
            </a:r>
            <a:r>
              <a:rPr lang="it-IT" sz="2400" dirty="0" err="1"/>
              <a:t>juin</a:t>
            </a:r>
            <a:r>
              <a:rPr lang="it-IT" sz="2400" dirty="0"/>
              <a:t> 1999 </a:t>
            </a:r>
            <a:r>
              <a:rPr lang="it-IT" sz="2400" dirty="0" err="1"/>
              <a:t>que</a:t>
            </a:r>
            <a:r>
              <a:rPr lang="it-IT" sz="2400" dirty="0"/>
              <a:t> la </a:t>
            </a:r>
            <a:r>
              <a:rPr lang="it-IT" sz="2400" dirty="0" err="1"/>
              <a:t>partie</a:t>
            </a:r>
            <a:r>
              <a:rPr lang="it-IT" sz="2400" dirty="0"/>
              <a:t> II de la </a:t>
            </a:r>
            <a:r>
              <a:rPr lang="it-IT" sz="2400" dirty="0" err="1"/>
              <a:t>Charte</a:t>
            </a:r>
            <a:r>
              <a:rPr lang="it-IT" sz="2400" dirty="0"/>
              <a:t> </a:t>
            </a:r>
            <a:r>
              <a:rPr lang="it-IT" sz="2400" dirty="0" err="1"/>
              <a:t>européenne</a:t>
            </a:r>
            <a:r>
              <a:rPr lang="it-IT" sz="2400" dirty="0"/>
              <a:t> </a:t>
            </a:r>
            <a:r>
              <a:rPr lang="it-IT" sz="2400" dirty="0" err="1"/>
              <a:t>des</a:t>
            </a:r>
            <a:r>
              <a:rPr lang="it-IT" sz="2400" dirty="0"/>
              <a:t> </a:t>
            </a:r>
            <a:r>
              <a:rPr lang="it-IT" sz="2400" dirty="0" err="1"/>
              <a:t>langues</a:t>
            </a:r>
            <a:r>
              <a:rPr lang="it-IT" sz="2400" dirty="0"/>
              <a:t> </a:t>
            </a:r>
            <a:r>
              <a:rPr lang="it-IT" sz="2400" dirty="0" err="1"/>
              <a:t>régionales</a:t>
            </a:r>
            <a:r>
              <a:rPr lang="it-IT" sz="2400" dirty="0"/>
              <a:t> et </a:t>
            </a:r>
            <a:r>
              <a:rPr lang="it-IT" sz="2400" dirty="0" err="1"/>
              <a:t>minoritaires</a:t>
            </a:r>
            <a:r>
              <a:rPr lang="it-IT" sz="2400" dirty="0"/>
              <a:t>, </a:t>
            </a:r>
            <a:r>
              <a:rPr lang="it-IT" sz="2400" dirty="0" err="1"/>
              <a:t>rapprochée</a:t>
            </a:r>
            <a:r>
              <a:rPr lang="it-IT" sz="2400" dirty="0"/>
              <a:t> de son </a:t>
            </a:r>
            <a:r>
              <a:rPr lang="it-IT" sz="2400" dirty="0" err="1"/>
              <a:t>préambule</a:t>
            </a:r>
            <a:r>
              <a:rPr lang="it-IT" sz="2400" dirty="0"/>
              <a:t>, « </a:t>
            </a:r>
            <a:r>
              <a:rPr lang="it-IT" sz="2400" dirty="0" err="1"/>
              <a:t>confère</a:t>
            </a:r>
            <a:r>
              <a:rPr lang="it-IT" sz="2400" dirty="0"/>
              <a:t> </a:t>
            </a:r>
            <a:r>
              <a:rPr lang="it-IT" sz="2400" dirty="0" err="1"/>
              <a:t>des</a:t>
            </a:r>
            <a:r>
              <a:rPr lang="it-IT" sz="2400" dirty="0"/>
              <a:t> </a:t>
            </a:r>
            <a:r>
              <a:rPr lang="it-IT" sz="2400" dirty="0" err="1"/>
              <a:t>droits</a:t>
            </a:r>
            <a:r>
              <a:rPr lang="it-IT" sz="2400" dirty="0"/>
              <a:t> </a:t>
            </a:r>
            <a:r>
              <a:rPr lang="it-IT" sz="2400" dirty="0" err="1"/>
              <a:t>spécifiques</a:t>
            </a:r>
            <a:r>
              <a:rPr lang="it-IT" sz="2400" dirty="0"/>
              <a:t> à </a:t>
            </a:r>
            <a:r>
              <a:rPr lang="it-IT" sz="2400" dirty="0" err="1"/>
              <a:t>des</a:t>
            </a:r>
            <a:r>
              <a:rPr lang="it-IT" sz="2400" dirty="0"/>
              <a:t> « </a:t>
            </a:r>
            <a:r>
              <a:rPr lang="it-IT" sz="2400" dirty="0" err="1"/>
              <a:t>groupes</a:t>
            </a:r>
            <a:r>
              <a:rPr lang="it-IT" sz="2400" dirty="0"/>
              <a:t> » de </a:t>
            </a:r>
            <a:r>
              <a:rPr lang="it-IT" sz="2400" dirty="0" err="1"/>
              <a:t>locuteurs</a:t>
            </a:r>
            <a:r>
              <a:rPr lang="it-IT" sz="2400" dirty="0"/>
              <a:t> de </a:t>
            </a:r>
            <a:r>
              <a:rPr lang="it-IT" sz="2400" dirty="0" err="1"/>
              <a:t>langues</a:t>
            </a:r>
            <a:r>
              <a:rPr lang="it-IT" sz="2400" dirty="0"/>
              <a:t> </a:t>
            </a:r>
            <a:r>
              <a:rPr lang="it-IT" sz="2400" dirty="0" err="1"/>
              <a:t>régionales</a:t>
            </a:r>
            <a:r>
              <a:rPr lang="it-IT" sz="2400" dirty="0"/>
              <a:t> </a:t>
            </a:r>
            <a:r>
              <a:rPr lang="it-IT" sz="2400" dirty="0" err="1"/>
              <a:t>ou</a:t>
            </a:r>
            <a:r>
              <a:rPr lang="it-IT" sz="2400" dirty="0"/>
              <a:t> </a:t>
            </a:r>
            <a:r>
              <a:rPr lang="it-IT" sz="2400" dirty="0" err="1"/>
              <a:t>minoritaires</a:t>
            </a:r>
            <a:r>
              <a:rPr lang="it-IT" sz="2400" dirty="0"/>
              <a:t>, à l’</a:t>
            </a:r>
            <a:r>
              <a:rPr lang="it-IT" sz="2400" dirty="0" err="1"/>
              <a:t>intérieur</a:t>
            </a:r>
            <a:r>
              <a:rPr lang="it-IT" sz="2400" dirty="0"/>
              <a:t> de «</a:t>
            </a:r>
            <a:r>
              <a:rPr lang="it-IT" sz="2400" dirty="0" err="1"/>
              <a:t>territoires</a:t>
            </a:r>
            <a:r>
              <a:rPr lang="it-IT" sz="2400" dirty="0"/>
              <a:t>» </a:t>
            </a:r>
            <a:r>
              <a:rPr lang="it-IT" sz="2400" dirty="0" err="1"/>
              <a:t>dans</a:t>
            </a:r>
            <a:r>
              <a:rPr lang="it-IT" sz="2400" dirty="0"/>
              <a:t> </a:t>
            </a:r>
            <a:r>
              <a:rPr lang="it-IT" sz="2400" dirty="0" err="1"/>
              <a:t>lesquels</a:t>
            </a:r>
            <a:r>
              <a:rPr lang="it-IT" sz="2400" dirty="0"/>
              <a:t> </a:t>
            </a:r>
            <a:r>
              <a:rPr lang="it-IT" sz="2400" dirty="0" err="1"/>
              <a:t>ces</a:t>
            </a:r>
            <a:r>
              <a:rPr lang="it-IT" sz="2400" dirty="0"/>
              <a:t> </a:t>
            </a:r>
            <a:r>
              <a:rPr lang="it-IT" sz="2400" dirty="0" err="1"/>
              <a:t>langues</a:t>
            </a:r>
            <a:r>
              <a:rPr lang="it-IT" sz="2400" dirty="0"/>
              <a:t> </a:t>
            </a:r>
            <a:r>
              <a:rPr lang="it-IT" sz="2400" dirty="0" err="1"/>
              <a:t>sont</a:t>
            </a:r>
            <a:r>
              <a:rPr lang="it-IT" sz="2400" dirty="0"/>
              <a:t> </a:t>
            </a:r>
            <a:r>
              <a:rPr lang="it-IT" sz="2400" dirty="0" err="1"/>
              <a:t>pratiquées</a:t>
            </a:r>
            <a:r>
              <a:rPr lang="it-IT" sz="2400" dirty="0"/>
              <a:t> et </a:t>
            </a:r>
            <a:r>
              <a:rPr lang="it-IT" sz="2400" dirty="0" err="1"/>
              <a:t>que</a:t>
            </a:r>
            <a:r>
              <a:rPr lang="it-IT" sz="2400" dirty="0"/>
              <a:t> </a:t>
            </a:r>
            <a:r>
              <a:rPr lang="it-IT" sz="2400" dirty="0" err="1"/>
              <a:t>ses</a:t>
            </a:r>
            <a:r>
              <a:rPr lang="it-IT" sz="2400" dirty="0"/>
              <a:t> </a:t>
            </a:r>
            <a:r>
              <a:rPr lang="it-IT" sz="2400" dirty="0" err="1"/>
              <a:t>dispositions</a:t>
            </a:r>
            <a:r>
              <a:rPr lang="it-IT" sz="2400" dirty="0"/>
              <a:t> «</a:t>
            </a:r>
            <a:r>
              <a:rPr lang="it-IT" sz="2400" dirty="0" err="1"/>
              <a:t>tendent</a:t>
            </a:r>
            <a:r>
              <a:rPr lang="it-IT" sz="2400" dirty="0"/>
              <a:t> à </a:t>
            </a:r>
            <a:r>
              <a:rPr lang="it-IT" sz="2400" dirty="0" err="1"/>
              <a:t>reconnaître</a:t>
            </a:r>
            <a:r>
              <a:rPr lang="it-IT" sz="2400" dirty="0"/>
              <a:t> un </a:t>
            </a:r>
            <a:r>
              <a:rPr lang="it-IT" sz="2400" dirty="0" err="1"/>
              <a:t>droit</a:t>
            </a:r>
            <a:r>
              <a:rPr lang="it-IT" sz="2400" dirty="0"/>
              <a:t> à </a:t>
            </a:r>
            <a:r>
              <a:rPr lang="it-IT" sz="2400" dirty="0" err="1"/>
              <a:t>pratiquer</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 » </a:t>
            </a:r>
            <a:r>
              <a:rPr lang="it-IT" sz="2400" dirty="0" err="1" smtClean="0"/>
              <a:t>dans</a:t>
            </a:r>
            <a:r>
              <a:rPr lang="it-IT" sz="2400" dirty="0" smtClean="0"/>
              <a:t> la </a:t>
            </a:r>
            <a:r>
              <a:rPr lang="it-IT" sz="2400" dirty="0"/>
              <a:t>« vie </a:t>
            </a:r>
            <a:r>
              <a:rPr lang="it-IT" sz="2400" dirty="0" err="1"/>
              <a:t>privée</a:t>
            </a:r>
            <a:r>
              <a:rPr lang="it-IT" sz="2400" dirty="0"/>
              <a:t>» </a:t>
            </a:r>
            <a:r>
              <a:rPr lang="it-IT" sz="2400" dirty="0" err="1"/>
              <a:t>comme</a:t>
            </a:r>
            <a:r>
              <a:rPr lang="it-IT" sz="2400" dirty="0"/>
              <a:t> </a:t>
            </a:r>
            <a:r>
              <a:rPr lang="it-IT" sz="2400" b="1" dirty="0" err="1"/>
              <a:t>dans</a:t>
            </a:r>
            <a:r>
              <a:rPr lang="it-IT" sz="2400" b="1" dirty="0"/>
              <a:t> la «vie </a:t>
            </a:r>
            <a:r>
              <a:rPr lang="it-IT" sz="2400" b="1" dirty="0" err="1"/>
              <a:t>publique</a:t>
            </a:r>
            <a:r>
              <a:rPr lang="it-IT" sz="2400" b="1" dirty="0"/>
              <a:t> </a:t>
            </a:r>
            <a:r>
              <a:rPr lang="it-IT" sz="2400" dirty="0"/>
              <a:t>», à </a:t>
            </a:r>
            <a:r>
              <a:rPr lang="it-IT" sz="2400" dirty="0" err="1"/>
              <a:t>laquelle</a:t>
            </a:r>
            <a:r>
              <a:rPr lang="it-IT" sz="2400" dirty="0"/>
              <a:t> la </a:t>
            </a:r>
            <a:r>
              <a:rPr lang="it-IT" sz="2400" dirty="0" err="1"/>
              <a:t>Charte</a:t>
            </a:r>
            <a:r>
              <a:rPr lang="it-IT" sz="2400" dirty="0"/>
              <a:t> </a:t>
            </a:r>
            <a:r>
              <a:rPr lang="it-IT" sz="2400" dirty="0" err="1"/>
              <a:t>rattache</a:t>
            </a:r>
            <a:r>
              <a:rPr lang="it-IT" sz="2400" dirty="0"/>
              <a:t> la </a:t>
            </a:r>
            <a:r>
              <a:rPr lang="it-IT" sz="2400" dirty="0" err="1"/>
              <a:t>justice</a:t>
            </a:r>
            <a:r>
              <a:rPr lang="it-IT" sz="2400" dirty="0"/>
              <a:t> et </a:t>
            </a:r>
            <a:r>
              <a:rPr lang="it-IT" sz="2400" dirty="0" err="1"/>
              <a:t>les</a:t>
            </a:r>
            <a:r>
              <a:rPr lang="it-IT" sz="2400" dirty="0"/>
              <a:t> « </a:t>
            </a:r>
            <a:r>
              <a:rPr lang="it-IT" sz="2400" dirty="0" err="1"/>
              <a:t>autorités</a:t>
            </a:r>
            <a:r>
              <a:rPr lang="it-IT" sz="2400" dirty="0"/>
              <a:t> </a:t>
            </a:r>
            <a:r>
              <a:rPr lang="it-IT" sz="2400" dirty="0" err="1"/>
              <a:t>administratives</a:t>
            </a:r>
            <a:r>
              <a:rPr lang="it-IT" sz="2400" dirty="0"/>
              <a:t> et </a:t>
            </a:r>
            <a:r>
              <a:rPr lang="it-IT" sz="2400" dirty="0" err="1"/>
              <a:t>services</a:t>
            </a:r>
            <a:r>
              <a:rPr lang="it-IT" sz="2400" dirty="0"/>
              <a:t> </a:t>
            </a:r>
            <a:r>
              <a:rPr lang="it-IT" sz="2400" dirty="0" err="1"/>
              <a:t>publics</a:t>
            </a:r>
            <a:r>
              <a:rPr lang="it-IT" sz="2400" dirty="0"/>
              <a:t> ». Il en a </a:t>
            </a:r>
            <a:r>
              <a:rPr lang="it-IT" sz="2400" dirty="0" err="1"/>
              <a:t>déduit</a:t>
            </a:r>
            <a:r>
              <a:rPr lang="it-IT" sz="2400" dirty="0"/>
              <a:t> </a:t>
            </a:r>
            <a:r>
              <a:rPr lang="it-IT" sz="2400" dirty="0" err="1"/>
              <a:t>qu’en</a:t>
            </a:r>
            <a:r>
              <a:rPr lang="it-IT" sz="2400" dirty="0"/>
              <a:t> </a:t>
            </a:r>
            <a:r>
              <a:rPr lang="it-IT" sz="2400" dirty="0" err="1"/>
              <a:t>adhérant</a:t>
            </a:r>
            <a:r>
              <a:rPr lang="it-IT" sz="2400" dirty="0"/>
              <a:t> à la </a:t>
            </a:r>
            <a:r>
              <a:rPr lang="it-IT" sz="2400" dirty="0" err="1"/>
              <a:t>Charte</a:t>
            </a:r>
            <a:r>
              <a:rPr lang="it-IT" sz="2400" dirty="0"/>
              <a:t>, la France </a:t>
            </a:r>
            <a:r>
              <a:rPr lang="it-IT" sz="2400" dirty="0" err="1"/>
              <a:t>méconnaîtrait</a:t>
            </a:r>
            <a:r>
              <a:rPr lang="it-IT" sz="2400" dirty="0"/>
              <a:t> </a:t>
            </a:r>
            <a:r>
              <a:rPr lang="it-IT" sz="2400" dirty="0" err="1"/>
              <a:t>les</a:t>
            </a:r>
            <a:r>
              <a:rPr lang="it-IT" sz="2400" dirty="0"/>
              <a:t> </a:t>
            </a:r>
            <a:r>
              <a:rPr lang="it-IT" sz="2400" dirty="0" err="1"/>
              <a:t>principes</a:t>
            </a:r>
            <a:r>
              <a:rPr lang="it-IT" sz="2400" dirty="0"/>
              <a:t> </a:t>
            </a:r>
            <a:r>
              <a:rPr lang="it-IT" sz="2400" dirty="0" err="1"/>
              <a:t>constitutionnels</a:t>
            </a:r>
            <a:r>
              <a:rPr lang="it-IT" sz="2400" dirty="0"/>
              <a:t> </a:t>
            </a:r>
            <a:r>
              <a:rPr lang="it-IT" sz="2400" b="1" dirty="0"/>
              <a:t>d’</a:t>
            </a:r>
            <a:r>
              <a:rPr lang="it-IT" sz="2400" b="1" dirty="0" err="1"/>
              <a:t>indivisibilité</a:t>
            </a:r>
            <a:r>
              <a:rPr lang="it-IT" sz="2400" b="1" dirty="0"/>
              <a:t> de la </a:t>
            </a:r>
            <a:r>
              <a:rPr lang="it-IT" sz="2400" b="1" dirty="0" err="1"/>
              <a:t>République</a:t>
            </a:r>
            <a:r>
              <a:rPr lang="it-IT" sz="2400" b="1" dirty="0"/>
              <a:t>, </a:t>
            </a:r>
            <a:r>
              <a:rPr lang="it-IT" sz="2400" b="1" dirty="0" smtClean="0"/>
              <a:t>d’</a:t>
            </a:r>
            <a:r>
              <a:rPr lang="it-IT" sz="2400" b="1" dirty="0" err="1" smtClean="0"/>
              <a:t>égalité</a:t>
            </a:r>
            <a:r>
              <a:rPr lang="it-IT" sz="2400" b="1" dirty="0" smtClean="0"/>
              <a:t> </a:t>
            </a:r>
            <a:r>
              <a:rPr lang="it-IT" sz="2400" b="1" dirty="0" err="1" smtClean="0"/>
              <a:t>devant</a:t>
            </a:r>
            <a:r>
              <a:rPr lang="it-IT" sz="2400" b="1" dirty="0" smtClean="0"/>
              <a:t> </a:t>
            </a:r>
            <a:r>
              <a:rPr lang="it-IT" sz="2400" b="1" dirty="0"/>
              <a:t>la </a:t>
            </a:r>
            <a:r>
              <a:rPr lang="it-IT" sz="2400" b="1" dirty="0" err="1"/>
              <a:t>loi</a:t>
            </a:r>
            <a:r>
              <a:rPr lang="it-IT" sz="2400" b="1" dirty="0"/>
              <a:t>, d’</a:t>
            </a:r>
            <a:r>
              <a:rPr lang="it-IT" sz="2400" b="1" dirty="0" err="1"/>
              <a:t>unicité</a:t>
            </a:r>
            <a:r>
              <a:rPr lang="it-IT" sz="2400" b="1" dirty="0"/>
              <a:t> </a:t>
            </a:r>
            <a:r>
              <a:rPr lang="it-IT" sz="2400" b="1" dirty="0" err="1"/>
              <a:t>du</a:t>
            </a:r>
            <a:r>
              <a:rPr lang="it-IT" sz="2400" b="1" dirty="0"/>
              <a:t> </a:t>
            </a:r>
            <a:r>
              <a:rPr lang="it-IT" sz="2400" b="1" dirty="0" err="1"/>
              <a:t>peuple</a:t>
            </a:r>
            <a:r>
              <a:rPr lang="it-IT" sz="2400" b="1" dirty="0"/>
              <a:t> </a:t>
            </a:r>
            <a:r>
              <a:rPr lang="it-IT" sz="2400" b="1" dirty="0" err="1"/>
              <a:t>français</a:t>
            </a:r>
            <a:r>
              <a:rPr lang="it-IT" sz="2400" b="1" dirty="0"/>
              <a:t> et d’</a:t>
            </a:r>
            <a:r>
              <a:rPr lang="it-IT" sz="2400" b="1" dirty="0" err="1"/>
              <a:t>usage</a:t>
            </a:r>
            <a:r>
              <a:rPr lang="it-IT" sz="2400" b="1" dirty="0"/>
              <a:t> </a:t>
            </a:r>
            <a:r>
              <a:rPr lang="it-IT" sz="2400" b="1" dirty="0" err="1"/>
              <a:t>officiel</a:t>
            </a:r>
            <a:r>
              <a:rPr lang="it-IT" sz="2400" b="1" dirty="0"/>
              <a:t> de la langue </a:t>
            </a:r>
            <a:r>
              <a:rPr lang="it-IT" sz="2400" b="1" dirty="0" err="1"/>
              <a:t>française</a:t>
            </a:r>
            <a:r>
              <a:rPr lang="it-IT" sz="2400" b="1" dirty="0"/>
              <a:t>.</a:t>
            </a:r>
            <a:endParaRPr lang="fr-CA" sz="2400" b="1" dirty="0"/>
          </a:p>
        </p:txBody>
      </p:sp>
    </p:spTree>
    <p:extLst>
      <p:ext uri="{BB962C8B-B14F-4D97-AF65-F5344CB8AC3E}">
        <p14:creationId xmlns:p14="http://schemas.microsoft.com/office/powerpoint/2010/main" val="328191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smtClean="0"/>
              <a:t>Observations hebdomadaires</a:t>
            </a:r>
            <a:br>
              <a:rPr lang="fr-FR" sz="2800" dirty="0" smtClean="0"/>
            </a:br>
            <a:r>
              <a:rPr lang="fr-FR" sz="2800" dirty="0" smtClean="0"/>
              <a:t>3. Proposition </a:t>
            </a:r>
            <a:r>
              <a:rPr lang="fr-FR" sz="2800" dirty="0"/>
              <a:t>de loi nº 2473 visant à promouvoir la France des accents. </a:t>
            </a:r>
            <a:r>
              <a:rPr lang="fr-CA" sz="2800" dirty="0"/>
              <a:t/>
            </a:r>
            <a:br>
              <a:rPr lang="fr-CA"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fr-FR" sz="2400" dirty="0"/>
              <a:t>En décembre 2019, </a:t>
            </a:r>
            <a:r>
              <a:rPr lang="fr-FR" sz="2400" dirty="0" smtClean="0"/>
              <a:t>Christophe </a:t>
            </a:r>
            <a:r>
              <a:rPr lang="fr-FR" sz="2400" dirty="0" err="1" smtClean="0"/>
              <a:t>Euzet</a:t>
            </a:r>
            <a:r>
              <a:rPr lang="fr-FR" sz="2400" dirty="0" smtClean="0"/>
              <a:t>, député de l’Hérault* </a:t>
            </a:r>
            <a:r>
              <a:rPr lang="fr-FR" sz="2400" dirty="0"/>
              <a:t>du groupe </a:t>
            </a:r>
            <a:r>
              <a:rPr lang="fr-FR" sz="2400" i="1" dirty="0"/>
              <a:t>Agir ensemble </a:t>
            </a:r>
            <a:r>
              <a:rPr lang="fr-FR" sz="2400" dirty="0"/>
              <a:t>de la majorité </a:t>
            </a:r>
            <a:r>
              <a:rPr lang="fr-FR" sz="2400" dirty="0" smtClean="0"/>
              <a:t>présidentielle, </a:t>
            </a:r>
            <a:r>
              <a:rPr lang="fr-FR" sz="2400" dirty="0"/>
              <a:t>dépose avec des collègues à l’Assemblée nationale la </a:t>
            </a:r>
            <a:r>
              <a:rPr lang="fr-FR" sz="2400" i="1" dirty="0"/>
              <a:t>Proposition de loi nº 2473 visant à promouvoir la France des accents</a:t>
            </a:r>
            <a:r>
              <a:rPr lang="fr-FR" sz="2400" i="1" dirty="0" smtClean="0"/>
              <a:t>.</a:t>
            </a:r>
          </a:p>
          <a:p>
            <a:pPr algn="just"/>
            <a:r>
              <a:rPr lang="fr-CA" sz="2400" dirty="0" smtClean="0"/>
              <a:t>La loi a été adoptée en première lecture par l’Assemblée nationale le 26 novembre 2020.</a:t>
            </a:r>
          </a:p>
          <a:p>
            <a:pPr algn="just"/>
            <a:r>
              <a:rPr lang="fr-CA" sz="2400" dirty="0" smtClean="0"/>
              <a:t>La proposition de loi reconnait l'accent comme un critère de discrimination. </a:t>
            </a:r>
            <a:r>
              <a:rPr lang="fr-CA" sz="2400" b="1" dirty="0" smtClean="0"/>
              <a:t>Elle entend lutter contre la « </a:t>
            </a:r>
            <a:r>
              <a:rPr lang="fr-CA" sz="2400" b="1" dirty="0" err="1" smtClean="0"/>
              <a:t>glottophobie</a:t>
            </a:r>
            <a:r>
              <a:rPr lang="fr-CA" sz="2400" b="1" dirty="0" smtClean="0"/>
              <a:t> ». </a:t>
            </a:r>
            <a:r>
              <a:rPr lang="fr-CA" sz="2400" dirty="0" err="1" smtClean="0"/>
              <a:t>https</a:t>
            </a:r>
            <a:r>
              <a:rPr lang="fr-CA" sz="2400" dirty="0"/>
              <a:t>://</a:t>
            </a:r>
            <a:r>
              <a:rPr lang="fr-CA" sz="2400" dirty="0" err="1"/>
              <a:t>www.vie-publique.fr</a:t>
            </a:r>
            <a:r>
              <a:rPr lang="fr-CA" sz="2400" dirty="0"/>
              <a:t>/loi/277433-proposition-de-loi-glottophobie-promouvoir-la-france-des-accents </a:t>
            </a:r>
            <a:endParaRPr lang="fr-CA" sz="2400" dirty="0" smtClean="0"/>
          </a:p>
          <a:p>
            <a:pPr algn="just"/>
            <a:r>
              <a:rPr lang="fr-CA" sz="2400" dirty="0" smtClean="0"/>
              <a:t>*L’Hérault </a:t>
            </a:r>
            <a:r>
              <a:rPr lang="fr-CA" sz="2400" dirty="0"/>
              <a:t>est un département français de la région </a:t>
            </a:r>
            <a:r>
              <a:rPr lang="fr-CA" sz="2400" dirty="0" smtClean="0"/>
              <a:t>Occitanie.</a:t>
            </a:r>
            <a:r>
              <a:rPr lang="fr-FR" sz="2400" dirty="0"/>
              <a:t> </a:t>
            </a:r>
            <a:endParaRPr lang="it-IT" sz="2400" dirty="0"/>
          </a:p>
          <a:p>
            <a:pPr marL="0" indent="0">
              <a:buNone/>
            </a:pPr>
            <a:r>
              <a:rPr lang="fr-FR" sz="2400" i="1" dirty="0" smtClean="0"/>
              <a:t> </a:t>
            </a:r>
            <a:endParaRPr lang="fr-CA" sz="2400" dirty="0"/>
          </a:p>
        </p:txBody>
      </p:sp>
    </p:spTree>
    <p:extLst>
      <p:ext uri="{BB962C8B-B14F-4D97-AF65-F5344CB8AC3E}">
        <p14:creationId xmlns:p14="http://schemas.microsoft.com/office/powerpoint/2010/main" val="2968023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Proposition de loi nº 2473 visant à promouvoir la France des accents. </a:t>
            </a:r>
            <a:r>
              <a:rPr lang="fr-CA" sz="2800" dirty="0"/>
              <a:t/>
            </a:r>
            <a:br>
              <a:rPr lang="fr-CA"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La </a:t>
            </a:r>
            <a:r>
              <a:rPr lang="it-IT" sz="2400" dirty="0" err="1"/>
              <a:t>proposition</a:t>
            </a:r>
            <a:r>
              <a:rPr lang="it-IT" sz="2400" dirty="0"/>
              <a:t> de </a:t>
            </a:r>
            <a:r>
              <a:rPr lang="it-IT" sz="2400" dirty="0" err="1"/>
              <a:t>loi</a:t>
            </a:r>
            <a:r>
              <a:rPr lang="it-IT" sz="2400" dirty="0"/>
              <a:t> </a:t>
            </a:r>
            <a:r>
              <a:rPr lang="it-IT" sz="2400" dirty="0" err="1"/>
              <a:t>entend</a:t>
            </a:r>
            <a:r>
              <a:rPr lang="it-IT" sz="2400" dirty="0"/>
              <a:t> </a:t>
            </a:r>
            <a:r>
              <a:rPr lang="it-IT" sz="2400" dirty="0" err="1"/>
              <a:t>promouvoir</a:t>
            </a:r>
            <a:r>
              <a:rPr lang="it-IT" sz="2400" dirty="0"/>
              <a:t>, </a:t>
            </a:r>
            <a:r>
              <a:rPr lang="it-IT" sz="2400" dirty="0" err="1"/>
              <a:t>selon</a:t>
            </a:r>
            <a:r>
              <a:rPr lang="it-IT" sz="2400" dirty="0"/>
              <a:t> son </a:t>
            </a:r>
            <a:r>
              <a:rPr lang="it-IT" sz="2400" dirty="0" err="1"/>
              <a:t>exposé</a:t>
            </a:r>
            <a:r>
              <a:rPr lang="it-IT" sz="2400" dirty="0"/>
              <a:t> </a:t>
            </a:r>
            <a:r>
              <a:rPr lang="it-IT" sz="2400" dirty="0" err="1"/>
              <a:t>des</a:t>
            </a:r>
            <a:r>
              <a:rPr lang="it-IT" sz="2400" dirty="0"/>
              <a:t> </a:t>
            </a:r>
            <a:r>
              <a:rPr lang="it-IT" sz="2400" dirty="0" err="1"/>
              <a:t>motifs</a:t>
            </a:r>
            <a:r>
              <a:rPr lang="it-IT" sz="2400" dirty="0"/>
              <a:t>, la </a:t>
            </a:r>
            <a:r>
              <a:rPr lang="it-IT" sz="2400" dirty="0" err="1"/>
              <a:t>diversité</a:t>
            </a:r>
            <a:r>
              <a:rPr lang="it-IT" sz="2400" dirty="0"/>
              <a:t> de </a:t>
            </a:r>
            <a:r>
              <a:rPr lang="it-IT" sz="2400" dirty="0" err="1"/>
              <a:t>prononciation</a:t>
            </a:r>
            <a:r>
              <a:rPr lang="it-IT" sz="2400" dirty="0"/>
              <a:t> de la langue </a:t>
            </a:r>
            <a:r>
              <a:rPr lang="it-IT" sz="2400" dirty="0" err="1"/>
              <a:t>française</a:t>
            </a:r>
            <a:r>
              <a:rPr lang="it-IT" sz="2400" dirty="0"/>
              <a:t>, en </a:t>
            </a:r>
            <a:r>
              <a:rPr lang="it-IT" sz="2400" dirty="0" err="1"/>
              <a:t>prohibant</a:t>
            </a:r>
            <a:r>
              <a:rPr lang="it-IT" sz="2400" dirty="0"/>
              <a:t> </a:t>
            </a:r>
            <a:r>
              <a:rPr lang="it-IT" sz="2400" dirty="0" err="1"/>
              <a:t>les</a:t>
            </a:r>
            <a:r>
              <a:rPr lang="it-IT" sz="2400" dirty="0"/>
              <a:t> </a:t>
            </a:r>
            <a:r>
              <a:rPr lang="it-IT" sz="2400" dirty="0" err="1"/>
              <a:t>discriminations</a:t>
            </a:r>
            <a:r>
              <a:rPr lang="it-IT" sz="2400" dirty="0"/>
              <a:t> par </a:t>
            </a:r>
            <a:r>
              <a:rPr lang="it-IT" sz="2400" dirty="0" err="1"/>
              <a:t>l’accent</a:t>
            </a:r>
            <a:r>
              <a:rPr lang="it-IT" sz="2400" dirty="0"/>
              <a:t> </a:t>
            </a:r>
            <a:r>
              <a:rPr lang="it-IT" sz="2400" dirty="0" err="1" smtClean="0"/>
              <a:t>que</a:t>
            </a:r>
            <a:r>
              <a:rPr lang="it-IT" sz="2400" dirty="0" smtClean="0"/>
              <a:t> </a:t>
            </a:r>
            <a:r>
              <a:rPr lang="it-IT" sz="2400" dirty="0"/>
              <a:t>l’on constate </a:t>
            </a:r>
            <a:r>
              <a:rPr lang="it-IT" sz="2400" dirty="0" err="1"/>
              <a:t>factuellement</a:t>
            </a:r>
            <a:r>
              <a:rPr lang="it-IT" sz="2400" dirty="0"/>
              <a:t> </a:t>
            </a:r>
            <a:r>
              <a:rPr lang="it-IT" sz="2400" dirty="0" err="1"/>
              <a:t>dans</a:t>
            </a:r>
            <a:r>
              <a:rPr lang="it-IT" sz="2400" dirty="0"/>
              <a:t> </a:t>
            </a:r>
            <a:r>
              <a:rPr lang="it-IT" sz="2400" b="1" dirty="0" err="1"/>
              <a:t>les</a:t>
            </a:r>
            <a:r>
              <a:rPr lang="it-IT" sz="2400" b="1" dirty="0"/>
              <a:t> </a:t>
            </a:r>
            <a:r>
              <a:rPr lang="it-IT" sz="2400" b="1" dirty="0" err="1"/>
              <a:t>fonctions</a:t>
            </a:r>
            <a:r>
              <a:rPr lang="it-IT" sz="2400" b="1" dirty="0"/>
              <a:t> </a:t>
            </a:r>
            <a:r>
              <a:rPr lang="it-IT" sz="2400" dirty="0" err="1"/>
              <a:t>impliquant</a:t>
            </a:r>
            <a:r>
              <a:rPr lang="it-IT" sz="2400" dirty="0"/>
              <a:t>, tout </a:t>
            </a:r>
            <a:r>
              <a:rPr lang="it-IT" sz="2400" dirty="0" err="1"/>
              <a:t>particulièrement</a:t>
            </a:r>
            <a:r>
              <a:rPr lang="it-IT" sz="2400" dirty="0"/>
              <a:t>, </a:t>
            </a:r>
            <a:r>
              <a:rPr lang="it-IT" sz="2400" b="1" dirty="0"/>
              <a:t>une </a:t>
            </a:r>
            <a:r>
              <a:rPr lang="it-IT" sz="2400" b="1" dirty="0" err="1"/>
              <a:t>expression</a:t>
            </a:r>
            <a:r>
              <a:rPr lang="it-IT" sz="2400" b="1" dirty="0"/>
              <a:t> </a:t>
            </a:r>
            <a:r>
              <a:rPr lang="it-IT" sz="2400" b="1" dirty="0" err="1"/>
              <a:t>publique</a:t>
            </a:r>
            <a:r>
              <a:rPr lang="it-IT" sz="2400" dirty="0"/>
              <a:t>.</a:t>
            </a:r>
          </a:p>
          <a:p>
            <a:pPr algn="just"/>
            <a:r>
              <a:rPr lang="it-IT" sz="2400" dirty="0"/>
              <a:t>Elle </a:t>
            </a:r>
            <a:r>
              <a:rPr lang="it-IT" sz="2400" dirty="0" err="1"/>
              <a:t>fait</a:t>
            </a:r>
            <a:r>
              <a:rPr lang="it-IT" sz="2400" dirty="0"/>
              <a:t> de </a:t>
            </a:r>
            <a:r>
              <a:rPr lang="it-IT" sz="2400" dirty="0" err="1"/>
              <a:t>l'accent</a:t>
            </a:r>
            <a:r>
              <a:rPr lang="it-IT" sz="2400" dirty="0"/>
              <a:t> une </a:t>
            </a:r>
            <a:r>
              <a:rPr lang="it-IT" sz="2400" dirty="0" err="1"/>
              <a:t>des</a:t>
            </a:r>
            <a:r>
              <a:rPr lang="it-IT" sz="2400" dirty="0"/>
              <a:t> </a:t>
            </a:r>
            <a:r>
              <a:rPr lang="it-IT" sz="2400" dirty="0" err="1"/>
              <a:t>causes</a:t>
            </a:r>
            <a:r>
              <a:rPr lang="it-IT" sz="2400" dirty="0"/>
              <a:t> de </a:t>
            </a:r>
            <a:r>
              <a:rPr lang="it-IT" sz="2400" dirty="0" err="1"/>
              <a:t>discriminations</a:t>
            </a:r>
            <a:r>
              <a:rPr lang="it-IT" sz="2400" dirty="0"/>
              <a:t> </a:t>
            </a:r>
            <a:r>
              <a:rPr lang="it-IT" sz="2400" dirty="0" err="1"/>
              <a:t>sanctionnées</a:t>
            </a:r>
            <a:r>
              <a:rPr lang="it-IT" sz="2400" dirty="0"/>
              <a:t> par la </a:t>
            </a:r>
            <a:r>
              <a:rPr lang="it-IT" sz="2400" dirty="0" err="1"/>
              <a:t>loi</a:t>
            </a:r>
            <a:r>
              <a:rPr lang="it-IT" sz="2400" dirty="0"/>
              <a:t>, </a:t>
            </a:r>
            <a:r>
              <a:rPr lang="it-IT" sz="2400" dirty="0" err="1"/>
              <a:t>aux</a:t>
            </a:r>
            <a:r>
              <a:rPr lang="it-IT" sz="2400" dirty="0"/>
              <a:t> </a:t>
            </a:r>
            <a:r>
              <a:rPr lang="it-IT" sz="2400" dirty="0" err="1"/>
              <a:t>côtés</a:t>
            </a:r>
            <a:r>
              <a:rPr lang="it-IT" sz="2400" dirty="0"/>
              <a:t> </a:t>
            </a:r>
            <a:r>
              <a:rPr lang="it-IT" sz="2400" dirty="0" err="1"/>
              <a:t>des</a:t>
            </a:r>
            <a:r>
              <a:rPr lang="it-IT" sz="2400" dirty="0"/>
              <a:t> 22 </a:t>
            </a:r>
            <a:r>
              <a:rPr lang="it-IT" sz="2400" dirty="0" err="1"/>
              <a:t>critères</a:t>
            </a:r>
            <a:r>
              <a:rPr lang="it-IT" sz="2400" dirty="0"/>
              <a:t> </a:t>
            </a:r>
            <a:r>
              <a:rPr lang="it-IT" sz="2400" dirty="0" err="1"/>
              <a:t>existants</a:t>
            </a:r>
            <a:r>
              <a:rPr lang="it-IT" sz="2400" dirty="0"/>
              <a:t> (origine, </a:t>
            </a:r>
            <a:r>
              <a:rPr lang="it-IT" sz="2400" dirty="0" err="1"/>
              <a:t>sexe</a:t>
            </a:r>
            <a:r>
              <a:rPr lang="it-IT" sz="2400" dirty="0"/>
              <a:t>, situation de </a:t>
            </a:r>
            <a:r>
              <a:rPr lang="it-IT" sz="2400" dirty="0" err="1"/>
              <a:t>famille</a:t>
            </a:r>
            <a:r>
              <a:rPr lang="it-IT" sz="2400" dirty="0"/>
              <a:t>, </a:t>
            </a:r>
            <a:r>
              <a:rPr lang="it-IT" sz="2400" dirty="0" smtClean="0"/>
              <a:t>handicap</a:t>
            </a:r>
            <a:r>
              <a:rPr lang="it-IT" sz="2400" dirty="0"/>
              <a:t>, </a:t>
            </a:r>
            <a:r>
              <a:rPr lang="it-IT" sz="2400" dirty="0" err="1"/>
              <a:t>opinions</a:t>
            </a:r>
            <a:r>
              <a:rPr lang="it-IT" sz="2400" dirty="0"/>
              <a:t> </a:t>
            </a:r>
            <a:r>
              <a:rPr lang="it-IT" sz="2400" dirty="0" err="1"/>
              <a:t>politiques</a:t>
            </a:r>
            <a:r>
              <a:rPr lang="it-IT" sz="2400" dirty="0"/>
              <a:t>, </a:t>
            </a:r>
            <a:r>
              <a:rPr lang="it-IT" sz="2400" dirty="0" err="1"/>
              <a:t>patronyme</a:t>
            </a:r>
            <a:r>
              <a:rPr lang="it-IT" sz="2400" dirty="0"/>
              <a:t>...)</a:t>
            </a:r>
            <a:r>
              <a:rPr lang="it-IT" sz="2400" dirty="0" smtClean="0"/>
              <a:t>.</a:t>
            </a:r>
          </a:p>
          <a:p>
            <a:pPr algn="just"/>
            <a:r>
              <a:rPr lang="fr-CA" sz="2400" dirty="0" smtClean="0"/>
              <a:t>Elle </a:t>
            </a:r>
            <a:r>
              <a:rPr lang="fr-CA" sz="2400" dirty="0"/>
              <a:t>inscrit ce nouveau critère discriminant à la fois dans le code pénal, dans le code du travail et dans la fonction publique.</a:t>
            </a:r>
          </a:p>
          <a:p>
            <a:pPr algn="just"/>
            <a:endParaRPr lang="it-IT" sz="2400" dirty="0"/>
          </a:p>
          <a:p>
            <a:endParaRPr lang="fr-CA" sz="2400" dirty="0"/>
          </a:p>
        </p:txBody>
      </p:sp>
    </p:spTree>
    <p:extLst>
      <p:ext uri="{BB962C8B-B14F-4D97-AF65-F5344CB8AC3E}">
        <p14:creationId xmlns:p14="http://schemas.microsoft.com/office/powerpoint/2010/main" val="1608326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Proposition de loi nº 2473 visant à promouvoir la France des accents. </a:t>
            </a:r>
            <a:r>
              <a:rPr lang="fr-CA" sz="2800" dirty="0"/>
              <a:t/>
            </a:r>
            <a:br>
              <a:rPr lang="fr-CA" sz="2800"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endParaRPr lang="it-IT" sz="2400" dirty="0"/>
          </a:p>
          <a:p>
            <a:pPr algn="just"/>
            <a:r>
              <a:rPr lang="it-IT" sz="2400" dirty="0"/>
              <a:t>Ce </a:t>
            </a:r>
            <a:r>
              <a:rPr lang="it-IT" sz="2400" dirty="0" err="1"/>
              <a:t>nouveau</a:t>
            </a:r>
            <a:r>
              <a:rPr lang="it-IT" sz="2400" dirty="0"/>
              <a:t> </a:t>
            </a:r>
            <a:r>
              <a:rPr lang="it-IT" sz="2400" dirty="0" err="1"/>
              <a:t>critère</a:t>
            </a:r>
            <a:r>
              <a:rPr lang="it-IT" sz="2400" dirty="0"/>
              <a:t> de </a:t>
            </a:r>
            <a:r>
              <a:rPr lang="it-IT" sz="2400" dirty="0" err="1"/>
              <a:t>discrimination</a:t>
            </a:r>
            <a:r>
              <a:rPr lang="it-IT" sz="2400" dirty="0"/>
              <a:t> est </a:t>
            </a:r>
            <a:r>
              <a:rPr lang="it-IT" sz="2400" dirty="0" err="1"/>
              <a:t>introduit</a:t>
            </a:r>
            <a:r>
              <a:rPr lang="it-IT" sz="2400" dirty="0"/>
              <a:t> </a:t>
            </a:r>
            <a:r>
              <a:rPr lang="it-IT" sz="2400" dirty="0" err="1"/>
              <a:t>dans</a:t>
            </a:r>
            <a:r>
              <a:rPr lang="it-IT" sz="2400" dirty="0"/>
              <a:t> le code </a:t>
            </a:r>
            <a:r>
              <a:rPr lang="it-IT" sz="2400" dirty="0" err="1"/>
              <a:t>pénal</a:t>
            </a:r>
            <a:r>
              <a:rPr lang="it-IT" sz="2400" dirty="0"/>
              <a:t>. La </a:t>
            </a:r>
            <a:r>
              <a:rPr lang="it-IT" sz="2400" dirty="0" err="1"/>
              <a:t>personne</a:t>
            </a:r>
            <a:r>
              <a:rPr lang="it-IT" sz="2400" dirty="0"/>
              <a:t> </a:t>
            </a:r>
            <a:r>
              <a:rPr lang="it-IT" sz="2400" dirty="0" err="1"/>
              <a:t>coupable</a:t>
            </a:r>
            <a:r>
              <a:rPr lang="it-IT" sz="2400" dirty="0"/>
              <a:t> d'une </a:t>
            </a:r>
            <a:r>
              <a:rPr lang="it-IT" sz="2400" dirty="0" err="1"/>
              <a:t>telle</a:t>
            </a:r>
            <a:r>
              <a:rPr lang="it-IT" sz="2400" dirty="0"/>
              <a:t> </a:t>
            </a:r>
            <a:r>
              <a:rPr lang="it-IT" sz="2400" dirty="0" err="1"/>
              <a:t>discrimination</a:t>
            </a:r>
            <a:r>
              <a:rPr lang="it-IT" sz="2400" dirty="0"/>
              <a:t> </a:t>
            </a:r>
            <a:r>
              <a:rPr lang="it-IT" sz="2400" dirty="0" err="1"/>
              <a:t>encourt</a:t>
            </a:r>
            <a:r>
              <a:rPr lang="it-IT" sz="2400" dirty="0"/>
              <a:t> </a:t>
            </a:r>
            <a:r>
              <a:rPr lang="it-IT" sz="2400" dirty="0" err="1"/>
              <a:t>jusqu'à</a:t>
            </a:r>
            <a:r>
              <a:rPr lang="it-IT" sz="2400" dirty="0"/>
              <a:t> </a:t>
            </a:r>
            <a:r>
              <a:rPr lang="it-IT" sz="2400" dirty="0" err="1"/>
              <a:t>trois</a:t>
            </a:r>
            <a:r>
              <a:rPr lang="it-IT" sz="2400" dirty="0"/>
              <a:t> </a:t>
            </a:r>
            <a:r>
              <a:rPr lang="it-IT" sz="2400" dirty="0" err="1"/>
              <a:t>ans</a:t>
            </a:r>
            <a:r>
              <a:rPr lang="it-IT" sz="2400" dirty="0"/>
              <a:t> de </a:t>
            </a:r>
            <a:r>
              <a:rPr lang="it-IT" sz="2400" dirty="0" err="1"/>
              <a:t>prison</a:t>
            </a:r>
            <a:r>
              <a:rPr lang="it-IT" sz="2400" dirty="0"/>
              <a:t> et 45 000 </a:t>
            </a:r>
            <a:r>
              <a:rPr lang="it-IT" sz="2400" dirty="0" err="1"/>
              <a:t>euros</a:t>
            </a:r>
            <a:r>
              <a:rPr lang="it-IT" sz="2400" dirty="0"/>
              <a:t> d’</a:t>
            </a:r>
            <a:r>
              <a:rPr lang="it-IT" sz="2400" dirty="0" err="1"/>
              <a:t>amende</a:t>
            </a:r>
            <a:r>
              <a:rPr lang="it-IT" sz="2400" dirty="0"/>
              <a:t> (par </a:t>
            </a:r>
            <a:r>
              <a:rPr lang="it-IT" sz="2400" dirty="0" err="1"/>
              <a:t>exemple</a:t>
            </a:r>
            <a:r>
              <a:rPr lang="it-IT" sz="2400" dirty="0"/>
              <a:t> en </a:t>
            </a:r>
            <a:r>
              <a:rPr lang="it-IT" sz="2400" dirty="0" err="1"/>
              <a:t>cas</a:t>
            </a:r>
            <a:r>
              <a:rPr lang="it-IT" sz="2400" dirty="0"/>
              <a:t> de </a:t>
            </a:r>
            <a:r>
              <a:rPr lang="it-IT" sz="2400" dirty="0" err="1"/>
              <a:t>refus</a:t>
            </a:r>
            <a:r>
              <a:rPr lang="it-IT" sz="2400" dirty="0"/>
              <a:t> d'</a:t>
            </a:r>
            <a:r>
              <a:rPr lang="it-IT" sz="2400" dirty="0" err="1"/>
              <a:t>accéder</a:t>
            </a:r>
            <a:r>
              <a:rPr lang="it-IT" sz="2400" dirty="0"/>
              <a:t> à un </a:t>
            </a:r>
            <a:r>
              <a:rPr lang="it-IT" sz="2400" dirty="0" err="1"/>
              <a:t>bien</a:t>
            </a:r>
            <a:r>
              <a:rPr lang="it-IT" sz="2400" dirty="0"/>
              <a:t> </a:t>
            </a:r>
            <a:r>
              <a:rPr lang="it-IT" sz="2400" dirty="0" err="1"/>
              <a:t>ou</a:t>
            </a:r>
            <a:r>
              <a:rPr lang="it-IT" sz="2400" dirty="0"/>
              <a:t> un service).</a:t>
            </a:r>
          </a:p>
          <a:p>
            <a:pPr algn="just"/>
            <a:r>
              <a:rPr lang="it-IT" sz="2400" dirty="0" err="1"/>
              <a:t>L'accent</a:t>
            </a:r>
            <a:r>
              <a:rPr lang="it-IT" sz="2400" dirty="0"/>
              <a:t> est </a:t>
            </a:r>
            <a:r>
              <a:rPr lang="it-IT" sz="2400" dirty="0" err="1"/>
              <a:t>également</a:t>
            </a:r>
            <a:r>
              <a:rPr lang="it-IT" sz="2400" dirty="0"/>
              <a:t> </a:t>
            </a:r>
            <a:r>
              <a:rPr lang="it-IT" sz="2400" dirty="0" err="1"/>
              <a:t>inscrit</a:t>
            </a:r>
            <a:r>
              <a:rPr lang="it-IT" sz="2400" dirty="0"/>
              <a:t> </a:t>
            </a:r>
            <a:r>
              <a:rPr lang="it-IT" sz="2400" dirty="0" err="1"/>
              <a:t>dans</a:t>
            </a:r>
            <a:r>
              <a:rPr lang="it-IT" sz="2400" dirty="0"/>
              <a:t> le code </a:t>
            </a:r>
            <a:r>
              <a:rPr lang="it-IT" sz="2400" dirty="0" err="1"/>
              <a:t>du</a:t>
            </a:r>
            <a:r>
              <a:rPr lang="it-IT" sz="2400" dirty="0"/>
              <a:t> </a:t>
            </a:r>
            <a:r>
              <a:rPr lang="it-IT" sz="2400" dirty="0" err="1"/>
              <a:t>travail</a:t>
            </a:r>
            <a:r>
              <a:rPr lang="it-IT" sz="2400" dirty="0"/>
              <a:t>, qui </a:t>
            </a:r>
            <a:r>
              <a:rPr lang="it-IT" sz="2400" dirty="0" err="1"/>
              <a:t>précise</a:t>
            </a:r>
            <a:r>
              <a:rPr lang="it-IT" sz="2400" dirty="0"/>
              <a:t> </a:t>
            </a:r>
            <a:r>
              <a:rPr lang="it-IT" sz="2400" dirty="0" err="1"/>
              <a:t>les</a:t>
            </a:r>
            <a:r>
              <a:rPr lang="it-IT" sz="2400" dirty="0"/>
              <a:t> </a:t>
            </a:r>
            <a:r>
              <a:rPr lang="it-IT" sz="2400" dirty="0" err="1"/>
              <a:t>critères</a:t>
            </a:r>
            <a:r>
              <a:rPr lang="it-IT" sz="2400" dirty="0"/>
              <a:t> de </a:t>
            </a:r>
            <a:r>
              <a:rPr lang="it-IT" sz="2400" dirty="0" err="1"/>
              <a:t>discrimination</a:t>
            </a:r>
            <a:r>
              <a:rPr lang="it-IT" sz="2400" dirty="0"/>
              <a:t> </a:t>
            </a:r>
            <a:r>
              <a:rPr lang="it-IT" sz="2400" dirty="0" err="1"/>
              <a:t>spécifiques</a:t>
            </a:r>
            <a:r>
              <a:rPr lang="it-IT" sz="2400" dirty="0"/>
              <a:t> </a:t>
            </a:r>
            <a:r>
              <a:rPr lang="it-IT" sz="2400" dirty="0" err="1"/>
              <a:t>aux</a:t>
            </a:r>
            <a:r>
              <a:rPr lang="it-IT" sz="2400" dirty="0"/>
              <a:t> relations de </a:t>
            </a:r>
            <a:r>
              <a:rPr lang="it-IT" sz="2400" dirty="0" err="1"/>
              <a:t>travail</a:t>
            </a:r>
            <a:r>
              <a:rPr lang="it-IT" sz="2400" dirty="0"/>
              <a:t> (</a:t>
            </a:r>
            <a:r>
              <a:rPr lang="it-IT" sz="2400" dirty="0" err="1"/>
              <a:t>recrutement</a:t>
            </a:r>
            <a:r>
              <a:rPr lang="it-IT" sz="2400" dirty="0"/>
              <a:t>, </a:t>
            </a:r>
            <a:r>
              <a:rPr lang="it-IT" sz="2400" dirty="0" err="1"/>
              <a:t>accès</a:t>
            </a:r>
            <a:r>
              <a:rPr lang="it-IT" sz="2400" dirty="0"/>
              <a:t> à un stage, promotion, </a:t>
            </a:r>
            <a:r>
              <a:rPr lang="it-IT" sz="2400" dirty="0" err="1"/>
              <a:t>licenciement</a:t>
            </a:r>
            <a:r>
              <a:rPr lang="it-IT" sz="2400" dirty="0"/>
              <a:t> ...).</a:t>
            </a:r>
          </a:p>
          <a:p>
            <a:pPr algn="just"/>
            <a:r>
              <a:rPr lang="it-IT" sz="2400" dirty="0" err="1"/>
              <a:t>Toute</a:t>
            </a:r>
            <a:r>
              <a:rPr lang="it-IT" sz="2400" dirty="0"/>
              <a:t> </a:t>
            </a:r>
            <a:r>
              <a:rPr lang="it-IT" sz="2400" dirty="0" err="1"/>
              <a:t>discrimination</a:t>
            </a:r>
            <a:r>
              <a:rPr lang="it-IT" sz="2400" dirty="0"/>
              <a:t> </a:t>
            </a:r>
            <a:r>
              <a:rPr lang="it-IT" sz="2400" dirty="0" err="1"/>
              <a:t>fondée</a:t>
            </a:r>
            <a:r>
              <a:rPr lang="it-IT" sz="2400" dirty="0"/>
              <a:t> </a:t>
            </a:r>
            <a:r>
              <a:rPr lang="it-IT" sz="2400" dirty="0" err="1"/>
              <a:t>sur</a:t>
            </a:r>
            <a:r>
              <a:rPr lang="it-IT" sz="2400" dirty="0"/>
              <a:t> </a:t>
            </a:r>
            <a:r>
              <a:rPr lang="it-IT" sz="2400" dirty="0" err="1"/>
              <a:t>l'accent</a:t>
            </a:r>
            <a:r>
              <a:rPr lang="it-IT" sz="2400" dirty="0"/>
              <a:t> est </a:t>
            </a:r>
            <a:r>
              <a:rPr lang="it-IT" sz="2400" dirty="0" err="1"/>
              <a:t>également</a:t>
            </a:r>
            <a:r>
              <a:rPr lang="it-IT" sz="2400" dirty="0"/>
              <a:t> interdite </a:t>
            </a:r>
            <a:r>
              <a:rPr lang="it-IT" sz="2400" dirty="0" err="1"/>
              <a:t>dans</a:t>
            </a:r>
            <a:r>
              <a:rPr lang="it-IT" sz="2400" dirty="0"/>
              <a:t> la </a:t>
            </a:r>
            <a:r>
              <a:rPr lang="it-IT" sz="2400" dirty="0" err="1"/>
              <a:t>fonction</a:t>
            </a:r>
            <a:r>
              <a:rPr lang="it-IT" sz="2400" dirty="0"/>
              <a:t> </a:t>
            </a:r>
            <a:r>
              <a:rPr lang="it-IT" sz="2400" dirty="0" err="1"/>
              <a:t>publique</a:t>
            </a:r>
            <a:r>
              <a:rPr lang="it-IT" sz="2400" dirty="0"/>
              <a:t> (</a:t>
            </a:r>
            <a:r>
              <a:rPr lang="it-IT" sz="2400" dirty="0" err="1"/>
              <a:t>recrutement</a:t>
            </a:r>
            <a:r>
              <a:rPr lang="it-IT" sz="2400" dirty="0"/>
              <a:t>, </a:t>
            </a:r>
            <a:r>
              <a:rPr lang="it-IT" sz="2400" dirty="0" err="1"/>
              <a:t>titularisation</a:t>
            </a:r>
            <a:r>
              <a:rPr lang="it-IT" sz="2400" dirty="0"/>
              <a:t>,  </a:t>
            </a:r>
            <a:r>
              <a:rPr lang="it-IT" sz="2400" dirty="0" err="1"/>
              <a:t>rémunération</a:t>
            </a:r>
            <a:r>
              <a:rPr lang="it-IT" sz="2400" dirty="0"/>
              <a:t>, </a:t>
            </a:r>
            <a:r>
              <a:rPr lang="it-IT" sz="2400" dirty="0" err="1"/>
              <a:t>évaluation</a:t>
            </a:r>
            <a:r>
              <a:rPr lang="it-IT" sz="2400" dirty="0"/>
              <a:t>, </a:t>
            </a:r>
            <a:r>
              <a:rPr lang="it-IT" sz="2400" dirty="0" err="1"/>
              <a:t>affectation</a:t>
            </a:r>
            <a:r>
              <a:rPr lang="it-IT" sz="2400" dirty="0"/>
              <a:t>...). </a:t>
            </a:r>
            <a:r>
              <a:rPr lang="it-IT" sz="2400" dirty="0" err="1"/>
              <a:t>Des</a:t>
            </a:r>
            <a:r>
              <a:rPr lang="it-IT" sz="2400" dirty="0"/>
              <a:t> </a:t>
            </a:r>
            <a:r>
              <a:rPr lang="it-IT" sz="2400" dirty="0" err="1"/>
              <a:t>sanctions</a:t>
            </a:r>
            <a:r>
              <a:rPr lang="it-IT" sz="2400" dirty="0"/>
              <a:t> </a:t>
            </a:r>
            <a:r>
              <a:rPr lang="it-IT" sz="2400" dirty="0" err="1"/>
              <a:t>disciplinaires</a:t>
            </a:r>
            <a:r>
              <a:rPr lang="it-IT" sz="2400" dirty="0"/>
              <a:t> </a:t>
            </a:r>
            <a:r>
              <a:rPr lang="it-IT" sz="2400" dirty="0" err="1"/>
              <a:t>pourront</a:t>
            </a:r>
            <a:r>
              <a:rPr lang="it-IT" sz="2400" dirty="0"/>
              <a:t> </a:t>
            </a:r>
            <a:r>
              <a:rPr lang="it-IT" sz="2400" dirty="0" err="1"/>
              <a:t>être</a:t>
            </a:r>
            <a:r>
              <a:rPr lang="it-IT" sz="2400" dirty="0"/>
              <a:t> </a:t>
            </a:r>
            <a:r>
              <a:rPr lang="it-IT" sz="2400" dirty="0" err="1"/>
              <a:t>prononcées</a:t>
            </a:r>
            <a:r>
              <a:rPr lang="it-IT" sz="2400" dirty="0"/>
              <a:t> à l’</a:t>
            </a:r>
            <a:r>
              <a:rPr lang="it-IT" sz="2400" dirty="0" err="1"/>
              <a:t>encontre</a:t>
            </a:r>
            <a:r>
              <a:rPr lang="it-IT" sz="2400" dirty="0"/>
              <a:t> de </a:t>
            </a:r>
            <a:r>
              <a:rPr lang="it-IT" sz="2400" dirty="0" err="1"/>
              <a:t>leurs</a:t>
            </a:r>
            <a:r>
              <a:rPr lang="it-IT" sz="2400" dirty="0"/>
              <a:t> </a:t>
            </a:r>
            <a:r>
              <a:rPr lang="it-IT" sz="2400" dirty="0" err="1"/>
              <a:t>auteurs</a:t>
            </a:r>
            <a:endParaRPr lang="it-IT" sz="2400" dirty="0"/>
          </a:p>
          <a:p>
            <a:endParaRPr lang="fr-CA" sz="2400" dirty="0"/>
          </a:p>
        </p:txBody>
      </p:sp>
    </p:spTree>
    <p:extLst>
      <p:ext uri="{BB962C8B-B14F-4D97-AF65-F5344CB8AC3E}">
        <p14:creationId xmlns:p14="http://schemas.microsoft.com/office/powerpoint/2010/main" val="1532854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fontScale="85000" lnSpcReduction="10000"/>
          </a:bodyPr>
          <a:lstStyle/>
          <a:p>
            <a:pPr algn="just"/>
            <a:r>
              <a:rPr lang="it-IT" sz="2400" dirty="0" err="1"/>
              <a:t>Article</a:t>
            </a:r>
            <a:r>
              <a:rPr lang="it-IT" sz="2400" dirty="0"/>
              <a:t> </a:t>
            </a:r>
            <a:r>
              <a:rPr lang="it-IT" sz="2400" dirty="0" smtClean="0"/>
              <a:t>1° L’</a:t>
            </a:r>
            <a:r>
              <a:rPr lang="it-IT" sz="2400" dirty="0" err="1" smtClean="0"/>
              <a:t>article</a:t>
            </a:r>
            <a:r>
              <a:rPr lang="it-IT" sz="2400" dirty="0" smtClean="0"/>
              <a:t> </a:t>
            </a:r>
            <a:r>
              <a:rPr lang="it-IT" sz="2400" dirty="0"/>
              <a:t>225-1 </a:t>
            </a:r>
            <a:r>
              <a:rPr lang="it-IT" sz="2400" dirty="0" err="1"/>
              <a:t>du</a:t>
            </a:r>
            <a:r>
              <a:rPr lang="it-IT" sz="2400" dirty="0"/>
              <a:t> </a:t>
            </a:r>
            <a:r>
              <a:rPr lang="it-IT" sz="2400" b="1" dirty="0"/>
              <a:t>code </a:t>
            </a:r>
            <a:r>
              <a:rPr lang="it-IT" sz="2400" b="1" dirty="0" err="1"/>
              <a:t>pénal</a:t>
            </a:r>
            <a:r>
              <a:rPr lang="it-IT" sz="2400" b="1" dirty="0"/>
              <a:t> </a:t>
            </a:r>
            <a:r>
              <a:rPr lang="it-IT" sz="2400" dirty="0"/>
              <a:t>est </a:t>
            </a:r>
            <a:r>
              <a:rPr lang="it-IT" sz="2400" dirty="0" err="1"/>
              <a:t>ainsi</a:t>
            </a:r>
            <a:r>
              <a:rPr lang="it-IT" sz="2400" dirty="0"/>
              <a:t> </a:t>
            </a:r>
            <a:r>
              <a:rPr lang="it-IT" sz="2400" dirty="0" err="1"/>
              <a:t>modifié</a:t>
            </a:r>
            <a:r>
              <a:rPr lang="it-IT" sz="2400" dirty="0"/>
              <a:t> :1° </a:t>
            </a:r>
            <a:r>
              <a:rPr lang="it-IT" sz="2400" dirty="0" err="1"/>
              <a:t>Au</a:t>
            </a:r>
            <a:r>
              <a:rPr lang="it-IT" sz="2400" dirty="0"/>
              <a:t> premier </a:t>
            </a:r>
            <a:r>
              <a:rPr lang="it-IT" sz="2400" dirty="0" err="1"/>
              <a:t>alinéa</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leur</a:t>
            </a:r>
            <a:r>
              <a:rPr lang="it-IT" sz="2400" dirty="0"/>
              <a:t> </a:t>
            </a:r>
            <a:r>
              <a:rPr lang="it-IT" sz="2400" dirty="0" err="1"/>
              <a:t>accent</a:t>
            </a:r>
            <a:r>
              <a:rPr lang="it-IT" sz="2400" dirty="0"/>
              <a:t>, » ; </a:t>
            </a:r>
            <a:endParaRPr lang="it-IT" sz="2400" dirty="0" smtClean="0"/>
          </a:p>
          <a:p>
            <a:pPr algn="just"/>
            <a:r>
              <a:rPr lang="it-IT" sz="2400" dirty="0" smtClean="0"/>
              <a:t>2</a:t>
            </a:r>
            <a:r>
              <a:rPr lang="it-IT" sz="2400" dirty="0"/>
              <a:t>° </a:t>
            </a:r>
            <a:r>
              <a:rPr lang="it-IT" sz="2400" dirty="0" err="1"/>
              <a:t>Au</a:t>
            </a:r>
            <a:r>
              <a:rPr lang="it-IT" sz="2400" dirty="0"/>
              <a:t> </a:t>
            </a:r>
            <a:r>
              <a:rPr lang="it-IT" sz="2400" dirty="0" err="1"/>
              <a:t>second</a:t>
            </a:r>
            <a:r>
              <a:rPr lang="it-IT" sz="2400" dirty="0"/>
              <a:t> </a:t>
            </a:r>
            <a:r>
              <a:rPr lang="it-IT" sz="2400" dirty="0" err="1"/>
              <a:t>alinéa</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l’accent</a:t>
            </a:r>
            <a:r>
              <a:rPr lang="it-IT" sz="2400" dirty="0"/>
              <a:t>, ». </a:t>
            </a:r>
            <a:r>
              <a:rPr lang="it-IT" sz="2400" dirty="0" err="1"/>
              <a:t>Article</a:t>
            </a:r>
            <a:r>
              <a:rPr lang="it-IT" sz="2400" dirty="0"/>
              <a:t> 2 </a:t>
            </a:r>
            <a:endParaRPr lang="it-IT" sz="2400" dirty="0" smtClean="0"/>
          </a:p>
          <a:p>
            <a:pPr algn="just"/>
            <a:r>
              <a:rPr lang="it-IT" sz="2400" dirty="0" smtClean="0"/>
              <a:t>À </a:t>
            </a:r>
            <a:r>
              <a:rPr lang="it-IT" sz="2400" dirty="0"/>
              <a:t>l’</a:t>
            </a:r>
            <a:r>
              <a:rPr lang="it-IT" sz="2400" dirty="0" err="1"/>
              <a:t>article</a:t>
            </a:r>
            <a:r>
              <a:rPr lang="it-IT" sz="2400" dirty="0"/>
              <a:t> L. 1132-1 </a:t>
            </a:r>
            <a:r>
              <a:rPr lang="it-IT" sz="2400" dirty="0" err="1"/>
              <a:t>du</a:t>
            </a:r>
            <a:r>
              <a:rPr lang="it-IT" sz="2400" dirty="0"/>
              <a:t> </a:t>
            </a:r>
            <a:r>
              <a:rPr lang="it-IT" sz="2400" b="1" dirty="0"/>
              <a:t>code </a:t>
            </a:r>
            <a:r>
              <a:rPr lang="it-IT" sz="2400" b="1" dirty="0" err="1"/>
              <a:t>du</a:t>
            </a:r>
            <a:r>
              <a:rPr lang="it-IT" sz="2400" b="1" dirty="0"/>
              <a:t> </a:t>
            </a:r>
            <a:r>
              <a:rPr lang="it-IT" sz="2400" b="1" dirty="0" err="1"/>
              <a:t>travail</a:t>
            </a:r>
            <a:r>
              <a:rPr lang="it-IT" sz="2400" dirty="0"/>
              <a:t>, </a:t>
            </a:r>
            <a:r>
              <a:rPr lang="it-IT" sz="2400" dirty="0" err="1"/>
              <a:t>après</a:t>
            </a:r>
            <a:r>
              <a:rPr lang="it-IT" sz="2400" dirty="0"/>
              <a:t> le </a:t>
            </a:r>
            <a:r>
              <a:rPr lang="it-IT" sz="2400" dirty="0" err="1"/>
              <a:t>mot</a:t>
            </a:r>
            <a:r>
              <a:rPr lang="it-IT" sz="2400" dirty="0"/>
              <a:t> : « handicap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 de son </a:t>
            </a:r>
            <a:r>
              <a:rPr lang="it-IT" sz="2400" dirty="0" err="1"/>
              <a:t>accent</a:t>
            </a:r>
            <a:r>
              <a:rPr lang="it-IT" sz="2400" dirty="0"/>
              <a:t> ». </a:t>
            </a:r>
            <a:endParaRPr lang="it-IT" sz="2400" dirty="0" smtClean="0"/>
          </a:p>
          <a:p>
            <a:pPr algn="just"/>
            <a:r>
              <a:rPr lang="it-IT" sz="2400" dirty="0" err="1"/>
              <a:t>Article</a:t>
            </a:r>
            <a:r>
              <a:rPr lang="it-IT" sz="2400" dirty="0"/>
              <a:t> 3 (</a:t>
            </a:r>
            <a:r>
              <a:rPr lang="it-IT" sz="2400" dirty="0" err="1"/>
              <a:t>nouveau</a:t>
            </a:r>
            <a:r>
              <a:rPr lang="it-IT" sz="2400" dirty="0"/>
              <a:t>)</a:t>
            </a:r>
            <a:r>
              <a:rPr lang="it-IT" sz="2400" dirty="0" err="1"/>
              <a:t>Au</a:t>
            </a:r>
            <a:r>
              <a:rPr lang="it-IT" sz="2400" dirty="0"/>
              <a:t> </a:t>
            </a:r>
            <a:r>
              <a:rPr lang="it-IT" sz="2400" dirty="0" err="1"/>
              <a:t>deuxième</a:t>
            </a:r>
            <a:r>
              <a:rPr lang="it-IT" sz="2400" dirty="0"/>
              <a:t> </a:t>
            </a:r>
            <a:r>
              <a:rPr lang="it-IT" sz="2400" dirty="0" err="1"/>
              <a:t>alinéa</a:t>
            </a:r>
            <a:r>
              <a:rPr lang="it-IT" sz="2400" dirty="0"/>
              <a:t> de l’</a:t>
            </a:r>
            <a:r>
              <a:rPr lang="it-IT" sz="2400" dirty="0" err="1"/>
              <a:t>article</a:t>
            </a:r>
            <a:r>
              <a:rPr lang="it-IT" sz="2400" dirty="0"/>
              <a:t> 6 de la </a:t>
            </a:r>
            <a:r>
              <a:rPr lang="it-IT" sz="2400" dirty="0" err="1"/>
              <a:t>loi</a:t>
            </a:r>
            <a:r>
              <a:rPr lang="it-IT" sz="2400" dirty="0"/>
              <a:t> n° 83-634 </a:t>
            </a:r>
            <a:r>
              <a:rPr lang="it-IT" sz="2400" dirty="0" err="1"/>
              <a:t>du</a:t>
            </a:r>
            <a:r>
              <a:rPr lang="it-IT" sz="2400" dirty="0"/>
              <a:t> 13 </a:t>
            </a:r>
            <a:r>
              <a:rPr lang="it-IT" sz="2400" dirty="0" err="1"/>
              <a:t>juillet</a:t>
            </a:r>
            <a:r>
              <a:rPr lang="it-IT" sz="2400" dirty="0"/>
              <a:t> 1983 </a:t>
            </a:r>
            <a:r>
              <a:rPr lang="it-IT" sz="2400" b="1" dirty="0" err="1"/>
              <a:t>portant</a:t>
            </a:r>
            <a:r>
              <a:rPr lang="it-IT" sz="2400" b="1" dirty="0"/>
              <a:t> </a:t>
            </a:r>
            <a:r>
              <a:rPr lang="it-IT" sz="2400" b="1" dirty="0" err="1"/>
              <a:t>droits</a:t>
            </a:r>
            <a:r>
              <a:rPr lang="it-IT" sz="2400" b="1" dirty="0"/>
              <a:t> et </a:t>
            </a:r>
            <a:r>
              <a:rPr lang="it-IT" sz="2400" b="1" dirty="0" err="1"/>
              <a:t>obligations</a:t>
            </a:r>
            <a:r>
              <a:rPr lang="it-IT" sz="2400" b="1" dirty="0"/>
              <a:t> </a:t>
            </a:r>
            <a:r>
              <a:rPr lang="it-IT" sz="2400" b="1" dirty="0" err="1"/>
              <a:t>des</a:t>
            </a:r>
            <a:r>
              <a:rPr lang="it-IT" sz="2400" b="1" dirty="0"/>
              <a:t> </a:t>
            </a:r>
            <a:r>
              <a:rPr lang="it-IT" sz="2400" b="1" dirty="0" err="1"/>
              <a:t>fonctionnaires</a:t>
            </a:r>
            <a:r>
              <a:rPr lang="it-IT" sz="2400" dirty="0"/>
              <a:t>, </a:t>
            </a:r>
            <a:r>
              <a:rPr lang="it-IT" sz="2400" dirty="0" err="1"/>
              <a:t>après</a:t>
            </a:r>
            <a:r>
              <a:rPr lang="it-IT" sz="2400" dirty="0"/>
              <a:t> le </a:t>
            </a:r>
            <a:r>
              <a:rPr lang="it-IT" sz="2400" dirty="0" err="1"/>
              <a:t>mot</a:t>
            </a:r>
            <a:r>
              <a:rPr lang="it-IT" sz="2400" dirty="0"/>
              <a:t> « origine,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leur</a:t>
            </a:r>
            <a:r>
              <a:rPr lang="it-IT" sz="2400" dirty="0"/>
              <a:t> </a:t>
            </a:r>
            <a:r>
              <a:rPr lang="it-IT" sz="2400" dirty="0" err="1"/>
              <a:t>accent</a:t>
            </a:r>
            <a:r>
              <a:rPr lang="it-IT" sz="2400" dirty="0"/>
              <a:t>, »</a:t>
            </a:r>
            <a:r>
              <a:rPr lang="it-IT" sz="2400" dirty="0" smtClean="0"/>
              <a:t>.</a:t>
            </a:r>
          </a:p>
          <a:p>
            <a:pPr algn="just"/>
            <a:r>
              <a:rPr lang="it-IT" sz="2400" dirty="0" err="1"/>
              <a:t>Au</a:t>
            </a:r>
            <a:r>
              <a:rPr lang="it-IT" sz="2400" dirty="0"/>
              <a:t> premier </a:t>
            </a:r>
            <a:r>
              <a:rPr lang="it-IT" sz="2400" dirty="0" err="1"/>
              <a:t>alinéa</a:t>
            </a:r>
            <a:r>
              <a:rPr lang="it-IT" sz="2400" dirty="0"/>
              <a:t> de l’</a:t>
            </a:r>
            <a:r>
              <a:rPr lang="it-IT" sz="2400" dirty="0" err="1"/>
              <a:t>article</a:t>
            </a:r>
            <a:r>
              <a:rPr lang="it-IT" sz="2400" dirty="0"/>
              <a:t> 1er de la </a:t>
            </a:r>
            <a:r>
              <a:rPr lang="it-IT" sz="2400" dirty="0" err="1"/>
              <a:t>loi</a:t>
            </a:r>
            <a:r>
              <a:rPr lang="it-IT" sz="2400" dirty="0"/>
              <a:t>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smtClean="0"/>
              <a:t>communautaire</a:t>
            </a:r>
            <a:r>
              <a:rPr lang="it-IT" sz="2400" dirty="0" smtClean="0"/>
              <a:t> </a:t>
            </a:r>
            <a:r>
              <a:rPr lang="it-IT" sz="2400" dirty="0" err="1" smtClean="0"/>
              <a:t>dans</a:t>
            </a:r>
            <a:r>
              <a:rPr lang="it-IT" sz="2400" dirty="0" smtClean="0"/>
              <a:t> </a:t>
            </a:r>
            <a:r>
              <a:rPr lang="it-IT" sz="2400" dirty="0"/>
              <a:t>le </a:t>
            </a:r>
            <a:r>
              <a:rPr lang="it-IT" sz="2400" dirty="0" err="1"/>
              <a:t>domaine</a:t>
            </a:r>
            <a:r>
              <a:rPr lang="it-IT" sz="2400" dirty="0"/>
              <a:t> de la</a:t>
            </a:r>
            <a:r>
              <a:rPr lang="it-IT" sz="2400" b="1" dirty="0"/>
              <a:t> </a:t>
            </a:r>
            <a:r>
              <a:rPr lang="it-IT" sz="2400" b="1" dirty="0" err="1"/>
              <a:t>lutte</a:t>
            </a:r>
            <a:r>
              <a:rPr lang="it-IT" sz="2400" b="1" dirty="0"/>
              <a:t> </a:t>
            </a:r>
            <a:r>
              <a:rPr lang="it-IT" sz="2400" b="1" dirty="0" err="1"/>
              <a:t>contre</a:t>
            </a:r>
            <a:r>
              <a:rPr lang="it-IT" sz="2400" b="1" dirty="0"/>
              <a:t> </a:t>
            </a:r>
            <a:r>
              <a:rPr lang="it-IT" sz="2400" b="1" dirty="0" err="1"/>
              <a:t>les</a:t>
            </a:r>
            <a:r>
              <a:rPr lang="it-IT" sz="2400" b="1" dirty="0"/>
              <a:t> </a:t>
            </a:r>
            <a:r>
              <a:rPr lang="it-IT" sz="2400" b="1" dirty="0" err="1"/>
              <a:t>discriminations</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son </a:t>
            </a:r>
            <a:r>
              <a:rPr lang="it-IT" sz="2400" dirty="0" err="1"/>
              <a:t>accent</a:t>
            </a:r>
            <a:r>
              <a:rPr lang="it-IT" sz="2400" dirty="0"/>
              <a:t>, ». </a:t>
            </a:r>
            <a:endParaRPr lang="fr-CA" sz="2400" dirty="0"/>
          </a:p>
          <a:p>
            <a:pPr algn="just"/>
            <a:endParaRPr lang="it-IT" sz="2400" b="1" dirty="0"/>
          </a:p>
          <a:p>
            <a:pPr algn="just"/>
            <a:endParaRPr lang="it-IT" sz="2400" dirty="0" smtClean="0"/>
          </a:p>
        </p:txBody>
      </p:sp>
    </p:spTree>
    <p:extLst>
      <p:ext uri="{BB962C8B-B14F-4D97-AF65-F5344CB8AC3E}">
        <p14:creationId xmlns:p14="http://schemas.microsoft.com/office/powerpoint/2010/main" val="2010844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Article</a:t>
            </a:r>
            <a:r>
              <a:rPr lang="it-IT" sz="2800" dirty="0"/>
              <a:t> 1° L’</a:t>
            </a:r>
            <a:r>
              <a:rPr lang="it-IT" sz="2800" dirty="0" err="1"/>
              <a:t>article</a:t>
            </a:r>
            <a:r>
              <a:rPr lang="it-IT" sz="2800" dirty="0"/>
              <a:t> 225-1 </a:t>
            </a:r>
            <a:r>
              <a:rPr lang="it-IT" sz="2800" dirty="0" err="1"/>
              <a:t>du</a:t>
            </a:r>
            <a:r>
              <a:rPr lang="it-IT" sz="2800" dirty="0"/>
              <a:t> code </a:t>
            </a:r>
            <a:r>
              <a:rPr lang="it-IT" sz="2800" dirty="0" err="1"/>
              <a:t>pénal</a:t>
            </a:r>
            <a:r>
              <a:rPr lang="it-IT" sz="2800" dirty="0"/>
              <a:t> </a:t>
            </a: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err="1"/>
              <a:t>Constitue</a:t>
            </a:r>
            <a:r>
              <a:rPr lang="it-IT" sz="2400" dirty="0"/>
              <a:t> une </a:t>
            </a:r>
            <a:r>
              <a:rPr lang="it-IT" sz="2400" dirty="0" err="1"/>
              <a:t>discrimination</a:t>
            </a:r>
            <a:r>
              <a:rPr lang="it-IT" sz="2400" dirty="0"/>
              <a:t> </a:t>
            </a:r>
            <a:r>
              <a:rPr lang="it-IT" sz="2400" dirty="0" err="1"/>
              <a:t>toute</a:t>
            </a:r>
            <a:r>
              <a:rPr lang="it-IT" sz="2400" dirty="0"/>
              <a:t> </a:t>
            </a:r>
            <a:r>
              <a:rPr lang="it-IT" sz="2400" dirty="0" err="1"/>
              <a:t>distinction</a:t>
            </a:r>
            <a:r>
              <a:rPr lang="it-IT" sz="2400" dirty="0"/>
              <a:t> </a:t>
            </a:r>
            <a:r>
              <a:rPr lang="it-IT" sz="2400" dirty="0" err="1"/>
              <a:t>opérée</a:t>
            </a:r>
            <a:r>
              <a:rPr lang="it-IT" sz="2400" dirty="0"/>
              <a:t> </a:t>
            </a:r>
            <a:r>
              <a:rPr lang="it-IT" sz="2400" dirty="0" err="1"/>
              <a:t>entre</a:t>
            </a:r>
            <a:r>
              <a:rPr lang="it-IT" sz="2400" dirty="0"/>
              <a:t> </a:t>
            </a:r>
            <a:r>
              <a:rPr lang="it-IT" sz="2400" dirty="0" err="1"/>
              <a:t>les</a:t>
            </a:r>
            <a:r>
              <a:rPr lang="it-IT" sz="2400" dirty="0"/>
              <a:t> </a:t>
            </a:r>
            <a:r>
              <a:rPr lang="it-IT" sz="2400" dirty="0" err="1"/>
              <a:t>personnes</a:t>
            </a:r>
            <a:r>
              <a:rPr lang="it-IT" sz="2400" dirty="0"/>
              <a:t> </a:t>
            </a:r>
            <a:r>
              <a:rPr lang="it-IT" sz="2400" dirty="0" err="1"/>
              <a:t>physiques</a:t>
            </a:r>
            <a:r>
              <a:rPr lang="it-IT" sz="2400" dirty="0"/>
              <a:t> </a:t>
            </a:r>
            <a:r>
              <a:rPr lang="it-IT" sz="2400" dirty="0" err="1"/>
              <a:t>sur</a:t>
            </a:r>
            <a:r>
              <a:rPr lang="it-IT" sz="2400" dirty="0"/>
              <a:t> le </a:t>
            </a:r>
            <a:r>
              <a:rPr lang="it-IT" sz="2400" dirty="0" err="1"/>
              <a:t>fondement</a:t>
            </a:r>
            <a:r>
              <a:rPr lang="it-IT" sz="2400" dirty="0"/>
              <a:t> de </a:t>
            </a:r>
            <a:r>
              <a:rPr lang="it-IT" sz="2400" dirty="0" err="1"/>
              <a:t>leur</a:t>
            </a:r>
            <a:r>
              <a:rPr lang="it-IT" sz="2400" dirty="0"/>
              <a:t> origine, de </a:t>
            </a:r>
            <a:r>
              <a:rPr lang="it-IT" sz="2400" dirty="0" err="1"/>
              <a:t>leur</a:t>
            </a:r>
            <a:r>
              <a:rPr lang="it-IT" sz="2400" dirty="0"/>
              <a:t> </a:t>
            </a:r>
            <a:r>
              <a:rPr lang="it-IT" sz="2400" dirty="0" err="1"/>
              <a:t>sexe</a:t>
            </a:r>
            <a:r>
              <a:rPr lang="it-IT" sz="2400" dirty="0"/>
              <a:t>, de </a:t>
            </a:r>
            <a:r>
              <a:rPr lang="it-IT" sz="2400" dirty="0" err="1"/>
              <a:t>leur</a:t>
            </a:r>
            <a:r>
              <a:rPr lang="it-IT" sz="2400" dirty="0"/>
              <a:t> situation de </a:t>
            </a:r>
            <a:r>
              <a:rPr lang="it-IT" sz="2400" dirty="0" err="1"/>
              <a:t>famille</a:t>
            </a:r>
            <a:r>
              <a:rPr lang="it-IT" sz="2400" dirty="0"/>
              <a:t>, de </a:t>
            </a:r>
            <a:r>
              <a:rPr lang="it-IT" sz="2400" dirty="0" err="1"/>
              <a:t>leur</a:t>
            </a:r>
            <a:r>
              <a:rPr lang="it-IT" sz="2400" dirty="0"/>
              <a:t> </a:t>
            </a:r>
            <a:r>
              <a:rPr lang="it-IT" sz="2400" dirty="0" err="1"/>
              <a:t>grossesse</a:t>
            </a:r>
            <a:r>
              <a:rPr lang="it-IT" sz="2400" dirty="0"/>
              <a:t>, de </a:t>
            </a:r>
            <a:r>
              <a:rPr lang="it-IT" sz="2400" dirty="0" err="1"/>
              <a:t>leur</a:t>
            </a:r>
            <a:r>
              <a:rPr lang="it-IT" sz="2400" dirty="0"/>
              <a:t> </a:t>
            </a:r>
            <a:r>
              <a:rPr lang="it-IT" sz="2400" dirty="0" err="1"/>
              <a:t>apparence</a:t>
            </a:r>
            <a:r>
              <a:rPr lang="it-IT" sz="2400" dirty="0"/>
              <a:t> </a:t>
            </a:r>
            <a:r>
              <a:rPr lang="it-IT" sz="2400" dirty="0" err="1"/>
              <a:t>physique</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a:t>
            </a:r>
            <a:r>
              <a:rPr lang="it-IT" sz="2400" dirty="0" err="1"/>
              <a:t>leur</a:t>
            </a:r>
            <a:r>
              <a:rPr lang="it-IT" sz="2400" dirty="0"/>
              <a:t>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a:t>
            </a:r>
            <a:r>
              <a:rPr lang="it-IT" sz="2400" dirty="0" err="1"/>
              <a:t>leur</a:t>
            </a:r>
            <a:r>
              <a:rPr lang="it-IT" sz="2400" dirty="0"/>
              <a:t> </a:t>
            </a:r>
            <a:r>
              <a:rPr lang="it-IT" sz="2400" dirty="0" err="1"/>
              <a:t>patronyme</a:t>
            </a:r>
            <a:r>
              <a:rPr lang="it-IT" sz="2400" dirty="0"/>
              <a:t>, de </a:t>
            </a:r>
            <a:r>
              <a:rPr lang="it-IT" sz="2400" dirty="0" err="1"/>
              <a:t>leur</a:t>
            </a:r>
            <a:r>
              <a:rPr lang="it-IT" sz="2400" dirty="0"/>
              <a:t> </a:t>
            </a:r>
            <a:r>
              <a:rPr lang="it-IT" sz="2400" dirty="0" err="1"/>
              <a:t>lieu</a:t>
            </a:r>
            <a:r>
              <a:rPr lang="it-IT" sz="2400" dirty="0"/>
              <a:t> de </a:t>
            </a:r>
            <a:r>
              <a:rPr lang="it-IT" sz="2400" dirty="0" err="1"/>
              <a:t>résidence</a:t>
            </a:r>
            <a:r>
              <a:rPr lang="it-IT" sz="2400" dirty="0"/>
              <a:t>, de </a:t>
            </a:r>
            <a:r>
              <a:rPr lang="it-IT" sz="2400" dirty="0" err="1"/>
              <a:t>leur</a:t>
            </a:r>
            <a:r>
              <a:rPr lang="it-IT" sz="2400" dirty="0"/>
              <a:t> </a:t>
            </a:r>
            <a:r>
              <a:rPr lang="it-IT" sz="2400" dirty="0" err="1"/>
              <a:t>état</a:t>
            </a:r>
            <a:r>
              <a:rPr lang="it-IT" sz="2400" dirty="0"/>
              <a:t> de </a:t>
            </a:r>
            <a:r>
              <a:rPr lang="it-IT" sz="2400" dirty="0" err="1"/>
              <a:t>santé</a:t>
            </a:r>
            <a:r>
              <a:rPr lang="it-IT" sz="2400" dirty="0"/>
              <a:t>, de </a:t>
            </a:r>
            <a:r>
              <a:rPr lang="it-IT" sz="2400" dirty="0" err="1"/>
              <a:t>leur</a:t>
            </a:r>
            <a:r>
              <a:rPr lang="it-IT" sz="2400" dirty="0"/>
              <a:t> </a:t>
            </a:r>
            <a:r>
              <a:rPr lang="it-IT" sz="2400" dirty="0" err="1"/>
              <a:t>perte</a:t>
            </a:r>
            <a:r>
              <a:rPr lang="it-IT" sz="2400" dirty="0"/>
              <a:t> d'autonomie, de </a:t>
            </a:r>
            <a:r>
              <a:rPr lang="it-IT" sz="2400" dirty="0" err="1"/>
              <a:t>leur</a:t>
            </a:r>
            <a:r>
              <a:rPr lang="it-IT" sz="2400" dirty="0"/>
              <a:t> handicap, de </a:t>
            </a:r>
            <a:r>
              <a:rPr lang="it-IT" sz="2400" dirty="0" err="1"/>
              <a:t>leurs</a:t>
            </a:r>
            <a:r>
              <a:rPr lang="it-IT" sz="2400" dirty="0"/>
              <a:t> </a:t>
            </a:r>
            <a:r>
              <a:rPr lang="it-IT" sz="2400" dirty="0" err="1"/>
              <a:t>caractéristiques</a:t>
            </a:r>
            <a:r>
              <a:rPr lang="it-IT" sz="2400" dirty="0"/>
              <a:t> </a:t>
            </a:r>
            <a:r>
              <a:rPr lang="it-IT" sz="2400" dirty="0" err="1"/>
              <a:t>génétiques</a:t>
            </a:r>
            <a:r>
              <a:rPr lang="it-IT" sz="2400" dirty="0"/>
              <a:t>, de </a:t>
            </a:r>
            <a:r>
              <a:rPr lang="it-IT" sz="2400" dirty="0" err="1"/>
              <a:t>leurs</a:t>
            </a:r>
            <a:r>
              <a:rPr lang="it-IT" sz="2400" dirty="0"/>
              <a:t> </a:t>
            </a:r>
            <a:r>
              <a:rPr lang="it-IT" sz="2400" dirty="0" err="1"/>
              <a:t>mœurs</a:t>
            </a:r>
            <a:r>
              <a:rPr lang="it-IT" sz="2400" dirty="0"/>
              <a:t>, de </a:t>
            </a:r>
            <a:r>
              <a:rPr lang="it-IT" sz="2400" dirty="0" err="1"/>
              <a:t>leur</a:t>
            </a:r>
            <a:r>
              <a:rPr lang="it-IT" sz="2400" dirty="0"/>
              <a:t> </a:t>
            </a:r>
            <a:r>
              <a:rPr lang="it-IT" sz="2400" dirty="0" err="1"/>
              <a:t>orientation</a:t>
            </a:r>
            <a:r>
              <a:rPr lang="it-IT" sz="2400" dirty="0"/>
              <a:t> </a:t>
            </a:r>
            <a:r>
              <a:rPr lang="it-IT" sz="2400" dirty="0" err="1"/>
              <a:t>sexuelle</a:t>
            </a:r>
            <a:r>
              <a:rPr lang="it-IT" sz="2400" dirty="0"/>
              <a:t>, de </a:t>
            </a:r>
            <a:r>
              <a:rPr lang="it-IT" sz="2400" dirty="0" err="1"/>
              <a:t>leur</a:t>
            </a:r>
            <a:r>
              <a:rPr lang="it-IT" sz="2400" dirty="0"/>
              <a:t> </a:t>
            </a:r>
            <a:r>
              <a:rPr lang="it-IT" sz="2400" dirty="0" err="1"/>
              <a:t>identité</a:t>
            </a:r>
            <a:r>
              <a:rPr lang="it-IT" sz="2400" dirty="0"/>
              <a:t> de </a:t>
            </a:r>
            <a:r>
              <a:rPr lang="it-IT" sz="2400" dirty="0" err="1"/>
              <a:t>genre</a:t>
            </a:r>
            <a:r>
              <a:rPr lang="it-IT" sz="2400" dirty="0"/>
              <a:t>, de </a:t>
            </a:r>
            <a:r>
              <a:rPr lang="it-IT" sz="2400" dirty="0" err="1"/>
              <a:t>leur</a:t>
            </a:r>
            <a:r>
              <a:rPr lang="it-IT" sz="2400" dirty="0"/>
              <a:t> </a:t>
            </a:r>
            <a:r>
              <a:rPr lang="it-IT" sz="2400" dirty="0" err="1"/>
              <a:t>âge</a:t>
            </a:r>
            <a:r>
              <a:rPr lang="it-IT" sz="2400" dirty="0"/>
              <a:t>, de </a:t>
            </a:r>
            <a:r>
              <a:rPr lang="it-IT" sz="2400" dirty="0" err="1"/>
              <a:t>leurs</a:t>
            </a:r>
            <a:r>
              <a:rPr lang="it-IT" sz="2400" dirty="0"/>
              <a:t> </a:t>
            </a:r>
            <a:r>
              <a:rPr lang="it-IT" sz="2400" dirty="0" err="1"/>
              <a:t>opinions</a:t>
            </a:r>
            <a:r>
              <a:rPr lang="it-IT" sz="2400" dirty="0"/>
              <a:t> </a:t>
            </a:r>
            <a:r>
              <a:rPr lang="it-IT" sz="2400" dirty="0" err="1"/>
              <a:t>politiques</a:t>
            </a:r>
            <a:r>
              <a:rPr lang="it-IT" sz="2400" dirty="0"/>
              <a:t>, de </a:t>
            </a:r>
            <a:r>
              <a:rPr lang="it-IT" sz="2400" dirty="0" err="1"/>
              <a:t>leurs</a:t>
            </a:r>
            <a:r>
              <a:rPr lang="it-IT" sz="2400" dirty="0"/>
              <a:t> </a:t>
            </a:r>
            <a:r>
              <a:rPr lang="it-IT" sz="2400" dirty="0" err="1">
                <a:solidFill>
                  <a:srgbClr val="FF0000"/>
                </a:solidFill>
              </a:rPr>
              <a:t>activités</a:t>
            </a:r>
            <a:r>
              <a:rPr lang="it-IT" sz="2400" dirty="0">
                <a:solidFill>
                  <a:srgbClr val="FF0000"/>
                </a:solidFill>
              </a:rPr>
              <a:t> </a:t>
            </a:r>
            <a:r>
              <a:rPr lang="it-IT" sz="2400" dirty="0" err="1">
                <a:solidFill>
                  <a:srgbClr val="FF0000"/>
                </a:solidFill>
              </a:rPr>
              <a:t>syndicales</a:t>
            </a:r>
            <a:r>
              <a:rPr lang="it-IT" sz="2400" dirty="0"/>
              <a:t>,</a:t>
            </a:r>
            <a:r>
              <a:rPr lang="it-IT" sz="2400" dirty="0">
                <a:solidFill>
                  <a:srgbClr val="0000FF"/>
                </a:solidFill>
              </a:rPr>
              <a:t> </a:t>
            </a:r>
            <a:r>
              <a:rPr lang="it-IT" sz="2400" dirty="0" smtClean="0">
                <a:solidFill>
                  <a:srgbClr val="0000FF"/>
                </a:solidFill>
              </a:rPr>
              <a:t>“de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a:t>de </a:t>
            </a:r>
            <a:r>
              <a:rPr lang="it-IT" sz="2400" dirty="0" err="1"/>
              <a:t>leur</a:t>
            </a:r>
            <a:r>
              <a:rPr lang="it-IT" sz="2400" dirty="0"/>
              <a:t>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 de </a:t>
            </a:r>
            <a:r>
              <a:rPr lang="it-IT" sz="2400" dirty="0" err="1"/>
              <a:t>leur</a:t>
            </a:r>
            <a:r>
              <a:rPr lang="it-IT" sz="2400" dirty="0"/>
              <a:t> </a:t>
            </a:r>
            <a:r>
              <a:rPr lang="it-IT" sz="2400" dirty="0" err="1"/>
              <a:t>appartenance</a:t>
            </a:r>
            <a:r>
              <a:rPr lang="it-IT" sz="2400" dirty="0"/>
              <a:t> </a:t>
            </a:r>
            <a:r>
              <a:rPr lang="it-IT" sz="2400" dirty="0" err="1"/>
              <a:t>ou</a:t>
            </a:r>
            <a:r>
              <a:rPr lang="it-IT" sz="2400" dirty="0"/>
              <a:t> de </a:t>
            </a:r>
            <a:r>
              <a:rPr lang="it-IT" sz="2400" dirty="0" err="1"/>
              <a:t>leur</a:t>
            </a:r>
            <a:r>
              <a:rPr lang="it-IT" sz="2400" dirty="0"/>
              <a:t>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une </a:t>
            </a:r>
            <a:r>
              <a:rPr lang="it-IT" sz="2400" dirty="0" err="1"/>
              <a:t>prétendue</a:t>
            </a:r>
            <a:r>
              <a:rPr lang="it-IT" sz="2400" dirty="0"/>
              <a:t> race </a:t>
            </a:r>
            <a:r>
              <a:rPr lang="it-IT" sz="2400" dirty="0" err="1"/>
              <a:t>ou</a:t>
            </a:r>
            <a:r>
              <a:rPr lang="it-IT" sz="2400" dirty="0"/>
              <a:t> une </a:t>
            </a:r>
            <a:r>
              <a:rPr lang="it-IT" sz="2400" dirty="0" err="1"/>
              <a:t>religion</a:t>
            </a:r>
            <a:r>
              <a:rPr lang="it-IT" sz="2400" dirty="0"/>
              <a:t> </a:t>
            </a:r>
            <a:r>
              <a:rPr lang="it-IT" sz="2400" dirty="0" err="1"/>
              <a:t>déterminée</a:t>
            </a:r>
            <a:r>
              <a:rPr lang="it-IT" sz="2400" dirty="0"/>
              <a:t>. </a:t>
            </a:r>
            <a:endParaRPr lang="fr-CA" sz="2400" dirty="0"/>
          </a:p>
        </p:txBody>
      </p:sp>
    </p:spTree>
    <p:extLst>
      <p:ext uri="{BB962C8B-B14F-4D97-AF65-F5344CB8AC3E}">
        <p14:creationId xmlns:p14="http://schemas.microsoft.com/office/powerpoint/2010/main" val="2909552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A</a:t>
            </a:r>
            <a:r>
              <a:rPr lang="it-IT" sz="2400" dirty="0" err="1" smtClean="0"/>
              <a:t>rticle</a:t>
            </a:r>
            <a:r>
              <a:rPr lang="it-IT" sz="2400" dirty="0" smtClean="0"/>
              <a:t> </a:t>
            </a:r>
            <a:r>
              <a:rPr lang="it-IT" sz="2400" dirty="0"/>
              <a:t>L. 1132-1 </a:t>
            </a:r>
            <a:r>
              <a:rPr lang="it-IT" sz="2400" dirty="0" err="1"/>
              <a:t>du</a:t>
            </a:r>
            <a:r>
              <a:rPr lang="it-IT" sz="2400" dirty="0"/>
              <a:t> </a:t>
            </a:r>
            <a:r>
              <a:rPr lang="it-IT" sz="2400" b="1" dirty="0"/>
              <a:t>code </a:t>
            </a:r>
            <a:r>
              <a:rPr lang="it-IT" sz="2400" b="1" dirty="0" err="1"/>
              <a:t>du</a:t>
            </a:r>
            <a:r>
              <a:rPr lang="it-IT" sz="2400" b="1" dirty="0"/>
              <a:t> </a:t>
            </a:r>
            <a:r>
              <a:rPr lang="it-IT" sz="2400" b="1" dirty="0" err="1" smtClean="0"/>
              <a:t>travail</a:t>
            </a:r>
            <a:r>
              <a:rPr lang="it-IT" sz="2400" dirty="0" smtClean="0"/>
              <a:t> </a:t>
            </a:r>
            <a:endParaRPr lang="fr-CA" sz="2400" dirty="0"/>
          </a:p>
        </p:txBody>
      </p:sp>
      <p:sp>
        <p:nvSpPr>
          <p:cNvPr id="3" name="Segnaposto contenuto 2"/>
          <p:cNvSpPr>
            <a:spLocks noGrp="1"/>
          </p:cNvSpPr>
          <p:nvPr>
            <p:ph idx="1"/>
          </p:nvPr>
        </p:nvSpPr>
        <p:spPr/>
        <p:txBody>
          <a:bodyPr>
            <a:normAutofit fontScale="70000" lnSpcReduction="20000"/>
          </a:bodyPr>
          <a:lstStyle/>
          <a:p>
            <a:r>
              <a:rPr lang="it-IT" sz="2400" b="1" dirty="0"/>
              <a:t>Principe de non-</a:t>
            </a:r>
            <a:r>
              <a:rPr lang="it-IT" sz="2400" b="1" dirty="0" err="1"/>
              <a:t>discrimination</a:t>
            </a:r>
            <a:endParaRPr lang="it-IT" sz="2400" b="1" dirty="0"/>
          </a:p>
          <a:p>
            <a:pPr algn="just"/>
            <a:r>
              <a:rPr lang="it-IT" sz="2400" dirty="0" err="1"/>
              <a:t>Aucune</a:t>
            </a:r>
            <a:r>
              <a:rPr lang="it-IT" sz="2400" dirty="0"/>
              <a:t> </a:t>
            </a:r>
            <a:r>
              <a:rPr lang="it-IT" sz="2400" dirty="0" err="1"/>
              <a:t>personne</a:t>
            </a:r>
            <a:r>
              <a:rPr lang="it-IT" sz="2400" dirty="0"/>
              <a:t> ne </a:t>
            </a:r>
            <a:r>
              <a:rPr lang="it-IT" sz="2400" dirty="0" err="1"/>
              <a:t>peut</a:t>
            </a:r>
            <a:r>
              <a:rPr lang="it-IT" sz="2400" dirty="0"/>
              <a:t> </a:t>
            </a:r>
            <a:r>
              <a:rPr lang="it-IT" sz="2400" dirty="0" err="1"/>
              <a:t>être</a:t>
            </a:r>
            <a:r>
              <a:rPr lang="it-IT" sz="2400" dirty="0"/>
              <a:t> </a:t>
            </a:r>
            <a:r>
              <a:rPr lang="it-IT" sz="2400" dirty="0" err="1"/>
              <a:t>écartée</a:t>
            </a:r>
            <a:r>
              <a:rPr lang="it-IT" sz="2400" dirty="0"/>
              <a:t> d'une </a:t>
            </a:r>
            <a:r>
              <a:rPr lang="it-IT" sz="2400" dirty="0" err="1"/>
              <a:t>procédure</a:t>
            </a:r>
            <a:r>
              <a:rPr lang="it-IT" sz="2400" dirty="0"/>
              <a:t> de </a:t>
            </a:r>
            <a:r>
              <a:rPr lang="it-IT" sz="2400" dirty="0" err="1"/>
              <a:t>recrutement</a:t>
            </a:r>
            <a:r>
              <a:rPr lang="it-IT" sz="2400" dirty="0"/>
              <a:t> </a:t>
            </a:r>
            <a:r>
              <a:rPr lang="it-IT" sz="2400" dirty="0" err="1"/>
              <a:t>ou</a:t>
            </a:r>
            <a:r>
              <a:rPr lang="it-IT" sz="2400" dirty="0"/>
              <a:t> de nomination </a:t>
            </a:r>
            <a:r>
              <a:rPr lang="it-IT" sz="2400" dirty="0" err="1"/>
              <a:t>ou</a:t>
            </a:r>
            <a:r>
              <a:rPr lang="it-IT" sz="2400" dirty="0"/>
              <a:t> de l'</a:t>
            </a:r>
            <a:r>
              <a:rPr lang="it-IT" sz="2400" dirty="0" err="1"/>
              <a:t>accès</a:t>
            </a:r>
            <a:r>
              <a:rPr lang="it-IT" sz="2400" dirty="0"/>
              <a:t> à un stage </a:t>
            </a:r>
            <a:r>
              <a:rPr lang="it-IT" sz="2400" dirty="0" err="1"/>
              <a:t>ou</a:t>
            </a:r>
            <a:r>
              <a:rPr lang="it-IT" sz="2400" dirty="0"/>
              <a:t> à une </a:t>
            </a:r>
            <a:r>
              <a:rPr lang="it-IT" sz="2400" dirty="0" err="1"/>
              <a:t>période</a:t>
            </a:r>
            <a:r>
              <a:rPr lang="it-IT" sz="2400" dirty="0"/>
              <a:t> de </a:t>
            </a:r>
            <a:r>
              <a:rPr lang="it-IT" sz="2400" dirty="0" err="1"/>
              <a:t>formation</a:t>
            </a:r>
            <a:r>
              <a:rPr lang="it-IT" sz="2400" dirty="0"/>
              <a:t> en </a:t>
            </a:r>
            <a:r>
              <a:rPr lang="it-IT" sz="2400" dirty="0" err="1"/>
              <a:t>entreprise</a:t>
            </a:r>
            <a:r>
              <a:rPr lang="it-IT" sz="2400" dirty="0"/>
              <a:t>, </a:t>
            </a:r>
            <a:r>
              <a:rPr lang="it-IT" sz="2400" dirty="0" err="1"/>
              <a:t>aucun</a:t>
            </a:r>
            <a:r>
              <a:rPr lang="it-IT" sz="2400" dirty="0"/>
              <a:t> </a:t>
            </a:r>
            <a:r>
              <a:rPr lang="it-IT" sz="2400" dirty="0" err="1"/>
              <a:t>salarié</a:t>
            </a:r>
            <a:r>
              <a:rPr lang="it-IT" sz="2400" dirty="0"/>
              <a:t> ne </a:t>
            </a:r>
            <a:r>
              <a:rPr lang="it-IT" sz="2400" dirty="0" err="1"/>
              <a:t>peut</a:t>
            </a:r>
            <a:r>
              <a:rPr lang="it-IT" sz="2400" dirty="0"/>
              <a:t> </a:t>
            </a:r>
            <a:r>
              <a:rPr lang="it-IT" sz="2400" dirty="0" err="1"/>
              <a:t>être</a:t>
            </a:r>
            <a:r>
              <a:rPr lang="it-IT" sz="2400" dirty="0"/>
              <a:t> </a:t>
            </a:r>
            <a:r>
              <a:rPr lang="it-IT" sz="2400" dirty="0" err="1"/>
              <a:t>sanctionné</a:t>
            </a:r>
            <a:r>
              <a:rPr lang="it-IT" sz="2400" dirty="0"/>
              <a:t>, </a:t>
            </a:r>
            <a:r>
              <a:rPr lang="it-IT" sz="2400" dirty="0" err="1"/>
              <a:t>licencié</a:t>
            </a:r>
            <a:r>
              <a:rPr lang="it-IT" sz="2400" dirty="0"/>
              <a:t> </a:t>
            </a:r>
            <a:r>
              <a:rPr lang="it-IT" sz="2400" dirty="0" err="1"/>
              <a:t>ou</a:t>
            </a:r>
            <a:r>
              <a:rPr lang="it-IT" sz="2400" dirty="0"/>
              <a:t> </a:t>
            </a:r>
            <a:r>
              <a:rPr lang="it-IT" sz="2400" dirty="0" err="1"/>
              <a:t>faire</a:t>
            </a:r>
            <a:r>
              <a:rPr lang="it-IT" sz="2400" dirty="0"/>
              <a:t> l'</a:t>
            </a:r>
            <a:r>
              <a:rPr lang="it-IT" sz="2400" dirty="0" err="1"/>
              <a:t>objet</a:t>
            </a:r>
            <a:r>
              <a:rPr lang="it-IT" sz="2400" dirty="0"/>
              <a:t> d'une </a:t>
            </a:r>
            <a:r>
              <a:rPr lang="it-IT" sz="2400" dirty="0" err="1"/>
              <a:t>mesure</a:t>
            </a:r>
            <a:r>
              <a:rPr lang="it-IT" sz="2400" dirty="0"/>
              <a:t> </a:t>
            </a:r>
            <a:r>
              <a:rPr lang="it-IT" sz="2400" dirty="0" err="1"/>
              <a:t>discriminatoire</a:t>
            </a:r>
            <a:r>
              <a:rPr lang="it-IT" sz="2400" dirty="0"/>
              <a:t>, </a:t>
            </a:r>
            <a:r>
              <a:rPr lang="it-IT" sz="2400" dirty="0" err="1"/>
              <a:t>directe</a:t>
            </a:r>
            <a:r>
              <a:rPr lang="it-IT" sz="2400" dirty="0"/>
              <a:t> </a:t>
            </a:r>
            <a:r>
              <a:rPr lang="it-IT" sz="2400" dirty="0" err="1"/>
              <a:t>ou</a:t>
            </a:r>
            <a:r>
              <a:rPr lang="it-IT" sz="2400" dirty="0"/>
              <a:t> </a:t>
            </a:r>
            <a:r>
              <a:rPr lang="it-IT" sz="2400" dirty="0" err="1"/>
              <a:t>indirecte</a:t>
            </a:r>
            <a:r>
              <a:rPr lang="it-IT" sz="2400" dirty="0"/>
              <a:t>, </a:t>
            </a:r>
            <a:r>
              <a:rPr lang="it-IT" sz="2400" dirty="0" err="1"/>
              <a:t>telle</a:t>
            </a:r>
            <a:r>
              <a:rPr lang="it-IT" sz="2400" dirty="0"/>
              <a:t> </a:t>
            </a:r>
            <a:r>
              <a:rPr lang="it-IT" sz="2400" dirty="0" err="1"/>
              <a:t>que</a:t>
            </a:r>
            <a:r>
              <a:rPr lang="it-IT" sz="2400" dirty="0"/>
              <a:t> </a:t>
            </a:r>
            <a:r>
              <a:rPr lang="it-IT" sz="2400" dirty="0" err="1"/>
              <a:t>définie</a:t>
            </a:r>
            <a:r>
              <a:rPr lang="it-IT" sz="2400" dirty="0"/>
              <a:t> à l'</a:t>
            </a:r>
            <a:r>
              <a:rPr lang="it-IT" sz="2400" dirty="0" err="1"/>
              <a:t>article</a:t>
            </a:r>
            <a:r>
              <a:rPr lang="it-IT" sz="2400" dirty="0"/>
              <a:t> 1er de la </a:t>
            </a:r>
            <a:r>
              <a:rPr lang="it-IT" sz="2400" dirty="0" err="1"/>
              <a:t>loi</a:t>
            </a:r>
            <a:r>
              <a:rPr lang="it-IT" sz="2400" dirty="0"/>
              <a:t>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t>
            </a:r>
            <a:r>
              <a:rPr lang="it-IT" sz="2400" dirty="0" err="1"/>
              <a:t>notamment</a:t>
            </a:r>
            <a:r>
              <a:rPr lang="it-IT" sz="2400" dirty="0"/>
              <a:t> en </a:t>
            </a:r>
            <a:r>
              <a:rPr lang="it-IT" sz="2400" dirty="0" err="1"/>
              <a:t>matière</a:t>
            </a:r>
            <a:r>
              <a:rPr lang="it-IT" sz="2400" dirty="0"/>
              <a:t> de </a:t>
            </a:r>
            <a:r>
              <a:rPr lang="it-IT" sz="2400" dirty="0" err="1"/>
              <a:t>rémunération</a:t>
            </a:r>
            <a:r>
              <a:rPr lang="it-IT" sz="2400" dirty="0"/>
              <a:t>, </a:t>
            </a:r>
            <a:r>
              <a:rPr lang="it-IT" sz="2400" dirty="0" err="1"/>
              <a:t>au</a:t>
            </a:r>
            <a:r>
              <a:rPr lang="it-IT" sz="2400" dirty="0"/>
              <a:t> </a:t>
            </a:r>
            <a:r>
              <a:rPr lang="it-IT" sz="2400" dirty="0" err="1"/>
              <a:t>sens</a:t>
            </a:r>
            <a:r>
              <a:rPr lang="it-IT" sz="2400" dirty="0"/>
              <a:t> de l'</a:t>
            </a:r>
            <a:r>
              <a:rPr lang="it-IT" sz="2400" dirty="0" err="1"/>
              <a:t>article</a:t>
            </a:r>
            <a:r>
              <a:rPr lang="it-IT" sz="2400" dirty="0"/>
              <a:t> L. 3221-3, de </a:t>
            </a:r>
            <a:r>
              <a:rPr lang="it-IT" sz="2400" dirty="0" err="1"/>
              <a:t>mesures</a:t>
            </a:r>
            <a:r>
              <a:rPr lang="it-IT" sz="2400" dirty="0"/>
              <a:t> d'</a:t>
            </a:r>
            <a:r>
              <a:rPr lang="it-IT" sz="2400" dirty="0" err="1"/>
              <a:t>intéressement</a:t>
            </a:r>
            <a:r>
              <a:rPr lang="it-IT" sz="2400" dirty="0"/>
              <a:t> </a:t>
            </a:r>
            <a:r>
              <a:rPr lang="it-IT" sz="2400" dirty="0" err="1"/>
              <a:t>ou</a:t>
            </a:r>
            <a:r>
              <a:rPr lang="it-IT" sz="2400" dirty="0"/>
              <a:t> de </a:t>
            </a:r>
            <a:r>
              <a:rPr lang="it-IT" sz="2400" dirty="0" err="1"/>
              <a:t>distribution</a:t>
            </a:r>
            <a:r>
              <a:rPr lang="it-IT" sz="2400" dirty="0"/>
              <a:t> d'</a:t>
            </a:r>
            <a:r>
              <a:rPr lang="it-IT" sz="2400" dirty="0" err="1"/>
              <a:t>actions</a:t>
            </a:r>
            <a:r>
              <a:rPr lang="it-IT" sz="2400" dirty="0"/>
              <a:t>, de </a:t>
            </a:r>
            <a:r>
              <a:rPr lang="it-IT" sz="2400" dirty="0" err="1"/>
              <a:t>formation</a:t>
            </a:r>
            <a:r>
              <a:rPr lang="it-IT" sz="2400" dirty="0"/>
              <a:t>, de </a:t>
            </a:r>
            <a:r>
              <a:rPr lang="it-IT" sz="2400" dirty="0" err="1"/>
              <a:t>reclassement</a:t>
            </a:r>
            <a:r>
              <a:rPr lang="it-IT" sz="2400" dirty="0"/>
              <a:t>, d'</a:t>
            </a:r>
            <a:r>
              <a:rPr lang="it-IT" sz="2400" dirty="0" err="1"/>
              <a:t>affectation</a:t>
            </a:r>
            <a:r>
              <a:rPr lang="it-IT" sz="2400" dirty="0"/>
              <a:t>, de </a:t>
            </a:r>
            <a:r>
              <a:rPr lang="it-IT" sz="2400" dirty="0" err="1"/>
              <a:t>qualification</a:t>
            </a:r>
            <a:r>
              <a:rPr lang="it-IT" sz="2400" dirty="0"/>
              <a:t>, de </a:t>
            </a:r>
            <a:r>
              <a:rPr lang="it-IT" sz="2400" dirty="0" err="1"/>
              <a:t>classification</a:t>
            </a:r>
            <a:r>
              <a:rPr lang="it-IT" sz="2400" dirty="0"/>
              <a:t>, de promotion </a:t>
            </a:r>
            <a:r>
              <a:rPr lang="it-IT" sz="2400" dirty="0" err="1"/>
              <a:t>professionnelle</a:t>
            </a:r>
            <a:r>
              <a:rPr lang="it-IT" sz="2400" dirty="0"/>
              <a:t>, de </a:t>
            </a:r>
            <a:r>
              <a:rPr lang="it-IT" sz="2400" dirty="0" err="1"/>
              <a:t>mutation</a:t>
            </a:r>
            <a:r>
              <a:rPr lang="it-IT" sz="2400" dirty="0"/>
              <a:t> </a:t>
            </a:r>
            <a:r>
              <a:rPr lang="it-IT" sz="2400" dirty="0" err="1"/>
              <a:t>ou</a:t>
            </a:r>
            <a:r>
              <a:rPr lang="it-IT" sz="2400" dirty="0"/>
              <a:t> de </a:t>
            </a:r>
            <a:r>
              <a:rPr lang="it-IT" sz="2400" dirty="0" err="1"/>
              <a:t>renouvellement</a:t>
            </a:r>
            <a:r>
              <a:rPr lang="it-IT" sz="2400" dirty="0"/>
              <a:t> de </a:t>
            </a:r>
            <a:r>
              <a:rPr lang="it-IT" sz="2400" dirty="0" err="1"/>
              <a:t>contrat</a:t>
            </a:r>
            <a:r>
              <a:rPr lang="it-IT" sz="2400" dirty="0"/>
              <a:t> en </a:t>
            </a:r>
            <a:r>
              <a:rPr lang="it-IT" sz="2400" dirty="0" err="1"/>
              <a:t>raison</a:t>
            </a:r>
            <a:r>
              <a:rPr lang="it-IT" sz="2400" dirty="0"/>
              <a:t> de son origine, de son </a:t>
            </a:r>
            <a:r>
              <a:rPr lang="it-IT" sz="2400" dirty="0" err="1"/>
              <a:t>sexe</a:t>
            </a:r>
            <a:r>
              <a:rPr lang="it-IT" sz="2400" dirty="0"/>
              <a:t>, de </a:t>
            </a:r>
            <a:r>
              <a:rPr lang="it-IT" sz="2400" dirty="0" err="1"/>
              <a:t>ses</a:t>
            </a:r>
            <a:r>
              <a:rPr lang="it-IT" sz="2400" dirty="0"/>
              <a:t> </a:t>
            </a:r>
            <a:r>
              <a:rPr lang="it-IT" sz="2400" dirty="0" err="1"/>
              <a:t>moeurs</a:t>
            </a:r>
            <a:r>
              <a:rPr lang="it-IT" sz="2400" dirty="0"/>
              <a:t>, de son </a:t>
            </a:r>
            <a:r>
              <a:rPr lang="it-IT" sz="2400" dirty="0" err="1"/>
              <a:t>orientation</a:t>
            </a:r>
            <a:r>
              <a:rPr lang="it-IT" sz="2400" dirty="0"/>
              <a:t> </a:t>
            </a:r>
            <a:r>
              <a:rPr lang="it-IT" sz="2400" dirty="0" err="1"/>
              <a:t>sexuelle</a:t>
            </a:r>
            <a:r>
              <a:rPr lang="it-IT" sz="2400" dirty="0"/>
              <a:t>, de son </a:t>
            </a:r>
            <a:r>
              <a:rPr lang="it-IT" sz="2400" dirty="0" err="1"/>
              <a:t>identité</a:t>
            </a:r>
            <a:r>
              <a:rPr lang="it-IT" sz="2400" dirty="0"/>
              <a:t> de </a:t>
            </a:r>
            <a:r>
              <a:rPr lang="it-IT" sz="2400" dirty="0" err="1"/>
              <a:t>genre</a:t>
            </a:r>
            <a:r>
              <a:rPr lang="it-IT" sz="2400" dirty="0"/>
              <a:t>, de son </a:t>
            </a:r>
            <a:r>
              <a:rPr lang="it-IT" sz="2400" dirty="0" err="1"/>
              <a:t>âge</a:t>
            </a:r>
            <a:r>
              <a:rPr lang="it-IT" sz="2400" dirty="0"/>
              <a:t>, de sa situation de </a:t>
            </a:r>
            <a:r>
              <a:rPr lang="it-IT" sz="2400" dirty="0" err="1"/>
              <a:t>famille</a:t>
            </a:r>
            <a:r>
              <a:rPr lang="it-IT" sz="2400" dirty="0"/>
              <a:t> </a:t>
            </a:r>
            <a:r>
              <a:rPr lang="it-IT" sz="2400" dirty="0" err="1"/>
              <a:t>ou</a:t>
            </a:r>
            <a:r>
              <a:rPr lang="it-IT" sz="2400" dirty="0"/>
              <a:t> de sa </a:t>
            </a:r>
            <a:r>
              <a:rPr lang="it-IT" sz="2400" dirty="0" err="1"/>
              <a:t>grossesse</a:t>
            </a:r>
            <a:r>
              <a:rPr lang="it-IT" sz="2400" dirty="0"/>
              <a:t>, de </a:t>
            </a:r>
            <a:r>
              <a:rPr lang="it-IT" sz="2400" dirty="0" err="1"/>
              <a:t>ses</a:t>
            </a:r>
            <a:r>
              <a:rPr lang="it-IT" sz="2400" dirty="0"/>
              <a:t> </a:t>
            </a:r>
            <a:r>
              <a:rPr lang="it-IT" sz="2400" dirty="0" err="1"/>
              <a:t>caractéristiques</a:t>
            </a:r>
            <a:r>
              <a:rPr lang="it-IT" sz="2400" dirty="0"/>
              <a:t> </a:t>
            </a:r>
            <a:r>
              <a:rPr lang="it-IT" sz="2400" dirty="0" err="1"/>
              <a:t>génétiques</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sa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son </a:t>
            </a:r>
            <a:r>
              <a:rPr lang="it-IT" sz="2400" dirty="0" err="1"/>
              <a:t>appartenance</a:t>
            </a:r>
            <a:r>
              <a:rPr lang="it-IT" sz="2400" dirty="0"/>
              <a:t> </a:t>
            </a:r>
            <a:r>
              <a:rPr lang="it-IT" sz="2400" dirty="0" err="1"/>
              <a:t>ou</a:t>
            </a:r>
            <a:r>
              <a:rPr lang="it-IT" sz="2400" dirty="0"/>
              <a:t> de sa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a:t>
            </a:r>
            <a:r>
              <a:rPr lang="it-IT" sz="2400" dirty="0" err="1"/>
              <a:t>ou</a:t>
            </a:r>
            <a:r>
              <a:rPr lang="it-IT" sz="2400" dirty="0"/>
              <a:t> une </a:t>
            </a:r>
            <a:r>
              <a:rPr lang="it-IT" sz="2400" dirty="0" err="1"/>
              <a:t>prétendue</a:t>
            </a:r>
            <a:r>
              <a:rPr lang="it-IT" sz="2400" dirty="0"/>
              <a:t> race, de </a:t>
            </a:r>
            <a:r>
              <a:rPr lang="it-IT" sz="2400" dirty="0" err="1"/>
              <a:t>ses</a:t>
            </a:r>
            <a:r>
              <a:rPr lang="it-IT" sz="2400" dirty="0"/>
              <a:t> </a:t>
            </a:r>
            <a:r>
              <a:rPr lang="it-IT" sz="2400" dirty="0" err="1"/>
              <a:t>opinions</a:t>
            </a:r>
            <a:r>
              <a:rPr lang="it-IT" sz="2400" dirty="0"/>
              <a:t> </a:t>
            </a:r>
            <a:r>
              <a:rPr lang="it-IT" sz="2400" dirty="0" err="1"/>
              <a:t>politiques</a:t>
            </a:r>
            <a:r>
              <a:rPr lang="it-IT" sz="2400" dirty="0"/>
              <a:t>, de </a:t>
            </a:r>
            <a:r>
              <a:rPr lang="it-IT" sz="2400" dirty="0" err="1"/>
              <a:t>ses</a:t>
            </a:r>
            <a:r>
              <a:rPr lang="it-IT" sz="2400" dirty="0"/>
              <a:t> </a:t>
            </a:r>
            <a:r>
              <a:rPr lang="it-IT" sz="2400" dirty="0" err="1"/>
              <a:t>activités</a:t>
            </a:r>
            <a:r>
              <a:rPr lang="it-IT" sz="2400" dirty="0">
                <a:solidFill>
                  <a:srgbClr val="FF0000"/>
                </a:solidFill>
              </a:rPr>
              <a:t> </a:t>
            </a:r>
            <a:r>
              <a:rPr lang="it-IT" sz="2400" dirty="0" err="1">
                <a:solidFill>
                  <a:srgbClr val="FF0000"/>
                </a:solidFill>
              </a:rPr>
              <a:t>syndicales</a:t>
            </a:r>
            <a:r>
              <a:rPr lang="it-IT" sz="2400" dirty="0">
                <a:solidFill>
                  <a:srgbClr val="FF0000"/>
                </a:solidFill>
              </a:rPr>
              <a:t> </a:t>
            </a:r>
            <a:r>
              <a:rPr lang="it-IT" sz="2400" dirty="0" err="1"/>
              <a:t>ou</a:t>
            </a:r>
            <a:r>
              <a:rPr lang="it-IT" sz="2400" dirty="0"/>
              <a:t> </a:t>
            </a:r>
            <a:r>
              <a:rPr lang="it-IT" sz="2400" dirty="0" err="1"/>
              <a:t>mutualistes</a:t>
            </a:r>
            <a:r>
              <a:rPr lang="it-IT" sz="2400" dirty="0"/>
              <a:t>, de son </a:t>
            </a:r>
            <a:r>
              <a:rPr lang="it-IT" sz="2400" dirty="0" err="1"/>
              <a:t>exercice</a:t>
            </a:r>
            <a:r>
              <a:rPr lang="it-IT" sz="2400" dirty="0"/>
              <a:t> d'un </a:t>
            </a:r>
            <a:r>
              <a:rPr lang="it-IT" sz="2400" dirty="0" err="1"/>
              <a:t>mandat</a:t>
            </a:r>
            <a:r>
              <a:rPr lang="it-IT" sz="2400" dirty="0"/>
              <a:t> </a:t>
            </a:r>
            <a:r>
              <a:rPr lang="it-IT" sz="2400" dirty="0" err="1"/>
              <a:t>électif</a:t>
            </a:r>
            <a:r>
              <a:rPr lang="it-IT" sz="2400" dirty="0"/>
              <a:t>, de </a:t>
            </a:r>
            <a:r>
              <a:rPr lang="it-IT" sz="2400" dirty="0" err="1"/>
              <a:t>ses</a:t>
            </a:r>
            <a:r>
              <a:rPr lang="it-IT" sz="2400" dirty="0"/>
              <a:t> </a:t>
            </a:r>
            <a:r>
              <a:rPr lang="it-IT" sz="2400" dirty="0" err="1"/>
              <a:t>convictions</a:t>
            </a:r>
            <a:r>
              <a:rPr lang="it-IT" sz="2400" dirty="0"/>
              <a:t> </a:t>
            </a:r>
            <a:r>
              <a:rPr lang="it-IT" sz="2400" dirty="0" err="1"/>
              <a:t>religieuses</a:t>
            </a:r>
            <a:r>
              <a:rPr lang="it-IT" sz="2400" dirty="0"/>
              <a:t>, de son </a:t>
            </a:r>
            <a:r>
              <a:rPr lang="it-IT" sz="2400" dirty="0" err="1"/>
              <a:t>apparence</a:t>
            </a:r>
            <a:r>
              <a:rPr lang="it-IT" sz="2400" dirty="0"/>
              <a:t> </a:t>
            </a:r>
            <a:r>
              <a:rPr lang="it-IT" sz="2400" dirty="0" err="1"/>
              <a:t>physique</a:t>
            </a:r>
            <a:r>
              <a:rPr lang="it-IT" sz="2400" dirty="0"/>
              <a:t>, de son </a:t>
            </a:r>
            <a:r>
              <a:rPr lang="it-IT" sz="2400" dirty="0" err="1"/>
              <a:t>nom</a:t>
            </a:r>
            <a:r>
              <a:rPr lang="it-IT" sz="2400" dirty="0"/>
              <a:t> de </a:t>
            </a:r>
            <a:r>
              <a:rPr lang="it-IT" sz="2400" dirty="0" err="1"/>
              <a:t>famille</a:t>
            </a:r>
            <a:r>
              <a:rPr lang="it-IT" sz="2400" dirty="0"/>
              <a:t>, de son </a:t>
            </a:r>
            <a:r>
              <a:rPr lang="it-IT" sz="2400" dirty="0" err="1"/>
              <a:t>lieu</a:t>
            </a:r>
            <a:r>
              <a:rPr lang="it-IT" sz="2400" dirty="0"/>
              <a:t> de </a:t>
            </a:r>
            <a:r>
              <a:rPr lang="it-IT" sz="2400" dirty="0" err="1"/>
              <a:t>résidence</a:t>
            </a:r>
            <a:r>
              <a:rPr lang="it-IT" sz="2400" dirty="0"/>
              <a:t> </a:t>
            </a:r>
            <a:r>
              <a:rPr lang="it-IT" sz="2400" dirty="0" err="1"/>
              <a:t>ou</a:t>
            </a:r>
            <a:r>
              <a:rPr lang="it-IT" sz="2400" dirty="0"/>
              <a:t> de sa </a:t>
            </a:r>
            <a:r>
              <a:rPr lang="it-IT" sz="2400" dirty="0" err="1"/>
              <a:t>domiciliation</a:t>
            </a:r>
            <a:r>
              <a:rPr lang="it-IT" sz="2400" dirty="0"/>
              <a:t> </a:t>
            </a:r>
            <a:r>
              <a:rPr lang="it-IT" sz="2400" dirty="0" err="1"/>
              <a:t>bancaire</a:t>
            </a:r>
            <a:r>
              <a:rPr lang="it-IT" sz="2400" dirty="0"/>
              <a:t>, </a:t>
            </a:r>
            <a:r>
              <a:rPr lang="it-IT" sz="2400" dirty="0" err="1"/>
              <a:t>ou</a:t>
            </a:r>
            <a:r>
              <a:rPr lang="it-IT" sz="2400" dirty="0"/>
              <a:t> en </a:t>
            </a:r>
            <a:r>
              <a:rPr lang="it-IT" sz="2400" dirty="0" err="1"/>
              <a:t>raison</a:t>
            </a:r>
            <a:r>
              <a:rPr lang="it-IT" sz="2400" dirty="0"/>
              <a:t> de son </a:t>
            </a:r>
            <a:r>
              <a:rPr lang="it-IT" sz="2400" dirty="0" err="1"/>
              <a:t>état</a:t>
            </a:r>
            <a:r>
              <a:rPr lang="it-IT" sz="2400" dirty="0"/>
              <a:t> de </a:t>
            </a:r>
            <a:r>
              <a:rPr lang="it-IT" sz="2400" dirty="0" err="1"/>
              <a:t>santé</a:t>
            </a:r>
            <a:r>
              <a:rPr lang="it-IT" sz="2400" dirty="0"/>
              <a:t>, de sa </a:t>
            </a:r>
            <a:r>
              <a:rPr lang="it-IT" sz="2400" dirty="0" err="1"/>
              <a:t>perte</a:t>
            </a:r>
            <a:r>
              <a:rPr lang="it-IT" sz="2400" dirty="0"/>
              <a:t> d'autonomie </a:t>
            </a:r>
            <a:r>
              <a:rPr lang="it-IT" sz="2400" dirty="0" err="1"/>
              <a:t>ou</a:t>
            </a:r>
            <a:r>
              <a:rPr lang="it-IT" sz="2400" dirty="0"/>
              <a:t> de son handicap, de sa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a:t>
            </a:r>
          </a:p>
          <a:p>
            <a:endParaRPr lang="fr-CA" sz="2400" dirty="0"/>
          </a:p>
        </p:txBody>
      </p:sp>
    </p:spTree>
    <p:extLst>
      <p:ext uri="{BB962C8B-B14F-4D97-AF65-F5344CB8AC3E}">
        <p14:creationId xmlns:p14="http://schemas.microsoft.com/office/powerpoint/2010/main" val="3886181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Au</a:t>
            </a:r>
            <a:r>
              <a:rPr lang="it-IT" sz="2800" dirty="0"/>
              <a:t> </a:t>
            </a:r>
            <a:r>
              <a:rPr lang="it-IT" sz="2800" dirty="0" err="1"/>
              <a:t>deuxième</a:t>
            </a:r>
            <a:r>
              <a:rPr lang="it-IT" sz="2800" dirty="0"/>
              <a:t> </a:t>
            </a:r>
            <a:r>
              <a:rPr lang="it-IT" sz="2800" dirty="0" err="1"/>
              <a:t>alinéa</a:t>
            </a:r>
            <a:r>
              <a:rPr lang="it-IT" sz="2800" dirty="0"/>
              <a:t> de l’</a:t>
            </a:r>
            <a:r>
              <a:rPr lang="it-IT" sz="2800" dirty="0" err="1"/>
              <a:t>article</a:t>
            </a:r>
            <a:r>
              <a:rPr lang="it-IT" sz="2800" dirty="0"/>
              <a:t> 6 de la </a:t>
            </a:r>
            <a:r>
              <a:rPr lang="it-IT" sz="2800" dirty="0" err="1"/>
              <a:t>loi</a:t>
            </a:r>
            <a:r>
              <a:rPr lang="it-IT" sz="2800" dirty="0"/>
              <a:t> n° 83-634 </a:t>
            </a:r>
            <a:r>
              <a:rPr lang="it-IT" sz="2800" dirty="0" err="1"/>
              <a:t>du</a:t>
            </a:r>
            <a:r>
              <a:rPr lang="it-IT" sz="2800" dirty="0"/>
              <a:t> 13 </a:t>
            </a:r>
            <a:r>
              <a:rPr lang="it-IT" sz="2800" dirty="0" err="1"/>
              <a:t>juillet</a:t>
            </a:r>
            <a:r>
              <a:rPr lang="it-IT" sz="2800" dirty="0"/>
              <a:t> 1983 </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Art</a:t>
            </a:r>
            <a:r>
              <a:rPr lang="it-IT" sz="2400" dirty="0"/>
              <a:t>. 6.- La </a:t>
            </a:r>
            <a:r>
              <a:rPr lang="it-IT" sz="2400" dirty="0" err="1"/>
              <a:t>liberté</a:t>
            </a:r>
            <a:r>
              <a:rPr lang="it-IT" sz="2400" dirty="0"/>
              <a:t> d'opinion est </a:t>
            </a:r>
            <a:r>
              <a:rPr lang="it-IT" sz="2400" dirty="0" err="1"/>
              <a:t>garantie</a:t>
            </a:r>
            <a:r>
              <a:rPr lang="it-IT" sz="2400" dirty="0"/>
              <a:t> </a:t>
            </a:r>
            <a:r>
              <a:rPr lang="it-IT" sz="2400" dirty="0" err="1"/>
              <a:t>aux</a:t>
            </a:r>
            <a:r>
              <a:rPr lang="it-IT" sz="2400" dirty="0"/>
              <a:t> </a:t>
            </a:r>
            <a:r>
              <a:rPr lang="it-IT" sz="2400" b="1" dirty="0" err="1"/>
              <a:t>fonctionnaires</a:t>
            </a:r>
            <a:r>
              <a:rPr lang="it-IT" sz="2400" dirty="0" smtClean="0"/>
              <a:t>. </a:t>
            </a:r>
            <a:r>
              <a:rPr lang="it-IT" sz="2400" dirty="0" err="1" smtClean="0"/>
              <a:t>Aucune</a:t>
            </a:r>
            <a:r>
              <a:rPr lang="it-IT" sz="2400" dirty="0" smtClean="0"/>
              <a:t> </a:t>
            </a:r>
            <a:r>
              <a:rPr lang="it-IT" sz="2400" dirty="0" err="1"/>
              <a:t>distinction</a:t>
            </a:r>
            <a:r>
              <a:rPr lang="it-IT" sz="2400" dirty="0"/>
              <a:t>, </a:t>
            </a:r>
            <a:r>
              <a:rPr lang="it-IT" sz="2400" dirty="0" err="1"/>
              <a:t>directe</a:t>
            </a:r>
            <a:r>
              <a:rPr lang="it-IT" sz="2400" dirty="0"/>
              <a:t> </a:t>
            </a:r>
            <a:r>
              <a:rPr lang="it-IT" sz="2400" dirty="0" err="1"/>
              <a:t>ou</a:t>
            </a:r>
            <a:r>
              <a:rPr lang="it-IT" sz="2400" dirty="0"/>
              <a:t> </a:t>
            </a:r>
            <a:r>
              <a:rPr lang="it-IT" sz="2400" dirty="0" err="1"/>
              <a:t>indirecte</a:t>
            </a:r>
            <a:r>
              <a:rPr lang="it-IT" sz="2400" dirty="0"/>
              <a:t>, ne </a:t>
            </a:r>
            <a:r>
              <a:rPr lang="it-IT" sz="2400" dirty="0" err="1"/>
              <a:t>peut</a:t>
            </a:r>
            <a:r>
              <a:rPr lang="it-IT" sz="2400" dirty="0"/>
              <a:t> </a:t>
            </a:r>
            <a:r>
              <a:rPr lang="it-IT" sz="2400" dirty="0" err="1"/>
              <a:t>être</a:t>
            </a:r>
            <a:r>
              <a:rPr lang="it-IT" sz="2400" dirty="0"/>
              <a:t> </a:t>
            </a:r>
            <a:r>
              <a:rPr lang="it-IT" sz="2400" dirty="0" err="1"/>
              <a:t>faite</a:t>
            </a:r>
            <a:r>
              <a:rPr lang="it-IT" sz="2400" dirty="0"/>
              <a:t> </a:t>
            </a:r>
            <a:r>
              <a:rPr lang="it-IT" sz="2400" dirty="0" err="1"/>
              <a:t>entre</a:t>
            </a:r>
            <a:r>
              <a:rPr lang="it-IT" sz="2400" dirty="0"/>
              <a:t> </a:t>
            </a:r>
            <a:r>
              <a:rPr lang="it-IT" sz="2400" dirty="0" err="1"/>
              <a:t>les</a:t>
            </a:r>
            <a:r>
              <a:rPr lang="it-IT" sz="2400" dirty="0"/>
              <a:t> </a:t>
            </a:r>
            <a:r>
              <a:rPr lang="it-IT" sz="2400" dirty="0" err="1"/>
              <a:t>fonctionnaires</a:t>
            </a:r>
            <a:r>
              <a:rPr lang="it-IT" sz="2400" dirty="0"/>
              <a:t> en </a:t>
            </a:r>
            <a:r>
              <a:rPr lang="it-IT" sz="2400" dirty="0" err="1"/>
              <a:t>raison</a:t>
            </a:r>
            <a:r>
              <a:rPr lang="it-IT" sz="2400" dirty="0"/>
              <a:t> de </a:t>
            </a:r>
            <a:r>
              <a:rPr lang="it-IT" sz="2400" dirty="0" err="1"/>
              <a:t>leurs</a:t>
            </a:r>
            <a:r>
              <a:rPr lang="it-IT" sz="2400" dirty="0"/>
              <a:t> </a:t>
            </a:r>
            <a:r>
              <a:rPr lang="it-IT" sz="2400" dirty="0" err="1"/>
              <a:t>opinions</a:t>
            </a:r>
            <a:r>
              <a:rPr lang="it-IT" sz="2400" dirty="0"/>
              <a:t> </a:t>
            </a:r>
            <a:r>
              <a:rPr lang="it-IT" sz="2400" dirty="0" err="1"/>
              <a:t>politiques</a:t>
            </a:r>
            <a:r>
              <a:rPr lang="it-IT" sz="2400" dirty="0"/>
              <a:t>, </a:t>
            </a:r>
            <a:r>
              <a:rPr lang="it-IT" sz="2400" dirty="0" err="1"/>
              <a:t>syndicales</a:t>
            </a:r>
            <a:r>
              <a:rPr lang="it-IT" sz="2400" dirty="0"/>
              <a:t>, </a:t>
            </a:r>
            <a:r>
              <a:rPr lang="it-IT" sz="2400" dirty="0" err="1"/>
              <a:t>philosophiques</a:t>
            </a:r>
            <a:r>
              <a:rPr lang="it-IT" sz="2400" dirty="0"/>
              <a:t> </a:t>
            </a:r>
            <a:r>
              <a:rPr lang="it-IT" sz="2400" dirty="0" err="1"/>
              <a:t>ou</a:t>
            </a:r>
            <a:r>
              <a:rPr lang="it-IT" sz="2400" dirty="0"/>
              <a:t> </a:t>
            </a:r>
            <a:r>
              <a:rPr lang="it-IT" sz="2400" dirty="0" err="1"/>
              <a:t>religieuses</a:t>
            </a:r>
            <a:r>
              <a:rPr lang="it-IT" sz="2400" dirty="0"/>
              <a:t>, de </a:t>
            </a:r>
            <a:r>
              <a:rPr lang="it-IT" sz="2400" dirty="0" err="1">
                <a:solidFill>
                  <a:srgbClr val="FF0000"/>
                </a:solidFill>
              </a:rPr>
              <a:t>leur</a:t>
            </a:r>
            <a:r>
              <a:rPr lang="it-IT" sz="2400" dirty="0">
                <a:solidFill>
                  <a:srgbClr val="FF0000"/>
                </a:solidFill>
              </a:rPr>
              <a:t> origine</a:t>
            </a:r>
            <a:r>
              <a:rPr lang="it-IT" sz="2400" dirty="0" smtClean="0">
                <a:solidFill>
                  <a:srgbClr val="FF0000"/>
                </a:solidFill>
              </a:rPr>
              <a:t>, </a:t>
            </a:r>
            <a:r>
              <a:rPr lang="it-IT" sz="2400" dirty="0"/>
              <a:t>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smtClean="0">
                <a:solidFill>
                  <a:srgbClr val="0000FF"/>
                </a:solidFill>
              </a:rPr>
              <a:t> </a:t>
            </a:r>
            <a:r>
              <a:rPr lang="it-IT" sz="2400" dirty="0"/>
              <a:t>de </a:t>
            </a:r>
            <a:r>
              <a:rPr lang="it-IT" sz="2400" dirty="0" err="1"/>
              <a:t>leur</a:t>
            </a:r>
            <a:r>
              <a:rPr lang="it-IT" sz="2400" dirty="0"/>
              <a:t> </a:t>
            </a:r>
            <a:r>
              <a:rPr lang="it-IT" sz="2400" dirty="0" err="1"/>
              <a:t>orientation</a:t>
            </a:r>
            <a:r>
              <a:rPr lang="it-IT" sz="2400" dirty="0"/>
              <a:t> </a:t>
            </a:r>
            <a:r>
              <a:rPr lang="it-IT" sz="2400" dirty="0" err="1"/>
              <a:t>sexuelle</a:t>
            </a:r>
            <a:r>
              <a:rPr lang="it-IT" sz="2400" dirty="0"/>
              <a:t> </a:t>
            </a:r>
            <a:r>
              <a:rPr lang="it-IT" sz="2400" dirty="0" err="1"/>
              <a:t>ou</a:t>
            </a:r>
            <a:r>
              <a:rPr lang="it-IT" sz="2400" dirty="0"/>
              <a:t> </a:t>
            </a:r>
            <a:r>
              <a:rPr lang="it-IT" sz="2400" dirty="0" err="1"/>
              <a:t>identité</a:t>
            </a:r>
            <a:r>
              <a:rPr lang="it-IT" sz="2400" dirty="0"/>
              <a:t> de </a:t>
            </a:r>
            <a:r>
              <a:rPr lang="it-IT" sz="2400" dirty="0" err="1"/>
              <a:t>genre</a:t>
            </a:r>
            <a:r>
              <a:rPr lang="it-IT" sz="2400" dirty="0"/>
              <a:t>, de </a:t>
            </a:r>
            <a:r>
              <a:rPr lang="it-IT" sz="2400" dirty="0" err="1"/>
              <a:t>leur</a:t>
            </a:r>
            <a:r>
              <a:rPr lang="it-IT" sz="2400" dirty="0"/>
              <a:t> </a:t>
            </a:r>
            <a:r>
              <a:rPr lang="it-IT" sz="2400" dirty="0" err="1"/>
              <a:t>âge</a:t>
            </a:r>
            <a:r>
              <a:rPr lang="it-IT" sz="2400" dirty="0"/>
              <a:t>, de </a:t>
            </a:r>
            <a:r>
              <a:rPr lang="it-IT" sz="2400" dirty="0" err="1"/>
              <a:t>leur</a:t>
            </a:r>
            <a:r>
              <a:rPr lang="it-IT" sz="2400" dirty="0"/>
              <a:t> </a:t>
            </a:r>
            <a:r>
              <a:rPr lang="it-IT" sz="2400" dirty="0" err="1"/>
              <a:t>patronyme</a:t>
            </a:r>
            <a:r>
              <a:rPr lang="it-IT" sz="2400" dirty="0"/>
              <a:t>, de </a:t>
            </a:r>
            <a:r>
              <a:rPr lang="it-IT" sz="2400" dirty="0" err="1"/>
              <a:t>leur</a:t>
            </a:r>
            <a:r>
              <a:rPr lang="it-IT" sz="2400" dirty="0"/>
              <a:t> situation de </a:t>
            </a:r>
            <a:r>
              <a:rPr lang="it-IT" sz="2400" dirty="0" err="1"/>
              <a:t>famille</a:t>
            </a:r>
            <a:r>
              <a:rPr lang="it-IT" sz="2400" dirty="0"/>
              <a:t> </a:t>
            </a:r>
            <a:r>
              <a:rPr lang="it-IT" sz="2400" dirty="0" err="1"/>
              <a:t>ou</a:t>
            </a:r>
            <a:r>
              <a:rPr lang="it-IT" sz="2400" dirty="0"/>
              <a:t> de </a:t>
            </a:r>
            <a:r>
              <a:rPr lang="it-IT" sz="2400" dirty="0" err="1"/>
              <a:t>grossesse</a:t>
            </a:r>
            <a:r>
              <a:rPr lang="it-IT" sz="2400" dirty="0"/>
              <a:t>, de </a:t>
            </a:r>
            <a:r>
              <a:rPr lang="it-IT" sz="2400" dirty="0" err="1"/>
              <a:t>leur</a:t>
            </a:r>
            <a:r>
              <a:rPr lang="it-IT" sz="2400" dirty="0"/>
              <a:t> </a:t>
            </a:r>
            <a:r>
              <a:rPr lang="it-IT" sz="2400" dirty="0" err="1"/>
              <a:t>état</a:t>
            </a:r>
            <a:r>
              <a:rPr lang="it-IT" sz="2400" dirty="0"/>
              <a:t> de </a:t>
            </a:r>
            <a:r>
              <a:rPr lang="it-IT" sz="2400" dirty="0" err="1"/>
              <a:t>santé</a:t>
            </a:r>
            <a:r>
              <a:rPr lang="it-IT" sz="2400" dirty="0"/>
              <a:t>, de </a:t>
            </a:r>
            <a:r>
              <a:rPr lang="it-IT" sz="2400" dirty="0" err="1"/>
              <a:t>leur</a:t>
            </a:r>
            <a:r>
              <a:rPr lang="it-IT" sz="2400" dirty="0"/>
              <a:t> </a:t>
            </a:r>
            <a:r>
              <a:rPr lang="it-IT" sz="2400" dirty="0" err="1"/>
              <a:t>apparence</a:t>
            </a:r>
            <a:r>
              <a:rPr lang="it-IT" sz="2400" dirty="0"/>
              <a:t> </a:t>
            </a:r>
            <a:r>
              <a:rPr lang="it-IT" sz="2400" dirty="0" err="1"/>
              <a:t>physique</a:t>
            </a:r>
            <a:r>
              <a:rPr lang="it-IT" sz="2400" dirty="0"/>
              <a:t>, de </a:t>
            </a:r>
            <a:r>
              <a:rPr lang="it-IT" sz="2400" dirty="0" err="1"/>
              <a:t>leur</a:t>
            </a:r>
            <a:r>
              <a:rPr lang="it-IT" sz="2400" dirty="0"/>
              <a:t> handicap </a:t>
            </a:r>
            <a:r>
              <a:rPr lang="it-IT" sz="2400" dirty="0" err="1"/>
              <a:t>ou</a:t>
            </a:r>
            <a:r>
              <a:rPr lang="it-IT" sz="2400" dirty="0"/>
              <a:t> de </a:t>
            </a:r>
            <a:r>
              <a:rPr lang="it-IT" sz="2400" dirty="0" err="1"/>
              <a:t>leur</a:t>
            </a:r>
            <a:r>
              <a:rPr lang="it-IT" sz="2400" dirty="0"/>
              <a:t> </a:t>
            </a:r>
            <a:r>
              <a:rPr lang="it-IT" sz="2400" dirty="0" err="1"/>
              <a:t>appartenance</a:t>
            </a:r>
            <a:r>
              <a:rPr lang="it-IT" sz="2400" dirty="0"/>
              <a:t> </a:t>
            </a:r>
            <a:r>
              <a:rPr lang="it-IT" sz="2400" dirty="0" err="1"/>
              <a:t>ou</a:t>
            </a:r>
            <a:r>
              <a:rPr lang="it-IT" sz="2400" dirty="0"/>
              <a:t> de </a:t>
            </a:r>
            <a:r>
              <a:rPr lang="it-IT" sz="2400" dirty="0" err="1"/>
              <a:t>leur</a:t>
            </a:r>
            <a:r>
              <a:rPr lang="it-IT" sz="2400" dirty="0"/>
              <a:t>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a:t>
            </a:r>
            <a:r>
              <a:rPr lang="it-IT" sz="2400" dirty="0" err="1"/>
              <a:t>ou</a:t>
            </a:r>
            <a:r>
              <a:rPr lang="it-IT" sz="2400" dirty="0"/>
              <a:t> une race</a:t>
            </a:r>
            <a:r>
              <a:rPr lang="it-IT" sz="2400" dirty="0" smtClean="0"/>
              <a:t>.</a:t>
            </a:r>
          </a:p>
        </p:txBody>
      </p:sp>
    </p:spTree>
    <p:extLst>
      <p:ext uri="{BB962C8B-B14F-4D97-AF65-F5344CB8AC3E}">
        <p14:creationId xmlns:p14="http://schemas.microsoft.com/office/powerpoint/2010/main" val="506245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Article 1 </a:t>
            </a:r>
            <a:r>
              <a:rPr lang="it-IT" sz="2800" dirty="0"/>
              <a:t>la </a:t>
            </a:r>
            <a:r>
              <a:rPr lang="it-IT" sz="2800" dirty="0" err="1"/>
              <a:t>loi</a:t>
            </a:r>
            <a:r>
              <a:rPr lang="it-IT" sz="2800" dirty="0"/>
              <a:t> n° 2008-496 </a:t>
            </a:r>
            <a:r>
              <a:rPr lang="it-IT" sz="2800" dirty="0" err="1"/>
              <a:t>du</a:t>
            </a:r>
            <a:r>
              <a:rPr lang="it-IT" sz="2800" dirty="0"/>
              <a:t> 27 mai </a:t>
            </a:r>
            <a:r>
              <a:rPr lang="it-IT" sz="2800" dirty="0" smtClean="0"/>
              <a:t>2008</a:t>
            </a:r>
            <a:br>
              <a:rPr lang="it-IT" sz="2800" dirty="0" smtClean="0"/>
            </a:br>
            <a:r>
              <a:rPr lang="it-IT" sz="2800" dirty="0" smtClean="0"/>
              <a:t>(</a:t>
            </a:r>
            <a:r>
              <a:rPr lang="it-IT" sz="2800" dirty="0" err="1"/>
              <a:t>lutte</a:t>
            </a:r>
            <a:r>
              <a:rPr lang="it-IT" sz="2800" dirty="0"/>
              <a:t> </a:t>
            </a:r>
            <a:r>
              <a:rPr lang="it-IT" sz="2800" dirty="0" err="1"/>
              <a:t>contre</a:t>
            </a:r>
            <a:r>
              <a:rPr lang="it-IT" sz="2800" dirty="0"/>
              <a:t> </a:t>
            </a:r>
            <a:r>
              <a:rPr lang="it-IT" sz="2800" dirty="0" err="1"/>
              <a:t>les</a:t>
            </a:r>
            <a:r>
              <a:rPr lang="it-IT" sz="2800" dirty="0"/>
              <a:t> </a:t>
            </a:r>
            <a:r>
              <a:rPr lang="it-IT" sz="2800" dirty="0" err="1" smtClean="0"/>
              <a:t>discriminations</a:t>
            </a:r>
            <a:r>
              <a:rPr lang="it-IT" sz="2800" dirty="0" smtClean="0"/>
              <a:t>)</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smtClean="0"/>
              <a:t>Constitue</a:t>
            </a:r>
            <a:r>
              <a:rPr lang="it-IT" sz="2400" dirty="0" smtClean="0"/>
              <a:t> </a:t>
            </a:r>
            <a:r>
              <a:rPr lang="it-IT" sz="2400" dirty="0"/>
              <a:t>une </a:t>
            </a:r>
            <a:r>
              <a:rPr lang="it-IT" sz="2400" dirty="0" err="1"/>
              <a:t>discrimination</a:t>
            </a:r>
            <a:r>
              <a:rPr lang="it-IT" sz="2400" dirty="0"/>
              <a:t> </a:t>
            </a:r>
            <a:r>
              <a:rPr lang="it-IT" sz="2400" dirty="0" err="1"/>
              <a:t>directe</a:t>
            </a:r>
            <a:r>
              <a:rPr lang="it-IT" sz="2400" dirty="0"/>
              <a:t> la situation </a:t>
            </a:r>
            <a:r>
              <a:rPr lang="it-IT" sz="2400" dirty="0" err="1"/>
              <a:t>dans</a:t>
            </a:r>
            <a:r>
              <a:rPr lang="it-IT" sz="2400" dirty="0"/>
              <a:t> </a:t>
            </a:r>
            <a:r>
              <a:rPr lang="it-IT" sz="2400" dirty="0" err="1"/>
              <a:t>laquelle</a:t>
            </a:r>
            <a:r>
              <a:rPr lang="it-IT" sz="2400" dirty="0"/>
              <a:t>, </a:t>
            </a:r>
            <a:r>
              <a:rPr lang="it-IT" sz="2400" dirty="0" err="1"/>
              <a:t>sur</a:t>
            </a:r>
            <a:r>
              <a:rPr lang="it-IT" sz="2400" dirty="0"/>
              <a:t> le </a:t>
            </a:r>
            <a:r>
              <a:rPr lang="it-IT" sz="2400" dirty="0" err="1"/>
              <a:t>fondement</a:t>
            </a:r>
            <a:r>
              <a:rPr lang="it-IT" sz="2400" dirty="0"/>
              <a:t> de son origine, de son </a:t>
            </a:r>
            <a:r>
              <a:rPr lang="it-IT" sz="2400" dirty="0" err="1"/>
              <a:t>sexe</a:t>
            </a:r>
            <a:r>
              <a:rPr lang="it-IT" sz="2400" dirty="0"/>
              <a:t>, de sa situation de </a:t>
            </a:r>
            <a:r>
              <a:rPr lang="it-IT" sz="2400" dirty="0" err="1"/>
              <a:t>famille</a:t>
            </a:r>
            <a:r>
              <a:rPr lang="it-IT" sz="2400" dirty="0"/>
              <a:t>, de sa </a:t>
            </a:r>
            <a:r>
              <a:rPr lang="it-IT" sz="2400" dirty="0" err="1"/>
              <a:t>grossesse</a:t>
            </a:r>
            <a:r>
              <a:rPr lang="it-IT" sz="2400" dirty="0"/>
              <a:t>, de son </a:t>
            </a:r>
            <a:r>
              <a:rPr lang="it-IT" sz="2400" dirty="0" err="1"/>
              <a:t>apparence</a:t>
            </a:r>
            <a:r>
              <a:rPr lang="it-IT" sz="2400" dirty="0"/>
              <a:t> </a:t>
            </a:r>
            <a:r>
              <a:rPr lang="it-IT" sz="2400" dirty="0" err="1"/>
              <a:t>physique</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sa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son </a:t>
            </a:r>
            <a:r>
              <a:rPr lang="it-IT" sz="2400" dirty="0" err="1"/>
              <a:t>patronyme</a:t>
            </a:r>
            <a:r>
              <a:rPr lang="it-IT" sz="2400" dirty="0"/>
              <a:t>, de son </a:t>
            </a:r>
            <a:r>
              <a:rPr lang="it-IT" sz="2400" dirty="0" err="1"/>
              <a:t>lieu</a:t>
            </a:r>
            <a:r>
              <a:rPr lang="it-IT" sz="2400" dirty="0"/>
              <a:t> de </a:t>
            </a:r>
            <a:r>
              <a:rPr lang="it-IT" sz="2400" dirty="0" err="1"/>
              <a:t>résidence</a:t>
            </a:r>
            <a:r>
              <a:rPr lang="it-IT" sz="2400" dirty="0"/>
              <a:t> </a:t>
            </a:r>
            <a:r>
              <a:rPr lang="it-IT" sz="2400" dirty="0" err="1"/>
              <a:t>ou</a:t>
            </a:r>
            <a:r>
              <a:rPr lang="it-IT" sz="2400" dirty="0"/>
              <a:t> de sa </a:t>
            </a:r>
            <a:r>
              <a:rPr lang="it-IT" sz="2400" dirty="0" err="1"/>
              <a:t>domiciliation</a:t>
            </a:r>
            <a:r>
              <a:rPr lang="it-IT" sz="2400" dirty="0"/>
              <a:t> </a:t>
            </a:r>
            <a:r>
              <a:rPr lang="it-IT" sz="2400" dirty="0" err="1"/>
              <a:t>bancaire</a:t>
            </a:r>
            <a:r>
              <a:rPr lang="it-IT" sz="2400" dirty="0"/>
              <a:t>, de son </a:t>
            </a:r>
            <a:r>
              <a:rPr lang="it-IT" sz="2400" dirty="0" err="1"/>
              <a:t>état</a:t>
            </a:r>
            <a:r>
              <a:rPr lang="it-IT" sz="2400" dirty="0"/>
              <a:t> de </a:t>
            </a:r>
            <a:r>
              <a:rPr lang="it-IT" sz="2400" dirty="0" err="1"/>
              <a:t>santé</a:t>
            </a:r>
            <a:r>
              <a:rPr lang="it-IT" sz="2400" dirty="0"/>
              <a:t>, de sa </a:t>
            </a:r>
            <a:r>
              <a:rPr lang="it-IT" sz="2400" dirty="0" err="1"/>
              <a:t>perte</a:t>
            </a:r>
            <a:r>
              <a:rPr lang="it-IT" sz="2400" dirty="0"/>
              <a:t> d'autonomie, de son handicap, de </a:t>
            </a:r>
            <a:r>
              <a:rPr lang="it-IT" sz="2400" dirty="0" err="1"/>
              <a:t>ses</a:t>
            </a:r>
            <a:r>
              <a:rPr lang="it-IT" sz="2400" dirty="0"/>
              <a:t> </a:t>
            </a:r>
            <a:r>
              <a:rPr lang="it-IT" sz="2400" dirty="0" err="1"/>
              <a:t>caractéristiques</a:t>
            </a:r>
            <a:r>
              <a:rPr lang="it-IT" sz="2400" dirty="0"/>
              <a:t> </a:t>
            </a:r>
            <a:r>
              <a:rPr lang="it-IT" sz="2400" dirty="0" err="1"/>
              <a:t>génétiques</a:t>
            </a:r>
            <a:r>
              <a:rPr lang="it-IT" sz="2400" dirty="0"/>
              <a:t>, de </a:t>
            </a:r>
            <a:r>
              <a:rPr lang="it-IT" sz="2400" dirty="0" err="1"/>
              <a:t>ses</a:t>
            </a:r>
            <a:r>
              <a:rPr lang="it-IT" sz="2400" dirty="0"/>
              <a:t> </a:t>
            </a:r>
            <a:r>
              <a:rPr lang="it-IT" sz="2400" dirty="0" err="1"/>
              <a:t>mœurs</a:t>
            </a:r>
            <a:r>
              <a:rPr lang="it-IT" sz="2400" dirty="0"/>
              <a:t>, de son </a:t>
            </a:r>
            <a:r>
              <a:rPr lang="it-IT" sz="2400" dirty="0" err="1"/>
              <a:t>orientation</a:t>
            </a:r>
            <a:r>
              <a:rPr lang="it-IT" sz="2400" dirty="0"/>
              <a:t> </a:t>
            </a:r>
            <a:r>
              <a:rPr lang="it-IT" sz="2400" dirty="0" err="1"/>
              <a:t>sexuelle</a:t>
            </a:r>
            <a:r>
              <a:rPr lang="it-IT" sz="2400" dirty="0"/>
              <a:t>, de son </a:t>
            </a:r>
            <a:r>
              <a:rPr lang="it-IT" sz="2400" dirty="0" err="1"/>
              <a:t>identité</a:t>
            </a:r>
            <a:r>
              <a:rPr lang="it-IT" sz="2400" dirty="0"/>
              <a:t> de </a:t>
            </a:r>
            <a:r>
              <a:rPr lang="it-IT" sz="2400" dirty="0" err="1"/>
              <a:t>genre</a:t>
            </a:r>
            <a:r>
              <a:rPr lang="it-IT" sz="2400" dirty="0"/>
              <a:t>, de son </a:t>
            </a:r>
            <a:r>
              <a:rPr lang="it-IT" sz="2400" dirty="0" err="1"/>
              <a:t>âge</a:t>
            </a:r>
            <a:r>
              <a:rPr lang="it-IT" sz="2400" dirty="0"/>
              <a:t>, de </a:t>
            </a:r>
            <a:r>
              <a:rPr lang="it-IT" sz="2400" dirty="0" err="1"/>
              <a:t>ses</a:t>
            </a:r>
            <a:r>
              <a:rPr lang="it-IT" sz="2400" dirty="0"/>
              <a:t> </a:t>
            </a:r>
            <a:r>
              <a:rPr lang="it-IT" sz="2400" dirty="0" err="1"/>
              <a:t>opinions</a:t>
            </a:r>
            <a:r>
              <a:rPr lang="it-IT" sz="2400" dirty="0"/>
              <a:t> </a:t>
            </a:r>
            <a:r>
              <a:rPr lang="it-IT" sz="2400" dirty="0" err="1"/>
              <a:t>politiques</a:t>
            </a:r>
            <a:r>
              <a:rPr lang="it-IT" sz="2400" dirty="0"/>
              <a:t>, de </a:t>
            </a:r>
            <a:r>
              <a:rPr lang="it-IT" sz="2400" dirty="0" err="1"/>
              <a:t>ses</a:t>
            </a:r>
            <a:r>
              <a:rPr lang="it-IT" sz="2400" dirty="0"/>
              <a:t> </a:t>
            </a:r>
            <a:r>
              <a:rPr lang="it-IT" sz="2400" dirty="0" err="1"/>
              <a:t>activités</a:t>
            </a:r>
            <a:r>
              <a:rPr lang="it-IT" sz="2400" dirty="0"/>
              <a:t> </a:t>
            </a:r>
            <a:r>
              <a:rPr lang="it-IT" sz="2400" dirty="0" err="1">
                <a:solidFill>
                  <a:srgbClr val="FF0000"/>
                </a:solidFill>
              </a:rPr>
              <a:t>syndicales</a:t>
            </a:r>
            <a:r>
              <a:rPr lang="it-IT" sz="2400" dirty="0">
                <a:solidFill>
                  <a:srgbClr val="FF0000"/>
                </a:solidFill>
              </a:rPr>
              <a:t>, </a:t>
            </a:r>
            <a:r>
              <a:rPr lang="it-IT" sz="2400" dirty="0">
                <a:solidFill>
                  <a:srgbClr val="0000FF"/>
                </a:solidFill>
              </a:rPr>
              <a:t>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a:t>de sa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 de son </a:t>
            </a:r>
            <a:r>
              <a:rPr lang="it-IT" sz="2400" dirty="0" err="1"/>
              <a:t>appartenance</a:t>
            </a:r>
            <a:r>
              <a:rPr lang="it-IT" sz="2400" dirty="0"/>
              <a:t> </a:t>
            </a:r>
            <a:r>
              <a:rPr lang="it-IT" sz="2400" dirty="0" err="1"/>
              <a:t>ou</a:t>
            </a:r>
            <a:r>
              <a:rPr lang="it-IT" sz="2400" dirty="0"/>
              <a:t> de sa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une </a:t>
            </a:r>
            <a:r>
              <a:rPr lang="it-IT" sz="2400" dirty="0" err="1"/>
              <a:t>prétendue</a:t>
            </a:r>
            <a:r>
              <a:rPr lang="it-IT" sz="2400" dirty="0"/>
              <a:t> race </a:t>
            </a:r>
            <a:r>
              <a:rPr lang="it-IT" sz="2400" dirty="0" err="1"/>
              <a:t>ou</a:t>
            </a:r>
            <a:r>
              <a:rPr lang="it-IT" sz="2400" dirty="0"/>
              <a:t> une </a:t>
            </a:r>
            <a:r>
              <a:rPr lang="it-IT" sz="2400" dirty="0" err="1"/>
              <a:t>religion</a:t>
            </a:r>
            <a:r>
              <a:rPr lang="it-IT" sz="2400" dirty="0"/>
              <a:t> </a:t>
            </a:r>
            <a:r>
              <a:rPr lang="it-IT" sz="2400" dirty="0" err="1"/>
              <a:t>déterminée</a:t>
            </a:r>
            <a:r>
              <a:rPr lang="it-IT" sz="2400" dirty="0"/>
              <a:t>, une </a:t>
            </a:r>
            <a:r>
              <a:rPr lang="it-IT" sz="2400" dirty="0" err="1"/>
              <a:t>personne</a:t>
            </a:r>
            <a:r>
              <a:rPr lang="it-IT" sz="2400" dirty="0"/>
              <a:t> est </a:t>
            </a:r>
            <a:r>
              <a:rPr lang="it-IT" sz="2400" dirty="0" err="1"/>
              <a:t>traitée</a:t>
            </a:r>
            <a:r>
              <a:rPr lang="it-IT" sz="2400" dirty="0"/>
              <a:t> de </a:t>
            </a:r>
            <a:r>
              <a:rPr lang="it-IT" sz="2400" dirty="0" err="1"/>
              <a:t>manière</a:t>
            </a:r>
            <a:r>
              <a:rPr lang="it-IT" sz="2400" dirty="0"/>
              <a:t> </a:t>
            </a:r>
            <a:r>
              <a:rPr lang="it-IT" sz="2400" dirty="0" err="1"/>
              <a:t>moins</a:t>
            </a:r>
            <a:r>
              <a:rPr lang="it-IT" sz="2400" dirty="0"/>
              <a:t> </a:t>
            </a:r>
            <a:r>
              <a:rPr lang="it-IT" sz="2400" dirty="0" err="1"/>
              <a:t>favorable</a:t>
            </a:r>
            <a:r>
              <a:rPr lang="it-IT" sz="2400" dirty="0"/>
              <a:t> </a:t>
            </a:r>
            <a:r>
              <a:rPr lang="it-IT" sz="2400" dirty="0" err="1"/>
              <a:t>qu'une</a:t>
            </a:r>
            <a:r>
              <a:rPr lang="it-IT" sz="2400" dirty="0"/>
              <a:t> </a:t>
            </a:r>
            <a:r>
              <a:rPr lang="it-IT" sz="2400" dirty="0" err="1"/>
              <a:t>autre</a:t>
            </a:r>
            <a:r>
              <a:rPr lang="it-IT" sz="2400" dirty="0"/>
              <a:t> ne l'est, ne l'a </a:t>
            </a:r>
            <a:r>
              <a:rPr lang="it-IT" sz="2400" dirty="0" err="1"/>
              <a:t>été</a:t>
            </a:r>
            <a:r>
              <a:rPr lang="it-IT" sz="2400" dirty="0"/>
              <a:t> </a:t>
            </a:r>
            <a:r>
              <a:rPr lang="it-IT" sz="2400" dirty="0" err="1"/>
              <a:t>ou</a:t>
            </a:r>
            <a:r>
              <a:rPr lang="it-IT" sz="2400" dirty="0"/>
              <a:t> ne l'aura </a:t>
            </a:r>
            <a:r>
              <a:rPr lang="it-IT" sz="2400" dirty="0" err="1"/>
              <a:t>été</a:t>
            </a:r>
            <a:r>
              <a:rPr lang="it-IT" sz="2400" dirty="0"/>
              <a:t> </a:t>
            </a:r>
            <a:r>
              <a:rPr lang="it-IT" sz="2400" dirty="0" err="1"/>
              <a:t>dans</a:t>
            </a:r>
            <a:r>
              <a:rPr lang="it-IT" sz="2400" dirty="0"/>
              <a:t> une situation </a:t>
            </a:r>
            <a:r>
              <a:rPr lang="it-IT" sz="2400" dirty="0" err="1"/>
              <a:t>comparable</a:t>
            </a:r>
            <a:r>
              <a:rPr lang="it-IT" sz="2400" dirty="0"/>
              <a:t>. </a:t>
            </a:r>
          </a:p>
          <a:p>
            <a:endParaRPr lang="fr-CA" sz="2400" dirty="0"/>
          </a:p>
        </p:txBody>
      </p:sp>
    </p:spTree>
    <p:extLst>
      <p:ext uri="{BB962C8B-B14F-4D97-AF65-F5344CB8AC3E}">
        <p14:creationId xmlns:p14="http://schemas.microsoft.com/office/powerpoint/2010/main" val="2493430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err="1" smtClean="0"/>
              <a:t>glottophobie</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Terme </a:t>
            </a:r>
            <a:r>
              <a:rPr lang="it-IT" sz="2400" dirty="0" err="1" smtClean="0"/>
              <a:t>forgé</a:t>
            </a:r>
            <a:r>
              <a:rPr lang="it-IT" sz="2400" dirty="0" smtClean="0"/>
              <a:t> par Philippe </a:t>
            </a:r>
            <a:r>
              <a:rPr lang="it-IT" sz="2400" dirty="0" err="1" smtClean="0"/>
              <a:t>Blanchet</a:t>
            </a:r>
            <a:r>
              <a:rPr lang="it-IT" sz="2400" dirty="0" smtClean="0"/>
              <a:t>, sociolinguiste de l’</a:t>
            </a:r>
            <a:r>
              <a:rPr lang="it-IT" sz="2400" dirty="0" err="1" smtClean="0"/>
              <a:t>Université</a:t>
            </a:r>
            <a:r>
              <a:rPr lang="it-IT" sz="2400" dirty="0" smtClean="0"/>
              <a:t> de </a:t>
            </a:r>
            <a:r>
              <a:rPr lang="it-IT" sz="2400" b="1" dirty="0" smtClean="0"/>
              <a:t>Rennes (</a:t>
            </a:r>
            <a:r>
              <a:rPr lang="it-IT" sz="2400" b="1" dirty="0" err="1" smtClean="0"/>
              <a:t>Bretagne</a:t>
            </a:r>
            <a:r>
              <a:rPr lang="it-IT" sz="2400" b="1" dirty="0" smtClean="0"/>
              <a:t>)</a:t>
            </a:r>
          </a:p>
          <a:p>
            <a:r>
              <a:rPr lang="it-IT" sz="2400" dirty="0" smtClean="0"/>
              <a:t>Philippe </a:t>
            </a:r>
            <a:r>
              <a:rPr lang="it-IT" sz="2400" dirty="0" err="1"/>
              <a:t>Blanchet</a:t>
            </a:r>
            <a:r>
              <a:rPr lang="it-IT" sz="2400" dirty="0"/>
              <a:t>, </a:t>
            </a:r>
            <a:r>
              <a:rPr lang="it-IT" sz="2400" i="1" dirty="0" err="1"/>
              <a:t>Discriminations</a:t>
            </a:r>
            <a:r>
              <a:rPr lang="it-IT" sz="2400" i="1" dirty="0"/>
              <a:t> : </a:t>
            </a:r>
            <a:r>
              <a:rPr lang="it-IT" sz="2400" i="1" dirty="0" err="1"/>
              <a:t>combattre</a:t>
            </a:r>
            <a:r>
              <a:rPr lang="it-IT" sz="2400" i="1" dirty="0"/>
              <a:t> la </a:t>
            </a:r>
            <a:r>
              <a:rPr lang="it-IT" sz="2400" i="1" dirty="0" err="1"/>
              <a:t>glottophobie</a:t>
            </a:r>
            <a:endParaRPr lang="it-IT" sz="2400" dirty="0"/>
          </a:p>
          <a:p>
            <a:r>
              <a:rPr lang="it-IT" sz="2400" dirty="0"/>
              <a:t>Paris, </a:t>
            </a:r>
            <a:r>
              <a:rPr lang="it-IT" sz="2400" dirty="0" err="1"/>
              <a:t>Éd</a:t>
            </a:r>
            <a:r>
              <a:rPr lang="it-IT" sz="2400" dirty="0"/>
              <a:t>. </a:t>
            </a:r>
            <a:r>
              <a:rPr lang="it-IT" sz="2400" dirty="0" err="1"/>
              <a:t>Textuel</a:t>
            </a:r>
            <a:r>
              <a:rPr lang="it-IT" sz="2400" dirty="0"/>
              <a:t>, </a:t>
            </a:r>
            <a:r>
              <a:rPr lang="it-IT" sz="2400" dirty="0" err="1"/>
              <a:t>coll</a:t>
            </a:r>
            <a:r>
              <a:rPr lang="it-IT" sz="2400" dirty="0"/>
              <a:t>. </a:t>
            </a:r>
            <a:r>
              <a:rPr lang="it-IT" sz="2400" dirty="0" err="1"/>
              <a:t>Petite</a:t>
            </a:r>
            <a:r>
              <a:rPr lang="it-IT" sz="2400" dirty="0"/>
              <a:t> </a:t>
            </a:r>
            <a:r>
              <a:rPr lang="it-IT" sz="2400" dirty="0" err="1"/>
              <a:t>Encyclopédie</a:t>
            </a:r>
            <a:r>
              <a:rPr lang="it-IT" sz="2400" dirty="0"/>
              <a:t> </a:t>
            </a:r>
            <a:r>
              <a:rPr lang="it-IT" sz="2400" dirty="0" err="1"/>
              <a:t>critique</a:t>
            </a:r>
            <a:r>
              <a:rPr lang="it-IT" sz="2400" dirty="0"/>
              <a:t>, </a:t>
            </a:r>
            <a:r>
              <a:rPr lang="it-IT" sz="2400" b="1" dirty="0" smtClean="0"/>
              <a:t>2016.</a:t>
            </a:r>
            <a:endParaRPr lang="it-IT" sz="2400" b="1" dirty="0"/>
          </a:p>
          <a:p>
            <a:pPr marL="0" indent="0">
              <a:buNone/>
            </a:pPr>
            <a:r>
              <a:rPr lang="it-IT" sz="2400" dirty="0"/>
              <a:t> </a:t>
            </a:r>
          </a:p>
          <a:p>
            <a:r>
              <a:rPr lang="it-IT" sz="2400" dirty="0" smtClean="0"/>
              <a:t>Philippe </a:t>
            </a:r>
            <a:r>
              <a:rPr lang="it-IT" sz="2400" dirty="0" err="1" smtClean="0"/>
              <a:t>Blanchet</a:t>
            </a:r>
            <a:r>
              <a:rPr lang="it-IT" sz="2400" dirty="0" smtClean="0"/>
              <a:t>, </a:t>
            </a:r>
            <a:r>
              <a:rPr lang="it-IT" sz="2400" i="1" dirty="0"/>
              <a:t>Je n'ai plus osé </a:t>
            </a:r>
            <a:r>
              <a:rPr lang="it-IT" sz="2400" i="1" dirty="0" err="1"/>
              <a:t>ouvrir</a:t>
            </a:r>
            <a:r>
              <a:rPr lang="it-IT" sz="2400" i="1" dirty="0"/>
              <a:t> la </a:t>
            </a:r>
            <a:r>
              <a:rPr lang="it-IT" sz="2400" i="1" dirty="0" err="1"/>
              <a:t>bouche</a:t>
            </a:r>
            <a:r>
              <a:rPr lang="it-IT" sz="2400" i="1" dirty="0"/>
              <a:t>... : </a:t>
            </a:r>
            <a:r>
              <a:rPr lang="it-IT" sz="2400" i="1" dirty="0" err="1"/>
              <a:t>témoignages</a:t>
            </a:r>
            <a:r>
              <a:rPr lang="it-IT" sz="2400" i="1" dirty="0"/>
              <a:t> de </a:t>
            </a:r>
            <a:r>
              <a:rPr lang="it-IT" sz="2400" i="1" dirty="0" err="1"/>
              <a:t>glottophobie</a:t>
            </a:r>
            <a:r>
              <a:rPr lang="it-IT" sz="2400" i="1" dirty="0"/>
              <a:t> </a:t>
            </a:r>
            <a:r>
              <a:rPr lang="it-IT" sz="2400" i="1" dirty="0" err="1"/>
              <a:t>vécue</a:t>
            </a:r>
            <a:r>
              <a:rPr lang="it-IT" sz="2400" i="1" dirty="0"/>
              <a:t> et </a:t>
            </a:r>
            <a:r>
              <a:rPr lang="it-IT" sz="2400" i="1" dirty="0" err="1"/>
              <a:t>moyens</a:t>
            </a:r>
            <a:r>
              <a:rPr lang="it-IT" sz="2400" i="1" dirty="0"/>
              <a:t> de se </a:t>
            </a:r>
            <a:r>
              <a:rPr lang="it-IT" sz="2400" i="1" dirty="0" err="1"/>
              <a:t>défendre</a:t>
            </a:r>
            <a:r>
              <a:rPr lang="it-IT" sz="2400" dirty="0"/>
              <a:t>, </a:t>
            </a:r>
            <a:r>
              <a:rPr lang="it-IT" sz="2400" dirty="0" smtClean="0"/>
              <a:t>Limoges, Lambert</a:t>
            </a:r>
            <a:r>
              <a:rPr lang="it-IT" sz="2400" dirty="0"/>
              <a:t>-</a:t>
            </a:r>
            <a:r>
              <a:rPr lang="it-IT" sz="2400" dirty="0" smtClean="0"/>
              <a:t>Lucas, 2018.</a:t>
            </a:r>
            <a:endParaRPr lang="it-IT" sz="2400" dirty="0"/>
          </a:p>
          <a:p>
            <a:endParaRPr lang="fr-CA" sz="2400" dirty="0"/>
          </a:p>
        </p:txBody>
      </p:sp>
    </p:spTree>
    <p:extLst>
      <p:ext uri="{BB962C8B-B14F-4D97-AF65-F5344CB8AC3E}">
        <p14:creationId xmlns:p14="http://schemas.microsoft.com/office/powerpoint/2010/main" val="80931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l'article 75-1 </a:t>
            </a:r>
            <a:r>
              <a:rPr lang="fr-FR" sz="2800" dirty="0" smtClean="0"/>
              <a:t/>
            </a:r>
            <a:br>
              <a:rPr lang="fr-FR" sz="2800" dirty="0" smtClean="0"/>
            </a:br>
            <a:r>
              <a:rPr lang="fr-FR" sz="2800" dirty="0" smtClean="0"/>
              <a:t>Révision constitutionnelle du 23 juillet 2008</a:t>
            </a:r>
            <a:endParaRPr lang="it-IT" sz="2800" dirty="0"/>
          </a:p>
        </p:txBody>
      </p:sp>
      <p:sp>
        <p:nvSpPr>
          <p:cNvPr id="3" name="Segnaposto contenuto 2"/>
          <p:cNvSpPr>
            <a:spLocks noGrp="1"/>
          </p:cNvSpPr>
          <p:nvPr>
            <p:ph idx="1"/>
          </p:nvPr>
        </p:nvSpPr>
        <p:spPr/>
        <p:txBody>
          <a:bodyPr/>
          <a:lstStyle/>
          <a:p>
            <a:pPr algn="just"/>
            <a:r>
              <a:rPr lang="fr-FR" sz="2400" dirty="0" smtClean="0"/>
              <a:t>l'article 75-1 de la Constitution reconnait la valeur patrimoniale des langues régionales : </a:t>
            </a:r>
          </a:p>
          <a:p>
            <a:pPr algn="just"/>
            <a:r>
              <a:rPr lang="fr-FR" sz="2400" dirty="0" smtClean="0"/>
              <a:t>« Les langues régionales appartiennent au patrimoine de la France. »</a:t>
            </a:r>
          </a:p>
          <a:p>
            <a:pPr algn="just"/>
            <a:endParaRPr lang="fr-FR" sz="2400" dirty="0"/>
          </a:p>
          <a:p>
            <a:pPr algn="just"/>
            <a:endParaRPr lang="fr-FR" sz="2400" dirty="0" smtClean="0"/>
          </a:p>
          <a:p>
            <a:pPr algn="just"/>
            <a:endParaRPr lang="it-IT" sz="2400" dirty="0"/>
          </a:p>
        </p:txBody>
      </p:sp>
    </p:spTree>
    <p:extLst>
      <p:ext uri="{BB962C8B-B14F-4D97-AF65-F5344CB8AC3E}">
        <p14:creationId xmlns:p14="http://schemas.microsoft.com/office/powerpoint/2010/main" val="210173899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Définition</a:t>
            </a:r>
            <a:endParaRPr lang="fr-CA" sz="2800" dirty="0"/>
          </a:p>
        </p:txBody>
      </p:sp>
      <p:sp>
        <p:nvSpPr>
          <p:cNvPr id="3" name="Segnaposto contenuto 2"/>
          <p:cNvSpPr>
            <a:spLocks noGrp="1"/>
          </p:cNvSpPr>
          <p:nvPr>
            <p:ph idx="1"/>
          </p:nvPr>
        </p:nvSpPr>
        <p:spPr/>
        <p:txBody>
          <a:bodyPr>
            <a:normAutofit/>
          </a:bodyPr>
          <a:lstStyle/>
          <a:p>
            <a:pPr algn="just"/>
            <a:r>
              <a:rPr lang="fr-FR" sz="2400" i="1" dirty="0"/>
              <a:t>« Le mépris, la haine, l’agression, le </a:t>
            </a:r>
            <a:r>
              <a:rPr lang="fr-FR" sz="2400" i="1" dirty="0" smtClean="0"/>
              <a:t>rejet, </a:t>
            </a:r>
            <a:r>
              <a:rPr lang="fr-FR" sz="2400" i="1" dirty="0"/>
              <a:t>l’exclusion, de personnes, </a:t>
            </a:r>
            <a:r>
              <a:rPr lang="fr-FR" sz="2400" b="1" i="1" dirty="0"/>
              <a:t>discrimination négative </a:t>
            </a:r>
            <a:r>
              <a:rPr lang="fr-FR" sz="2400" i="1" dirty="0"/>
              <a:t>effectivement ou prétendument fondés sur le fait de considérer </a:t>
            </a:r>
            <a:r>
              <a:rPr lang="fr-FR" sz="2400" b="1" i="1" dirty="0"/>
              <a:t>incorrectes, inférieures, mauvaises certaines formes linguistiques </a:t>
            </a:r>
            <a:r>
              <a:rPr lang="fr-FR" sz="2400" i="1" dirty="0"/>
              <a:t>(perçues comme des langues, des dialectes ou des usages de langues) usitées par ces personnes, en général en focalisant sur les formes linguistiques (et sans toujours avoir pleinement conscience de l’ampleur des effets produits sur les personnes). » </a:t>
            </a:r>
            <a:r>
              <a:rPr lang="fr-FR" sz="2400" dirty="0"/>
              <a:t>(Blanchet, </a:t>
            </a:r>
            <a:r>
              <a:rPr lang="fr-FR" sz="2400" dirty="0" smtClean="0"/>
              <a:t>2016, p. </a:t>
            </a:r>
            <a:r>
              <a:rPr lang="fr-FR" sz="2400" dirty="0"/>
              <a:t>45)</a:t>
            </a:r>
            <a:endParaRPr lang="it-IT" sz="2400" dirty="0"/>
          </a:p>
          <a:p>
            <a:endParaRPr lang="fr-CA" sz="2400" dirty="0"/>
          </a:p>
        </p:txBody>
      </p:sp>
    </p:spTree>
    <p:extLst>
      <p:ext uri="{BB962C8B-B14F-4D97-AF65-F5344CB8AC3E}">
        <p14:creationId xmlns:p14="http://schemas.microsoft.com/office/powerpoint/2010/main" val="3622014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Les données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Dans un sondage réalisé par </a:t>
            </a:r>
            <a:r>
              <a:rPr lang="fr-FR" sz="2400" dirty="0" smtClean="0"/>
              <a:t>l’IFOP* </a:t>
            </a:r>
            <a:r>
              <a:rPr lang="fr-FR" sz="2400" dirty="0"/>
              <a:t>en 2020 sur un échantillon de 2.019 personnes, 50% disent avoir un accent régional : 29% disent qu’ils s’expriment avec un accent « un peu marqué », 16% avec un accent « assez marqué » et 5% avec un accent « très marqué ». Ces nombres sont plus élevés dans les milieux des ouvriers et employés. </a:t>
            </a:r>
            <a:endParaRPr lang="fr-FR" sz="2400" dirty="0" smtClean="0"/>
          </a:p>
          <a:p>
            <a:pPr algn="just"/>
            <a:r>
              <a:rPr lang="fr-FR" sz="2400" dirty="0" smtClean="0"/>
              <a:t>Les </a:t>
            </a:r>
            <a:r>
              <a:rPr lang="fr-FR" sz="2400" dirty="0"/>
              <a:t>accents sont plus répandus dans les territoires éloignés de </a:t>
            </a:r>
            <a:r>
              <a:rPr lang="fr-FR" sz="2400" b="1" dirty="0"/>
              <a:t>Paris </a:t>
            </a:r>
            <a:r>
              <a:rPr lang="fr-FR" sz="2400" dirty="0"/>
              <a:t>: Dans le Nord-Pas-de-Calais et les Midi-Pyrénées plus de 80% de personnes affirment parler avec un accent. En Franche-Comté, Alsace, Lorraine, la Bourgogne et le Languedoc-Roussillon, les nombres augmentent à des niveaux entre 66% et 80%. Dans les régions voisines de Paris, seulement 33% des répondants disent s’exprimer avec un accent. </a:t>
            </a:r>
            <a:endParaRPr lang="fr-FR" sz="2400" dirty="0" smtClean="0"/>
          </a:p>
          <a:p>
            <a:pPr algn="just"/>
            <a:r>
              <a:rPr lang="fr-FR" sz="2400" dirty="0" smtClean="0"/>
              <a:t>* IFOP : Institut </a:t>
            </a:r>
            <a:r>
              <a:rPr lang="fr-FR" sz="2400" dirty="0"/>
              <a:t>national d’opinion </a:t>
            </a:r>
            <a:r>
              <a:rPr lang="fr-FR" sz="2400" dirty="0" smtClean="0"/>
              <a:t>publique.</a:t>
            </a:r>
            <a:endParaRPr lang="fr-CA" sz="2400" dirty="0"/>
          </a:p>
        </p:txBody>
      </p:sp>
    </p:spTree>
    <p:extLst>
      <p:ext uri="{BB962C8B-B14F-4D97-AF65-F5344CB8AC3E}">
        <p14:creationId xmlns:p14="http://schemas.microsoft.com/office/powerpoint/2010/main" val="2229388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Rappel historique sur la processus de standardisation de la langue française</a:t>
            </a:r>
            <a:endParaRPr lang="fr-CA" sz="2800" dirty="0"/>
          </a:p>
        </p:txBody>
      </p:sp>
      <p:sp>
        <p:nvSpPr>
          <p:cNvPr id="3" name="Segnaposto contenuto 2"/>
          <p:cNvSpPr>
            <a:spLocks noGrp="1"/>
          </p:cNvSpPr>
          <p:nvPr>
            <p:ph idx="1"/>
          </p:nvPr>
        </p:nvSpPr>
        <p:spPr/>
        <p:txBody>
          <a:bodyPr>
            <a:normAutofit fontScale="92500"/>
          </a:bodyPr>
          <a:lstStyle/>
          <a:p>
            <a:r>
              <a:rPr lang="fr-FR" sz="2400" b="1" dirty="0" smtClean="0"/>
              <a:t>Le français classique</a:t>
            </a:r>
          </a:p>
          <a:p>
            <a:r>
              <a:rPr lang="fr-FR" sz="2400" dirty="0" smtClean="0"/>
              <a:t>XVII° siècle :</a:t>
            </a:r>
          </a:p>
          <a:p>
            <a:r>
              <a:rPr lang="fr-FR" sz="2400" dirty="0" smtClean="0"/>
              <a:t>création de l’Académie française (1635)</a:t>
            </a:r>
          </a:p>
          <a:p>
            <a:r>
              <a:rPr lang="fr-FR" sz="2400" dirty="0" smtClean="0"/>
              <a:t>Vaugelas</a:t>
            </a:r>
            <a:r>
              <a:rPr lang="fr-FR" sz="2400" i="1" dirty="0" smtClean="0"/>
              <a:t> </a:t>
            </a:r>
            <a:r>
              <a:rPr lang="fr-FR" sz="2400" dirty="0" smtClean="0"/>
              <a:t>: le concept de </a:t>
            </a:r>
            <a:r>
              <a:rPr lang="fr-FR" sz="2400" b="1" dirty="0" smtClean="0"/>
              <a:t>Bon usage</a:t>
            </a:r>
            <a:r>
              <a:rPr lang="fr-FR" sz="2400" dirty="0" smtClean="0"/>
              <a:t>. </a:t>
            </a:r>
            <a:r>
              <a:rPr lang="fr-FR" sz="2400" i="1" dirty="0" smtClean="0"/>
              <a:t>Remarques </a:t>
            </a:r>
            <a:r>
              <a:rPr lang="fr-FR" sz="2400" i="1" dirty="0"/>
              <a:t>sur la langue française. Utiles à ceux qui veulent bien parler et bien écrire </a:t>
            </a:r>
            <a:r>
              <a:rPr lang="fr-FR" sz="2400" dirty="0" smtClean="0"/>
              <a:t>(1647)</a:t>
            </a:r>
          </a:p>
          <a:p>
            <a:r>
              <a:rPr lang="fr-FR" sz="2400" dirty="0" smtClean="0"/>
              <a:t>XVIII</a:t>
            </a:r>
            <a:r>
              <a:rPr lang="fr-FR" sz="2400" dirty="0"/>
              <a:t>° </a:t>
            </a:r>
            <a:r>
              <a:rPr lang="fr-FR" sz="2400" dirty="0" smtClean="0"/>
              <a:t>siècle et la Révolution </a:t>
            </a:r>
            <a:r>
              <a:rPr lang="fr-FR" sz="2400" dirty="0"/>
              <a:t>: </a:t>
            </a:r>
            <a:endParaRPr lang="fr-FR" sz="2400" dirty="0" smtClean="0"/>
          </a:p>
          <a:p>
            <a:pPr algn="just"/>
            <a:r>
              <a:rPr lang="fr-CA" sz="2400" dirty="0"/>
              <a:t>la France devrait être unifiée suivant le concept "un pays, une nation, une langue". </a:t>
            </a:r>
            <a:endParaRPr lang="fr-FR" sz="2400" dirty="0">
              <a:latin typeface="Arial" charset="0"/>
            </a:endParaRPr>
          </a:p>
          <a:p>
            <a:r>
              <a:rPr lang="fr-FR" sz="2400" dirty="0" smtClean="0"/>
              <a:t>Enquête </a:t>
            </a:r>
            <a:r>
              <a:rPr lang="fr-FR" sz="2400" dirty="0"/>
              <a:t>de l</a:t>
            </a:r>
            <a:r>
              <a:rPr lang="ja-JP" altLang="fr-FR" sz="2400" dirty="0"/>
              <a:t>’</a:t>
            </a:r>
            <a:r>
              <a:rPr lang="fr-FR" altLang="ja-JP" sz="2400" dirty="0"/>
              <a:t>Abbé </a:t>
            </a:r>
            <a:r>
              <a:rPr lang="fr-FR" altLang="ja-JP" sz="2400" dirty="0" smtClean="0"/>
              <a:t>Grégoire (1792)</a:t>
            </a:r>
          </a:p>
          <a:p>
            <a:r>
              <a:rPr lang="fr-FR" sz="2400" b="1" dirty="0" smtClean="0"/>
              <a:t>Le français moderne</a:t>
            </a:r>
          </a:p>
          <a:p>
            <a:r>
              <a:rPr lang="fr-FR" sz="2400" dirty="0" smtClean="0"/>
              <a:t>XIX° siècle : Le rôle de l’école</a:t>
            </a:r>
            <a:endParaRPr lang="fr-CA" sz="2400" dirty="0"/>
          </a:p>
        </p:txBody>
      </p:sp>
    </p:spTree>
    <p:extLst>
      <p:ext uri="{BB962C8B-B14F-4D97-AF65-F5344CB8AC3E}">
        <p14:creationId xmlns:p14="http://schemas.microsoft.com/office/powerpoint/2010/main" val="3479513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Ses missions</a:t>
            </a:r>
            <a:br>
              <a:rPr lang="fr-CA" sz="2800" dirty="0"/>
            </a:br>
            <a:r>
              <a:rPr lang="fr-FR" sz="2800" dirty="0"/>
              <a:t>http://</a:t>
            </a:r>
            <a:r>
              <a:rPr lang="fr-FR" sz="2800" dirty="0" err="1"/>
              <a:t>academie-</a:t>
            </a:r>
            <a:r>
              <a:rPr lang="fr-FR" sz="2800" dirty="0" err="1" smtClean="0"/>
              <a:t>francaise.fr</a:t>
            </a:r>
            <a:r>
              <a:rPr lang="fr-FR" sz="2800" dirty="0" smtClean="0"/>
              <a:t/>
            </a:r>
            <a:br>
              <a:rPr lang="fr-FR" sz="2800" dirty="0" smtClean="0"/>
            </a:br>
            <a:r>
              <a:rPr lang="fr-FR" altLang="ja-JP" sz="2800" dirty="0" smtClean="0">
                <a:latin typeface="Arial" charset="0"/>
              </a:rPr>
              <a:t>(déjà vu)</a:t>
            </a:r>
            <a:endParaRPr lang="fr-CA" sz="2800" dirty="0"/>
          </a:p>
        </p:txBody>
      </p:sp>
      <p:sp>
        <p:nvSpPr>
          <p:cNvPr id="3" name="Segnaposto contenuto 2"/>
          <p:cNvSpPr>
            <a:spLocks noGrp="1"/>
          </p:cNvSpPr>
          <p:nvPr>
            <p:ph idx="1"/>
          </p:nvPr>
        </p:nvSpPr>
        <p:spPr/>
        <p:txBody>
          <a:bodyPr/>
          <a:lstStyle/>
          <a:p>
            <a:pPr algn="just"/>
            <a:r>
              <a:rPr lang="fr-FR" sz="2400" dirty="0"/>
              <a:t>Si le XVI</a:t>
            </a:r>
            <a:r>
              <a:rPr lang="fr-FR" sz="2400" baseline="30000" dirty="0"/>
              <a:t>e </a:t>
            </a:r>
            <a:r>
              <a:rPr lang="fr-FR" sz="2400" dirty="0"/>
              <a:t>siècle s’accommodait de ces variantes et flottements, la tendance au XVII</a:t>
            </a:r>
            <a:r>
              <a:rPr lang="fr-FR" sz="2400" baseline="30000" dirty="0"/>
              <a:t>e </a:t>
            </a:r>
            <a:r>
              <a:rPr lang="fr-FR" sz="2400" dirty="0"/>
              <a:t>siècle est </a:t>
            </a:r>
            <a:r>
              <a:rPr lang="fr-FR" sz="2400" b="1" dirty="0"/>
              <a:t>à l’unification dans un langage « moyen »</a:t>
            </a:r>
            <a:r>
              <a:rPr lang="fr-FR" sz="2400" dirty="0"/>
              <a:t>, qui soit compréhensible par tous les Français et par tous les Européens qui adoptent de plus en plus souvent le français comme langue commune.</a:t>
            </a:r>
          </a:p>
          <a:p>
            <a:pPr algn="just"/>
            <a:r>
              <a:rPr lang="fr-FR" sz="2400" dirty="0"/>
              <a:t>Le pouvoir royal, à travers le gouvernement de Richelieu, y voit </a:t>
            </a:r>
            <a:r>
              <a:rPr lang="fr-FR" sz="2400" b="1" dirty="0"/>
              <a:t>un des instruments de sa politique d’unification du royaume à l’intérieur et de son rayonnement diplomatique à l’étranger.</a:t>
            </a:r>
          </a:p>
          <a:p>
            <a:pPr algn="just"/>
            <a:r>
              <a:rPr lang="fr-FR" sz="2400" dirty="0"/>
              <a:t>L’Académie française est donc créée en 1635, pour conférer un poids officiel aux travaux des grammairiens.</a:t>
            </a:r>
          </a:p>
          <a:p>
            <a:endParaRPr lang="fr-CA" sz="2400" dirty="0"/>
          </a:p>
        </p:txBody>
      </p:sp>
    </p:spTree>
    <p:extLst>
      <p:ext uri="{BB962C8B-B14F-4D97-AF65-F5344CB8AC3E}">
        <p14:creationId xmlns:p14="http://schemas.microsoft.com/office/powerpoint/2010/main" val="118332370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olo 1"/>
          <p:cNvSpPr>
            <a:spLocks noGrp="1"/>
          </p:cNvSpPr>
          <p:nvPr>
            <p:ph type="title" idx="4294967295"/>
          </p:nvPr>
        </p:nvSpPr>
        <p:spPr/>
        <p:txBody>
          <a:bodyPr/>
          <a:lstStyle/>
          <a:p>
            <a:r>
              <a:rPr lang="it-IT" sz="2800" dirty="0">
                <a:latin typeface="Arial" charset="0"/>
              </a:rPr>
              <a:t>Le bon </a:t>
            </a:r>
            <a:r>
              <a:rPr lang="it-IT" sz="2800" dirty="0" err="1" smtClean="0">
                <a:latin typeface="Arial" charset="0"/>
              </a:rPr>
              <a:t>Usage</a:t>
            </a:r>
            <a:r>
              <a:rPr lang="it-IT" sz="2800" dirty="0" smtClean="0">
                <a:latin typeface="Arial" charset="0"/>
              </a:rPr>
              <a:t> (</a:t>
            </a:r>
            <a:r>
              <a:rPr lang="it-IT" sz="2800" dirty="0" err="1" smtClean="0">
                <a:latin typeface="Arial" charset="0"/>
              </a:rPr>
              <a:t>Vaugelas</a:t>
            </a:r>
            <a:r>
              <a:rPr lang="it-IT" sz="2800" dirty="0" smtClean="0">
                <a:latin typeface="Arial" charset="0"/>
              </a:rPr>
              <a:t>)</a:t>
            </a:r>
            <a:br>
              <a:rPr lang="it-IT" sz="2800" dirty="0" smtClean="0">
                <a:latin typeface="Arial" charset="0"/>
              </a:rPr>
            </a:br>
            <a:r>
              <a:rPr lang="fr-FR" altLang="ja-JP" sz="2800" dirty="0" smtClean="0">
                <a:latin typeface="Arial" charset="0"/>
              </a:rPr>
              <a:t>(déjà vu)</a:t>
            </a:r>
            <a:endParaRPr lang="it-IT" sz="2800" dirty="0">
              <a:latin typeface="Arial" charset="0"/>
            </a:endParaRPr>
          </a:p>
        </p:txBody>
      </p:sp>
      <p:sp>
        <p:nvSpPr>
          <p:cNvPr id="40962" name="Segnaposto contenuto 2"/>
          <p:cNvSpPr>
            <a:spLocks noGrp="1"/>
          </p:cNvSpPr>
          <p:nvPr>
            <p:ph idx="4294967295"/>
          </p:nvPr>
        </p:nvSpPr>
        <p:spPr/>
        <p:txBody>
          <a:bodyPr/>
          <a:lstStyle/>
          <a:p>
            <a:pPr algn="just" eaLnBrk="1" hangingPunct="1"/>
            <a:r>
              <a:rPr lang="fr-FR" sz="2400" dirty="0">
                <a:latin typeface="Arial" charset="0"/>
              </a:rPr>
              <a:t>Alors que le siècle précédent semblait admettre une multiplicité de variantes formelles équivalentes, la tendance est désormais à considérer </a:t>
            </a:r>
            <a:r>
              <a:rPr lang="fr-FR" sz="2400" b="1" dirty="0">
                <a:latin typeface="Arial" charset="0"/>
              </a:rPr>
              <a:t>une seule forme comme correcte </a:t>
            </a:r>
            <a:r>
              <a:rPr lang="fr-FR" sz="2400" dirty="0">
                <a:latin typeface="Arial" charset="0"/>
              </a:rPr>
              <a:t>sur le plan formel, mais aussi sur le plan sémantique. Les grammairiens, qui ne sont pas toujours d'accord entre eux, s'efforcent dans une intention unificatrice de définir ce qu'est le bon usage.</a:t>
            </a:r>
            <a:endParaRPr lang="it-IT" sz="2400" dirty="0">
              <a:latin typeface="Arial" charset="0"/>
            </a:endParaRPr>
          </a:p>
        </p:txBody>
      </p:sp>
    </p:spTree>
    <p:extLst>
      <p:ext uri="{BB962C8B-B14F-4D97-AF65-F5344CB8AC3E}">
        <p14:creationId xmlns:p14="http://schemas.microsoft.com/office/powerpoint/2010/main" val="149384526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 Enquête de l</a:t>
            </a:r>
            <a:r>
              <a:rPr lang="ja-JP" altLang="fr-FR" sz="2800" dirty="0">
                <a:latin typeface="Arial" charset="0"/>
              </a:rPr>
              <a:t>’</a:t>
            </a:r>
            <a:r>
              <a:rPr lang="fr-FR" altLang="ja-JP" sz="2800" dirty="0">
                <a:latin typeface="Arial" charset="0"/>
              </a:rPr>
              <a:t>Abbé </a:t>
            </a:r>
            <a:r>
              <a:rPr lang="fr-FR" altLang="ja-JP" sz="2800" dirty="0" smtClean="0">
                <a:latin typeface="Arial" charset="0"/>
              </a:rPr>
              <a:t>Grégoire</a:t>
            </a:r>
            <a:br>
              <a:rPr lang="fr-FR" altLang="ja-JP" sz="2800" dirty="0" smtClean="0">
                <a:latin typeface="Arial" charset="0"/>
              </a:rPr>
            </a:br>
            <a:r>
              <a:rPr lang="fr-FR" altLang="ja-JP" sz="2800" dirty="0" smtClean="0">
                <a:latin typeface="Arial" charset="0"/>
              </a:rPr>
              <a:t>(déjà vu)</a:t>
            </a:r>
            <a:endParaRPr lang="fr-FR" sz="2800" dirty="0">
              <a:latin typeface="Arial" charset="0"/>
            </a:endParaRPr>
          </a:p>
        </p:txBody>
      </p:sp>
      <p:sp>
        <p:nvSpPr>
          <p:cNvPr id="73730" name="Rectangle 3"/>
          <p:cNvSpPr>
            <a:spLocks noGrp="1" noChangeArrowheads="1"/>
          </p:cNvSpPr>
          <p:nvPr>
            <p:ph type="body" idx="4294967295"/>
          </p:nvPr>
        </p:nvSpPr>
        <p:spPr/>
        <p:txBody>
          <a:bodyPr>
            <a:normAutofit fontScale="92500" lnSpcReduction="10000"/>
          </a:bodyPr>
          <a:lstStyle/>
          <a:p>
            <a:pPr algn="just" eaLnBrk="1" hangingPunct="1">
              <a:lnSpc>
                <a:spcPct val="90000"/>
              </a:lnSpc>
            </a:pPr>
            <a:r>
              <a:rPr lang="fr-FR" sz="2400" dirty="0">
                <a:latin typeface="Arial" charset="0"/>
              </a:rPr>
              <a:t>Enquête de l</a:t>
            </a:r>
            <a:r>
              <a:rPr lang="ja-JP" altLang="fr-FR" sz="2400" dirty="0">
                <a:latin typeface="Arial" charset="0"/>
              </a:rPr>
              <a:t>’</a:t>
            </a:r>
            <a:r>
              <a:rPr lang="fr-FR" altLang="ja-JP" sz="2400" dirty="0">
                <a:latin typeface="Arial" charset="0"/>
              </a:rPr>
              <a:t>Abbé Grégoire : « Rapport sur la nécessité d</a:t>
            </a:r>
            <a:r>
              <a:rPr lang="ja-JP" altLang="fr-FR" sz="2400" dirty="0">
                <a:latin typeface="Arial" charset="0"/>
              </a:rPr>
              <a:t>’</a:t>
            </a:r>
            <a:r>
              <a:rPr lang="fr-FR" altLang="ja-JP" sz="2400" dirty="0">
                <a:latin typeface="Arial" charset="0"/>
              </a:rPr>
              <a:t>anéantir les patois et d</a:t>
            </a:r>
            <a:r>
              <a:rPr lang="ja-JP" altLang="fr-FR" sz="2400" dirty="0">
                <a:latin typeface="Arial" charset="0"/>
              </a:rPr>
              <a:t>’</a:t>
            </a:r>
            <a:r>
              <a:rPr lang="fr-FR" altLang="ja-JP" sz="2400" dirty="0">
                <a:latin typeface="Arial" charset="0"/>
              </a:rPr>
              <a:t>universaliser l</a:t>
            </a:r>
            <a:r>
              <a:rPr lang="ja-JP" altLang="fr-FR" sz="2400" dirty="0">
                <a:latin typeface="Arial" charset="0"/>
              </a:rPr>
              <a:t>’</a:t>
            </a:r>
            <a:r>
              <a:rPr lang="fr-FR" altLang="ja-JP" sz="2400" dirty="0">
                <a:latin typeface="Arial" charset="0"/>
              </a:rPr>
              <a:t>usage de la langue française » présenté à la Convention en 1794 (le 16 prairial de l’an II) décrivait la situation comme la tour de Babel où se parlent 30 patois </a:t>
            </a:r>
          </a:p>
          <a:p>
            <a:pPr algn="just" eaLnBrk="1" hangingPunct="1">
              <a:lnSpc>
                <a:spcPct val="90000"/>
              </a:lnSpc>
            </a:pPr>
            <a:r>
              <a:rPr lang="fr-FR" sz="2400" dirty="0">
                <a:latin typeface="Arial" charset="0"/>
              </a:rPr>
              <a:t>sur 26 millions, 11 ont le français comme langue maternelle, 3 le parlent couramment, 6 un peu et 6 l</a:t>
            </a:r>
            <a:r>
              <a:rPr lang="ja-JP" altLang="fr-FR" sz="2400" dirty="0">
                <a:latin typeface="Arial" charset="0"/>
              </a:rPr>
              <a:t>’</a:t>
            </a:r>
            <a:r>
              <a:rPr lang="fr-FR" altLang="ja-JP" sz="2400" dirty="0">
                <a:latin typeface="Arial" charset="0"/>
              </a:rPr>
              <a:t>ignorent.</a:t>
            </a:r>
          </a:p>
          <a:p>
            <a:pPr eaLnBrk="1" hangingPunct="1">
              <a:lnSpc>
                <a:spcPct val="90000"/>
              </a:lnSpc>
            </a:pPr>
            <a:r>
              <a:rPr lang="fr-FR" sz="2400" b="1" dirty="0">
                <a:latin typeface="Arial" charset="0"/>
              </a:rPr>
              <a:t>Les jacobins déclarent une guerre contre les patois :</a:t>
            </a:r>
          </a:p>
          <a:p>
            <a:pPr algn="just" eaLnBrk="1" hangingPunct="1">
              <a:lnSpc>
                <a:spcPct val="90000"/>
              </a:lnSpc>
              <a:buFontTx/>
              <a:buNone/>
            </a:pPr>
            <a:r>
              <a:rPr lang="fr-FR" sz="2400" dirty="0">
                <a:latin typeface="Arial" charset="0"/>
              </a:rPr>
              <a:t>« </a:t>
            </a:r>
            <a:r>
              <a:rPr lang="fr-FR" sz="2400" i="1" dirty="0">
                <a:latin typeface="Arial" charset="0"/>
              </a:rPr>
              <a:t>La monarchie avait des raisons de ressembler à la tour de Babel; dans la démocratie, laisser les citoyens ignorants de la langue nationale, incapables de contrôler le pouvoir, c</a:t>
            </a:r>
            <a:r>
              <a:rPr lang="ja-JP" altLang="fr-FR" sz="2400" i="1" dirty="0">
                <a:latin typeface="Arial" charset="0"/>
              </a:rPr>
              <a:t>’</a:t>
            </a:r>
            <a:r>
              <a:rPr lang="fr-FR" altLang="ja-JP" sz="2400" i="1" dirty="0">
                <a:latin typeface="Arial" charset="0"/>
              </a:rPr>
              <a:t>est trahir la patrie … Chez un peuple libre, la langue doit être une et la même pour tous.</a:t>
            </a:r>
            <a:r>
              <a:rPr lang="fr-FR" altLang="ja-JP" sz="2400" dirty="0">
                <a:latin typeface="Arial" charset="0"/>
              </a:rPr>
              <a:t> »</a:t>
            </a:r>
            <a:br>
              <a:rPr lang="fr-FR" altLang="ja-JP" sz="2400" dirty="0">
                <a:latin typeface="Arial" charset="0"/>
              </a:rPr>
            </a:br>
            <a:r>
              <a:rPr lang="fr-FR" altLang="ja-JP" sz="2400" dirty="0">
                <a:latin typeface="Arial" charset="0"/>
              </a:rPr>
              <a:t>    — </a:t>
            </a:r>
            <a:r>
              <a:rPr lang="fr-FR" altLang="ja-JP" sz="2400" dirty="0" err="1">
                <a:latin typeface="Arial" charset="0"/>
              </a:rPr>
              <a:t>Barère</a:t>
            </a:r>
            <a:r>
              <a:rPr lang="fr-FR" altLang="ja-JP" sz="2400" dirty="0">
                <a:latin typeface="Arial" charset="0"/>
              </a:rPr>
              <a:t> (devant la Convention du 27 janvier 1794</a:t>
            </a:r>
            <a:r>
              <a:rPr lang="fr-FR" altLang="ja-JP" sz="2400" dirty="0" smtClean="0">
                <a:latin typeface="Arial" charset="0"/>
              </a:rPr>
              <a:t>)</a:t>
            </a:r>
          </a:p>
          <a:p>
            <a:pPr algn="just" eaLnBrk="1" hangingPunct="1">
              <a:lnSpc>
                <a:spcPct val="90000"/>
              </a:lnSpc>
              <a:buFontTx/>
              <a:buNone/>
            </a:pPr>
            <a:r>
              <a:rPr lang="fr-FR" altLang="ja-JP" sz="2400" smtClean="0">
                <a:latin typeface="Arial" charset="0"/>
              </a:rPr>
              <a:t>12avril 2021</a:t>
            </a:r>
            <a:endParaRPr lang="fr-FR" altLang="ja-JP" sz="2400" dirty="0">
              <a:latin typeface="Arial" charset="0"/>
            </a:endParaRPr>
          </a:p>
          <a:p>
            <a:pPr algn="just" eaLnBrk="1" hangingPunct="1">
              <a:lnSpc>
                <a:spcPct val="90000"/>
              </a:lnSpc>
            </a:pPr>
            <a:endParaRPr lang="fr-FR" sz="1800" dirty="0">
              <a:latin typeface="Arial" charset="0"/>
            </a:endParaRPr>
          </a:p>
        </p:txBody>
      </p:sp>
    </p:spTree>
    <p:extLst>
      <p:ext uri="{BB962C8B-B14F-4D97-AF65-F5344CB8AC3E}">
        <p14:creationId xmlns:p14="http://schemas.microsoft.com/office/powerpoint/2010/main" val="17295590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Langues</a:t>
            </a:r>
            <a:r>
              <a:rPr lang="it-IT" sz="2800" dirty="0" smtClean="0"/>
              <a:t> de France</a:t>
            </a:r>
            <a:endParaRPr lang="it-IT" sz="2800" dirty="0"/>
          </a:p>
        </p:txBody>
      </p:sp>
      <p:sp>
        <p:nvSpPr>
          <p:cNvPr id="3" name="Segnaposto contenuto 2"/>
          <p:cNvSpPr>
            <a:spLocks noGrp="1"/>
          </p:cNvSpPr>
          <p:nvPr>
            <p:ph idx="1"/>
          </p:nvPr>
        </p:nvSpPr>
        <p:spPr/>
        <p:txBody>
          <a:bodyPr/>
          <a:lstStyle/>
          <a:p>
            <a:pPr algn="just"/>
            <a:r>
              <a:rPr lang="fr-FR" sz="2400" dirty="0"/>
              <a:t>La France dispose d’un patrimoine linguistique d’une grande richesse. La pluralité des langues façonne l’identité culturelle de la France. À côté du français, langue nationale, dont le caractère officiel est inscrit depuis 1992 dans la Constitution, les langues de France sont notre bien commun, elles contribuent à la créativité de notre pays et à son rayonnement culturel. On entend par langues de France les langues régionales ou minoritaires parlées par des citoyens français sur le territoire de la République depuis assez longtemps pour faire partie du patrimoine culturel national, et ne sont langue officielle d’aucun État. </a:t>
            </a:r>
            <a:r>
              <a:rPr lang="fr-FR" sz="2400" dirty="0" err="1" smtClean="0"/>
              <a:t>www.culturecommunication.gouv.fr</a:t>
            </a:r>
            <a:endParaRPr lang="it-IT" sz="2400" dirty="0"/>
          </a:p>
        </p:txBody>
      </p:sp>
    </p:spTree>
    <p:extLst>
      <p:ext uri="{BB962C8B-B14F-4D97-AF65-F5344CB8AC3E}">
        <p14:creationId xmlns:p14="http://schemas.microsoft.com/office/powerpoint/2010/main" val="14867790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Langues_de_la_France.svg[1].png"/>
          <p:cNvPicPr>
            <a:picLocks noChangeAspect="1"/>
          </p:cNvPicPr>
          <p:nvPr/>
        </p:nvPicPr>
        <p:blipFill>
          <a:blip r:embed="rId2"/>
          <a:stretch>
            <a:fillRect/>
          </a:stretch>
        </p:blipFill>
        <p:spPr>
          <a:xfrm>
            <a:off x="1524000" y="538162"/>
            <a:ext cx="6096000" cy="5781675"/>
          </a:xfrm>
          <a:prstGeom prst="rect">
            <a:avLst/>
          </a:prstGeom>
        </p:spPr>
      </p:pic>
    </p:spTree>
    <p:extLst>
      <p:ext uri="{BB962C8B-B14F-4D97-AF65-F5344CB8AC3E}">
        <p14:creationId xmlns:p14="http://schemas.microsoft.com/office/powerpoint/2010/main" val="9481401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Observations hebdomadaires autour</a:t>
            </a:r>
            <a:br>
              <a:rPr lang="fr-CA" sz="2800" dirty="0" smtClean="0"/>
            </a:br>
            <a:r>
              <a:rPr lang="fr-CA" sz="2800" dirty="0" smtClean="0"/>
              <a:t>des langues autres que le français sur le territoire français</a:t>
            </a:r>
            <a:br>
              <a:rPr lang="fr-CA" sz="2800" dirty="0" smtClean="0"/>
            </a:br>
            <a:r>
              <a:rPr lang="fr-CA" sz="2800" dirty="0" smtClean="0"/>
              <a:t>12 avril 2021</a:t>
            </a:r>
            <a:endParaRPr lang="fr-CA" sz="2800" dirty="0"/>
          </a:p>
        </p:txBody>
      </p:sp>
      <p:sp>
        <p:nvSpPr>
          <p:cNvPr id="3" name="Segnaposto contenuto 2"/>
          <p:cNvSpPr>
            <a:spLocks noGrp="1"/>
          </p:cNvSpPr>
          <p:nvPr>
            <p:ph idx="1"/>
          </p:nvPr>
        </p:nvSpPr>
        <p:spPr/>
        <p:txBody>
          <a:bodyPr>
            <a:normAutofit/>
          </a:bodyPr>
          <a:lstStyle/>
          <a:p>
            <a:pPr algn="just"/>
            <a:r>
              <a:rPr lang="fr-CA" sz="2400" dirty="0"/>
              <a:t>1. Attestation en langue </a:t>
            </a:r>
            <a:r>
              <a:rPr lang="fr-CA" sz="2400" dirty="0" smtClean="0"/>
              <a:t>normande </a:t>
            </a:r>
            <a:r>
              <a:rPr lang="it-IT" sz="2400" dirty="0"/>
              <a:t>(23 </a:t>
            </a:r>
            <a:r>
              <a:rPr lang="it-IT" sz="2400" dirty="0" err="1"/>
              <a:t>mars</a:t>
            </a:r>
            <a:r>
              <a:rPr lang="it-IT" sz="2400" dirty="0"/>
              <a:t> 2021)</a:t>
            </a:r>
            <a:endParaRPr lang="fr-CA" sz="2400" dirty="0" smtClean="0"/>
          </a:p>
          <a:p>
            <a:pPr algn="just"/>
            <a:r>
              <a:rPr lang="fr-CA" sz="2400" dirty="0" smtClean="0"/>
              <a:t>2</a:t>
            </a:r>
            <a:r>
              <a:rPr lang="fr-CA" sz="2400" dirty="0"/>
              <a:t>. Protection et promotion des langues régionales</a:t>
            </a:r>
            <a:br>
              <a:rPr lang="fr-CA" sz="2400" dirty="0"/>
            </a:br>
            <a:r>
              <a:rPr lang="fr-CA" sz="2400" dirty="0"/>
              <a:t>Loi </a:t>
            </a:r>
            <a:r>
              <a:rPr lang="fr-CA" sz="2400" dirty="0" smtClean="0"/>
              <a:t>adoptée </a:t>
            </a:r>
            <a:r>
              <a:rPr lang="it-IT" sz="2400" dirty="0" smtClean="0"/>
              <a:t>le </a:t>
            </a:r>
            <a:r>
              <a:rPr lang="it-IT" sz="2400" dirty="0"/>
              <a:t>8 </a:t>
            </a:r>
            <a:r>
              <a:rPr lang="it-IT" sz="2400" dirty="0" err="1"/>
              <a:t>avril</a:t>
            </a:r>
            <a:r>
              <a:rPr lang="it-IT" sz="2400" dirty="0"/>
              <a:t> </a:t>
            </a:r>
            <a:r>
              <a:rPr lang="it-IT" sz="2400" dirty="0" smtClean="0"/>
              <a:t>2021</a:t>
            </a:r>
          </a:p>
          <a:p>
            <a:pPr algn="just"/>
            <a:r>
              <a:rPr lang="it-IT" sz="2400" dirty="0" smtClean="0"/>
              <a:t>3. </a:t>
            </a:r>
            <a:r>
              <a:rPr lang="fr-FR" sz="2400" dirty="0"/>
              <a:t>Proposition de loi nº 2473 visant à promouvoir la France des accents</a:t>
            </a:r>
            <a:r>
              <a:rPr lang="fr-FR" sz="2400" dirty="0" smtClean="0"/>
              <a:t>. Au Sénat </a:t>
            </a:r>
            <a:r>
              <a:rPr lang="fr-FR" sz="2400" dirty="0"/>
              <a:t>le 26 novembre </a:t>
            </a:r>
            <a:r>
              <a:rPr lang="fr-FR" sz="2400" dirty="0" smtClean="0"/>
              <a:t>2020. </a:t>
            </a:r>
            <a:r>
              <a:rPr lang="fr-CA" sz="2400" dirty="0"/>
              <a:t/>
            </a:r>
            <a:br>
              <a:rPr lang="fr-CA" sz="2400" dirty="0"/>
            </a:br>
            <a:endParaRPr lang="fr-CA" sz="2400" dirty="0"/>
          </a:p>
        </p:txBody>
      </p:sp>
    </p:spTree>
    <p:extLst>
      <p:ext uri="{BB962C8B-B14F-4D97-AF65-F5344CB8AC3E}">
        <p14:creationId xmlns:p14="http://schemas.microsoft.com/office/powerpoint/2010/main" val="1327681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a:t>
            </a:r>
            <a:r>
              <a:rPr lang="fr-CA" sz="2800" dirty="0"/>
              <a:t>Observations </a:t>
            </a:r>
            <a:r>
              <a:rPr lang="fr-CA" sz="2800" dirty="0" smtClean="0"/>
              <a:t>hebdomadaires</a:t>
            </a:r>
            <a:br>
              <a:rPr lang="fr-CA" sz="2800" dirty="0" smtClean="0"/>
            </a:br>
            <a:r>
              <a:rPr lang="fr-CA" sz="2800" dirty="0" smtClean="0"/>
              <a:t>1. Attestation en langue normande</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Covid</a:t>
            </a:r>
            <a:r>
              <a:rPr lang="it-IT" sz="2400" dirty="0"/>
              <a:t>-19 : une </a:t>
            </a:r>
            <a:r>
              <a:rPr lang="it-IT" sz="2400" dirty="0" err="1"/>
              <a:t>attestation</a:t>
            </a:r>
            <a:r>
              <a:rPr lang="it-IT" sz="2400" dirty="0"/>
              <a:t> «</a:t>
            </a:r>
            <a:r>
              <a:rPr lang="it-IT" sz="2400" dirty="0" err="1"/>
              <a:t>dérogatouère</a:t>
            </a:r>
            <a:r>
              <a:rPr lang="it-IT" sz="2400" dirty="0"/>
              <a:t>» en </a:t>
            </a:r>
            <a:r>
              <a:rPr lang="it-IT" sz="2400" dirty="0" err="1" smtClean="0"/>
              <a:t>normand</a:t>
            </a:r>
            <a:r>
              <a:rPr lang="it-IT" sz="2400" dirty="0" smtClean="0"/>
              <a:t> (23 </a:t>
            </a:r>
            <a:r>
              <a:rPr lang="it-IT" sz="2400" dirty="0" err="1" smtClean="0"/>
              <a:t>mars</a:t>
            </a:r>
            <a:r>
              <a:rPr lang="it-IT" sz="2400" dirty="0" smtClean="0"/>
              <a:t> 2021)</a:t>
            </a:r>
            <a:endParaRPr lang="it-IT" sz="2400" dirty="0"/>
          </a:p>
          <a:p>
            <a:pPr algn="just"/>
            <a:r>
              <a:rPr lang="it-IT" sz="2400" dirty="0" err="1"/>
              <a:t>Rédigée</a:t>
            </a:r>
            <a:r>
              <a:rPr lang="it-IT" sz="2400" dirty="0"/>
              <a:t> en langue </a:t>
            </a:r>
            <a:r>
              <a:rPr lang="it-IT" sz="2400" dirty="0" err="1"/>
              <a:t>normande</a:t>
            </a:r>
            <a:r>
              <a:rPr lang="it-IT" sz="2400" dirty="0"/>
              <a:t>, l’</a:t>
            </a:r>
            <a:r>
              <a:rPr lang="it-IT" sz="2400" dirty="0" err="1"/>
              <a:t>attestation</a:t>
            </a:r>
            <a:r>
              <a:rPr lang="it-IT" sz="2400" dirty="0"/>
              <a:t> </a:t>
            </a:r>
            <a:r>
              <a:rPr lang="it-IT" sz="2400" dirty="0" err="1"/>
              <a:t>obligatoire</a:t>
            </a:r>
            <a:r>
              <a:rPr lang="it-IT" sz="2400" dirty="0"/>
              <a:t> pour se </a:t>
            </a:r>
            <a:r>
              <a:rPr lang="it-IT" sz="2400" dirty="0" err="1"/>
              <a:t>déplacer</a:t>
            </a:r>
            <a:r>
              <a:rPr lang="it-IT" sz="2400" dirty="0"/>
              <a:t> </a:t>
            </a:r>
            <a:r>
              <a:rPr lang="it-IT" sz="2400" dirty="0" err="1"/>
              <a:t>dans</a:t>
            </a:r>
            <a:r>
              <a:rPr lang="it-IT" sz="2400" dirty="0"/>
              <a:t> </a:t>
            </a:r>
            <a:r>
              <a:rPr lang="it-IT" sz="2400" dirty="0" err="1" smtClean="0"/>
              <a:t>les</a:t>
            </a:r>
            <a:r>
              <a:rPr lang="it-IT" sz="2400" dirty="0" smtClean="0"/>
              <a:t> </a:t>
            </a:r>
            <a:r>
              <a:rPr lang="it-IT" sz="2400" dirty="0" err="1" smtClean="0"/>
              <a:t>départements</a:t>
            </a:r>
            <a:r>
              <a:rPr lang="it-IT" sz="2400" dirty="0" smtClean="0"/>
              <a:t> de l’</a:t>
            </a:r>
            <a:r>
              <a:rPr lang="it-IT" sz="2400" dirty="0" err="1" smtClean="0"/>
              <a:t>Eure</a:t>
            </a:r>
            <a:r>
              <a:rPr lang="it-IT" sz="2400" dirty="0" smtClean="0"/>
              <a:t> </a:t>
            </a:r>
            <a:r>
              <a:rPr lang="it-IT" sz="2400" dirty="0"/>
              <a:t>et </a:t>
            </a:r>
            <a:r>
              <a:rPr lang="it-IT" sz="2400" dirty="0" smtClean="0"/>
              <a:t>de la </a:t>
            </a:r>
            <a:r>
              <a:rPr lang="it-IT" sz="2400" dirty="0" err="1"/>
              <a:t>Seine</a:t>
            </a:r>
            <a:r>
              <a:rPr lang="it-IT" sz="2400" dirty="0"/>
              <a:t>-Maritime </a:t>
            </a:r>
            <a:r>
              <a:rPr lang="it-IT" sz="2400" dirty="0" err="1"/>
              <a:t>dans</a:t>
            </a:r>
            <a:r>
              <a:rPr lang="it-IT" sz="2400" dirty="0"/>
              <a:t> un rayon de plus de 10 km est </a:t>
            </a:r>
            <a:r>
              <a:rPr lang="it-IT" sz="2400" b="1" dirty="0" err="1"/>
              <a:t>légale</a:t>
            </a:r>
            <a:r>
              <a:rPr lang="it-IT" sz="2400" b="1" dirty="0"/>
              <a:t>, </a:t>
            </a:r>
            <a:r>
              <a:rPr lang="it-IT" sz="2400" b="1" dirty="0" err="1"/>
              <a:t>puisque</a:t>
            </a:r>
            <a:r>
              <a:rPr lang="it-IT" sz="2400" dirty="0"/>
              <a:t> </a:t>
            </a:r>
            <a:r>
              <a:rPr lang="it-IT" sz="2400" dirty="0" err="1"/>
              <a:t>traduite</a:t>
            </a:r>
            <a:r>
              <a:rPr lang="it-IT" sz="2400" dirty="0"/>
              <a:t> en </a:t>
            </a:r>
            <a:r>
              <a:rPr lang="it-IT" sz="2400" dirty="0" err="1"/>
              <a:t>français</a:t>
            </a:r>
            <a:r>
              <a:rPr lang="it-IT" sz="2400" dirty="0"/>
              <a:t>.</a:t>
            </a:r>
          </a:p>
          <a:p>
            <a:pPr algn="just"/>
            <a:endParaRPr lang="fr-CA" sz="2400" dirty="0"/>
          </a:p>
        </p:txBody>
      </p:sp>
    </p:spTree>
    <p:extLst>
      <p:ext uri="{BB962C8B-B14F-4D97-AF65-F5344CB8AC3E}">
        <p14:creationId xmlns:p14="http://schemas.microsoft.com/office/powerpoint/2010/main" val="1700787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Attestation en langue normande</a:t>
            </a:r>
          </a:p>
        </p:txBody>
      </p:sp>
      <p:sp>
        <p:nvSpPr>
          <p:cNvPr id="3" name="Segnaposto contenuto 2"/>
          <p:cNvSpPr>
            <a:spLocks noGrp="1"/>
          </p:cNvSpPr>
          <p:nvPr>
            <p:ph idx="1"/>
          </p:nvPr>
        </p:nvSpPr>
        <p:spPr/>
        <p:txBody>
          <a:bodyPr>
            <a:normAutofit fontScale="92500" lnSpcReduction="10000"/>
          </a:bodyPr>
          <a:lstStyle/>
          <a:p>
            <a:pPr algn="just"/>
            <a:r>
              <a:rPr lang="fr-CA" sz="2400" dirty="0"/>
              <a:t>La langue normande retrouve des couleurs. Une nouvelle preuve ? L’attestation dérogatoire pour se déplacer ou « l’</a:t>
            </a:r>
            <a:r>
              <a:rPr lang="fr-CA" sz="2400" dirty="0" err="1"/>
              <a:t>acertainement</a:t>
            </a:r>
            <a:r>
              <a:rPr lang="fr-CA" sz="2400" dirty="0"/>
              <a:t> </a:t>
            </a:r>
            <a:r>
              <a:rPr lang="fr-CA" sz="2400" dirty="0" err="1"/>
              <a:t>dérogatouère</a:t>
            </a:r>
            <a:r>
              <a:rPr lang="fr-CA" sz="2400" dirty="0"/>
              <a:t> </a:t>
            </a:r>
            <a:r>
              <a:rPr lang="fr-CA" sz="2400" dirty="0" err="1"/>
              <a:t>pouor</a:t>
            </a:r>
            <a:r>
              <a:rPr lang="fr-CA" sz="2400" dirty="0"/>
              <a:t> se </a:t>
            </a:r>
            <a:r>
              <a:rPr lang="fr-CA" sz="2400" dirty="0" err="1"/>
              <a:t>déhalaer</a:t>
            </a:r>
            <a:r>
              <a:rPr lang="fr-CA" sz="2400" dirty="0"/>
              <a:t> », traduite en normand et valable depuis le 23 mar</a:t>
            </a:r>
            <a:r>
              <a:rPr lang="fr-CA" sz="3900" b="1" dirty="0"/>
              <a:t>s</a:t>
            </a:r>
            <a:r>
              <a:rPr lang="fr-CA" sz="2400" dirty="0"/>
              <a:t> dernier sur les départements de l’Eure et de la Seine-Maritime. Comme le souligne le site de la Région Normandie, qui fait en fait sa promotion et sur lequel elle peut être téléchargée, « parce que la situation sanitaire ne doit pas nous faire oublier </a:t>
            </a:r>
            <a:r>
              <a:rPr lang="fr-CA" sz="2400" b="1" dirty="0"/>
              <a:t>la culture et l’histoire de notre territoire</a:t>
            </a:r>
            <a:r>
              <a:rPr lang="fr-CA" sz="2400" dirty="0"/>
              <a:t>, Jean-Philippe Joly, de la Fédération des associations pour la langue normande, propose une attestation de déplacement dérogatoire, mise à jour suite aux annonces du 18 mars 2021, à partir de tous les parlers normands continentaux ! » Une initiative déjà prise lors du dernier confinement et donc réactualisée. </a:t>
            </a:r>
            <a:r>
              <a:rPr lang="fr-CA" sz="2400" dirty="0" err="1"/>
              <a:t>https</a:t>
            </a:r>
            <a:r>
              <a:rPr lang="fr-CA" sz="2400" dirty="0"/>
              <a:t>://</a:t>
            </a:r>
            <a:r>
              <a:rPr lang="fr-CA" sz="2400" dirty="0" err="1"/>
              <a:t>www.leparisien.fr</a:t>
            </a:r>
            <a:r>
              <a:rPr lang="fr-CA" sz="2400" dirty="0"/>
              <a:t>/</a:t>
            </a:r>
            <a:r>
              <a:rPr lang="fr-CA" sz="2400" dirty="0" err="1"/>
              <a:t>societe</a:t>
            </a:r>
            <a:r>
              <a:rPr lang="fr-CA" sz="2400" dirty="0"/>
              <a:t>/covid-19-une-attestation-derogatouere-en-normand-28</a:t>
            </a:r>
          </a:p>
        </p:txBody>
      </p:sp>
    </p:spTree>
    <p:extLst>
      <p:ext uri="{BB962C8B-B14F-4D97-AF65-F5344CB8AC3E}">
        <p14:creationId xmlns:p14="http://schemas.microsoft.com/office/powerpoint/2010/main" val="2993549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Attestation en langue normande</a:t>
            </a:r>
          </a:p>
        </p:txBody>
      </p:sp>
      <p:sp>
        <p:nvSpPr>
          <p:cNvPr id="3" name="Segnaposto contenuto 2"/>
          <p:cNvSpPr>
            <a:spLocks noGrp="1"/>
          </p:cNvSpPr>
          <p:nvPr>
            <p:ph idx="1"/>
          </p:nvPr>
        </p:nvSpPr>
        <p:spPr/>
        <p:txBody>
          <a:bodyPr>
            <a:normAutofit fontScale="92500"/>
          </a:bodyPr>
          <a:lstStyle/>
          <a:p>
            <a:pPr algn="just"/>
            <a:r>
              <a:rPr lang="it-IT" sz="2400" dirty="0"/>
              <a:t>Ce </a:t>
            </a:r>
            <a:r>
              <a:rPr lang="it-IT" sz="2400" dirty="0" err="1"/>
              <a:t>document</a:t>
            </a:r>
            <a:r>
              <a:rPr lang="it-IT" sz="2400" dirty="0"/>
              <a:t> bilingue est tout ce </a:t>
            </a:r>
            <a:r>
              <a:rPr lang="it-IT" sz="2400" dirty="0" err="1"/>
              <a:t>qu’il</a:t>
            </a:r>
            <a:r>
              <a:rPr lang="it-IT" sz="2400" dirty="0"/>
              <a:t> y a de plus </a:t>
            </a:r>
            <a:r>
              <a:rPr lang="it-IT" sz="2400" dirty="0" err="1"/>
              <a:t>légal</a:t>
            </a:r>
            <a:r>
              <a:rPr lang="it-IT" sz="2400" dirty="0"/>
              <a:t> </a:t>
            </a:r>
            <a:r>
              <a:rPr lang="it-IT" sz="2400" dirty="0" err="1"/>
              <a:t>puisque</a:t>
            </a:r>
            <a:r>
              <a:rPr lang="it-IT" sz="2400" dirty="0"/>
              <a:t> </a:t>
            </a:r>
            <a:r>
              <a:rPr lang="it-IT" sz="2400" dirty="0" err="1"/>
              <a:t>comme</a:t>
            </a:r>
            <a:r>
              <a:rPr lang="it-IT" sz="2400" dirty="0"/>
              <a:t> l’</a:t>
            </a:r>
            <a:r>
              <a:rPr lang="it-IT" sz="2400" dirty="0" err="1"/>
              <a:t>expliquent</a:t>
            </a:r>
            <a:r>
              <a:rPr lang="it-IT" sz="2400" dirty="0"/>
              <a:t> </a:t>
            </a:r>
            <a:r>
              <a:rPr lang="it-IT" sz="2400" dirty="0" err="1"/>
              <a:t>les</a:t>
            </a:r>
            <a:r>
              <a:rPr lang="it-IT" sz="2400" dirty="0"/>
              <a:t> </a:t>
            </a:r>
            <a:r>
              <a:rPr lang="it-IT" sz="2400" dirty="0" err="1"/>
              <a:t>services</a:t>
            </a:r>
            <a:r>
              <a:rPr lang="it-IT" sz="2400" dirty="0"/>
              <a:t> de l’</a:t>
            </a:r>
            <a:r>
              <a:rPr lang="it-IT" sz="2400" dirty="0" err="1"/>
              <a:t>Etat</a:t>
            </a:r>
            <a:r>
              <a:rPr lang="it-IT" sz="2400" dirty="0"/>
              <a:t> « </a:t>
            </a:r>
            <a:r>
              <a:rPr lang="it-IT" sz="2400" dirty="0" err="1"/>
              <a:t>dès</a:t>
            </a:r>
            <a:r>
              <a:rPr lang="it-IT" sz="2400" dirty="0"/>
              <a:t> </a:t>
            </a:r>
            <a:r>
              <a:rPr lang="it-IT" sz="2400" dirty="0" err="1"/>
              <a:t>lors</a:t>
            </a:r>
            <a:r>
              <a:rPr lang="it-IT" sz="2400" dirty="0"/>
              <a:t> </a:t>
            </a:r>
            <a:r>
              <a:rPr lang="it-IT" sz="2400" dirty="0" err="1"/>
              <a:t>que</a:t>
            </a:r>
            <a:r>
              <a:rPr lang="it-IT" sz="2400" dirty="0"/>
              <a:t> la </a:t>
            </a:r>
            <a:r>
              <a:rPr lang="it-IT" sz="2400" dirty="0" err="1"/>
              <a:t>traduction</a:t>
            </a:r>
            <a:r>
              <a:rPr lang="it-IT" sz="2400" dirty="0"/>
              <a:t> </a:t>
            </a:r>
            <a:r>
              <a:rPr lang="it-IT" sz="2400" dirty="0" err="1"/>
              <a:t>complète</a:t>
            </a:r>
            <a:r>
              <a:rPr lang="it-IT" sz="2400" dirty="0"/>
              <a:t> en </a:t>
            </a:r>
            <a:r>
              <a:rPr lang="it-IT" sz="2400" dirty="0" err="1"/>
              <a:t>français</a:t>
            </a:r>
            <a:r>
              <a:rPr lang="it-IT" sz="2400" dirty="0"/>
              <a:t> </a:t>
            </a:r>
            <a:r>
              <a:rPr lang="it-IT" sz="2400" dirty="0" err="1"/>
              <a:t>apparaît</a:t>
            </a:r>
            <a:r>
              <a:rPr lang="it-IT" sz="2400" dirty="0"/>
              <a:t> </a:t>
            </a:r>
            <a:r>
              <a:rPr lang="it-IT" sz="2400" dirty="0" err="1"/>
              <a:t>sur</a:t>
            </a:r>
            <a:r>
              <a:rPr lang="it-IT" sz="2400" dirty="0"/>
              <a:t> le </a:t>
            </a:r>
            <a:r>
              <a:rPr lang="it-IT" sz="2400" dirty="0" err="1"/>
              <a:t>document</a:t>
            </a:r>
            <a:r>
              <a:rPr lang="it-IT" sz="2400" dirty="0"/>
              <a:t>, et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mentions</a:t>
            </a:r>
            <a:r>
              <a:rPr lang="it-IT" sz="2400" dirty="0"/>
              <a:t> de l’</a:t>
            </a:r>
            <a:r>
              <a:rPr lang="it-IT" sz="2400" dirty="0" err="1"/>
              <a:t>attestation</a:t>
            </a:r>
            <a:r>
              <a:rPr lang="it-IT" sz="2400" dirty="0"/>
              <a:t> d’origine y </a:t>
            </a:r>
            <a:r>
              <a:rPr lang="it-IT" sz="2400" dirty="0" err="1"/>
              <a:t>figurent</a:t>
            </a:r>
            <a:r>
              <a:rPr lang="it-IT" sz="2400" dirty="0"/>
              <a:t>, il </a:t>
            </a:r>
            <a:r>
              <a:rPr lang="it-IT" sz="2400" dirty="0" err="1"/>
              <a:t>peut</a:t>
            </a:r>
            <a:r>
              <a:rPr lang="it-IT" sz="2400" dirty="0"/>
              <a:t> </a:t>
            </a:r>
            <a:r>
              <a:rPr lang="it-IT" sz="2400" dirty="0" err="1"/>
              <a:t>être</a:t>
            </a:r>
            <a:r>
              <a:rPr lang="it-IT" sz="2400" dirty="0"/>
              <a:t> </a:t>
            </a:r>
            <a:r>
              <a:rPr lang="it-IT" sz="2400" dirty="0" err="1"/>
              <a:t>utilisé</a:t>
            </a:r>
            <a:r>
              <a:rPr lang="it-IT" sz="2400" dirty="0"/>
              <a:t> »</a:t>
            </a:r>
            <a:r>
              <a:rPr lang="it-IT" sz="2400" dirty="0" smtClean="0"/>
              <a:t>.</a:t>
            </a:r>
          </a:p>
          <a:p>
            <a:pPr algn="just"/>
            <a:r>
              <a:rPr lang="it-IT" sz="2400" b="1" dirty="0" err="1"/>
              <a:t>Menacée</a:t>
            </a:r>
            <a:r>
              <a:rPr lang="it-IT" sz="2400" b="1" dirty="0"/>
              <a:t> de </a:t>
            </a:r>
            <a:r>
              <a:rPr lang="it-IT" sz="2400" b="1" dirty="0" err="1"/>
              <a:t>disparition</a:t>
            </a:r>
            <a:r>
              <a:rPr lang="it-IT" sz="2400" b="1" dirty="0"/>
              <a:t> </a:t>
            </a:r>
            <a:r>
              <a:rPr lang="it-IT" sz="2400" b="1" dirty="0" err="1"/>
              <a:t>selon</a:t>
            </a:r>
            <a:r>
              <a:rPr lang="it-IT" sz="2400" b="1" dirty="0"/>
              <a:t> l’Unesco</a:t>
            </a:r>
            <a:r>
              <a:rPr lang="it-IT" sz="2400" dirty="0"/>
              <a:t>, la langue </a:t>
            </a:r>
            <a:r>
              <a:rPr lang="it-IT" sz="2400" dirty="0" err="1"/>
              <a:t>normande</a:t>
            </a:r>
            <a:r>
              <a:rPr lang="it-IT" sz="2400" dirty="0"/>
              <a:t> </a:t>
            </a:r>
            <a:r>
              <a:rPr lang="it-IT" sz="2400" dirty="0" err="1"/>
              <a:t>bénéficie</a:t>
            </a:r>
            <a:r>
              <a:rPr lang="it-IT" sz="2400" dirty="0"/>
              <a:t> </a:t>
            </a:r>
            <a:r>
              <a:rPr lang="it-IT" sz="2400" dirty="0" err="1"/>
              <a:t>depuis</a:t>
            </a:r>
            <a:r>
              <a:rPr lang="it-IT" sz="2400" dirty="0"/>
              <a:t> </a:t>
            </a:r>
            <a:r>
              <a:rPr lang="it-IT" sz="2400" dirty="0" err="1"/>
              <a:t>plusieurs</a:t>
            </a:r>
            <a:r>
              <a:rPr lang="it-IT" sz="2400" dirty="0"/>
              <a:t> </a:t>
            </a:r>
            <a:r>
              <a:rPr lang="it-IT" sz="2400" dirty="0" err="1"/>
              <a:t>années</a:t>
            </a:r>
            <a:r>
              <a:rPr lang="it-IT" sz="2400" dirty="0"/>
              <a:t> de l’</a:t>
            </a:r>
            <a:r>
              <a:rPr lang="it-IT" sz="2400" dirty="0" err="1"/>
              <a:t>attention</a:t>
            </a:r>
            <a:r>
              <a:rPr lang="it-IT" sz="2400" dirty="0"/>
              <a:t> </a:t>
            </a:r>
            <a:r>
              <a:rPr lang="it-IT" sz="2400" dirty="0" err="1"/>
              <a:t>toute</a:t>
            </a:r>
            <a:r>
              <a:rPr lang="it-IT" sz="2400" dirty="0"/>
              <a:t> </a:t>
            </a:r>
            <a:r>
              <a:rPr lang="it-IT" sz="2400" dirty="0" err="1"/>
              <a:t>particulière</a:t>
            </a:r>
            <a:r>
              <a:rPr lang="it-IT" sz="2400" dirty="0"/>
              <a:t> de la </a:t>
            </a:r>
            <a:r>
              <a:rPr lang="it-IT" sz="2400" dirty="0" err="1"/>
              <a:t>région</a:t>
            </a:r>
            <a:r>
              <a:rPr lang="it-IT" sz="2400" dirty="0"/>
              <a:t> </a:t>
            </a:r>
            <a:r>
              <a:rPr lang="it-IT" sz="2400" dirty="0" err="1"/>
              <a:t>Normandie</a:t>
            </a:r>
            <a:r>
              <a:rPr lang="it-IT" sz="2400" dirty="0"/>
              <a:t> qui a </a:t>
            </a:r>
            <a:r>
              <a:rPr lang="it-IT" sz="2400" dirty="0" err="1"/>
              <a:t>notamment</a:t>
            </a:r>
            <a:r>
              <a:rPr lang="it-IT" sz="2400" dirty="0"/>
              <a:t> </a:t>
            </a:r>
            <a:r>
              <a:rPr lang="it-IT" sz="2400" dirty="0" err="1"/>
              <a:t>mis</a:t>
            </a:r>
            <a:r>
              <a:rPr lang="it-IT" sz="2400" dirty="0"/>
              <a:t> </a:t>
            </a:r>
            <a:r>
              <a:rPr lang="it-IT" sz="2400" dirty="0" err="1"/>
              <a:t>sur</a:t>
            </a:r>
            <a:r>
              <a:rPr lang="it-IT" sz="2400" dirty="0"/>
              <a:t> </a:t>
            </a:r>
            <a:r>
              <a:rPr lang="it-IT" sz="2400" dirty="0" err="1"/>
              <a:t>pied</a:t>
            </a:r>
            <a:r>
              <a:rPr lang="it-IT" sz="2400" dirty="0"/>
              <a:t> un </a:t>
            </a:r>
            <a:r>
              <a:rPr lang="it-IT" sz="2400" dirty="0" err="1"/>
              <a:t>conseil</a:t>
            </a:r>
            <a:r>
              <a:rPr lang="it-IT" sz="2400" dirty="0"/>
              <a:t> </a:t>
            </a:r>
            <a:r>
              <a:rPr lang="it-IT" sz="2400" dirty="0" err="1"/>
              <a:t>scientifique</a:t>
            </a:r>
            <a:r>
              <a:rPr lang="it-IT" sz="2400" dirty="0"/>
              <a:t> et </a:t>
            </a:r>
            <a:r>
              <a:rPr lang="it-IT" sz="2400" dirty="0" err="1"/>
              <a:t>culturel</a:t>
            </a:r>
            <a:r>
              <a:rPr lang="it-IT" sz="2400" dirty="0"/>
              <a:t> </a:t>
            </a:r>
            <a:r>
              <a:rPr lang="it-IT" sz="2400" dirty="0" err="1"/>
              <a:t>des</a:t>
            </a:r>
            <a:r>
              <a:rPr lang="it-IT" sz="2400" dirty="0"/>
              <a:t> </a:t>
            </a:r>
            <a:r>
              <a:rPr lang="it-IT" sz="2400" dirty="0" err="1"/>
              <a:t>parlers</a:t>
            </a:r>
            <a:r>
              <a:rPr lang="it-IT" sz="2400" dirty="0"/>
              <a:t> </a:t>
            </a:r>
            <a:r>
              <a:rPr lang="it-IT" sz="2400" dirty="0" err="1"/>
              <a:t>normands</a:t>
            </a:r>
            <a:r>
              <a:rPr lang="it-IT" sz="2400" dirty="0"/>
              <a:t> </a:t>
            </a:r>
            <a:r>
              <a:rPr lang="it-IT" sz="2400" dirty="0" err="1"/>
              <a:t>depuis</a:t>
            </a:r>
            <a:r>
              <a:rPr lang="it-IT" sz="2400" dirty="0"/>
              <a:t> 2019. Et </a:t>
            </a:r>
            <a:r>
              <a:rPr lang="it-IT" sz="2400" dirty="0" err="1"/>
              <a:t>quelques</a:t>
            </a:r>
            <a:r>
              <a:rPr lang="it-IT" sz="2400" dirty="0"/>
              <a:t> </a:t>
            </a:r>
            <a:r>
              <a:rPr lang="it-IT" sz="2400" dirty="0" err="1"/>
              <a:t>communes</a:t>
            </a:r>
            <a:r>
              <a:rPr lang="it-IT" sz="2400" dirty="0"/>
              <a:t> </a:t>
            </a:r>
            <a:r>
              <a:rPr lang="it-IT" sz="2400" dirty="0" err="1"/>
              <a:t>ont</a:t>
            </a:r>
            <a:r>
              <a:rPr lang="it-IT" sz="2400" dirty="0"/>
              <a:t> </a:t>
            </a:r>
            <a:r>
              <a:rPr lang="it-IT" sz="2400" dirty="0" err="1"/>
              <a:t>droit</a:t>
            </a:r>
            <a:r>
              <a:rPr lang="it-IT" sz="2400" dirty="0"/>
              <a:t> à </a:t>
            </a:r>
            <a:r>
              <a:rPr lang="it-IT" sz="2400" dirty="0" err="1"/>
              <a:t>des</a:t>
            </a:r>
            <a:r>
              <a:rPr lang="it-IT" sz="2400" dirty="0"/>
              <a:t> </a:t>
            </a:r>
            <a:r>
              <a:rPr lang="it-IT" sz="2400" dirty="0" err="1"/>
              <a:t>panneaux</a:t>
            </a:r>
            <a:r>
              <a:rPr lang="it-IT" sz="2400" dirty="0"/>
              <a:t> d’entrée de ville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langues</a:t>
            </a:r>
            <a:r>
              <a:rPr lang="it-IT" sz="2400" dirty="0"/>
              <a:t> </a:t>
            </a:r>
            <a:r>
              <a:rPr lang="it-IT" sz="2400" dirty="0" err="1"/>
              <a:t>comme</a:t>
            </a:r>
            <a:r>
              <a:rPr lang="it-IT" sz="2400" dirty="0"/>
              <a:t> celle d’</a:t>
            </a:r>
            <a:r>
              <a:rPr lang="it-IT" sz="2400" dirty="0" err="1"/>
              <a:t>Epaignes</a:t>
            </a:r>
            <a:r>
              <a:rPr lang="it-IT" sz="2400" dirty="0"/>
              <a:t> – </a:t>
            </a:r>
            <a:r>
              <a:rPr lang="it-IT" sz="2400" dirty="0" err="1"/>
              <a:t>Epagne</a:t>
            </a:r>
            <a:r>
              <a:rPr lang="it-IT" sz="2400" dirty="0"/>
              <a:t> en </a:t>
            </a:r>
            <a:r>
              <a:rPr lang="it-IT" sz="2400" dirty="0" err="1"/>
              <a:t>normand</a:t>
            </a:r>
            <a:r>
              <a:rPr lang="it-IT" sz="2400" dirty="0"/>
              <a:t> —, </a:t>
            </a:r>
            <a:r>
              <a:rPr lang="it-IT" sz="2400" dirty="0" err="1"/>
              <a:t>chère</a:t>
            </a:r>
            <a:r>
              <a:rPr lang="it-IT" sz="2400" dirty="0"/>
              <a:t> </a:t>
            </a:r>
            <a:r>
              <a:rPr lang="it-IT" sz="2400" dirty="0" err="1"/>
              <a:t>au</a:t>
            </a:r>
            <a:r>
              <a:rPr lang="it-IT" sz="2400" dirty="0"/>
              <a:t> </a:t>
            </a:r>
            <a:r>
              <a:rPr lang="it-IT" sz="2400" dirty="0" err="1"/>
              <a:t>président</a:t>
            </a:r>
            <a:r>
              <a:rPr lang="it-IT" sz="2400" dirty="0"/>
              <a:t> de </a:t>
            </a:r>
            <a:r>
              <a:rPr lang="it-IT" sz="2400" dirty="0" err="1"/>
              <a:t>région</a:t>
            </a:r>
            <a:r>
              <a:rPr lang="it-IT" sz="2400" dirty="0"/>
              <a:t>, le centriste </a:t>
            </a:r>
            <a:r>
              <a:rPr lang="it-IT" sz="2400" dirty="0" err="1"/>
              <a:t>Hervé</a:t>
            </a:r>
            <a:r>
              <a:rPr lang="it-IT" sz="2400" dirty="0"/>
              <a:t> </a:t>
            </a:r>
            <a:r>
              <a:rPr lang="it-IT" sz="2400" dirty="0" err="1"/>
              <a:t>Morin</a:t>
            </a:r>
            <a:r>
              <a:rPr lang="it-IT" sz="2400" dirty="0"/>
              <a:t>, </a:t>
            </a:r>
            <a:r>
              <a:rPr lang="it-IT" sz="2400" dirty="0" err="1"/>
              <a:t>puisqu’il</a:t>
            </a:r>
            <a:r>
              <a:rPr lang="it-IT" sz="2400" dirty="0"/>
              <a:t> en </a:t>
            </a:r>
            <a:r>
              <a:rPr lang="it-IT" sz="2400" dirty="0" err="1"/>
              <a:t>était</a:t>
            </a:r>
            <a:r>
              <a:rPr lang="it-IT" sz="2400" dirty="0"/>
              <a:t> </a:t>
            </a:r>
            <a:r>
              <a:rPr lang="it-IT" sz="2400" dirty="0" err="1"/>
              <a:t>maire</a:t>
            </a:r>
            <a:r>
              <a:rPr lang="it-IT" sz="2400" dirty="0"/>
              <a:t> </a:t>
            </a:r>
            <a:r>
              <a:rPr lang="it-IT" sz="2400" dirty="0" err="1"/>
              <a:t>jusqu’en</a:t>
            </a:r>
            <a:r>
              <a:rPr lang="it-IT" sz="2400" dirty="0"/>
              <a:t> 2016.</a:t>
            </a:r>
            <a:endParaRPr lang="fr-CA" sz="2400" dirty="0"/>
          </a:p>
        </p:txBody>
      </p:sp>
    </p:spTree>
    <p:extLst>
      <p:ext uri="{BB962C8B-B14F-4D97-AF65-F5344CB8AC3E}">
        <p14:creationId xmlns:p14="http://schemas.microsoft.com/office/powerpoint/2010/main" val="1627016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2905</Words>
  <Application>Microsoft Macintosh PowerPoint</Application>
  <PresentationFormat>Presentazione su schermo (4:3)</PresentationFormat>
  <Paragraphs>126</Paragraphs>
  <Slides>35</Slides>
  <Notes>1</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Tema di Office</vt:lpstr>
      <vt:lpstr>Art. premier de la Constitution française 1958 12 avril 2021</vt:lpstr>
      <vt:lpstr>Art. 2 de la Constitution française ajout sur la langue en 1992 (loi constitutionnelle) 12 avril 2021</vt:lpstr>
      <vt:lpstr>l'article 75-1  Révision constitutionnelle du 23 juillet 2008</vt:lpstr>
      <vt:lpstr>Langues de France</vt:lpstr>
      <vt:lpstr>Presentazione di PowerPoint</vt:lpstr>
      <vt:lpstr>Observations hebdomadaires autour des langues autres que le français sur le territoire français 12 avril 2021</vt:lpstr>
      <vt:lpstr> Observations hebdomadaires 1. Attestation en langue normande</vt:lpstr>
      <vt:lpstr>Attestation en langue normande</vt:lpstr>
      <vt:lpstr>Attestation en langue normande</vt:lpstr>
      <vt:lpstr>Acertainement dérogatouère pouor/pouo se déhalaer (à muche-candelles)  </vt:lpstr>
      <vt:lpstr>Acertainement dérogatouère pouor/pouo se déhalaer</vt:lpstr>
      <vt:lpstr>Observations hebdomadaires 2. Protection et promotion des langues régionales Loi adoptée</vt:lpstr>
      <vt:lpstr>Protection et promotion des langues régionales </vt:lpstr>
      <vt:lpstr>Enseignement immersif </vt:lpstr>
      <vt:lpstr>Enseignement immersif </vt:lpstr>
      <vt:lpstr>Un forfait scolaire </vt:lpstr>
      <vt:lpstr>Et la Charte européenne des langues régionales ou minoritaires ?</vt:lpstr>
      <vt:lpstr>Tentative de ratification en 2015</vt:lpstr>
      <vt:lpstr>Le Conseil d’État </vt:lpstr>
      <vt:lpstr>Avis du Conseil constitutionnel </vt:lpstr>
      <vt:lpstr>Observations hebdomadaires 3. Proposition de loi nº 2473 visant à promouvoir la France des accents.  </vt:lpstr>
      <vt:lpstr>Proposition de loi nº 2473 visant à promouvoir la France des accents.  </vt:lpstr>
      <vt:lpstr>Proposition de loi nº 2473 visant à promouvoir la France des accents.  </vt:lpstr>
      <vt:lpstr>Presentazione di PowerPoint</vt:lpstr>
      <vt:lpstr>Article 1° L’article 225-1 du code pénal </vt:lpstr>
      <vt:lpstr>Article L. 1132-1 du code du travail </vt:lpstr>
      <vt:lpstr>Au deuxième alinéa de l’article 6 de la loi n° 83-634 du 13 juillet 1983 </vt:lpstr>
      <vt:lpstr>Article 1 la loi n° 2008-496 du 27 mai 2008 (lutte contre les discriminations) </vt:lpstr>
      <vt:lpstr>glottophobie</vt:lpstr>
      <vt:lpstr>Définition</vt:lpstr>
      <vt:lpstr>Les données</vt:lpstr>
      <vt:lpstr>Rappel historique sur la processus de standardisation de la langue française</vt:lpstr>
      <vt:lpstr>Ses missions http://academie-francaise.fr (déjà vu)</vt:lpstr>
      <vt:lpstr>Le bon Usage (Vaugelas) (déjà vu)</vt:lpstr>
      <vt:lpstr>XVIII° siècle : Enquête de l’Abbé Grégoire (déjà vu)</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2</cp:revision>
  <dcterms:created xsi:type="dcterms:W3CDTF">2021-04-12T14:51:54Z</dcterms:created>
  <dcterms:modified xsi:type="dcterms:W3CDTF">2021-04-12T14:53:29Z</dcterms:modified>
</cp:coreProperties>
</file>