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7" r:id="rId2"/>
    <p:sldId id="258" r:id="rId3"/>
    <p:sldId id="259" r:id="rId4"/>
    <p:sldId id="260" r:id="rId5"/>
    <p:sldId id="261" r:id="rId6"/>
    <p:sldId id="262" r:id="rId7"/>
    <p:sldId id="263" r:id="rId8"/>
    <p:sldId id="264" r:id="rId9"/>
    <p:sldId id="265" r:id="rId10"/>
    <p:sldId id="266" r:id="rId11"/>
    <p:sldId id="267" r:id="rId12"/>
    <p:sldId id="293"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2" autoAdjust="0"/>
    <p:restoredTop sz="94660"/>
  </p:normalViewPr>
  <p:slideViewPr>
    <p:cSldViewPr snapToGrid="0">
      <p:cViewPr varScale="1">
        <p:scale>
          <a:sx n="89" d="100"/>
          <a:sy n="89" d="100"/>
        </p:scale>
        <p:origin x="90"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91D89D-9EA5-4F9B-84AE-2DC092D9F697}" type="datetimeFigureOut">
              <a:rPr lang="it-IT" smtClean="0"/>
              <a:t>20/04/2021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10D2EC-8649-4599-8D7C-6DA144A5B192}" type="slidenum">
              <a:rPr lang="it-IT" smtClean="0"/>
              <a:t>‹N›</a:t>
            </a:fld>
            <a:endParaRPr lang="it-IT"/>
          </a:p>
        </p:txBody>
      </p:sp>
    </p:spTree>
    <p:extLst>
      <p:ext uri="{BB962C8B-B14F-4D97-AF65-F5344CB8AC3E}">
        <p14:creationId xmlns:p14="http://schemas.microsoft.com/office/powerpoint/2010/main" val="3450674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20515"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2980394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26659"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1174828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27683"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2904090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BE29B14-04FB-4A05-A71B-5D63D745CBF9}" type="datetimeFigureOut">
              <a:rPr lang="it-IT" smtClean="0"/>
              <a:t>20/04/2021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7AD017B-67AC-4F36-8E82-BAFE4A5EE79D}" type="slidenum">
              <a:rPr lang="it-IT" smtClean="0"/>
              <a:t>‹N›</a:t>
            </a:fld>
            <a:endParaRPr lang="it-IT"/>
          </a:p>
        </p:txBody>
      </p:sp>
    </p:spTree>
    <p:extLst>
      <p:ext uri="{BB962C8B-B14F-4D97-AF65-F5344CB8AC3E}">
        <p14:creationId xmlns:p14="http://schemas.microsoft.com/office/powerpoint/2010/main" val="2990711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BE29B14-04FB-4A05-A71B-5D63D745CBF9}" type="datetimeFigureOut">
              <a:rPr lang="it-IT" smtClean="0"/>
              <a:t>20/04/2021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7AD017B-67AC-4F36-8E82-BAFE4A5EE79D}" type="slidenum">
              <a:rPr lang="it-IT" smtClean="0"/>
              <a:t>‹N›</a:t>
            </a:fld>
            <a:endParaRPr lang="it-IT"/>
          </a:p>
        </p:txBody>
      </p:sp>
    </p:spTree>
    <p:extLst>
      <p:ext uri="{BB962C8B-B14F-4D97-AF65-F5344CB8AC3E}">
        <p14:creationId xmlns:p14="http://schemas.microsoft.com/office/powerpoint/2010/main" val="1566192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BE29B14-04FB-4A05-A71B-5D63D745CBF9}" type="datetimeFigureOut">
              <a:rPr lang="it-IT" smtClean="0"/>
              <a:t>20/04/2021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7AD017B-67AC-4F36-8E82-BAFE4A5EE79D}" type="slidenum">
              <a:rPr lang="it-IT" smtClean="0"/>
              <a:t>‹N›</a:t>
            </a:fld>
            <a:endParaRPr lang="it-IT"/>
          </a:p>
        </p:txBody>
      </p:sp>
    </p:spTree>
    <p:extLst>
      <p:ext uri="{BB962C8B-B14F-4D97-AF65-F5344CB8AC3E}">
        <p14:creationId xmlns:p14="http://schemas.microsoft.com/office/powerpoint/2010/main" val="1565813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BE29B14-04FB-4A05-A71B-5D63D745CBF9}" type="datetimeFigureOut">
              <a:rPr lang="it-IT" smtClean="0"/>
              <a:t>20/04/2021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7AD017B-67AC-4F36-8E82-BAFE4A5EE79D}" type="slidenum">
              <a:rPr lang="it-IT" smtClean="0"/>
              <a:t>‹N›</a:t>
            </a:fld>
            <a:endParaRPr lang="it-IT"/>
          </a:p>
        </p:txBody>
      </p:sp>
    </p:spTree>
    <p:extLst>
      <p:ext uri="{BB962C8B-B14F-4D97-AF65-F5344CB8AC3E}">
        <p14:creationId xmlns:p14="http://schemas.microsoft.com/office/powerpoint/2010/main" val="1772981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5BE29B14-04FB-4A05-A71B-5D63D745CBF9}" type="datetimeFigureOut">
              <a:rPr lang="it-IT" smtClean="0"/>
              <a:t>20/04/2021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7AD017B-67AC-4F36-8E82-BAFE4A5EE79D}" type="slidenum">
              <a:rPr lang="it-IT" smtClean="0"/>
              <a:t>‹N›</a:t>
            </a:fld>
            <a:endParaRPr lang="it-IT"/>
          </a:p>
        </p:txBody>
      </p:sp>
    </p:spTree>
    <p:extLst>
      <p:ext uri="{BB962C8B-B14F-4D97-AF65-F5344CB8AC3E}">
        <p14:creationId xmlns:p14="http://schemas.microsoft.com/office/powerpoint/2010/main" val="798934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BE29B14-04FB-4A05-A71B-5D63D745CBF9}" type="datetimeFigureOut">
              <a:rPr lang="it-IT" smtClean="0"/>
              <a:t>20/04/2021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7AD017B-67AC-4F36-8E82-BAFE4A5EE79D}" type="slidenum">
              <a:rPr lang="it-IT" smtClean="0"/>
              <a:t>‹N›</a:t>
            </a:fld>
            <a:endParaRPr lang="it-IT"/>
          </a:p>
        </p:txBody>
      </p:sp>
    </p:spTree>
    <p:extLst>
      <p:ext uri="{BB962C8B-B14F-4D97-AF65-F5344CB8AC3E}">
        <p14:creationId xmlns:p14="http://schemas.microsoft.com/office/powerpoint/2010/main" val="1563608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BE29B14-04FB-4A05-A71B-5D63D745CBF9}" type="datetimeFigureOut">
              <a:rPr lang="it-IT" smtClean="0"/>
              <a:t>20/04/2021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7AD017B-67AC-4F36-8E82-BAFE4A5EE79D}" type="slidenum">
              <a:rPr lang="it-IT" smtClean="0"/>
              <a:t>‹N›</a:t>
            </a:fld>
            <a:endParaRPr lang="it-IT"/>
          </a:p>
        </p:txBody>
      </p:sp>
    </p:spTree>
    <p:extLst>
      <p:ext uri="{BB962C8B-B14F-4D97-AF65-F5344CB8AC3E}">
        <p14:creationId xmlns:p14="http://schemas.microsoft.com/office/powerpoint/2010/main" val="1784453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5BE29B14-04FB-4A05-A71B-5D63D745CBF9}" type="datetimeFigureOut">
              <a:rPr lang="it-IT" smtClean="0"/>
              <a:t>20/04/2021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7AD017B-67AC-4F36-8E82-BAFE4A5EE79D}" type="slidenum">
              <a:rPr lang="it-IT" smtClean="0"/>
              <a:t>‹N›</a:t>
            </a:fld>
            <a:endParaRPr lang="it-IT"/>
          </a:p>
        </p:txBody>
      </p:sp>
    </p:spTree>
    <p:extLst>
      <p:ext uri="{BB962C8B-B14F-4D97-AF65-F5344CB8AC3E}">
        <p14:creationId xmlns:p14="http://schemas.microsoft.com/office/powerpoint/2010/main" val="2967329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BE29B14-04FB-4A05-A71B-5D63D745CBF9}" type="datetimeFigureOut">
              <a:rPr lang="it-IT" smtClean="0"/>
              <a:t>20/04/2021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7AD017B-67AC-4F36-8E82-BAFE4A5EE79D}" type="slidenum">
              <a:rPr lang="it-IT" smtClean="0"/>
              <a:t>‹N›</a:t>
            </a:fld>
            <a:endParaRPr lang="it-IT"/>
          </a:p>
        </p:txBody>
      </p:sp>
    </p:spTree>
    <p:extLst>
      <p:ext uri="{BB962C8B-B14F-4D97-AF65-F5344CB8AC3E}">
        <p14:creationId xmlns:p14="http://schemas.microsoft.com/office/powerpoint/2010/main" val="1429762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5BE29B14-04FB-4A05-A71B-5D63D745CBF9}" type="datetimeFigureOut">
              <a:rPr lang="it-IT" smtClean="0"/>
              <a:t>20/04/2021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7AD017B-67AC-4F36-8E82-BAFE4A5EE79D}" type="slidenum">
              <a:rPr lang="it-IT" smtClean="0"/>
              <a:t>‹N›</a:t>
            </a:fld>
            <a:endParaRPr lang="it-IT"/>
          </a:p>
        </p:txBody>
      </p:sp>
    </p:spTree>
    <p:extLst>
      <p:ext uri="{BB962C8B-B14F-4D97-AF65-F5344CB8AC3E}">
        <p14:creationId xmlns:p14="http://schemas.microsoft.com/office/powerpoint/2010/main" val="406980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5BE29B14-04FB-4A05-A71B-5D63D745CBF9}" type="datetimeFigureOut">
              <a:rPr lang="it-IT" smtClean="0"/>
              <a:t>20/04/2021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7AD017B-67AC-4F36-8E82-BAFE4A5EE79D}" type="slidenum">
              <a:rPr lang="it-IT" smtClean="0"/>
              <a:t>‹N›</a:t>
            </a:fld>
            <a:endParaRPr lang="it-IT"/>
          </a:p>
        </p:txBody>
      </p:sp>
    </p:spTree>
    <p:extLst>
      <p:ext uri="{BB962C8B-B14F-4D97-AF65-F5344CB8AC3E}">
        <p14:creationId xmlns:p14="http://schemas.microsoft.com/office/powerpoint/2010/main" val="1998123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E29B14-04FB-4A05-A71B-5D63D745CBF9}" type="datetimeFigureOut">
              <a:rPr lang="it-IT" smtClean="0"/>
              <a:t>20/04/2021</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AD017B-67AC-4F36-8E82-BAFE4A5EE79D}" type="slidenum">
              <a:rPr lang="it-IT" smtClean="0"/>
              <a:t>‹N›</a:t>
            </a:fld>
            <a:endParaRPr lang="it-IT"/>
          </a:p>
        </p:txBody>
      </p:sp>
    </p:spTree>
    <p:extLst>
      <p:ext uri="{BB962C8B-B14F-4D97-AF65-F5344CB8AC3E}">
        <p14:creationId xmlns:p14="http://schemas.microsoft.com/office/powerpoint/2010/main" val="141613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U0LrLW4JqYY"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Observations</a:t>
            </a:r>
            <a:r>
              <a:rPr lang="it-IT" sz="2800" dirty="0"/>
              <a:t> </a:t>
            </a:r>
            <a:r>
              <a:rPr lang="it-IT" sz="2800" dirty="0" err="1"/>
              <a:t>hebdomadaires</a:t>
            </a:r>
            <a:r>
              <a:rPr lang="it-IT" sz="2800" dirty="0"/>
              <a:t/>
            </a:r>
            <a:br>
              <a:rPr lang="it-IT" sz="2800" dirty="0"/>
            </a:br>
            <a:r>
              <a:rPr lang="fr-CA" sz="2800" dirty="0"/>
              <a:t>« Climat et Résilience </a:t>
            </a:r>
            <a:r>
              <a:rPr lang="fr-CA" sz="2800" dirty="0"/>
              <a:t>» </a:t>
            </a:r>
            <a:r>
              <a:rPr lang="it-IT" sz="2800" dirty="0"/>
              <a:t>19 </a:t>
            </a:r>
            <a:r>
              <a:rPr lang="it-IT" sz="2800" dirty="0"/>
              <a:t>aprile 2021</a:t>
            </a:r>
            <a:endParaRPr lang="fr-CA" sz="2800" dirty="0"/>
          </a:p>
        </p:txBody>
      </p:sp>
      <p:sp>
        <p:nvSpPr>
          <p:cNvPr id="3" name="Segnaposto contenuto 2"/>
          <p:cNvSpPr>
            <a:spLocks noGrp="1"/>
          </p:cNvSpPr>
          <p:nvPr>
            <p:ph idx="1"/>
          </p:nvPr>
        </p:nvSpPr>
        <p:spPr/>
        <p:txBody>
          <a:bodyPr>
            <a:normAutofit/>
          </a:bodyPr>
          <a:lstStyle/>
          <a:p>
            <a:pPr algn="just"/>
            <a:r>
              <a:rPr lang="it-IT" sz="2400" dirty="0"/>
              <a:t>L’</a:t>
            </a:r>
            <a:r>
              <a:rPr lang="it-IT" sz="2400" dirty="0" err="1"/>
              <a:t>Assemblée</a:t>
            </a:r>
            <a:r>
              <a:rPr lang="it-IT" sz="2400" dirty="0"/>
              <a:t> </a:t>
            </a:r>
            <a:r>
              <a:rPr lang="it-IT" sz="2400" dirty="0" err="1"/>
              <a:t>nationale</a:t>
            </a:r>
            <a:r>
              <a:rPr lang="it-IT" sz="2400" dirty="0"/>
              <a:t> a </a:t>
            </a:r>
            <a:r>
              <a:rPr lang="it-IT" sz="2400" dirty="0" err="1"/>
              <a:t>approuvé</a:t>
            </a:r>
            <a:r>
              <a:rPr lang="it-IT" sz="2400" dirty="0"/>
              <a:t> </a:t>
            </a:r>
            <a:r>
              <a:rPr lang="it-IT" sz="2400" dirty="0" err="1"/>
              <a:t>samedi</a:t>
            </a:r>
            <a:r>
              <a:rPr lang="it-IT" sz="2400" dirty="0"/>
              <a:t> la </a:t>
            </a:r>
            <a:r>
              <a:rPr lang="it-IT" sz="2400" dirty="0" err="1"/>
              <a:t>création</a:t>
            </a:r>
            <a:r>
              <a:rPr lang="it-IT" sz="2400" dirty="0"/>
              <a:t> </a:t>
            </a:r>
            <a:r>
              <a:rPr lang="it-IT" sz="2400" dirty="0" err="1"/>
              <a:t>controversée</a:t>
            </a:r>
            <a:r>
              <a:rPr lang="it-IT" sz="2400" dirty="0"/>
              <a:t> d’un </a:t>
            </a:r>
            <a:r>
              <a:rPr lang="it-IT" sz="2400" dirty="0" err="1"/>
              <a:t>délit</a:t>
            </a:r>
            <a:r>
              <a:rPr lang="it-IT" sz="2400" dirty="0"/>
              <a:t> d’« </a:t>
            </a:r>
            <a:r>
              <a:rPr lang="it-IT" sz="2400" dirty="0" err="1"/>
              <a:t>écocide</a:t>
            </a:r>
            <a:r>
              <a:rPr lang="it-IT" sz="2400" dirty="0"/>
              <a:t> », </a:t>
            </a:r>
            <a:r>
              <a:rPr lang="it-IT" sz="2400" dirty="0" err="1"/>
              <a:t>parmi</a:t>
            </a:r>
            <a:r>
              <a:rPr lang="it-IT" sz="2400" dirty="0"/>
              <a:t> une batterie de </a:t>
            </a:r>
            <a:r>
              <a:rPr lang="it-IT" sz="2400" dirty="0" err="1"/>
              <a:t>mesures</a:t>
            </a:r>
            <a:r>
              <a:rPr lang="it-IT" sz="2400" dirty="0"/>
              <a:t> </a:t>
            </a:r>
            <a:r>
              <a:rPr lang="it-IT" sz="2400" dirty="0" err="1"/>
              <a:t>du</a:t>
            </a:r>
            <a:r>
              <a:rPr lang="it-IT" sz="2400" dirty="0"/>
              <a:t> </a:t>
            </a:r>
            <a:r>
              <a:rPr lang="it-IT" sz="2400" dirty="0" err="1"/>
              <a:t>projet</a:t>
            </a:r>
            <a:r>
              <a:rPr lang="it-IT" sz="2400" dirty="0"/>
              <a:t> de </a:t>
            </a:r>
            <a:r>
              <a:rPr lang="it-IT" sz="2400" dirty="0" err="1"/>
              <a:t>loi</a:t>
            </a:r>
            <a:r>
              <a:rPr lang="it-IT" sz="2400" dirty="0"/>
              <a:t> </a:t>
            </a:r>
            <a:r>
              <a:rPr lang="it-IT" sz="2400" dirty="0" err="1"/>
              <a:t>climat</a:t>
            </a:r>
            <a:r>
              <a:rPr lang="it-IT" sz="2400" dirty="0"/>
              <a:t> </a:t>
            </a:r>
            <a:r>
              <a:rPr lang="it-IT" sz="2400" dirty="0" err="1"/>
              <a:t>destinées</a:t>
            </a:r>
            <a:r>
              <a:rPr lang="it-IT" sz="2400" dirty="0"/>
              <a:t> à </a:t>
            </a:r>
            <a:r>
              <a:rPr lang="it-IT" sz="2400" dirty="0" err="1"/>
              <a:t>renforcer</a:t>
            </a:r>
            <a:r>
              <a:rPr lang="it-IT" sz="2400" dirty="0"/>
              <a:t> l’</a:t>
            </a:r>
            <a:r>
              <a:rPr lang="it-IT" sz="2400" dirty="0" err="1"/>
              <a:t>arsenal</a:t>
            </a:r>
            <a:r>
              <a:rPr lang="it-IT" sz="2400" dirty="0"/>
              <a:t> </a:t>
            </a:r>
            <a:r>
              <a:rPr lang="it-IT" sz="2400" dirty="0" err="1"/>
              <a:t>contre</a:t>
            </a:r>
            <a:r>
              <a:rPr lang="it-IT" sz="2400" dirty="0"/>
              <a:t> </a:t>
            </a:r>
            <a:r>
              <a:rPr lang="it-IT" sz="2400" dirty="0" err="1"/>
              <a:t>les</a:t>
            </a:r>
            <a:r>
              <a:rPr lang="it-IT" sz="2400" dirty="0"/>
              <a:t> </a:t>
            </a:r>
            <a:r>
              <a:rPr lang="it-IT" sz="2400" dirty="0" err="1"/>
              <a:t>atteintes</a:t>
            </a:r>
            <a:r>
              <a:rPr lang="it-IT" sz="2400" dirty="0"/>
              <a:t> à l’</a:t>
            </a:r>
            <a:r>
              <a:rPr lang="it-IT" sz="2400" dirty="0" err="1"/>
              <a:t>environnement</a:t>
            </a:r>
            <a:r>
              <a:rPr lang="it-IT" sz="2400" dirty="0"/>
              <a:t>.</a:t>
            </a:r>
          </a:p>
          <a:p>
            <a:pPr algn="just"/>
            <a:r>
              <a:rPr lang="it-IT" sz="2400" dirty="0"/>
              <a:t>Le </a:t>
            </a:r>
            <a:r>
              <a:rPr lang="it-IT" sz="2400" dirty="0" err="1"/>
              <a:t>délit</a:t>
            </a:r>
            <a:r>
              <a:rPr lang="it-IT" sz="2400" dirty="0"/>
              <a:t> d’« </a:t>
            </a:r>
            <a:r>
              <a:rPr lang="it-IT" sz="2400" dirty="0" err="1"/>
              <a:t>écocide</a:t>
            </a:r>
            <a:r>
              <a:rPr lang="it-IT" sz="2400" dirty="0"/>
              <a:t> » en </a:t>
            </a:r>
            <a:r>
              <a:rPr lang="it-IT" sz="2400" dirty="0" err="1"/>
              <a:t>cas</a:t>
            </a:r>
            <a:r>
              <a:rPr lang="it-IT" sz="2400" dirty="0"/>
              <a:t> de </a:t>
            </a:r>
            <a:r>
              <a:rPr lang="it-IT" sz="2400" dirty="0" err="1"/>
              <a:t>pollution</a:t>
            </a:r>
            <a:r>
              <a:rPr lang="it-IT" sz="2400" dirty="0"/>
              <a:t> </a:t>
            </a:r>
            <a:r>
              <a:rPr lang="it-IT" sz="2400" dirty="0" err="1"/>
              <a:t>des</a:t>
            </a:r>
            <a:r>
              <a:rPr lang="it-IT" sz="2400" dirty="0"/>
              <a:t> </a:t>
            </a:r>
            <a:r>
              <a:rPr lang="it-IT" sz="2400" dirty="0" err="1"/>
              <a:t>eaux</a:t>
            </a:r>
            <a:r>
              <a:rPr lang="it-IT" sz="2400" dirty="0"/>
              <a:t>, de l’air et </a:t>
            </a:r>
            <a:r>
              <a:rPr lang="it-IT" sz="2400" dirty="0" err="1"/>
              <a:t>des</a:t>
            </a:r>
            <a:r>
              <a:rPr lang="it-IT" sz="2400" dirty="0"/>
              <a:t> </a:t>
            </a:r>
            <a:r>
              <a:rPr lang="it-IT" sz="2400" dirty="0" err="1"/>
              <a:t>sols</a:t>
            </a:r>
            <a:r>
              <a:rPr lang="it-IT" sz="2400" dirty="0"/>
              <a:t> mais est </a:t>
            </a:r>
            <a:r>
              <a:rPr lang="it-IT" sz="2400" dirty="0" err="1"/>
              <a:t>caractérisé</a:t>
            </a:r>
            <a:r>
              <a:rPr lang="it-IT" sz="2400" dirty="0"/>
              <a:t> par l</a:t>
            </a:r>
            <a:r>
              <a:rPr lang="it-IT" sz="2400" b="1" dirty="0"/>
              <a:t>’« </a:t>
            </a:r>
            <a:r>
              <a:rPr lang="it-IT" sz="2400" b="1" dirty="0" err="1"/>
              <a:t>intentionnalité</a:t>
            </a:r>
            <a:r>
              <a:rPr lang="it-IT" sz="2400" b="1" dirty="0"/>
              <a:t> » de la </a:t>
            </a:r>
            <a:r>
              <a:rPr lang="it-IT" sz="2400" b="1" dirty="0" err="1"/>
              <a:t>pollution</a:t>
            </a:r>
            <a:r>
              <a:rPr lang="it-IT" sz="2400" b="1" dirty="0"/>
              <a:t>. </a:t>
            </a:r>
            <a:endParaRPr lang="it-IT" sz="2400" b="1" dirty="0"/>
          </a:p>
          <a:p>
            <a:pPr algn="just"/>
            <a:endParaRPr lang="it-IT" sz="2400" b="1" dirty="0"/>
          </a:p>
          <a:p>
            <a:pPr algn="just"/>
            <a:r>
              <a:rPr lang="it-IT" sz="2400" dirty="0"/>
              <a:t>Par </a:t>
            </a:r>
            <a:r>
              <a:rPr lang="it-IT" sz="2400" dirty="0" err="1"/>
              <a:t>exemple</a:t>
            </a:r>
            <a:r>
              <a:rPr lang="it-IT" sz="2400" dirty="0"/>
              <a:t> : Pour </a:t>
            </a:r>
            <a:r>
              <a:rPr lang="it-IT" sz="2400" dirty="0"/>
              <a:t>l’</a:t>
            </a:r>
            <a:r>
              <a:rPr lang="it-IT" sz="2400" dirty="0" err="1"/>
              <a:t>aérien</a:t>
            </a:r>
            <a:r>
              <a:rPr lang="it-IT" sz="2400" dirty="0"/>
              <a:t>, la </a:t>
            </a:r>
            <a:r>
              <a:rPr lang="it-IT" sz="2400" dirty="0" err="1"/>
              <a:t>suppression</a:t>
            </a:r>
            <a:r>
              <a:rPr lang="it-IT" sz="2400" dirty="0"/>
              <a:t> de </a:t>
            </a:r>
            <a:r>
              <a:rPr lang="it-IT" sz="2400" dirty="0" err="1"/>
              <a:t>lignes</a:t>
            </a:r>
            <a:r>
              <a:rPr lang="it-IT" sz="2400" dirty="0"/>
              <a:t> </a:t>
            </a:r>
            <a:r>
              <a:rPr lang="it-IT" sz="2400" dirty="0" err="1"/>
              <a:t>intérieures</a:t>
            </a:r>
            <a:r>
              <a:rPr lang="it-IT" sz="2400" dirty="0"/>
              <a:t> (</a:t>
            </a:r>
            <a:r>
              <a:rPr lang="it-IT" sz="2400" dirty="0" err="1"/>
              <a:t>entre</a:t>
            </a:r>
            <a:r>
              <a:rPr lang="it-IT" sz="2400" dirty="0"/>
              <a:t> Paris-Orly et Nantes, Bordeaux </a:t>
            </a:r>
            <a:r>
              <a:rPr lang="it-IT" sz="2400" dirty="0" err="1"/>
              <a:t>ou</a:t>
            </a:r>
            <a:r>
              <a:rPr lang="it-IT" sz="2400" dirty="0"/>
              <a:t> Lyon), </a:t>
            </a:r>
            <a:r>
              <a:rPr lang="it-IT" sz="2400" dirty="0" err="1"/>
              <a:t>quand</a:t>
            </a:r>
            <a:r>
              <a:rPr lang="it-IT" sz="2400" dirty="0"/>
              <a:t> il </a:t>
            </a:r>
            <a:r>
              <a:rPr lang="it-IT" sz="2400" dirty="0" err="1"/>
              <a:t>existe</a:t>
            </a:r>
            <a:r>
              <a:rPr lang="it-IT" sz="2400" dirty="0"/>
              <a:t> une alternative en </a:t>
            </a:r>
            <a:r>
              <a:rPr lang="it-IT" sz="2400" dirty="0" err="1"/>
              <a:t>train</a:t>
            </a:r>
            <a:r>
              <a:rPr lang="it-IT" sz="2400" dirty="0"/>
              <a:t> </a:t>
            </a:r>
            <a:r>
              <a:rPr lang="it-IT" sz="2400" b="1" dirty="0"/>
              <a:t>de </a:t>
            </a:r>
            <a:r>
              <a:rPr lang="it-IT" sz="2400" b="1" dirty="0" err="1"/>
              <a:t>moins</a:t>
            </a:r>
            <a:r>
              <a:rPr lang="it-IT" sz="2400" b="1" dirty="0"/>
              <a:t> de 2H30, </a:t>
            </a:r>
            <a:r>
              <a:rPr lang="it-IT" sz="2400" dirty="0"/>
              <a:t>a </a:t>
            </a:r>
            <a:r>
              <a:rPr lang="it-IT" sz="2400" dirty="0" err="1"/>
              <a:t>animé</a:t>
            </a:r>
            <a:r>
              <a:rPr lang="it-IT" sz="2400" dirty="0"/>
              <a:t> </a:t>
            </a:r>
            <a:r>
              <a:rPr lang="it-IT" sz="2400" dirty="0" err="1"/>
              <a:t>les</a:t>
            </a:r>
            <a:r>
              <a:rPr lang="it-IT" sz="2400" dirty="0"/>
              <a:t> </a:t>
            </a:r>
            <a:r>
              <a:rPr lang="it-IT" sz="2400" dirty="0" err="1"/>
              <a:t>discussions</a:t>
            </a:r>
            <a:r>
              <a:rPr lang="it-IT" sz="2400" dirty="0"/>
              <a:t>. La CCC (Convention </a:t>
            </a:r>
            <a:r>
              <a:rPr lang="it-IT" sz="2400" dirty="0" err="1"/>
              <a:t>citoyenne</a:t>
            </a:r>
            <a:r>
              <a:rPr lang="it-IT" sz="2400" dirty="0"/>
              <a:t> pour le </a:t>
            </a:r>
            <a:r>
              <a:rPr lang="it-IT" sz="2400" dirty="0" err="1"/>
              <a:t>climat</a:t>
            </a:r>
            <a:r>
              <a:rPr lang="it-IT" sz="2400" dirty="0"/>
              <a:t>) </a:t>
            </a:r>
            <a:r>
              <a:rPr lang="it-IT" sz="2400" dirty="0" err="1"/>
              <a:t>avait</a:t>
            </a:r>
            <a:r>
              <a:rPr lang="it-IT" sz="2400" dirty="0"/>
              <a:t> </a:t>
            </a:r>
            <a:r>
              <a:rPr lang="it-IT" sz="2400" dirty="0" err="1"/>
              <a:t>préconisé</a:t>
            </a:r>
            <a:r>
              <a:rPr lang="it-IT" sz="2400" dirty="0"/>
              <a:t> une </a:t>
            </a:r>
            <a:r>
              <a:rPr lang="it-IT" sz="2400" dirty="0" err="1"/>
              <a:t>interdiction</a:t>
            </a:r>
            <a:r>
              <a:rPr lang="it-IT" sz="2400" dirty="0"/>
              <a:t> </a:t>
            </a:r>
            <a:r>
              <a:rPr lang="it-IT" sz="2400" dirty="0" err="1"/>
              <a:t>dès</a:t>
            </a:r>
            <a:r>
              <a:rPr lang="it-IT" sz="2400" dirty="0"/>
              <a:t> une alternative de 4H en </a:t>
            </a:r>
            <a:r>
              <a:rPr lang="it-IT" sz="2400" dirty="0" err="1"/>
              <a:t>train</a:t>
            </a:r>
            <a:r>
              <a:rPr lang="it-IT" sz="2400" dirty="0"/>
              <a:t>.</a:t>
            </a:r>
            <a:endParaRPr lang="fr-CA" sz="2400" dirty="0"/>
          </a:p>
          <a:p>
            <a:pPr algn="just"/>
            <a:endParaRPr lang="fr-CA" sz="2400" dirty="0"/>
          </a:p>
        </p:txBody>
      </p:sp>
    </p:spTree>
    <p:extLst>
      <p:ext uri="{BB962C8B-B14F-4D97-AF65-F5344CB8AC3E}">
        <p14:creationId xmlns:p14="http://schemas.microsoft.com/office/powerpoint/2010/main" val="559114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Les</a:t>
            </a:r>
            <a:r>
              <a:rPr lang="it-IT" sz="2800" dirty="0"/>
              <a:t> </a:t>
            </a:r>
            <a:r>
              <a:rPr lang="it-IT" sz="2800" dirty="0" err="1"/>
              <a:t>accents</a:t>
            </a:r>
            <a:r>
              <a:rPr lang="it-IT" sz="2800" dirty="0"/>
              <a:t> et la </a:t>
            </a:r>
            <a:r>
              <a:rPr lang="it-IT" sz="2800" dirty="0" err="1"/>
              <a:t>politique</a:t>
            </a:r>
            <a:r>
              <a:rPr lang="it-IT" sz="2800" dirty="0"/>
              <a:t/>
            </a:r>
            <a:br>
              <a:rPr lang="it-IT" sz="2800" dirty="0"/>
            </a:br>
            <a:r>
              <a:rPr lang="it-IT" sz="2800" dirty="0"/>
              <a:t>19 </a:t>
            </a:r>
            <a:r>
              <a:rPr lang="it-IT" sz="2800" dirty="0" err="1"/>
              <a:t>avril</a:t>
            </a:r>
            <a:endParaRPr lang="it-IT" sz="2800" dirty="0"/>
          </a:p>
        </p:txBody>
      </p:sp>
      <p:sp>
        <p:nvSpPr>
          <p:cNvPr id="3" name="Segnaposto contenuto 2"/>
          <p:cNvSpPr>
            <a:spLocks noGrp="1"/>
          </p:cNvSpPr>
          <p:nvPr>
            <p:ph idx="1"/>
          </p:nvPr>
        </p:nvSpPr>
        <p:spPr/>
        <p:txBody>
          <a:bodyPr>
            <a:normAutofit/>
          </a:bodyPr>
          <a:lstStyle/>
          <a:p>
            <a:r>
              <a:rPr lang="fr-FR" sz="2400" dirty="0"/>
              <a:t>L'accent d'Eva Joly est-il un problème </a:t>
            </a:r>
            <a:r>
              <a:rPr lang="fr-FR" sz="2400" dirty="0"/>
              <a:t>? (candidate des Verts aux élections présidentielles de 2012)</a:t>
            </a:r>
          </a:p>
          <a:p>
            <a:r>
              <a:rPr lang="fr-FR" sz="2400" dirty="0"/>
              <a:t>Eva Joly a été députée européenne (groupe Vert-ALE) de 2009 à 2019</a:t>
            </a:r>
          </a:p>
          <a:p>
            <a:pPr algn="just"/>
            <a:r>
              <a:rPr lang="fr-FR" sz="2400" dirty="0"/>
              <a:t>Elle a géré le dossier Elf en tant que juge d’instruction avec gain de cause. « Le plus gros scandale politico-financier » sur les détournements de fonds totalisant 504 millions $.</a:t>
            </a:r>
          </a:p>
          <a:p>
            <a:pPr algn="just"/>
            <a:endParaRPr lang="fr-FR" sz="2400" dirty="0"/>
          </a:p>
          <a:p>
            <a:pPr algn="just"/>
            <a:r>
              <a:rPr lang="fr-FR" sz="2400" dirty="0"/>
              <a:t>Clip </a:t>
            </a:r>
            <a:r>
              <a:rPr lang="fr-FR" sz="2400" dirty="0"/>
              <a:t>accents d'Eva Joly - La France résonne de tous les accents du monde </a:t>
            </a:r>
          </a:p>
          <a:p>
            <a:pPr algn="just"/>
            <a:endParaRPr lang="it-IT" sz="2400" dirty="0"/>
          </a:p>
        </p:txBody>
      </p:sp>
    </p:spTree>
    <p:extLst>
      <p:ext uri="{BB962C8B-B14F-4D97-AF65-F5344CB8AC3E}">
        <p14:creationId xmlns:p14="http://schemas.microsoft.com/office/powerpoint/2010/main" val="1200972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Les</a:t>
            </a:r>
            <a:r>
              <a:rPr lang="it-IT" sz="2800" dirty="0"/>
              <a:t> </a:t>
            </a:r>
            <a:r>
              <a:rPr lang="it-IT" sz="2800" dirty="0" err="1"/>
              <a:t>accents</a:t>
            </a:r>
            <a:r>
              <a:rPr lang="it-IT" sz="2800" dirty="0"/>
              <a:t> et la </a:t>
            </a:r>
            <a:r>
              <a:rPr lang="it-IT" sz="2800"/>
              <a:t>politique</a:t>
            </a:r>
            <a:endParaRPr lang="fr-CA" sz="2800"/>
          </a:p>
        </p:txBody>
      </p:sp>
      <p:sp>
        <p:nvSpPr>
          <p:cNvPr id="3" name="Segnaposto contenuto 2"/>
          <p:cNvSpPr>
            <a:spLocks noGrp="1"/>
          </p:cNvSpPr>
          <p:nvPr>
            <p:ph idx="1"/>
          </p:nvPr>
        </p:nvSpPr>
        <p:spPr/>
        <p:txBody>
          <a:bodyPr>
            <a:normAutofit/>
          </a:bodyPr>
          <a:lstStyle/>
          <a:p>
            <a:endParaRPr lang="fr-CA" sz="2400" dirty="0"/>
          </a:p>
          <a:p>
            <a:pPr algn="just"/>
            <a:r>
              <a:rPr lang="fr-CA" sz="2400" dirty="0"/>
              <a:t>Jean Castex, nouveau premier ministre moqué pour son accent du Sud-</a:t>
            </a:r>
            <a:r>
              <a:rPr lang="fr-CA" sz="2400" dirty="0"/>
              <a:t>Ouest (novembre 2020)</a:t>
            </a:r>
            <a:endParaRPr lang="fr-CA" sz="2400" dirty="0"/>
          </a:p>
          <a:p>
            <a:endParaRPr lang="fr-CA" sz="2400" dirty="0"/>
          </a:p>
          <a:p>
            <a:r>
              <a:rPr lang="fr-CA" sz="2400" dirty="0" err="1"/>
              <a:t>Ecoutons</a:t>
            </a:r>
            <a:r>
              <a:rPr lang="fr-CA" sz="2400" dirty="0"/>
              <a:t> </a:t>
            </a:r>
            <a:r>
              <a:rPr lang="fr-CA" sz="2400" dirty="0">
                <a:hlinkClick r:id="rId2"/>
              </a:rPr>
              <a:t>https</a:t>
            </a:r>
            <a:r>
              <a:rPr lang="fr-CA" sz="2400" dirty="0">
                <a:hlinkClick r:id="rId2"/>
              </a:rPr>
              <a:t>://</a:t>
            </a:r>
            <a:r>
              <a:rPr lang="fr-CA" sz="2400" dirty="0">
                <a:hlinkClick r:id="rId2"/>
              </a:rPr>
              <a:t>www.youtube.com/watch?v=U0LrLW4JqYY</a:t>
            </a:r>
            <a:endParaRPr lang="fr-CA" sz="2400" dirty="0"/>
          </a:p>
          <a:p>
            <a:endParaRPr lang="fr-CA" sz="2400" dirty="0"/>
          </a:p>
          <a:p>
            <a:r>
              <a:rPr lang="fr-FR" sz="2400" dirty="0"/>
              <a:t>[L'humeur de Linda] L'accent de Jean Castex</a:t>
            </a:r>
          </a:p>
          <a:p>
            <a:endParaRPr lang="fr-CA" sz="2400" dirty="0"/>
          </a:p>
        </p:txBody>
      </p:sp>
    </p:spTree>
    <p:extLst>
      <p:ext uri="{BB962C8B-B14F-4D97-AF65-F5344CB8AC3E}">
        <p14:creationId xmlns:p14="http://schemas.microsoft.com/office/powerpoint/2010/main" val="1896978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Histoire de la langue </a:t>
            </a:r>
            <a:r>
              <a:rPr lang="it-IT" sz="2800" dirty="0" err="1" smtClean="0"/>
              <a:t>française</a:t>
            </a:r>
            <a:r>
              <a:rPr lang="it-IT" sz="2800" dirty="0" smtClean="0"/>
              <a:t/>
            </a:r>
            <a:br>
              <a:rPr lang="it-IT" sz="2800" dirty="0" smtClean="0"/>
            </a:br>
            <a:r>
              <a:rPr lang="it-IT" sz="2800" dirty="0" smtClean="0"/>
              <a:t>XIX </a:t>
            </a:r>
            <a:r>
              <a:rPr lang="it-IT" sz="2800" dirty="0" err="1" smtClean="0"/>
              <a:t>siècle</a:t>
            </a:r>
            <a:endParaRPr lang="it-IT" sz="2800" dirty="0"/>
          </a:p>
        </p:txBody>
      </p:sp>
      <p:sp>
        <p:nvSpPr>
          <p:cNvPr id="3" name="Segnaposto contenuto 2"/>
          <p:cNvSpPr>
            <a:spLocks noGrp="1"/>
          </p:cNvSpPr>
          <p:nvPr>
            <p:ph idx="1"/>
          </p:nvPr>
        </p:nvSpPr>
        <p:spPr/>
        <p:txBody>
          <a:bodyPr>
            <a:normAutofit/>
          </a:bodyPr>
          <a:lstStyle/>
          <a:p>
            <a:pPr algn="just"/>
            <a:r>
              <a:rPr lang="fr-FR" sz="2400" dirty="0" smtClean="0">
                <a:latin typeface="Arial" charset="0"/>
                <a:cs typeface="Arial" charset="0"/>
              </a:rPr>
              <a:t>(déjà vu)</a:t>
            </a:r>
          </a:p>
          <a:p>
            <a:pPr algn="just"/>
            <a:r>
              <a:rPr lang="fr-FR" sz="2400" dirty="0" smtClean="0">
                <a:latin typeface="Arial" charset="0"/>
                <a:cs typeface="Arial" charset="0"/>
              </a:rPr>
              <a:t>L</a:t>
            </a:r>
            <a:r>
              <a:rPr lang="ja-JP" altLang="fr-FR" sz="2400" dirty="0" smtClean="0">
                <a:latin typeface="Arial" charset="0"/>
                <a:cs typeface="Arial" charset="0"/>
              </a:rPr>
              <a:t>’</a:t>
            </a:r>
            <a:r>
              <a:rPr lang="fr-FR" altLang="ja-JP" sz="2400" dirty="0" smtClean="0">
                <a:latin typeface="Arial" charset="0"/>
                <a:cs typeface="Arial" charset="0"/>
              </a:rPr>
              <a:t>une des premières questions </a:t>
            </a:r>
            <a:r>
              <a:rPr lang="fr-FR" altLang="ja-JP" sz="2400" dirty="0" err="1" smtClean="0">
                <a:latin typeface="Arial" charset="0"/>
                <a:cs typeface="Arial" charset="0"/>
              </a:rPr>
              <a:t>qu</a:t>
            </a:r>
            <a:r>
              <a:rPr lang="ja-JP" altLang="fr-FR" sz="2400" dirty="0" smtClean="0">
                <a:latin typeface="Arial" charset="0"/>
                <a:cs typeface="Arial" charset="0"/>
              </a:rPr>
              <a:t>’</a:t>
            </a:r>
            <a:r>
              <a:rPr lang="fr-FR" altLang="ja-JP" sz="2400" dirty="0" smtClean="0">
                <a:latin typeface="Arial" charset="0"/>
                <a:cs typeface="Arial" charset="0"/>
              </a:rPr>
              <a:t>il ait à se poser est la suivante : la Révolution française a libéré la pensée de l</a:t>
            </a:r>
            <a:r>
              <a:rPr lang="ja-JP" altLang="fr-FR" sz="2400" dirty="0" smtClean="0">
                <a:latin typeface="Arial" charset="0"/>
                <a:cs typeface="Arial" charset="0"/>
              </a:rPr>
              <a:t>’</a:t>
            </a:r>
            <a:r>
              <a:rPr lang="fr-FR" altLang="ja-JP" sz="2400" dirty="0" smtClean="0">
                <a:latin typeface="Arial" charset="0"/>
                <a:cs typeface="Arial" charset="0"/>
              </a:rPr>
              <a:t>homme et du citoyen ; ne </a:t>
            </a:r>
            <a:r>
              <a:rPr lang="fr-FR" altLang="ja-JP" sz="2400" dirty="0" err="1" smtClean="0">
                <a:latin typeface="Arial" charset="0"/>
                <a:cs typeface="Arial" charset="0"/>
              </a:rPr>
              <a:t>doit-elle</a:t>
            </a:r>
            <a:r>
              <a:rPr lang="fr-FR" altLang="ja-JP" sz="2400" dirty="0" smtClean="0">
                <a:latin typeface="Arial" charset="0"/>
                <a:cs typeface="Arial" charset="0"/>
              </a:rPr>
              <a:t> pas, du même coup, libérer sa parole et, s</a:t>
            </a:r>
            <a:r>
              <a:rPr lang="ja-JP" altLang="fr-FR" sz="2400" dirty="0" smtClean="0">
                <a:latin typeface="Arial" charset="0"/>
                <a:cs typeface="Arial" charset="0"/>
              </a:rPr>
              <a:t>’</a:t>
            </a:r>
            <a:r>
              <a:rPr lang="fr-FR" altLang="ja-JP" sz="2400" dirty="0" smtClean="0">
                <a:latin typeface="Arial" charset="0"/>
                <a:cs typeface="Arial" charset="0"/>
              </a:rPr>
              <a:t>il est poète, son chant avec les vocables qui le composent ? La réponse de Hugo, chef de l</a:t>
            </a:r>
            <a:r>
              <a:rPr lang="ja-JP" altLang="fr-FR" sz="2400" dirty="0" smtClean="0">
                <a:latin typeface="Arial" charset="0"/>
                <a:cs typeface="Arial" charset="0"/>
              </a:rPr>
              <a:t>’</a:t>
            </a:r>
            <a:r>
              <a:rPr lang="fr-FR" altLang="ja-JP" sz="2400" dirty="0" smtClean="0">
                <a:latin typeface="Arial" charset="0"/>
                <a:cs typeface="Arial" charset="0"/>
              </a:rPr>
              <a:t>École nouvelle, est sans ambages :</a:t>
            </a:r>
            <a:r>
              <a:rPr lang="fr-FR" altLang="ja-JP" sz="2400" i="1" dirty="0" smtClean="0">
                <a:latin typeface="Arial" charset="0"/>
                <a:cs typeface="Arial" charset="0"/>
              </a:rPr>
              <a:t> </a:t>
            </a:r>
            <a:r>
              <a:rPr lang="fr-FR" altLang="ja-JP" sz="2400" b="1" i="1" dirty="0" smtClean="0">
                <a:latin typeface="Arial" charset="0"/>
                <a:cs typeface="Arial" charset="0"/>
              </a:rPr>
              <a:t>tous </a:t>
            </a:r>
            <a:r>
              <a:rPr lang="fr-FR" altLang="ja-JP" sz="2400" b="1" dirty="0" smtClean="0">
                <a:latin typeface="Arial" charset="0"/>
                <a:cs typeface="Arial" charset="0"/>
              </a:rPr>
              <a:t>les mots sont désormais égaux en droits, à l</a:t>
            </a:r>
            <a:r>
              <a:rPr lang="ja-JP" altLang="fr-FR" sz="2400" b="1" dirty="0" smtClean="0">
                <a:latin typeface="Arial" charset="0"/>
                <a:cs typeface="Arial" charset="0"/>
              </a:rPr>
              <a:t>’</a:t>
            </a:r>
            <a:r>
              <a:rPr lang="fr-FR" altLang="ja-JP" sz="2400" b="1" dirty="0" smtClean="0">
                <a:latin typeface="Arial" charset="0"/>
                <a:cs typeface="Arial" charset="0"/>
              </a:rPr>
              <a:t>image de ceux qui les emploient. </a:t>
            </a:r>
            <a:endParaRPr lang="fr-FR" altLang="zh-CN" sz="2400" b="1" dirty="0" smtClean="0">
              <a:latin typeface="Arial" charset="0"/>
              <a:ea typeface="SimSun" charset="0"/>
              <a:cs typeface="SimSun" charset="0"/>
            </a:endParaRPr>
          </a:p>
          <a:p>
            <a:r>
              <a:rPr lang="fr-FR" altLang="zh-CN" sz="2400" dirty="0" smtClean="0">
                <a:latin typeface="Arial" charset="0"/>
                <a:ea typeface="SimSun" charset="0"/>
                <a:cs typeface="SimSun" charset="0"/>
              </a:rPr>
              <a:t>Le chapitre "L’argot" des </a:t>
            </a:r>
            <a:r>
              <a:rPr lang="fr-FR" altLang="zh-CN" sz="2400" i="1" dirty="0" smtClean="0">
                <a:latin typeface="Arial" charset="0"/>
                <a:ea typeface="SimSun" charset="0"/>
                <a:cs typeface="SimSun" charset="0"/>
              </a:rPr>
              <a:t>Misérables</a:t>
            </a:r>
            <a:r>
              <a:rPr lang="fr-FR" altLang="zh-CN" sz="2400" dirty="0" smtClean="0">
                <a:latin typeface="Arial" charset="0"/>
                <a:ea typeface="SimSun" charset="0"/>
                <a:cs typeface="SimSun" charset="0"/>
              </a:rPr>
              <a:t> (IV, VII, 1 à 4) </a:t>
            </a:r>
          </a:p>
          <a:p>
            <a:endParaRPr lang="it-IT" sz="2400" dirty="0"/>
          </a:p>
        </p:txBody>
      </p:sp>
    </p:spTree>
    <p:extLst>
      <p:ext uri="{BB962C8B-B14F-4D97-AF65-F5344CB8AC3E}">
        <p14:creationId xmlns:p14="http://schemas.microsoft.com/office/powerpoint/2010/main" val="2786348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normAutofit fontScale="90000"/>
          </a:bodyPr>
          <a:lstStyle/>
          <a:p>
            <a:r>
              <a:rPr lang="fr-FR" sz="2000" dirty="0">
                <a:latin typeface="Arial" charset="0"/>
                <a:cs typeface="Arial" charset="0"/>
              </a:rPr>
              <a:t>Les Misérables Victor Hugo (1862)</a:t>
            </a:r>
            <a:br>
              <a:rPr lang="fr-FR" sz="2000" dirty="0">
                <a:latin typeface="Arial" charset="0"/>
                <a:cs typeface="Arial" charset="0"/>
              </a:rPr>
            </a:br>
            <a:r>
              <a:rPr lang="fr-FR" sz="2000" dirty="0">
                <a:latin typeface="Arial" charset="0"/>
                <a:cs typeface="Arial" charset="0"/>
              </a:rPr>
              <a:t>Livre sixième - Le petit Gavroche </a:t>
            </a:r>
            <a:r>
              <a:rPr lang="fr-FR" sz="2000" b="1" dirty="0">
                <a:latin typeface="Arial" charset="0"/>
                <a:cs typeface="Arial" charset="0"/>
              </a:rPr>
              <a:t/>
            </a:r>
            <a:br>
              <a:rPr lang="fr-FR" sz="2000" b="1" dirty="0">
                <a:latin typeface="Arial" charset="0"/>
                <a:cs typeface="Arial" charset="0"/>
              </a:rPr>
            </a:br>
            <a:r>
              <a:rPr lang="fr-FR" sz="2000" b="1" dirty="0">
                <a:latin typeface="Arial" charset="0"/>
                <a:cs typeface="Arial" charset="0"/>
              </a:rPr>
              <a:t>Chapitre II </a:t>
            </a:r>
            <a:br>
              <a:rPr lang="fr-FR" sz="2000" b="1" dirty="0">
                <a:latin typeface="Arial" charset="0"/>
                <a:cs typeface="Arial" charset="0"/>
              </a:rPr>
            </a:br>
            <a:r>
              <a:rPr lang="fr-FR" sz="2000" b="1" dirty="0">
                <a:latin typeface="Arial" charset="0"/>
                <a:cs typeface="Arial" charset="0"/>
              </a:rPr>
              <a:t>Où le petit Gavroche tire parti de Napoléon le Grand</a:t>
            </a:r>
            <a:r>
              <a:rPr lang="fr-FR" sz="2000" dirty="0">
                <a:latin typeface="Arial" charset="0"/>
                <a:cs typeface="Arial" charset="0"/>
              </a:rPr>
              <a:t/>
            </a:r>
            <a:br>
              <a:rPr lang="fr-FR" sz="2000" dirty="0">
                <a:latin typeface="Arial" charset="0"/>
                <a:cs typeface="Arial" charset="0"/>
              </a:rPr>
            </a:br>
            <a:endParaRPr lang="fr-FR" sz="2000" dirty="0">
              <a:latin typeface="Arial" charset="0"/>
              <a:cs typeface="Arial" charset="0"/>
            </a:endParaRPr>
          </a:p>
        </p:txBody>
      </p:sp>
      <p:sp>
        <p:nvSpPr>
          <p:cNvPr id="189443" name="Rectangle 3"/>
          <p:cNvSpPr>
            <a:spLocks noGrp="1" noChangeArrowheads="1"/>
          </p:cNvSpPr>
          <p:nvPr>
            <p:ph type="body" idx="1"/>
          </p:nvPr>
        </p:nvSpPr>
        <p:spPr/>
        <p:txBody>
          <a:bodyPr>
            <a:normAutofit/>
          </a:bodyPr>
          <a:lstStyle/>
          <a:p>
            <a:pPr>
              <a:lnSpc>
                <a:spcPct val="80000"/>
              </a:lnSpc>
            </a:pPr>
            <a:r>
              <a:rPr lang="fr-FR" sz="2000" dirty="0">
                <a:latin typeface="Arial" charset="0"/>
                <a:cs typeface="Arial" charset="0"/>
              </a:rPr>
              <a:t>Le boulanger, qui était le maître en personne, prit un pain et un couteau. </a:t>
            </a:r>
          </a:p>
          <a:p>
            <a:pPr>
              <a:lnSpc>
                <a:spcPct val="80000"/>
              </a:lnSpc>
            </a:pPr>
            <a:r>
              <a:rPr lang="fr-FR" sz="2000" dirty="0">
                <a:latin typeface="Arial" charset="0"/>
                <a:cs typeface="Arial" charset="0"/>
              </a:rPr>
              <a:t>– En trois morceaux, garçon! reprit Gavroche, et il ajouta avec dignité: </a:t>
            </a:r>
          </a:p>
          <a:p>
            <a:pPr>
              <a:lnSpc>
                <a:spcPct val="80000"/>
              </a:lnSpc>
            </a:pPr>
            <a:r>
              <a:rPr lang="fr-FR" sz="2000" dirty="0">
                <a:latin typeface="Arial" charset="0"/>
                <a:cs typeface="Arial" charset="0"/>
              </a:rPr>
              <a:t>– Nous sommes trois. </a:t>
            </a:r>
          </a:p>
          <a:p>
            <a:pPr>
              <a:lnSpc>
                <a:spcPct val="80000"/>
              </a:lnSpc>
            </a:pPr>
            <a:r>
              <a:rPr lang="fr-FR" sz="2000" dirty="0">
                <a:latin typeface="Arial" charset="0"/>
                <a:cs typeface="Arial" charset="0"/>
              </a:rPr>
              <a:t>Et voyant que le boulanger, après avoir examiné les trois soupeurs, avait pris </a:t>
            </a:r>
            <a:r>
              <a:rPr lang="fr-FR" sz="2000" b="1" dirty="0">
                <a:latin typeface="Arial" charset="0"/>
                <a:cs typeface="Arial" charset="0"/>
              </a:rPr>
              <a:t>un pain bis, </a:t>
            </a:r>
            <a:r>
              <a:rPr lang="fr-FR" sz="2000" dirty="0">
                <a:latin typeface="Arial" charset="0"/>
                <a:cs typeface="Arial" charset="0"/>
              </a:rPr>
              <a:t>il plongea profondément son doigt dans son nez avec une aspiration aussi impérieuse que s'il eût eu au bout du pouce la prise de tabac du grand Frédéric, et jeta au boulanger en plein visage cette apostrophe indignée: </a:t>
            </a:r>
          </a:p>
          <a:p>
            <a:pPr>
              <a:lnSpc>
                <a:spcPct val="80000"/>
              </a:lnSpc>
            </a:pPr>
            <a:r>
              <a:rPr lang="fr-FR" sz="2000" b="1" dirty="0">
                <a:latin typeface="Arial" charset="0"/>
                <a:cs typeface="Arial" charset="0"/>
              </a:rPr>
              <a:t>– </a:t>
            </a:r>
            <a:r>
              <a:rPr lang="fr-FR" sz="2000" b="1" dirty="0" err="1">
                <a:latin typeface="Arial" charset="0"/>
                <a:cs typeface="Arial" charset="0"/>
              </a:rPr>
              <a:t>Keksekça</a:t>
            </a:r>
            <a:r>
              <a:rPr lang="fr-FR" sz="2000" b="1" dirty="0">
                <a:latin typeface="Arial" charset="0"/>
                <a:cs typeface="Arial" charset="0"/>
              </a:rPr>
              <a:t>? </a:t>
            </a:r>
          </a:p>
          <a:p>
            <a:pPr>
              <a:lnSpc>
                <a:spcPct val="80000"/>
              </a:lnSpc>
            </a:pPr>
            <a:r>
              <a:rPr lang="fr-FR" sz="2000" dirty="0">
                <a:latin typeface="Arial" charset="0"/>
                <a:cs typeface="Arial" charset="0"/>
              </a:rPr>
              <a:t>Ceux de nos lecteurs qui seraient tentés de voir dans cette interpellation de Gavroche au boulanger un mot russe ou polonais, ou l'un de ces cris sauvages que les </a:t>
            </a:r>
            <a:r>
              <a:rPr lang="fr-FR" sz="2000" dirty="0" err="1">
                <a:latin typeface="Arial" charset="0"/>
                <a:cs typeface="Arial" charset="0"/>
              </a:rPr>
              <a:t>Yoways</a:t>
            </a:r>
            <a:r>
              <a:rPr lang="fr-FR" sz="2000" dirty="0">
                <a:latin typeface="Arial" charset="0"/>
                <a:cs typeface="Arial" charset="0"/>
              </a:rPr>
              <a:t> et les </a:t>
            </a:r>
            <a:r>
              <a:rPr lang="fr-FR" sz="2000" dirty="0" err="1">
                <a:latin typeface="Arial" charset="0"/>
                <a:cs typeface="Arial" charset="0"/>
              </a:rPr>
              <a:t>Botocudos</a:t>
            </a:r>
            <a:r>
              <a:rPr lang="fr-FR" sz="2000" dirty="0">
                <a:latin typeface="Arial" charset="0"/>
                <a:cs typeface="Arial" charset="0"/>
              </a:rPr>
              <a:t> se lancent du bord d'un fleuve à l'autre à travers les solitudes, sont prévenus que c'est un mot qu'ils disent tous les jours (eux nos lecteurs) et qui tient lieu de cette phrase: qu'est-ce que c'est que cela? Le boulanger comprit parfaitement et répondit: </a:t>
            </a:r>
          </a:p>
          <a:p>
            <a:pPr>
              <a:lnSpc>
                <a:spcPct val="80000"/>
              </a:lnSpc>
            </a:pPr>
            <a:r>
              <a:rPr lang="fr-FR" sz="2000" dirty="0">
                <a:latin typeface="Arial" charset="0"/>
                <a:cs typeface="Arial" charset="0"/>
              </a:rPr>
              <a:t>– Eh mais! c'est du pain, du très bon pain de deuxième qualité. </a:t>
            </a:r>
          </a:p>
        </p:txBody>
      </p:sp>
    </p:spTree>
    <p:extLst>
      <p:ext uri="{BB962C8B-B14F-4D97-AF65-F5344CB8AC3E}">
        <p14:creationId xmlns:p14="http://schemas.microsoft.com/office/powerpoint/2010/main" val="3098958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a:t> Emile Zola</a:t>
            </a:r>
            <a:r>
              <a:rPr lang="it-IT" sz="2800" dirty="0"/>
              <a:t/>
            </a:r>
            <a:br>
              <a:rPr lang="it-IT" sz="2800" dirty="0"/>
            </a:br>
            <a:r>
              <a:rPr lang="it-IT" sz="2800" dirty="0"/>
              <a:t>1840 </a:t>
            </a:r>
            <a:r>
              <a:rPr lang="it-IT" sz="2800" dirty="0"/>
              <a:t>- 1902</a:t>
            </a:r>
            <a:r>
              <a:rPr lang="it-IT" sz="2800" dirty="0"/>
              <a:t>.</a:t>
            </a:r>
          </a:p>
        </p:txBody>
      </p:sp>
      <p:sp>
        <p:nvSpPr>
          <p:cNvPr id="3" name="Segnaposto contenuto 2"/>
          <p:cNvSpPr>
            <a:spLocks noGrp="1"/>
          </p:cNvSpPr>
          <p:nvPr>
            <p:ph idx="1"/>
          </p:nvPr>
        </p:nvSpPr>
        <p:spPr/>
        <p:txBody>
          <a:bodyPr/>
          <a:lstStyle/>
          <a:p>
            <a:r>
              <a:rPr lang="it-IT" sz="2400" dirty="0" err="1"/>
              <a:t>Des</a:t>
            </a:r>
            <a:r>
              <a:rPr lang="it-IT" sz="2400" dirty="0"/>
              <a:t> </a:t>
            </a:r>
            <a:r>
              <a:rPr lang="it-IT" sz="2400" dirty="0" err="1"/>
              <a:t>termes</a:t>
            </a:r>
            <a:r>
              <a:rPr lang="it-IT" sz="2400" dirty="0"/>
              <a:t> de l’argot </a:t>
            </a:r>
            <a:r>
              <a:rPr lang="it-IT" sz="2400" dirty="0" err="1"/>
              <a:t>passent</a:t>
            </a:r>
            <a:r>
              <a:rPr lang="it-IT" sz="2400" dirty="0"/>
              <a:t> à la langue </a:t>
            </a:r>
            <a:r>
              <a:rPr lang="it-IT" sz="2400" dirty="0" err="1"/>
              <a:t>courante</a:t>
            </a:r>
            <a:endParaRPr lang="it-IT" sz="2400" dirty="0"/>
          </a:p>
          <a:p>
            <a:r>
              <a:rPr lang="it-IT" sz="2400" dirty="0" err="1"/>
              <a:t>Des</a:t>
            </a:r>
            <a:r>
              <a:rPr lang="it-IT" sz="2400" dirty="0"/>
              <a:t> </a:t>
            </a:r>
            <a:r>
              <a:rPr lang="it-IT" sz="2400" dirty="0" err="1"/>
              <a:t>mots</a:t>
            </a:r>
            <a:r>
              <a:rPr lang="it-IT" sz="2400" dirty="0"/>
              <a:t> de la vie </a:t>
            </a:r>
            <a:r>
              <a:rPr lang="it-IT" sz="2400" dirty="0" err="1"/>
              <a:t>courante</a:t>
            </a:r>
            <a:r>
              <a:rPr lang="it-IT" sz="2400" dirty="0"/>
              <a:t> </a:t>
            </a:r>
            <a:r>
              <a:rPr lang="it-IT" sz="2400" dirty="0" err="1"/>
              <a:t>du</a:t>
            </a:r>
            <a:r>
              <a:rPr lang="it-IT" sz="2400" dirty="0"/>
              <a:t> </a:t>
            </a:r>
            <a:r>
              <a:rPr lang="it-IT" sz="2400" dirty="0" err="1"/>
              <a:t>peuple</a:t>
            </a:r>
            <a:r>
              <a:rPr lang="it-IT" sz="2400" dirty="0"/>
              <a:t> </a:t>
            </a:r>
            <a:r>
              <a:rPr lang="it-IT" sz="2400" dirty="0" err="1"/>
              <a:t>dans</a:t>
            </a:r>
            <a:r>
              <a:rPr lang="it-IT" sz="2400" dirty="0"/>
              <a:t> </a:t>
            </a:r>
            <a:r>
              <a:rPr lang="it-IT" sz="2400" dirty="0" err="1"/>
              <a:t>les</a:t>
            </a:r>
            <a:r>
              <a:rPr lang="it-IT" sz="2400" dirty="0"/>
              <a:t> </a:t>
            </a:r>
            <a:r>
              <a:rPr lang="it-IT" sz="2400" dirty="0" err="1"/>
              <a:t>romans</a:t>
            </a:r>
            <a:r>
              <a:rPr lang="it-IT" sz="2400" dirty="0"/>
              <a:t> </a:t>
            </a:r>
            <a:r>
              <a:rPr lang="it-IT" sz="2400" dirty="0" err="1"/>
              <a:t>réalistes</a:t>
            </a:r>
            <a:r>
              <a:rPr lang="it-IT" sz="2400" dirty="0"/>
              <a:t>. </a:t>
            </a:r>
            <a:r>
              <a:rPr lang="it-IT" sz="2400" dirty="0"/>
              <a:t>Premier </a:t>
            </a:r>
            <a:r>
              <a:rPr lang="it-IT" sz="2400" dirty="0" err="1"/>
              <a:t>roman</a:t>
            </a:r>
            <a:r>
              <a:rPr lang="it-IT" sz="2400" dirty="0"/>
              <a:t> de Zola à </a:t>
            </a:r>
            <a:r>
              <a:rPr lang="it-IT" sz="2400" dirty="0" err="1"/>
              <a:t>dépeindre</a:t>
            </a:r>
            <a:r>
              <a:rPr lang="it-IT" sz="2400" dirty="0"/>
              <a:t> le milieu </a:t>
            </a:r>
            <a:r>
              <a:rPr lang="it-IT" sz="2400" dirty="0" err="1"/>
              <a:t>ouvrier</a:t>
            </a:r>
            <a:r>
              <a:rPr lang="it-IT" sz="2400" dirty="0"/>
              <a:t> </a:t>
            </a:r>
            <a:r>
              <a:rPr lang="it-IT" sz="2400" dirty="0" err="1"/>
              <a:t>parisien</a:t>
            </a:r>
            <a:r>
              <a:rPr lang="it-IT" sz="2400" dirty="0"/>
              <a:t> </a:t>
            </a:r>
            <a:r>
              <a:rPr lang="it-IT" sz="2400" dirty="0"/>
              <a:t>:</a:t>
            </a:r>
            <a:r>
              <a:rPr lang="it-IT" sz="2400" dirty="0"/>
              <a:t> </a:t>
            </a:r>
            <a:r>
              <a:rPr lang="it-IT" sz="2400" i="1" dirty="0"/>
              <a:t>L’</a:t>
            </a:r>
            <a:r>
              <a:rPr lang="it-IT" sz="2400" i="1" dirty="0" err="1"/>
              <a:t>Assommoir</a:t>
            </a:r>
            <a:r>
              <a:rPr lang="it-IT" sz="2400" i="1" dirty="0"/>
              <a:t> 1877</a:t>
            </a:r>
          </a:p>
          <a:p>
            <a:r>
              <a:rPr lang="it-IT" sz="2400" dirty="0"/>
              <a:t>[cabaret </a:t>
            </a:r>
            <a:r>
              <a:rPr lang="it-IT" sz="2400" dirty="0" err="1"/>
              <a:t>où</a:t>
            </a:r>
            <a:r>
              <a:rPr lang="it-IT" sz="2400" dirty="0"/>
              <a:t> </a:t>
            </a:r>
            <a:r>
              <a:rPr lang="it-IT" sz="2400" dirty="0" err="1"/>
              <a:t>les</a:t>
            </a:r>
            <a:r>
              <a:rPr lang="it-IT" sz="2400" dirty="0"/>
              <a:t> </a:t>
            </a:r>
            <a:r>
              <a:rPr lang="it-IT" sz="2400" dirty="0" err="1"/>
              <a:t>consommateurs</a:t>
            </a:r>
            <a:r>
              <a:rPr lang="it-IT" sz="2400" dirty="0"/>
              <a:t> s'</a:t>
            </a:r>
            <a:r>
              <a:rPr lang="it-IT" sz="2400" dirty="0" err="1"/>
              <a:t>assomment</a:t>
            </a:r>
            <a:r>
              <a:rPr lang="it-IT" sz="2400" dirty="0"/>
              <a:t> d'alcool]</a:t>
            </a:r>
            <a:endParaRPr lang="it-IT" sz="2400" i="1" dirty="0"/>
          </a:p>
          <a:p>
            <a:pPr algn="just"/>
            <a:r>
              <a:rPr lang="fr-FR" sz="2400" dirty="0"/>
              <a:t>Le titre de l’ouvrage est décidé à la lecture de </a:t>
            </a:r>
            <a:r>
              <a:rPr lang="fr-FR" sz="2400" dirty="0" err="1"/>
              <a:t>Delvau</a:t>
            </a:r>
            <a:r>
              <a:rPr lang="fr-FR" sz="2400" dirty="0"/>
              <a:t> (Alfred). </a:t>
            </a:r>
            <a:r>
              <a:rPr lang="fr-FR" sz="2400" i="1" dirty="0"/>
              <a:t>Dictionnaire de la langue verte </a:t>
            </a:r>
            <a:r>
              <a:rPr lang="fr-FR" sz="2400" dirty="0"/>
              <a:t>: « pour faire parler les ouvriers, il s’était aussi livré à une étude préparatoire de linguistique ; même en dépouillant le “Dictionnaire de la langue verte,” de </a:t>
            </a:r>
            <a:r>
              <a:rPr lang="fr-FR" sz="2400" dirty="0" err="1"/>
              <a:t>Delvau</a:t>
            </a:r>
            <a:r>
              <a:rPr lang="fr-FR" sz="2400" dirty="0"/>
              <a:t>, il avait découvert son titre : l’Assommoir. </a:t>
            </a:r>
            <a:endParaRPr lang="it-IT" sz="2400" dirty="0"/>
          </a:p>
        </p:txBody>
      </p:sp>
    </p:spTree>
    <p:extLst>
      <p:ext uri="{BB962C8B-B14F-4D97-AF65-F5344CB8AC3E}">
        <p14:creationId xmlns:p14="http://schemas.microsoft.com/office/powerpoint/2010/main" val="220591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a:t>Emile Zola </a:t>
            </a:r>
            <a:r>
              <a:rPr lang="fr-FR" sz="2800" i="1" dirty="0"/>
              <a:t>- </a:t>
            </a:r>
            <a:r>
              <a:rPr lang="fr-FR" sz="2800" i="1" dirty="0"/>
              <a:t>L'assommoir 1877</a:t>
            </a:r>
            <a:r>
              <a:rPr lang="fr-FR" sz="2800" dirty="0"/>
              <a:t/>
            </a:r>
            <a:br>
              <a:rPr lang="fr-FR" sz="2800" dirty="0"/>
            </a:br>
            <a:endParaRPr lang="it-IT" sz="2800" dirty="0"/>
          </a:p>
        </p:txBody>
      </p:sp>
      <p:sp>
        <p:nvSpPr>
          <p:cNvPr id="3" name="Segnaposto contenuto 2"/>
          <p:cNvSpPr>
            <a:spLocks noGrp="1"/>
          </p:cNvSpPr>
          <p:nvPr>
            <p:ph idx="1"/>
          </p:nvPr>
        </p:nvSpPr>
        <p:spPr/>
        <p:txBody>
          <a:bodyPr/>
          <a:lstStyle/>
          <a:p>
            <a:pPr algn="just"/>
            <a:r>
              <a:rPr lang="fr-FR" sz="2400" dirty="0"/>
              <a:t>Cependant, Clémence achevait son croupion, le suçait avec un gloussement des lèvres, en </a:t>
            </a:r>
            <a:r>
              <a:rPr lang="fr-FR" sz="2400" b="1" dirty="0"/>
              <a:t>se tordant de rire sur </a:t>
            </a:r>
            <a:r>
              <a:rPr lang="fr-FR" sz="2400" dirty="0"/>
              <a:t>sa chaise, à cause de Boche qui lui disait tout bas des indécences. Ah ! Nom de dieu ! Oui, </a:t>
            </a:r>
            <a:r>
              <a:rPr lang="fr-FR" sz="2400" b="1" dirty="0"/>
              <a:t>on</a:t>
            </a:r>
            <a:r>
              <a:rPr lang="fr-FR" sz="2400" dirty="0"/>
              <a:t> s’en flanqua une bosse ! Quand on y est, on y est, n’est-ce pas ? et si l’on ne se paie qu’un </a:t>
            </a:r>
            <a:r>
              <a:rPr lang="fr-FR" sz="2400" b="1" dirty="0"/>
              <a:t>gueuleton</a:t>
            </a:r>
            <a:r>
              <a:rPr lang="fr-FR" sz="2400" dirty="0"/>
              <a:t> par-ci par-là, on serait joliment </a:t>
            </a:r>
            <a:r>
              <a:rPr lang="fr-FR" sz="2400" b="1" dirty="0"/>
              <a:t>godiche </a:t>
            </a:r>
            <a:r>
              <a:rPr lang="fr-FR" sz="2400" dirty="0"/>
              <a:t>de ne pas </a:t>
            </a:r>
            <a:r>
              <a:rPr lang="fr-FR" sz="2400" b="1" dirty="0"/>
              <a:t>s’en fourrer </a:t>
            </a:r>
            <a:r>
              <a:rPr lang="fr-FR" sz="2400" dirty="0"/>
              <a:t>jusqu’aux oreilles. Vrai, on voyait les</a:t>
            </a:r>
            <a:r>
              <a:rPr lang="fr-FR" sz="2400" b="1" dirty="0"/>
              <a:t> bedons </a:t>
            </a:r>
            <a:r>
              <a:rPr lang="fr-FR" sz="2400" dirty="0"/>
              <a:t>se gonfler à mesure. Les dames étaient grosses. Ils pétaient dans leur peau, les sacrés </a:t>
            </a:r>
            <a:r>
              <a:rPr lang="fr-FR" sz="2400" b="1" dirty="0"/>
              <a:t>goinfres ! </a:t>
            </a:r>
            <a:endParaRPr lang="it-IT" sz="2400" b="1" dirty="0"/>
          </a:p>
        </p:txBody>
      </p:sp>
    </p:spTree>
    <p:extLst>
      <p:ext uri="{BB962C8B-B14F-4D97-AF65-F5344CB8AC3E}">
        <p14:creationId xmlns:p14="http://schemas.microsoft.com/office/powerpoint/2010/main" val="33185760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a:t>Emile Zola</a:t>
            </a:r>
            <a:endParaRPr lang="it-IT" sz="2800" dirty="0"/>
          </a:p>
        </p:txBody>
      </p:sp>
      <p:sp>
        <p:nvSpPr>
          <p:cNvPr id="3" name="Segnaposto contenuto 2"/>
          <p:cNvSpPr>
            <a:spLocks noGrp="1"/>
          </p:cNvSpPr>
          <p:nvPr>
            <p:ph idx="1"/>
          </p:nvPr>
        </p:nvSpPr>
        <p:spPr/>
        <p:txBody>
          <a:bodyPr/>
          <a:lstStyle/>
          <a:p>
            <a:pPr algn="just"/>
            <a:r>
              <a:rPr lang="fr-FR" sz="2400" dirty="0"/>
              <a:t>L</a:t>
            </a:r>
            <a:r>
              <a:rPr lang="fr-FR" sz="2400" dirty="0"/>
              <a:t>es </a:t>
            </a:r>
            <a:r>
              <a:rPr lang="fr-FR" sz="2400" dirty="0"/>
              <a:t>structures segmentées, par dislocation à droite et à gauche</a:t>
            </a:r>
          </a:p>
          <a:p>
            <a:pPr algn="just"/>
            <a:r>
              <a:rPr lang="fr-FR" sz="2400" dirty="0"/>
              <a:t>Il croit </a:t>
            </a:r>
            <a:r>
              <a:rPr lang="fr-FR" sz="2400" dirty="0"/>
              <a:t>en Dieu, celui-</a:t>
            </a:r>
            <a:r>
              <a:rPr lang="fr-FR" sz="2400" dirty="0"/>
              <a:t>là</a:t>
            </a:r>
            <a:endParaRPr lang="fr-FR" sz="2400" dirty="0"/>
          </a:p>
          <a:p>
            <a:pPr algn="just"/>
            <a:r>
              <a:rPr lang="fr-FR" sz="2400" dirty="0"/>
              <a:t>« </a:t>
            </a:r>
            <a:r>
              <a:rPr lang="fr-FR" sz="2400" dirty="0"/>
              <a:t>Ça n’a pas de cœur, </a:t>
            </a:r>
            <a:r>
              <a:rPr lang="fr-FR" sz="2400" dirty="0"/>
              <a:t>ce merlan</a:t>
            </a:r>
            <a:r>
              <a:rPr lang="fr-FR" sz="2400" dirty="0"/>
              <a:t>-là », Ça te chatouille, les belles </a:t>
            </a:r>
            <a:r>
              <a:rPr lang="fr-FR" sz="2400" dirty="0"/>
              <a:t>frusques</a:t>
            </a:r>
            <a:r>
              <a:rPr lang="fr-FR" sz="2400" dirty="0"/>
              <a:t>.</a:t>
            </a:r>
            <a:endParaRPr lang="fr-FR" sz="2400" dirty="0"/>
          </a:p>
          <a:p>
            <a:pPr algn="just"/>
            <a:r>
              <a:rPr lang="fr-FR" sz="2400" dirty="0"/>
              <a:t> </a:t>
            </a:r>
            <a:r>
              <a:rPr lang="fr-FR" sz="2400" dirty="0"/>
              <a:t>Je t’en </a:t>
            </a:r>
            <a:r>
              <a:rPr lang="fr-FR" sz="2400" dirty="0"/>
              <a:t>ficherai </a:t>
            </a:r>
            <a:r>
              <a:rPr lang="fr-FR" sz="2400" dirty="0"/>
              <a:t>des robes </a:t>
            </a:r>
            <a:r>
              <a:rPr lang="fr-FR" sz="2400" dirty="0"/>
              <a:t>blanches </a:t>
            </a:r>
            <a:r>
              <a:rPr lang="fr-FR" sz="2400" dirty="0"/>
              <a:t>! </a:t>
            </a:r>
          </a:p>
          <a:p>
            <a:endParaRPr lang="it-IT" sz="2400" dirty="0"/>
          </a:p>
        </p:txBody>
      </p:sp>
    </p:spTree>
    <p:extLst>
      <p:ext uri="{BB962C8B-B14F-4D97-AF65-F5344CB8AC3E}">
        <p14:creationId xmlns:p14="http://schemas.microsoft.com/office/powerpoint/2010/main" val="26314186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Titolo 1"/>
          <p:cNvSpPr>
            <a:spLocks noGrp="1"/>
          </p:cNvSpPr>
          <p:nvPr>
            <p:ph type="title"/>
          </p:nvPr>
        </p:nvSpPr>
        <p:spPr/>
        <p:txBody>
          <a:bodyPr>
            <a:normAutofit/>
          </a:bodyPr>
          <a:lstStyle/>
          <a:p>
            <a:r>
              <a:rPr lang="it-IT" sz="2800" dirty="0">
                <a:latin typeface="Arial" charset="0"/>
                <a:cs typeface="Arial" charset="0"/>
              </a:rPr>
              <a:t>Charles Baudelaire</a:t>
            </a:r>
            <a:br>
              <a:rPr lang="it-IT" sz="2800" dirty="0">
                <a:latin typeface="Arial" charset="0"/>
                <a:cs typeface="Arial" charset="0"/>
              </a:rPr>
            </a:br>
            <a:r>
              <a:rPr lang="it-IT" sz="2800" dirty="0">
                <a:latin typeface="Arial" charset="0"/>
                <a:cs typeface="Arial" charset="0"/>
              </a:rPr>
              <a:t>1821-1867</a:t>
            </a:r>
            <a:endParaRPr lang="it-IT" sz="2800" dirty="0">
              <a:latin typeface="Arial" charset="0"/>
              <a:cs typeface="Arial" charset="0"/>
            </a:endParaRPr>
          </a:p>
        </p:txBody>
      </p:sp>
      <p:pic>
        <p:nvPicPr>
          <p:cNvPr id="190467" name="Segnaposto contenuto 3" descr="Baudelaire1.jpg"/>
          <p:cNvPicPr>
            <a:picLocks noGrp="1" noChangeAspect="1"/>
          </p:cNvPicPr>
          <p:nvPr>
            <p:ph idx="1"/>
          </p:nvPr>
        </p:nvPicPr>
        <p:blipFill>
          <a:blip r:embed="rId2" cstate="print">
            <a:extLst>
              <a:ext uri="{28A0092B-C50C-407E-A947-70E740481C1C}">
                <a14:useLocalDpi xmlns:a14="http://schemas.microsoft.com/office/drawing/2010/main" val="0"/>
              </a:ext>
            </a:extLst>
          </a:blip>
          <a:srcRect l="-64172" r="-64172"/>
          <a:stretch>
            <a:fillRect/>
          </a:stretch>
        </p:blipFill>
        <p:spPr/>
      </p:pic>
    </p:spTree>
    <p:extLst>
      <p:ext uri="{BB962C8B-B14F-4D97-AF65-F5344CB8AC3E}">
        <p14:creationId xmlns:p14="http://schemas.microsoft.com/office/powerpoint/2010/main" val="38257292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b="1" dirty="0"/>
              <a:t/>
            </a:r>
            <a:br>
              <a:rPr lang="fr-FR" sz="2800" b="1" dirty="0"/>
            </a:br>
            <a:r>
              <a:rPr lang="fr-FR" sz="2800" b="1" dirty="0"/>
              <a:t>L’ÉTRANGER</a:t>
            </a:r>
            <a:br>
              <a:rPr lang="fr-FR" sz="2800" b="1" dirty="0"/>
            </a:br>
            <a:r>
              <a:rPr lang="fr-FR" sz="2800" i="1" dirty="0"/>
              <a:t>Spleen de Paris</a:t>
            </a:r>
            <a:r>
              <a:rPr lang="fr-FR" sz="2800" dirty="0"/>
              <a:t> Petits poèmes en prose</a:t>
            </a:r>
            <a:r>
              <a:rPr lang="fr-FR" sz="2800" dirty="0"/>
              <a:t/>
            </a:r>
            <a:br>
              <a:rPr lang="fr-FR" sz="2800" dirty="0"/>
            </a:br>
            <a:r>
              <a:rPr lang="fr-FR" sz="2800" dirty="0"/>
              <a:t>Petits poèmes en </a:t>
            </a:r>
            <a:r>
              <a:rPr lang="fr-FR" sz="2800" dirty="0"/>
              <a:t>prose</a:t>
            </a:r>
            <a:r>
              <a:rPr lang="fr-FR" sz="2800" dirty="0"/>
              <a:t>.</a:t>
            </a:r>
            <a:r>
              <a:rPr lang="fr-FR" sz="2800" dirty="0"/>
              <a:t> </a:t>
            </a:r>
            <a:r>
              <a:rPr lang="it-IT" sz="2800" dirty="0" err="1"/>
              <a:t>R</a:t>
            </a:r>
            <a:r>
              <a:rPr lang="fr-FR" sz="2800" dirty="0" err="1"/>
              <a:t>ecueil</a:t>
            </a:r>
            <a:r>
              <a:rPr lang="fr-FR" sz="2800" dirty="0"/>
              <a:t> posthume 1869 </a:t>
            </a:r>
            <a:r>
              <a:rPr lang="fr-FR" sz="2800" dirty="0"/>
              <a:t/>
            </a:r>
            <a:br>
              <a:rPr lang="fr-FR" sz="2800" dirty="0"/>
            </a:br>
            <a:endParaRPr lang="it-IT" sz="2800" dirty="0"/>
          </a:p>
        </p:txBody>
      </p:sp>
      <p:sp>
        <p:nvSpPr>
          <p:cNvPr id="3" name="Segnaposto contenuto 2"/>
          <p:cNvSpPr>
            <a:spLocks noGrp="1"/>
          </p:cNvSpPr>
          <p:nvPr>
            <p:ph idx="1"/>
          </p:nvPr>
        </p:nvSpPr>
        <p:spPr/>
        <p:txBody>
          <a:bodyPr>
            <a:normAutofit fontScale="85000" lnSpcReduction="20000"/>
          </a:bodyPr>
          <a:lstStyle/>
          <a:p>
            <a:pPr marL="0" indent="0">
              <a:buNone/>
            </a:pPr>
            <a:r>
              <a:rPr lang="fr-FR" sz="2400" dirty="0"/>
              <a:t>— </a:t>
            </a:r>
            <a:r>
              <a:rPr lang="fr-FR" sz="2400" dirty="0"/>
              <a:t>Qui aimes-tu le mieux, homme énigmatique, dis ? ton père, ta mère, ta sœur ou ton frère ?</a:t>
            </a:r>
          </a:p>
          <a:p>
            <a:pPr marL="0" indent="0">
              <a:buNone/>
            </a:pPr>
            <a:r>
              <a:rPr lang="fr-FR" sz="2400" dirty="0"/>
              <a:t>— Je n’ai ni père, ni mère, ni sœur, ni frère.</a:t>
            </a:r>
          </a:p>
          <a:p>
            <a:pPr marL="0" indent="0">
              <a:buNone/>
            </a:pPr>
            <a:r>
              <a:rPr lang="fr-FR" sz="2400" dirty="0"/>
              <a:t>— Tes amis ?</a:t>
            </a:r>
          </a:p>
          <a:p>
            <a:pPr marL="0" indent="0">
              <a:buNone/>
            </a:pPr>
            <a:r>
              <a:rPr lang="fr-FR" sz="2400" dirty="0"/>
              <a:t>— Vous vous servez là d’une parole dont le sens m’est resté jusqu’à ce jour inconnu.</a:t>
            </a:r>
          </a:p>
          <a:p>
            <a:pPr marL="0" indent="0">
              <a:buNone/>
            </a:pPr>
            <a:r>
              <a:rPr lang="fr-FR" sz="2400" dirty="0"/>
              <a:t>— Ta patrie ?</a:t>
            </a:r>
          </a:p>
          <a:p>
            <a:pPr marL="0" indent="0">
              <a:buNone/>
            </a:pPr>
            <a:r>
              <a:rPr lang="fr-FR" sz="2400" dirty="0"/>
              <a:t>— J’ignore sous quelle latitude elle est située.</a:t>
            </a:r>
          </a:p>
          <a:p>
            <a:pPr marL="0" indent="0">
              <a:buNone/>
            </a:pPr>
            <a:r>
              <a:rPr lang="fr-FR" sz="2400" dirty="0"/>
              <a:t>— La beauté ?</a:t>
            </a:r>
          </a:p>
          <a:p>
            <a:pPr marL="0" indent="0">
              <a:buNone/>
            </a:pPr>
            <a:r>
              <a:rPr lang="fr-FR" sz="2400" dirty="0"/>
              <a:t>— Je l’aimerais volontiers, déesse et immortelle.</a:t>
            </a:r>
          </a:p>
          <a:p>
            <a:pPr marL="0" indent="0">
              <a:buNone/>
            </a:pPr>
            <a:r>
              <a:rPr lang="fr-FR" sz="2400" dirty="0"/>
              <a:t>— L’or ?</a:t>
            </a:r>
          </a:p>
          <a:p>
            <a:pPr marL="0" indent="0">
              <a:buNone/>
            </a:pPr>
            <a:r>
              <a:rPr lang="fr-FR" sz="2400" dirty="0"/>
              <a:t>— Je le hais comme vous haïssez Dieu.</a:t>
            </a:r>
          </a:p>
          <a:p>
            <a:pPr marL="0" indent="0">
              <a:buNone/>
            </a:pPr>
            <a:r>
              <a:rPr lang="fr-FR" sz="2400" dirty="0"/>
              <a:t>— Eh ! qu’aimes-tu donc, extraordinaire étranger ?</a:t>
            </a:r>
          </a:p>
          <a:p>
            <a:pPr marL="0" indent="0">
              <a:buNone/>
            </a:pPr>
            <a:r>
              <a:rPr lang="fr-FR" sz="2400" dirty="0"/>
              <a:t>— J’aime les nuages… les nuages qui passent… là-bas… les merveilleux nuages !</a:t>
            </a:r>
          </a:p>
          <a:p>
            <a:endParaRPr lang="it-IT" sz="2400" dirty="0"/>
          </a:p>
        </p:txBody>
      </p:sp>
    </p:spTree>
    <p:extLst>
      <p:ext uri="{BB962C8B-B14F-4D97-AF65-F5344CB8AC3E}">
        <p14:creationId xmlns:p14="http://schemas.microsoft.com/office/powerpoint/2010/main" val="26590858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Titolo 1"/>
          <p:cNvSpPr>
            <a:spLocks noGrp="1"/>
          </p:cNvSpPr>
          <p:nvPr>
            <p:ph type="title"/>
          </p:nvPr>
        </p:nvSpPr>
        <p:spPr>
          <a:xfrm>
            <a:off x="1703388" y="260350"/>
            <a:ext cx="8229600" cy="1143000"/>
          </a:xfrm>
        </p:spPr>
        <p:txBody>
          <a:bodyPr>
            <a:normAutofit/>
          </a:bodyPr>
          <a:lstStyle/>
          <a:p>
            <a:r>
              <a:rPr lang="it-IT" sz="2800" dirty="0">
                <a:latin typeface="Arial" charset="0"/>
                <a:cs typeface="Arial" charset="0"/>
              </a:rPr>
              <a:t>Mallarmé</a:t>
            </a:r>
            <a:br>
              <a:rPr lang="it-IT" sz="2800" dirty="0">
                <a:latin typeface="Arial" charset="0"/>
                <a:cs typeface="Arial" charset="0"/>
              </a:rPr>
            </a:br>
            <a:r>
              <a:rPr lang="it-IT" sz="2800" dirty="0">
                <a:latin typeface="Arial" charset="0"/>
                <a:cs typeface="Arial" charset="0"/>
              </a:rPr>
              <a:t>1842-1898</a:t>
            </a:r>
            <a:endParaRPr lang="it-IT" sz="2800" dirty="0">
              <a:latin typeface="Arial" charset="0"/>
              <a:cs typeface="Arial" charset="0"/>
            </a:endParaRPr>
          </a:p>
        </p:txBody>
      </p:sp>
      <p:pic>
        <p:nvPicPr>
          <p:cNvPr id="192515" name="Segnaposto contenuto 3" descr="120px-Portrait_of_Stéphane_Mallarmé_(Manet).jpg"/>
          <p:cNvPicPr>
            <a:picLocks noGrp="1" noChangeAspect="1"/>
          </p:cNvPicPr>
          <p:nvPr>
            <p:ph idx="1"/>
          </p:nvPr>
        </p:nvPicPr>
        <p:blipFill>
          <a:blip r:embed="rId2" cstate="print">
            <a:extLst>
              <a:ext uri="{28A0092B-C50C-407E-A947-70E740481C1C}">
                <a14:useLocalDpi xmlns:a14="http://schemas.microsoft.com/office/drawing/2010/main" val="0"/>
              </a:ext>
            </a:extLst>
          </a:blip>
          <a:srcRect l="-18187" r="-18187"/>
          <a:stretch>
            <a:fillRect/>
          </a:stretch>
        </p:blipFill>
        <p:spPr/>
      </p:pic>
    </p:spTree>
    <p:extLst>
      <p:ext uri="{BB962C8B-B14F-4D97-AF65-F5344CB8AC3E}">
        <p14:creationId xmlns:p14="http://schemas.microsoft.com/office/powerpoint/2010/main" val="8549642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a:t>
            </a:r>
            <a:r>
              <a:rPr lang="fr-CA" sz="2800" dirty="0"/>
              <a:t>projet de loi </a:t>
            </a:r>
            <a:r>
              <a:rPr lang="fr-CA" sz="2800" dirty="0"/>
              <a:t>« Climat </a:t>
            </a:r>
            <a:r>
              <a:rPr lang="fr-CA" sz="2800" dirty="0"/>
              <a:t>et </a:t>
            </a:r>
            <a:r>
              <a:rPr lang="fr-CA" sz="2800" dirty="0"/>
              <a:t>Résilience »</a:t>
            </a:r>
            <a:br>
              <a:rPr lang="fr-CA" sz="2800" dirty="0"/>
            </a:br>
            <a:r>
              <a:rPr lang="fr-CA" sz="2800" dirty="0"/>
              <a:t>déjà lu</a:t>
            </a:r>
            <a:endParaRPr lang="fr-CA" sz="2800" dirty="0"/>
          </a:p>
        </p:txBody>
      </p:sp>
      <p:sp>
        <p:nvSpPr>
          <p:cNvPr id="3" name="Segnaposto contenuto 2"/>
          <p:cNvSpPr>
            <a:spLocks noGrp="1"/>
          </p:cNvSpPr>
          <p:nvPr>
            <p:ph idx="1"/>
          </p:nvPr>
        </p:nvSpPr>
        <p:spPr/>
        <p:txBody>
          <a:bodyPr>
            <a:normAutofit/>
          </a:bodyPr>
          <a:lstStyle/>
          <a:p>
            <a:pPr algn="just"/>
            <a:r>
              <a:rPr lang="fr-CA" sz="2400" dirty="0"/>
              <a:t>Un autre texte issu des propositions de la Convention citoyenne pour le climat, le projet de loi "Climat et Résilience", a été présenté au Conseil des ministres du 10 février 2021. Il doit être examiné par l'Assemblée nationale en séance publique à partir du 29 mars 2021.</a:t>
            </a:r>
          </a:p>
        </p:txBody>
      </p:sp>
    </p:spTree>
    <p:extLst>
      <p:ext uri="{BB962C8B-B14F-4D97-AF65-F5344CB8AC3E}">
        <p14:creationId xmlns:p14="http://schemas.microsoft.com/office/powerpoint/2010/main" val="23933393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Un coup de </a:t>
            </a:r>
            <a:r>
              <a:rPr lang="it-IT" sz="2800" dirty="0" err="1"/>
              <a:t>dés</a:t>
            </a:r>
            <a:r>
              <a:rPr lang="it-IT" sz="2800" dirty="0"/>
              <a:t> </a:t>
            </a:r>
            <a:r>
              <a:rPr lang="it-IT" sz="2800" dirty="0" err="1"/>
              <a:t>jamais</a:t>
            </a:r>
            <a:r>
              <a:rPr lang="it-IT" sz="2800" dirty="0"/>
              <a:t> n’</a:t>
            </a:r>
            <a:r>
              <a:rPr lang="it-IT" sz="2800" dirty="0" err="1"/>
              <a:t>abolira</a:t>
            </a:r>
            <a:r>
              <a:rPr lang="it-IT" sz="2800" dirty="0"/>
              <a:t> le </a:t>
            </a:r>
            <a:r>
              <a:rPr lang="it-IT" sz="2800" dirty="0" err="1"/>
              <a:t>hasard</a:t>
            </a:r>
            <a:r>
              <a:rPr lang="it-IT" sz="2800" dirty="0"/>
              <a:t/>
            </a:r>
            <a:br>
              <a:rPr lang="it-IT" sz="2800" dirty="0"/>
            </a:br>
            <a:r>
              <a:rPr lang="it-IT" sz="2800" dirty="0"/>
              <a:t>1897</a:t>
            </a:r>
            <a:endParaRPr lang="it-IT" sz="2800" dirty="0"/>
          </a:p>
        </p:txBody>
      </p:sp>
      <p:pic>
        <p:nvPicPr>
          <p:cNvPr id="4" name="Segnaposto contenuto 3" descr="14_mallarme-db-page.jpg"/>
          <p:cNvPicPr>
            <a:picLocks noGrp="1" noChangeAspect="1"/>
          </p:cNvPicPr>
          <p:nvPr>
            <p:ph idx="1"/>
          </p:nvPr>
        </p:nvPicPr>
        <p:blipFill>
          <a:blip r:embed="rId2" cstate="print">
            <a:extLst>
              <a:ext uri="{28A0092B-C50C-407E-A947-70E740481C1C}">
                <a14:useLocalDpi xmlns:a14="http://schemas.microsoft.com/office/drawing/2010/main" val="0"/>
              </a:ext>
            </a:extLst>
          </a:blip>
          <a:srcRect t="9517" b="9517"/>
          <a:stretch>
            <a:fillRect/>
          </a:stretch>
        </p:blipFill>
        <p:spPr/>
      </p:pic>
    </p:spTree>
    <p:extLst>
      <p:ext uri="{BB962C8B-B14F-4D97-AF65-F5344CB8AC3E}">
        <p14:creationId xmlns:p14="http://schemas.microsoft.com/office/powerpoint/2010/main" val="23606980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Titolo 1"/>
          <p:cNvSpPr>
            <a:spLocks noGrp="1"/>
          </p:cNvSpPr>
          <p:nvPr>
            <p:ph type="title"/>
          </p:nvPr>
        </p:nvSpPr>
        <p:spPr/>
        <p:txBody>
          <a:bodyPr/>
          <a:lstStyle/>
          <a:p>
            <a:r>
              <a:rPr lang="it-IT" sz="3200" dirty="0">
                <a:latin typeface="Arial" charset="0"/>
                <a:cs typeface="Arial" charset="0"/>
              </a:rPr>
              <a:t>Rimbaud</a:t>
            </a:r>
            <a:br>
              <a:rPr lang="it-IT" sz="3200" dirty="0">
                <a:latin typeface="Arial" charset="0"/>
                <a:cs typeface="Arial" charset="0"/>
              </a:rPr>
            </a:br>
            <a:r>
              <a:rPr lang="it-IT" sz="3200" dirty="0">
                <a:latin typeface="Arial" charset="0"/>
                <a:cs typeface="Arial" charset="0"/>
              </a:rPr>
              <a:t>1854-1891</a:t>
            </a:r>
            <a:endParaRPr lang="it-IT" sz="3200" dirty="0">
              <a:latin typeface="Arial" charset="0"/>
              <a:cs typeface="Arial" charset="0"/>
            </a:endParaRPr>
          </a:p>
        </p:txBody>
      </p:sp>
      <p:pic>
        <p:nvPicPr>
          <p:cNvPr id="191491" name="Segnaposto contenuto 3" descr="120px-Carjat_Arthur_Rimbaud_1872_n2.jpg"/>
          <p:cNvPicPr>
            <a:picLocks noGrp="1" noChangeAspect="1"/>
          </p:cNvPicPr>
          <p:nvPr>
            <p:ph idx="1"/>
          </p:nvPr>
        </p:nvPicPr>
        <p:blipFill>
          <a:blip r:embed="rId2" cstate="print">
            <a:extLst>
              <a:ext uri="{28A0092B-C50C-407E-A947-70E740481C1C}">
                <a14:useLocalDpi xmlns:a14="http://schemas.microsoft.com/office/drawing/2010/main" val="0"/>
              </a:ext>
            </a:extLst>
          </a:blip>
          <a:srcRect l="-87888" r="-87888"/>
          <a:stretch>
            <a:fillRect/>
          </a:stretch>
        </p:blipFill>
        <p:spPr/>
      </p:pic>
    </p:spTree>
    <p:extLst>
      <p:ext uri="{BB962C8B-B14F-4D97-AF65-F5344CB8AC3E}">
        <p14:creationId xmlns:p14="http://schemas.microsoft.com/office/powerpoint/2010/main" val="37984635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Voyelles</a:t>
            </a:r>
            <a:r>
              <a:rPr lang="it-IT" sz="2800" dirty="0"/>
              <a:t/>
            </a:r>
            <a:br>
              <a:rPr lang="it-IT" sz="2800" dirty="0"/>
            </a:br>
            <a:r>
              <a:rPr lang="fr-FR" sz="2800" dirty="0"/>
              <a:t>écrit en 1872 et publié pour la première fois dans la revue </a:t>
            </a:r>
            <a:r>
              <a:rPr lang="fr-FR" sz="2800" i="1" dirty="0"/>
              <a:t>Lutèce</a:t>
            </a:r>
            <a:r>
              <a:rPr lang="fr-FR" sz="2800" dirty="0"/>
              <a:t>, le 5 octobre 1883. </a:t>
            </a:r>
            <a:endParaRPr lang="it-IT" sz="2800" dirty="0"/>
          </a:p>
        </p:txBody>
      </p:sp>
      <p:sp>
        <p:nvSpPr>
          <p:cNvPr id="3" name="Segnaposto contenuto 2"/>
          <p:cNvSpPr>
            <a:spLocks noGrp="1"/>
          </p:cNvSpPr>
          <p:nvPr>
            <p:ph idx="1"/>
          </p:nvPr>
        </p:nvSpPr>
        <p:spPr/>
        <p:txBody>
          <a:bodyPr/>
          <a:lstStyle/>
          <a:p>
            <a:pPr algn="just"/>
            <a:r>
              <a:rPr lang="fr-FR" sz="2400" dirty="0"/>
              <a:t>"Voyelles" est le premier poème rimbaldien à mettre en avant l'association comme principe d'écriture. Chaque lettre éveille de multiples images, d'impressions visuelles, sonores, olfactives. Chaque voyelle est illustrée d'un ou plusieurs tableaux qui sont autant d'hallucinations, </a:t>
            </a:r>
            <a:r>
              <a:rPr lang="fr-FR" sz="2400" dirty="0"/>
              <a:t>d'illuminations.</a:t>
            </a:r>
            <a:endParaRPr lang="it-IT" sz="2400" dirty="0"/>
          </a:p>
        </p:txBody>
      </p:sp>
    </p:spTree>
    <p:extLst>
      <p:ext uri="{BB962C8B-B14F-4D97-AF65-F5344CB8AC3E}">
        <p14:creationId xmlns:p14="http://schemas.microsoft.com/office/powerpoint/2010/main" val="23382324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Voyelles</a:t>
            </a:r>
            <a:r>
              <a:rPr lang="it-IT" sz="2800" dirty="0"/>
              <a:t/>
            </a:r>
            <a:br>
              <a:rPr lang="it-IT" sz="2800" dirty="0"/>
            </a:br>
            <a:r>
              <a:rPr lang="fr-FR" sz="2800" dirty="0"/>
              <a:t>écrit en 1872 </a:t>
            </a:r>
            <a:r>
              <a:rPr lang="fr-FR" sz="2800" dirty="0"/>
              <a:t>et publié pour la première fois dans la revue </a:t>
            </a:r>
            <a:r>
              <a:rPr lang="fr-FR" sz="2800" i="1" dirty="0"/>
              <a:t>Lutèce</a:t>
            </a:r>
            <a:r>
              <a:rPr lang="fr-FR" sz="2800" dirty="0"/>
              <a:t>, le 5 octobre 1883. </a:t>
            </a:r>
            <a:endParaRPr lang="it-IT" sz="2800" dirty="0"/>
          </a:p>
        </p:txBody>
      </p:sp>
      <p:sp>
        <p:nvSpPr>
          <p:cNvPr id="3" name="Segnaposto contenuto 2"/>
          <p:cNvSpPr>
            <a:spLocks noGrp="1"/>
          </p:cNvSpPr>
          <p:nvPr>
            <p:ph idx="1"/>
          </p:nvPr>
        </p:nvSpPr>
        <p:spPr/>
        <p:txBody>
          <a:bodyPr>
            <a:normAutofit/>
          </a:bodyPr>
          <a:lstStyle/>
          <a:p>
            <a:r>
              <a:rPr lang="fr-FR" sz="1800" dirty="0"/>
              <a:t>A noir, E blanc, I rouge, U vert, O bleu : voyelles,</a:t>
            </a:r>
            <a:br>
              <a:rPr lang="fr-FR" sz="1800" dirty="0"/>
            </a:br>
            <a:r>
              <a:rPr lang="fr-FR" sz="1800" dirty="0"/>
              <a:t>Je dirai quelque jour vos naissances latentes :</a:t>
            </a:r>
            <a:br>
              <a:rPr lang="fr-FR" sz="1800" dirty="0"/>
            </a:br>
            <a:r>
              <a:rPr lang="fr-FR" sz="1800" dirty="0"/>
              <a:t>A, noir corset velu des mouches éclatantes</a:t>
            </a:r>
            <a:br>
              <a:rPr lang="fr-FR" sz="1800" dirty="0"/>
            </a:br>
            <a:r>
              <a:rPr lang="fr-FR" sz="1800" dirty="0"/>
              <a:t>Qui </a:t>
            </a:r>
            <a:r>
              <a:rPr lang="fr-FR" sz="1800" dirty="0" err="1"/>
              <a:t>bombinent</a:t>
            </a:r>
            <a:r>
              <a:rPr lang="fr-FR" sz="1800" dirty="0"/>
              <a:t> autour des puanteurs cruelles,</a:t>
            </a:r>
          </a:p>
          <a:p>
            <a:r>
              <a:rPr lang="fr-FR" sz="1800" dirty="0"/>
              <a:t>Golfes d'ombre ; E, candeur des vapeurs et des tentes,</a:t>
            </a:r>
            <a:br>
              <a:rPr lang="fr-FR" sz="1800" dirty="0"/>
            </a:br>
            <a:r>
              <a:rPr lang="fr-FR" sz="1800" dirty="0"/>
              <a:t>Lances des glaciers fiers, rois blancs, frissons d'ombelles ;</a:t>
            </a:r>
            <a:br>
              <a:rPr lang="fr-FR" sz="1800" dirty="0"/>
            </a:br>
            <a:r>
              <a:rPr lang="fr-FR" sz="1800" dirty="0"/>
              <a:t>I, pourpres, sang craché, rire des lèvres belles</a:t>
            </a:r>
            <a:br>
              <a:rPr lang="fr-FR" sz="1800" dirty="0"/>
            </a:br>
            <a:r>
              <a:rPr lang="fr-FR" sz="1800" dirty="0"/>
              <a:t>Dans la colère ou les ivresses pénitentes ;</a:t>
            </a:r>
          </a:p>
          <a:p>
            <a:r>
              <a:rPr lang="fr-FR" sz="1800" dirty="0"/>
              <a:t>U, cycles, </a:t>
            </a:r>
            <a:r>
              <a:rPr lang="fr-FR" sz="1800" dirty="0" err="1"/>
              <a:t>vibrements</a:t>
            </a:r>
            <a:r>
              <a:rPr lang="fr-FR" sz="1800" dirty="0"/>
              <a:t> divins des mers </a:t>
            </a:r>
            <a:r>
              <a:rPr lang="fr-FR" sz="1800" dirty="0" err="1"/>
              <a:t>virides</a:t>
            </a:r>
            <a:r>
              <a:rPr lang="fr-FR" sz="1800" dirty="0"/>
              <a:t>,</a:t>
            </a:r>
            <a:br>
              <a:rPr lang="fr-FR" sz="1800" dirty="0"/>
            </a:br>
            <a:r>
              <a:rPr lang="fr-FR" sz="1800" dirty="0"/>
              <a:t>Paix des pâtis semés d'animaux, paix des rides</a:t>
            </a:r>
            <a:br>
              <a:rPr lang="fr-FR" sz="1800" dirty="0"/>
            </a:br>
            <a:r>
              <a:rPr lang="fr-FR" sz="1800" dirty="0"/>
              <a:t>Que l'alchimie imprime aux grands fronts studieux ;</a:t>
            </a:r>
          </a:p>
          <a:p>
            <a:r>
              <a:rPr lang="fr-FR" sz="1800" dirty="0"/>
              <a:t>O, suprême Clairon plein des </a:t>
            </a:r>
            <a:r>
              <a:rPr lang="fr-FR" sz="1800" dirty="0" err="1"/>
              <a:t>strideurs</a:t>
            </a:r>
            <a:r>
              <a:rPr lang="fr-FR" sz="1800" dirty="0"/>
              <a:t> étranges,</a:t>
            </a:r>
            <a:br>
              <a:rPr lang="fr-FR" sz="1800" dirty="0"/>
            </a:br>
            <a:r>
              <a:rPr lang="fr-FR" sz="1800" dirty="0"/>
              <a:t>Silences traversés des Mondes et des Anges :</a:t>
            </a:r>
            <a:br>
              <a:rPr lang="fr-FR" sz="1800" dirty="0"/>
            </a:br>
            <a:r>
              <a:rPr lang="fr-FR" sz="1800" dirty="0"/>
              <a:t>- O l'Oméga, rayon violet de Ses Yeux ! -</a:t>
            </a:r>
          </a:p>
          <a:p>
            <a:endParaRPr lang="it-IT" sz="1800" dirty="0"/>
          </a:p>
        </p:txBody>
      </p:sp>
    </p:spTree>
    <p:extLst>
      <p:ext uri="{BB962C8B-B14F-4D97-AF65-F5344CB8AC3E}">
        <p14:creationId xmlns:p14="http://schemas.microsoft.com/office/powerpoint/2010/main" val="26156693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Titolo 1"/>
          <p:cNvSpPr>
            <a:spLocks noGrp="1"/>
          </p:cNvSpPr>
          <p:nvPr>
            <p:ph type="title"/>
          </p:nvPr>
        </p:nvSpPr>
        <p:spPr/>
        <p:txBody>
          <a:bodyPr>
            <a:normAutofit fontScale="90000"/>
          </a:bodyPr>
          <a:lstStyle/>
          <a:p>
            <a:r>
              <a:rPr lang="fr-FR" sz="3200" b="1" dirty="0">
                <a:latin typeface="Arial" charset="0"/>
                <a:cs typeface="Arial" charset="0"/>
              </a:rPr>
              <a:t/>
            </a:r>
            <a:br>
              <a:rPr lang="fr-FR" sz="3200" b="1" dirty="0">
                <a:latin typeface="Arial" charset="0"/>
                <a:cs typeface="Arial" charset="0"/>
              </a:rPr>
            </a:br>
            <a:r>
              <a:rPr lang="it-IT" sz="3200" dirty="0">
                <a:latin typeface="Arial" charset="0"/>
                <a:cs typeface="Arial" charset="0"/>
              </a:rPr>
              <a:t> Le XX ème siècle</a:t>
            </a:r>
            <a:br>
              <a:rPr lang="it-IT" sz="3200" dirty="0">
                <a:latin typeface="Arial" charset="0"/>
                <a:cs typeface="Arial" charset="0"/>
              </a:rPr>
            </a:br>
            <a:r>
              <a:rPr lang="it-IT" sz="3200" dirty="0">
                <a:latin typeface="Arial" charset="0"/>
                <a:cs typeface="Arial" charset="0"/>
              </a:rPr>
              <a:t> Apollinaire 1880-1918 </a:t>
            </a:r>
            <a:r>
              <a:rPr lang="fr-FR" sz="3200" b="1" dirty="0">
                <a:latin typeface="Arial" charset="0"/>
                <a:cs typeface="Arial" charset="0"/>
              </a:rPr>
              <a:t/>
            </a:r>
            <a:br>
              <a:rPr lang="fr-FR" sz="3200" b="1" dirty="0">
                <a:latin typeface="Arial" charset="0"/>
                <a:cs typeface="Arial" charset="0"/>
              </a:rPr>
            </a:br>
            <a:r>
              <a:rPr lang="fr-FR" sz="2700" dirty="0">
                <a:latin typeface="Arial" charset="0"/>
                <a:cs typeface="Arial" charset="0"/>
              </a:rPr>
              <a:t>Les </a:t>
            </a:r>
            <a:r>
              <a:rPr lang="fr-FR" sz="2700" dirty="0">
                <a:latin typeface="Arial" charset="0"/>
                <a:cs typeface="Arial" charset="0"/>
              </a:rPr>
              <a:t>cloches </a:t>
            </a:r>
            <a:r>
              <a:rPr lang="fr-FR" sz="2700" dirty="0">
                <a:latin typeface="Arial" charset="0"/>
                <a:cs typeface="Arial" charset="0"/>
              </a:rPr>
              <a:t> dans </a:t>
            </a:r>
            <a:r>
              <a:rPr lang="fr-FR" sz="2700" i="1" dirty="0">
                <a:latin typeface="Arial" charset="0"/>
                <a:cs typeface="Arial" charset="0"/>
              </a:rPr>
              <a:t>Alcools</a:t>
            </a:r>
            <a:r>
              <a:rPr lang="fr-FR" sz="2700" dirty="0">
                <a:latin typeface="Arial" charset="0"/>
                <a:cs typeface="Arial" charset="0"/>
              </a:rPr>
              <a:t> – poèmes 1898-1913 </a:t>
            </a:r>
            <a:r>
              <a:rPr lang="fr-FR" b="1" dirty="0">
                <a:latin typeface="Arial" charset="0"/>
                <a:cs typeface="Arial" charset="0"/>
              </a:rPr>
              <a:t/>
            </a:r>
            <a:br>
              <a:rPr lang="fr-FR" b="1" dirty="0">
                <a:latin typeface="Arial" charset="0"/>
                <a:cs typeface="Arial" charset="0"/>
              </a:rPr>
            </a:br>
            <a:endParaRPr lang="it-IT" dirty="0">
              <a:latin typeface="Arial" charset="0"/>
              <a:cs typeface="Arial" charset="0"/>
            </a:endParaRPr>
          </a:p>
        </p:txBody>
      </p:sp>
      <p:sp>
        <p:nvSpPr>
          <p:cNvPr id="199683" name="Segnaposto contenuto 2"/>
          <p:cNvSpPr>
            <a:spLocks noGrp="1"/>
          </p:cNvSpPr>
          <p:nvPr>
            <p:ph idx="1"/>
          </p:nvPr>
        </p:nvSpPr>
        <p:spPr/>
        <p:txBody>
          <a:bodyPr>
            <a:normAutofit fontScale="92500" lnSpcReduction="20000"/>
          </a:bodyPr>
          <a:lstStyle/>
          <a:p>
            <a:r>
              <a:rPr lang="fr-FR" sz="1400" dirty="0">
                <a:latin typeface="Arial" charset="0"/>
                <a:cs typeface="Arial" charset="0"/>
              </a:rPr>
              <a:t>Mon beau tzigane mon amant</a:t>
            </a:r>
          </a:p>
          <a:p>
            <a:r>
              <a:rPr lang="fr-FR" sz="1400" dirty="0">
                <a:latin typeface="Arial" charset="0"/>
                <a:cs typeface="Arial" charset="0"/>
              </a:rPr>
              <a:t>  Écoute les cloches qui sonnent  </a:t>
            </a:r>
          </a:p>
          <a:p>
            <a:r>
              <a:rPr lang="fr-FR" sz="1400" dirty="0">
                <a:latin typeface="Arial" charset="0"/>
                <a:cs typeface="Arial" charset="0"/>
              </a:rPr>
              <a:t>Nous nous aimons éperdument  </a:t>
            </a:r>
          </a:p>
          <a:p>
            <a:r>
              <a:rPr lang="fr-FR" sz="1400" dirty="0">
                <a:latin typeface="Arial" charset="0"/>
                <a:cs typeface="Arial" charset="0"/>
              </a:rPr>
              <a:t>Croyant n'être vu de personne   </a:t>
            </a:r>
          </a:p>
          <a:p>
            <a:r>
              <a:rPr lang="fr-FR" sz="1400" dirty="0">
                <a:latin typeface="Arial" charset="0"/>
                <a:cs typeface="Arial" charset="0"/>
              </a:rPr>
              <a:t>Mais nous étions bien mal cachés </a:t>
            </a:r>
          </a:p>
          <a:p>
            <a:r>
              <a:rPr lang="fr-FR" sz="1400" dirty="0">
                <a:latin typeface="Arial" charset="0"/>
                <a:cs typeface="Arial" charset="0"/>
              </a:rPr>
              <a:t> Toutes les cloches à la ronde  </a:t>
            </a:r>
          </a:p>
          <a:p>
            <a:r>
              <a:rPr lang="fr-FR" sz="1400" dirty="0">
                <a:latin typeface="Arial" charset="0"/>
                <a:cs typeface="Arial" charset="0"/>
              </a:rPr>
              <a:t>Nous ont vu du haut des clochers  </a:t>
            </a:r>
          </a:p>
          <a:p>
            <a:r>
              <a:rPr lang="fr-FR" sz="1400" dirty="0">
                <a:latin typeface="Arial" charset="0"/>
                <a:cs typeface="Arial" charset="0"/>
              </a:rPr>
              <a:t>Et le disent à tout le monde   </a:t>
            </a:r>
          </a:p>
          <a:p>
            <a:r>
              <a:rPr lang="fr-FR" sz="1400" dirty="0">
                <a:latin typeface="Arial" charset="0"/>
                <a:cs typeface="Arial" charset="0"/>
              </a:rPr>
              <a:t>Demain Cyprien et Henri </a:t>
            </a:r>
          </a:p>
          <a:p>
            <a:r>
              <a:rPr lang="fr-FR" sz="1400" dirty="0">
                <a:latin typeface="Arial" charset="0"/>
                <a:cs typeface="Arial" charset="0"/>
              </a:rPr>
              <a:t> Marie Ursule et Catherine </a:t>
            </a:r>
          </a:p>
          <a:p>
            <a:r>
              <a:rPr lang="fr-FR" sz="1400" dirty="0">
                <a:latin typeface="Arial" charset="0"/>
                <a:cs typeface="Arial" charset="0"/>
              </a:rPr>
              <a:t> La boulangère et son mari </a:t>
            </a:r>
          </a:p>
          <a:p>
            <a:r>
              <a:rPr lang="fr-FR" sz="1400" dirty="0">
                <a:latin typeface="Arial" charset="0"/>
                <a:cs typeface="Arial" charset="0"/>
              </a:rPr>
              <a:t> Et puis Gertrude ma cousine  </a:t>
            </a:r>
          </a:p>
          <a:p>
            <a:r>
              <a:rPr lang="fr-FR" sz="1400" dirty="0">
                <a:latin typeface="Arial" charset="0"/>
                <a:cs typeface="Arial" charset="0"/>
              </a:rPr>
              <a:t> Souriront quand je passerai  </a:t>
            </a:r>
          </a:p>
          <a:p>
            <a:r>
              <a:rPr lang="fr-FR" sz="1400" dirty="0">
                <a:latin typeface="Arial" charset="0"/>
                <a:cs typeface="Arial" charset="0"/>
              </a:rPr>
              <a:t>Je ne saurai plus où me mettre </a:t>
            </a:r>
          </a:p>
          <a:p>
            <a:r>
              <a:rPr lang="fr-FR" sz="1400" dirty="0">
                <a:latin typeface="Arial" charset="0"/>
                <a:cs typeface="Arial" charset="0"/>
              </a:rPr>
              <a:t> Tu seras loin Je pleurerai </a:t>
            </a:r>
          </a:p>
          <a:p>
            <a:r>
              <a:rPr lang="fr-FR" sz="1400" dirty="0">
                <a:latin typeface="Arial" charset="0"/>
                <a:cs typeface="Arial" charset="0"/>
              </a:rPr>
              <a:t> J'en mourrai peut-être	</a:t>
            </a:r>
          </a:p>
          <a:p>
            <a:endParaRPr lang="it-IT" dirty="0">
              <a:latin typeface="Arial" charset="0"/>
              <a:cs typeface="Arial" charset="0"/>
            </a:endParaRPr>
          </a:p>
        </p:txBody>
      </p:sp>
    </p:spTree>
    <p:extLst>
      <p:ext uri="{BB962C8B-B14F-4D97-AF65-F5344CB8AC3E}">
        <p14:creationId xmlns:p14="http://schemas.microsoft.com/office/powerpoint/2010/main" val="8893038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Titolo 1"/>
          <p:cNvSpPr>
            <a:spLocks noGrp="1"/>
          </p:cNvSpPr>
          <p:nvPr>
            <p:ph type="title"/>
          </p:nvPr>
        </p:nvSpPr>
        <p:spPr/>
        <p:txBody>
          <a:bodyPr/>
          <a:lstStyle/>
          <a:p>
            <a:r>
              <a:rPr lang="it-IT" sz="2800" dirty="0" err="1">
                <a:latin typeface="Arial" charset="0"/>
                <a:cs typeface="Arial" charset="0"/>
              </a:rPr>
              <a:t>Calligrammes</a:t>
            </a:r>
            <a:r>
              <a:rPr lang="it-IT" sz="2800" dirty="0">
                <a:latin typeface="Arial" charset="0"/>
                <a:cs typeface="Arial" charset="0"/>
              </a:rPr>
              <a:t> 1918</a:t>
            </a:r>
            <a:endParaRPr lang="it-IT" sz="2800" dirty="0">
              <a:latin typeface="Arial" charset="0"/>
              <a:cs typeface="Arial" charset="0"/>
            </a:endParaRPr>
          </a:p>
        </p:txBody>
      </p:sp>
      <p:pic>
        <p:nvPicPr>
          <p:cNvPr id="198659" name="Segnaposto contenuto 5" descr="190px-Guillaume_Apollinaire_Calligramme.JPG"/>
          <p:cNvPicPr>
            <a:picLocks noGrp="1" noChangeAspect="1"/>
          </p:cNvPicPr>
          <p:nvPr>
            <p:ph idx="1"/>
          </p:nvPr>
        </p:nvPicPr>
        <p:blipFill>
          <a:blip r:embed="rId2" cstate="print">
            <a:extLst>
              <a:ext uri="{28A0092B-C50C-407E-A947-70E740481C1C}">
                <a14:useLocalDpi xmlns:a14="http://schemas.microsoft.com/office/drawing/2010/main" val="0"/>
              </a:ext>
            </a:extLst>
          </a:blip>
          <a:srcRect l="-72498" r="-72498"/>
          <a:stretch>
            <a:fillRect/>
          </a:stretch>
        </p:blipFill>
        <p:spPr/>
      </p:pic>
    </p:spTree>
    <p:extLst>
      <p:ext uri="{BB962C8B-B14F-4D97-AF65-F5344CB8AC3E}">
        <p14:creationId xmlns:p14="http://schemas.microsoft.com/office/powerpoint/2010/main" val="20457652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800" dirty="0"/>
              <a:t/>
            </a:r>
            <a:br>
              <a:rPr lang="it-IT" sz="2800" dirty="0"/>
            </a:br>
            <a:r>
              <a:rPr lang="it-IT" sz="2800" dirty="0"/>
              <a:t>Il </a:t>
            </a:r>
            <a:r>
              <a:rPr lang="it-IT" sz="2800" dirty="0" err="1"/>
              <a:t>pleut</a:t>
            </a:r>
            <a:r>
              <a:rPr lang="it-IT" sz="2800" dirty="0"/>
              <a:t/>
            </a:r>
            <a:br>
              <a:rPr lang="it-IT" sz="2800" dirty="0"/>
            </a:br>
            <a:r>
              <a:rPr lang="it-IT" sz="2800" dirty="0"/>
              <a:t>1918</a:t>
            </a:r>
            <a:endParaRPr lang="it-IT" sz="2800" dirty="0"/>
          </a:p>
        </p:txBody>
      </p:sp>
      <p:pic>
        <p:nvPicPr>
          <p:cNvPr id="4" name="Segnaposto contenuto 3" descr="oGXK4pYCpKYgIFgQodYlGw8WVeI5bFJ3KAd16mfIG3Y7MDLRr5VMvfgNd0wcHN1lHUNqbQ=s85.jpg"/>
          <p:cNvPicPr>
            <a:picLocks noGrp="1" noChangeAspect="1"/>
          </p:cNvPicPr>
          <p:nvPr>
            <p:ph idx="1"/>
          </p:nvPr>
        </p:nvPicPr>
        <p:blipFill>
          <a:blip r:embed="rId2" cstate="print">
            <a:extLst>
              <a:ext uri="{28A0092B-C50C-407E-A947-70E740481C1C}">
                <a14:useLocalDpi xmlns:a14="http://schemas.microsoft.com/office/drawing/2010/main" val="0"/>
              </a:ext>
            </a:extLst>
          </a:blip>
          <a:srcRect l="-125632" r="-125632"/>
          <a:stretch>
            <a:fillRect/>
          </a:stretch>
        </p:blipFill>
        <p:spPr/>
      </p:pic>
    </p:spTree>
    <p:extLst>
      <p:ext uri="{BB962C8B-B14F-4D97-AF65-F5344CB8AC3E}">
        <p14:creationId xmlns:p14="http://schemas.microsoft.com/office/powerpoint/2010/main" val="15337208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Les</a:t>
            </a:r>
            <a:r>
              <a:rPr lang="it-IT" sz="2800" dirty="0"/>
              <a:t> </a:t>
            </a:r>
            <a:r>
              <a:rPr lang="it-IT" sz="2800" dirty="0" err="1"/>
              <a:t>paroles</a:t>
            </a:r>
            <a:r>
              <a:rPr lang="it-IT" sz="2800" dirty="0"/>
              <a:t> de </a:t>
            </a:r>
            <a:r>
              <a:rPr lang="it-IT" sz="2800" i="1" dirty="0"/>
              <a:t>Il </a:t>
            </a:r>
            <a:r>
              <a:rPr lang="it-IT" sz="2800" i="1" dirty="0" err="1"/>
              <a:t>pleut</a:t>
            </a:r>
            <a:endParaRPr lang="it-IT" sz="2800" i="1" dirty="0"/>
          </a:p>
        </p:txBody>
      </p:sp>
      <p:sp>
        <p:nvSpPr>
          <p:cNvPr id="3" name="Segnaposto contenuto 2"/>
          <p:cNvSpPr>
            <a:spLocks noGrp="1"/>
          </p:cNvSpPr>
          <p:nvPr>
            <p:ph idx="1"/>
          </p:nvPr>
        </p:nvSpPr>
        <p:spPr/>
        <p:txBody>
          <a:bodyPr/>
          <a:lstStyle/>
          <a:p>
            <a:r>
              <a:rPr lang="fr-FR" sz="2400" dirty="0"/>
              <a:t>Il pleut des voix de femmes comme si elles étaient mortes même dans le souvenir</a:t>
            </a:r>
            <a:br>
              <a:rPr lang="fr-FR" sz="2400" dirty="0"/>
            </a:br>
            <a:r>
              <a:rPr lang="fr-FR" sz="2400" dirty="0"/>
              <a:t>C'est vous aussi qu'il pleut merveilleuses rencontres de ma vie ô gouttelettes</a:t>
            </a:r>
            <a:br>
              <a:rPr lang="fr-FR" sz="2400" dirty="0"/>
            </a:br>
            <a:r>
              <a:rPr lang="fr-FR" sz="2400" dirty="0"/>
              <a:t>Et ces nuages cabrés se prennent à hennir tout un univers de villes auriculaires</a:t>
            </a:r>
            <a:br>
              <a:rPr lang="fr-FR" sz="2400" dirty="0"/>
            </a:br>
            <a:r>
              <a:rPr lang="fr-FR" sz="2400" dirty="0"/>
              <a:t>Écoute s'il pleut tandis que le regret et le dédain pleurent une ancienne musique</a:t>
            </a:r>
            <a:br>
              <a:rPr lang="fr-FR" sz="2400" dirty="0"/>
            </a:br>
            <a:r>
              <a:rPr lang="fr-FR" sz="2400" dirty="0"/>
              <a:t>Ecoute tomber les liens qui te retiennent en haut et en bas</a:t>
            </a:r>
            <a:br>
              <a:rPr lang="fr-FR" sz="2400" dirty="0"/>
            </a:br>
            <a:r>
              <a:rPr lang="fr-FR" sz="2400" dirty="0"/>
              <a:t/>
            </a:r>
            <a:br>
              <a:rPr lang="fr-FR" sz="2400" dirty="0"/>
            </a:br>
            <a:endParaRPr lang="it-IT" sz="2400" dirty="0"/>
          </a:p>
        </p:txBody>
      </p:sp>
    </p:spTree>
    <p:extLst>
      <p:ext uri="{BB962C8B-B14F-4D97-AF65-F5344CB8AC3E}">
        <p14:creationId xmlns:p14="http://schemas.microsoft.com/office/powerpoint/2010/main" val="11992414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i="1" dirty="0"/>
              <a:t>Calligrammes</a:t>
            </a:r>
            <a:endParaRPr lang="it-IT" sz="2800" dirty="0"/>
          </a:p>
        </p:txBody>
      </p:sp>
      <p:sp>
        <p:nvSpPr>
          <p:cNvPr id="3" name="Segnaposto contenuto 2"/>
          <p:cNvSpPr>
            <a:spLocks noGrp="1"/>
          </p:cNvSpPr>
          <p:nvPr>
            <p:ph idx="1"/>
          </p:nvPr>
        </p:nvSpPr>
        <p:spPr/>
        <p:txBody>
          <a:bodyPr/>
          <a:lstStyle/>
          <a:p>
            <a:r>
              <a:rPr lang="fr-FR" sz="2400" dirty="0"/>
              <a:t>Apollinaire publie le recueil </a:t>
            </a:r>
            <a:r>
              <a:rPr lang="fr-FR" sz="2400" i="1" dirty="0"/>
              <a:t>Calligrammes, poèmes de la paix et de la guerre 1913-1916</a:t>
            </a:r>
            <a:r>
              <a:rPr lang="fr-FR" sz="2400" dirty="0"/>
              <a:t>, pendant la guerre, en avril 1918</a:t>
            </a:r>
            <a:r>
              <a:rPr lang="fr-FR" sz="2400" i="1" dirty="0"/>
              <a:t>.</a:t>
            </a:r>
          </a:p>
          <a:p>
            <a:endParaRPr lang="fr-FR" sz="2400" i="1" dirty="0"/>
          </a:p>
          <a:p>
            <a:endParaRPr lang="fr-FR" sz="2400" i="1" dirty="0"/>
          </a:p>
          <a:p>
            <a:endParaRPr lang="it-IT" sz="2400" dirty="0"/>
          </a:p>
        </p:txBody>
      </p:sp>
    </p:spTree>
    <p:extLst>
      <p:ext uri="{BB962C8B-B14F-4D97-AF65-F5344CB8AC3E}">
        <p14:creationId xmlns:p14="http://schemas.microsoft.com/office/powerpoint/2010/main" val="27564178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a:t>calligramme [ka(l)</a:t>
            </a:r>
            <a:r>
              <a:rPr lang="fr-FR" sz="2800" dirty="0" err="1"/>
              <a:t>ligʀam</a:t>
            </a:r>
            <a:r>
              <a:rPr lang="fr-FR" sz="2800" dirty="0"/>
              <a:t>]</a:t>
            </a:r>
            <a:br>
              <a:rPr lang="fr-FR" sz="2800" dirty="0"/>
            </a:br>
            <a:r>
              <a:rPr lang="fr-FR" sz="2800" dirty="0"/>
              <a:t>PR 2020</a:t>
            </a:r>
            <a:endParaRPr lang="it-IT" sz="2800" dirty="0"/>
          </a:p>
        </p:txBody>
      </p:sp>
      <p:sp>
        <p:nvSpPr>
          <p:cNvPr id="3" name="Segnaposto contenuto 2"/>
          <p:cNvSpPr>
            <a:spLocks noGrp="1"/>
          </p:cNvSpPr>
          <p:nvPr>
            <p:ph idx="1"/>
          </p:nvPr>
        </p:nvSpPr>
        <p:spPr/>
        <p:txBody>
          <a:bodyPr/>
          <a:lstStyle/>
          <a:p>
            <a:r>
              <a:rPr lang="fr-FR" sz="2400" dirty="0"/>
              <a:t>nom masculin étym. avant 1918, Apollinaire ◊ de </a:t>
            </a:r>
            <a:r>
              <a:rPr lang="fr-FR" sz="2400" i="1" dirty="0" err="1"/>
              <a:t>calli</a:t>
            </a:r>
            <a:r>
              <a:rPr lang="fr-FR" sz="2400" i="1" dirty="0"/>
              <a:t>-</a:t>
            </a:r>
            <a:r>
              <a:rPr lang="fr-FR" sz="2400" dirty="0"/>
              <a:t> et </a:t>
            </a:r>
            <a:r>
              <a:rPr lang="fr-FR" sz="2400" i="1" dirty="0"/>
              <a:t>-gramme</a:t>
            </a:r>
            <a:endParaRPr lang="fr-FR" sz="2400" dirty="0"/>
          </a:p>
          <a:p>
            <a:r>
              <a:rPr lang="fr-FR" sz="2400" dirty="0"/>
              <a:t>Poème dont les vers sont disposés de façon à former un dessin évoquant le même objet que le texte. « Calligrammes », recueil de poèmes d'Apollinaire. </a:t>
            </a:r>
          </a:p>
          <a:p>
            <a:r>
              <a:rPr lang="fr-FR" sz="2400" dirty="0" err="1"/>
              <a:t>calli</a:t>
            </a:r>
            <a:r>
              <a:rPr lang="fr-FR" sz="2400" dirty="0"/>
              <a:t>-</a:t>
            </a:r>
          </a:p>
          <a:p>
            <a:r>
              <a:rPr lang="fr-FR" sz="2400" dirty="0"/>
              <a:t>Élément, du grec </a:t>
            </a:r>
            <a:r>
              <a:rPr lang="fr-FR" sz="2400" i="1" dirty="0" err="1"/>
              <a:t>kallos</a:t>
            </a:r>
            <a:r>
              <a:rPr lang="fr-FR" sz="2400" dirty="0"/>
              <a:t> « beauté ».</a:t>
            </a:r>
          </a:p>
          <a:p>
            <a:r>
              <a:rPr lang="fr-FR" sz="2400" dirty="0"/>
              <a:t>-gramme</a:t>
            </a:r>
          </a:p>
          <a:p>
            <a:r>
              <a:rPr lang="fr-FR" sz="2400" dirty="0"/>
              <a:t> Élément, du grec </a:t>
            </a:r>
            <a:r>
              <a:rPr lang="fr-FR" sz="2400" i="1" dirty="0" err="1"/>
              <a:t>gramma</a:t>
            </a:r>
            <a:r>
              <a:rPr lang="fr-FR" sz="2400" dirty="0"/>
              <a:t> « lettre, écriture », signifiant « lettre » </a:t>
            </a:r>
            <a:r>
              <a:rPr lang="fr-FR" sz="2400" i="1" dirty="0"/>
              <a:t>(télégramme)</a:t>
            </a:r>
            <a:r>
              <a:rPr lang="fr-FR" sz="2400" dirty="0"/>
              <a:t> ou « graphique » </a:t>
            </a:r>
            <a:r>
              <a:rPr lang="fr-FR" sz="2400" i="1" dirty="0"/>
              <a:t>(</a:t>
            </a:r>
            <a:r>
              <a:rPr lang="fr-FR" sz="2400" i="1" dirty="0" err="1"/>
              <a:t>marégramme</a:t>
            </a:r>
            <a:r>
              <a:rPr lang="fr-FR" sz="2400" i="1" dirty="0"/>
              <a:t>, organigramme).</a:t>
            </a:r>
            <a:r>
              <a:rPr lang="fr-FR" sz="2400" dirty="0"/>
              <a:t> </a:t>
            </a:r>
          </a:p>
          <a:p>
            <a:endParaRPr lang="it-IT" sz="2400" dirty="0"/>
          </a:p>
        </p:txBody>
      </p:sp>
    </p:spTree>
    <p:extLst>
      <p:ext uri="{BB962C8B-B14F-4D97-AF65-F5344CB8AC3E}">
        <p14:creationId xmlns:p14="http://schemas.microsoft.com/office/powerpoint/2010/main" val="2432014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Observations</a:t>
            </a:r>
            <a:r>
              <a:rPr lang="it-IT" sz="2800" dirty="0"/>
              <a:t> </a:t>
            </a:r>
            <a:r>
              <a:rPr lang="it-IT" sz="2800" dirty="0" err="1"/>
              <a:t>hebdomadaires</a:t>
            </a:r>
            <a:r>
              <a:rPr lang="it-IT" sz="2800" dirty="0"/>
              <a:t/>
            </a:r>
            <a:br>
              <a:rPr lang="it-IT" sz="2800" dirty="0"/>
            </a:br>
            <a:r>
              <a:rPr lang="it-IT" sz="2800" i="1" dirty="0" err="1"/>
              <a:t>écocide</a:t>
            </a:r>
            <a:r>
              <a:rPr lang="it-IT" sz="2800" i="1" dirty="0"/>
              <a:t> </a:t>
            </a:r>
            <a:r>
              <a:rPr lang="it-IT" sz="2800" dirty="0"/>
              <a:t>19 aprile 2021</a:t>
            </a:r>
            <a:endParaRPr lang="fr-CA" sz="2800" dirty="0"/>
          </a:p>
        </p:txBody>
      </p:sp>
      <p:sp>
        <p:nvSpPr>
          <p:cNvPr id="3" name="Segnaposto contenuto 2"/>
          <p:cNvSpPr>
            <a:spLocks noGrp="1"/>
          </p:cNvSpPr>
          <p:nvPr>
            <p:ph idx="1"/>
          </p:nvPr>
        </p:nvSpPr>
        <p:spPr/>
        <p:txBody>
          <a:bodyPr>
            <a:normAutofit/>
          </a:bodyPr>
          <a:lstStyle/>
          <a:p>
            <a:pPr algn="just"/>
            <a:r>
              <a:rPr lang="it-IT" sz="2400" dirty="0"/>
              <a:t>L’</a:t>
            </a:r>
            <a:r>
              <a:rPr lang="it-IT" sz="2400" dirty="0" err="1"/>
              <a:t>Assemblée</a:t>
            </a:r>
            <a:r>
              <a:rPr lang="it-IT" sz="2400" dirty="0"/>
              <a:t> </a:t>
            </a:r>
            <a:r>
              <a:rPr lang="it-IT" sz="2400" dirty="0" err="1"/>
              <a:t>nationale</a:t>
            </a:r>
            <a:r>
              <a:rPr lang="it-IT" sz="2400" dirty="0"/>
              <a:t> a </a:t>
            </a:r>
            <a:r>
              <a:rPr lang="it-IT" sz="2400" dirty="0" err="1"/>
              <a:t>approuvé</a:t>
            </a:r>
            <a:r>
              <a:rPr lang="it-IT" sz="2400" dirty="0"/>
              <a:t>, par 44 </a:t>
            </a:r>
            <a:r>
              <a:rPr lang="it-IT" sz="2400" dirty="0" err="1"/>
              <a:t>voix</a:t>
            </a:r>
            <a:r>
              <a:rPr lang="it-IT" sz="2400" dirty="0"/>
              <a:t> </a:t>
            </a:r>
            <a:r>
              <a:rPr lang="it-IT" sz="2400" dirty="0" err="1"/>
              <a:t>contre</a:t>
            </a:r>
            <a:r>
              <a:rPr lang="it-IT" sz="2400" dirty="0"/>
              <a:t> 10, la </a:t>
            </a:r>
            <a:r>
              <a:rPr lang="it-IT" sz="2400" b="1" dirty="0" err="1"/>
              <a:t>création</a:t>
            </a:r>
            <a:r>
              <a:rPr lang="it-IT" sz="2400" b="1" dirty="0"/>
              <a:t> </a:t>
            </a:r>
            <a:r>
              <a:rPr lang="it-IT" sz="2400" b="1" dirty="0" err="1"/>
              <a:t>du</a:t>
            </a:r>
            <a:r>
              <a:rPr lang="it-IT" sz="2400" b="1" dirty="0"/>
              <a:t> </a:t>
            </a:r>
            <a:r>
              <a:rPr lang="it-IT" sz="2400" b="1" dirty="0" err="1"/>
              <a:t>délit</a:t>
            </a:r>
            <a:r>
              <a:rPr lang="it-IT" sz="2400" b="1" dirty="0"/>
              <a:t> d’</a:t>
            </a:r>
            <a:r>
              <a:rPr lang="it-IT" sz="2400" b="1" i="1" dirty="0"/>
              <a:t>« </a:t>
            </a:r>
            <a:r>
              <a:rPr lang="it-IT" sz="2400" b="1" i="1" dirty="0" err="1"/>
              <a:t>écocide</a:t>
            </a:r>
            <a:r>
              <a:rPr lang="it-IT" sz="2400" b="1" i="1" dirty="0"/>
              <a:t> </a:t>
            </a:r>
            <a:r>
              <a:rPr lang="it-IT" sz="2400" i="1" dirty="0"/>
              <a:t>». </a:t>
            </a:r>
            <a:r>
              <a:rPr lang="it-IT" sz="2400" dirty="0" err="1"/>
              <a:t>Les</a:t>
            </a:r>
            <a:r>
              <a:rPr lang="it-IT" sz="2400" dirty="0"/>
              <a:t> </a:t>
            </a:r>
            <a:r>
              <a:rPr lang="it-IT" sz="2400" dirty="0" err="1"/>
              <a:t>députés</a:t>
            </a:r>
            <a:r>
              <a:rPr lang="it-IT" sz="2400" dirty="0"/>
              <a:t> </a:t>
            </a:r>
            <a:r>
              <a:rPr lang="it-IT" sz="2400" dirty="0" err="1"/>
              <a:t>ont</a:t>
            </a:r>
            <a:r>
              <a:rPr lang="it-IT" sz="2400" dirty="0"/>
              <a:t> bouclé, </a:t>
            </a:r>
            <a:r>
              <a:rPr lang="it-IT" sz="2400" dirty="0" err="1"/>
              <a:t>samedi</a:t>
            </a:r>
            <a:r>
              <a:rPr lang="it-IT" sz="2400" dirty="0"/>
              <a:t> 17 </a:t>
            </a:r>
            <a:r>
              <a:rPr lang="it-IT" sz="2400" dirty="0" err="1"/>
              <a:t>avril</a:t>
            </a:r>
            <a:r>
              <a:rPr lang="it-IT" sz="2400" dirty="0"/>
              <a:t>, </a:t>
            </a:r>
            <a:r>
              <a:rPr lang="it-IT" sz="2400" dirty="0" err="1"/>
              <a:t>les</a:t>
            </a:r>
            <a:r>
              <a:rPr lang="it-IT" sz="2400" dirty="0"/>
              <a:t> </a:t>
            </a:r>
            <a:r>
              <a:rPr lang="it-IT" sz="2400" dirty="0" err="1"/>
              <a:t>discussions</a:t>
            </a:r>
            <a:r>
              <a:rPr lang="it-IT" sz="2400" dirty="0"/>
              <a:t> </a:t>
            </a:r>
            <a:r>
              <a:rPr lang="it-IT" sz="2400" dirty="0" err="1"/>
              <a:t>sur</a:t>
            </a:r>
            <a:r>
              <a:rPr lang="it-IT" sz="2400" dirty="0"/>
              <a:t> le </a:t>
            </a:r>
            <a:r>
              <a:rPr lang="it-IT" sz="2400" dirty="0" err="1"/>
              <a:t>projet</a:t>
            </a:r>
            <a:r>
              <a:rPr lang="it-IT" sz="2400" dirty="0"/>
              <a:t> de </a:t>
            </a:r>
            <a:r>
              <a:rPr lang="it-IT" sz="2400" dirty="0" err="1"/>
              <a:t>loi</a:t>
            </a:r>
            <a:r>
              <a:rPr lang="it-IT" sz="2400" dirty="0"/>
              <a:t> « </a:t>
            </a:r>
            <a:r>
              <a:rPr lang="it-IT" sz="2400" dirty="0" err="1"/>
              <a:t>climat</a:t>
            </a:r>
            <a:r>
              <a:rPr lang="it-IT" sz="2400" dirty="0"/>
              <a:t> », </a:t>
            </a:r>
            <a:r>
              <a:rPr lang="it-IT" sz="2400" dirty="0" err="1"/>
              <a:t>mettant</a:t>
            </a:r>
            <a:r>
              <a:rPr lang="it-IT" sz="2400" dirty="0"/>
              <a:t> un terme à </a:t>
            </a:r>
            <a:r>
              <a:rPr lang="it-IT" sz="2400" dirty="0" err="1"/>
              <a:t>trois</a:t>
            </a:r>
            <a:r>
              <a:rPr lang="it-IT" sz="2400" dirty="0"/>
              <a:t> </a:t>
            </a:r>
            <a:r>
              <a:rPr lang="it-IT" sz="2400" dirty="0" err="1"/>
              <a:t>semaines</a:t>
            </a:r>
            <a:r>
              <a:rPr lang="it-IT" sz="2400" dirty="0"/>
              <a:t> d’</a:t>
            </a:r>
            <a:r>
              <a:rPr lang="it-IT" sz="2400" dirty="0" err="1"/>
              <a:t>échanges</a:t>
            </a:r>
            <a:r>
              <a:rPr lang="it-IT" sz="2400" dirty="0"/>
              <a:t> en première </a:t>
            </a:r>
            <a:r>
              <a:rPr lang="it-IT" sz="2400" dirty="0" err="1"/>
              <a:t>lecture</a:t>
            </a:r>
            <a:r>
              <a:rPr lang="it-IT" sz="2400" dirty="0"/>
              <a:t>. Le vote global </a:t>
            </a:r>
            <a:r>
              <a:rPr lang="it-IT" sz="2400" dirty="0" err="1"/>
              <a:t>du</a:t>
            </a:r>
            <a:r>
              <a:rPr lang="it-IT" sz="2400" dirty="0"/>
              <a:t> texte, </a:t>
            </a:r>
            <a:r>
              <a:rPr lang="it-IT" sz="2400" dirty="0" err="1"/>
              <a:t>loué</a:t>
            </a:r>
            <a:r>
              <a:rPr lang="it-IT" sz="2400" dirty="0"/>
              <a:t> par la </a:t>
            </a:r>
            <a:r>
              <a:rPr lang="it-IT" sz="2400" dirty="0" err="1"/>
              <a:t>majorité</a:t>
            </a:r>
            <a:r>
              <a:rPr lang="it-IT" sz="2400" dirty="0"/>
              <a:t> mais </a:t>
            </a:r>
            <a:r>
              <a:rPr lang="it-IT" sz="2400" dirty="0" err="1"/>
              <a:t>jugé</a:t>
            </a:r>
            <a:r>
              <a:rPr lang="it-IT" sz="2400" dirty="0"/>
              <a:t> </a:t>
            </a:r>
            <a:r>
              <a:rPr lang="it-IT" sz="2400" dirty="0" err="1"/>
              <a:t>très</a:t>
            </a:r>
            <a:r>
              <a:rPr lang="it-IT" sz="2400" dirty="0"/>
              <a:t> </a:t>
            </a:r>
            <a:r>
              <a:rPr lang="it-IT" sz="2400" dirty="0" err="1"/>
              <a:t>insuffisant</a:t>
            </a:r>
            <a:r>
              <a:rPr lang="it-IT" sz="2400" dirty="0"/>
              <a:t> par </a:t>
            </a:r>
            <a:r>
              <a:rPr lang="it-IT" sz="2400" dirty="0" err="1"/>
              <a:t>les</a:t>
            </a:r>
            <a:r>
              <a:rPr lang="it-IT" sz="2400" dirty="0"/>
              <a:t> </a:t>
            </a:r>
            <a:r>
              <a:rPr lang="it-IT" sz="2400" dirty="0" err="1"/>
              <a:t>écologistes</a:t>
            </a:r>
            <a:r>
              <a:rPr lang="it-IT" sz="2400" dirty="0"/>
              <a:t>, aura </a:t>
            </a:r>
            <a:r>
              <a:rPr lang="it-IT" sz="2400" dirty="0" err="1"/>
              <a:t>lieu</a:t>
            </a:r>
            <a:r>
              <a:rPr lang="it-IT" sz="2400" dirty="0"/>
              <a:t> le 4 mai</a:t>
            </a:r>
            <a:r>
              <a:rPr lang="it-IT" sz="2400" dirty="0"/>
              <a:t>.</a:t>
            </a:r>
          </a:p>
          <a:p>
            <a:pPr algn="just"/>
            <a:r>
              <a:rPr lang="it-IT" sz="2400" i="1" dirty="0"/>
              <a:t>Le Monde </a:t>
            </a:r>
            <a:r>
              <a:rPr lang="it-IT" sz="2400" dirty="0"/>
              <a:t>17 </a:t>
            </a:r>
            <a:r>
              <a:rPr lang="it-IT" sz="2400" dirty="0" err="1"/>
              <a:t>avril</a:t>
            </a:r>
            <a:r>
              <a:rPr lang="it-IT" sz="2400" dirty="0"/>
              <a:t> 2021</a:t>
            </a:r>
          </a:p>
          <a:p>
            <a:pPr algn="just"/>
            <a:endParaRPr lang="it-IT" sz="2400" dirty="0"/>
          </a:p>
          <a:p>
            <a:pPr algn="just"/>
            <a:r>
              <a:rPr lang="it-IT" sz="2400" dirty="0" smtClean="0"/>
              <a:t>«</a:t>
            </a:r>
            <a:r>
              <a:rPr lang="it-IT" sz="2400" dirty="0" err="1" smtClean="0"/>
              <a:t>écologie</a:t>
            </a:r>
            <a:r>
              <a:rPr lang="it-IT" sz="2400" dirty="0" smtClean="0"/>
              <a:t> </a:t>
            </a:r>
            <a:r>
              <a:rPr lang="it-IT" sz="2400" dirty="0"/>
              <a:t>punitive </a:t>
            </a:r>
            <a:r>
              <a:rPr lang="it-IT" sz="2400" dirty="0"/>
              <a:t>» </a:t>
            </a:r>
            <a:r>
              <a:rPr lang="it-IT" sz="2400" dirty="0" err="1"/>
              <a:t>selon</a:t>
            </a:r>
            <a:r>
              <a:rPr lang="it-IT" sz="2400" dirty="0"/>
              <a:t> la </a:t>
            </a:r>
            <a:r>
              <a:rPr lang="it-IT" sz="2400" dirty="0" err="1"/>
              <a:t>droite</a:t>
            </a:r>
            <a:endParaRPr lang="it-IT" sz="2400" dirty="0"/>
          </a:p>
          <a:p>
            <a:pPr algn="just"/>
            <a:endParaRPr lang="it-IT" sz="2400" dirty="0"/>
          </a:p>
        </p:txBody>
      </p:sp>
    </p:spTree>
    <p:extLst>
      <p:ext uri="{BB962C8B-B14F-4D97-AF65-F5344CB8AC3E}">
        <p14:creationId xmlns:p14="http://schemas.microsoft.com/office/powerpoint/2010/main" val="6869519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olo 1"/>
          <p:cNvSpPr>
            <a:spLocks noGrp="1"/>
          </p:cNvSpPr>
          <p:nvPr>
            <p:ph type="title"/>
          </p:nvPr>
        </p:nvSpPr>
        <p:spPr/>
        <p:txBody>
          <a:bodyPr/>
          <a:lstStyle/>
          <a:p>
            <a:r>
              <a:rPr lang="it-IT" sz="2800" dirty="0" err="1">
                <a:latin typeface="Arial" charset="0"/>
              </a:rPr>
              <a:t>Les</a:t>
            </a:r>
            <a:r>
              <a:rPr lang="it-IT" sz="2800" dirty="0">
                <a:latin typeface="Arial" charset="0"/>
              </a:rPr>
              <a:t> </a:t>
            </a:r>
            <a:r>
              <a:rPr lang="it-IT" sz="2800" dirty="0" err="1">
                <a:latin typeface="Arial" charset="0"/>
              </a:rPr>
              <a:t>étapes</a:t>
            </a:r>
            <a:r>
              <a:rPr lang="it-IT" sz="2800" dirty="0">
                <a:latin typeface="Arial" charset="0"/>
              </a:rPr>
              <a:t> </a:t>
            </a:r>
            <a:r>
              <a:rPr lang="it-IT" sz="2800" dirty="0" err="1">
                <a:latin typeface="Arial" charset="0"/>
              </a:rPr>
              <a:t>essentielles</a:t>
            </a:r>
            <a:r>
              <a:rPr lang="it-IT" sz="2800" dirty="0">
                <a:latin typeface="Arial" charset="0"/>
              </a:rPr>
              <a:t> de l’histoire de la langue </a:t>
            </a:r>
            <a:r>
              <a:rPr lang="it-IT" sz="2800" dirty="0" err="1">
                <a:latin typeface="Arial" charset="0"/>
              </a:rPr>
              <a:t>française</a:t>
            </a:r>
            <a:endParaRPr lang="it-IT" sz="2800" dirty="0">
              <a:latin typeface="Arial" charset="0"/>
            </a:endParaRPr>
          </a:p>
        </p:txBody>
      </p:sp>
      <p:sp>
        <p:nvSpPr>
          <p:cNvPr id="70658" name="Segnaposto contenuto 2"/>
          <p:cNvSpPr>
            <a:spLocks noGrp="1"/>
          </p:cNvSpPr>
          <p:nvPr>
            <p:ph idx="1"/>
          </p:nvPr>
        </p:nvSpPr>
        <p:spPr/>
        <p:txBody>
          <a:bodyPr/>
          <a:lstStyle/>
          <a:p>
            <a:pPr eaLnBrk="1" hangingPunct="1"/>
            <a:endParaRPr lang="fr-FR" sz="2400" b="1" dirty="0">
              <a:latin typeface="Arial" charset="0"/>
            </a:endParaRPr>
          </a:p>
          <a:p>
            <a:pPr eaLnBrk="1" hangingPunct="1"/>
            <a:r>
              <a:rPr lang="fr-FR" sz="2400" dirty="0">
                <a:latin typeface="Arial" charset="0"/>
              </a:rPr>
              <a:t>L</a:t>
            </a:r>
            <a:r>
              <a:rPr lang="ja-JP" altLang="fr-FR" sz="2400" dirty="0">
                <a:latin typeface="Arial" charset="0"/>
              </a:rPr>
              <a:t>’</a:t>
            </a:r>
            <a:r>
              <a:rPr lang="fr-FR" altLang="ja-JP" sz="2400" dirty="0">
                <a:latin typeface="Arial" charset="0"/>
              </a:rPr>
              <a:t>ancien </a:t>
            </a:r>
            <a:r>
              <a:rPr lang="fr-FR" altLang="ja-JP" sz="2400" dirty="0">
                <a:latin typeface="Arial" charset="0"/>
              </a:rPr>
              <a:t>français : IX</a:t>
            </a:r>
            <a:r>
              <a:rPr lang="fr-FR" sz="2400" baseline="30000" dirty="0">
                <a:latin typeface="Arial" charset="0"/>
              </a:rPr>
              <a:t>ème</a:t>
            </a:r>
            <a:r>
              <a:rPr lang="fr-FR" altLang="ja-JP" sz="2400" dirty="0">
                <a:latin typeface="Arial" charset="0"/>
              </a:rPr>
              <a:t> siècle - XIII</a:t>
            </a:r>
            <a:r>
              <a:rPr lang="fr-FR" sz="2400" baseline="30000" dirty="0">
                <a:latin typeface="Arial" charset="0"/>
              </a:rPr>
              <a:t>ème</a:t>
            </a:r>
            <a:r>
              <a:rPr lang="fr-FR" altLang="ja-JP" sz="2400" dirty="0">
                <a:latin typeface="Arial" charset="0"/>
              </a:rPr>
              <a:t> </a:t>
            </a:r>
            <a:r>
              <a:rPr lang="fr-FR" altLang="ja-JP" sz="2400" dirty="0">
                <a:latin typeface="Arial" charset="0"/>
              </a:rPr>
              <a:t>siècle</a:t>
            </a:r>
          </a:p>
          <a:p>
            <a:r>
              <a:rPr lang="fr-FR" sz="2400" dirty="0">
                <a:latin typeface="Arial" charset="0"/>
              </a:rPr>
              <a:t>Le moyen français </a:t>
            </a:r>
            <a:r>
              <a:rPr lang="fr-FR" sz="2400" dirty="0">
                <a:latin typeface="Arial" charset="0"/>
              </a:rPr>
              <a:t>: XIV</a:t>
            </a:r>
            <a:r>
              <a:rPr lang="fr-FR" sz="2400" baseline="30000" dirty="0">
                <a:latin typeface="Arial" charset="0"/>
              </a:rPr>
              <a:t>ème</a:t>
            </a:r>
            <a:r>
              <a:rPr lang="fr-FR" sz="2400" dirty="0">
                <a:latin typeface="Arial" charset="0"/>
              </a:rPr>
              <a:t> siècle - XV</a:t>
            </a:r>
            <a:r>
              <a:rPr lang="fr-FR" sz="2400" baseline="30000" dirty="0">
                <a:latin typeface="Arial" charset="0"/>
              </a:rPr>
              <a:t>ème</a:t>
            </a:r>
            <a:r>
              <a:rPr lang="fr-FR" sz="2400" dirty="0">
                <a:latin typeface="Arial" charset="0"/>
              </a:rPr>
              <a:t> </a:t>
            </a:r>
            <a:r>
              <a:rPr lang="fr-FR" sz="2400" dirty="0">
                <a:latin typeface="Arial" charset="0"/>
              </a:rPr>
              <a:t>siècle</a:t>
            </a:r>
          </a:p>
          <a:p>
            <a:pPr eaLnBrk="1" hangingPunct="1"/>
            <a:r>
              <a:rPr lang="fr-FR" sz="2400" dirty="0">
                <a:latin typeface="Arial" charset="0"/>
              </a:rPr>
              <a:t>Le français de la Renaissance : </a:t>
            </a:r>
            <a:r>
              <a:rPr lang="fr-FR" sz="2400" dirty="0">
                <a:latin typeface="Arial" charset="0"/>
              </a:rPr>
              <a:t>XVI</a:t>
            </a:r>
            <a:r>
              <a:rPr lang="fr-FR" sz="2400" baseline="30000" dirty="0">
                <a:latin typeface="Arial" charset="0"/>
              </a:rPr>
              <a:t>ème</a:t>
            </a:r>
            <a:r>
              <a:rPr lang="fr-FR" sz="2400" dirty="0">
                <a:latin typeface="Arial" charset="0"/>
              </a:rPr>
              <a:t> </a:t>
            </a:r>
            <a:r>
              <a:rPr lang="fr-FR" sz="2400" dirty="0">
                <a:latin typeface="Arial" charset="0"/>
              </a:rPr>
              <a:t>siècle</a:t>
            </a:r>
          </a:p>
          <a:p>
            <a:pPr eaLnBrk="1" hangingPunct="1"/>
            <a:r>
              <a:rPr lang="fr-FR" sz="2400" dirty="0">
                <a:latin typeface="Arial" charset="0"/>
              </a:rPr>
              <a:t>Le français classique : </a:t>
            </a:r>
            <a:r>
              <a:rPr lang="fr-FR" sz="2400" dirty="0">
                <a:latin typeface="Arial" charset="0"/>
              </a:rPr>
              <a:t>XVII</a:t>
            </a:r>
            <a:r>
              <a:rPr lang="fr-FR" sz="2400" baseline="30000" dirty="0">
                <a:latin typeface="Arial" charset="0"/>
              </a:rPr>
              <a:t>ème</a:t>
            </a:r>
            <a:r>
              <a:rPr lang="fr-FR" sz="2400" dirty="0">
                <a:latin typeface="Arial" charset="0"/>
              </a:rPr>
              <a:t> -XVIII</a:t>
            </a:r>
            <a:r>
              <a:rPr lang="fr-FR" sz="2400" baseline="30000" dirty="0">
                <a:latin typeface="Arial" charset="0"/>
              </a:rPr>
              <a:t>ème</a:t>
            </a:r>
            <a:r>
              <a:rPr lang="fr-FR" sz="2400" dirty="0">
                <a:latin typeface="Arial" charset="0"/>
              </a:rPr>
              <a:t> </a:t>
            </a:r>
            <a:r>
              <a:rPr lang="fr-FR" sz="2400" dirty="0">
                <a:latin typeface="Arial" charset="0"/>
              </a:rPr>
              <a:t>siècles </a:t>
            </a:r>
          </a:p>
          <a:p>
            <a:pPr eaLnBrk="1" hangingPunct="1"/>
            <a:r>
              <a:rPr lang="fr-FR" sz="2400" b="1" dirty="0">
                <a:latin typeface="Arial" charset="0"/>
              </a:rPr>
              <a:t>Le français </a:t>
            </a:r>
            <a:r>
              <a:rPr lang="fr-FR" sz="2400" b="1" dirty="0">
                <a:latin typeface="Arial" charset="0"/>
              </a:rPr>
              <a:t>moderne : </a:t>
            </a:r>
            <a:r>
              <a:rPr lang="fr-FR" sz="2400" dirty="0">
                <a:latin typeface="Arial" charset="0"/>
              </a:rPr>
              <a:t>XIX</a:t>
            </a:r>
            <a:r>
              <a:rPr lang="fr-FR" sz="2400" baseline="30000" dirty="0">
                <a:latin typeface="Arial" charset="0"/>
              </a:rPr>
              <a:t>ème</a:t>
            </a:r>
            <a:r>
              <a:rPr lang="fr-FR" sz="2400" dirty="0">
                <a:latin typeface="Arial" charset="0"/>
              </a:rPr>
              <a:t> </a:t>
            </a:r>
            <a:r>
              <a:rPr lang="fr-FR" sz="2400" b="1" dirty="0">
                <a:latin typeface="Arial" charset="0"/>
              </a:rPr>
              <a:t> - XX</a:t>
            </a:r>
            <a:r>
              <a:rPr lang="fr-FR" sz="2400" b="1" baseline="30000" dirty="0">
                <a:latin typeface="Arial" charset="0"/>
              </a:rPr>
              <a:t>ème</a:t>
            </a:r>
            <a:r>
              <a:rPr lang="fr-FR" sz="2400" b="1" dirty="0">
                <a:latin typeface="Arial" charset="0"/>
              </a:rPr>
              <a:t> siècles </a:t>
            </a:r>
            <a:r>
              <a:rPr lang="fr-FR" sz="2400" dirty="0">
                <a:latin typeface="Arial" charset="0"/>
              </a:rPr>
              <a:t>(</a:t>
            </a:r>
            <a:r>
              <a:rPr lang="it-IT" sz="2400" dirty="0">
                <a:latin typeface="Arial" charset="0"/>
              </a:rPr>
              <a:t>l’Académie </a:t>
            </a:r>
            <a:r>
              <a:rPr lang="it-IT" sz="2400" dirty="0" err="1">
                <a:latin typeface="Arial" charset="0"/>
              </a:rPr>
              <a:t>française</a:t>
            </a:r>
            <a:r>
              <a:rPr lang="it-IT" sz="2400" dirty="0">
                <a:latin typeface="Arial" charset="0"/>
              </a:rPr>
              <a:t> en 1835 </a:t>
            </a:r>
            <a:r>
              <a:rPr lang="it-IT" sz="2400" dirty="0" err="1">
                <a:latin typeface="Arial" charset="0"/>
              </a:rPr>
              <a:t>admet</a:t>
            </a:r>
            <a:r>
              <a:rPr lang="it-IT" sz="2400" dirty="0">
                <a:latin typeface="Arial" charset="0"/>
              </a:rPr>
              <a:t> l’</a:t>
            </a:r>
            <a:r>
              <a:rPr lang="it-IT" sz="2400" dirty="0" err="1">
                <a:latin typeface="Arial" charset="0"/>
              </a:rPr>
              <a:t>orthographe</a:t>
            </a:r>
            <a:r>
              <a:rPr lang="it-IT" sz="2400" dirty="0">
                <a:latin typeface="Arial" charset="0"/>
              </a:rPr>
              <a:t> –ai- </a:t>
            </a:r>
            <a:r>
              <a:rPr lang="it-IT" sz="2400" dirty="0" err="1">
                <a:latin typeface="Arial" charset="0"/>
              </a:rPr>
              <a:t>au</a:t>
            </a:r>
            <a:r>
              <a:rPr lang="it-IT" sz="2400" dirty="0">
                <a:latin typeface="Arial" charset="0"/>
              </a:rPr>
              <a:t> </a:t>
            </a:r>
            <a:r>
              <a:rPr lang="it-IT" sz="2400" dirty="0" err="1">
                <a:latin typeface="Arial" charset="0"/>
              </a:rPr>
              <a:t>lieu</a:t>
            </a:r>
            <a:r>
              <a:rPr lang="it-IT" sz="2400" dirty="0">
                <a:latin typeface="Arial" charset="0"/>
              </a:rPr>
              <a:t> de –oi</a:t>
            </a:r>
            <a:r>
              <a:rPr lang="it-IT" sz="2400" dirty="0">
                <a:latin typeface="Arial" charset="0"/>
              </a:rPr>
              <a:t>.)</a:t>
            </a:r>
            <a:endParaRPr lang="fr-FR" sz="2400" dirty="0">
              <a:latin typeface="Arial" charset="0"/>
            </a:endParaRPr>
          </a:p>
        </p:txBody>
      </p:sp>
    </p:spTree>
    <p:extLst>
      <p:ext uri="{BB962C8B-B14F-4D97-AF65-F5344CB8AC3E}">
        <p14:creationId xmlns:p14="http://schemas.microsoft.com/office/powerpoint/2010/main" val="42764693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olo 1"/>
          <p:cNvSpPr>
            <a:spLocks noGrp="1"/>
          </p:cNvSpPr>
          <p:nvPr>
            <p:ph type="title"/>
          </p:nvPr>
        </p:nvSpPr>
        <p:spPr/>
        <p:txBody>
          <a:bodyPr/>
          <a:lstStyle/>
          <a:p>
            <a:r>
              <a:rPr lang="it-IT" sz="2800" dirty="0" err="1">
                <a:latin typeface="Arial" charset="0"/>
              </a:rPr>
              <a:t>Les</a:t>
            </a:r>
            <a:r>
              <a:rPr lang="it-IT" sz="2800" dirty="0">
                <a:latin typeface="Arial" charset="0"/>
              </a:rPr>
              <a:t> </a:t>
            </a:r>
            <a:r>
              <a:rPr lang="it-IT" sz="2800" dirty="0" err="1">
                <a:latin typeface="Arial" charset="0"/>
              </a:rPr>
              <a:t>étapes</a:t>
            </a:r>
            <a:r>
              <a:rPr lang="it-IT" sz="2800" dirty="0">
                <a:latin typeface="Arial" charset="0"/>
              </a:rPr>
              <a:t> </a:t>
            </a:r>
            <a:r>
              <a:rPr lang="it-IT" sz="2800" dirty="0" err="1">
                <a:latin typeface="Arial" charset="0"/>
              </a:rPr>
              <a:t>essentielles</a:t>
            </a:r>
            <a:r>
              <a:rPr lang="it-IT" sz="2800" dirty="0">
                <a:latin typeface="Arial" charset="0"/>
              </a:rPr>
              <a:t> de l’histoire de la langue </a:t>
            </a:r>
            <a:r>
              <a:rPr lang="it-IT" sz="2800" dirty="0" err="1">
                <a:latin typeface="Arial" charset="0"/>
              </a:rPr>
              <a:t>française</a:t>
            </a:r>
            <a:endParaRPr lang="it-IT" sz="2800" dirty="0">
              <a:latin typeface="Arial" charset="0"/>
            </a:endParaRPr>
          </a:p>
        </p:txBody>
      </p:sp>
      <p:sp>
        <p:nvSpPr>
          <p:cNvPr id="70658" name="Segnaposto contenuto 2"/>
          <p:cNvSpPr>
            <a:spLocks noGrp="1"/>
          </p:cNvSpPr>
          <p:nvPr>
            <p:ph idx="1"/>
          </p:nvPr>
        </p:nvSpPr>
        <p:spPr/>
        <p:txBody>
          <a:bodyPr/>
          <a:lstStyle/>
          <a:p>
            <a:pPr eaLnBrk="1" hangingPunct="1"/>
            <a:endParaRPr lang="fr-FR" sz="2400" b="1" dirty="0">
              <a:latin typeface="Arial" charset="0"/>
            </a:endParaRPr>
          </a:p>
          <a:p>
            <a:pPr eaLnBrk="1" hangingPunct="1"/>
            <a:r>
              <a:rPr lang="fr-FR" sz="2400" dirty="0">
                <a:latin typeface="Arial" charset="0"/>
              </a:rPr>
              <a:t>L</a:t>
            </a:r>
            <a:r>
              <a:rPr lang="ja-JP" altLang="fr-FR" sz="2400" dirty="0">
                <a:latin typeface="Arial" charset="0"/>
              </a:rPr>
              <a:t>’</a:t>
            </a:r>
            <a:r>
              <a:rPr lang="fr-FR" altLang="ja-JP" sz="2400" dirty="0">
                <a:latin typeface="Arial" charset="0"/>
              </a:rPr>
              <a:t>ancien </a:t>
            </a:r>
            <a:r>
              <a:rPr lang="fr-FR" altLang="ja-JP" sz="2400" dirty="0">
                <a:latin typeface="Arial" charset="0"/>
              </a:rPr>
              <a:t>français : IX</a:t>
            </a:r>
            <a:r>
              <a:rPr lang="fr-FR" sz="2400" baseline="30000" dirty="0">
                <a:latin typeface="Arial" charset="0"/>
              </a:rPr>
              <a:t>ème</a:t>
            </a:r>
            <a:r>
              <a:rPr lang="fr-FR" altLang="ja-JP" sz="2400" dirty="0">
                <a:latin typeface="Arial" charset="0"/>
              </a:rPr>
              <a:t> siècle - XIII</a:t>
            </a:r>
            <a:r>
              <a:rPr lang="fr-FR" sz="2400" baseline="30000" dirty="0">
                <a:latin typeface="Arial" charset="0"/>
              </a:rPr>
              <a:t>ème</a:t>
            </a:r>
            <a:r>
              <a:rPr lang="fr-FR" altLang="ja-JP" sz="2400" dirty="0">
                <a:latin typeface="Arial" charset="0"/>
              </a:rPr>
              <a:t> </a:t>
            </a:r>
            <a:r>
              <a:rPr lang="fr-FR" altLang="ja-JP" sz="2400" dirty="0">
                <a:latin typeface="Arial" charset="0"/>
              </a:rPr>
              <a:t>siècle</a:t>
            </a:r>
          </a:p>
          <a:p>
            <a:r>
              <a:rPr lang="fr-FR" sz="2400" dirty="0">
                <a:latin typeface="Arial" charset="0"/>
              </a:rPr>
              <a:t>Le moyen français </a:t>
            </a:r>
            <a:r>
              <a:rPr lang="fr-FR" sz="2400" dirty="0">
                <a:latin typeface="Arial" charset="0"/>
              </a:rPr>
              <a:t>: XIV</a:t>
            </a:r>
            <a:r>
              <a:rPr lang="fr-FR" sz="2400" baseline="30000" dirty="0">
                <a:latin typeface="Arial" charset="0"/>
              </a:rPr>
              <a:t>ème</a:t>
            </a:r>
            <a:r>
              <a:rPr lang="fr-FR" sz="2400" dirty="0">
                <a:latin typeface="Arial" charset="0"/>
              </a:rPr>
              <a:t> siècle - XV</a:t>
            </a:r>
            <a:r>
              <a:rPr lang="fr-FR" sz="2400" baseline="30000" dirty="0">
                <a:latin typeface="Arial" charset="0"/>
              </a:rPr>
              <a:t>ème</a:t>
            </a:r>
            <a:r>
              <a:rPr lang="fr-FR" sz="2400" dirty="0">
                <a:latin typeface="Arial" charset="0"/>
              </a:rPr>
              <a:t> </a:t>
            </a:r>
            <a:r>
              <a:rPr lang="fr-FR" sz="2400" dirty="0">
                <a:latin typeface="Arial" charset="0"/>
              </a:rPr>
              <a:t>siècle</a:t>
            </a:r>
          </a:p>
          <a:p>
            <a:pPr eaLnBrk="1" hangingPunct="1"/>
            <a:r>
              <a:rPr lang="fr-FR" sz="2400" dirty="0">
                <a:latin typeface="Arial" charset="0"/>
              </a:rPr>
              <a:t>Le français de la Renaissance : </a:t>
            </a:r>
            <a:r>
              <a:rPr lang="fr-FR" sz="2400" dirty="0">
                <a:latin typeface="Arial" charset="0"/>
              </a:rPr>
              <a:t>XVI</a:t>
            </a:r>
            <a:r>
              <a:rPr lang="fr-FR" sz="2400" baseline="30000" dirty="0">
                <a:latin typeface="Arial" charset="0"/>
              </a:rPr>
              <a:t>ème</a:t>
            </a:r>
            <a:r>
              <a:rPr lang="fr-FR" sz="2400" dirty="0">
                <a:latin typeface="Arial" charset="0"/>
              </a:rPr>
              <a:t> </a:t>
            </a:r>
            <a:r>
              <a:rPr lang="fr-FR" sz="2400" dirty="0">
                <a:latin typeface="Arial" charset="0"/>
              </a:rPr>
              <a:t>siècle</a:t>
            </a:r>
          </a:p>
          <a:p>
            <a:pPr eaLnBrk="1" hangingPunct="1"/>
            <a:r>
              <a:rPr lang="fr-FR" sz="2400" dirty="0">
                <a:latin typeface="Arial" charset="0"/>
              </a:rPr>
              <a:t>Le français classique : </a:t>
            </a:r>
            <a:r>
              <a:rPr lang="fr-FR" sz="2400" dirty="0">
                <a:latin typeface="Arial" charset="0"/>
              </a:rPr>
              <a:t>XVII</a:t>
            </a:r>
            <a:r>
              <a:rPr lang="fr-FR" sz="2400" baseline="30000" dirty="0">
                <a:latin typeface="Arial" charset="0"/>
              </a:rPr>
              <a:t>ème</a:t>
            </a:r>
            <a:r>
              <a:rPr lang="fr-FR" sz="2400" dirty="0">
                <a:latin typeface="Arial" charset="0"/>
              </a:rPr>
              <a:t> -XVIII</a:t>
            </a:r>
            <a:r>
              <a:rPr lang="fr-FR" sz="2400" baseline="30000" dirty="0">
                <a:latin typeface="Arial" charset="0"/>
              </a:rPr>
              <a:t>ème</a:t>
            </a:r>
            <a:r>
              <a:rPr lang="fr-FR" sz="2400" dirty="0">
                <a:latin typeface="Arial" charset="0"/>
              </a:rPr>
              <a:t> </a:t>
            </a:r>
            <a:r>
              <a:rPr lang="fr-FR" sz="2400" dirty="0">
                <a:latin typeface="Arial" charset="0"/>
              </a:rPr>
              <a:t>siècles </a:t>
            </a:r>
          </a:p>
          <a:p>
            <a:pPr eaLnBrk="1" hangingPunct="1"/>
            <a:r>
              <a:rPr lang="fr-FR" sz="2400" b="1" dirty="0">
                <a:latin typeface="Arial" charset="0"/>
              </a:rPr>
              <a:t>Le français </a:t>
            </a:r>
            <a:r>
              <a:rPr lang="fr-FR" sz="2400" b="1" dirty="0">
                <a:latin typeface="Arial" charset="0"/>
              </a:rPr>
              <a:t>moderne : </a:t>
            </a:r>
            <a:r>
              <a:rPr lang="fr-FR" sz="2400" dirty="0">
                <a:latin typeface="Arial" charset="0"/>
              </a:rPr>
              <a:t>XIX</a:t>
            </a:r>
            <a:r>
              <a:rPr lang="fr-FR" sz="2400" baseline="30000" dirty="0">
                <a:latin typeface="Arial" charset="0"/>
              </a:rPr>
              <a:t>ème</a:t>
            </a:r>
            <a:r>
              <a:rPr lang="fr-FR" sz="2400" dirty="0">
                <a:latin typeface="Arial" charset="0"/>
              </a:rPr>
              <a:t> </a:t>
            </a:r>
            <a:r>
              <a:rPr lang="fr-FR" sz="2400" b="1" dirty="0">
                <a:latin typeface="Arial" charset="0"/>
              </a:rPr>
              <a:t> - XX</a:t>
            </a:r>
            <a:r>
              <a:rPr lang="fr-FR" sz="2400" b="1" baseline="30000" dirty="0">
                <a:latin typeface="Arial" charset="0"/>
              </a:rPr>
              <a:t>ème</a:t>
            </a:r>
            <a:r>
              <a:rPr lang="fr-FR" sz="2400" b="1" dirty="0">
                <a:latin typeface="Arial" charset="0"/>
              </a:rPr>
              <a:t> siècles </a:t>
            </a:r>
            <a:r>
              <a:rPr lang="fr-FR" sz="2400" dirty="0">
                <a:latin typeface="Arial" charset="0"/>
              </a:rPr>
              <a:t>(</a:t>
            </a:r>
            <a:r>
              <a:rPr lang="it-IT" sz="2400" dirty="0">
                <a:latin typeface="Arial" charset="0"/>
              </a:rPr>
              <a:t>l’Académie </a:t>
            </a:r>
            <a:r>
              <a:rPr lang="it-IT" sz="2400" dirty="0" err="1">
                <a:latin typeface="Arial" charset="0"/>
              </a:rPr>
              <a:t>française</a:t>
            </a:r>
            <a:r>
              <a:rPr lang="it-IT" sz="2400" dirty="0">
                <a:latin typeface="Arial" charset="0"/>
              </a:rPr>
              <a:t> en 1835 </a:t>
            </a:r>
            <a:r>
              <a:rPr lang="it-IT" sz="2400" dirty="0" err="1">
                <a:latin typeface="Arial" charset="0"/>
              </a:rPr>
              <a:t>admet</a:t>
            </a:r>
            <a:r>
              <a:rPr lang="it-IT" sz="2400" dirty="0">
                <a:latin typeface="Arial" charset="0"/>
              </a:rPr>
              <a:t> l’</a:t>
            </a:r>
            <a:r>
              <a:rPr lang="it-IT" sz="2400" dirty="0" err="1">
                <a:latin typeface="Arial" charset="0"/>
              </a:rPr>
              <a:t>orthographe</a:t>
            </a:r>
            <a:r>
              <a:rPr lang="it-IT" sz="2400" dirty="0">
                <a:latin typeface="Arial" charset="0"/>
              </a:rPr>
              <a:t> –ai- </a:t>
            </a:r>
            <a:r>
              <a:rPr lang="it-IT" sz="2400" dirty="0" err="1">
                <a:latin typeface="Arial" charset="0"/>
              </a:rPr>
              <a:t>au</a:t>
            </a:r>
            <a:r>
              <a:rPr lang="it-IT" sz="2400" dirty="0">
                <a:latin typeface="Arial" charset="0"/>
              </a:rPr>
              <a:t> </a:t>
            </a:r>
            <a:r>
              <a:rPr lang="it-IT" sz="2400" dirty="0" err="1">
                <a:latin typeface="Arial" charset="0"/>
              </a:rPr>
              <a:t>lieu</a:t>
            </a:r>
            <a:r>
              <a:rPr lang="it-IT" sz="2400" dirty="0">
                <a:latin typeface="Arial" charset="0"/>
              </a:rPr>
              <a:t> de –oi</a:t>
            </a:r>
            <a:r>
              <a:rPr lang="it-IT" sz="2400" dirty="0">
                <a:latin typeface="Arial" charset="0"/>
              </a:rPr>
              <a:t>.)</a:t>
            </a:r>
            <a:endParaRPr lang="fr-FR" sz="2400" dirty="0">
              <a:latin typeface="Arial" charset="0"/>
            </a:endParaRPr>
          </a:p>
        </p:txBody>
      </p:sp>
    </p:spTree>
    <p:extLst>
      <p:ext uri="{BB962C8B-B14F-4D97-AF65-F5344CB8AC3E}">
        <p14:creationId xmlns:p14="http://schemas.microsoft.com/office/powerpoint/2010/main" val="9525702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r>
              <a:rPr lang="fr-FR" sz="2400">
                <a:latin typeface="Arial" charset="0"/>
                <a:cs typeface="Arial" charset="0"/>
              </a:rPr>
              <a:t>Langue du XXème siècle</a:t>
            </a:r>
            <a:br>
              <a:rPr lang="fr-FR" sz="2400">
                <a:latin typeface="Arial" charset="0"/>
                <a:cs typeface="Arial" charset="0"/>
              </a:rPr>
            </a:br>
            <a:endParaRPr lang="fr-FR" sz="2400">
              <a:latin typeface="Arial" charset="0"/>
              <a:cs typeface="Arial" charset="0"/>
            </a:endParaRPr>
          </a:p>
        </p:txBody>
      </p:sp>
      <p:sp>
        <p:nvSpPr>
          <p:cNvPr id="200707" name="Rectangle 3"/>
          <p:cNvSpPr>
            <a:spLocks noGrp="1" noChangeArrowheads="1"/>
          </p:cNvSpPr>
          <p:nvPr>
            <p:ph type="body" idx="1"/>
          </p:nvPr>
        </p:nvSpPr>
        <p:spPr/>
        <p:txBody>
          <a:bodyPr>
            <a:normAutofit/>
          </a:bodyPr>
          <a:lstStyle/>
          <a:p>
            <a:r>
              <a:rPr lang="fr-FR" sz="2400" dirty="0">
                <a:latin typeface="Arial" charset="0"/>
                <a:cs typeface="Arial" charset="0"/>
              </a:rPr>
              <a:t>L</a:t>
            </a:r>
            <a:r>
              <a:rPr lang="ja-JP" altLang="fr-FR" sz="2400" dirty="0">
                <a:latin typeface="Arial" charset="0"/>
                <a:cs typeface="Arial" charset="0"/>
              </a:rPr>
              <a:t>’</a:t>
            </a:r>
            <a:r>
              <a:rPr lang="fr-FR" altLang="ja-JP" sz="2400" dirty="0">
                <a:latin typeface="Arial" charset="0"/>
                <a:cs typeface="Arial" charset="0"/>
              </a:rPr>
              <a:t>oral et l</a:t>
            </a:r>
            <a:r>
              <a:rPr lang="ja-JP" altLang="fr-FR" sz="2400" dirty="0">
                <a:latin typeface="Arial" charset="0"/>
                <a:cs typeface="Arial" charset="0"/>
              </a:rPr>
              <a:t>’</a:t>
            </a:r>
            <a:r>
              <a:rPr lang="fr-FR" altLang="ja-JP" sz="2400" dirty="0">
                <a:latin typeface="Arial" charset="0"/>
                <a:cs typeface="Arial" charset="0"/>
              </a:rPr>
              <a:t>écrit</a:t>
            </a:r>
          </a:p>
          <a:p>
            <a:endParaRPr lang="fr-FR" sz="2400" dirty="0">
              <a:latin typeface="Arial" charset="0"/>
              <a:cs typeface="Arial" charset="0"/>
            </a:endParaRPr>
          </a:p>
          <a:p>
            <a:r>
              <a:rPr lang="fr-FR" sz="2400" dirty="0">
                <a:latin typeface="Arial" charset="0"/>
                <a:cs typeface="Arial" charset="0"/>
              </a:rPr>
              <a:t>Rectifications de l’orthographe (1990)</a:t>
            </a:r>
          </a:p>
          <a:p>
            <a:pPr marL="0" indent="0">
              <a:buNone/>
            </a:pPr>
            <a:endParaRPr lang="fr-FR" sz="2400" dirty="0">
              <a:latin typeface="Arial" charset="0"/>
              <a:cs typeface="Arial" charset="0"/>
            </a:endParaRPr>
          </a:p>
          <a:p>
            <a:pPr marL="0" indent="0">
              <a:buNone/>
            </a:pPr>
            <a:r>
              <a:rPr lang="fr-FR" sz="2400" dirty="0">
                <a:latin typeface="Arial" charset="0"/>
                <a:cs typeface="Arial" charset="0"/>
              </a:rPr>
              <a:t>La politique linguistique de la France</a:t>
            </a:r>
            <a:br>
              <a:rPr lang="fr-FR" sz="2400" dirty="0">
                <a:latin typeface="Arial" charset="0"/>
                <a:cs typeface="Arial" charset="0"/>
              </a:rPr>
            </a:br>
            <a:endParaRPr lang="fr-FR" sz="2400" dirty="0">
              <a:latin typeface="Arial" charset="0"/>
              <a:cs typeface="Arial" charset="0"/>
            </a:endParaRPr>
          </a:p>
          <a:p>
            <a:pPr marL="0" indent="0">
              <a:buNone/>
            </a:pPr>
            <a:r>
              <a:rPr lang="fr-FR" sz="2400" dirty="0">
                <a:latin typeface="Arial" charset="0"/>
                <a:cs typeface="Arial" charset="0"/>
              </a:rPr>
              <a:t> 1. </a:t>
            </a:r>
            <a:r>
              <a:rPr lang="it-IT" sz="2400" dirty="0"/>
              <a:t>La </a:t>
            </a:r>
            <a:r>
              <a:rPr lang="it-IT" sz="2400" dirty="0" err="1"/>
              <a:t>délégation</a:t>
            </a:r>
            <a:r>
              <a:rPr lang="it-IT" sz="2400" dirty="0"/>
              <a:t> </a:t>
            </a:r>
            <a:r>
              <a:rPr lang="it-IT" sz="2400" dirty="0" err="1"/>
              <a:t>générale</a:t>
            </a:r>
            <a:r>
              <a:rPr lang="it-IT" sz="2400" dirty="0"/>
              <a:t> à la langue </a:t>
            </a:r>
            <a:r>
              <a:rPr lang="it-IT" sz="2400" dirty="0" err="1"/>
              <a:t>française</a:t>
            </a:r>
            <a:r>
              <a:rPr lang="it-IT" sz="2400" dirty="0"/>
              <a:t> et </a:t>
            </a:r>
            <a:r>
              <a:rPr lang="it-IT" sz="2400" dirty="0" err="1"/>
              <a:t>aux</a:t>
            </a:r>
            <a:r>
              <a:rPr lang="it-IT" sz="2400" dirty="0"/>
              <a:t> </a:t>
            </a:r>
            <a:r>
              <a:rPr lang="it-IT" sz="2400" dirty="0" err="1"/>
              <a:t>langues</a:t>
            </a:r>
            <a:r>
              <a:rPr lang="it-IT" sz="2400" dirty="0"/>
              <a:t> de France (DGLFLF)</a:t>
            </a:r>
          </a:p>
          <a:p>
            <a:pPr marL="0" indent="0">
              <a:buNone/>
            </a:pPr>
            <a:r>
              <a:rPr lang="it-IT" sz="2400" dirty="0"/>
              <a:t> </a:t>
            </a:r>
            <a:r>
              <a:rPr lang="it-IT" sz="2400" dirty="0"/>
              <a:t>2 . La </a:t>
            </a:r>
            <a:r>
              <a:rPr lang="it-IT" sz="2400" dirty="0" err="1"/>
              <a:t>loi</a:t>
            </a:r>
            <a:r>
              <a:rPr lang="it-IT" sz="2400" dirty="0"/>
              <a:t> </a:t>
            </a:r>
            <a:r>
              <a:rPr lang="it-IT" sz="2400" dirty="0" err="1"/>
              <a:t>Toubon</a:t>
            </a:r>
            <a:endParaRPr lang="it-IT" sz="2400" dirty="0"/>
          </a:p>
          <a:p>
            <a:pPr marL="0" indent="0">
              <a:buNone/>
            </a:pPr>
            <a:r>
              <a:rPr lang="it-IT" sz="2400" dirty="0"/>
              <a:t>3. La </a:t>
            </a:r>
            <a:r>
              <a:rPr lang="fr-FR" sz="2400" i="1" dirty="0"/>
              <a:t>Charte européenne des</a:t>
            </a:r>
            <a:br>
              <a:rPr lang="fr-FR" sz="2400" i="1" dirty="0"/>
            </a:br>
            <a:r>
              <a:rPr lang="fr-FR" sz="2400" i="1" dirty="0"/>
              <a:t>langues régionales ou minoritaires</a:t>
            </a:r>
            <a:r>
              <a:rPr lang="fr-FR" sz="2400" dirty="0"/>
              <a:t> 1992</a:t>
            </a:r>
            <a:endParaRPr lang="it-IT" sz="2400" dirty="0"/>
          </a:p>
          <a:p>
            <a:pPr algn="just"/>
            <a:endParaRPr lang="fr-FR" sz="2400" dirty="0">
              <a:latin typeface="Arial" charset="0"/>
              <a:cs typeface="Arial" charset="0"/>
            </a:endParaRPr>
          </a:p>
          <a:p>
            <a:endParaRPr lang="fr-FR" sz="2400" dirty="0">
              <a:latin typeface="Arial" charset="0"/>
              <a:cs typeface="Arial" charset="0"/>
            </a:endParaRPr>
          </a:p>
        </p:txBody>
      </p:sp>
    </p:spTree>
    <p:extLst>
      <p:ext uri="{BB962C8B-B14F-4D97-AF65-F5344CB8AC3E}">
        <p14:creationId xmlns:p14="http://schemas.microsoft.com/office/powerpoint/2010/main" val="31661383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lstStyle/>
          <a:p>
            <a:r>
              <a:rPr lang="fr-FR" sz="2800" dirty="0">
                <a:latin typeface="Arial" charset="0"/>
                <a:cs typeface="Arial" charset="0"/>
              </a:rPr>
              <a:t>Imaginaire et préjugés </a:t>
            </a:r>
            <a:br>
              <a:rPr lang="fr-FR" sz="2800" dirty="0">
                <a:latin typeface="Arial" charset="0"/>
                <a:cs typeface="Arial" charset="0"/>
              </a:rPr>
            </a:br>
            <a:r>
              <a:rPr lang="fr-FR" sz="2800" dirty="0">
                <a:latin typeface="Arial" charset="0"/>
                <a:cs typeface="Arial" charset="0"/>
              </a:rPr>
              <a:t>sur l</a:t>
            </a:r>
            <a:r>
              <a:rPr lang="ja-JP" altLang="fr-FR" sz="2800" dirty="0">
                <a:latin typeface="Arial" charset="0"/>
                <a:cs typeface="Arial" charset="0"/>
              </a:rPr>
              <a:t>’</a:t>
            </a:r>
            <a:r>
              <a:rPr lang="fr-FR" altLang="ja-JP" sz="2800" dirty="0">
                <a:latin typeface="Arial" charset="0"/>
                <a:cs typeface="Arial" charset="0"/>
              </a:rPr>
              <a:t>oral</a:t>
            </a:r>
            <a:endParaRPr lang="fr-FR" sz="2800" dirty="0">
              <a:latin typeface="Arial" charset="0"/>
              <a:cs typeface="Arial" charset="0"/>
            </a:endParaRPr>
          </a:p>
        </p:txBody>
      </p:sp>
      <p:sp>
        <p:nvSpPr>
          <p:cNvPr id="201731" name="Rectangle 3"/>
          <p:cNvSpPr>
            <a:spLocks noGrp="1" noChangeArrowheads="1"/>
          </p:cNvSpPr>
          <p:nvPr>
            <p:ph type="body" idx="1"/>
          </p:nvPr>
        </p:nvSpPr>
        <p:spPr/>
        <p:txBody>
          <a:bodyPr/>
          <a:lstStyle/>
          <a:p>
            <a:pPr>
              <a:lnSpc>
                <a:spcPct val="90000"/>
              </a:lnSpc>
            </a:pPr>
            <a:r>
              <a:rPr lang="fr-FR" sz="2400" dirty="0">
                <a:latin typeface="Arial" charset="0"/>
                <a:cs typeface="Arial" charset="0"/>
              </a:rPr>
              <a:t>Renvoie à la notion de familier vs </a:t>
            </a:r>
            <a:r>
              <a:rPr lang="fr-FR" sz="2400" dirty="0">
                <a:latin typeface="Arial" charset="0"/>
                <a:cs typeface="Arial" charset="0"/>
              </a:rPr>
              <a:t>soutenu</a:t>
            </a:r>
            <a:endParaRPr lang="fr-FR" sz="2400" dirty="0">
              <a:latin typeface="Arial" charset="0"/>
              <a:cs typeface="Arial" charset="0"/>
            </a:endParaRPr>
          </a:p>
          <a:p>
            <a:pPr algn="just">
              <a:lnSpc>
                <a:spcPct val="90000"/>
              </a:lnSpc>
            </a:pPr>
            <a:r>
              <a:rPr lang="fr-FR" altLang="ja-JP" sz="2400" dirty="0">
                <a:latin typeface="Arial" charset="0"/>
                <a:cs typeface="Arial" charset="0"/>
              </a:rPr>
              <a:t>C</a:t>
            </a:r>
            <a:r>
              <a:rPr lang="ja-JP" altLang="fr-FR" sz="2400" dirty="0">
                <a:latin typeface="Arial" charset="0"/>
                <a:cs typeface="Arial" charset="0"/>
              </a:rPr>
              <a:t>’</a:t>
            </a:r>
            <a:r>
              <a:rPr lang="fr-FR" altLang="ja-JP" sz="2400" dirty="0">
                <a:latin typeface="Arial" charset="0"/>
                <a:cs typeface="Arial" charset="0"/>
              </a:rPr>
              <a:t>est la langue relâchée, pleine de faute, populaire, on oppose souvent la conversation familière à l</a:t>
            </a:r>
            <a:r>
              <a:rPr lang="ja-JP" altLang="fr-FR" sz="2400" dirty="0">
                <a:latin typeface="Arial" charset="0"/>
                <a:cs typeface="Arial" charset="0"/>
              </a:rPr>
              <a:t>’</a:t>
            </a:r>
            <a:r>
              <a:rPr lang="fr-FR" altLang="ja-JP" sz="2400" dirty="0">
                <a:latin typeface="Arial" charset="0"/>
                <a:cs typeface="Arial" charset="0"/>
              </a:rPr>
              <a:t>écrit très surveillé, langue correcte vs langue familière fautive</a:t>
            </a:r>
          </a:p>
          <a:p>
            <a:pPr>
              <a:lnSpc>
                <a:spcPct val="90000"/>
              </a:lnSpc>
            </a:pPr>
            <a:r>
              <a:rPr lang="fr-FR" sz="2400" dirty="0">
                <a:latin typeface="Arial" charset="0"/>
                <a:cs typeface="Arial" charset="0"/>
              </a:rPr>
              <a:t>E</a:t>
            </a:r>
            <a:r>
              <a:rPr lang="fr-FR" sz="2400" dirty="0">
                <a:latin typeface="Arial" charset="0"/>
                <a:cs typeface="Arial" charset="0"/>
              </a:rPr>
              <a:t>xpression </a:t>
            </a:r>
            <a:r>
              <a:rPr lang="fr-FR" sz="2400" dirty="0">
                <a:latin typeface="Arial" charset="0"/>
                <a:cs typeface="Arial" charset="0"/>
              </a:rPr>
              <a:t>imagée pour dire </a:t>
            </a:r>
            <a:r>
              <a:rPr lang="fr-FR" sz="2400" dirty="0" err="1">
                <a:latin typeface="Arial" charset="0"/>
                <a:cs typeface="Arial" charset="0"/>
              </a:rPr>
              <a:t>qu</a:t>
            </a:r>
            <a:r>
              <a:rPr lang="it-IT" sz="2400" dirty="0">
                <a:latin typeface="Arial" charset="0"/>
                <a:cs typeface="Arial" charset="0"/>
              </a:rPr>
              <a:t>’</a:t>
            </a:r>
            <a:r>
              <a:rPr lang="fr-FR" altLang="ja-JP" sz="2400" dirty="0">
                <a:latin typeface="Arial" charset="0"/>
                <a:cs typeface="Arial" charset="0"/>
              </a:rPr>
              <a:t>une personne parle bien on dit : « elle parle comme un livre » et </a:t>
            </a:r>
            <a:r>
              <a:rPr lang="fr-FR" altLang="ja-JP" sz="2400" dirty="0" err="1">
                <a:latin typeface="Arial" charset="0"/>
                <a:cs typeface="Arial" charset="0"/>
              </a:rPr>
              <a:t>lorsqu</a:t>
            </a:r>
            <a:r>
              <a:rPr lang="it-IT" altLang="ja-JP" sz="2400" dirty="0">
                <a:latin typeface="Arial" charset="0"/>
                <a:cs typeface="Arial" charset="0"/>
              </a:rPr>
              <a:t>’</a:t>
            </a:r>
            <a:r>
              <a:rPr lang="fr-FR" altLang="ja-JP" sz="2400" dirty="0">
                <a:latin typeface="Arial" charset="0"/>
                <a:cs typeface="Arial" charset="0"/>
              </a:rPr>
              <a:t>on écrit familièrement on dit : « elle écrit comme elle parle » </a:t>
            </a:r>
            <a:endParaRPr lang="fr-FR" sz="2400" dirty="0">
              <a:latin typeface="Arial" charset="0"/>
              <a:cs typeface="Arial" charset="0"/>
            </a:endParaRPr>
          </a:p>
        </p:txBody>
      </p:sp>
    </p:spTree>
    <p:extLst>
      <p:ext uri="{BB962C8B-B14F-4D97-AF65-F5344CB8AC3E}">
        <p14:creationId xmlns:p14="http://schemas.microsoft.com/office/powerpoint/2010/main" val="26560278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Titolo 1"/>
          <p:cNvSpPr>
            <a:spLocks noGrp="1"/>
          </p:cNvSpPr>
          <p:nvPr>
            <p:ph type="title"/>
          </p:nvPr>
        </p:nvSpPr>
        <p:spPr/>
        <p:txBody>
          <a:bodyPr/>
          <a:lstStyle/>
          <a:p>
            <a:r>
              <a:rPr lang="it-IT" sz="2800" dirty="0">
                <a:latin typeface="Arial" charset="0"/>
                <a:cs typeface="Arial" charset="0"/>
              </a:rPr>
              <a:t>L’</a:t>
            </a:r>
            <a:r>
              <a:rPr lang="it-IT" sz="2800" dirty="0" err="1">
                <a:latin typeface="Arial" charset="0"/>
                <a:cs typeface="Arial" charset="0"/>
              </a:rPr>
              <a:t>oral</a:t>
            </a:r>
            <a:r>
              <a:rPr lang="it-IT" sz="2800" dirty="0">
                <a:latin typeface="Arial" charset="0"/>
                <a:cs typeface="Arial" charset="0"/>
              </a:rPr>
              <a:t> </a:t>
            </a:r>
            <a:r>
              <a:rPr lang="it-IT" sz="2800" dirty="0" err="1">
                <a:latin typeface="Arial" charset="0"/>
                <a:cs typeface="Arial" charset="0"/>
              </a:rPr>
              <a:t>dans</a:t>
            </a:r>
            <a:r>
              <a:rPr lang="it-IT" sz="2800" dirty="0">
                <a:latin typeface="Arial" charset="0"/>
                <a:cs typeface="Arial" charset="0"/>
              </a:rPr>
              <a:t> la </a:t>
            </a:r>
            <a:r>
              <a:rPr lang="it-IT" sz="2800" dirty="0" err="1">
                <a:latin typeface="Arial" charset="0"/>
                <a:cs typeface="Arial" charset="0"/>
              </a:rPr>
              <a:t>littérature</a:t>
            </a:r>
            <a:r>
              <a:rPr lang="it-IT" sz="2800" dirty="0">
                <a:latin typeface="Arial" charset="0"/>
                <a:cs typeface="Arial" charset="0"/>
              </a:rPr>
              <a:t> : </a:t>
            </a:r>
            <a:r>
              <a:rPr lang="it-IT" sz="2800" dirty="0" err="1">
                <a:latin typeface="Arial" charset="0"/>
                <a:cs typeface="Arial" charset="0"/>
              </a:rPr>
              <a:t>Céline</a:t>
            </a:r>
            <a:endParaRPr lang="it-IT" sz="2800" dirty="0">
              <a:latin typeface="Arial" charset="0"/>
              <a:cs typeface="Arial" charset="0"/>
            </a:endParaRPr>
          </a:p>
        </p:txBody>
      </p:sp>
      <p:sp>
        <p:nvSpPr>
          <p:cNvPr id="202755" name="Segnaposto contenuto 2"/>
          <p:cNvSpPr>
            <a:spLocks noGrp="1"/>
          </p:cNvSpPr>
          <p:nvPr>
            <p:ph idx="1"/>
          </p:nvPr>
        </p:nvSpPr>
        <p:spPr/>
        <p:txBody>
          <a:bodyPr/>
          <a:lstStyle/>
          <a:p>
            <a:pPr algn="just"/>
            <a:r>
              <a:rPr lang="fr-FR" sz="2400" dirty="0">
                <a:latin typeface="Arial" charset="0"/>
                <a:cs typeface="Arial" charset="0"/>
              </a:rPr>
              <a:t>(1894-1961) le plus traduit et diffusé dans le monde parmi ceux du X</a:t>
            </a:r>
            <a:r>
              <a:rPr lang="it-IT" sz="2400" dirty="0">
                <a:latin typeface="Arial" charset="0"/>
                <a:cs typeface="Arial" charset="0"/>
              </a:rPr>
              <a:t>X</a:t>
            </a:r>
            <a:r>
              <a:rPr lang="fr-FR" sz="2400" dirty="0" err="1">
                <a:latin typeface="Arial" charset="0"/>
                <a:cs typeface="Arial" charset="0"/>
              </a:rPr>
              <a:t>ème</a:t>
            </a:r>
            <a:r>
              <a:rPr lang="fr-FR" sz="2400" dirty="0">
                <a:latin typeface="Arial" charset="0"/>
                <a:cs typeface="Arial" charset="0"/>
              </a:rPr>
              <a:t> après Marcel Proust.</a:t>
            </a:r>
          </a:p>
          <a:p>
            <a:pPr algn="just"/>
            <a:r>
              <a:rPr lang="fr-FR" sz="2400" i="1" dirty="0">
                <a:latin typeface="Arial" charset="0"/>
                <a:cs typeface="Arial" charset="0"/>
              </a:rPr>
              <a:t>Voyage au bout de la nuit </a:t>
            </a:r>
            <a:r>
              <a:rPr lang="fr-FR" sz="2400" dirty="0">
                <a:latin typeface="Arial" charset="0"/>
                <a:cs typeface="Arial" charset="0"/>
              </a:rPr>
              <a:t>1932</a:t>
            </a:r>
          </a:p>
          <a:p>
            <a:pPr algn="just"/>
            <a:r>
              <a:rPr lang="fr-FR" sz="2400" i="1" dirty="0">
                <a:latin typeface="Arial" charset="0"/>
                <a:cs typeface="Arial" charset="0"/>
              </a:rPr>
              <a:t>Mort à crédit </a:t>
            </a:r>
            <a:r>
              <a:rPr lang="fr-FR" sz="2400" dirty="0">
                <a:latin typeface="Arial" charset="0"/>
                <a:cs typeface="Arial" charset="0"/>
              </a:rPr>
              <a:t>1936</a:t>
            </a:r>
          </a:p>
          <a:p>
            <a:pPr algn="just"/>
            <a:r>
              <a:rPr lang="fr-FR" sz="2400" dirty="0">
                <a:latin typeface="Arial" charset="0"/>
                <a:cs typeface="Arial" charset="0"/>
              </a:rPr>
              <a:t>Ponctuation, style familier et soutenu</a:t>
            </a:r>
            <a:endParaRPr lang="it-IT" sz="2400" dirty="0">
              <a:latin typeface="Arial" charset="0"/>
              <a:cs typeface="Arial" charset="0"/>
            </a:endParaRPr>
          </a:p>
        </p:txBody>
      </p:sp>
    </p:spTree>
    <p:extLst>
      <p:ext uri="{BB962C8B-B14F-4D97-AF65-F5344CB8AC3E}">
        <p14:creationId xmlns:p14="http://schemas.microsoft.com/office/powerpoint/2010/main" val="25695190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itolo 1"/>
          <p:cNvSpPr>
            <a:spLocks noGrp="1"/>
          </p:cNvSpPr>
          <p:nvPr>
            <p:ph type="title"/>
          </p:nvPr>
        </p:nvSpPr>
        <p:spPr/>
        <p:txBody>
          <a:bodyPr/>
          <a:lstStyle/>
          <a:p>
            <a:r>
              <a:rPr lang="it-IT" sz="2800" dirty="0" err="1">
                <a:latin typeface="Arial" charset="0"/>
                <a:cs typeface="Arial" charset="0"/>
              </a:rPr>
              <a:t>Céline</a:t>
            </a:r>
            <a:endParaRPr lang="it-IT" sz="2800" dirty="0">
              <a:latin typeface="Arial" charset="0"/>
              <a:cs typeface="Arial" charset="0"/>
            </a:endParaRPr>
          </a:p>
        </p:txBody>
      </p:sp>
      <p:sp>
        <p:nvSpPr>
          <p:cNvPr id="203779" name="Segnaposto contenuto 2"/>
          <p:cNvSpPr>
            <a:spLocks noGrp="1"/>
          </p:cNvSpPr>
          <p:nvPr>
            <p:ph idx="1"/>
          </p:nvPr>
        </p:nvSpPr>
        <p:spPr/>
        <p:txBody>
          <a:bodyPr/>
          <a:lstStyle/>
          <a:p>
            <a:endParaRPr lang="it-IT" sz="2400" dirty="0">
              <a:latin typeface="Arial" charset="0"/>
              <a:cs typeface="Arial" charset="0"/>
            </a:endParaRPr>
          </a:p>
          <a:p>
            <a:r>
              <a:rPr lang="it-IT" sz="2400" dirty="0">
                <a:latin typeface="Arial" charset="0"/>
                <a:cs typeface="Arial" charset="0"/>
              </a:rPr>
              <a:t>Tu </a:t>
            </a:r>
            <a:r>
              <a:rPr lang="it-IT" sz="2400" dirty="0" err="1">
                <a:latin typeface="Arial" charset="0"/>
                <a:cs typeface="Arial" charset="0"/>
              </a:rPr>
              <a:t>les</a:t>
            </a:r>
            <a:r>
              <a:rPr lang="it-IT" sz="2400" dirty="0">
                <a:latin typeface="Arial" charset="0"/>
                <a:cs typeface="Arial" charset="0"/>
              </a:rPr>
              <a:t> </a:t>
            </a:r>
            <a:r>
              <a:rPr lang="it-IT" sz="2400" dirty="0" err="1">
                <a:latin typeface="Arial" charset="0"/>
                <a:cs typeface="Arial" charset="0"/>
              </a:rPr>
              <a:t>crois</a:t>
            </a:r>
            <a:r>
              <a:rPr lang="it-IT" sz="2400" dirty="0">
                <a:latin typeface="Arial" charset="0"/>
                <a:cs typeface="Arial" charset="0"/>
              </a:rPr>
              <a:t> </a:t>
            </a:r>
            <a:r>
              <a:rPr lang="it-IT" sz="2400" dirty="0" err="1">
                <a:latin typeface="Arial" charset="0"/>
                <a:cs typeface="Arial" charset="0"/>
              </a:rPr>
              <a:t>malades</a:t>
            </a:r>
            <a:r>
              <a:rPr lang="it-IT" sz="2400" dirty="0">
                <a:latin typeface="Arial" charset="0"/>
                <a:cs typeface="Arial" charset="0"/>
              </a:rPr>
              <a:t>?... </a:t>
            </a:r>
            <a:r>
              <a:rPr lang="it-IT" sz="2400" dirty="0" err="1">
                <a:latin typeface="Arial" charset="0"/>
                <a:cs typeface="Arial" charset="0"/>
              </a:rPr>
              <a:t>Ça</a:t>
            </a:r>
            <a:r>
              <a:rPr lang="it-IT" sz="2400" dirty="0">
                <a:latin typeface="Arial" charset="0"/>
                <a:cs typeface="Arial" charset="0"/>
              </a:rPr>
              <a:t> </a:t>
            </a:r>
            <a:r>
              <a:rPr lang="it-IT" sz="2400" dirty="0" err="1">
                <a:latin typeface="Arial" charset="0"/>
                <a:cs typeface="Arial" charset="0"/>
              </a:rPr>
              <a:t>gémit</a:t>
            </a:r>
            <a:r>
              <a:rPr lang="it-IT" sz="2400" dirty="0">
                <a:latin typeface="Arial" charset="0"/>
                <a:cs typeface="Arial" charset="0"/>
              </a:rPr>
              <a:t>… </a:t>
            </a:r>
            <a:r>
              <a:rPr lang="it-IT" sz="2400" dirty="0" err="1">
                <a:latin typeface="Arial" charset="0"/>
                <a:cs typeface="Arial" charset="0"/>
              </a:rPr>
              <a:t>ça</a:t>
            </a:r>
            <a:r>
              <a:rPr lang="it-IT" sz="2400" dirty="0">
                <a:latin typeface="Arial" charset="0"/>
                <a:cs typeface="Arial" charset="0"/>
              </a:rPr>
              <a:t> rote…  … un </a:t>
            </a:r>
            <a:r>
              <a:rPr lang="it-IT" sz="2400" dirty="0" err="1">
                <a:latin typeface="Arial" charset="0"/>
                <a:cs typeface="Arial" charset="0"/>
              </a:rPr>
              <a:t>apéro</a:t>
            </a:r>
            <a:r>
              <a:rPr lang="it-IT" sz="2400" dirty="0">
                <a:latin typeface="Arial" charset="0"/>
                <a:cs typeface="Arial" charset="0"/>
              </a:rPr>
              <a:t> </a:t>
            </a:r>
            <a:r>
              <a:rPr lang="it-IT" sz="2400" dirty="0" err="1">
                <a:latin typeface="Arial" charset="0"/>
                <a:cs typeface="Arial" charset="0"/>
              </a:rPr>
              <a:t>gratuit</a:t>
            </a:r>
            <a:r>
              <a:rPr lang="it-IT" sz="2400" dirty="0">
                <a:latin typeface="Arial" charset="0"/>
                <a:cs typeface="Arial" charset="0"/>
              </a:rPr>
              <a:t> en face!... … S’</a:t>
            </a:r>
            <a:r>
              <a:rPr lang="it-IT" altLang="ja-JP" sz="2400" dirty="0" err="1">
                <a:latin typeface="Arial" charset="0"/>
                <a:cs typeface="Arial" charset="0"/>
              </a:rPr>
              <a:t>ils</a:t>
            </a:r>
            <a:r>
              <a:rPr lang="it-IT" altLang="ja-JP" sz="2400" dirty="0">
                <a:latin typeface="Arial" charset="0"/>
                <a:cs typeface="Arial" charset="0"/>
              </a:rPr>
              <a:t> </a:t>
            </a:r>
            <a:r>
              <a:rPr lang="it-IT" altLang="ja-JP" sz="2400" dirty="0" err="1">
                <a:latin typeface="Arial" charset="0"/>
                <a:cs typeface="Arial" charset="0"/>
              </a:rPr>
              <a:t>viennent</a:t>
            </a:r>
            <a:r>
              <a:rPr lang="it-IT" altLang="ja-JP" sz="2400" dirty="0">
                <a:latin typeface="Arial" charset="0"/>
                <a:cs typeface="Arial" charset="0"/>
              </a:rPr>
              <a:t> te </a:t>
            </a:r>
            <a:r>
              <a:rPr lang="it-IT" altLang="ja-JP" sz="2400" dirty="0" err="1">
                <a:latin typeface="Arial" charset="0"/>
                <a:cs typeface="Arial" charset="0"/>
              </a:rPr>
              <a:t>relancer</a:t>
            </a:r>
            <a:r>
              <a:rPr lang="it-IT" altLang="ja-JP" sz="2400" dirty="0">
                <a:latin typeface="Arial" charset="0"/>
                <a:cs typeface="Arial" charset="0"/>
              </a:rPr>
              <a:t> c</a:t>
            </a:r>
            <a:r>
              <a:rPr lang="it-IT" sz="2400" dirty="0">
                <a:latin typeface="Arial" charset="0"/>
                <a:cs typeface="Arial" charset="0"/>
              </a:rPr>
              <a:t>’</a:t>
            </a:r>
            <a:r>
              <a:rPr lang="it-IT" altLang="ja-JP" sz="2400" dirty="0">
                <a:latin typeface="Arial" charset="0"/>
                <a:cs typeface="Arial" charset="0"/>
              </a:rPr>
              <a:t>est d</a:t>
            </a:r>
            <a:r>
              <a:rPr lang="it-IT" sz="2400" dirty="0">
                <a:latin typeface="Arial" charset="0"/>
                <a:cs typeface="Arial" charset="0"/>
              </a:rPr>
              <a:t>’</a:t>
            </a:r>
            <a:r>
              <a:rPr lang="it-IT" altLang="ja-JP" sz="2400" dirty="0" err="1">
                <a:latin typeface="Arial" charset="0"/>
                <a:cs typeface="Arial" charset="0"/>
              </a:rPr>
              <a:t>abord</a:t>
            </a:r>
            <a:r>
              <a:rPr lang="it-IT" altLang="ja-JP" sz="2400" dirty="0">
                <a:latin typeface="Arial" charset="0"/>
                <a:cs typeface="Arial" charset="0"/>
              </a:rPr>
              <a:t> parce </a:t>
            </a:r>
            <a:r>
              <a:rPr lang="it-IT" altLang="ja-JP" sz="2400" dirty="0" err="1">
                <a:latin typeface="Arial" charset="0"/>
                <a:cs typeface="Arial" charset="0"/>
              </a:rPr>
              <a:t>qu</a:t>
            </a:r>
            <a:r>
              <a:rPr lang="it-IT" sz="2400" dirty="0" err="1">
                <a:latin typeface="Arial" charset="0"/>
                <a:cs typeface="Arial" charset="0"/>
              </a:rPr>
              <a:t>’</a:t>
            </a:r>
            <a:r>
              <a:rPr lang="it-IT" altLang="ja-JP" sz="2400" dirty="0" err="1">
                <a:latin typeface="Arial" charset="0"/>
                <a:cs typeface="Arial" charset="0"/>
              </a:rPr>
              <a:t>ils</a:t>
            </a:r>
            <a:r>
              <a:rPr lang="it-IT" altLang="ja-JP" sz="2400" dirty="0">
                <a:latin typeface="Arial" charset="0"/>
                <a:cs typeface="Arial" charset="0"/>
              </a:rPr>
              <a:t> s</a:t>
            </a:r>
            <a:r>
              <a:rPr lang="it-IT" sz="2400" dirty="0">
                <a:latin typeface="Arial" charset="0"/>
                <a:cs typeface="Arial" charset="0"/>
              </a:rPr>
              <a:t>’</a:t>
            </a:r>
            <a:r>
              <a:rPr lang="it-IT" altLang="ja-JP" sz="2400" dirty="0" err="1">
                <a:latin typeface="Arial" charset="0"/>
                <a:cs typeface="Arial" charset="0"/>
              </a:rPr>
              <a:t>emmerdent</a:t>
            </a:r>
            <a:r>
              <a:rPr lang="it-IT" altLang="ja-JP" sz="2400" dirty="0">
                <a:latin typeface="Arial" charset="0"/>
                <a:cs typeface="Arial" charset="0"/>
              </a:rPr>
              <a:t>. T</a:t>
            </a:r>
            <a:r>
              <a:rPr lang="it-IT" sz="2400" dirty="0">
                <a:latin typeface="Arial" charset="0"/>
                <a:cs typeface="Arial" charset="0"/>
              </a:rPr>
              <a:t>’</a:t>
            </a:r>
            <a:r>
              <a:rPr lang="it-IT" altLang="ja-JP" sz="2400" dirty="0">
                <a:latin typeface="Arial" charset="0"/>
                <a:cs typeface="Arial" charset="0"/>
              </a:rPr>
              <a:t>en </a:t>
            </a:r>
            <a:r>
              <a:rPr lang="it-IT" altLang="ja-JP" sz="2400" dirty="0" err="1">
                <a:latin typeface="Arial" charset="0"/>
                <a:cs typeface="Arial" charset="0"/>
              </a:rPr>
              <a:t>vois</a:t>
            </a:r>
            <a:r>
              <a:rPr lang="it-IT" altLang="ja-JP" sz="2400" dirty="0">
                <a:latin typeface="Arial" charset="0"/>
                <a:cs typeface="Arial" charset="0"/>
              </a:rPr>
              <a:t> </a:t>
            </a:r>
            <a:r>
              <a:rPr lang="it-IT" altLang="ja-JP" sz="2400" dirty="0" err="1">
                <a:latin typeface="Arial" charset="0"/>
                <a:cs typeface="Arial" charset="0"/>
              </a:rPr>
              <a:t>pas</a:t>
            </a:r>
            <a:r>
              <a:rPr lang="it-IT" altLang="ja-JP" sz="2400" dirty="0">
                <a:latin typeface="Arial" charset="0"/>
                <a:cs typeface="Arial" charset="0"/>
              </a:rPr>
              <a:t> un la </a:t>
            </a:r>
            <a:r>
              <a:rPr lang="it-IT" altLang="ja-JP" sz="2400" dirty="0" err="1">
                <a:latin typeface="Arial" charset="0"/>
                <a:cs typeface="Arial" charset="0"/>
              </a:rPr>
              <a:t>veille</a:t>
            </a:r>
            <a:r>
              <a:rPr lang="it-IT" altLang="ja-JP" sz="2400" dirty="0">
                <a:latin typeface="Arial" charset="0"/>
                <a:cs typeface="Arial" charset="0"/>
              </a:rPr>
              <a:t> </a:t>
            </a:r>
            <a:r>
              <a:rPr lang="it-IT" altLang="ja-JP" sz="2400" dirty="0" err="1">
                <a:latin typeface="Arial" charset="0"/>
                <a:cs typeface="Arial" charset="0"/>
              </a:rPr>
              <a:t>des</a:t>
            </a:r>
            <a:r>
              <a:rPr lang="it-IT" altLang="ja-JP" sz="2400" dirty="0">
                <a:latin typeface="Arial" charset="0"/>
                <a:cs typeface="Arial" charset="0"/>
              </a:rPr>
              <a:t> </a:t>
            </a:r>
            <a:r>
              <a:rPr lang="it-IT" altLang="ja-JP" sz="2400" dirty="0" err="1">
                <a:latin typeface="Arial" charset="0"/>
                <a:cs typeface="Arial" charset="0"/>
              </a:rPr>
              <a:t>fetes</a:t>
            </a:r>
            <a:r>
              <a:rPr lang="it-IT" altLang="ja-JP" sz="2400" dirty="0">
                <a:latin typeface="Arial" charset="0"/>
                <a:cs typeface="Arial" charset="0"/>
              </a:rPr>
              <a:t>… </a:t>
            </a:r>
            <a:r>
              <a:rPr lang="it-IT" altLang="ja-JP" sz="2400" i="1" dirty="0" err="1">
                <a:latin typeface="Arial" charset="0"/>
                <a:cs typeface="Arial" charset="0"/>
              </a:rPr>
              <a:t>Mort</a:t>
            </a:r>
            <a:r>
              <a:rPr lang="it-IT" altLang="ja-JP" sz="2400" i="1" dirty="0">
                <a:latin typeface="Arial" charset="0"/>
                <a:cs typeface="Arial" charset="0"/>
              </a:rPr>
              <a:t> à </a:t>
            </a:r>
            <a:r>
              <a:rPr lang="it-IT" altLang="ja-JP" sz="2400" i="1" dirty="0" err="1">
                <a:latin typeface="Arial" charset="0"/>
                <a:cs typeface="Arial" charset="0"/>
              </a:rPr>
              <a:t>crédit</a:t>
            </a:r>
            <a:r>
              <a:rPr lang="it-IT" altLang="ja-JP" sz="2400" i="1" dirty="0">
                <a:latin typeface="Arial" charset="0"/>
                <a:cs typeface="Arial" charset="0"/>
              </a:rPr>
              <a:t> </a:t>
            </a:r>
            <a:r>
              <a:rPr lang="it-IT" altLang="ja-JP" sz="2400" dirty="0">
                <a:latin typeface="Arial" charset="0"/>
                <a:cs typeface="Arial" charset="0"/>
              </a:rPr>
              <a:t>1936, p.</a:t>
            </a:r>
            <a:r>
              <a:rPr lang="it-IT" altLang="ja-JP" sz="2400" dirty="0">
                <a:latin typeface="Arial" charset="0"/>
                <a:cs typeface="Arial" charset="0"/>
              </a:rPr>
              <a:t>21</a:t>
            </a:r>
          </a:p>
          <a:p>
            <a:endParaRPr lang="it-IT" sz="2400" dirty="0">
              <a:latin typeface="Arial" charset="0"/>
              <a:cs typeface="Arial" charset="0"/>
            </a:endParaRPr>
          </a:p>
          <a:p>
            <a:r>
              <a:rPr lang="it-IT" sz="2400" dirty="0">
                <a:latin typeface="Arial" charset="0"/>
                <a:cs typeface="Arial" charset="0"/>
              </a:rPr>
              <a:t>Tu n’en </a:t>
            </a:r>
            <a:r>
              <a:rPr lang="it-IT" sz="2400" dirty="0" err="1">
                <a:latin typeface="Arial" charset="0"/>
                <a:cs typeface="Arial" charset="0"/>
              </a:rPr>
              <a:t>vois</a:t>
            </a:r>
            <a:r>
              <a:rPr lang="it-IT" sz="2400" dirty="0">
                <a:latin typeface="Arial" charset="0"/>
                <a:cs typeface="Arial" charset="0"/>
              </a:rPr>
              <a:t> </a:t>
            </a:r>
            <a:r>
              <a:rPr lang="it-IT" sz="2400" dirty="0" err="1">
                <a:latin typeface="Arial" charset="0"/>
                <a:cs typeface="Arial" charset="0"/>
              </a:rPr>
              <a:t>pas</a:t>
            </a:r>
            <a:r>
              <a:rPr lang="it-IT" sz="2400" dirty="0">
                <a:latin typeface="Arial" charset="0"/>
                <a:cs typeface="Arial" charset="0"/>
              </a:rPr>
              <a:t> :</a:t>
            </a:r>
          </a:p>
          <a:p>
            <a:r>
              <a:rPr lang="it-IT" sz="2400" dirty="0" err="1">
                <a:latin typeface="Arial" charset="0"/>
                <a:cs typeface="Arial" charset="0"/>
              </a:rPr>
              <a:t>ça</a:t>
            </a:r>
            <a:r>
              <a:rPr lang="it-IT" sz="2400" dirty="0">
                <a:latin typeface="Arial" charset="0"/>
                <a:cs typeface="Arial" charset="0"/>
              </a:rPr>
              <a:t> :</a:t>
            </a:r>
            <a:r>
              <a:rPr lang="it-IT" sz="2400" dirty="0" smtClean="0">
                <a:latin typeface="Arial" charset="0"/>
                <a:cs typeface="Arial" charset="0"/>
              </a:rPr>
              <a:t>cela</a:t>
            </a:r>
            <a:endParaRPr lang="it-IT" sz="2400" dirty="0">
              <a:latin typeface="Arial" charset="0"/>
              <a:cs typeface="Arial" charset="0"/>
            </a:endParaRPr>
          </a:p>
        </p:txBody>
      </p:sp>
    </p:spTree>
    <p:extLst>
      <p:ext uri="{BB962C8B-B14F-4D97-AF65-F5344CB8AC3E}">
        <p14:creationId xmlns:p14="http://schemas.microsoft.com/office/powerpoint/2010/main" val="2789691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i="1" dirty="0" err="1"/>
              <a:t>écocide</a:t>
            </a:r>
            <a:endParaRPr lang="fr-CA" sz="2800" dirty="0"/>
          </a:p>
        </p:txBody>
      </p:sp>
      <p:sp>
        <p:nvSpPr>
          <p:cNvPr id="3" name="Segnaposto contenuto 2"/>
          <p:cNvSpPr>
            <a:spLocks noGrp="1"/>
          </p:cNvSpPr>
          <p:nvPr>
            <p:ph idx="1"/>
          </p:nvPr>
        </p:nvSpPr>
        <p:spPr/>
        <p:txBody>
          <a:bodyPr>
            <a:normAutofit/>
          </a:bodyPr>
          <a:lstStyle/>
          <a:p>
            <a:pPr algn="just"/>
            <a:r>
              <a:rPr lang="it-IT" sz="2400" b="1" dirty="0"/>
              <a:t>Ce </a:t>
            </a:r>
            <a:r>
              <a:rPr lang="it-IT" sz="2400" b="1" dirty="0" err="1"/>
              <a:t>délit</a:t>
            </a:r>
            <a:r>
              <a:rPr lang="it-IT" sz="2400" b="1" dirty="0"/>
              <a:t> </a:t>
            </a:r>
            <a:r>
              <a:rPr lang="it-IT" sz="2400" dirty="0"/>
              <a:t>d’</a:t>
            </a:r>
            <a:r>
              <a:rPr lang="it-IT" sz="2400" i="1" dirty="0"/>
              <a:t>« </a:t>
            </a:r>
            <a:r>
              <a:rPr lang="it-IT" sz="2400" i="1" dirty="0" err="1"/>
              <a:t>écocide</a:t>
            </a:r>
            <a:r>
              <a:rPr lang="it-IT" sz="2400" i="1" dirty="0"/>
              <a:t> »</a:t>
            </a:r>
            <a:r>
              <a:rPr lang="it-IT" sz="2400" dirty="0"/>
              <a:t> s’</a:t>
            </a:r>
            <a:r>
              <a:rPr lang="it-IT" sz="2400" dirty="0" err="1"/>
              <a:t>appliquera</a:t>
            </a:r>
            <a:r>
              <a:rPr lang="it-IT" sz="2400" dirty="0"/>
              <a:t> </a:t>
            </a:r>
            <a:r>
              <a:rPr lang="it-IT" sz="2400" i="1" dirty="0"/>
              <a:t>« </a:t>
            </a:r>
            <a:r>
              <a:rPr lang="it-IT" sz="2400" i="1" dirty="0" err="1"/>
              <a:t>aux</a:t>
            </a:r>
            <a:r>
              <a:rPr lang="it-IT" sz="2400" i="1" dirty="0"/>
              <a:t> </a:t>
            </a:r>
            <a:r>
              <a:rPr lang="it-IT" sz="2400" i="1" dirty="0" err="1"/>
              <a:t>atteintes</a:t>
            </a:r>
            <a:r>
              <a:rPr lang="it-IT" sz="2400" i="1" dirty="0"/>
              <a:t> </a:t>
            </a:r>
            <a:r>
              <a:rPr lang="it-IT" sz="2400" i="1" dirty="0" err="1"/>
              <a:t>les</a:t>
            </a:r>
            <a:r>
              <a:rPr lang="it-IT" sz="2400" i="1" dirty="0"/>
              <a:t> plus </a:t>
            </a:r>
            <a:r>
              <a:rPr lang="it-IT" sz="2400" i="1" dirty="0" err="1"/>
              <a:t>graves</a:t>
            </a:r>
            <a:r>
              <a:rPr lang="it-IT" sz="2400" i="1" dirty="0"/>
              <a:t> à l’</a:t>
            </a:r>
            <a:r>
              <a:rPr lang="it-IT" sz="2400" i="1" dirty="0" err="1"/>
              <a:t>environnement</a:t>
            </a:r>
            <a:r>
              <a:rPr lang="it-IT" sz="2400" i="1" dirty="0"/>
              <a:t> </a:t>
            </a:r>
            <a:r>
              <a:rPr lang="it-IT" sz="2400" i="1" dirty="0" err="1"/>
              <a:t>au</a:t>
            </a:r>
            <a:r>
              <a:rPr lang="it-IT" sz="2400" i="1" dirty="0"/>
              <a:t> </a:t>
            </a:r>
            <a:r>
              <a:rPr lang="it-IT" sz="2400" i="1" dirty="0" err="1"/>
              <a:t>niveau</a:t>
            </a:r>
            <a:r>
              <a:rPr lang="it-IT" sz="2400" i="1" dirty="0"/>
              <a:t> </a:t>
            </a:r>
            <a:r>
              <a:rPr lang="it-IT" sz="2400" i="1" dirty="0" err="1"/>
              <a:t>national</a:t>
            </a:r>
            <a:r>
              <a:rPr lang="it-IT" sz="2400" i="1" dirty="0"/>
              <a:t> »</a:t>
            </a:r>
            <a:r>
              <a:rPr lang="it-IT" sz="2400" dirty="0"/>
              <a:t>, </a:t>
            </a:r>
            <a:r>
              <a:rPr lang="it-IT" sz="2400" dirty="0" err="1"/>
              <a:t>selon</a:t>
            </a:r>
            <a:r>
              <a:rPr lang="it-IT" sz="2400" dirty="0"/>
              <a:t> la ministre de la </a:t>
            </a:r>
            <a:r>
              <a:rPr lang="it-IT" sz="2400" dirty="0" err="1"/>
              <a:t>transition</a:t>
            </a:r>
            <a:r>
              <a:rPr lang="it-IT" sz="2400" dirty="0"/>
              <a:t> </a:t>
            </a:r>
            <a:r>
              <a:rPr lang="it-IT" sz="2400" dirty="0" err="1"/>
              <a:t>écologique</a:t>
            </a:r>
            <a:r>
              <a:rPr lang="it-IT" sz="2400" dirty="0"/>
              <a:t>, Barbara Pompili. </a:t>
            </a:r>
            <a:r>
              <a:rPr lang="it-IT" sz="2400" dirty="0" err="1"/>
              <a:t>Les</a:t>
            </a:r>
            <a:r>
              <a:rPr lang="it-IT" sz="2400" dirty="0"/>
              <a:t> </a:t>
            </a:r>
            <a:r>
              <a:rPr lang="it-IT" sz="2400" dirty="0" err="1"/>
              <a:t>peines</a:t>
            </a:r>
            <a:r>
              <a:rPr lang="it-IT" sz="2400" dirty="0"/>
              <a:t> </a:t>
            </a:r>
            <a:r>
              <a:rPr lang="it-IT" sz="2400" dirty="0" err="1"/>
              <a:t>pourront</a:t>
            </a:r>
            <a:r>
              <a:rPr lang="it-IT" sz="2400" dirty="0"/>
              <a:t> </a:t>
            </a:r>
            <a:r>
              <a:rPr lang="it-IT" sz="2400" dirty="0" err="1"/>
              <a:t>aller</a:t>
            </a:r>
            <a:r>
              <a:rPr lang="it-IT" sz="2400" dirty="0"/>
              <a:t> </a:t>
            </a:r>
            <a:r>
              <a:rPr lang="it-IT" sz="2400" dirty="0" err="1"/>
              <a:t>jusqu’à</a:t>
            </a:r>
            <a:r>
              <a:rPr lang="it-IT" sz="2400" dirty="0"/>
              <a:t> dix </a:t>
            </a:r>
            <a:r>
              <a:rPr lang="it-IT" sz="2400" dirty="0" err="1"/>
              <a:t>ans</a:t>
            </a:r>
            <a:r>
              <a:rPr lang="it-IT" sz="2400" dirty="0"/>
              <a:t> de </a:t>
            </a:r>
            <a:r>
              <a:rPr lang="it-IT" sz="2400" dirty="0" err="1"/>
              <a:t>prison</a:t>
            </a:r>
            <a:r>
              <a:rPr lang="it-IT" sz="2400" dirty="0"/>
              <a:t> et 4,5 </a:t>
            </a:r>
            <a:r>
              <a:rPr lang="it-IT" sz="2400" dirty="0" err="1"/>
              <a:t>millions</a:t>
            </a:r>
            <a:r>
              <a:rPr lang="it-IT" sz="2400" dirty="0"/>
              <a:t> d’</a:t>
            </a:r>
            <a:r>
              <a:rPr lang="it-IT" sz="2400" dirty="0" err="1"/>
              <a:t>euros</a:t>
            </a:r>
            <a:r>
              <a:rPr lang="it-IT" sz="2400" dirty="0"/>
              <a:t> d’</a:t>
            </a:r>
            <a:r>
              <a:rPr lang="it-IT" sz="2400" dirty="0" err="1"/>
              <a:t>amende</a:t>
            </a:r>
            <a:r>
              <a:rPr lang="it-IT" sz="2400" dirty="0"/>
              <a:t>. Mais le </a:t>
            </a:r>
            <a:r>
              <a:rPr lang="it-IT" sz="2400" dirty="0" err="1"/>
              <a:t>projet</a:t>
            </a:r>
            <a:r>
              <a:rPr lang="it-IT" sz="2400" dirty="0"/>
              <a:t> de </a:t>
            </a:r>
            <a:r>
              <a:rPr lang="it-IT" sz="2400" dirty="0" err="1"/>
              <a:t>loi</a:t>
            </a:r>
            <a:r>
              <a:rPr lang="it-IT" sz="2400" dirty="0"/>
              <a:t> ne </a:t>
            </a:r>
            <a:r>
              <a:rPr lang="it-IT" sz="2400" dirty="0" err="1"/>
              <a:t>prévoit</a:t>
            </a:r>
            <a:r>
              <a:rPr lang="it-IT" sz="2400" dirty="0"/>
              <a:t> </a:t>
            </a:r>
            <a:r>
              <a:rPr lang="it-IT" sz="2400" dirty="0" err="1"/>
              <a:t>pas</a:t>
            </a:r>
            <a:r>
              <a:rPr lang="it-IT" sz="2400" dirty="0"/>
              <a:t> de « crime d’</a:t>
            </a:r>
            <a:r>
              <a:rPr lang="it-IT" sz="2400" dirty="0" err="1"/>
              <a:t>écocide</a:t>
            </a:r>
            <a:r>
              <a:rPr lang="it-IT" sz="2400" dirty="0"/>
              <a:t> » </a:t>
            </a:r>
            <a:r>
              <a:rPr lang="it-IT" sz="2400" dirty="0" err="1"/>
              <a:t>comme</a:t>
            </a:r>
            <a:r>
              <a:rPr lang="it-IT" sz="2400" dirty="0"/>
              <a:t> l’</a:t>
            </a:r>
            <a:r>
              <a:rPr lang="it-IT" sz="2400" dirty="0" err="1"/>
              <a:t>avait</a:t>
            </a:r>
            <a:r>
              <a:rPr lang="it-IT" sz="2400" dirty="0"/>
              <a:t> </a:t>
            </a:r>
            <a:r>
              <a:rPr lang="it-IT" sz="2400" dirty="0" err="1"/>
              <a:t>réclamé</a:t>
            </a:r>
            <a:r>
              <a:rPr lang="it-IT" sz="2400" dirty="0"/>
              <a:t> la Convention </a:t>
            </a:r>
            <a:r>
              <a:rPr lang="it-IT" sz="2400" dirty="0" err="1"/>
              <a:t>citoyenne</a:t>
            </a:r>
            <a:r>
              <a:rPr lang="it-IT" sz="2400" dirty="0"/>
              <a:t> pour le </a:t>
            </a:r>
            <a:r>
              <a:rPr lang="it-IT" sz="2400" dirty="0" err="1"/>
              <a:t>climat</a:t>
            </a:r>
            <a:r>
              <a:rPr lang="it-IT" sz="2400" dirty="0"/>
              <a:t>, dont </a:t>
            </a:r>
            <a:r>
              <a:rPr lang="it-IT" sz="2400" dirty="0" err="1"/>
              <a:t>les</a:t>
            </a:r>
            <a:r>
              <a:rPr lang="it-IT" sz="2400" dirty="0"/>
              <a:t> </a:t>
            </a:r>
            <a:r>
              <a:rPr lang="it-IT" sz="2400" dirty="0" err="1"/>
              <a:t>travaux</a:t>
            </a:r>
            <a:r>
              <a:rPr lang="it-IT" sz="2400" dirty="0"/>
              <a:t> </a:t>
            </a:r>
            <a:r>
              <a:rPr lang="it-IT" sz="2400" dirty="0" err="1"/>
              <a:t>ont</a:t>
            </a:r>
            <a:r>
              <a:rPr lang="it-IT" sz="2400" dirty="0"/>
              <a:t> </a:t>
            </a:r>
            <a:r>
              <a:rPr lang="it-IT" sz="2400" dirty="0" err="1"/>
              <a:t>inspiré</a:t>
            </a:r>
            <a:r>
              <a:rPr lang="it-IT" sz="2400" dirty="0"/>
              <a:t> le </a:t>
            </a:r>
            <a:r>
              <a:rPr lang="it-IT" sz="2400" dirty="0" err="1"/>
              <a:t>gouvernement</a:t>
            </a:r>
            <a:r>
              <a:rPr lang="it-IT" sz="2400" dirty="0"/>
              <a:t>. </a:t>
            </a:r>
            <a:r>
              <a:rPr lang="it-IT" sz="2400" b="1" dirty="0"/>
              <a:t>Ce « crime » </a:t>
            </a:r>
            <a:r>
              <a:rPr lang="it-IT" sz="2400" dirty="0"/>
              <a:t>est </a:t>
            </a:r>
            <a:r>
              <a:rPr lang="it-IT" sz="2400" dirty="0" err="1"/>
              <a:t>discuté</a:t>
            </a:r>
            <a:r>
              <a:rPr lang="it-IT" sz="2400" dirty="0"/>
              <a:t> </a:t>
            </a:r>
            <a:r>
              <a:rPr lang="it-IT" sz="2400" dirty="0" err="1"/>
              <a:t>depuis</a:t>
            </a:r>
            <a:r>
              <a:rPr lang="it-IT" sz="2400" dirty="0"/>
              <a:t> </a:t>
            </a:r>
            <a:r>
              <a:rPr lang="it-IT" sz="2400" dirty="0" err="1"/>
              <a:t>des</a:t>
            </a:r>
            <a:r>
              <a:rPr lang="it-IT" sz="2400" dirty="0"/>
              <a:t> </a:t>
            </a:r>
            <a:r>
              <a:rPr lang="it-IT" sz="2400" dirty="0" err="1"/>
              <a:t>décennies</a:t>
            </a:r>
            <a:r>
              <a:rPr lang="it-IT" sz="2400" dirty="0"/>
              <a:t> </a:t>
            </a:r>
            <a:r>
              <a:rPr lang="it-IT" sz="2400" dirty="0" err="1"/>
              <a:t>au</a:t>
            </a:r>
            <a:r>
              <a:rPr lang="it-IT" sz="2400" dirty="0"/>
              <a:t> </a:t>
            </a:r>
            <a:r>
              <a:rPr lang="it-IT" sz="2400" dirty="0" err="1"/>
              <a:t>niveau</a:t>
            </a:r>
            <a:r>
              <a:rPr lang="it-IT" sz="2400" dirty="0"/>
              <a:t> de la </a:t>
            </a:r>
            <a:r>
              <a:rPr lang="it-IT" sz="2400" dirty="0" err="1"/>
              <a:t>justice</a:t>
            </a:r>
            <a:r>
              <a:rPr lang="it-IT" sz="2400" dirty="0"/>
              <a:t> </a:t>
            </a:r>
            <a:r>
              <a:rPr lang="it-IT" sz="2400" dirty="0" err="1"/>
              <a:t>internationale</a:t>
            </a:r>
            <a:r>
              <a:rPr lang="it-IT" sz="2400" dirty="0"/>
              <a:t>.</a:t>
            </a:r>
          </a:p>
          <a:p>
            <a:pPr algn="just"/>
            <a:r>
              <a:rPr lang="it-IT" sz="2400" i="1" dirty="0"/>
              <a:t>Le Monde </a:t>
            </a:r>
            <a:r>
              <a:rPr lang="it-IT" sz="2400" dirty="0"/>
              <a:t>17 </a:t>
            </a:r>
            <a:r>
              <a:rPr lang="it-IT" sz="2400" dirty="0" err="1"/>
              <a:t>avril</a:t>
            </a:r>
            <a:r>
              <a:rPr lang="it-IT" sz="2400" dirty="0"/>
              <a:t> 2021</a:t>
            </a:r>
            <a:endParaRPr lang="fr-CA" sz="2400" dirty="0"/>
          </a:p>
          <a:p>
            <a:pPr algn="just"/>
            <a:endParaRPr lang="fr-CA" sz="2400" dirty="0"/>
          </a:p>
        </p:txBody>
      </p:sp>
    </p:spTree>
    <p:extLst>
      <p:ext uri="{BB962C8B-B14F-4D97-AF65-F5344CB8AC3E}">
        <p14:creationId xmlns:p14="http://schemas.microsoft.com/office/powerpoint/2010/main" val="2573923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écocide</a:t>
            </a:r>
            <a:endParaRPr lang="fr-CA" sz="2800" dirty="0"/>
          </a:p>
        </p:txBody>
      </p:sp>
      <p:sp>
        <p:nvSpPr>
          <p:cNvPr id="3" name="Segnaposto contenuto 2"/>
          <p:cNvSpPr>
            <a:spLocks noGrp="1"/>
          </p:cNvSpPr>
          <p:nvPr>
            <p:ph idx="1"/>
          </p:nvPr>
        </p:nvSpPr>
        <p:spPr/>
        <p:txBody>
          <a:bodyPr>
            <a:normAutofit/>
          </a:bodyPr>
          <a:lstStyle/>
          <a:p>
            <a:r>
              <a:rPr lang="it-IT" sz="2400" dirty="0" err="1"/>
              <a:t>écocide</a:t>
            </a:r>
            <a:r>
              <a:rPr lang="it-IT" sz="2400" dirty="0"/>
              <a:t> [</a:t>
            </a:r>
            <a:r>
              <a:rPr lang="it-IT" sz="2400" dirty="0" err="1"/>
              <a:t>ekosid</a:t>
            </a:r>
            <a:r>
              <a:rPr lang="it-IT" sz="2400" dirty="0"/>
              <a:t>] </a:t>
            </a:r>
            <a:r>
              <a:rPr lang="it-IT" sz="2400" dirty="0" err="1"/>
              <a:t>nom</a:t>
            </a:r>
            <a:r>
              <a:rPr lang="it-IT" sz="2400" dirty="0"/>
              <a:t> </a:t>
            </a:r>
            <a:r>
              <a:rPr lang="it-IT" sz="2400" dirty="0" err="1"/>
              <a:t>masculin</a:t>
            </a:r>
            <a:r>
              <a:rPr lang="it-IT" sz="2400" dirty="0"/>
              <a:t> </a:t>
            </a:r>
            <a:r>
              <a:rPr lang="it-IT" sz="2400" dirty="0" err="1"/>
              <a:t>étym</a:t>
            </a:r>
            <a:r>
              <a:rPr lang="it-IT" sz="2400" dirty="0"/>
              <a:t>. 1971 ◊ de </a:t>
            </a:r>
            <a:r>
              <a:rPr lang="it-IT" sz="2400" i="1" dirty="0" err="1"/>
              <a:t>éco</a:t>
            </a:r>
            <a:r>
              <a:rPr lang="it-IT" sz="2400" i="1" dirty="0"/>
              <a:t>-</a:t>
            </a:r>
            <a:r>
              <a:rPr lang="it-IT" sz="2400" dirty="0"/>
              <a:t> et </a:t>
            </a:r>
            <a:r>
              <a:rPr lang="mr-IN" sz="2400" i="1" dirty="0"/>
              <a:t>–</a:t>
            </a:r>
            <a:r>
              <a:rPr lang="it-IT" sz="2400" i="1" dirty="0" err="1"/>
              <a:t>cide</a:t>
            </a:r>
            <a:endParaRPr lang="it-IT" sz="2400" dirty="0"/>
          </a:p>
          <a:p>
            <a:r>
              <a:rPr lang="it-IT" sz="2400" dirty="0"/>
              <a:t>■ </a:t>
            </a:r>
            <a:r>
              <a:rPr lang="it-IT" sz="2400" dirty="0" err="1"/>
              <a:t>Didact</a:t>
            </a:r>
            <a:r>
              <a:rPr lang="it-IT" sz="2400" dirty="0"/>
              <a:t>. </a:t>
            </a:r>
            <a:r>
              <a:rPr lang="it-IT" sz="2400" b="1" dirty="0"/>
              <a:t>Crime </a:t>
            </a:r>
            <a:r>
              <a:rPr lang="it-IT" sz="2400" b="1" dirty="0" err="1"/>
              <a:t>contre</a:t>
            </a:r>
            <a:r>
              <a:rPr lang="it-IT" sz="2400" b="1" dirty="0"/>
              <a:t> l'</a:t>
            </a:r>
            <a:r>
              <a:rPr lang="it-IT" sz="2400" b="1" dirty="0" err="1"/>
              <a:t>environnement</a:t>
            </a:r>
            <a:r>
              <a:rPr lang="it-IT" sz="2400" dirty="0"/>
              <a:t>, </a:t>
            </a:r>
            <a:r>
              <a:rPr lang="it-IT" sz="2400" dirty="0" err="1"/>
              <a:t>destruction</a:t>
            </a:r>
            <a:r>
              <a:rPr lang="it-IT" sz="2400" dirty="0"/>
              <a:t> totale </a:t>
            </a:r>
            <a:r>
              <a:rPr lang="it-IT" sz="2400" dirty="0" err="1"/>
              <a:t>ou</a:t>
            </a:r>
            <a:r>
              <a:rPr lang="it-IT" sz="2400" dirty="0"/>
              <a:t> </a:t>
            </a:r>
            <a:r>
              <a:rPr lang="it-IT" sz="2400" dirty="0" err="1"/>
              <a:t>partielle</a:t>
            </a:r>
            <a:r>
              <a:rPr lang="it-IT" sz="2400" dirty="0"/>
              <a:t> d'un </a:t>
            </a:r>
            <a:r>
              <a:rPr lang="it-IT" sz="2400" dirty="0" err="1"/>
              <a:t>écosystème</a:t>
            </a:r>
            <a:r>
              <a:rPr lang="it-IT" sz="2400" dirty="0"/>
              <a:t>.</a:t>
            </a:r>
          </a:p>
          <a:p>
            <a:r>
              <a:rPr lang="it-IT" sz="2400" dirty="0"/>
              <a:t>© 2020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2418779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Délit et crime</a:t>
            </a:r>
            <a:endParaRPr lang="fr-CA" sz="2800" dirty="0"/>
          </a:p>
        </p:txBody>
      </p:sp>
      <p:sp>
        <p:nvSpPr>
          <p:cNvPr id="3" name="Segnaposto contenuto 2"/>
          <p:cNvSpPr>
            <a:spLocks noGrp="1"/>
          </p:cNvSpPr>
          <p:nvPr>
            <p:ph idx="1"/>
          </p:nvPr>
        </p:nvSpPr>
        <p:spPr/>
        <p:txBody>
          <a:bodyPr>
            <a:normAutofit/>
          </a:bodyPr>
          <a:lstStyle/>
          <a:p>
            <a:r>
              <a:rPr lang="fr-CA" sz="2400" dirty="0"/>
              <a:t>Quelles sont les différences entre une contravention, un délit et un crime ?</a:t>
            </a:r>
          </a:p>
          <a:p>
            <a:pPr algn="just"/>
            <a:r>
              <a:rPr lang="fr-CA" sz="2400" dirty="0"/>
              <a:t>Les </a:t>
            </a:r>
            <a:r>
              <a:rPr lang="fr-CA" sz="2400" dirty="0"/>
              <a:t>contraventions, les délits et les crimes correspondent aux 3 catégories d'infractions sanctionnées pénalement. Elles se différencient selon leur gravité, les types de sanctions encourues, les juridictions compétentes pour juger les auteurs et les délais de prescription applicables</a:t>
            </a:r>
            <a:r>
              <a:rPr lang="fr-CA" sz="2400" dirty="0"/>
              <a:t>.</a:t>
            </a:r>
          </a:p>
          <a:p>
            <a:pPr algn="just"/>
            <a:r>
              <a:rPr lang="fr-CA" sz="2400" dirty="0"/>
              <a:t>C</a:t>
            </a:r>
            <a:r>
              <a:rPr lang="fr-CA" sz="2400" dirty="0"/>
              <a:t>ontravention : Infraction </a:t>
            </a:r>
            <a:r>
              <a:rPr lang="fr-CA" sz="2400" dirty="0"/>
              <a:t>de faible gravité, punie d'une peine d'amende</a:t>
            </a:r>
            <a:endParaRPr lang="fr-CA" sz="2400" dirty="0"/>
          </a:p>
          <a:p>
            <a:pPr algn="just"/>
            <a:r>
              <a:rPr lang="fr-CA" sz="2400" dirty="0"/>
              <a:t>Délit : Infraction </a:t>
            </a:r>
            <a:r>
              <a:rPr lang="fr-CA" sz="2400" dirty="0"/>
              <a:t>jugée par le tribunal correctionnel et punie principalement d'une amende et/ou d'une peine d'emprisonnement inférieure à 10 ans</a:t>
            </a:r>
          </a:p>
          <a:p>
            <a:pPr algn="just"/>
            <a:r>
              <a:rPr lang="fr-CA" sz="2400" dirty="0"/>
              <a:t>C</a:t>
            </a:r>
            <a:r>
              <a:rPr lang="fr-CA" sz="2400" dirty="0"/>
              <a:t>rime : Infraction </a:t>
            </a:r>
            <a:r>
              <a:rPr lang="fr-CA" sz="2400" dirty="0"/>
              <a:t>la plus grave punissable par une peine de prison (homicide volontaire ou viol par exemple)</a:t>
            </a:r>
            <a:endParaRPr lang="fr-CA" sz="2400" dirty="0"/>
          </a:p>
          <a:p>
            <a:pPr algn="just"/>
            <a:r>
              <a:rPr lang="fr-CA" sz="2400" dirty="0" err="1"/>
              <a:t>https</a:t>
            </a:r>
            <a:r>
              <a:rPr lang="fr-CA" sz="2400" dirty="0"/>
              <a:t>://</a:t>
            </a:r>
            <a:r>
              <a:rPr lang="fr-CA" sz="2400" dirty="0" err="1"/>
              <a:t>www.service-public.fr</a:t>
            </a:r>
            <a:r>
              <a:rPr lang="fr-CA" sz="2400" dirty="0"/>
              <a:t>/</a:t>
            </a:r>
          </a:p>
          <a:p>
            <a:endParaRPr lang="fr-CA" sz="2400" dirty="0"/>
          </a:p>
        </p:txBody>
      </p:sp>
    </p:spTree>
    <p:extLst>
      <p:ext uri="{BB962C8B-B14F-4D97-AF65-F5344CB8AC3E}">
        <p14:creationId xmlns:p14="http://schemas.microsoft.com/office/powerpoint/2010/main" val="3441597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Charte</a:t>
            </a:r>
            <a:r>
              <a:rPr lang="it-IT" sz="2800" b="1" dirty="0"/>
              <a:t> de </a:t>
            </a:r>
            <a:r>
              <a:rPr lang="it-IT" sz="2800" b="1" dirty="0"/>
              <a:t>l'</a:t>
            </a:r>
            <a:r>
              <a:rPr lang="it-IT" sz="2800" b="1" dirty="0" err="1"/>
              <a:t>environnement</a:t>
            </a:r>
            <a:r>
              <a:rPr lang="it-IT" sz="2800" b="1" dirty="0"/>
              <a:t/>
            </a:r>
            <a:br>
              <a:rPr lang="it-IT" sz="2800" b="1" dirty="0"/>
            </a:br>
            <a:r>
              <a:rPr lang="it-IT" sz="2800" b="1" dirty="0"/>
              <a:t>2005 </a:t>
            </a:r>
            <a:r>
              <a:rPr lang="it-IT" sz="2800" b="1" dirty="0"/>
              <a:t/>
            </a:r>
            <a:br>
              <a:rPr lang="it-IT" sz="2800" b="1" dirty="0"/>
            </a:br>
            <a:endParaRPr lang="fr-CA" sz="2800" dirty="0"/>
          </a:p>
        </p:txBody>
      </p:sp>
      <p:sp>
        <p:nvSpPr>
          <p:cNvPr id="3" name="Segnaposto contenuto 2"/>
          <p:cNvSpPr>
            <a:spLocks noGrp="1"/>
          </p:cNvSpPr>
          <p:nvPr>
            <p:ph idx="1"/>
          </p:nvPr>
        </p:nvSpPr>
        <p:spPr/>
        <p:txBody>
          <a:bodyPr>
            <a:normAutofit fontScale="77500" lnSpcReduction="20000"/>
          </a:bodyPr>
          <a:lstStyle/>
          <a:p>
            <a:pPr algn="just"/>
            <a:endParaRPr lang="it-IT" sz="2400" b="1" dirty="0"/>
          </a:p>
          <a:p>
            <a:pPr algn="just"/>
            <a:r>
              <a:rPr lang="it-IT" sz="2400" b="1" dirty="0"/>
              <a:t>L</a:t>
            </a:r>
            <a:r>
              <a:rPr lang="it-IT" sz="2400" b="1" dirty="0"/>
              <a:t>e </a:t>
            </a:r>
            <a:r>
              <a:rPr lang="it-IT" sz="2400" b="1" dirty="0"/>
              <a:t>principe de </a:t>
            </a:r>
            <a:r>
              <a:rPr lang="it-IT" sz="2400" b="1" dirty="0" err="1"/>
              <a:t>prévention</a:t>
            </a:r>
            <a:r>
              <a:rPr lang="it-IT" sz="2400" b="1" dirty="0"/>
              <a:t>, le principe de </a:t>
            </a:r>
            <a:r>
              <a:rPr lang="it-IT" sz="2400" b="1" dirty="0" err="1"/>
              <a:t>précaution</a:t>
            </a:r>
            <a:r>
              <a:rPr lang="it-IT" sz="2400" b="1" dirty="0"/>
              <a:t>, et le principe </a:t>
            </a:r>
            <a:r>
              <a:rPr lang="it-IT" sz="2400" b="1" dirty="0" err="1"/>
              <a:t>pollueur-payeur</a:t>
            </a:r>
            <a:r>
              <a:rPr lang="it-IT" sz="2400" b="1" dirty="0"/>
              <a:t>. </a:t>
            </a:r>
            <a:endParaRPr lang="it-IT" sz="2400" b="1" dirty="0"/>
          </a:p>
          <a:p>
            <a:pPr algn="just"/>
            <a:r>
              <a:rPr lang="it-IT" sz="2400" b="1" dirty="0"/>
              <a:t>10 </a:t>
            </a:r>
            <a:r>
              <a:rPr lang="it-IT" sz="2400" b="1" dirty="0" err="1"/>
              <a:t>articles</a:t>
            </a:r>
            <a:r>
              <a:rPr lang="it-IT" sz="2400" b="1" dirty="0"/>
              <a:t> </a:t>
            </a:r>
            <a:endParaRPr lang="it-IT" sz="2400" b="1" dirty="0"/>
          </a:p>
          <a:p>
            <a:pPr algn="just"/>
            <a:r>
              <a:rPr lang="it-IT" sz="2400" b="1" dirty="0" err="1"/>
              <a:t>Article</a:t>
            </a:r>
            <a:r>
              <a:rPr lang="it-IT" sz="2400" b="1" dirty="0"/>
              <a:t> </a:t>
            </a:r>
            <a:r>
              <a:rPr lang="it-IT" sz="2400" b="1" dirty="0"/>
              <a:t>1er.</a:t>
            </a:r>
            <a:r>
              <a:rPr lang="it-IT" sz="2400" dirty="0"/>
              <a:t> </a:t>
            </a:r>
            <a:r>
              <a:rPr lang="it-IT" sz="2400" b="1" dirty="0" err="1"/>
              <a:t>Chacun</a:t>
            </a:r>
            <a:r>
              <a:rPr lang="it-IT" sz="2400" b="1" dirty="0"/>
              <a:t> a le </a:t>
            </a:r>
            <a:r>
              <a:rPr lang="it-IT" sz="2400" b="1" dirty="0" err="1"/>
              <a:t>droit</a:t>
            </a:r>
            <a:r>
              <a:rPr lang="it-IT" sz="2400" b="1" dirty="0"/>
              <a:t> </a:t>
            </a:r>
            <a:r>
              <a:rPr lang="it-IT" sz="2400" dirty="0"/>
              <a:t>de </a:t>
            </a:r>
            <a:r>
              <a:rPr lang="it-IT" sz="2400" dirty="0" err="1"/>
              <a:t>vivre</a:t>
            </a:r>
            <a:r>
              <a:rPr lang="it-IT" sz="2400" dirty="0"/>
              <a:t> </a:t>
            </a:r>
            <a:r>
              <a:rPr lang="it-IT" sz="2400" dirty="0" err="1"/>
              <a:t>dans</a:t>
            </a:r>
            <a:r>
              <a:rPr lang="it-IT" sz="2400" dirty="0"/>
              <a:t> un </a:t>
            </a:r>
            <a:r>
              <a:rPr lang="it-IT" sz="2400" dirty="0" err="1"/>
              <a:t>environnement</a:t>
            </a:r>
            <a:r>
              <a:rPr lang="it-IT" sz="2400" dirty="0"/>
              <a:t> </a:t>
            </a:r>
            <a:r>
              <a:rPr lang="it-IT" sz="2400" dirty="0" err="1"/>
              <a:t>équilibré</a:t>
            </a:r>
            <a:r>
              <a:rPr lang="it-IT" sz="2400" dirty="0"/>
              <a:t> et </a:t>
            </a:r>
            <a:r>
              <a:rPr lang="it-IT" sz="2400" dirty="0" err="1"/>
              <a:t>respectueux</a:t>
            </a:r>
            <a:r>
              <a:rPr lang="it-IT" sz="2400" dirty="0"/>
              <a:t> de la </a:t>
            </a:r>
            <a:r>
              <a:rPr lang="it-IT" sz="2400" dirty="0" err="1"/>
              <a:t>santé</a:t>
            </a:r>
            <a:r>
              <a:rPr lang="it-IT" sz="2400" dirty="0"/>
              <a:t>.</a:t>
            </a:r>
          </a:p>
          <a:p>
            <a:pPr algn="just"/>
            <a:r>
              <a:rPr lang="it-IT" sz="2400" b="1" dirty="0" err="1"/>
              <a:t>Article</a:t>
            </a:r>
            <a:r>
              <a:rPr lang="it-IT" sz="2400" b="1" dirty="0"/>
              <a:t> 2.</a:t>
            </a:r>
            <a:r>
              <a:rPr lang="it-IT" sz="2400" dirty="0"/>
              <a:t> </a:t>
            </a:r>
            <a:r>
              <a:rPr lang="it-IT" sz="2400" dirty="0" err="1"/>
              <a:t>Toute</a:t>
            </a:r>
            <a:r>
              <a:rPr lang="it-IT" sz="2400" dirty="0"/>
              <a:t> </a:t>
            </a:r>
            <a:r>
              <a:rPr lang="it-IT" sz="2400" dirty="0" err="1"/>
              <a:t>personne</a:t>
            </a:r>
            <a:r>
              <a:rPr lang="it-IT" sz="2400" dirty="0"/>
              <a:t> a le </a:t>
            </a:r>
            <a:r>
              <a:rPr lang="it-IT" sz="2400" dirty="0" err="1"/>
              <a:t>devoir</a:t>
            </a:r>
            <a:r>
              <a:rPr lang="it-IT" sz="2400" dirty="0"/>
              <a:t> de </a:t>
            </a:r>
            <a:r>
              <a:rPr lang="it-IT" sz="2400" dirty="0" err="1"/>
              <a:t>prendre</a:t>
            </a:r>
            <a:r>
              <a:rPr lang="it-IT" sz="2400" dirty="0"/>
              <a:t> part à la </a:t>
            </a:r>
            <a:r>
              <a:rPr lang="it-IT" sz="2400" dirty="0" err="1"/>
              <a:t>préservation</a:t>
            </a:r>
            <a:r>
              <a:rPr lang="it-IT" sz="2400" dirty="0"/>
              <a:t> et à l'</a:t>
            </a:r>
            <a:r>
              <a:rPr lang="it-IT" sz="2400" dirty="0" err="1"/>
              <a:t>amélioration</a:t>
            </a:r>
            <a:r>
              <a:rPr lang="it-IT" sz="2400" dirty="0"/>
              <a:t> de l'</a:t>
            </a:r>
            <a:r>
              <a:rPr lang="it-IT" sz="2400" dirty="0" err="1"/>
              <a:t>environnement</a:t>
            </a:r>
            <a:r>
              <a:rPr lang="it-IT" sz="2400" dirty="0"/>
              <a:t>.</a:t>
            </a:r>
          </a:p>
          <a:p>
            <a:pPr algn="just"/>
            <a:r>
              <a:rPr lang="it-IT" sz="2400" b="1" dirty="0" err="1"/>
              <a:t>Article</a:t>
            </a:r>
            <a:r>
              <a:rPr lang="it-IT" sz="2400" b="1" dirty="0"/>
              <a:t> 3.</a:t>
            </a:r>
            <a:r>
              <a:rPr lang="it-IT" sz="2400" dirty="0"/>
              <a:t> </a:t>
            </a:r>
            <a:r>
              <a:rPr lang="it-IT" sz="2400" dirty="0" err="1"/>
              <a:t>Toute</a:t>
            </a:r>
            <a:r>
              <a:rPr lang="it-IT" sz="2400" dirty="0"/>
              <a:t> </a:t>
            </a:r>
            <a:r>
              <a:rPr lang="it-IT" sz="2400" dirty="0" err="1"/>
              <a:t>personne</a:t>
            </a:r>
            <a:r>
              <a:rPr lang="it-IT" sz="2400" dirty="0"/>
              <a:t> </a:t>
            </a:r>
            <a:r>
              <a:rPr lang="it-IT" sz="2400" dirty="0" err="1"/>
              <a:t>doit</a:t>
            </a:r>
            <a:r>
              <a:rPr lang="it-IT" sz="2400" dirty="0"/>
              <a:t>, </a:t>
            </a:r>
            <a:r>
              <a:rPr lang="it-IT" sz="2400" dirty="0" err="1"/>
              <a:t>dans</a:t>
            </a:r>
            <a:r>
              <a:rPr lang="it-IT" sz="2400" dirty="0"/>
              <a:t> </a:t>
            </a:r>
            <a:r>
              <a:rPr lang="it-IT" sz="2400" dirty="0" err="1"/>
              <a:t>les</a:t>
            </a:r>
            <a:r>
              <a:rPr lang="it-IT" sz="2400" dirty="0"/>
              <a:t> </a:t>
            </a:r>
            <a:r>
              <a:rPr lang="it-IT" sz="2400" dirty="0" err="1"/>
              <a:t>conditions</a:t>
            </a:r>
            <a:r>
              <a:rPr lang="it-IT" sz="2400" dirty="0"/>
              <a:t> </a:t>
            </a:r>
            <a:r>
              <a:rPr lang="it-IT" sz="2400" dirty="0" err="1"/>
              <a:t>définies</a:t>
            </a:r>
            <a:r>
              <a:rPr lang="it-IT" sz="2400" dirty="0"/>
              <a:t> par la </a:t>
            </a:r>
            <a:r>
              <a:rPr lang="it-IT" sz="2400" dirty="0" err="1"/>
              <a:t>loi</a:t>
            </a:r>
            <a:r>
              <a:rPr lang="it-IT" sz="2400" dirty="0"/>
              <a:t>, </a:t>
            </a:r>
            <a:r>
              <a:rPr lang="it-IT" sz="2400" dirty="0" err="1"/>
              <a:t>prévenir</a:t>
            </a:r>
            <a:r>
              <a:rPr lang="it-IT" sz="2400" dirty="0"/>
              <a:t> </a:t>
            </a:r>
            <a:r>
              <a:rPr lang="it-IT" sz="2400" dirty="0" err="1"/>
              <a:t>les</a:t>
            </a:r>
            <a:r>
              <a:rPr lang="it-IT" sz="2400" dirty="0"/>
              <a:t> </a:t>
            </a:r>
            <a:r>
              <a:rPr lang="it-IT" sz="2400" dirty="0" err="1"/>
              <a:t>atteintes</a:t>
            </a:r>
            <a:r>
              <a:rPr lang="it-IT" sz="2400" dirty="0"/>
              <a:t> </a:t>
            </a:r>
            <a:r>
              <a:rPr lang="it-IT" sz="2400" dirty="0" err="1"/>
              <a:t>qu'elle</a:t>
            </a:r>
            <a:r>
              <a:rPr lang="it-IT" sz="2400" dirty="0"/>
              <a:t> est </a:t>
            </a:r>
            <a:r>
              <a:rPr lang="it-IT" sz="2400" dirty="0" err="1"/>
              <a:t>susceptible</a:t>
            </a:r>
            <a:r>
              <a:rPr lang="it-IT" sz="2400" dirty="0"/>
              <a:t> de </a:t>
            </a:r>
            <a:r>
              <a:rPr lang="it-IT" sz="2400" dirty="0" err="1"/>
              <a:t>porter</a:t>
            </a:r>
            <a:r>
              <a:rPr lang="it-IT" sz="2400" dirty="0"/>
              <a:t> à l'</a:t>
            </a:r>
            <a:r>
              <a:rPr lang="it-IT" sz="2400" dirty="0" err="1"/>
              <a:t>environnement</a:t>
            </a:r>
            <a:r>
              <a:rPr lang="it-IT" sz="2400" dirty="0"/>
              <a:t> </a:t>
            </a:r>
            <a:r>
              <a:rPr lang="it-IT" sz="2400" dirty="0" err="1"/>
              <a:t>ou</a:t>
            </a:r>
            <a:r>
              <a:rPr lang="it-IT" sz="2400" dirty="0"/>
              <a:t>, à </a:t>
            </a:r>
            <a:r>
              <a:rPr lang="it-IT" sz="2400" dirty="0" err="1"/>
              <a:t>défaut</a:t>
            </a:r>
            <a:r>
              <a:rPr lang="it-IT" sz="2400" dirty="0"/>
              <a:t>, en </a:t>
            </a:r>
            <a:r>
              <a:rPr lang="it-IT" sz="2400" dirty="0" err="1"/>
              <a:t>limiter</a:t>
            </a:r>
            <a:r>
              <a:rPr lang="it-IT" sz="2400" dirty="0"/>
              <a:t> </a:t>
            </a:r>
            <a:r>
              <a:rPr lang="it-IT" sz="2400" dirty="0" err="1"/>
              <a:t>les</a:t>
            </a:r>
            <a:r>
              <a:rPr lang="it-IT" sz="2400" dirty="0"/>
              <a:t> </a:t>
            </a:r>
            <a:r>
              <a:rPr lang="it-IT" sz="2400" dirty="0" err="1"/>
              <a:t>conséquences</a:t>
            </a:r>
            <a:r>
              <a:rPr lang="it-IT" sz="2400" dirty="0"/>
              <a:t>.</a:t>
            </a:r>
          </a:p>
          <a:p>
            <a:pPr algn="just"/>
            <a:r>
              <a:rPr lang="it-IT" sz="2400" b="1" dirty="0" err="1"/>
              <a:t>Article</a:t>
            </a:r>
            <a:r>
              <a:rPr lang="it-IT" sz="2400" b="1" dirty="0"/>
              <a:t> 4.</a:t>
            </a:r>
            <a:r>
              <a:rPr lang="it-IT" sz="2400" dirty="0"/>
              <a:t> </a:t>
            </a:r>
            <a:r>
              <a:rPr lang="it-IT" sz="2400" b="1" dirty="0" err="1"/>
              <a:t>Toute</a:t>
            </a:r>
            <a:r>
              <a:rPr lang="it-IT" sz="2400" b="1" dirty="0"/>
              <a:t> </a:t>
            </a:r>
            <a:r>
              <a:rPr lang="it-IT" sz="2400" b="1" dirty="0" err="1"/>
              <a:t>personne</a:t>
            </a:r>
            <a:r>
              <a:rPr lang="it-IT" sz="2400" b="1" dirty="0"/>
              <a:t> </a:t>
            </a:r>
            <a:r>
              <a:rPr lang="it-IT" sz="2400" b="1" dirty="0" err="1"/>
              <a:t>doit</a:t>
            </a:r>
            <a:r>
              <a:rPr lang="it-IT" sz="2400" b="1" dirty="0"/>
              <a:t> </a:t>
            </a:r>
            <a:r>
              <a:rPr lang="it-IT" sz="2400" b="1" dirty="0" err="1"/>
              <a:t>contribuer</a:t>
            </a:r>
            <a:r>
              <a:rPr lang="it-IT" sz="2400" b="1" dirty="0"/>
              <a:t> à la </a:t>
            </a:r>
            <a:r>
              <a:rPr lang="it-IT" sz="2400" b="1" dirty="0" err="1"/>
              <a:t>réparation</a:t>
            </a:r>
            <a:r>
              <a:rPr lang="it-IT" sz="2400" b="1" dirty="0"/>
              <a:t> </a:t>
            </a:r>
            <a:r>
              <a:rPr lang="it-IT" sz="2400" b="1" dirty="0" err="1"/>
              <a:t>des</a:t>
            </a:r>
            <a:r>
              <a:rPr lang="it-IT" sz="2400" b="1" dirty="0"/>
              <a:t> </a:t>
            </a:r>
            <a:r>
              <a:rPr lang="it-IT" sz="2400" b="1" dirty="0" err="1"/>
              <a:t>dommages</a:t>
            </a:r>
            <a:r>
              <a:rPr lang="it-IT" sz="2400" b="1" dirty="0"/>
              <a:t> </a:t>
            </a:r>
            <a:r>
              <a:rPr lang="it-IT" sz="2400" dirty="0" err="1"/>
              <a:t>qu'elle</a:t>
            </a:r>
            <a:r>
              <a:rPr lang="it-IT" sz="2400" dirty="0"/>
              <a:t> cause à l'</a:t>
            </a:r>
            <a:r>
              <a:rPr lang="it-IT" sz="2400" dirty="0" err="1"/>
              <a:t>environnement</a:t>
            </a:r>
            <a:r>
              <a:rPr lang="it-IT" sz="2400" dirty="0"/>
              <a:t>, </a:t>
            </a:r>
            <a:r>
              <a:rPr lang="it-IT" sz="2400" dirty="0" err="1"/>
              <a:t>dans</a:t>
            </a:r>
            <a:r>
              <a:rPr lang="it-IT" sz="2400" dirty="0"/>
              <a:t> </a:t>
            </a:r>
            <a:r>
              <a:rPr lang="it-IT" sz="2400" dirty="0" err="1"/>
              <a:t>les</a:t>
            </a:r>
            <a:r>
              <a:rPr lang="it-IT" sz="2400" dirty="0"/>
              <a:t> </a:t>
            </a:r>
            <a:r>
              <a:rPr lang="it-IT" sz="2400" dirty="0" err="1"/>
              <a:t>conditions</a:t>
            </a:r>
            <a:r>
              <a:rPr lang="it-IT" sz="2400" dirty="0"/>
              <a:t> </a:t>
            </a:r>
            <a:r>
              <a:rPr lang="it-IT" sz="2400" dirty="0" err="1"/>
              <a:t>définies</a:t>
            </a:r>
            <a:r>
              <a:rPr lang="it-IT" sz="2400" dirty="0"/>
              <a:t> par la </a:t>
            </a:r>
            <a:r>
              <a:rPr lang="it-IT" sz="2400" dirty="0" err="1"/>
              <a:t>loi</a:t>
            </a:r>
            <a:r>
              <a:rPr lang="it-IT" sz="2400" dirty="0"/>
              <a:t>.</a:t>
            </a:r>
          </a:p>
          <a:p>
            <a:pPr algn="just"/>
            <a:r>
              <a:rPr lang="it-IT" sz="2400" b="1" dirty="0" err="1"/>
              <a:t>Article</a:t>
            </a:r>
            <a:r>
              <a:rPr lang="it-IT" sz="2400" b="1" dirty="0"/>
              <a:t> 5.</a:t>
            </a:r>
            <a:r>
              <a:rPr lang="it-IT" sz="2400" dirty="0"/>
              <a:t> </a:t>
            </a:r>
            <a:r>
              <a:rPr lang="it-IT" sz="2400" dirty="0" err="1"/>
              <a:t>Lorsque</a:t>
            </a:r>
            <a:r>
              <a:rPr lang="it-IT" sz="2400" dirty="0"/>
              <a:t> la </a:t>
            </a:r>
            <a:r>
              <a:rPr lang="it-IT" sz="2400" dirty="0" err="1"/>
              <a:t>réalisation</a:t>
            </a:r>
            <a:r>
              <a:rPr lang="it-IT" sz="2400" dirty="0"/>
              <a:t> d'un </a:t>
            </a:r>
            <a:r>
              <a:rPr lang="it-IT" sz="2400" dirty="0" err="1"/>
              <a:t>dommage</a:t>
            </a:r>
            <a:r>
              <a:rPr lang="it-IT" sz="2400" dirty="0"/>
              <a:t>, </a:t>
            </a:r>
            <a:r>
              <a:rPr lang="it-IT" sz="2400" dirty="0" err="1"/>
              <a:t>bien</a:t>
            </a:r>
            <a:r>
              <a:rPr lang="it-IT" sz="2400" dirty="0"/>
              <a:t> </a:t>
            </a:r>
            <a:r>
              <a:rPr lang="it-IT" sz="2400" dirty="0" err="1"/>
              <a:t>qu'incertaine</a:t>
            </a:r>
            <a:r>
              <a:rPr lang="it-IT" sz="2400" dirty="0"/>
              <a:t> en l'</a:t>
            </a:r>
            <a:r>
              <a:rPr lang="it-IT" sz="2400" dirty="0" err="1"/>
              <a:t>état</a:t>
            </a:r>
            <a:r>
              <a:rPr lang="it-IT" sz="2400" dirty="0"/>
              <a:t> </a:t>
            </a:r>
            <a:r>
              <a:rPr lang="it-IT" sz="2400" dirty="0" err="1"/>
              <a:t>des</a:t>
            </a:r>
            <a:r>
              <a:rPr lang="it-IT" sz="2400" dirty="0"/>
              <a:t> </a:t>
            </a:r>
            <a:r>
              <a:rPr lang="it-IT" sz="2400" dirty="0" err="1"/>
              <a:t>connaissances</a:t>
            </a:r>
            <a:r>
              <a:rPr lang="it-IT" sz="2400" dirty="0"/>
              <a:t> </a:t>
            </a:r>
            <a:r>
              <a:rPr lang="it-IT" sz="2400" dirty="0" err="1"/>
              <a:t>scientifiques</a:t>
            </a:r>
            <a:r>
              <a:rPr lang="it-IT" sz="2400" dirty="0"/>
              <a:t>, </a:t>
            </a:r>
            <a:r>
              <a:rPr lang="it-IT" sz="2400" dirty="0" err="1"/>
              <a:t>pourrait</a:t>
            </a:r>
            <a:r>
              <a:rPr lang="it-IT" sz="2400" dirty="0"/>
              <a:t> </a:t>
            </a:r>
            <a:r>
              <a:rPr lang="it-IT" sz="2400" dirty="0" err="1"/>
              <a:t>affecter</a:t>
            </a:r>
            <a:r>
              <a:rPr lang="it-IT" sz="2400" dirty="0"/>
              <a:t> de </a:t>
            </a:r>
            <a:r>
              <a:rPr lang="it-IT" sz="2400" dirty="0" err="1"/>
              <a:t>manière</a:t>
            </a:r>
            <a:r>
              <a:rPr lang="it-IT" sz="2400" dirty="0"/>
              <a:t> grave et </a:t>
            </a:r>
            <a:r>
              <a:rPr lang="it-IT" sz="2400" dirty="0" err="1"/>
              <a:t>irréversible</a:t>
            </a:r>
            <a:r>
              <a:rPr lang="it-IT" sz="2400" dirty="0"/>
              <a:t> l'</a:t>
            </a:r>
            <a:r>
              <a:rPr lang="it-IT" sz="2400" dirty="0" err="1"/>
              <a:t>environnement</a:t>
            </a:r>
            <a:r>
              <a:rPr lang="it-IT" sz="2400" dirty="0"/>
              <a:t>, </a:t>
            </a:r>
            <a:r>
              <a:rPr lang="it-IT" sz="2400" dirty="0" err="1"/>
              <a:t>les</a:t>
            </a:r>
            <a:r>
              <a:rPr lang="it-IT" sz="2400" dirty="0"/>
              <a:t> </a:t>
            </a:r>
            <a:r>
              <a:rPr lang="it-IT" sz="2400" dirty="0" err="1"/>
              <a:t>autorités</a:t>
            </a:r>
            <a:r>
              <a:rPr lang="it-IT" sz="2400" dirty="0"/>
              <a:t> </a:t>
            </a:r>
            <a:r>
              <a:rPr lang="it-IT" sz="2400" dirty="0" err="1"/>
              <a:t>publiques</a:t>
            </a:r>
            <a:r>
              <a:rPr lang="it-IT" sz="2400" dirty="0"/>
              <a:t> </a:t>
            </a:r>
            <a:r>
              <a:rPr lang="it-IT" sz="2400" dirty="0" err="1"/>
              <a:t>veillent</a:t>
            </a:r>
            <a:r>
              <a:rPr lang="it-IT" sz="2400" dirty="0"/>
              <a:t>, par </a:t>
            </a:r>
            <a:r>
              <a:rPr lang="it-IT" sz="2400" dirty="0" err="1"/>
              <a:t>application</a:t>
            </a:r>
            <a:r>
              <a:rPr lang="it-IT" sz="2400" dirty="0"/>
              <a:t> </a:t>
            </a:r>
            <a:r>
              <a:rPr lang="it-IT" sz="2400" dirty="0" err="1"/>
              <a:t>du</a:t>
            </a:r>
            <a:r>
              <a:rPr lang="it-IT" sz="2400" dirty="0"/>
              <a:t> principe de </a:t>
            </a:r>
            <a:r>
              <a:rPr lang="it-IT" sz="2400" dirty="0" err="1"/>
              <a:t>précaution</a:t>
            </a:r>
            <a:r>
              <a:rPr lang="it-IT" sz="2400" dirty="0"/>
              <a:t> et </a:t>
            </a:r>
            <a:r>
              <a:rPr lang="it-IT" sz="2400" dirty="0" err="1"/>
              <a:t>dans</a:t>
            </a:r>
            <a:r>
              <a:rPr lang="it-IT" sz="2400" dirty="0"/>
              <a:t> </a:t>
            </a:r>
            <a:r>
              <a:rPr lang="it-IT" sz="2400" dirty="0" err="1"/>
              <a:t>leurs</a:t>
            </a:r>
            <a:r>
              <a:rPr lang="it-IT" sz="2400" dirty="0"/>
              <a:t> </a:t>
            </a:r>
            <a:r>
              <a:rPr lang="it-IT" sz="2400" dirty="0" err="1"/>
              <a:t>domaines</a:t>
            </a:r>
            <a:r>
              <a:rPr lang="it-IT" sz="2400" dirty="0"/>
              <a:t> d'</a:t>
            </a:r>
            <a:r>
              <a:rPr lang="it-IT" sz="2400" dirty="0" err="1"/>
              <a:t>attributions</a:t>
            </a:r>
            <a:r>
              <a:rPr lang="it-IT" sz="2400" dirty="0"/>
              <a:t>, à la mise en oeuvre de </a:t>
            </a:r>
            <a:r>
              <a:rPr lang="it-IT" sz="2400" dirty="0" err="1"/>
              <a:t>procédures</a:t>
            </a:r>
            <a:r>
              <a:rPr lang="it-IT" sz="2400" dirty="0"/>
              <a:t> d'</a:t>
            </a:r>
            <a:r>
              <a:rPr lang="it-IT" sz="2400" dirty="0" err="1"/>
              <a:t>évaluation</a:t>
            </a:r>
            <a:r>
              <a:rPr lang="it-IT" sz="2400" dirty="0"/>
              <a:t> </a:t>
            </a:r>
            <a:r>
              <a:rPr lang="it-IT" sz="2400" dirty="0" err="1"/>
              <a:t>des</a:t>
            </a:r>
            <a:r>
              <a:rPr lang="it-IT" sz="2400" dirty="0"/>
              <a:t> </a:t>
            </a:r>
            <a:r>
              <a:rPr lang="it-IT" sz="2400" dirty="0" err="1"/>
              <a:t>risques</a:t>
            </a:r>
            <a:r>
              <a:rPr lang="it-IT" sz="2400" dirty="0"/>
              <a:t> et à l'</a:t>
            </a:r>
            <a:r>
              <a:rPr lang="it-IT" sz="2400" dirty="0" err="1"/>
              <a:t>adoption</a:t>
            </a:r>
            <a:r>
              <a:rPr lang="it-IT" sz="2400" dirty="0"/>
              <a:t> de </a:t>
            </a:r>
            <a:r>
              <a:rPr lang="it-IT" sz="2400" dirty="0" err="1"/>
              <a:t>mesures</a:t>
            </a:r>
            <a:r>
              <a:rPr lang="it-IT" sz="2400" dirty="0"/>
              <a:t> </a:t>
            </a:r>
            <a:r>
              <a:rPr lang="it-IT" sz="2400" dirty="0" err="1"/>
              <a:t>provisoires</a:t>
            </a:r>
            <a:r>
              <a:rPr lang="it-IT" sz="2400" dirty="0"/>
              <a:t> et </a:t>
            </a:r>
            <a:r>
              <a:rPr lang="it-IT" sz="2400" dirty="0" err="1"/>
              <a:t>proportionnées</a:t>
            </a:r>
            <a:r>
              <a:rPr lang="it-IT" sz="2400" dirty="0"/>
              <a:t> </a:t>
            </a:r>
            <a:r>
              <a:rPr lang="it-IT" sz="2400" dirty="0" err="1"/>
              <a:t>afin</a:t>
            </a:r>
            <a:r>
              <a:rPr lang="it-IT" sz="2400" dirty="0"/>
              <a:t> de parer à la </a:t>
            </a:r>
            <a:r>
              <a:rPr lang="it-IT" sz="2400" dirty="0" err="1"/>
              <a:t>réalisation</a:t>
            </a:r>
            <a:r>
              <a:rPr lang="it-IT" sz="2400" dirty="0"/>
              <a:t> </a:t>
            </a:r>
            <a:r>
              <a:rPr lang="it-IT" sz="2400" dirty="0" err="1"/>
              <a:t>du</a:t>
            </a:r>
            <a:r>
              <a:rPr lang="it-IT" sz="2400" dirty="0"/>
              <a:t> </a:t>
            </a:r>
            <a:r>
              <a:rPr lang="it-IT" sz="2400" dirty="0" err="1"/>
              <a:t>dommage</a:t>
            </a:r>
            <a:r>
              <a:rPr lang="it-IT" sz="2400" dirty="0"/>
              <a:t>.</a:t>
            </a:r>
          </a:p>
          <a:p>
            <a:pPr algn="just"/>
            <a:r>
              <a:rPr lang="it-IT" sz="2400" dirty="0" err="1"/>
              <a:t>www.legifrance.gouv.fr</a:t>
            </a:r>
            <a:r>
              <a:rPr lang="it-IT" sz="2400" dirty="0"/>
              <a:t>/</a:t>
            </a:r>
          </a:p>
          <a:p>
            <a:endParaRPr lang="fr-CA" sz="2400" dirty="0"/>
          </a:p>
        </p:txBody>
      </p:sp>
    </p:spTree>
    <p:extLst>
      <p:ext uri="{BB962C8B-B14F-4D97-AF65-F5344CB8AC3E}">
        <p14:creationId xmlns:p14="http://schemas.microsoft.com/office/powerpoint/2010/main" val="1181492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Charte</a:t>
            </a:r>
            <a:r>
              <a:rPr lang="it-IT" sz="2800" b="1" dirty="0"/>
              <a:t> de </a:t>
            </a:r>
            <a:r>
              <a:rPr lang="it-IT" sz="2800" b="1" dirty="0"/>
              <a:t>l'</a:t>
            </a:r>
            <a:r>
              <a:rPr lang="it-IT" sz="2800" b="1" dirty="0" err="1"/>
              <a:t>environnement</a:t>
            </a:r>
            <a:r>
              <a:rPr lang="it-IT" sz="2800" b="1" dirty="0"/>
              <a:t/>
            </a:r>
            <a:br>
              <a:rPr lang="it-IT" sz="2800" b="1" dirty="0"/>
            </a:br>
            <a:r>
              <a:rPr lang="it-IT" sz="2800" b="1" dirty="0"/>
              <a:t>2005 </a:t>
            </a:r>
            <a:r>
              <a:rPr lang="it-IT" sz="2800" b="1" dirty="0"/>
              <a:t/>
            </a:r>
            <a:br>
              <a:rPr lang="it-IT" sz="2800" b="1" dirty="0"/>
            </a:br>
            <a:endParaRPr lang="fr-CA" sz="2800" dirty="0"/>
          </a:p>
        </p:txBody>
      </p:sp>
      <p:sp>
        <p:nvSpPr>
          <p:cNvPr id="3" name="Segnaposto contenuto 2"/>
          <p:cNvSpPr>
            <a:spLocks noGrp="1"/>
          </p:cNvSpPr>
          <p:nvPr>
            <p:ph idx="1"/>
          </p:nvPr>
        </p:nvSpPr>
        <p:spPr/>
        <p:txBody>
          <a:bodyPr>
            <a:normAutofit fontScale="92500" lnSpcReduction="10000"/>
          </a:bodyPr>
          <a:lstStyle/>
          <a:p>
            <a:pPr algn="just"/>
            <a:r>
              <a:rPr lang="it-IT" sz="2400" b="1" dirty="0" err="1"/>
              <a:t>Article</a:t>
            </a:r>
            <a:r>
              <a:rPr lang="it-IT" sz="2400" b="1" dirty="0"/>
              <a:t> 6.</a:t>
            </a:r>
            <a:r>
              <a:rPr lang="it-IT" sz="2400" dirty="0"/>
              <a:t> </a:t>
            </a:r>
            <a:r>
              <a:rPr lang="it-IT" sz="2400" dirty="0" err="1"/>
              <a:t>Les</a:t>
            </a:r>
            <a:r>
              <a:rPr lang="it-IT" sz="2400" dirty="0"/>
              <a:t> </a:t>
            </a:r>
            <a:r>
              <a:rPr lang="it-IT" sz="2400" dirty="0" err="1"/>
              <a:t>politiques</a:t>
            </a:r>
            <a:r>
              <a:rPr lang="it-IT" sz="2400" dirty="0"/>
              <a:t> </a:t>
            </a:r>
            <a:r>
              <a:rPr lang="it-IT" sz="2400" dirty="0" err="1"/>
              <a:t>publiques</a:t>
            </a:r>
            <a:r>
              <a:rPr lang="it-IT" sz="2400" dirty="0"/>
              <a:t> </a:t>
            </a:r>
            <a:r>
              <a:rPr lang="it-IT" sz="2400" dirty="0" err="1"/>
              <a:t>doivent</a:t>
            </a:r>
            <a:r>
              <a:rPr lang="it-IT" sz="2400" dirty="0"/>
              <a:t> </a:t>
            </a:r>
            <a:r>
              <a:rPr lang="it-IT" sz="2400" dirty="0" err="1"/>
              <a:t>promouvoir</a:t>
            </a:r>
            <a:r>
              <a:rPr lang="it-IT" sz="2400" dirty="0"/>
              <a:t> un </a:t>
            </a:r>
            <a:r>
              <a:rPr lang="it-IT" sz="2400" dirty="0" err="1"/>
              <a:t>développement</a:t>
            </a:r>
            <a:r>
              <a:rPr lang="it-IT" sz="2400" dirty="0"/>
              <a:t> </a:t>
            </a:r>
            <a:r>
              <a:rPr lang="it-IT" sz="2400" dirty="0" err="1"/>
              <a:t>durable</a:t>
            </a:r>
            <a:r>
              <a:rPr lang="it-IT" sz="2400" dirty="0"/>
              <a:t>. A </a:t>
            </a:r>
            <a:r>
              <a:rPr lang="it-IT" sz="2400" dirty="0" err="1"/>
              <a:t>cet</a:t>
            </a:r>
            <a:r>
              <a:rPr lang="it-IT" sz="2400" dirty="0"/>
              <a:t> </a:t>
            </a:r>
            <a:r>
              <a:rPr lang="it-IT" sz="2400" dirty="0" err="1"/>
              <a:t>effet</a:t>
            </a:r>
            <a:r>
              <a:rPr lang="it-IT" sz="2400" dirty="0"/>
              <a:t>, </a:t>
            </a:r>
            <a:r>
              <a:rPr lang="it-IT" sz="2400" dirty="0" err="1"/>
              <a:t>elles</a:t>
            </a:r>
            <a:r>
              <a:rPr lang="it-IT" sz="2400" dirty="0"/>
              <a:t> </a:t>
            </a:r>
            <a:r>
              <a:rPr lang="it-IT" sz="2400" dirty="0" err="1"/>
              <a:t>concilient</a:t>
            </a:r>
            <a:r>
              <a:rPr lang="it-IT" sz="2400" dirty="0"/>
              <a:t> la </a:t>
            </a:r>
            <a:r>
              <a:rPr lang="it-IT" sz="2400" dirty="0" err="1"/>
              <a:t>protection</a:t>
            </a:r>
            <a:r>
              <a:rPr lang="it-IT" sz="2400" dirty="0"/>
              <a:t> et la mise en </a:t>
            </a:r>
            <a:r>
              <a:rPr lang="it-IT" sz="2400" dirty="0" err="1"/>
              <a:t>valeur</a:t>
            </a:r>
            <a:r>
              <a:rPr lang="it-IT" sz="2400" dirty="0"/>
              <a:t> de l'</a:t>
            </a:r>
            <a:r>
              <a:rPr lang="it-IT" sz="2400" dirty="0" err="1"/>
              <a:t>environnement</a:t>
            </a:r>
            <a:r>
              <a:rPr lang="it-IT" sz="2400" dirty="0"/>
              <a:t>, le </a:t>
            </a:r>
            <a:r>
              <a:rPr lang="it-IT" sz="2400" dirty="0" err="1"/>
              <a:t>développement</a:t>
            </a:r>
            <a:r>
              <a:rPr lang="it-IT" sz="2400" dirty="0"/>
              <a:t> </a:t>
            </a:r>
            <a:r>
              <a:rPr lang="it-IT" sz="2400" dirty="0" err="1"/>
              <a:t>économique</a:t>
            </a:r>
            <a:r>
              <a:rPr lang="it-IT" sz="2400" dirty="0"/>
              <a:t> et le </a:t>
            </a:r>
            <a:r>
              <a:rPr lang="it-IT" sz="2400" dirty="0" err="1"/>
              <a:t>progrès</a:t>
            </a:r>
            <a:r>
              <a:rPr lang="it-IT" sz="2400" dirty="0"/>
              <a:t> social.</a:t>
            </a:r>
          </a:p>
          <a:p>
            <a:pPr algn="just"/>
            <a:r>
              <a:rPr lang="it-IT" sz="2400" b="1" dirty="0" err="1"/>
              <a:t>Article</a:t>
            </a:r>
            <a:r>
              <a:rPr lang="it-IT" sz="2400" b="1" dirty="0"/>
              <a:t> 7.</a:t>
            </a:r>
            <a:r>
              <a:rPr lang="it-IT" sz="2400" dirty="0"/>
              <a:t> </a:t>
            </a:r>
            <a:r>
              <a:rPr lang="it-IT" sz="2400" dirty="0" err="1"/>
              <a:t>Toute</a:t>
            </a:r>
            <a:r>
              <a:rPr lang="it-IT" sz="2400" dirty="0"/>
              <a:t> </a:t>
            </a:r>
            <a:r>
              <a:rPr lang="it-IT" sz="2400" dirty="0" err="1"/>
              <a:t>personne</a:t>
            </a:r>
            <a:r>
              <a:rPr lang="it-IT" sz="2400" dirty="0"/>
              <a:t> a le </a:t>
            </a:r>
            <a:r>
              <a:rPr lang="it-IT" sz="2400" dirty="0" err="1"/>
              <a:t>droit</a:t>
            </a:r>
            <a:r>
              <a:rPr lang="it-IT" sz="2400" dirty="0"/>
              <a:t>, </a:t>
            </a:r>
            <a:r>
              <a:rPr lang="it-IT" sz="2400" dirty="0" err="1"/>
              <a:t>dans</a:t>
            </a:r>
            <a:r>
              <a:rPr lang="it-IT" sz="2400" dirty="0"/>
              <a:t> </a:t>
            </a:r>
            <a:r>
              <a:rPr lang="it-IT" sz="2400" dirty="0" err="1"/>
              <a:t>les</a:t>
            </a:r>
            <a:r>
              <a:rPr lang="it-IT" sz="2400" dirty="0"/>
              <a:t> </a:t>
            </a:r>
            <a:r>
              <a:rPr lang="it-IT" sz="2400" dirty="0" err="1"/>
              <a:t>conditions</a:t>
            </a:r>
            <a:r>
              <a:rPr lang="it-IT" sz="2400" dirty="0"/>
              <a:t> et </a:t>
            </a:r>
            <a:r>
              <a:rPr lang="it-IT" sz="2400" dirty="0" err="1"/>
              <a:t>les</a:t>
            </a:r>
            <a:r>
              <a:rPr lang="it-IT" sz="2400" dirty="0"/>
              <a:t> </a:t>
            </a:r>
            <a:r>
              <a:rPr lang="it-IT" sz="2400" dirty="0" err="1"/>
              <a:t>limites</a:t>
            </a:r>
            <a:r>
              <a:rPr lang="it-IT" sz="2400" dirty="0"/>
              <a:t> </a:t>
            </a:r>
            <a:r>
              <a:rPr lang="it-IT" sz="2400" dirty="0" err="1"/>
              <a:t>définies</a:t>
            </a:r>
            <a:r>
              <a:rPr lang="it-IT" sz="2400" dirty="0"/>
              <a:t> par la </a:t>
            </a:r>
            <a:r>
              <a:rPr lang="it-IT" sz="2400" dirty="0" err="1"/>
              <a:t>loi</a:t>
            </a:r>
            <a:r>
              <a:rPr lang="it-IT" sz="2400" dirty="0"/>
              <a:t>, d'</a:t>
            </a:r>
            <a:r>
              <a:rPr lang="it-IT" sz="2400" dirty="0" err="1"/>
              <a:t>accéder</a:t>
            </a:r>
            <a:r>
              <a:rPr lang="it-IT" sz="2400" dirty="0"/>
              <a:t> </a:t>
            </a:r>
            <a:r>
              <a:rPr lang="it-IT" sz="2400" dirty="0" err="1"/>
              <a:t>aux</a:t>
            </a:r>
            <a:r>
              <a:rPr lang="it-IT" sz="2400" dirty="0"/>
              <a:t> </a:t>
            </a:r>
            <a:r>
              <a:rPr lang="it-IT" sz="2400" dirty="0" err="1"/>
              <a:t>informations</a:t>
            </a:r>
            <a:r>
              <a:rPr lang="it-IT" sz="2400" dirty="0"/>
              <a:t> </a:t>
            </a:r>
            <a:r>
              <a:rPr lang="it-IT" sz="2400" dirty="0" err="1"/>
              <a:t>relatives</a:t>
            </a:r>
            <a:r>
              <a:rPr lang="it-IT" sz="2400" dirty="0"/>
              <a:t> à l'</a:t>
            </a:r>
            <a:r>
              <a:rPr lang="it-IT" sz="2400" dirty="0" err="1"/>
              <a:t>environnement</a:t>
            </a:r>
            <a:r>
              <a:rPr lang="it-IT" sz="2400" dirty="0"/>
              <a:t> </a:t>
            </a:r>
            <a:r>
              <a:rPr lang="it-IT" sz="2400" dirty="0" err="1"/>
              <a:t>détenues</a:t>
            </a:r>
            <a:r>
              <a:rPr lang="it-IT" sz="2400" dirty="0"/>
              <a:t> par </a:t>
            </a:r>
            <a:r>
              <a:rPr lang="it-IT" sz="2400" dirty="0" err="1"/>
              <a:t>les</a:t>
            </a:r>
            <a:r>
              <a:rPr lang="it-IT" sz="2400" dirty="0"/>
              <a:t> </a:t>
            </a:r>
            <a:r>
              <a:rPr lang="it-IT" sz="2400" dirty="0" err="1"/>
              <a:t>autorités</a:t>
            </a:r>
            <a:r>
              <a:rPr lang="it-IT" sz="2400" dirty="0"/>
              <a:t> </a:t>
            </a:r>
            <a:r>
              <a:rPr lang="it-IT" sz="2400" dirty="0" err="1"/>
              <a:t>publiques</a:t>
            </a:r>
            <a:r>
              <a:rPr lang="it-IT" sz="2400" dirty="0"/>
              <a:t> et de </a:t>
            </a:r>
            <a:r>
              <a:rPr lang="it-IT" sz="2400" dirty="0" err="1"/>
              <a:t>participer</a:t>
            </a:r>
            <a:r>
              <a:rPr lang="it-IT" sz="2400" dirty="0"/>
              <a:t> à l'</a:t>
            </a:r>
            <a:r>
              <a:rPr lang="it-IT" sz="2400" dirty="0" err="1"/>
              <a:t>élaboration</a:t>
            </a:r>
            <a:r>
              <a:rPr lang="it-IT" sz="2400" dirty="0"/>
              <a:t> </a:t>
            </a:r>
            <a:r>
              <a:rPr lang="it-IT" sz="2400" dirty="0" err="1"/>
              <a:t>des</a:t>
            </a:r>
            <a:r>
              <a:rPr lang="it-IT" sz="2400" dirty="0"/>
              <a:t> </a:t>
            </a:r>
            <a:r>
              <a:rPr lang="it-IT" sz="2400" dirty="0" err="1"/>
              <a:t>décisions</a:t>
            </a:r>
            <a:r>
              <a:rPr lang="it-IT" sz="2400" dirty="0"/>
              <a:t> </a:t>
            </a:r>
            <a:r>
              <a:rPr lang="it-IT" sz="2400" dirty="0" err="1"/>
              <a:t>publiques</a:t>
            </a:r>
            <a:r>
              <a:rPr lang="it-IT" sz="2400" dirty="0"/>
              <a:t> </a:t>
            </a:r>
            <a:r>
              <a:rPr lang="it-IT" sz="2400" dirty="0" err="1"/>
              <a:t>ayant</a:t>
            </a:r>
            <a:r>
              <a:rPr lang="it-IT" sz="2400" dirty="0"/>
              <a:t> une </a:t>
            </a:r>
            <a:r>
              <a:rPr lang="it-IT" sz="2400" dirty="0" err="1"/>
              <a:t>incidence</a:t>
            </a:r>
            <a:r>
              <a:rPr lang="it-IT" sz="2400" dirty="0"/>
              <a:t> </a:t>
            </a:r>
            <a:r>
              <a:rPr lang="it-IT" sz="2400" dirty="0" err="1"/>
              <a:t>sur</a:t>
            </a:r>
            <a:r>
              <a:rPr lang="it-IT" sz="2400" dirty="0"/>
              <a:t> l'</a:t>
            </a:r>
            <a:r>
              <a:rPr lang="it-IT" sz="2400" dirty="0" err="1"/>
              <a:t>environnement</a:t>
            </a:r>
            <a:r>
              <a:rPr lang="it-IT" sz="2400" dirty="0"/>
              <a:t>.</a:t>
            </a:r>
          </a:p>
          <a:p>
            <a:pPr algn="just"/>
            <a:r>
              <a:rPr lang="it-IT" sz="2400" b="1" dirty="0" err="1"/>
              <a:t>Article</a:t>
            </a:r>
            <a:r>
              <a:rPr lang="it-IT" sz="2400" b="1" dirty="0"/>
              <a:t> 8.</a:t>
            </a:r>
            <a:r>
              <a:rPr lang="it-IT" sz="2400" dirty="0"/>
              <a:t> L'</a:t>
            </a:r>
            <a:r>
              <a:rPr lang="it-IT" sz="2400" dirty="0" err="1"/>
              <a:t>éducation</a:t>
            </a:r>
            <a:r>
              <a:rPr lang="it-IT" sz="2400" dirty="0"/>
              <a:t> et la </a:t>
            </a:r>
            <a:r>
              <a:rPr lang="it-IT" sz="2400" dirty="0" err="1"/>
              <a:t>formation</a:t>
            </a:r>
            <a:r>
              <a:rPr lang="it-IT" sz="2400" dirty="0"/>
              <a:t> à l'</a:t>
            </a:r>
            <a:r>
              <a:rPr lang="it-IT" sz="2400" dirty="0" err="1"/>
              <a:t>environnement</a:t>
            </a:r>
            <a:r>
              <a:rPr lang="it-IT" sz="2400" dirty="0"/>
              <a:t> </a:t>
            </a:r>
            <a:r>
              <a:rPr lang="it-IT" sz="2400" dirty="0" err="1"/>
              <a:t>doivent</a:t>
            </a:r>
            <a:r>
              <a:rPr lang="it-IT" sz="2400" dirty="0"/>
              <a:t> </a:t>
            </a:r>
            <a:r>
              <a:rPr lang="it-IT" sz="2400" dirty="0" err="1"/>
              <a:t>contribuer</a:t>
            </a:r>
            <a:r>
              <a:rPr lang="it-IT" sz="2400" dirty="0"/>
              <a:t> à l'</a:t>
            </a:r>
            <a:r>
              <a:rPr lang="it-IT" sz="2400" dirty="0" err="1"/>
              <a:t>exercice</a:t>
            </a:r>
            <a:r>
              <a:rPr lang="it-IT" sz="2400" dirty="0"/>
              <a:t> </a:t>
            </a:r>
            <a:r>
              <a:rPr lang="it-IT" sz="2400" dirty="0" err="1"/>
              <a:t>des</a:t>
            </a:r>
            <a:r>
              <a:rPr lang="it-IT" sz="2400" dirty="0"/>
              <a:t> </a:t>
            </a:r>
            <a:r>
              <a:rPr lang="it-IT" sz="2400" dirty="0" err="1"/>
              <a:t>droits</a:t>
            </a:r>
            <a:r>
              <a:rPr lang="it-IT" sz="2400" dirty="0"/>
              <a:t> et </a:t>
            </a:r>
            <a:r>
              <a:rPr lang="it-IT" sz="2400" dirty="0" err="1"/>
              <a:t>devoirs</a:t>
            </a:r>
            <a:r>
              <a:rPr lang="it-IT" sz="2400" dirty="0"/>
              <a:t> </a:t>
            </a:r>
            <a:r>
              <a:rPr lang="it-IT" sz="2400" dirty="0" err="1"/>
              <a:t>définis</a:t>
            </a:r>
            <a:r>
              <a:rPr lang="it-IT" sz="2400" dirty="0"/>
              <a:t> par la </a:t>
            </a:r>
            <a:r>
              <a:rPr lang="it-IT" sz="2400" dirty="0" err="1"/>
              <a:t>présente</a:t>
            </a:r>
            <a:r>
              <a:rPr lang="it-IT" sz="2400" dirty="0"/>
              <a:t> </a:t>
            </a:r>
            <a:r>
              <a:rPr lang="it-IT" sz="2400" dirty="0" err="1"/>
              <a:t>Charte</a:t>
            </a:r>
            <a:r>
              <a:rPr lang="it-IT" sz="2400" dirty="0"/>
              <a:t>.</a:t>
            </a:r>
          </a:p>
          <a:p>
            <a:pPr algn="just"/>
            <a:r>
              <a:rPr lang="it-IT" sz="2400" b="1" dirty="0" err="1"/>
              <a:t>Article</a:t>
            </a:r>
            <a:r>
              <a:rPr lang="it-IT" sz="2400" b="1" dirty="0"/>
              <a:t> 9.</a:t>
            </a:r>
            <a:r>
              <a:rPr lang="it-IT" sz="2400" dirty="0"/>
              <a:t> La </a:t>
            </a:r>
            <a:r>
              <a:rPr lang="it-IT" sz="2400" dirty="0" err="1"/>
              <a:t>recherche</a:t>
            </a:r>
            <a:r>
              <a:rPr lang="it-IT" sz="2400" dirty="0"/>
              <a:t> et l'</a:t>
            </a:r>
            <a:r>
              <a:rPr lang="it-IT" sz="2400" dirty="0" err="1"/>
              <a:t>innovation</a:t>
            </a:r>
            <a:r>
              <a:rPr lang="it-IT" sz="2400" dirty="0"/>
              <a:t> </a:t>
            </a:r>
            <a:r>
              <a:rPr lang="it-IT" sz="2400" dirty="0" err="1"/>
              <a:t>doivent</a:t>
            </a:r>
            <a:r>
              <a:rPr lang="it-IT" sz="2400" dirty="0"/>
              <a:t> </a:t>
            </a:r>
            <a:r>
              <a:rPr lang="it-IT" sz="2400" dirty="0" err="1"/>
              <a:t>apporter</a:t>
            </a:r>
            <a:r>
              <a:rPr lang="it-IT" sz="2400" dirty="0"/>
              <a:t> </a:t>
            </a:r>
            <a:r>
              <a:rPr lang="it-IT" sz="2400" dirty="0" err="1"/>
              <a:t>leur</a:t>
            </a:r>
            <a:r>
              <a:rPr lang="it-IT" sz="2400" dirty="0"/>
              <a:t> </a:t>
            </a:r>
            <a:r>
              <a:rPr lang="it-IT" sz="2400" dirty="0" err="1"/>
              <a:t>concours</a:t>
            </a:r>
            <a:r>
              <a:rPr lang="it-IT" sz="2400" dirty="0"/>
              <a:t> à la </a:t>
            </a:r>
            <a:r>
              <a:rPr lang="it-IT" sz="2400" dirty="0" err="1"/>
              <a:t>préservation</a:t>
            </a:r>
            <a:r>
              <a:rPr lang="it-IT" sz="2400" dirty="0"/>
              <a:t> et à la mise en </a:t>
            </a:r>
            <a:r>
              <a:rPr lang="it-IT" sz="2400" dirty="0" err="1"/>
              <a:t>valeur</a:t>
            </a:r>
            <a:r>
              <a:rPr lang="it-IT" sz="2400" dirty="0"/>
              <a:t> de l'</a:t>
            </a:r>
            <a:r>
              <a:rPr lang="it-IT" sz="2400" dirty="0" err="1"/>
              <a:t>environnement</a:t>
            </a:r>
            <a:r>
              <a:rPr lang="it-IT" sz="2400" dirty="0"/>
              <a:t>.</a:t>
            </a:r>
          </a:p>
          <a:p>
            <a:pPr algn="just"/>
            <a:r>
              <a:rPr lang="it-IT" sz="2400" b="1" dirty="0" err="1"/>
              <a:t>Article</a:t>
            </a:r>
            <a:r>
              <a:rPr lang="it-IT" sz="2400" b="1" dirty="0"/>
              <a:t> 10.</a:t>
            </a:r>
            <a:r>
              <a:rPr lang="it-IT" sz="2400" dirty="0"/>
              <a:t> La </a:t>
            </a:r>
            <a:r>
              <a:rPr lang="it-IT" sz="2400" dirty="0" err="1"/>
              <a:t>présente</a:t>
            </a:r>
            <a:r>
              <a:rPr lang="it-IT" sz="2400" dirty="0"/>
              <a:t> </a:t>
            </a:r>
            <a:r>
              <a:rPr lang="it-IT" sz="2400" dirty="0" err="1"/>
              <a:t>Charte</a:t>
            </a:r>
            <a:r>
              <a:rPr lang="it-IT" sz="2400" dirty="0"/>
              <a:t> </a:t>
            </a:r>
            <a:r>
              <a:rPr lang="it-IT" sz="2400" dirty="0" err="1"/>
              <a:t>inspire</a:t>
            </a:r>
            <a:r>
              <a:rPr lang="it-IT" sz="2400" dirty="0"/>
              <a:t> </a:t>
            </a:r>
            <a:r>
              <a:rPr lang="it-IT" sz="2400" dirty="0" err="1"/>
              <a:t>l'action</a:t>
            </a:r>
            <a:r>
              <a:rPr lang="it-IT" sz="2400" dirty="0"/>
              <a:t> </a:t>
            </a:r>
            <a:r>
              <a:rPr lang="it-IT" sz="2400" dirty="0" err="1"/>
              <a:t>européenne</a:t>
            </a:r>
            <a:r>
              <a:rPr lang="it-IT" sz="2400" dirty="0"/>
              <a:t> et </a:t>
            </a:r>
            <a:r>
              <a:rPr lang="it-IT" sz="2400" dirty="0" err="1"/>
              <a:t>internationale</a:t>
            </a:r>
            <a:r>
              <a:rPr lang="it-IT" sz="2400" dirty="0"/>
              <a:t> de la France</a:t>
            </a:r>
            <a:r>
              <a:rPr lang="it-IT" sz="2400" dirty="0"/>
              <a:t>.</a:t>
            </a:r>
          </a:p>
          <a:p>
            <a:pPr algn="just"/>
            <a:r>
              <a:rPr lang="it-IT" sz="2400" dirty="0" err="1"/>
              <a:t>www.legifrance.gouv.fr</a:t>
            </a:r>
            <a:r>
              <a:rPr lang="it-IT" sz="2400" dirty="0"/>
              <a:t>/</a:t>
            </a:r>
          </a:p>
          <a:p>
            <a:pPr algn="just"/>
            <a:endParaRPr lang="fr-CA" sz="2400" dirty="0"/>
          </a:p>
        </p:txBody>
      </p:sp>
    </p:spTree>
    <p:extLst>
      <p:ext uri="{BB962C8B-B14F-4D97-AF65-F5344CB8AC3E}">
        <p14:creationId xmlns:p14="http://schemas.microsoft.com/office/powerpoint/2010/main" val="3486626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3. Loi visant </a:t>
            </a:r>
            <a:r>
              <a:rPr lang="fr-FR" sz="2800" dirty="0"/>
              <a:t>à promouvoir la France des </a:t>
            </a:r>
            <a:r>
              <a:rPr lang="fr-FR" sz="2800" b="1" dirty="0"/>
              <a:t>accents</a:t>
            </a:r>
            <a:r>
              <a:rPr lang="fr-FR" sz="2800" dirty="0"/>
              <a:t>. </a:t>
            </a:r>
            <a:r>
              <a:rPr lang="fr-FR" sz="2800" dirty="0"/>
              <a:t/>
            </a:r>
            <a:br>
              <a:rPr lang="fr-FR" sz="2800" dirty="0"/>
            </a:br>
            <a:r>
              <a:rPr lang="fr-FR" sz="2800" dirty="0"/>
              <a:t>19 avril déjà vu</a:t>
            </a:r>
            <a:r>
              <a:rPr lang="fr-CA" sz="2800" dirty="0"/>
              <a:t/>
            </a:r>
            <a:br>
              <a:rPr lang="fr-CA" sz="2800" dirty="0"/>
            </a:br>
            <a:endParaRPr lang="fr-CA" sz="2800" dirty="0"/>
          </a:p>
        </p:txBody>
      </p:sp>
      <p:sp>
        <p:nvSpPr>
          <p:cNvPr id="3" name="Segnaposto contenuto 2"/>
          <p:cNvSpPr>
            <a:spLocks noGrp="1"/>
          </p:cNvSpPr>
          <p:nvPr>
            <p:ph idx="1"/>
          </p:nvPr>
        </p:nvSpPr>
        <p:spPr/>
        <p:txBody>
          <a:bodyPr>
            <a:normAutofit/>
          </a:bodyPr>
          <a:lstStyle/>
          <a:p>
            <a:pPr algn="just"/>
            <a:r>
              <a:rPr lang="fr-FR" sz="2400" dirty="0"/>
              <a:t>En décembre 2019, </a:t>
            </a:r>
            <a:r>
              <a:rPr lang="fr-FR" sz="2400" dirty="0"/>
              <a:t>Christophe </a:t>
            </a:r>
            <a:r>
              <a:rPr lang="fr-FR" sz="2400" dirty="0" err="1"/>
              <a:t>Euzet</a:t>
            </a:r>
            <a:r>
              <a:rPr lang="fr-FR" sz="2400" dirty="0"/>
              <a:t>, député de l’Hérault* </a:t>
            </a:r>
            <a:r>
              <a:rPr lang="fr-FR" sz="2400" dirty="0"/>
              <a:t>du groupe </a:t>
            </a:r>
            <a:r>
              <a:rPr lang="fr-FR" sz="2400" i="1" dirty="0"/>
              <a:t>Agir ensemble </a:t>
            </a:r>
            <a:r>
              <a:rPr lang="fr-FR" sz="2400" dirty="0"/>
              <a:t>de la majorité </a:t>
            </a:r>
            <a:r>
              <a:rPr lang="fr-FR" sz="2400" dirty="0"/>
              <a:t>présidentielle, </a:t>
            </a:r>
            <a:r>
              <a:rPr lang="fr-FR" sz="2400" dirty="0"/>
              <a:t>dépose avec des collègues à l’Assemblée nationale la </a:t>
            </a:r>
            <a:r>
              <a:rPr lang="fr-FR" sz="2400" i="1" dirty="0"/>
              <a:t>Proposition de loi nº 2473 visant à promouvoir la France des accents</a:t>
            </a:r>
            <a:r>
              <a:rPr lang="fr-FR" sz="2400" i="1" dirty="0"/>
              <a:t>.</a:t>
            </a:r>
          </a:p>
          <a:p>
            <a:pPr algn="just"/>
            <a:r>
              <a:rPr lang="fr-CA" sz="2400" dirty="0"/>
              <a:t>La loi a été adoptée en première lecture par l’Assemblée nationale le 26 novembre 2020.</a:t>
            </a:r>
          </a:p>
          <a:p>
            <a:pPr algn="just"/>
            <a:r>
              <a:rPr lang="fr-CA" sz="2400" dirty="0"/>
              <a:t>La proposition de loi reconnait l'accent comme un critère de discrimination. </a:t>
            </a:r>
            <a:r>
              <a:rPr lang="fr-CA" sz="2400" b="1" dirty="0"/>
              <a:t>Elle entend lutter contre la « </a:t>
            </a:r>
            <a:r>
              <a:rPr lang="fr-CA" sz="2400" b="1" dirty="0" err="1"/>
              <a:t>glottophobie</a:t>
            </a:r>
            <a:r>
              <a:rPr lang="fr-CA" sz="2400" b="1" dirty="0"/>
              <a:t> ». </a:t>
            </a:r>
            <a:r>
              <a:rPr lang="fr-CA" sz="2400" dirty="0" err="1"/>
              <a:t>https</a:t>
            </a:r>
            <a:r>
              <a:rPr lang="fr-CA" sz="2400" dirty="0"/>
              <a:t>://</a:t>
            </a:r>
            <a:r>
              <a:rPr lang="fr-CA" sz="2400" dirty="0" err="1"/>
              <a:t>www.vie-publique.fr</a:t>
            </a:r>
            <a:r>
              <a:rPr lang="fr-CA" sz="2400" dirty="0"/>
              <a:t>/loi/277433-proposition-de-loi-glottophobie-promouvoir-la-france-des-accents </a:t>
            </a:r>
            <a:endParaRPr lang="fr-CA" sz="2400" dirty="0"/>
          </a:p>
          <a:p>
            <a:pPr algn="just"/>
            <a:r>
              <a:rPr lang="fr-CA" sz="2400" dirty="0"/>
              <a:t>*L’Hérault </a:t>
            </a:r>
            <a:r>
              <a:rPr lang="fr-CA" sz="2400" dirty="0"/>
              <a:t>est un département français de la région </a:t>
            </a:r>
            <a:r>
              <a:rPr lang="fr-CA" sz="2400" dirty="0"/>
              <a:t>Occitanie.</a:t>
            </a:r>
            <a:r>
              <a:rPr lang="fr-FR" sz="2400" dirty="0"/>
              <a:t> </a:t>
            </a:r>
            <a:endParaRPr lang="it-IT" sz="2400" dirty="0"/>
          </a:p>
          <a:p>
            <a:pPr marL="0" indent="0">
              <a:buNone/>
            </a:pPr>
            <a:r>
              <a:rPr lang="fr-FR" sz="2400" i="1" dirty="0"/>
              <a:t> </a:t>
            </a:r>
            <a:endParaRPr lang="fr-CA" sz="2400" dirty="0"/>
          </a:p>
        </p:txBody>
      </p:sp>
    </p:spTree>
    <p:extLst>
      <p:ext uri="{BB962C8B-B14F-4D97-AF65-F5344CB8AC3E}">
        <p14:creationId xmlns:p14="http://schemas.microsoft.com/office/powerpoint/2010/main" val="144833874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2909</Words>
  <Application>Microsoft Office PowerPoint</Application>
  <PresentationFormat>Widescreen</PresentationFormat>
  <Paragraphs>179</Paragraphs>
  <Slides>35</Slides>
  <Notes>3</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35</vt:i4>
      </vt:variant>
    </vt:vector>
  </HeadingPairs>
  <TitlesOfParts>
    <vt:vector size="44" baseType="lpstr">
      <vt:lpstr>ＭＳ Ｐゴシック</vt:lpstr>
      <vt:lpstr>SimSun</vt:lpstr>
      <vt:lpstr>游ゴシック</vt:lpstr>
      <vt:lpstr>游ゴシック Light</vt:lpstr>
      <vt:lpstr>Arial</vt:lpstr>
      <vt:lpstr>Calibri</vt:lpstr>
      <vt:lpstr>Calibri Light</vt:lpstr>
      <vt:lpstr>Mangal</vt:lpstr>
      <vt:lpstr>Tema di Office</vt:lpstr>
      <vt:lpstr>Observations hebdomadaires « Climat et Résilience » 19 aprile 2021</vt:lpstr>
      <vt:lpstr>le projet de loi « Climat et Résilience » déjà lu</vt:lpstr>
      <vt:lpstr>Observations hebdomadaires écocide 19 aprile 2021</vt:lpstr>
      <vt:lpstr>écocide</vt:lpstr>
      <vt:lpstr>écocide</vt:lpstr>
      <vt:lpstr>Délit et crime</vt:lpstr>
      <vt:lpstr>Charte de l'environnement 2005  </vt:lpstr>
      <vt:lpstr>Charte de l'environnement 2005  </vt:lpstr>
      <vt:lpstr>3. Loi visant à promouvoir la France des accents.  19 avril déjà vu </vt:lpstr>
      <vt:lpstr>Les accents et la politique 19 avril</vt:lpstr>
      <vt:lpstr>Les accents et la politique</vt:lpstr>
      <vt:lpstr>Histoire de la langue française XIX siècle</vt:lpstr>
      <vt:lpstr>Les Misérables Victor Hugo (1862) Livre sixième - Le petit Gavroche  Chapitre II  Où le petit Gavroche tire parti de Napoléon le Grand </vt:lpstr>
      <vt:lpstr> Emile Zola 1840 - 1902.</vt:lpstr>
      <vt:lpstr>Emile Zola - L'assommoir 1877 </vt:lpstr>
      <vt:lpstr>Emile Zola</vt:lpstr>
      <vt:lpstr>Charles Baudelaire 1821-1867</vt:lpstr>
      <vt:lpstr> L’ÉTRANGER Spleen de Paris Petits poèmes en prose Petits poèmes en prose. Recueil posthume 1869  </vt:lpstr>
      <vt:lpstr>Mallarmé 1842-1898</vt:lpstr>
      <vt:lpstr>Un coup de dés jamais n’abolira le hasard 1897</vt:lpstr>
      <vt:lpstr>Rimbaud 1854-1891</vt:lpstr>
      <vt:lpstr>Voyelles écrit en 1872 et publié pour la première fois dans la revue Lutèce, le 5 octobre 1883. </vt:lpstr>
      <vt:lpstr>Voyelles écrit en 1872 et publié pour la première fois dans la revue Lutèce, le 5 octobre 1883. </vt:lpstr>
      <vt:lpstr>  Le XX ème siècle  Apollinaire 1880-1918  Les cloches  dans Alcools – poèmes 1898-1913  </vt:lpstr>
      <vt:lpstr>Calligrammes 1918</vt:lpstr>
      <vt:lpstr> Il pleut 1918</vt:lpstr>
      <vt:lpstr>Les paroles de Il pleut</vt:lpstr>
      <vt:lpstr>Calligrammes</vt:lpstr>
      <vt:lpstr>calligramme [ka(l)ligʀam] PR 2020</vt:lpstr>
      <vt:lpstr>Les étapes essentielles de l’histoire de la langue française</vt:lpstr>
      <vt:lpstr>Les étapes essentielles de l’histoire de la langue française</vt:lpstr>
      <vt:lpstr>Langue du XXème siècle </vt:lpstr>
      <vt:lpstr>Imaginaire et préjugés  sur l’oral</vt:lpstr>
      <vt:lpstr>L’oral dans la littérature : Céline</vt:lpstr>
      <vt:lpstr>Céline</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CELOTTI NADINE</dc:creator>
  <cp:lastModifiedBy>CELOTTI NADINE</cp:lastModifiedBy>
  <cp:revision>4</cp:revision>
  <dcterms:created xsi:type="dcterms:W3CDTF">2021-04-20T13:43:34Z</dcterms:created>
  <dcterms:modified xsi:type="dcterms:W3CDTF">2021-04-20T13:53:54Z</dcterms:modified>
</cp:coreProperties>
</file>