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5" r:id="rId3"/>
    <p:sldId id="258" r:id="rId4"/>
    <p:sldId id="290" r:id="rId5"/>
    <p:sldId id="292" r:id="rId6"/>
    <p:sldId id="293"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98" r:id="rId35"/>
    <p:sldId id="299" r:id="rId36"/>
    <p:sldId id="300" r:id="rId37"/>
    <p:sldId id="301" r:id="rId38"/>
    <p:sldId id="302" r:id="rId39"/>
    <p:sldId id="308" r:id="rId40"/>
    <p:sldId id="309" r:id="rId41"/>
    <p:sldId id="310" r:id="rId42"/>
    <p:sldId id="311" r:id="rId43"/>
    <p:sldId id="312" r:id="rId44"/>
    <p:sldId id="313" r:id="rId45"/>
    <p:sldId id="314" r:id="rId46"/>
    <p:sldId id="315" r:id="rId47"/>
    <p:sldId id="316" r:id="rId48"/>
    <p:sldId id="317" r:id="rId49"/>
    <p:sldId id="297" r:id="rId50"/>
    <p:sldId id="294" r:id="rId51"/>
    <p:sldId id="320" r:id="rId52"/>
    <p:sldId id="321" r:id="rId53"/>
    <p:sldId id="323" r:id="rId54"/>
    <p:sldId id="324" r:id="rId55"/>
    <p:sldId id="326" r:id="rId56"/>
    <p:sldId id="327" r:id="rId57"/>
    <p:sldId id="328" r:id="rId58"/>
    <p:sldId id="329" r:id="rId59"/>
    <p:sldId id="330" r:id="rId60"/>
    <p:sldId id="331" r:id="rId61"/>
    <p:sldId id="332" r:id="rId62"/>
    <p:sldId id="333" r:id="rId63"/>
    <p:sldId id="334" r:id="rId64"/>
    <p:sldId id="335" r:id="rId65"/>
    <p:sldId id="336" r:id="rId66"/>
    <p:sldId id="318" r:id="rId67"/>
    <p:sldId id="319" r:id="rId68"/>
    <p:sldId id="257" r:id="rId69"/>
    <p:sldId id="296" r:id="rId70"/>
    <p:sldId id="288" r:id="rId7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00" d="100"/>
          <a:sy n="100" d="100"/>
        </p:scale>
        <p:origin x="-496" y="-2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printerSettings" Target="printerSettings/printerSettings1.bin"/><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presProps" Target="presProps.xml"/><Relationship Id="rId74" Type="http://schemas.openxmlformats.org/officeDocument/2006/relationships/viewProps" Target="viewProps.xml"/><Relationship Id="rId75" Type="http://schemas.openxmlformats.org/officeDocument/2006/relationships/theme" Target="theme/theme1.xml"/><Relationship Id="rId76"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fr-CA"/>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fr-CA"/>
          </a:p>
        </p:txBody>
      </p:sp>
      <p:sp>
        <p:nvSpPr>
          <p:cNvPr id="4" name="Segnaposto data 3"/>
          <p:cNvSpPr>
            <a:spLocks noGrp="1"/>
          </p:cNvSpPr>
          <p:nvPr>
            <p:ph type="dt" sz="half" idx="10"/>
          </p:nvPr>
        </p:nvSpPr>
        <p:spPr/>
        <p:txBody>
          <a:bodyPr/>
          <a:lstStyle/>
          <a:p>
            <a:fld id="{D72378D0-080C-784B-B7FC-3BA9EE991864}" type="datetimeFigureOut">
              <a:rPr lang="it-IT" smtClean="0"/>
              <a:t>11/05/20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1600410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D72378D0-080C-784B-B7FC-3BA9EE991864}" type="datetimeFigureOut">
              <a:rPr lang="it-IT" smtClean="0"/>
              <a:t>11/05/20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2865468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fr-CA"/>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D72378D0-080C-784B-B7FC-3BA9EE991864}" type="datetimeFigureOut">
              <a:rPr lang="it-IT" smtClean="0"/>
              <a:t>11/05/20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1442548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10"/>
          </p:nvPr>
        </p:nvSpPr>
        <p:spPr/>
        <p:txBody>
          <a:bodyPr/>
          <a:lstStyle/>
          <a:p>
            <a:fld id="{D72378D0-080C-784B-B7FC-3BA9EE991864}" type="datetimeFigureOut">
              <a:rPr lang="it-IT" smtClean="0"/>
              <a:t>11/05/20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797857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fr-CA"/>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72378D0-080C-784B-B7FC-3BA9EE991864}" type="datetimeFigureOut">
              <a:rPr lang="it-IT" smtClean="0"/>
              <a:t>11/05/20</a:t>
            </a:fld>
            <a:endParaRPr lang="fr-CA"/>
          </a:p>
        </p:txBody>
      </p:sp>
      <p:sp>
        <p:nvSpPr>
          <p:cNvPr id="5" name="Segnaposto piè di pagina 4"/>
          <p:cNvSpPr>
            <a:spLocks noGrp="1"/>
          </p:cNvSpPr>
          <p:nvPr>
            <p:ph type="ftr" sz="quarter" idx="11"/>
          </p:nvPr>
        </p:nvSpPr>
        <p:spPr/>
        <p:txBody>
          <a:bodyPr/>
          <a:lstStyle/>
          <a:p>
            <a:endParaRPr lang="fr-CA"/>
          </a:p>
        </p:txBody>
      </p:sp>
      <p:sp>
        <p:nvSpPr>
          <p:cNvPr id="6" name="Segnaposto numero diapositiva 5"/>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165944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data 4"/>
          <p:cNvSpPr>
            <a:spLocks noGrp="1"/>
          </p:cNvSpPr>
          <p:nvPr>
            <p:ph type="dt" sz="half" idx="10"/>
          </p:nvPr>
        </p:nvSpPr>
        <p:spPr/>
        <p:txBody>
          <a:bodyPr/>
          <a:lstStyle/>
          <a:p>
            <a:fld id="{D72378D0-080C-784B-B7FC-3BA9EE991864}" type="datetimeFigureOut">
              <a:rPr lang="it-IT" smtClean="0"/>
              <a:t>11/05/20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315866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fr-CA"/>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7" name="Segnaposto data 6"/>
          <p:cNvSpPr>
            <a:spLocks noGrp="1"/>
          </p:cNvSpPr>
          <p:nvPr>
            <p:ph type="dt" sz="half" idx="10"/>
          </p:nvPr>
        </p:nvSpPr>
        <p:spPr/>
        <p:txBody>
          <a:bodyPr/>
          <a:lstStyle/>
          <a:p>
            <a:fld id="{D72378D0-080C-784B-B7FC-3BA9EE991864}" type="datetimeFigureOut">
              <a:rPr lang="it-IT" smtClean="0"/>
              <a:t>11/05/20</a:t>
            </a:fld>
            <a:endParaRPr lang="fr-CA"/>
          </a:p>
        </p:txBody>
      </p:sp>
      <p:sp>
        <p:nvSpPr>
          <p:cNvPr id="8" name="Segnaposto piè di pagina 7"/>
          <p:cNvSpPr>
            <a:spLocks noGrp="1"/>
          </p:cNvSpPr>
          <p:nvPr>
            <p:ph type="ftr" sz="quarter" idx="11"/>
          </p:nvPr>
        </p:nvSpPr>
        <p:spPr/>
        <p:txBody>
          <a:bodyPr/>
          <a:lstStyle/>
          <a:p>
            <a:endParaRPr lang="fr-CA"/>
          </a:p>
        </p:txBody>
      </p:sp>
      <p:sp>
        <p:nvSpPr>
          <p:cNvPr id="9" name="Segnaposto numero diapositiva 8"/>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92600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fr-CA"/>
          </a:p>
        </p:txBody>
      </p:sp>
      <p:sp>
        <p:nvSpPr>
          <p:cNvPr id="3" name="Segnaposto data 2"/>
          <p:cNvSpPr>
            <a:spLocks noGrp="1"/>
          </p:cNvSpPr>
          <p:nvPr>
            <p:ph type="dt" sz="half" idx="10"/>
          </p:nvPr>
        </p:nvSpPr>
        <p:spPr/>
        <p:txBody>
          <a:bodyPr/>
          <a:lstStyle/>
          <a:p>
            <a:fld id="{D72378D0-080C-784B-B7FC-3BA9EE991864}" type="datetimeFigureOut">
              <a:rPr lang="it-IT" smtClean="0"/>
              <a:t>11/05/20</a:t>
            </a:fld>
            <a:endParaRPr lang="fr-CA"/>
          </a:p>
        </p:txBody>
      </p:sp>
      <p:sp>
        <p:nvSpPr>
          <p:cNvPr id="4" name="Segnaposto piè di pagina 3"/>
          <p:cNvSpPr>
            <a:spLocks noGrp="1"/>
          </p:cNvSpPr>
          <p:nvPr>
            <p:ph type="ftr" sz="quarter" idx="11"/>
          </p:nvPr>
        </p:nvSpPr>
        <p:spPr/>
        <p:txBody>
          <a:bodyPr/>
          <a:lstStyle/>
          <a:p>
            <a:endParaRPr lang="fr-CA"/>
          </a:p>
        </p:txBody>
      </p:sp>
      <p:sp>
        <p:nvSpPr>
          <p:cNvPr id="5" name="Segnaposto numero diapositiva 4"/>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1997342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72378D0-080C-784B-B7FC-3BA9EE991864}" type="datetimeFigureOut">
              <a:rPr lang="it-IT" smtClean="0"/>
              <a:t>11/05/20</a:t>
            </a:fld>
            <a:endParaRPr lang="fr-CA"/>
          </a:p>
        </p:txBody>
      </p:sp>
      <p:sp>
        <p:nvSpPr>
          <p:cNvPr id="3" name="Segnaposto piè di pagina 2"/>
          <p:cNvSpPr>
            <a:spLocks noGrp="1"/>
          </p:cNvSpPr>
          <p:nvPr>
            <p:ph type="ftr" sz="quarter" idx="11"/>
          </p:nvPr>
        </p:nvSpPr>
        <p:spPr/>
        <p:txBody>
          <a:bodyPr/>
          <a:lstStyle/>
          <a:p>
            <a:endParaRPr lang="fr-CA"/>
          </a:p>
        </p:txBody>
      </p:sp>
      <p:sp>
        <p:nvSpPr>
          <p:cNvPr id="4" name="Segnaposto numero diapositiva 3"/>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513972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fr-CA"/>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72378D0-080C-784B-B7FC-3BA9EE991864}" type="datetimeFigureOut">
              <a:rPr lang="it-IT" smtClean="0"/>
              <a:t>11/05/20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2184209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fr-CA"/>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D72378D0-080C-784B-B7FC-3BA9EE991864}" type="datetimeFigureOut">
              <a:rPr lang="it-IT" smtClean="0"/>
              <a:t>11/05/20</a:t>
            </a:fld>
            <a:endParaRPr lang="fr-CA"/>
          </a:p>
        </p:txBody>
      </p:sp>
      <p:sp>
        <p:nvSpPr>
          <p:cNvPr id="6" name="Segnaposto piè di pagina 5"/>
          <p:cNvSpPr>
            <a:spLocks noGrp="1"/>
          </p:cNvSpPr>
          <p:nvPr>
            <p:ph type="ftr" sz="quarter" idx="11"/>
          </p:nvPr>
        </p:nvSpPr>
        <p:spPr/>
        <p:txBody>
          <a:bodyPr/>
          <a:lstStyle/>
          <a:p>
            <a:endParaRPr lang="fr-CA"/>
          </a:p>
        </p:txBody>
      </p:sp>
      <p:sp>
        <p:nvSpPr>
          <p:cNvPr id="7" name="Segnaposto numero diapositiva 6"/>
          <p:cNvSpPr>
            <a:spLocks noGrp="1"/>
          </p:cNvSpPr>
          <p:nvPr>
            <p:ph type="sldNum" sz="quarter" idx="12"/>
          </p:nvPr>
        </p:nvSpPr>
        <p:spPr/>
        <p:txBody>
          <a:bodyPr/>
          <a:lstStyle/>
          <a:p>
            <a:fld id="{39677246-5862-E745-99F0-5131BD2E17C1}" type="slidenum">
              <a:rPr lang="fr-CA" smtClean="0"/>
              <a:t>‹n.›</a:t>
            </a:fld>
            <a:endParaRPr lang="fr-CA"/>
          </a:p>
        </p:txBody>
      </p:sp>
    </p:spTree>
    <p:extLst>
      <p:ext uri="{BB962C8B-B14F-4D97-AF65-F5344CB8AC3E}">
        <p14:creationId xmlns:p14="http://schemas.microsoft.com/office/powerpoint/2010/main" val="32362037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fr-CA"/>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CA"/>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2378D0-080C-784B-B7FC-3BA9EE991864}" type="datetimeFigureOut">
              <a:rPr lang="it-IT" smtClean="0"/>
              <a:t>11/05/20</a:t>
            </a:fld>
            <a:endParaRPr lang="fr-CA"/>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77246-5862-E745-99F0-5131BD2E17C1}" type="slidenum">
              <a:rPr lang="fr-CA" smtClean="0"/>
              <a:t>‹n.›</a:t>
            </a:fld>
            <a:endParaRPr lang="fr-CA"/>
          </a:p>
        </p:txBody>
      </p:sp>
    </p:spTree>
    <p:extLst>
      <p:ext uri="{BB962C8B-B14F-4D97-AF65-F5344CB8AC3E}">
        <p14:creationId xmlns:p14="http://schemas.microsoft.com/office/powerpoint/2010/main" val="224864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conflittidimenticati.it"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oslangues-ourlanguages.gc.ca/bien-well/termium-fra.html"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oslangues-ourlanguages.gc.ca/bien-well/termium-fra.html"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ctu.dalloz-etudiant.fr/a-la-une/article/disparition-du-mot-race-de-la-legislationpenale"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legifrance.gouv.fr/affichTexte.do;jsessionid=6BBC78FC73DF2918DCD5A2F4CB3BE516.tplgfr25s_3?cidTexte=JORFTEXT000035373907&amp;dateTexte=29990101"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nova.fr/"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tnova.fr/"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smtClean="0"/>
              <a:t>Les Constitutions françaises </a:t>
            </a:r>
            <a:endParaRPr lang="fr-CA" sz="2800" dirty="0"/>
          </a:p>
        </p:txBody>
      </p:sp>
      <p:sp>
        <p:nvSpPr>
          <p:cNvPr id="3" name="Sottotitolo 2"/>
          <p:cNvSpPr>
            <a:spLocks noGrp="1"/>
          </p:cNvSpPr>
          <p:nvPr>
            <p:ph type="subTitle" idx="1"/>
          </p:nvPr>
        </p:nvSpPr>
        <p:spPr/>
        <p:txBody>
          <a:bodyPr>
            <a:normAutofit/>
          </a:bodyPr>
          <a:lstStyle/>
          <a:p>
            <a:r>
              <a:rPr lang="fr-CA" sz="2400" dirty="0" smtClean="0"/>
              <a:t>1° année CIAPG</a:t>
            </a:r>
          </a:p>
          <a:p>
            <a:r>
              <a:rPr lang="fr-CA" sz="2400" dirty="0" smtClean="0"/>
              <a:t>2019-2020</a:t>
            </a:r>
            <a:endParaRPr lang="fr-CA" sz="2400" dirty="0"/>
          </a:p>
        </p:txBody>
      </p:sp>
    </p:spTree>
    <p:extLst>
      <p:ext uri="{BB962C8B-B14F-4D97-AF65-F5344CB8AC3E}">
        <p14:creationId xmlns:p14="http://schemas.microsoft.com/office/powerpoint/2010/main" val="865426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sz="2800" smtClean="0"/>
              <a:t>Question de genre ?</a:t>
            </a:r>
          </a:p>
        </p:txBody>
      </p:sp>
      <p:sp>
        <p:nvSpPr>
          <p:cNvPr id="15363" name="Segnaposto contenuto 2"/>
          <p:cNvSpPr>
            <a:spLocks noGrp="1"/>
          </p:cNvSpPr>
          <p:nvPr>
            <p:ph idx="1"/>
          </p:nvPr>
        </p:nvSpPr>
        <p:spPr/>
        <p:txBody>
          <a:bodyPr/>
          <a:lstStyle/>
          <a:p>
            <a:pPr eaLnBrk="1" hangingPunct="1"/>
            <a:endParaRPr lang="fr-FR" altLang="it-IT" sz="2400" dirty="0" smtClean="0"/>
          </a:p>
          <a:p>
            <a:pPr eaLnBrk="1" hangingPunct="1"/>
            <a:r>
              <a:rPr lang="fr-FR" altLang="it-IT" sz="2400" dirty="0" smtClean="0"/>
              <a:t>Mais, par « homme », la Déclaration de 1789 entendait-elle « être humain de sexe masculin » et excluait-elle la femme ?</a:t>
            </a:r>
          </a:p>
          <a:p>
            <a:pPr eaLnBrk="1" hangingPunct="1"/>
            <a:endParaRPr lang="fr-FR" altLang="it-IT" sz="2400" dirty="0"/>
          </a:p>
          <a:p>
            <a:pPr eaLnBrk="1" hangingPunct="1"/>
            <a:r>
              <a:rPr lang="fr-FR" altLang="it-IT" sz="2400" dirty="0" smtClean="0"/>
              <a:t>Comment le traduiriez-vous en italien, anglais ...</a:t>
            </a:r>
            <a:r>
              <a:rPr lang="fr-FR" altLang="it-IT" dirty="0" smtClean="0"/>
              <a:t> </a:t>
            </a:r>
            <a:r>
              <a:rPr lang="it-IT" altLang="it-IT" dirty="0" smtClean="0"/>
              <a:t> ?</a:t>
            </a:r>
          </a:p>
        </p:txBody>
      </p:sp>
    </p:spTree>
    <p:extLst>
      <p:ext uri="{BB962C8B-B14F-4D97-AF65-F5344CB8AC3E}">
        <p14:creationId xmlns:p14="http://schemas.microsoft.com/office/powerpoint/2010/main" val="4661454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olo 1"/>
          <p:cNvSpPr>
            <a:spLocks noGrp="1"/>
          </p:cNvSpPr>
          <p:nvPr>
            <p:ph type="title"/>
          </p:nvPr>
        </p:nvSpPr>
        <p:spPr/>
        <p:txBody>
          <a:bodyPr>
            <a:normAutofit fontScale="90000"/>
          </a:bodyPr>
          <a:lstStyle/>
          <a:p>
            <a:r>
              <a:rPr lang="fr-FR" altLang="it-IT" smtClean="0"/>
              <a:t>	</a:t>
            </a:r>
            <a:br>
              <a:rPr lang="fr-FR" altLang="it-IT" smtClean="0"/>
            </a:br>
            <a:r>
              <a:rPr lang="fr-FR" altLang="it-IT" sz="2400" b="1" smtClean="0"/>
              <a:t>DICHIARAZIONE DEI DIRITTI DELL’UOMO E DEL CITTADINO</a:t>
            </a:r>
            <a:r>
              <a:rPr lang="fr-FR" altLang="it-IT" b="1" smtClean="0"/>
              <a:t>	</a:t>
            </a:r>
            <a:br>
              <a:rPr lang="fr-FR" altLang="it-IT" b="1" smtClean="0"/>
            </a:br>
            <a:endParaRPr lang="it-IT" altLang="it-IT" smtClean="0"/>
          </a:p>
        </p:txBody>
      </p:sp>
      <p:sp>
        <p:nvSpPr>
          <p:cNvPr id="11267" name="Segnaposto contenuto 2"/>
          <p:cNvSpPr>
            <a:spLocks noGrp="1"/>
          </p:cNvSpPr>
          <p:nvPr>
            <p:ph idx="1"/>
          </p:nvPr>
        </p:nvSpPr>
        <p:spPr/>
        <p:txBody>
          <a:bodyPr/>
          <a:lstStyle/>
          <a:p>
            <a:pPr algn="just"/>
            <a:r>
              <a:rPr lang="it-IT" altLang="it-IT" sz="2400" smtClean="0"/>
              <a:t>Art. 1 – Gli uomini nascono e rimangono liberi e uguali nei diritti. Le distinzioni sociali non possono essere fondate che sull’utilità comune.</a:t>
            </a:r>
          </a:p>
          <a:p>
            <a:pPr algn="just"/>
            <a:r>
              <a:rPr lang="it-IT" altLang="it-IT" sz="2400" smtClean="0"/>
              <a:t>Art. 2 – Il fine di ogni associazione politica è la conservazione dei diritti naturali ed imprescrittibili dell’uomo. Questi diritti sono la libertà, la proprietà, la sicurezza e la resistenza all’oppressione.</a:t>
            </a:r>
          </a:p>
        </p:txBody>
      </p:sp>
    </p:spTree>
    <p:extLst>
      <p:ext uri="{BB962C8B-B14F-4D97-AF65-F5344CB8AC3E}">
        <p14:creationId xmlns:p14="http://schemas.microsoft.com/office/powerpoint/2010/main" val="101404841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r>
              <a:rPr lang="en-US" altLang="it-IT" sz="2800" smtClean="0"/>
              <a:t>Declaration of the Rights of Man and the Citizen</a:t>
            </a:r>
            <a:endParaRPr lang="it-IT" altLang="it-IT" sz="2800" smtClean="0"/>
          </a:p>
        </p:txBody>
      </p:sp>
      <p:sp>
        <p:nvSpPr>
          <p:cNvPr id="12291" name="Segnaposto contenuto 2"/>
          <p:cNvSpPr>
            <a:spLocks noGrp="1"/>
          </p:cNvSpPr>
          <p:nvPr>
            <p:ph idx="1"/>
          </p:nvPr>
        </p:nvSpPr>
        <p:spPr/>
        <p:txBody>
          <a:bodyPr/>
          <a:lstStyle/>
          <a:p>
            <a:r>
              <a:rPr lang="en-US" altLang="it-IT" sz="2400" smtClean="0"/>
              <a:t>1. Men are born free and remain free and equal in rights. Social distinctions can be based only on public utility.</a:t>
            </a:r>
          </a:p>
          <a:p>
            <a:pPr algn="just"/>
            <a:r>
              <a:rPr lang="en-US" altLang="it-IT" sz="2400" smtClean="0"/>
              <a:t>2. The aim of every political association is the preservation of the natural and imprescriptible rights of man. These rights are liberty, property, security, and resistance to oppression.</a:t>
            </a:r>
            <a:endParaRPr lang="it-IT" altLang="it-IT" sz="2400" smtClean="0"/>
          </a:p>
        </p:txBody>
      </p:sp>
    </p:spTree>
    <p:extLst>
      <p:ext uri="{BB962C8B-B14F-4D97-AF65-F5344CB8AC3E}">
        <p14:creationId xmlns:p14="http://schemas.microsoft.com/office/powerpoint/2010/main" val="335796090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p:txBody>
          <a:bodyPr>
            <a:normAutofit fontScale="90000"/>
          </a:bodyPr>
          <a:lstStyle/>
          <a:p>
            <a:r>
              <a:rPr lang="es-ES_tradnl" altLang="it-IT" sz="2400" i="1" smtClean="0"/>
              <a:t/>
            </a:r>
            <a:br>
              <a:rPr lang="es-ES_tradnl" altLang="it-IT" sz="2400" i="1" smtClean="0"/>
            </a:br>
            <a:r>
              <a:rPr lang="es-ES_tradnl" altLang="it-IT" sz="2400" i="1" smtClean="0"/>
              <a:t>Declaración de los Derechos del Hombre y del Ciudadano</a:t>
            </a:r>
            <a:r>
              <a:rPr lang="es-ES_tradnl" altLang="it-IT" i="1" smtClean="0"/>
              <a:t/>
            </a:r>
            <a:br>
              <a:rPr lang="es-ES_tradnl" altLang="it-IT" i="1" smtClean="0"/>
            </a:br>
            <a:endParaRPr lang="it-IT" altLang="it-IT" smtClean="0"/>
          </a:p>
        </p:txBody>
      </p:sp>
      <p:sp>
        <p:nvSpPr>
          <p:cNvPr id="13315" name="Segnaposto contenuto 2"/>
          <p:cNvSpPr>
            <a:spLocks noGrp="1"/>
          </p:cNvSpPr>
          <p:nvPr>
            <p:ph idx="1"/>
          </p:nvPr>
        </p:nvSpPr>
        <p:spPr/>
        <p:txBody>
          <a:bodyPr/>
          <a:lstStyle/>
          <a:p>
            <a:r>
              <a:rPr lang="es-ES_tradnl" altLang="it-IT" sz="2400" b="1" smtClean="0"/>
              <a:t>Artículo primero</a:t>
            </a:r>
            <a:r>
              <a:rPr lang="es-ES_tradnl" altLang="it-IT" sz="2400" smtClean="0"/>
              <a:t>.- Los hombres nacen y permanecen libres e iguales en derechos. Las distinciones sociales sólo pueden fundarse en la utilidad común.</a:t>
            </a:r>
          </a:p>
          <a:p>
            <a:pPr algn="just"/>
            <a:r>
              <a:rPr lang="es-ES_tradnl" altLang="it-IT" sz="2400" b="1" smtClean="0"/>
              <a:t>Artículo 2.</a:t>
            </a:r>
            <a:r>
              <a:rPr lang="es-ES_tradnl" altLang="it-IT" sz="2400" i="1" smtClean="0"/>
              <a:t>- </a:t>
            </a:r>
            <a:r>
              <a:rPr lang="es-ES_tradnl" altLang="it-IT" sz="2400" smtClean="0"/>
              <a:t>La finalidad de toda asociación política es la conservación de los derechos naturales e imprescriptibles del hombre. Tales derechos son la libertad, la propiedad, la seguridad y la resistencia a la opresi	</a:t>
            </a:r>
          </a:p>
          <a:p>
            <a:endParaRPr lang="it-IT" altLang="it-IT" smtClean="0"/>
          </a:p>
        </p:txBody>
      </p:sp>
    </p:spTree>
    <p:extLst>
      <p:ext uri="{BB962C8B-B14F-4D97-AF65-F5344CB8AC3E}">
        <p14:creationId xmlns:p14="http://schemas.microsoft.com/office/powerpoint/2010/main" val="392883428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p:txBody>
          <a:bodyPr/>
          <a:lstStyle/>
          <a:p>
            <a:pPr eaLnBrk="1" hangingPunct="1"/>
            <a:r>
              <a:rPr lang="it-IT" altLang="it-IT" sz="2800" dirty="0" err="1" smtClean="0"/>
              <a:t>Question</a:t>
            </a:r>
            <a:r>
              <a:rPr lang="it-IT" altLang="it-IT" sz="2800" dirty="0" smtClean="0"/>
              <a:t> de </a:t>
            </a:r>
            <a:r>
              <a:rPr lang="it-IT" altLang="it-IT" sz="2800" dirty="0" err="1" smtClean="0"/>
              <a:t>genre</a:t>
            </a:r>
            <a:r>
              <a:rPr lang="it-IT" altLang="it-IT" sz="2800" dirty="0" smtClean="0"/>
              <a:t> </a:t>
            </a:r>
          </a:p>
        </p:txBody>
      </p:sp>
      <p:sp>
        <p:nvSpPr>
          <p:cNvPr id="15363" name="Segnaposto contenuto 2"/>
          <p:cNvSpPr>
            <a:spLocks noGrp="1"/>
          </p:cNvSpPr>
          <p:nvPr>
            <p:ph idx="1"/>
          </p:nvPr>
        </p:nvSpPr>
        <p:spPr/>
        <p:txBody>
          <a:bodyPr/>
          <a:lstStyle/>
          <a:p>
            <a:pPr eaLnBrk="1" hangingPunct="1"/>
            <a:endParaRPr lang="fr-FR" altLang="it-IT" sz="2400" dirty="0" smtClean="0"/>
          </a:p>
          <a:p>
            <a:pPr algn="just" eaLnBrk="1" hangingPunct="1"/>
            <a:r>
              <a:rPr lang="fr-FR" altLang="it-IT" sz="2400" dirty="0"/>
              <a:t>P</a:t>
            </a:r>
            <a:r>
              <a:rPr lang="fr-FR" altLang="it-IT" sz="2400" dirty="0" smtClean="0"/>
              <a:t>ar « homme », la Déclaration de 1789 entendait «  être humain de sexe masculin » et excluait la femme.</a:t>
            </a:r>
            <a:r>
              <a:rPr lang="fr-FR" altLang="it-IT" dirty="0" smtClean="0"/>
              <a:t> </a:t>
            </a:r>
            <a:r>
              <a:rPr lang="it-IT" altLang="it-IT" dirty="0" smtClean="0"/>
              <a:t> </a:t>
            </a:r>
          </a:p>
        </p:txBody>
      </p:sp>
    </p:spTree>
    <p:extLst>
      <p:ext uri="{BB962C8B-B14F-4D97-AF65-F5344CB8AC3E}">
        <p14:creationId xmlns:p14="http://schemas.microsoft.com/office/powerpoint/2010/main" val="291740095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eaLnBrk="1" hangingPunct="1"/>
            <a:r>
              <a:rPr lang="fr-FR" altLang="it-IT" sz="2800" smtClean="0">
                <a:solidFill>
                  <a:schemeClr val="tx1"/>
                </a:solidFill>
              </a:rPr>
              <a:t>Olympe de Gouges </a:t>
            </a:r>
            <a:endParaRPr lang="it-IT" altLang="it-IT" sz="2800" smtClean="0"/>
          </a:p>
        </p:txBody>
      </p:sp>
      <p:sp>
        <p:nvSpPr>
          <p:cNvPr id="16387" name="Segnaposto contenuto 2"/>
          <p:cNvSpPr>
            <a:spLocks noGrp="1"/>
          </p:cNvSpPr>
          <p:nvPr>
            <p:ph idx="1"/>
          </p:nvPr>
        </p:nvSpPr>
        <p:spPr/>
        <p:txBody>
          <a:bodyPr/>
          <a:lstStyle/>
          <a:p>
            <a:pPr eaLnBrk="1" hangingPunct="1"/>
            <a:r>
              <a:rPr lang="fr-FR" altLang="it-IT" sz="2400" dirty="0" smtClean="0"/>
              <a:t>Elle présente la « Déclaration des droits de la femme et de la citoyenne » à l’Assemblée Nationale deux ans plus tard. 1791</a:t>
            </a:r>
          </a:p>
          <a:p>
            <a:pPr eaLnBrk="1" hangingPunct="1"/>
            <a:endParaRPr lang="it-IT" altLang="it-IT" sz="2400" dirty="0"/>
          </a:p>
          <a:p>
            <a:pPr eaLnBrk="1" hangingPunct="1"/>
            <a:r>
              <a:rPr lang="it-IT" altLang="it-IT" sz="2400" dirty="0" smtClean="0"/>
              <a:t>Le </a:t>
            </a:r>
            <a:r>
              <a:rPr lang="it-IT" altLang="it-IT" sz="2400" dirty="0" err="1" smtClean="0"/>
              <a:t>projet</a:t>
            </a:r>
            <a:r>
              <a:rPr lang="it-IT" altLang="it-IT" sz="2400" dirty="0" smtClean="0"/>
              <a:t> </a:t>
            </a:r>
            <a:r>
              <a:rPr lang="it-IT" altLang="it-IT" sz="2400" dirty="0" err="1" smtClean="0"/>
              <a:t>fut</a:t>
            </a:r>
            <a:r>
              <a:rPr lang="it-IT" altLang="it-IT" sz="2400" dirty="0" smtClean="0"/>
              <a:t> </a:t>
            </a:r>
            <a:r>
              <a:rPr lang="it-IT" altLang="it-IT" sz="2400" dirty="0" err="1" smtClean="0"/>
              <a:t>refusé</a:t>
            </a:r>
            <a:r>
              <a:rPr lang="it-IT" altLang="it-IT" sz="2400" dirty="0" smtClean="0"/>
              <a:t>.</a:t>
            </a:r>
          </a:p>
          <a:p>
            <a:pPr eaLnBrk="1" hangingPunct="1"/>
            <a:endParaRPr lang="it-IT" altLang="it-IT" sz="2400" dirty="0" smtClean="0"/>
          </a:p>
          <a:p>
            <a:pPr algn="just" eaLnBrk="1" hangingPunct="1"/>
            <a:r>
              <a:rPr lang="fr-FR" altLang="it-IT" sz="2400" dirty="0" smtClean="0"/>
              <a:t>« Homme, es-tu capable d’être juste ? C’est une femme qui t’en fait la question ; tu ne lui ôteras pas du moins ce droit. Dis-moi ? Qui t’a donné le souverain empire d’opprimer mon sexe ? »</a:t>
            </a:r>
          </a:p>
          <a:p>
            <a:pPr eaLnBrk="1" hangingPunct="1"/>
            <a:endParaRPr lang="it-IT" altLang="it-IT" sz="2400" dirty="0"/>
          </a:p>
          <a:p>
            <a:pPr eaLnBrk="1" hangingPunct="1"/>
            <a:endParaRPr lang="fr-FR" altLang="it-IT" sz="2400" dirty="0" smtClean="0"/>
          </a:p>
          <a:p>
            <a:pPr eaLnBrk="1" hangingPunct="1"/>
            <a:endParaRPr lang="it-IT" altLang="it-IT" sz="2400" dirty="0" smtClean="0"/>
          </a:p>
          <a:p>
            <a:pPr eaLnBrk="1" hangingPunct="1"/>
            <a:endParaRPr lang="it-IT" altLang="it-IT" dirty="0" smtClean="0"/>
          </a:p>
          <a:p>
            <a:pPr eaLnBrk="1" hangingPunct="1"/>
            <a:endParaRPr lang="it-IT" altLang="it-IT" dirty="0" smtClean="0"/>
          </a:p>
        </p:txBody>
      </p:sp>
    </p:spTree>
    <p:extLst>
      <p:ext uri="{BB962C8B-B14F-4D97-AF65-F5344CB8AC3E}">
        <p14:creationId xmlns:p14="http://schemas.microsoft.com/office/powerpoint/2010/main" val="132004775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olo 1"/>
          <p:cNvSpPr>
            <a:spLocks noGrp="1"/>
          </p:cNvSpPr>
          <p:nvPr>
            <p:ph type="title"/>
          </p:nvPr>
        </p:nvSpPr>
        <p:spPr>
          <a:xfrm>
            <a:off x="1763713" y="5661025"/>
            <a:ext cx="5486400" cy="566738"/>
          </a:xfrm>
        </p:spPr>
        <p:txBody>
          <a:bodyPr/>
          <a:lstStyle/>
          <a:p>
            <a:pPr eaLnBrk="1" hangingPunct="1"/>
            <a:r>
              <a:rPr lang="fr-FR" altLang="it-IT" smtClean="0"/>
              <a:t>          </a:t>
            </a:r>
          </a:p>
        </p:txBody>
      </p:sp>
      <p:pic>
        <p:nvPicPr>
          <p:cNvPr id="17411" name="Segnaposto immagine 4"/>
          <p:cNvPicPr>
            <a:picLocks noGrp="1" noChangeAspect="1"/>
          </p:cNvPicPr>
          <p:nvPr>
            <p:ph type="pic" idx="1"/>
          </p:nvPr>
        </p:nvPicPr>
        <p:blipFill>
          <a:blip r:embed="rId2">
            <a:extLst>
              <a:ext uri="{28A0092B-C50C-407E-A947-70E740481C1C}">
                <a14:useLocalDpi xmlns:a14="http://schemas.microsoft.com/office/drawing/2010/main" val="0"/>
              </a:ext>
            </a:extLst>
          </a:blip>
          <a:srcRect l="-8939" r="-8939"/>
          <a:stretch>
            <a:fillRect/>
          </a:stretch>
        </p:blipFill>
        <p:spPr>
          <a:xfrm>
            <a:off x="1835150" y="692150"/>
            <a:ext cx="5486400" cy="4835525"/>
          </a:xfrm>
        </p:spPr>
      </p:pic>
      <p:sp>
        <p:nvSpPr>
          <p:cNvPr id="17412" name="Segnaposto testo 3"/>
          <p:cNvSpPr>
            <a:spLocks noGrp="1"/>
          </p:cNvSpPr>
          <p:nvPr>
            <p:ph type="body" sz="half" idx="2"/>
          </p:nvPr>
        </p:nvSpPr>
        <p:spPr/>
        <p:txBody>
          <a:bodyPr/>
          <a:lstStyle/>
          <a:p>
            <a:pPr eaLnBrk="1" hangingPunct="1"/>
            <a:r>
              <a:rPr lang="it-IT" altLang="it-IT" sz="1600" smtClean="0"/>
              <a:t> </a:t>
            </a:r>
          </a:p>
        </p:txBody>
      </p:sp>
    </p:spTree>
    <p:extLst>
      <p:ext uri="{BB962C8B-B14F-4D97-AF65-F5344CB8AC3E}">
        <p14:creationId xmlns:p14="http://schemas.microsoft.com/office/powerpoint/2010/main" val="409494413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p:txBody>
          <a:bodyPr/>
          <a:lstStyle/>
          <a:p>
            <a:r>
              <a:rPr lang="fr-FR" altLang="it-IT" sz="2400" smtClean="0"/>
              <a:t>Déclaration des droits de la femme et de la citoyenne </a:t>
            </a:r>
            <a:endParaRPr lang="it-IT" altLang="it-IT" sz="2400" smtClean="0"/>
          </a:p>
        </p:txBody>
      </p:sp>
      <p:sp>
        <p:nvSpPr>
          <p:cNvPr id="18435" name="Segnaposto contenuto 2"/>
          <p:cNvSpPr>
            <a:spLocks noGrp="1"/>
          </p:cNvSpPr>
          <p:nvPr>
            <p:ph idx="1"/>
          </p:nvPr>
        </p:nvSpPr>
        <p:spPr/>
        <p:txBody>
          <a:bodyPr>
            <a:normAutofit lnSpcReduction="10000"/>
          </a:bodyPr>
          <a:lstStyle/>
          <a:p>
            <a:pPr algn="just" eaLnBrk="1" hangingPunct="1"/>
            <a:r>
              <a:rPr lang="fr-FR" altLang="it-IT" sz="2400" dirty="0" smtClean="0"/>
              <a:t>Les hommes naissent et demeurent libres et égaux en droits. Les distinctions sociales ne peuvent être fondées que sur l’utilité commune. (1789)</a:t>
            </a:r>
          </a:p>
          <a:p>
            <a:pPr eaLnBrk="1" hangingPunct="1"/>
            <a:r>
              <a:rPr lang="fr-FR" altLang="it-IT" sz="2400" dirty="0" smtClean="0"/>
              <a:t>Article Premier </a:t>
            </a:r>
            <a:endParaRPr lang="it-IT" altLang="it-IT" sz="2400" dirty="0" smtClean="0"/>
          </a:p>
          <a:p>
            <a:pPr algn="just" eaLnBrk="1" hangingPunct="1"/>
            <a:r>
              <a:rPr lang="fr-FR" altLang="it-IT" sz="2400" dirty="0" smtClean="0"/>
              <a:t>La Femme nait libre et demeure égale à l’homme en droits. Les distinctions sociales ne peuvent être fondées que sur l’utilité commune.</a:t>
            </a:r>
          </a:p>
          <a:p>
            <a:r>
              <a:rPr lang="fr-FR" altLang="it-IT" sz="2400" dirty="0" smtClean="0"/>
              <a:t>Article 2 </a:t>
            </a:r>
          </a:p>
          <a:p>
            <a:pPr algn="just"/>
            <a:r>
              <a:rPr lang="fr-FR" altLang="it-IT" sz="2400" dirty="0" smtClean="0"/>
              <a:t>Le but de toute association politique est la conservation des droits naturels et imprescriptibles de la femme et de l’homme. Ces droits sont : la liberté, la prospérité, la sûreté et surtout la résistance à l’oppression.</a:t>
            </a:r>
          </a:p>
          <a:p>
            <a:endParaRPr lang="it-IT" altLang="it-IT" dirty="0" smtClean="0"/>
          </a:p>
        </p:txBody>
      </p:sp>
    </p:spTree>
    <p:extLst>
      <p:ext uri="{BB962C8B-B14F-4D97-AF65-F5344CB8AC3E}">
        <p14:creationId xmlns:p14="http://schemas.microsoft.com/office/powerpoint/2010/main" val="23074197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olo 4"/>
          <p:cNvSpPr>
            <a:spLocks noGrp="1"/>
          </p:cNvSpPr>
          <p:nvPr>
            <p:ph type="title"/>
          </p:nvPr>
        </p:nvSpPr>
        <p:spPr/>
        <p:txBody>
          <a:bodyPr/>
          <a:lstStyle/>
          <a:p>
            <a:r>
              <a:rPr lang="it-IT" altLang="it-IT" sz="2400" smtClean="0"/>
              <a:t>DICHIARAZIONE DEI DIRITTI DELLA DONNA E DELLA CITTADINA</a:t>
            </a:r>
          </a:p>
        </p:txBody>
      </p:sp>
      <p:sp>
        <p:nvSpPr>
          <p:cNvPr id="19459" name="Segnaposto contenuto 5"/>
          <p:cNvSpPr>
            <a:spLocks noGrp="1"/>
          </p:cNvSpPr>
          <p:nvPr>
            <p:ph idx="1"/>
          </p:nvPr>
        </p:nvSpPr>
        <p:spPr/>
        <p:txBody>
          <a:bodyPr/>
          <a:lstStyle/>
          <a:p>
            <a:pPr algn="just"/>
            <a:r>
              <a:rPr lang="it-IT" altLang="it-IT" sz="2400" i="1" smtClean="0"/>
              <a:t>Articolo I</a:t>
            </a:r>
            <a:r>
              <a:rPr lang="it-IT" altLang="it-IT" sz="2400" smtClean="0"/>
              <a:t> La Donna nasce libera ed ha gli stessi diritti dell'uomo. Le distinzioni sociali possono essere fondate solo sull'utilità comune.</a:t>
            </a:r>
          </a:p>
          <a:p>
            <a:pPr algn="just"/>
            <a:r>
              <a:rPr lang="it-IT" altLang="it-IT" sz="2400" i="1" smtClean="0"/>
              <a:t>Articolo II</a:t>
            </a:r>
            <a:r>
              <a:rPr lang="it-IT" altLang="it-IT" sz="2400" smtClean="0"/>
              <a:t> Lo scopo di ogni associazione politica è la conservazione dei diritti naturali e imprescrittibili della Donna e dell'Uomo: questi diritti sono la libertà, la proprietà, la sicurezza e soprattutto la resistenza all'oppressione.</a:t>
            </a:r>
          </a:p>
        </p:txBody>
      </p:sp>
    </p:spTree>
    <p:extLst>
      <p:ext uri="{BB962C8B-B14F-4D97-AF65-F5344CB8AC3E}">
        <p14:creationId xmlns:p14="http://schemas.microsoft.com/office/powerpoint/2010/main" val="367904802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a:ea typeface="ＭＳ Ｐゴシック" charset="0"/>
              </a:rPr>
              <a:t> Déclaration universelle des droits de l'homme » </a:t>
            </a:r>
            <a:r>
              <a:rPr lang="fr-FR" sz="2800" dirty="0" smtClean="0">
                <a:ea typeface="ＭＳ Ｐゴシック" charset="0"/>
              </a:rPr>
              <a:t> 1948 </a:t>
            </a:r>
            <a:endParaRPr lang="fr-CA" sz="2800" dirty="0"/>
          </a:p>
        </p:txBody>
      </p:sp>
      <p:sp>
        <p:nvSpPr>
          <p:cNvPr id="3" name="Segnaposto contenuto 2"/>
          <p:cNvSpPr>
            <a:spLocks noGrp="1"/>
          </p:cNvSpPr>
          <p:nvPr>
            <p:ph idx="1"/>
          </p:nvPr>
        </p:nvSpPr>
        <p:spPr/>
        <p:txBody>
          <a:bodyPr/>
          <a:lstStyle/>
          <a:p>
            <a:pPr algn="just"/>
            <a:r>
              <a:rPr lang="fr-FR" altLang="it-IT" sz="2400" dirty="0" smtClean="0"/>
              <a:t>La Déclaration des droits de l’homme et du citoyen est devenue </a:t>
            </a:r>
            <a:r>
              <a:rPr lang="fr-FR" altLang="it-IT" sz="2400" dirty="0"/>
              <a:t>au fil des siècles une référence aussi bien française qu’internationale : </a:t>
            </a:r>
            <a:r>
              <a:rPr lang="fr-FR" sz="2400" dirty="0">
                <a:ea typeface="ＭＳ Ｐゴシック" charset="0"/>
              </a:rPr>
              <a:t>« Déclaration universelle des droits de l'homme » (DUDH) 1948, adoptée et proclamée par l’Assemblée générale des Nations Unies</a:t>
            </a:r>
            <a:r>
              <a:rPr lang="fr-FR" sz="2400" dirty="0" smtClean="0">
                <a:ea typeface="ＭＳ Ｐゴシック" charset="0"/>
              </a:rPr>
              <a:t>.</a:t>
            </a:r>
          </a:p>
          <a:p>
            <a:pPr algn="just"/>
            <a:r>
              <a:rPr lang="fr-FR" sz="2400" b="1" dirty="0" err="1"/>
              <a:t>Universal</a:t>
            </a:r>
            <a:r>
              <a:rPr lang="fr-FR" sz="2400" b="1" dirty="0"/>
              <a:t> </a:t>
            </a:r>
            <a:r>
              <a:rPr lang="fr-FR" sz="2400" b="1" dirty="0" err="1"/>
              <a:t>Declaration</a:t>
            </a:r>
            <a:r>
              <a:rPr lang="fr-FR" sz="2400" b="1" dirty="0"/>
              <a:t> of </a:t>
            </a:r>
            <a:r>
              <a:rPr lang="fr-FR" sz="2400" b="1" dirty="0" err="1"/>
              <a:t>Human</a:t>
            </a:r>
            <a:r>
              <a:rPr lang="fr-FR" sz="2400" b="1" dirty="0"/>
              <a:t> </a:t>
            </a:r>
            <a:r>
              <a:rPr lang="fr-FR" sz="2400" b="1" dirty="0" err="1"/>
              <a:t>Rights</a:t>
            </a:r>
            <a:endParaRPr lang="fr-FR" sz="2400" b="1" dirty="0"/>
          </a:p>
          <a:p>
            <a:pPr algn="just"/>
            <a:r>
              <a:rPr lang="fr-FR" sz="2400" b="1" dirty="0"/>
              <a:t>La </a:t>
            </a:r>
            <a:r>
              <a:rPr lang="fr-FR" sz="2400" b="1" dirty="0" err="1"/>
              <a:t>Declaración</a:t>
            </a:r>
            <a:r>
              <a:rPr lang="fr-FR" sz="2400" b="1" dirty="0"/>
              <a:t> </a:t>
            </a:r>
            <a:r>
              <a:rPr lang="fr-FR" sz="2400" b="1" dirty="0" err="1"/>
              <a:t>Universal</a:t>
            </a:r>
            <a:r>
              <a:rPr lang="fr-FR" sz="2400" b="1" dirty="0"/>
              <a:t> de </a:t>
            </a:r>
            <a:r>
              <a:rPr lang="fr-FR" sz="2400" b="1" dirty="0" err="1"/>
              <a:t>Derechos</a:t>
            </a:r>
            <a:r>
              <a:rPr lang="fr-FR" sz="2400" b="1" dirty="0"/>
              <a:t> </a:t>
            </a:r>
            <a:r>
              <a:rPr lang="fr-FR" sz="2400" b="1" dirty="0" err="1"/>
              <a:t>Huma</a:t>
            </a:r>
            <a:r>
              <a:rPr lang="fr-FR" sz="2800" b="1" dirty="0" err="1"/>
              <a:t>nos</a:t>
            </a:r>
            <a:r>
              <a:rPr lang="fr-FR" sz="2800" b="1" dirty="0"/>
              <a:t> </a:t>
            </a:r>
          </a:p>
          <a:p>
            <a:pPr algn="just"/>
            <a:endParaRPr lang="fr-FR" sz="2800" dirty="0">
              <a:ea typeface="ＭＳ Ｐゴシック" charset="0"/>
            </a:endParaRPr>
          </a:p>
          <a:p>
            <a:endParaRPr lang="fr-CA" dirty="0"/>
          </a:p>
        </p:txBody>
      </p:sp>
    </p:spTree>
    <p:extLst>
      <p:ext uri="{BB962C8B-B14F-4D97-AF65-F5344CB8AC3E}">
        <p14:creationId xmlns:p14="http://schemas.microsoft.com/office/powerpoint/2010/main" val="764802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smtClean="0"/>
              <a:t/>
            </a:r>
            <a:br>
              <a:rPr lang="fr-CA" sz="2800" dirty="0" smtClean="0"/>
            </a:br>
            <a:r>
              <a:rPr lang="fr-CA" sz="3100" dirty="0" smtClean="0"/>
              <a:t>A partir de  </a:t>
            </a:r>
            <a:r>
              <a:rPr lang="it-IT" sz="3100" dirty="0" smtClean="0"/>
              <a:t>la </a:t>
            </a:r>
            <a:r>
              <a:rPr lang="it-IT" sz="3100" dirty="0" err="1"/>
              <a:t>Constitution</a:t>
            </a:r>
            <a:r>
              <a:rPr lang="it-IT" sz="3100" dirty="0"/>
              <a:t> de la Ve </a:t>
            </a:r>
            <a:r>
              <a:rPr lang="it-IT" sz="3100" dirty="0" err="1"/>
              <a:t>République</a:t>
            </a:r>
            <a:r>
              <a:rPr lang="it-IT" sz="3100" dirty="0"/>
              <a:t> : 1958</a:t>
            </a:r>
            <a:br>
              <a:rPr lang="it-IT" sz="3100" dirty="0"/>
            </a:b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92500"/>
          </a:bodyPr>
          <a:lstStyle/>
          <a:p>
            <a:pPr algn="just"/>
            <a:r>
              <a:rPr lang="it-IT" sz="2400" dirty="0" err="1" smtClean="0"/>
              <a:t>Contexte</a:t>
            </a:r>
            <a:r>
              <a:rPr lang="it-IT" sz="2400" dirty="0" smtClean="0"/>
              <a:t> et </a:t>
            </a:r>
            <a:r>
              <a:rPr lang="it-IT" sz="2400" dirty="0" err="1" smtClean="0"/>
              <a:t>Préambule</a:t>
            </a:r>
            <a:r>
              <a:rPr lang="it-IT" sz="2400" dirty="0" smtClean="0"/>
              <a:t> de la </a:t>
            </a:r>
            <a:r>
              <a:rPr lang="it-IT" sz="2400" dirty="0" err="1" smtClean="0"/>
              <a:t>Constitution</a:t>
            </a:r>
            <a:r>
              <a:rPr lang="it-IT" sz="2400" dirty="0" smtClean="0"/>
              <a:t> de 1958</a:t>
            </a:r>
            <a:endParaRPr lang="it-IT" sz="2400" dirty="0"/>
          </a:p>
          <a:p>
            <a:pPr algn="just"/>
            <a:r>
              <a:rPr lang="it-IT" sz="2400" dirty="0" err="1" smtClean="0"/>
              <a:t>Déclaration</a:t>
            </a:r>
            <a:r>
              <a:rPr lang="it-IT" sz="2400" dirty="0" smtClean="0"/>
              <a:t> </a:t>
            </a:r>
            <a:r>
              <a:rPr lang="it-IT" sz="2400" dirty="0" err="1"/>
              <a:t>des</a:t>
            </a:r>
            <a:r>
              <a:rPr lang="it-IT" sz="2400" dirty="0"/>
              <a:t> </a:t>
            </a:r>
            <a:r>
              <a:rPr lang="it-IT" sz="2400" dirty="0" err="1"/>
              <a:t>Droits</a:t>
            </a:r>
            <a:r>
              <a:rPr lang="it-IT" sz="2400" dirty="0"/>
              <a:t> de l'</a:t>
            </a:r>
            <a:r>
              <a:rPr lang="it-IT" sz="2400" dirty="0" err="1"/>
              <a:t>Homme</a:t>
            </a:r>
            <a:r>
              <a:rPr lang="it-IT" sz="2400" dirty="0"/>
              <a:t> et </a:t>
            </a:r>
            <a:r>
              <a:rPr lang="it-IT" sz="2400" dirty="0" err="1"/>
              <a:t>du</a:t>
            </a:r>
            <a:r>
              <a:rPr lang="it-IT" sz="2400" dirty="0"/>
              <a:t> </a:t>
            </a:r>
            <a:r>
              <a:rPr lang="it-IT" sz="2400" dirty="0" err="1"/>
              <a:t>Citoyen</a:t>
            </a:r>
            <a:r>
              <a:rPr lang="it-IT" sz="2400" dirty="0"/>
              <a:t> </a:t>
            </a:r>
            <a:r>
              <a:rPr lang="it-IT" sz="2400" dirty="0" err="1"/>
              <a:t>du</a:t>
            </a:r>
            <a:r>
              <a:rPr lang="it-IT" sz="2400" dirty="0"/>
              <a:t> 26 </a:t>
            </a:r>
            <a:r>
              <a:rPr lang="it-IT" sz="2400" dirty="0" err="1"/>
              <a:t>août</a:t>
            </a:r>
            <a:r>
              <a:rPr lang="it-IT" sz="2400" dirty="0"/>
              <a:t> </a:t>
            </a:r>
            <a:r>
              <a:rPr lang="it-IT" sz="2400" dirty="0" smtClean="0"/>
              <a:t>1789</a:t>
            </a:r>
            <a:r>
              <a:rPr lang="it-IT" sz="2400" dirty="0"/>
              <a:t> </a:t>
            </a:r>
            <a:r>
              <a:rPr lang="it-IT" sz="2400" dirty="0" smtClean="0"/>
              <a:t>;</a:t>
            </a:r>
          </a:p>
          <a:p>
            <a:pPr algn="just"/>
            <a:r>
              <a:rPr lang="it-IT" sz="2400" dirty="0" err="1" smtClean="0"/>
              <a:t>Préambule</a:t>
            </a:r>
            <a:r>
              <a:rPr lang="it-IT" sz="2400" dirty="0" smtClean="0"/>
              <a:t> </a:t>
            </a:r>
            <a:r>
              <a:rPr lang="it-IT" sz="2400" dirty="0"/>
              <a:t>de la </a:t>
            </a:r>
            <a:r>
              <a:rPr lang="it-IT" sz="2400" dirty="0" err="1"/>
              <a:t>Constitution</a:t>
            </a:r>
            <a:r>
              <a:rPr lang="it-IT" sz="2400" dirty="0"/>
              <a:t> </a:t>
            </a:r>
            <a:r>
              <a:rPr lang="it-IT" sz="2400" dirty="0" err="1"/>
              <a:t>du</a:t>
            </a:r>
            <a:r>
              <a:rPr lang="it-IT" sz="2400" dirty="0"/>
              <a:t> 27 </a:t>
            </a:r>
            <a:r>
              <a:rPr lang="it-IT" sz="2400" dirty="0" err="1"/>
              <a:t>octobre</a:t>
            </a:r>
            <a:r>
              <a:rPr lang="it-IT" sz="2400" dirty="0"/>
              <a:t> 1946 (la </a:t>
            </a:r>
            <a:r>
              <a:rPr lang="it-IT" sz="2400" dirty="0" err="1"/>
              <a:t>Constitution</a:t>
            </a:r>
            <a:r>
              <a:rPr lang="it-IT" sz="2400" dirty="0"/>
              <a:t> de la </a:t>
            </a:r>
            <a:r>
              <a:rPr lang="it-IT" sz="2400" dirty="0" err="1"/>
              <a:t>IVe</a:t>
            </a:r>
            <a:r>
              <a:rPr lang="it-IT" sz="2400" dirty="0"/>
              <a:t> </a:t>
            </a:r>
            <a:r>
              <a:rPr lang="it-IT" sz="2400" dirty="0" err="1"/>
              <a:t>République</a:t>
            </a:r>
            <a:r>
              <a:rPr lang="it-IT" sz="2400" dirty="0" smtClean="0"/>
              <a:t>), </a:t>
            </a:r>
            <a:r>
              <a:rPr lang="it-IT" sz="2400" dirty="0" err="1" smtClean="0"/>
              <a:t>focalisé</a:t>
            </a:r>
            <a:r>
              <a:rPr lang="it-IT" sz="2400" dirty="0" smtClean="0"/>
              <a:t> </a:t>
            </a:r>
            <a:r>
              <a:rPr lang="it-IT" sz="2400" dirty="0" err="1" smtClean="0"/>
              <a:t>sur</a:t>
            </a:r>
            <a:r>
              <a:rPr lang="it-IT" sz="2400" dirty="0" smtClean="0"/>
              <a:t> “Race” ; </a:t>
            </a:r>
          </a:p>
          <a:p>
            <a:pPr algn="just"/>
            <a:r>
              <a:rPr lang="it-IT" sz="2400" dirty="0" smtClean="0"/>
              <a:t> </a:t>
            </a:r>
            <a:r>
              <a:rPr lang="it-IT" sz="2400" dirty="0" err="1"/>
              <a:t>Constitution</a:t>
            </a:r>
            <a:r>
              <a:rPr lang="it-IT" sz="2400" dirty="0"/>
              <a:t> </a:t>
            </a:r>
            <a:r>
              <a:rPr lang="it-IT" sz="2400" dirty="0" smtClean="0"/>
              <a:t>de 1958</a:t>
            </a:r>
          </a:p>
          <a:p>
            <a:pPr algn="just"/>
            <a:r>
              <a:rPr lang="it-IT" sz="2400" dirty="0" smtClean="0"/>
              <a:t>- </a:t>
            </a:r>
            <a:r>
              <a:rPr lang="it-IT" sz="2400" dirty="0" err="1" smtClean="0"/>
              <a:t>Article</a:t>
            </a:r>
            <a:r>
              <a:rPr lang="it-IT" sz="2400" dirty="0" smtClean="0"/>
              <a:t> premier</a:t>
            </a:r>
          </a:p>
          <a:p>
            <a:pPr algn="just"/>
            <a:r>
              <a:rPr lang="it-IT" sz="2400" dirty="0" smtClean="0"/>
              <a:t>- </a:t>
            </a:r>
            <a:r>
              <a:rPr lang="it-IT" sz="2400" dirty="0" err="1" smtClean="0"/>
              <a:t>Article</a:t>
            </a:r>
            <a:r>
              <a:rPr lang="it-IT" sz="2400" dirty="0" smtClean="0"/>
              <a:t> </a:t>
            </a:r>
            <a:r>
              <a:rPr lang="it-IT" sz="2400" dirty="0" err="1" smtClean="0"/>
              <a:t>second</a:t>
            </a:r>
            <a:endParaRPr lang="it-IT" sz="2400" dirty="0" smtClean="0"/>
          </a:p>
          <a:p>
            <a:pPr algn="just"/>
            <a:r>
              <a:rPr lang="it-IT" sz="2400" dirty="0" smtClean="0"/>
              <a:t>- </a:t>
            </a:r>
            <a:r>
              <a:rPr lang="it-IT" sz="2400" dirty="0" err="1" smtClean="0"/>
              <a:t>Article</a:t>
            </a:r>
            <a:r>
              <a:rPr lang="it-IT" sz="2400" dirty="0" smtClean="0"/>
              <a:t> 3 et </a:t>
            </a:r>
            <a:r>
              <a:rPr lang="it-IT" sz="2400" dirty="0" err="1" smtClean="0"/>
              <a:t>article</a:t>
            </a:r>
            <a:r>
              <a:rPr lang="it-IT" sz="2400" dirty="0"/>
              <a:t> </a:t>
            </a:r>
            <a:r>
              <a:rPr lang="it-IT" sz="2400" dirty="0" smtClean="0"/>
              <a:t>11 (</a:t>
            </a:r>
            <a:r>
              <a:rPr lang="it-IT" sz="2400" dirty="0" err="1" smtClean="0"/>
              <a:t>Référendum</a:t>
            </a:r>
            <a:r>
              <a:rPr lang="it-IT" sz="2400" dirty="0" smtClean="0"/>
              <a:t>)</a:t>
            </a:r>
          </a:p>
          <a:p>
            <a:pPr algn="just"/>
            <a:r>
              <a:rPr lang="it-IT" sz="2400" dirty="0" smtClean="0"/>
              <a:t>- </a:t>
            </a:r>
            <a:r>
              <a:rPr lang="it-IT" sz="2400" dirty="0" err="1" smtClean="0"/>
              <a:t>Article</a:t>
            </a:r>
            <a:r>
              <a:rPr lang="it-IT" sz="2400" dirty="0" smtClean="0"/>
              <a:t> 49.3</a:t>
            </a:r>
          </a:p>
          <a:p>
            <a:pPr algn="just"/>
            <a:r>
              <a:rPr lang="fr-FR" sz="2400" dirty="0" smtClean="0"/>
              <a:t>- Article </a:t>
            </a:r>
            <a:r>
              <a:rPr lang="fr-FR" sz="2400" dirty="0"/>
              <a:t>75-1 </a:t>
            </a:r>
            <a:br>
              <a:rPr lang="fr-FR" sz="2400" dirty="0"/>
            </a:br>
            <a:endParaRPr lang="it-IT" sz="2400" dirty="0" smtClean="0"/>
          </a:p>
          <a:p>
            <a:pPr algn="just"/>
            <a:endParaRPr lang="it-IT" sz="2400" dirty="0" smtClean="0"/>
          </a:p>
          <a:p>
            <a:pPr algn="just"/>
            <a:endParaRPr lang="fr-CA" sz="2400" dirty="0"/>
          </a:p>
        </p:txBody>
      </p:sp>
    </p:spTree>
    <p:extLst>
      <p:ext uri="{BB962C8B-B14F-4D97-AF65-F5344CB8AC3E}">
        <p14:creationId xmlns:p14="http://schemas.microsoft.com/office/powerpoint/2010/main" val="8499653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olo 1"/>
          <p:cNvSpPr>
            <a:spLocks noGrp="1"/>
          </p:cNvSpPr>
          <p:nvPr>
            <p:ph type="title"/>
          </p:nvPr>
        </p:nvSpPr>
        <p:spPr/>
        <p:txBody>
          <a:bodyPr>
            <a:normAutofit fontScale="90000"/>
          </a:bodyPr>
          <a:lstStyle/>
          <a:p>
            <a:pPr eaLnBrk="1" hangingPunct="1"/>
            <a:r>
              <a:rPr lang="fr-FR" sz="2800" i="1">
                <a:latin typeface="Arial" charset="0"/>
                <a:ea typeface="ＭＳ Ｐゴシック" charset="0"/>
              </a:rPr>
              <a:t/>
            </a:r>
            <a:br>
              <a:rPr lang="fr-FR" sz="2800" i="1">
                <a:latin typeface="Arial" charset="0"/>
                <a:ea typeface="ＭＳ Ｐゴシック" charset="0"/>
              </a:rPr>
            </a:br>
            <a:r>
              <a:rPr lang="fr-FR" sz="2800" i="1">
                <a:latin typeface="Arial" charset="0"/>
                <a:ea typeface="ＭＳ Ｐゴシック" charset="0"/>
              </a:rPr>
              <a:t/>
            </a:r>
            <a:br>
              <a:rPr lang="fr-FR" sz="2800" i="1">
                <a:latin typeface="Arial" charset="0"/>
                <a:ea typeface="ＭＳ Ｐゴシック" charset="0"/>
              </a:rPr>
            </a:br>
            <a:r>
              <a:rPr lang="fr-FR" sz="2800" i="1">
                <a:latin typeface="Arial" charset="0"/>
                <a:ea typeface="ＭＳ Ｐゴシック" charset="0"/>
              </a:rPr>
              <a:t>Déclaration universelle des droits de l'homme</a:t>
            </a:r>
            <a:r>
              <a:rPr lang="en-US" sz="2800">
                <a:latin typeface="Arial" charset="0"/>
                <a:ea typeface="ＭＳ Ｐゴシック" charset="0"/>
              </a:rPr>
              <a:t/>
            </a:r>
            <a:br>
              <a:rPr lang="en-US" sz="2800">
                <a:latin typeface="Arial" charset="0"/>
                <a:ea typeface="ＭＳ Ｐゴシック" charset="0"/>
              </a:rPr>
            </a:br>
            <a:r>
              <a:rPr lang="en-US" sz="2800" i="1">
                <a:latin typeface="Arial" charset="0"/>
                <a:ea typeface="ＭＳ Ｐゴシック" charset="0"/>
              </a:rPr>
              <a:t>Universal Declaration of Human Rights</a:t>
            </a:r>
            <a:br>
              <a:rPr lang="en-US" sz="2800" i="1">
                <a:latin typeface="Arial" charset="0"/>
                <a:ea typeface="ＭＳ Ｐゴシック" charset="0"/>
              </a:rPr>
            </a:br>
            <a:r>
              <a:rPr lang="en-US" sz="2800" i="1">
                <a:latin typeface="Arial" charset="0"/>
                <a:ea typeface="ＭＳ Ｐゴシック" charset="0"/>
              </a:rPr>
              <a:t>10 décembre 1948</a:t>
            </a:r>
            <a:r>
              <a:rPr lang="it-IT" sz="2800">
                <a:latin typeface="Arial" charset="0"/>
                <a:ea typeface="ＭＳ Ｐゴシック" charset="0"/>
              </a:rPr>
              <a:t/>
            </a:r>
            <a:br>
              <a:rPr lang="it-IT" sz="2800">
                <a:latin typeface="Arial" charset="0"/>
                <a:ea typeface="ＭＳ Ｐゴシック" charset="0"/>
              </a:rPr>
            </a:br>
            <a:r>
              <a:rPr lang="en-US" sz="2800">
                <a:latin typeface="Arial" charset="0"/>
                <a:ea typeface="ＭＳ Ｐゴシック" charset="0"/>
              </a:rPr>
              <a:t/>
            </a:r>
            <a:br>
              <a:rPr lang="en-US" sz="2800">
                <a:latin typeface="Arial" charset="0"/>
                <a:ea typeface="ＭＳ Ｐゴシック" charset="0"/>
              </a:rPr>
            </a:br>
            <a:endParaRPr lang="it-IT" sz="2800">
              <a:latin typeface="Arial" charset="0"/>
              <a:ea typeface="ＭＳ Ｐゴシック" charset="0"/>
            </a:endParaRPr>
          </a:p>
        </p:txBody>
      </p:sp>
      <p:sp>
        <p:nvSpPr>
          <p:cNvPr id="34818" name="Segnaposto contenuto 2"/>
          <p:cNvSpPr>
            <a:spLocks noGrp="1"/>
          </p:cNvSpPr>
          <p:nvPr>
            <p:ph idx="1"/>
          </p:nvPr>
        </p:nvSpPr>
        <p:spPr/>
        <p:txBody>
          <a:bodyPr/>
          <a:lstStyle/>
          <a:p>
            <a:pPr eaLnBrk="1" hangingPunct="1"/>
            <a:endParaRPr lang="fr-FR" sz="2400" dirty="0">
              <a:latin typeface="Arial" charset="0"/>
              <a:ea typeface="ＭＳ Ｐゴシック" charset="0"/>
            </a:endParaRPr>
          </a:p>
          <a:p>
            <a:pPr eaLnBrk="1" hangingPunct="1"/>
            <a:endParaRPr lang="fr-FR" sz="2400" dirty="0">
              <a:latin typeface="Arial" charset="0"/>
              <a:ea typeface="ＭＳ Ｐゴシック" charset="0"/>
            </a:endParaRPr>
          </a:p>
          <a:p>
            <a:pPr eaLnBrk="1" hangingPunct="1"/>
            <a:endParaRPr lang="fr-FR" sz="2400" dirty="0">
              <a:latin typeface="Arial" charset="0"/>
              <a:ea typeface="ＭＳ Ｐゴシック" charset="0"/>
            </a:endParaRPr>
          </a:p>
          <a:p>
            <a:pPr algn="just" eaLnBrk="1" hangingPunct="1"/>
            <a:r>
              <a:rPr lang="fr-FR" sz="2400" dirty="0">
                <a:latin typeface="Arial" charset="0"/>
                <a:ea typeface="ＭＳ Ｐゴシック" charset="0"/>
              </a:rPr>
              <a:t>Les versions française et anglaise font foi toutes les deux</a:t>
            </a:r>
            <a:r>
              <a:rPr lang="it-IT" sz="2400" dirty="0">
                <a:latin typeface="Arial" charset="0"/>
                <a:ea typeface="ＭＳ Ｐゴシック" charset="0"/>
              </a:rPr>
              <a:t>.</a:t>
            </a:r>
          </a:p>
          <a:p>
            <a:pPr eaLnBrk="1" hangingPunct="1"/>
            <a:endParaRPr lang="it-IT" sz="2400" dirty="0">
              <a:latin typeface="Arial" charset="0"/>
              <a:ea typeface="ＭＳ Ｐゴシック" charset="0"/>
            </a:endParaRPr>
          </a:p>
          <a:p>
            <a:pPr eaLnBrk="1" hangingPunct="1"/>
            <a:r>
              <a:rPr lang="it-IT" sz="2400" dirty="0">
                <a:latin typeface="Arial" charset="0"/>
                <a:ea typeface="ＭＳ Ｐゴシック" charset="0"/>
              </a:rPr>
              <a:t>En </a:t>
            </a:r>
            <a:r>
              <a:rPr lang="it-IT" sz="2400" dirty="0" err="1">
                <a:latin typeface="Arial" charset="0"/>
                <a:ea typeface="ＭＳ Ｐゴシック" charset="0"/>
              </a:rPr>
              <a:t>italien</a:t>
            </a:r>
            <a:r>
              <a:rPr lang="it-IT" sz="2400" dirty="0">
                <a:latin typeface="Arial" charset="0"/>
                <a:ea typeface="ＭＳ Ｐゴシック" charset="0"/>
              </a:rPr>
              <a:t> ? </a:t>
            </a:r>
            <a:r>
              <a:rPr lang="fr-FR" sz="2400" dirty="0">
                <a:latin typeface="Arial" charset="0"/>
                <a:ea typeface="ＭＳ Ｐゴシック" charset="0"/>
              </a:rPr>
              <a:t>À</a:t>
            </a:r>
            <a:r>
              <a:rPr lang="it-IT" sz="2400" dirty="0">
                <a:latin typeface="Arial" charset="0"/>
                <a:ea typeface="ＭＳ Ｐゴシック" charset="0"/>
              </a:rPr>
              <a:t> </a:t>
            </a:r>
            <a:r>
              <a:rPr lang="it-IT" sz="2400" dirty="0" err="1">
                <a:latin typeface="Arial" charset="0"/>
                <a:ea typeface="ＭＳ Ｐゴシック" charset="0"/>
              </a:rPr>
              <a:t>vous</a:t>
            </a:r>
            <a:r>
              <a:rPr lang="it-IT" sz="2400" dirty="0">
                <a:latin typeface="Arial" charset="0"/>
                <a:ea typeface="ＭＳ Ｐゴシック" charset="0"/>
              </a:rPr>
              <a:t> de </a:t>
            </a:r>
            <a:r>
              <a:rPr lang="it-IT" sz="2400" dirty="0" err="1">
                <a:latin typeface="Arial" charset="0"/>
                <a:ea typeface="ＭＳ Ｐゴシック" charset="0"/>
              </a:rPr>
              <a:t>traduire</a:t>
            </a:r>
            <a:endParaRPr lang="it-IT" sz="2400" dirty="0">
              <a:latin typeface="Arial" charset="0"/>
              <a:ea typeface="ＭＳ Ｐゴシック" charset="0"/>
            </a:endParaRPr>
          </a:p>
          <a:p>
            <a:pPr eaLnBrk="1" hangingPunct="1"/>
            <a:endParaRPr lang="it-IT" sz="2400" dirty="0">
              <a:latin typeface="Arial" charset="0"/>
              <a:ea typeface="ＭＳ Ｐゴシック" charset="0"/>
            </a:endParaRPr>
          </a:p>
        </p:txBody>
      </p:sp>
    </p:spTree>
    <p:extLst>
      <p:ext uri="{BB962C8B-B14F-4D97-AF65-F5344CB8AC3E}">
        <p14:creationId xmlns:p14="http://schemas.microsoft.com/office/powerpoint/2010/main" val="1762439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1"/>
          <p:cNvSpPr>
            <a:spLocks noGrp="1"/>
          </p:cNvSpPr>
          <p:nvPr>
            <p:ph type="title"/>
          </p:nvPr>
        </p:nvSpPr>
        <p:spPr/>
        <p:txBody>
          <a:bodyPr/>
          <a:lstStyle/>
          <a:p>
            <a:r>
              <a:rPr lang="it-IT" sz="2400">
                <a:latin typeface="Arial" charset="0"/>
                <a:ea typeface="ＭＳ Ｐゴシック" charset="0"/>
              </a:rPr>
              <a:t>Article 1. en français et en anglais</a:t>
            </a:r>
          </a:p>
        </p:txBody>
      </p:sp>
      <p:sp>
        <p:nvSpPr>
          <p:cNvPr id="35842" name="Segnaposto contenuto 2"/>
          <p:cNvSpPr>
            <a:spLocks noGrp="1"/>
          </p:cNvSpPr>
          <p:nvPr>
            <p:ph idx="1"/>
          </p:nvPr>
        </p:nvSpPr>
        <p:spPr/>
        <p:txBody>
          <a:bodyPr/>
          <a:lstStyle/>
          <a:p>
            <a:pPr algn="just"/>
            <a:r>
              <a:rPr lang="fr-FR" sz="2400" b="1">
                <a:latin typeface="Arial" charset="0"/>
                <a:ea typeface="ＭＳ Ｐゴシック" charset="0"/>
              </a:rPr>
              <a:t>Article premier</a:t>
            </a:r>
          </a:p>
          <a:p>
            <a:pPr algn="just"/>
            <a:r>
              <a:rPr lang="fr-FR" sz="2400">
                <a:latin typeface="Arial" charset="0"/>
                <a:ea typeface="ＭＳ Ｐゴシック" charset="0"/>
              </a:rPr>
              <a:t>Tous les êtres humains naissent libres et égaux en dignité et en droits. Ils sont doués de raison et de conscience et doivent agir les uns envers les autres dans un esprit de fraternité.</a:t>
            </a:r>
          </a:p>
          <a:p>
            <a:r>
              <a:rPr lang="fr-FR" sz="2400">
                <a:latin typeface="Arial" charset="0"/>
                <a:ea typeface="ＭＳ Ｐゴシック" charset="0"/>
              </a:rPr>
              <a:t>Article 1.</a:t>
            </a:r>
          </a:p>
          <a:p>
            <a:pPr algn="just"/>
            <a:r>
              <a:rPr lang="en-US" sz="2400">
                <a:latin typeface="Arial" charset="0"/>
                <a:ea typeface="ＭＳ Ｐゴシック" charset="0"/>
              </a:rPr>
              <a:t>All human beings are born free and equal in dignity and rights. They are endowed with reason and conscience and should act towards one another in a spirit of brotherhood.</a:t>
            </a:r>
          </a:p>
          <a:p>
            <a:pPr algn="just"/>
            <a:endParaRPr lang="it-IT" sz="2400">
              <a:latin typeface="Arial" charset="0"/>
              <a:ea typeface="ＭＳ Ｐゴシック" charset="0"/>
            </a:endParaRPr>
          </a:p>
        </p:txBody>
      </p:sp>
    </p:spTree>
    <p:extLst>
      <p:ext uri="{BB962C8B-B14F-4D97-AF65-F5344CB8AC3E}">
        <p14:creationId xmlns:p14="http://schemas.microsoft.com/office/powerpoint/2010/main" val="829054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olo 1"/>
          <p:cNvSpPr>
            <a:spLocks noGrp="1"/>
          </p:cNvSpPr>
          <p:nvPr>
            <p:ph type="title"/>
          </p:nvPr>
        </p:nvSpPr>
        <p:spPr/>
        <p:txBody>
          <a:bodyPr/>
          <a:lstStyle/>
          <a:p>
            <a:r>
              <a:rPr lang="es-ES_tradnl" sz="2400" i="1" dirty="0">
                <a:latin typeface="Arial" charset="0"/>
                <a:ea typeface="ＭＳ Ｐゴシック" charset="0"/>
              </a:rPr>
              <a:t>Declaración Universal de los Derechos Humanos</a:t>
            </a:r>
            <a:br>
              <a:rPr lang="es-ES_tradnl" sz="2400" i="1" dirty="0">
                <a:latin typeface="Arial" charset="0"/>
                <a:ea typeface="ＭＳ Ｐゴシック" charset="0"/>
              </a:rPr>
            </a:br>
            <a:endParaRPr lang="it-IT" sz="2400" dirty="0">
              <a:latin typeface="Arial" charset="0"/>
              <a:ea typeface="ＭＳ Ｐゴシック" charset="0"/>
            </a:endParaRPr>
          </a:p>
        </p:txBody>
      </p:sp>
      <p:sp>
        <p:nvSpPr>
          <p:cNvPr id="36866" name="Segnaposto contenuto 2"/>
          <p:cNvSpPr>
            <a:spLocks noGrp="1"/>
          </p:cNvSpPr>
          <p:nvPr>
            <p:ph idx="1"/>
          </p:nvPr>
        </p:nvSpPr>
        <p:spPr/>
        <p:txBody>
          <a:bodyPr/>
          <a:lstStyle/>
          <a:p>
            <a:r>
              <a:rPr lang="pt-BR" sz="2400" b="1">
                <a:latin typeface="Arial" charset="0"/>
                <a:ea typeface="ＭＳ Ｐゴシック" charset="0"/>
              </a:rPr>
              <a:t>Artículo 1</a:t>
            </a:r>
          </a:p>
          <a:p>
            <a:pPr algn="just"/>
            <a:r>
              <a:rPr lang="es-ES_tradnl" sz="2400">
                <a:latin typeface="Arial" charset="0"/>
                <a:ea typeface="ＭＳ Ｐゴシック" charset="0"/>
              </a:rPr>
              <a:t>Todos los seres humanos nacen libres e iguales en dignidad y derechos y, dotados como están de razón y conciencia, deben comportarse fraternalmente los unos con los otros.</a:t>
            </a:r>
            <a:endParaRPr lang="it-IT" sz="2400">
              <a:latin typeface="Arial" charset="0"/>
              <a:ea typeface="ＭＳ Ｐゴシック" charset="0"/>
            </a:endParaRPr>
          </a:p>
        </p:txBody>
      </p:sp>
    </p:spTree>
    <p:extLst>
      <p:ext uri="{BB962C8B-B14F-4D97-AF65-F5344CB8AC3E}">
        <p14:creationId xmlns:p14="http://schemas.microsoft.com/office/powerpoint/2010/main" val="2240925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1"/>
          <p:cNvSpPr>
            <a:spLocks noGrp="1"/>
          </p:cNvSpPr>
          <p:nvPr>
            <p:ph type="title"/>
          </p:nvPr>
        </p:nvSpPr>
        <p:spPr/>
        <p:txBody>
          <a:bodyPr/>
          <a:lstStyle/>
          <a:p>
            <a:r>
              <a:rPr lang="it-IT" sz="2400">
                <a:latin typeface="Arial" charset="0"/>
                <a:ea typeface="ＭＳ Ｐゴシック" charset="0"/>
              </a:rPr>
              <a:t>Dichiarazione universale dei diritti umani </a:t>
            </a:r>
          </a:p>
        </p:txBody>
      </p:sp>
      <p:pic>
        <p:nvPicPr>
          <p:cNvPr id="37890" name="Segnaposto contenuto 4" descr="header_EN.jpg"/>
          <p:cNvPicPr>
            <a:picLocks noGrp="1" noChangeAspect="1"/>
          </p:cNvPicPr>
          <p:nvPr>
            <p:ph idx="1"/>
          </p:nvPr>
        </p:nvPicPr>
        <p:blipFill>
          <a:blip r:embed="rId2">
            <a:extLst>
              <a:ext uri="{28A0092B-C50C-407E-A947-70E740481C1C}">
                <a14:useLocalDpi xmlns:a14="http://schemas.microsoft.com/office/drawing/2010/main" val="0"/>
              </a:ext>
            </a:extLst>
          </a:blip>
          <a:srcRect t="-221964" b="-221964"/>
          <a:stretch>
            <a:fillRect/>
          </a:stretch>
        </p:blipFill>
        <p:spPr>
          <a:xfrm>
            <a:off x="395288" y="620713"/>
            <a:ext cx="8229600" cy="4525962"/>
          </a:xfrm>
        </p:spPr>
      </p:pic>
      <p:pic>
        <p:nvPicPr>
          <p:cNvPr id="37891" name="Immagine 3" descr="header_FR.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50825" y="1628775"/>
            <a:ext cx="9144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2" name="Immagine 5" descr="header_SP.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23850" y="3284538"/>
            <a:ext cx="9144000"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5908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olo 1"/>
          <p:cNvSpPr>
            <a:spLocks noGrp="1"/>
          </p:cNvSpPr>
          <p:nvPr>
            <p:ph type="title"/>
          </p:nvPr>
        </p:nvSpPr>
        <p:spPr/>
        <p:txBody>
          <a:bodyPr/>
          <a:lstStyle/>
          <a:p>
            <a:r>
              <a:rPr lang="it-IT" sz="2400">
                <a:latin typeface="Arial" charset="0"/>
                <a:ea typeface="ＭＳ Ｐゴシック" charset="0"/>
              </a:rPr>
              <a:t>Dichiarazione universale dei diritti umani </a:t>
            </a:r>
          </a:p>
        </p:txBody>
      </p:sp>
      <p:sp>
        <p:nvSpPr>
          <p:cNvPr id="38914" name="Segnaposto contenuto 2"/>
          <p:cNvSpPr>
            <a:spLocks noGrp="1"/>
          </p:cNvSpPr>
          <p:nvPr>
            <p:ph idx="1"/>
          </p:nvPr>
        </p:nvSpPr>
        <p:spPr/>
        <p:txBody>
          <a:bodyPr/>
          <a:lstStyle/>
          <a:p>
            <a:r>
              <a:rPr lang="en-US" sz="2400">
                <a:latin typeface="Arial" charset="0"/>
                <a:ea typeface="ＭＳ Ｐゴシック" charset="0"/>
              </a:rPr>
              <a:t>Amnesty International</a:t>
            </a:r>
          </a:p>
          <a:p>
            <a:r>
              <a:rPr lang="en-US" sz="2400">
                <a:latin typeface="Arial" charset="0"/>
                <a:ea typeface="ＭＳ Ｐゴシック" charset="0"/>
              </a:rPr>
              <a:t>Wikipedia</a:t>
            </a:r>
          </a:p>
          <a:p>
            <a:r>
              <a:rPr lang="it-IT" sz="2400">
                <a:latin typeface="Arial" charset="0"/>
                <a:ea typeface="ＭＳ Ｐゴシック" charset="0"/>
              </a:rPr>
              <a:t>Senato della Repubblica, dic. 2008</a:t>
            </a:r>
          </a:p>
          <a:p>
            <a:endParaRPr lang="it-IT">
              <a:latin typeface="Arial" charset="0"/>
              <a:ea typeface="ＭＳ Ｐゴシック" charset="0"/>
            </a:endParaRPr>
          </a:p>
        </p:txBody>
      </p:sp>
    </p:spTree>
    <p:extLst>
      <p:ext uri="{BB962C8B-B14F-4D97-AF65-F5344CB8AC3E}">
        <p14:creationId xmlns:p14="http://schemas.microsoft.com/office/powerpoint/2010/main" val="3171607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p:txBody>
          <a:bodyPr>
            <a:normAutofit fontScale="90000"/>
          </a:bodyPr>
          <a:lstStyle/>
          <a:p>
            <a:r>
              <a:rPr lang="it-IT" sz="2400">
                <a:latin typeface="Arial" charset="0"/>
                <a:ea typeface="ＭＳ Ｐゴシック" charset="0"/>
              </a:rPr>
              <a:t/>
            </a:r>
            <a:br>
              <a:rPr lang="it-IT" sz="2400">
                <a:latin typeface="Arial" charset="0"/>
                <a:ea typeface="ＭＳ Ｐゴシック" charset="0"/>
              </a:rPr>
            </a:br>
            <a:r>
              <a:rPr lang="it-IT" sz="2400">
                <a:latin typeface="Arial" charset="0"/>
                <a:ea typeface="ＭＳ Ｐゴシック" charset="0"/>
              </a:rPr>
              <a:t>Dichiarazione Universale dei Diritti dell'Uomo</a:t>
            </a:r>
            <a:r>
              <a:rPr lang="it-IT">
                <a:latin typeface="Arial" charset="0"/>
                <a:ea typeface="ＭＳ Ｐゴシック" charset="0"/>
              </a:rPr>
              <a:t/>
            </a:r>
            <a:br>
              <a:rPr lang="it-IT">
                <a:latin typeface="Arial" charset="0"/>
                <a:ea typeface="ＭＳ Ｐゴシック" charset="0"/>
              </a:rPr>
            </a:br>
            <a:endParaRPr lang="it-IT">
              <a:latin typeface="Arial" charset="0"/>
              <a:ea typeface="ＭＳ Ｐゴシック" charset="0"/>
            </a:endParaRPr>
          </a:p>
        </p:txBody>
      </p:sp>
      <p:sp>
        <p:nvSpPr>
          <p:cNvPr id="39938" name="Segnaposto contenuto 2"/>
          <p:cNvSpPr>
            <a:spLocks noGrp="1"/>
          </p:cNvSpPr>
          <p:nvPr>
            <p:ph idx="1"/>
          </p:nvPr>
        </p:nvSpPr>
        <p:spPr/>
        <p:txBody>
          <a:bodyPr/>
          <a:lstStyle/>
          <a:p>
            <a:r>
              <a:rPr lang="fr-FR" sz="2400">
                <a:latin typeface="Arial" charset="0"/>
                <a:ea typeface="ＭＳ Ｐゴシック" charset="0"/>
              </a:rPr>
              <a:t>UNHCR (UN Refugee Agency) </a:t>
            </a:r>
          </a:p>
          <a:p>
            <a:r>
              <a:rPr lang="it-IT" sz="2400">
                <a:latin typeface="Arial" charset="0"/>
                <a:ea typeface="ＭＳ Ｐゴシック" charset="0"/>
              </a:rPr>
              <a:t>Peacelink.it (</a:t>
            </a:r>
            <a:r>
              <a:rPr lang="it-IT" sz="2400">
                <a:latin typeface="Arial" charset="0"/>
                <a:ea typeface="ＭＳ Ｐゴシック" charset="0"/>
                <a:hlinkClick r:id="rId2"/>
              </a:rPr>
              <a:t>www.conflittidimenticati.it</a:t>
            </a:r>
            <a:r>
              <a:rPr lang="it-IT" sz="2400">
                <a:latin typeface="Arial" charset="0"/>
                <a:ea typeface="ＭＳ Ｐゴシック" charset="0"/>
              </a:rPr>
              <a:t>)</a:t>
            </a:r>
          </a:p>
          <a:p>
            <a:r>
              <a:rPr lang="it-IT" sz="2400">
                <a:latin typeface="Arial" charset="0"/>
                <a:ea typeface="ＭＳ Ｐゴシック" charset="0"/>
              </a:rPr>
              <a:t>InterLex.it</a:t>
            </a:r>
          </a:p>
          <a:p>
            <a:endParaRPr lang="it-IT" sz="2400">
              <a:latin typeface="Arial" charset="0"/>
              <a:ea typeface="ＭＳ Ｐゴシック" charset="0"/>
            </a:endParaRPr>
          </a:p>
          <a:p>
            <a:endParaRPr lang="it-IT">
              <a:latin typeface="Arial" charset="0"/>
              <a:ea typeface="ＭＳ Ｐゴシック" charset="0"/>
            </a:endParaRPr>
          </a:p>
        </p:txBody>
      </p:sp>
    </p:spTree>
    <p:extLst>
      <p:ext uri="{BB962C8B-B14F-4D97-AF65-F5344CB8AC3E}">
        <p14:creationId xmlns:p14="http://schemas.microsoft.com/office/powerpoint/2010/main" val="4201639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p:cNvSpPr>
          <p:nvPr>
            <p:ph type="title"/>
          </p:nvPr>
        </p:nvSpPr>
        <p:spPr/>
        <p:txBody>
          <a:bodyPr/>
          <a:lstStyle/>
          <a:p>
            <a:pPr eaLnBrk="1" hangingPunct="1"/>
            <a:r>
              <a:rPr lang="fr-FR" sz="2800" dirty="0" smtClean="0">
                <a:latin typeface="Arial" charset="0"/>
                <a:ea typeface="ＭＳ Ｐゴシック" charset="0"/>
              </a:rPr>
              <a:t>Banque de données UE </a:t>
            </a:r>
            <a:r>
              <a:rPr lang="fr-FR" sz="2800" dirty="0">
                <a:latin typeface="Arial" charset="0"/>
                <a:ea typeface="ＭＳ Ｐゴシック" charset="0"/>
              </a:rPr>
              <a:t>IATE*</a:t>
            </a:r>
          </a:p>
        </p:txBody>
      </p:sp>
      <p:sp>
        <p:nvSpPr>
          <p:cNvPr id="43010" name="Rectangle 3"/>
          <p:cNvSpPr>
            <a:spLocks noGrp="1"/>
          </p:cNvSpPr>
          <p:nvPr>
            <p:ph type="body" idx="1"/>
          </p:nvPr>
        </p:nvSpPr>
        <p:spPr/>
        <p:txBody>
          <a:bodyPr/>
          <a:lstStyle/>
          <a:p>
            <a:pPr algn="just" eaLnBrk="1" hangingPunct="1"/>
            <a:r>
              <a:rPr lang="it-IT" sz="2400" dirty="0" smtClean="0">
                <a:latin typeface="Arial" charset="0"/>
                <a:ea typeface="ＭＳ Ｐゴシック" charset="0"/>
              </a:rPr>
              <a:t>C</a:t>
            </a:r>
            <a:r>
              <a:rPr lang="fr-FR" sz="2400" dirty="0" err="1" smtClean="0">
                <a:latin typeface="Arial" charset="0"/>
                <a:ea typeface="ＭＳ Ｐゴシック" charset="0"/>
              </a:rPr>
              <a:t>ertaines</a:t>
            </a:r>
            <a:r>
              <a:rPr lang="fr-FR" sz="2400" dirty="0" smtClean="0">
                <a:latin typeface="Arial" charset="0"/>
                <a:ea typeface="ＭＳ Ｐゴシック" charset="0"/>
              </a:rPr>
              <a:t> fois : «</a:t>
            </a:r>
            <a:r>
              <a:rPr lang="fr-FR" sz="2400" dirty="0">
                <a:latin typeface="Arial" charset="0"/>
                <a:ea typeface="ＭＳ Ｐゴシック" charset="0"/>
              </a:rPr>
              <a:t> </a:t>
            </a:r>
            <a:r>
              <a:rPr lang="fr-FR" sz="2400" dirty="0" err="1">
                <a:latin typeface="Arial" charset="0"/>
                <a:ea typeface="ＭＳ Ｐゴシック" charset="0"/>
              </a:rPr>
              <a:t>Diritti</a:t>
            </a:r>
            <a:r>
              <a:rPr lang="fr-FR" sz="2400" dirty="0">
                <a:latin typeface="Arial" charset="0"/>
                <a:ea typeface="ＭＳ Ｐゴシック" charset="0"/>
              </a:rPr>
              <a:t> </a:t>
            </a:r>
            <a:r>
              <a:rPr lang="fr-FR" sz="2400" dirty="0" err="1">
                <a:latin typeface="Arial" charset="0"/>
                <a:ea typeface="ＭＳ Ｐゴシック" charset="0"/>
              </a:rPr>
              <a:t>dell’uomo</a:t>
            </a:r>
            <a:r>
              <a:rPr lang="fr-FR" sz="2400" dirty="0">
                <a:latin typeface="Arial" charset="0"/>
                <a:ea typeface="ＭＳ Ｐゴシック" charset="0"/>
              </a:rPr>
              <a:t> », </a:t>
            </a:r>
            <a:r>
              <a:rPr lang="fr-FR" sz="2400" dirty="0" smtClean="0">
                <a:latin typeface="Arial" charset="0"/>
                <a:ea typeface="ＭＳ Ｐゴシック" charset="0"/>
              </a:rPr>
              <a:t>d’autres fois </a:t>
            </a:r>
            <a:r>
              <a:rPr lang="fr-FR" sz="2400" dirty="0">
                <a:latin typeface="Arial" charset="0"/>
                <a:ea typeface="ＭＳ Ｐゴシック" charset="0"/>
              </a:rPr>
              <a:t>« </a:t>
            </a:r>
            <a:r>
              <a:rPr lang="fr-FR" sz="2400" dirty="0" err="1">
                <a:latin typeface="Arial" charset="0"/>
                <a:ea typeface="ＭＳ Ｐゴシック" charset="0"/>
              </a:rPr>
              <a:t>diritti</a:t>
            </a:r>
            <a:r>
              <a:rPr lang="fr-FR" sz="2400" dirty="0">
                <a:latin typeface="Arial" charset="0"/>
                <a:ea typeface="ＭＳ Ｐゴシック" charset="0"/>
              </a:rPr>
              <a:t> </a:t>
            </a:r>
            <a:r>
              <a:rPr lang="fr-FR" sz="2400" dirty="0" err="1">
                <a:latin typeface="Arial" charset="0"/>
                <a:ea typeface="ＭＳ Ｐゴシック" charset="0"/>
              </a:rPr>
              <a:t>umani</a:t>
            </a:r>
            <a:r>
              <a:rPr lang="fr-FR" sz="2400" dirty="0">
                <a:latin typeface="Arial" charset="0"/>
                <a:ea typeface="ＭＳ Ｐゴシック" charset="0"/>
              </a:rPr>
              <a:t> » </a:t>
            </a:r>
            <a:r>
              <a:rPr lang="fr-FR" sz="2400" dirty="0" smtClean="0">
                <a:latin typeface="Arial" charset="0"/>
                <a:ea typeface="ＭＳ Ｐゴシック" charset="0"/>
              </a:rPr>
              <a:t>et quelques fois des 2 équivalents (selon l’institution et le domaine)</a:t>
            </a:r>
          </a:p>
          <a:p>
            <a:pPr algn="just"/>
            <a:r>
              <a:rPr lang="fr-FR" sz="2400" dirty="0">
                <a:latin typeface="Arial" charset="0"/>
                <a:ea typeface="ＭＳ Ｐゴシック" charset="0"/>
              </a:rPr>
              <a:t>allons voir sur </a:t>
            </a:r>
            <a:r>
              <a:rPr lang="fr-FR" sz="2400" dirty="0" err="1">
                <a:latin typeface="Arial" charset="0"/>
                <a:ea typeface="ＭＳ Ｐゴシック" charset="0"/>
              </a:rPr>
              <a:t>https</a:t>
            </a:r>
            <a:r>
              <a:rPr lang="fr-FR" sz="2400" dirty="0">
                <a:latin typeface="Arial" charset="0"/>
                <a:ea typeface="ＭＳ Ｐゴシック" charset="0"/>
              </a:rPr>
              <a:t>://</a:t>
            </a:r>
            <a:r>
              <a:rPr lang="fr-FR" sz="2400" dirty="0" err="1">
                <a:latin typeface="Arial" charset="0"/>
                <a:ea typeface="ＭＳ Ｐゴシック" charset="0"/>
              </a:rPr>
              <a:t>iate.europa.eu</a:t>
            </a:r>
            <a:endParaRPr lang="fr-FR" sz="2400" dirty="0" smtClean="0">
              <a:latin typeface="Arial" charset="0"/>
              <a:ea typeface="ＭＳ Ｐゴシック" charset="0"/>
            </a:endParaRPr>
          </a:p>
          <a:p>
            <a:pPr eaLnBrk="1" hangingPunct="1"/>
            <a:endParaRPr lang="fr-FR" sz="2400" dirty="0">
              <a:latin typeface="Arial" charset="0"/>
              <a:ea typeface="ＭＳ Ｐゴシック" charset="0"/>
            </a:endParaRPr>
          </a:p>
          <a:p>
            <a:pPr algn="just" eaLnBrk="1" hangingPunct="1"/>
            <a:r>
              <a:rPr lang="fr-FR" sz="2400" dirty="0" smtClean="0">
                <a:latin typeface="Arial" charset="0"/>
                <a:ea typeface="ＭＳ Ｐゴシック" charset="0"/>
              </a:rPr>
              <a:t>*</a:t>
            </a:r>
            <a:r>
              <a:rPr lang="fr-FR" sz="2400" dirty="0" err="1">
                <a:latin typeface="Arial" charset="0"/>
                <a:ea typeface="ＭＳ Ｐゴシック" charset="0"/>
              </a:rPr>
              <a:t>Inter-Active</a:t>
            </a:r>
            <a:r>
              <a:rPr lang="fr-FR" sz="2400" dirty="0">
                <a:latin typeface="Arial" charset="0"/>
                <a:ea typeface="ＭＳ Ｐゴシック" charset="0"/>
              </a:rPr>
              <a:t> </a:t>
            </a:r>
            <a:r>
              <a:rPr lang="fr-FR" sz="2400" dirty="0" err="1">
                <a:latin typeface="Arial" charset="0"/>
                <a:ea typeface="ＭＳ Ｐゴシック" charset="0"/>
              </a:rPr>
              <a:t>Terminology</a:t>
            </a:r>
            <a:r>
              <a:rPr lang="fr-FR" sz="2400" dirty="0">
                <a:latin typeface="Arial" charset="0"/>
                <a:ea typeface="ＭＳ Ｐゴシック" charset="0"/>
              </a:rPr>
              <a:t> for Europe. </a:t>
            </a:r>
            <a:r>
              <a:rPr lang="fr-FR" sz="2400" dirty="0" err="1">
                <a:latin typeface="Arial" charset="0"/>
                <a:ea typeface="ＭＳ Ｐゴシック" charset="0"/>
              </a:rPr>
              <a:t>Creata</a:t>
            </a:r>
            <a:r>
              <a:rPr lang="fr-FR" sz="2400" dirty="0">
                <a:latin typeface="Arial" charset="0"/>
                <a:ea typeface="ＭＳ Ｐゴシック" charset="0"/>
              </a:rPr>
              <a:t> </a:t>
            </a:r>
            <a:r>
              <a:rPr lang="fr-FR" sz="2400" dirty="0" err="1">
                <a:latin typeface="Arial" charset="0"/>
                <a:ea typeface="ＭＳ Ｐゴシック" charset="0"/>
              </a:rPr>
              <a:t>nel</a:t>
            </a:r>
            <a:r>
              <a:rPr lang="fr-FR" sz="2400" dirty="0">
                <a:latin typeface="Arial" charset="0"/>
                <a:ea typeface="ＭＳ Ｐゴシック" charset="0"/>
              </a:rPr>
              <a:t> 2004 e </a:t>
            </a:r>
            <a:r>
              <a:rPr lang="fr-FR" sz="2400" dirty="0" err="1">
                <a:latin typeface="Arial" charset="0"/>
                <a:ea typeface="ＭＳ Ｐゴシック" charset="0"/>
              </a:rPr>
              <a:t>aperta</a:t>
            </a:r>
            <a:r>
              <a:rPr lang="fr-FR" sz="2400" dirty="0">
                <a:latin typeface="Arial" charset="0"/>
                <a:ea typeface="ＭＳ Ｐゴシック" charset="0"/>
              </a:rPr>
              <a:t> al </a:t>
            </a:r>
            <a:r>
              <a:rPr lang="fr-FR" sz="2400" dirty="0" err="1">
                <a:latin typeface="Arial" charset="0"/>
                <a:ea typeface="ＭＳ Ｐゴシック" charset="0"/>
              </a:rPr>
              <a:t>pubblico</a:t>
            </a:r>
            <a:r>
              <a:rPr lang="fr-FR" sz="2400" dirty="0">
                <a:latin typeface="Arial" charset="0"/>
                <a:ea typeface="ＭＳ Ｐゴシック" charset="0"/>
              </a:rPr>
              <a:t>  </a:t>
            </a:r>
            <a:r>
              <a:rPr lang="fr-FR" sz="2400" dirty="0" err="1">
                <a:latin typeface="Arial" charset="0"/>
                <a:ea typeface="ＭＳ Ｐゴシック" charset="0"/>
              </a:rPr>
              <a:t>enl</a:t>
            </a:r>
            <a:r>
              <a:rPr lang="fr-FR" sz="2400" dirty="0">
                <a:latin typeface="Arial" charset="0"/>
                <a:ea typeface="ＭＳ Ｐゴシック" charset="0"/>
              </a:rPr>
              <a:t> 2007, l’IATE : </a:t>
            </a:r>
            <a:r>
              <a:rPr lang="fr-FR" sz="2400" dirty="0" err="1">
                <a:latin typeface="Arial" charset="0"/>
                <a:ea typeface="ＭＳ Ｐゴシック" charset="0"/>
              </a:rPr>
              <a:t>Eurodicautom</a:t>
            </a:r>
            <a:r>
              <a:rPr lang="fr-FR" sz="2400" dirty="0">
                <a:latin typeface="Arial" charset="0"/>
                <a:ea typeface="ＭＳ Ｐゴシック" charset="0"/>
              </a:rPr>
              <a:t> (Commission européenne) ; TIS (Conseil européen) ; Euterpe (Parlement européen) ; </a:t>
            </a:r>
            <a:r>
              <a:rPr lang="fr-FR" sz="2400" dirty="0" err="1">
                <a:latin typeface="Arial" charset="0"/>
                <a:ea typeface="ＭＳ Ｐゴシック" charset="0"/>
              </a:rPr>
              <a:t>Euroterms</a:t>
            </a:r>
            <a:r>
              <a:rPr lang="fr-FR" sz="2400" dirty="0">
                <a:latin typeface="Arial" charset="0"/>
                <a:ea typeface="ＭＳ Ｐゴシック" charset="0"/>
              </a:rPr>
              <a:t> (Centre de traduction)  et CDCTERM (Cour des comptes européenne).</a:t>
            </a:r>
          </a:p>
          <a:p>
            <a:pPr eaLnBrk="1" hangingPunct="1"/>
            <a:endParaRPr lang="it-IT" sz="2400" dirty="0">
              <a:latin typeface="Arial" charset="0"/>
              <a:ea typeface="ＭＳ Ｐゴシック" charset="0"/>
            </a:endParaRPr>
          </a:p>
          <a:p>
            <a:pPr eaLnBrk="1" hangingPunct="1"/>
            <a:endParaRPr lang="it-IT" sz="2800" dirty="0">
              <a:latin typeface="Arial" charset="0"/>
              <a:ea typeface="ＭＳ Ｐゴシック" charset="0"/>
            </a:endParaRPr>
          </a:p>
          <a:p>
            <a:pPr eaLnBrk="1" hangingPunct="1"/>
            <a:endParaRPr lang="fr-FR" dirty="0">
              <a:latin typeface="Arial" charset="0"/>
              <a:ea typeface="ＭＳ Ｐゴシック" charset="0"/>
            </a:endParaRPr>
          </a:p>
        </p:txBody>
      </p:sp>
    </p:spTree>
    <p:extLst>
      <p:ext uri="{BB962C8B-B14F-4D97-AF65-F5344CB8AC3E}">
        <p14:creationId xmlns:p14="http://schemas.microsoft.com/office/powerpoint/2010/main" val="3800955181"/>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Titolo 1"/>
          <p:cNvSpPr>
            <a:spLocks noGrp="1"/>
          </p:cNvSpPr>
          <p:nvPr>
            <p:ph type="title"/>
          </p:nvPr>
        </p:nvSpPr>
        <p:spPr/>
        <p:txBody>
          <a:bodyPr/>
          <a:lstStyle/>
          <a:p>
            <a:r>
              <a:rPr lang="fr-FR" sz="2800" dirty="0"/>
              <a:t>A</a:t>
            </a:r>
            <a:r>
              <a:rPr lang="fr-FR" sz="2800" dirty="0" smtClean="0"/>
              <a:t> Canada (bilinguisme e </a:t>
            </a:r>
            <a:r>
              <a:rPr lang="fr-FR" sz="2800" dirty="0" err="1" smtClean="0"/>
              <a:t>bijuridique</a:t>
            </a:r>
            <a:r>
              <a:rPr lang="fr-FR" sz="2800" dirty="0" smtClean="0"/>
              <a:t>) </a:t>
            </a:r>
            <a:endParaRPr lang="it-IT" sz="2800" dirty="0" smtClean="0"/>
          </a:p>
        </p:txBody>
      </p:sp>
      <p:sp>
        <p:nvSpPr>
          <p:cNvPr id="3" name="Segnaposto contenuto 2"/>
          <p:cNvSpPr>
            <a:spLocks noGrp="1"/>
          </p:cNvSpPr>
          <p:nvPr>
            <p:ph idx="1"/>
          </p:nvPr>
        </p:nvSpPr>
        <p:spPr/>
        <p:txBody>
          <a:bodyPr/>
          <a:lstStyle/>
          <a:p>
            <a:pPr>
              <a:defRPr/>
            </a:pPr>
            <a:r>
              <a:rPr lang="fr-FR" sz="2400" dirty="0" smtClean="0"/>
              <a:t>«</a:t>
            </a:r>
            <a:r>
              <a:rPr lang="fr-FR" sz="2400" dirty="0"/>
              <a:t> Droits de la personne » </a:t>
            </a:r>
            <a:r>
              <a:rPr lang="fr-FR" sz="2400" dirty="0" smtClean="0"/>
              <a:t>: per ses lois</a:t>
            </a:r>
          </a:p>
          <a:p>
            <a:pPr>
              <a:defRPr/>
            </a:pPr>
            <a:r>
              <a:rPr lang="fr-FR" sz="2400" dirty="0" smtClean="0"/>
              <a:t>Banque de données  </a:t>
            </a:r>
            <a:r>
              <a:rPr lang="fr-FR" sz="2400" dirty="0"/>
              <a:t>« </a:t>
            </a:r>
            <a:r>
              <a:rPr lang="fr-FR" sz="2400" dirty="0" err="1"/>
              <a:t>Termium</a:t>
            </a:r>
            <a:r>
              <a:rPr lang="fr-FR" sz="2400" dirty="0"/>
              <a:t> Plus </a:t>
            </a:r>
            <a:r>
              <a:rPr lang="fr-FR" sz="2400" dirty="0" smtClean="0"/>
              <a:t>» précise qu’il faut éviter </a:t>
            </a:r>
            <a:r>
              <a:rPr lang="fr-FR" sz="2400" dirty="0"/>
              <a:t>« Droits de l’homme » et « Droits humains </a:t>
            </a:r>
            <a:r>
              <a:rPr lang="fr-FR" sz="2400" dirty="0" smtClean="0"/>
              <a:t>»  Aller voir sur le site</a:t>
            </a:r>
            <a:endParaRPr lang="it-IT" sz="2400" dirty="0"/>
          </a:p>
          <a:p>
            <a:pPr algn="just">
              <a:defRPr/>
            </a:pPr>
            <a:r>
              <a:rPr lang="fr-FR" sz="2400" dirty="0" smtClean="0"/>
              <a:t> </a:t>
            </a:r>
            <a:r>
              <a:rPr lang="fr-FR" sz="2400" dirty="0"/>
              <a:t>« Loi canadienne sur les droits de la personne » ou de la « Chartre des droits et des libertés de la personne ». </a:t>
            </a:r>
            <a:endParaRPr lang="it-IT" sz="2400" dirty="0"/>
          </a:p>
          <a:p>
            <a:pPr>
              <a:defRPr/>
            </a:pPr>
            <a:r>
              <a:rPr lang="fr-FR" sz="2400" dirty="0" smtClean="0">
                <a:hlinkClick r:id="rId2"/>
              </a:rPr>
              <a:t>http</a:t>
            </a:r>
            <a:r>
              <a:rPr lang="fr-FR" sz="2400" dirty="0">
                <a:hlinkClick r:id="rId2"/>
              </a:rPr>
              <a:t>://www.noslangues-ourlanguages.gc.ca/bien-well/termium-</a:t>
            </a:r>
            <a:r>
              <a:rPr lang="fr-FR" sz="2400" dirty="0" smtClean="0">
                <a:hlinkClick r:id="rId2"/>
              </a:rPr>
              <a:t>fra.html</a:t>
            </a:r>
            <a:endParaRPr lang="fr-FR" sz="2400" dirty="0" smtClean="0"/>
          </a:p>
          <a:p>
            <a:pPr algn="just">
              <a:defRPr/>
            </a:pPr>
            <a:r>
              <a:rPr lang="fr-FR" sz="2400" dirty="0"/>
              <a:t>« Droits de l’homme » </a:t>
            </a:r>
            <a:r>
              <a:rPr lang="fr-FR" sz="2400" dirty="0" smtClean="0"/>
              <a:t>: dans le domaine du droit international</a:t>
            </a:r>
            <a:endParaRPr lang="fr-FR" sz="2400" dirty="0"/>
          </a:p>
          <a:p>
            <a:pPr>
              <a:defRPr/>
            </a:pPr>
            <a:endParaRPr lang="it-IT" sz="2400" dirty="0"/>
          </a:p>
          <a:p>
            <a:pPr marL="0" indent="0">
              <a:buFont typeface="Arial" charset="0"/>
              <a:buNone/>
              <a:defRPr/>
            </a:pPr>
            <a:endParaRPr lang="it-IT" dirty="0"/>
          </a:p>
        </p:txBody>
      </p:sp>
    </p:spTree>
    <p:extLst>
      <p:ext uri="{BB962C8B-B14F-4D97-AF65-F5344CB8AC3E}">
        <p14:creationId xmlns:p14="http://schemas.microsoft.com/office/powerpoint/2010/main" val="39517716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Titolo 1"/>
          <p:cNvSpPr>
            <a:spLocks noGrp="1"/>
          </p:cNvSpPr>
          <p:nvPr>
            <p:ph type="title"/>
          </p:nvPr>
        </p:nvSpPr>
        <p:spPr/>
        <p:txBody>
          <a:bodyPr/>
          <a:lstStyle/>
          <a:p>
            <a:pPr eaLnBrk="1" hangingPunct="1"/>
            <a:r>
              <a:rPr lang="it-IT" sz="2800" dirty="0" err="1">
                <a:latin typeface="Arial" charset="0"/>
                <a:ea typeface="MS PGothic" charset="0"/>
              </a:rPr>
              <a:t>Question</a:t>
            </a:r>
            <a:r>
              <a:rPr lang="it-IT" sz="2800" dirty="0">
                <a:latin typeface="Arial" charset="0"/>
                <a:ea typeface="MS PGothic" charset="0"/>
              </a:rPr>
              <a:t> </a:t>
            </a:r>
            <a:r>
              <a:rPr lang="it-IT" sz="2800" dirty="0" err="1">
                <a:latin typeface="Arial" charset="0"/>
                <a:ea typeface="MS PGothic" charset="0"/>
              </a:rPr>
              <a:t>sémantique</a:t>
            </a:r>
            <a:r>
              <a:rPr lang="it-IT" sz="2800" dirty="0">
                <a:latin typeface="Arial" charset="0"/>
                <a:ea typeface="MS PGothic" charset="0"/>
              </a:rPr>
              <a:t/>
            </a:r>
            <a:br>
              <a:rPr lang="it-IT" sz="2800" dirty="0">
                <a:latin typeface="Arial" charset="0"/>
                <a:ea typeface="MS PGothic" charset="0"/>
              </a:rPr>
            </a:br>
            <a:r>
              <a:rPr lang="it-IT" sz="2800" i="1" dirty="0" err="1">
                <a:latin typeface="Arial" charset="0"/>
                <a:ea typeface="MS PGothic" charset="0"/>
              </a:rPr>
              <a:t>Droit</a:t>
            </a:r>
            <a:r>
              <a:rPr lang="it-IT" sz="2800" i="1" dirty="0">
                <a:latin typeface="Arial" charset="0"/>
                <a:ea typeface="MS PGothic" charset="0"/>
              </a:rPr>
              <a:t> de l’</a:t>
            </a:r>
            <a:r>
              <a:rPr lang="it-IT" altLang="ja-JP" sz="2800" i="1" dirty="0" err="1">
                <a:latin typeface="Arial" charset="0"/>
                <a:ea typeface="MS PGothic" charset="0"/>
              </a:rPr>
              <a:t>homme</a:t>
            </a:r>
            <a:r>
              <a:rPr lang="it-IT" altLang="ja-JP" sz="2800" i="1" dirty="0">
                <a:latin typeface="Arial" charset="0"/>
                <a:ea typeface="MS PGothic" charset="0"/>
              </a:rPr>
              <a:t> </a:t>
            </a:r>
            <a:r>
              <a:rPr lang="it-IT" altLang="ja-JP" sz="2800" dirty="0">
                <a:latin typeface="Arial" charset="0"/>
                <a:ea typeface="MS PGothic" charset="0"/>
              </a:rPr>
              <a:t>et </a:t>
            </a:r>
            <a:r>
              <a:rPr lang="it-IT" altLang="ja-JP" sz="2800" i="1" dirty="0" err="1">
                <a:latin typeface="Arial" charset="0"/>
                <a:ea typeface="MS PGothic" charset="0"/>
              </a:rPr>
              <a:t>Droits</a:t>
            </a:r>
            <a:r>
              <a:rPr lang="it-IT" altLang="ja-JP" sz="2800" i="1" dirty="0">
                <a:latin typeface="Arial" charset="0"/>
                <a:ea typeface="MS PGothic" charset="0"/>
              </a:rPr>
              <a:t> </a:t>
            </a:r>
            <a:r>
              <a:rPr lang="it-IT" altLang="ja-JP" sz="2800" i="1" dirty="0" err="1">
                <a:latin typeface="Arial" charset="0"/>
                <a:ea typeface="MS PGothic" charset="0"/>
              </a:rPr>
              <a:t>humains</a:t>
            </a:r>
            <a:endParaRPr lang="it-IT" sz="2800" i="1" dirty="0">
              <a:latin typeface="Arial" charset="0"/>
              <a:ea typeface="MS PGothic" charset="0"/>
            </a:endParaRPr>
          </a:p>
        </p:txBody>
      </p:sp>
      <p:sp>
        <p:nvSpPr>
          <p:cNvPr id="192515" name="Segnaposto contenuto 2"/>
          <p:cNvSpPr>
            <a:spLocks noGrp="1"/>
          </p:cNvSpPr>
          <p:nvPr>
            <p:ph idx="1"/>
          </p:nvPr>
        </p:nvSpPr>
        <p:spPr/>
        <p:txBody>
          <a:bodyPr/>
          <a:lstStyle/>
          <a:p>
            <a:pPr algn="just" eaLnBrk="1" hangingPunct="1"/>
            <a:r>
              <a:rPr lang="fr-FR" sz="2400">
                <a:latin typeface="Arial" charset="0"/>
                <a:ea typeface="MS PGothic" charset="0"/>
                <a:cs typeface="MS PGothic" charset="0"/>
              </a:rPr>
              <a:t>1. « Droits de l’homme » sont liés à l’unicité de l’homme dans son acception générique tandis que les « Human Rights » à l’homme comme appartenant à l’humanité.</a:t>
            </a:r>
          </a:p>
          <a:p>
            <a:pPr eaLnBrk="1" hangingPunct="1"/>
            <a:r>
              <a:rPr lang="fr-FR" sz="2400">
                <a:latin typeface="Arial" charset="0"/>
                <a:ea typeface="MS PGothic" charset="0"/>
                <a:cs typeface="MS PGothic" charset="0"/>
              </a:rPr>
              <a:t>2. « Droits de l’homme » se rapportent aux droits au sein d’un seul Etat, et que, de l’autre,  les « Human Rights » s’insèrent dans un cadre international.</a:t>
            </a:r>
            <a:r>
              <a:rPr lang="it-IT" sz="2400">
                <a:latin typeface="Arial" charset="0"/>
                <a:ea typeface="MS PGothic" charset="0"/>
                <a:cs typeface="MS PGothic" charset="0"/>
              </a:rPr>
              <a:t>  </a:t>
            </a:r>
            <a:endParaRPr lang="fr-FR" sz="2400">
              <a:latin typeface="Arial" charset="0"/>
              <a:ea typeface="MS PGothic" charset="0"/>
              <a:cs typeface="MS PGothic" charset="0"/>
            </a:endParaRPr>
          </a:p>
          <a:p>
            <a:pPr eaLnBrk="1" hangingPunct="1">
              <a:buFontTx/>
              <a:buNone/>
            </a:pPr>
            <a:endParaRPr lang="fr-FR" sz="2400">
              <a:latin typeface="Arial" charset="0"/>
              <a:ea typeface="MS PGothic" charset="0"/>
              <a:cs typeface="MS PGothic" charset="0"/>
            </a:endParaRPr>
          </a:p>
          <a:p>
            <a:pPr eaLnBrk="1" hangingPunct="1"/>
            <a:endParaRPr lang="fr-FR" sz="2400">
              <a:latin typeface="Arial" charset="0"/>
              <a:ea typeface="MS PGothic" charset="0"/>
              <a:cs typeface="MS PGothic" charset="0"/>
            </a:endParaRPr>
          </a:p>
          <a:p>
            <a:pPr eaLnBrk="1" hangingPunct="1"/>
            <a:endParaRPr lang="fr-FR" sz="2400">
              <a:latin typeface="Arial" charset="0"/>
              <a:ea typeface="MS PGothic" charset="0"/>
              <a:cs typeface="MS PGothic" charset="0"/>
            </a:endParaRPr>
          </a:p>
          <a:p>
            <a:pPr eaLnBrk="1" hangingPunct="1"/>
            <a:endParaRPr lang="it-IT" sz="2400">
              <a:latin typeface="Arial" charset="0"/>
              <a:ea typeface="MS PGothic" charset="0"/>
              <a:cs typeface="MS PGothic" charset="0"/>
            </a:endParaRPr>
          </a:p>
          <a:p>
            <a:pPr eaLnBrk="1" hangingPunct="1"/>
            <a:endParaRPr lang="it-IT">
              <a:latin typeface="Arial" charset="0"/>
              <a:ea typeface="MS PGothic" charset="0"/>
              <a:cs typeface="MS PGothic" charset="0"/>
            </a:endParaRPr>
          </a:p>
        </p:txBody>
      </p:sp>
    </p:spTree>
    <p:extLst>
      <p:ext uri="{BB962C8B-B14F-4D97-AF65-F5344CB8AC3E}">
        <p14:creationId xmlns:p14="http://schemas.microsoft.com/office/powerpoint/2010/main" val="364922024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Titolo 1"/>
          <p:cNvSpPr>
            <a:spLocks noGrp="1"/>
          </p:cNvSpPr>
          <p:nvPr>
            <p:ph type="title"/>
          </p:nvPr>
        </p:nvSpPr>
        <p:spPr/>
        <p:txBody>
          <a:bodyPr/>
          <a:lstStyle/>
          <a:p>
            <a:r>
              <a:rPr lang="it-IT" sz="2800" dirty="0" err="1">
                <a:latin typeface="Arial" charset="0"/>
                <a:ea typeface="MS PGothic" charset="0"/>
              </a:rPr>
              <a:t>Question</a:t>
            </a:r>
            <a:r>
              <a:rPr lang="it-IT" sz="2800" dirty="0">
                <a:latin typeface="Arial" charset="0"/>
                <a:ea typeface="MS PGothic" charset="0"/>
              </a:rPr>
              <a:t> </a:t>
            </a:r>
            <a:r>
              <a:rPr lang="it-IT" sz="2800" dirty="0" err="1">
                <a:latin typeface="Arial" charset="0"/>
                <a:ea typeface="MS PGothic" charset="0"/>
              </a:rPr>
              <a:t>sémantique</a:t>
            </a:r>
            <a:r>
              <a:rPr lang="it-IT" sz="2800" dirty="0">
                <a:latin typeface="Arial" charset="0"/>
                <a:ea typeface="MS PGothic" charset="0"/>
              </a:rPr>
              <a:t> </a:t>
            </a:r>
          </a:p>
        </p:txBody>
      </p:sp>
      <p:sp>
        <p:nvSpPr>
          <p:cNvPr id="193539" name="Segnaposto contenuto 2"/>
          <p:cNvSpPr>
            <a:spLocks noGrp="1"/>
          </p:cNvSpPr>
          <p:nvPr>
            <p:ph idx="1"/>
          </p:nvPr>
        </p:nvSpPr>
        <p:spPr/>
        <p:txBody>
          <a:bodyPr/>
          <a:lstStyle/>
          <a:p>
            <a:pPr algn="just"/>
            <a:r>
              <a:rPr lang="fr-FR" sz="2400" dirty="0">
                <a:latin typeface="Arial" charset="0"/>
                <a:ea typeface="MS PGothic" charset="0"/>
                <a:cs typeface="MS PGothic" charset="0"/>
              </a:rPr>
              <a:t>La tradition inaugurée par la Révolution française est en effet celle des Droits de l’homme et du citoyen, qui obéit à une logique universaliste, mais qui envisage le citoyen </a:t>
            </a:r>
            <a:r>
              <a:rPr lang="fr-FR" sz="2400" dirty="0" smtClean="0">
                <a:latin typeface="Arial" charset="0"/>
                <a:ea typeface="MS PGothic" charset="0"/>
                <a:cs typeface="MS PGothic" charset="0"/>
              </a:rPr>
              <a:t>individuellement ; </a:t>
            </a:r>
          </a:p>
          <a:p>
            <a:pPr algn="just"/>
            <a:r>
              <a:rPr lang="fr-FR" sz="2400" dirty="0" smtClean="0">
                <a:latin typeface="Arial" charset="0"/>
                <a:ea typeface="MS PGothic" charset="0"/>
                <a:cs typeface="MS PGothic" charset="0"/>
              </a:rPr>
              <a:t>la </a:t>
            </a:r>
            <a:r>
              <a:rPr lang="fr-FR" sz="2400" dirty="0">
                <a:latin typeface="Arial" charset="0"/>
                <a:ea typeface="MS PGothic" charset="0"/>
                <a:cs typeface="MS PGothic" charset="0"/>
              </a:rPr>
              <a:t>tradition anglaise des « </a:t>
            </a:r>
            <a:r>
              <a:rPr lang="fr-FR" sz="2400" i="1" dirty="0" err="1">
                <a:latin typeface="Arial" charset="0"/>
                <a:ea typeface="MS PGothic" charset="0"/>
                <a:cs typeface="MS PGothic" charset="0"/>
              </a:rPr>
              <a:t>human</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rights</a:t>
            </a:r>
            <a:r>
              <a:rPr lang="fr-FR" sz="2400" dirty="0">
                <a:latin typeface="Arial" charset="0"/>
                <a:ea typeface="MS PGothic" charset="0"/>
                <a:cs typeface="MS PGothic" charset="0"/>
              </a:rPr>
              <a:t> » considère l’individu («</a:t>
            </a:r>
            <a:r>
              <a:rPr lang="fr-FR" sz="2400" i="1" dirty="0" err="1">
                <a:latin typeface="Arial" charset="0"/>
                <a:ea typeface="MS PGothic" charset="0"/>
                <a:cs typeface="MS PGothic" charset="0"/>
              </a:rPr>
              <a:t>human</a:t>
            </a:r>
            <a:r>
              <a:rPr lang="fr-FR" sz="2400" i="1" dirty="0">
                <a:latin typeface="Arial" charset="0"/>
                <a:ea typeface="MS PGothic" charset="0"/>
                <a:cs typeface="MS PGothic" charset="0"/>
              </a:rPr>
              <a:t> </a:t>
            </a:r>
            <a:r>
              <a:rPr lang="fr-FR" sz="2400" i="1" dirty="0" err="1">
                <a:latin typeface="Arial" charset="0"/>
                <a:ea typeface="MS PGothic" charset="0"/>
                <a:cs typeface="MS PGothic" charset="0"/>
              </a:rPr>
              <a:t>being</a:t>
            </a:r>
            <a:r>
              <a:rPr lang="fr-FR" sz="2400" dirty="0">
                <a:latin typeface="Arial" charset="0"/>
                <a:ea typeface="MS PGothic" charset="0"/>
                <a:cs typeface="MS PGothic" charset="0"/>
              </a:rPr>
              <a:t> ») comme membre de la communauté humaine, de l’humanité. (J.-M. </a:t>
            </a:r>
            <a:r>
              <a:rPr lang="fr-FR" sz="2400" dirty="0" err="1">
                <a:latin typeface="Arial" charset="0"/>
                <a:ea typeface="MS PGothic" charset="0"/>
                <a:cs typeface="MS PGothic" charset="0"/>
              </a:rPr>
              <a:t>Crouzatier</a:t>
            </a:r>
            <a:r>
              <a:rPr lang="fr-FR" sz="2400" dirty="0">
                <a:latin typeface="Arial" charset="0"/>
                <a:ea typeface="MS PGothic" charset="0"/>
                <a:cs typeface="MS PGothic" charset="0"/>
              </a:rPr>
              <a:t> 2008, 12)</a:t>
            </a:r>
            <a:endParaRPr lang="it-IT" sz="2400" dirty="0">
              <a:latin typeface="Arial" charset="0"/>
              <a:ea typeface="MS PGothic" charset="0"/>
              <a:cs typeface="MS PGothic" charset="0"/>
            </a:endParaRPr>
          </a:p>
          <a:p>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4313952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2800" dirty="0" smtClean="0"/>
              <a:t>La </a:t>
            </a:r>
            <a:r>
              <a:rPr lang="it-IT" sz="2800" dirty="0" err="1"/>
              <a:t>Constitution</a:t>
            </a:r>
            <a:r>
              <a:rPr lang="it-IT" sz="2800" dirty="0"/>
              <a:t> de la Ve </a:t>
            </a:r>
            <a:r>
              <a:rPr lang="it-IT" sz="2800" dirty="0" err="1"/>
              <a:t>République</a:t>
            </a:r>
            <a:r>
              <a:rPr lang="it-IT" sz="2800" dirty="0"/>
              <a:t> : 1958</a:t>
            </a:r>
            <a:br>
              <a:rPr lang="it-IT" sz="2800" dirty="0"/>
            </a:br>
            <a:r>
              <a:rPr lang="it-IT" sz="2800" dirty="0" err="1"/>
              <a:t>https</a:t>
            </a:r>
            <a:r>
              <a:rPr lang="it-IT" sz="2800" dirty="0"/>
              <a:t>://</a:t>
            </a:r>
            <a:r>
              <a:rPr lang="it-IT" sz="2800" dirty="0" err="1"/>
              <a:t>www.legifrance.gouv.fr</a:t>
            </a:r>
            <a:r>
              <a:rPr lang="it-IT" sz="2800" dirty="0"/>
              <a:t>/</a:t>
            </a:r>
            <a:r>
              <a:rPr lang="it-IT" sz="2800" dirty="0" err="1"/>
              <a:t>Droit-francais</a:t>
            </a:r>
            <a:r>
              <a:rPr lang="it-IT" sz="2800" dirty="0"/>
              <a:t>/</a:t>
            </a:r>
            <a:r>
              <a:rPr lang="it-IT" sz="2800" dirty="0" err="1"/>
              <a:t>Constitution</a:t>
            </a:r>
            <a:r>
              <a:rPr lang="it-IT" sz="2800" dirty="0"/>
              <a:t/>
            </a:r>
            <a:br>
              <a:rPr lang="it-IT" sz="2800" dirty="0"/>
            </a:br>
            <a:endParaRPr lang="fr-CA" sz="2800" dirty="0"/>
          </a:p>
        </p:txBody>
      </p:sp>
      <p:sp>
        <p:nvSpPr>
          <p:cNvPr id="3" name="Segnaposto contenuto 2"/>
          <p:cNvSpPr>
            <a:spLocks noGrp="1"/>
          </p:cNvSpPr>
          <p:nvPr>
            <p:ph idx="1"/>
          </p:nvPr>
        </p:nvSpPr>
        <p:spPr/>
        <p:txBody>
          <a:bodyPr/>
          <a:lstStyle/>
          <a:p>
            <a:endParaRPr lang="it-IT" dirty="0"/>
          </a:p>
          <a:p>
            <a:endParaRPr lang="fr-CA" dirty="0"/>
          </a:p>
        </p:txBody>
      </p:sp>
      <p:pic>
        <p:nvPicPr>
          <p:cNvPr id="4" name="Immagine 3" descr="978211010318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70905" y="1600200"/>
            <a:ext cx="3525855" cy="5795925"/>
          </a:xfrm>
          <a:prstGeom prst="rect">
            <a:avLst/>
          </a:prstGeom>
        </p:spPr>
      </p:pic>
    </p:spTree>
    <p:extLst>
      <p:ext uri="{BB962C8B-B14F-4D97-AF65-F5344CB8AC3E}">
        <p14:creationId xmlns:p14="http://schemas.microsoft.com/office/powerpoint/2010/main" val="32343277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Titolo 1"/>
          <p:cNvSpPr>
            <a:spLocks noGrp="1"/>
          </p:cNvSpPr>
          <p:nvPr>
            <p:ph type="title"/>
          </p:nvPr>
        </p:nvSpPr>
        <p:spPr/>
        <p:txBody>
          <a:bodyPr/>
          <a:lstStyle/>
          <a:p>
            <a:pPr eaLnBrk="1" hangingPunct="1"/>
            <a:r>
              <a:rPr lang="fr-FR" sz="2800">
                <a:latin typeface="Arial" charset="0"/>
                <a:ea typeface="MS PGothic" charset="0"/>
              </a:rPr>
              <a:t>Au Canada (bilinguisme e bijuridique) </a:t>
            </a:r>
            <a:br>
              <a:rPr lang="fr-FR" sz="2800">
                <a:latin typeface="Arial" charset="0"/>
                <a:ea typeface="MS PGothic" charset="0"/>
              </a:rPr>
            </a:br>
            <a:r>
              <a:rPr lang="fr-FR" sz="2800">
                <a:latin typeface="Arial" charset="0"/>
                <a:ea typeface="MS PGothic" charset="0"/>
              </a:rPr>
              <a:t>« Droits de la personne » </a:t>
            </a:r>
            <a:endParaRPr lang="it-IT" sz="2800">
              <a:latin typeface="Arial" charset="0"/>
              <a:ea typeface="MS PGothic" charset="0"/>
            </a:endParaRPr>
          </a:p>
        </p:txBody>
      </p:sp>
      <p:sp>
        <p:nvSpPr>
          <p:cNvPr id="196611" name="Segnaposto contenuto 2"/>
          <p:cNvSpPr>
            <a:spLocks noGrp="1"/>
          </p:cNvSpPr>
          <p:nvPr>
            <p:ph idx="1"/>
          </p:nvPr>
        </p:nvSpPr>
        <p:spPr/>
        <p:txBody>
          <a:bodyPr/>
          <a:lstStyle/>
          <a:p>
            <a:pPr eaLnBrk="1" hangingPunct="1"/>
            <a:r>
              <a:rPr lang="fr-FR" sz="2400" dirty="0">
                <a:latin typeface="Arial" charset="0"/>
                <a:ea typeface="MS PGothic" charset="0"/>
                <a:cs typeface="MS PGothic" charset="0"/>
              </a:rPr>
              <a:t>« Droits de la personne » : pour ses propres lois</a:t>
            </a:r>
          </a:p>
          <a:p>
            <a:pPr algn="just" eaLnBrk="1" hangingPunct="1"/>
            <a:r>
              <a:rPr lang="fr-FR" sz="2400" dirty="0">
                <a:latin typeface="Arial" charset="0"/>
                <a:ea typeface="MS PGothic" charset="0"/>
                <a:cs typeface="MS PGothic" charset="0"/>
              </a:rPr>
              <a:t>Banque de données « </a:t>
            </a:r>
            <a:r>
              <a:rPr lang="fr-FR" sz="2400" dirty="0" err="1">
                <a:latin typeface="Arial" charset="0"/>
                <a:ea typeface="MS PGothic" charset="0"/>
                <a:cs typeface="MS PGothic" charset="0"/>
              </a:rPr>
              <a:t>Termium</a:t>
            </a:r>
            <a:r>
              <a:rPr lang="fr-FR" sz="2400" dirty="0">
                <a:latin typeface="Arial" charset="0"/>
                <a:ea typeface="MS PGothic" charset="0"/>
                <a:cs typeface="MS PGothic" charset="0"/>
              </a:rPr>
              <a:t> Plus » précise  que</a:t>
            </a:r>
          </a:p>
          <a:p>
            <a:pPr algn="just" eaLnBrk="1" hangingPunct="1"/>
            <a:r>
              <a:rPr lang="fr-FR" sz="2400" dirty="0">
                <a:latin typeface="Arial" charset="0"/>
                <a:ea typeface="MS PGothic" charset="0"/>
                <a:cs typeface="MS PGothic" charset="0"/>
              </a:rPr>
              <a:t> « Droits de l’homme » et « Droits humains » sont à éviter</a:t>
            </a:r>
          </a:p>
          <a:p>
            <a:pPr eaLnBrk="1" hangingPunct="1"/>
            <a:r>
              <a:rPr lang="fr-FR" sz="2400" dirty="0">
                <a:latin typeface="Arial" charset="0"/>
                <a:ea typeface="MS PGothic" charset="0"/>
                <a:cs typeface="MS PGothic" charset="0"/>
              </a:rPr>
              <a:t>« Loi canadienne sur les droits de la personne » ou de la « Chartre des droits et des libertés de la personne ». </a:t>
            </a:r>
            <a:endParaRPr lang="it-IT" sz="2400" dirty="0">
              <a:latin typeface="Arial" charset="0"/>
              <a:ea typeface="MS PGothic" charset="0"/>
              <a:cs typeface="MS PGothic" charset="0"/>
            </a:endParaRPr>
          </a:p>
          <a:p>
            <a:pPr eaLnBrk="1" hangingPunct="1"/>
            <a:r>
              <a:rPr lang="fr-FR" sz="2400" dirty="0">
                <a:latin typeface="Arial" charset="0"/>
                <a:ea typeface="MS PGothic" charset="0"/>
                <a:cs typeface="MS PGothic" charset="0"/>
                <a:hlinkClick r:id="rId2"/>
              </a:rPr>
              <a:t>http://www.noslangues-ourlanguages.gc.ca/bien-well/termium-fra.html</a:t>
            </a:r>
            <a:endParaRPr lang="fr-FR" sz="2400" dirty="0">
              <a:latin typeface="Arial" charset="0"/>
              <a:ea typeface="MS PGothic" charset="0"/>
              <a:cs typeface="MS PGothic" charset="0"/>
            </a:endParaRPr>
          </a:p>
          <a:p>
            <a:pPr eaLnBrk="1" hangingPunct="1"/>
            <a:r>
              <a:rPr lang="fr-FR" sz="2400" dirty="0">
                <a:latin typeface="Arial" charset="0"/>
                <a:ea typeface="MS PGothic" charset="0"/>
                <a:cs typeface="MS PGothic" charset="0"/>
              </a:rPr>
              <a:t>« Droits de l’homme » : dans le domaine du </a:t>
            </a:r>
            <a:r>
              <a:rPr lang="fr-FR" sz="2400" dirty="0" smtClean="0">
                <a:latin typeface="Arial" charset="0"/>
                <a:ea typeface="MS PGothic" charset="0"/>
                <a:cs typeface="MS PGothic" charset="0"/>
              </a:rPr>
              <a:t>droit international</a:t>
            </a:r>
            <a:endParaRPr lang="it-IT" dirty="0">
              <a:latin typeface="Arial" charset="0"/>
              <a:ea typeface="MS PGothic" charset="0"/>
              <a:cs typeface="MS PGothic" charset="0"/>
            </a:endParaRPr>
          </a:p>
        </p:txBody>
      </p:sp>
    </p:spTree>
    <p:extLst>
      <p:ext uri="{BB962C8B-B14F-4D97-AF65-F5344CB8AC3E}">
        <p14:creationId xmlns:p14="http://schemas.microsoft.com/office/powerpoint/2010/main" val="318631651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sz="2800" dirty="0" smtClean="0"/>
              <a:t/>
            </a:r>
            <a:br>
              <a:rPr lang="fr-FR" sz="2800" dirty="0" smtClean="0"/>
            </a:br>
            <a:r>
              <a:rPr lang="fr-FR" sz="2800" dirty="0" smtClean="0"/>
              <a:t>Aujourd’hui en France « Droits humains » dans la Constitution française ? : proposition </a:t>
            </a:r>
            <a:r>
              <a:rPr lang="fr-FR" sz="2800" dirty="0"/>
              <a:t>du Haut conseil à l’égalité entre les femmes et les hommes </a:t>
            </a:r>
            <a:r>
              <a:rPr lang="fr-FR" sz="2800" dirty="0" smtClean="0"/>
              <a:t> la Constitution</a:t>
            </a:r>
            <a:br>
              <a:rPr lang="fr-FR" sz="2800" dirty="0" smtClean="0"/>
            </a:br>
            <a:r>
              <a:rPr lang="fr-FR" sz="2800" dirty="0" smtClean="0"/>
              <a:t>(18 avril 2018)</a:t>
            </a:r>
            <a:br>
              <a:rPr lang="fr-FR" sz="2800" dirty="0" smtClean="0"/>
            </a:br>
            <a:endParaRPr lang="fr-FR" sz="2800" dirty="0"/>
          </a:p>
        </p:txBody>
      </p:sp>
      <p:sp>
        <p:nvSpPr>
          <p:cNvPr id="3" name="Content Placeholder 2"/>
          <p:cNvSpPr>
            <a:spLocks noGrp="1"/>
          </p:cNvSpPr>
          <p:nvPr>
            <p:ph idx="1"/>
          </p:nvPr>
        </p:nvSpPr>
        <p:spPr/>
        <p:txBody>
          <a:bodyPr/>
          <a:lstStyle/>
          <a:p>
            <a:pPr marL="0" indent="0" algn="just">
              <a:buNone/>
            </a:pPr>
            <a:endParaRPr lang="fr-FR" sz="2400" dirty="0" smtClean="0"/>
          </a:p>
          <a:p>
            <a:pPr marL="0" indent="0" algn="just">
              <a:buNone/>
            </a:pPr>
            <a:r>
              <a:rPr lang="fr-FR" sz="2400" dirty="0" smtClean="0"/>
              <a:t>Le </a:t>
            </a:r>
            <a:r>
              <a:rPr lang="fr-FR" sz="2400" dirty="0"/>
              <a:t>Haut conseil à l’égalité entre les femmes et les hommes (HCE) fait neuf recommandations de modification de la Constitution, dans un avis publié mercredi. La révision constitutionnelle annoncée est </a:t>
            </a:r>
            <a:r>
              <a:rPr lang="fr-FR" sz="2400" i="1" dirty="0"/>
              <a:t>«une opportunité de reconnaître encore davantage l’égalité entre les femmes et les hommes comme principe fondamental de l’organisation des pouvoirs publics et de notre société», </a:t>
            </a:r>
            <a:r>
              <a:rPr lang="fr-FR" sz="2400" dirty="0"/>
              <a:t>écrit le HCE dans cet avis.</a:t>
            </a:r>
          </a:p>
          <a:p>
            <a:endParaRPr lang="fr-FR" sz="2400" dirty="0"/>
          </a:p>
        </p:txBody>
      </p:sp>
    </p:spTree>
    <p:extLst>
      <p:ext uri="{BB962C8B-B14F-4D97-AF65-F5344CB8AC3E}">
        <p14:creationId xmlns:p14="http://schemas.microsoft.com/office/powerpoint/2010/main" val="226090353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http://</a:t>
            </a:r>
            <a:r>
              <a:rPr lang="fr-CA" sz="2800" dirty="0" err="1"/>
              <a:t>www.haut</a:t>
            </a:r>
            <a:r>
              <a:rPr lang="fr-CA" sz="2800" dirty="0"/>
              <a:t>-conseil-</a:t>
            </a:r>
            <a:r>
              <a:rPr lang="fr-CA" sz="2800" dirty="0" err="1"/>
              <a:t>egalite.gouv.fr</a:t>
            </a:r>
            <a:r>
              <a:rPr lang="fr-CA" sz="2800" dirty="0"/>
              <a:t>/</a:t>
            </a:r>
          </a:p>
        </p:txBody>
      </p:sp>
      <p:sp>
        <p:nvSpPr>
          <p:cNvPr id="3" name="Segnaposto contenuto 2"/>
          <p:cNvSpPr>
            <a:spLocks noGrp="1"/>
          </p:cNvSpPr>
          <p:nvPr>
            <p:ph idx="1"/>
          </p:nvPr>
        </p:nvSpPr>
        <p:spPr/>
        <p:txBody>
          <a:bodyPr/>
          <a:lstStyle/>
          <a:p>
            <a:pPr algn="just"/>
            <a:r>
              <a:rPr lang="it-IT" sz="2400" b="1" dirty="0"/>
              <a:t>Si la </a:t>
            </a:r>
            <a:r>
              <a:rPr lang="it-IT" sz="2400" b="1" dirty="0" err="1"/>
              <a:t>Constitution</a:t>
            </a:r>
            <a:r>
              <a:rPr lang="it-IT" sz="2400" b="1" dirty="0"/>
              <a:t> en </a:t>
            </a:r>
            <a:r>
              <a:rPr lang="it-IT" sz="2400" b="1" dirty="0" err="1"/>
              <a:t>vigueur</a:t>
            </a:r>
            <a:r>
              <a:rPr lang="it-IT" sz="2400" b="1" dirty="0"/>
              <a:t> ne </a:t>
            </a:r>
            <a:r>
              <a:rPr lang="it-IT" sz="2400" b="1" dirty="0" err="1"/>
              <a:t>fait</a:t>
            </a:r>
            <a:r>
              <a:rPr lang="it-IT" sz="2400" b="1" dirty="0"/>
              <a:t> </a:t>
            </a:r>
            <a:r>
              <a:rPr lang="it-IT" sz="2400" b="1" dirty="0" err="1"/>
              <a:t>pas</a:t>
            </a:r>
            <a:r>
              <a:rPr lang="it-IT" sz="2400" b="1" dirty="0"/>
              <a:t> </a:t>
            </a:r>
            <a:r>
              <a:rPr lang="it-IT" sz="2400" b="1" dirty="0" err="1"/>
              <a:t>obstacle</a:t>
            </a:r>
            <a:r>
              <a:rPr lang="it-IT" sz="2400" b="1" dirty="0"/>
              <a:t> à l’</a:t>
            </a:r>
            <a:r>
              <a:rPr lang="it-IT" sz="2400" b="1" dirty="0" err="1"/>
              <a:t>égalité</a:t>
            </a:r>
            <a:r>
              <a:rPr lang="it-IT" sz="2400" b="1" dirty="0"/>
              <a:t> femmes-</a:t>
            </a:r>
            <a:r>
              <a:rPr lang="it-IT" sz="2400" b="1" dirty="0" err="1"/>
              <a:t>hommes</a:t>
            </a:r>
            <a:r>
              <a:rPr lang="it-IT" sz="2400" b="1" dirty="0"/>
              <a:t>, elle n’en est </a:t>
            </a:r>
            <a:r>
              <a:rPr lang="it-IT" sz="2400" b="1" dirty="0" err="1"/>
              <a:t>pas</a:t>
            </a:r>
            <a:r>
              <a:rPr lang="it-IT" sz="2400" b="1" dirty="0"/>
              <a:t> la garante </a:t>
            </a:r>
            <a:r>
              <a:rPr lang="it-IT" sz="2400" b="1" dirty="0" err="1"/>
              <a:t>absolue</a:t>
            </a:r>
            <a:r>
              <a:rPr lang="it-IT" sz="2400" dirty="0"/>
              <a:t>, ni la pierre fondatrice, et porte </a:t>
            </a:r>
            <a:r>
              <a:rPr lang="it-IT" sz="2400" dirty="0" err="1"/>
              <a:t>encore</a:t>
            </a:r>
            <a:r>
              <a:rPr lang="it-IT" sz="2400" dirty="0"/>
              <a:t> </a:t>
            </a:r>
            <a:r>
              <a:rPr lang="it-IT" sz="2400" dirty="0" err="1"/>
              <a:t>les</a:t>
            </a:r>
            <a:r>
              <a:rPr lang="it-IT" sz="2400" dirty="0"/>
              <a:t> </a:t>
            </a:r>
            <a:r>
              <a:rPr lang="it-IT" sz="2400" dirty="0" err="1"/>
              <a:t>traces</a:t>
            </a:r>
            <a:r>
              <a:rPr lang="it-IT" sz="2400" dirty="0"/>
              <a:t> de </a:t>
            </a:r>
            <a:r>
              <a:rPr lang="it-IT" sz="2400" dirty="0" err="1"/>
              <a:t>siècles</a:t>
            </a:r>
            <a:r>
              <a:rPr lang="it-IT" sz="2400" dirty="0"/>
              <a:t> d’</a:t>
            </a:r>
            <a:r>
              <a:rPr lang="it-IT" sz="2400" dirty="0" err="1"/>
              <a:t>exclusion</a:t>
            </a:r>
            <a:r>
              <a:rPr lang="it-IT" sz="2400" dirty="0"/>
              <a:t> </a:t>
            </a:r>
            <a:r>
              <a:rPr lang="it-IT" sz="2400" dirty="0" err="1"/>
              <a:t>des</a:t>
            </a:r>
            <a:r>
              <a:rPr lang="it-IT" sz="2400" dirty="0"/>
              <a:t> femmes de la </a:t>
            </a:r>
            <a:r>
              <a:rPr lang="it-IT" sz="2400" dirty="0" err="1"/>
              <a:t>citoyenneté</a:t>
            </a:r>
            <a:r>
              <a:rPr lang="it-IT" sz="2400" dirty="0"/>
              <a:t>. </a:t>
            </a:r>
            <a:r>
              <a:rPr lang="it-IT" sz="2400" dirty="0" err="1"/>
              <a:t>Afin</a:t>
            </a:r>
            <a:r>
              <a:rPr lang="it-IT" sz="2400" dirty="0"/>
              <a:t> de </a:t>
            </a:r>
            <a:r>
              <a:rPr lang="it-IT" sz="2400" dirty="0" err="1"/>
              <a:t>reconnaître</a:t>
            </a:r>
            <a:r>
              <a:rPr lang="it-IT" sz="2400" dirty="0"/>
              <a:t> </a:t>
            </a:r>
            <a:r>
              <a:rPr lang="it-IT" sz="2400" dirty="0" err="1"/>
              <a:t>pleinement</a:t>
            </a:r>
            <a:r>
              <a:rPr lang="it-IT" sz="2400" dirty="0"/>
              <a:t> </a:t>
            </a:r>
            <a:r>
              <a:rPr lang="it-IT" sz="2400" dirty="0" err="1"/>
              <a:t>que</a:t>
            </a:r>
            <a:r>
              <a:rPr lang="it-IT" sz="2400" dirty="0"/>
              <a:t> ce </a:t>
            </a:r>
            <a:r>
              <a:rPr lang="it-IT" sz="2400" dirty="0" err="1"/>
              <a:t>temps</a:t>
            </a:r>
            <a:r>
              <a:rPr lang="it-IT" sz="2400" dirty="0"/>
              <a:t> est </a:t>
            </a:r>
            <a:r>
              <a:rPr lang="it-IT" sz="2400" dirty="0" err="1"/>
              <a:t>révolu</a:t>
            </a:r>
            <a:r>
              <a:rPr lang="it-IT" sz="2400" dirty="0"/>
              <a:t>, et </a:t>
            </a:r>
            <a:r>
              <a:rPr lang="it-IT" sz="2400" dirty="0" err="1"/>
              <a:t>protéger</a:t>
            </a:r>
            <a:r>
              <a:rPr lang="it-IT" sz="2400" dirty="0"/>
              <a:t> de </a:t>
            </a:r>
            <a:r>
              <a:rPr lang="it-IT" sz="2400" dirty="0" err="1"/>
              <a:t>nouveaux</a:t>
            </a:r>
            <a:r>
              <a:rPr lang="it-IT" sz="2400" dirty="0"/>
              <a:t> </a:t>
            </a:r>
            <a:r>
              <a:rPr lang="it-IT" sz="2400" dirty="0" err="1"/>
              <a:t>droits</a:t>
            </a:r>
            <a:r>
              <a:rPr lang="it-IT" sz="2400" dirty="0"/>
              <a:t> </a:t>
            </a:r>
            <a:r>
              <a:rPr lang="it-IT" sz="2400" dirty="0" err="1"/>
              <a:t>fondamentaux</a:t>
            </a:r>
            <a:r>
              <a:rPr lang="it-IT" sz="2400" dirty="0"/>
              <a:t> – dont </a:t>
            </a:r>
            <a:r>
              <a:rPr lang="it-IT" sz="2400" dirty="0" err="1"/>
              <a:t>les</a:t>
            </a:r>
            <a:r>
              <a:rPr lang="it-IT" sz="2400" dirty="0"/>
              <a:t> </a:t>
            </a:r>
            <a:r>
              <a:rPr lang="it-IT" sz="2400" dirty="0" err="1"/>
              <a:t>régulières</a:t>
            </a:r>
            <a:r>
              <a:rPr lang="it-IT" sz="2400" dirty="0"/>
              <a:t> </a:t>
            </a:r>
            <a:r>
              <a:rPr lang="it-IT" sz="2400" dirty="0" err="1"/>
              <a:t>saisines</a:t>
            </a:r>
            <a:r>
              <a:rPr lang="it-IT" sz="2400" dirty="0"/>
              <a:t> </a:t>
            </a:r>
            <a:r>
              <a:rPr lang="it-IT" sz="2400" dirty="0" err="1"/>
              <a:t>du</a:t>
            </a:r>
            <a:r>
              <a:rPr lang="it-IT" sz="2400" dirty="0"/>
              <a:t> </a:t>
            </a:r>
            <a:r>
              <a:rPr lang="it-IT" sz="2400" dirty="0" err="1"/>
              <a:t>Conseil</a:t>
            </a:r>
            <a:r>
              <a:rPr lang="it-IT" sz="2400" dirty="0"/>
              <a:t> </a:t>
            </a:r>
            <a:r>
              <a:rPr lang="it-IT" sz="2400" dirty="0" err="1"/>
              <a:t>constitutionnel</a:t>
            </a:r>
            <a:r>
              <a:rPr lang="it-IT" sz="2400" dirty="0"/>
              <a:t> </a:t>
            </a:r>
            <a:r>
              <a:rPr lang="it-IT" sz="2400" dirty="0" err="1"/>
              <a:t>témoignent</a:t>
            </a:r>
            <a:r>
              <a:rPr lang="it-IT" sz="2400" dirty="0"/>
              <a:t> de la </a:t>
            </a:r>
            <a:r>
              <a:rPr lang="it-IT" sz="2400" dirty="0" err="1"/>
              <a:t>menace</a:t>
            </a:r>
            <a:r>
              <a:rPr lang="it-IT" sz="2400" dirty="0"/>
              <a:t> dont </a:t>
            </a:r>
            <a:r>
              <a:rPr lang="it-IT" sz="2400" dirty="0" err="1"/>
              <a:t>ils</a:t>
            </a:r>
            <a:r>
              <a:rPr lang="it-IT" sz="2400" dirty="0"/>
              <a:t> font l’</a:t>
            </a:r>
            <a:r>
              <a:rPr lang="it-IT" sz="2400" dirty="0" err="1"/>
              <a:t>objet</a:t>
            </a:r>
            <a:r>
              <a:rPr lang="it-IT" sz="2400" dirty="0"/>
              <a:t> - le </a:t>
            </a:r>
            <a:r>
              <a:rPr lang="it-IT" sz="2400" dirty="0" err="1"/>
              <a:t>Haut</a:t>
            </a:r>
            <a:r>
              <a:rPr lang="it-IT" sz="2400" dirty="0"/>
              <a:t> </a:t>
            </a:r>
            <a:r>
              <a:rPr lang="it-IT" sz="2400" dirty="0" err="1"/>
              <a:t>Conseil</a:t>
            </a:r>
            <a:r>
              <a:rPr lang="it-IT" sz="2400" dirty="0"/>
              <a:t> formule 9 </a:t>
            </a:r>
            <a:r>
              <a:rPr lang="it-IT" sz="2400" dirty="0" err="1"/>
              <a:t>recommandations</a:t>
            </a:r>
            <a:r>
              <a:rPr lang="it-IT" sz="2400" dirty="0"/>
              <a:t> </a:t>
            </a:r>
            <a:r>
              <a:rPr lang="it-IT" sz="2400" dirty="0" err="1"/>
              <a:t>visant</a:t>
            </a:r>
            <a:r>
              <a:rPr lang="it-IT" sz="2400" dirty="0"/>
              <a:t> à :</a:t>
            </a:r>
          </a:p>
          <a:p>
            <a:endParaRPr lang="fr-CA" sz="2400" dirty="0"/>
          </a:p>
        </p:txBody>
      </p:sp>
    </p:spTree>
    <p:extLst>
      <p:ext uri="{BB962C8B-B14F-4D97-AF65-F5344CB8AC3E}">
        <p14:creationId xmlns:p14="http://schemas.microsoft.com/office/powerpoint/2010/main" val="1207799128"/>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CA" sz="2800" dirty="0"/>
              <a:t>http://</a:t>
            </a:r>
            <a:r>
              <a:rPr lang="fr-CA" sz="2800" dirty="0" err="1"/>
              <a:t>www.haut</a:t>
            </a:r>
            <a:r>
              <a:rPr lang="fr-CA" sz="2800" dirty="0"/>
              <a:t>-conseil-</a:t>
            </a:r>
            <a:r>
              <a:rPr lang="fr-CA" sz="2800" dirty="0" err="1"/>
              <a:t>egalite.gouv.fr</a:t>
            </a:r>
            <a:r>
              <a:rPr lang="fr-CA" sz="2800" dirty="0"/>
              <a:t>/</a:t>
            </a:r>
          </a:p>
        </p:txBody>
      </p:sp>
      <p:sp>
        <p:nvSpPr>
          <p:cNvPr id="3" name="Segnaposto contenuto 2"/>
          <p:cNvSpPr>
            <a:spLocks noGrp="1"/>
          </p:cNvSpPr>
          <p:nvPr>
            <p:ph idx="1"/>
          </p:nvPr>
        </p:nvSpPr>
        <p:spPr/>
        <p:txBody>
          <a:bodyPr/>
          <a:lstStyle/>
          <a:p>
            <a:pPr algn="just"/>
            <a:r>
              <a:rPr lang="it-IT" sz="2400" dirty="0"/>
              <a:t>1. </a:t>
            </a:r>
            <a:r>
              <a:rPr lang="it-IT" sz="2400" b="1" dirty="0" err="1"/>
              <a:t>Rendre</a:t>
            </a:r>
            <a:r>
              <a:rPr lang="it-IT" sz="2400" b="1" dirty="0"/>
              <a:t> </a:t>
            </a:r>
            <a:r>
              <a:rPr lang="it-IT" sz="2400" b="1" dirty="0" err="1"/>
              <a:t>visible</a:t>
            </a:r>
            <a:r>
              <a:rPr lang="it-IT" sz="2400" b="1" dirty="0"/>
              <a:t> et </a:t>
            </a:r>
            <a:r>
              <a:rPr lang="it-IT" sz="2400" b="1" dirty="0" err="1"/>
              <a:t>explicite</a:t>
            </a:r>
            <a:r>
              <a:rPr lang="it-IT" sz="2400" b="1" dirty="0"/>
              <a:t> l’</a:t>
            </a:r>
            <a:r>
              <a:rPr lang="it-IT" sz="2400" b="1" dirty="0" err="1"/>
              <a:t>égalité</a:t>
            </a:r>
            <a:r>
              <a:rPr lang="it-IT" sz="2400" b="1" dirty="0"/>
              <a:t> femmes-</a:t>
            </a:r>
            <a:r>
              <a:rPr lang="it-IT" sz="2400" b="1" dirty="0" err="1"/>
              <a:t>hommes</a:t>
            </a:r>
            <a:r>
              <a:rPr lang="it-IT" sz="2400" b="1" dirty="0"/>
              <a:t> </a:t>
            </a:r>
            <a:r>
              <a:rPr lang="it-IT" sz="2400" b="1" dirty="0" err="1"/>
              <a:t>au</a:t>
            </a:r>
            <a:r>
              <a:rPr lang="it-IT" sz="2400" b="1" dirty="0"/>
              <a:t> </a:t>
            </a:r>
            <a:r>
              <a:rPr lang="it-IT" sz="2400" b="1" dirty="0" err="1"/>
              <a:t>cœur</a:t>
            </a:r>
            <a:r>
              <a:rPr lang="it-IT" sz="2400" b="1" dirty="0"/>
              <a:t> de la </a:t>
            </a:r>
            <a:r>
              <a:rPr lang="it-IT" sz="2400" b="1" dirty="0" err="1"/>
              <a:t>Constitution</a:t>
            </a:r>
            <a:r>
              <a:rPr lang="it-IT" sz="2400" dirty="0"/>
              <a:t> : en </a:t>
            </a:r>
            <a:r>
              <a:rPr lang="it-IT" sz="2400" dirty="0" err="1"/>
              <a:t>consacrant</a:t>
            </a:r>
            <a:r>
              <a:rPr lang="it-IT" sz="2400" dirty="0"/>
              <a:t> </a:t>
            </a:r>
            <a:r>
              <a:rPr lang="it-IT" sz="2400" b="1" dirty="0"/>
              <a:t>l’</a:t>
            </a:r>
            <a:r>
              <a:rPr lang="it-IT" sz="2400" b="1" dirty="0" err="1"/>
              <a:t>égalité</a:t>
            </a:r>
            <a:r>
              <a:rPr lang="it-IT" sz="2400" b="1" dirty="0"/>
              <a:t> de </a:t>
            </a:r>
            <a:r>
              <a:rPr lang="it-IT" sz="2400" b="1" dirty="0" err="1"/>
              <a:t>tou.te.s</a:t>
            </a:r>
            <a:r>
              <a:rPr lang="it-IT" sz="2400" b="1" dirty="0"/>
              <a:t> </a:t>
            </a:r>
            <a:r>
              <a:rPr lang="it-IT" sz="2400" b="1" dirty="0" err="1"/>
              <a:t>les</a:t>
            </a:r>
            <a:r>
              <a:rPr lang="it-IT" sz="2400" b="1" dirty="0"/>
              <a:t> </a:t>
            </a:r>
            <a:r>
              <a:rPr lang="it-IT" sz="2400" b="1" dirty="0" err="1"/>
              <a:t>citoyens</a:t>
            </a:r>
            <a:r>
              <a:rPr lang="it-IT" sz="2400" b="1" dirty="0"/>
              <a:t> et </a:t>
            </a:r>
            <a:r>
              <a:rPr lang="it-IT" sz="2400" b="1" dirty="0" err="1"/>
              <a:t>les</a:t>
            </a:r>
            <a:r>
              <a:rPr lang="it-IT" sz="2400" b="1" dirty="0"/>
              <a:t> </a:t>
            </a:r>
            <a:r>
              <a:rPr lang="it-IT" sz="2400" b="1" dirty="0" err="1"/>
              <a:t>citoyennes</a:t>
            </a:r>
            <a:r>
              <a:rPr lang="it-IT" sz="2400" b="1" dirty="0"/>
              <a:t> </a:t>
            </a:r>
            <a:r>
              <a:rPr lang="it-IT" sz="2400" b="1" dirty="0" err="1"/>
              <a:t>devant</a:t>
            </a:r>
            <a:r>
              <a:rPr lang="it-IT" sz="2400" b="1" dirty="0"/>
              <a:t> la </a:t>
            </a:r>
            <a:r>
              <a:rPr lang="it-IT" sz="2400" b="1" dirty="0" err="1"/>
              <a:t>loi</a:t>
            </a:r>
            <a:r>
              <a:rPr lang="it-IT" sz="2400" b="1" dirty="0"/>
              <a:t> « sans </a:t>
            </a:r>
            <a:r>
              <a:rPr lang="it-IT" sz="2400" b="1" dirty="0" err="1"/>
              <a:t>distinction</a:t>
            </a:r>
            <a:r>
              <a:rPr lang="it-IT" sz="2400" b="1" dirty="0"/>
              <a:t> </a:t>
            </a:r>
            <a:r>
              <a:rPr lang="it-IT" sz="2400" dirty="0"/>
              <a:t>de </a:t>
            </a:r>
            <a:r>
              <a:rPr lang="it-IT" sz="2400" dirty="0" err="1"/>
              <a:t>sexe</a:t>
            </a:r>
            <a:r>
              <a:rPr lang="it-IT" sz="2400" dirty="0"/>
              <a:t> », </a:t>
            </a:r>
            <a:r>
              <a:rPr lang="it-IT" sz="2400" dirty="0" err="1"/>
              <a:t>comme</a:t>
            </a:r>
            <a:r>
              <a:rPr lang="it-IT" sz="2400" dirty="0"/>
              <a:t> c’est le </a:t>
            </a:r>
            <a:r>
              <a:rPr lang="it-IT" sz="2400" dirty="0" err="1"/>
              <a:t>cas</a:t>
            </a:r>
            <a:r>
              <a:rPr lang="it-IT" sz="2400" dirty="0"/>
              <a:t> pour l’origine </a:t>
            </a:r>
            <a:r>
              <a:rPr lang="it-IT" sz="2400" dirty="0" err="1"/>
              <a:t>ou</a:t>
            </a:r>
            <a:r>
              <a:rPr lang="it-IT" sz="2400" dirty="0"/>
              <a:t> la </a:t>
            </a:r>
            <a:r>
              <a:rPr lang="it-IT" sz="2400" dirty="0" err="1"/>
              <a:t>religion</a:t>
            </a:r>
            <a:r>
              <a:rPr lang="it-IT" sz="2400" dirty="0"/>
              <a:t> ; en </a:t>
            </a:r>
            <a:r>
              <a:rPr lang="it-IT" sz="2400" dirty="0" err="1"/>
              <a:t>usant</a:t>
            </a:r>
            <a:r>
              <a:rPr lang="it-IT" sz="2400" dirty="0"/>
              <a:t> </a:t>
            </a:r>
            <a:r>
              <a:rPr lang="it-IT" sz="2400" dirty="0" err="1"/>
              <a:t>du</a:t>
            </a:r>
            <a:r>
              <a:rPr lang="it-IT" sz="2400" dirty="0"/>
              <a:t> </a:t>
            </a:r>
            <a:r>
              <a:rPr lang="it-IT" sz="2400" dirty="0" err="1"/>
              <a:t>féminin</a:t>
            </a:r>
            <a:r>
              <a:rPr lang="it-IT" sz="2400" dirty="0"/>
              <a:t> à </a:t>
            </a:r>
            <a:r>
              <a:rPr lang="it-IT" sz="2400" dirty="0" err="1"/>
              <a:t>égalité</a:t>
            </a:r>
            <a:r>
              <a:rPr lang="it-IT" sz="2400" dirty="0"/>
              <a:t> </a:t>
            </a:r>
            <a:r>
              <a:rPr lang="it-IT" sz="2400" dirty="0" err="1"/>
              <a:t>avec</a:t>
            </a:r>
            <a:r>
              <a:rPr lang="it-IT" sz="2400" dirty="0"/>
              <a:t> le </a:t>
            </a:r>
            <a:r>
              <a:rPr lang="it-IT" sz="2400" dirty="0" err="1"/>
              <a:t>masculin</a:t>
            </a:r>
            <a:r>
              <a:rPr lang="it-IT" sz="2400" dirty="0"/>
              <a:t> et </a:t>
            </a:r>
            <a:r>
              <a:rPr lang="it-IT" sz="2400" dirty="0" err="1"/>
              <a:t>notamment</a:t>
            </a:r>
            <a:r>
              <a:rPr lang="it-IT" sz="2400" dirty="0"/>
              <a:t> en </a:t>
            </a:r>
            <a:r>
              <a:rPr lang="it-IT" sz="2400" dirty="0" err="1"/>
              <a:t>remplaçant</a:t>
            </a:r>
            <a:r>
              <a:rPr lang="it-IT" sz="2400" dirty="0"/>
              <a:t> l’</a:t>
            </a:r>
            <a:r>
              <a:rPr lang="it-IT" sz="2400" dirty="0" err="1"/>
              <a:t>expression</a:t>
            </a:r>
            <a:r>
              <a:rPr lang="it-IT" sz="2400" dirty="0"/>
              <a:t> </a:t>
            </a:r>
            <a:r>
              <a:rPr lang="it-IT" sz="2400" b="1" dirty="0"/>
              <a:t>« </a:t>
            </a:r>
            <a:r>
              <a:rPr lang="it-IT" sz="2400" b="1" dirty="0" err="1"/>
              <a:t>Droits</a:t>
            </a:r>
            <a:r>
              <a:rPr lang="it-IT" sz="2400" b="1" dirty="0"/>
              <a:t> de l’</a:t>
            </a:r>
            <a:r>
              <a:rPr lang="it-IT" sz="2400" b="1" dirty="0" err="1"/>
              <a:t>homme</a:t>
            </a:r>
            <a:r>
              <a:rPr lang="it-IT" sz="2400" b="1" dirty="0"/>
              <a:t> » par « </a:t>
            </a:r>
            <a:r>
              <a:rPr lang="it-IT" sz="2400" b="1" dirty="0" err="1"/>
              <a:t>droits</a:t>
            </a:r>
            <a:r>
              <a:rPr lang="it-IT" sz="2400" b="1" dirty="0"/>
              <a:t> </a:t>
            </a:r>
            <a:r>
              <a:rPr lang="it-IT" sz="2400" b="1" dirty="0" err="1"/>
              <a:t>humains</a:t>
            </a:r>
            <a:r>
              <a:rPr lang="it-IT" sz="2400" b="1" dirty="0"/>
              <a:t> »</a:t>
            </a:r>
            <a:r>
              <a:rPr lang="it-IT" sz="2400" b="1" dirty="0" smtClean="0"/>
              <a:t>.</a:t>
            </a:r>
          </a:p>
          <a:p>
            <a:pPr algn="just"/>
            <a:r>
              <a:rPr lang="fr-FR" sz="2400" dirty="0" smtClean="0"/>
              <a:t>Et il </a:t>
            </a:r>
            <a:r>
              <a:rPr lang="fr-FR" sz="2400" dirty="0"/>
              <a:t>recommande de «recourir à une écriture égalitaire», en utilisant la double flexion («les ambassadeurs et ambassadrices»), des termes épicènes («l’électorat») ou le point médian («les </a:t>
            </a:r>
            <a:r>
              <a:rPr lang="fr-FR" sz="2400" dirty="0" err="1"/>
              <a:t>député.e.s</a:t>
            </a:r>
            <a:r>
              <a:rPr lang="fr-FR" sz="2400" dirty="0"/>
              <a:t>»). </a:t>
            </a:r>
          </a:p>
          <a:p>
            <a:pPr algn="just"/>
            <a:endParaRPr lang="it-IT" sz="2400" b="1" dirty="0"/>
          </a:p>
          <a:p>
            <a:endParaRPr lang="fr-CA" sz="2400" dirty="0"/>
          </a:p>
        </p:txBody>
      </p:sp>
    </p:spTree>
    <p:extLst>
      <p:ext uri="{BB962C8B-B14F-4D97-AF65-F5344CB8AC3E}">
        <p14:creationId xmlns:p14="http://schemas.microsoft.com/office/powerpoint/2010/main" val="149603231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Préambule</a:t>
            </a:r>
            <a:r>
              <a:rPr lang="it-IT" sz="2800" dirty="0" smtClean="0"/>
              <a:t> </a:t>
            </a:r>
            <a:r>
              <a:rPr lang="it-IT" sz="2800" dirty="0"/>
              <a:t>de la </a:t>
            </a:r>
            <a:r>
              <a:rPr lang="it-IT" sz="2800" dirty="0" err="1"/>
              <a:t>Constitution</a:t>
            </a:r>
            <a:r>
              <a:rPr lang="it-IT" sz="2800" dirty="0"/>
              <a:t> de </a:t>
            </a:r>
            <a:r>
              <a:rPr lang="it-IT" sz="2800" dirty="0" smtClean="0"/>
              <a:t>1946</a:t>
            </a:r>
            <a:br>
              <a:rPr lang="it-IT" sz="2800" dirty="0" smtClean="0"/>
            </a:br>
            <a:r>
              <a:rPr lang="it-IT" sz="2800" dirty="0" smtClean="0"/>
              <a:t>18 </a:t>
            </a:r>
            <a:r>
              <a:rPr lang="it-IT" sz="2800" dirty="0" err="1" smtClean="0"/>
              <a:t>articles</a:t>
            </a:r>
            <a:endParaRPr lang="fr-FR" sz="2800" dirty="0"/>
          </a:p>
        </p:txBody>
      </p:sp>
      <p:sp>
        <p:nvSpPr>
          <p:cNvPr id="3" name="Content Placeholder 2"/>
          <p:cNvSpPr>
            <a:spLocks noGrp="1"/>
          </p:cNvSpPr>
          <p:nvPr>
            <p:ph idx="1"/>
          </p:nvPr>
        </p:nvSpPr>
        <p:spPr/>
        <p:txBody>
          <a:bodyPr>
            <a:normAutofit fontScale="85000" lnSpcReduction="10000"/>
          </a:bodyPr>
          <a:lstStyle/>
          <a:p>
            <a:pPr algn="just"/>
            <a:r>
              <a:rPr lang="fr-FR" sz="1800" dirty="0"/>
              <a:t>1. Au lendemain de la victoire remportée par les peuples libres sur les régimes qui ont tenté d'asservir et de dégrader la personne humaine, le peuple français proclame à nouveau que tout être humain, </a:t>
            </a:r>
            <a:r>
              <a:rPr lang="fr-FR" sz="1800" b="1" dirty="0"/>
              <a:t>sans distinction de race</a:t>
            </a:r>
            <a:r>
              <a:rPr lang="fr-FR" sz="18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a:t>
            </a:r>
            <a:r>
              <a:rPr lang="fr-FR" sz="1800" dirty="0" smtClean="0"/>
              <a:t>.</a:t>
            </a:r>
          </a:p>
          <a:p>
            <a:r>
              <a:rPr lang="it-IT" sz="1800" b="1" dirty="0"/>
              <a:t>2.</a:t>
            </a:r>
            <a:r>
              <a:rPr lang="it-IT" sz="1800" dirty="0"/>
              <a:t> Il </a:t>
            </a:r>
            <a:r>
              <a:rPr lang="it-IT" sz="1800" dirty="0" err="1"/>
              <a:t>proclame</a:t>
            </a:r>
            <a:r>
              <a:rPr lang="it-IT" sz="1800" dirty="0"/>
              <a:t>, en </a:t>
            </a:r>
            <a:r>
              <a:rPr lang="it-IT" sz="1800" dirty="0" err="1"/>
              <a:t>outre</a:t>
            </a:r>
            <a:r>
              <a:rPr lang="it-IT" sz="1800" dirty="0"/>
              <a:t>, </a:t>
            </a:r>
            <a:r>
              <a:rPr lang="it-IT" sz="1800" dirty="0" err="1"/>
              <a:t>comme</a:t>
            </a:r>
            <a:r>
              <a:rPr lang="it-IT" sz="1800" dirty="0"/>
              <a:t> </a:t>
            </a:r>
            <a:r>
              <a:rPr lang="it-IT" sz="1800" dirty="0" err="1"/>
              <a:t>particulièrement</a:t>
            </a:r>
            <a:r>
              <a:rPr lang="it-IT" sz="1800" dirty="0"/>
              <a:t> nécessaires à </a:t>
            </a:r>
            <a:r>
              <a:rPr lang="it-IT" sz="1800" dirty="0" err="1"/>
              <a:t>notre</a:t>
            </a:r>
            <a:r>
              <a:rPr lang="it-IT" sz="1800" dirty="0"/>
              <a:t> </a:t>
            </a:r>
            <a:r>
              <a:rPr lang="it-IT" sz="1800" dirty="0" err="1"/>
              <a:t>temps</a:t>
            </a:r>
            <a:r>
              <a:rPr lang="it-IT" sz="1800" dirty="0"/>
              <a:t>, </a:t>
            </a:r>
            <a:r>
              <a:rPr lang="it-IT" sz="1800" dirty="0" err="1"/>
              <a:t>les</a:t>
            </a:r>
            <a:r>
              <a:rPr lang="it-IT" sz="1800" dirty="0"/>
              <a:t> </a:t>
            </a:r>
            <a:r>
              <a:rPr lang="it-IT" sz="1800" dirty="0" err="1"/>
              <a:t>principes</a:t>
            </a:r>
            <a:r>
              <a:rPr lang="it-IT" sz="1800" dirty="0"/>
              <a:t> </a:t>
            </a:r>
            <a:r>
              <a:rPr lang="it-IT" sz="1800" dirty="0" err="1"/>
              <a:t>politiques</a:t>
            </a:r>
            <a:r>
              <a:rPr lang="it-IT" sz="1800" dirty="0"/>
              <a:t>, </a:t>
            </a:r>
            <a:r>
              <a:rPr lang="it-IT" sz="1800" dirty="0" err="1"/>
              <a:t>économiques</a:t>
            </a:r>
            <a:r>
              <a:rPr lang="it-IT" sz="1800" dirty="0"/>
              <a:t> et </a:t>
            </a:r>
            <a:r>
              <a:rPr lang="it-IT" sz="1800" dirty="0" err="1"/>
              <a:t>sociaux</a:t>
            </a:r>
            <a:r>
              <a:rPr lang="it-IT" sz="1800" dirty="0"/>
              <a:t> ci-</a:t>
            </a:r>
            <a:r>
              <a:rPr lang="it-IT" sz="1800" dirty="0" err="1"/>
              <a:t>après</a:t>
            </a:r>
            <a:r>
              <a:rPr lang="it-IT" sz="1800" dirty="0"/>
              <a:t> :</a:t>
            </a:r>
          </a:p>
          <a:p>
            <a:r>
              <a:rPr lang="it-IT" sz="1800" b="1" dirty="0"/>
              <a:t>3.</a:t>
            </a:r>
            <a:r>
              <a:rPr lang="it-IT" sz="1800" dirty="0"/>
              <a:t> La </a:t>
            </a:r>
            <a:r>
              <a:rPr lang="it-IT" sz="1800" dirty="0" err="1"/>
              <a:t>loi</a:t>
            </a:r>
            <a:r>
              <a:rPr lang="it-IT" sz="1800" dirty="0"/>
              <a:t> </a:t>
            </a:r>
            <a:r>
              <a:rPr lang="it-IT" sz="1800" dirty="0" err="1"/>
              <a:t>garantit</a:t>
            </a:r>
            <a:r>
              <a:rPr lang="it-IT" sz="1800" dirty="0"/>
              <a:t> à la femme, </a:t>
            </a:r>
            <a:r>
              <a:rPr lang="it-IT" sz="1800" dirty="0" err="1"/>
              <a:t>dans</a:t>
            </a:r>
            <a:r>
              <a:rPr lang="it-IT" sz="1800" dirty="0"/>
              <a:t> </a:t>
            </a:r>
            <a:r>
              <a:rPr lang="it-IT" sz="1800" dirty="0" err="1"/>
              <a:t>tous</a:t>
            </a:r>
            <a:r>
              <a:rPr lang="it-IT" sz="1800" dirty="0"/>
              <a:t> </a:t>
            </a:r>
            <a:r>
              <a:rPr lang="it-IT" sz="1800" dirty="0" err="1"/>
              <a:t>les</a:t>
            </a:r>
            <a:r>
              <a:rPr lang="it-IT" sz="1800" dirty="0"/>
              <a:t> </a:t>
            </a:r>
            <a:r>
              <a:rPr lang="it-IT" sz="1800" dirty="0" err="1"/>
              <a:t>domaines</a:t>
            </a:r>
            <a:r>
              <a:rPr lang="it-IT" sz="1800" dirty="0"/>
              <a:t>, </a:t>
            </a:r>
            <a:r>
              <a:rPr lang="it-IT" sz="1800" dirty="0" err="1"/>
              <a:t>des</a:t>
            </a:r>
            <a:r>
              <a:rPr lang="it-IT" sz="1800" dirty="0"/>
              <a:t> </a:t>
            </a:r>
            <a:r>
              <a:rPr lang="it-IT" sz="1800" dirty="0" err="1"/>
              <a:t>droits</a:t>
            </a:r>
            <a:r>
              <a:rPr lang="it-IT" sz="1800" dirty="0"/>
              <a:t> </a:t>
            </a:r>
            <a:r>
              <a:rPr lang="it-IT" sz="1800" dirty="0" err="1"/>
              <a:t>égaux</a:t>
            </a:r>
            <a:r>
              <a:rPr lang="it-IT" sz="1800" dirty="0"/>
              <a:t> à </a:t>
            </a:r>
            <a:r>
              <a:rPr lang="it-IT" sz="1800" dirty="0" err="1"/>
              <a:t>ceux</a:t>
            </a:r>
            <a:r>
              <a:rPr lang="it-IT" sz="1800" dirty="0"/>
              <a:t> de l'</a:t>
            </a:r>
            <a:r>
              <a:rPr lang="it-IT" sz="1800" dirty="0" err="1"/>
              <a:t>homme</a:t>
            </a:r>
            <a:r>
              <a:rPr lang="it-IT" sz="1800" dirty="0"/>
              <a:t>.</a:t>
            </a:r>
          </a:p>
          <a:p>
            <a:r>
              <a:rPr lang="it-IT" sz="1800" b="1" dirty="0"/>
              <a:t>4.</a:t>
            </a:r>
            <a:r>
              <a:rPr lang="it-IT" sz="1800" dirty="0"/>
              <a:t> Tout </a:t>
            </a:r>
            <a:r>
              <a:rPr lang="it-IT" sz="1800" dirty="0" err="1"/>
              <a:t>homme</a:t>
            </a:r>
            <a:r>
              <a:rPr lang="it-IT" sz="1800" dirty="0"/>
              <a:t> </a:t>
            </a:r>
            <a:r>
              <a:rPr lang="it-IT" sz="1800" dirty="0" err="1"/>
              <a:t>persécuté</a:t>
            </a:r>
            <a:r>
              <a:rPr lang="it-IT" sz="1800" dirty="0"/>
              <a:t> en </a:t>
            </a:r>
            <a:r>
              <a:rPr lang="it-IT" sz="1800" dirty="0" err="1"/>
              <a:t>raison</a:t>
            </a:r>
            <a:r>
              <a:rPr lang="it-IT" sz="1800" dirty="0"/>
              <a:t> de son </a:t>
            </a:r>
            <a:r>
              <a:rPr lang="it-IT" sz="1800" dirty="0" err="1"/>
              <a:t>action</a:t>
            </a:r>
            <a:r>
              <a:rPr lang="it-IT" sz="1800" dirty="0"/>
              <a:t> en </a:t>
            </a:r>
            <a:r>
              <a:rPr lang="it-IT" sz="1800" dirty="0" err="1"/>
              <a:t>faveur</a:t>
            </a:r>
            <a:r>
              <a:rPr lang="it-IT" sz="1800" dirty="0"/>
              <a:t> de la </a:t>
            </a:r>
            <a:r>
              <a:rPr lang="it-IT" sz="1800" dirty="0" err="1"/>
              <a:t>liberté</a:t>
            </a:r>
            <a:r>
              <a:rPr lang="it-IT" sz="1800" dirty="0"/>
              <a:t> a </a:t>
            </a:r>
            <a:r>
              <a:rPr lang="it-IT" sz="1800" dirty="0" err="1"/>
              <a:t>droit</a:t>
            </a:r>
            <a:r>
              <a:rPr lang="it-IT" sz="1800" dirty="0"/>
              <a:t> d'</a:t>
            </a:r>
            <a:r>
              <a:rPr lang="it-IT" sz="1800" dirty="0" err="1"/>
              <a:t>asile</a:t>
            </a:r>
            <a:r>
              <a:rPr lang="it-IT" sz="1800" dirty="0"/>
              <a:t> </a:t>
            </a:r>
            <a:r>
              <a:rPr lang="it-IT" sz="1800" dirty="0" err="1"/>
              <a:t>sur</a:t>
            </a:r>
            <a:r>
              <a:rPr lang="it-IT" sz="1800" dirty="0"/>
              <a:t> </a:t>
            </a:r>
            <a:r>
              <a:rPr lang="it-IT" sz="1800" dirty="0" err="1"/>
              <a:t>les</a:t>
            </a:r>
            <a:r>
              <a:rPr lang="it-IT" sz="1800" dirty="0"/>
              <a:t> </a:t>
            </a:r>
            <a:r>
              <a:rPr lang="it-IT" sz="1800" dirty="0" err="1"/>
              <a:t>territoires</a:t>
            </a:r>
            <a:r>
              <a:rPr lang="it-IT" sz="1800" dirty="0"/>
              <a:t> de la </a:t>
            </a:r>
            <a:r>
              <a:rPr lang="it-IT" sz="1800" dirty="0" err="1"/>
              <a:t>République</a:t>
            </a:r>
            <a:r>
              <a:rPr lang="it-IT" sz="1800" dirty="0"/>
              <a:t>.</a:t>
            </a:r>
          </a:p>
          <a:p>
            <a:r>
              <a:rPr lang="it-IT" sz="1800" b="1" dirty="0"/>
              <a:t>5.</a:t>
            </a:r>
            <a:r>
              <a:rPr lang="it-IT" sz="1800" dirty="0"/>
              <a:t> </a:t>
            </a:r>
            <a:r>
              <a:rPr lang="it-IT" sz="1800" dirty="0" err="1"/>
              <a:t>Chacun</a:t>
            </a:r>
            <a:r>
              <a:rPr lang="it-IT" sz="1800" dirty="0"/>
              <a:t> a le </a:t>
            </a:r>
            <a:r>
              <a:rPr lang="it-IT" sz="1800" dirty="0" err="1"/>
              <a:t>devoir</a:t>
            </a:r>
            <a:r>
              <a:rPr lang="it-IT" sz="1800" dirty="0"/>
              <a:t> de </a:t>
            </a:r>
            <a:r>
              <a:rPr lang="it-IT" sz="1800" dirty="0" err="1"/>
              <a:t>travailler</a:t>
            </a:r>
            <a:r>
              <a:rPr lang="it-IT" sz="1800" dirty="0"/>
              <a:t> et le </a:t>
            </a:r>
            <a:r>
              <a:rPr lang="it-IT" sz="1800" dirty="0" err="1"/>
              <a:t>droit</a:t>
            </a:r>
            <a:r>
              <a:rPr lang="it-IT" sz="1800" dirty="0"/>
              <a:t> d'</a:t>
            </a:r>
            <a:r>
              <a:rPr lang="it-IT" sz="1800" dirty="0" err="1"/>
              <a:t>obtenir</a:t>
            </a:r>
            <a:r>
              <a:rPr lang="it-IT" sz="1800" dirty="0"/>
              <a:t> un </a:t>
            </a:r>
            <a:r>
              <a:rPr lang="it-IT" sz="1800" dirty="0" err="1"/>
              <a:t>emploi</a:t>
            </a:r>
            <a:r>
              <a:rPr lang="it-IT" sz="1800" dirty="0"/>
              <a:t>. </a:t>
            </a:r>
            <a:r>
              <a:rPr lang="it-IT" sz="1800" dirty="0" err="1"/>
              <a:t>Nul</a:t>
            </a:r>
            <a:r>
              <a:rPr lang="it-IT" sz="1800" dirty="0"/>
              <a:t> ne </a:t>
            </a:r>
            <a:r>
              <a:rPr lang="it-IT" sz="1800" dirty="0" err="1"/>
              <a:t>peut</a:t>
            </a:r>
            <a:r>
              <a:rPr lang="it-IT" sz="1800" dirty="0"/>
              <a:t> </a:t>
            </a:r>
            <a:r>
              <a:rPr lang="it-IT" sz="1800" dirty="0" err="1"/>
              <a:t>être</a:t>
            </a:r>
            <a:r>
              <a:rPr lang="it-IT" sz="1800" dirty="0"/>
              <a:t> </a:t>
            </a:r>
            <a:r>
              <a:rPr lang="it-IT" sz="1800" dirty="0" err="1"/>
              <a:t>lésé</a:t>
            </a:r>
            <a:r>
              <a:rPr lang="it-IT" sz="1800" dirty="0"/>
              <a:t>, </a:t>
            </a:r>
            <a:r>
              <a:rPr lang="it-IT" sz="1800" dirty="0" err="1"/>
              <a:t>dans</a:t>
            </a:r>
            <a:r>
              <a:rPr lang="it-IT" sz="1800" dirty="0"/>
              <a:t> son </a:t>
            </a:r>
            <a:r>
              <a:rPr lang="it-IT" sz="1800" dirty="0" err="1"/>
              <a:t>travail</a:t>
            </a:r>
            <a:r>
              <a:rPr lang="it-IT" sz="1800" dirty="0"/>
              <a:t> </a:t>
            </a:r>
            <a:r>
              <a:rPr lang="it-IT" sz="1800" dirty="0" err="1"/>
              <a:t>ou</a:t>
            </a:r>
            <a:r>
              <a:rPr lang="it-IT" sz="1800" dirty="0"/>
              <a:t> son </a:t>
            </a:r>
            <a:r>
              <a:rPr lang="it-IT" sz="1800" dirty="0" err="1"/>
              <a:t>emploi</a:t>
            </a:r>
            <a:r>
              <a:rPr lang="it-IT" sz="1800" dirty="0"/>
              <a:t>, en </a:t>
            </a:r>
            <a:r>
              <a:rPr lang="it-IT" sz="1800" dirty="0" err="1"/>
              <a:t>raison</a:t>
            </a:r>
            <a:r>
              <a:rPr lang="it-IT" sz="1800" dirty="0"/>
              <a:t> de </a:t>
            </a:r>
            <a:r>
              <a:rPr lang="it-IT" sz="1800" dirty="0" err="1"/>
              <a:t>ses</a:t>
            </a:r>
            <a:r>
              <a:rPr lang="it-IT" sz="1800" dirty="0"/>
              <a:t> </a:t>
            </a:r>
            <a:r>
              <a:rPr lang="it-IT" sz="1800" dirty="0" err="1"/>
              <a:t>origines</a:t>
            </a:r>
            <a:r>
              <a:rPr lang="it-IT" sz="1800" dirty="0"/>
              <a:t>, de </a:t>
            </a:r>
            <a:r>
              <a:rPr lang="it-IT" sz="1800" dirty="0" err="1"/>
              <a:t>ses</a:t>
            </a:r>
            <a:r>
              <a:rPr lang="it-IT" sz="1800" dirty="0"/>
              <a:t> </a:t>
            </a:r>
            <a:r>
              <a:rPr lang="it-IT" sz="1800" dirty="0" err="1"/>
              <a:t>opinions</a:t>
            </a:r>
            <a:r>
              <a:rPr lang="it-IT" sz="1800" dirty="0"/>
              <a:t> </a:t>
            </a:r>
            <a:r>
              <a:rPr lang="it-IT" sz="1800" dirty="0" err="1"/>
              <a:t>ou</a:t>
            </a:r>
            <a:r>
              <a:rPr lang="it-IT" sz="1800" dirty="0"/>
              <a:t> de </a:t>
            </a:r>
            <a:r>
              <a:rPr lang="it-IT" sz="1800" dirty="0" err="1"/>
              <a:t>ses</a:t>
            </a:r>
            <a:r>
              <a:rPr lang="it-IT" sz="1800" dirty="0"/>
              <a:t> </a:t>
            </a:r>
            <a:r>
              <a:rPr lang="it-IT" sz="1800" dirty="0" err="1"/>
              <a:t>croyances</a:t>
            </a:r>
            <a:r>
              <a:rPr lang="it-IT" sz="1800" dirty="0"/>
              <a:t>.</a:t>
            </a:r>
          </a:p>
          <a:p>
            <a:r>
              <a:rPr lang="it-IT" sz="1800" b="1" dirty="0"/>
              <a:t>6.</a:t>
            </a:r>
            <a:r>
              <a:rPr lang="it-IT" sz="1800" dirty="0"/>
              <a:t> Tout </a:t>
            </a:r>
            <a:r>
              <a:rPr lang="it-IT" sz="1800" dirty="0" err="1"/>
              <a:t>homme</a:t>
            </a:r>
            <a:r>
              <a:rPr lang="it-IT" sz="1800" dirty="0"/>
              <a:t> </a:t>
            </a:r>
            <a:r>
              <a:rPr lang="it-IT" sz="1800" dirty="0" err="1"/>
              <a:t>peut</a:t>
            </a:r>
            <a:r>
              <a:rPr lang="it-IT" sz="1800" dirty="0"/>
              <a:t> </a:t>
            </a:r>
            <a:r>
              <a:rPr lang="it-IT" sz="1800" dirty="0" err="1"/>
              <a:t>défendre</a:t>
            </a:r>
            <a:r>
              <a:rPr lang="it-IT" sz="1800" dirty="0"/>
              <a:t> </a:t>
            </a:r>
            <a:r>
              <a:rPr lang="it-IT" sz="1800" dirty="0" err="1"/>
              <a:t>ses</a:t>
            </a:r>
            <a:r>
              <a:rPr lang="it-IT" sz="1800" dirty="0"/>
              <a:t> </a:t>
            </a:r>
            <a:r>
              <a:rPr lang="it-IT" sz="1800" dirty="0" err="1"/>
              <a:t>droits</a:t>
            </a:r>
            <a:r>
              <a:rPr lang="it-IT" sz="1800" dirty="0"/>
              <a:t> et </a:t>
            </a:r>
            <a:r>
              <a:rPr lang="it-IT" sz="1800" dirty="0" err="1"/>
              <a:t>ses</a:t>
            </a:r>
            <a:r>
              <a:rPr lang="it-IT" sz="1800" dirty="0"/>
              <a:t> </a:t>
            </a:r>
            <a:r>
              <a:rPr lang="it-IT" sz="1800" dirty="0" err="1"/>
              <a:t>intérêts</a:t>
            </a:r>
            <a:r>
              <a:rPr lang="it-IT" sz="1800" dirty="0"/>
              <a:t> par </a:t>
            </a:r>
            <a:r>
              <a:rPr lang="it-IT" sz="1800" dirty="0" err="1"/>
              <a:t>l'action</a:t>
            </a:r>
            <a:r>
              <a:rPr lang="it-IT" sz="1800" dirty="0"/>
              <a:t> </a:t>
            </a:r>
            <a:r>
              <a:rPr lang="it-IT" sz="1800" dirty="0" err="1"/>
              <a:t>syndicale</a:t>
            </a:r>
            <a:r>
              <a:rPr lang="it-IT" sz="1800" dirty="0"/>
              <a:t> et </a:t>
            </a:r>
            <a:r>
              <a:rPr lang="it-IT" sz="1800" dirty="0" err="1"/>
              <a:t>adhérer</a:t>
            </a:r>
            <a:r>
              <a:rPr lang="it-IT" sz="1800" dirty="0"/>
              <a:t> </a:t>
            </a:r>
            <a:r>
              <a:rPr lang="it-IT" sz="1800" dirty="0" err="1"/>
              <a:t>au</a:t>
            </a:r>
            <a:r>
              <a:rPr lang="it-IT" sz="1800" dirty="0"/>
              <a:t> </a:t>
            </a:r>
            <a:r>
              <a:rPr lang="it-IT" sz="1800" dirty="0" err="1"/>
              <a:t>syndicat</a:t>
            </a:r>
            <a:r>
              <a:rPr lang="it-IT" sz="1800" dirty="0"/>
              <a:t> de son </a:t>
            </a:r>
            <a:r>
              <a:rPr lang="it-IT" sz="1800" dirty="0" err="1"/>
              <a:t>choix</a:t>
            </a:r>
            <a:r>
              <a:rPr lang="it-IT" sz="1800" dirty="0"/>
              <a:t>.</a:t>
            </a:r>
          </a:p>
          <a:p>
            <a:r>
              <a:rPr lang="it-IT" sz="1800" b="1" dirty="0"/>
              <a:t>7.</a:t>
            </a:r>
            <a:r>
              <a:rPr lang="it-IT" sz="1800" dirty="0"/>
              <a:t> Le </a:t>
            </a:r>
            <a:r>
              <a:rPr lang="it-IT" sz="1800" dirty="0" err="1"/>
              <a:t>droit</a:t>
            </a:r>
            <a:r>
              <a:rPr lang="it-IT" sz="1800" dirty="0"/>
              <a:t> de </a:t>
            </a:r>
            <a:r>
              <a:rPr lang="it-IT" sz="1800" dirty="0" err="1"/>
              <a:t>grève</a:t>
            </a:r>
            <a:r>
              <a:rPr lang="it-IT" sz="1800" dirty="0"/>
              <a:t> s'</a:t>
            </a:r>
            <a:r>
              <a:rPr lang="it-IT" sz="1800" dirty="0" err="1"/>
              <a:t>exerce</a:t>
            </a:r>
            <a:r>
              <a:rPr lang="it-IT" sz="1800" dirty="0"/>
              <a:t> </a:t>
            </a:r>
            <a:r>
              <a:rPr lang="it-IT" sz="1800" dirty="0" err="1"/>
              <a:t>dans</a:t>
            </a:r>
            <a:r>
              <a:rPr lang="it-IT" sz="1800" dirty="0"/>
              <a:t> le </a:t>
            </a:r>
            <a:r>
              <a:rPr lang="it-IT" sz="1800" dirty="0" err="1"/>
              <a:t>cadre</a:t>
            </a:r>
            <a:r>
              <a:rPr lang="it-IT" sz="1800" dirty="0"/>
              <a:t> </a:t>
            </a:r>
            <a:r>
              <a:rPr lang="it-IT" sz="1800" dirty="0" err="1"/>
              <a:t>des</a:t>
            </a:r>
            <a:r>
              <a:rPr lang="it-IT" sz="1800" dirty="0"/>
              <a:t> </a:t>
            </a:r>
            <a:r>
              <a:rPr lang="it-IT" sz="1800" dirty="0" err="1"/>
              <a:t>lois</a:t>
            </a:r>
            <a:r>
              <a:rPr lang="it-IT" sz="1800" dirty="0"/>
              <a:t> qui le </a:t>
            </a:r>
            <a:r>
              <a:rPr lang="it-IT" sz="1800" dirty="0" err="1"/>
              <a:t>réglementent</a:t>
            </a:r>
            <a:r>
              <a:rPr lang="it-IT" sz="1800" dirty="0"/>
              <a:t>.</a:t>
            </a:r>
          </a:p>
          <a:p>
            <a:r>
              <a:rPr lang="it-IT" sz="1800" b="1" dirty="0"/>
              <a:t>8.</a:t>
            </a:r>
            <a:r>
              <a:rPr lang="it-IT" sz="1800" dirty="0"/>
              <a:t> Tout </a:t>
            </a:r>
            <a:r>
              <a:rPr lang="it-IT" sz="1800" dirty="0" err="1"/>
              <a:t>travailleur</a:t>
            </a:r>
            <a:r>
              <a:rPr lang="it-IT" sz="1800" dirty="0"/>
              <a:t> </a:t>
            </a:r>
            <a:r>
              <a:rPr lang="it-IT" sz="1800" dirty="0" err="1"/>
              <a:t>participe</a:t>
            </a:r>
            <a:r>
              <a:rPr lang="it-IT" sz="1800" dirty="0"/>
              <a:t>, par l'</a:t>
            </a:r>
            <a:r>
              <a:rPr lang="it-IT" sz="1800" dirty="0" err="1"/>
              <a:t>intermédiaire</a:t>
            </a:r>
            <a:r>
              <a:rPr lang="it-IT" sz="1800" dirty="0"/>
              <a:t> de </a:t>
            </a:r>
            <a:r>
              <a:rPr lang="it-IT" sz="1800" dirty="0" err="1"/>
              <a:t>ses</a:t>
            </a:r>
            <a:r>
              <a:rPr lang="it-IT" sz="1800" dirty="0"/>
              <a:t> </a:t>
            </a:r>
            <a:r>
              <a:rPr lang="it-IT" sz="1800" dirty="0" err="1"/>
              <a:t>délégués</a:t>
            </a:r>
            <a:r>
              <a:rPr lang="it-IT" sz="1800" dirty="0"/>
              <a:t>, à la </a:t>
            </a:r>
            <a:r>
              <a:rPr lang="it-IT" sz="1800" dirty="0" err="1"/>
              <a:t>détermination</a:t>
            </a:r>
            <a:r>
              <a:rPr lang="it-IT" sz="1800" dirty="0"/>
              <a:t> </a:t>
            </a:r>
            <a:r>
              <a:rPr lang="it-IT" sz="1800" dirty="0" err="1"/>
              <a:t>collective</a:t>
            </a:r>
            <a:r>
              <a:rPr lang="it-IT" sz="1800" dirty="0"/>
              <a:t> </a:t>
            </a:r>
            <a:r>
              <a:rPr lang="it-IT" sz="1800" dirty="0" err="1"/>
              <a:t>des</a:t>
            </a:r>
            <a:r>
              <a:rPr lang="it-IT" sz="1800" dirty="0"/>
              <a:t> </a:t>
            </a:r>
            <a:r>
              <a:rPr lang="it-IT" sz="1800" dirty="0" err="1"/>
              <a:t>conditions</a:t>
            </a:r>
            <a:r>
              <a:rPr lang="it-IT" sz="1800" dirty="0"/>
              <a:t> de </a:t>
            </a:r>
            <a:r>
              <a:rPr lang="it-IT" sz="1800" dirty="0" err="1"/>
              <a:t>travail</a:t>
            </a:r>
            <a:r>
              <a:rPr lang="it-IT" sz="1800" dirty="0"/>
              <a:t> </a:t>
            </a:r>
            <a:r>
              <a:rPr lang="it-IT" sz="1800" dirty="0" err="1"/>
              <a:t>ainsi</a:t>
            </a:r>
            <a:r>
              <a:rPr lang="it-IT" sz="1800" dirty="0"/>
              <a:t> </a:t>
            </a:r>
            <a:r>
              <a:rPr lang="it-IT" sz="1800" dirty="0" err="1"/>
              <a:t>qu'à</a:t>
            </a:r>
            <a:r>
              <a:rPr lang="it-IT" sz="1800" dirty="0"/>
              <a:t> la </a:t>
            </a:r>
            <a:r>
              <a:rPr lang="it-IT" sz="1800" dirty="0" err="1"/>
              <a:t>gestion</a:t>
            </a:r>
            <a:r>
              <a:rPr lang="it-IT" sz="1800" dirty="0"/>
              <a:t> </a:t>
            </a:r>
            <a:r>
              <a:rPr lang="it-IT" sz="1800" dirty="0" err="1"/>
              <a:t>des</a:t>
            </a:r>
            <a:r>
              <a:rPr lang="it-IT" sz="1800" dirty="0"/>
              <a:t> </a:t>
            </a:r>
            <a:r>
              <a:rPr lang="it-IT" sz="1800" dirty="0" err="1"/>
              <a:t>entreprises</a:t>
            </a:r>
            <a:r>
              <a:rPr lang="it-IT" sz="1800" dirty="0"/>
              <a:t>.</a:t>
            </a:r>
          </a:p>
          <a:p>
            <a:pPr algn="just"/>
            <a:endParaRPr lang="fr-FR" sz="1800" dirty="0"/>
          </a:p>
        </p:txBody>
      </p:sp>
    </p:spTree>
    <p:extLst>
      <p:ext uri="{BB962C8B-B14F-4D97-AF65-F5344CB8AC3E}">
        <p14:creationId xmlns:p14="http://schemas.microsoft.com/office/powerpoint/2010/main" val="43833541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smtClean="0"/>
              <a:t>Préambule</a:t>
            </a:r>
            <a:r>
              <a:rPr lang="it-IT" sz="2400" dirty="0" smtClean="0"/>
              <a:t> de la </a:t>
            </a:r>
            <a:r>
              <a:rPr lang="it-IT" sz="2400" dirty="0" err="1" smtClean="0"/>
              <a:t>Constitution</a:t>
            </a:r>
            <a:r>
              <a:rPr lang="it-IT" sz="2400" dirty="0" smtClean="0"/>
              <a:t> de 1946</a:t>
            </a:r>
            <a:br>
              <a:rPr lang="it-IT" sz="2400" dirty="0" smtClean="0"/>
            </a:br>
            <a:r>
              <a:rPr lang="it-IT" sz="2400" dirty="0" smtClean="0"/>
              <a:t>18 </a:t>
            </a:r>
            <a:r>
              <a:rPr lang="it-IT" sz="2400" dirty="0" err="1" smtClean="0"/>
              <a:t>articles</a:t>
            </a:r>
            <a:endParaRPr lang="fr-CA" sz="2400" dirty="0"/>
          </a:p>
        </p:txBody>
      </p:sp>
      <p:sp>
        <p:nvSpPr>
          <p:cNvPr id="3" name="Segnaposto contenuto 2"/>
          <p:cNvSpPr>
            <a:spLocks noGrp="1"/>
          </p:cNvSpPr>
          <p:nvPr>
            <p:ph idx="1"/>
          </p:nvPr>
        </p:nvSpPr>
        <p:spPr/>
        <p:txBody>
          <a:bodyPr>
            <a:normAutofit/>
          </a:bodyPr>
          <a:lstStyle/>
          <a:p>
            <a:r>
              <a:rPr lang="it-IT" sz="1600" b="1" dirty="0" smtClean="0"/>
              <a:t>2.</a:t>
            </a:r>
            <a:r>
              <a:rPr lang="it-IT" sz="1600" dirty="0" smtClean="0"/>
              <a:t> Il </a:t>
            </a:r>
            <a:r>
              <a:rPr lang="it-IT" sz="1600" dirty="0" err="1" smtClean="0"/>
              <a:t>proclame</a:t>
            </a:r>
            <a:r>
              <a:rPr lang="it-IT" sz="1600" dirty="0" smtClean="0"/>
              <a:t>, en </a:t>
            </a:r>
            <a:r>
              <a:rPr lang="it-IT" sz="1600" dirty="0" err="1" smtClean="0"/>
              <a:t>outre</a:t>
            </a:r>
            <a:r>
              <a:rPr lang="it-IT" sz="1600" dirty="0" smtClean="0"/>
              <a:t>, </a:t>
            </a:r>
            <a:r>
              <a:rPr lang="it-IT" sz="1600" dirty="0" err="1" smtClean="0"/>
              <a:t>comme</a:t>
            </a:r>
            <a:r>
              <a:rPr lang="it-IT" sz="1600" dirty="0" smtClean="0"/>
              <a:t> </a:t>
            </a:r>
            <a:r>
              <a:rPr lang="it-IT" sz="1600" dirty="0" err="1" smtClean="0"/>
              <a:t>particulièrement</a:t>
            </a:r>
            <a:r>
              <a:rPr lang="it-IT" sz="1600" dirty="0" smtClean="0"/>
              <a:t> nécessaires à </a:t>
            </a:r>
            <a:r>
              <a:rPr lang="it-IT" sz="1600" dirty="0" err="1" smtClean="0"/>
              <a:t>notre</a:t>
            </a:r>
            <a:r>
              <a:rPr lang="it-IT" sz="1600" dirty="0" smtClean="0"/>
              <a:t> </a:t>
            </a:r>
            <a:r>
              <a:rPr lang="it-IT" sz="1600" dirty="0" err="1" smtClean="0"/>
              <a:t>temps</a:t>
            </a:r>
            <a:r>
              <a:rPr lang="it-IT" sz="1600" dirty="0" smtClean="0"/>
              <a:t>, </a:t>
            </a:r>
            <a:r>
              <a:rPr lang="it-IT" sz="1600" dirty="0" err="1" smtClean="0"/>
              <a:t>les</a:t>
            </a:r>
            <a:r>
              <a:rPr lang="it-IT" sz="1600" dirty="0" smtClean="0"/>
              <a:t> </a:t>
            </a:r>
            <a:r>
              <a:rPr lang="it-IT" sz="1600" dirty="0" err="1" smtClean="0"/>
              <a:t>principes</a:t>
            </a:r>
            <a:r>
              <a:rPr lang="it-IT" sz="1600" dirty="0" smtClean="0"/>
              <a:t> </a:t>
            </a:r>
            <a:r>
              <a:rPr lang="it-IT" sz="1600" dirty="0" err="1" smtClean="0"/>
              <a:t>politiques</a:t>
            </a:r>
            <a:r>
              <a:rPr lang="it-IT" sz="1600" dirty="0" smtClean="0"/>
              <a:t>, </a:t>
            </a:r>
            <a:r>
              <a:rPr lang="it-IT" sz="1600" dirty="0" err="1" smtClean="0"/>
              <a:t>économiques</a:t>
            </a:r>
            <a:r>
              <a:rPr lang="it-IT" sz="1600" dirty="0" smtClean="0"/>
              <a:t> et </a:t>
            </a:r>
            <a:r>
              <a:rPr lang="it-IT" sz="1600" dirty="0" err="1" smtClean="0"/>
              <a:t>sociaux</a:t>
            </a:r>
            <a:r>
              <a:rPr lang="it-IT" sz="1600" dirty="0" smtClean="0"/>
              <a:t> ci-</a:t>
            </a:r>
            <a:r>
              <a:rPr lang="it-IT" sz="1600" dirty="0" err="1" smtClean="0"/>
              <a:t>après</a:t>
            </a:r>
            <a:r>
              <a:rPr lang="it-IT" sz="1600" dirty="0" smtClean="0"/>
              <a:t> :</a:t>
            </a:r>
          </a:p>
          <a:p>
            <a:r>
              <a:rPr lang="it-IT" sz="1600" b="1" dirty="0" smtClean="0"/>
              <a:t>3.</a:t>
            </a:r>
            <a:r>
              <a:rPr lang="it-IT" sz="1600" dirty="0" smtClean="0"/>
              <a:t> La </a:t>
            </a:r>
            <a:r>
              <a:rPr lang="it-IT" sz="1600" dirty="0" err="1" smtClean="0"/>
              <a:t>loi</a:t>
            </a:r>
            <a:r>
              <a:rPr lang="it-IT" sz="1600" dirty="0" smtClean="0"/>
              <a:t> </a:t>
            </a:r>
            <a:r>
              <a:rPr lang="it-IT" sz="1600" dirty="0" err="1" smtClean="0"/>
              <a:t>garantit</a:t>
            </a:r>
            <a:r>
              <a:rPr lang="it-IT" sz="1600" dirty="0" smtClean="0"/>
              <a:t> à la femme, </a:t>
            </a:r>
            <a:r>
              <a:rPr lang="it-IT" sz="1600" dirty="0" err="1" smtClean="0"/>
              <a:t>dans</a:t>
            </a:r>
            <a:r>
              <a:rPr lang="it-IT" sz="1600" dirty="0" smtClean="0"/>
              <a:t> </a:t>
            </a:r>
            <a:r>
              <a:rPr lang="it-IT" sz="1600" dirty="0" err="1" smtClean="0"/>
              <a:t>tous</a:t>
            </a:r>
            <a:r>
              <a:rPr lang="it-IT" sz="1600" dirty="0" smtClean="0"/>
              <a:t> </a:t>
            </a:r>
            <a:r>
              <a:rPr lang="it-IT" sz="1600" dirty="0" err="1" smtClean="0"/>
              <a:t>les</a:t>
            </a:r>
            <a:r>
              <a:rPr lang="it-IT" sz="1600" dirty="0" smtClean="0"/>
              <a:t> </a:t>
            </a:r>
            <a:r>
              <a:rPr lang="it-IT" sz="1600" dirty="0" err="1" smtClean="0"/>
              <a:t>domaines</a:t>
            </a:r>
            <a:r>
              <a:rPr lang="it-IT" sz="1600" dirty="0" smtClean="0"/>
              <a:t>, </a:t>
            </a:r>
            <a:r>
              <a:rPr lang="it-IT" sz="1600" dirty="0" err="1" smtClean="0"/>
              <a:t>des</a:t>
            </a:r>
            <a:r>
              <a:rPr lang="it-IT" sz="1600" dirty="0" smtClean="0"/>
              <a:t> </a:t>
            </a:r>
            <a:r>
              <a:rPr lang="it-IT" sz="1600" dirty="0" err="1" smtClean="0"/>
              <a:t>droits</a:t>
            </a:r>
            <a:r>
              <a:rPr lang="it-IT" sz="1600" dirty="0" smtClean="0"/>
              <a:t> </a:t>
            </a:r>
            <a:r>
              <a:rPr lang="it-IT" sz="1600" dirty="0" err="1" smtClean="0"/>
              <a:t>égaux</a:t>
            </a:r>
            <a:r>
              <a:rPr lang="it-IT" sz="1600" dirty="0" smtClean="0"/>
              <a:t> à </a:t>
            </a:r>
            <a:r>
              <a:rPr lang="it-IT" sz="1600" dirty="0" err="1" smtClean="0"/>
              <a:t>ceux</a:t>
            </a:r>
            <a:r>
              <a:rPr lang="it-IT" sz="1600" dirty="0" smtClean="0"/>
              <a:t> de l'</a:t>
            </a:r>
            <a:r>
              <a:rPr lang="it-IT" sz="1600" dirty="0" err="1" smtClean="0"/>
              <a:t>homme</a:t>
            </a:r>
            <a:r>
              <a:rPr lang="it-IT" sz="1600" dirty="0" smtClean="0"/>
              <a:t>.</a:t>
            </a:r>
          </a:p>
          <a:p>
            <a:r>
              <a:rPr lang="it-IT" sz="1600" b="1" dirty="0" smtClean="0"/>
              <a:t>4.</a:t>
            </a:r>
            <a:r>
              <a:rPr lang="it-IT" sz="1600" dirty="0" smtClean="0"/>
              <a:t> Tout </a:t>
            </a:r>
            <a:r>
              <a:rPr lang="it-IT" sz="1600" dirty="0" err="1" smtClean="0"/>
              <a:t>homme</a:t>
            </a:r>
            <a:r>
              <a:rPr lang="it-IT" sz="1600" dirty="0" smtClean="0"/>
              <a:t> </a:t>
            </a:r>
            <a:r>
              <a:rPr lang="it-IT" sz="1600" dirty="0" err="1" smtClean="0"/>
              <a:t>persécuté</a:t>
            </a:r>
            <a:r>
              <a:rPr lang="it-IT" sz="1600" dirty="0" smtClean="0"/>
              <a:t> en </a:t>
            </a:r>
            <a:r>
              <a:rPr lang="it-IT" sz="1600" dirty="0" err="1" smtClean="0"/>
              <a:t>raison</a:t>
            </a:r>
            <a:r>
              <a:rPr lang="it-IT" sz="1600" dirty="0" smtClean="0"/>
              <a:t> de son </a:t>
            </a:r>
            <a:r>
              <a:rPr lang="it-IT" sz="1600" dirty="0" err="1" smtClean="0"/>
              <a:t>action</a:t>
            </a:r>
            <a:r>
              <a:rPr lang="it-IT" sz="1600" dirty="0" smtClean="0"/>
              <a:t> en </a:t>
            </a:r>
            <a:r>
              <a:rPr lang="it-IT" sz="1600" dirty="0" err="1" smtClean="0"/>
              <a:t>faveur</a:t>
            </a:r>
            <a:r>
              <a:rPr lang="it-IT" sz="1600" dirty="0" smtClean="0"/>
              <a:t> de la </a:t>
            </a:r>
            <a:r>
              <a:rPr lang="it-IT" sz="1600" dirty="0" err="1" smtClean="0"/>
              <a:t>liberté</a:t>
            </a:r>
            <a:r>
              <a:rPr lang="it-IT" sz="1600" dirty="0" smtClean="0"/>
              <a:t> a </a:t>
            </a:r>
            <a:r>
              <a:rPr lang="it-IT" sz="1600" dirty="0" err="1" smtClean="0"/>
              <a:t>droit</a:t>
            </a:r>
            <a:r>
              <a:rPr lang="it-IT" sz="1600" dirty="0" smtClean="0"/>
              <a:t> d'</a:t>
            </a:r>
            <a:r>
              <a:rPr lang="it-IT" sz="1600" dirty="0" err="1" smtClean="0"/>
              <a:t>asile</a:t>
            </a:r>
            <a:r>
              <a:rPr lang="it-IT" sz="1600" dirty="0" smtClean="0"/>
              <a:t> </a:t>
            </a:r>
            <a:r>
              <a:rPr lang="it-IT" sz="1600" dirty="0" err="1" smtClean="0"/>
              <a:t>sur</a:t>
            </a:r>
            <a:r>
              <a:rPr lang="it-IT" sz="1600" dirty="0" smtClean="0"/>
              <a:t> </a:t>
            </a:r>
            <a:r>
              <a:rPr lang="it-IT" sz="1600" dirty="0" err="1" smtClean="0"/>
              <a:t>les</a:t>
            </a:r>
            <a:r>
              <a:rPr lang="it-IT" sz="1600" dirty="0" smtClean="0"/>
              <a:t> </a:t>
            </a:r>
            <a:r>
              <a:rPr lang="it-IT" sz="1600" dirty="0" err="1" smtClean="0"/>
              <a:t>territoires</a:t>
            </a:r>
            <a:r>
              <a:rPr lang="it-IT" sz="1600" dirty="0" smtClean="0"/>
              <a:t> de la </a:t>
            </a:r>
            <a:r>
              <a:rPr lang="it-IT" sz="1600" dirty="0" err="1" smtClean="0"/>
              <a:t>République</a:t>
            </a:r>
            <a:r>
              <a:rPr lang="it-IT" sz="1600" dirty="0" smtClean="0"/>
              <a:t>.</a:t>
            </a:r>
          </a:p>
          <a:p>
            <a:r>
              <a:rPr lang="it-IT" sz="1600" b="1" dirty="0" smtClean="0"/>
              <a:t>5.</a:t>
            </a:r>
            <a:r>
              <a:rPr lang="it-IT" sz="1600" dirty="0" smtClean="0"/>
              <a:t> </a:t>
            </a:r>
            <a:r>
              <a:rPr lang="it-IT" sz="1600" dirty="0" err="1" smtClean="0"/>
              <a:t>Chacun</a:t>
            </a:r>
            <a:r>
              <a:rPr lang="it-IT" sz="1600" dirty="0" smtClean="0"/>
              <a:t> a le </a:t>
            </a:r>
            <a:r>
              <a:rPr lang="it-IT" sz="1600" dirty="0" err="1" smtClean="0"/>
              <a:t>devoir</a:t>
            </a:r>
            <a:r>
              <a:rPr lang="it-IT" sz="1600" dirty="0" smtClean="0"/>
              <a:t> de </a:t>
            </a:r>
            <a:r>
              <a:rPr lang="it-IT" sz="1600" dirty="0" err="1" smtClean="0"/>
              <a:t>travailler</a:t>
            </a:r>
            <a:r>
              <a:rPr lang="it-IT" sz="1600" dirty="0" smtClean="0"/>
              <a:t> et le </a:t>
            </a:r>
            <a:r>
              <a:rPr lang="it-IT" sz="1600" dirty="0" err="1" smtClean="0"/>
              <a:t>droit</a:t>
            </a:r>
            <a:r>
              <a:rPr lang="it-IT" sz="1600" dirty="0" smtClean="0"/>
              <a:t> d'</a:t>
            </a:r>
            <a:r>
              <a:rPr lang="it-IT" sz="1600" dirty="0" err="1" smtClean="0"/>
              <a:t>obtenir</a:t>
            </a:r>
            <a:r>
              <a:rPr lang="it-IT" sz="1600" dirty="0" smtClean="0"/>
              <a:t> un </a:t>
            </a:r>
            <a:r>
              <a:rPr lang="it-IT" sz="1600" dirty="0" err="1" smtClean="0"/>
              <a:t>emploi</a:t>
            </a:r>
            <a:r>
              <a:rPr lang="it-IT" sz="1600" dirty="0" smtClean="0"/>
              <a:t>. </a:t>
            </a:r>
            <a:r>
              <a:rPr lang="it-IT" sz="1600" dirty="0" err="1" smtClean="0"/>
              <a:t>Nul</a:t>
            </a:r>
            <a:r>
              <a:rPr lang="it-IT" sz="1600" dirty="0" smtClean="0"/>
              <a:t> ne </a:t>
            </a:r>
            <a:r>
              <a:rPr lang="it-IT" sz="1600" dirty="0" err="1" smtClean="0"/>
              <a:t>peut</a:t>
            </a:r>
            <a:r>
              <a:rPr lang="it-IT" sz="1600" dirty="0" smtClean="0"/>
              <a:t> </a:t>
            </a:r>
            <a:r>
              <a:rPr lang="it-IT" sz="1600" dirty="0" err="1" smtClean="0"/>
              <a:t>être</a:t>
            </a:r>
            <a:r>
              <a:rPr lang="it-IT" sz="1600" dirty="0" smtClean="0"/>
              <a:t> </a:t>
            </a:r>
            <a:r>
              <a:rPr lang="it-IT" sz="1600" dirty="0" err="1" smtClean="0"/>
              <a:t>lésé</a:t>
            </a:r>
            <a:r>
              <a:rPr lang="it-IT" sz="1600" dirty="0" smtClean="0"/>
              <a:t>, </a:t>
            </a:r>
            <a:r>
              <a:rPr lang="it-IT" sz="1600" dirty="0" err="1" smtClean="0"/>
              <a:t>dans</a:t>
            </a:r>
            <a:r>
              <a:rPr lang="it-IT" sz="1600" dirty="0" smtClean="0"/>
              <a:t> son </a:t>
            </a:r>
            <a:r>
              <a:rPr lang="it-IT" sz="1600" dirty="0" err="1" smtClean="0"/>
              <a:t>travail</a:t>
            </a:r>
            <a:r>
              <a:rPr lang="it-IT" sz="1600" dirty="0" smtClean="0"/>
              <a:t> </a:t>
            </a:r>
            <a:r>
              <a:rPr lang="it-IT" sz="1600" dirty="0" err="1" smtClean="0"/>
              <a:t>ou</a:t>
            </a:r>
            <a:r>
              <a:rPr lang="it-IT" sz="1600" dirty="0" smtClean="0"/>
              <a:t> son </a:t>
            </a:r>
            <a:r>
              <a:rPr lang="it-IT" sz="1600" dirty="0" err="1" smtClean="0"/>
              <a:t>emploi</a:t>
            </a:r>
            <a:r>
              <a:rPr lang="it-IT" sz="1600" dirty="0" smtClean="0"/>
              <a:t>, en </a:t>
            </a:r>
            <a:r>
              <a:rPr lang="it-IT" sz="1600" dirty="0" err="1" smtClean="0"/>
              <a:t>raison</a:t>
            </a:r>
            <a:r>
              <a:rPr lang="it-IT" sz="1600" dirty="0" smtClean="0"/>
              <a:t> de </a:t>
            </a:r>
            <a:r>
              <a:rPr lang="it-IT" sz="1600" dirty="0" err="1" smtClean="0"/>
              <a:t>ses</a:t>
            </a:r>
            <a:r>
              <a:rPr lang="it-IT" sz="1600" dirty="0" smtClean="0"/>
              <a:t> </a:t>
            </a:r>
            <a:r>
              <a:rPr lang="it-IT" sz="1600" dirty="0" err="1" smtClean="0"/>
              <a:t>origines</a:t>
            </a:r>
            <a:r>
              <a:rPr lang="it-IT" sz="1600" dirty="0" smtClean="0"/>
              <a:t>, de </a:t>
            </a:r>
            <a:r>
              <a:rPr lang="it-IT" sz="1600" dirty="0" err="1" smtClean="0"/>
              <a:t>ses</a:t>
            </a:r>
            <a:r>
              <a:rPr lang="it-IT" sz="1600" dirty="0" smtClean="0"/>
              <a:t> </a:t>
            </a:r>
            <a:r>
              <a:rPr lang="it-IT" sz="1600" dirty="0" err="1" smtClean="0"/>
              <a:t>opinions</a:t>
            </a:r>
            <a:r>
              <a:rPr lang="it-IT" sz="1600" dirty="0" smtClean="0"/>
              <a:t> </a:t>
            </a:r>
            <a:r>
              <a:rPr lang="it-IT" sz="1600" dirty="0" err="1" smtClean="0"/>
              <a:t>ou</a:t>
            </a:r>
            <a:r>
              <a:rPr lang="it-IT" sz="1600" dirty="0" smtClean="0"/>
              <a:t> de </a:t>
            </a:r>
            <a:r>
              <a:rPr lang="it-IT" sz="1600" dirty="0" err="1" smtClean="0"/>
              <a:t>ses</a:t>
            </a:r>
            <a:r>
              <a:rPr lang="it-IT" sz="1600" dirty="0" smtClean="0"/>
              <a:t> </a:t>
            </a:r>
            <a:r>
              <a:rPr lang="it-IT" sz="1600" dirty="0" err="1" smtClean="0"/>
              <a:t>croyances</a:t>
            </a:r>
            <a:r>
              <a:rPr lang="it-IT" sz="1600" dirty="0" smtClean="0"/>
              <a:t>.</a:t>
            </a:r>
          </a:p>
          <a:p>
            <a:r>
              <a:rPr lang="it-IT" sz="1600" b="1" dirty="0" smtClean="0"/>
              <a:t>6.</a:t>
            </a:r>
            <a:r>
              <a:rPr lang="it-IT" sz="1600" dirty="0" smtClean="0"/>
              <a:t> Tout </a:t>
            </a:r>
            <a:r>
              <a:rPr lang="it-IT" sz="1600" dirty="0" err="1" smtClean="0"/>
              <a:t>homme</a:t>
            </a:r>
            <a:r>
              <a:rPr lang="it-IT" sz="1600" dirty="0" smtClean="0"/>
              <a:t> </a:t>
            </a:r>
            <a:r>
              <a:rPr lang="it-IT" sz="1600" dirty="0" err="1" smtClean="0"/>
              <a:t>peut</a:t>
            </a:r>
            <a:r>
              <a:rPr lang="it-IT" sz="1600" dirty="0" smtClean="0"/>
              <a:t> </a:t>
            </a:r>
            <a:r>
              <a:rPr lang="it-IT" sz="1600" dirty="0" err="1" smtClean="0"/>
              <a:t>défendre</a:t>
            </a:r>
            <a:r>
              <a:rPr lang="it-IT" sz="1600" dirty="0" smtClean="0"/>
              <a:t> </a:t>
            </a:r>
            <a:r>
              <a:rPr lang="it-IT" sz="1600" dirty="0" err="1" smtClean="0"/>
              <a:t>ses</a:t>
            </a:r>
            <a:r>
              <a:rPr lang="it-IT" sz="1600" dirty="0" smtClean="0"/>
              <a:t> </a:t>
            </a:r>
            <a:r>
              <a:rPr lang="it-IT" sz="1600" dirty="0" err="1" smtClean="0"/>
              <a:t>droits</a:t>
            </a:r>
            <a:r>
              <a:rPr lang="it-IT" sz="1600" dirty="0" smtClean="0"/>
              <a:t> et </a:t>
            </a:r>
            <a:r>
              <a:rPr lang="it-IT" sz="1600" dirty="0" err="1" smtClean="0"/>
              <a:t>ses</a:t>
            </a:r>
            <a:r>
              <a:rPr lang="it-IT" sz="1600" dirty="0" smtClean="0"/>
              <a:t> </a:t>
            </a:r>
            <a:r>
              <a:rPr lang="it-IT" sz="1600" dirty="0" err="1" smtClean="0"/>
              <a:t>intérêts</a:t>
            </a:r>
            <a:r>
              <a:rPr lang="it-IT" sz="1600" dirty="0" smtClean="0"/>
              <a:t> par </a:t>
            </a:r>
            <a:r>
              <a:rPr lang="it-IT" sz="1600" dirty="0" err="1" smtClean="0"/>
              <a:t>l'action</a:t>
            </a:r>
            <a:r>
              <a:rPr lang="it-IT" sz="1600" dirty="0" smtClean="0"/>
              <a:t> </a:t>
            </a:r>
            <a:r>
              <a:rPr lang="it-IT" sz="1600" dirty="0" err="1" smtClean="0"/>
              <a:t>syndicale</a:t>
            </a:r>
            <a:r>
              <a:rPr lang="it-IT" sz="1600" dirty="0" smtClean="0"/>
              <a:t> et </a:t>
            </a:r>
            <a:r>
              <a:rPr lang="it-IT" sz="1600" dirty="0" err="1" smtClean="0"/>
              <a:t>adhérer</a:t>
            </a:r>
            <a:r>
              <a:rPr lang="it-IT" sz="1600" dirty="0" smtClean="0"/>
              <a:t> </a:t>
            </a:r>
            <a:r>
              <a:rPr lang="it-IT" sz="1600" dirty="0" err="1" smtClean="0"/>
              <a:t>au</a:t>
            </a:r>
            <a:r>
              <a:rPr lang="it-IT" sz="1600" dirty="0" smtClean="0"/>
              <a:t> </a:t>
            </a:r>
            <a:r>
              <a:rPr lang="it-IT" sz="1600" dirty="0" err="1" smtClean="0"/>
              <a:t>syndicat</a:t>
            </a:r>
            <a:r>
              <a:rPr lang="it-IT" sz="1600" dirty="0" smtClean="0"/>
              <a:t> de son </a:t>
            </a:r>
            <a:r>
              <a:rPr lang="it-IT" sz="1600" dirty="0" err="1" smtClean="0"/>
              <a:t>choix</a:t>
            </a:r>
            <a:r>
              <a:rPr lang="it-IT" sz="1600" dirty="0" smtClean="0"/>
              <a:t>.</a:t>
            </a:r>
          </a:p>
          <a:p>
            <a:r>
              <a:rPr lang="it-IT" sz="1600" b="1" dirty="0" smtClean="0"/>
              <a:t>7.</a:t>
            </a:r>
            <a:r>
              <a:rPr lang="it-IT" sz="1600" dirty="0" smtClean="0"/>
              <a:t> Le </a:t>
            </a:r>
            <a:r>
              <a:rPr lang="it-IT" sz="1600" dirty="0" err="1" smtClean="0"/>
              <a:t>droit</a:t>
            </a:r>
            <a:r>
              <a:rPr lang="it-IT" sz="1600" dirty="0" smtClean="0"/>
              <a:t> de </a:t>
            </a:r>
            <a:r>
              <a:rPr lang="it-IT" sz="1600" dirty="0" err="1" smtClean="0"/>
              <a:t>grève</a:t>
            </a:r>
            <a:r>
              <a:rPr lang="it-IT" sz="1600" dirty="0" smtClean="0"/>
              <a:t> s'</a:t>
            </a:r>
            <a:r>
              <a:rPr lang="it-IT" sz="1600" dirty="0" err="1" smtClean="0"/>
              <a:t>exerce</a:t>
            </a:r>
            <a:r>
              <a:rPr lang="it-IT" sz="1600" dirty="0" smtClean="0"/>
              <a:t> </a:t>
            </a:r>
            <a:r>
              <a:rPr lang="it-IT" sz="1600" dirty="0" err="1" smtClean="0"/>
              <a:t>dans</a:t>
            </a:r>
            <a:r>
              <a:rPr lang="it-IT" sz="1600" dirty="0" smtClean="0"/>
              <a:t> le </a:t>
            </a:r>
            <a:r>
              <a:rPr lang="it-IT" sz="1600" dirty="0" err="1" smtClean="0"/>
              <a:t>cadre</a:t>
            </a:r>
            <a:r>
              <a:rPr lang="it-IT" sz="1600" dirty="0" smtClean="0"/>
              <a:t> </a:t>
            </a:r>
            <a:r>
              <a:rPr lang="it-IT" sz="1600" dirty="0" err="1" smtClean="0"/>
              <a:t>des</a:t>
            </a:r>
            <a:r>
              <a:rPr lang="it-IT" sz="1600" dirty="0" smtClean="0"/>
              <a:t> </a:t>
            </a:r>
            <a:r>
              <a:rPr lang="it-IT" sz="1600" dirty="0" err="1" smtClean="0"/>
              <a:t>lois</a:t>
            </a:r>
            <a:r>
              <a:rPr lang="it-IT" sz="1600" dirty="0" smtClean="0"/>
              <a:t> qui le </a:t>
            </a:r>
            <a:r>
              <a:rPr lang="it-IT" sz="1600" dirty="0" err="1" smtClean="0"/>
              <a:t>réglementent</a:t>
            </a:r>
            <a:r>
              <a:rPr lang="it-IT" sz="1600" dirty="0" smtClean="0"/>
              <a:t>.</a:t>
            </a:r>
          </a:p>
          <a:p>
            <a:r>
              <a:rPr lang="it-IT" sz="1600" b="1" dirty="0" smtClean="0"/>
              <a:t>8.</a:t>
            </a:r>
            <a:r>
              <a:rPr lang="it-IT" sz="1600" dirty="0" smtClean="0"/>
              <a:t> Tout </a:t>
            </a:r>
            <a:r>
              <a:rPr lang="it-IT" sz="1600" dirty="0" err="1" smtClean="0"/>
              <a:t>travailleur</a:t>
            </a:r>
            <a:r>
              <a:rPr lang="it-IT" sz="1600" dirty="0" smtClean="0"/>
              <a:t> </a:t>
            </a:r>
            <a:r>
              <a:rPr lang="it-IT" sz="1600" dirty="0" err="1" smtClean="0"/>
              <a:t>participe</a:t>
            </a:r>
            <a:r>
              <a:rPr lang="it-IT" sz="1600" dirty="0" smtClean="0"/>
              <a:t>, par l'</a:t>
            </a:r>
            <a:r>
              <a:rPr lang="it-IT" sz="1600" dirty="0" err="1" smtClean="0"/>
              <a:t>intermédiaire</a:t>
            </a:r>
            <a:r>
              <a:rPr lang="it-IT" sz="1600" dirty="0" smtClean="0"/>
              <a:t> de </a:t>
            </a:r>
            <a:r>
              <a:rPr lang="it-IT" sz="1600" dirty="0" err="1" smtClean="0"/>
              <a:t>ses</a:t>
            </a:r>
            <a:r>
              <a:rPr lang="it-IT" sz="1600" dirty="0" smtClean="0"/>
              <a:t> </a:t>
            </a:r>
            <a:r>
              <a:rPr lang="it-IT" sz="1600" dirty="0" err="1" smtClean="0"/>
              <a:t>délégués</a:t>
            </a:r>
            <a:r>
              <a:rPr lang="it-IT" sz="1600" dirty="0" smtClean="0"/>
              <a:t>, à la </a:t>
            </a:r>
            <a:r>
              <a:rPr lang="it-IT" sz="1600" dirty="0" err="1" smtClean="0"/>
              <a:t>détermination</a:t>
            </a:r>
            <a:r>
              <a:rPr lang="it-IT" sz="1600" dirty="0" smtClean="0"/>
              <a:t> </a:t>
            </a:r>
            <a:r>
              <a:rPr lang="it-IT" sz="1600" dirty="0" err="1" smtClean="0"/>
              <a:t>collective</a:t>
            </a:r>
            <a:r>
              <a:rPr lang="it-IT" sz="1600" dirty="0" smtClean="0"/>
              <a:t> </a:t>
            </a:r>
            <a:r>
              <a:rPr lang="it-IT" sz="1600" dirty="0" err="1" smtClean="0"/>
              <a:t>des</a:t>
            </a:r>
            <a:r>
              <a:rPr lang="it-IT" sz="1600" dirty="0" smtClean="0"/>
              <a:t> </a:t>
            </a:r>
            <a:r>
              <a:rPr lang="it-IT" sz="1600" dirty="0" err="1" smtClean="0"/>
              <a:t>conditions</a:t>
            </a:r>
            <a:r>
              <a:rPr lang="it-IT" sz="1600" dirty="0" smtClean="0"/>
              <a:t> de </a:t>
            </a:r>
            <a:r>
              <a:rPr lang="it-IT" sz="1600" dirty="0" err="1" smtClean="0"/>
              <a:t>travail</a:t>
            </a:r>
            <a:r>
              <a:rPr lang="it-IT" sz="1600" dirty="0" smtClean="0"/>
              <a:t> </a:t>
            </a:r>
            <a:r>
              <a:rPr lang="it-IT" sz="1600" dirty="0" err="1" smtClean="0"/>
              <a:t>ainsi</a:t>
            </a:r>
            <a:r>
              <a:rPr lang="it-IT" sz="1600" dirty="0" smtClean="0"/>
              <a:t> </a:t>
            </a:r>
            <a:r>
              <a:rPr lang="it-IT" sz="1600" dirty="0" err="1" smtClean="0"/>
              <a:t>qu'à</a:t>
            </a:r>
            <a:r>
              <a:rPr lang="it-IT" sz="1600" dirty="0" smtClean="0"/>
              <a:t> la </a:t>
            </a:r>
            <a:r>
              <a:rPr lang="it-IT" sz="1600" dirty="0" err="1" smtClean="0"/>
              <a:t>gestion</a:t>
            </a:r>
            <a:r>
              <a:rPr lang="it-IT" sz="1600" dirty="0" smtClean="0"/>
              <a:t> </a:t>
            </a:r>
            <a:r>
              <a:rPr lang="it-IT" sz="1600" dirty="0" err="1" smtClean="0"/>
              <a:t>des</a:t>
            </a:r>
            <a:r>
              <a:rPr lang="it-IT" sz="1600" dirty="0" smtClean="0"/>
              <a:t> </a:t>
            </a:r>
            <a:r>
              <a:rPr lang="it-IT" sz="1600" dirty="0" err="1" smtClean="0"/>
              <a:t>entreprises</a:t>
            </a:r>
            <a:r>
              <a:rPr lang="it-IT" sz="1600" dirty="0" smtClean="0"/>
              <a:t>.</a:t>
            </a:r>
          </a:p>
        </p:txBody>
      </p:sp>
    </p:spTree>
    <p:extLst>
      <p:ext uri="{BB962C8B-B14F-4D97-AF65-F5344CB8AC3E}">
        <p14:creationId xmlns:p14="http://schemas.microsoft.com/office/powerpoint/2010/main" val="3511869875"/>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Préambule</a:t>
            </a:r>
            <a:r>
              <a:rPr lang="it-IT" sz="2800" dirty="0" smtClean="0"/>
              <a:t> de la </a:t>
            </a:r>
            <a:r>
              <a:rPr lang="it-IT" sz="2800" dirty="0" err="1" smtClean="0"/>
              <a:t>Constitution</a:t>
            </a:r>
            <a:r>
              <a:rPr lang="it-IT" sz="2800" dirty="0" smtClean="0"/>
              <a:t> de 1946</a:t>
            </a:r>
            <a:br>
              <a:rPr lang="it-IT" sz="2800" dirty="0" smtClean="0"/>
            </a:br>
            <a:r>
              <a:rPr lang="it-IT" sz="2800" dirty="0" smtClean="0"/>
              <a:t>18 </a:t>
            </a:r>
            <a:r>
              <a:rPr lang="it-IT" sz="2800" dirty="0" err="1" smtClean="0"/>
              <a:t>articles</a:t>
            </a:r>
            <a:endParaRPr lang="fr-CA" sz="2800" dirty="0"/>
          </a:p>
        </p:txBody>
      </p:sp>
      <p:sp>
        <p:nvSpPr>
          <p:cNvPr id="3" name="Segnaposto contenuto 2"/>
          <p:cNvSpPr>
            <a:spLocks noGrp="1"/>
          </p:cNvSpPr>
          <p:nvPr>
            <p:ph idx="1"/>
          </p:nvPr>
        </p:nvSpPr>
        <p:spPr/>
        <p:txBody>
          <a:bodyPr>
            <a:noAutofit/>
          </a:bodyPr>
          <a:lstStyle/>
          <a:p>
            <a:pPr algn="just"/>
            <a:r>
              <a:rPr lang="it-IT" sz="1800" dirty="0" smtClean="0"/>
              <a:t>9. Tout </a:t>
            </a:r>
            <a:r>
              <a:rPr lang="it-IT" sz="1800" dirty="0" err="1" smtClean="0"/>
              <a:t>bien</a:t>
            </a:r>
            <a:r>
              <a:rPr lang="it-IT" sz="1800" dirty="0" smtClean="0"/>
              <a:t>, </a:t>
            </a:r>
            <a:r>
              <a:rPr lang="it-IT" sz="1800" dirty="0" err="1" smtClean="0"/>
              <a:t>toute</a:t>
            </a:r>
            <a:r>
              <a:rPr lang="it-IT" sz="1800" dirty="0" smtClean="0"/>
              <a:t> </a:t>
            </a:r>
            <a:r>
              <a:rPr lang="it-IT" sz="1800" dirty="0" err="1" smtClean="0"/>
              <a:t>entreprise</a:t>
            </a:r>
            <a:r>
              <a:rPr lang="it-IT" sz="1800" dirty="0" smtClean="0"/>
              <a:t>, dont l'</a:t>
            </a:r>
            <a:r>
              <a:rPr lang="it-IT" sz="1800" dirty="0" err="1" smtClean="0"/>
              <a:t>exploitation</a:t>
            </a:r>
            <a:r>
              <a:rPr lang="it-IT" sz="1800" dirty="0" smtClean="0"/>
              <a:t> a </a:t>
            </a:r>
            <a:r>
              <a:rPr lang="it-IT" sz="1800" dirty="0" err="1" smtClean="0"/>
              <a:t>ou</a:t>
            </a:r>
            <a:r>
              <a:rPr lang="it-IT" sz="1800" dirty="0" smtClean="0"/>
              <a:t> </a:t>
            </a:r>
            <a:r>
              <a:rPr lang="it-IT" sz="1800" dirty="0" err="1" smtClean="0"/>
              <a:t>acquiert</a:t>
            </a:r>
            <a:r>
              <a:rPr lang="it-IT" sz="1800" dirty="0" smtClean="0"/>
              <a:t> </a:t>
            </a:r>
            <a:r>
              <a:rPr lang="it-IT" sz="1800" dirty="0" err="1" smtClean="0"/>
              <a:t>les</a:t>
            </a:r>
            <a:r>
              <a:rPr lang="it-IT" sz="1800" dirty="0" smtClean="0"/>
              <a:t> </a:t>
            </a:r>
            <a:r>
              <a:rPr lang="it-IT" sz="1800" dirty="0" err="1" smtClean="0"/>
              <a:t>caractères</a:t>
            </a:r>
            <a:r>
              <a:rPr lang="it-IT" sz="1800" dirty="0" smtClean="0"/>
              <a:t> d'un service public </a:t>
            </a:r>
            <a:r>
              <a:rPr lang="it-IT" sz="1800" dirty="0" err="1" smtClean="0"/>
              <a:t>national</a:t>
            </a:r>
            <a:r>
              <a:rPr lang="it-IT" sz="1800" dirty="0" smtClean="0"/>
              <a:t> </a:t>
            </a:r>
            <a:r>
              <a:rPr lang="it-IT" sz="1800" dirty="0" err="1" smtClean="0"/>
              <a:t>ou</a:t>
            </a:r>
            <a:r>
              <a:rPr lang="it-IT" sz="1800" dirty="0" smtClean="0"/>
              <a:t> d'un </a:t>
            </a:r>
            <a:r>
              <a:rPr lang="it-IT" sz="1800" dirty="0" err="1" smtClean="0"/>
              <a:t>monopole</a:t>
            </a:r>
            <a:r>
              <a:rPr lang="it-IT" sz="1800" dirty="0" smtClean="0"/>
              <a:t> de </a:t>
            </a:r>
            <a:r>
              <a:rPr lang="it-IT" sz="1800" dirty="0" err="1" smtClean="0"/>
              <a:t>fait</a:t>
            </a:r>
            <a:r>
              <a:rPr lang="it-IT" sz="1800" dirty="0" smtClean="0"/>
              <a:t>, </a:t>
            </a:r>
            <a:r>
              <a:rPr lang="it-IT" sz="1800" dirty="0" err="1" smtClean="0"/>
              <a:t>doit</a:t>
            </a:r>
            <a:r>
              <a:rPr lang="it-IT" sz="1800" dirty="0" smtClean="0"/>
              <a:t> devenir la </a:t>
            </a:r>
            <a:r>
              <a:rPr lang="it-IT" sz="1800" dirty="0" err="1" smtClean="0"/>
              <a:t>propriété</a:t>
            </a:r>
            <a:r>
              <a:rPr lang="it-IT" sz="1800" dirty="0" smtClean="0"/>
              <a:t> de la </a:t>
            </a:r>
            <a:r>
              <a:rPr lang="it-IT" sz="1800" dirty="0" err="1" smtClean="0"/>
              <a:t>collectivité</a:t>
            </a:r>
            <a:r>
              <a:rPr lang="it-IT" sz="1800" dirty="0" smtClean="0"/>
              <a:t>.</a:t>
            </a:r>
          </a:p>
          <a:p>
            <a:pPr algn="just"/>
            <a:r>
              <a:rPr lang="it-IT" sz="1800" dirty="0" smtClean="0"/>
              <a:t>10. La </a:t>
            </a:r>
            <a:r>
              <a:rPr lang="it-IT" sz="1800" dirty="0" err="1" smtClean="0"/>
              <a:t>Nation</a:t>
            </a:r>
            <a:r>
              <a:rPr lang="it-IT" sz="1800" dirty="0" smtClean="0"/>
              <a:t> </a:t>
            </a:r>
            <a:r>
              <a:rPr lang="it-IT" sz="1800" dirty="0" err="1" smtClean="0"/>
              <a:t>assure</a:t>
            </a:r>
            <a:r>
              <a:rPr lang="it-IT" sz="1800" dirty="0" smtClean="0"/>
              <a:t> à l'</a:t>
            </a:r>
            <a:r>
              <a:rPr lang="it-IT" sz="1800" dirty="0" err="1" smtClean="0"/>
              <a:t>individu</a:t>
            </a:r>
            <a:r>
              <a:rPr lang="it-IT" sz="1800" dirty="0" smtClean="0"/>
              <a:t> et à la </a:t>
            </a:r>
            <a:r>
              <a:rPr lang="it-IT" sz="1800" dirty="0" err="1" smtClean="0"/>
              <a:t>famille</a:t>
            </a:r>
            <a:r>
              <a:rPr lang="it-IT" sz="1800" dirty="0" smtClean="0"/>
              <a:t> </a:t>
            </a:r>
            <a:r>
              <a:rPr lang="it-IT" sz="1800" dirty="0" err="1" smtClean="0"/>
              <a:t>les</a:t>
            </a:r>
            <a:r>
              <a:rPr lang="it-IT" sz="1800" dirty="0" smtClean="0"/>
              <a:t> </a:t>
            </a:r>
            <a:r>
              <a:rPr lang="it-IT" sz="1800" dirty="0" err="1" smtClean="0"/>
              <a:t>conditions</a:t>
            </a:r>
            <a:r>
              <a:rPr lang="it-IT" sz="1800" dirty="0" smtClean="0"/>
              <a:t> nécessaires à </a:t>
            </a:r>
            <a:r>
              <a:rPr lang="it-IT" sz="1800" dirty="0" err="1" smtClean="0"/>
              <a:t>leur</a:t>
            </a:r>
            <a:r>
              <a:rPr lang="it-IT" sz="1800" dirty="0" smtClean="0"/>
              <a:t> </a:t>
            </a:r>
            <a:r>
              <a:rPr lang="it-IT" sz="1800" dirty="0" err="1" smtClean="0"/>
              <a:t>développement</a:t>
            </a:r>
            <a:r>
              <a:rPr lang="it-IT" sz="1800" dirty="0" smtClean="0"/>
              <a:t>.</a:t>
            </a:r>
          </a:p>
          <a:p>
            <a:pPr algn="just"/>
            <a:r>
              <a:rPr lang="it-IT" sz="1800" dirty="0" smtClean="0"/>
              <a:t>11. Elle </a:t>
            </a:r>
            <a:r>
              <a:rPr lang="it-IT" sz="1800" dirty="0" err="1" smtClean="0"/>
              <a:t>garantit</a:t>
            </a:r>
            <a:r>
              <a:rPr lang="it-IT" sz="1800" dirty="0" smtClean="0"/>
              <a:t> à </a:t>
            </a:r>
            <a:r>
              <a:rPr lang="it-IT" sz="1800" dirty="0" err="1" smtClean="0"/>
              <a:t>tous</a:t>
            </a:r>
            <a:r>
              <a:rPr lang="it-IT" sz="1800" dirty="0" smtClean="0"/>
              <a:t>, </a:t>
            </a:r>
            <a:r>
              <a:rPr lang="it-IT" sz="1800" dirty="0" err="1" smtClean="0"/>
              <a:t>notamment</a:t>
            </a:r>
            <a:r>
              <a:rPr lang="it-IT" sz="1800" dirty="0" smtClean="0"/>
              <a:t> à l'enfant, à la </a:t>
            </a:r>
            <a:r>
              <a:rPr lang="it-IT" sz="1800" dirty="0" err="1" smtClean="0"/>
              <a:t>mère</a:t>
            </a:r>
            <a:r>
              <a:rPr lang="it-IT" sz="1800" dirty="0" smtClean="0"/>
              <a:t> et </a:t>
            </a:r>
            <a:r>
              <a:rPr lang="it-IT" sz="1800" dirty="0" err="1" smtClean="0"/>
              <a:t>aux</a:t>
            </a:r>
            <a:r>
              <a:rPr lang="it-IT" sz="1800" dirty="0" smtClean="0"/>
              <a:t> </a:t>
            </a:r>
            <a:r>
              <a:rPr lang="it-IT" sz="1800" dirty="0" err="1" smtClean="0"/>
              <a:t>vieux</a:t>
            </a:r>
            <a:r>
              <a:rPr lang="it-IT" sz="1800" dirty="0" smtClean="0"/>
              <a:t> </a:t>
            </a:r>
            <a:r>
              <a:rPr lang="it-IT" sz="1800" dirty="0" err="1" smtClean="0"/>
              <a:t>travailleurs</a:t>
            </a:r>
            <a:r>
              <a:rPr lang="it-IT" sz="1800" dirty="0" smtClean="0"/>
              <a:t>, la </a:t>
            </a:r>
            <a:r>
              <a:rPr lang="it-IT" sz="1800" dirty="0" err="1" smtClean="0"/>
              <a:t>protection</a:t>
            </a:r>
            <a:r>
              <a:rPr lang="it-IT" sz="1800" dirty="0" smtClean="0"/>
              <a:t> de la </a:t>
            </a:r>
            <a:r>
              <a:rPr lang="it-IT" sz="1800" dirty="0" err="1" smtClean="0"/>
              <a:t>santé</a:t>
            </a:r>
            <a:r>
              <a:rPr lang="it-IT" sz="1800" dirty="0" smtClean="0"/>
              <a:t>, la </a:t>
            </a:r>
            <a:r>
              <a:rPr lang="it-IT" sz="1800" dirty="0" err="1" smtClean="0"/>
              <a:t>sécurité</a:t>
            </a:r>
            <a:r>
              <a:rPr lang="it-IT" sz="1800" dirty="0" smtClean="0"/>
              <a:t> </a:t>
            </a:r>
            <a:r>
              <a:rPr lang="it-IT" sz="1800" dirty="0" err="1" smtClean="0"/>
              <a:t>matérielle</a:t>
            </a:r>
            <a:r>
              <a:rPr lang="it-IT" sz="1800" dirty="0" smtClean="0"/>
              <a:t>, le </a:t>
            </a:r>
            <a:r>
              <a:rPr lang="it-IT" sz="1800" dirty="0" err="1" smtClean="0"/>
              <a:t>repos</a:t>
            </a:r>
            <a:r>
              <a:rPr lang="it-IT" sz="1800" dirty="0" smtClean="0"/>
              <a:t> et </a:t>
            </a:r>
            <a:r>
              <a:rPr lang="it-IT" sz="1800" dirty="0" err="1" smtClean="0"/>
              <a:t>les</a:t>
            </a:r>
            <a:r>
              <a:rPr lang="it-IT" sz="1800" dirty="0" smtClean="0"/>
              <a:t> </a:t>
            </a:r>
            <a:r>
              <a:rPr lang="it-IT" sz="1800" dirty="0" err="1" smtClean="0"/>
              <a:t>loisirs</a:t>
            </a:r>
            <a:r>
              <a:rPr lang="it-IT" sz="1800" dirty="0" smtClean="0"/>
              <a:t>. Tout </a:t>
            </a:r>
            <a:r>
              <a:rPr lang="it-IT" sz="1800" dirty="0" err="1" smtClean="0"/>
              <a:t>être</a:t>
            </a:r>
            <a:r>
              <a:rPr lang="it-IT" sz="1800" dirty="0" smtClean="0"/>
              <a:t> </a:t>
            </a:r>
            <a:r>
              <a:rPr lang="it-IT" sz="1800" dirty="0" err="1" smtClean="0"/>
              <a:t>humain</a:t>
            </a:r>
            <a:r>
              <a:rPr lang="it-IT" sz="1800" dirty="0" smtClean="0"/>
              <a:t> qui, en </a:t>
            </a:r>
            <a:r>
              <a:rPr lang="it-IT" sz="1800" dirty="0" err="1" smtClean="0"/>
              <a:t>raison</a:t>
            </a:r>
            <a:r>
              <a:rPr lang="it-IT" sz="1800" dirty="0" smtClean="0"/>
              <a:t> de son </a:t>
            </a:r>
            <a:r>
              <a:rPr lang="it-IT" sz="1800" dirty="0" err="1" smtClean="0"/>
              <a:t>âge</a:t>
            </a:r>
            <a:r>
              <a:rPr lang="it-IT" sz="1800" dirty="0" smtClean="0"/>
              <a:t>, de son </a:t>
            </a:r>
            <a:r>
              <a:rPr lang="it-IT" sz="1800" dirty="0" err="1" smtClean="0"/>
              <a:t>état</a:t>
            </a:r>
            <a:r>
              <a:rPr lang="it-IT" sz="1800" dirty="0" smtClean="0"/>
              <a:t> </a:t>
            </a:r>
            <a:r>
              <a:rPr lang="it-IT" sz="1800" dirty="0" err="1" smtClean="0"/>
              <a:t>physique</a:t>
            </a:r>
            <a:r>
              <a:rPr lang="it-IT" sz="1800" dirty="0" smtClean="0"/>
              <a:t> </a:t>
            </a:r>
            <a:r>
              <a:rPr lang="it-IT" sz="1800" dirty="0" err="1" smtClean="0"/>
              <a:t>ou</a:t>
            </a:r>
            <a:r>
              <a:rPr lang="it-IT" sz="1800" dirty="0" smtClean="0"/>
              <a:t> </a:t>
            </a:r>
            <a:r>
              <a:rPr lang="it-IT" sz="1800" dirty="0" err="1" smtClean="0"/>
              <a:t>mental</a:t>
            </a:r>
            <a:r>
              <a:rPr lang="it-IT" sz="1800" dirty="0" smtClean="0"/>
              <a:t>, de la situation </a:t>
            </a:r>
            <a:r>
              <a:rPr lang="it-IT" sz="1800" dirty="0" err="1" smtClean="0"/>
              <a:t>économique</a:t>
            </a:r>
            <a:r>
              <a:rPr lang="it-IT" sz="1800" dirty="0" smtClean="0"/>
              <a:t>, se </a:t>
            </a:r>
            <a:r>
              <a:rPr lang="it-IT" sz="1800" dirty="0" err="1" smtClean="0"/>
              <a:t>trouve</a:t>
            </a:r>
            <a:r>
              <a:rPr lang="it-IT" sz="1800" dirty="0" smtClean="0"/>
              <a:t> </a:t>
            </a:r>
            <a:r>
              <a:rPr lang="it-IT" sz="1800" dirty="0" err="1" smtClean="0"/>
              <a:t>dans</a:t>
            </a:r>
            <a:r>
              <a:rPr lang="it-IT" sz="1800" dirty="0" smtClean="0"/>
              <a:t> l'</a:t>
            </a:r>
            <a:r>
              <a:rPr lang="it-IT" sz="1800" dirty="0" err="1" smtClean="0"/>
              <a:t>incapacité</a:t>
            </a:r>
            <a:r>
              <a:rPr lang="it-IT" sz="1800" dirty="0" smtClean="0"/>
              <a:t> de </a:t>
            </a:r>
            <a:r>
              <a:rPr lang="it-IT" sz="1800" dirty="0" err="1" smtClean="0"/>
              <a:t>travailler</a:t>
            </a:r>
            <a:r>
              <a:rPr lang="it-IT" sz="1800" dirty="0" smtClean="0"/>
              <a:t> a le </a:t>
            </a:r>
            <a:r>
              <a:rPr lang="it-IT" sz="1800" dirty="0" err="1" smtClean="0"/>
              <a:t>droit</a:t>
            </a:r>
            <a:r>
              <a:rPr lang="it-IT" sz="1800" dirty="0" smtClean="0"/>
              <a:t> d'</a:t>
            </a:r>
            <a:r>
              <a:rPr lang="it-IT" sz="1800" dirty="0" err="1" smtClean="0"/>
              <a:t>obtenir</a:t>
            </a:r>
            <a:r>
              <a:rPr lang="it-IT" sz="1800" dirty="0" smtClean="0"/>
              <a:t> de la </a:t>
            </a:r>
            <a:r>
              <a:rPr lang="it-IT" sz="1800" dirty="0" err="1" smtClean="0"/>
              <a:t>collectivité</a:t>
            </a:r>
            <a:r>
              <a:rPr lang="it-IT" sz="1800" dirty="0" smtClean="0"/>
              <a:t> </a:t>
            </a:r>
            <a:r>
              <a:rPr lang="it-IT" sz="1800" dirty="0" err="1" smtClean="0"/>
              <a:t>des</a:t>
            </a:r>
            <a:r>
              <a:rPr lang="it-IT" sz="1800" dirty="0" smtClean="0"/>
              <a:t> </a:t>
            </a:r>
            <a:r>
              <a:rPr lang="it-IT" sz="1800" dirty="0" err="1" smtClean="0"/>
              <a:t>moyens</a:t>
            </a:r>
            <a:r>
              <a:rPr lang="it-IT" sz="1800" dirty="0" smtClean="0"/>
              <a:t> </a:t>
            </a:r>
            <a:r>
              <a:rPr lang="it-IT" sz="1800" dirty="0" err="1" smtClean="0"/>
              <a:t>convenables</a:t>
            </a:r>
            <a:r>
              <a:rPr lang="it-IT" sz="1800" dirty="0" smtClean="0"/>
              <a:t> d'</a:t>
            </a:r>
            <a:r>
              <a:rPr lang="it-IT" sz="1800" dirty="0" err="1" smtClean="0"/>
              <a:t>existence</a:t>
            </a:r>
            <a:r>
              <a:rPr lang="it-IT" sz="1800" dirty="0" smtClean="0"/>
              <a:t>.</a:t>
            </a:r>
          </a:p>
          <a:p>
            <a:pPr algn="just"/>
            <a:r>
              <a:rPr lang="it-IT" sz="1800" dirty="0" smtClean="0"/>
              <a:t>12. La </a:t>
            </a:r>
            <a:r>
              <a:rPr lang="it-IT" sz="1800" dirty="0" err="1" smtClean="0"/>
              <a:t>Nation</a:t>
            </a:r>
            <a:r>
              <a:rPr lang="it-IT" sz="1800" dirty="0" smtClean="0"/>
              <a:t> </a:t>
            </a:r>
            <a:r>
              <a:rPr lang="it-IT" sz="1800" dirty="0" err="1" smtClean="0"/>
              <a:t>proclame</a:t>
            </a:r>
            <a:r>
              <a:rPr lang="it-IT" sz="1800" dirty="0" smtClean="0"/>
              <a:t> la </a:t>
            </a:r>
            <a:r>
              <a:rPr lang="it-IT" sz="1800" dirty="0" err="1" smtClean="0"/>
              <a:t>solidarité</a:t>
            </a:r>
            <a:r>
              <a:rPr lang="it-IT" sz="1800" dirty="0" smtClean="0"/>
              <a:t> et l'</a:t>
            </a:r>
            <a:r>
              <a:rPr lang="it-IT" sz="1800" dirty="0" err="1" smtClean="0"/>
              <a:t>égalité</a:t>
            </a:r>
            <a:r>
              <a:rPr lang="it-IT" sz="1800" dirty="0" smtClean="0"/>
              <a:t> de </a:t>
            </a:r>
            <a:r>
              <a:rPr lang="it-IT" sz="1800" dirty="0" err="1" smtClean="0"/>
              <a:t>tous</a:t>
            </a:r>
            <a:r>
              <a:rPr lang="it-IT" sz="1800" dirty="0" smtClean="0"/>
              <a:t> </a:t>
            </a:r>
            <a:r>
              <a:rPr lang="it-IT" sz="1800" dirty="0" err="1" smtClean="0"/>
              <a:t>les</a:t>
            </a:r>
            <a:r>
              <a:rPr lang="it-IT" sz="1800" dirty="0" smtClean="0"/>
              <a:t> </a:t>
            </a:r>
            <a:r>
              <a:rPr lang="it-IT" sz="1800" dirty="0" err="1" smtClean="0"/>
              <a:t>Français</a:t>
            </a:r>
            <a:r>
              <a:rPr lang="it-IT" sz="1800" dirty="0" smtClean="0"/>
              <a:t> </a:t>
            </a:r>
            <a:r>
              <a:rPr lang="it-IT" sz="1800" dirty="0" err="1" smtClean="0"/>
              <a:t>devant</a:t>
            </a:r>
            <a:r>
              <a:rPr lang="it-IT" sz="1800" dirty="0" smtClean="0"/>
              <a:t> </a:t>
            </a:r>
            <a:r>
              <a:rPr lang="it-IT" sz="1800" dirty="0" err="1" smtClean="0"/>
              <a:t>les</a:t>
            </a:r>
            <a:r>
              <a:rPr lang="it-IT" sz="1800" dirty="0" smtClean="0"/>
              <a:t> </a:t>
            </a:r>
            <a:r>
              <a:rPr lang="it-IT" sz="1800" dirty="0" err="1" smtClean="0"/>
              <a:t>charges</a:t>
            </a:r>
            <a:r>
              <a:rPr lang="it-IT" sz="1800" dirty="0" smtClean="0"/>
              <a:t> qui </a:t>
            </a:r>
            <a:r>
              <a:rPr lang="it-IT" sz="1800" dirty="0" err="1" smtClean="0"/>
              <a:t>résultent</a:t>
            </a:r>
            <a:r>
              <a:rPr lang="it-IT" sz="1800" dirty="0" smtClean="0"/>
              <a:t> </a:t>
            </a:r>
            <a:r>
              <a:rPr lang="it-IT" sz="1800" dirty="0" err="1" smtClean="0"/>
              <a:t>des</a:t>
            </a:r>
            <a:r>
              <a:rPr lang="it-IT" sz="1800" dirty="0" smtClean="0"/>
              <a:t> </a:t>
            </a:r>
            <a:r>
              <a:rPr lang="it-IT" sz="1800" dirty="0" err="1" smtClean="0"/>
              <a:t>calamités</a:t>
            </a:r>
            <a:r>
              <a:rPr lang="it-IT" sz="1800" dirty="0" smtClean="0"/>
              <a:t> </a:t>
            </a:r>
            <a:r>
              <a:rPr lang="it-IT" sz="1800" dirty="0" err="1" smtClean="0"/>
              <a:t>nationales</a:t>
            </a:r>
            <a:r>
              <a:rPr lang="it-IT" sz="1800" dirty="0" smtClean="0"/>
              <a:t>.</a:t>
            </a:r>
          </a:p>
          <a:p>
            <a:pPr algn="just"/>
            <a:r>
              <a:rPr lang="it-IT" sz="1800" dirty="0" smtClean="0"/>
              <a:t>13. La </a:t>
            </a:r>
            <a:r>
              <a:rPr lang="it-IT" sz="1800" dirty="0" err="1" smtClean="0"/>
              <a:t>Nation</a:t>
            </a:r>
            <a:r>
              <a:rPr lang="it-IT" sz="1800" dirty="0" smtClean="0"/>
              <a:t> </a:t>
            </a:r>
            <a:r>
              <a:rPr lang="it-IT" sz="1800" dirty="0" err="1" smtClean="0"/>
              <a:t>garantit</a:t>
            </a:r>
            <a:r>
              <a:rPr lang="it-IT" sz="1800" dirty="0" smtClean="0"/>
              <a:t> l'</a:t>
            </a:r>
            <a:r>
              <a:rPr lang="it-IT" sz="1800" dirty="0" err="1" smtClean="0"/>
              <a:t>égal</a:t>
            </a:r>
            <a:r>
              <a:rPr lang="it-IT" sz="1800" dirty="0" smtClean="0"/>
              <a:t> </a:t>
            </a:r>
            <a:r>
              <a:rPr lang="it-IT" sz="1800" dirty="0" err="1" smtClean="0"/>
              <a:t>accès</a:t>
            </a:r>
            <a:r>
              <a:rPr lang="it-IT" sz="1800" dirty="0" smtClean="0"/>
              <a:t> de l'enfant et de </a:t>
            </a:r>
            <a:r>
              <a:rPr lang="it-IT" sz="1800" dirty="0" err="1" smtClean="0"/>
              <a:t>l'adulte</a:t>
            </a:r>
            <a:r>
              <a:rPr lang="it-IT" sz="1800" dirty="0" smtClean="0"/>
              <a:t> à l'</a:t>
            </a:r>
            <a:r>
              <a:rPr lang="it-IT" sz="1800" dirty="0" err="1" smtClean="0"/>
              <a:t>instruction</a:t>
            </a:r>
            <a:r>
              <a:rPr lang="it-IT" sz="1800" dirty="0" smtClean="0"/>
              <a:t>, à la </a:t>
            </a:r>
            <a:r>
              <a:rPr lang="it-IT" sz="1800" dirty="0" err="1" smtClean="0"/>
              <a:t>formation</a:t>
            </a:r>
            <a:r>
              <a:rPr lang="it-IT" sz="1800" dirty="0" smtClean="0"/>
              <a:t> </a:t>
            </a:r>
            <a:r>
              <a:rPr lang="it-IT" sz="1800" dirty="0" err="1" smtClean="0"/>
              <a:t>professionnelle</a:t>
            </a:r>
            <a:r>
              <a:rPr lang="it-IT" sz="1800" dirty="0" smtClean="0"/>
              <a:t> et à la culture. L'</a:t>
            </a:r>
            <a:r>
              <a:rPr lang="it-IT" sz="1800" dirty="0" err="1" smtClean="0"/>
              <a:t>organisation</a:t>
            </a:r>
            <a:r>
              <a:rPr lang="it-IT" sz="1800" dirty="0" smtClean="0"/>
              <a:t> de l'</a:t>
            </a:r>
            <a:r>
              <a:rPr lang="it-IT" sz="1800" dirty="0" err="1" smtClean="0"/>
              <a:t>enseignement</a:t>
            </a:r>
            <a:r>
              <a:rPr lang="it-IT" sz="1800" dirty="0" smtClean="0"/>
              <a:t> public </a:t>
            </a:r>
            <a:r>
              <a:rPr lang="it-IT" sz="1800" dirty="0" err="1" smtClean="0"/>
              <a:t>gratuit</a:t>
            </a:r>
            <a:r>
              <a:rPr lang="it-IT" sz="1800" dirty="0" smtClean="0"/>
              <a:t> et </a:t>
            </a:r>
            <a:r>
              <a:rPr lang="it-IT" sz="1800" dirty="0" err="1" smtClean="0"/>
              <a:t>laïque</a:t>
            </a:r>
            <a:r>
              <a:rPr lang="it-IT" sz="1800" dirty="0" smtClean="0"/>
              <a:t> à </a:t>
            </a:r>
            <a:r>
              <a:rPr lang="it-IT" sz="1800" dirty="0" err="1" smtClean="0"/>
              <a:t>tous</a:t>
            </a:r>
            <a:r>
              <a:rPr lang="it-IT" sz="1800" dirty="0" smtClean="0"/>
              <a:t> </a:t>
            </a:r>
            <a:r>
              <a:rPr lang="it-IT" sz="1800" dirty="0" err="1" smtClean="0"/>
              <a:t>les</a:t>
            </a:r>
            <a:r>
              <a:rPr lang="it-IT" sz="1800" dirty="0" smtClean="0"/>
              <a:t> </a:t>
            </a:r>
            <a:r>
              <a:rPr lang="it-IT" sz="1800" dirty="0" err="1" smtClean="0"/>
              <a:t>degrés</a:t>
            </a:r>
            <a:r>
              <a:rPr lang="it-IT" sz="1800" dirty="0" smtClean="0"/>
              <a:t> est un </a:t>
            </a:r>
            <a:r>
              <a:rPr lang="it-IT" sz="1800" dirty="0" err="1" smtClean="0"/>
              <a:t>devoir</a:t>
            </a:r>
            <a:r>
              <a:rPr lang="it-IT" sz="1800" dirty="0" smtClean="0"/>
              <a:t> de l'</a:t>
            </a:r>
            <a:r>
              <a:rPr lang="it-IT" sz="1800" dirty="0" err="1" smtClean="0"/>
              <a:t>Etat</a:t>
            </a:r>
            <a:r>
              <a:rPr lang="it-IT" sz="1800" dirty="0" smtClean="0"/>
              <a:t>.</a:t>
            </a:r>
          </a:p>
        </p:txBody>
      </p:sp>
    </p:spTree>
    <p:extLst>
      <p:ext uri="{BB962C8B-B14F-4D97-AF65-F5344CB8AC3E}">
        <p14:creationId xmlns:p14="http://schemas.microsoft.com/office/powerpoint/2010/main" val="34153993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err="1" smtClean="0"/>
              <a:t>Préambule</a:t>
            </a:r>
            <a:r>
              <a:rPr lang="it-IT" sz="2400" dirty="0" smtClean="0"/>
              <a:t> de la </a:t>
            </a:r>
            <a:r>
              <a:rPr lang="it-IT" sz="2400" dirty="0" err="1" smtClean="0"/>
              <a:t>Constitution</a:t>
            </a:r>
            <a:r>
              <a:rPr lang="it-IT" sz="2400" dirty="0" smtClean="0"/>
              <a:t> de 1946</a:t>
            </a:r>
            <a:br>
              <a:rPr lang="it-IT" sz="2400" dirty="0" smtClean="0"/>
            </a:br>
            <a:r>
              <a:rPr lang="it-IT" sz="2400" dirty="0" smtClean="0"/>
              <a:t>18 </a:t>
            </a:r>
            <a:r>
              <a:rPr lang="it-IT" sz="2400" dirty="0" err="1" smtClean="0"/>
              <a:t>articles</a:t>
            </a:r>
            <a:endParaRPr lang="fr-CA" sz="2400" dirty="0"/>
          </a:p>
        </p:txBody>
      </p:sp>
      <p:sp>
        <p:nvSpPr>
          <p:cNvPr id="3" name="Segnaposto contenuto 2"/>
          <p:cNvSpPr>
            <a:spLocks noGrp="1"/>
          </p:cNvSpPr>
          <p:nvPr>
            <p:ph idx="1"/>
          </p:nvPr>
        </p:nvSpPr>
        <p:spPr/>
        <p:txBody>
          <a:bodyPr>
            <a:normAutofit lnSpcReduction="10000"/>
          </a:bodyPr>
          <a:lstStyle/>
          <a:p>
            <a:pPr algn="just"/>
            <a:r>
              <a:rPr lang="it-IT" sz="1800" b="1" dirty="0" smtClean="0"/>
              <a:t>14.</a:t>
            </a:r>
            <a:r>
              <a:rPr lang="it-IT" sz="1800" dirty="0" smtClean="0"/>
              <a:t> La </a:t>
            </a:r>
            <a:r>
              <a:rPr lang="it-IT" sz="1800" dirty="0" err="1" smtClean="0"/>
              <a:t>République</a:t>
            </a:r>
            <a:r>
              <a:rPr lang="it-IT" sz="1800" dirty="0" smtClean="0"/>
              <a:t> </a:t>
            </a:r>
            <a:r>
              <a:rPr lang="it-IT" sz="1800" dirty="0" err="1" smtClean="0"/>
              <a:t>française</a:t>
            </a:r>
            <a:r>
              <a:rPr lang="it-IT" sz="1800" dirty="0" smtClean="0"/>
              <a:t>, </a:t>
            </a:r>
            <a:r>
              <a:rPr lang="it-IT" sz="1800" dirty="0" err="1" smtClean="0"/>
              <a:t>fidèle</a:t>
            </a:r>
            <a:r>
              <a:rPr lang="it-IT" sz="1800" dirty="0" smtClean="0"/>
              <a:t> à </a:t>
            </a:r>
            <a:r>
              <a:rPr lang="it-IT" sz="1800" dirty="0" err="1" smtClean="0"/>
              <a:t>ses</a:t>
            </a:r>
            <a:r>
              <a:rPr lang="it-IT" sz="1800" dirty="0" smtClean="0"/>
              <a:t> </a:t>
            </a:r>
            <a:r>
              <a:rPr lang="it-IT" sz="1800" dirty="0" err="1" smtClean="0"/>
              <a:t>traditions</a:t>
            </a:r>
            <a:r>
              <a:rPr lang="it-IT" sz="1800" dirty="0" smtClean="0"/>
              <a:t>, se conforme </a:t>
            </a:r>
            <a:r>
              <a:rPr lang="it-IT" sz="1800" dirty="0" err="1" smtClean="0"/>
              <a:t>aux</a:t>
            </a:r>
            <a:r>
              <a:rPr lang="it-IT" sz="1800" dirty="0" smtClean="0"/>
              <a:t> </a:t>
            </a:r>
            <a:r>
              <a:rPr lang="it-IT" sz="1800" dirty="0" err="1" smtClean="0"/>
              <a:t>règles</a:t>
            </a:r>
            <a:r>
              <a:rPr lang="it-IT" sz="1800" dirty="0" smtClean="0"/>
              <a:t> </a:t>
            </a:r>
            <a:r>
              <a:rPr lang="it-IT" sz="1800" dirty="0" err="1" smtClean="0"/>
              <a:t>du</a:t>
            </a:r>
            <a:r>
              <a:rPr lang="it-IT" sz="1800" dirty="0" smtClean="0"/>
              <a:t> </a:t>
            </a:r>
            <a:r>
              <a:rPr lang="it-IT" sz="1800" dirty="0" err="1" smtClean="0"/>
              <a:t>droit</a:t>
            </a:r>
            <a:r>
              <a:rPr lang="it-IT" sz="1800" dirty="0" smtClean="0"/>
              <a:t> public </a:t>
            </a:r>
            <a:r>
              <a:rPr lang="it-IT" sz="1800" dirty="0" err="1" smtClean="0"/>
              <a:t>international</a:t>
            </a:r>
            <a:r>
              <a:rPr lang="it-IT" sz="1800" dirty="0" smtClean="0"/>
              <a:t>. Elle n'</a:t>
            </a:r>
            <a:r>
              <a:rPr lang="it-IT" sz="1800" dirty="0" err="1" smtClean="0"/>
              <a:t>entreprendra</a:t>
            </a:r>
            <a:r>
              <a:rPr lang="it-IT" sz="1800" dirty="0" smtClean="0"/>
              <a:t> </a:t>
            </a:r>
            <a:r>
              <a:rPr lang="it-IT" sz="1800" dirty="0" err="1" smtClean="0"/>
              <a:t>aucune</a:t>
            </a:r>
            <a:r>
              <a:rPr lang="it-IT" sz="1800" dirty="0" smtClean="0"/>
              <a:t> guerre </a:t>
            </a:r>
            <a:r>
              <a:rPr lang="it-IT" sz="1800" dirty="0" err="1" smtClean="0"/>
              <a:t>dans</a:t>
            </a:r>
            <a:r>
              <a:rPr lang="it-IT" sz="1800" dirty="0" smtClean="0"/>
              <a:t> </a:t>
            </a:r>
            <a:r>
              <a:rPr lang="it-IT" sz="1800" dirty="0" err="1" smtClean="0"/>
              <a:t>des</a:t>
            </a:r>
            <a:r>
              <a:rPr lang="it-IT" sz="1800" dirty="0" smtClean="0"/>
              <a:t> </a:t>
            </a:r>
            <a:r>
              <a:rPr lang="it-IT" sz="1800" dirty="0" err="1" smtClean="0"/>
              <a:t>vues</a:t>
            </a:r>
            <a:r>
              <a:rPr lang="it-IT" sz="1800" dirty="0" smtClean="0"/>
              <a:t> de </a:t>
            </a:r>
            <a:r>
              <a:rPr lang="it-IT" sz="1800" dirty="0" err="1" smtClean="0"/>
              <a:t>conquête</a:t>
            </a:r>
            <a:r>
              <a:rPr lang="it-IT" sz="1800" dirty="0" smtClean="0"/>
              <a:t> et n'</a:t>
            </a:r>
            <a:r>
              <a:rPr lang="it-IT" sz="1800" dirty="0" err="1" smtClean="0"/>
              <a:t>emploiera</a:t>
            </a:r>
            <a:r>
              <a:rPr lang="it-IT" sz="1800" dirty="0" smtClean="0"/>
              <a:t> </a:t>
            </a:r>
            <a:r>
              <a:rPr lang="it-IT" sz="1800" dirty="0" err="1" smtClean="0"/>
              <a:t>jamais</a:t>
            </a:r>
            <a:r>
              <a:rPr lang="it-IT" sz="1800" dirty="0" smtClean="0"/>
              <a:t> </a:t>
            </a:r>
            <a:r>
              <a:rPr lang="it-IT" sz="1800" dirty="0" err="1" smtClean="0"/>
              <a:t>ses</a:t>
            </a:r>
            <a:r>
              <a:rPr lang="it-IT" sz="1800" dirty="0" smtClean="0"/>
              <a:t> </a:t>
            </a:r>
            <a:r>
              <a:rPr lang="it-IT" sz="1800" dirty="0" err="1" smtClean="0"/>
              <a:t>forces</a:t>
            </a:r>
            <a:r>
              <a:rPr lang="it-IT" sz="1800" dirty="0" smtClean="0"/>
              <a:t> </a:t>
            </a:r>
            <a:r>
              <a:rPr lang="it-IT" sz="1800" dirty="0" err="1" smtClean="0"/>
              <a:t>contre</a:t>
            </a:r>
            <a:r>
              <a:rPr lang="it-IT" sz="1800" dirty="0" smtClean="0"/>
              <a:t> la </a:t>
            </a:r>
            <a:r>
              <a:rPr lang="it-IT" sz="1800" dirty="0" err="1" smtClean="0"/>
              <a:t>liberté</a:t>
            </a:r>
            <a:r>
              <a:rPr lang="it-IT" sz="1800" dirty="0" smtClean="0"/>
              <a:t> d'</a:t>
            </a:r>
            <a:r>
              <a:rPr lang="it-IT" sz="1800" dirty="0" err="1" smtClean="0"/>
              <a:t>aucun</a:t>
            </a:r>
            <a:r>
              <a:rPr lang="it-IT" sz="1800" dirty="0" smtClean="0"/>
              <a:t> </a:t>
            </a:r>
            <a:r>
              <a:rPr lang="it-IT" sz="1800" dirty="0" err="1" smtClean="0"/>
              <a:t>peuple</a:t>
            </a:r>
            <a:r>
              <a:rPr lang="it-IT" sz="1800" dirty="0" smtClean="0"/>
              <a:t>.</a:t>
            </a:r>
          </a:p>
          <a:p>
            <a:pPr algn="just"/>
            <a:r>
              <a:rPr lang="it-IT" sz="1800" b="1" dirty="0" smtClean="0"/>
              <a:t>15.</a:t>
            </a:r>
            <a:r>
              <a:rPr lang="it-IT" sz="1800" dirty="0" smtClean="0"/>
              <a:t> </a:t>
            </a:r>
            <a:r>
              <a:rPr lang="it-IT" sz="1800" dirty="0" err="1" smtClean="0"/>
              <a:t>Sous</a:t>
            </a:r>
            <a:r>
              <a:rPr lang="it-IT" sz="1800" dirty="0" smtClean="0"/>
              <a:t> </a:t>
            </a:r>
            <a:r>
              <a:rPr lang="it-IT" sz="1800" dirty="0" err="1" smtClean="0"/>
              <a:t>réserve</a:t>
            </a:r>
            <a:r>
              <a:rPr lang="it-IT" sz="1800" dirty="0" smtClean="0"/>
              <a:t> de </a:t>
            </a:r>
            <a:r>
              <a:rPr lang="it-IT" sz="1800" dirty="0" err="1" smtClean="0"/>
              <a:t>réciprocité</a:t>
            </a:r>
            <a:r>
              <a:rPr lang="it-IT" sz="1800" dirty="0" smtClean="0"/>
              <a:t>, la France </a:t>
            </a:r>
            <a:r>
              <a:rPr lang="it-IT" sz="1800" dirty="0" err="1" smtClean="0"/>
              <a:t>consent</a:t>
            </a:r>
            <a:r>
              <a:rPr lang="it-IT" sz="1800" dirty="0" smtClean="0"/>
              <a:t> </a:t>
            </a:r>
            <a:r>
              <a:rPr lang="it-IT" sz="1800" dirty="0" err="1" smtClean="0"/>
              <a:t>aux</a:t>
            </a:r>
            <a:r>
              <a:rPr lang="it-IT" sz="1800" dirty="0" smtClean="0"/>
              <a:t> </a:t>
            </a:r>
            <a:r>
              <a:rPr lang="it-IT" sz="1800" dirty="0" err="1" smtClean="0"/>
              <a:t>limitations</a:t>
            </a:r>
            <a:r>
              <a:rPr lang="it-IT" sz="1800" dirty="0" smtClean="0"/>
              <a:t> de </a:t>
            </a:r>
            <a:r>
              <a:rPr lang="it-IT" sz="1800" dirty="0" err="1" smtClean="0"/>
              <a:t>souveraineté</a:t>
            </a:r>
            <a:r>
              <a:rPr lang="it-IT" sz="1800" dirty="0" smtClean="0"/>
              <a:t> nécessaires à l'</a:t>
            </a:r>
            <a:r>
              <a:rPr lang="it-IT" sz="1800" dirty="0" err="1" smtClean="0"/>
              <a:t>organisation</a:t>
            </a:r>
            <a:r>
              <a:rPr lang="it-IT" sz="1800" dirty="0" smtClean="0"/>
              <a:t> et à la </a:t>
            </a:r>
            <a:r>
              <a:rPr lang="it-IT" sz="1800" dirty="0" err="1" smtClean="0"/>
              <a:t>défense</a:t>
            </a:r>
            <a:r>
              <a:rPr lang="it-IT" sz="1800" dirty="0" smtClean="0"/>
              <a:t> de la </a:t>
            </a:r>
            <a:r>
              <a:rPr lang="it-IT" sz="1800" dirty="0" err="1" smtClean="0"/>
              <a:t>paix</a:t>
            </a:r>
            <a:r>
              <a:rPr lang="it-IT" sz="1800" dirty="0" smtClean="0"/>
              <a:t>.</a:t>
            </a:r>
          </a:p>
          <a:p>
            <a:pPr algn="just"/>
            <a:r>
              <a:rPr lang="it-IT" sz="1800" b="1" dirty="0" smtClean="0"/>
              <a:t>16.</a:t>
            </a:r>
            <a:r>
              <a:rPr lang="it-IT" sz="1800" dirty="0" smtClean="0"/>
              <a:t> La France forme </a:t>
            </a:r>
            <a:r>
              <a:rPr lang="it-IT" sz="1800" dirty="0" err="1" smtClean="0"/>
              <a:t>avec</a:t>
            </a:r>
            <a:r>
              <a:rPr lang="it-IT" sz="1800" dirty="0" smtClean="0"/>
              <a:t> </a:t>
            </a:r>
            <a:r>
              <a:rPr lang="it-IT" sz="1800" dirty="0" err="1" smtClean="0"/>
              <a:t>les</a:t>
            </a:r>
            <a:r>
              <a:rPr lang="it-IT" sz="1800" dirty="0" smtClean="0"/>
              <a:t> </a:t>
            </a:r>
            <a:r>
              <a:rPr lang="it-IT" sz="1800" dirty="0" err="1" smtClean="0"/>
              <a:t>peuples</a:t>
            </a:r>
            <a:r>
              <a:rPr lang="it-IT" sz="1800" dirty="0" smtClean="0"/>
              <a:t> d'</a:t>
            </a:r>
            <a:r>
              <a:rPr lang="it-IT" sz="1800" dirty="0" err="1" smtClean="0"/>
              <a:t>outre-mer</a:t>
            </a:r>
            <a:r>
              <a:rPr lang="it-IT" sz="1800" dirty="0" smtClean="0"/>
              <a:t> une Union </a:t>
            </a:r>
            <a:r>
              <a:rPr lang="it-IT" sz="1800" dirty="0" err="1" smtClean="0"/>
              <a:t>fondée</a:t>
            </a:r>
            <a:r>
              <a:rPr lang="it-IT" sz="1800" dirty="0" smtClean="0"/>
              <a:t> </a:t>
            </a:r>
            <a:r>
              <a:rPr lang="it-IT" sz="1800" dirty="0" err="1" smtClean="0"/>
              <a:t>sur</a:t>
            </a:r>
            <a:r>
              <a:rPr lang="it-IT" sz="1800" dirty="0" smtClean="0"/>
              <a:t> l'</a:t>
            </a:r>
            <a:r>
              <a:rPr lang="it-IT" sz="1800" dirty="0" err="1" smtClean="0"/>
              <a:t>égalité</a:t>
            </a:r>
            <a:r>
              <a:rPr lang="it-IT" sz="1800" dirty="0" smtClean="0"/>
              <a:t> </a:t>
            </a:r>
            <a:r>
              <a:rPr lang="it-IT" sz="1800" dirty="0" err="1" smtClean="0"/>
              <a:t>des</a:t>
            </a:r>
            <a:r>
              <a:rPr lang="it-IT" sz="1800" dirty="0" smtClean="0"/>
              <a:t> </a:t>
            </a:r>
            <a:r>
              <a:rPr lang="it-IT" sz="1800" dirty="0" err="1" smtClean="0"/>
              <a:t>droits</a:t>
            </a:r>
            <a:r>
              <a:rPr lang="it-IT" sz="1800" dirty="0" smtClean="0"/>
              <a:t> et </a:t>
            </a:r>
            <a:r>
              <a:rPr lang="it-IT" sz="1800" dirty="0" err="1" smtClean="0"/>
              <a:t>des</a:t>
            </a:r>
            <a:r>
              <a:rPr lang="it-IT" sz="1800" dirty="0" smtClean="0"/>
              <a:t> </a:t>
            </a:r>
            <a:r>
              <a:rPr lang="it-IT" sz="1800" dirty="0" err="1" smtClean="0"/>
              <a:t>devoirs</a:t>
            </a:r>
            <a:r>
              <a:rPr lang="it-IT" sz="1800" dirty="0" smtClean="0"/>
              <a:t>, </a:t>
            </a:r>
            <a:r>
              <a:rPr lang="it-IT" sz="1800" b="1" dirty="0" smtClean="0"/>
              <a:t>sans </a:t>
            </a:r>
            <a:r>
              <a:rPr lang="it-IT" sz="1800" b="1" dirty="0" err="1" smtClean="0"/>
              <a:t>distinction</a:t>
            </a:r>
            <a:r>
              <a:rPr lang="it-IT" sz="1800" b="1" dirty="0" smtClean="0"/>
              <a:t> de race </a:t>
            </a:r>
            <a:r>
              <a:rPr lang="it-IT" sz="1800" dirty="0" smtClean="0"/>
              <a:t>ni de </a:t>
            </a:r>
            <a:r>
              <a:rPr lang="it-IT" sz="1800" dirty="0" err="1" smtClean="0"/>
              <a:t>religion</a:t>
            </a:r>
            <a:r>
              <a:rPr lang="it-IT" sz="1800" dirty="0" smtClean="0"/>
              <a:t>.</a:t>
            </a:r>
          </a:p>
          <a:p>
            <a:pPr algn="just"/>
            <a:r>
              <a:rPr lang="it-IT" sz="1800" b="1" dirty="0" smtClean="0"/>
              <a:t>17.</a:t>
            </a:r>
            <a:r>
              <a:rPr lang="it-IT" sz="1800" dirty="0" smtClean="0"/>
              <a:t> L'Union </a:t>
            </a:r>
            <a:r>
              <a:rPr lang="it-IT" sz="1800" dirty="0" err="1" smtClean="0"/>
              <a:t>française</a:t>
            </a:r>
            <a:r>
              <a:rPr lang="it-IT" sz="1800" dirty="0" smtClean="0"/>
              <a:t> est </a:t>
            </a:r>
            <a:r>
              <a:rPr lang="it-IT" sz="1800" dirty="0" err="1" smtClean="0"/>
              <a:t>composée</a:t>
            </a:r>
            <a:r>
              <a:rPr lang="it-IT" sz="1800" dirty="0" smtClean="0"/>
              <a:t> de </a:t>
            </a:r>
            <a:r>
              <a:rPr lang="it-IT" sz="1800" dirty="0" err="1" smtClean="0"/>
              <a:t>nations</a:t>
            </a:r>
            <a:r>
              <a:rPr lang="it-IT" sz="1800" dirty="0" smtClean="0"/>
              <a:t> et de </a:t>
            </a:r>
            <a:r>
              <a:rPr lang="it-IT" sz="1800" dirty="0" err="1" smtClean="0"/>
              <a:t>peuples</a:t>
            </a:r>
            <a:r>
              <a:rPr lang="it-IT" sz="1800" dirty="0" smtClean="0"/>
              <a:t> qui </a:t>
            </a:r>
            <a:r>
              <a:rPr lang="it-IT" sz="1800" dirty="0" err="1" smtClean="0"/>
              <a:t>mettent</a:t>
            </a:r>
            <a:r>
              <a:rPr lang="it-IT" sz="1800" dirty="0" smtClean="0"/>
              <a:t> en </a:t>
            </a:r>
            <a:r>
              <a:rPr lang="it-IT" sz="1800" dirty="0" err="1" smtClean="0"/>
              <a:t>commun</a:t>
            </a:r>
            <a:r>
              <a:rPr lang="it-IT" sz="1800" dirty="0" smtClean="0"/>
              <a:t> </a:t>
            </a:r>
            <a:r>
              <a:rPr lang="it-IT" sz="1800" dirty="0" err="1" smtClean="0"/>
              <a:t>ou</a:t>
            </a:r>
            <a:r>
              <a:rPr lang="it-IT" sz="1800" dirty="0" smtClean="0"/>
              <a:t> </a:t>
            </a:r>
            <a:r>
              <a:rPr lang="it-IT" sz="1800" dirty="0" err="1" smtClean="0"/>
              <a:t>coordonnent</a:t>
            </a:r>
            <a:r>
              <a:rPr lang="it-IT" sz="1800" dirty="0" smtClean="0"/>
              <a:t> </a:t>
            </a:r>
            <a:r>
              <a:rPr lang="it-IT" sz="1800" dirty="0" err="1" smtClean="0"/>
              <a:t>leurs</a:t>
            </a:r>
            <a:r>
              <a:rPr lang="it-IT" sz="1800" dirty="0" smtClean="0"/>
              <a:t> </a:t>
            </a:r>
            <a:r>
              <a:rPr lang="it-IT" sz="1800" dirty="0" err="1" smtClean="0"/>
              <a:t>ressources</a:t>
            </a:r>
            <a:r>
              <a:rPr lang="it-IT" sz="1800" dirty="0" smtClean="0"/>
              <a:t> et </a:t>
            </a:r>
            <a:r>
              <a:rPr lang="it-IT" sz="1800" dirty="0" err="1" smtClean="0"/>
              <a:t>leurs</a:t>
            </a:r>
            <a:r>
              <a:rPr lang="it-IT" sz="1800" dirty="0" smtClean="0"/>
              <a:t> </a:t>
            </a:r>
            <a:r>
              <a:rPr lang="it-IT" sz="1800" dirty="0" err="1" smtClean="0"/>
              <a:t>efforts</a:t>
            </a:r>
            <a:r>
              <a:rPr lang="it-IT" sz="1800" dirty="0" smtClean="0"/>
              <a:t> pour </a:t>
            </a:r>
            <a:r>
              <a:rPr lang="it-IT" sz="1800" dirty="0" err="1" smtClean="0"/>
              <a:t>développer</a:t>
            </a:r>
            <a:r>
              <a:rPr lang="it-IT" sz="1800" dirty="0" smtClean="0"/>
              <a:t> </a:t>
            </a:r>
            <a:r>
              <a:rPr lang="it-IT" sz="1800" dirty="0" err="1" smtClean="0"/>
              <a:t>leurs</a:t>
            </a:r>
            <a:r>
              <a:rPr lang="it-IT" sz="1800" dirty="0" smtClean="0"/>
              <a:t> </a:t>
            </a:r>
            <a:r>
              <a:rPr lang="it-IT" sz="1800" dirty="0" err="1" smtClean="0"/>
              <a:t>civilisations</a:t>
            </a:r>
            <a:r>
              <a:rPr lang="it-IT" sz="1800" dirty="0" smtClean="0"/>
              <a:t> </a:t>
            </a:r>
            <a:r>
              <a:rPr lang="it-IT" sz="1800" dirty="0" err="1" smtClean="0"/>
              <a:t>respectives</a:t>
            </a:r>
            <a:r>
              <a:rPr lang="it-IT" sz="1800" dirty="0" smtClean="0"/>
              <a:t>, </a:t>
            </a:r>
            <a:r>
              <a:rPr lang="it-IT" sz="1800" dirty="0" err="1" smtClean="0"/>
              <a:t>accroître</a:t>
            </a:r>
            <a:r>
              <a:rPr lang="it-IT" sz="1800" dirty="0" smtClean="0"/>
              <a:t> </a:t>
            </a:r>
            <a:r>
              <a:rPr lang="it-IT" sz="1800" dirty="0" err="1" smtClean="0"/>
              <a:t>leur</a:t>
            </a:r>
            <a:r>
              <a:rPr lang="it-IT" sz="1800" dirty="0" smtClean="0"/>
              <a:t> </a:t>
            </a:r>
            <a:r>
              <a:rPr lang="it-IT" sz="1800" dirty="0" err="1" smtClean="0"/>
              <a:t>bien-être</a:t>
            </a:r>
            <a:r>
              <a:rPr lang="it-IT" sz="1800" dirty="0" smtClean="0"/>
              <a:t> et </a:t>
            </a:r>
            <a:r>
              <a:rPr lang="it-IT" sz="1800" dirty="0" err="1" smtClean="0"/>
              <a:t>assurer</a:t>
            </a:r>
            <a:r>
              <a:rPr lang="it-IT" sz="1800" dirty="0" smtClean="0"/>
              <a:t> </a:t>
            </a:r>
            <a:r>
              <a:rPr lang="it-IT" sz="1800" dirty="0" err="1" smtClean="0"/>
              <a:t>leur</a:t>
            </a:r>
            <a:r>
              <a:rPr lang="it-IT" sz="1800" dirty="0" smtClean="0"/>
              <a:t> </a:t>
            </a:r>
            <a:r>
              <a:rPr lang="it-IT" sz="1800" dirty="0" err="1" smtClean="0"/>
              <a:t>sécurité</a:t>
            </a:r>
            <a:r>
              <a:rPr lang="it-IT" sz="1800" dirty="0" smtClean="0"/>
              <a:t>.</a:t>
            </a:r>
          </a:p>
          <a:p>
            <a:pPr algn="just"/>
            <a:r>
              <a:rPr lang="it-IT" sz="1800" b="1" dirty="0" smtClean="0"/>
              <a:t>18.</a:t>
            </a:r>
            <a:r>
              <a:rPr lang="it-IT" sz="1800" dirty="0" smtClean="0"/>
              <a:t> </a:t>
            </a:r>
            <a:r>
              <a:rPr lang="it-IT" sz="1800" dirty="0" err="1" smtClean="0"/>
              <a:t>Fidèle</a:t>
            </a:r>
            <a:r>
              <a:rPr lang="it-IT" sz="1800" dirty="0" smtClean="0"/>
              <a:t> à sa </a:t>
            </a:r>
            <a:r>
              <a:rPr lang="it-IT" sz="1800" dirty="0" err="1" smtClean="0"/>
              <a:t>mission</a:t>
            </a:r>
            <a:r>
              <a:rPr lang="it-IT" sz="1800" dirty="0" smtClean="0"/>
              <a:t> </a:t>
            </a:r>
            <a:r>
              <a:rPr lang="it-IT" sz="1800" dirty="0" err="1" smtClean="0"/>
              <a:t>traditionnelle</a:t>
            </a:r>
            <a:r>
              <a:rPr lang="it-IT" sz="1800" dirty="0" smtClean="0"/>
              <a:t>, la France </a:t>
            </a:r>
            <a:r>
              <a:rPr lang="it-IT" sz="1800" dirty="0" err="1" smtClean="0"/>
              <a:t>entend</a:t>
            </a:r>
            <a:r>
              <a:rPr lang="it-IT" sz="1800" dirty="0" smtClean="0"/>
              <a:t> </a:t>
            </a:r>
            <a:r>
              <a:rPr lang="it-IT" sz="1800" dirty="0" err="1" smtClean="0"/>
              <a:t>conduire</a:t>
            </a:r>
            <a:r>
              <a:rPr lang="it-IT" sz="1800" dirty="0" smtClean="0"/>
              <a:t> </a:t>
            </a:r>
            <a:r>
              <a:rPr lang="it-IT" sz="1800" dirty="0" err="1" smtClean="0"/>
              <a:t>les</a:t>
            </a:r>
            <a:r>
              <a:rPr lang="it-IT" sz="1800" dirty="0" smtClean="0"/>
              <a:t> </a:t>
            </a:r>
            <a:r>
              <a:rPr lang="it-IT" sz="1800" dirty="0" err="1" smtClean="0"/>
              <a:t>peuples</a:t>
            </a:r>
            <a:r>
              <a:rPr lang="it-IT" sz="1800" dirty="0" smtClean="0"/>
              <a:t> dont elle a </a:t>
            </a:r>
            <a:r>
              <a:rPr lang="it-IT" sz="1800" dirty="0" err="1" smtClean="0"/>
              <a:t>pris</a:t>
            </a:r>
            <a:r>
              <a:rPr lang="it-IT" sz="1800" dirty="0" smtClean="0"/>
              <a:t> la </a:t>
            </a:r>
            <a:r>
              <a:rPr lang="it-IT" sz="1800" dirty="0" err="1" smtClean="0"/>
              <a:t>charge</a:t>
            </a:r>
            <a:r>
              <a:rPr lang="it-IT" sz="1800" dirty="0" smtClean="0"/>
              <a:t> à la </a:t>
            </a:r>
            <a:r>
              <a:rPr lang="it-IT" sz="1800" dirty="0" err="1" smtClean="0"/>
              <a:t>liberté</a:t>
            </a:r>
            <a:r>
              <a:rPr lang="it-IT" sz="1800" dirty="0" smtClean="0"/>
              <a:t> de s'</a:t>
            </a:r>
            <a:r>
              <a:rPr lang="it-IT" sz="1800" dirty="0" err="1" smtClean="0"/>
              <a:t>administrer</a:t>
            </a:r>
            <a:r>
              <a:rPr lang="it-IT" sz="1800" dirty="0" smtClean="0"/>
              <a:t> </a:t>
            </a:r>
            <a:r>
              <a:rPr lang="it-IT" sz="1800" dirty="0" err="1" smtClean="0"/>
              <a:t>eux-mêmes</a:t>
            </a:r>
            <a:r>
              <a:rPr lang="it-IT" sz="1800" dirty="0" smtClean="0"/>
              <a:t> et de </a:t>
            </a:r>
            <a:r>
              <a:rPr lang="it-IT" sz="1800" dirty="0" err="1" smtClean="0"/>
              <a:t>gérer</a:t>
            </a:r>
            <a:r>
              <a:rPr lang="it-IT" sz="1800" dirty="0" smtClean="0"/>
              <a:t> </a:t>
            </a:r>
            <a:r>
              <a:rPr lang="it-IT" sz="1800" dirty="0" err="1" smtClean="0"/>
              <a:t>démocratiquement</a:t>
            </a:r>
            <a:r>
              <a:rPr lang="it-IT" sz="1800" dirty="0" smtClean="0"/>
              <a:t> </a:t>
            </a:r>
            <a:r>
              <a:rPr lang="it-IT" sz="1800" dirty="0" err="1" smtClean="0"/>
              <a:t>leurs</a:t>
            </a:r>
            <a:r>
              <a:rPr lang="it-IT" sz="1800" dirty="0" smtClean="0"/>
              <a:t> </a:t>
            </a:r>
            <a:r>
              <a:rPr lang="it-IT" sz="1800" dirty="0" err="1" smtClean="0"/>
              <a:t>propres</a:t>
            </a:r>
            <a:r>
              <a:rPr lang="it-IT" sz="1800" dirty="0" smtClean="0"/>
              <a:t> </a:t>
            </a:r>
            <a:r>
              <a:rPr lang="it-IT" sz="1800" dirty="0" err="1" smtClean="0"/>
              <a:t>affaires</a:t>
            </a:r>
            <a:r>
              <a:rPr lang="it-IT" sz="1800" dirty="0" smtClean="0"/>
              <a:t> ; </a:t>
            </a:r>
            <a:r>
              <a:rPr lang="it-IT" sz="1800" dirty="0" err="1" smtClean="0"/>
              <a:t>écartant</a:t>
            </a:r>
            <a:r>
              <a:rPr lang="it-IT" sz="1800" dirty="0" smtClean="0"/>
              <a:t> tout </a:t>
            </a:r>
            <a:r>
              <a:rPr lang="it-IT" sz="1800" dirty="0" err="1" smtClean="0"/>
              <a:t>système</a:t>
            </a:r>
            <a:r>
              <a:rPr lang="it-IT" sz="1800" dirty="0" smtClean="0"/>
              <a:t> de </a:t>
            </a:r>
            <a:r>
              <a:rPr lang="it-IT" sz="1800" dirty="0" err="1" smtClean="0"/>
              <a:t>colonisation</a:t>
            </a:r>
            <a:r>
              <a:rPr lang="it-IT" sz="1800" dirty="0" smtClean="0"/>
              <a:t> </a:t>
            </a:r>
            <a:r>
              <a:rPr lang="it-IT" sz="1800" dirty="0" err="1" smtClean="0"/>
              <a:t>fondé</a:t>
            </a:r>
            <a:r>
              <a:rPr lang="it-IT" sz="1800" dirty="0" smtClean="0"/>
              <a:t> </a:t>
            </a:r>
            <a:r>
              <a:rPr lang="it-IT" sz="1800" dirty="0" err="1" smtClean="0"/>
              <a:t>sur</a:t>
            </a:r>
            <a:r>
              <a:rPr lang="it-IT" sz="1800" dirty="0" smtClean="0"/>
              <a:t> l'</a:t>
            </a:r>
            <a:r>
              <a:rPr lang="it-IT" sz="1800" dirty="0" err="1" smtClean="0"/>
              <a:t>arbitraire</a:t>
            </a:r>
            <a:r>
              <a:rPr lang="it-IT" sz="1800" dirty="0" smtClean="0"/>
              <a:t>, elle </a:t>
            </a:r>
            <a:r>
              <a:rPr lang="it-IT" sz="1800" dirty="0" err="1" smtClean="0"/>
              <a:t>garantit</a:t>
            </a:r>
            <a:r>
              <a:rPr lang="it-IT" sz="1800" dirty="0" smtClean="0"/>
              <a:t> à </a:t>
            </a:r>
            <a:r>
              <a:rPr lang="it-IT" sz="1800" dirty="0" err="1" smtClean="0"/>
              <a:t>tous</a:t>
            </a:r>
            <a:r>
              <a:rPr lang="it-IT" sz="1800" dirty="0" smtClean="0"/>
              <a:t> l'</a:t>
            </a:r>
            <a:r>
              <a:rPr lang="it-IT" sz="1800" dirty="0" err="1" smtClean="0"/>
              <a:t>égal</a:t>
            </a:r>
            <a:r>
              <a:rPr lang="it-IT" sz="1800" dirty="0" smtClean="0"/>
              <a:t> </a:t>
            </a:r>
            <a:r>
              <a:rPr lang="it-IT" sz="1800" dirty="0" err="1" smtClean="0"/>
              <a:t>accès</a:t>
            </a:r>
            <a:r>
              <a:rPr lang="it-IT" sz="1800" dirty="0" smtClean="0"/>
              <a:t> </a:t>
            </a:r>
            <a:r>
              <a:rPr lang="it-IT" sz="1800" dirty="0" err="1" smtClean="0"/>
              <a:t>aux</a:t>
            </a:r>
            <a:r>
              <a:rPr lang="it-IT" sz="1800" dirty="0" smtClean="0"/>
              <a:t> </a:t>
            </a:r>
            <a:r>
              <a:rPr lang="it-IT" sz="1800" dirty="0" err="1" smtClean="0"/>
              <a:t>fonctions</a:t>
            </a:r>
            <a:r>
              <a:rPr lang="it-IT" sz="1800" dirty="0" smtClean="0"/>
              <a:t> </a:t>
            </a:r>
            <a:r>
              <a:rPr lang="it-IT" sz="1800" dirty="0" err="1" smtClean="0"/>
              <a:t>publiques</a:t>
            </a:r>
            <a:r>
              <a:rPr lang="it-IT" sz="1800" dirty="0" smtClean="0"/>
              <a:t> et l'</a:t>
            </a:r>
            <a:r>
              <a:rPr lang="it-IT" sz="1800" dirty="0" err="1" smtClean="0"/>
              <a:t>exercice</a:t>
            </a:r>
            <a:r>
              <a:rPr lang="it-IT" sz="1800" dirty="0" smtClean="0"/>
              <a:t> </a:t>
            </a:r>
            <a:r>
              <a:rPr lang="it-IT" sz="1800" dirty="0" err="1" smtClean="0"/>
              <a:t>individuel</a:t>
            </a:r>
            <a:r>
              <a:rPr lang="it-IT" sz="1800" dirty="0" smtClean="0"/>
              <a:t> </a:t>
            </a:r>
            <a:r>
              <a:rPr lang="it-IT" sz="1800" dirty="0" err="1" smtClean="0"/>
              <a:t>ou</a:t>
            </a:r>
            <a:r>
              <a:rPr lang="it-IT" sz="1800" dirty="0" smtClean="0"/>
              <a:t> </a:t>
            </a:r>
            <a:r>
              <a:rPr lang="it-IT" sz="1800" dirty="0" err="1" smtClean="0"/>
              <a:t>collectif</a:t>
            </a:r>
            <a:r>
              <a:rPr lang="it-IT" sz="1800" dirty="0" smtClean="0"/>
              <a:t> </a:t>
            </a:r>
            <a:r>
              <a:rPr lang="it-IT" sz="1800" dirty="0" err="1" smtClean="0"/>
              <a:t>des</a:t>
            </a:r>
            <a:r>
              <a:rPr lang="it-IT" sz="1800" dirty="0" smtClean="0"/>
              <a:t> </a:t>
            </a:r>
            <a:r>
              <a:rPr lang="it-IT" sz="1800" dirty="0" err="1" smtClean="0"/>
              <a:t>droits</a:t>
            </a:r>
            <a:r>
              <a:rPr lang="it-IT" sz="1800" dirty="0" smtClean="0"/>
              <a:t> et </a:t>
            </a:r>
            <a:r>
              <a:rPr lang="it-IT" sz="1800" dirty="0" err="1" smtClean="0"/>
              <a:t>libertés</a:t>
            </a:r>
            <a:r>
              <a:rPr lang="it-IT" sz="1800" dirty="0" smtClean="0"/>
              <a:t> </a:t>
            </a:r>
            <a:r>
              <a:rPr lang="it-IT" sz="1800" dirty="0" err="1" smtClean="0"/>
              <a:t>proclamés</a:t>
            </a:r>
            <a:r>
              <a:rPr lang="it-IT" sz="1800" dirty="0" smtClean="0"/>
              <a:t> </a:t>
            </a:r>
            <a:r>
              <a:rPr lang="it-IT" sz="1800" dirty="0" err="1" smtClean="0"/>
              <a:t>ou</a:t>
            </a:r>
            <a:r>
              <a:rPr lang="it-IT" sz="1800" dirty="0" smtClean="0"/>
              <a:t> </a:t>
            </a:r>
            <a:r>
              <a:rPr lang="it-IT" sz="1800" dirty="0" err="1" smtClean="0"/>
              <a:t>confirmés</a:t>
            </a:r>
            <a:r>
              <a:rPr lang="it-IT" sz="1800" dirty="0" smtClean="0"/>
              <a:t> ci-</a:t>
            </a:r>
            <a:r>
              <a:rPr lang="it-IT" sz="1800" dirty="0" err="1" smtClean="0"/>
              <a:t>dessus</a:t>
            </a:r>
            <a:r>
              <a:rPr lang="it-IT" sz="1800" dirty="0" smtClean="0"/>
              <a:t>.</a:t>
            </a:r>
          </a:p>
          <a:p>
            <a:endParaRPr lang="fr-CA" sz="1400" dirty="0"/>
          </a:p>
        </p:txBody>
      </p:sp>
    </p:spTree>
    <p:extLst>
      <p:ext uri="{BB962C8B-B14F-4D97-AF65-F5344CB8AC3E}">
        <p14:creationId xmlns:p14="http://schemas.microsoft.com/office/powerpoint/2010/main" val="213485748"/>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t-IT" sz="2800" dirty="0" err="1" smtClean="0"/>
              <a:t>Préambule</a:t>
            </a:r>
            <a:r>
              <a:rPr lang="it-IT" sz="2800" dirty="0" smtClean="0"/>
              <a:t> </a:t>
            </a:r>
            <a:r>
              <a:rPr lang="it-IT" sz="2800" dirty="0"/>
              <a:t>de la </a:t>
            </a:r>
            <a:r>
              <a:rPr lang="it-IT" sz="2800" dirty="0" err="1"/>
              <a:t>Constitution</a:t>
            </a:r>
            <a:r>
              <a:rPr lang="it-IT" sz="2800" dirty="0"/>
              <a:t> de </a:t>
            </a:r>
            <a:r>
              <a:rPr lang="it-IT" sz="2800" dirty="0" smtClean="0"/>
              <a:t>1946</a:t>
            </a:r>
            <a:br>
              <a:rPr lang="it-IT" sz="2800" dirty="0" smtClean="0"/>
            </a:br>
            <a:r>
              <a:rPr lang="it-IT" sz="2800" i="1" dirty="0" smtClean="0"/>
              <a:t>Race</a:t>
            </a:r>
            <a:endParaRPr lang="fr-FR" sz="2800" i="1" dirty="0"/>
          </a:p>
        </p:txBody>
      </p:sp>
      <p:sp>
        <p:nvSpPr>
          <p:cNvPr id="3" name="Content Placeholder 2"/>
          <p:cNvSpPr>
            <a:spLocks noGrp="1"/>
          </p:cNvSpPr>
          <p:nvPr>
            <p:ph idx="1"/>
          </p:nvPr>
        </p:nvSpPr>
        <p:spPr/>
        <p:txBody>
          <a:bodyPr>
            <a:normAutofit/>
          </a:bodyPr>
          <a:lstStyle/>
          <a:p>
            <a:pPr algn="just"/>
            <a:r>
              <a:rPr lang="fr-FR" sz="2000" dirty="0"/>
              <a:t>1. Au lendemain de la victoire remportée par les peuples libres sur les régimes qui ont tenté d'asservir et de dégrader la personne humaine, le peuple français proclame à nouveau que tout être humain, </a:t>
            </a:r>
            <a:r>
              <a:rPr lang="fr-FR" sz="2000" b="1" dirty="0"/>
              <a:t>sans distinction de race</a:t>
            </a:r>
            <a:r>
              <a:rPr lang="fr-FR" sz="20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a:t>
            </a:r>
            <a:r>
              <a:rPr lang="fr-FR" sz="2000" dirty="0" smtClean="0"/>
              <a:t>.</a:t>
            </a:r>
          </a:p>
          <a:p>
            <a:pPr algn="just"/>
            <a:r>
              <a:rPr lang="it-IT" sz="2000" b="1" dirty="0" smtClean="0"/>
              <a:t>16.</a:t>
            </a:r>
            <a:r>
              <a:rPr lang="it-IT" sz="2000" dirty="0" smtClean="0"/>
              <a:t> La France forme </a:t>
            </a:r>
            <a:r>
              <a:rPr lang="it-IT" sz="2000" dirty="0" err="1" smtClean="0"/>
              <a:t>avec</a:t>
            </a:r>
            <a:r>
              <a:rPr lang="it-IT" sz="2000" dirty="0" smtClean="0"/>
              <a:t> </a:t>
            </a:r>
            <a:r>
              <a:rPr lang="it-IT" sz="2000" dirty="0" err="1" smtClean="0"/>
              <a:t>les</a:t>
            </a:r>
            <a:r>
              <a:rPr lang="it-IT" sz="2000" dirty="0" smtClean="0"/>
              <a:t> </a:t>
            </a:r>
            <a:r>
              <a:rPr lang="it-IT" sz="2000" dirty="0" err="1" smtClean="0"/>
              <a:t>peuples</a:t>
            </a:r>
            <a:r>
              <a:rPr lang="it-IT" sz="2000" dirty="0" smtClean="0"/>
              <a:t> d'</a:t>
            </a:r>
            <a:r>
              <a:rPr lang="it-IT" sz="2000" dirty="0" err="1" smtClean="0"/>
              <a:t>outre-mer</a:t>
            </a:r>
            <a:r>
              <a:rPr lang="it-IT" sz="2000" dirty="0" smtClean="0"/>
              <a:t> une Union </a:t>
            </a:r>
            <a:r>
              <a:rPr lang="it-IT" sz="2000" dirty="0" err="1" smtClean="0"/>
              <a:t>fondée</a:t>
            </a:r>
            <a:r>
              <a:rPr lang="it-IT" sz="2000" dirty="0" smtClean="0"/>
              <a:t> </a:t>
            </a:r>
            <a:r>
              <a:rPr lang="it-IT" sz="2000" dirty="0" err="1" smtClean="0"/>
              <a:t>sur</a:t>
            </a:r>
            <a:r>
              <a:rPr lang="it-IT" sz="2000" dirty="0" smtClean="0"/>
              <a:t> l'</a:t>
            </a:r>
            <a:r>
              <a:rPr lang="it-IT" sz="2000" dirty="0" err="1" smtClean="0"/>
              <a:t>égalité</a:t>
            </a:r>
            <a:r>
              <a:rPr lang="it-IT" sz="2000" dirty="0" smtClean="0"/>
              <a:t> </a:t>
            </a:r>
            <a:r>
              <a:rPr lang="it-IT" sz="2000" dirty="0" err="1" smtClean="0"/>
              <a:t>des</a:t>
            </a:r>
            <a:r>
              <a:rPr lang="it-IT" sz="2000" dirty="0" smtClean="0"/>
              <a:t> </a:t>
            </a:r>
            <a:r>
              <a:rPr lang="it-IT" sz="2000" dirty="0" err="1" smtClean="0"/>
              <a:t>droits</a:t>
            </a:r>
            <a:r>
              <a:rPr lang="it-IT" sz="2000" dirty="0" smtClean="0"/>
              <a:t> et </a:t>
            </a:r>
            <a:r>
              <a:rPr lang="it-IT" sz="2000" dirty="0" err="1" smtClean="0"/>
              <a:t>des</a:t>
            </a:r>
            <a:r>
              <a:rPr lang="it-IT" sz="2000" dirty="0" smtClean="0"/>
              <a:t> </a:t>
            </a:r>
            <a:r>
              <a:rPr lang="it-IT" sz="2000" dirty="0" err="1" smtClean="0"/>
              <a:t>devoirs</a:t>
            </a:r>
            <a:r>
              <a:rPr lang="it-IT" sz="2000" dirty="0" smtClean="0"/>
              <a:t>, </a:t>
            </a:r>
            <a:r>
              <a:rPr lang="it-IT" sz="2000" b="1" dirty="0" smtClean="0"/>
              <a:t>sans </a:t>
            </a:r>
            <a:r>
              <a:rPr lang="it-IT" sz="2000" b="1" dirty="0" err="1" smtClean="0"/>
              <a:t>distinction</a:t>
            </a:r>
            <a:r>
              <a:rPr lang="it-IT" sz="2000" b="1" dirty="0" smtClean="0"/>
              <a:t> de race </a:t>
            </a:r>
            <a:r>
              <a:rPr lang="it-IT" sz="2000" dirty="0" smtClean="0"/>
              <a:t>ni de </a:t>
            </a:r>
            <a:r>
              <a:rPr lang="it-IT" sz="2000" dirty="0" err="1" smtClean="0"/>
              <a:t>religion</a:t>
            </a:r>
            <a:r>
              <a:rPr lang="it-IT" sz="2000" dirty="0" smtClean="0"/>
              <a:t>.</a:t>
            </a:r>
          </a:p>
          <a:p>
            <a:pPr algn="just"/>
            <a:endParaRPr lang="fr-FR" sz="2000" dirty="0"/>
          </a:p>
        </p:txBody>
      </p:sp>
    </p:spTree>
    <p:extLst>
      <p:ext uri="{BB962C8B-B14F-4D97-AF65-F5344CB8AC3E}">
        <p14:creationId xmlns:p14="http://schemas.microsoft.com/office/powerpoint/2010/main" val="3879730431"/>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Le mot </a:t>
            </a:r>
            <a:r>
              <a:rPr lang="fr-FR" sz="2800" i="1" dirty="0"/>
              <a:t>race</a:t>
            </a:r>
            <a:r>
              <a:rPr lang="fr-FR" sz="2800" dirty="0"/>
              <a:t> est-il de trop dans la Constitution française ? </a:t>
            </a:r>
          </a:p>
        </p:txBody>
      </p:sp>
      <p:sp>
        <p:nvSpPr>
          <p:cNvPr id="3" name="Content Placeholder 2"/>
          <p:cNvSpPr>
            <a:spLocks noGrp="1"/>
          </p:cNvSpPr>
          <p:nvPr>
            <p:ph idx="1"/>
          </p:nvPr>
        </p:nvSpPr>
        <p:spPr/>
        <p:txBody>
          <a:bodyPr>
            <a:normAutofit/>
          </a:bodyPr>
          <a:lstStyle/>
          <a:p>
            <a:r>
              <a:rPr lang="fr-FR" sz="2400" dirty="0" smtClean="0"/>
              <a:t>Une controverse contemporaine</a:t>
            </a:r>
          </a:p>
          <a:p>
            <a:endParaRPr lang="fr-FR" sz="2400" dirty="0"/>
          </a:p>
          <a:p>
            <a:pPr algn="just"/>
            <a:r>
              <a:rPr lang="it-IT" sz="2400" dirty="0"/>
              <a:t>Le terme race conserve-t-il un </a:t>
            </a:r>
            <a:r>
              <a:rPr lang="it-IT" sz="2400" dirty="0" err="1"/>
              <a:t>résidu</a:t>
            </a:r>
            <a:r>
              <a:rPr lang="it-IT" sz="2400" dirty="0"/>
              <a:t> de </a:t>
            </a:r>
            <a:r>
              <a:rPr lang="it-IT" sz="2400" dirty="0" err="1"/>
              <a:t>validité</a:t>
            </a:r>
            <a:r>
              <a:rPr lang="it-IT" sz="2400" dirty="0"/>
              <a:t> en </a:t>
            </a:r>
            <a:r>
              <a:rPr lang="it-IT" sz="2400" dirty="0" err="1"/>
              <a:t>anthropologie</a:t>
            </a:r>
            <a:r>
              <a:rPr lang="it-IT" sz="2400" dirty="0"/>
              <a:t> </a:t>
            </a:r>
            <a:r>
              <a:rPr lang="it-IT" sz="2400" dirty="0" err="1"/>
              <a:t>après</a:t>
            </a:r>
            <a:r>
              <a:rPr lang="it-IT" sz="2400" dirty="0"/>
              <a:t> la </a:t>
            </a:r>
            <a:r>
              <a:rPr lang="it-IT" sz="2400" dirty="0" err="1"/>
              <a:t>réfutation</a:t>
            </a:r>
            <a:r>
              <a:rPr lang="it-IT" sz="2400" dirty="0"/>
              <a:t> </a:t>
            </a:r>
            <a:r>
              <a:rPr lang="it-IT" sz="2400" dirty="0" err="1"/>
              <a:t>du</a:t>
            </a:r>
            <a:r>
              <a:rPr lang="it-IT" sz="2400" dirty="0"/>
              <a:t> </a:t>
            </a:r>
            <a:r>
              <a:rPr lang="it-IT" sz="2400" dirty="0" err="1"/>
              <a:t>concept</a:t>
            </a:r>
            <a:r>
              <a:rPr lang="it-IT" sz="2400" dirty="0"/>
              <a:t> de race </a:t>
            </a:r>
            <a:r>
              <a:rPr lang="it-IT" sz="2400" dirty="0" err="1"/>
              <a:t>humaine</a:t>
            </a:r>
            <a:r>
              <a:rPr lang="it-IT" sz="2400" dirty="0"/>
              <a:t> par </a:t>
            </a:r>
            <a:r>
              <a:rPr lang="it-IT" sz="2400" dirty="0" err="1"/>
              <a:t>les</a:t>
            </a:r>
            <a:r>
              <a:rPr lang="it-IT" sz="2400" dirty="0"/>
              <a:t> </a:t>
            </a:r>
            <a:r>
              <a:rPr lang="it-IT" sz="2400" dirty="0" err="1"/>
              <a:t>travaux</a:t>
            </a:r>
            <a:r>
              <a:rPr lang="it-IT" sz="2400" dirty="0"/>
              <a:t> de la </a:t>
            </a:r>
            <a:r>
              <a:rPr lang="it-IT" sz="2400" dirty="0" err="1"/>
              <a:t>typologie</a:t>
            </a:r>
            <a:r>
              <a:rPr lang="it-IT" sz="2400" dirty="0"/>
              <a:t> sanguine, de l’</a:t>
            </a:r>
            <a:r>
              <a:rPr lang="it-IT" sz="2400" dirty="0" err="1"/>
              <a:t>immunogénétique</a:t>
            </a:r>
            <a:r>
              <a:rPr lang="it-IT" sz="2400" dirty="0"/>
              <a:t> et </a:t>
            </a:r>
            <a:r>
              <a:rPr lang="it-IT" sz="2400" dirty="0" err="1"/>
              <a:t>maintenant</a:t>
            </a:r>
            <a:r>
              <a:rPr lang="it-IT" sz="2400" dirty="0"/>
              <a:t> de la </a:t>
            </a:r>
            <a:r>
              <a:rPr lang="it-IT" sz="2400" dirty="0" err="1"/>
              <a:t>génétique</a:t>
            </a:r>
            <a:r>
              <a:rPr lang="it-IT" sz="2400" dirty="0"/>
              <a:t> </a:t>
            </a:r>
            <a:r>
              <a:rPr lang="it-IT" sz="2400" dirty="0" err="1"/>
              <a:t>moléculaire</a:t>
            </a:r>
            <a:r>
              <a:rPr lang="it-IT" sz="2400" dirty="0"/>
              <a:t> ?</a:t>
            </a:r>
          </a:p>
          <a:p>
            <a:pPr algn="just"/>
            <a:r>
              <a:rPr lang="it-IT" sz="2400" dirty="0"/>
              <a:t>Le </a:t>
            </a:r>
            <a:r>
              <a:rPr lang="it-IT" sz="2400" dirty="0" err="1"/>
              <a:t>mot</a:t>
            </a:r>
            <a:r>
              <a:rPr lang="it-IT" sz="2400" dirty="0"/>
              <a:t> race est-il un «fossile» de l’</a:t>
            </a:r>
            <a:r>
              <a:rPr lang="it-IT" sz="2400" dirty="0" err="1"/>
              <a:t>ère</a:t>
            </a:r>
            <a:r>
              <a:rPr lang="it-IT" sz="2400" dirty="0"/>
              <a:t> coloniale, </a:t>
            </a:r>
            <a:r>
              <a:rPr lang="it-IT" sz="2400" dirty="0" err="1"/>
              <a:t>du</a:t>
            </a:r>
            <a:r>
              <a:rPr lang="it-IT" sz="2400" dirty="0"/>
              <a:t> </a:t>
            </a:r>
            <a:r>
              <a:rPr lang="it-IT" sz="2400" dirty="0" err="1"/>
              <a:t>nazisme</a:t>
            </a:r>
            <a:r>
              <a:rPr lang="it-IT" sz="2400" dirty="0"/>
              <a:t> et de la </a:t>
            </a:r>
            <a:r>
              <a:rPr lang="it-IT" sz="2400" dirty="0" err="1"/>
              <a:t>politique</a:t>
            </a:r>
            <a:r>
              <a:rPr lang="it-IT" sz="2400" dirty="0"/>
              <a:t> de l’apartheid?</a:t>
            </a:r>
          </a:p>
          <a:p>
            <a:r>
              <a:rPr lang="it-IT" sz="2400" i="1" dirty="0" err="1" smtClean="0"/>
              <a:t>Mots</a:t>
            </a:r>
            <a:r>
              <a:rPr lang="it-IT" sz="2400" dirty="0" smtClean="0"/>
              <a:t>, 1992, n° 33, p. </a:t>
            </a:r>
            <a:r>
              <a:rPr lang="it-IT" sz="2400" dirty="0"/>
              <a:t>7</a:t>
            </a:r>
            <a:endParaRPr lang="fr-FR" sz="2400" dirty="0"/>
          </a:p>
          <a:p>
            <a:pPr marL="0" indent="0">
              <a:buNone/>
            </a:pPr>
            <a:r>
              <a:rPr lang="fr-FR" sz="2400" dirty="0" smtClean="0"/>
              <a:t> </a:t>
            </a:r>
            <a:endParaRPr lang="fr-FR" sz="2400" dirty="0"/>
          </a:p>
          <a:p>
            <a:endParaRPr lang="fr-FR" sz="2400" dirty="0"/>
          </a:p>
        </p:txBody>
      </p:sp>
    </p:spTree>
    <p:extLst>
      <p:ext uri="{BB962C8B-B14F-4D97-AF65-F5344CB8AC3E}">
        <p14:creationId xmlns:p14="http://schemas.microsoft.com/office/powerpoint/2010/main" val="246772823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smtClean="0"/>
              <a:t>La </a:t>
            </a:r>
            <a:r>
              <a:rPr lang="it-IT" sz="2800" dirty="0" err="1" smtClean="0"/>
              <a:t>Constitution</a:t>
            </a:r>
            <a:r>
              <a:rPr lang="it-IT" sz="2800" dirty="0" smtClean="0"/>
              <a:t> </a:t>
            </a:r>
            <a:r>
              <a:rPr lang="it-IT" sz="2800" dirty="0"/>
              <a:t>de la Ve </a:t>
            </a:r>
            <a:r>
              <a:rPr lang="it-IT" sz="2800" dirty="0" err="1" smtClean="0"/>
              <a:t>République</a:t>
            </a:r>
            <a:r>
              <a:rPr lang="it-IT" sz="2800" dirty="0"/>
              <a:t> </a:t>
            </a:r>
            <a:r>
              <a:rPr lang="it-IT" sz="2800" dirty="0" smtClean="0"/>
              <a:t>: 1958</a:t>
            </a:r>
            <a:br>
              <a:rPr lang="it-IT" sz="2800" dirty="0" smtClean="0"/>
            </a:br>
            <a:endParaRPr lang="it-IT" sz="2800" dirty="0"/>
          </a:p>
        </p:txBody>
      </p:sp>
      <p:sp>
        <p:nvSpPr>
          <p:cNvPr id="3" name="Segnaposto contenuto 2"/>
          <p:cNvSpPr>
            <a:spLocks noGrp="1"/>
          </p:cNvSpPr>
          <p:nvPr>
            <p:ph idx="1"/>
          </p:nvPr>
        </p:nvSpPr>
        <p:spPr/>
        <p:txBody>
          <a:bodyPr>
            <a:normAutofit fontScale="85000" lnSpcReduction="10000"/>
          </a:bodyPr>
          <a:lstStyle/>
          <a:p>
            <a:pPr algn="just"/>
            <a:r>
              <a:rPr lang="it-IT" sz="2400" dirty="0"/>
              <a:t>La Constitution du 4 octobre 1958, texte </a:t>
            </a:r>
            <a:r>
              <a:rPr lang="it-IT" sz="2400" dirty="0" err="1"/>
              <a:t>fondateur</a:t>
            </a:r>
            <a:r>
              <a:rPr lang="it-IT" sz="2400" dirty="0"/>
              <a:t> de la Ve </a:t>
            </a:r>
            <a:r>
              <a:rPr lang="it-IT" sz="2400" dirty="0" err="1"/>
              <a:t>République</a:t>
            </a:r>
            <a:r>
              <a:rPr lang="it-IT" sz="2400" dirty="0"/>
              <a:t>, a </a:t>
            </a:r>
            <a:r>
              <a:rPr lang="it-IT" sz="2400" dirty="0" err="1"/>
              <a:t>été</a:t>
            </a:r>
            <a:r>
              <a:rPr lang="it-IT" sz="2400" dirty="0"/>
              <a:t> </a:t>
            </a:r>
            <a:r>
              <a:rPr lang="it-IT" sz="2400" dirty="0" err="1"/>
              <a:t>adoptée</a:t>
            </a:r>
            <a:r>
              <a:rPr lang="it-IT" sz="2400" dirty="0"/>
              <a:t> par </a:t>
            </a:r>
            <a:r>
              <a:rPr lang="it-IT" sz="2400" dirty="0" err="1"/>
              <a:t>référendum</a:t>
            </a:r>
            <a:r>
              <a:rPr lang="it-IT" sz="2400" dirty="0"/>
              <a:t> le 28 </a:t>
            </a:r>
            <a:r>
              <a:rPr lang="it-IT" sz="2400" dirty="0" err="1"/>
              <a:t>septembre</a:t>
            </a:r>
            <a:r>
              <a:rPr lang="it-IT" sz="2400" dirty="0"/>
              <a:t> 1958. Elle est le </a:t>
            </a:r>
            <a:r>
              <a:rPr lang="it-IT" sz="2400" dirty="0" err="1"/>
              <a:t>quinzième</a:t>
            </a:r>
            <a:r>
              <a:rPr lang="it-IT" sz="2400" dirty="0"/>
              <a:t> texte </a:t>
            </a:r>
            <a:r>
              <a:rPr lang="it-IT" sz="2400" dirty="0" err="1"/>
              <a:t>fondamental</a:t>
            </a:r>
            <a:r>
              <a:rPr lang="it-IT" sz="2400" dirty="0"/>
              <a:t> (</a:t>
            </a:r>
            <a:r>
              <a:rPr lang="it-IT" sz="2400" dirty="0" err="1"/>
              <a:t>ou</a:t>
            </a:r>
            <a:r>
              <a:rPr lang="it-IT" sz="2400" dirty="0"/>
              <a:t> le </a:t>
            </a:r>
            <a:r>
              <a:rPr lang="it-IT" sz="2400" dirty="0" err="1"/>
              <a:t>vingt-deuxième</a:t>
            </a:r>
            <a:r>
              <a:rPr lang="it-IT" sz="2400" dirty="0"/>
              <a:t> si l'on </a:t>
            </a:r>
            <a:r>
              <a:rPr lang="it-IT" sz="2400" dirty="0" err="1"/>
              <a:t>compte</a:t>
            </a:r>
            <a:r>
              <a:rPr lang="it-IT" sz="2400" dirty="0"/>
              <a:t> </a:t>
            </a:r>
            <a:r>
              <a:rPr lang="it-IT" sz="2400" dirty="0" err="1"/>
              <a:t>les</a:t>
            </a:r>
            <a:r>
              <a:rPr lang="it-IT" sz="2400" dirty="0"/>
              <a:t> </a:t>
            </a:r>
            <a:r>
              <a:rPr lang="it-IT" sz="2400" dirty="0" err="1"/>
              <a:t>textes</a:t>
            </a:r>
            <a:r>
              <a:rPr lang="it-IT" sz="2400" dirty="0"/>
              <a:t> qui n'</a:t>
            </a:r>
            <a:r>
              <a:rPr lang="it-IT" sz="2400" dirty="0" err="1"/>
              <a:t>ont</a:t>
            </a:r>
            <a:r>
              <a:rPr lang="it-IT" sz="2400" dirty="0"/>
              <a:t> </a:t>
            </a:r>
            <a:r>
              <a:rPr lang="it-IT" sz="2400" dirty="0" err="1"/>
              <a:t>pas</a:t>
            </a:r>
            <a:r>
              <a:rPr lang="it-IT" sz="2400" dirty="0"/>
              <a:t> </a:t>
            </a:r>
            <a:r>
              <a:rPr lang="it-IT" sz="2400" dirty="0" err="1"/>
              <a:t>été</a:t>
            </a:r>
            <a:r>
              <a:rPr lang="it-IT" sz="2400" dirty="0"/>
              <a:t> </a:t>
            </a:r>
            <a:r>
              <a:rPr lang="it-IT" sz="2400" dirty="0" err="1"/>
              <a:t>appliqués</a:t>
            </a:r>
            <a:r>
              <a:rPr lang="it-IT" sz="2400" dirty="0"/>
              <a:t>) de la France </a:t>
            </a:r>
            <a:r>
              <a:rPr lang="it-IT" sz="2400" dirty="0" err="1"/>
              <a:t>depuis</a:t>
            </a:r>
            <a:r>
              <a:rPr lang="it-IT" sz="2400" dirty="0"/>
              <a:t> la </a:t>
            </a:r>
            <a:r>
              <a:rPr lang="it-IT" sz="2400" dirty="0" err="1"/>
              <a:t>Révolution</a:t>
            </a:r>
            <a:r>
              <a:rPr lang="it-IT" sz="2400" dirty="0"/>
              <a:t> </a:t>
            </a:r>
            <a:r>
              <a:rPr lang="it-IT" sz="2400" dirty="0" err="1"/>
              <a:t>française</a:t>
            </a:r>
            <a:r>
              <a:rPr lang="it-IT" sz="2400" dirty="0"/>
              <a:t>. </a:t>
            </a:r>
          </a:p>
          <a:p>
            <a:pPr algn="just"/>
            <a:r>
              <a:rPr lang="it-IT" sz="2400" dirty="0"/>
              <a:t>Norme suprême </a:t>
            </a:r>
            <a:r>
              <a:rPr lang="it-IT" sz="2400" dirty="0" err="1"/>
              <a:t>du</a:t>
            </a:r>
            <a:r>
              <a:rPr lang="it-IT" sz="2400" dirty="0"/>
              <a:t> </a:t>
            </a:r>
            <a:r>
              <a:rPr lang="it-IT" sz="2400" dirty="0" err="1"/>
              <a:t>système</a:t>
            </a:r>
            <a:r>
              <a:rPr lang="it-IT" sz="2400" dirty="0"/>
              <a:t> </a:t>
            </a:r>
            <a:r>
              <a:rPr lang="it-IT" sz="2400" dirty="0" err="1"/>
              <a:t>juridique</a:t>
            </a:r>
            <a:r>
              <a:rPr lang="it-IT" sz="2400" dirty="0"/>
              <a:t> </a:t>
            </a:r>
            <a:r>
              <a:rPr lang="it-IT" sz="2400" dirty="0" err="1"/>
              <a:t>français</a:t>
            </a:r>
            <a:r>
              <a:rPr lang="it-IT" sz="2400" dirty="0"/>
              <a:t>, elle a </a:t>
            </a:r>
            <a:r>
              <a:rPr lang="it-IT" sz="2400" dirty="0" err="1"/>
              <a:t>été</a:t>
            </a:r>
            <a:r>
              <a:rPr lang="it-IT" sz="2400" dirty="0"/>
              <a:t>, </a:t>
            </a:r>
            <a:r>
              <a:rPr lang="it-IT" sz="2400" dirty="0" err="1"/>
              <a:t>depuis</a:t>
            </a:r>
            <a:r>
              <a:rPr lang="it-IT" sz="2400" dirty="0"/>
              <a:t> sa </a:t>
            </a:r>
            <a:r>
              <a:rPr lang="it-IT" sz="2400" dirty="0" err="1"/>
              <a:t>publication</a:t>
            </a:r>
            <a:r>
              <a:rPr lang="it-IT" sz="2400" dirty="0"/>
              <a:t>, </a:t>
            </a:r>
            <a:r>
              <a:rPr lang="it-IT" sz="2400" dirty="0" err="1"/>
              <a:t>modifiée</a:t>
            </a:r>
            <a:r>
              <a:rPr lang="it-IT" sz="2400" dirty="0"/>
              <a:t> à 24 </a:t>
            </a:r>
            <a:r>
              <a:rPr lang="it-IT" sz="2400" dirty="0" err="1"/>
              <a:t>reprises</a:t>
            </a:r>
            <a:r>
              <a:rPr lang="it-IT" sz="2400" dirty="0"/>
              <a:t> </a:t>
            </a:r>
            <a:r>
              <a:rPr lang="it-IT" sz="2400" dirty="0" err="1"/>
              <a:t>soit</a:t>
            </a:r>
            <a:r>
              <a:rPr lang="it-IT" sz="2400" dirty="0"/>
              <a:t> par le </a:t>
            </a:r>
            <a:r>
              <a:rPr lang="it-IT" sz="2400" dirty="0" err="1"/>
              <a:t>pouvoir</a:t>
            </a:r>
            <a:r>
              <a:rPr lang="it-IT" sz="2400" dirty="0"/>
              <a:t> </a:t>
            </a:r>
            <a:r>
              <a:rPr lang="it-IT" sz="2400" dirty="0" err="1"/>
              <a:t>constituant</a:t>
            </a:r>
            <a:r>
              <a:rPr lang="it-IT" sz="2400" dirty="0"/>
              <a:t>, </a:t>
            </a:r>
            <a:r>
              <a:rPr lang="it-IT" sz="2400" dirty="0" err="1"/>
              <a:t>soit</a:t>
            </a:r>
            <a:r>
              <a:rPr lang="it-IT" sz="2400" dirty="0"/>
              <a:t> par le </a:t>
            </a:r>
            <a:r>
              <a:rPr lang="it-IT" sz="2400" dirty="0" err="1"/>
              <a:t>Parlement</a:t>
            </a:r>
            <a:r>
              <a:rPr lang="it-IT" sz="2400" dirty="0"/>
              <a:t> </a:t>
            </a:r>
            <a:r>
              <a:rPr lang="it-IT" sz="2400" dirty="0" err="1"/>
              <a:t>réuni</a:t>
            </a:r>
            <a:r>
              <a:rPr lang="it-IT" sz="2400" dirty="0"/>
              <a:t> en </a:t>
            </a:r>
            <a:r>
              <a:rPr lang="it-IT" sz="2400" dirty="0" err="1"/>
              <a:t>Congrès</a:t>
            </a:r>
            <a:r>
              <a:rPr lang="it-IT" sz="2400" dirty="0"/>
              <a:t>, </a:t>
            </a:r>
            <a:r>
              <a:rPr lang="it-IT" sz="2400" dirty="0" err="1"/>
              <a:t>soit</a:t>
            </a:r>
            <a:r>
              <a:rPr lang="it-IT" sz="2400" dirty="0"/>
              <a:t> </a:t>
            </a:r>
            <a:r>
              <a:rPr lang="it-IT" sz="2400" dirty="0" err="1"/>
              <a:t>directement</a:t>
            </a:r>
            <a:r>
              <a:rPr lang="it-IT" sz="2400" dirty="0"/>
              <a:t> par le </a:t>
            </a:r>
            <a:r>
              <a:rPr lang="it-IT" sz="2400" dirty="0" err="1"/>
              <a:t>peuple</a:t>
            </a:r>
            <a:r>
              <a:rPr lang="it-IT" sz="2400" dirty="0"/>
              <a:t> à l'</a:t>
            </a:r>
            <a:r>
              <a:rPr lang="it-IT" sz="2400" dirty="0" err="1"/>
              <a:t>issue</a:t>
            </a:r>
            <a:r>
              <a:rPr lang="it-IT" sz="2400" dirty="0"/>
              <a:t> d'un </a:t>
            </a:r>
            <a:r>
              <a:rPr lang="it-IT" sz="2400" dirty="0" err="1"/>
              <a:t>référendum</a:t>
            </a:r>
            <a:r>
              <a:rPr lang="it-IT" sz="2400" dirty="0"/>
              <a:t>. Elle </a:t>
            </a:r>
            <a:r>
              <a:rPr lang="it-IT" sz="2400" dirty="0" err="1"/>
              <a:t>comporte</a:t>
            </a:r>
            <a:r>
              <a:rPr lang="it-IT" sz="2400" dirty="0"/>
              <a:t> </a:t>
            </a:r>
            <a:r>
              <a:rPr lang="it-IT" sz="2400" dirty="0" err="1"/>
              <a:t>actuellement</a:t>
            </a:r>
            <a:r>
              <a:rPr lang="it-IT" sz="2400" dirty="0"/>
              <a:t> </a:t>
            </a:r>
            <a:r>
              <a:rPr lang="it-IT" sz="2400" dirty="0" err="1"/>
              <a:t>seize</a:t>
            </a:r>
            <a:r>
              <a:rPr lang="it-IT" sz="2400" dirty="0"/>
              <a:t> </a:t>
            </a:r>
            <a:r>
              <a:rPr lang="it-IT" sz="2400" dirty="0" err="1"/>
              <a:t>titres</a:t>
            </a:r>
            <a:r>
              <a:rPr lang="it-IT" sz="2400" dirty="0"/>
              <a:t>, cent </a:t>
            </a:r>
            <a:r>
              <a:rPr lang="it-IT" sz="2400" dirty="0" err="1"/>
              <a:t>quatre</a:t>
            </a:r>
            <a:r>
              <a:rPr lang="it-IT" sz="2400" dirty="0"/>
              <a:t> </a:t>
            </a:r>
            <a:r>
              <a:rPr lang="it-IT" sz="2400" dirty="0" err="1"/>
              <a:t>articles</a:t>
            </a:r>
            <a:r>
              <a:rPr lang="it-IT" sz="2400" dirty="0"/>
              <a:t> (dont un </a:t>
            </a:r>
            <a:r>
              <a:rPr lang="it-IT" sz="2400" dirty="0" err="1"/>
              <a:t>transitoire</a:t>
            </a:r>
            <a:r>
              <a:rPr lang="it-IT" sz="2400" dirty="0"/>
              <a:t>) et un </a:t>
            </a:r>
            <a:r>
              <a:rPr lang="it-IT" sz="2400" dirty="0" err="1"/>
              <a:t>Préambule</a:t>
            </a:r>
            <a:r>
              <a:rPr lang="it-IT" sz="2400" dirty="0"/>
              <a:t>. </a:t>
            </a:r>
            <a:endParaRPr lang="it-IT" sz="2400" dirty="0" smtClean="0"/>
          </a:p>
          <a:p>
            <a:pPr algn="just"/>
            <a:r>
              <a:rPr lang="it-IT" sz="2400" dirty="0"/>
              <a:t>Elle ne se </a:t>
            </a:r>
            <a:r>
              <a:rPr lang="it-IT" sz="2400" dirty="0" err="1"/>
              <a:t>borne</a:t>
            </a:r>
            <a:r>
              <a:rPr lang="it-IT" sz="2400" dirty="0"/>
              <a:t> </a:t>
            </a:r>
            <a:r>
              <a:rPr lang="it-IT" sz="2400" dirty="0" err="1"/>
              <a:t>donc</a:t>
            </a:r>
            <a:r>
              <a:rPr lang="it-IT" sz="2400" dirty="0"/>
              <a:t> </a:t>
            </a:r>
            <a:r>
              <a:rPr lang="it-IT" sz="2400" dirty="0" err="1"/>
              <a:t>pas</a:t>
            </a:r>
            <a:r>
              <a:rPr lang="it-IT" sz="2400" dirty="0"/>
              <a:t> à </a:t>
            </a:r>
            <a:r>
              <a:rPr lang="it-IT" sz="2400" dirty="0" err="1"/>
              <a:t>organiser</a:t>
            </a:r>
            <a:r>
              <a:rPr lang="it-IT" sz="2400" dirty="0"/>
              <a:t> </a:t>
            </a:r>
            <a:r>
              <a:rPr lang="it-IT" sz="2400" dirty="0" err="1"/>
              <a:t>les</a:t>
            </a:r>
            <a:r>
              <a:rPr lang="it-IT" sz="2400" dirty="0"/>
              <a:t> </a:t>
            </a:r>
            <a:r>
              <a:rPr lang="it-IT" sz="2400" dirty="0" err="1"/>
              <a:t>pouvoirs</a:t>
            </a:r>
            <a:r>
              <a:rPr lang="it-IT" sz="2400" dirty="0"/>
              <a:t> </a:t>
            </a:r>
            <a:r>
              <a:rPr lang="it-IT" sz="2400" dirty="0" err="1"/>
              <a:t>publics</a:t>
            </a:r>
            <a:r>
              <a:rPr lang="it-IT" sz="2400" dirty="0"/>
              <a:t>, </a:t>
            </a:r>
            <a:r>
              <a:rPr lang="it-IT" sz="2400" dirty="0" err="1"/>
              <a:t>définir</a:t>
            </a:r>
            <a:r>
              <a:rPr lang="it-IT" sz="2400" dirty="0"/>
              <a:t> </a:t>
            </a:r>
            <a:r>
              <a:rPr lang="it-IT" sz="2400" dirty="0" err="1"/>
              <a:t>leur</a:t>
            </a:r>
            <a:r>
              <a:rPr lang="it-IT" sz="2400" dirty="0"/>
              <a:t> </a:t>
            </a:r>
            <a:r>
              <a:rPr lang="it-IT" sz="2400" dirty="0" err="1"/>
              <a:t>rôle</a:t>
            </a:r>
            <a:r>
              <a:rPr lang="it-IT" sz="2400" dirty="0"/>
              <a:t> et </a:t>
            </a:r>
            <a:r>
              <a:rPr lang="it-IT" sz="2400" dirty="0" err="1"/>
              <a:t>leurs</a:t>
            </a:r>
            <a:r>
              <a:rPr lang="it-IT" sz="2400" dirty="0"/>
              <a:t> relations, </a:t>
            </a:r>
            <a:r>
              <a:rPr lang="it-IT" sz="2400" dirty="0" err="1"/>
              <a:t>puisque</a:t>
            </a:r>
            <a:r>
              <a:rPr lang="it-IT" sz="2400" dirty="0"/>
              <a:t> ce </a:t>
            </a:r>
            <a:r>
              <a:rPr lang="it-IT" sz="2400" dirty="0" err="1"/>
              <a:t>Préambule</a:t>
            </a:r>
            <a:r>
              <a:rPr lang="it-IT" sz="2400" dirty="0"/>
              <a:t> </a:t>
            </a:r>
            <a:r>
              <a:rPr lang="it-IT" sz="2400" dirty="0" err="1"/>
              <a:t>renvoie</a:t>
            </a:r>
            <a:r>
              <a:rPr lang="it-IT" sz="2400" dirty="0"/>
              <a:t> </a:t>
            </a:r>
            <a:r>
              <a:rPr lang="it-IT" sz="2400" dirty="0" err="1"/>
              <a:t>directement</a:t>
            </a:r>
            <a:r>
              <a:rPr lang="it-IT" sz="2400" dirty="0"/>
              <a:t> et </a:t>
            </a:r>
            <a:r>
              <a:rPr lang="it-IT" sz="2400" dirty="0" err="1"/>
              <a:t>explicitement</a:t>
            </a:r>
            <a:r>
              <a:rPr lang="it-IT" sz="2400" dirty="0"/>
              <a:t> à </a:t>
            </a:r>
            <a:r>
              <a:rPr lang="it-IT" sz="2400" dirty="0" err="1"/>
              <a:t>trois</a:t>
            </a:r>
            <a:r>
              <a:rPr lang="it-IT" sz="2400" dirty="0"/>
              <a:t> </a:t>
            </a:r>
            <a:r>
              <a:rPr lang="it-IT" sz="2400" dirty="0" err="1"/>
              <a:t>autres</a:t>
            </a:r>
            <a:r>
              <a:rPr lang="it-IT" sz="2400" dirty="0"/>
              <a:t> </a:t>
            </a:r>
            <a:r>
              <a:rPr lang="it-IT" sz="2400" dirty="0" err="1"/>
              <a:t>textes</a:t>
            </a:r>
            <a:r>
              <a:rPr lang="it-IT" sz="2400" dirty="0"/>
              <a:t> </a:t>
            </a:r>
            <a:r>
              <a:rPr lang="it-IT" sz="2400" dirty="0" err="1"/>
              <a:t>fondamentaux</a:t>
            </a:r>
            <a:r>
              <a:rPr lang="it-IT" sz="2400" dirty="0"/>
              <a:t> : </a:t>
            </a:r>
            <a:r>
              <a:rPr lang="it-IT" sz="2400" b="1" dirty="0"/>
              <a:t>la </a:t>
            </a:r>
            <a:r>
              <a:rPr lang="it-IT" sz="2400" b="1" dirty="0" err="1"/>
              <a:t>Déclaration</a:t>
            </a:r>
            <a:r>
              <a:rPr lang="it-IT" sz="2400" b="1" dirty="0"/>
              <a:t> </a:t>
            </a:r>
            <a:r>
              <a:rPr lang="it-IT" sz="2400" b="1" dirty="0" err="1"/>
              <a:t>des</a:t>
            </a:r>
            <a:r>
              <a:rPr lang="it-IT" sz="2400" b="1" dirty="0"/>
              <a:t> </a:t>
            </a:r>
            <a:r>
              <a:rPr lang="it-IT" sz="2400" b="1" dirty="0" err="1"/>
              <a:t>Droits</a:t>
            </a:r>
            <a:r>
              <a:rPr lang="it-IT" sz="2400" b="1" dirty="0"/>
              <a:t> de l'</a:t>
            </a:r>
            <a:r>
              <a:rPr lang="it-IT" sz="2400" b="1" dirty="0" err="1"/>
              <a:t>Homme</a:t>
            </a:r>
            <a:r>
              <a:rPr lang="it-IT" sz="2400" b="1" dirty="0"/>
              <a:t> et </a:t>
            </a:r>
            <a:r>
              <a:rPr lang="it-IT" sz="2400" b="1" dirty="0" err="1"/>
              <a:t>du</a:t>
            </a:r>
            <a:r>
              <a:rPr lang="it-IT" sz="2400" b="1" dirty="0"/>
              <a:t> </a:t>
            </a:r>
            <a:r>
              <a:rPr lang="it-IT" sz="2400" b="1" dirty="0" err="1"/>
              <a:t>Citoyen</a:t>
            </a:r>
            <a:r>
              <a:rPr lang="it-IT" sz="2400" b="1" dirty="0"/>
              <a:t> </a:t>
            </a:r>
            <a:r>
              <a:rPr lang="it-IT" sz="2400" b="1" dirty="0" err="1"/>
              <a:t>du</a:t>
            </a:r>
            <a:r>
              <a:rPr lang="it-IT" sz="2400" b="1" dirty="0"/>
              <a:t> 26 </a:t>
            </a:r>
            <a:r>
              <a:rPr lang="it-IT" sz="2400" b="1" dirty="0" err="1"/>
              <a:t>août</a:t>
            </a:r>
            <a:r>
              <a:rPr lang="it-IT" sz="2400" b="1" dirty="0"/>
              <a:t> 1789, le </a:t>
            </a:r>
            <a:r>
              <a:rPr lang="it-IT" sz="2400" b="1" dirty="0" err="1"/>
              <a:t>Préambule</a:t>
            </a:r>
            <a:r>
              <a:rPr lang="it-IT" sz="2400" b="1" dirty="0"/>
              <a:t> de la </a:t>
            </a:r>
            <a:r>
              <a:rPr lang="it-IT" sz="2400" b="1" dirty="0" err="1"/>
              <a:t>Constitution</a:t>
            </a:r>
            <a:r>
              <a:rPr lang="it-IT" sz="2400" b="1" dirty="0"/>
              <a:t> </a:t>
            </a:r>
            <a:r>
              <a:rPr lang="it-IT" sz="2400" b="1" dirty="0" err="1"/>
              <a:t>du</a:t>
            </a:r>
            <a:r>
              <a:rPr lang="it-IT" sz="2400" b="1" dirty="0"/>
              <a:t> 27 </a:t>
            </a:r>
            <a:r>
              <a:rPr lang="it-IT" sz="2400" b="1" dirty="0" err="1"/>
              <a:t>octobre</a:t>
            </a:r>
            <a:r>
              <a:rPr lang="it-IT" sz="2400" b="1" dirty="0"/>
              <a:t> 1946 (la </a:t>
            </a:r>
            <a:r>
              <a:rPr lang="it-IT" sz="2400" b="1" dirty="0" err="1"/>
              <a:t>Constitution</a:t>
            </a:r>
            <a:r>
              <a:rPr lang="it-IT" sz="2400" b="1" dirty="0"/>
              <a:t> de la </a:t>
            </a:r>
            <a:r>
              <a:rPr lang="it-IT" sz="2400" b="1" dirty="0" err="1"/>
              <a:t>IVe</a:t>
            </a:r>
            <a:r>
              <a:rPr lang="it-IT" sz="2400" b="1" dirty="0"/>
              <a:t> </a:t>
            </a:r>
            <a:r>
              <a:rPr lang="it-IT" sz="2400" b="1" dirty="0" err="1"/>
              <a:t>République</a:t>
            </a:r>
            <a:r>
              <a:rPr lang="it-IT" sz="2400" b="1" dirty="0"/>
              <a:t>) et la </a:t>
            </a:r>
            <a:r>
              <a:rPr lang="it-IT" sz="2400" dirty="0" err="1"/>
              <a:t>Charte</a:t>
            </a:r>
            <a:r>
              <a:rPr lang="it-IT" sz="2400" dirty="0"/>
              <a:t> de l'</a:t>
            </a:r>
            <a:r>
              <a:rPr lang="it-IT" sz="2400" dirty="0" err="1"/>
              <a:t>environnement</a:t>
            </a:r>
            <a:r>
              <a:rPr lang="it-IT" sz="2400" dirty="0"/>
              <a:t> de 2004. </a:t>
            </a:r>
          </a:p>
          <a:p>
            <a:pPr algn="just"/>
            <a:endParaRPr lang="it-IT" sz="2400" dirty="0" smtClean="0"/>
          </a:p>
        </p:txBody>
      </p:sp>
    </p:spTree>
    <p:extLst>
      <p:ext uri="{BB962C8B-B14F-4D97-AF65-F5344CB8AC3E}">
        <p14:creationId xmlns:p14="http://schemas.microsoft.com/office/powerpoint/2010/main" val="223046895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mot </a:t>
            </a:r>
            <a:r>
              <a:rPr lang="fr-CA" sz="2800" i="1" dirty="0" smtClean="0"/>
              <a:t>race</a:t>
            </a:r>
            <a:r>
              <a:rPr lang="fr-CA" sz="2800" dirty="0" smtClean="0"/>
              <a:t> dans les constitutions</a:t>
            </a:r>
            <a:br>
              <a:rPr lang="fr-CA" sz="2800" dirty="0" smtClean="0"/>
            </a:br>
            <a:r>
              <a:rPr lang="fr-CA" sz="2800" dirty="0" smtClean="0"/>
              <a:t>depuis quand?</a:t>
            </a:r>
            <a:endParaRPr lang="fr-CA" sz="2800" dirty="0"/>
          </a:p>
        </p:txBody>
      </p:sp>
      <p:sp>
        <p:nvSpPr>
          <p:cNvPr id="3" name="Segnaposto contenuto 2"/>
          <p:cNvSpPr>
            <a:spLocks noGrp="1"/>
          </p:cNvSpPr>
          <p:nvPr>
            <p:ph idx="1"/>
          </p:nvPr>
        </p:nvSpPr>
        <p:spPr/>
        <p:txBody>
          <a:bodyPr>
            <a:normAutofit/>
          </a:bodyPr>
          <a:lstStyle/>
          <a:p>
            <a:pPr algn="just"/>
            <a:r>
              <a:rPr lang="it-IT" sz="2400" i="1" dirty="0" smtClean="0"/>
              <a:t>Race</a:t>
            </a:r>
            <a:r>
              <a:rPr lang="it-IT" sz="2400" dirty="0" smtClean="0"/>
              <a:t> </a:t>
            </a:r>
            <a:r>
              <a:rPr lang="it-IT" sz="2400" dirty="0" err="1"/>
              <a:t>absent</a:t>
            </a:r>
            <a:r>
              <a:rPr lang="it-IT" sz="2400" dirty="0"/>
              <a:t> de la</a:t>
            </a:r>
            <a:r>
              <a:rPr lang="fr-FR" sz="2400" dirty="0"/>
              <a:t> Déclaration des Droits de l'Homme et du Citoyen (1789</a:t>
            </a:r>
            <a:r>
              <a:rPr lang="fr-FR" sz="2400" dirty="0" smtClean="0"/>
              <a:t>)</a:t>
            </a:r>
          </a:p>
          <a:p>
            <a:pPr algn="just"/>
            <a:r>
              <a:rPr lang="it-IT" sz="2400" i="1" dirty="0" smtClean="0"/>
              <a:t>Race</a:t>
            </a:r>
            <a:r>
              <a:rPr lang="it-IT" sz="2400" dirty="0" smtClean="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é</a:t>
            </a:r>
            <a:r>
              <a:rPr lang="it-IT" sz="2400" dirty="0" err="1" smtClean="0"/>
              <a:t>trangères</a:t>
            </a:r>
            <a:r>
              <a:rPr lang="it-IT" sz="2400" dirty="0" smtClean="0"/>
              <a:t> </a:t>
            </a:r>
            <a:r>
              <a:rPr lang="it-IT" sz="2400" dirty="0" err="1" smtClean="0"/>
              <a:t>avant</a:t>
            </a:r>
            <a:r>
              <a:rPr lang="it-IT" sz="2400" dirty="0" smtClean="0"/>
              <a:t> </a:t>
            </a:r>
            <a:r>
              <a:rPr lang="it-IT" sz="2400" dirty="0"/>
              <a:t>la seconde guerre mondiale</a:t>
            </a:r>
          </a:p>
          <a:p>
            <a:pPr algn="just"/>
            <a:r>
              <a:rPr lang="it-IT" sz="2400" i="1" dirty="0"/>
              <a:t>Race</a:t>
            </a:r>
            <a:r>
              <a:rPr lang="it-IT" sz="2400" dirty="0"/>
              <a:t> a </a:t>
            </a:r>
            <a:r>
              <a:rPr lang="it-IT" sz="2400" dirty="0" err="1"/>
              <a:t>été</a:t>
            </a:r>
            <a:r>
              <a:rPr lang="it-IT" sz="2400" dirty="0"/>
              <a:t> </a:t>
            </a:r>
            <a:r>
              <a:rPr lang="it-IT" sz="2400" dirty="0" err="1"/>
              <a:t>introduit</a:t>
            </a:r>
            <a:r>
              <a:rPr lang="it-IT" sz="2400" dirty="0"/>
              <a:t> </a:t>
            </a:r>
            <a:r>
              <a:rPr lang="it-IT" sz="2400" dirty="0" err="1"/>
              <a:t>dans</a:t>
            </a:r>
            <a:r>
              <a:rPr lang="it-IT" sz="2400" dirty="0"/>
              <a:t> le </a:t>
            </a:r>
            <a:r>
              <a:rPr lang="it-IT" sz="2400" dirty="0" err="1"/>
              <a:t>Préambule</a:t>
            </a:r>
            <a:r>
              <a:rPr lang="it-IT" sz="2400" dirty="0"/>
              <a:t> de la </a:t>
            </a:r>
            <a:r>
              <a:rPr lang="it-IT" sz="2400" dirty="0" err="1"/>
              <a:t>Constitution</a:t>
            </a:r>
            <a:r>
              <a:rPr lang="it-IT" sz="2400" dirty="0"/>
              <a:t> de la </a:t>
            </a:r>
            <a:r>
              <a:rPr lang="it-IT" sz="2400" dirty="0" err="1"/>
              <a:t>Quatrième</a:t>
            </a:r>
            <a:r>
              <a:rPr lang="it-IT" sz="2400" dirty="0"/>
              <a:t> </a:t>
            </a:r>
            <a:r>
              <a:rPr lang="it-IT" sz="2400" dirty="0" err="1"/>
              <a:t>République</a:t>
            </a:r>
            <a:r>
              <a:rPr lang="it-IT" sz="2400" dirty="0"/>
              <a:t> (1946), mais </a:t>
            </a:r>
            <a:r>
              <a:rPr lang="it-IT" sz="2400" dirty="0" err="1"/>
              <a:t>pas</a:t>
            </a:r>
            <a:r>
              <a:rPr lang="it-IT" sz="2400" dirty="0"/>
              <a:t> </a:t>
            </a:r>
            <a:r>
              <a:rPr lang="it-IT" sz="2400" dirty="0" err="1"/>
              <a:t>dans</a:t>
            </a:r>
            <a:r>
              <a:rPr lang="it-IT" sz="2400" dirty="0"/>
              <a:t> le texte</a:t>
            </a:r>
            <a:r>
              <a:rPr lang="it-IT" sz="2400" dirty="0" smtClean="0"/>
              <a:t>.</a:t>
            </a:r>
          </a:p>
          <a:p>
            <a:pPr algn="just"/>
            <a:r>
              <a:rPr lang="fr-FR" sz="2400" i="1" dirty="0">
                <a:ea typeface="ＭＳ Ｐゴシック" charset="0"/>
              </a:rPr>
              <a:t>Déclaration universelle des droits de </a:t>
            </a:r>
            <a:r>
              <a:rPr lang="fr-FR" sz="2400" i="1" dirty="0" smtClean="0">
                <a:ea typeface="ＭＳ Ｐゴシック" charset="0"/>
              </a:rPr>
              <a:t>l'homme</a:t>
            </a:r>
            <a:r>
              <a:rPr lang="en-US" sz="2400" dirty="0" smtClean="0">
                <a:ea typeface="ＭＳ Ｐゴシック" charset="0"/>
              </a:rPr>
              <a:t> 1948</a:t>
            </a:r>
          </a:p>
          <a:p>
            <a:pPr algn="just"/>
            <a:r>
              <a:rPr lang="it-IT" sz="2400" dirty="0" smtClean="0"/>
              <a:t>Art</a:t>
            </a:r>
            <a:r>
              <a:rPr lang="it-IT" sz="2400" dirty="0"/>
              <a:t>. premier de la </a:t>
            </a:r>
            <a:r>
              <a:rPr lang="it-IT" sz="2400" dirty="0" err="1" smtClean="0"/>
              <a:t>Constitution</a:t>
            </a:r>
            <a:r>
              <a:rPr lang="it-IT" sz="2400" dirty="0" smtClean="0"/>
              <a:t> 1953</a:t>
            </a:r>
            <a:endParaRPr lang="it-IT" sz="2400" dirty="0"/>
          </a:p>
          <a:p>
            <a:pPr algn="just"/>
            <a:endParaRPr lang="fr-CA" sz="2400" dirty="0"/>
          </a:p>
        </p:txBody>
      </p:sp>
    </p:spTree>
    <p:extLst>
      <p:ext uri="{BB962C8B-B14F-4D97-AF65-F5344CB8AC3E}">
        <p14:creationId xmlns:p14="http://schemas.microsoft.com/office/powerpoint/2010/main" val="313476083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avant</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fontScale="92500"/>
          </a:bodyPr>
          <a:lstStyle/>
          <a:p>
            <a:pPr algn="just"/>
            <a:r>
              <a:rPr lang="it-IT" sz="2400" dirty="0" err="1" smtClean="0"/>
              <a:t>Probablement</a:t>
            </a:r>
            <a:r>
              <a:rPr lang="it-IT" sz="2400" dirty="0" smtClean="0"/>
              <a:t> le </a:t>
            </a:r>
            <a:r>
              <a:rPr lang="it-IT" sz="2400" dirty="0" err="1" smtClean="0"/>
              <a:t>mot</a:t>
            </a:r>
            <a:r>
              <a:rPr lang="it-IT" sz="2400" dirty="0" smtClean="0"/>
              <a:t> </a:t>
            </a:r>
            <a:r>
              <a:rPr lang="it-IT" sz="2400" i="1" dirty="0" smtClean="0"/>
              <a:t>race</a:t>
            </a:r>
            <a:r>
              <a:rPr lang="it-IT" sz="2400" dirty="0" smtClean="0"/>
              <a:t> n’</a:t>
            </a:r>
            <a:r>
              <a:rPr lang="it-IT" sz="2400" dirty="0" err="1" smtClean="0"/>
              <a:t>apparait</a:t>
            </a:r>
            <a:r>
              <a:rPr lang="it-IT" sz="2400" dirty="0" smtClean="0"/>
              <a:t> </a:t>
            </a:r>
            <a:r>
              <a:rPr lang="it-IT" sz="2400" dirty="0" err="1" smtClean="0"/>
              <a:t>qu’une</a:t>
            </a:r>
            <a:r>
              <a:rPr lang="it-IT" sz="2400" dirty="0" smtClean="0"/>
              <a:t> fois </a:t>
            </a:r>
            <a:r>
              <a:rPr lang="it-IT" sz="2400" dirty="0" err="1" smtClean="0"/>
              <a:t>dans</a:t>
            </a:r>
            <a:r>
              <a:rPr lang="it-IT" sz="2400" dirty="0" smtClean="0"/>
              <a:t> un texte </a:t>
            </a:r>
            <a:r>
              <a:rPr lang="it-IT" sz="2400" dirty="0" err="1" smtClean="0"/>
              <a:t>constitutionnel</a:t>
            </a:r>
            <a:r>
              <a:rPr lang="it-IT" sz="2400" dirty="0" smtClean="0"/>
              <a:t> </a:t>
            </a:r>
            <a:r>
              <a:rPr lang="it-IT" sz="2400" dirty="0" err="1" smtClean="0"/>
              <a:t>avant</a:t>
            </a:r>
            <a:r>
              <a:rPr lang="it-IT" sz="2400" dirty="0" smtClean="0"/>
              <a:t> la première guerre mondiale : la </a:t>
            </a:r>
            <a:r>
              <a:rPr lang="it-IT" sz="2400" dirty="0" err="1" smtClean="0"/>
              <a:t>Constitution</a:t>
            </a:r>
            <a:r>
              <a:rPr lang="it-IT" sz="2400" dirty="0" smtClean="0"/>
              <a:t> </a:t>
            </a:r>
            <a:r>
              <a:rPr lang="it-IT" sz="2400" dirty="0" err="1" smtClean="0"/>
              <a:t>des</a:t>
            </a:r>
            <a:r>
              <a:rPr lang="it-IT" sz="2400" dirty="0" smtClean="0"/>
              <a:t> </a:t>
            </a:r>
            <a:r>
              <a:rPr lang="it-IT" sz="2400" dirty="0" err="1" smtClean="0"/>
              <a:t>Etats-Unis</a:t>
            </a:r>
            <a:r>
              <a:rPr lang="it-IT" sz="2400" dirty="0" smtClean="0"/>
              <a:t> d’</a:t>
            </a:r>
            <a:r>
              <a:rPr lang="it-IT" sz="2400" dirty="0" err="1" smtClean="0"/>
              <a:t>Amérique</a:t>
            </a:r>
            <a:r>
              <a:rPr lang="it-IT" sz="2400" dirty="0"/>
              <a:t> </a:t>
            </a:r>
            <a:r>
              <a:rPr lang="it-IT" sz="2400" dirty="0" smtClean="0"/>
              <a:t>(</a:t>
            </a:r>
            <a:r>
              <a:rPr lang="it-IT" sz="2400" dirty="0" err="1" smtClean="0"/>
              <a:t>avec</a:t>
            </a:r>
            <a:r>
              <a:rPr lang="it-IT" sz="2400" dirty="0" smtClean="0"/>
              <a:t> le 15° </a:t>
            </a:r>
            <a:r>
              <a:rPr lang="it-IT" sz="2400" dirty="0" err="1" smtClean="0"/>
              <a:t>amendement</a:t>
            </a:r>
            <a:r>
              <a:rPr lang="it-IT" sz="2400" dirty="0" smtClean="0"/>
              <a:t> </a:t>
            </a:r>
            <a:r>
              <a:rPr lang="it-IT" sz="2400" dirty="0" err="1" smtClean="0"/>
              <a:t>voté</a:t>
            </a:r>
            <a:r>
              <a:rPr lang="it-IT" sz="2400" dirty="0" smtClean="0"/>
              <a:t> en 1870).</a:t>
            </a:r>
          </a:p>
          <a:p>
            <a:pPr algn="just"/>
            <a:r>
              <a:rPr lang="it-IT" sz="2400" dirty="0" smtClean="0"/>
              <a:t>“Le </a:t>
            </a:r>
            <a:r>
              <a:rPr lang="it-IT" sz="2400" dirty="0" err="1" smtClean="0"/>
              <a:t>droit</a:t>
            </a:r>
            <a:r>
              <a:rPr lang="it-IT" sz="2400" dirty="0" smtClean="0"/>
              <a:t> de </a:t>
            </a:r>
            <a:r>
              <a:rPr lang="it-IT" sz="2400" dirty="0" err="1" smtClean="0"/>
              <a:t>suffrage</a:t>
            </a:r>
            <a:r>
              <a:rPr lang="it-IT" sz="2400" dirty="0" smtClean="0"/>
              <a:t> </a:t>
            </a:r>
            <a:r>
              <a:rPr lang="it-IT" sz="2400" dirty="0" err="1" smtClean="0"/>
              <a:t>universel</a:t>
            </a:r>
            <a:r>
              <a:rPr lang="it-IT" sz="2400" dirty="0" smtClean="0"/>
              <a:t> </a:t>
            </a:r>
            <a:r>
              <a:rPr lang="it-IT" sz="2400" dirty="0" err="1" smtClean="0"/>
              <a:t>appartenant</a:t>
            </a:r>
            <a:r>
              <a:rPr lang="it-IT" sz="2400" dirty="0" smtClean="0"/>
              <a:t> </a:t>
            </a:r>
            <a:r>
              <a:rPr lang="it-IT" sz="2400" dirty="0" err="1" smtClean="0"/>
              <a:t>aux</a:t>
            </a:r>
            <a:r>
              <a:rPr lang="it-IT" sz="2400" dirty="0" smtClean="0"/>
              <a:t> </a:t>
            </a:r>
            <a:r>
              <a:rPr lang="it-IT" sz="2400" dirty="0" err="1" smtClean="0"/>
              <a:t>citoyens</a:t>
            </a:r>
            <a:r>
              <a:rPr lang="it-IT" sz="2400" dirty="0" smtClean="0"/>
              <a:t> </a:t>
            </a:r>
            <a:r>
              <a:rPr lang="it-IT" sz="2400" dirty="0" err="1" smtClean="0"/>
              <a:t>des</a:t>
            </a:r>
            <a:r>
              <a:rPr lang="it-IT" sz="2400" dirty="0" smtClean="0"/>
              <a:t> </a:t>
            </a:r>
            <a:r>
              <a:rPr lang="it-IT" sz="2400" dirty="0" err="1"/>
              <a:t>Etats-Unis</a:t>
            </a:r>
            <a:r>
              <a:rPr lang="it-IT" sz="2400" dirty="0"/>
              <a:t> </a:t>
            </a:r>
            <a:r>
              <a:rPr lang="it-IT" sz="2400" dirty="0" smtClean="0"/>
              <a:t>ne </a:t>
            </a:r>
            <a:r>
              <a:rPr lang="it-IT" sz="2400" dirty="0" err="1" smtClean="0"/>
              <a:t>pourra</a:t>
            </a:r>
            <a:r>
              <a:rPr lang="it-IT" sz="2400" dirty="0" smtClean="0"/>
              <a:t> </a:t>
            </a:r>
            <a:r>
              <a:rPr lang="it-IT" sz="2400" dirty="0" err="1" smtClean="0"/>
              <a:t>etre</a:t>
            </a:r>
            <a:r>
              <a:rPr lang="it-IT" sz="2400" dirty="0" smtClean="0"/>
              <a:t> </a:t>
            </a:r>
            <a:r>
              <a:rPr lang="it-IT" sz="2400" dirty="0" err="1" smtClean="0"/>
              <a:t>refusé</a:t>
            </a:r>
            <a:r>
              <a:rPr lang="it-IT" sz="2400" dirty="0" smtClean="0"/>
              <a:t> </a:t>
            </a:r>
            <a:r>
              <a:rPr lang="it-IT" sz="2400" dirty="0" err="1" smtClean="0"/>
              <a:t>ou</a:t>
            </a:r>
            <a:r>
              <a:rPr lang="it-IT" sz="2400" dirty="0" smtClean="0"/>
              <a:t> </a:t>
            </a:r>
            <a:r>
              <a:rPr lang="it-IT" sz="2400" dirty="0" err="1" smtClean="0"/>
              <a:t>restreint</a:t>
            </a:r>
            <a:r>
              <a:rPr lang="it-IT" sz="2400" dirty="0" smtClean="0"/>
              <a:t> ni par </a:t>
            </a:r>
            <a:r>
              <a:rPr lang="it-IT" sz="2400" dirty="0" err="1" smtClean="0"/>
              <a:t>les</a:t>
            </a:r>
            <a:r>
              <a:rPr lang="it-IT" sz="2400" dirty="0" smtClean="0"/>
              <a:t> </a:t>
            </a:r>
            <a:r>
              <a:rPr lang="it-IT" sz="2400" dirty="0" err="1"/>
              <a:t>Etats-</a:t>
            </a:r>
            <a:r>
              <a:rPr lang="it-IT" sz="2400" dirty="0" err="1" smtClean="0"/>
              <a:t>Unis</a:t>
            </a:r>
            <a:r>
              <a:rPr lang="it-IT" sz="2400" dirty="0" smtClean="0"/>
              <a:t>, ni par </a:t>
            </a:r>
            <a:r>
              <a:rPr lang="it-IT" sz="2400" dirty="0" err="1" smtClean="0"/>
              <a:t>aucun</a:t>
            </a:r>
            <a:r>
              <a:rPr lang="it-IT" sz="2400" dirty="0" smtClean="0"/>
              <a:t> </a:t>
            </a:r>
            <a:r>
              <a:rPr lang="it-IT" sz="2400" dirty="0" err="1" smtClean="0"/>
              <a:t>Etat</a:t>
            </a:r>
            <a:r>
              <a:rPr lang="it-IT" sz="2400" dirty="0" smtClean="0"/>
              <a:t>, pour </a:t>
            </a:r>
            <a:r>
              <a:rPr lang="it-IT" sz="2400" dirty="0" err="1" smtClean="0"/>
              <a:t>des</a:t>
            </a:r>
            <a:r>
              <a:rPr lang="it-IT" sz="2400" dirty="0" smtClean="0"/>
              <a:t> </a:t>
            </a:r>
            <a:r>
              <a:rPr lang="it-IT" sz="2400" dirty="0" err="1" smtClean="0"/>
              <a:t>motifs</a:t>
            </a:r>
            <a:r>
              <a:rPr lang="it-IT" sz="2400" dirty="0" smtClean="0"/>
              <a:t> </a:t>
            </a:r>
            <a:r>
              <a:rPr lang="it-IT" sz="2400" dirty="0" err="1" smtClean="0"/>
              <a:t>tirés</a:t>
            </a:r>
            <a:r>
              <a:rPr lang="it-IT" sz="2400" dirty="0" smtClean="0"/>
              <a:t> de la race, de la </a:t>
            </a:r>
            <a:r>
              <a:rPr lang="it-IT" sz="2400" dirty="0" err="1" smtClean="0"/>
              <a:t>couleur</a:t>
            </a:r>
            <a:r>
              <a:rPr lang="it-IT" sz="2400" dirty="0" smtClean="0"/>
              <a:t>, </a:t>
            </a:r>
            <a:r>
              <a:rPr lang="it-IT" sz="2400" dirty="0" err="1" smtClean="0"/>
              <a:t>ou</a:t>
            </a:r>
            <a:r>
              <a:rPr lang="it-IT" sz="2400" dirty="0" smtClean="0"/>
              <a:t> d’un </a:t>
            </a:r>
            <a:r>
              <a:rPr lang="it-IT" sz="2400" dirty="0" err="1"/>
              <a:t>é</a:t>
            </a:r>
            <a:r>
              <a:rPr lang="it-IT" sz="2400" dirty="0" err="1" smtClean="0"/>
              <a:t>tat</a:t>
            </a:r>
            <a:r>
              <a:rPr lang="it-IT" sz="2400" dirty="0" smtClean="0"/>
              <a:t> de </a:t>
            </a:r>
            <a:r>
              <a:rPr lang="it-IT" sz="2400" dirty="0" err="1" smtClean="0"/>
              <a:t>servitude</a:t>
            </a:r>
            <a:r>
              <a:rPr lang="it-IT" sz="2400" dirty="0" smtClean="0"/>
              <a:t> </a:t>
            </a:r>
            <a:r>
              <a:rPr lang="it-IT" sz="2400" dirty="0" err="1" smtClean="0"/>
              <a:t>antérieure</a:t>
            </a:r>
            <a:r>
              <a:rPr lang="it-IT" sz="2400" dirty="0" smtClean="0"/>
              <a:t>”. p. 310</a:t>
            </a:r>
          </a:p>
          <a:p>
            <a:pPr algn="just"/>
            <a:r>
              <a:rPr lang="it-IT" sz="2400" dirty="0" err="1" smtClean="0"/>
              <a:t>Après</a:t>
            </a:r>
            <a:r>
              <a:rPr lang="it-IT" sz="2400" dirty="0" smtClean="0"/>
              <a:t> la </a:t>
            </a:r>
            <a:r>
              <a:rPr lang="it-IT" sz="2400" dirty="0"/>
              <a:t>première guerre </a:t>
            </a:r>
            <a:r>
              <a:rPr lang="it-IT" sz="2400" dirty="0" smtClean="0"/>
              <a:t>mondiale, le </a:t>
            </a:r>
            <a:r>
              <a:rPr lang="it-IT" sz="2400" dirty="0" err="1" smtClean="0"/>
              <a:t>mot</a:t>
            </a:r>
            <a:r>
              <a:rPr lang="it-IT" sz="2400" dirty="0" smtClean="0"/>
              <a:t> </a:t>
            </a:r>
            <a:r>
              <a:rPr lang="it-IT" sz="2400" i="1" dirty="0" smtClean="0"/>
              <a:t>race</a:t>
            </a:r>
            <a:r>
              <a:rPr lang="it-IT" sz="2400" dirty="0" smtClean="0"/>
              <a:t> </a:t>
            </a:r>
            <a:r>
              <a:rPr lang="it-IT" sz="2400" dirty="0" err="1" smtClean="0"/>
              <a:t>devient</a:t>
            </a:r>
            <a:r>
              <a:rPr lang="it-IT" sz="2400" dirty="0" smtClean="0"/>
              <a:t> plus </a:t>
            </a:r>
            <a:r>
              <a:rPr lang="it-IT" sz="2400" dirty="0" err="1" smtClean="0"/>
              <a:t>fréquent</a:t>
            </a:r>
            <a:r>
              <a:rPr lang="it-IT" sz="2400" dirty="0" smtClean="0"/>
              <a:t> tout en </a:t>
            </a:r>
            <a:r>
              <a:rPr lang="it-IT" sz="2400" dirty="0" err="1" smtClean="0"/>
              <a:t>restant</a:t>
            </a:r>
            <a:r>
              <a:rPr lang="it-IT" sz="2400" dirty="0" smtClean="0"/>
              <a:t> </a:t>
            </a:r>
            <a:r>
              <a:rPr lang="it-IT" sz="2400" dirty="0" err="1" smtClean="0"/>
              <a:t>relativement</a:t>
            </a:r>
            <a:r>
              <a:rPr lang="it-IT" sz="2400" dirty="0" smtClean="0"/>
              <a:t> </a:t>
            </a:r>
            <a:r>
              <a:rPr lang="it-IT" sz="2400" dirty="0" err="1" smtClean="0"/>
              <a:t>exceptionnel</a:t>
            </a:r>
            <a:r>
              <a:rPr lang="it-IT" sz="2400" dirty="0" smtClean="0"/>
              <a:t>. </a:t>
            </a:r>
          </a:p>
          <a:p>
            <a:pPr algn="just"/>
            <a:r>
              <a:rPr lang="it-IT" sz="2400" dirty="0"/>
              <a:t>François </a:t>
            </a:r>
            <a:r>
              <a:rPr lang="it-IT" sz="2400" dirty="0" err="1" smtClean="0"/>
              <a:t>Borella</a:t>
            </a:r>
            <a:r>
              <a:rPr lang="it-IT" sz="2400" dirty="0" smtClean="0"/>
              <a:t>, “Le </a:t>
            </a:r>
            <a:r>
              <a:rPr lang="it-IT" sz="2400" dirty="0" err="1"/>
              <a:t>mot</a:t>
            </a:r>
            <a:r>
              <a:rPr lang="it-IT" sz="2400" dirty="0"/>
              <a:t> </a:t>
            </a:r>
            <a:r>
              <a:rPr lang="it-IT" sz="2400" i="1" dirty="0"/>
              <a:t>race</a:t>
            </a:r>
            <a:r>
              <a:rPr lang="it-IT" sz="2400" dirty="0"/>
              <a:t> </a:t>
            </a:r>
            <a:r>
              <a:rPr lang="it-IT" sz="2400" dirty="0" err="1"/>
              <a:t>dans</a:t>
            </a:r>
            <a:r>
              <a:rPr lang="it-IT" sz="2400" dirty="0"/>
              <a:t> </a:t>
            </a:r>
            <a:r>
              <a:rPr lang="it-IT" sz="2400" dirty="0" err="1"/>
              <a:t>les</a:t>
            </a:r>
            <a:r>
              <a:rPr lang="it-IT" sz="2400" dirty="0"/>
              <a:t> </a:t>
            </a:r>
            <a:r>
              <a:rPr lang="it-IT" sz="2400" dirty="0" err="1"/>
              <a:t>Constitutions</a:t>
            </a:r>
            <a:r>
              <a:rPr lang="it-IT" sz="2400" dirty="0"/>
              <a:t> </a:t>
            </a:r>
            <a:r>
              <a:rPr lang="it-IT" sz="2400" dirty="0" err="1"/>
              <a:t>françaises</a:t>
            </a:r>
            <a:r>
              <a:rPr lang="it-IT" sz="2400" dirty="0"/>
              <a:t> et </a:t>
            </a:r>
            <a:r>
              <a:rPr lang="it-IT" sz="2400" dirty="0" err="1" smtClean="0"/>
              <a:t>étrangères</a:t>
            </a:r>
            <a:r>
              <a:rPr lang="it-IT" sz="2400" dirty="0" smtClean="0"/>
              <a:t>”, </a:t>
            </a:r>
            <a:r>
              <a:rPr lang="it-IT" sz="2400" i="1" dirty="0" err="1" smtClean="0"/>
              <a:t>Mots</a:t>
            </a:r>
            <a:r>
              <a:rPr lang="it-IT" sz="2400" dirty="0" smtClean="0"/>
              <a:t>, n° 33, 1992, </a:t>
            </a:r>
            <a:r>
              <a:rPr lang="it-IT" sz="2400" dirty="0" err="1" smtClean="0"/>
              <a:t>p</a:t>
            </a:r>
            <a:r>
              <a:rPr lang="it-IT" sz="2400" dirty="0" smtClean="0"/>
              <a:t>, </a:t>
            </a:r>
            <a:r>
              <a:rPr lang="it-IT" sz="2400" dirty="0"/>
              <a:t>305-</a:t>
            </a:r>
            <a:r>
              <a:rPr lang="it-IT" sz="2400" dirty="0" smtClean="0"/>
              <a:t>316. </a:t>
            </a:r>
            <a:r>
              <a:rPr lang="it-IT" sz="2400" dirty="0"/>
              <a:t/>
            </a:r>
            <a:br>
              <a:rPr lang="it-IT" sz="2400" dirty="0"/>
            </a:br>
            <a:endParaRPr lang="it-IT" sz="2400" dirty="0"/>
          </a:p>
        </p:txBody>
      </p:sp>
    </p:spTree>
    <p:extLst>
      <p:ext uri="{BB962C8B-B14F-4D97-AF65-F5344CB8AC3E}">
        <p14:creationId xmlns:p14="http://schemas.microsoft.com/office/powerpoint/2010/main" val="3441383359"/>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i="1" dirty="0" smtClean="0"/>
              <a:t>race</a:t>
            </a:r>
            <a:r>
              <a:rPr lang="it-IT" sz="2800" dirty="0" smtClean="0"/>
              <a:t> </a:t>
            </a:r>
            <a:r>
              <a:rPr lang="it-IT" sz="2800" dirty="0" err="1" smtClean="0"/>
              <a:t>dans</a:t>
            </a:r>
            <a:r>
              <a:rPr lang="it-IT" sz="2800" dirty="0" smtClean="0"/>
              <a:t> </a:t>
            </a:r>
            <a:r>
              <a:rPr lang="it-IT" sz="2800" dirty="0" err="1" smtClean="0"/>
              <a:t>les</a:t>
            </a:r>
            <a:r>
              <a:rPr lang="it-IT" sz="2800" dirty="0" smtClean="0"/>
              <a:t> </a:t>
            </a:r>
            <a:r>
              <a:rPr lang="it-IT" sz="2800" dirty="0" err="1" smtClean="0"/>
              <a:t>Constitutions</a:t>
            </a:r>
            <a:r>
              <a:rPr lang="it-IT" sz="2800" dirty="0" smtClean="0"/>
              <a:t> </a:t>
            </a:r>
            <a:r>
              <a:rPr lang="it-IT" sz="2800" dirty="0" err="1"/>
              <a:t>é</a:t>
            </a:r>
            <a:r>
              <a:rPr lang="it-IT" sz="2800" dirty="0" err="1" smtClean="0"/>
              <a:t>trangères</a:t>
            </a:r>
            <a:r>
              <a:rPr lang="it-IT" sz="2800" dirty="0" smtClean="0"/>
              <a:t/>
            </a:r>
            <a:br>
              <a:rPr lang="it-IT" sz="2800" dirty="0" smtClean="0"/>
            </a:br>
            <a:r>
              <a:rPr lang="it-IT" sz="2800" dirty="0" err="1" smtClean="0"/>
              <a:t>après</a:t>
            </a:r>
            <a:r>
              <a:rPr lang="it-IT" sz="2800" dirty="0" smtClean="0"/>
              <a:t> la seconde guerre mondiale</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Le </a:t>
            </a:r>
            <a:r>
              <a:rPr lang="it-IT" sz="2400" dirty="0" err="1" smtClean="0"/>
              <a:t>mot</a:t>
            </a:r>
            <a:r>
              <a:rPr lang="it-IT" sz="2400" dirty="0" smtClean="0"/>
              <a:t> </a:t>
            </a:r>
            <a:r>
              <a:rPr lang="it-IT" sz="2400" dirty="0" err="1" smtClean="0"/>
              <a:t>apparait</a:t>
            </a:r>
            <a:r>
              <a:rPr lang="it-IT" sz="2400" dirty="0" smtClean="0"/>
              <a:t> </a:t>
            </a:r>
            <a:r>
              <a:rPr lang="it-IT" sz="2400" dirty="0" err="1" smtClean="0"/>
              <a:t>dans</a:t>
            </a:r>
            <a:r>
              <a:rPr lang="it-IT" sz="2400" dirty="0" smtClean="0"/>
              <a:t> </a:t>
            </a:r>
            <a:r>
              <a:rPr lang="it-IT" sz="2400" dirty="0" err="1" smtClean="0"/>
              <a:t>pratiquement</a:t>
            </a:r>
            <a:r>
              <a:rPr lang="it-IT" sz="2400" dirty="0" smtClean="0"/>
              <a:t> </a:t>
            </a:r>
            <a:r>
              <a:rPr lang="it-IT" sz="2400" dirty="0" err="1" smtClean="0"/>
              <a:t>toutes</a:t>
            </a:r>
            <a:r>
              <a:rPr lang="it-IT" sz="2400" dirty="0" smtClean="0"/>
              <a:t> </a:t>
            </a:r>
            <a:r>
              <a:rPr lang="it-IT" sz="2400" dirty="0" err="1" smtClean="0"/>
              <a:t>les</a:t>
            </a:r>
            <a:r>
              <a:rPr lang="it-IT" sz="2400" dirty="0" smtClean="0"/>
              <a:t> </a:t>
            </a:r>
            <a:r>
              <a:rPr lang="it-IT" sz="2400" dirty="0" err="1" smtClean="0"/>
              <a:t>Constitutions</a:t>
            </a:r>
            <a:r>
              <a:rPr lang="it-IT" sz="2400" dirty="0" smtClean="0"/>
              <a:t>, en </a:t>
            </a:r>
            <a:r>
              <a:rPr lang="it-IT" sz="2400" dirty="0" err="1" smtClean="0"/>
              <a:t>réaction</a:t>
            </a:r>
            <a:r>
              <a:rPr lang="it-IT" sz="2400" dirty="0" smtClean="0"/>
              <a:t> </a:t>
            </a:r>
            <a:r>
              <a:rPr lang="it-IT" sz="2400" dirty="0" err="1" smtClean="0"/>
              <a:t>contre</a:t>
            </a:r>
            <a:r>
              <a:rPr lang="it-IT" sz="2400" dirty="0" smtClean="0"/>
              <a:t> le </a:t>
            </a:r>
            <a:r>
              <a:rPr lang="it-IT" sz="2400" dirty="0" err="1" smtClean="0"/>
              <a:t>nazisme</a:t>
            </a:r>
            <a:r>
              <a:rPr lang="it-IT" sz="2400" dirty="0" smtClean="0"/>
              <a:t> et pour </a:t>
            </a:r>
            <a:r>
              <a:rPr lang="it-IT" sz="2400" dirty="0" err="1" smtClean="0"/>
              <a:t>condamner</a:t>
            </a:r>
            <a:r>
              <a:rPr lang="it-IT" sz="2400" dirty="0" smtClean="0"/>
              <a:t> la </a:t>
            </a:r>
            <a:r>
              <a:rPr lang="it-IT" sz="2400" dirty="0" err="1" smtClean="0"/>
              <a:t>discrimination</a:t>
            </a:r>
            <a:r>
              <a:rPr lang="it-IT" sz="2400" dirty="0" smtClean="0"/>
              <a:t> </a:t>
            </a:r>
            <a:r>
              <a:rPr lang="it-IT" sz="2400" dirty="0" err="1" smtClean="0"/>
              <a:t>raciale</a:t>
            </a:r>
            <a:r>
              <a:rPr lang="it-IT" sz="2400" dirty="0" smtClean="0"/>
              <a:t>.</a:t>
            </a:r>
            <a:endParaRPr lang="it-IT" sz="2400" dirty="0"/>
          </a:p>
        </p:txBody>
      </p:sp>
    </p:spTree>
    <p:extLst>
      <p:ext uri="{BB962C8B-B14F-4D97-AF65-F5344CB8AC3E}">
        <p14:creationId xmlns:p14="http://schemas.microsoft.com/office/powerpoint/2010/main" val="3550773229"/>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dirty="0" smtClean="0"/>
              <a:t>Le mot </a:t>
            </a:r>
            <a:r>
              <a:rPr lang="fr-FR" sz="2800" i="1" dirty="0" smtClean="0"/>
              <a:t>race</a:t>
            </a:r>
            <a:r>
              <a:rPr lang="fr-FR" sz="2800" dirty="0" smtClean="0"/>
              <a:t> introduit après la Shoah</a:t>
            </a:r>
            <a:br>
              <a:rPr lang="fr-FR" sz="2800" dirty="0" smtClean="0"/>
            </a:br>
            <a:endParaRPr lang="it-IT" sz="2800" dirty="0"/>
          </a:p>
        </p:txBody>
      </p:sp>
      <p:sp>
        <p:nvSpPr>
          <p:cNvPr id="3" name="Segnaposto contenuto 2"/>
          <p:cNvSpPr>
            <a:spLocks noGrp="1"/>
          </p:cNvSpPr>
          <p:nvPr>
            <p:ph idx="1"/>
          </p:nvPr>
        </p:nvSpPr>
        <p:spPr/>
        <p:txBody>
          <a:bodyPr>
            <a:normAutofit lnSpcReduction="10000"/>
          </a:bodyPr>
          <a:lstStyle/>
          <a:p>
            <a:pPr algn="just"/>
            <a:r>
              <a:rPr lang="it-IT" sz="2400" i="1" dirty="0" smtClean="0"/>
              <a:t>Race</a:t>
            </a:r>
            <a:r>
              <a:rPr lang="it-IT" sz="2400" dirty="0" smtClean="0"/>
              <a:t> a </a:t>
            </a:r>
            <a:r>
              <a:rPr lang="it-IT" sz="2400" dirty="0" err="1" smtClean="0"/>
              <a:t>été</a:t>
            </a:r>
            <a:r>
              <a:rPr lang="it-IT" sz="2400" dirty="0" smtClean="0"/>
              <a:t> </a:t>
            </a:r>
            <a:r>
              <a:rPr lang="it-IT" sz="2400" dirty="0" err="1" smtClean="0"/>
              <a:t>introduit</a:t>
            </a:r>
            <a:r>
              <a:rPr lang="it-IT" sz="2400" dirty="0" smtClean="0"/>
              <a:t> </a:t>
            </a:r>
            <a:r>
              <a:rPr lang="it-IT" sz="2400" dirty="0" err="1" smtClean="0"/>
              <a:t>dans</a:t>
            </a:r>
            <a:r>
              <a:rPr lang="it-IT" sz="2400" dirty="0" smtClean="0"/>
              <a:t> le </a:t>
            </a:r>
            <a:r>
              <a:rPr lang="it-IT" sz="2400" dirty="0" err="1" smtClean="0"/>
              <a:t>Préambule</a:t>
            </a:r>
            <a:r>
              <a:rPr lang="it-IT" sz="2400" dirty="0" smtClean="0"/>
              <a:t> de la </a:t>
            </a:r>
            <a:r>
              <a:rPr lang="it-IT" sz="2400" b="1" dirty="0" err="1" smtClean="0"/>
              <a:t>Constitution</a:t>
            </a:r>
            <a:r>
              <a:rPr lang="it-IT" sz="2400" b="1" dirty="0" smtClean="0"/>
              <a:t> de la </a:t>
            </a:r>
            <a:r>
              <a:rPr lang="it-IT" sz="2400" b="1" dirty="0" err="1" smtClean="0"/>
              <a:t>Quatrième</a:t>
            </a:r>
            <a:r>
              <a:rPr lang="it-IT" sz="2400" b="1" dirty="0" smtClean="0"/>
              <a:t> </a:t>
            </a:r>
            <a:r>
              <a:rPr lang="it-IT" sz="2400" b="1" dirty="0" err="1" smtClean="0"/>
              <a:t>République</a:t>
            </a:r>
            <a:r>
              <a:rPr lang="it-IT" sz="2400" b="1" dirty="0" smtClean="0"/>
              <a:t> (1946),</a:t>
            </a:r>
            <a:r>
              <a:rPr lang="it-IT" sz="2400" dirty="0" smtClean="0"/>
              <a:t> mais </a:t>
            </a:r>
            <a:r>
              <a:rPr lang="it-IT" sz="2400" dirty="0" err="1" smtClean="0"/>
              <a:t>pas</a:t>
            </a:r>
            <a:r>
              <a:rPr lang="it-IT" sz="2400" dirty="0" smtClean="0"/>
              <a:t> </a:t>
            </a:r>
            <a:r>
              <a:rPr lang="it-IT" sz="2400" dirty="0" err="1" smtClean="0"/>
              <a:t>dans</a:t>
            </a:r>
            <a:r>
              <a:rPr lang="it-IT" sz="2400" dirty="0" smtClean="0"/>
              <a:t> le texte.</a:t>
            </a:r>
          </a:p>
          <a:p>
            <a:r>
              <a:rPr lang="fr-FR" sz="2400" b="1" dirty="0"/>
              <a:t>Préambule </a:t>
            </a:r>
          </a:p>
          <a:p>
            <a:pPr algn="just"/>
            <a:r>
              <a:rPr lang="fr-FR" sz="2400" dirty="0"/>
              <a:t>Au lendemain de la victoire remportée par les peuples libres sur les régimes qui ont tenté d'asservir et de dégrader la personne humaine, le peuple français proclame à nouveau que tout être humain, </a:t>
            </a:r>
            <a:r>
              <a:rPr lang="fr-FR" sz="2400" b="1" dirty="0"/>
              <a:t>sans distinction de race</a:t>
            </a:r>
            <a:r>
              <a:rPr lang="fr-FR" sz="2400" dirty="0"/>
              <a:t>, de religion ni de croyance, possède des droits inaliénables et sacrés. Il réaffirme solennellement les droits et libertés de l'homme et du citoyen consacrés par la Déclaration des droits de 1789 et les principes fondamentaux reconnus par les lois de la République. </a:t>
            </a:r>
          </a:p>
          <a:p>
            <a:endParaRPr lang="it-IT" sz="2400" dirty="0"/>
          </a:p>
        </p:txBody>
      </p:sp>
    </p:spTree>
    <p:extLst>
      <p:ext uri="{BB962C8B-B14F-4D97-AF65-F5344CB8AC3E}">
        <p14:creationId xmlns:p14="http://schemas.microsoft.com/office/powerpoint/2010/main" val="385001196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i="1" dirty="0">
                <a:latin typeface="Arial" charset="0"/>
                <a:ea typeface="ＭＳ Ｐゴシック" charset="0"/>
              </a:rPr>
              <a:t>Déclaration universelle des droits de l'homme</a:t>
            </a:r>
            <a:r>
              <a:rPr lang="en-US" sz="2800" dirty="0">
                <a:latin typeface="Arial" charset="0"/>
                <a:ea typeface="ＭＳ Ｐゴシック" charset="0"/>
              </a:rPr>
              <a:t/>
            </a:r>
            <a:br>
              <a:rPr lang="en-US" sz="2800" dirty="0">
                <a:latin typeface="Arial" charset="0"/>
                <a:ea typeface="ＭＳ Ｐゴシック" charset="0"/>
              </a:rPr>
            </a:br>
            <a:r>
              <a:rPr lang="en-US" sz="2800" dirty="0" smtClean="0">
                <a:latin typeface="Arial" charset="0"/>
                <a:ea typeface="ＭＳ Ｐゴシック" charset="0"/>
              </a:rPr>
              <a:t>1948</a:t>
            </a:r>
            <a:endParaRPr lang="fr-FR" sz="2800" dirty="0"/>
          </a:p>
        </p:txBody>
      </p:sp>
      <p:sp>
        <p:nvSpPr>
          <p:cNvPr id="3" name="Content Placeholder 2"/>
          <p:cNvSpPr>
            <a:spLocks noGrp="1"/>
          </p:cNvSpPr>
          <p:nvPr>
            <p:ph idx="1"/>
          </p:nvPr>
        </p:nvSpPr>
        <p:spPr/>
        <p:txBody>
          <a:bodyPr>
            <a:normAutofit/>
          </a:bodyPr>
          <a:lstStyle/>
          <a:p>
            <a:r>
              <a:rPr lang="fr-FR" sz="2400" b="1" dirty="0"/>
              <a:t>Article 2</a:t>
            </a:r>
            <a:br>
              <a:rPr lang="fr-FR" sz="2400" b="1" dirty="0"/>
            </a:br>
            <a:r>
              <a:rPr lang="fr-FR" sz="2400" b="1" dirty="0"/>
              <a:t> </a:t>
            </a:r>
          </a:p>
          <a:p>
            <a:pPr algn="just"/>
            <a:r>
              <a:rPr lang="fr-FR" sz="2400" dirty="0"/>
              <a:t>1. Chacun peut se prévaloir de tous les droits et de toutes les libertés proclamés dans la présente Déclaration, sans distinction aucune, </a:t>
            </a:r>
            <a:r>
              <a:rPr lang="fr-FR" sz="2400" b="1" dirty="0"/>
              <a:t>notamment de race</a:t>
            </a:r>
            <a:r>
              <a:rPr lang="fr-FR" sz="2400" dirty="0"/>
              <a:t>, de couleur, de sexe, de langue, de religion, d'opinion politique ou de toute autre opinion, d'origine nationale ou sociale, de fortune, de naissance ou de toute autre situation.</a:t>
            </a:r>
          </a:p>
          <a:p>
            <a:endParaRPr lang="fr-FR" sz="2400" dirty="0"/>
          </a:p>
        </p:txBody>
      </p:sp>
    </p:spTree>
    <p:extLst>
      <p:ext uri="{BB962C8B-B14F-4D97-AF65-F5344CB8AC3E}">
        <p14:creationId xmlns:p14="http://schemas.microsoft.com/office/powerpoint/2010/main" val="697851034"/>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Constitution</a:t>
            </a:r>
            <a:r>
              <a:rPr lang="it-IT" sz="2800" dirty="0" smtClean="0"/>
              <a:t> 1958</a:t>
            </a:r>
            <a:endParaRPr lang="it-IT" sz="2800" dirty="0"/>
          </a:p>
        </p:txBody>
      </p:sp>
      <p:sp>
        <p:nvSpPr>
          <p:cNvPr id="3" name="Segnaposto contenuto 2"/>
          <p:cNvSpPr>
            <a:spLocks noGrp="1"/>
          </p:cNvSpPr>
          <p:nvPr>
            <p:ph idx="1"/>
          </p:nvPr>
        </p:nvSpPr>
        <p:spPr/>
        <p:txBody>
          <a:bodyPr>
            <a:normAutofit/>
          </a:bodyPr>
          <a:lstStyle/>
          <a:p>
            <a:pPr algn="just"/>
            <a:r>
              <a:rPr lang="it-IT" sz="2400" dirty="0" smtClean="0"/>
              <a:t>Art. premier de la </a:t>
            </a:r>
            <a:r>
              <a:rPr lang="it-IT" sz="2400" dirty="0" err="1" smtClean="0"/>
              <a:t>Constitution</a:t>
            </a:r>
            <a:endParaRPr lang="it-IT" sz="2400" dirty="0" smtClean="0"/>
          </a:p>
          <a:p>
            <a:pPr algn="just"/>
            <a:r>
              <a:rPr lang="it-IT" sz="2400" dirty="0" smtClean="0"/>
              <a:t>La </a:t>
            </a:r>
            <a:r>
              <a:rPr lang="it-IT" sz="2400" dirty="0"/>
              <a:t>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a:t>
            </a:r>
            <a:r>
              <a:rPr lang="it-IT" sz="2400" b="1" dirty="0"/>
              <a:t>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 </a:t>
            </a:r>
            <a:br>
              <a:rPr lang="it-IT" sz="2400" dirty="0"/>
            </a:br>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 </a:t>
            </a:r>
          </a:p>
          <a:p>
            <a:endParaRPr lang="it-IT" sz="2400" dirty="0"/>
          </a:p>
        </p:txBody>
      </p:sp>
    </p:spTree>
    <p:extLst>
      <p:ext uri="{BB962C8B-B14F-4D97-AF65-F5344CB8AC3E}">
        <p14:creationId xmlns:p14="http://schemas.microsoft.com/office/powerpoint/2010/main" val="216322363"/>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fr-FR" sz="2800" i="1" dirty="0" smtClean="0"/>
              <a:t>Race</a:t>
            </a:r>
            <a:r>
              <a:rPr lang="fr-FR" sz="2800" dirty="0" smtClean="0"/>
              <a:t> aujourd’hui dans les textes législatifs</a:t>
            </a:r>
            <a:endParaRPr lang="it-IT" sz="2000" dirty="0"/>
          </a:p>
        </p:txBody>
      </p:sp>
      <p:sp>
        <p:nvSpPr>
          <p:cNvPr id="3" name="Segnaposto contenuto 2"/>
          <p:cNvSpPr>
            <a:spLocks noGrp="1"/>
          </p:cNvSpPr>
          <p:nvPr>
            <p:ph idx="1"/>
          </p:nvPr>
        </p:nvSpPr>
        <p:spPr/>
        <p:txBody>
          <a:bodyPr>
            <a:normAutofit fontScale="92500" lnSpcReduction="20000"/>
          </a:bodyPr>
          <a:lstStyle/>
          <a:p>
            <a:pPr algn="just"/>
            <a:r>
              <a:rPr lang="it-IT" sz="2400" dirty="0" err="1"/>
              <a:t>Rappelons</a:t>
            </a:r>
            <a:r>
              <a:rPr lang="it-IT" sz="2400" dirty="0"/>
              <a:t> </a:t>
            </a:r>
            <a:r>
              <a:rPr lang="it-IT" sz="2400" dirty="0" err="1"/>
              <a:t>que</a:t>
            </a:r>
            <a:r>
              <a:rPr lang="it-IT" sz="2400" dirty="0"/>
              <a:t> la </a:t>
            </a:r>
            <a:r>
              <a:rPr lang="it-IT" sz="2400" dirty="0" err="1"/>
              <a:t>présence</a:t>
            </a:r>
            <a:r>
              <a:rPr lang="it-IT" sz="2400" dirty="0"/>
              <a:t> </a:t>
            </a:r>
            <a:r>
              <a:rPr lang="it-IT" sz="2400" dirty="0" err="1"/>
              <a:t>du</a:t>
            </a:r>
            <a:r>
              <a:rPr lang="it-IT" sz="2400" dirty="0"/>
              <a:t> </a:t>
            </a:r>
            <a:r>
              <a:rPr lang="it-IT" sz="2400" dirty="0" err="1"/>
              <a:t>mot</a:t>
            </a:r>
            <a:r>
              <a:rPr lang="it-IT" sz="2400" dirty="0"/>
              <a:t> « race » </a:t>
            </a:r>
            <a:r>
              <a:rPr lang="it-IT" sz="2400" dirty="0" err="1"/>
              <a:t>dans</a:t>
            </a:r>
            <a:r>
              <a:rPr lang="it-IT" sz="2400" dirty="0"/>
              <a:t> la </a:t>
            </a:r>
            <a:r>
              <a:rPr lang="it-IT" sz="2400" dirty="0" err="1"/>
              <a:t>législation</a:t>
            </a:r>
            <a:r>
              <a:rPr lang="it-IT" sz="2400" dirty="0"/>
              <a:t> </a:t>
            </a:r>
            <a:r>
              <a:rPr lang="it-IT" sz="2400" dirty="0" err="1"/>
              <a:t>fait</a:t>
            </a:r>
            <a:r>
              <a:rPr lang="it-IT" sz="2400" dirty="0"/>
              <a:t> l’</a:t>
            </a:r>
            <a:r>
              <a:rPr lang="it-IT" sz="2400" dirty="0" err="1"/>
              <a:t>objet</a:t>
            </a:r>
            <a:r>
              <a:rPr lang="it-IT" sz="2400" dirty="0"/>
              <a:t> de </a:t>
            </a:r>
            <a:r>
              <a:rPr lang="it-IT" sz="2400" dirty="0" err="1"/>
              <a:t>débats</a:t>
            </a:r>
            <a:r>
              <a:rPr lang="it-IT" sz="2400" dirty="0"/>
              <a:t> et de </a:t>
            </a:r>
            <a:r>
              <a:rPr lang="it-IT" sz="2400" dirty="0" err="1"/>
              <a:t>polémiques</a:t>
            </a:r>
            <a:r>
              <a:rPr lang="it-IT" sz="2400" dirty="0"/>
              <a:t> </a:t>
            </a:r>
            <a:r>
              <a:rPr lang="it-IT" sz="2400" dirty="0" err="1"/>
              <a:t>depuis</a:t>
            </a:r>
            <a:r>
              <a:rPr lang="it-IT" sz="2400" dirty="0"/>
              <a:t> </a:t>
            </a:r>
            <a:r>
              <a:rPr lang="it-IT" sz="2400" dirty="0" err="1"/>
              <a:t>plusieurs</a:t>
            </a:r>
            <a:r>
              <a:rPr lang="it-IT" sz="2400" dirty="0"/>
              <a:t> </a:t>
            </a:r>
            <a:r>
              <a:rPr lang="it-IT" sz="2400" dirty="0" err="1"/>
              <a:t>années</a:t>
            </a:r>
            <a:r>
              <a:rPr lang="it-IT" sz="2400" dirty="0"/>
              <a:t> en </a:t>
            </a:r>
            <a:r>
              <a:rPr lang="it-IT" sz="2400" dirty="0" err="1"/>
              <a:t>raison</a:t>
            </a:r>
            <a:r>
              <a:rPr lang="it-IT" sz="2400" dirty="0"/>
              <a:t> de la </a:t>
            </a:r>
            <a:r>
              <a:rPr lang="it-IT" sz="2400" dirty="0" err="1"/>
              <a:t>coloration</a:t>
            </a:r>
            <a:r>
              <a:rPr lang="it-IT" sz="2400" dirty="0"/>
              <a:t> </a:t>
            </a:r>
            <a:r>
              <a:rPr lang="it-IT" sz="2400" dirty="0" err="1"/>
              <a:t>péjorative</a:t>
            </a:r>
            <a:r>
              <a:rPr lang="it-IT" sz="2400" dirty="0"/>
              <a:t> de ce terme </a:t>
            </a:r>
            <a:r>
              <a:rPr lang="it-IT" sz="2400" dirty="0" err="1"/>
              <a:t>devenu</a:t>
            </a:r>
            <a:r>
              <a:rPr lang="it-IT" sz="2400" dirty="0"/>
              <a:t>, par </a:t>
            </a:r>
            <a:r>
              <a:rPr lang="it-IT" sz="2400" dirty="0" err="1"/>
              <a:t>extension</a:t>
            </a:r>
            <a:r>
              <a:rPr lang="it-IT" sz="2400" dirty="0"/>
              <a:t>, </a:t>
            </a:r>
            <a:r>
              <a:rPr lang="it-IT" sz="2400" dirty="0" err="1"/>
              <a:t>synonyme</a:t>
            </a:r>
            <a:r>
              <a:rPr lang="it-IT" sz="2400" dirty="0"/>
              <a:t> de l'</a:t>
            </a:r>
            <a:r>
              <a:rPr lang="it-IT" sz="2400" dirty="0" err="1"/>
              <a:t>idéologie</a:t>
            </a:r>
            <a:r>
              <a:rPr lang="it-IT" sz="2400" dirty="0"/>
              <a:t> </a:t>
            </a:r>
            <a:r>
              <a:rPr lang="it-IT" sz="2400" dirty="0" err="1"/>
              <a:t>raciste</a:t>
            </a:r>
            <a:r>
              <a:rPr lang="it-IT" sz="2400" dirty="0"/>
              <a:t> qui en </a:t>
            </a:r>
            <a:r>
              <a:rPr lang="it-IT" sz="2400" dirty="0" err="1"/>
              <a:t>découle</a:t>
            </a:r>
            <a:r>
              <a:rPr lang="it-IT" sz="2400" dirty="0"/>
              <a:t>. En 2012, le </a:t>
            </a:r>
            <a:r>
              <a:rPr lang="it-IT" sz="2400" dirty="0" err="1"/>
              <a:t>candidat</a:t>
            </a:r>
            <a:r>
              <a:rPr lang="it-IT" sz="2400" dirty="0"/>
              <a:t> à l’</a:t>
            </a:r>
            <a:r>
              <a:rPr lang="it-IT" sz="2400" dirty="0" err="1"/>
              <a:t>élection</a:t>
            </a:r>
            <a:r>
              <a:rPr lang="it-IT" sz="2400" dirty="0"/>
              <a:t> </a:t>
            </a:r>
            <a:r>
              <a:rPr lang="it-IT" sz="2400" dirty="0" err="1"/>
              <a:t>présidentielle</a:t>
            </a:r>
            <a:r>
              <a:rPr lang="it-IT" sz="2400" dirty="0"/>
              <a:t>, François </a:t>
            </a:r>
            <a:r>
              <a:rPr lang="it-IT" sz="2400" dirty="0" err="1"/>
              <a:t>Hollande</a:t>
            </a:r>
            <a:r>
              <a:rPr lang="it-IT" sz="2400" dirty="0"/>
              <a:t>, </a:t>
            </a:r>
            <a:r>
              <a:rPr lang="it-IT" sz="2400" dirty="0" err="1"/>
              <a:t>avait</a:t>
            </a:r>
            <a:r>
              <a:rPr lang="it-IT" sz="2400" dirty="0"/>
              <a:t> </a:t>
            </a:r>
            <a:r>
              <a:rPr lang="it-IT" sz="2400" dirty="0" err="1"/>
              <a:t>affirmé</a:t>
            </a:r>
            <a:r>
              <a:rPr lang="it-IT" sz="2400" dirty="0"/>
              <a:t> : « Il </a:t>
            </a:r>
            <a:r>
              <a:rPr lang="it-IT" sz="2400" dirty="0" err="1"/>
              <a:t>n'y</a:t>
            </a:r>
            <a:r>
              <a:rPr lang="it-IT" sz="2400" dirty="0"/>
              <a:t> a </a:t>
            </a:r>
            <a:r>
              <a:rPr lang="it-IT" sz="2400" dirty="0" err="1"/>
              <a:t>pas</a:t>
            </a:r>
            <a:r>
              <a:rPr lang="it-IT" sz="2400" dirty="0"/>
              <a:t> de </a:t>
            </a:r>
            <a:r>
              <a:rPr lang="it-IT" sz="2400" dirty="0" err="1"/>
              <a:t>place</a:t>
            </a:r>
            <a:r>
              <a:rPr lang="it-IT" sz="2400" dirty="0"/>
              <a:t> </a:t>
            </a:r>
            <a:r>
              <a:rPr lang="it-IT" sz="2400" dirty="0" err="1"/>
              <a:t>dans</a:t>
            </a:r>
            <a:r>
              <a:rPr lang="it-IT" sz="2400" dirty="0"/>
              <a:t> la </a:t>
            </a:r>
            <a:r>
              <a:rPr lang="it-IT" sz="2400" dirty="0" err="1"/>
              <a:t>République</a:t>
            </a:r>
            <a:r>
              <a:rPr lang="it-IT" sz="2400" dirty="0"/>
              <a:t> pour la race. Et c'est </a:t>
            </a:r>
            <a:r>
              <a:rPr lang="it-IT" sz="2400" dirty="0" err="1"/>
              <a:t>pourquoi</a:t>
            </a:r>
            <a:r>
              <a:rPr lang="it-IT" sz="2400" dirty="0"/>
              <a:t> je demanderai, </a:t>
            </a:r>
            <a:r>
              <a:rPr lang="it-IT" sz="2400" dirty="0" err="1"/>
              <a:t>au</a:t>
            </a:r>
            <a:r>
              <a:rPr lang="it-IT" sz="2400" dirty="0"/>
              <a:t> </a:t>
            </a:r>
            <a:r>
              <a:rPr lang="it-IT" sz="2400" dirty="0" err="1"/>
              <a:t>lendemain</a:t>
            </a:r>
            <a:r>
              <a:rPr lang="it-IT" sz="2400" dirty="0"/>
              <a:t> de la </a:t>
            </a:r>
            <a:r>
              <a:rPr lang="it-IT" sz="2400" dirty="0" err="1"/>
              <a:t>présidentielle</a:t>
            </a:r>
            <a:r>
              <a:rPr lang="it-IT" sz="2400" dirty="0"/>
              <a:t>, </a:t>
            </a:r>
            <a:r>
              <a:rPr lang="it-IT" sz="2400" dirty="0" err="1"/>
              <a:t>au</a:t>
            </a:r>
            <a:r>
              <a:rPr lang="it-IT" sz="2400" dirty="0"/>
              <a:t> </a:t>
            </a:r>
            <a:r>
              <a:rPr lang="it-IT" sz="2400" dirty="0" err="1"/>
              <a:t>Parlement</a:t>
            </a:r>
            <a:r>
              <a:rPr lang="it-IT" sz="2400" dirty="0"/>
              <a:t> de </a:t>
            </a:r>
            <a:r>
              <a:rPr lang="it-IT" sz="2400" dirty="0" err="1"/>
              <a:t>supprimer</a:t>
            </a:r>
            <a:r>
              <a:rPr lang="it-IT" sz="2400" dirty="0"/>
              <a:t> le </a:t>
            </a:r>
            <a:r>
              <a:rPr lang="it-IT" sz="2400" dirty="0" err="1"/>
              <a:t>mot</a:t>
            </a:r>
            <a:r>
              <a:rPr lang="it-IT" sz="2400" dirty="0"/>
              <a:t> race de </a:t>
            </a:r>
            <a:r>
              <a:rPr lang="it-IT" sz="2400" dirty="0" err="1"/>
              <a:t>notre</a:t>
            </a:r>
            <a:r>
              <a:rPr lang="it-IT" sz="2400" dirty="0"/>
              <a:t> </a:t>
            </a:r>
            <a:r>
              <a:rPr lang="it-IT" sz="2400" dirty="0" err="1"/>
              <a:t>Constitution</a:t>
            </a:r>
            <a:r>
              <a:rPr lang="it-IT" sz="2400" dirty="0"/>
              <a:t> ». </a:t>
            </a:r>
          </a:p>
          <a:p>
            <a:pPr algn="just"/>
            <a:r>
              <a:rPr lang="it-IT" sz="2400" dirty="0"/>
              <a:t>Si l'</a:t>
            </a:r>
            <a:r>
              <a:rPr lang="it-IT" sz="2400" dirty="0" err="1"/>
              <a:t>Assemblée</a:t>
            </a:r>
            <a:r>
              <a:rPr lang="it-IT" sz="2400" dirty="0"/>
              <a:t> </a:t>
            </a:r>
            <a:r>
              <a:rPr lang="it-IT" sz="2400" dirty="0" err="1"/>
              <a:t>nationale</a:t>
            </a:r>
            <a:r>
              <a:rPr lang="it-IT" sz="2400" dirty="0"/>
              <a:t> </a:t>
            </a:r>
            <a:r>
              <a:rPr lang="it-IT" sz="2400" dirty="0" err="1"/>
              <a:t>avait</a:t>
            </a:r>
            <a:r>
              <a:rPr lang="it-IT" sz="2400" dirty="0"/>
              <a:t> </a:t>
            </a:r>
            <a:r>
              <a:rPr lang="it-IT" sz="2400" dirty="0" err="1"/>
              <a:t>adopté</a:t>
            </a:r>
            <a:r>
              <a:rPr lang="it-IT" sz="2400" dirty="0"/>
              <a:t> le 16 mai 2013 une </a:t>
            </a:r>
            <a:r>
              <a:rPr lang="it-IT" sz="2400" dirty="0" err="1"/>
              <a:t>proposition</a:t>
            </a:r>
            <a:r>
              <a:rPr lang="it-IT" sz="2400" dirty="0"/>
              <a:t> de </a:t>
            </a:r>
            <a:r>
              <a:rPr lang="it-IT" sz="2400" dirty="0" err="1"/>
              <a:t>loi</a:t>
            </a:r>
            <a:r>
              <a:rPr lang="it-IT" sz="2400" dirty="0"/>
              <a:t> (n° 218) </a:t>
            </a:r>
            <a:r>
              <a:rPr lang="it-IT" sz="2400" dirty="0" err="1"/>
              <a:t>tendant</a:t>
            </a:r>
            <a:r>
              <a:rPr lang="it-IT" sz="2400" dirty="0"/>
              <a:t> à la </a:t>
            </a:r>
            <a:r>
              <a:rPr lang="it-IT" sz="2400" dirty="0" err="1"/>
              <a:t>suppression</a:t>
            </a:r>
            <a:r>
              <a:rPr lang="it-IT" sz="2400" dirty="0"/>
              <a:t> </a:t>
            </a:r>
            <a:r>
              <a:rPr lang="it-IT" sz="2400" dirty="0" err="1"/>
              <a:t>du</a:t>
            </a:r>
            <a:r>
              <a:rPr lang="it-IT" sz="2400" dirty="0"/>
              <a:t> </a:t>
            </a:r>
            <a:r>
              <a:rPr lang="it-IT" sz="2400" dirty="0" err="1"/>
              <a:t>mot</a:t>
            </a:r>
            <a:r>
              <a:rPr lang="it-IT" sz="2400" dirty="0"/>
              <a:t> « race » de </a:t>
            </a:r>
            <a:r>
              <a:rPr lang="it-IT" sz="2400" dirty="0" err="1"/>
              <a:t>notre</a:t>
            </a:r>
            <a:r>
              <a:rPr lang="it-IT" sz="2400" dirty="0"/>
              <a:t> </a:t>
            </a:r>
            <a:r>
              <a:rPr lang="it-IT" sz="2400" dirty="0" err="1"/>
              <a:t>législation</a:t>
            </a:r>
            <a:r>
              <a:rPr lang="it-IT" sz="2400" dirty="0"/>
              <a:t> qui n’</a:t>
            </a:r>
            <a:r>
              <a:rPr lang="it-IT" sz="2400" dirty="0" err="1"/>
              <a:t>avait</a:t>
            </a:r>
            <a:r>
              <a:rPr lang="it-IT" sz="2400" dirty="0"/>
              <a:t> </a:t>
            </a:r>
            <a:r>
              <a:rPr lang="it-IT" sz="2400" dirty="0" err="1"/>
              <a:t>finalement</a:t>
            </a:r>
            <a:r>
              <a:rPr lang="it-IT" sz="2400" dirty="0"/>
              <a:t> </a:t>
            </a:r>
            <a:r>
              <a:rPr lang="it-IT" sz="2400" dirty="0" err="1"/>
              <a:t>pas</a:t>
            </a:r>
            <a:r>
              <a:rPr lang="it-IT" sz="2400" dirty="0"/>
              <a:t> vu le jour, c’est </a:t>
            </a:r>
            <a:r>
              <a:rPr lang="it-IT" sz="2400" dirty="0" err="1"/>
              <a:t>chose</a:t>
            </a:r>
            <a:r>
              <a:rPr lang="it-IT" sz="2400" dirty="0"/>
              <a:t> </a:t>
            </a:r>
            <a:r>
              <a:rPr lang="it-IT" sz="2400" dirty="0" err="1"/>
              <a:t>faite</a:t>
            </a:r>
            <a:r>
              <a:rPr lang="it-IT" sz="2400" dirty="0"/>
              <a:t> </a:t>
            </a:r>
            <a:r>
              <a:rPr lang="it-IT" sz="2400" dirty="0" err="1"/>
              <a:t>aujourd’hui</a:t>
            </a:r>
            <a:r>
              <a:rPr lang="it-IT" sz="2400" dirty="0"/>
              <a:t> </a:t>
            </a:r>
            <a:r>
              <a:rPr lang="it-IT" sz="2400" dirty="0" err="1"/>
              <a:t>au</a:t>
            </a:r>
            <a:r>
              <a:rPr lang="it-IT" sz="2400" dirty="0"/>
              <a:t> </a:t>
            </a:r>
            <a:r>
              <a:rPr lang="it-IT" sz="2400" dirty="0" err="1"/>
              <a:t>sein</a:t>
            </a:r>
            <a:r>
              <a:rPr lang="it-IT" sz="2400" dirty="0"/>
              <a:t> </a:t>
            </a:r>
            <a:r>
              <a:rPr lang="it-IT" sz="2400" dirty="0" err="1"/>
              <a:t>du</a:t>
            </a:r>
            <a:r>
              <a:rPr lang="it-IT" sz="2400" dirty="0"/>
              <a:t> </a:t>
            </a:r>
            <a:r>
              <a:rPr lang="it-IT" sz="2400" b="1" dirty="0"/>
              <a:t>Code </a:t>
            </a:r>
            <a:r>
              <a:rPr lang="it-IT" sz="2400" b="1" dirty="0" err="1"/>
              <a:t>pénal</a:t>
            </a:r>
            <a:r>
              <a:rPr lang="it-IT" sz="2400" b="1" dirty="0"/>
              <a:t>, </a:t>
            </a:r>
            <a:r>
              <a:rPr lang="it-IT" sz="2400" b="1" dirty="0" err="1"/>
              <a:t>du</a:t>
            </a:r>
            <a:r>
              <a:rPr lang="it-IT" sz="2400" b="1" dirty="0"/>
              <a:t> Code de </a:t>
            </a:r>
            <a:r>
              <a:rPr lang="it-IT" sz="2400" b="1" dirty="0" err="1"/>
              <a:t>procédure</a:t>
            </a:r>
            <a:r>
              <a:rPr lang="it-IT" sz="2400" b="1" dirty="0"/>
              <a:t> </a:t>
            </a:r>
            <a:r>
              <a:rPr lang="it-IT" sz="2400" b="1" dirty="0" err="1"/>
              <a:t>pénale</a:t>
            </a:r>
            <a:r>
              <a:rPr lang="it-IT" sz="2400" b="1" dirty="0"/>
              <a:t> et de la </a:t>
            </a:r>
            <a:r>
              <a:rPr lang="it-IT" sz="2400" b="1" dirty="0" err="1"/>
              <a:t>loi</a:t>
            </a:r>
            <a:r>
              <a:rPr lang="it-IT" sz="2400" b="1" dirty="0"/>
              <a:t> </a:t>
            </a:r>
            <a:r>
              <a:rPr lang="it-IT" sz="2400" b="1" dirty="0" err="1"/>
              <a:t>du</a:t>
            </a:r>
            <a:r>
              <a:rPr lang="it-IT" sz="2400" b="1" dirty="0"/>
              <a:t> 29 </a:t>
            </a:r>
            <a:r>
              <a:rPr lang="it-IT" sz="2400" b="1" dirty="0" err="1"/>
              <a:t>juillet</a:t>
            </a:r>
            <a:r>
              <a:rPr lang="it-IT" sz="2400" b="1" dirty="0"/>
              <a:t> 1881 </a:t>
            </a:r>
            <a:r>
              <a:rPr lang="it-IT" sz="2400" b="1" dirty="0" err="1"/>
              <a:t>sur</a:t>
            </a:r>
            <a:r>
              <a:rPr lang="it-IT" sz="2400" b="1" dirty="0"/>
              <a:t> la </a:t>
            </a:r>
            <a:r>
              <a:rPr lang="it-IT" sz="2400" b="1" dirty="0" err="1"/>
              <a:t>liberté</a:t>
            </a:r>
            <a:r>
              <a:rPr lang="it-IT" sz="2400" b="1" dirty="0"/>
              <a:t> de la presse</a:t>
            </a:r>
            <a:r>
              <a:rPr lang="it-IT" sz="2400" b="1" dirty="0" smtClean="0"/>
              <a:t>.</a:t>
            </a:r>
          </a:p>
          <a:p>
            <a:pPr marL="0" indent="0" algn="just">
              <a:buNone/>
            </a:pPr>
            <a:r>
              <a:rPr lang="fr-FR" sz="2400" dirty="0" smtClean="0">
                <a:hlinkClick r:id="rId2"/>
              </a:rPr>
              <a:t>https</a:t>
            </a:r>
            <a:r>
              <a:rPr lang="fr-FR" sz="2400" dirty="0">
                <a:hlinkClick r:id="rId2"/>
              </a:rPr>
              <a:t>://actu.dalloz-etudiant.fr/a-la-une/article/disparition-du-mot-race-de-la-legislationpenale</a:t>
            </a:r>
            <a:r>
              <a:rPr lang="fr-FR" sz="2400" dirty="0"/>
              <a:t> 12 sept 2017</a:t>
            </a:r>
            <a:endParaRPr lang="it-IT" sz="2400" b="1" dirty="0"/>
          </a:p>
          <a:p>
            <a:endParaRPr lang="it-IT" sz="2400" dirty="0"/>
          </a:p>
        </p:txBody>
      </p:sp>
    </p:spTree>
    <p:extLst>
      <p:ext uri="{BB962C8B-B14F-4D97-AF65-F5344CB8AC3E}">
        <p14:creationId xmlns:p14="http://schemas.microsoft.com/office/powerpoint/2010/main" val="74109907"/>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FR" sz="2800" i="1" dirty="0"/>
              <a:t>Race</a:t>
            </a:r>
            <a:r>
              <a:rPr lang="fr-FR" sz="2800" dirty="0"/>
              <a:t> aujourd’hui dans les textes législatifs</a:t>
            </a:r>
            <a:endParaRPr lang="fr-CA" sz="2800" dirty="0"/>
          </a:p>
        </p:txBody>
      </p:sp>
      <p:sp>
        <p:nvSpPr>
          <p:cNvPr id="3" name="Segnaposto contenuto 2"/>
          <p:cNvSpPr>
            <a:spLocks noGrp="1"/>
          </p:cNvSpPr>
          <p:nvPr>
            <p:ph idx="1"/>
          </p:nvPr>
        </p:nvSpPr>
        <p:spPr/>
        <p:txBody>
          <a:bodyPr>
            <a:normAutofit fontScale="92500" lnSpcReduction="20000"/>
          </a:bodyPr>
          <a:lstStyle/>
          <a:p>
            <a:pPr algn="just"/>
            <a:r>
              <a:rPr lang="it-IT" sz="2400" dirty="0">
                <a:ea typeface="ＭＳ Ｐゴシック" charset="0"/>
              </a:rPr>
              <a:t>Le </a:t>
            </a:r>
            <a:r>
              <a:rPr lang="it-IT" sz="2400" dirty="0" err="1">
                <a:ea typeface="ＭＳ Ｐゴシック" charset="0"/>
              </a:rPr>
              <a:t>décret</a:t>
            </a:r>
            <a:r>
              <a:rPr lang="it-IT" sz="2400" dirty="0">
                <a:ea typeface="ＭＳ Ｐゴシック" charset="0"/>
              </a:rPr>
              <a:t> n° 2017-1230 </a:t>
            </a:r>
            <a:r>
              <a:rPr lang="it-IT" sz="2400" dirty="0" err="1">
                <a:ea typeface="ＭＳ Ｐゴシック" charset="0"/>
              </a:rPr>
              <a:t>du</a:t>
            </a:r>
            <a:r>
              <a:rPr lang="it-IT" sz="2400" dirty="0">
                <a:ea typeface="ＭＳ Ｐゴシック" charset="0"/>
              </a:rPr>
              <a:t> 3 </a:t>
            </a:r>
            <a:r>
              <a:rPr lang="it-IT" sz="2400" dirty="0" err="1">
                <a:ea typeface="ＭＳ Ｐゴシック" charset="0"/>
              </a:rPr>
              <a:t>août</a:t>
            </a:r>
            <a:r>
              <a:rPr lang="it-IT" sz="2400" dirty="0">
                <a:ea typeface="ＭＳ Ｐゴシック" charset="0"/>
              </a:rPr>
              <a:t> 2017 s’</a:t>
            </a:r>
            <a:r>
              <a:rPr lang="it-IT" sz="2400" dirty="0" err="1">
                <a:ea typeface="ＭＳ Ｐゴシック" charset="0"/>
              </a:rPr>
              <a:t>inscrit</a:t>
            </a:r>
            <a:r>
              <a:rPr lang="it-IT" sz="2400" dirty="0">
                <a:ea typeface="ＭＳ Ｐゴシック" charset="0"/>
              </a:rPr>
              <a:t> </a:t>
            </a:r>
            <a:r>
              <a:rPr lang="it-IT" sz="2400" dirty="0" err="1">
                <a:ea typeface="ＭＳ Ｐゴシック" charset="0"/>
              </a:rPr>
              <a:t>dans</a:t>
            </a:r>
            <a:r>
              <a:rPr lang="it-IT" sz="2400" dirty="0">
                <a:ea typeface="ＭＳ Ｐゴシック" charset="0"/>
              </a:rPr>
              <a:t> la </a:t>
            </a:r>
            <a:r>
              <a:rPr lang="it-IT" sz="2400" dirty="0" err="1">
                <a:ea typeface="ＭＳ Ｐゴシック" charset="0"/>
              </a:rPr>
              <a:t>lignée</a:t>
            </a:r>
            <a:r>
              <a:rPr lang="it-IT" sz="2400" dirty="0">
                <a:ea typeface="ＭＳ Ｐゴシック" charset="0"/>
              </a:rPr>
              <a:t> de la </a:t>
            </a:r>
            <a:r>
              <a:rPr lang="it-IT" sz="2400" dirty="0" err="1">
                <a:ea typeface="ＭＳ Ｐゴシック" charset="0"/>
              </a:rPr>
              <a:t>loi</a:t>
            </a:r>
            <a:r>
              <a:rPr lang="it-IT" sz="2400" dirty="0">
                <a:ea typeface="ＭＳ Ｐゴシック" charset="0"/>
              </a:rPr>
              <a:t> n° 2017-86 </a:t>
            </a:r>
            <a:r>
              <a:rPr lang="it-IT" sz="2400" dirty="0" err="1">
                <a:ea typeface="ＭＳ Ｐゴシック" charset="0"/>
              </a:rPr>
              <a:t>du</a:t>
            </a:r>
            <a:r>
              <a:rPr lang="it-IT" sz="2400" dirty="0">
                <a:ea typeface="ＭＳ Ｐゴシック" charset="0"/>
              </a:rPr>
              <a:t> 27 </a:t>
            </a:r>
            <a:r>
              <a:rPr lang="it-IT" sz="2400" dirty="0" err="1">
                <a:ea typeface="ＭＳ Ｐゴシック" charset="0"/>
              </a:rPr>
              <a:t>janvier</a:t>
            </a:r>
            <a:r>
              <a:rPr lang="it-IT" sz="2400" dirty="0">
                <a:ea typeface="ＭＳ Ｐゴシック" charset="0"/>
              </a:rPr>
              <a:t> 2017 relative à l'</a:t>
            </a:r>
            <a:r>
              <a:rPr lang="it-IT" sz="2400" dirty="0" err="1">
                <a:ea typeface="ＭＳ Ｐゴシック" charset="0"/>
              </a:rPr>
              <a:t>égalité</a:t>
            </a:r>
            <a:r>
              <a:rPr lang="it-IT" sz="2400" dirty="0">
                <a:ea typeface="ＭＳ Ｐゴシック" charset="0"/>
              </a:rPr>
              <a:t> et à la </a:t>
            </a:r>
            <a:r>
              <a:rPr lang="it-IT" sz="2400" dirty="0" err="1">
                <a:ea typeface="ＭＳ Ｐゴシック" charset="0"/>
              </a:rPr>
              <a:t>citoyenneté</a:t>
            </a:r>
            <a:r>
              <a:rPr lang="it-IT" sz="2400" dirty="0">
                <a:ea typeface="ＭＳ Ｐゴシック" charset="0"/>
              </a:rPr>
              <a:t>. </a:t>
            </a:r>
            <a:r>
              <a:rPr lang="mr-IN" sz="2400" dirty="0" smtClean="0">
                <a:ea typeface="ＭＳ Ｐゴシック" charset="0"/>
              </a:rPr>
              <a:t>…</a:t>
            </a:r>
            <a:r>
              <a:rPr lang="it-IT" sz="2400" dirty="0" smtClean="0">
                <a:ea typeface="ＭＳ Ｐゴシック" charset="0"/>
              </a:rPr>
              <a:t> Le </a:t>
            </a:r>
            <a:r>
              <a:rPr lang="it-IT" sz="2400" dirty="0">
                <a:ea typeface="ＭＳ Ｐゴシック" charset="0"/>
              </a:rPr>
              <a:t>texte </a:t>
            </a:r>
            <a:r>
              <a:rPr lang="it-IT" sz="2400" dirty="0" err="1">
                <a:ea typeface="ＭＳ Ｐゴシック" charset="0"/>
              </a:rPr>
              <a:t>élargit</a:t>
            </a:r>
            <a:r>
              <a:rPr lang="it-IT" sz="2400" dirty="0">
                <a:ea typeface="ＭＳ Ｐゴシック" charset="0"/>
              </a:rPr>
              <a:t> </a:t>
            </a:r>
            <a:r>
              <a:rPr lang="it-IT" sz="2400" dirty="0" err="1">
                <a:ea typeface="ＭＳ Ｐゴシック" charset="0"/>
              </a:rPr>
              <a:t>également</a:t>
            </a:r>
            <a:r>
              <a:rPr lang="it-IT" sz="2400" dirty="0">
                <a:ea typeface="ＭＳ Ｐゴシック" charset="0"/>
              </a:rPr>
              <a:t> </a:t>
            </a:r>
            <a:r>
              <a:rPr lang="it-IT" sz="2400" dirty="0" err="1">
                <a:ea typeface="ＭＳ Ｐゴシック" charset="0"/>
              </a:rPr>
              <a:t>ces</a:t>
            </a:r>
            <a:r>
              <a:rPr lang="it-IT" sz="2400" dirty="0">
                <a:ea typeface="ＭＳ Ｐゴシック" charset="0"/>
              </a:rPr>
              <a:t> </a:t>
            </a:r>
            <a:r>
              <a:rPr lang="it-IT" sz="2400" dirty="0" err="1">
                <a:ea typeface="ＭＳ Ｐゴシック" charset="0"/>
              </a:rPr>
              <a:t>infractions</a:t>
            </a:r>
            <a:r>
              <a:rPr lang="it-IT" sz="2400" dirty="0">
                <a:ea typeface="ＭＳ Ｐゴシック" charset="0"/>
              </a:rPr>
              <a:t> </a:t>
            </a:r>
            <a:r>
              <a:rPr lang="it-IT" sz="2400" dirty="0" err="1">
                <a:ea typeface="ＭＳ Ｐゴシック" charset="0"/>
              </a:rPr>
              <a:t>aux</a:t>
            </a:r>
            <a:r>
              <a:rPr lang="it-IT" sz="2400" dirty="0">
                <a:ea typeface="ＭＳ Ｐゴシック" charset="0"/>
              </a:rPr>
              <a:t> </a:t>
            </a:r>
            <a:r>
              <a:rPr lang="it-IT" sz="2400" dirty="0" err="1">
                <a:ea typeface="ＭＳ Ｐゴシック" charset="0"/>
              </a:rPr>
              <a:t>cas</a:t>
            </a:r>
            <a:r>
              <a:rPr lang="it-IT" sz="2400" dirty="0">
                <a:ea typeface="ＭＳ Ｐゴシック" charset="0"/>
              </a:rPr>
              <a:t> </a:t>
            </a:r>
            <a:r>
              <a:rPr lang="it-IT" sz="2400" dirty="0" err="1">
                <a:ea typeface="ＭＳ Ｐゴシック" charset="0"/>
              </a:rPr>
              <a:t>où</a:t>
            </a:r>
            <a:r>
              <a:rPr lang="it-IT" sz="2400" dirty="0">
                <a:ea typeface="ＭＳ Ｐゴシック" charset="0"/>
              </a:rPr>
              <a:t> </a:t>
            </a:r>
            <a:r>
              <a:rPr lang="it-IT" sz="2400" dirty="0" err="1">
                <a:ea typeface="ＭＳ Ｐゴシック" charset="0"/>
              </a:rPr>
              <a:t>elles</a:t>
            </a:r>
            <a:r>
              <a:rPr lang="it-IT" sz="2400" dirty="0">
                <a:ea typeface="ＭＳ Ｐゴシック" charset="0"/>
              </a:rPr>
              <a:t> </a:t>
            </a:r>
            <a:r>
              <a:rPr lang="it-IT" sz="2400" dirty="0" err="1">
                <a:ea typeface="ＭＳ Ｐゴシック" charset="0"/>
              </a:rPr>
              <a:t>sont</a:t>
            </a:r>
            <a:r>
              <a:rPr lang="it-IT" sz="2400" dirty="0">
                <a:ea typeface="ＭＳ Ｐゴシック" charset="0"/>
              </a:rPr>
              <a:t> </a:t>
            </a:r>
            <a:r>
              <a:rPr lang="it-IT" sz="2400" dirty="0" err="1">
                <a:ea typeface="ＭＳ Ｐゴシック" charset="0"/>
              </a:rPr>
              <a:t>commises</a:t>
            </a:r>
            <a:r>
              <a:rPr lang="it-IT" sz="2400" dirty="0">
                <a:ea typeface="ＭＳ Ｐゴシック" charset="0"/>
              </a:rPr>
              <a:t> en </a:t>
            </a:r>
            <a:r>
              <a:rPr lang="it-IT" sz="2400" dirty="0" err="1">
                <a:ea typeface="ＭＳ Ｐゴシック" charset="0"/>
              </a:rPr>
              <a:t>raison</a:t>
            </a:r>
            <a:r>
              <a:rPr lang="it-IT" sz="2400" dirty="0">
                <a:ea typeface="ＭＳ Ｐゴシック" charset="0"/>
              </a:rPr>
              <a:t> de l'</a:t>
            </a:r>
            <a:r>
              <a:rPr lang="it-IT" sz="2400" dirty="0" err="1">
                <a:ea typeface="ＭＳ Ｐゴシック" charset="0"/>
              </a:rPr>
              <a:t>identité</a:t>
            </a:r>
            <a:r>
              <a:rPr lang="it-IT" sz="2400" dirty="0">
                <a:ea typeface="ＭＳ Ｐゴシック" charset="0"/>
              </a:rPr>
              <a:t> de </a:t>
            </a:r>
            <a:r>
              <a:rPr lang="it-IT" sz="2400" dirty="0" err="1">
                <a:ea typeface="ＭＳ Ｐゴシック" charset="0"/>
              </a:rPr>
              <a:t>genre</a:t>
            </a:r>
            <a:r>
              <a:rPr lang="it-IT" sz="2400" dirty="0">
                <a:ea typeface="ＭＳ Ｐゴシック" charset="0"/>
              </a:rPr>
              <a:t> de la </a:t>
            </a:r>
            <a:r>
              <a:rPr lang="it-IT" sz="2400" dirty="0" err="1">
                <a:ea typeface="ＭＳ Ｐゴシック" charset="0"/>
              </a:rPr>
              <a:t>victime</a:t>
            </a:r>
            <a:r>
              <a:rPr lang="it-IT" sz="2400" dirty="0">
                <a:ea typeface="ＭＳ Ｐゴシック" charset="0"/>
              </a:rPr>
              <a:t>, </a:t>
            </a:r>
            <a:r>
              <a:rPr lang="it-IT" sz="2400" dirty="0" err="1">
                <a:ea typeface="ＭＳ Ｐゴシック" charset="0"/>
              </a:rPr>
              <a:t>afin</a:t>
            </a:r>
            <a:r>
              <a:rPr lang="it-IT" sz="2400" dirty="0">
                <a:ea typeface="ＭＳ Ｐゴシック" charset="0"/>
              </a:rPr>
              <a:t> de </a:t>
            </a:r>
            <a:r>
              <a:rPr lang="it-IT" sz="2400" dirty="0" err="1">
                <a:ea typeface="ＭＳ Ｐゴシック" charset="0"/>
              </a:rPr>
              <a:t>mieux</a:t>
            </a:r>
            <a:r>
              <a:rPr lang="it-IT" sz="2400" dirty="0">
                <a:ea typeface="ＭＳ Ｐゴシック" charset="0"/>
              </a:rPr>
              <a:t> </a:t>
            </a:r>
            <a:r>
              <a:rPr lang="it-IT" sz="2400" dirty="0" err="1">
                <a:ea typeface="ＭＳ Ｐゴシック" charset="0"/>
              </a:rPr>
              <a:t>lutter</a:t>
            </a:r>
            <a:r>
              <a:rPr lang="it-IT" sz="2400" dirty="0">
                <a:ea typeface="ＭＳ Ｐゴシック" charset="0"/>
              </a:rPr>
              <a:t> </a:t>
            </a:r>
            <a:r>
              <a:rPr lang="it-IT" sz="2400" dirty="0" err="1">
                <a:ea typeface="ＭＳ Ｐゴシック" charset="0"/>
              </a:rPr>
              <a:t>contre</a:t>
            </a:r>
            <a:r>
              <a:rPr lang="it-IT" sz="2400" dirty="0">
                <a:ea typeface="ＭＳ Ｐゴシック" charset="0"/>
              </a:rPr>
              <a:t> la</a:t>
            </a:r>
            <a:r>
              <a:rPr lang="it-IT" sz="2400" b="1" dirty="0">
                <a:ea typeface="ＭＳ Ｐゴシック" charset="0"/>
              </a:rPr>
              <a:t> </a:t>
            </a:r>
            <a:r>
              <a:rPr lang="it-IT" sz="2400" b="1" dirty="0" err="1">
                <a:ea typeface="ＭＳ Ｐゴシック" charset="0"/>
              </a:rPr>
              <a:t>transphobie</a:t>
            </a:r>
            <a:r>
              <a:rPr lang="it-IT" sz="2400" dirty="0">
                <a:ea typeface="ＭＳ Ｐゴシック" charset="0"/>
              </a:rPr>
              <a:t>. </a:t>
            </a:r>
            <a:endParaRPr lang="it-IT" sz="2400" dirty="0" smtClean="0">
              <a:ea typeface="ＭＳ Ｐゴシック" charset="0"/>
            </a:endParaRPr>
          </a:p>
          <a:p>
            <a:pPr algn="just"/>
            <a:r>
              <a:rPr lang="it-IT" sz="2400" dirty="0"/>
              <a:t>On </a:t>
            </a:r>
            <a:r>
              <a:rPr lang="it-IT" sz="2400" dirty="0" err="1"/>
              <a:t>soulignera</a:t>
            </a:r>
            <a:r>
              <a:rPr lang="it-IT" sz="2400" dirty="0"/>
              <a:t> </a:t>
            </a:r>
            <a:r>
              <a:rPr lang="it-IT" sz="2400" dirty="0" err="1"/>
              <a:t>surtout</a:t>
            </a:r>
            <a:r>
              <a:rPr lang="it-IT" sz="2400" dirty="0"/>
              <a:t> </a:t>
            </a:r>
            <a:r>
              <a:rPr lang="it-IT" sz="2400" dirty="0" err="1"/>
              <a:t>que</a:t>
            </a:r>
            <a:r>
              <a:rPr lang="it-IT" sz="2400" dirty="0"/>
              <a:t> le </a:t>
            </a:r>
            <a:r>
              <a:rPr lang="it-IT" sz="2400" dirty="0" err="1"/>
              <a:t>mot</a:t>
            </a:r>
            <a:r>
              <a:rPr lang="it-IT" sz="2400" dirty="0"/>
              <a:t> « race », « qui n’est </a:t>
            </a:r>
            <a:r>
              <a:rPr lang="it-IT" sz="2400" dirty="0" err="1"/>
              <a:t>pas</a:t>
            </a:r>
            <a:r>
              <a:rPr lang="it-IT" sz="2400" dirty="0"/>
              <a:t> </a:t>
            </a:r>
            <a:r>
              <a:rPr lang="it-IT" sz="2400" dirty="0" err="1"/>
              <a:t>applicable</a:t>
            </a:r>
            <a:r>
              <a:rPr lang="it-IT" sz="2400" dirty="0"/>
              <a:t> </a:t>
            </a:r>
            <a:r>
              <a:rPr lang="it-IT" sz="2400" dirty="0" err="1"/>
              <a:t>aux</a:t>
            </a:r>
            <a:r>
              <a:rPr lang="it-IT" sz="2400" dirty="0"/>
              <a:t> </a:t>
            </a:r>
            <a:r>
              <a:rPr lang="it-IT" sz="2400" dirty="0" err="1"/>
              <a:t>êtres</a:t>
            </a:r>
            <a:r>
              <a:rPr lang="it-IT" sz="2400" dirty="0"/>
              <a:t> </a:t>
            </a:r>
            <a:r>
              <a:rPr lang="it-IT" sz="2400" dirty="0" err="1"/>
              <a:t>humains</a:t>
            </a:r>
            <a:r>
              <a:rPr lang="it-IT" sz="2400" dirty="0"/>
              <a:t> » </a:t>
            </a:r>
            <a:r>
              <a:rPr lang="it-IT" sz="2400" dirty="0" err="1"/>
              <a:t>selon</a:t>
            </a:r>
            <a:r>
              <a:rPr lang="it-IT" sz="2400" dirty="0"/>
              <a:t> la </a:t>
            </a:r>
            <a:r>
              <a:rPr lang="it-IT" sz="2400" dirty="0" err="1"/>
              <a:t>notice</a:t>
            </a:r>
            <a:r>
              <a:rPr lang="it-IT" sz="2400" dirty="0"/>
              <a:t> </a:t>
            </a:r>
            <a:r>
              <a:rPr lang="it-IT" sz="2400" dirty="0" err="1"/>
              <a:t>du</a:t>
            </a:r>
            <a:r>
              <a:rPr lang="it-IT" sz="2400" dirty="0"/>
              <a:t> </a:t>
            </a:r>
            <a:r>
              <a:rPr lang="it-IT" sz="2400" dirty="0" err="1"/>
              <a:t>décret</a:t>
            </a:r>
            <a:r>
              <a:rPr lang="it-IT" sz="2400" dirty="0"/>
              <a:t>, a </a:t>
            </a:r>
            <a:r>
              <a:rPr lang="it-IT" sz="2400" dirty="0" err="1"/>
              <a:t>été</a:t>
            </a:r>
            <a:r>
              <a:rPr lang="it-IT" sz="2400" dirty="0"/>
              <a:t> </a:t>
            </a:r>
            <a:r>
              <a:rPr lang="it-IT" sz="2400" dirty="0" err="1"/>
              <a:t>remplacé</a:t>
            </a:r>
            <a:r>
              <a:rPr lang="it-IT" sz="2400" dirty="0"/>
              <a:t> par </a:t>
            </a:r>
            <a:r>
              <a:rPr lang="it-IT" sz="2400" dirty="0" err="1"/>
              <a:t>celui</a:t>
            </a:r>
            <a:r>
              <a:rPr lang="it-IT" sz="2400" dirty="0"/>
              <a:t> de «</a:t>
            </a:r>
            <a:r>
              <a:rPr lang="it-IT" sz="2400" b="1" dirty="0"/>
              <a:t> </a:t>
            </a:r>
            <a:r>
              <a:rPr lang="it-IT" sz="2400" b="1" dirty="0" err="1"/>
              <a:t>prétendue</a:t>
            </a:r>
            <a:r>
              <a:rPr lang="it-IT" sz="2400" b="1" dirty="0"/>
              <a:t> race »</a:t>
            </a:r>
            <a:r>
              <a:rPr lang="it-IT" sz="2400" dirty="0"/>
              <a:t>, </a:t>
            </a:r>
            <a:r>
              <a:rPr lang="it-IT" sz="2400" dirty="0" err="1"/>
              <a:t>comme</a:t>
            </a:r>
            <a:r>
              <a:rPr lang="it-IT" sz="2400" dirty="0"/>
              <a:t> cela </a:t>
            </a:r>
            <a:r>
              <a:rPr lang="it-IT" sz="2400" dirty="0" err="1"/>
              <a:t>avait</a:t>
            </a:r>
            <a:r>
              <a:rPr lang="it-IT" sz="2400" dirty="0"/>
              <a:t> </a:t>
            </a:r>
            <a:r>
              <a:rPr lang="it-IT" sz="2400" dirty="0" err="1"/>
              <a:t>été</a:t>
            </a:r>
            <a:r>
              <a:rPr lang="it-IT" sz="2400" dirty="0"/>
              <a:t> </a:t>
            </a:r>
            <a:r>
              <a:rPr lang="it-IT" sz="2400" dirty="0" err="1"/>
              <a:t>fait</a:t>
            </a:r>
            <a:r>
              <a:rPr lang="it-IT" sz="2400" dirty="0"/>
              <a:t> par la loi n° 2017-86 du 27 janvier 2017 relative à l'égalité et à la citoyenneté </a:t>
            </a:r>
            <a:r>
              <a:rPr lang="it-IT" sz="2400" dirty="0" err="1"/>
              <a:t>dans</a:t>
            </a:r>
            <a:r>
              <a:rPr lang="it-IT" sz="2400" dirty="0"/>
              <a:t> </a:t>
            </a:r>
            <a:r>
              <a:rPr lang="it-IT" sz="2400" dirty="0" err="1"/>
              <a:t>les</a:t>
            </a:r>
            <a:r>
              <a:rPr lang="it-IT" sz="2400" dirty="0"/>
              <a:t> </a:t>
            </a:r>
            <a:r>
              <a:rPr lang="it-IT" sz="2400" dirty="0" err="1"/>
              <a:t>dispositions</a:t>
            </a:r>
            <a:r>
              <a:rPr lang="it-IT" sz="2400" dirty="0"/>
              <a:t> </a:t>
            </a:r>
            <a:r>
              <a:rPr lang="it-IT" sz="2400" dirty="0" err="1"/>
              <a:t>législatives</a:t>
            </a:r>
            <a:r>
              <a:rPr lang="it-IT" sz="2400" dirty="0"/>
              <a:t> </a:t>
            </a:r>
            <a:r>
              <a:rPr lang="it-IT" sz="2400" dirty="0" err="1"/>
              <a:t>du</a:t>
            </a:r>
            <a:r>
              <a:rPr lang="it-IT" sz="2400" dirty="0"/>
              <a:t> Code </a:t>
            </a:r>
            <a:r>
              <a:rPr lang="it-IT" sz="2400" dirty="0" err="1"/>
              <a:t>pénal</a:t>
            </a:r>
            <a:r>
              <a:rPr lang="it-IT" sz="2400" dirty="0"/>
              <a:t> (V. C. </a:t>
            </a:r>
            <a:r>
              <a:rPr lang="it-IT" sz="2400" dirty="0" err="1"/>
              <a:t>pén</a:t>
            </a:r>
            <a:r>
              <a:rPr lang="it-IT" sz="2400" dirty="0"/>
              <a:t>., art. 132-76, 222-13) et par </a:t>
            </a:r>
            <a:r>
              <a:rPr lang="it-IT" sz="2400" dirty="0" err="1"/>
              <a:t>loi</a:t>
            </a:r>
            <a:r>
              <a:rPr lang="it-IT" sz="2400" dirty="0"/>
              <a:t> n° 2016-1047 </a:t>
            </a:r>
            <a:r>
              <a:rPr lang="it-IT" sz="2400" dirty="0" err="1"/>
              <a:t>du</a:t>
            </a:r>
            <a:r>
              <a:rPr lang="it-IT" sz="2400" dirty="0"/>
              <a:t> 18 novembre 2016 de </a:t>
            </a:r>
            <a:r>
              <a:rPr lang="it-IT" sz="2400" dirty="0" err="1"/>
              <a:t>modernisation</a:t>
            </a:r>
            <a:r>
              <a:rPr lang="it-IT" sz="2400" dirty="0"/>
              <a:t> de la </a:t>
            </a:r>
            <a:r>
              <a:rPr lang="it-IT" sz="2400" dirty="0" err="1"/>
              <a:t>justice</a:t>
            </a:r>
            <a:r>
              <a:rPr lang="it-IT" sz="2400" dirty="0"/>
              <a:t> </a:t>
            </a:r>
            <a:r>
              <a:rPr lang="it-IT" sz="2400" dirty="0" err="1"/>
              <a:t>du</a:t>
            </a:r>
            <a:r>
              <a:rPr lang="it-IT" sz="2400" dirty="0"/>
              <a:t> </a:t>
            </a:r>
            <a:r>
              <a:rPr lang="it-IT" sz="2400" dirty="0" err="1"/>
              <a:t>XXIe</a:t>
            </a:r>
            <a:r>
              <a:rPr lang="it-IT" sz="2400" dirty="0"/>
              <a:t> </a:t>
            </a:r>
            <a:r>
              <a:rPr lang="it-IT" sz="2400" dirty="0" err="1"/>
              <a:t>siècle</a:t>
            </a:r>
            <a:r>
              <a:rPr lang="it-IT" sz="2400" dirty="0"/>
              <a:t>, dite « </a:t>
            </a:r>
            <a:r>
              <a:rPr lang="it-IT" sz="2400" dirty="0" err="1"/>
              <a:t>loi</a:t>
            </a:r>
            <a:r>
              <a:rPr lang="it-IT" sz="2400" dirty="0"/>
              <a:t> J21 » (V. L. n° 2008-496 </a:t>
            </a:r>
            <a:r>
              <a:rPr lang="it-IT" sz="2400" dirty="0" err="1"/>
              <a:t>du</a:t>
            </a:r>
            <a:r>
              <a:rPr lang="it-IT" sz="2400" dirty="0"/>
              <a:t> 27 mai 2008 </a:t>
            </a:r>
            <a:r>
              <a:rPr lang="it-IT" sz="2400" dirty="0" err="1"/>
              <a:t>portant</a:t>
            </a:r>
            <a:r>
              <a:rPr lang="it-IT" sz="2400" dirty="0"/>
              <a:t> </a:t>
            </a:r>
            <a:r>
              <a:rPr lang="it-IT" sz="2400" dirty="0" err="1"/>
              <a:t>diverses</a:t>
            </a:r>
            <a:r>
              <a:rPr lang="it-IT" sz="2400" dirty="0"/>
              <a:t> </a:t>
            </a:r>
            <a:r>
              <a:rPr lang="it-IT" sz="2400" dirty="0" err="1"/>
              <a:t>dispositions</a:t>
            </a:r>
            <a:r>
              <a:rPr lang="it-IT" sz="2400" dirty="0"/>
              <a:t> </a:t>
            </a:r>
            <a:r>
              <a:rPr lang="it-IT" sz="2400" dirty="0" err="1"/>
              <a:t>d'adaptation</a:t>
            </a:r>
            <a:r>
              <a:rPr lang="it-IT" sz="2400" dirty="0"/>
              <a:t> </a:t>
            </a:r>
            <a:r>
              <a:rPr lang="it-IT" sz="2400" dirty="0" err="1"/>
              <a:t>au</a:t>
            </a:r>
            <a:r>
              <a:rPr lang="it-IT" sz="2400" dirty="0"/>
              <a:t> </a:t>
            </a:r>
            <a:r>
              <a:rPr lang="it-IT" sz="2400" dirty="0" err="1"/>
              <a:t>droit</a:t>
            </a:r>
            <a:r>
              <a:rPr lang="it-IT" sz="2400" dirty="0"/>
              <a:t> </a:t>
            </a:r>
            <a:r>
              <a:rPr lang="it-IT" sz="2400" dirty="0" err="1"/>
              <a:t>communautaire</a:t>
            </a:r>
            <a:r>
              <a:rPr lang="it-IT" sz="2400" dirty="0"/>
              <a:t> </a:t>
            </a:r>
            <a:r>
              <a:rPr lang="it-IT" sz="2400" dirty="0" err="1"/>
              <a:t>dans</a:t>
            </a:r>
            <a:r>
              <a:rPr lang="it-IT" sz="2400" dirty="0"/>
              <a:t> le </a:t>
            </a:r>
            <a:r>
              <a:rPr lang="it-IT" sz="2400" dirty="0" err="1"/>
              <a:t>domaine</a:t>
            </a:r>
            <a:r>
              <a:rPr lang="it-IT" sz="2400" dirty="0"/>
              <a:t> de la </a:t>
            </a:r>
            <a:r>
              <a:rPr lang="it-IT" sz="2400" dirty="0" err="1"/>
              <a:t>lutte</a:t>
            </a:r>
            <a:r>
              <a:rPr lang="it-IT" sz="2400" dirty="0"/>
              <a:t> </a:t>
            </a:r>
            <a:r>
              <a:rPr lang="it-IT" sz="2400" dirty="0" err="1"/>
              <a:t>contre</a:t>
            </a:r>
            <a:r>
              <a:rPr lang="it-IT" sz="2400" dirty="0"/>
              <a:t> </a:t>
            </a:r>
            <a:r>
              <a:rPr lang="it-IT" sz="2400" dirty="0" err="1"/>
              <a:t>les</a:t>
            </a:r>
            <a:r>
              <a:rPr lang="it-IT" sz="2400" dirty="0"/>
              <a:t> </a:t>
            </a:r>
            <a:r>
              <a:rPr lang="it-IT" sz="2400" dirty="0" err="1"/>
              <a:t>discriminations</a:t>
            </a:r>
            <a:r>
              <a:rPr lang="it-IT" sz="2400" dirty="0"/>
              <a:t>, art. 1</a:t>
            </a:r>
            <a:r>
              <a:rPr lang="it-IT" sz="2400" baseline="30000" dirty="0"/>
              <a:t>er</a:t>
            </a:r>
            <a:r>
              <a:rPr lang="it-IT" sz="2400" dirty="0"/>
              <a:t> et 2).</a:t>
            </a:r>
            <a:endParaRPr lang="it-IT" sz="2400" dirty="0">
              <a:ea typeface="ＭＳ Ｐゴシック" charset="0"/>
            </a:endParaRPr>
          </a:p>
          <a:p>
            <a:pPr algn="just"/>
            <a:endParaRPr lang="fr-FR" sz="2400" dirty="0">
              <a:ea typeface="ＭＳ Ｐゴシック" charset="0"/>
            </a:endParaRPr>
          </a:p>
          <a:p>
            <a:endParaRPr lang="fr-CA" sz="2400" dirty="0"/>
          </a:p>
        </p:txBody>
      </p:sp>
    </p:spTree>
    <p:extLst>
      <p:ext uri="{BB962C8B-B14F-4D97-AF65-F5344CB8AC3E}">
        <p14:creationId xmlns:p14="http://schemas.microsoft.com/office/powerpoint/2010/main" val="1111755627"/>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b="1" dirty="0">
                <a:hlinkClick r:id="rId2"/>
              </a:rPr>
              <a:t>Décret n° 2017-1230 du 3 août 2017 relatif aux provocations, diffamations et injures non publiques présentant un caractère raciste ou discriminatoire</a:t>
            </a:r>
            <a:endParaRPr lang="it-IT" sz="2800" dirty="0"/>
          </a:p>
        </p:txBody>
      </p:sp>
      <p:sp>
        <p:nvSpPr>
          <p:cNvPr id="3" name="Segnaposto contenuto 2"/>
          <p:cNvSpPr>
            <a:spLocks noGrp="1"/>
          </p:cNvSpPr>
          <p:nvPr>
            <p:ph idx="1"/>
          </p:nvPr>
        </p:nvSpPr>
        <p:spPr/>
        <p:txBody>
          <a:bodyPr>
            <a:normAutofit/>
          </a:bodyPr>
          <a:lstStyle/>
          <a:p>
            <a:r>
              <a:rPr lang="it-IT" sz="2400" dirty="0"/>
              <a:t>« </a:t>
            </a:r>
            <a:r>
              <a:rPr lang="it-IT" sz="2400" dirty="0" err="1"/>
              <a:t>Section</a:t>
            </a:r>
            <a:r>
              <a:rPr lang="it-IT" sz="2400" dirty="0"/>
              <a:t> III.-</a:t>
            </a:r>
            <a:r>
              <a:rPr lang="it-IT" sz="2400" dirty="0" err="1"/>
              <a:t>Des</a:t>
            </a:r>
            <a:r>
              <a:rPr lang="it-IT" sz="2400" dirty="0"/>
              <a:t> </a:t>
            </a:r>
            <a:r>
              <a:rPr lang="it-IT" sz="2400" dirty="0" err="1"/>
              <a:t>provocations</a:t>
            </a:r>
            <a:r>
              <a:rPr lang="it-IT" sz="2400" dirty="0"/>
              <a:t>, </a:t>
            </a:r>
            <a:r>
              <a:rPr lang="it-IT" sz="2400" dirty="0" err="1"/>
              <a:t>diffamations</a:t>
            </a:r>
            <a:r>
              <a:rPr lang="it-IT" sz="2400" dirty="0"/>
              <a:t> et </a:t>
            </a:r>
            <a:r>
              <a:rPr lang="it-IT" sz="2400" dirty="0" err="1"/>
              <a:t>injures</a:t>
            </a:r>
            <a:r>
              <a:rPr lang="it-IT" sz="2400" dirty="0"/>
              <a:t> non </a:t>
            </a:r>
            <a:r>
              <a:rPr lang="it-IT" sz="2400" dirty="0" err="1"/>
              <a:t>publiques</a:t>
            </a:r>
            <a:r>
              <a:rPr lang="it-IT" sz="2400" dirty="0"/>
              <a:t> </a:t>
            </a:r>
            <a:r>
              <a:rPr lang="it-IT" sz="2400" dirty="0" err="1"/>
              <a:t>présentant</a:t>
            </a:r>
            <a:r>
              <a:rPr lang="it-IT" sz="2400" dirty="0"/>
              <a:t> un </a:t>
            </a:r>
            <a:r>
              <a:rPr lang="it-IT" sz="2400" dirty="0" err="1"/>
              <a:t>caractère</a:t>
            </a:r>
            <a:r>
              <a:rPr lang="it-IT" sz="2400" dirty="0"/>
              <a:t> </a:t>
            </a:r>
            <a:r>
              <a:rPr lang="it-IT" sz="2400" dirty="0" err="1"/>
              <a:t>raciste</a:t>
            </a:r>
            <a:r>
              <a:rPr lang="it-IT" sz="2400" dirty="0"/>
              <a:t> </a:t>
            </a:r>
            <a:r>
              <a:rPr lang="it-IT" sz="2400" dirty="0" err="1"/>
              <a:t>ou</a:t>
            </a:r>
            <a:r>
              <a:rPr lang="it-IT" sz="2400" dirty="0"/>
              <a:t> </a:t>
            </a:r>
            <a:r>
              <a:rPr lang="it-IT" sz="2400" dirty="0" err="1"/>
              <a:t>discriminatoire</a:t>
            </a:r>
            <a:r>
              <a:rPr lang="it-IT" sz="2400" dirty="0"/>
              <a:t> » ; </a:t>
            </a:r>
            <a:br>
              <a:rPr lang="it-IT" sz="2400" dirty="0"/>
            </a:br>
            <a:r>
              <a:rPr lang="it-IT" sz="2400" dirty="0"/>
              <a:t>2° L'</a:t>
            </a:r>
            <a:r>
              <a:rPr lang="it-IT" sz="2400" dirty="0" err="1"/>
              <a:t>article</a:t>
            </a:r>
            <a:r>
              <a:rPr lang="it-IT" sz="2400" dirty="0"/>
              <a:t> </a:t>
            </a:r>
            <a:r>
              <a:rPr lang="it-IT" sz="2400" dirty="0" err="1"/>
              <a:t>R</a:t>
            </a:r>
            <a:r>
              <a:rPr lang="it-IT" sz="2400" dirty="0"/>
              <a:t>. 625-7 est </a:t>
            </a:r>
            <a:r>
              <a:rPr lang="it-IT" sz="2400" dirty="0" err="1"/>
              <a:t>ainsi</a:t>
            </a:r>
            <a:r>
              <a:rPr lang="it-IT" sz="2400" dirty="0"/>
              <a:t> </a:t>
            </a:r>
            <a:r>
              <a:rPr lang="it-IT" sz="2400" dirty="0" err="1"/>
              <a:t>modifié</a:t>
            </a:r>
            <a:r>
              <a:rPr lang="it-IT" sz="2400" dirty="0"/>
              <a:t> : </a:t>
            </a:r>
            <a:br>
              <a:rPr lang="it-IT" sz="2400" dirty="0"/>
            </a:br>
            <a:r>
              <a:rPr lang="it-IT" sz="2400" dirty="0"/>
              <a:t>a) </a:t>
            </a:r>
            <a:r>
              <a:rPr lang="it-IT" sz="2400" dirty="0" err="1"/>
              <a:t>Au</a:t>
            </a:r>
            <a:r>
              <a:rPr lang="it-IT" sz="2400" dirty="0"/>
              <a:t> premier </a:t>
            </a:r>
            <a:r>
              <a:rPr lang="it-IT" sz="2400" dirty="0" err="1"/>
              <a:t>alinéa</a:t>
            </a:r>
            <a:r>
              <a:rPr lang="it-IT" sz="2400" dirty="0"/>
              <a:t>, </a:t>
            </a:r>
            <a:r>
              <a:rPr lang="it-IT" sz="2400" dirty="0" err="1"/>
              <a:t>les</a:t>
            </a:r>
            <a:r>
              <a:rPr lang="it-IT" sz="2400" dirty="0"/>
              <a:t> </a:t>
            </a:r>
            <a:r>
              <a:rPr lang="it-IT" sz="2400" dirty="0" err="1"/>
              <a:t>mots</a:t>
            </a:r>
            <a:r>
              <a:rPr lang="it-IT" sz="2400" dirty="0"/>
              <a:t> : « une race » </a:t>
            </a:r>
            <a:r>
              <a:rPr lang="it-IT" sz="2400" dirty="0" err="1"/>
              <a:t>sont</a:t>
            </a:r>
            <a:r>
              <a:rPr lang="it-IT" sz="2400" dirty="0"/>
              <a:t> </a:t>
            </a:r>
            <a:r>
              <a:rPr lang="it-IT" sz="2400" dirty="0" err="1"/>
              <a:t>remplacés</a:t>
            </a:r>
            <a:r>
              <a:rPr lang="it-IT" sz="2400" dirty="0"/>
              <a:t> par </a:t>
            </a:r>
            <a:r>
              <a:rPr lang="it-IT" sz="2400" dirty="0" err="1"/>
              <a:t>les</a:t>
            </a:r>
            <a:r>
              <a:rPr lang="it-IT" sz="2400" dirty="0"/>
              <a:t> </a:t>
            </a:r>
            <a:r>
              <a:rPr lang="it-IT" sz="2400" dirty="0" err="1"/>
              <a:t>mots</a:t>
            </a:r>
            <a:r>
              <a:rPr lang="it-IT" sz="2400" dirty="0"/>
              <a:t> : </a:t>
            </a:r>
            <a:r>
              <a:rPr lang="it-IT" sz="2400" b="1" dirty="0"/>
              <a:t>« une </a:t>
            </a:r>
            <a:r>
              <a:rPr lang="it-IT" sz="2400" b="1" dirty="0" err="1"/>
              <a:t>prétendue</a:t>
            </a:r>
            <a:r>
              <a:rPr lang="it-IT" sz="2400" b="1" dirty="0"/>
              <a:t> race » </a:t>
            </a:r>
            <a:r>
              <a:rPr lang="it-IT" sz="2400" b="1" dirty="0" smtClean="0"/>
              <a:t>. </a:t>
            </a:r>
            <a:endParaRPr lang="it-IT" sz="2400" b="1" dirty="0"/>
          </a:p>
        </p:txBody>
      </p:sp>
    </p:spTree>
    <p:extLst>
      <p:ext uri="{BB962C8B-B14F-4D97-AF65-F5344CB8AC3E}">
        <p14:creationId xmlns:p14="http://schemas.microsoft.com/office/powerpoint/2010/main" val="4264545837"/>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Article</a:t>
            </a:r>
            <a:r>
              <a:rPr lang="it-IT" sz="2800" b="1" dirty="0"/>
              <a:t> premier.</a:t>
            </a:r>
            <a:br>
              <a:rPr lang="it-IT" sz="2800" b="1" dirty="0"/>
            </a:br>
            <a:r>
              <a:rPr lang="fr-CA" sz="2800" dirty="0" smtClean="0"/>
              <a:t>La Constitution 1958</a:t>
            </a:r>
            <a:endParaRPr lang="fr-CA" sz="2800" dirty="0"/>
          </a:p>
        </p:txBody>
      </p:sp>
      <p:sp>
        <p:nvSpPr>
          <p:cNvPr id="3" name="Segnaposto contenuto 2"/>
          <p:cNvSpPr>
            <a:spLocks noGrp="1"/>
          </p:cNvSpPr>
          <p:nvPr>
            <p:ph idx="1"/>
          </p:nvPr>
        </p:nvSpPr>
        <p:spPr/>
        <p:txBody>
          <a:bodyPr>
            <a:normAutofit/>
          </a:bodyPr>
          <a:lstStyle/>
          <a:p>
            <a:r>
              <a:rPr lang="it-IT" sz="2400" b="1" dirty="0" err="1"/>
              <a:t>Article</a:t>
            </a:r>
            <a:r>
              <a:rPr lang="it-IT" sz="2400" b="1" dirty="0"/>
              <a:t> premier.</a:t>
            </a:r>
          </a:p>
          <a:p>
            <a:pPr algn="just"/>
            <a:r>
              <a:rPr lang="it-IT" sz="2400" dirty="0"/>
              <a:t>La France est une </a:t>
            </a:r>
            <a:r>
              <a:rPr lang="it-IT" sz="2400" dirty="0" err="1"/>
              <a:t>République</a:t>
            </a:r>
            <a:r>
              <a:rPr lang="it-IT" sz="2400" dirty="0"/>
              <a:t> </a:t>
            </a:r>
            <a:r>
              <a:rPr lang="it-IT" sz="2400" dirty="0" err="1"/>
              <a:t>indivisible</a:t>
            </a:r>
            <a:r>
              <a:rPr lang="it-IT" sz="2400" dirty="0"/>
              <a:t>, </a:t>
            </a:r>
            <a:r>
              <a:rPr lang="it-IT" sz="2400" dirty="0" err="1"/>
              <a:t>laïque</a:t>
            </a:r>
            <a:r>
              <a:rPr lang="it-IT" sz="2400" dirty="0"/>
              <a:t>, </a:t>
            </a:r>
            <a:r>
              <a:rPr lang="it-IT" sz="2400" dirty="0" err="1"/>
              <a:t>démocratique</a:t>
            </a:r>
            <a:r>
              <a:rPr lang="it-IT" sz="2400" dirty="0"/>
              <a:t> et sociale. Elle </a:t>
            </a:r>
            <a:r>
              <a:rPr lang="it-IT" sz="2400" dirty="0" err="1"/>
              <a:t>assure</a:t>
            </a:r>
            <a:r>
              <a:rPr lang="it-IT" sz="2400" dirty="0"/>
              <a:t> l'</a:t>
            </a:r>
            <a:r>
              <a:rPr lang="it-IT" sz="2400" dirty="0" err="1"/>
              <a:t>égalité</a:t>
            </a:r>
            <a:r>
              <a:rPr lang="it-IT" sz="2400" dirty="0"/>
              <a:t> </a:t>
            </a:r>
            <a:r>
              <a:rPr lang="it-IT" sz="2400" dirty="0" err="1"/>
              <a:t>devant</a:t>
            </a:r>
            <a:r>
              <a:rPr lang="it-IT" sz="2400" dirty="0"/>
              <a:t> la </a:t>
            </a:r>
            <a:r>
              <a:rPr lang="it-IT" sz="2400" dirty="0" err="1"/>
              <a:t>loi</a:t>
            </a:r>
            <a:r>
              <a:rPr lang="it-IT" sz="2400" dirty="0"/>
              <a:t> de </a:t>
            </a:r>
            <a:r>
              <a:rPr lang="it-IT" sz="2400" dirty="0" err="1"/>
              <a:t>tous</a:t>
            </a:r>
            <a:r>
              <a:rPr lang="it-IT" sz="2400" dirty="0"/>
              <a:t> </a:t>
            </a:r>
            <a:r>
              <a:rPr lang="it-IT" sz="2400" dirty="0" err="1"/>
              <a:t>les</a:t>
            </a:r>
            <a:r>
              <a:rPr lang="it-IT" sz="2400" dirty="0"/>
              <a:t> </a:t>
            </a:r>
            <a:r>
              <a:rPr lang="it-IT" sz="2400" dirty="0" err="1"/>
              <a:t>citoyens</a:t>
            </a:r>
            <a:r>
              <a:rPr lang="it-IT" sz="2400" dirty="0"/>
              <a:t> sans </a:t>
            </a:r>
            <a:r>
              <a:rPr lang="it-IT" sz="2400" dirty="0" err="1"/>
              <a:t>distinction</a:t>
            </a:r>
            <a:r>
              <a:rPr lang="it-IT" sz="2400" dirty="0"/>
              <a:t> d'origine, de race </a:t>
            </a:r>
            <a:r>
              <a:rPr lang="it-IT" sz="2400" dirty="0" err="1"/>
              <a:t>ou</a:t>
            </a:r>
            <a:r>
              <a:rPr lang="it-IT" sz="2400" dirty="0"/>
              <a:t> de </a:t>
            </a:r>
            <a:r>
              <a:rPr lang="it-IT" sz="2400" dirty="0" err="1"/>
              <a:t>religion</a:t>
            </a:r>
            <a:r>
              <a:rPr lang="it-IT" sz="2400" dirty="0"/>
              <a:t>. Elle </a:t>
            </a:r>
            <a:r>
              <a:rPr lang="it-IT" sz="2400" dirty="0" err="1"/>
              <a:t>respecte</a:t>
            </a:r>
            <a:r>
              <a:rPr lang="it-IT" sz="2400" dirty="0"/>
              <a:t> </a:t>
            </a:r>
            <a:r>
              <a:rPr lang="it-IT" sz="2400" dirty="0" err="1"/>
              <a:t>toutes</a:t>
            </a:r>
            <a:r>
              <a:rPr lang="it-IT" sz="2400" dirty="0"/>
              <a:t> </a:t>
            </a:r>
            <a:r>
              <a:rPr lang="it-IT" sz="2400" dirty="0" err="1"/>
              <a:t>les</a:t>
            </a:r>
            <a:r>
              <a:rPr lang="it-IT" sz="2400" dirty="0"/>
              <a:t> </a:t>
            </a:r>
            <a:r>
              <a:rPr lang="it-IT" sz="2400" dirty="0" err="1"/>
              <a:t>croyances</a:t>
            </a:r>
            <a:r>
              <a:rPr lang="it-IT" sz="2400" dirty="0"/>
              <a:t>. Son </a:t>
            </a:r>
            <a:r>
              <a:rPr lang="it-IT" sz="2400" dirty="0" err="1"/>
              <a:t>organisation</a:t>
            </a:r>
            <a:r>
              <a:rPr lang="it-IT" sz="2400" dirty="0"/>
              <a:t> est </a:t>
            </a:r>
            <a:r>
              <a:rPr lang="it-IT" sz="2400" dirty="0" err="1"/>
              <a:t>décentralisée</a:t>
            </a:r>
            <a:r>
              <a:rPr lang="it-IT" sz="2400" dirty="0"/>
              <a:t>.</a:t>
            </a:r>
          </a:p>
          <a:p>
            <a:pPr algn="just"/>
            <a:r>
              <a:rPr lang="it-IT" sz="2400" dirty="0"/>
              <a:t>La </a:t>
            </a:r>
            <a:r>
              <a:rPr lang="it-IT" sz="2400" dirty="0" err="1"/>
              <a:t>loi</a:t>
            </a:r>
            <a:r>
              <a:rPr lang="it-IT" sz="2400" dirty="0"/>
              <a:t> </a:t>
            </a:r>
            <a:r>
              <a:rPr lang="it-IT" sz="2400" dirty="0" err="1"/>
              <a:t>favorise</a:t>
            </a:r>
            <a:r>
              <a:rPr lang="it-IT" sz="2400" dirty="0"/>
              <a:t> l'</a:t>
            </a:r>
            <a:r>
              <a:rPr lang="it-IT" sz="2400" dirty="0" err="1"/>
              <a:t>égal</a:t>
            </a:r>
            <a:r>
              <a:rPr lang="it-IT" sz="2400" dirty="0"/>
              <a:t> </a:t>
            </a:r>
            <a:r>
              <a:rPr lang="it-IT" sz="2400" dirty="0" err="1"/>
              <a:t>accès</a:t>
            </a:r>
            <a:r>
              <a:rPr lang="it-IT" sz="2400" dirty="0"/>
              <a:t> </a:t>
            </a:r>
            <a:r>
              <a:rPr lang="it-IT" sz="2400" dirty="0" err="1"/>
              <a:t>des</a:t>
            </a:r>
            <a:r>
              <a:rPr lang="it-IT" sz="2400" dirty="0"/>
              <a:t> femmes et </a:t>
            </a:r>
            <a:r>
              <a:rPr lang="it-IT" sz="2400" dirty="0" err="1"/>
              <a:t>des</a:t>
            </a:r>
            <a:r>
              <a:rPr lang="it-IT" sz="2400" dirty="0"/>
              <a:t> </a:t>
            </a:r>
            <a:r>
              <a:rPr lang="it-IT" sz="2400" dirty="0" err="1"/>
              <a:t>hommes</a:t>
            </a:r>
            <a:r>
              <a:rPr lang="it-IT" sz="2400" dirty="0"/>
              <a:t> </a:t>
            </a:r>
            <a:r>
              <a:rPr lang="it-IT" sz="2400" dirty="0" err="1"/>
              <a:t>aux</a:t>
            </a:r>
            <a:r>
              <a:rPr lang="it-IT" sz="2400" dirty="0"/>
              <a:t> </a:t>
            </a:r>
            <a:r>
              <a:rPr lang="it-IT" sz="2400" dirty="0" err="1"/>
              <a:t>mandats</a:t>
            </a:r>
            <a:r>
              <a:rPr lang="it-IT" sz="2400" dirty="0"/>
              <a:t> </a:t>
            </a:r>
            <a:r>
              <a:rPr lang="it-IT" sz="2400" dirty="0" err="1"/>
              <a:t>électoraux</a:t>
            </a:r>
            <a:r>
              <a:rPr lang="it-IT" sz="2400" dirty="0"/>
              <a:t> et </a:t>
            </a:r>
            <a:r>
              <a:rPr lang="it-IT" sz="2400" dirty="0" err="1"/>
              <a:t>fonctions</a:t>
            </a:r>
            <a:r>
              <a:rPr lang="it-IT" sz="2400" dirty="0"/>
              <a:t> </a:t>
            </a:r>
            <a:r>
              <a:rPr lang="it-IT" sz="2400" dirty="0" err="1"/>
              <a:t>électives</a:t>
            </a:r>
            <a:r>
              <a:rPr lang="it-IT" sz="2400" dirty="0"/>
              <a:t>, </a:t>
            </a:r>
            <a:r>
              <a:rPr lang="it-IT" sz="2400" dirty="0" err="1"/>
              <a:t>ainsi</a:t>
            </a:r>
            <a:r>
              <a:rPr lang="it-IT" sz="2400" dirty="0"/>
              <a:t> </a:t>
            </a:r>
            <a:r>
              <a:rPr lang="it-IT" sz="2400" dirty="0" err="1"/>
              <a:t>qu'aux</a:t>
            </a:r>
            <a:r>
              <a:rPr lang="it-IT" sz="2400" dirty="0"/>
              <a:t> </a:t>
            </a:r>
            <a:r>
              <a:rPr lang="it-IT" sz="2400" dirty="0" err="1"/>
              <a:t>responsabilités</a:t>
            </a:r>
            <a:r>
              <a:rPr lang="it-IT" sz="2400" dirty="0"/>
              <a:t> </a:t>
            </a:r>
            <a:r>
              <a:rPr lang="it-IT" sz="2400" dirty="0" err="1"/>
              <a:t>professionnelles</a:t>
            </a:r>
            <a:r>
              <a:rPr lang="it-IT" sz="2400" dirty="0"/>
              <a:t> et </a:t>
            </a:r>
            <a:r>
              <a:rPr lang="it-IT" sz="2400" dirty="0" err="1"/>
              <a:t>sociales</a:t>
            </a:r>
            <a:r>
              <a:rPr lang="it-IT" sz="2400" dirty="0"/>
              <a:t>.</a:t>
            </a:r>
          </a:p>
          <a:p>
            <a:endParaRPr lang="fr-CA" sz="2400" dirty="0"/>
          </a:p>
        </p:txBody>
      </p:sp>
    </p:spTree>
    <p:extLst>
      <p:ext uri="{BB962C8B-B14F-4D97-AF65-F5344CB8AC3E}">
        <p14:creationId xmlns:p14="http://schemas.microsoft.com/office/powerpoint/2010/main" val="45886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Contexte</a:t>
            </a:r>
            <a:r>
              <a:rPr lang="it-IT" sz="2800" dirty="0" smtClean="0"/>
              <a:t> </a:t>
            </a:r>
            <a:r>
              <a:rPr lang="it-IT" sz="2800" dirty="0" err="1" smtClean="0"/>
              <a:t>du</a:t>
            </a:r>
            <a:r>
              <a:rPr lang="it-IT" sz="2800" dirty="0" smtClean="0"/>
              <a:t> </a:t>
            </a:r>
            <a:r>
              <a:rPr lang="it-IT" sz="2800" dirty="0" err="1" smtClean="0"/>
              <a:t>besoin</a:t>
            </a:r>
            <a:r>
              <a:rPr lang="it-IT" sz="2800" dirty="0" smtClean="0"/>
              <a:t> de </a:t>
            </a:r>
            <a:r>
              <a:rPr lang="it-IT" sz="2800" dirty="0" err="1" smtClean="0"/>
              <a:t>changement</a:t>
            </a:r>
            <a:r>
              <a:rPr lang="it-IT" sz="2800" dirty="0" smtClean="0"/>
              <a:t> de </a:t>
            </a:r>
            <a:r>
              <a:rPr lang="it-IT" sz="2800" dirty="0" err="1" smtClean="0"/>
              <a:t>Constitution</a:t>
            </a:r>
            <a:r>
              <a:rPr lang="it-IT" sz="2800" dirty="0" smtClean="0"/>
              <a:t/>
            </a:r>
            <a:br>
              <a:rPr lang="it-IT" sz="2800" dirty="0" smtClean="0"/>
            </a:br>
            <a:r>
              <a:rPr lang="it-IT" sz="2800" dirty="0" err="1" smtClean="0"/>
              <a:t>Général</a:t>
            </a:r>
            <a:r>
              <a:rPr lang="it-IT" sz="2800" dirty="0" smtClean="0"/>
              <a:t> </a:t>
            </a:r>
            <a:r>
              <a:rPr lang="it-IT" sz="2800" dirty="0"/>
              <a:t>de Gaulle </a:t>
            </a:r>
          </a:p>
        </p:txBody>
      </p:sp>
      <p:sp>
        <p:nvSpPr>
          <p:cNvPr id="3" name="Segnaposto contenuto 2"/>
          <p:cNvSpPr>
            <a:spLocks noGrp="1"/>
          </p:cNvSpPr>
          <p:nvPr>
            <p:ph idx="1"/>
          </p:nvPr>
        </p:nvSpPr>
        <p:spPr/>
        <p:txBody>
          <a:bodyPr>
            <a:noAutofit/>
          </a:bodyPr>
          <a:lstStyle/>
          <a:p>
            <a:pPr algn="just"/>
            <a:r>
              <a:rPr lang="it-IT" sz="2000" dirty="0"/>
              <a:t>Le </a:t>
            </a:r>
            <a:r>
              <a:rPr lang="it-IT" sz="2000" dirty="0" err="1"/>
              <a:t>retour</a:t>
            </a:r>
            <a:r>
              <a:rPr lang="it-IT" sz="2000" dirty="0"/>
              <a:t> </a:t>
            </a:r>
            <a:r>
              <a:rPr lang="it-IT" sz="2000" dirty="0" err="1"/>
              <a:t>du</a:t>
            </a:r>
            <a:r>
              <a:rPr lang="it-IT" sz="2000" dirty="0"/>
              <a:t> </a:t>
            </a:r>
            <a:r>
              <a:rPr lang="it-IT" sz="2000" dirty="0" err="1"/>
              <a:t>général</a:t>
            </a:r>
            <a:r>
              <a:rPr lang="it-IT" sz="2000" dirty="0"/>
              <a:t> de Gaulle </a:t>
            </a:r>
            <a:r>
              <a:rPr lang="it-IT" sz="2000" dirty="0" err="1"/>
              <a:t>au</a:t>
            </a:r>
            <a:r>
              <a:rPr lang="it-IT" sz="2000" dirty="0"/>
              <a:t> </a:t>
            </a:r>
            <a:r>
              <a:rPr lang="it-IT" sz="2000" dirty="0" err="1"/>
              <a:t>pouvoir</a:t>
            </a:r>
            <a:r>
              <a:rPr lang="it-IT" sz="2000" dirty="0"/>
              <a:t> s'</a:t>
            </a:r>
            <a:r>
              <a:rPr lang="it-IT" sz="2000" dirty="0" err="1"/>
              <a:t>explique</a:t>
            </a:r>
            <a:r>
              <a:rPr lang="it-IT" sz="2000" dirty="0"/>
              <a:t> par </a:t>
            </a:r>
            <a:r>
              <a:rPr lang="it-IT" sz="2000" dirty="0" err="1"/>
              <a:t>deux</a:t>
            </a:r>
            <a:r>
              <a:rPr lang="it-IT" sz="2000" dirty="0"/>
              <a:t> </a:t>
            </a:r>
            <a:r>
              <a:rPr lang="it-IT" sz="2000" dirty="0" err="1"/>
              <a:t>raisons</a:t>
            </a:r>
            <a:r>
              <a:rPr lang="it-IT" sz="2000" dirty="0"/>
              <a:t> </a:t>
            </a:r>
            <a:r>
              <a:rPr lang="it-IT" sz="2000" dirty="0" err="1"/>
              <a:t>principales</a:t>
            </a:r>
            <a:r>
              <a:rPr lang="it-IT" sz="2000" dirty="0"/>
              <a:t>. D'une part, le </a:t>
            </a:r>
            <a:r>
              <a:rPr lang="it-IT" sz="2000" dirty="0" err="1"/>
              <a:t>fonctionnement</a:t>
            </a:r>
            <a:r>
              <a:rPr lang="it-IT" sz="2000" dirty="0"/>
              <a:t> </a:t>
            </a:r>
            <a:r>
              <a:rPr lang="it-IT" sz="2000" dirty="0" err="1"/>
              <a:t>des</a:t>
            </a:r>
            <a:r>
              <a:rPr lang="it-IT" sz="2000" dirty="0"/>
              <a:t> </a:t>
            </a:r>
            <a:r>
              <a:rPr lang="it-IT" sz="2000" dirty="0" err="1"/>
              <a:t>institutions</a:t>
            </a:r>
            <a:r>
              <a:rPr lang="it-IT" sz="2000" dirty="0"/>
              <a:t> de la </a:t>
            </a:r>
            <a:r>
              <a:rPr lang="it-IT" sz="2000" dirty="0" err="1"/>
              <a:t>IVe</a:t>
            </a:r>
            <a:r>
              <a:rPr lang="it-IT" sz="2000" dirty="0"/>
              <a:t> </a:t>
            </a:r>
            <a:r>
              <a:rPr lang="it-IT" sz="2000" dirty="0" err="1"/>
              <a:t>République</a:t>
            </a:r>
            <a:r>
              <a:rPr lang="it-IT" sz="2000" dirty="0"/>
              <a:t> s'</a:t>
            </a:r>
            <a:r>
              <a:rPr lang="it-IT" sz="2000" dirty="0" err="1"/>
              <a:t>était</a:t>
            </a:r>
            <a:r>
              <a:rPr lang="it-IT" sz="2000" dirty="0"/>
              <a:t> </a:t>
            </a:r>
            <a:r>
              <a:rPr lang="it-IT" sz="2000" dirty="0" err="1"/>
              <a:t>révélé</a:t>
            </a:r>
            <a:r>
              <a:rPr lang="it-IT" sz="2000" dirty="0"/>
              <a:t> </a:t>
            </a:r>
            <a:r>
              <a:rPr lang="it-IT" sz="2000" dirty="0" err="1"/>
              <a:t>défaillant</a:t>
            </a:r>
            <a:r>
              <a:rPr lang="it-IT" sz="2000" dirty="0"/>
              <a:t> et </a:t>
            </a:r>
            <a:r>
              <a:rPr lang="it-IT" sz="2000" b="1" dirty="0"/>
              <a:t>l'</a:t>
            </a:r>
            <a:r>
              <a:rPr lang="it-IT" sz="2000" b="1" dirty="0" err="1"/>
              <a:t>Assemblée</a:t>
            </a:r>
            <a:r>
              <a:rPr lang="it-IT" sz="2000" b="1" dirty="0"/>
              <a:t> </a:t>
            </a:r>
            <a:r>
              <a:rPr lang="it-IT" sz="2000" b="1" dirty="0" err="1"/>
              <a:t>nationale</a:t>
            </a:r>
            <a:r>
              <a:rPr lang="it-IT" sz="2000" b="1" dirty="0"/>
              <a:t> n'</a:t>
            </a:r>
            <a:r>
              <a:rPr lang="it-IT" sz="2000" b="1" dirty="0" err="1"/>
              <a:t>arrivait</a:t>
            </a:r>
            <a:r>
              <a:rPr lang="it-IT" sz="2000" b="1" dirty="0"/>
              <a:t> </a:t>
            </a:r>
            <a:r>
              <a:rPr lang="it-IT" sz="2000" b="1" dirty="0" err="1"/>
              <a:t>pas</a:t>
            </a:r>
            <a:r>
              <a:rPr lang="it-IT" sz="2000" b="1" dirty="0"/>
              <a:t> à </a:t>
            </a:r>
            <a:r>
              <a:rPr lang="it-IT" sz="2000" b="1" dirty="0" err="1"/>
              <a:t>dégager</a:t>
            </a:r>
            <a:r>
              <a:rPr lang="it-IT" sz="2000" b="1" dirty="0"/>
              <a:t> </a:t>
            </a:r>
            <a:r>
              <a:rPr lang="it-IT" sz="2000" b="1" dirty="0" err="1"/>
              <a:t>des</a:t>
            </a:r>
            <a:r>
              <a:rPr lang="it-IT" sz="2000" b="1" dirty="0"/>
              <a:t> </a:t>
            </a:r>
            <a:r>
              <a:rPr lang="it-IT" sz="2000" b="1" dirty="0" err="1"/>
              <a:t>majorités</a:t>
            </a:r>
            <a:r>
              <a:rPr lang="it-IT" sz="2000" b="1" dirty="0"/>
              <a:t> de </a:t>
            </a:r>
            <a:r>
              <a:rPr lang="it-IT" sz="2000" b="1" dirty="0" err="1"/>
              <a:t>gouvernement</a:t>
            </a:r>
            <a:r>
              <a:rPr lang="it-IT" sz="2000" b="1" dirty="0"/>
              <a:t> </a:t>
            </a:r>
            <a:r>
              <a:rPr lang="it-IT" sz="2000" b="1" dirty="0" err="1"/>
              <a:t>durables</a:t>
            </a:r>
            <a:r>
              <a:rPr lang="it-IT" sz="2000" dirty="0"/>
              <a:t>. D'</a:t>
            </a:r>
            <a:r>
              <a:rPr lang="it-IT" sz="2000" dirty="0" err="1"/>
              <a:t>autre</a:t>
            </a:r>
            <a:r>
              <a:rPr lang="it-IT" sz="2000" dirty="0"/>
              <a:t> part, la </a:t>
            </a:r>
            <a:r>
              <a:rPr lang="it-IT" sz="2000" dirty="0" err="1"/>
              <a:t>menace</a:t>
            </a:r>
            <a:r>
              <a:rPr lang="it-IT" sz="2000" dirty="0"/>
              <a:t> d'un coup d'</a:t>
            </a:r>
            <a:r>
              <a:rPr lang="it-IT" sz="2000" dirty="0" err="1"/>
              <a:t>État</a:t>
            </a:r>
            <a:r>
              <a:rPr lang="it-IT" sz="2000" dirty="0"/>
              <a:t> </a:t>
            </a:r>
            <a:r>
              <a:rPr lang="it-IT" sz="2000" dirty="0" err="1"/>
              <a:t>militaire</a:t>
            </a:r>
            <a:r>
              <a:rPr lang="it-IT" sz="2000" dirty="0"/>
              <a:t> et d'une guerre civile </a:t>
            </a:r>
            <a:r>
              <a:rPr lang="it-IT" sz="2000" dirty="0" err="1"/>
              <a:t>était</a:t>
            </a:r>
            <a:r>
              <a:rPr lang="it-IT" sz="2000" dirty="0"/>
              <a:t> forte </a:t>
            </a:r>
            <a:r>
              <a:rPr lang="it-IT" sz="2000" dirty="0" err="1"/>
              <a:t>au</a:t>
            </a:r>
            <a:r>
              <a:rPr lang="it-IT" sz="2000" dirty="0"/>
              <a:t> </a:t>
            </a:r>
            <a:r>
              <a:rPr lang="it-IT" sz="2000" dirty="0" err="1"/>
              <a:t>printemps</a:t>
            </a:r>
            <a:r>
              <a:rPr lang="it-IT" sz="2000" dirty="0"/>
              <a:t> de 1958. </a:t>
            </a:r>
            <a:r>
              <a:rPr lang="it-IT" sz="2000" dirty="0" err="1"/>
              <a:t>Dans</a:t>
            </a:r>
            <a:r>
              <a:rPr lang="it-IT" sz="2000" dirty="0"/>
              <a:t> ce </a:t>
            </a:r>
            <a:r>
              <a:rPr lang="it-IT" sz="2000" dirty="0" err="1"/>
              <a:t>contexte</a:t>
            </a:r>
            <a:r>
              <a:rPr lang="it-IT" sz="2000" dirty="0"/>
              <a:t>, </a:t>
            </a:r>
            <a:r>
              <a:rPr lang="it-IT" sz="2000" dirty="0" err="1"/>
              <a:t>l'appel</a:t>
            </a:r>
            <a:r>
              <a:rPr lang="it-IT" sz="2000" dirty="0"/>
              <a:t> </a:t>
            </a:r>
            <a:r>
              <a:rPr lang="it-IT" sz="2000" dirty="0" err="1"/>
              <a:t>au</a:t>
            </a:r>
            <a:r>
              <a:rPr lang="it-IT" sz="2000" dirty="0"/>
              <a:t> </a:t>
            </a:r>
            <a:r>
              <a:rPr lang="it-IT" sz="2000" dirty="0" err="1"/>
              <a:t>général</a:t>
            </a:r>
            <a:r>
              <a:rPr lang="it-IT" sz="2000" dirty="0"/>
              <a:t> de Gaulle </a:t>
            </a:r>
            <a:r>
              <a:rPr lang="it-IT" sz="2000" dirty="0" err="1"/>
              <a:t>peut</a:t>
            </a:r>
            <a:r>
              <a:rPr lang="it-IT" sz="2000" dirty="0"/>
              <a:t> s'</a:t>
            </a:r>
            <a:r>
              <a:rPr lang="it-IT" sz="2000" dirty="0" err="1"/>
              <a:t>interpréter</a:t>
            </a:r>
            <a:r>
              <a:rPr lang="it-IT" sz="2000" dirty="0"/>
              <a:t> </a:t>
            </a:r>
            <a:r>
              <a:rPr lang="it-IT" sz="2000" dirty="0" err="1"/>
              <a:t>comme</a:t>
            </a:r>
            <a:r>
              <a:rPr lang="it-IT" sz="2000" dirty="0"/>
              <a:t> un </a:t>
            </a:r>
            <a:r>
              <a:rPr lang="it-IT" sz="2000" dirty="0" err="1"/>
              <a:t>compromis</a:t>
            </a:r>
            <a:r>
              <a:rPr lang="it-IT" sz="2000" dirty="0"/>
              <a:t> </a:t>
            </a:r>
            <a:r>
              <a:rPr lang="it-IT" sz="2000" dirty="0" err="1"/>
              <a:t>entre</a:t>
            </a:r>
            <a:r>
              <a:rPr lang="it-IT" sz="2000" dirty="0"/>
              <a:t> le chef de la France libre et </a:t>
            </a:r>
            <a:r>
              <a:rPr lang="it-IT" sz="2000" dirty="0" err="1"/>
              <a:t>les</a:t>
            </a:r>
            <a:r>
              <a:rPr lang="it-IT" sz="2000" dirty="0"/>
              <a:t> </a:t>
            </a:r>
            <a:r>
              <a:rPr lang="it-IT" sz="2000" dirty="0" err="1"/>
              <a:t>principales</a:t>
            </a:r>
            <a:r>
              <a:rPr lang="it-IT" sz="2000" dirty="0"/>
              <a:t> </a:t>
            </a:r>
            <a:r>
              <a:rPr lang="it-IT" sz="2000" dirty="0" err="1"/>
              <a:t>forces</a:t>
            </a:r>
            <a:r>
              <a:rPr lang="it-IT" sz="2000" dirty="0"/>
              <a:t> </a:t>
            </a:r>
            <a:r>
              <a:rPr lang="it-IT" sz="2000" dirty="0" err="1"/>
              <a:t>politiques</a:t>
            </a:r>
            <a:r>
              <a:rPr lang="it-IT" sz="2000" dirty="0"/>
              <a:t> : </a:t>
            </a:r>
            <a:r>
              <a:rPr lang="it-IT" sz="2000" dirty="0" err="1"/>
              <a:t>les</a:t>
            </a:r>
            <a:r>
              <a:rPr lang="it-IT" sz="2000" dirty="0"/>
              <a:t> </a:t>
            </a:r>
            <a:r>
              <a:rPr lang="it-IT" sz="2000" dirty="0" err="1"/>
              <a:t>députés</a:t>
            </a:r>
            <a:r>
              <a:rPr lang="it-IT" sz="2000" dirty="0"/>
              <a:t> l'</a:t>
            </a:r>
            <a:r>
              <a:rPr lang="it-IT" sz="2000" dirty="0" err="1"/>
              <a:t>investissent</a:t>
            </a:r>
            <a:r>
              <a:rPr lang="it-IT" sz="2000" dirty="0"/>
              <a:t> </a:t>
            </a:r>
            <a:r>
              <a:rPr lang="it-IT" sz="2000" dirty="0" err="1"/>
              <a:t>comme</a:t>
            </a:r>
            <a:r>
              <a:rPr lang="it-IT" sz="2000" dirty="0"/>
              <a:t> </a:t>
            </a:r>
            <a:r>
              <a:rPr lang="it-IT" sz="2000" b="1" dirty="0" err="1"/>
              <a:t>Président</a:t>
            </a:r>
            <a:r>
              <a:rPr lang="it-IT" sz="2000" b="1" dirty="0"/>
              <a:t> </a:t>
            </a:r>
            <a:r>
              <a:rPr lang="it-IT" sz="2000" b="1" dirty="0" err="1"/>
              <a:t>du</a:t>
            </a:r>
            <a:r>
              <a:rPr lang="it-IT" sz="2000" b="1" dirty="0"/>
              <a:t> </a:t>
            </a:r>
            <a:r>
              <a:rPr lang="it-IT" sz="2000" b="1" dirty="0" err="1"/>
              <a:t>conseil</a:t>
            </a:r>
            <a:r>
              <a:rPr lang="it-IT" sz="2000" b="1" dirty="0"/>
              <a:t> </a:t>
            </a:r>
            <a:r>
              <a:rPr lang="it-IT" sz="2000" dirty="0"/>
              <a:t>parce </a:t>
            </a:r>
            <a:r>
              <a:rPr lang="it-IT" sz="2000" dirty="0" err="1"/>
              <a:t>qu'il</a:t>
            </a:r>
            <a:r>
              <a:rPr lang="it-IT" sz="2000" dirty="0"/>
              <a:t> est de </a:t>
            </a:r>
            <a:r>
              <a:rPr lang="it-IT" sz="2000" dirty="0" err="1"/>
              <a:t>fait</a:t>
            </a:r>
            <a:r>
              <a:rPr lang="it-IT" sz="2000" dirty="0"/>
              <a:t> le </a:t>
            </a:r>
            <a:r>
              <a:rPr lang="it-IT" sz="2000" dirty="0" err="1"/>
              <a:t>seul</a:t>
            </a:r>
            <a:r>
              <a:rPr lang="it-IT" sz="2000" dirty="0"/>
              <a:t> à </a:t>
            </a:r>
            <a:r>
              <a:rPr lang="it-IT" sz="2000" dirty="0" err="1"/>
              <a:t>pouvoir</a:t>
            </a:r>
            <a:r>
              <a:rPr lang="it-IT" sz="2000" dirty="0"/>
              <a:t> </a:t>
            </a:r>
            <a:r>
              <a:rPr lang="it-IT" sz="2000" dirty="0" err="1"/>
              <a:t>calmer</a:t>
            </a:r>
            <a:r>
              <a:rPr lang="it-IT" sz="2000" dirty="0"/>
              <a:t> </a:t>
            </a:r>
            <a:r>
              <a:rPr lang="it-IT" sz="2000" dirty="0" err="1"/>
              <a:t>les</a:t>
            </a:r>
            <a:r>
              <a:rPr lang="it-IT" sz="2000" dirty="0"/>
              <a:t> </a:t>
            </a:r>
            <a:r>
              <a:rPr lang="it-IT" sz="2000" dirty="0" err="1"/>
              <a:t>activistes</a:t>
            </a:r>
            <a:r>
              <a:rPr lang="it-IT" sz="2000" dirty="0"/>
              <a:t> et </a:t>
            </a:r>
            <a:r>
              <a:rPr lang="it-IT" sz="2000" dirty="0" err="1"/>
              <a:t>les</a:t>
            </a:r>
            <a:r>
              <a:rPr lang="it-IT" sz="2000" dirty="0"/>
              <a:t> </a:t>
            </a:r>
            <a:r>
              <a:rPr lang="it-IT" sz="2000" dirty="0" err="1"/>
              <a:t>militaires</a:t>
            </a:r>
            <a:r>
              <a:rPr lang="it-IT" sz="2000" dirty="0"/>
              <a:t> </a:t>
            </a:r>
            <a:r>
              <a:rPr lang="it-IT" sz="2000" dirty="0" err="1"/>
              <a:t>partisans</a:t>
            </a:r>
            <a:r>
              <a:rPr lang="it-IT" sz="2000" dirty="0"/>
              <a:t> de l'</a:t>
            </a:r>
            <a:r>
              <a:rPr lang="it-IT" sz="2000" dirty="0" err="1"/>
              <a:t>Algérie</a:t>
            </a:r>
            <a:r>
              <a:rPr lang="it-IT" sz="2000" dirty="0"/>
              <a:t> </a:t>
            </a:r>
            <a:r>
              <a:rPr lang="it-IT" sz="2000" dirty="0" err="1"/>
              <a:t>française</a:t>
            </a:r>
            <a:r>
              <a:rPr lang="it-IT" sz="2000" dirty="0"/>
              <a:t> ; il </a:t>
            </a:r>
            <a:r>
              <a:rPr lang="it-IT" sz="2000" dirty="0" err="1"/>
              <a:t>semble</a:t>
            </a:r>
            <a:r>
              <a:rPr lang="it-IT" sz="2000" dirty="0"/>
              <a:t> </a:t>
            </a:r>
            <a:r>
              <a:rPr lang="it-IT" sz="2000" dirty="0" err="1"/>
              <a:t>aussi</a:t>
            </a:r>
            <a:r>
              <a:rPr lang="it-IT" sz="2000" dirty="0"/>
              <a:t> le </a:t>
            </a:r>
            <a:r>
              <a:rPr lang="it-IT" sz="2000" dirty="0" err="1"/>
              <a:t>mieux</a:t>
            </a:r>
            <a:r>
              <a:rPr lang="it-IT" sz="2000" dirty="0"/>
              <a:t> </a:t>
            </a:r>
            <a:r>
              <a:rPr lang="it-IT" sz="2000" dirty="0" err="1"/>
              <a:t>placé</a:t>
            </a:r>
            <a:r>
              <a:rPr lang="it-IT" sz="2000" dirty="0"/>
              <a:t> pour </a:t>
            </a:r>
            <a:r>
              <a:rPr lang="it-IT" sz="2000" dirty="0" err="1"/>
              <a:t>pouvoir</a:t>
            </a:r>
            <a:r>
              <a:rPr lang="it-IT" sz="2000" dirty="0"/>
              <a:t> </a:t>
            </a:r>
            <a:r>
              <a:rPr lang="it-IT" sz="2000" dirty="0" err="1"/>
              <a:t>trouver</a:t>
            </a:r>
            <a:r>
              <a:rPr lang="it-IT" sz="2000" dirty="0"/>
              <a:t> une </a:t>
            </a:r>
            <a:r>
              <a:rPr lang="it-IT" sz="2000" dirty="0" err="1"/>
              <a:t>issue</a:t>
            </a:r>
            <a:r>
              <a:rPr lang="it-IT" sz="2000" dirty="0"/>
              <a:t> à la guerre </a:t>
            </a:r>
            <a:r>
              <a:rPr lang="it-IT" sz="2000" dirty="0" err="1"/>
              <a:t>avec</a:t>
            </a:r>
            <a:r>
              <a:rPr lang="it-IT" sz="2000" dirty="0"/>
              <a:t> </a:t>
            </a:r>
            <a:r>
              <a:rPr lang="it-IT" sz="2000" dirty="0" err="1"/>
              <a:t>les</a:t>
            </a:r>
            <a:r>
              <a:rPr lang="it-IT" sz="2000" dirty="0"/>
              <a:t> </a:t>
            </a:r>
            <a:r>
              <a:rPr lang="it-IT" sz="2000" dirty="0" err="1"/>
              <a:t>nationalistes</a:t>
            </a:r>
            <a:r>
              <a:rPr lang="it-IT" sz="2000" dirty="0"/>
              <a:t> </a:t>
            </a:r>
            <a:r>
              <a:rPr lang="it-IT" sz="2000" dirty="0" err="1"/>
              <a:t>algériens</a:t>
            </a:r>
            <a:r>
              <a:rPr lang="it-IT" sz="2000" dirty="0"/>
              <a:t>. https://www.universalis.fr/encyclopedie</a:t>
            </a:r>
          </a:p>
        </p:txBody>
      </p:sp>
    </p:spTree>
    <p:extLst>
      <p:ext uri="{BB962C8B-B14F-4D97-AF65-F5344CB8AC3E}">
        <p14:creationId xmlns:p14="http://schemas.microsoft.com/office/powerpoint/2010/main" val="1706665522"/>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smtClean="0"/>
              <a:t>Art. 2 de la </a:t>
            </a:r>
            <a:r>
              <a:rPr lang="it-IT" sz="2800" dirty="0" err="1" smtClean="0"/>
              <a:t>Constitution</a:t>
            </a:r>
            <a:r>
              <a:rPr lang="it-IT" sz="2800" dirty="0" smtClean="0"/>
              <a:t> </a:t>
            </a:r>
            <a:r>
              <a:rPr lang="it-IT" sz="2800" dirty="0" err="1" smtClean="0"/>
              <a:t>française</a:t>
            </a:r>
            <a:r>
              <a:rPr lang="it-IT" sz="2800" dirty="0" smtClean="0"/>
              <a:t/>
            </a:r>
            <a:br>
              <a:rPr lang="it-IT" sz="2800" dirty="0" smtClean="0"/>
            </a:br>
            <a:r>
              <a:rPr lang="it-IT" sz="2800" dirty="0" err="1" smtClean="0"/>
              <a:t>ajout</a:t>
            </a:r>
            <a:r>
              <a:rPr lang="it-IT" sz="2800" dirty="0" smtClean="0"/>
              <a:t> </a:t>
            </a:r>
            <a:r>
              <a:rPr lang="it-IT" sz="2800" dirty="0" err="1" smtClean="0"/>
              <a:t>sur</a:t>
            </a:r>
            <a:r>
              <a:rPr lang="it-IT" sz="2800" dirty="0" smtClean="0"/>
              <a:t> la langue en 1992 (</a:t>
            </a:r>
            <a:r>
              <a:rPr lang="it-IT" sz="2800" dirty="0" err="1" smtClean="0"/>
              <a:t>loi</a:t>
            </a:r>
            <a:r>
              <a:rPr lang="it-IT" sz="2800" dirty="0" smtClean="0"/>
              <a:t> </a:t>
            </a:r>
            <a:r>
              <a:rPr lang="it-IT" sz="2800" dirty="0" err="1" smtClean="0"/>
              <a:t>constitutionnelle</a:t>
            </a:r>
            <a:r>
              <a:rPr lang="it-IT" sz="2800" dirty="0" smtClean="0"/>
              <a:t>)</a:t>
            </a:r>
            <a:endParaRPr lang="it-IT" sz="2800" dirty="0"/>
          </a:p>
        </p:txBody>
      </p:sp>
      <p:sp>
        <p:nvSpPr>
          <p:cNvPr id="3" name="Segnaposto contenuto 2"/>
          <p:cNvSpPr>
            <a:spLocks noGrp="1"/>
          </p:cNvSpPr>
          <p:nvPr>
            <p:ph idx="1"/>
          </p:nvPr>
        </p:nvSpPr>
        <p:spPr/>
        <p:txBody>
          <a:bodyPr/>
          <a:lstStyle/>
          <a:p>
            <a:r>
              <a:rPr lang="fr-FR" sz="2400" dirty="0" smtClean="0"/>
              <a:t>« La langue de la République est le français.</a:t>
            </a:r>
          </a:p>
          <a:p>
            <a:pPr algn="just"/>
            <a:r>
              <a:rPr lang="fr-FR" sz="2400" dirty="0" smtClean="0"/>
              <a:t>L'emblème national est le drapeau tricolore, bleu, blanc, rouge.</a:t>
            </a:r>
          </a:p>
          <a:p>
            <a:r>
              <a:rPr lang="fr-FR" sz="2400" dirty="0" smtClean="0"/>
              <a:t>L'hymne national est la Marseillaise.</a:t>
            </a:r>
          </a:p>
          <a:p>
            <a:r>
              <a:rPr lang="fr-FR" sz="2400" dirty="0" smtClean="0"/>
              <a:t>La devise de la République est Liberté, Égalité, Fraternité.</a:t>
            </a:r>
          </a:p>
          <a:p>
            <a:r>
              <a:rPr lang="fr-FR" sz="2400" dirty="0" smtClean="0"/>
              <a:t>Son principe est : gouvernement du peuple, par le peuple et pour le peuple. »</a:t>
            </a:r>
          </a:p>
          <a:p>
            <a:endParaRPr lang="fr-FR" sz="2400" dirty="0" smtClean="0"/>
          </a:p>
          <a:p>
            <a:endParaRPr lang="it-IT" sz="2400" dirty="0"/>
          </a:p>
        </p:txBody>
      </p:sp>
    </p:spTree>
    <p:extLst>
      <p:ext uri="{BB962C8B-B14F-4D97-AF65-F5344CB8AC3E}">
        <p14:creationId xmlns:p14="http://schemas.microsoft.com/office/powerpoint/2010/main" val="3477788175"/>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err="1"/>
              <a:t>Article</a:t>
            </a:r>
            <a:r>
              <a:rPr lang="it-IT" sz="2800" b="1" dirty="0"/>
              <a:t> 3.</a:t>
            </a:r>
            <a:br>
              <a:rPr lang="it-IT" sz="2800" b="1" dirty="0"/>
            </a:br>
            <a:r>
              <a:rPr lang="it-IT" sz="2800" dirty="0" err="1" smtClean="0"/>
              <a:t>Référendum</a:t>
            </a:r>
            <a:endParaRPr lang="fr-CA" sz="2800" dirty="0"/>
          </a:p>
        </p:txBody>
      </p:sp>
      <p:sp>
        <p:nvSpPr>
          <p:cNvPr id="3" name="Segnaposto contenuto 2"/>
          <p:cNvSpPr>
            <a:spLocks noGrp="1"/>
          </p:cNvSpPr>
          <p:nvPr>
            <p:ph idx="1"/>
          </p:nvPr>
        </p:nvSpPr>
        <p:spPr/>
        <p:txBody>
          <a:bodyPr>
            <a:normAutofit/>
          </a:bodyPr>
          <a:lstStyle/>
          <a:p>
            <a:r>
              <a:rPr lang="it-IT" sz="2400" b="1" dirty="0" err="1"/>
              <a:t>Article</a:t>
            </a:r>
            <a:r>
              <a:rPr lang="it-IT" sz="2400" b="1" dirty="0"/>
              <a:t> 3.</a:t>
            </a:r>
          </a:p>
          <a:p>
            <a:pPr algn="just"/>
            <a:r>
              <a:rPr lang="it-IT" sz="2400" dirty="0"/>
              <a:t>La </a:t>
            </a:r>
            <a:r>
              <a:rPr lang="it-IT" sz="2400" dirty="0" err="1"/>
              <a:t>souveraineté</a:t>
            </a:r>
            <a:r>
              <a:rPr lang="it-IT" sz="2400" dirty="0"/>
              <a:t> </a:t>
            </a:r>
            <a:r>
              <a:rPr lang="it-IT" sz="2400" dirty="0" err="1"/>
              <a:t>nationale</a:t>
            </a:r>
            <a:r>
              <a:rPr lang="it-IT" sz="2400" dirty="0"/>
              <a:t> </a:t>
            </a:r>
            <a:r>
              <a:rPr lang="it-IT" sz="2400" dirty="0" err="1"/>
              <a:t>appartient</a:t>
            </a:r>
            <a:r>
              <a:rPr lang="it-IT" sz="2400" dirty="0"/>
              <a:t> </a:t>
            </a:r>
            <a:r>
              <a:rPr lang="it-IT" sz="2400" dirty="0" err="1"/>
              <a:t>au</a:t>
            </a:r>
            <a:r>
              <a:rPr lang="it-IT" sz="2400" dirty="0"/>
              <a:t> </a:t>
            </a:r>
            <a:r>
              <a:rPr lang="it-IT" sz="2400" dirty="0" err="1"/>
              <a:t>peuple</a:t>
            </a:r>
            <a:r>
              <a:rPr lang="it-IT" sz="2400" dirty="0"/>
              <a:t> qui l'</a:t>
            </a:r>
            <a:r>
              <a:rPr lang="it-IT" sz="2400" dirty="0" err="1"/>
              <a:t>exerce</a:t>
            </a:r>
            <a:r>
              <a:rPr lang="it-IT" sz="2400" dirty="0"/>
              <a:t> </a:t>
            </a:r>
            <a:r>
              <a:rPr lang="it-IT" sz="2400" b="1" dirty="0"/>
              <a:t>par </a:t>
            </a:r>
            <a:r>
              <a:rPr lang="it-IT" sz="2400" b="1" dirty="0" err="1"/>
              <a:t>ses</a:t>
            </a:r>
            <a:r>
              <a:rPr lang="it-IT" sz="2400" b="1" dirty="0"/>
              <a:t> </a:t>
            </a:r>
            <a:r>
              <a:rPr lang="it-IT" sz="2400" b="1" dirty="0" err="1"/>
              <a:t>représentants</a:t>
            </a:r>
            <a:r>
              <a:rPr lang="it-IT" sz="2400" b="1" dirty="0"/>
              <a:t> </a:t>
            </a:r>
            <a:r>
              <a:rPr lang="it-IT" sz="2400" dirty="0"/>
              <a:t>et par </a:t>
            </a:r>
            <a:r>
              <a:rPr lang="it-IT" sz="2400" b="1" dirty="0"/>
              <a:t>la </a:t>
            </a:r>
            <a:r>
              <a:rPr lang="it-IT" sz="2400" b="1" dirty="0" err="1"/>
              <a:t>voie</a:t>
            </a:r>
            <a:r>
              <a:rPr lang="it-IT" sz="2400" b="1" dirty="0"/>
              <a:t> </a:t>
            </a:r>
            <a:r>
              <a:rPr lang="it-IT" sz="2400" b="1" dirty="0" err="1"/>
              <a:t>du</a:t>
            </a:r>
            <a:r>
              <a:rPr lang="it-IT" sz="2400" b="1" dirty="0"/>
              <a:t> </a:t>
            </a:r>
            <a:r>
              <a:rPr lang="it-IT" sz="2400" b="1" dirty="0" err="1"/>
              <a:t>référendum</a:t>
            </a:r>
            <a:r>
              <a:rPr lang="it-IT" sz="2400" b="1" dirty="0"/>
              <a:t>.</a:t>
            </a:r>
          </a:p>
          <a:p>
            <a:pPr algn="just"/>
            <a:r>
              <a:rPr lang="it-IT" sz="2400" dirty="0" err="1"/>
              <a:t>Aucune</a:t>
            </a:r>
            <a:r>
              <a:rPr lang="it-IT" sz="2400" dirty="0"/>
              <a:t> </a:t>
            </a:r>
            <a:r>
              <a:rPr lang="it-IT" sz="2400" dirty="0" err="1"/>
              <a:t>section</a:t>
            </a:r>
            <a:r>
              <a:rPr lang="it-IT" sz="2400" dirty="0"/>
              <a:t> </a:t>
            </a:r>
            <a:r>
              <a:rPr lang="it-IT" sz="2400" dirty="0" err="1"/>
              <a:t>du</a:t>
            </a:r>
            <a:r>
              <a:rPr lang="it-IT" sz="2400" dirty="0"/>
              <a:t> </a:t>
            </a:r>
            <a:r>
              <a:rPr lang="it-IT" sz="2400" dirty="0" err="1"/>
              <a:t>peuple</a:t>
            </a:r>
            <a:r>
              <a:rPr lang="it-IT" sz="2400" dirty="0"/>
              <a:t> ni </a:t>
            </a:r>
            <a:r>
              <a:rPr lang="it-IT" sz="2400" dirty="0" err="1"/>
              <a:t>aucun</a:t>
            </a:r>
            <a:r>
              <a:rPr lang="it-IT" sz="2400" dirty="0"/>
              <a:t> </a:t>
            </a:r>
            <a:r>
              <a:rPr lang="it-IT" sz="2400" dirty="0" err="1"/>
              <a:t>individu</a:t>
            </a:r>
            <a:r>
              <a:rPr lang="it-IT" sz="2400" dirty="0"/>
              <a:t> ne </a:t>
            </a:r>
            <a:r>
              <a:rPr lang="it-IT" sz="2400" dirty="0" err="1"/>
              <a:t>peut</a:t>
            </a:r>
            <a:r>
              <a:rPr lang="it-IT" sz="2400" dirty="0"/>
              <a:t> s'en </a:t>
            </a:r>
            <a:r>
              <a:rPr lang="it-IT" sz="2400" dirty="0" err="1"/>
              <a:t>attribuer</a:t>
            </a:r>
            <a:r>
              <a:rPr lang="it-IT" sz="2400" dirty="0"/>
              <a:t> l'</a:t>
            </a:r>
            <a:r>
              <a:rPr lang="it-IT" sz="2400" dirty="0" err="1"/>
              <a:t>exercice</a:t>
            </a:r>
            <a:r>
              <a:rPr lang="it-IT" sz="2400" dirty="0"/>
              <a:t>.</a:t>
            </a:r>
          </a:p>
          <a:p>
            <a:pPr algn="just"/>
            <a:r>
              <a:rPr lang="it-IT" sz="2400" dirty="0"/>
              <a:t>Le </a:t>
            </a:r>
            <a:r>
              <a:rPr lang="it-IT" sz="2400" dirty="0" err="1"/>
              <a:t>suffrage</a:t>
            </a:r>
            <a:r>
              <a:rPr lang="it-IT" sz="2400" dirty="0"/>
              <a:t> </a:t>
            </a:r>
            <a:r>
              <a:rPr lang="it-IT" sz="2400" dirty="0" err="1"/>
              <a:t>peut</a:t>
            </a:r>
            <a:r>
              <a:rPr lang="it-IT" sz="2400" dirty="0"/>
              <a:t> </a:t>
            </a:r>
            <a:r>
              <a:rPr lang="it-IT" sz="2400" dirty="0" err="1"/>
              <a:t>être</a:t>
            </a:r>
            <a:r>
              <a:rPr lang="it-IT" sz="2400" dirty="0"/>
              <a:t> </a:t>
            </a:r>
            <a:r>
              <a:rPr lang="it-IT" sz="2400" dirty="0" err="1"/>
              <a:t>direct</a:t>
            </a:r>
            <a:r>
              <a:rPr lang="it-IT" sz="2400" dirty="0"/>
              <a:t> </a:t>
            </a:r>
            <a:r>
              <a:rPr lang="it-IT" sz="2400" dirty="0" err="1"/>
              <a:t>ou</a:t>
            </a:r>
            <a:r>
              <a:rPr lang="it-IT" sz="2400" dirty="0"/>
              <a:t> </a:t>
            </a:r>
            <a:r>
              <a:rPr lang="it-IT" sz="2400" dirty="0" err="1"/>
              <a:t>indirect</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prévues</a:t>
            </a:r>
            <a:r>
              <a:rPr lang="it-IT" sz="2400" dirty="0"/>
              <a:t> par la </a:t>
            </a:r>
            <a:r>
              <a:rPr lang="it-IT" sz="2400" dirty="0" err="1"/>
              <a:t>Constitution</a:t>
            </a:r>
            <a:r>
              <a:rPr lang="it-IT" sz="2400" dirty="0"/>
              <a:t>. Il est </a:t>
            </a:r>
            <a:r>
              <a:rPr lang="it-IT" sz="2400" dirty="0" err="1"/>
              <a:t>toujours</a:t>
            </a:r>
            <a:r>
              <a:rPr lang="it-IT" sz="2400" dirty="0"/>
              <a:t> </a:t>
            </a:r>
            <a:r>
              <a:rPr lang="it-IT" sz="2400" dirty="0" err="1"/>
              <a:t>universel</a:t>
            </a:r>
            <a:r>
              <a:rPr lang="it-IT" sz="2400" dirty="0"/>
              <a:t>, </a:t>
            </a:r>
            <a:r>
              <a:rPr lang="it-IT" sz="2400" dirty="0" err="1"/>
              <a:t>égal</a:t>
            </a:r>
            <a:r>
              <a:rPr lang="it-IT" sz="2400" dirty="0"/>
              <a:t> et secret.</a:t>
            </a:r>
          </a:p>
          <a:p>
            <a:pPr algn="just"/>
            <a:r>
              <a:rPr lang="it-IT" sz="2400" dirty="0" err="1"/>
              <a:t>Sont</a:t>
            </a:r>
            <a:r>
              <a:rPr lang="it-IT" sz="2400" dirty="0"/>
              <a:t> </a:t>
            </a:r>
            <a:r>
              <a:rPr lang="it-IT" sz="2400" dirty="0" err="1"/>
              <a:t>électeurs</a:t>
            </a:r>
            <a:r>
              <a:rPr lang="it-IT" sz="2400" dirty="0"/>
              <a:t>, </a:t>
            </a:r>
            <a:r>
              <a:rPr lang="it-IT" sz="2400" dirty="0" err="1"/>
              <a:t>dans</a:t>
            </a:r>
            <a:r>
              <a:rPr lang="it-IT" sz="2400" dirty="0"/>
              <a:t> </a:t>
            </a:r>
            <a:r>
              <a:rPr lang="it-IT" sz="2400" dirty="0" err="1"/>
              <a:t>les</a:t>
            </a:r>
            <a:r>
              <a:rPr lang="it-IT" sz="2400" dirty="0"/>
              <a:t> </a:t>
            </a:r>
            <a:r>
              <a:rPr lang="it-IT" sz="2400" dirty="0" err="1"/>
              <a:t>conditions</a:t>
            </a:r>
            <a:r>
              <a:rPr lang="it-IT" sz="2400" dirty="0"/>
              <a:t> </a:t>
            </a:r>
            <a:r>
              <a:rPr lang="it-IT" sz="2400" dirty="0" err="1"/>
              <a:t>déterminées</a:t>
            </a:r>
            <a:r>
              <a:rPr lang="it-IT" sz="2400" dirty="0"/>
              <a:t> par la </a:t>
            </a:r>
            <a:r>
              <a:rPr lang="it-IT" sz="2400" dirty="0" err="1"/>
              <a:t>loi</a:t>
            </a:r>
            <a:r>
              <a:rPr lang="it-IT" sz="2400" dirty="0"/>
              <a:t>, </a:t>
            </a:r>
            <a:r>
              <a:rPr lang="it-IT" sz="2400" dirty="0" err="1"/>
              <a:t>tous</a:t>
            </a:r>
            <a:r>
              <a:rPr lang="it-IT" sz="2400" dirty="0"/>
              <a:t> </a:t>
            </a:r>
            <a:r>
              <a:rPr lang="it-IT" sz="2400" dirty="0" err="1"/>
              <a:t>les</a:t>
            </a:r>
            <a:r>
              <a:rPr lang="it-IT" sz="2400" dirty="0"/>
              <a:t> </a:t>
            </a:r>
            <a:r>
              <a:rPr lang="it-IT" sz="2400" dirty="0" err="1"/>
              <a:t>nationaux</a:t>
            </a:r>
            <a:r>
              <a:rPr lang="it-IT" sz="2400" dirty="0"/>
              <a:t> </a:t>
            </a:r>
            <a:r>
              <a:rPr lang="it-IT" sz="2400" dirty="0" err="1"/>
              <a:t>français</a:t>
            </a:r>
            <a:r>
              <a:rPr lang="it-IT" sz="2400" dirty="0"/>
              <a:t> </a:t>
            </a:r>
            <a:r>
              <a:rPr lang="it-IT" sz="2400" dirty="0" err="1"/>
              <a:t>majeurs</a:t>
            </a:r>
            <a:r>
              <a:rPr lang="it-IT" sz="2400" dirty="0"/>
              <a:t> </a:t>
            </a:r>
            <a:r>
              <a:rPr lang="it-IT" sz="2400" dirty="0" err="1"/>
              <a:t>des</a:t>
            </a:r>
            <a:r>
              <a:rPr lang="it-IT" sz="2400" dirty="0"/>
              <a:t> </a:t>
            </a:r>
            <a:r>
              <a:rPr lang="it-IT" sz="2400" dirty="0" err="1"/>
              <a:t>deux</a:t>
            </a:r>
            <a:r>
              <a:rPr lang="it-IT" sz="2400" dirty="0"/>
              <a:t> </a:t>
            </a:r>
            <a:r>
              <a:rPr lang="it-IT" sz="2400" dirty="0" err="1"/>
              <a:t>sexes</a:t>
            </a:r>
            <a:r>
              <a:rPr lang="it-IT" sz="2400" dirty="0"/>
              <a:t>, </a:t>
            </a:r>
            <a:r>
              <a:rPr lang="it-IT" sz="2400" dirty="0" err="1"/>
              <a:t>jouissant</a:t>
            </a:r>
            <a:r>
              <a:rPr lang="it-IT" sz="2400" dirty="0"/>
              <a:t> de </a:t>
            </a:r>
            <a:r>
              <a:rPr lang="it-IT" sz="2400" dirty="0" err="1"/>
              <a:t>leurs</a:t>
            </a:r>
            <a:r>
              <a:rPr lang="it-IT" sz="2400" dirty="0"/>
              <a:t> </a:t>
            </a:r>
            <a:r>
              <a:rPr lang="it-IT" sz="2400" dirty="0" err="1"/>
              <a:t>droits</a:t>
            </a:r>
            <a:r>
              <a:rPr lang="it-IT" sz="2400" dirty="0"/>
              <a:t> </a:t>
            </a:r>
            <a:r>
              <a:rPr lang="it-IT" sz="2400" dirty="0" err="1"/>
              <a:t>civils</a:t>
            </a:r>
            <a:r>
              <a:rPr lang="it-IT" sz="2400" dirty="0"/>
              <a:t> et </a:t>
            </a:r>
            <a:r>
              <a:rPr lang="it-IT" sz="2400" dirty="0" err="1"/>
              <a:t>politiques</a:t>
            </a:r>
            <a:r>
              <a:rPr lang="it-IT" sz="2400" dirty="0"/>
              <a:t>.</a:t>
            </a:r>
          </a:p>
          <a:p>
            <a:pPr algn="just"/>
            <a:endParaRPr lang="fr-CA" sz="2400" dirty="0"/>
          </a:p>
        </p:txBody>
      </p:sp>
    </p:spTree>
    <p:extLst>
      <p:ext uri="{BB962C8B-B14F-4D97-AF65-F5344CB8AC3E}">
        <p14:creationId xmlns:p14="http://schemas.microsoft.com/office/powerpoint/2010/main" val="41207368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err="1" smtClean="0"/>
              <a:t>Les</a:t>
            </a:r>
            <a:r>
              <a:rPr lang="it-IT" sz="2800" dirty="0" smtClean="0"/>
              <a:t> </a:t>
            </a:r>
            <a:r>
              <a:rPr lang="it-IT" sz="2800" dirty="0" err="1" smtClean="0"/>
              <a:t>référendums</a:t>
            </a:r>
            <a:r>
              <a:rPr lang="it-IT" sz="2800" dirty="0" smtClean="0"/>
              <a:t/>
            </a:r>
            <a:br>
              <a:rPr lang="it-IT" sz="2800" dirty="0" smtClean="0"/>
            </a:br>
            <a:r>
              <a:rPr lang="it-IT" sz="2800" dirty="0" err="1" smtClean="0"/>
              <a:t>débat</a:t>
            </a:r>
            <a:r>
              <a:rPr lang="it-IT" sz="2800" dirty="0" smtClean="0"/>
              <a:t> </a:t>
            </a:r>
            <a:r>
              <a:rPr lang="it-IT" sz="2800" dirty="0" err="1" smtClean="0"/>
              <a:t>actuel</a:t>
            </a:r>
            <a:r>
              <a:rPr lang="it-IT" sz="2800" dirty="0" smtClean="0"/>
              <a:t/>
            </a:r>
            <a:br>
              <a:rPr lang="it-IT" sz="2800" dirty="0" smtClean="0"/>
            </a:br>
            <a:r>
              <a:rPr lang="it-IT" sz="2800" dirty="0" err="1" smtClean="0"/>
              <a:t>suscité</a:t>
            </a:r>
            <a:r>
              <a:rPr lang="it-IT" sz="2800" dirty="0" smtClean="0"/>
              <a:t> par le </a:t>
            </a:r>
            <a:r>
              <a:rPr lang="it-IT" sz="2800" dirty="0" err="1" smtClean="0"/>
              <a:t>mouvement</a:t>
            </a:r>
            <a:r>
              <a:rPr lang="it-IT" sz="2800" dirty="0" smtClean="0"/>
              <a:t> </a:t>
            </a:r>
            <a:r>
              <a:rPr lang="it-IT" sz="2800" dirty="0" err="1" smtClean="0"/>
              <a:t>des</a:t>
            </a:r>
            <a:r>
              <a:rPr lang="it-IT" sz="2800" dirty="0" smtClean="0"/>
              <a:t> </a:t>
            </a:r>
            <a:r>
              <a:rPr lang="it-IT" sz="2800" dirty="0" err="1" smtClean="0"/>
              <a:t>Gilets</a:t>
            </a:r>
            <a:r>
              <a:rPr lang="it-IT" sz="2800" dirty="0" smtClean="0"/>
              <a:t> </a:t>
            </a:r>
            <a:r>
              <a:rPr lang="it-IT" sz="2800" dirty="0" err="1" smtClean="0"/>
              <a:t>Jaunes</a:t>
            </a:r>
            <a:endParaRPr lang="it-IT" sz="2800" dirty="0"/>
          </a:p>
        </p:txBody>
      </p:sp>
      <p:sp>
        <p:nvSpPr>
          <p:cNvPr id="3" name="Segnaposto contenuto 2"/>
          <p:cNvSpPr>
            <a:spLocks noGrp="1"/>
          </p:cNvSpPr>
          <p:nvPr>
            <p:ph idx="1"/>
          </p:nvPr>
        </p:nvSpPr>
        <p:spPr/>
        <p:txBody>
          <a:bodyPr/>
          <a:lstStyle/>
          <a:p>
            <a:r>
              <a:rPr lang="fr-CA" sz="2400" dirty="0"/>
              <a:t>La démocratie directe : le référendum</a:t>
            </a:r>
          </a:p>
          <a:p>
            <a:r>
              <a:rPr lang="fr-CA" sz="2400" dirty="0" smtClean="0"/>
              <a:t>Référendum </a:t>
            </a:r>
            <a:r>
              <a:rPr lang="fr-CA" sz="2400" dirty="0"/>
              <a:t>d'initiative </a:t>
            </a:r>
            <a:r>
              <a:rPr lang="fr-CA" sz="2400" dirty="0" smtClean="0"/>
              <a:t>partagée   </a:t>
            </a:r>
            <a:r>
              <a:rPr lang="fr-CA" sz="2400" dirty="0"/>
              <a:t>Constitution 1958 </a:t>
            </a:r>
            <a:r>
              <a:rPr lang="fr-CA" sz="2400" dirty="0" smtClean="0"/>
              <a:t>/2008</a:t>
            </a:r>
          </a:p>
          <a:p>
            <a:r>
              <a:rPr lang="fr-CA" sz="2400" dirty="0"/>
              <a:t>L</a:t>
            </a:r>
            <a:r>
              <a:rPr lang="fr-CA" sz="2400" dirty="0" smtClean="0"/>
              <a:t>a </a:t>
            </a:r>
            <a:r>
              <a:rPr lang="fr-CA" sz="2400" dirty="0"/>
              <a:t>proposition  du Référendum d’initiative citoyenne (RIC</a:t>
            </a:r>
            <a:r>
              <a:rPr lang="fr-CA" sz="2400" dirty="0" smtClean="0"/>
              <a:t>)</a:t>
            </a:r>
          </a:p>
          <a:p>
            <a:pPr algn="just"/>
            <a:r>
              <a:rPr lang="fr-CA" sz="2400" dirty="0"/>
              <a:t>L</a:t>
            </a:r>
            <a:r>
              <a:rPr lang="fr-CA" sz="2400" dirty="0" smtClean="0"/>
              <a:t>a proposition du </a:t>
            </a:r>
            <a:r>
              <a:rPr lang="fr-CA" sz="2400" dirty="0"/>
              <a:t>Référendum d'Initiative Citoyenne Délibératif </a:t>
            </a:r>
          </a:p>
          <a:p>
            <a:endParaRPr lang="it-IT" dirty="0"/>
          </a:p>
        </p:txBody>
      </p:sp>
    </p:spTree>
    <p:extLst>
      <p:ext uri="{BB962C8B-B14F-4D97-AF65-F5344CB8AC3E}">
        <p14:creationId xmlns:p14="http://schemas.microsoft.com/office/powerpoint/2010/main" val="84932467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2800" dirty="0"/>
              <a:t>Art. 11 de la Constitution </a:t>
            </a:r>
            <a:r>
              <a:rPr lang="fr-CA" sz="2800" dirty="0" smtClean="0"/>
              <a:t>1958</a:t>
            </a:r>
            <a:r>
              <a:rPr lang="fr-CA" sz="2800" dirty="0"/>
              <a:t> </a:t>
            </a:r>
            <a:r>
              <a:rPr lang="fr-CA" sz="2800" dirty="0" smtClean="0"/>
              <a:t>(23 </a:t>
            </a:r>
            <a:r>
              <a:rPr lang="fr-CA" sz="2800" dirty="0"/>
              <a:t>juillet </a:t>
            </a:r>
            <a:r>
              <a:rPr lang="fr-CA" sz="2800" dirty="0" smtClean="0"/>
              <a:t>2008) Référendum (</a:t>
            </a:r>
            <a:r>
              <a:rPr lang="fr-CA" sz="2800" dirty="0"/>
              <a:t>d'initiative </a:t>
            </a:r>
            <a:r>
              <a:rPr lang="fr-CA" sz="2800" dirty="0" smtClean="0"/>
              <a:t>partagée)</a:t>
            </a:r>
            <a:endParaRPr lang="fr-FR" sz="2800" dirty="0"/>
          </a:p>
        </p:txBody>
      </p:sp>
      <p:sp>
        <p:nvSpPr>
          <p:cNvPr id="3" name="Content Placeholder 2"/>
          <p:cNvSpPr>
            <a:spLocks noGrp="1"/>
          </p:cNvSpPr>
          <p:nvPr>
            <p:ph idx="1"/>
          </p:nvPr>
        </p:nvSpPr>
        <p:spPr/>
        <p:txBody>
          <a:bodyPr>
            <a:normAutofit lnSpcReduction="10000"/>
          </a:bodyPr>
          <a:lstStyle/>
          <a:p>
            <a:pPr algn="just"/>
            <a:r>
              <a:rPr lang="fr-FR" sz="2400" dirty="0"/>
              <a:t>Le Président de la République, sur proposition du Gouvernement pendant la durée des sessions ou sur proposition conjointe des deux assemblées, publiées au Journal officiel, peut soumettre au référendum tout projet de loi portant sur l'organisation des pouvoirs publics, sur des réformes relatives à la politique économique, sociale ou environnementale de la nation et aux services publics qui y concourent, ou tendant à autoriser la ratification d'un traité qui, sans être contraire à </a:t>
            </a:r>
            <a:r>
              <a:rPr lang="fr-FR" sz="2400" dirty="0" smtClean="0"/>
              <a:t>la </a:t>
            </a:r>
            <a:r>
              <a:rPr lang="fr-FR" sz="2400" dirty="0"/>
              <a:t>Constitution</a:t>
            </a:r>
            <a:r>
              <a:rPr lang="fr-FR" sz="2400" dirty="0" smtClean="0"/>
              <a:t>, </a:t>
            </a:r>
            <a:r>
              <a:rPr lang="fr-FR" sz="2400" dirty="0"/>
              <a:t>aurait des incidences sur le fonctionnement des institutions.</a:t>
            </a:r>
          </a:p>
          <a:p>
            <a:pPr algn="just"/>
            <a:r>
              <a:rPr lang="fr-FR" sz="2400" dirty="0"/>
              <a:t>Lorsque le référendum est organisé sur proposition du Gouvernement, celui-ci fait, devant chaque assemblée, une déclaration qui est suivie d'un débat.</a:t>
            </a:r>
          </a:p>
          <a:p>
            <a:endParaRPr lang="fr-FR" sz="2400" dirty="0"/>
          </a:p>
        </p:txBody>
      </p:sp>
    </p:spTree>
    <p:extLst>
      <p:ext uri="{BB962C8B-B14F-4D97-AF65-F5344CB8AC3E}">
        <p14:creationId xmlns:p14="http://schemas.microsoft.com/office/powerpoint/2010/main" val="4207624689"/>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Art. 11 de la Constitution 1958</a:t>
            </a:r>
            <a:br>
              <a:rPr lang="fr-CA" sz="2800" dirty="0"/>
            </a:br>
            <a:r>
              <a:rPr lang="fr-CA" sz="2800" dirty="0"/>
              <a:t>Référendum (d'initiative partagée)</a:t>
            </a:r>
          </a:p>
        </p:txBody>
      </p:sp>
      <p:sp>
        <p:nvSpPr>
          <p:cNvPr id="3" name="Segnaposto contenuto 2"/>
          <p:cNvSpPr>
            <a:spLocks noGrp="1"/>
          </p:cNvSpPr>
          <p:nvPr>
            <p:ph idx="1"/>
          </p:nvPr>
        </p:nvSpPr>
        <p:spPr/>
        <p:txBody>
          <a:bodyPr>
            <a:normAutofit/>
          </a:bodyPr>
          <a:lstStyle/>
          <a:p>
            <a:pPr algn="just"/>
            <a:r>
              <a:rPr lang="it-IT" sz="2400" dirty="0"/>
              <a:t>Un </a:t>
            </a:r>
            <a:r>
              <a:rPr lang="it-IT" sz="2400" dirty="0" err="1"/>
              <a:t>référendum</a:t>
            </a:r>
            <a:r>
              <a:rPr lang="it-IT" sz="2400" dirty="0"/>
              <a:t> </a:t>
            </a:r>
            <a:r>
              <a:rPr lang="it-IT" sz="2400" dirty="0" err="1"/>
              <a:t>portant</a:t>
            </a:r>
            <a:r>
              <a:rPr lang="it-IT" sz="2400" dirty="0"/>
              <a:t> </a:t>
            </a:r>
            <a:r>
              <a:rPr lang="it-IT" sz="2400" dirty="0" err="1"/>
              <a:t>sur</a:t>
            </a:r>
            <a:r>
              <a:rPr lang="it-IT" sz="2400" dirty="0"/>
              <a:t> un </a:t>
            </a:r>
            <a:r>
              <a:rPr lang="it-IT" sz="2400" dirty="0" err="1"/>
              <a:t>objet</a:t>
            </a:r>
            <a:r>
              <a:rPr lang="it-IT" sz="2400" dirty="0"/>
              <a:t> </a:t>
            </a:r>
            <a:r>
              <a:rPr lang="it-IT" sz="2400" dirty="0" err="1"/>
              <a:t>mentionné</a:t>
            </a:r>
            <a:r>
              <a:rPr lang="it-IT" sz="2400" dirty="0"/>
              <a:t> </a:t>
            </a:r>
            <a:r>
              <a:rPr lang="it-IT" sz="2400" dirty="0" err="1"/>
              <a:t>au</a:t>
            </a:r>
            <a:r>
              <a:rPr lang="it-IT" sz="2400" dirty="0"/>
              <a:t> premier </a:t>
            </a:r>
            <a:r>
              <a:rPr lang="it-IT" sz="2400" dirty="0" err="1"/>
              <a:t>alinéa</a:t>
            </a:r>
            <a:r>
              <a:rPr lang="it-IT" sz="2400" dirty="0"/>
              <a:t> </a:t>
            </a:r>
            <a:r>
              <a:rPr lang="it-IT" sz="2400" dirty="0" err="1"/>
              <a:t>peut</a:t>
            </a:r>
            <a:r>
              <a:rPr lang="it-IT" sz="2400" dirty="0"/>
              <a:t> </a:t>
            </a:r>
            <a:r>
              <a:rPr lang="it-IT" sz="2400" dirty="0" err="1"/>
              <a:t>être</a:t>
            </a:r>
            <a:r>
              <a:rPr lang="it-IT" sz="2400" dirty="0"/>
              <a:t> </a:t>
            </a:r>
            <a:r>
              <a:rPr lang="it-IT" sz="2400" dirty="0" err="1"/>
              <a:t>organisé</a:t>
            </a:r>
            <a:r>
              <a:rPr lang="it-IT" sz="2400" dirty="0"/>
              <a:t> à </a:t>
            </a:r>
            <a:r>
              <a:rPr lang="it-IT" sz="2400" b="1" dirty="0"/>
              <a:t>l'</a:t>
            </a:r>
            <a:r>
              <a:rPr lang="it-IT" sz="2400" b="1" dirty="0" err="1"/>
              <a:t>initiative</a:t>
            </a:r>
            <a:r>
              <a:rPr lang="it-IT" sz="2400" b="1" dirty="0"/>
              <a:t> d'un </a:t>
            </a:r>
            <a:r>
              <a:rPr lang="it-IT" sz="2400" b="1" dirty="0" err="1"/>
              <a:t>cinquième</a:t>
            </a:r>
            <a:r>
              <a:rPr lang="it-IT" sz="2400" b="1" dirty="0"/>
              <a:t> </a:t>
            </a:r>
            <a:r>
              <a:rPr lang="it-IT" sz="2400" b="1" dirty="0" err="1"/>
              <a:t>des</a:t>
            </a:r>
            <a:r>
              <a:rPr lang="it-IT" sz="2400" b="1" dirty="0"/>
              <a:t> </a:t>
            </a:r>
            <a:r>
              <a:rPr lang="it-IT" sz="2400" b="1" dirty="0" err="1"/>
              <a:t>membres</a:t>
            </a:r>
            <a:r>
              <a:rPr lang="it-IT" sz="2400" b="1" dirty="0"/>
              <a:t> </a:t>
            </a:r>
            <a:r>
              <a:rPr lang="it-IT" sz="2400" b="1" dirty="0" err="1"/>
              <a:t>du</a:t>
            </a:r>
            <a:r>
              <a:rPr lang="it-IT" sz="2400" b="1" dirty="0"/>
              <a:t> </a:t>
            </a:r>
            <a:r>
              <a:rPr lang="it-IT" sz="2400" b="1" dirty="0" err="1"/>
              <a:t>Parlement</a:t>
            </a:r>
            <a:r>
              <a:rPr lang="it-IT" sz="2400" b="1" dirty="0"/>
              <a:t>, </a:t>
            </a:r>
            <a:r>
              <a:rPr lang="it-IT" sz="2400" b="1" dirty="0" err="1"/>
              <a:t>soutenue</a:t>
            </a:r>
            <a:r>
              <a:rPr lang="it-IT" sz="2400" b="1" dirty="0"/>
              <a:t> par un </a:t>
            </a:r>
            <a:r>
              <a:rPr lang="it-IT" sz="2400" b="1" dirty="0" err="1"/>
              <a:t>dixième</a:t>
            </a:r>
            <a:r>
              <a:rPr lang="it-IT" sz="2400" b="1" dirty="0"/>
              <a:t> </a:t>
            </a:r>
            <a:r>
              <a:rPr lang="it-IT" sz="2400" b="1" dirty="0" err="1"/>
              <a:t>des</a:t>
            </a:r>
            <a:r>
              <a:rPr lang="it-IT" sz="2400" b="1" dirty="0"/>
              <a:t> </a:t>
            </a:r>
            <a:r>
              <a:rPr lang="it-IT" sz="2400" b="1" dirty="0" err="1"/>
              <a:t>électeurs</a:t>
            </a:r>
            <a:r>
              <a:rPr lang="it-IT" sz="2400" b="1" dirty="0"/>
              <a:t> </a:t>
            </a:r>
            <a:r>
              <a:rPr lang="it-IT" sz="2400" b="1" dirty="0" err="1"/>
              <a:t>inscrits</a:t>
            </a:r>
            <a:r>
              <a:rPr lang="it-IT" sz="2400" b="1" dirty="0"/>
              <a:t> </a:t>
            </a:r>
            <a:r>
              <a:rPr lang="it-IT" sz="2400" b="1" dirty="0" err="1"/>
              <a:t>sur</a:t>
            </a:r>
            <a:r>
              <a:rPr lang="it-IT" sz="2400" b="1" dirty="0"/>
              <a:t> </a:t>
            </a:r>
            <a:r>
              <a:rPr lang="it-IT" sz="2400" b="1" dirty="0" err="1"/>
              <a:t>les</a:t>
            </a:r>
            <a:r>
              <a:rPr lang="it-IT" sz="2400" b="1" dirty="0"/>
              <a:t> </a:t>
            </a:r>
            <a:r>
              <a:rPr lang="it-IT" sz="2400" b="1" dirty="0" err="1"/>
              <a:t>listes</a:t>
            </a:r>
            <a:r>
              <a:rPr lang="it-IT" sz="2400" b="1" dirty="0"/>
              <a:t> </a:t>
            </a:r>
            <a:r>
              <a:rPr lang="it-IT" sz="2400" b="1" dirty="0" err="1"/>
              <a:t>électorales</a:t>
            </a:r>
            <a:r>
              <a:rPr lang="it-IT" sz="2400" b="1" dirty="0"/>
              <a:t>. </a:t>
            </a:r>
            <a:r>
              <a:rPr lang="it-IT" sz="2400" dirty="0" err="1"/>
              <a:t>Cette</a:t>
            </a:r>
            <a:r>
              <a:rPr lang="it-IT" sz="2400" dirty="0"/>
              <a:t> </a:t>
            </a:r>
            <a:r>
              <a:rPr lang="it-IT" sz="2400" dirty="0" err="1"/>
              <a:t>initiative</a:t>
            </a:r>
            <a:r>
              <a:rPr lang="it-IT" sz="2400" dirty="0"/>
              <a:t> </a:t>
            </a:r>
            <a:r>
              <a:rPr lang="it-IT" sz="2400" dirty="0" err="1"/>
              <a:t>prend</a:t>
            </a:r>
            <a:r>
              <a:rPr lang="it-IT" sz="2400" dirty="0"/>
              <a:t> la forme d'une </a:t>
            </a:r>
            <a:r>
              <a:rPr lang="it-IT" sz="2400" dirty="0" err="1"/>
              <a:t>proposition</a:t>
            </a:r>
            <a:r>
              <a:rPr lang="it-IT" sz="2400" dirty="0"/>
              <a:t> de </a:t>
            </a:r>
            <a:r>
              <a:rPr lang="it-IT" sz="2400" dirty="0" err="1"/>
              <a:t>loi</a:t>
            </a:r>
            <a:r>
              <a:rPr lang="it-IT" sz="2400" dirty="0"/>
              <a:t> et ne </a:t>
            </a:r>
            <a:r>
              <a:rPr lang="it-IT" sz="2400" dirty="0" err="1"/>
              <a:t>peut</a:t>
            </a:r>
            <a:r>
              <a:rPr lang="it-IT" sz="2400" dirty="0"/>
              <a:t> </a:t>
            </a:r>
            <a:r>
              <a:rPr lang="it-IT" sz="2400" dirty="0" err="1"/>
              <a:t>avoir</a:t>
            </a:r>
            <a:r>
              <a:rPr lang="it-IT" sz="2400" dirty="0"/>
              <a:t> pour </a:t>
            </a:r>
            <a:r>
              <a:rPr lang="it-IT" sz="2400" dirty="0" err="1"/>
              <a:t>objet</a:t>
            </a:r>
            <a:r>
              <a:rPr lang="it-IT" sz="2400" dirty="0"/>
              <a:t> l'</a:t>
            </a:r>
            <a:r>
              <a:rPr lang="it-IT" sz="2400" dirty="0" err="1"/>
              <a:t>abrogation</a:t>
            </a:r>
            <a:r>
              <a:rPr lang="it-IT" sz="2400" dirty="0"/>
              <a:t> d'une </a:t>
            </a:r>
            <a:r>
              <a:rPr lang="it-IT" sz="2400" dirty="0" err="1"/>
              <a:t>disposition</a:t>
            </a:r>
            <a:r>
              <a:rPr lang="it-IT" sz="2400" dirty="0"/>
              <a:t> </a:t>
            </a:r>
            <a:r>
              <a:rPr lang="it-IT" sz="2400" dirty="0" err="1"/>
              <a:t>législative</a:t>
            </a:r>
            <a:r>
              <a:rPr lang="it-IT" sz="2400" dirty="0"/>
              <a:t> </a:t>
            </a:r>
            <a:r>
              <a:rPr lang="it-IT" sz="2400" dirty="0" err="1"/>
              <a:t>promulguée</a:t>
            </a:r>
            <a:r>
              <a:rPr lang="it-IT" sz="2400" dirty="0"/>
              <a:t> </a:t>
            </a:r>
            <a:r>
              <a:rPr lang="it-IT" sz="2400" dirty="0" err="1"/>
              <a:t>depuis</a:t>
            </a:r>
            <a:r>
              <a:rPr lang="it-IT" sz="2400" dirty="0"/>
              <a:t> </a:t>
            </a:r>
            <a:r>
              <a:rPr lang="it-IT" sz="2400" dirty="0" err="1"/>
              <a:t>moins</a:t>
            </a:r>
            <a:r>
              <a:rPr lang="it-IT" sz="2400" dirty="0"/>
              <a:t> d'un an.</a:t>
            </a:r>
          </a:p>
          <a:p>
            <a:r>
              <a:rPr lang="it-IT" sz="2400" dirty="0" err="1"/>
              <a:t>Les</a:t>
            </a:r>
            <a:r>
              <a:rPr lang="it-IT" sz="2400" dirty="0"/>
              <a:t> </a:t>
            </a:r>
            <a:r>
              <a:rPr lang="it-IT" sz="2400" dirty="0" err="1"/>
              <a:t>conditions</a:t>
            </a:r>
            <a:r>
              <a:rPr lang="it-IT" sz="2400" dirty="0"/>
              <a:t> de sa </a:t>
            </a:r>
            <a:r>
              <a:rPr lang="it-IT" sz="2400" dirty="0" err="1"/>
              <a:t>présentation</a:t>
            </a:r>
            <a:r>
              <a:rPr lang="it-IT" sz="2400" dirty="0"/>
              <a:t> et </a:t>
            </a:r>
            <a:r>
              <a:rPr lang="it-IT" sz="2400" dirty="0" err="1"/>
              <a:t>celles</a:t>
            </a:r>
            <a:r>
              <a:rPr lang="it-IT" sz="2400" dirty="0"/>
              <a:t> </a:t>
            </a:r>
            <a:r>
              <a:rPr lang="it-IT" sz="2400" dirty="0" err="1"/>
              <a:t>dans</a:t>
            </a:r>
            <a:r>
              <a:rPr lang="it-IT" sz="2400" dirty="0"/>
              <a:t> </a:t>
            </a:r>
            <a:r>
              <a:rPr lang="it-IT" sz="2400" dirty="0" err="1"/>
              <a:t>lesquelles</a:t>
            </a:r>
            <a:r>
              <a:rPr lang="it-IT" sz="2400" dirty="0"/>
              <a:t> le </a:t>
            </a:r>
            <a:r>
              <a:rPr lang="it-IT" sz="2400" dirty="0" err="1"/>
              <a:t>Conseil</a:t>
            </a:r>
            <a:r>
              <a:rPr lang="it-IT" sz="2400" dirty="0"/>
              <a:t> </a:t>
            </a:r>
            <a:r>
              <a:rPr lang="it-IT" sz="2400" dirty="0" err="1"/>
              <a:t>constitutionnel</a:t>
            </a:r>
            <a:r>
              <a:rPr lang="it-IT" sz="2400" dirty="0"/>
              <a:t> </a:t>
            </a:r>
            <a:r>
              <a:rPr lang="it-IT" sz="2400" dirty="0" err="1"/>
              <a:t>contrôle</a:t>
            </a:r>
            <a:r>
              <a:rPr lang="it-IT" sz="2400" dirty="0"/>
              <a:t> le </a:t>
            </a:r>
            <a:r>
              <a:rPr lang="it-IT" sz="2400" dirty="0" err="1"/>
              <a:t>respect</a:t>
            </a:r>
            <a:r>
              <a:rPr lang="it-IT" sz="2400" dirty="0"/>
              <a:t> </a:t>
            </a:r>
            <a:r>
              <a:rPr lang="it-IT" sz="2400" dirty="0" err="1"/>
              <a:t>des</a:t>
            </a:r>
            <a:r>
              <a:rPr lang="it-IT" sz="2400" dirty="0"/>
              <a:t> </a:t>
            </a:r>
            <a:r>
              <a:rPr lang="it-IT" sz="2400" dirty="0" err="1"/>
              <a:t>dispositions</a:t>
            </a:r>
            <a:r>
              <a:rPr lang="it-IT" sz="2400" dirty="0"/>
              <a:t> de l'</a:t>
            </a:r>
            <a:r>
              <a:rPr lang="it-IT" sz="2400" dirty="0" err="1"/>
              <a:t>alinéa</a:t>
            </a:r>
            <a:r>
              <a:rPr lang="it-IT" sz="2400" dirty="0"/>
              <a:t> </a:t>
            </a:r>
            <a:r>
              <a:rPr lang="it-IT" sz="2400" dirty="0" err="1"/>
              <a:t>précédent</a:t>
            </a:r>
            <a:r>
              <a:rPr lang="it-IT" sz="2400" dirty="0"/>
              <a:t> </a:t>
            </a:r>
            <a:r>
              <a:rPr lang="it-IT" sz="2400" dirty="0" err="1"/>
              <a:t>sont</a:t>
            </a:r>
            <a:r>
              <a:rPr lang="it-IT" sz="2400" dirty="0"/>
              <a:t> </a:t>
            </a:r>
            <a:r>
              <a:rPr lang="it-IT" sz="2400" dirty="0" err="1"/>
              <a:t>déterminées</a:t>
            </a:r>
            <a:r>
              <a:rPr lang="it-IT" sz="2400" dirty="0"/>
              <a:t> </a:t>
            </a:r>
            <a:r>
              <a:rPr lang="it-IT" sz="2400" b="1" dirty="0"/>
              <a:t>par une </a:t>
            </a:r>
            <a:r>
              <a:rPr lang="it-IT" sz="2400" b="1" dirty="0" err="1"/>
              <a:t>loi</a:t>
            </a:r>
            <a:r>
              <a:rPr lang="it-IT" sz="2400" b="1" dirty="0"/>
              <a:t> </a:t>
            </a:r>
            <a:r>
              <a:rPr lang="it-IT" sz="2400" b="1" dirty="0" err="1"/>
              <a:t>organique</a:t>
            </a:r>
            <a:r>
              <a:rPr lang="it-IT" sz="2400" dirty="0" smtClean="0"/>
              <a:t>.</a:t>
            </a:r>
          </a:p>
          <a:p>
            <a:r>
              <a:rPr lang="it-IT" sz="2400" dirty="0" smtClean="0"/>
              <a:t>[</a:t>
            </a:r>
            <a:r>
              <a:rPr lang="mr-IN" sz="2400" dirty="0" smtClean="0"/>
              <a:t>…</a:t>
            </a:r>
            <a:r>
              <a:rPr lang="it-IT" sz="2400" dirty="0" smtClean="0"/>
              <a:t>]</a:t>
            </a:r>
            <a:endParaRPr lang="it-IT" sz="2400" dirty="0"/>
          </a:p>
          <a:p>
            <a:endParaRPr lang="fr-CA" sz="2400" dirty="0"/>
          </a:p>
        </p:txBody>
      </p:sp>
    </p:spTree>
    <p:extLst>
      <p:ext uri="{BB962C8B-B14F-4D97-AF65-F5344CB8AC3E}">
        <p14:creationId xmlns:p14="http://schemas.microsoft.com/office/powerpoint/2010/main" val="613826313"/>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dirty="0" err="1"/>
              <a:t>loi</a:t>
            </a:r>
            <a:r>
              <a:rPr lang="it-IT" sz="2800" dirty="0"/>
              <a:t> </a:t>
            </a:r>
            <a:r>
              <a:rPr lang="it-IT" sz="2800" dirty="0" err="1"/>
              <a:t>organique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fontScale="25000" lnSpcReduction="20000"/>
          </a:bodyPr>
          <a:lstStyle/>
          <a:p>
            <a:pPr algn="just"/>
            <a:r>
              <a:rPr lang="it-IT" sz="9600" dirty="0" smtClean="0"/>
              <a:t>Une </a:t>
            </a:r>
            <a:r>
              <a:rPr lang="it-IT" sz="9600" dirty="0" err="1"/>
              <a:t>loi</a:t>
            </a:r>
            <a:r>
              <a:rPr lang="it-IT" sz="9600" dirty="0"/>
              <a:t> </a:t>
            </a:r>
            <a:r>
              <a:rPr lang="it-IT" sz="9600" dirty="0" err="1"/>
              <a:t>organique</a:t>
            </a:r>
            <a:r>
              <a:rPr lang="it-IT" sz="9600" dirty="0"/>
              <a:t> est une loi relative à l'</a:t>
            </a:r>
            <a:r>
              <a:rPr lang="it-IT" sz="9600" dirty="0" err="1"/>
              <a:t>organisation</a:t>
            </a:r>
            <a:r>
              <a:rPr lang="it-IT" sz="9600" dirty="0"/>
              <a:t> et </a:t>
            </a:r>
            <a:r>
              <a:rPr lang="it-IT" sz="9600" dirty="0" err="1"/>
              <a:t>au</a:t>
            </a:r>
            <a:r>
              <a:rPr lang="it-IT" sz="9600" dirty="0"/>
              <a:t> </a:t>
            </a:r>
            <a:r>
              <a:rPr lang="it-IT" sz="9600" dirty="0" err="1"/>
              <a:t>fonctionnement</a:t>
            </a:r>
            <a:r>
              <a:rPr lang="it-IT" sz="9600" dirty="0"/>
              <a:t> </a:t>
            </a:r>
            <a:r>
              <a:rPr lang="it-IT" sz="9600" dirty="0" err="1"/>
              <a:t>des</a:t>
            </a:r>
            <a:r>
              <a:rPr lang="it-IT" sz="9600" dirty="0"/>
              <a:t> pouvoirs </a:t>
            </a:r>
            <a:r>
              <a:rPr lang="it-IT" sz="9600" dirty="0" err="1"/>
              <a:t>publics</a:t>
            </a:r>
            <a:r>
              <a:rPr lang="it-IT" sz="9600" dirty="0"/>
              <a:t>. </a:t>
            </a:r>
            <a:r>
              <a:rPr lang="it-IT" sz="9600" dirty="0" err="1"/>
              <a:t>Votée</a:t>
            </a:r>
            <a:r>
              <a:rPr lang="it-IT" sz="9600" dirty="0"/>
              <a:t> par le parlement, elle </a:t>
            </a:r>
            <a:r>
              <a:rPr lang="it-IT" sz="9600" dirty="0" err="1"/>
              <a:t>précise</a:t>
            </a:r>
            <a:r>
              <a:rPr lang="it-IT" sz="9600" dirty="0"/>
              <a:t> </a:t>
            </a:r>
            <a:r>
              <a:rPr lang="it-IT" sz="9600" dirty="0" err="1"/>
              <a:t>ou</a:t>
            </a:r>
            <a:r>
              <a:rPr lang="it-IT" sz="9600" dirty="0"/>
              <a:t> </a:t>
            </a:r>
            <a:r>
              <a:rPr lang="it-IT" sz="9600" dirty="0" err="1"/>
              <a:t>complète</a:t>
            </a:r>
            <a:r>
              <a:rPr lang="it-IT" sz="9600" dirty="0"/>
              <a:t> </a:t>
            </a:r>
            <a:r>
              <a:rPr lang="it-IT" sz="9600" dirty="0" err="1"/>
              <a:t>les</a:t>
            </a:r>
            <a:r>
              <a:rPr lang="it-IT" sz="9600" dirty="0"/>
              <a:t> </a:t>
            </a:r>
            <a:r>
              <a:rPr lang="it-IT" sz="9600" dirty="0" err="1"/>
              <a:t>dispositions</a:t>
            </a:r>
            <a:r>
              <a:rPr lang="it-IT" sz="9600" dirty="0"/>
              <a:t> de la Constitution qui a </a:t>
            </a:r>
            <a:r>
              <a:rPr lang="it-IT" sz="9600" dirty="0" err="1"/>
              <a:t>fixé</a:t>
            </a:r>
            <a:r>
              <a:rPr lang="it-IT" sz="9600" dirty="0"/>
              <a:t> </a:t>
            </a:r>
            <a:r>
              <a:rPr lang="it-IT" sz="9600" dirty="0" err="1"/>
              <a:t>les</a:t>
            </a:r>
            <a:r>
              <a:rPr lang="it-IT" sz="9600" dirty="0"/>
              <a:t> </a:t>
            </a:r>
            <a:r>
              <a:rPr lang="it-IT" sz="9600" dirty="0" err="1"/>
              <a:t>principes</a:t>
            </a:r>
            <a:r>
              <a:rPr lang="it-IT" sz="9600" dirty="0"/>
              <a:t> </a:t>
            </a:r>
            <a:r>
              <a:rPr lang="it-IT" sz="9600" dirty="0" err="1"/>
              <a:t>généraux</a:t>
            </a:r>
            <a:r>
              <a:rPr lang="it-IT" sz="9600" dirty="0"/>
              <a:t>.</a:t>
            </a:r>
            <a:br>
              <a:rPr lang="it-IT" sz="9600" dirty="0"/>
            </a:br>
            <a:r>
              <a:rPr lang="it-IT" sz="9600" dirty="0"/>
              <a:t/>
            </a:r>
            <a:br>
              <a:rPr lang="it-IT" sz="9600" dirty="0"/>
            </a:br>
            <a:r>
              <a:rPr lang="it-IT" sz="9600" dirty="0"/>
              <a:t>En France, </a:t>
            </a:r>
            <a:r>
              <a:rPr lang="it-IT" sz="9600" dirty="0" err="1"/>
              <a:t>dans</a:t>
            </a:r>
            <a:r>
              <a:rPr lang="it-IT" sz="9600" dirty="0"/>
              <a:t> la hiérarchie </a:t>
            </a:r>
            <a:r>
              <a:rPr lang="it-IT" sz="9600" dirty="0" err="1"/>
              <a:t>des</a:t>
            </a:r>
            <a:r>
              <a:rPr lang="it-IT" sz="9600" dirty="0"/>
              <a:t> normes, la </a:t>
            </a:r>
            <a:r>
              <a:rPr lang="it-IT" sz="9600" dirty="0" err="1"/>
              <a:t>loi</a:t>
            </a:r>
            <a:r>
              <a:rPr lang="it-IT" sz="9600" dirty="0"/>
              <a:t> </a:t>
            </a:r>
            <a:r>
              <a:rPr lang="it-IT" sz="9600" dirty="0" err="1"/>
              <a:t>organique</a:t>
            </a:r>
            <a:r>
              <a:rPr lang="it-IT" sz="9600" dirty="0"/>
              <a:t> se </a:t>
            </a:r>
            <a:r>
              <a:rPr lang="it-IT" sz="9600" dirty="0" err="1"/>
              <a:t>situe</a:t>
            </a:r>
            <a:r>
              <a:rPr lang="it-IT" sz="9600" dirty="0"/>
              <a:t> en dessous de la </a:t>
            </a:r>
            <a:r>
              <a:rPr lang="it-IT" sz="9600" dirty="0" err="1"/>
              <a:t>Constitution</a:t>
            </a:r>
            <a:r>
              <a:rPr lang="it-IT" sz="9600" dirty="0"/>
              <a:t> mais </a:t>
            </a:r>
            <a:r>
              <a:rPr lang="it-IT" sz="9600" dirty="0" err="1"/>
              <a:t>au-dessus</a:t>
            </a:r>
            <a:r>
              <a:rPr lang="it-IT" sz="9600" dirty="0"/>
              <a:t> </a:t>
            </a:r>
            <a:r>
              <a:rPr lang="it-IT" sz="9600" dirty="0" err="1"/>
              <a:t>des</a:t>
            </a:r>
            <a:r>
              <a:rPr lang="it-IT" sz="9600" dirty="0"/>
              <a:t> lois ordinaires.</a:t>
            </a:r>
            <a:br>
              <a:rPr lang="it-IT" sz="9600" dirty="0"/>
            </a:br>
            <a:r>
              <a:rPr lang="it-IT" sz="9600" dirty="0"/>
              <a:t/>
            </a:r>
            <a:br>
              <a:rPr lang="it-IT" sz="9600" dirty="0"/>
            </a:br>
            <a:r>
              <a:rPr lang="it-IT" sz="9600" dirty="0"/>
              <a:t>En </a:t>
            </a:r>
            <a:r>
              <a:rPr lang="it-IT" sz="9600" dirty="0" err="1"/>
              <a:t>cas</a:t>
            </a:r>
            <a:r>
              <a:rPr lang="it-IT" sz="9600" dirty="0"/>
              <a:t> de </a:t>
            </a:r>
            <a:r>
              <a:rPr lang="it-IT" sz="9600" dirty="0" err="1"/>
              <a:t>désaccord</a:t>
            </a:r>
            <a:r>
              <a:rPr lang="it-IT" sz="9600" dirty="0"/>
              <a:t> </a:t>
            </a:r>
            <a:r>
              <a:rPr lang="it-IT" sz="9600" dirty="0" err="1"/>
              <a:t>entre</a:t>
            </a:r>
            <a:r>
              <a:rPr lang="it-IT" sz="9600" dirty="0"/>
              <a:t> </a:t>
            </a:r>
            <a:r>
              <a:rPr lang="it-IT" sz="9600" dirty="0" err="1"/>
              <a:t>les</a:t>
            </a:r>
            <a:r>
              <a:rPr lang="it-IT" sz="9600" dirty="0"/>
              <a:t> </a:t>
            </a:r>
            <a:r>
              <a:rPr lang="it-IT" sz="9600" dirty="0" err="1"/>
              <a:t>deux</a:t>
            </a:r>
            <a:r>
              <a:rPr lang="it-IT" sz="9600" dirty="0"/>
              <a:t> </a:t>
            </a:r>
            <a:r>
              <a:rPr lang="it-IT" sz="9600" dirty="0" err="1"/>
              <a:t>assemblées</a:t>
            </a:r>
            <a:r>
              <a:rPr lang="it-IT" sz="9600" dirty="0"/>
              <a:t>, une </a:t>
            </a:r>
            <a:r>
              <a:rPr lang="it-IT" sz="9600" dirty="0" err="1"/>
              <a:t>loi</a:t>
            </a:r>
            <a:r>
              <a:rPr lang="it-IT" sz="9600" dirty="0"/>
              <a:t> </a:t>
            </a:r>
            <a:r>
              <a:rPr lang="it-IT" sz="9600" dirty="0" err="1"/>
              <a:t>organique</a:t>
            </a:r>
            <a:r>
              <a:rPr lang="it-IT" sz="9600" dirty="0"/>
              <a:t> ne </a:t>
            </a:r>
            <a:r>
              <a:rPr lang="it-IT" sz="9600" dirty="0" err="1"/>
              <a:t>peut</a:t>
            </a:r>
            <a:r>
              <a:rPr lang="it-IT" sz="9600" dirty="0"/>
              <a:t> </a:t>
            </a:r>
            <a:r>
              <a:rPr lang="it-IT" sz="9600" dirty="0" err="1"/>
              <a:t>être</a:t>
            </a:r>
            <a:r>
              <a:rPr lang="it-IT" sz="9600" dirty="0"/>
              <a:t> </a:t>
            </a:r>
            <a:r>
              <a:rPr lang="it-IT" sz="9600" dirty="0" err="1"/>
              <a:t>adoptée</a:t>
            </a:r>
            <a:r>
              <a:rPr lang="it-IT" sz="9600" dirty="0"/>
              <a:t>, en </a:t>
            </a:r>
            <a:r>
              <a:rPr lang="it-IT" sz="9600" dirty="0" err="1"/>
              <a:t>dernière</a:t>
            </a:r>
            <a:r>
              <a:rPr lang="it-IT" sz="9600" dirty="0"/>
              <a:t> </a:t>
            </a:r>
            <a:r>
              <a:rPr lang="it-IT" sz="9600" dirty="0" err="1"/>
              <a:t>lecture</a:t>
            </a:r>
            <a:r>
              <a:rPr lang="it-IT" sz="9600" dirty="0"/>
              <a:t>, par l'Assemblée nationale </a:t>
            </a:r>
            <a:r>
              <a:rPr lang="it-IT" sz="9600" dirty="0" err="1"/>
              <a:t>qu'à</a:t>
            </a:r>
            <a:r>
              <a:rPr lang="it-IT" sz="9600" dirty="0"/>
              <a:t> la majorité </a:t>
            </a:r>
            <a:r>
              <a:rPr lang="it-IT" sz="9600" dirty="0" err="1"/>
              <a:t>absolue</a:t>
            </a:r>
            <a:r>
              <a:rPr lang="it-IT" sz="9600" dirty="0"/>
              <a:t> de </a:t>
            </a:r>
            <a:r>
              <a:rPr lang="it-IT" sz="9600" dirty="0" err="1"/>
              <a:t>ses</a:t>
            </a:r>
            <a:r>
              <a:rPr lang="it-IT" sz="9600" dirty="0"/>
              <a:t> </a:t>
            </a:r>
            <a:r>
              <a:rPr lang="it-IT" sz="9600" dirty="0" err="1"/>
              <a:t>membres</a:t>
            </a:r>
            <a:r>
              <a:rPr lang="it-IT" sz="9600" dirty="0"/>
              <a:t>. Le </a:t>
            </a:r>
            <a:r>
              <a:rPr lang="it-IT" sz="9600" dirty="0" err="1"/>
              <a:t>contrôle</a:t>
            </a:r>
            <a:r>
              <a:rPr lang="it-IT" sz="9600" dirty="0"/>
              <a:t> de la </a:t>
            </a:r>
            <a:r>
              <a:rPr lang="it-IT" sz="9600" dirty="0" err="1"/>
              <a:t>conformité</a:t>
            </a:r>
            <a:r>
              <a:rPr lang="it-IT" sz="9600" dirty="0"/>
              <a:t> à la </a:t>
            </a:r>
            <a:r>
              <a:rPr lang="it-IT" sz="9600" dirty="0" err="1"/>
              <a:t>Constitution</a:t>
            </a:r>
            <a:r>
              <a:rPr lang="it-IT" sz="9600" dirty="0"/>
              <a:t> par le Conseil constitutionnel est </a:t>
            </a:r>
            <a:r>
              <a:rPr lang="it-IT" sz="9600" dirty="0" err="1"/>
              <a:t>obligatoire</a:t>
            </a:r>
            <a:r>
              <a:rPr lang="it-IT" sz="9600" dirty="0"/>
              <a:t> pour </a:t>
            </a:r>
            <a:r>
              <a:rPr lang="it-IT" sz="9600" dirty="0" err="1"/>
              <a:t>les</a:t>
            </a:r>
            <a:r>
              <a:rPr lang="it-IT" sz="9600" dirty="0"/>
              <a:t> </a:t>
            </a:r>
            <a:r>
              <a:rPr lang="it-IT" sz="9600" dirty="0" err="1"/>
              <a:t>lois</a:t>
            </a:r>
            <a:r>
              <a:rPr lang="it-IT" sz="9600" dirty="0"/>
              <a:t> </a:t>
            </a:r>
            <a:r>
              <a:rPr lang="it-IT" sz="9600" dirty="0" err="1"/>
              <a:t>organiques</a:t>
            </a:r>
            <a:r>
              <a:rPr lang="it-IT" sz="9600" dirty="0"/>
              <a:t>. </a:t>
            </a:r>
            <a:endParaRPr lang="it-IT" sz="9600" dirty="0" smtClean="0"/>
          </a:p>
          <a:p>
            <a:pPr algn="just"/>
            <a:r>
              <a:rPr lang="it-IT" sz="9600" dirty="0"/>
              <a:t>http://</a:t>
            </a:r>
            <a:r>
              <a:rPr lang="it-IT" sz="9600" dirty="0" err="1"/>
              <a:t>www.toupie.org</a:t>
            </a:r>
            <a:r>
              <a:rPr lang="it-IT" sz="9600" dirty="0"/>
              <a:t>/</a:t>
            </a:r>
            <a:r>
              <a:rPr lang="it-IT" sz="9600" dirty="0" err="1"/>
              <a:t>Dictionnaire</a:t>
            </a:r>
            <a:r>
              <a:rPr lang="it-IT" sz="9600" dirty="0"/>
              <a:t>/</a:t>
            </a:r>
            <a:r>
              <a:rPr lang="it-IT" sz="9600" dirty="0" err="1"/>
              <a:t>Loi_organique.htm</a:t>
            </a:r>
            <a:r>
              <a:rPr lang="it-IT" sz="9600" dirty="0"/>
              <a:t/>
            </a:r>
            <a:br>
              <a:rPr lang="it-IT" sz="9600" dirty="0"/>
            </a:br>
            <a:r>
              <a:rPr lang="it-IT" sz="9600" dirty="0"/>
              <a:t/>
            </a:r>
            <a:br>
              <a:rPr lang="it-IT" sz="9600" dirty="0"/>
            </a:br>
            <a:r>
              <a:rPr lang="it-IT" sz="9600" dirty="0"/>
              <a:t/>
            </a:r>
            <a:br>
              <a:rPr lang="it-IT" sz="9600" dirty="0"/>
            </a:br>
            <a:r>
              <a:rPr lang="it-IT" sz="2400" dirty="0"/>
              <a:t/>
            </a:r>
            <a:br>
              <a:rPr lang="it-IT" sz="2400" dirty="0"/>
            </a:br>
            <a:endParaRPr lang="fr-CA" sz="2400" dirty="0"/>
          </a:p>
        </p:txBody>
      </p:sp>
    </p:spTree>
    <p:extLst>
      <p:ext uri="{BB962C8B-B14F-4D97-AF65-F5344CB8AC3E}">
        <p14:creationId xmlns:p14="http://schemas.microsoft.com/office/powerpoint/2010/main" val="3247449855"/>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Définition</a:t>
            </a:r>
            <a:r>
              <a:rPr lang="it-IT" sz="2800" dirty="0"/>
              <a:t> de </a:t>
            </a:r>
            <a:r>
              <a:rPr lang="it-IT" sz="2800" dirty="0" err="1"/>
              <a:t>loi</a:t>
            </a:r>
            <a:r>
              <a:rPr lang="it-IT" sz="2800" dirty="0"/>
              <a:t> </a:t>
            </a:r>
            <a:r>
              <a:rPr lang="it-IT" sz="2800" dirty="0" err="1"/>
              <a:t>organique</a:t>
            </a:r>
            <a:r>
              <a:rPr lang="it-IT" sz="2800" dirty="0"/>
              <a:t/>
            </a:r>
            <a:br>
              <a:rPr lang="it-IT" sz="2800" dirty="0"/>
            </a:br>
            <a:endParaRPr lang="fr-CA" sz="2800" dirty="0"/>
          </a:p>
        </p:txBody>
      </p:sp>
      <p:sp>
        <p:nvSpPr>
          <p:cNvPr id="3" name="Segnaposto contenuto 2"/>
          <p:cNvSpPr>
            <a:spLocks noGrp="1"/>
          </p:cNvSpPr>
          <p:nvPr>
            <p:ph idx="1"/>
          </p:nvPr>
        </p:nvSpPr>
        <p:spPr/>
        <p:txBody>
          <a:bodyPr>
            <a:normAutofit/>
          </a:bodyPr>
          <a:lstStyle/>
          <a:p>
            <a:pPr algn="just"/>
            <a:r>
              <a:rPr lang="it-IT" sz="2400" dirty="0" err="1"/>
              <a:t>Les</a:t>
            </a:r>
            <a:r>
              <a:rPr lang="it-IT" sz="2400" dirty="0"/>
              <a:t> </a:t>
            </a:r>
            <a:r>
              <a:rPr lang="it-IT" sz="2400" dirty="0" err="1"/>
              <a:t>lois</a:t>
            </a:r>
            <a:r>
              <a:rPr lang="it-IT" sz="2400" dirty="0"/>
              <a:t> </a:t>
            </a:r>
            <a:r>
              <a:rPr lang="it-IT" sz="2400" dirty="0" err="1"/>
              <a:t>organiques</a:t>
            </a:r>
            <a:r>
              <a:rPr lang="it-IT" sz="2400" dirty="0"/>
              <a:t> </a:t>
            </a:r>
            <a:r>
              <a:rPr lang="it-IT" sz="2400" dirty="0" err="1"/>
              <a:t>contribuent</a:t>
            </a:r>
            <a:r>
              <a:rPr lang="it-IT" sz="2400" dirty="0"/>
              <a:t> à la </a:t>
            </a:r>
            <a:r>
              <a:rPr lang="it-IT" sz="2400" dirty="0" err="1"/>
              <a:t>pérennité</a:t>
            </a:r>
            <a:r>
              <a:rPr lang="it-IT" sz="2400" dirty="0"/>
              <a:t> de la </a:t>
            </a:r>
            <a:r>
              <a:rPr lang="it-IT" sz="2400" dirty="0" err="1"/>
              <a:t>Constitution</a:t>
            </a:r>
            <a:r>
              <a:rPr lang="it-IT" sz="2400" dirty="0"/>
              <a:t> en </a:t>
            </a:r>
            <a:r>
              <a:rPr lang="it-IT" sz="2400" dirty="0" err="1"/>
              <a:t>déléguant</a:t>
            </a:r>
            <a:r>
              <a:rPr lang="it-IT" sz="2400" dirty="0"/>
              <a:t> </a:t>
            </a:r>
            <a:r>
              <a:rPr lang="it-IT" sz="2400" dirty="0" err="1"/>
              <a:t>au</a:t>
            </a:r>
            <a:r>
              <a:rPr lang="it-IT" sz="2400" dirty="0"/>
              <a:t> </a:t>
            </a:r>
            <a:r>
              <a:rPr lang="it-IT" sz="2400" dirty="0" err="1"/>
              <a:t>Parlement</a:t>
            </a:r>
            <a:r>
              <a:rPr lang="it-IT" sz="2400" dirty="0"/>
              <a:t> le </a:t>
            </a:r>
            <a:r>
              <a:rPr lang="it-IT" sz="2400" dirty="0" err="1"/>
              <a:t>pouvoir</a:t>
            </a:r>
            <a:r>
              <a:rPr lang="it-IT" sz="2400" dirty="0"/>
              <a:t> de </a:t>
            </a:r>
            <a:r>
              <a:rPr lang="it-IT" sz="2400" dirty="0" err="1"/>
              <a:t>préciser</a:t>
            </a:r>
            <a:r>
              <a:rPr lang="it-IT" sz="2400" dirty="0"/>
              <a:t> </a:t>
            </a:r>
            <a:r>
              <a:rPr lang="it-IT" sz="2400" dirty="0" err="1"/>
              <a:t>certaines</a:t>
            </a:r>
            <a:r>
              <a:rPr lang="it-IT" sz="2400" dirty="0"/>
              <a:t> </a:t>
            </a:r>
            <a:r>
              <a:rPr lang="it-IT" sz="2400" dirty="0" err="1"/>
              <a:t>dispositions</a:t>
            </a:r>
            <a:r>
              <a:rPr lang="it-IT" sz="2400" dirty="0"/>
              <a:t> </a:t>
            </a:r>
            <a:r>
              <a:rPr lang="it-IT" sz="2400" dirty="0" err="1"/>
              <a:t>constitutionnelles</a:t>
            </a:r>
            <a:r>
              <a:rPr lang="it-IT" sz="2400" dirty="0"/>
              <a:t> </a:t>
            </a:r>
            <a:r>
              <a:rPr lang="it-IT" sz="2400" dirty="0" err="1"/>
              <a:t>susceptibles</a:t>
            </a:r>
            <a:r>
              <a:rPr lang="it-IT" sz="2400" dirty="0"/>
              <a:t> de </a:t>
            </a:r>
            <a:r>
              <a:rPr lang="it-IT" sz="2400" dirty="0" err="1"/>
              <a:t>changer</a:t>
            </a:r>
            <a:r>
              <a:rPr lang="it-IT" sz="2400" dirty="0"/>
              <a:t> </a:t>
            </a:r>
            <a:r>
              <a:rPr lang="it-IT" sz="2400" dirty="0" err="1"/>
              <a:t>avec</a:t>
            </a:r>
            <a:r>
              <a:rPr lang="it-IT" sz="2400" dirty="0"/>
              <a:t> le </a:t>
            </a:r>
            <a:r>
              <a:rPr lang="it-IT" sz="2400" dirty="0" err="1"/>
              <a:t>temps</a:t>
            </a:r>
            <a:r>
              <a:rPr lang="it-IT" sz="2400" dirty="0" smtClean="0"/>
              <a:t>.</a:t>
            </a:r>
          </a:p>
          <a:p>
            <a:pPr algn="just"/>
            <a:endParaRPr lang="it-IT" sz="2400" dirty="0"/>
          </a:p>
          <a:p>
            <a:pPr algn="just"/>
            <a:endParaRPr lang="it-IT" sz="2400" dirty="0" smtClean="0"/>
          </a:p>
          <a:p>
            <a:pPr algn="just"/>
            <a:endParaRPr lang="it-IT" sz="2400" dirty="0"/>
          </a:p>
          <a:p>
            <a:pPr algn="just"/>
            <a:r>
              <a:rPr lang="it-IT" sz="2400" dirty="0"/>
              <a:t>http://</a:t>
            </a:r>
            <a:r>
              <a:rPr lang="it-IT" sz="2400" dirty="0" err="1"/>
              <a:t>www.toupie.org</a:t>
            </a:r>
            <a:r>
              <a:rPr lang="it-IT" sz="2400" dirty="0"/>
              <a:t>/</a:t>
            </a:r>
            <a:r>
              <a:rPr lang="it-IT" sz="2400" dirty="0" err="1"/>
              <a:t>Dictionnaire</a:t>
            </a:r>
            <a:r>
              <a:rPr lang="it-IT" sz="2400" dirty="0"/>
              <a:t>/</a:t>
            </a:r>
            <a:r>
              <a:rPr lang="it-IT" sz="2400" dirty="0" err="1"/>
              <a:t>Loi_organique.htm</a:t>
            </a:r>
            <a:endParaRPr lang="it-IT" sz="2400" dirty="0"/>
          </a:p>
          <a:p>
            <a:endParaRPr lang="fr-CA" sz="2400" dirty="0"/>
          </a:p>
        </p:txBody>
      </p:sp>
    </p:spTree>
    <p:extLst>
      <p:ext uri="{BB962C8B-B14F-4D97-AF65-F5344CB8AC3E}">
        <p14:creationId xmlns:p14="http://schemas.microsoft.com/office/powerpoint/2010/main" val="966287096"/>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Le référendum d'initiative citoyenne (RIC) </a:t>
            </a:r>
          </a:p>
        </p:txBody>
      </p:sp>
      <p:sp>
        <p:nvSpPr>
          <p:cNvPr id="3" name="Segnaposto contenuto 2"/>
          <p:cNvSpPr>
            <a:spLocks noGrp="1"/>
          </p:cNvSpPr>
          <p:nvPr>
            <p:ph idx="1"/>
          </p:nvPr>
        </p:nvSpPr>
        <p:spPr/>
        <p:txBody>
          <a:bodyPr>
            <a:normAutofit/>
          </a:bodyPr>
          <a:lstStyle/>
          <a:p>
            <a:pPr algn="just"/>
            <a:r>
              <a:rPr lang="fr-CA" sz="2400" dirty="0"/>
              <a:t>Le référendum d'initiative citoyenne (RIC) est la revendication d'un dispositif légal d'initiative populaire formulée par le mouvement des "Gilets jaunes" à l'automne 2018. </a:t>
            </a:r>
            <a:endParaRPr lang="fr-CA" sz="2400" dirty="0" smtClean="0"/>
          </a:p>
          <a:p>
            <a:pPr algn="just"/>
            <a:r>
              <a:rPr lang="fr-CA" sz="2400" dirty="0" smtClean="0"/>
              <a:t>C'est </a:t>
            </a:r>
            <a:r>
              <a:rPr lang="fr-CA" sz="2400" dirty="0"/>
              <a:t>un outil de la </a:t>
            </a:r>
            <a:r>
              <a:rPr lang="fr-CA" sz="2400" b="1" dirty="0"/>
              <a:t>démocratie directe </a:t>
            </a:r>
            <a:r>
              <a:rPr lang="fr-CA" sz="2400" dirty="0"/>
              <a:t>qui prévoit que des citoyens, moyennant le recueil d'un nombre de signatures fixées à l'avance, puissent obtenir l'organisation d'un référendum pour statuer sur la question proposée. Si le oui l'emporte, </a:t>
            </a:r>
            <a:r>
              <a:rPr lang="fr-CA" sz="2400" b="1" dirty="0"/>
              <a:t>la proposition est directement adoptée sans suivre le processus législatif habituel.</a:t>
            </a:r>
            <a:br>
              <a:rPr lang="fr-CA" sz="2400" b="1" dirty="0"/>
            </a:br>
            <a:endParaRPr lang="fr-CA" sz="2400" b="1" dirty="0" smtClean="0"/>
          </a:p>
          <a:p>
            <a:pPr algn="just"/>
            <a:r>
              <a:rPr lang="fr-CA" sz="2400" dirty="0"/>
              <a:t>http://</a:t>
            </a:r>
            <a:r>
              <a:rPr lang="fr-CA" sz="2400" dirty="0" err="1"/>
              <a:t>www.toupie.org</a:t>
            </a:r>
            <a:r>
              <a:rPr lang="fr-CA" sz="2400" dirty="0"/>
              <a:t>/Dictionnaire/</a:t>
            </a:r>
            <a:r>
              <a:rPr lang="fr-CA" sz="2400" dirty="0" err="1"/>
              <a:t>Ric.htm</a:t>
            </a:r>
            <a:endParaRPr lang="fr-CA" sz="2400" dirty="0"/>
          </a:p>
        </p:txBody>
      </p:sp>
    </p:spTree>
    <p:extLst>
      <p:ext uri="{BB962C8B-B14F-4D97-AF65-F5344CB8AC3E}">
        <p14:creationId xmlns:p14="http://schemas.microsoft.com/office/powerpoint/2010/main" val="585870758"/>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RIC et Référendum </a:t>
            </a:r>
            <a:r>
              <a:rPr lang="fr-CA" sz="2800" dirty="0"/>
              <a:t>d'initiative partagée</a:t>
            </a:r>
          </a:p>
        </p:txBody>
      </p:sp>
      <p:sp>
        <p:nvSpPr>
          <p:cNvPr id="3" name="Segnaposto contenuto 2"/>
          <p:cNvSpPr>
            <a:spLocks noGrp="1"/>
          </p:cNvSpPr>
          <p:nvPr>
            <p:ph idx="1"/>
          </p:nvPr>
        </p:nvSpPr>
        <p:spPr/>
        <p:txBody>
          <a:bodyPr>
            <a:normAutofit fontScale="92500" lnSpcReduction="10000"/>
          </a:bodyPr>
          <a:lstStyle/>
          <a:p>
            <a:pPr algn="just"/>
            <a:r>
              <a:rPr lang="fr-CA" sz="2400" dirty="0"/>
              <a:t>Sous la Vème République, le référendum d'initiative citoyenne (ou référendum d'initiative populaire) a été évoqué à plusieurs reprises dans le débat politique français. </a:t>
            </a:r>
            <a:r>
              <a:rPr lang="fr-CA" sz="2400" b="1" dirty="0"/>
              <a:t>Lors de la révision de la Constitution du 23 juillet 2008 (article 11) </a:t>
            </a:r>
            <a:r>
              <a:rPr lang="fr-CA" sz="2400" dirty="0"/>
              <a:t>une forme très limitée, appelée parfois </a:t>
            </a:r>
            <a:r>
              <a:rPr lang="fr-CA" sz="2400" b="1" dirty="0"/>
              <a:t>référendum d'initiative partagée</a:t>
            </a:r>
            <a:r>
              <a:rPr lang="fr-CA" sz="2400" dirty="0"/>
              <a:t> (car partagée entre les citoyens et les parlementaires</a:t>
            </a:r>
            <a:r>
              <a:rPr lang="fr-CA" sz="2400" dirty="0" smtClean="0"/>
              <a:t>) a </a:t>
            </a:r>
            <a:r>
              <a:rPr lang="fr-CA" sz="2400" dirty="0"/>
              <a:t>été instaurée. Cependant, considéré comme </a:t>
            </a:r>
            <a:r>
              <a:rPr lang="fr-CA" sz="2400" b="1" dirty="0"/>
              <a:t>trop restrictif</a:t>
            </a:r>
            <a:r>
              <a:rPr lang="fr-CA" sz="2400" dirty="0"/>
              <a:t>, il n'a pas, jusqu'à présent, permis d'aboutir à l'organisation d'un tel référendum</a:t>
            </a:r>
            <a:r>
              <a:rPr lang="fr-CA" sz="2400" dirty="0" smtClean="0"/>
              <a:t>.</a:t>
            </a:r>
          </a:p>
          <a:p>
            <a:pPr algn="just"/>
            <a:r>
              <a:rPr lang="fr-CA" sz="2400" dirty="0"/>
              <a:t>Le seuil ou quorum proposé par les "Gilets jaunes" pour le déclenchement d'un RIC est de 700 000 signatures, soit </a:t>
            </a:r>
            <a:r>
              <a:rPr lang="fr-CA" sz="2400" b="1" dirty="0"/>
              <a:t>environ 1,5 % du corps électoral, contre 10 </a:t>
            </a:r>
            <a:r>
              <a:rPr lang="fr-CA" sz="2400" b="1" dirty="0" smtClean="0"/>
              <a:t>% </a:t>
            </a:r>
            <a:r>
              <a:rPr lang="fr-CA" sz="2400" b="1" dirty="0"/>
              <a:t>prévu par l'article 11 de la Constitution</a:t>
            </a:r>
            <a:r>
              <a:rPr lang="fr-CA" sz="2400" b="1" dirty="0" smtClean="0"/>
              <a:t>.</a:t>
            </a:r>
          </a:p>
          <a:p>
            <a:pPr algn="just"/>
            <a:r>
              <a:rPr lang="fr-CA" sz="2400" dirty="0"/>
              <a:t>http://</a:t>
            </a:r>
            <a:r>
              <a:rPr lang="fr-CA" sz="2400" dirty="0" err="1"/>
              <a:t>www.toupie.org</a:t>
            </a:r>
            <a:r>
              <a:rPr lang="fr-CA" sz="2400" dirty="0"/>
              <a:t>/Dictionnaire/</a:t>
            </a:r>
            <a:r>
              <a:rPr lang="fr-CA" sz="2400" dirty="0" err="1"/>
              <a:t>Ric.htm</a:t>
            </a:r>
            <a:endParaRPr lang="fr-CA" sz="2400" dirty="0"/>
          </a:p>
          <a:p>
            <a:pPr algn="just"/>
            <a:endParaRPr lang="fr-CA" sz="2400" b="1" dirty="0"/>
          </a:p>
        </p:txBody>
      </p:sp>
    </p:spTree>
    <p:extLst>
      <p:ext uri="{BB962C8B-B14F-4D97-AF65-F5344CB8AC3E}">
        <p14:creationId xmlns:p14="http://schemas.microsoft.com/office/powerpoint/2010/main" val="364866426"/>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smtClean="0"/>
              <a:t>Le RIC</a:t>
            </a:r>
            <a:endParaRPr lang="fr-CA" sz="2800" dirty="0"/>
          </a:p>
        </p:txBody>
      </p:sp>
      <p:sp>
        <p:nvSpPr>
          <p:cNvPr id="3" name="Segnaposto contenuto 2"/>
          <p:cNvSpPr>
            <a:spLocks noGrp="1"/>
          </p:cNvSpPr>
          <p:nvPr>
            <p:ph idx="1"/>
          </p:nvPr>
        </p:nvSpPr>
        <p:spPr/>
        <p:txBody>
          <a:bodyPr>
            <a:normAutofit fontScale="92500"/>
          </a:bodyPr>
          <a:lstStyle/>
          <a:p>
            <a:pPr algn="just"/>
            <a:r>
              <a:rPr lang="fr-CA" sz="2400" dirty="0"/>
              <a:t>Les référendums d'initiative citoyenne proposés par les "Gilets jaunes" sont de quatre types, synthétisés par l'acronyme RIC CARL </a:t>
            </a:r>
            <a:r>
              <a:rPr lang="fr-CA" sz="2400" dirty="0" smtClean="0"/>
              <a:t>:</a:t>
            </a:r>
          </a:p>
          <a:p>
            <a:pPr algn="just"/>
            <a:r>
              <a:rPr lang="fr-CA" sz="2400" dirty="0" smtClean="0"/>
              <a:t> </a:t>
            </a:r>
            <a:r>
              <a:rPr lang="fr-CA" sz="2400" dirty="0"/>
              <a:t>Constitutionnel (modification de la Constitution),</a:t>
            </a:r>
            <a:br>
              <a:rPr lang="fr-CA" sz="2400" dirty="0"/>
            </a:br>
            <a:endParaRPr lang="fr-CA" sz="2400" dirty="0"/>
          </a:p>
          <a:p>
            <a:pPr algn="just"/>
            <a:r>
              <a:rPr lang="fr-CA" sz="2400" dirty="0"/>
              <a:t>Abrogatif (abrogation d'une loi ou empêcher sa mise en place),</a:t>
            </a:r>
            <a:br>
              <a:rPr lang="fr-CA" sz="2400" dirty="0"/>
            </a:br>
            <a:endParaRPr lang="fr-CA" sz="2400" dirty="0"/>
          </a:p>
          <a:p>
            <a:pPr algn="just"/>
            <a:r>
              <a:rPr lang="fr-CA" sz="2400" dirty="0"/>
              <a:t>Révocatoire (pour démettre un élu de son mandat, Cf. révocation populaire),</a:t>
            </a:r>
            <a:br>
              <a:rPr lang="fr-CA" sz="2400" dirty="0"/>
            </a:br>
            <a:endParaRPr lang="fr-CA" sz="2400" dirty="0"/>
          </a:p>
          <a:p>
            <a:r>
              <a:rPr lang="fr-CA" sz="2400" dirty="0"/>
              <a:t>Législatif (proposition de loi)</a:t>
            </a:r>
            <a:r>
              <a:rPr lang="fr-CA" sz="2400" dirty="0" smtClean="0"/>
              <a:t>.</a:t>
            </a:r>
          </a:p>
          <a:p>
            <a:endParaRPr lang="fr-CA" sz="2400" dirty="0" smtClean="0"/>
          </a:p>
          <a:p>
            <a:r>
              <a:rPr lang="fr-CA" sz="2400" dirty="0"/>
              <a:t>http://</a:t>
            </a:r>
            <a:r>
              <a:rPr lang="fr-CA" sz="2400" dirty="0" err="1"/>
              <a:t>www.toupie.org</a:t>
            </a:r>
            <a:r>
              <a:rPr lang="fr-CA" sz="2400" dirty="0"/>
              <a:t>/Dictionnaire/</a:t>
            </a:r>
            <a:r>
              <a:rPr lang="fr-CA" sz="2400" dirty="0" err="1"/>
              <a:t>Ric.htm</a:t>
            </a:r>
            <a:endParaRPr lang="fr-CA" sz="2400" dirty="0"/>
          </a:p>
          <a:p>
            <a:endParaRPr lang="fr-CA" sz="2400" dirty="0"/>
          </a:p>
          <a:p>
            <a:pPr algn="just"/>
            <a:endParaRPr lang="fr-CA" sz="2400" dirty="0"/>
          </a:p>
        </p:txBody>
      </p:sp>
    </p:spTree>
    <p:extLst>
      <p:ext uri="{BB962C8B-B14F-4D97-AF65-F5344CB8AC3E}">
        <p14:creationId xmlns:p14="http://schemas.microsoft.com/office/powerpoint/2010/main" val="173559044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800" dirty="0"/>
              <a:t>L</a:t>
            </a:r>
            <a:r>
              <a:rPr lang="fr-FR" sz="2800" dirty="0" smtClean="0"/>
              <a:t>'élection </a:t>
            </a:r>
            <a:r>
              <a:rPr lang="fr-FR" sz="2800" dirty="0"/>
              <a:t>du président de la République au suffrage universel </a:t>
            </a:r>
            <a:r>
              <a:rPr lang="fr-FR" sz="2800" dirty="0" smtClean="0"/>
              <a:t>direct (1962)</a:t>
            </a:r>
            <a:endParaRPr lang="fr-FR" sz="2800" dirty="0"/>
          </a:p>
        </p:txBody>
      </p:sp>
      <p:sp>
        <p:nvSpPr>
          <p:cNvPr id="3" name="Content Placeholder 2"/>
          <p:cNvSpPr>
            <a:spLocks noGrp="1"/>
          </p:cNvSpPr>
          <p:nvPr>
            <p:ph idx="1"/>
          </p:nvPr>
        </p:nvSpPr>
        <p:spPr/>
        <p:txBody>
          <a:bodyPr>
            <a:normAutofit/>
          </a:bodyPr>
          <a:lstStyle/>
          <a:p>
            <a:pPr algn="just"/>
            <a:r>
              <a:rPr lang="fr-FR" sz="2400" dirty="0"/>
              <a:t>Son premier objectif est de créer des institutions nouvelles avec un exécutif stable et fort. Il sera atteint en deux étapes, à travers l'adoption de la nouvelle Constitution et la réforme de 1962 instituant l'élection du président de la République au suffrage universel direct. Entre ces deux temps forts institutionnels, les années 1958-1962 sont surtout marquées par une rapide décolonisation et un long processus pour mettre fin à la guerre d'Algérie</a:t>
            </a:r>
            <a:r>
              <a:rPr lang="fr-FR" sz="2400" dirty="0" smtClean="0"/>
              <a:t>.</a:t>
            </a:r>
          </a:p>
          <a:p>
            <a:pPr algn="just"/>
            <a:r>
              <a:rPr lang="it-IT" sz="2400" dirty="0"/>
              <a:t>https://www.universalis.fr/encyclopedie</a:t>
            </a:r>
          </a:p>
          <a:p>
            <a:pPr algn="just"/>
            <a:endParaRPr lang="fr-FR" sz="2400" dirty="0"/>
          </a:p>
        </p:txBody>
      </p:sp>
    </p:spTree>
    <p:extLst>
      <p:ext uri="{BB962C8B-B14F-4D97-AF65-F5344CB8AC3E}">
        <p14:creationId xmlns:p14="http://schemas.microsoft.com/office/powerpoint/2010/main" val="3436206308"/>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b="1" dirty="0"/>
              <a:t>Référendum d'Initiative Citoyenne Délibératif </a:t>
            </a:r>
            <a:br>
              <a:rPr lang="fr-CA" sz="2400" b="1" dirty="0"/>
            </a:br>
            <a:endParaRPr lang="fr-CA" sz="2400" dirty="0"/>
          </a:p>
        </p:txBody>
      </p:sp>
      <p:sp>
        <p:nvSpPr>
          <p:cNvPr id="3" name="Segnaposto contenuto 2"/>
          <p:cNvSpPr>
            <a:spLocks noGrp="1"/>
          </p:cNvSpPr>
          <p:nvPr>
            <p:ph idx="1"/>
          </p:nvPr>
        </p:nvSpPr>
        <p:spPr/>
        <p:txBody>
          <a:bodyPr>
            <a:normAutofit fontScale="92500" lnSpcReduction="20000"/>
          </a:bodyPr>
          <a:lstStyle/>
          <a:p>
            <a:pPr algn="just"/>
            <a:r>
              <a:rPr lang="fr-CA" sz="2400" dirty="0" smtClean="0"/>
              <a:t>Le </a:t>
            </a:r>
            <a:r>
              <a:rPr lang="fr-CA" sz="2400" dirty="0"/>
              <a:t>Référendum d'Initiative Citoyenne (RIC) répond au désir des citoyens d'être plus souvent consultés en leur donnant non seulement le choix des réponses, </a:t>
            </a:r>
            <a:r>
              <a:rPr lang="fr-CA" sz="2400" b="1" dirty="0"/>
              <a:t>mais aussi celui des questions</a:t>
            </a:r>
            <a:r>
              <a:rPr lang="fr-CA" sz="2400" dirty="0"/>
              <a:t>. Les risques associés à cette procédure sont cependant nombreux : affaiblissement des élus, manque de délibération, forte exposition aux </a:t>
            </a:r>
            <a:r>
              <a:rPr lang="fr-CA" sz="2400" dirty="0" err="1"/>
              <a:t>manoeuvres</a:t>
            </a:r>
            <a:r>
              <a:rPr lang="fr-CA" sz="2400" dirty="0"/>
              <a:t> démagogiques... Pour tirer les bénéfices démocratiques du Ric </a:t>
            </a:r>
            <a:r>
              <a:rPr lang="fr-CA" sz="2400" b="1" dirty="0"/>
              <a:t>et en maîtriser autant que possible les risques, Terra Nova a exploré les solutions adaptées à l'étranger par les pays qui pratiquent ce type de procédures</a:t>
            </a:r>
            <a:r>
              <a:rPr lang="fr-CA" sz="2400" dirty="0"/>
              <a:t>. Parmi les nombreux enseignements de cette exploration, nous mettons en exergue une proposition inédite en France : un RIC "délibératif" combinant étroitement démocratie directe et démocratie participative. </a:t>
            </a:r>
            <a:endParaRPr lang="fr-CA" sz="2400" dirty="0" smtClean="0"/>
          </a:p>
          <a:p>
            <a:r>
              <a:rPr lang="fr-CA" sz="2400" dirty="0">
                <a:hlinkClick r:id="rId2"/>
              </a:rPr>
              <a:t>http://tnova.fr/</a:t>
            </a:r>
            <a:endParaRPr lang="fr-CA" sz="2400" dirty="0"/>
          </a:p>
          <a:p>
            <a:r>
              <a:rPr lang="fr-CA" sz="2400" dirty="0"/>
              <a:t>le </a:t>
            </a:r>
            <a:r>
              <a:rPr lang="fr-CA" sz="2400" dirty="0" err="1"/>
              <a:t>think</a:t>
            </a:r>
            <a:r>
              <a:rPr lang="fr-CA" sz="2400" dirty="0"/>
              <a:t> tank progressiste</a:t>
            </a:r>
          </a:p>
          <a:p>
            <a:pPr algn="just"/>
            <a:endParaRPr lang="fr-CA" sz="2400" dirty="0"/>
          </a:p>
          <a:p>
            <a:endParaRPr lang="fr-CA" sz="2400" dirty="0"/>
          </a:p>
        </p:txBody>
      </p:sp>
    </p:spTree>
    <p:extLst>
      <p:ext uri="{BB962C8B-B14F-4D97-AF65-F5344CB8AC3E}">
        <p14:creationId xmlns:p14="http://schemas.microsoft.com/office/powerpoint/2010/main" val="2605667117"/>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hlinkClick r:id="rId2"/>
              </a:rPr>
              <a:t>http://tnova.fr/</a:t>
            </a:r>
            <a:r>
              <a:rPr lang="fr-CA" sz="2400" dirty="0"/>
              <a:t/>
            </a:r>
            <a:br>
              <a:rPr lang="fr-CA" sz="2400" dirty="0"/>
            </a:br>
            <a:endParaRPr lang="it-IT" sz="2400" dirty="0"/>
          </a:p>
        </p:txBody>
      </p:sp>
      <p:sp>
        <p:nvSpPr>
          <p:cNvPr id="3" name="Segnaposto contenuto 2"/>
          <p:cNvSpPr>
            <a:spLocks noGrp="1"/>
          </p:cNvSpPr>
          <p:nvPr>
            <p:ph idx="1"/>
          </p:nvPr>
        </p:nvSpPr>
        <p:spPr/>
        <p:txBody>
          <a:bodyPr>
            <a:normAutofit/>
          </a:bodyPr>
          <a:lstStyle/>
          <a:p>
            <a:pPr algn="just"/>
            <a:r>
              <a:rPr lang="fr-FR" sz="2400" dirty="0"/>
              <a:t>Notre thèse principale </a:t>
            </a:r>
            <a:r>
              <a:rPr lang="fr-FR" sz="2400" dirty="0" smtClean="0"/>
              <a:t>est qu’il </a:t>
            </a:r>
            <a:r>
              <a:rPr lang="fr-FR" sz="2400" dirty="0"/>
              <a:t>importe de combiner aussi étroitement que possible démocratie directe et démocratie participative. </a:t>
            </a:r>
            <a:r>
              <a:rPr lang="fr-FR" sz="2400" dirty="0" smtClean="0"/>
              <a:t>C’est pourquoi nous </a:t>
            </a:r>
            <a:r>
              <a:rPr lang="fr-FR" sz="2400" dirty="0"/>
              <a:t>proposons </a:t>
            </a:r>
            <a:r>
              <a:rPr lang="fr-FR" sz="2400" dirty="0" smtClean="0"/>
              <a:t>que le </a:t>
            </a:r>
            <a:r>
              <a:rPr lang="fr-FR" sz="2400" dirty="0"/>
              <a:t>processus référendaire déclenché par la collecte d’un certain nombre de signatures s’accompagne de la </a:t>
            </a:r>
            <a:r>
              <a:rPr lang="fr-FR" sz="2400" b="1" dirty="0"/>
              <a:t>constitution d'une assemblée de </a:t>
            </a:r>
            <a:r>
              <a:rPr lang="fr-FR" sz="2400" b="1" dirty="0" smtClean="0"/>
              <a:t>citoyens tirés </a:t>
            </a:r>
            <a:r>
              <a:rPr lang="fr-FR" sz="2400" b="1" dirty="0"/>
              <a:t>au </a:t>
            </a:r>
            <a:r>
              <a:rPr lang="fr-FR" sz="2400" b="1" dirty="0" smtClean="0"/>
              <a:t>sort </a:t>
            </a:r>
            <a:r>
              <a:rPr lang="fr-FR" sz="2400" dirty="0" smtClean="0"/>
              <a:t>qui</a:t>
            </a:r>
            <a:r>
              <a:rPr lang="fr-FR" sz="2400" dirty="0"/>
              <a:t>, avant le vote, délibèrent </a:t>
            </a:r>
            <a:r>
              <a:rPr lang="fr-FR" sz="2400" dirty="0" smtClean="0"/>
              <a:t>publiquement sur </a:t>
            </a:r>
            <a:r>
              <a:rPr lang="fr-FR" sz="2400" dirty="0"/>
              <a:t>l'impact et les conséquences du scrutin. </a:t>
            </a:r>
            <a:r>
              <a:rPr lang="fr-FR" sz="2400" dirty="0" smtClean="0"/>
              <a:t>P. 41</a:t>
            </a:r>
            <a:r>
              <a:rPr lang="fr-FR" sz="2400" dirty="0"/>
              <a:t>. </a:t>
            </a:r>
            <a:endParaRPr lang="it-IT" sz="2400" dirty="0"/>
          </a:p>
        </p:txBody>
      </p:sp>
    </p:spTree>
    <p:extLst>
      <p:ext uri="{BB962C8B-B14F-4D97-AF65-F5344CB8AC3E}">
        <p14:creationId xmlns:p14="http://schemas.microsoft.com/office/powerpoint/2010/main" val="375534308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rmAutofit/>
          </a:bodyPr>
          <a:lstStyle/>
          <a:p>
            <a:pPr algn="just"/>
            <a:r>
              <a:rPr lang="it-IT" sz="2000" dirty="0" err="1"/>
              <a:t>Les</a:t>
            </a:r>
            <a:r>
              <a:rPr lang="it-IT" sz="2000" dirty="0"/>
              <a:t> </a:t>
            </a:r>
            <a:r>
              <a:rPr lang="it-IT" sz="2000" dirty="0" err="1"/>
              <a:t>auteurs</a:t>
            </a:r>
            <a:r>
              <a:rPr lang="it-IT" sz="2000" dirty="0"/>
              <a:t> de la note </a:t>
            </a:r>
            <a:r>
              <a:rPr lang="it-IT" sz="2000" dirty="0" err="1"/>
              <a:t>suggèrent</a:t>
            </a:r>
            <a:r>
              <a:rPr lang="it-IT" sz="2000" dirty="0"/>
              <a:t> </a:t>
            </a:r>
            <a:r>
              <a:rPr lang="it-IT" sz="2000" dirty="0" err="1"/>
              <a:t>que</a:t>
            </a:r>
            <a:r>
              <a:rPr lang="it-IT" sz="2000" dirty="0"/>
              <a:t> la </a:t>
            </a:r>
            <a:r>
              <a:rPr lang="it-IT" sz="2000" dirty="0" err="1"/>
              <a:t>proposition</a:t>
            </a:r>
            <a:r>
              <a:rPr lang="it-IT" sz="2000" dirty="0"/>
              <a:t> </a:t>
            </a:r>
            <a:r>
              <a:rPr lang="it-IT" sz="2000" dirty="0" err="1"/>
              <a:t>donnant</a:t>
            </a:r>
            <a:r>
              <a:rPr lang="it-IT" sz="2000" dirty="0"/>
              <a:t> </a:t>
            </a:r>
            <a:r>
              <a:rPr lang="it-IT" sz="2000" dirty="0" err="1"/>
              <a:t>lieu</a:t>
            </a:r>
            <a:r>
              <a:rPr lang="it-IT" sz="2000" dirty="0"/>
              <a:t> à la </a:t>
            </a:r>
            <a:r>
              <a:rPr lang="it-IT" sz="2000" dirty="0" err="1"/>
              <a:t>collecte</a:t>
            </a:r>
            <a:r>
              <a:rPr lang="it-IT" sz="2000" dirty="0"/>
              <a:t> de </a:t>
            </a:r>
            <a:r>
              <a:rPr lang="it-IT" sz="2000" dirty="0" err="1"/>
              <a:t>signatures</a:t>
            </a:r>
            <a:r>
              <a:rPr lang="it-IT" sz="2000" dirty="0"/>
              <a:t> </a:t>
            </a:r>
            <a:r>
              <a:rPr lang="it-IT" sz="2000" dirty="0" err="1"/>
              <a:t>doit</a:t>
            </a:r>
            <a:r>
              <a:rPr lang="it-IT" sz="2000" dirty="0"/>
              <a:t> </a:t>
            </a:r>
            <a:r>
              <a:rPr lang="it-IT" sz="2000" dirty="0" err="1"/>
              <a:t>être</a:t>
            </a:r>
            <a:r>
              <a:rPr lang="it-IT" sz="2000" dirty="0"/>
              <a:t> </a:t>
            </a:r>
            <a:r>
              <a:rPr lang="it-IT" sz="2000" i="1" dirty="0"/>
              <a:t>«</a:t>
            </a:r>
            <a:r>
              <a:rPr lang="it-IT" sz="2000" i="1" dirty="0" err="1"/>
              <a:t>préalablement</a:t>
            </a:r>
            <a:r>
              <a:rPr lang="it-IT" sz="2000" i="1" dirty="0"/>
              <a:t> </a:t>
            </a:r>
            <a:r>
              <a:rPr lang="it-IT" sz="2000" i="1" dirty="0" err="1"/>
              <a:t>déposée</a:t>
            </a:r>
            <a:r>
              <a:rPr lang="it-IT" sz="2000" i="1" dirty="0"/>
              <a:t> </a:t>
            </a:r>
            <a:r>
              <a:rPr lang="it-IT" sz="2000" i="1" dirty="0" err="1"/>
              <a:t>devant</a:t>
            </a:r>
            <a:r>
              <a:rPr lang="it-IT" sz="2000" i="1" dirty="0"/>
              <a:t> une </a:t>
            </a:r>
            <a:r>
              <a:rPr lang="it-IT" sz="2000" i="1" dirty="0" err="1"/>
              <a:t>institution</a:t>
            </a:r>
            <a:r>
              <a:rPr lang="it-IT" sz="2000" i="1" dirty="0"/>
              <a:t> </a:t>
            </a:r>
            <a:r>
              <a:rPr lang="it-IT" sz="2000" i="1" dirty="0" err="1"/>
              <a:t>indépendante</a:t>
            </a:r>
            <a:r>
              <a:rPr lang="it-IT" sz="2000" i="1" dirty="0"/>
              <a:t> […]. Une </a:t>
            </a:r>
            <a:r>
              <a:rPr lang="it-IT" sz="2000" i="1" dirty="0" err="1"/>
              <a:t>commission</a:t>
            </a:r>
            <a:r>
              <a:rPr lang="it-IT" sz="2000" i="1" dirty="0"/>
              <a:t> de </a:t>
            </a:r>
            <a:r>
              <a:rPr lang="it-IT" sz="2000" i="1" dirty="0" err="1"/>
              <a:t>cette</a:t>
            </a:r>
            <a:r>
              <a:rPr lang="it-IT" sz="2000" i="1" dirty="0"/>
              <a:t> </a:t>
            </a:r>
            <a:r>
              <a:rPr lang="it-IT" sz="2000" i="1" dirty="0" err="1"/>
              <a:t>institution</a:t>
            </a:r>
            <a:r>
              <a:rPr lang="it-IT" sz="2000" i="1" dirty="0"/>
              <a:t> </a:t>
            </a:r>
            <a:r>
              <a:rPr lang="it-IT" sz="2000" i="1" dirty="0" err="1"/>
              <a:t>examine</a:t>
            </a:r>
            <a:r>
              <a:rPr lang="it-IT" sz="2000" i="1" dirty="0"/>
              <a:t> </a:t>
            </a:r>
            <a:r>
              <a:rPr lang="it-IT" sz="2000" i="1" dirty="0" err="1"/>
              <a:t>alors</a:t>
            </a:r>
            <a:r>
              <a:rPr lang="it-IT" sz="2000" i="1" dirty="0"/>
              <a:t> sa </a:t>
            </a:r>
            <a:r>
              <a:rPr lang="it-IT" sz="2000" i="1" dirty="0" err="1"/>
              <a:t>recevabilité</a:t>
            </a:r>
            <a:r>
              <a:rPr lang="it-IT" sz="2000" i="1" dirty="0"/>
              <a:t> […], la </a:t>
            </a:r>
            <a:r>
              <a:rPr lang="it-IT" sz="2000" i="1" dirty="0" err="1"/>
              <a:t>transmet</a:t>
            </a:r>
            <a:r>
              <a:rPr lang="it-IT" sz="2000" i="1" dirty="0"/>
              <a:t> </a:t>
            </a:r>
            <a:r>
              <a:rPr lang="it-IT" sz="2000" i="1" dirty="0" err="1"/>
              <a:t>immédiatement</a:t>
            </a:r>
            <a:r>
              <a:rPr lang="it-IT" sz="2000" i="1" dirty="0"/>
              <a:t> </a:t>
            </a:r>
            <a:r>
              <a:rPr lang="it-IT" sz="2000" i="1" dirty="0" err="1"/>
              <a:t>au</a:t>
            </a:r>
            <a:r>
              <a:rPr lang="it-IT" sz="2000" i="1" dirty="0"/>
              <a:t> </a:t>
            </a:r>
            <a:r>
              <a:rPr lang="it-IT" sz="2000" i="1" dirty="0" err="1"/>
              <a:t>Conseil</a:t>
            </a:r>
            <a:r>
              <a:rPr lang="it-IT" sz="2000" i="1" dirty="0"/>
              <a:t> </a:t>
            </a:r>
            <a:r>
              <a:rPr lang="it-IT" sz="2000" i="1" dirty="0" err="1"/>
              <a:t>constitutionnel</a:t>
            </a:r>
            <a:r>
              <a:rPr lang="it-IT" sz="2000" i="1" dirty="0"/>
              <a:t>, qui </a:t>
            </a:r>
            <a:r>
              <a:rPr lang="it-IT" sz="2000" i="1" dirty="0" err="1"/>
              <a:t>vérifie</a:t>
            </a:r>
            <a:r>
              <a:rPr lang="it-IT" sz="2000" i="1" dirty="0"/>
              <a:t> </a:t>
            </a:r>
            <a:r>
              <a:rPr lang="it-IT" sz="2000" i="1" dirty="0" err="1"/>
              <a:t>qu’elle</a:t>
            </a:r>
            <a:r>
              <a:rPr lang="it-IT" sz="2000" i="1" dirty="0"/>
              <a:t> n’est ni </a:t>
            </a:r>
            <a:r>
              <a:rPr lang="it-IT" sz="2000" i="1" dirty="0" err="1"/>
              <a:t>contraire</a:t>
            </a:r>
            <a:r>
              <a:rPr lang="it-IT" sz="2000" i="1" dirty="0"/>
              <a:t>, ni </a:t>
            </a:r>
            <a:r>
              <a:rPr lang="it-IT" sz="2000" i="1" dirty="0" err="1"/>
              <a:t>incompatible</a:t>
            </a:r>
            <a:r>
              <a:rPr lang="it-IT" sz="2000" i="1" dirty="0"/>
              <a:t> </a:t>
            </a:r>
            <a:r>
              <a:rPr lang="it-IT" sz="2000" i="1" dirty="0" err="1"/>
              <a:t>avec</a:t>
            </a:r>
            <a:r>
              <a:rPr lang="it-IT" sz="2000" i="1" dirty="0"/>
              <a:t> </a:t>
            </a:r>
            <a:r>
              <a:rPr lang="it-IT" sz="2000" i="1" dirty="0" err="1"/>
              <a:t>les</a:t>
            </a:r>
            <a:r>
              <a:rPr lang="it-IT" sz="2000" i="1" dirty="0"/>
              <a:t> </a:t>
            </a:r>
            <a:r>
              <a:rPr lang="it-IT" sz="2000" i="1" dirty="0" err="1"/>
              <a:t>conventions</a:t>
            </a:r>
            <a:r>
              <a:rPr lang="it-IT" sz="2000" i="1" dirty="0"/>
              <a:t> </a:t>
            </a:r>
            <a:r>
              <a:rPr lang="it-IT" sz="2000" i="1" dirty="0" err="1"/>
              <a:t>internationales</a:t>
            </a:r>
            <a:r>
              <a:rPr lang="it-IT" sz="2000" i="1" dirty="0"/>
              <a:t>.»</a:t>
            </a:r>
            <a:endParaRPr lang="it-IT" sz="2000" dirty="0"/>
          </a:p>
          <a:p>
            <a:pPr algn="just"/>
            <a:r>
              <a:rPr lang="it-IT" sz="2000" dirty="0"/>
              <a:t>Terra Nova propose </a:t>
            </a:r>
            <a:r>
              <a:rPr lang="it-IT" sz="2000" dirty="0" err="1"/>
              <a:t>que</a:t>
            </a:r>
            <a:r>
              <a:rPr lang="it-IT" sz="2000" dirty="0"/>
              <a:t> </a:t>
            </a:r>
            <a:r>
              <a:rPr lang="it-IT" sz="2000" dirty="0" err="1"/>
              <a:t>les</a:t>
            </a:r>
            <a:r>
              <a:rPr lang="it-IT" sz="2000" dirty="0"/>
              <a:t> </a:t>
            </a:r>
            <a:r>
              <a:rPr lang="it-IT" sz="2000" dirty="0" err="1"/>
              <a:t>signatures</a:t>
            </a:r>
            <a:r>
              <a:rPr lang="it-IT" sz="2000" dirty="0"/>
              <a:t> </a:t>
            </a:r>
            <a:r>
              <a:rPr lang="it-IT" sz="2000" dirty="0" err="1"/>
              <a:t>soient</a:t>
            </a:r>
            <a:r>
              <a:rPr lang="it-IT" sz="2000" dirty="0"/>
              <a:t> </a:t>
            </a:r>
            <a:r>
              <a:rPr lang="it-IT" sz="2000" dirty="0" err="1"/>
              <a:t>réunies</a:t>
            </a:r>
            <a:r>
              <a:rPr lang="it-IT" sz="2000" dirty="0"/>
              <a:t> </a:t>
            </a:r>
            <a:r>
              <a:rPr lang="it-IT" sz="2000" b="1" dirty="0"/>
              <a:t>en </a:t>
            </a:r>
            <a:r>
              <a:rPr lang="it-IT" sz="2000" b="1" dirty="0" err="1"/>
              <a:t>moins</a:t>
            </a:r>
            <a:r>
              <a:rPr lang="it-IT" sz="2000" b="1" dirty="0"/>
              <a:t> de </a:t>
            </a:r>
            <a:r>
              <a:rPr lang="it-IT" sz="2000" b="1" dirty="0" err="1"/>
              <a:t>six</a:t>
            </a:r>
            <a:r>
              <a:rPr lang="it-IT" sz="2000" b="1" dirty="0"/>
              <a:t> </a:t>
            </a:r>
            <a:r>
              <a:rPr lang="it-IT" sz="2000" b="1" dirty="0" err="1"/>
              <a:t>mois</a:t>
            </a:r>
            <a:r>
              <a:rPr lang="it-IT" sz="2000" b="1" dirty="0"/>
              <a:t> </a:t>
            </a:r>
            <a:r>
              <a:rPr lang="it-IT" sz="2000" dirty="0"/>
              <a:t>et </a:t>
            </a:r>
            <a:r>
              <a:rPr lang="it-IT" sz="2000" dirty="0" err="1"/>
              <a:t>centralisées</a:t>
            </a:r>
            <a:r>
              <a:rPr lang="it-IT" sz="2000" dirty="0"/>
              <a:t> </a:t>
            </a:r>
            <a:r>
              <a:rPr lang="it-IT" sz="2000" dirty="0" err="1"/>
              <a:t>sur</a:t>
            </a:r>
            <a:r>
              <a:rPr lang="it-IT" sz="2000" dirty="0"/>
              <a:t> une </a:t>
            </a:r>
            <a:r>
              <a:rPr lang="it-IT" sz="2000" dirty="0" err="1"/>
              <a:t>plateforme</a:t>
            </a:r>
            <a:r>
              <a:rPr lang="it-IT" sz="2000" dirty="0"/>
              <a:t> </a:t>
            </a:r>
            <a:r>
              <a:rPr lang="it-IT" sz="2000" dirty="0" err="1"/>
              <a:t>numérique</a:t>
            </a:r>
            <a:r>
              <a:rPr lang="it-IT" sz="2000" dirty="0"/>
              <a:t>, </a:t>
            </a:r>
            <a:r>
              <a:rPr lang="it-IT" sz="2000" dirty="0" err="1"/>
              <a:t>leur</a:t>
            </a:r>
            <a:r>
              <a:rPr lang="it-IT" sz="2000" dirty="0"/>
              <a:t> </a:t>
            </a:r>
            <a:r>
              <a:rPr lang="it-IT" sz="2000" dirty="0" err="1"/>
              <a:t>nombre</a:t>
            </a:r>
            <a:r>
              <a:rPr lang="it-IT" sz="2000" dirty="0"/>
              <a:t> minimum </a:t>
            </a:r>
            <a:r>
              <a:rPr lang="it-IT" sz="2000" dirty="0" err="1"/>
              <a:t>devant</a:t>
            </a:r>
            <a:r>
              <a:rPr lang="it-IT" sz="2000" dirty="0"/>
              <a:t> </a:t>
            </a:r>
            <a:r>
              <a:rPr lang="it-IT" sz="2000" dirty="0" err="1"/>
              <a:t>être</a:t>
            </a:r>
            <a:r>
              <a:rPr lang="it-IT" sz="2000" dirty="0"/>
              <a:t> </a:t>
            </a:r>
            <a:r>
              <a:rPr lang="it-IT" sz="2000" dirty="0" err="1"/>
              <a:t>fixé</a:t>
            </a:r>
            <a:r>
              <a:rPr lang="it-IT" sz="2000" dirty="0"/>
              <a:t> </a:t>
            </a:r>
            <a:r>
              <a:rPr lang="it-IT" sz="2000" b="1" dirty="0"/>
              <a:t>à 2 % </a:t>
            </a:r>
            <a:r>
              <a:rPr lang="it-IT" sz="2000" b="1" dirty="0" err="1"/>
              <a:t>du</a:t>
            </a:r>
            <a:r>
              <a:rPr lang="it-IT" sz="2000" b="1" dirty="0"/>
              <a:t> </a:t>
            </a:r>
            <a:r>
              <a:rPr lang="it-IT" sz="2000" b="1" dirty="0" err="1"/>
              <a:t>corps</a:t>
            </a:r>
            <a:r>
              <a:rPr lang="it-IT" sz="2000" b="1" dirty="0"/>
              <a:t> </a:t>
            </a:r>
            <a:r>
              <a:rPr lang="it-IT" sz="2000" b="1" dirty="0" err="1"/>
              <a:t>électoral</a:t>
            </a:r>
            <a:r>
              <a:rPr lang="it-IT" sz="2000" b="1" dirty="0"/>
              <a:t>, </a:t>
            </a:r>
            <a:r>
              <a:rPr lang="it-IT" sz="2000" b="1" dirty="0" err="1"/>
              <a:t>soit</a:t>
            </a:r>
            <a:r>
              <a:rPr lang="it-IT" sz="2000" b="1" dirty="0"/>
              <a:t> </a:t>
            </a:r>
            <a:r>
              <a:rPr lang="it-IT" sz="2000" b="1" dirty="0" err="1"/>
              <a:t>environ</a:t>
            </a:r>
            <a:r>
              <a:rPr lang="it-IT" sz="2000" b="1" dirty="0"/>
              <a:t> 900 000 </a:t>
            </a:r>
            <a:r>
              <a:rPr lang="it-IT" sz="2000" b="1" dirty="0" err="1"/>
              <a:t>personnes</a:t>
            </a:r>
            <a:r>
              <a:rPr lang="it-IT" sz="2000" b="1" dirty="0"/>
              <a:t>.</a:t>
            </a:r>
            <a:r>
              <a:rPr lang="it-IT" sz="2000" dirty="0"/>
              <a:t> Un </a:t>
            </a:r>
            <a:r>
              <a:rPr lang="it-IT" sz="2000" dirty="0" err="1"/>
              <a:t>chiffre</a:t>
            </a:r>
            <a:r>
              <a:rPr lang="it-IT" sz="2000" dirty="0"/>
              <a:t> </a:t>
            </a:r>
            <a:r>
              <a:rPr lang="it-IT" sz="2000" i="1" dirty="0"/>
              <a:t>«</a:t>
            </a:r>
            <a:r>
              <a:rPr lang="it-IT" sz="2000" i="1" dirty="0" err="1"/>
              <a:t>assez</a:t>
            </a:r>
            <a:r>
              <a:rPr lang="it-IT" sz="2000" i="1" dirty="0"/>
              <a:t> </a:t>
            </a:r>
            <a:r>
              <a:rPr lang="it-IT" sz="2000" i="1" dirty="0" err="1"/>
              <a:t>élevé</a:t>
            </a:r>
            <a:r>
              <a:rPr lang="it-IT" sz="2000" i="1" dirty="0"/>
              <a:t> pour </a:t>
            </a:r>
            <a:r>
              <a:rPr lang="it-IT" sz="2000" i="1" dirty="0" err="1"/>
              <a:t>nécessiter</a:t>
            </a:r>
            <a:r>
              <a:rPr lang="it-IT" sz="2000" i="1" dirty="0"/>
              <a:t> un </a:t>
            </a:r>
            <a:r>
              <a:rPr lang="it-IT" sz="2000" i="1" dirty="0" err="1"/>
              <a:t>vrai</a:t>
            </a:r>
            <a:r>
              <a:rPr lang="it-IT" sz="2000" i="1" dirty="0"/>
              <a:t> </a:t>
            </a:r>
            <a:r>
              <a:rPr lang="it-IT" sz="2000" i="1" dirty="0" err="1"/>
              <a:t>effort</a:t>
            </a:r>
            <a:r>
              <a:rPr lang="it-IT" sz="2000" i="1" dirty="0"/>
              <a:t> de </a:t>
            </a:r>
            <a:r>
              <a:rPr lang="it-IT" sz="2000" i="1" dirty="0" err="1"/>
              <a:t>mobilisation</a:t>
            </a:r>
            <a:r>
              <a:rPr lang="it-IT" sz="2000" i="1" dirty="0"/>
              <a:t>»</a:t>
            </a:r>
            <a:r>
              <a:rPr lang="it-IT" sz="2000" dirty="0"/>
              <a:t> et </a:t>
            </a:r>
            <a:r>
              <a:rPr lang="it-IT" sz="2000" i="1" dirty="0"/>
              <a:t>«</a:t>
            </a:r>
            <a:r>
              <a:rPr lang="it-IT" sz="2000" i="1" dirty="0" err="1"/>
              <a:t>suffisamment</a:t>
            </a:r>
            <a:r>
              <a:rPr lang="it-IT" sz="2000" i="1" dirty="0"/>
              <a:t> </a:t>
            </a:r>
            <a:r>
              <a:rPr lang="it-IT" sz="2000" i="1" dirty="0" err="1"/>
              <a:t>bas</a:t>
            </a:r>
            <a:r>
              <a:rPr lang="it-IT" sz="2000" i="1" dirty="0"/>
              <a:t> pour </a:t>
            </a:r>
            <a:r>
              <a:rPr lang="it-IT" sz="2000" i="1" dirty="0" err="1"/>
              <a:t>pouvoir</a:t>
            </a:r>
            <a:r>
              <a:rPr lang="it-IT" sz="2000" i="1" dirty="0"/>
              <a:t> </a:t>
            </a:r>
            <a:r>
              <a:rPr lang="it-IT" sz="2000" i="1" dirty="0" err="1"/>
              <a:t>être</a:t>
            </a:r>
            <a:r>
              <a:rPr lang="it-IT" sz="2000" i="1" dirty="0"/>
              <a:t> franchi».</a:t>
            </a:r>
            <a:endParaRPr lang="it-IT" sz="2000" dirty="0"/>
          </a:p>
          <a:p>
            <a:pPr algn="just"/>
            <a:r>
              <a:rPr lang="it-IT" sz="2000" dirty="0" err="1"/>
              <a:t>Concernant</a:t>
            </a:r>
            <a:r>
              <a:rPr lang="it-IT" sz="2000" dirty="0"/>
              <a:t> </a:t>
            </a:r>
            <a:r>
              <a:rPr lang="it-IT" sz="2000" b="1" dirty="0"/>
              <a:t>l’</a:t>
            </a:r>
            <a:r>
              <a:rPr lang="it-IT" sz="2000" b="1" dirty="0" err="1"/>
              <a:t>abrogation</a:t>
            </a:r>
            <a:r>
              <a:rPr lang="it-IT" sz="2000" b="1" dirty="0"/>
              <a:t> d’une </a:t>
            </a:r>
            <a:r>
              <a:rPr lang="it-IT" sz="2000" b="1" dirty="0" err="1"/>
              <a:t>loi</a:t>
            </a:r>
            <a:r>
              <a:rPr lang="it-IT" sz="2000" b="1" dirty="0"/>
              <a:t> </a:t>
            </a:r>
            <a:r>
              <a:rPr lang="it-IT" sz="2000" b="1" dirty="0" err="1"/>
              <a:t>ou</a:t>
            </a:r>
            <a:r>
              <a:rPr lang="it-IT" sz="2000" b="1" dirty="0"/>
              <a:t> d’un </a:t>
            </a:r>
            <a:r>
              <a:rPr lang="it-IT" sz="2000" b="1" dirty="0" err="1"/>
              <a:t>traité</a:t>
            </a:r>
            <a:r>
              <a:rPr lang="it-IT" sz="2000" b="1" dirty="0"/>
              <a:t>, le </a:t>
            </a:r>
            <a:r>
              <a:rPr lang="it-IT" sz="2000" b="1" dirty="0" err="1"/>
              <a:t>seuil</a:t>
            </a:r>
            <a:r>
              <a:rPr lang="it-IT" sz="2000" b="1" dirty="0"/>
              <a:t> est </a:t>
            </a:r>
            <a:r>
              <a:rPr lang="it-IT" sz="2000" b="1" dirty="0" err="1"/>
              <a:t>réhaussé</a:t>
            </a:r>
            <a:r>
              <a:rPr lang="it-IT" sz="2000" b="1" dirty="0"/>
              <a:t> à 4 % </a:t>
            </a:r>
            <a:r>
              <a:rPr lang="it-IT" sz="2000" dirty="0" err="1"/>
              <a:t>du</a:t>
            </a:r>
            <a:r>
              <a:rPr lang="it-IT" sz="2000" dirty="0"/>
              <a:t> </a:t>
            </a:r>
            <a:r>
              <a:rPr lang="it-IT" sz="2000" dirty="0" err="1"/>
              <a:t>corps</a:t>
            </a:r>
            <a:r>
              <a:rPr lang="it-IT" sz="2000" dirty="0"/>
              <a:t> </a:t>
            </a:r>
            <a:r>
              <a:rPr lang="it-IT" sz="2000" dirty="0" err="1"/>
              <a:t>électoral</a:t>
            </a:r>
            <a:r>
              <a:rPr lang="it-IT" sz="2000" dirty="0"/>
              <a:t> </a:t>
            </a:r>
            <a:r>
              <a:rPr lang="it-IT" sz="2000" dirty="0" err="1"/>
              <a:t>afin</a:t>
            </a:r>
            <a:r>
              <a:rPr lang="it-IT" sz="2000" dirty="0"/>
              <a:t> de </a:t>
            </a:r>
            <a:r>
              <a:rPr lang="it-IT" sz="2000" dirty="0" err="1"/>
              <a:t>limiter</a:t>
            </a:r>
            <a:r>
              <a:rPr lang="it-IT" sz="2000" dirty="0"/>
              <a:t> tout </a:t>
            </a:r>
            <a:r>
              <a:rPr lang="it-IT" sz="2000" dirty="0" err="1"/>
              <a:t>risque</a:t>
            </a:r>
            <a:r>
              <a:rPr lang="it-IT" sz="2000" dirty="0"/>
              <a:t> d’</a:t>
            </a:r>
            <a:r>
              <a:rPr lang="it-IT" sz="2000" dirty="0" err="1"/>
              <a:t>inflation</a:t>
            </a:r>
            <a:r>
              <a:rPr lang="it-IT" sz="2000" dirty="0"/>
              <a:t> </a:t>
            </a:r>
            <a:r>
              <a:rPr lang="it-IT" sz="2000" dirty="0" err="1"/>
              <a:t>électoral</a:t>
            </a:r>
            <a:r>
              <a:rPr lang="it-IT" sz="2000" dirty="0"/>
              <a:t>.</a:t>
            </a:r>
          </a:p>
          <a:p>
            <a:pPr algn="just"/>
            <a:endParaRPr lang="fr-CA" sz="2000" dirty="0"/>
          </a:p>
        </p:txBody>
      </p:sp>
    </p:spTree>
    <p:extLst>
      <p:ext uri="{BB962C8B-B14F-4D97-AF65-F5344CB8AC3E}">
        <p14:creationId xmlns:p14="http://schemas.microsoft.com/office/powerpoint/2010/main" val="3762295340"/>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Autofit/>
          </a:bodyPr>
          <a:lstStyle/>
          <a:p>
            <a:pPr algn="just"/>
            <a:r>
              <a:rPr lang="it-IT" sz="2000" dirty="0"/>
              <a:t>Principale </a:t>
            </a:r>
            <a:r>
              <a:rPr lang="it-IT" sz="2000" dirty="0" err="1"/>
              <a:t>innovation</a:t>
            </a:r>
            <a:r>
              <a:rPr lang="it-IT" sz="2000" dirty="0"/>
              <a:t> </a:t>
            </a:r>
            <a:r>
              <a:rPr lang="it-IT" sz="2000" dirty="0" err="1"/>
              <a:t>du</a:t>
            </a:r>
            <a:r>
              <a:rPr lang="it-IT" sz="2000" dirty="0"/>
              <a:t> </a:t>
            </a:r>
            <a:r>
              <a:rPr lang="it-IT" sz="2000" dirty="0" err="1"/>
              <a:t>processus</a:t>
            </a:r>
            <a:r>
              <a:rPr lang="it-IT" sz="2000" dirty="0"/>
              <a:t> : </a:t>
            </a:r>
            <a:r>
              <a:rPr lang="it-IT" sz="2000" b="1" dirty="0"/>
              <a:t>la </a:t>
            </a:r>
            <a:r>
              <a:rPr lang="it-IT" sz="2000" b="1" dirty="0" err="1"/>
              <a:t>constitution</a:t>
            </a:r>
            <a:r>
              <a:rPr lang="it-IT" sz="2000" b="1" dirty="0"/>
              <a:t> d’une </a:t>
            </a:r>
            <a:r>
              <a:rPr lang="it-IT" sz="2000" b="1" dirty="0" err="1"/>
              <a:t>assemblée</a:t>
            </a:r>
            <a:r>
              <a:rPr lang="it-IT" sz="2000" b="1" dirty="0"/>
              <a:t> de 100 </a:t>
            </a:r>
            <a:r>
              <a:rPr lang="it-IT" sz="2000" b="1" dirty="0" err="1"/>
              <a:t>citoyens</a:t>
            </a:r>
            <a:r>
              <a:rPr lang="it-IT" sz="2000" b="1" dirty="0"/>
              <a:t> </a:t>
            </a:r>
            <a:r>
              <a:rPr lang="it-IT" sz="2000" b="1" dirty="0" err="1"/>
              <a:t>issus</a:t>
            </a:r>
            <a:r>
              <a:rPr lang="it-IT" sz="2000" b="1" dirty="0"/>
              <a:t> </a:t>
            </a:r>
            <a:r>
              <a:rPr lang="it-IT" sz="2000" dirty="0"/>
              <a:t>d’un mix </a:t>
            </a:r>
            <a:r>
              <a:rPr lang="it-IT" sz="2000" dirty="0" err="1"/>
              <a:t>entre</a:t>
            </a:r>
            <a:r>
              <a:rPr lang="it-IT" sz="2000" dirty="0"/>
              <a:t> le </a:t>
            </a:r>
            <a:r>
              <a:rPr lang="it-IT" sz="2000" dirty="0" err="1"/>
              <a:t>tirage</a:t>
            </a:r>
            <a:r>
              <a:rPr lang="it-IT" sz="2000" dirty="0"/>
              <a:t> </a:t>
            </a:r>
            <a:r>
              <a:rPr lang="it-IT" sz="2000" dirty="0" err="1"/>
              <a:t>au</a:t>
            </a:r>
            <a:r>
              <a:rPr lang="it-IT" sz="2000" dirty="0"/>
              <a:t> </a:t>
            </a:r>
            <a:r>
              <a:rPr lang="it-IT" sz="2000" dirty="0" err="1"/>
              <a:t>sort</a:t>
            </a:r>
            <a:r>
              <a:rPr lang="it-IT" sz="2000" dirty="0"/>
              <a:t> </a:t>
            </a:r>
            <a:r>
              <a:rPr lang="it-IT" sz="2000" dirty="0" err="1"/>
              <a:t>sur</a:t>
            </a:r>
            <a:r>
              <a:rPr lang="it-IT" sz="2000" dirty="0"/>
              <a:t> </a:t>
            </a:r>
            <a:r>
              <a:rPr lang="it-IT" sz="2000" dirty="0" err="1"/>
              <a:t>les</a:t>
            </a:r>
            <a:r>
              <a:rPr lang="it-IT" sz="2000" dirty="0"/>
              <a:t> </a:t>
            </a:r>
            <a:r>
              <a:rPr lang="it-IT" sz="2000" dirty="0" err="1"/>
              <a:t>listes</a:t>
            </a:r>
            <a:r>
              <a:rPr lang="it-IT" sz="2000" dirty="0"/>
              <a:t> </a:t>
            </a:r>
            <a:r>
              <a:rPr lang="it-IT" sz="2000" dirty="0" err="1"/>
              <a:t>électorales</a:t>
            </a:r>
            <a:r>
              <a:rPr lang="it-IT" sz="2000" dirty="0"/>
              <a:t> et la </a:t>
            </a:r>
            <a:r>
              <a:rPr lang="it-IT" sz="2000" dirty="0" err="1"/>
              <a:t>méthode</a:t>
            </a:r>
            <a:r>
              <a:rPr lang="it-IT" sz="2000" dirty="0"/>
              <a:t> </a:t>
            </a:r>
            <a:r>
              <a:rPr lang="it-IT" sz="2000" dirty="0" err="1"/>
              <a:t>des</a:t>
            </a:r>
            <a:r>
              <a:rPr lang="it-IT" sz="2000" dirty="0"/>
              <a:t> </a:t>
            </a:r>
            <a:r>
              <a:rPr lang="it-IT" sz="2000" dirty="0" err="1"/>
              <a:t>quotas</a:t>
            </a:r>
            <a:r>
              <a:rPr lang="it-IT" sz="2000" dirty="0"/>
              <a:t> pour </a:t>
            </a:r>
            <a:r>
              <a:rPr lang="it-IT" sz="2000" dirty="0" err="1"/>
              <a:t>que</a:t>
            </a:r>
            <a:r>
              <a:rPr lang="it-IT" sz="2000" dirty="0"/>
              <a:t> l’</a:t>
            </a:r>
            <a:r>
              <a:rPr lang="it-IT" sz="2000" dirty="0" err="1"/>
              <a:t>assemblée</a:t>
            </a:r>
            <a:r>
              <a:rPr lang="it-IT" sz="2000" dirty="0"/>
              <a:t> </a:t>
            </a:r>
            <a:r>
              <a:rPr lang="it-IT" sz="2000" dirty="0" err="1"/>
              <a:t>soit</a:t>
            </a:r>
            <a:r>
              <a:rPr lang="it-IT" sz="2000" dirty="0"/>
              <a:t> la plus </a:t>
            </a:r>
            <a:r>
              <a:rPr lang="it-IT" sz="2000" dirty="0" err="1"/>
              <a:t>représentative</a:t>
            </a:r>
            <a:r>
              <a:rPr lang="it-IT" sz="2000" dirty="0"/>
              <a:t> de la </a:t>
            </a:r>
            <a:r>
              <a:rPr lang="it-IT" sz="2000" dirty="0" err="1"/>
              <a:t>population</a:t>
            </a:r>
            <a:r>
              <a:rPr lang="it-IT" sz="2000" dirty="0"/>
              <a:t>. Celle-ci </a:t>
            </a:r>
            <a:r>
              <a:rPr lang="it-IT" sz="2000" dirty="0" err="1"/>
              <a:t>aurait</a:t>
            </a:r>
            <a:r>
              <a:rPr lang="it-IT" sz="2000" dirty="0"/>
              <a:t> pour </a:t>
            </a:r>
            <a:r>
              <a:rPr lang="it-IT" sz="2000" dirty="0" err="1"/>
              <a:t>fonction</a:t>
            </a:r>
            <a:r>
              <a:rPr lang="it-IT" sz="2000" dirty="0"/>
              <a:t> de </a:t>
            </a:r>
            <a:r>
              <a:rPr lang="it-IT" sz="2000" i="1" dirty="0"/>
              <a:t>«</a:t>
            </a:r>
            <a:r>
              <a:rPr lang="it-IT" sz="2000" i="1" dirty="0" err="1"/>
              <a:t>réaliser</a:t>
            </a:r>
            <a:r>
              <a:rPr lang="it-IT" sz="2000" i="1" dirty="0"/>
              <a:t> une </a:t>
            </a:r>
            <a:r>
              <a:rPr lang="it-IT" sz="2000" i="1" dirty="0" err="1"/>
              <a:t>étude</a:t>
            </a:r>
            <a:r>
              <a:rPr lang="it-IT" sz="2000" i="1" dirty="0"/>
              <a:t> d’impact en </a:t>
            </a:r>
            <a:r>
              <a:rPr lang="it-IT" sz="2000" i="1" dirty="0" err="1"/>
              <a:t>cas</a:t>
            </a:r>
            <a:r>
              <a:rPr lang="it-IT" sz="2000" i="1" dirty="0"/>
              <a:t> de </a:t>
            </a:r>
            <a:r>
              <a:rPr lang="it-IT" sz="2000" i="1" dirty="0" err="1"/>
              <a:t>victoire</a:t>
            </a:r>
            <a:r>
              <a:rPr lang="it-IT" sz="2000" i="1" dirty="0"/>
              <a:t> </a:t>
            </a:r>
            <a:r>
              <a:rPr lang="it-IT" sz="2000" i="1" dirty="0" err="1"/>
              <a:t>du</a:t>
            </a:r>
            <a:r>
              <a:rPr lang="it-IT" sz="2000" i="1" dirty="0"/>
              <a:t> "</a:t>
            </a:r>
            <a:r>
              <a:rPr lang="it-IT" sz="2000" i="1" dirty="0" err="1"/>
              <a:t>oui</a:t>
            </a:r>
            <a:r>
              <a:rPr lang="it-IT" sz="2000" i="1" dirty="0"/>
              <a:t>" en </a:t>
            </a:r>
            <a:r>
              <a:rPr lang="it-IT" sz="2000" i="1" dirty="0" err="1"/>
              <a:t>auditionnant</a:t>
            </a:r>
            <a:r>
              <a:rPr lang="it-IT" sz="2000" i="1" dirty="0"/>
              <a:t> </a:t>
            </a:r>
            <a:r>
              <a:rPr lang="it-IT" sz="2000" i="1" dirty="0" err="1"/>
              <a:t>les</a:t>
            </a:r>
            <a:r>
              <a:rPr lang="it-IT" sz="2000" i="1" dirty="0"/>
              <a:t> </a:t>
            </a:r>
            <a:r>
              <a:rPr lang="it-IT" sz="2000" i="1" dirty="0" err="1"/>
              <a:t>experts</a:t>
            </a:r>
            <a:r>
              <a:rPr lang="it-IT" sz="2000" i="1" dirty="0"/>
              <a:t> et en </a:t>
            </a:r>
            <a:r>
              <a:rPr lang="it-IT" sz="2000" i="1" dirty="0" err="1"/>
              <a:t>synthétisant</a:t>
            </a:r>
            <a:r>
              <a:rPr lang="it-IT" sz="2000" i="1" dirty="0"/>
              <a:t> </a:t>
            </a:r>
            <a:r>
              <a:rPr lang="it-IT" sz="2000" i="1" dirty="0" err="1"/>
              <a:t>les</a:t>
            </a:r>
            <a:r>
              <a:rPr lang="it-IT" sz="2000" i="1" dirty="0"/>
              <a:t> </a:t>
            </a:r>
            <a:r>
              <a:rPr lang="it-IT" sz="2000" i="1" dirty="0" err="1"/>
              <a:t>études</a:t>
            </a:r>
            <a:r>
              <a:rPr lang="it-IT" sz="2000" i="1" dirty="0"/>
              <a:t> </a:t>
            </a:r>
            <a:r>
              <a:rPr lang="it-IT" sz="2000" i="1" dirty="0" err="1"/>
              <a:t>existantes</a:t>
            </a:r>
            <a:r>
              <a:rPr lang="it-IT" sz="2000" i="1" dirty="0"/>
              <a:t>»</a:t>
            </a:r>
            <a:r>
              <a:rPr lang="it-IT" sz="2000" dirty="0"/>
              <a:t> en </a:t>
            </a:r>
            <a:r>
              <a:rPr lang="it-IT" sz="2000" dirty="0" err="1"/>
              <a:t>vue</a:t>
            </a:r>
            <a:r>
              <a:rPr lang="it-IT" sz="2000" dirty="0"/>
              <a:t> de </a:t>
            </a:r>
            <a:r>
              <a:rPr lang="it-IT" sz="2000" i="1" dirty="0"/>
              <a:t>«</a:t>
            </a:r>
            <a:r>
              <a:rPr lang="it-IT" sz="2000" i="1" dirty="0" err="1"/>
              <a:t>rédiger</a:t>
            </a:r>
            <a:r>
              <a:rPr lang="it-IT" sz="2000" i="1" dirty="0"/>
              <a:t> un </a:t>
            </a:r>
            <a:r>
              <a:rPr lang="it-IT" sz="2000" i="1" dirty="0" err="1"/>
              <a:t>rapport</a:t>
            </a:r>
            <a:r>
              <a:rPr lang="it-IT" sz="2000" i="1" dirty="0"/>
              <a:t> </a:t>
            </a:r>
            <a:r>
              <a:rPr lang="it-IT" sz="2000" i="1" dirty="0" err="1"/>
              <a:t>exposant</a:t>
            </a:r>
            <a:r>
              <a:rPr lang="it-IT" sz="2000" i="1" dirty="0"/>
              <a:t> </a:t>
            </a:r>
            <a:r>
              <a:rPr lang="it-IT" sz="2000" i="1" dirty="0" err="1"/>
              <a:t>les</a:t>
            </a:r>
            <a:r>
              <a:rPr lang="it-IT" sz="2000" i="1" dirty="0"/>
              <a:t> </a:t>
            </a:r>
            <a:r>
              <a:rPr lang="it-IT" sz="2000" i="1" dirty="0" err="1"/>
              <a:t>conséquences</a:t>
            </a:r>
            <a:r>
              <a:rPr lang="it-IT" sz="2000" i="1" dirty="0"/>
              <a:t> </a:t>
            </a:r>
            <a:r>
              <a:rPr lang="it-IT" sz="2000" i="1" dirty="0" err="1"/>
              <a:t>pratiques</a:t>
            </a:r>
            <a:r>
              <a:rPr lang="it-IT" sz="2000" i="1" dirty="0"/>
              <a:t> de </a:t>
            </a:r>
            <a:r>
              <a:rPr lang="it-IT" sz="2000" i="1" dirty="0" err="1"/>
              <a:t>chacune</a:t>
            </a:r>
            <a:r>
              <a:rPr lang="it-IT" sz="2000" i="1" dirty="0"/>
              <a:t> de </a:t>
            </a:r>
            <a:r>
              <a:rPr lang="it-IT" sz="2000" i="1" dirty="0" err="1"/>
              <a:t>deux</a:t>
            </a:r>
            <a:r>
              <a:rPr lang="it-IT" sz="2000" i="1" dirty="0"/>
              <a:t> </a:t>
            </a:r>
            <a:r>
              <a:rPr lang="it-IT" sz="2000" i="1" dirty="0" err="1"/>
              <a:t>options</a:t>
            </a:r>
            <a:r>
              <a:rPr lang="it-IT" sz="2000" i="1" dirty="0"/>
              <a:t>». </a:t>
            </a:r>
            <a:r>
              <a:rPr lang="it-IT" sz="2000" dirty="0" err="1"/>
              <a:t>Afin</a:t>
            </a:r>
            <a:r>
              <a:rPr lang="it-IT" sz="2000" dirty="0"/>
              <a:t> de ne </a:t>
            </a:r>
            <a:r>
              <a:rPr lang="it-IT" sz="2000" dirty="0" err="1"/>
              <a:t>pas</a:t>
            </a:r>
            <a:r>
              <a:rPr lang="it-IT" sz="2000" dirty="0"/>
              <a:t> </a:t>
            </a:r>
            <a:r>
              <a:rPr lang="it-IT" sz="2000" dirty="0" err="1"/>
              <a:t>écarter</a:t>
            </a:r>
            <a:r>
              <a:rPr lang="it-IT" sz="2000" dirty="0"/>
              <a:t> </a:t>
            </a:r>
            <a:r>
              <a:rPr lang="it-IT" sz="2000" dirty="0" err="1"/>
              <a:t>les</a:t>
            </a:r>
            <a:r>
              <a:rPr lang="it-IT" sz="2000" dirty="0"/>
              <a:t> </a:t>
            </a:r>
            <a:r>
              <a:rPr lang="it-IT" sz="2000" dirty="0" err="1"/>
              <a:t>parlementaires</a:t>
            </a:r>
            <a:r>
              <a:rPr lang="it-IT" sz="2000" dirty="0"/>
              <a:t> de la </a:t>
            </a:r>
            <a:r>
              <a:rPr lang="it-IT" sz="2000" dirty="0" err="1"/>
              <a:t>délibération</a:t>
            </a:r>
            <a:r>
              <a:rPr lang="it-IT" sz="2000" dirty="0"/>
              <a:t>, le </a:t>
            </a:r>
            <a:r>
              <a:rPr lang="it-IT" sz="2000" dirty="0" err="1"/>
              <a:t>procédé</a:t>
            </a:r>
            <a:r>
              <a:rPr lang="it-IT" sz="2000" dirty="0"/>
              <a:t> </a:t>
            </a:r>
            <a:r>
              <a:rPr lang="it-IT" sz="2000" dirty="0" err="1"/>
              <a:t>prévoit</a:t>
            </a:r>
            <a:r>
              <a:rPr lang="it-IT" sz="2000" dirty="0"/>
              <a:t> d’</a:t>
            </a:r>
            <a:r>
              <a:rPr lang="it-IT" sz="2000" i="1" dirty="0"/>
              <a:t>«</a:t>
            </a:r>
            <a:r>
              <a:rPr lang="it-IT" sz="2000" i="1" dirty="0" err="1"/>
              <a:t>exiger</a:t>
            </a:r>
            <a:r>
              <a:rPr lang="it-IT" sz="2000" i="1" dirty="0"/>
              <a:t> </a:t>
            </a:r>
            <a:r>
              <a:rPr lang="it-IT" sz="2000" i="1" dirty="0" err="1"/>
              <a:t>que</a:t>
            </a:r>
            <a:r>
              <a:rPr lang="it-IT" sz="2000" i="1" dirty="0"/>
              <a:t> </a:t>
            </a:r>
            <a:r>
              <a:rPr lang="it-IT" sz="2000" i="1" dirty="0" err="1"/>
              <a:t>cette</a:t>
            </a:r>
            <a:r>
              <a:rPr lang="it-IT" sz="2000" i="1" dirty="0"/>
              <a:t> </a:t>
            </a:r>
            <a:r>
              <a:rPr lang="it-IT" sz="2000" i="1" dirty="0" err="1"/>
              <a:t>assemblée</a:t>
            </a:r>
            <a:r>
              <a:rPr lang="it-IT" sz="2000" i="1" dirty="0"/>
              <a:t> </a:t>
            </a:r>
            <a:r>
              <a:rPr lang="it-IT" sz="2000" i="1" dirty="0" err="1"/>
              <a:t>accueille</a:t>
            </a:r>
            <a:r>
              <a:rPr lang="it-IT" sz="2000" i="1" dirty="0"/>
              <a:t> un </a:t>
            </a:r>
            <a:r>
              <a:rPr lang="it-IT" sz="2000" i="1" dirty="0" err="1"/>
              <a:t>député</a:t>
            </a:r>
            <a:r>
              <a:rPr lang="it-IT" sz="2000" i="1" dirty="0"/>
              <a:t> par </a:t>
            </a:r>
            <a:r>
              <a:rPr lang="it-IT" sz="2000" i="1" dirty="0" err="1"/>
              <a:t>groupe</a:t>
            </a:r>
            <a:r>
              <a:rPr lang="it-IT" sz="2000" i="1" dirty="0"/>
              <a:t> </a:t>
            </a:r>
            <a:r>
              <a:rPr lang="it-IT" sz="2000" i="1" dirty="0" err="1"/>
              <a:t>parlementaire</a:t>
            </a:r>
            <a:r>
              <a:rPr lang="it-IT" sz="2000" i="1" dirty="0"/>
              <a:t> </a:t>
            </a:r>
            <a:r>
              <a:rPr lang="it-IT" sz="2000" i="1" dirty="0" err="1"/>
              <a:t>constitué</a:t>
            </a:r>
            <a:r>
              <a:rPr lang="it-IT" sz="2000" i="1" dirty="0"/>
              <a:t> à l’</a:t>
            </a:r>
            <a:r>
              <a:rPr lang="it-IT" sz="2000" i="1" dirty="0" err="1"/>
              <a:t>Assemblée</a:t>
            </a:r>
            <a:r>
              <a:rPr lang="it-IT" sz="2000" i="1" dirty="0"/>
              <a:t> </a:t>
            </a:r>
            <a:r>
              <a:rPr lang="it-IT" sz="2000" i="1" dirty="0" err="1"/>
              <a:t>nationale</a:t>
            </a:r>
            <a:r>
              <a:rPr lang="it-IT" sz="2000" i="1" dirty="0"/>
              <a:t> et </a:t>
            </a:r>
            <a:r>
              <a:rPr lang="it-IT" sz="2000" i="1" dirty="0" err="1"/>
              <a:t>au</a:t>
            </a:r>
            <a:r>
              <a:rPr lang="it-IT" sz="2000" i="1" dirty="0"/>
              <a:t> </a:t>
            </a:r>
            <a:r>
              <a:rPr lang="it-IT" sz="2000" i="1" dirty="0" err="1"/>
              <a:t>Sénat</a:t>
            </a:r>
            <a:r>
              <a:rPr lang="it-IT" sz="2000" i="1" dirty="0"/>
              <a:t>».</a:t>
            </a:r>
            <a:endParaRPr lang="it-IT" sz="2000" dirty="0"/>
          </a:p>
          <a:p>
            <a:pPr algn="just"/>
            <a:r>
              <a:rPr lang="fr-CA" sz="2000" dirty="0" smtClean="0"/>
              <a:t>Libération 23 février 2019</a:t>
            </a:r>
            <a:endParaRPr lang="fr-CA" sz="2000" dirty="0"/>
          </a:p>
        </p:txBody>
      </p:sp>
    </p:spTree>
    <p:extLst>
      <p:ext uri="{BB962C8B-B14F-4D97-AF65-F5344CB8AC3E}">
        <p14:creationId xmlns:p14="http://schemas.microsoft.com/office/powerpoint/2010/main" val="3624529863"/>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RIC </a:t>
            </a:r>
            <a:r>
              <a:rPr lang="fr-CA" sz="2800" i="1" dirty="0"/>
              <a:t>«délibératif»</a:t>
            </a:r>
            <a:endParaRPr lang="fr-CA" sz="2800" dirty="0"/>
          </a:p>
        </p:txBody>
      </p:sp>
      <p:sp>
        <p:nvSpPr>
          <p:cNvPr id="3" name="Segnaposto contenuto 2"/>
          <p:cNvSpPr>
            <a:spLocks noGrp="1"/>
          </p:cNvSpPr>
          <p:nvPr>
            <p:ph idx="1"/>
          </p:nvPr>
        </p:nvSpPr>
        <p:spPr/>
        <p:txBody>
          <a:bodyPr>
            <a:normAutofit/>
          </a:bodyPr>
          <a:lstStyle/>
          <a:p>
            <a:pPr algn="just"/>
            <a:r>
              <a:rPr lang="it-IT" sz="2400" dirty="0"/>
              <a:t>Pour un RIC </a:t>
            </a:r>
            <a:r>
              <a:rPr lang="it-IT" sz="2400" dirty="0" err="1"/>
              <a:t>dit</a:t>
            </a:r>
            <a:r>
              <a:rPr lang="it-IT" sz="2400" dirty="0"/>
              <a:t> de </a:t>
            </a:r>
            <a:r>
              <a:rPr lang="it-IT" sz="2400" i="1" dirty="0"/>
              <a:t>«</a:t>
            </a:r>
            <a:r>
              <a:rPr lang="it-IT" sz="2400" i="1" dirty="0" err="1"/>
              <a:t>proposition</a:t>
            </a:r>
            <a:r>
              <a:rPr lang="it-IT" sz="2400" i="1" dirty="0"/>
              <a:t>»,</a:t>
            </a:r>
            <a:r>
              <a:rPr lang="it-IT" sz="2400" dirty="0"/>
              <a:t> </a:t>
            </a:r>
            <a:r>
              <a:rPr lang="it-IT" sz="2400" i="1" dirty="0"/>
              <a:t>«la </a:t>
            </a:r>
            <a:r>
              <a:rPr lang="it-IT" sz="2400" i="1" dirty="0" err="1"/>
              <a:t>validation</a:t>
            </a:r>
            <a:r>
              <a:rPr lang="it-IT" sz="2400" i="1" dirty="0"/>
              <a:t> </a:t>
            </a:r>
            <a:r>
              <a:rPr lang="it-IT" sz="2400" i="1" dirty="0" err="1"/>
              <a:t>du</a:t>
            </a:r>
            <a:r>
              <a:rPr lang="it-IT" sz="2400" i="1" dirty="0"/>
              <a:t> </a:t>
            </a:r>
            <a:r>
              <a:rPr lang="it-IT" sz="2400" i="1" dirty="0" err="1"/>
              <a:t>résultat</a:t>
            </a:r>
            <a:r>
              <a:rPr lang="it-IT" sz="2400" i="1" dirty="0"/>
              <a:t> suppose une </a:t>
            </a:r>
            <a:r>
              <a:rPr lang="it-IT" sz="2400" i="1" dirty="0" err="1"/>
              <a:t>majorité</a:t>
            </a:r>
            <a:r>
              <a:rPr lang="it-IT" sz="2400" i="1" dirty="0"/>
              <a:t> </a:t>
            </a:r>
            <a:r>
              <a:rPr lang="it-IT" sz="2400" i="1" dirty="0" err="1"/>
              <a:t>absolue</a:t>
            </a:r>
            <a:r>
              <a:rPr lang="it-IT" sz="2400" i="1" dirty="0"/>
              <a:t> de "</a:t>
            </a:r>
            <a:r>
              <a:rPr lang="it-IT" sz="2400" i="1" dirty="0" err="1"/>
              <a:t>oui</a:t>
            </a:r>
            <a:r>
              <a:rPr lang="it-IT" sz="2400" i="1" dirty="0"/>
              <a:t>" </a:t>
            </a:r>
            <a:r>
              <a:rPr lang="it-IT" sz="2400" i="1" dirty="0" err="1"/>
              <a:t>sur</a:t>
            </a:r>
            <a:r>
              <a:rPr lang="it-IT" sz="2400" i="1" dirty="0"/>
              <a:t> l’ensemble </a:t>
            </a:r>
            <a:r>
              <a:rPr lang="it-IT" sz="2400" i="1" dirty="0" err="1"/>
              <a:t>des</a:t>
            </a:r>
            <a:r>
              <a:rPr lang="it-IT" sz="2400" i="1" dirty="0"/>
              <a:t> </a:t>
            </a:r>
            <a:r>
              <a:rPr lang="it-IT" sz="2400" i="1" dirty="0" err="1"/>
              <a:t>suffrages</a:t>
            </a:r>
            <a:r>
              <a:rPr lang="it-IT" sz="2400" i="1" dirty="0"/>
              <a:t> </a:t>
            </a:r>
            <a:r>
              <a:rPr lang="it-IT" sz="2400" i="1" dirty="0" err="1"/>
              <a:t>exprimés</a:t>
            </a:r>
            <a:r>
              <a:rPr lang="it-IT" sz="2400" i="1" dirty="0"/>
              <a:t> et un quorum de </a:t>
            </a:r>
            <a:r>
              <a:rPr lang="it-IT" sz="2400" i="1" dirty="0" err="1"/>
              <a:t>participation</a:t>
            </a:r>
            <a:r>
              <a:rPr lang="it-IT" sz="2400" i="1" dirty="0"/>
              <a:t> </a:t>
            </a:r>
            <a:r>
              <a:rPr lang="it-IT" sz="2400" i="1" dirty="0" err="1"/>
              <a:t>supérieur</a:t>
            </a:r>
            <a:r>
              <a:rPr lang="it-IT" sz="2400" i="1" dirty="0"/>
              <a:t> à 50 % </a:t>
            </a:r>
            <a:r>
              <a:rPr lang="it-IT" sz="2400" i="1" dirty="0" err="1"/>
              <a:t>des</a:t>
            </a:r>
            <a:r>
              <a:rPr lang="it-IT" sz="2400" i="1" dirty="0"/>
              <a:t> </a:t>
            </a:r>
            <a:r>
              <a:rPr lang="it-IT" sz="2400" i="1" dirty="0" err="1"/>
              <a:t>inscrits</a:t>
            </a:r>
            <a:r>
              <a:rPr lang="it-IT" sz="2400" i="1" dirty="0"/>
              <a:t>».</a:t>
            </a:r>
            <a:r>
              <a:rPr lang="it-IT" sz="2400" dirty="0"/>
              <a:t> Pour un RIC d'</a:t>
            </a:r>
            <a:r>
              <a:rPr lang="it-IT" sz="2400" i="1" dirty="0"/>
              <a:t>«</a:t>
            </a:r>
            <a:r>
              <a:rPr lang="it-IT" sz="2400" i="1" dirty="0" err="1"/>
              <a:t>abrogation</a:t>
            </a:r>
            <a:r>
              <a:rPr lang="it-IT" sz="2400" i="1" dirty="0"/>
              <a:t>»</a:t>
            </a:r>
            <a:r>
              <a:rPr lang="it-IT" sz="2400" dirty="0"/>
              <a:t> </a:t>
            </a:r>
            <a:r>
              <a:rPr lang="it-IT" sz="2400" dirty="0" err="1"/>
              <a:t>ou</a:t>
            </a:r>
            <a:r>
              <a:rPr lang="it-IT" sz="2400" dirty="0"/>
              <a:t> </a:t>
            </a:r>
            <a:r>
              <a:rPr lang="it-IT" sz="2400" dirty="0" err="1"/>
              <a:t>sur</a:t>
            </a:r>
            <a:r>
              <a:rPr lang="it-IT" sz="2400" dirty="0"/>
              <a:t> une </a:t>
            </a:r>
            <a:r>
              <a:rPr lang="it-IT" sz="2400" dirty="0" err="1"/>
              <a:t>question</a:t>
            </a:r>
            <a:r>
              <a:rPr lang="it-IT" sz="2400" dirty="0"/>
              <a:t> fiscale</a:t>
            </a:r>
            <a:r>
              <a:rPr lang="it-IT" sz="2400" i="1" dirty="0"/>
              <a:t>, «elle </a:t>
            </a:r>
            <a:r>
              <a:rPr lang="it-IT" sz="2400" i="1" dirty="0" err="1"/>
              <a:t>supposerait</a:t>
            </a:r>
            <a:r>
              <a:rPr lang="it-IT" sz="2400" i="1" dirty="0"/>
              <a:t> </a:t>
            </a:r>
            <a:r>
              <a:rPr lang="it-IT" sz="2400" i="1" dirty="0" err="1"/>
              <a:t>que</a:t>
            </a:r>
            <a:r>
              <a:rPr lang="it-IT" sz="2400" i="1" dirty="0"/>
              <a:t> </a:t>
            </a:r>
            <a:r>
              <a:rPr lang="it-IT" sz="2400" i="1" dirty="0" err="1"/>
              <a:t>les</a:t>
            </a:r>
            <a:r>
              <a:rPr lang="it-IT" sz="2400" i="1" dirty="0"/>
              <a:t> "</a:t>
            </a:r>
            <a:r>
              <a:rPr lang="it-IT" sz="2400" i="1" dirty="0" err="1"/>
              <a:t>oui</a:t>
            </a:r>
            <a:r>
              <a:rPr lang="it-IT" sz="2400" i="1" dirty="0"/>
              <a:t>" </a:t>
            </a:r>
            <a:r>
              <a:rPr lang="it-IT" sz="2400" i="1" dirty="0" err="1"/>
              <a:t>représentent</a:t>
            </a:r>
            <a:r>
              <a:rPr lang="it-IT" sz="2400" i="1" dirty="0"/>
              <a:t> plus de 50 % </a:t>
            </a:r>
            <a:r>
              <a:rPr lang="it-IT" sz="2400" i="1" dirty="0" err="1"/>
              <a:t>des</a:t>
            </a:r>
            <a:r>
              <a:rPr lang="it-IT" sz="2400" i="1" dirty="0"/>
              <a:t> </a:t>
            </a:r>
            <a:r>
              <a:rPr lang="it-IT" sz="2400" i="1" dirty="0" err="1"/>
              <a:t>inscrits</a:t>
            </a:r>
            <a:r>
              <a:rPr lang="it-IT" sz="2400" i="1" dirty="0"/>
              <a:t>».</a:t>
            </a:r>
            <a:endParaRPr lang="it-IT" sz="2400" dirty="0"/>
          </a:p>
          <a:p>
            <a:endParaRPr lang="fr-CA" sz="2400" dirty="0"/>
          </a:p>
        </p:txBody>
      </p:sp>
    </p:spTree>
    <p:extLst>
      <p:ext uri="{BB962C8B-B14F-4D97-AF65-F5344CB8AC3E}">
        <p14:creationId xmlns:p14="http://schemas.microsoft.com/office/powerpoint/2010/main" val="1288524321"/>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smtClean="0"/>
              <a:t>Question</a:t>
            </a:r>
            <a:r>
              <a:rPr lang="it-IT" sz="2800" dirty="0" smtClean="0"/>
              <a:t> </a:t>
            </a:r>
            <a:r>
              <a:rPr lang="it-IT" sz="2800" dirty="0" err="1" smtClean="0"/>
              <a:t>du</a:t>
            </a:r>
            <a:r>
              <a:rPr lang="it-IT" sz="2800" dirty="0" smtClean="0"/>
              <a:t> quorum</a:t>
            </a:r>
            <a:endParaRPr lang="it-IT" sz="2800" dirty="0"/>
          </a:p>
        </p:txBody>
      </p:sp>
      <p:sp>
        <p:nvSpPr>
          <p:cNvPr id="3" name="Segnaposto contenuto 2"/>
          <p:cNvSpPr>
            <a:spLocks noGrp="1"/>
          </p:cNvSpPr>
          <p:nvPr>
            <p:ph idx="1"/>
          </p:nvPr>
        </p:nvSpPr>
        <p:spPr/>
        <p:txBody>
          <a:bodyPr>
            <a:normAutofit fontScale="85000" lnSpcReduction="10000"/>
          </a:bodyPr>
          <a:lstStyle/>
          <a:p>
            <a:endParaRPr lang="it-IT" sz="2400" dirty="0" smtClean="0"/>
          </a:p>
          <a:p>
            <a:r>
              <a:rPr lang="it-IT" sz="2400" b="1" dirty="0" err="1" smtClean="0"/>
              <a:t>Référendum</a:t>
            </a:r>
            <a:r>
              <a:rPr lang="it-IT" sz="2400" b="1" dirty="0" smtClean="0"/>
              <a:t> de la </a:t>
            </a:r>
            <a:r>
              <a:rPr lang="it-IT" sz="2400" b="1" dirty="0" err="1" smtClean="0"/>
              <a:t>Constitution</a:t>
            </a:r>
            <a:r>
              <a:rPr lang="it-IT" sz="2400" b="1" dirty="0" smtClean="0"/>
              <a:t> </a:t>
            </a:r>
            <a:r>
              <a:rPr lang="it-IT" sz="2400" dirty="0" smtClean="0"/>
              <a:t>:</a:t>
            </a:r>
          </a:p>
          <a:p>
            <a:pPr algn="just"/>
            <a:r>
              <a:rPr lang="fr-FR" sz="2400" dirty="0" smtClean="0"/>
              <a:t>L'initiative </a:t>
            </a:r>
            <a:r>
              <a:rPr lang="fr-FR" sz="2400" dirty="0"/>
              <a:t>d'un cinquième des membres du Parlement, soutenue par un dixième des électeurs inscrits sur les listes électorales. </a:t>
            </a:r>
            <a:endParaRPr lang="fr-FR" sz="2400" dirty="0" smtClean="0"/>
          </a:p>
          <a:p>
            <a:pPr algn="just"/>
            <a:r>
              <a:rPr lang="fr-CA" sz="2400" dirty="0"/>
              <a:t>Le seuil ou quorum proposé par </a:t>
            </a:r>
            <a:r>
              <a:rPr lang="fr-CA" sz="2400" b="1" dirty="0"/>
              <a:t>les "Gilets jaunes</a:t>
            </a:r>
            <a:r>
              <a:rPr lang="fr-CA" sz="2400" dirty="0"/>
              <a:t>" pour le déclenchement d'un RIC est de 700 000 signatures, </a:t>
            </a:r>
            <a:r>
              <a:rPr lang="fr-CA" sz="2400" b="1" dirty="0"/>
              <a:t>soit environ 1,5 % du corps électoral, contre 10 % prévu par l'article 11 de la Constitution</a:t>
            </a:r>
            <a:r>
              <a:rPr lang="fr-CA" sz="2400" b="1" dirty="0" smtClean="0"/>
              <a:t>.</a:t>
            </a:r>
            <a:endParaRPr lang="it-IT" sz="2400" b="1" dirty="0" smtClean="0"/>
          </a:p>
          <a:p>
            <a:pPr algn="just"/>
            <a:r>
              <a:rPr lang="it-IT" sz="2400" b="1" dirty="0" smtClean="0"/>
              <a:t>RIC </a:t>
            </a:r>
            <a:r>
              <a:rPr lang="it-IT" sz="2400" b="1" dirty="0" err="1" smtClean="0"/>
              <a:t>délibératif</a:t>
            </a:r>
            <a:r>
              <a:rPr lang="it-IT" sz="2400" b="1" dirty="0" smtClean="0"/>
              <a:t> </a:t>
            </a:r>
            <a:r>
              <a:rPr lang="it-IT" sz="2400" dirty="0" smtClean="0"/>
              <a:t>: Terra </a:t>
            </a:r>
            <a:r>
              <a:rPr lang="it-IT" sz="2400" dirty="0"/>
              <a:t>Nova propose </a:t>
            </a:r>
            <a:r>
              <a:rPr lang="it-IT" sz="2400" dirty="0" err="1"/>
              <a:t>que</a:t>
            </a:r>
            <a:r>
              <a:rPr lang="it-IT" sz="2400" dirty="0"/>
              <a:t> </a:t>
            </a:r>
            <a:r>
              <a:rPr lang="it-IT" sz="2400" dirty="0" err="1"/>
              <a:t>les</a:t>
            </a:r>
            <a:r>
              <a:rPr lang="it-IT" sz="2400" dirty="0"/>
              <a:t> </a:t>
            </a:r>
            <a:r>
              <a:rPr lang="it-IT" sz="2400" dirty="0" err="1"/>
              <a:t>signatures</a:t>
            </a:r>
            <a:r>
              <a:rPr lang="it-IT" sz="2400" dirty="0"/>
              <a:t> </a:t>
            </a:r>
            <a:r>
              <a:rPr lang="it-IT" sz="2400" dirty="0" err="1"/>
              <a:t>soient</a:t>
            </a:r>
            <a:r>
              <a:rPr lang="it-IT" sz="2400" dirty="0"/>
              <a:t> </a:t>
            </a:r>
            <a:r>
              <a:rPr lang="it-IT" sz="2400" dirty="0" err="1"/>
              <a:t>réunies</a:t>
            </a:r>
            <a:r>
              <a:rPr lang="it-IT" sz="2400" dirty="0"/>
              <a:t> en </a:t>
            </a:r>
            <a:r>
              <a:rPr lang="it-IT" sz="2400" dirty="0" err="1"/>
              <a:t>moins</a:t>
            </a:r>
            <a:r>
              <a:rPr lang="it-IT" sz="2400" dirty="0"/>
              <a:t> de </a:t>
            </a:r>
            <a:r>
              <a:rPr lang="it-IT" sz="2400" dirty="0" err="1"/>
              <a:t>six</a:t>
            </a:r>
            <a:r>
              <a:rPr lang="it-IT" sz="2400" dirty="0"/>
              <a:t> </a:t>
            </a:r>
            <a:r>
              <a:rPr lang="it-IT" sz="2400" dirty="0" err="1"/>
              <a:t>mois</a:t>
            </a:r>
            <a:r>
              <a:rPr lang="it-IT" sz="2400" dirty="0"/>
              <a:t> et </a:t>
            </a:r>
            <a:r>
              <a:rPr lang="it-IT" sz="2400" dirty="0" err="1"/>
              <a:t>centralisées</a:t>
            </a:r>
            <a:r>
              <a:rPr lang="it-IT" sz="2400" dirty="0"/>
              <a:t> </a:t>
            </a:r>
            <a:r>
              <a:rPr lang="it-IT" sz="2400" dirty="0" err="1"/>
              <a:t>sur</a:t>
            </a:r>
            <a:r>
              <a:rPr lang="it-IT" sz="2400" dirty="0"/>
              <a:t> une </a:t>
            </a:r>
            <a:r>
              <a:rPr lang="it-IT" sz="2400" dirty="0" err="1"/>
              <a:t>plateforme</a:t>
            </a:r>
            <a:r>
              <a:rPr lang="it-IT" sz="2400" dirty="0"/>
              <a:t> </a:t>
            </a:r>
            <a:r>
              <a:rPr lang="it-IT" sz="2400" dirty="0" err="1"/>
              <a:t>numérique</a:t>
            </a:r>
            <a:r>
              <a:rPr lang="it-IT" sz="2400" dirty="0"/>
              <a:t>, </a:t>
            </a:r>
            <a:r>
              <a:rPr lang="it-IT" sz="2400" dirty="0" err="1"/>
              <a:t>leur</a:t>
            </a:r>
            <a:r>
              <a:rPr lang="it-IT" sz="2400" dirty="0"/>
              <a:t> </a:t>
            </a:r>
            <a:r>
              <a:rPr lang="it-IT" sz="2400" dirty="0" err="1"/>
              <a:t>nombre</a:t>
            </a:r>
            <a:r>
              <a:rPr lang="it-IT" sz="2400" dirty="0"/>
              <a:t> minimum </a:t>
            </a:r>
            <a:r>
              <a:rPr lang="it-IT" sz="2400" dirty="0" err="1"/>
              <a:t>devant</a:t>
            </a:r>
            <a:r>
              <a:rPr lang="it-IT" sz="2400" dirty="0"/>
              <a:t> </a:t>
            </a:r>
            <a:r>
              <a:rPr lang="it-IT" sz="2400" dirty="0" err="1"/>
              <a:t>être</a:t>
            </a:r>
            <a:r>
              <a:rPr lang="it-IT" sz="2400" dirty="0"/>
              <a:t> </a:t>
            </a:r>
            <a:r>
              <a:rPr lang="it-IT" sz="2400" dirty="0" err="1"/>
              <a:t>fixé</a:t>
            </a:r>
            <a:r>
              <a:rPr lang="it-IT" sz="2400" dirty="0"/>
              <a:t> à 2 % </a:t>
            </a:r>
            <a:r>
              <a:rPr lang="it-IT" sz="2400" dirty="0" err="1"/>
              <a:t>du</a:t>
            </a:r>
            <a:r>
              <a:rPr lang="it-IT" sz="2400" dirty="0"/>
              <a:t> </a:t>
            </a:r>
            <a:r>
              <a:rPr lang="it-IT" sz="2400" dirty="0" err="1"/>
              <a:t>corps</a:t>
            </a:r>
            <a:r>
              <a:rPr lang="it-IT" sz="2400" dirty="0"/>
              <a:t> </a:t>
            </a:r>
            <a:r>
              <a:rPr lang="it-IT" sz="2400" dirty="0" err="1"/>
              <a:t>électoral</a:t>
            </a:r>
            <a:r>
              <a:rPr lang="it-IT" sz="2400" dirty="0"/>
              <a:t>, </a:t>
            </a:r>
            <a:r>
              <a:rPr lang="it-IT" sz="2400" dirty="0" err="1"/>
              <a:t>soit</a:t>
            </a:r>
            <a:r>
              <a:rPr lang="it-IT" sz="2400" dirty="0"/>
              <a:t> </a:t>
            </a:r>
            <a:r>
              <a:rPr lang="it-IT" sz="2400" dirty="0" err="1"/>
              <a:t>environ</a:t>
            </a:r>
            <a:r>
              <a:rPr lang="it-IT" sz="2400" dirty="0"/>
              <a:t> 900 000 </a:t>
            </a:r>
            <a:r>
              <a:rPr lang="it-IT" sz="2400" dirty="0" err="1"/>
              <a:t>personnes</a:t>
            </a:r>
            <a:r>
              <a:rPr lang="it-IT" sz="2400" dirty="0"/>
              <a:t>. Un </a:t>
            </a:r>
            <a:r>
              <a:rPr lang="it-IT" sz="2400" dirty="0" err="1"/>
              <a:t>chiffre</a:t>
            </a:r>
            <a:r>
              <a:rPr lang="it-IT" sz="2400" dirty="0"/>
              <a:t> </a:t>
            </a:r>
            <a:r>
              <a:rPr lang="it-IT" sz="2400" i="1" dirty="0"/>
              <a:t>«</a:t>
            </a:r>
            <a:r>
              <a:rPr lang="it-IT" sz="2400" i="1" dirty="0" err="1"/>
              <a:t>assez</a:t>
            </a:r>
            <a:r>
              <a:rPr lang="it-IT" sz="2400" i="1" dirty="0"/>
              <a:t> </a:t>
            </a:r>
            <a:r>
              <a:rPr lang="it-IT" sz="2400" i="1" dirty="0" err="1"/>
              <a:t>élevé</a:t>
            </a:r>
            <a:r>
              <a:rPr lang="it-IT" sz="2400" i="1" dirty="0"/>
              <a:t> pour </a:t>
            </a:r>
            <a:r>
              <a:rPr lang="it-IT" sz="2400" i="1" dirty="0" err="1"/>
              <a:t>nécessiter</a:t>
            </a:r>
            <a:r>
              <a:rPr lang="it-IT" sz="2400" i="1" dirty="0"/>
              <a:t> un </a:t>
            </a:r>
            <a:r>
              <a:rPr lang="it-IT" sz="2400" i="1" dirty="0" err="1"/>
              <a:t>vrai</a:t>
            </a:r>
            <a:r>
              <a:rPr lang="it-IT" sz="2400" i="1" dirty="0"/>
              <a:t> </a:t>
            </a:r>
            <a:r>
              <a:rPr lang="it-IT" sz="2400" i="1" dirty="0" err="1"/>
              <a:t>effort</a:t>
            </a:r>
            <a:r>
              <a:rPr lang="it-IT" sz="2400" i="1" dirty="0"/>
              <a:t> de </a:t>
            </a:r>
            <a:r>
              <a:rPr lang="it-IT" sz="2400" i="1" dirty="0" err="1"/>
              <a:t>mobilisation</a:t>
            </a:r>
            <a:r>
              <a:rPr lang="it-IT" sz="2400" i="1" dirty="0"/>
              <a:t>»</a:t>
            </a:r>
            <a:r>
              <a:rPr lang="it-IT" sz="2400" dirty="0"/>
              <a:t> et </a:t>
            </a:r>
            <a:r>
              <a:rPr lang="it-IT" sz="2400" i="1" dirty="0"/>
              <a:t>«</a:t>
            </a:r>
            <a:r>
              <a:rPr lang="it-IT" sz="2400" i="1" dirty="0" err="1"/>
              <a:t>suffisamment</a:t>
            </a:r>
            <a:r>
              <a:rPr lang="it-IT" sz="2400" i="1" dirty="0"/>
              <a:t> </a:t>
            </a:r>
            <a:r>
              <a:rPr lang="it-IT" sz="2400" i="1" dirty="0" err="1"/>
              <a:t>bas</a:t>
            </a:r>
            <a:r>
              <a:rPr lang="it-IT" sz="2400" i="1" dirty="0"/>
              <a:t> pour </a:t>
            </a:r>
            <a:r>
              <a:rPr lang="it-IT" sz="2400" i="1" dirty="0" err="1"/>
              <a:t>pouvoir</a:t>
            </a:r>
            <a:r>
              <a:rPr lang="it-IT" sz="2400" i="1" dirty="0"/>
              <a:t> </a:t>
            </a:r>
            <a:r>
              <a:rPr lang="it-IT" sz="2400" i="1" dirty="0" err="1"/>
              <a:t>être</a:t>
            </a:r>
            <a:r>
              <a:rPr lang="it-IT" sz="2400" i="1" dirty="0"/>
              <a:t> franchi</a:t>
            </a:r>
            <a:r>
              <a:rPr lang="it-IT" sz="2400" i="1" dirty="0" smtClean="0"/>
              <a:t>». </a:t>
            </a:r>
            <a:r>
              <a:rPr lang="it-IT" sz="2400" dirty="0" err="1"/>
              <a:t>Concernant</a:t>
            </a:r>
            <a:r>
              <a:rPr lang="it-IT" sz="2400" dirty="0"/>
              <a:t> l’</a:t>
            </a:r>
            <a:r>
              <a:rPr lang="it-IT" sz="2400" dirty="0" err="1"/>
              <a:t>abrogation</a:t>
            </a:r>
            <a:r>
              <a:rPr lang="it-IT" sz="2400" dirty="0"/>
              <a:t> d’une </a:t>
            </a:r>
            <a:r>
              <a:rPr lang="it-IT" sz="2400" dirty="0" err="1"/>
              <a:t>loi</a:t>
            </a:r>
            <a:r>
              <a:rPr lang="it-IT" sz="2400" dirty="0"/>
              <a:t> </a:t>
            </a:r>
            <a:r>
              <a:rPr lang="it-IT" sz="2400" dirty="0" err="1"/>
              <a:t>ou</a:t>
            </a:r>
            <a:r>
              <a:rPr lang="it-IT" sz="2400" dirty="0"/>
              <a:t> d’un </a:t>
            </a:r>
            <a:r>
              <a:rPr lang="it-IT" sz="2400" dirty="0" err="1"/>
              <a:t>traité</a:t>
            </a:r>
            <a:r>
              <a:rPr lang="it-IT" sz="2400" dirty="0"/>
              <a:t>, le </a:t>
            </a:r>
            <a:r>
              <a:rPr lang="it-IT" sz="2400" dirty="0" err="1"/>
              <a:t>seuil</a:t>
            </a:r>
            <a:r>
              <a:rPr lang="it-IT" sz="2400" dirty="0"/>
              <a:t> est </a:t>
            </a:r>
            <a:r>
              <a:rPr lang="it-IT" sz="2400" dirty="0" err="1"/>
              <a:t>réhaussé</a:t>
            </a:r>
            <a:r>
              <a:rPr lang="it-IT" sz="2400" dirty="0"/>
              <a:t> à 4 % </a:t>
            </a:r>
            <a:r>
              <a:rPr lang="it-IT" sz="2400" dirty="0" err="1"/>
              <a:t>du</a:t>
            </a:r>
            <a:r>
              <a:rPr lang="it-IT" sz="2400" dirty="0"/>
              <a:t> </a:t>
            </a:r>
            <a:r>
              <a:rPr lang="it-IT" sz="2400" dirty="0" err="1"/>
              <a:t>corps</a:t>
            </a:r>
            <a:r>
              <a:rPr lang="it-IT" sz="2400" dirty="0"/>
              <a:t> </a:t>
            </a:r>
            <a:r>
              <a:rPr lang="it-IT" sz="2400" dirty="0" err="1"/>
              <a:t>électoral</a:t>
            </a:r>
            <a:r>
              <a:rPr lang="it-IT" sz="2400" dirty="0"/>
              <a:t> </a:t>
            </a:r>
            <a:r>
              <a:rPr lang="it-IT" sz="2400" dirty="0" err="1"/>
              <a:t>afin</a:t>
            </a:r>
            <a:r>
              <a:rPr lang="it-IT" sz="2400" dirty="0"/>
              <a:t> de </a:t>
            </a:r>
            <a:r>
              <a:rPr lang="it-IT" sz="2400" dirty="0" err="1"/>
              <a:t>limiter</a:t>
            </a:r>
            <a:r>
              <a:rPr lang="it-IT" sz="2400" dirty="0"/>
              <a:t> tout </a:t>
            </a:r>
            <a:r>
              <a:rPr lang="it-IT" sz="2400" dirty="0" err="1"/>
              <a:t>risque</a:t>
            </a:r>
            <a:r>
              <a:rPr lang="it-IT" sz="2400" dirty="0"/>
              <a:t> d’</a:t>
            </a:r>
            <a:r>
              <a:rPr lang="it-IT" sz="2400" dirty="0" err="1"/>
              <a:t>inflation</a:t>
            </a:r>
            <a:r>
              <a:rPr lang="it-IT" sz="2400" dirty="0"/>
              <a:t> </a:t>
            </a:r>
            <a:r>
              <a:rPr lang="it-IT" sz="2400" dirty="0" err="1"/>
              <a:t>électoral</a:t>
            </a:r>
            <a:endParaRPr lang="it-IT" sz="2400" dirty="0"/>
          </a:p>
          <a:p>
            <a:endParaRPr lang="it-IT" sz="2400" dirty="0"/>
          </a:p>
        </p:txBody>
      </p:sp>
    </p:spTree>
    <p:extLst>
      <p:ext uri="{BB962C8B-B14F-4D97-AF65-F5344CB8AC3E}">
        <p14:creationId xmlns:p14="http://schemas.microsoft.com/office/powerpoint/2010/main" val="255585985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smtClean="0"/>
              <a:t>Article </a:t>
            </a:r>
            <a:r>
              <a:rPr lang="fr-CA" sz="2400" dirty="0"/>
              <a:t>49.3, mode d'emploi </a:t>
            </a:r>
            <a:br>
              <a:rPr lang="fr-CA" sz="2400" dirty="0"/>
            </a:br>
            <a:r>
              <a:rPr lang="fr-CA" sz="2400" dirty="0" smtClean="0"/>
              <a:t>A propos de la Réforme des retraites</a:t>
            </a:r>
            <a:endParaRPr lang="fr-CA" sz="2800" dirty="0"/>
          </a:p>
        </p:txBody>
      </p:sp>
      <p:sp>
        <p:nvSpPr>
          <p:cNvPr id="3" name="Segnaposto contenuto 2"/>
          <p:cNvSpPr>
            <a:spLocks noGrp="1"/>
          </p:cNvSpPr>
          <p:nvPr>
            <p:ph idx="1"/>
          </p:nvPr>
        </p:nvSpPr>
        <p:spPr/>
        <p:txBody>
          <a:bodyPr>
            <a:normAutofit lnSpcReduction="10000"/>
          </a:bodyPr>
          <a:lstStyle/>
          <a:p>
            <a:pPr algn="just"/>
            <a:r>
              <a:rPr lang="it-IT" sz="2400" i="1" dirty="0" smtClean="0"/>
              <a:t>«</a:t>
            </a:r>
            <a:r>
              <a:rPr lang="it-IT" sz="2400" i="1" dirty="0"/>
              <a:t> </a:t>
            </a:r>
            <a:r>
              <a:rPr lang="it-IT" sz="2400" i="1" dirty="0" err="1"/>
              <a:t>Conformément</a:t>
            </a:r>
            <a:r>
              <a:rPr lang="it-IT" sz="2400" i="1" dirty="0"/>
              <a:t> à l’</a:t>
            </a:r>
            <a:r>
              <a:rPr lang="it-IT" sz="2400" i="1" dirty="0" err="1"/>
              <a:t>article</a:t>
            </a:r>
            <a:r>
              <a:rPr lang="it-IT" sz="2400" i="1" dirty="0"/>
              <a:t> 49 </a:t>
            </a:r>
            <a:r>
              <a:rPr lang="it-IT" sz="2400" i="1" dirty="0" err="1"/>
              <a:t>alinéa</a:t>
            </a:r>
            <a:r>
              <a:rPr lang="it-IT" sz="2400" i="1" dirty="0"/>
              <a:t> 3 de la </a:t>
            </a:r>
            <a:r>
              <a:rPr lang="it-IT" sz="2400" i="1" dirty="0" err="1"/>
              <a:t>Constitution</a:t>
            </a:r>
            <a:r>
              <a:rPr lang="it-IT" sz="2400" i="1" dirty="0"/>
              <a:t> de 1958, et </a:t>
            </a:r>
            <a:r>
              <a:rPr lang="it-IT" sz="2400" i="1" dirty="0" err="1"/>
              <a:t>après</a:t>
            </a:r>
            <a:r>
              <a:rPr lang="it-IT" sz="2400" i="1" dirty="0"/>
              <a:t> en </a:t>
            </a:r>
            <a:r>
              <a:rPr lang="it-IT" sz="2400" i="1" dirty="0" err="1"/>
              <a:t>avoir</a:t>
            </a:r>
            <a:r>
              <a:rPr lang="it-IT" sz="2400" i="1" dirty="0"/>
              <a:t> </a:t>
            </a:r>
            <a:r>
              <a:rPr lang="it-IT" sz="2400" i="1" dirty="0" err="1"/>
              <a:t>obtenu</a:t>
            </a:r>
            <a:r>
              <a:rPr lang="it-IT" sz="2400" i="1" dirty="0"/>
              <a:t> l’</a:t>
            </a:r>
            <a:r>
              <a:rPr lang="it-IT" sz="2400" i="1" dirty="0" err="1"/>
              <a:t>autorisation</a:t>
            </a:r>
            <a:r>
              <a:rPr lang="it-IT" sz="2400" i="1" dirty="0"/>
              <a:t> </a:t>
            </a:r>
            <a:r>
              <a:rPr lang="it-IT" sz="2400" i="1" dirty="0" err="1"/>
              <a:t>du</a:t>
            </a:r>
            <a:r>
              <a:rPr lang="it-IT" sz="2400" i="1" dirty="0"/>
              <a:t> </a:t>
            </a:r>
            <a:r>
              <a:rPr lang="it-IT" sz="2400" i="1" dirty="0" err="1"/>
              <a:t>conseil</a:t>
            </a:r>
            <a:r>
              <a:rPr lang="it-IT" sz="2400" i="1" dirty="0"/>
              <a:t> </a:t>
            </a:r>
            <a:r>
              <a:rPr lang="it-IT" sz="2400" i="1" dirty="0" err="1"/>
              <a:t>des</a:t>
            </a:r>
            <a:r>
              <a:rPr lang="it-IT" sz="2400" i="1" dirty="0"/>
              <a:t> </a:t>
            </a:r>
            <a:r>
              <a:rPr lang="it-IT" sz="2400" i="1" dirty="0" err="1"/>
              <a:t>ministres</a:t>
            </a:r>
            <a:r>
              <a:rPr lang="it-IT" sz="2400" i="1" dirty="0"/>
              <a:t> </a:t>
            </a:r>
            <a:r>
              <a:rPr lang="it-IT" sz="2400" i="1" dirty="0" err="1"/>
              <a:t>du</a:t>
            </a:r>
            <a:r>
              <a:rPr lang="it-IT" sz="2400" i="1" dirty="0"/>
              <a:t> 29 </a:t>
            </a:r>
            <a:r>
              <a:rPr lang="it-IT" sz="2400" i="1" dirty="0" err="1"/>
              <a:t>février</a:t>
            </a:r>
            <a:r>
              <a:rPr lang="it-IT" sz="2400" i="1" dirty="0"/>
              <a:t>, </a:t>
            </a:r>
            <a:r>
              <a:rPr lang="it-IT" sz="2400" i="1" dirty="0" err="1"/>
              <a:t>j’ai</a:t>
            </a:r>
            <a:r>
              <a:rPr lang="it-IT" sz="2400" i="1" dirty="0"/>
              <a:t> </a:t>
            </a:r>
            <a:r>
              <a:rPr lang="it-IT" sz="2400" i="1" dirty="0" err="1"/>
              <a:t>décidé</a:t>
            </a:r>
            <a:r>
              <a:rPr lang="it-IT" sz="2400" i="1" dirty="0"/>
              <a:t> d’</a:t>
            </a:r>
            <a:r>
              <a:rPr lang="it-IT" sz="2400" i="1" dirty="0" err="1"/>
              <a:t>engager</a:t>
            </a:r>
            <a:r>
              <a:rPr lang="it-IT" sz="2400" i="1" dirty="0"/>
              <a:t> la </a:t>
            </a:r>
            <a:r>
              <a:rPr lang="it-IT" sz="2400" i="1" dirty="0" err="1"/>
              <a:t>responsabilité</a:t>
            </a:r>
            <a:r>
              <a:rPr lang="it-IT" sz="2400" i="1" dirty="0"/>
              <a:t> </a:t>
            </a:r>
            <a:r>
              <a:rPr lang="it-IT" sz="2400" i="1" dirty="0" err="1"/>
              <a:t>du</a:t>
            </a:r>
            <a:r>
              <a:rPr lang="it-IT" sz="2400" i="1" dirty="0"/>
              <a:t> </a:t>
            </a:r>
            <a:r>
              <a:rPr lang="it-IT" sz="2400" i="1" dirty="0" err="1"/>
              <a:t>gouvernement</a:t>
            </a:r>
            <a:r>
              <a:rPr lang="it-IT" sz="2400" i="1" dirty="0"/>
              <a:t> </a:t>
            </a:r>
            <a:r>
              <a:rPr lang="it-IT" sz="2400" i="1" dirty="0" err="1"/>
              <a:t>sur</a:t>
            </a:r>
            <a:r>
              <a:rPr lang="it-IT" sz="2400" i="1" dirty="0"/>
              <a:t> le </a:t>
            </a:r>
            <a:r>
              <a:rPr lang="it-IT" sz="2400" i="1" dirty="0" err="1"/>
              <a:t>projet</a:t>
            </a:r>
            <a:r>
              <a:rPr lang="it-IT" sz="2400" i="1" dirty="0"/>
              <a:t> de </a:t>
            </a:r>
            <a:r>
              <a:rPr lang="it-IT" sz="2400" i="1" dirty="0" err="1"/>
              <a:t>loi</a:t>
            </a:r>
            <a:r>
              <a:rPr lang="it-IT" sz="2400" i="1" dirty="0"/>
              <a:t> </a:t>
            </a:r>
            <a:r>
              <a:rPr lang="it-IT" sz="2400" i="1" dirty="0" err="1"/>
              <a:t>instituant</a:t>
            </a:r>
            <a:r>
              <a:rPr lang="it-IT" sz="2400" i="1" dirty="0"/>
              <a:t> un </a:t>
            </a:r>
            <a:r>
              <a:rPr lang="it-IT" sz="2400" i="1" dirty="0" err="1"/>
              <a:t>système</a:t>
            </a:r>
            <a:r>
              <a:rPr lang="it-IT" sz="2400" i="1" dirty="0"/>
              <a:t> </a:t>
            </a:r>
            <a:r>
              <a:rPr lang="it-IT" sz="2400" i="1" dirty="0" err="1"/>
              <a:t>universel</a:t>
            </a:r>
            <a:r>
              <a:rPr lang="it-IT" sz="2400" i="1" dirty="0"/>
              <a:t> de </a:t>
            </a:r>
            <a:r>
              <a:rPr lang="it-IT" sz="2400" i="1" dirty="0" err="1"/>
              <a:t>retraites</a:t>
            </a:r>
            <a:r>
              <a:rPr lang="it-IT" sz="2400" i="1" dirty="0"/>
              <a:t> »</a:t>
            </a:r>
            <a:r>
              <a:rPr lang="it-IT" sz="2400" dirty="0" smtClean="0"/>
              <a:t>, a </a:t>
            </a:r>
            <a:r>
              <a:rPr lang="it-IT" sz="2400" dirty="0" err="1" smtClean="0"/>
              <a:t>déclaré</a:t>
            </a:r>
            <a:r>
              <a:rPr lang="it-IT" sz="2400" dirty="0"/>
              <a:t> </a:t>
            </a:r>
            <a:r>
              <a:rPr lang="it-IT" sz="2400" dirty="0" smtClean="0"/>
              <a:t>le </a:t>
            </a:r>
            <a:r>
              <a:rPr lang="it-IT" sz="2400" dirty="0"/>
              <a:t>premier ministre, Edouard </a:t>
            </a:r>
            <a:r>
              <a:rPr lang="it-IT" sz="2400" dirty="0" smtClean="0"/>
              <a:t>Philippe.</a:t>
            </a:r>
          </a:p>
          <a:p>
            <a:pPr algn="just"/>
            <a:r>
              <a:rPr lang="it-IT" sz="2400" dirty="0" err="1"/>
              <a:t>Sous</a:t>
            </a:r>
            <a:r>
              <a:rPr lang="it-IT" sz="2400" dirty="0"/>
              <a:t> la V</a:t>
            </a:r>
            <a:r>
              <a:rPr lang="it-IT" sz="2400" baseline="30000" dirty="0"/>
              <a:t>e</a:t>
            </a:r>
            <a:r>
              <a:rPr lang="it-IT" sz="2400" dirty="0"/>
              <a:t> </a:t>
            </a:r>
            <a:r>
              <a:rPr lang="it-IT" sz="2400" dirty="0" err="1"/>
              <a:t>République</a:t>
            </a:r>
            <a:r>
              <a:rPr lang="it-IT" sz="2400" dirty="0"/>
              <a:t>, </a:t>
            </a:r>
            <a:r>
              <a:rPr lang="it-IT" sz="2400" dirty="0" err="1"/>
              <a:t>cet</a:t>
            </a:r>
            <a:r>
              <a:rPr lang="it-IT" sz="2400" dirty="0"/>
              <a:t> </a:t>
            </a:r>
            <a:r>
              <a:rPr lang="it-IT" sz="2400" dirty="0" err="1"/>
              <a:t>outil</a:t>
            </a:r>
            <a:r>
              <a:rPr lang="it-IT" sz="2400" dirty="0"/>
              <a:t> a </a:t>
            </a:r>
            <a:r>
              <a:rPr lang="it-IT" sz="2400" dirty="0" err="1"/>
              <a:t>déjà</a:t>
            </a:r>
            <a:r>
              <a:rPr lang="it-IT" sz="2400" dirty="0"/>
              <a:t> </a:t>
            </a:r>
            <a:r>
              <a:rPr lang="it-IT" sz="2400" dirty="0" err="1"/>
              <a:t>été</a:t>
            </a:r>
            <a:r>
              <a:rPr lang="it-IT" sz="2400" dirty="0"/>
              <a:t> </a:t>
            </a:r>
            <a:r>
              <a:rPr lang="it-IT" sz="2400" dirty="0" err="1"/>
              <a:t>utilisé</a:t>
            </a:r>
            <a:r>
              <a:rPr lang="it-IT" sz="2400" dirty="0"/>
              <a:t> </a:t>
            </a:r>
            <a:r>
              <a:rPr lang="it-IT" sz="2400" dirty="0" err="1"/>
              <a:t>quelque</a:t>
            </a:r>
            <a:r>
              <a:rPr lang="it-IT" sz="2400" dirty="0"/>
              <a:t> 90 fois. L’</a:t>
            </a:r>
            <a:r>
              <a:rPr lang="it-IT" sz="2400" dirty="0" err="1"/>
              <a:t>article</a:t>
            </a:r>
            <a:r>
              <a:rPr lang="it-IT" sz="2400" dirty="0"/>
              <a:t> 49.3 s’est </a:t>
            </a:r>
            <a:r>
              <a:rPr lang="it-IT" sz="2400" i="1" dirty="0"/>
              <a:t>«</a:t>
            </a:r>
            <a:r>
              <a:rPr lang="it-IT" sz="2400" i="1" dirty="0" err="1"/>
              <a:t>progressivement</a:t>
            </a:r>
            <a:r>
              <a:rPr lang="it-IT" sz="2400" i="1" dirty="0"/>
              <a:t> </a:t>
            </a:r>
            <a:r>
              <a:rPr lang="it-IT" sz="2400" i="1" dirty="0" err="1"/>
              <a:t>mué</a:t>
            </a:r>
            <a:r>
              <a:rPr lang="it-IT" sz="2400" i="1" dirty="0"/>
              <a:t> en une arme </a:t>
            </a:r>
            <a:r>
              <a:rPr lang="it-IT" sz="2400" i="1" dirty="0" err="1"/>
              <a:t>multifonctionnelle</a:t>
            </a:r>
            <a:r>
              <a:rPr lang="it-IT" sz="2400" i="1" dirty="0"/>
              <a:t>, </a:t>
            </a:r>
            <a:r>
              <a:rPr lang="it-IT" sz="2400" i="1" dirty="0" err="1"/>
              <a:t>donnée</a:t>
            </a:r>
            <a:r>
              <a:rPr lang="it-IT" sz="2400" i="1" dirty="0"/>
              <a:t> à </a:t>
            </a:r>
            <a:r>
              <a:rPr lang="it-IT" sz="2400" i="1" dirty="0" err="1"/>
              <a:t>des</a:t>
            </a:r>
            <a:r>
              <a:rPr lang="it-IT" sz="2400" i="1" dirty="0"/>
              <a:t> </a:t>
            </a:r>
            <a:r>
              <a:rPr lang="it-IT" sz="2400" i="1" dirty="0" err="1"/>
              <a:t>Premiers</a:t>
            </a:r>
            <a:r>
              <a:rPr lang="it-IT" sz="2400" i="1" dirty="0"/>
              <a:t> </a:t>
            </a:r>
            <a:r>
              <a:rPr lang="it-IT" sz="2400" i="1" dirty="0" err="1"/>
              <a:t>ministres</a:t>
            </a:r>
            <a:r>
              <a:rPr lang="it-IT" sz="2400" i="1" dirty="0"/>
              <a:t> qui </a:t>
            </a:r>
            <a:r>
              <a:rPr lang="it-IT" sz="2400" i="1" dirty="0" err="1"/>
              <a:t>abusèrent</a:t>
            </a:r>
            <a:r>
              <a:rPr lang="it-IT" sz="2400" i="1" dirty="0"/>
              <a:t> </a:t>
            </a:r>
            <a:r>
              <a:rPr lang="it-IT" sz="2400" i="1" dirty="0" err="1"/>
              <a:t>des</a:t>
            </a:r>
            <a:r>
              <a:rPr lang="it-IT" sz="2400" i="1" dirty="0"/>
              <a:t> </a:t>
            </a:r>
            <a:r>
              <a:rPr lang="it-IT" sz="2400" i="1" dirty="0" err="1"/>
              <a:t>facilités</a:t>
            </a:r>
            <a:r>
              <a:rPr lang="it-IT" sz="2400" i="1" dirty="0"/>
              <a:t> </a:t>
            </a:r>
            <a:r>
              <a:rPr lang="it-IT" sz="2400" i="1" dirty="0" err="1"/>
              <a:t>qu’elle</a:t>
            </a:r>
            <a:r>
              <a:rPr lang="it-IT" sz="2400" i="1" dirty="0"/>
              <a:t> </a:t>
            </a:r>
            <a:r>
              <a:rPr lang="it-IT" sz="2400" i="1" dirty="0" err="1"/>
              <a:t>leur</a:t>
            </a:r>
            <a:r>
              <a:rPr lang="it-IT" sz="2400" i="1" dirty="0"/>
              <a:t> </a:t>
            </a:r>
            <a:r>
              <a:rPr lang="it-IT" sz="2400" i="1" dirty="0" err="1"/>
              <a:t>offrait</a:t>
            </a:r>
            <a:r>
              <a:rPr lang="it-IT" sz="2400" i="1" dirty="0"/>
              <a:t>»</a:t>
            </a:r>
            <a:r>
              <a:rPr lang="it-IT" sz="2400" dirty="0"/>
              <a:t>, note le </a:t>
            </a:r>
            <a:r>
              <a:rPr lang="it-IT" sz="2400" dirty="0" err="1"/>
              <a:t>spécialiste</a:t>
            </a:r>
            <a:r>
              <a:rPr lang="it-IT" sz="2400" dirty="0"/>
              <a:t> </a:t>
            </a:r>
            <a:r>
              <a:rPr lang="it-IT" sz="2400" dirty="0" err="1"/>
              <a:t>du</a:t>
            </a:r>
            <a:r>
              <a:rPr lang="it-IT" sz="2400" dirty="0"/>
              <a:t> </a:t>
            </a:r>
            <a:r>
              <a:rPr lang="it-IT" sz="2400" dirty="0" err="1"/>
              <a:t>droit</a:t>
            </a:r>
            <a:r>
              <a:rPr lang="it-IT" sz="2400" dirty="0"/>
              <a:t> </a:t>
            </a:r>
            <a:r>
              <a:rPr lang="it-IT" sz="2400" dirty="0" err="1"/>
              <a:t>constitutionnel</a:t>
            </a:r>
            <a:r>
              <a:rPr lang="it-IT" sz="2400" dirty="0"/>
              <a:t> </a:t>
            </a:r>
            <a:r>
              <a:rPr lang="it-IT" sz="2400" dirty="0" err="1"/>
              <a:t>Guy</a:t>
            </a:r>
            <a:r>
              <a:rPr lang="it-IT" sz="2400" dirty="0"/>
              <a:t> Carcassonne </a:t>
            </a:r>
            <a:r>
              <a:rPr lang="it-IT" sz="2400" dirty="0" err="1"/>
              <a:t>dans</a:t>
            </a:r>
            <a:r>
              <a:rPr lang="it-IT" sz="2400" dirty="0"/>
              <a:t> son </a:t>
            </a:r>
            <a:r>
              <a:rPr lang="it-IT" sz="2400" dirty="0" err="1"/>
              <a:t>ouvrage</a:t>
            </a:r>
            <a:r>
              <a:rPr lang="it-IT" sz="2400" dirty="0"/>
              <a:t> </a:t>
            </a:r>
            <a:r>
              <a:rPr lang="it-IT" sz="2400" i="1" dirty="0"/>
              <a:t>la Constitution</a:t>
            </a:r>
            <a:r>
              <a:rPr lang="it-IT" sz="2400" dirty="0"/>
              <a:t> (</a:t>
            </a:r>
            <a:r>
              <a:rPr lang="it-IT" sz="2400" dirty="0" err="1"/>
              <a:t>Points</a:t>
            </a:r>
            <a:r>
              <a:rPr lang="it-IT" sz="2400" dirty="0"/>
              <a:t>, 2019).</a:t>
            </a:r>
            <a:endParaRPr lang="fr-CA" sz="2400" dirty="0"/>
          </a:p>
        </p:txBody>
      </p:sp>
    </p:spTree>
    <p:extLst>
      <p:ext uri="{BB962C8B-B14F-4D97-AF65-F5344CB8AC3E}">
        <p14:creationId xmlns:p14="http://schemas.microsoft.com/office/powerpoint/2010/main" val="258395804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t>L'</a:t>
            </a:r>
            <a:r>
              <a:rPr lang="it-IT" sz="2800" b="1" dirty="0" err="1"/>
              <a:t>article</a:t>
            </a:r>
            <a:r>
              <a:rPr lang="it-IT" sz="2800" b="1" dirty="0"/>
              <a:t> </a:t>
            </a:r>
            <a:r>
              <a:rPr lang="it-IT" sz="2800" b="1" dirty="0" smtClean="0"/>
              <a:t>49. </a:t>
            </a:r>
            <a:r>
              <a:rPr lang="it-IT" sz="2800" b="1" dirty="0"/>
              <a:t>3</a:t>
            </a:r>
            <a:endParaRPr lang="fr-CA" sz="2800" dirty="0"/>
          </a:p>
        </p:txBody>
      </p:sp>
      <p:sp>
        <p:nvSpPr>
          <p:cNvPr id="3" name="Segnaposto contenuto 2"/>
          <p:cNvSpPr>
            <a:spLocks noGrp="1"/>
          </p:cNvSpPr>
          <p:nvPr>
            <p:ph idx="1"/>
          </p:nvPr>
        </p:nvSpPr>
        <p:spPr/>
        <p:txBody>
          <a:bodyPr>
            <a:normAutofit/>
          </a:bodyPr>
          <a:lstStyle/>
          <a:p>
            <a:pPr algn="just"/>
            <a:r>
              <a:rPr lang="it-IT" sz="2400" b="1" dirty="0"/>
              <a:t>L'</a:t>
            </a:r>
            <a:r>
              <a:rPr lang="it-IT" sz="2400" b="1" dirty="0" err="1"/>
              <a:t>article</a:t>
            </a:r>
            <a:r>
              <a:rPr lang="it-IT" sz="2400" b="1" dirty="0"/>
              <a:t> 49 </a:t>
            </a:r>
            <a:r>
              <a:rPr lang="it-IT" sz="2400" b="1" dirty="0" err="1"/>
              <a:t>alinéa</a:t>
            </a:r>
            <a:r>
              <a:rPr lang="it-IT" sz="2400" b="1" dirty="0"/>
              <a:t> 3</a:t>
            </a:r>
            <a:r>
              <a:rPr lang="it-IT" sz="2400" dirty="0"/>
              <a:t>, </a:t>
            </a:r>
            <a:r>
              <a:rPr lang="it-IT" sz="2400" dirty="0" err="1"/>
              <a:t>dit</a:t>
            </a:r>
            <a:r>
              <a:rPr lang="it-IT" sz="2400" dirty="0"/>
              <a:t> d'« engagement de </a:t>
            </a:r>
            <a:r>
              <a:rPr lang="it-IT" sz="2400" dirty="0" err="1"/>
              <a:t>responsabilité</a:t>
            </a:r>
            <a:r>
              <a:rPr lang="it-IT" sz="2400" dirty="0"/>
              <a:t> », </a:t>
            </a:r>
            <a:r>
              <a:rPr lang="it-IT" sz="2400" dirty="0" err="1"/>
              <a:t>permet</a:t>
            </a:r>
            <a:r>
              <a:rPr lang="it-IT" sz="2400" dirty="0"/>
              <a:t> </a:t>
            </a:r>
            <a:r>
              <a:rPr lang="it-IT" sz="2400" dirty="0" err="1"/>
              <a:t>au</a:t>
            </a:r>
            <a:r>
              <a:rPr lang="it-IT" sz="2400" dirty="0"/>
              <a:t> </a:t>
            </a:r>
            <a:r>
              <a:rPr lang="it-IT" sz="2400" dirty="0" err="1"/>
              <a:t>gouvernement</a:t>
            </a:r>
            <a:r>
              <a:rPr lang="it-IT" sz="2400" dirty="0"/>
              <a:t> de </a:t>
            </a:r>
            <a:r>
              <a:rPr lang="it-IT" sz="2400" dirty="0" err="1"/>
              <a:t>faire</a:t>
            </a:r>
            <a:r>
              <a:rPr lang="it-IT" sz="2400" dirty="0"/>
              <a:t> </a:t>
            </a:r>
            <a:r>
              <a:rPr lang="it-IT" sz="2400" dirty="0" err="1"/>
              <a:t>passer</a:t>
            </a:r>
            <a:r>
              <a:rPr lang="it-IT" sz="2400" dirty="0"/>
              <a:t> le texte </a:t>
            </a:r>
            <a:r>
              <a:rPr lang="it-IT" sz="2400" dirty="0" err="1"/>
              <a:t>qu'il</a:t>
            </a:r>
            <a:r>
              <a:rPr lang="it-IT" sz="2400" dirty="0"/>
              <a:t> </a:t>
            </a:r>
            <a:r>
              <a:rPr lang="it-IT" sz="2400" dirty="0" err="1"/>
              <a:t>présente</a:t>
            </a:r>
            <a:r>
              <a:rPr lang="it-IT" sz="2400" dirty="0"/>
              <a:t>, sans vote, </a:t>
            </a:r>
            <a:r>
              <a:rPr lang="it-IT" sz="2400" dirty="0" err="1"/>
              <a:t>sous</a:t>
            </a:r>
            <a:r>
              <a:rPr lang="it-IT" sz="2400" dirty="0"/>
              <a:t> </a:t>
            </a:r>
            <a:r>
              <a:rPr lang="it-IT" sz="2400" dirty="0" err="1"/>
              <a:t>couvert</a:t>
            </a:r>
            <a:r>
              <a:rPr lang="it-IT" sz="2400" dirty="0"/>
              <a:t> </a:t>
            </a:r>
            <a:r>
              <a:rPr lang="it-IT" sz="2400" dirty="0" err="1"/>
              <a:t>du</a:t>
            </a:r>
            <a:r>
              <a:rPr lang="it-IT" sz="2400" dirty="0"/>
              <a:t> </a:t>
            </a:r>
            <a:r>
              <a:rPr lang="it-IT" sz="2400" dirty="0" err="1"/>
              <a:t>rejet</a:t>
            </a:r>
            <a:r>
              <a:rPr lang="it-IT" sz="2400" dirty="0"/>
              <a:t> de la </a:t>
            </a:r>
            <a:r>
              <a:rPr lang="it-IT" sz="2400" dirty="0" err="1"/>
              <a:t>motion</a:t>
            </a:r>
            <a:r>
              <a:rPr lang="it-IT" sz="2400" dirty="0"/>
              <a:t> de censure </a:t>
            </a:r>
            <a:r>
              <a:rPr lang="it-IT" sz="2400" dirty="0" err="1"/>
              <a:t>que</a:t>
            </a:r>
            <a:r>
              <a:rPr lang="it-IT" sz="2400" dirty="0"/>
              <a:t> l'</a:t>
            </a:r>
            <a:r>
              <a:rPr lang="it-IT" sz="2400" dirty="0" err="1"/>
              <a:t>opposition</a:t>
            </a:r>
            <a:r>
              <a:rPr lang="it-IT" sz="2400" dirty="0"/>
              <a:t> se </a:t>
            </a:r>
            <a:r>
              <a:rPr lang="it-IT" sz="2400" dirty="0" err="1"/>
              <a:t>doit</a:t>
            </a:r>
            <a:r>
              <a:rPr lang="it-IT" sz="2400" dirty="0"/>
              <a:t> de </a:t>
            </a:r>
            <a:r>
              <a:rPr lang="it-IT" sz="2400" dirty="0" err="1"/>
              <a:t>déposer</a:t>
            </a:r>
            <a:r>
              <a:rPr lang="it-IT" sz="2400" dirty="0"/>
              <a:t> pour la forme, </a:t>
            </a:r>
            <a:r>
              <a:rPr lang="it-IT" sz="2400" dirty="0" err="1"/>
              <a:t>avec</a:t>
            </a:r>
            <a:r>
              <a:rPr lang="it-IT" sz="2400" dirty="0"/>
              <a:t> </a:t>
            </a:r>
            <a:r>
              <a:rPr lang="it-IT" sz="2400" dirty="0" err="1"/>
              <a:t>peu</a:t>
            </a:r>
            <a:r>
              <a:rPr lang="it-IT" sz="2400" dirty="0"/>
              <a:t> d'</a:t>
            </a:r>
            <a:r>
              <a:rPr lang="it-IT" sz="2400" dirty="0" err="1"/>
              <a:t>espoir</a:t>
            </a:r>
            <a:r>
              <a:rPr lang="it-IT" sz="2400" dirty="0"/>
              <a:t> de </a:t>
            </a:r>
            <a:r>
              <a:rPr lang="it-IT" sz="2400" dirty="0" err="1"/>
              <a:t>réussite</a:t>
            </a:r>
            <a:r>
              <a:rPr lang="it-IT" sz="2400" dirty="0"/>
              <a:t>.</a:t>
            </a:r>
            <a:endParaRPr lang="fr-CA" sz="2400" dirty="0"/>
          </a:p>
        </p:txBody>
      </p:sp>
    </p:spTree>
    <p:extLst>
      <p:ext uri="{BB962C8B-B14F-4D97-AF65-F5344CB8AC3E}">
        <p14:creationId xmlns:p14="http://schemas.microsoft.com/office/powerpoint/2010/main" val="20257425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Article</a:t>
            </a:r>
            <a:r>
              <a:rPr lang="it-IT" sz="2800" dirty="0"/>
              <a:t> </a:t>
            </a:r>
            <a:r>
              <a:rPr lang="it-IT" sz="2800" dirty="0" smtClean="0"/>
              <a:t>49. </a:t>
            </a:r>
            <a:r>
              <a:rPr lang="it-IT" sz="2800" dirty="0" err="1" smtClean="0"/>
              <a:t>alinéa</a:t>
            </a:r>
            <a:r>
              <a:rPr lang="it-IT" sz="2800" dirty="0" smtClean="0"/>
              <a:t> 3</a:t>
            </a:r>
            <a:br>
              <a:rPr lang="it-IT" sz="2800" dirty="0" smtClean="0"/>
            </a:br>
            <a:r>
              <a:rPr lang="it-IT" sz="2800" dirty="0" smtClean="0"/>
              <a:t>de la </a:t>
            </a:r>
            <a:r>
              <a:rPr lang="it-IT" sz="2800" dirty="0" err="1" smtClean="0"/>
              <a:t>Constitution</a:t>
            </a:r>
            <a:r>
              <a:rPr lang="it-IT" sz="2800" dirty="0" smtClean="0"/>
              <a:t> </a:t>
            </a:r>
            <a:r>
              <a:rPr lang="it-IT" sz="2800" dirty="0" err="1" smtClean="0"/>
              <a:t>française</a:t>
            </a:r>
            <a:r>
              <a:rPr lang="it-IT" sz="2800" dirty="0" smtClean="0"/>
              <a:t> (V°)</a:t>
            </a:r>
            <a:endParaRPr lang="fr-CA" sz="2800" dirty="0"/>
          </a:p>
        </p:txBody>
      </p:sp>
      <p:sp>
        <p:nvSpPr>
          <p:cNvPr id="3" name="Segnaposto contenuto 2"/>
          <p:cNvSpPr>
            <a:spLocks noGrp="1"/>
          </p:cNvSpPr>
          <p:nvPr>
            <p:ph idx="1"/>
          </p:nvPr>
        </p:nvSpPr>
        <p:spPr/>
        <p:txBody>
          <a:bodyPr>
            <a:normAutofit fontScale="70000" lnSpcReduction="20000"/>
          </a:bodyPr>
          <a:lstStyle/>
          <a:p>
            <a:pPr algn="just"/>
            <a:r>
              <a:rPr lang="it-IT" sz="2300" dirty="0" smtClean="0"/>
              <a:t>Le </a:t>
            </a:r>
            <a:r>
              <a:rPr lang="it-IT" sz="2300" dirty="0"/>
              <a:t>Premier ministre, </a:t>
            </a:r>
            <a:r>
              <a:rPr lang="it-IT" sz="2300" dirty="0" err="1"/>
              <a:t>après</a:t>
            </a:r>
            <a:r>
              <a:rPr lang="it-IT" sz="2300" dirty="0"/>
              <a:t> </a:t>
            </a:r>
            <a:r>
              <a:rPr lang="it-IT" sz="2300" dirty="0" err="1"/>
              <a:t>délibération</a:t>
            </a:r>
            <a:r>
              <a:rPr lang="it-IT" sz="2300" dirty="0"/>
              <a:t> </a:t>
            </a:r>
            <a:r>
              <a:rPr lang="it-IT" sz="2300" dirty="0" err="1"/>
              <a:t>du</a:t>
            </a:r>
            <a:r>
              <a:rPr lang="it-IT" sz="2300" dirty="0"/>
              <a:t> </a:t>
            </a:r>
            <a:r>
              <a:rPr lang="it-IT" sz="2300" dirty="0" err="1"/>
              <a:t>conseil</a:t>
            </a:r>
            <a:r>
              <a:rPr lang="it-IT" sz="2300" dirty="0"/>
              <a:t> </a:t>
            </a:r>
            <a:r>
              <a:rPr lang="it-IT" sz="2300" dirty="0" err="1"/>
              <a:t>des</a:t>
            </a:r>
            <a:r>
              <a:rPr lang="it-IT" sz="2300" dirty="0"/>
              <a:t> </a:t>
            </a:r>
            <a:r>
              <a:rPr lang="it-IT" sz="2300" dirty="0" err="1"/>
              <a:t>ministres</a:t>
            </a:r>
            <a:r>
              <a:rPr lang="it-IT" sz="2300" dirty="0"/>
              <a:t>, </a:t>
            </a:r>
            <a:r>
              <a:rPr lang="it-IT" sz="2300" dirty="0" err="1"/>
              <a:t>engage</a:t>
            </a:r>
            <a:r>
              <a:rPr lang="it-IT" sz="2300" dirty="0"/>
              <a:t> </a:t>
            </a:r>
            <a:r>
              <a:rPr lang="it-IT" sz="2300" dirty="0" err="1"/>
              <a:t>devant</a:t>
            </a:r>
            <a:r>
              <a:rPr lang="it-IT" sz="2300" dirty="0"/>
              <a:t> l'</a:t>
            </a:r>
            <a:r>
              <a:rPr lang="it-IT" sz="2300" dirty="0" err="1"/>
              <a:t>Assemblée</a:t>
            </a:r>
            <a:r>
              <a:rPr lang="it-IT" sz="2300" dirty="0"/>
              <a:t> </a:t>
            </a:r>
            <a:r>
              <a:rPr lang="it-IT" sz="2300" dirty="0" err="1"/>
              <a:t>nationale</a:t>
            </a:r>
            <a:r>
              <a:rPr lang="it-IT" sz="2300" dirty="0"/>
              <a:t> la </a:t>
            </a:r>
            <a:r>
              <a:rPr lang="it-IT" sz="2300" dirty="0" err="1"/>
              <a:t>responsabilité</a:t>
            </a:r>
            <a:r>
              <a:rPr lang="it-IT" sz="2300" dirty="0"/>
              <a:t> </a:t>
            </a:r>
            <a:r>
              <a:rPr lang="it-IT" sz="2300" dirty="0" err="1"/>
              <a:t>du</a:t>
            </a:r>
            <a:r>
              <a:rPr lang="it-IT" sz="2300" dirty="0"/>
              <a:t> </a:t>
            </a:r>
            <a:r>
              <a:rPr lang="it-IT" sz="2300" dirty="0" err="1"/>
              <a:t>Gouvernement</a:t>
            </a:r>
            <a:r>
              <a:rPr lang="it-IT" sz="2300" dirty="0"/>
              <a:t> </a:t>
            </a:r>
            <a:r>
              <a:rPr lang="it-IT" sz="2300" dirty="0" err="1"/>
              <a:t>sur</a:t>
            </a:r>
            <a:r>
              <a:rPr lang="it-IT" sz="2300" dirty="0"/>
              <a:t> son </a:t>
            </a:r>
            <a:r>
              <a:rPr lang="it-IT" sz="2300" dirty="0" err="1"/>
              <a:t>programme</a:t>
            </a:r>
            <a:r>
              <a:rPr lang="it-IT" sz="2300" dirty="0"/>
              <a:t> </a:t>
            </a:r>
            <a:r>
              <a:rPr lang="it-IT" sz="2300" dirty="0" err="1"/>
              <a:t>ou</a:t>
            </a:r>
            <a:r>
              <a:rPr lang="it-IT" sz="2300" dirty="0"/>
              <a:t> </a:t>
            </a:r>
            <a:r>
              <a:rPr lang="it-IT" sz="2300" dirty="0" err="1" smtClean="0"/>
              <a:t>éventuellement</a:t>
            </a:r>
            <a:r>
              <a:rPr lang="it-IT" sz="2300" dirty="0" smtClean="0"/>
              <a:t> </a:t>
            </a:r>
            <a:r>
              <a:rPr lang="it-IT" sz="2300" dirty="0" err="1" smtClean="0"/>
              <a:t>sur</a:t>
            </a:r>
            <a:r>
              <a:rPr lang="it-IT" sz="2300" dirty="0" smtClean="0"/>
              <a:t> une </a:t>
            </a:r>
            <a:r>
              <a:rPr lang="it-IT" sz="2300" dirty="0" err="1" smtClean="0"/>
              <a:t>déclaration</a:t>
            </a:r>
            <a:r>
              <a:rPr lang="it-IT" sz="2300" dirty="0" smtClean="0"/>
              <a:t> de </a:t>
            </a:r>
            <a:r>
              <a:rPr lang="it-IT" sz="2300" dirty="0" err="1" smtClean="0"/>
              <a:t>politique</a:t>
            </a:r>
            <a:r>
              <a:rPr lang="it-IT" sz="2300" dirty="0" smtClean="0"/>
              <a:t> </a:t>
            </a:r>
            <a:r>
              <a:rPr lang="it-IT" sz="2300" dirty="0" err="1" smtClean="0"/>
              <a:t>générale</a:t>
            </a:r>
            <a:r>
              <a:rPr lang="it-IT" sz="2300" dirty="0" smtClean="0"/>
              <a:t>.</a:t>
            </a:r>
          </a:p>
          <a:p>
            <a:pPr algn="just"/>
            <a:r>
              <a:rPr lang="it-IT" sz="2300" dirty="0"/>
              <a:t>L'</a:t>
            </a:r>
            <a:r>
              <a:rPr lang="it-IT" sz="2300" dirty="0" err="1"/>
              <a:t>Assemblée</a:t>
            </a:r>
            <a:r>
              <a:rPr lang="it-IT" sz="2300" dirty="0"/>
              <a:t> </a:t>
            </a:r>
            <a:r>
              <a:rPr lang="it-IT" sz="2300" dirty="0" err="1"/>
              <a:t>nationale</a:t>
            </a:r>
            <a:r>
              <a:rPr lang="it-IT" sz="2300" dirty="0"/>
              <a:t> </a:t>
            </a:r>
            <a:r>
              <a:rPr lang="it-IT" sz="2300" dirty="0" err="1"/>
              <a:t>met</a:t>
            </a:r>
            <a:r>
              <a:rPr lang="it-IT" sz="2300" dirty="0"/>
              <a:t> en cause la </a:t>
            </a:r>
            <a:r>
              <a:rPr lang="it-IT" sz="2300" dirty="0" err="1"/>
              <a:t>responsabilité</a:t>
            </a:r>
            <a:r>
              <a:rPr lang="it-IT" sz="2300" dirty="0"/>
              <a:t> </a:t>
            </a:r>
            <a:r>
              <a:rPr lang="it-IT" sz="2300" dirty="0" err="1"/>
              <a:t>du</a:t>
            </a:r>
            <a:r>
              <a:rPr lang="it-IT" sz="2300" dirty="0"/>
              <a:t> </a:t>
            </a:r>
            <a:r>
              <a:rPr lang="it-IT" sz="2300" dirty="0" err="1"/>
              <a:t>Gouvernement</a:t>
            </a:r>
            <a:r>
              <a:rPr lang="it-IT" sz="2300" dirty="0"/>
              <a:t> par le vote d'une </a:t>
            </a:r>
            <a:r>
              <a:rPr lang="it-IT" sz="2300" dirty="0" err="1"/>
              <a:t>motion</a:t>
            </a:r>
            <a:r>
              <a:rPr lang="it-IT" sz="2300" dirty="0"/>
              <a:t> de censure. Une </a:t>
            </a:r>
            <a:r>
              <a:rPr lang="it-IT" sz="2300" dirty="0" err="1"/>
              <a:t>telle</a:t>
            </a:r>
            <a:r>
              <a:rPr lang="it-IT" sz="2300" dirty="0"/>
              <a:t> </a:t>
            </a:r>
            <a:r>
              <a:rPr lang="it-IT" sz="2300" dirty="0" err="1"/>
              <a:t>motion</a:t>
            </a:r>
            <a:r>
              <a:rPr lang="it-IT" sz="2300" dirty="0"/>
              <a:t> n'est </a:t>
            </a:r>
            <a:r>
              <a:rPr lang="it-IT" sz="2300" dirty="0" err="1"/>
              <a:t>recevable</a:t>
            </a:r>
            <a:r>
              <a:rPr lang="it-IT" sz="2300" dirty="0"/>
              <a:t> </a:t>
            </a:r>
            <a:r>
              <a:rPr lang="it-IT" sz="2300" dirty="0" err="1"/>
              <a:t>que</a:t>
            </a:r>
            <a:r>
              <a:rPr lang="it-IT" sz="2300" dirty="0"/>
              <a:t> si elle est </a:t>
            </a:r>
            <a:r>
              <a:rPr lang="it-IT" sz="2300" dirty="0" err="1"/>
              <a:t>signée</a:t>
            </a:r>
            <a:r>
              <a:rPr lang="it-IT" sz="2300" dirty="0"/>
              <a:t> par un </a:t>
            </a:r>
            <a:r>
              <a:rPr lang="it-IT" sz="2300" dirty="0" err="1"/>
              <a:t>dixième</a:t>
            </a:r>
            <a:r>
              <a:rPr lang="it-IT" sz="2300" dirty="0"/>
              <a:t> </a:t>
            </a:r>
            <a:r>
              <a:rPr lang="it-IT" sz="2300" dirty="0" err="1"/>
              <a:t>au</a:t>
            </a:r>
            <a:r>
              <a:rPr lang="it-IT" sz="2300" dirty="0"/>
              <a:t> </a:t>
            </a:r>
            <a:r>
              <a:rPr lang="it-IT" sz="2300" dirty="0" err="1"/>
              <a:t>moins</a:t>
            </a:r>
            <a:r>
              <a:rPr lang="it-IT" sz="2300" dirty="0"/>
              <a:t> </a:t>
            </a:r>
            <a:r>
              <a:rPr lang="it-IT" sz="2300" dirty="0" err="1"/>
              <a:t>des</a:t>
            </a:r>
            <a:r>
              <a:rPr lang="it-IT" sz="2300" dirty="0"/>
              <a:t> </a:t>
            </a:r>
            <a:r>
              <a:rPr lang="it-IT" sz="2300" dirty="0" err="1"/>
              <a:t>membres</a:t>
            </a:r>
            <a:r>
              <a:rPr lang="it-IT" sz="2300" dirty="0"/>
              <a:t> de l'</a:t>
            </a:r>
            <a:r>
              <a:rPr lang="it-IT" sz="2300" dirty="0" err="1"/>
              <a:t>Assemblée</a:t>
            </a:r>
            <a:r>
              <a:rPr lang="it-IT" sz="2300" dirty="0"/>
              <a:t> </a:t>
            </a:r>
            <a:r>
              <a:rPr lang="it-IT" sz="2300" dirty="0" err="1"/>
              <a:t>nationale</a:t>
            </a:r>
            <a:r>
              <a:rPr lang="it-IT" sz="2300" dirty="0"/>
              <a:t>. Le vote ne </a:t>
            </a:r>
            <a:r>
              <a:rPr lang="it-IT" sz="2300" dirty="0" err="1"/>
              <a:t>peut</a:t>
            </a:r>
            <a:r>
              <a:rPr lang="it-IT" sz="2300" dirty="0"/>
              <a:t> </a:t>
            </a:r>
            <a:r>
              <a:rPr lang="it-IT" sz="2300" dirty="0" err="1"/>
              <a:t>avoir</a:t>
            </a:r>
            <a:r>
              <a:rPr lang="it-IT" sz="2300" dirty="0"/>
              <a:t> </a:t>
            </a:r>
            <a:r>
              <a:rPr lang="it-IT" sz="2300" dirty="0" err="1"/>
              <a:t>lieu</a:t>
            </a:r>
            <a:r>
              <a:rPr lang="it-IT" sz="2300" dirty="0"/>
              <a:t> </a:t>
            </a:r>
            <a:r>
              <a:rPr lang="it-IT" sz="2300" dirty="0" err="1"/>
              <a:t>que</a:t>
            </a:r>
            <a:r>
              <a:rPr lang="it-IT" sz="2300" dirty="0"/>
              <a:t> </a:t>
            </a:r>
            <a:r>
              <a:rPr lang="it-IT" sz="2300" dirty="0" err="1"/>
              <a:t>quarante-huit</a:t>
            </a:r>
            <a:r>
              <a:rPr lang="it-IT" sz="2300" dirty="0"/>
              <a:t> </a:t>
            </a:r>
            <a:r>
              <a:rPr lang="it-IT" sz="2300" dirty="0" err="1"/>
              <a:t>heures</a:t>
            </a:r>
            <a:r>
              <a:rPr lang="it-IT" sz="2300" dirty="0"/>
              <a:t> </a:t>
            </a:r>
            <a:r>
              <a:rPr lang="it-IT" sz="2300" dirty="0" err="1"/>
              <a:t>après</a:t>
            </a:r>
            <a:r>
              <a:rPr lang="it-IT" sz="2300" dirty="0"/>
              <a:t> son </a:t>
            </a:r>
            <a:r>
              <a:rPr lang="it-IT" sz="2300" dirty="0" err="1"/>
              <a:t>dépôt</a:t>
            </a:r>
            <a:r>
              <a:rPr lang="it-IT" sz="2300" dirty="0"/>
              <a:t>. </a:t>
            </a:r>
            <a:r>
              <a:rPr lang="it-IT" sz="2300" dirty="0" err="1"/>
              <a:t>Seuls</a:t>
            </a:r>
            <a:r>
              <a:rPr lang="it-IT" sz="2300" dirty="0"/>
              <a:t> </a:t>
            </a:r>
            <a:r>
              <a:rPr lang="it-IT" sz="2300" dirty="0" err="1"/>
              <a:t>sont</a:t>
            </a:r>
            <a:r>
              <a:rPr lang="it-IT" sz="2300" dirty="0"/>
              <a:t> </a:t>
            </a:r>
            <a:r>
              <a:rPr lang="it-IT" sz="2300" dirty="0" err="1"/>
              <a:t>recensés</a:t>
            </a:r>
            <a:r>
              <a:rPr lang="it-IT" sz="2300" dirty="0"/>
              <a:t> </a:t>
            </a:r>
            <a:r>
              <a:rPr lang="it-IT" sz="2300" dirty="0" err="1"/>
              <a:t>les</a:t>
            </a:r>
            <a:r>
              <a:rPr lang="it-IT" sz="2300" dirty="0"/>
              <a:t> </a:t>
            </a:r>
            <a:r>
              <a:rPr lang="it-IT" sz="2300" dirty="0" err="1"/>
              <a:t>votes</a:t>
            </a:r>
            <a:r>
              <a:rPr lang="it-IT" sz="2300" dirty="0"/>
              <a:t> </a:t>
            </a:r>
            <a:r>
              <a:rPr lang="it-IT" sz="2300" dirty="0" err="1"/>
              <a:t>favorables</a:t>
            </a:r>
            <a:r>
              <a:rPr lang="it-IT" sz="2300" dirty="0"/>
              <a:t> à la </a:t>
            </a:r>
            <a:r>
              <a:rPr lang="it-IT" sz="2300" dirty="0" err="1"/>
              <a:t>motion</a:t>
            </a:r>
            <a:r>
              <a:rPr lang="it-IT" sz="2300" dirty="0"/>
              <a:t> de censure qui ne </a:t>
            </a:r>
            <a:r>
              <a:rPr lang="it-IT" sz="2300" dirty="0" err="1"/>
              <a:t>peut</a:t>
            </a:r>
            <a:r>
              <a:rPr lang="it-IT" sz="2300" dirty="0"/>
              <a:t> </a:t>
            </a:r>
            <a:r>
              <a:rPr lang="it-IT" sz="2300" dirty="0" err="1"/>
              <a:t>être</a:t>
            </a:r>
            <a:r>
              <a:rPr lang="it-IT" sz="2300" dirty="0"/>
              <a:t> </a:t>
            </a:r>
            <a:r>
              <a:rPr lang="it-IT" sz="2300" dirty="0" err="1"/>
              <a:t>adoptée</a:t>
            </a:r>
            <a:r>
              <a:rPr lang="it-IT" sz="2300" dirty="0"/>
              <a:t> </a:t>
            </a:r>
            <a:r>
              <a:rPr lang="it-IT" sz="2300" dirty="0" err="1"/>
              <a:t>qu'à</a:t>
            </a:r>
            <a:r>
              <a:rPr lang="it-IT" sz="2300" dirty="0"/>
              <a:t> la </a:t>
            </a:r>
            <a:r>
              <a:rPr lang="it-IT" sz="2300" dirty="0" err="1"/>
              <a:t>majorité</a:t>
            </a:r>
            <a:r>
              <a:rPr lang="it-IT" sz="2300" dirty="0"/>
              <a:t> </a:t>
            </a:r>
            <a:r>
              <a:rPr lang="it-IT" sz="2300" dirty="0" err="1"/>
              <a:t>des</a:t>
            </a:r>
            <a:r>
              <a:rPr lang="it-IT" sz="2300" dirty="0"/>
              <a:t> </a:t>
            </a:r>
            <a:r>
              <a:rPr lang="it-IT" sz="2300" dirty="0" err="1"/>
              <a:t>membres</a:t>
            </a:r>
            <a:r>
              <a:rPr lang="it-IT" sz="2300" dirty="0"/>
              <a:t> </a:t>
            </a:r>
            <a:r>
              <a:rPr lang="it-IT" sz="2300" dirty="0" err="1"/>
              <a:t>composant</a:t>
            </a:r>
            <a:r>
              <a:rPr lang="it-IT" sz="2300" dirty="0"/>
              <a:t> l'</a:t>
            </a:r>
            <a:r>
              <a:rPr lang="it-IT" sz="2300" dirty="0" err="1"/>
              <a:t>Assemblée</a:t>
            </a:r>
            <a:r>
              <a:rPr lang="it-IT" sz="2300" dirty="0"/>
              <a:t>. </a:t>
            </a:r>
            <a:r>
              <a:rPr lang="it-IT" sz="2300" dirty="0" err="1"/>
              <a:t>Sauf</a:t>
            </a:r>
            <a:r>
              <a:rPr lang="it-IT" sz="2300" dirty="0"/>
              <a:t> </a:t>
            </a:r>
            <a:r>
              <a:rPr lang="it-IT" sz="2300" dirty="0" err="1"/>
              <a:t>dans</a:t>
            </a:r>
            <a:r>
              <a:rPr lang="it-IT" sz="2300" dirty="0"/>
              <a:t> le </a:t>
            </a:r>
            <a:r>
              <a:rPr lang="it-IT" sz="2300" dirty="0" err="1"/>
              <a:t>cas</a:t>
            </a:r>
            <a:r>
              <a:rPr lang="it-IT" sz="2300" dirty="0"/>
              <a:t> </a:t>
            </a:r>
            <a:r>
              <a:rPr lang="it-IT" sz="2300" dirty="0" err="1"/>
              <a:t>prévu</a:t>
            </a:r>
            <a:r>
              <a:rPr lang="it-IT" sz="2300" dirty="0"/>
              <a:t> à l'</a:t>
            </a:r>
            <a:r>
              <a:rPr lang="it-IT" sz="2300" dirty="0" err="1"/>
              <a:t>alinéa</a:t>
            </a:r>
            <a:r>
              <a:rPr lang="it-IT" sz="2300" dirty="0"/>
              <a:t> ci-dessous, un </a:t>
            </a:r>
            <a:r>
              <a:rPr lang="it-IT" sz="2300" dirty="0" err="1"/>
              <a:t>député</a:t>
            </a:r>
            <a:r>
              <a:rPr lang="it-IT" sz="2300" dirty="0"/>
              <a:t> ne </a:t>
            </a:r>
            <a:r>
              <a:rPr lang="it-IT" sz="2300" dirty="0" err="1"/>
              <a:t>peut</a:t>
            </a:r>
            <a:r>
              <a:rPr lang="it-IT" sz="2300" dirty="0"/>
              <a:t> </a:t>
            </a:r>
            <a:r>
              <a:rPr lang="it-IT" sz="2300" dirty="0" err="1"/>
              <a:t>être</a:t>
            </a:r>
            <a:r>
              <a:rPr lang="it-IT" sz="2300" dirty="0"/>
              <a:t> </a:t>
            </a:r>
            <a:r>
              <a:rPr lang="it-IT" sz="2300" dirty="0" err="1"/>
              <a:t>signataire</a:t>
            </a:r>
            <a:r>
              <a:rPr lang="it-IT" sz="2300" dirty="0"/>
              <a:t> de plus de </a:t>
            </a:r>
            <a:r>
              <a:rPr lang="it-IT" sz="2300" dirty="0" err="1"/>
              <a:t>trois</a:t>
            </a:r>
            <a:r>
              <a:rPr lang="it-IT" sz="2300" dirty="0"/>
              <a:t> </a:t>
            </a:r>
            <a:r>
              <a:rPr lang="it-IT" sz="2300" dirty="0" err="1"/>
              <a:t>motions</a:t>
            </a:r>
            <a:r>
              <a:rPr lang="it-IT" sz="2300" dirty="0"/>
              <a:t> de censure </a:t>
            </a:r>
            <a:r>
              <a:rPr lang="it-IT" sz="2300" dirty="0" err="1"/>
              <a:t>au</a:t>
            </a:r>
            <a:r>
              <a:rPr lang="it-IT" sz="2300" dirty="0"/>
              <a:t> </a:t>
            </a:r>
            <a:r>
              <a:rPr lang="it-IT" sz="2300" dirty="0" err="1"/>
              <a:t>cours</a:t>
            </a:r>
            <a:r>
              <a:rPr lang="it-IT" sz="2300" dirty="0"/>
              <a:t> d'une </a:t>
            </a:r>
            <a:r>
              <a:rPr lang="it-IT" sz="2300" dirty="0" err="1"/>
              <a:t>même</a:t>
            </a:r>
            <a:r>
              <a:rPr lang="it-IT" sz="2300" dirty="0"/>
              <a:t> session </a:t>
            </a:r>
            <a:r>
              <a:rPr lang="it-IT" sz="2300" dirty="0" err="1"/>
              <a:t>ordinaire</a:t>
            </a:r>
            <a:r>
              <a:rPr lang="it-IT" sz="2300" dirty="0"/>
              <a:t> et de plus d'une </a:t>
            </a:r>
            <a:r>
              <a:rPr lang="it-IT" sz="2300" dirty="0" err="1"/>
              <a:t>au</a:t>
            </a:r>
            <a:r>
              <a:rPr lang="it-IT" sz="2300" dirty="0"/>
              <a:t> </a:t>
            </a:r>
            <a:r>
              <a:rPr lang="it-IT" sz="2300" dirty="0" err="1"/>
              <a:t>cours</a:t>
            </a:r>
            <a:r>
              <a:rPr lang="it-IT" sz="2300" dirty="0"/>
              <a:t> d'une </a:t>
            </a:r>
            <a:r>
              <a:rPr lang="it-IT" sz="2300" dirty="0" err="1"/>
              <a:t>même</a:t>
            </a:r>
            <a:r>
              <a:rPr lang="it-IT" sz="2300" dirty="0"/>
              <a:t> session </a:t>
            </a:r>
            <a:r>
              <a:rPr lang="it-IT" sz="2300" dirty="0" err="1"/>
              <a:t>extraordinaire</a:t>
            </a:r>
            <a:r>
              <a:rPr lang="it-IT" sz="2300" dirty="0"/>
              <a:t>.</a:t>
            </a:r>
            <a:endParaRPr lang="it-IT" sz="2300" dirty="0" smtClean="0"/>
          </a:p>
          <a:p>
            <a:pPr algn="just"/>
            <a:r>
              <a:rPr lang="it-IT" sz="2600" dirty="0" smtClean="0"/>
              <a:t>Le </a:t>
            </a:r>
            <a:r>
              <a:rPr lang="it-IT" sz="2600" dirty="0"/>
              <a:t>Premier ministre </a:t>
            </a:r>
            <a:r>
              <a:rPr lang="it-IT" sz="2600" dirty="0" err="1"/>
              <a:t>peut</a:t>
            </a:r>
            <a:r>
              <a:rPr lang="it-IT" sz="2600" dirty="0"/>
              <a:t>, </a:t>
            </a:r>
            <a:r>
              <a:rPr lang="it-IT" sz="2600" dirty="0" err="1"/>
              <a:t>après</a:t>
            </a:r>
            <a:r>
              <a:rPr lang="it-IT" sz="2600" dirty="0"/>
              <a:t> </a:t>
            </a:r>
            <a:r>
              <a:rPr lang="it-IT" sz="2600" dirty="0" err="1"/>
              <a:t>délibération</a:t>
            </a:r>
            <a:r>
              <a:rPr lang="it-IT" sz="2600" dirty="0"/>
              <a:t> </a:t>
            </a:r>
            <a:r>
              <a:rPr lang="it-IT" sz="2600" dirty="0" err="1"/>
              <a:t>du</a:t>
            </a:r>
            <a:r>
              <a:rPr lang="it-IT" sz="2600" dirty="0"/>
              <a:t> </a:t>
            </a:r>
            <a:r>
              <a:rPr lang="it-IT" sz="2600" dirty="0" err="1"/>
              <a:t>conseil</a:t>
            </a:r>
            <a:r>
              <a:rPr lang="it-IT" sz="2600" dirty="0"/>
              <a:t> </a:t>
            </a:r>
            <a:r>
              <a:rPr lang="it-IT" sz="2600" dirty="0" err="1"/>
              <a:t>des</a:t>
            </a:r>
            <a:r>
              <a:rPr lang="it-IT" sz="2600" dirty="0"/>
              <a:t> </a:t>
            </a:r>
            <a:r>
              <a:rPr lang="it-IT" sz="2600" dirty="0" err="1"/>
              <a:t>ministres</a:t>
            </a:r>
            <a:r>
              <a:rPr lang="it-IT" sz="2600" dirty="0"/>
              <a:t>, </a:t>
            </a:r>
            <a:r>
              <a:rPr lang="it-IT" sz="2600" dirty="0" err="1"/>
              <a:t>engager</a:t>
            </a:r>
            <a:r>
              <a:rPr lang="it-IT" sz="2600" dirty="0"/>
              <a:t> la </a:t>
            </a:r>
            <a:r>
              <a:rPr lang="it-IT" sz="2600" dirty="0" err="1"/>
              <a:t>responsabilité</a:t>
            </a:r>
            <a:r>
              <a:rPr lang="it-IT" sz="2600" dirty="0"/>
              <a:t> </a:t>
            </a:r>
            <a:r>
              <a:rPr lang="it-IT" sz="2600" dirty="0" err="1"/>
              <a:t>du</a:t>
            </a:r>
            <a:r>
              <a:rPr lang="it-IT" sz="2600" dirty="0"/>
              <a:t> </a:t>
            </a:r>
            <a:r>
              <a:rPr lang="it-IT" sz="2600" dirty="0" err="1"/>
              <a:t>Gouvernement</a:t>
            </a:r>
            <a:r>
              <a:rPr lang="it-IT" sz="2600" dirty="0"/>
              <a:t> </a:t>
            </a:r>
            <a:r>
              <a:rPr lang="it-IT" sz="2600" dirty="0" err="1"/>
              <a:t>devant</a:t>
            </a:r>
            <a:r>
              <a:rPr lang="it-IT" sz="2600" dirty="0"/>
              <a:t> l'</a:t>
            </a:r>
            <a:r>
              <a:rPr lang="it-IT" sz="2600" dirty="0" err="1"/>
              <a:t>Assemblée</a:t>
            </a:r>
            <a:r>
              <a:rPr lang="it-IT" sz="2600" dirty="0"/>
              <a:t> </a:t>
            </a:r>
            <a:r>
              <a:rPr lang="it-IT" sz="2600" dirty="0" err="1"/>
              <a:t>nationale</a:t>
            </a:r>
            <a:r>
              <a:rPr lang="it-IT" sz="2600" dirty="0"/>
              <a:t> </a:t>
            </a:r>
            <a:r>
              <a:rPr lang="it-IT" sz="2600" dirty="0" err="1"/>
              <a:t>sur</a:t>
            </a:r>
            <a:r>
              <a:rPr lang="it-IT" sz="2600" dirty="0"/>
              <a:t> le vote d'un </a:t>
            </a:r>
            <a:r>
              <a:rPr lang="it-IT" sz="2600" dirty="0" err="1"/>
              <a:t>projet</a:t>
            </a:r>
            <a:r>
              <a:rPr lang="it-IT" sz="2600" dirty="0"/>
              <a:t> de </a:t>
            </a:r>
            <a:r>
              <a:rPr lang="it-IT" sz="2600" dirty="0" err="1"/>
              <a:t>loi</a:t>
            </a:r>
            <a:r>
              <a:rPr lang="it-IT" sz="2600" dirty="0"/>
              <a:t> de </a:t>
            </a:r>
            <a:r>
              <a:rPr lang="it-IT" sz="2600" dirty="0" err="1"/>
              <a:t>finances</a:t>
            </a:r>
            <a:r>
              <a:rPr lang="it-IT" sz="2600" dirty="0"/>
              <a:t> </a:t>
            </a:r>
            <a:r>
              <a:rPr lang="it-IT" sz="2600" dirty="0" err="1"/>
              <a:t>ou</a:t>
            </a:r>
            <a:r>
              <a:rPr lang="it-IT" sz="2600" dirty="0"/>
              <a:t> de </a:t>
            </a:r>
            <a:r>
              <a:rPr lang="it-IT" sz="2600" dirty="0" err="1"/>
              <a:t>financement</a:t>
            </a:r>
            <a:r>
              <a:rPr lang="it-IT" sz="2600" dirty="0"/>
              <a:t> de la </a:t>
            </a:r>
            <a:r>
              <a:rPr lang="it-IT" sz="2600" dirty="0" err="1"/>
              <a:t>sécurité</a:t>
            </a:r>
            <a:r>
              <a:rPr lang="it-IT" sz="2600" dirty="0"/>
              <a:t> sociale. </a:t>
            </a:r>
            <a:r>
              <a:rPr lang="it-IT" sz="2600" dirty="0" err="1"/>
              <a:t>Dans</a:t>
            </a:r>
            <a:r>
              <a:rPr lang="it-IT" sz="2600" dirty="0"/>
              <a:t> ce </a:t>
            </a:r>
            <a:r>
              <a:rPr lang="it-IT" sz="2600" dirty="0" err="1"/>
              <a:t>cas</a:t>
            </a:r>
            <a:r>
              <a:rPr lang="it-IT" sz="2600" dirty="0"/>
              <a:t>, ce </a:t>
            </a:r>
            <a:r>
              <a:rPr lang="it-IT" sz="2600" dirty="0" err="1"/>
              <a:t>projet</a:t>
            </a:r>
            <a:r>
              <a:rPr lang="it-IT" sz="2600" dirty="0"/>
              <a:t> est </a:t>
            </a:r>
            <a:r>
              <a:rPr lang="it-IT" sz="2600" dirty="0" err="1"/>
              <a:t>considéré</a:t>
            </a:r>
            <a:r>
              <a:rPr lang="it-IT" sz="2600" dirty="0"/>
              <a:t> </a:t>
            </a:r>
            <a:r>
              <a:rPr lang="it-IT" sz="2600" dirty="0" err="1"/>
              <a:t>comme</a:t>
            </a:r>
            <a:r>
              <a:rPr lang="it-IT" sz="2600" dirty="0"/>
              <a:t> </a:t>
            </a:r>
            <a:r>
              <a:rPr lang="it-IT" sz="2600" dirty="0" err="1"/>
              <a:t>adopté</a:t>
            </a:r>
            <a:r>
              <a:rPr lang="it-IT" sz="2600" dirty="0"/>
              <a:t>, </a:t>
            </a:r>
            <a:r>
              <a:rPr lang="it-IT" sz="2600" dirty="0" err="1"/>
              <a:t>sauf</a:t>
            </a:r>
            <a:r>
              <a:rPr lang="it-IT" sz="2600" dirty="0"/>
              <a:t> si une </a:t>
            </a:r>
            <a:r>
              <a:rPr lang="it-IT" sz="2600" dirty="0" err="1"/>
              <a:t>motion</a:t>
            </a:r>
            <a:r>
              <a:rPr lang="it-IT" sz="2600" dirty="0"/>
              <a:t> de censure, </a:t>
            </a:r>
            <a:r>
              <a:rPr lang="it-IT" sz="2600" dirty="0" err="1"/>
              <a:t>déposée</a:t>
            </a:r>
            <a:r>
              <a:rPr lang="it-IT" sz="2600" dirty="0"/>
              <a:t> </a:t>
            </a:r>
            <a:r>
              <a:rPr lang="it-IT" sz="2600" dirty="0" err="1"/>
              <a:t>dans</a:t>
            </a:r>
            <a:r>
              <a:rPr lang="it-IT" sz="2600" dirty="0"/>
              <a:t> </a:t>
            </a:r>
            <a:r>
              <a:rPr lang="it-IT" sz="2600" dirty="0" err="1"/>
              <a:t>les</a:t>
            </a:r>
            <a:r>
              <a:rPr lang="it-IT" sz="2600" dirty="0"/>
              <a:t> </a:t>
            </a:r>
            <a:r>
              <a:rPr lang="it-IT" sz="2600" dirty="0" err="1"/>
              <a:t>vingt-quatre</a:t>
            </a:r>
            <a:r>
              <a:rPr lang="it-IT" sz="2600" dirty="0"/>
              <a:t> </a:t>
            </a:r>
            <a:r>
              <a:rPr lang="it-IT" sz="2600" dirty="0" err="1"/>
              <a:t>heures</a:t>
            </a:r>
            <a:r>
              <a:rPr lang="it-IT" sz="2600" dirty="0"/>
              <a:t> qui </a:t>
            </a:r>
            <a:r>
              <a:rPr lang="it-IT" sz="2600" dirty="0" err="1"/>
              <a:t>suivent</a:t>
            </a:r>
            <a:r>
              <a:rPr lang="it-IT" sz="2600" dirty="0"/>
              <a:t>, est </a:t>
            </a:r>
            <a:r>
              <a:rPr lang="it-IT" sz="2600" dirty="0" err="1"/>
              <a:t>votée</a:t>
            </a:r>
            <a:r>
              <a:rPr lang="it-IT" sz="2600" dirty="0"/>
              <a:t> </a:t>
            </a:r>
            <a:r>
              <a:rPr lang="it-IT" sz="2600" dirty="0" err="1"/>
              <a:t>dans</a:t>
            </a:r>
            <a:r>
              <a:rPr lang="it-IT" sz="2600" dirty="0"/>
              <a:t> </a:t>
            </a:r>
            <a:r>
              <a:rPr lang="it-IT" sz="2600" dirty="0" err="1"/>
              <a:t>les</a:t>
            </a:r>
            <a:r>
              <a:rPr lang="it-IT" sz="2600" dirty="0"/>
              <a:t> </a:t>
            </a:r>
            <a:r>
              <a:rPr lang="it-IT" sz="2600" dirty="0" err="1"/>
              <a:t>conditions</a:t>
            </a:r>
            <a:r>
              <a:rPr lang="it-IT" sz="2600" dirty="0"/>
              <a:t> </a:t>
            </a:r>
            <a:r>
              <a:rPr lang="it-IT" sz="2600" dirty="0" err="1"/>
              <a:t>prévues</a:t>
            </a:r>
            <a:r>
              <a:rPr lang="it-IT" sz="2600" dirty="0"/>
              <a:t> à l'</a:t>
            </a:r>
            <a:r>
              <a:rPr lang="it-IT" sz="2600" dirty="0" err="1"/>
              <a:t>alinéa</a:t>
            </a:r>
            <a:r>
              <a:rPr lang="it-IT" sz="2600" dirty="0"/>
              <a:t> </a:t>
            </a:r>
            <a:r>
              <a:rPr lang="it-IT" sz="2600" dirty="0" err="1"/>
              <a:t>précédent</a:t>
            </a:r>
            <a:r>
              <a:rPr lang="it-IT" sz="2600" dirty="0"/>
              <a:t>. Le Premier ministre </a:t>
            </a:r>
            <a:r>
              <a:rPr lang="it-IT" sz="2600" dirty="0" err="1"/>
              <a:t>peut</a:t>
            </a:r>
            <a:r>
              <a:rPr lang="it-IT" sz="2600" dirty="0"/>
              <a:t>, en </a:t>
            </a:r>
            <a:r>
              <a:rPr lang="it-IT" sz="2600" dirty="0" err="1"/>
              <a:t>outre</a:t>
            </a:r>
            <a:r>
              <a:rPr lang="it-IT" sz="2600" dirty="0"/>
              <a:t>, </a:t>
            </a:r>
            <a:r>
              <a:rPr lang="it-IT" sz="2600" dirty="0" err="1"/>
              <a:t>recourir</a:t>
            </a:r>
            <a:r>
              <a:rPr lang="it-IT" sz="2600" dirty="0"/>
              <a:t> à </a:t>
            </a:r>
            <a:r>
              <a:rPr lang="it-IT" sz="2600" dirty="0" err="1"/>
              <a:t>cette</a:t>
            </a:r>
            <a:r>
              <a:rPr lang="it-IT" sz="2600" dirty="0"/>
              <a:t> </a:t>
            </a:r>
            <a:r>
              <a:rPr lang="it-IT" sz="2600" dirty="0" err="1"/>
              <a:t>procédure</a:t>
            </a:r>
            <a:r>
              <a:rPr lang="it-IT" sz="2600" dirty="0"/>
              <a:t> pour un </a:t>
            </a:r>
            <a:r>
              <a:rPr lang="it-IT" sz="2600" dirty="0" err="1"/>
              <a:t>autre</a:t>
            </a:r>
            <a:r>
              <a:rPr lang="it-IT" sz="2600" dirty="0"/>
              <a:t> </a:t>
            </a:r>
            <a:r>
              <a:rPr lang="it-IT" sz="2600" dirty="0" err="1"/>
              <a:t>projet</a:t>
            </a:r>
            <a:r>
              <a:rPr lang="it-IT" sz="2600" dirty="0"/>
              <a:t> </a:t>
            </a:r>
            <a:r>
              <a:rPr lang="it-IT" sz="2600" dirty="0" err="1"/>
              <a:t>ou</a:t>
            </a:r>
            <a:r>
              <a:rPr lang="it-IT" sz="2600" dirty="0"/>
              <a:t> une </a:t>
            </a:r>
            <a:r>
              <a:rPr lang="it-IT" sz="2600" dirty="0" err="1"/>
              <a:t>proposition</a:t>
            </a:r>
            <a:r>
              <a:rPr lang="it-IT" sz="2600" dirty="0"/>
              <a:t> de </a:t>
            </a:r>
            <a:r>
              <a:rPr lang="it-IT" sz="2600" dirty="0" err="1"/>
              <a:t>loi</a:t>
            </a:r>
            <a:r>
              <a:rPr lang="it-IT" sz="2600" dirty="0"/>
              <a:t> par session.</a:t>
            </a:r>
          </a:p>
          <a:p>
            <a:endParaRPr lang="fr-CA" sz="1800" dirty="0"/>
          </a:p>
        </p:txBody>
      </p:sp>
    </p:spTree>
    <p:extLst>
      <p:ext uri="{BB962C8B-B14F-4D97-AF65-F5344CB8AC3E}">
        <p14:creationId xmlns:p14="http://schemas.microsoft.com/office/powerpoint/2010/main" val="18184894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dirty="0" err="1" smtClean="0"/>
              <a:t>Langues</a:t>
            </a:r>
            <a:r>
              <a:rPr lang="it-IT" sz="2800" dirty="0" smtClean="0"/>
              <a:t> de France</a:t>
            </a:r>
            <a:endParaRPr lang="it-IT" sz="2800" dirty="0"/>
          </a:p>
        </p:txBody>
      </p:sp>
      <p:sp>
        <p:nvSpPr>
          <p:cNvPr id="3" name="Segnaposto contenuto 2"/>
          <p:cNvSpPr>
            <a:spLocks noGrp="1"/>
          </p:cNvSpPr>
          <p:nvPr>
            <p:ph idx="1"/>
          </p:nvPr>
        </p:nvSpPr>
        <p:spPr/>
        <p:txBody>
          <a:bodyPr/>
          <a:lstStyle/>
          <a:p>
            <a:pPr algn="just"/>
            <a:r>
              <a:rPr lang="fr-FR" sz="2400" dirty="0"/>
              <a:t>La France dispose d’un patrimoine linguistique d’une grande richesse. La pluralité des langues façonne l’identité culturelle de la France. À côté du français, langue nationale, dont le caractère officiel est inscrit depuis 1992 dans la Constitution, les langues de France sont notre bien commun, elles contribuent à la créativité de notre pays et à son rayonnement culturel. On entend par langues de France les langues régionales ou minoritaires parlées par des citoyens français sur le territoire de la République depuis assez longtemps pour faire partie du patrimoine culturel national, et ne sont langue officielle d’aucun État. </a:t>
            </a:r>
            <a:r>
              <a:rPr lang="fr-FR" sz="2400" dirty="0" err="1" smtClean="0"/>
              <a:t>www.culturecommunication.gouv.fr</a:t>
            </a:r>
            <a:endParaRPr lang="it-IT" sz="2400" dirty="0"/>
          </a:p>
        </p:txBody>
      </p:sp>
    </p:spTree>
    <p:extLst>
      <p:ext uri="{BB962C8B-B14F-4D97-AF65-F5344CB8AC3E}">
        <p14:creationId xmlns:p14="http://schemas.microsoft.com/office/powerpoint/2010/main" val="151094147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800" dirty="0" smtClean="0"/>
              <a:t/>
            </a:r>
            <a:br>
              <a:rPr lang="it-IT" sz="2800" dirty="0" smtClean="0"/>
            </a:br>
            <a:r>
              <a:rPr lang="it-IT" sz="3100" dirty="0" err="1" smtClean="0"/>
              <a:t>Constitution</a:t>
            </a:r>
            <a:r>
              <a:rPr lang="it-IT" sz="3100" dirty="0" smtClean="0"/>
              <a:t> </a:t>
            </a:r>
            <a:r>
              <a:rPr lang="it-IT" sz="3100" dirty="0"/>
              <a:t>de 1958.</a:t>
            </a:r>
            <a:br>
              <a:rPr lang="it-IT" sz="3100" dirty="0"/>
            </a:br>
            <a:endParaRPr lang="fr-CA" sz="3100" dirty="0"/>
          </a:p>
        </p:txBody>
      </p:sp>
      <p:sp>
        <p:nvSpPr>
          <p:cNvPr id="3" name="Segnaposto contenuto 2"/>
          <p:cNvSpPr>
            <a:spLocks noGrp="1"/>
          </p:cNvSpPr>
          <p:nvPr>
            <p:ph idx="1"/>
          </p:nvPr>
        </p:nvSpPr>
        <p:spPr/>
        <p:txBody>
          <a:bodyPr>
            <a:normAutofit fontScale="92500" lnSpcReduction="10000"/>
          </a:bodyPr>
          <a:lstStyle/>
          <a:p>
            <a:r>
              <a:rPr lang="it-IT" sz="2400" b="1" dirty="0" err="1" smtClean="0"/>
              <a:t>Article</a:t>
            </a:r>
            <a:r>
              <a:rPr lang="it-IT" sz="2400" b="1" dirty="0" smtClean="0"/>
              <a:t> </a:t>
            </a:r>
            <a:r>
              <a:rPr lang="it-IT" sz="2400" b="1" dirty="0"/>
              <a:t>PREAMBULE</a:t>
            </a:r>
          </a:p>
          <a:p>
            <a:r>
              <a:rPr lang="it-IT" sz="2400" dirty="0" err="1"/>
              <a:t>Modifié</a:t>
            </a:r>
            <a:r>
              <a:rPr lang="it-IT" sz="2400" dirty="0"/>
              <a:t> par Loi constitutionnelle n°2005-205 du 1 mars 2005 - art. </a:t>
            </a:r>
            <a:r>
              <a:rPr lang="it-IT" sz="2400" dirty="0" smtClean="0"/>
              <a:t>1 </a:t>
            </a:r>
            <a:endParaRPr lang="it-IT" sz="2400" dirty="0"/>
          </a:p>
          <a:p>
            <a:pPr algn="just"/>
            <a:r>
              <a:rPr lang="it-IT" sz="2400" dirty="0"/>
              <a:t>Le </a:t>
            </a:r>
            <a:r>
              <a:rPr lang="it-IT" sz="2400" dirty="0" err="1"/>
              <a:t>Peuple</a:t>
            </a:r>
            <a:r>
              <a:rPr lang="it-IT" sz="2400" dirty="0"/>
              <a:t> </a:t>
            </a:r>
            <a:r>
              <a:rPr lang="it-IT" sz="2400" dirty="0" err="1"/>
              <a:t>français</a:t>
            </a:r>
            <a:r>
              <a:rPr lang="it-IT" sz="2400" dirty="0"/>
              <a:t> </a:t>
            </a:r>
            <a:r>
              <a:rPr lang="it-IT" sz="2400" dirty="0" err="1"/>
              <a:t>proclame</a:t>
            </a:r>
            <a:r>
              <a:rPr lang="it-IT" sz="2400" dirty="0"/>
              <a:t> </a:t>
            </a:r>
            <a:r>
              <a:rPr lang="it-IT" sz="2400" dirty="0" err="1"/>
              <a:t>solennellement</a:t>
            </a:r>
            <a:r>
              <a:rPr lang="it-IT" sz="2400" dirty="0"/>
              <a:t> son </a:t>
            </a:r>
            <a:r>
              <a:rPr lang="it-IT" sz="2400" dirty="0" err="1"/>
              <a:t>attachement</a:t>
            </a:r>
            <a:r>
              <a:rPr lang="it-IT" sz="2400" dirty="0"/>
              <a:t> </a:t>
            </a:r>
            <a:r>
              <a:rPr lang="it-IT" sz="2400" dirty="0" err="1"/>
              <a:t>aux</a:t>
            </a:r>
            <a:r>
              <a:rPr lang="it-IT" sz="2400" dirty="0"/>
              <a:t> </a:t>
            </a:r>
            <a:r>
              <a:rPr lang="it-IT" sz="2400" dirty="0" err="1"/>
              <a:t>Droits</a:t>
            </a:r>
            <a:r>
              <a:rPr lang="it-IT" sz="2400" dirty="0"/>
              <a:t> de l'</a:t>
            </a:r>
            <a:r>
              <a:rPr lang="it-IT" sz="2400" dirty="0" err="1"/>
              <a:t>Homme</a:t>
            </a:r>
            <a:r>
              <a:rPr lang="it-IT" sz="2400" dirty="0"/>
              <a:t> et </a:t>
            </a:r>
            <a:r>
              <a:rPr lang="it-IT" sz="2400" dirty="0" err="1"/>
              <a:t>aux</a:t>
            </a:r>
            <a:r>
              <a:rPr lang="it-IT" sz="2400" dirty="0"/>
              <a:t> </a:t>
            </a:r>
            <a:r>
              <a:rPr lang="it-IT" sz="2400" dirty="0" err="1"/>
              <a:t>principes</a:t>
            </a:r>
            <a:r>
              <a:rPr lang="it-IT" sz="2400" dirty="0"/>
              <a:t> de la </a:t>
            </a:r>
            <a:r>
              <a:rPr lang="it-IT" sz="2400" dirty="0" err="1"/>
              <a:t>souveraineté</a:t>
            </a:r>
            <a:r>
              <a:rPr lang="it-IT" sz="2400" dirty="0"/>
              <a:t> </a:t>
            </a:r>
            <a:r>
              <a:rPr lang="it-IT" sz="2400" dirty="0" err="1"/>
              <a:t>nationale</a:t>
            </a:r>
            <a:r>
              <a:rPr lang="it-IT" sz="2400" dirty="0"/>
              <a:t> </a:t>
            </a:r>
            <a:r>
              <a:rPr lang="it-IT" sz="2400" dirty="0" err="1"/>
              <a:t>tels</a:t>
            </a:r>
            <a:r>
              <a:rPr lang="it-IT" sz="2400" dirty="0"/>
              <a:t> </a:t>
            </a:r>
            <a:r>
              <a:rPr lang="it-IT" sz="2400" dirty="0" err="1"/>
              <a:t>qu'ils</a:t>
            </a:r>
            <a:r>
              <a:rPr lang="it-IT" sz="2400" dirty="0"/>
              <a:t> </a:t>
            </a:r>
            <a:r>
              <a:rPr lang="it-IT" sz="2400" dirty="0" err="1"/>
              <a:t>sont</a:t>
            </a:r>
            <a:r>
              <a:rPr lang="it-IT" sz="2400" dirty="0"/>
              <a:t> </a:t>
            </a:r>
            <a:r>
              <a:rPr lang="it-IT" sz="2400" dirty="0" err="1"/>
              <a:t>définis</a:t>
            </a:r>
            <a:r>
              <a:rPr lang="it-IT" sz="2400" dirty="0"/>
              <a:t> par la </a:t>
            </a:r>
            <a:r>
              <a:rPr lang="it-IT" sz="2400" b="1" dirty="0" err="1"/>
              <a:t>Déclaration</a:t>
            </a:r>
            <a:r>
              <a:rPr lang="it-IT" sz="2400" b="1" dirty="0"/>
              <a:t> de 1789</a:t>
            </a:r>
            <a:r>
              <a:rPr lang="it-IT" sz="2400" dirty="0"/>
              <a:t>, </a:t>
            </a:r>
            <a:r>
              <a:rPr lang="it-IT" sz="2400" dirty="0" err="1"/>
              <a:t>confirmée</a:t>
            </a:r>
            <a:r>
              <a:rPr lang="it-IT" sz="2400" dirty="0"/>
              <a:t> et </a:t>
            </a:r>
            <a:r>
              <a:rPr lang="it-IT" sz="2400" dirty="0" err="1"/>
              <a:t>complétée</a:t>
            </a:r>
            <a:r>
              <a:rPr lang="it-IT" sz="2400" dirty="0"/>
              <a:t> par le </a:t>
            </a:r>
            <a:r>
              <a:rPr lang="it-IT" sz="2400" b="1" dirty="0" err="1"/>
              <a:t>préambule</a:t>
            </a:r>
            <a:r>
              <a:rPr lang="it-IT" sz="2400" b="1" dirty="0"/>
              <a:t> de la Constitution de 1946</a:t>
            </a:r>
            <a:r>
              <a:rPr lang="it-IT" sz="2400" dirty="0"/>
              <a:t>, </a:t>
            </a:r>
            <a:r>
              <a:rPr lang="it-IT" sz="2400" dirty="0" err="1"/>
              <a:t>ainsi</a:t>
            </a:r>
            <a:r>
              <a:rPr lang="it-IT" sz="2400" dirty="0"/>
              <a:t> </a:t>
            </a:r>
            <a:r>
              <a:rPr lang="it-IT" sz="2400" dirty="0" err="1"/>
              <a:t>qu'aux</a:t>
            </a:r>
            <a:r>
              <a:rPr lang="it-IT" sz="2400" dirty="0"/>
              <a:t> </a:t>
            </a:r>
            <a:r>
              <a:rPr lang="it-IT" sz="2400" dirty="0" err="1"/>
              <a:t>droits</a:t>
            </a:r>
            <a:r>
              <a:rPr lang="it-IT" sz="2400" dirty="0"/>
              <a:t> et </a:t>
            </a:r>
            <a:r>
              <a:rPr lang="it-IT" sz="2400" dirty="0" err="1"/>
              <a:t>devoirs</a:t>
            </a:r>
            <a:r>
              <a:rPr lang="it-IT" sz="2400" dirty="0"/>
              <a:t> </a:t>
            </a:r>
            <a:r>
              <a:rPr lang="it-IT" sz="2400" dirty="0" err="1"/>
              <a:t>définis</a:t>
            </a:r>
            <a:r>
              <a:rPr lang="it-IT" sz="2400" dirty="0"/>
              <a:t> </a:t>
            </a:r>
            <a:r>
              <a:rPr lang="it-IT" sz="2400" dirty="0" err="1"/>
              <a:t>dans</a:t>
            </a:r>
            <a:r>
              <a:rPr lang="it-IT" sz="2400" dirty="0"/>
              <a:t> la </a:t>
            </a:r>
            <a:r>
              <a:rPr lang="it-IT" sz="2400" dirty="0" err="1"/>
              <a:t>Charte</a:t>
            </a:r>
            <a:r>
              <a:rPr lang="it-IT" sz="2400" dirty="0"/>
              <a:t> de l'</a:t>
            </a:r>
            <a:r>
              <a:rPr lang="it-IT" sz="2400" dirty="0" err="1"/>
              <a:t>environnement</a:t>
            </a:r>
            <a:r>
              <a:rPr lang="it-IT" sz="2400" dirty="0"/>
              <a:t> de 2004. </a:t>
            </a:r>
          </a:p>
          <a:p>
            <a:pPr algn="just"/>
            <a:r>
              <a:rPr lang="it-IT" sz="2400" dirty="0"/>
              <a:t>En </a:t>
            </a:r>
            <a:r>
              <a:rPr lang="it-IT" sz="2400" dirty="0" err="1"/>
              <a:t>vertu</a:t>
            </a:r>
            <a:r>
              <a:rPr lang="it-IT" sz="2400" dirty="0"/>
              <a:t> de </a:t>
            </a:r>
            <a:r>
              <a:rPr lang="it-IT" sz="2400" dirty="0" err="1"/>
              <a:t>ces</a:t>
            </a:r>
            <a:r>
              <a:rPr lang="it-IT" sz="2400" dirty="0"/>
              <a:t> </a:t>
            </a:r>
            <a:r>
              <a:rPr lang="it-IT" sz="2400" dirty="0" err="1"/>
              <a:t>principes</a:t>
            </a:r>
            <a:r>
              <a:rPr lang="it-IT" sz="2400" dirty="0"/>
              <a:t> et de </a:t>
            </a:r>
            <a:r>
              <a:rPr lang="it-IT" sz="2400" dirty="0" err="1"/>
              <a:t>celui</a:t>
            </a:r>
            <a:r>
              <a:rPr lang="it-IT" sz="2400" dirty="0"/>
              <a:t> de la libre </a:t>
            </a:r>
            <a:r>
              <a:rPr lang="it-IT" sz="2400" dirty="0" err="1"/>
              <a:t>détermination</a:t>
            </a:r>
            <a:r>
              <a:rPr lang="it-IT" sz="2400" dirty="0"/>
              <a:t> </a:t>
            </a:r>
            <a:r>
              <a:rPr lang="it-IT" sz="2400" dirty="0" err="1"/>
              <a:t>des</a:t>
            </a:r>
            <a:r>
              <a:rPr lang="it-IT" sz="2400" dirty="0"/>
              <a:t> </a:t>
            </a:r>
            <a:r>
              <a:rPr lang="it-IT" sz="2400" dirty="0" err="1"/>
              <a:t>peuples</a:t>
            </a:r>
            <a:r>
              <a:rPr lang="it-IT" sz="2400" dirty="0"/>
              <a:t>, la </a:t>
            </a:r>
            <a:r>
              <a:rPr lang="it-IT" sz="2400" dirty="0" err="1"/>
              <a:t>République</a:t>
            </a:r>
            <a:r>
              <a:rPr lang="it-IT" sz="2400" dirty="0"/>
              <a:t> offre </a:t>
            </a:r>
            <a:r>
              <a:rPr lang="it-IT" sz="2400" dirty="0" err="1"/>
              <a:t>aux</a:t>
            </a:r>
            <a:r>
              <a:rPr lang="it-IT" sz="2400" dirty="0"/>
              <a:t> </a:t>
            </a:r>
            <a:r>
              <a:rPr lang="it-IT" sz="2400" dirty="0" err="1"/>
              <a:t>territoires</a:t>
            </a:r>
            <a:r>
              <a:rPr lang="it-IT" sz="2400" dirty="0"/>
              <a:t> d'</a:t>
            </a:r>
            <a:r>
              <a:rPr lang="it-IT" sz="2400" dirty="0" err="1"/>
              <a:t>outre-mer</a:t>
            </a:r>
            <a:r>
              <a:rPr lang="it-IT" sz="2400" dirty="0"/>
              <a:t> qui </a:t>
            </a:r>
            <a:r>
              <a:rPr lang="it-IT" sz="2400" dirty="0" err="1"/>
              <a:t>manifestent</a:t>
            </a:r>
            <a:r>
              <a:rPr lang="it-IT" sz="2400" dirty="0"/>
              <a:t> la </a:t>
            </a:r>
            <a:r>
              <a:rPr lang="it-IT" sz="2400" dirty="0" err="1"/>
              <a:t>volonté</a:t>
            </a:r>
            <a:r>
              <a:rPr lang="it-IT" sz="2400" dirty="0"/>
              <a:t> d'y </a:t>
            </a:r>
            <a:r>
              <a:rPr lang="it-IT" sz="2400" dirty="0" err="1"/>
              <a:t>adhérer</a:t>
            </a:r>
            <a:r>
              <a:rPr lang="it-IT" sz="2400" dirty="0"/>
              <a:t> </a:t>
            </a:r>
            <a:r>
              <a:rPr lang="it-IT" sz="2400" dirty="0" err="1"/>
              <a:t>des</a:t>
            </a:r>
            <a:r>
              <a:rPr lang="it-IT" sz="2400" dirty="0"/>
              <a:t> </a:t>
            </a:r>
            <a:r>
              <a:rPr lang="it-IT" sz="2400" dirty="0" err="1"/>
              <a:t>institutions</a:t>
            </a:r>
            <a:r>
              <a:rPr lang="it-IT" sz="2400" dirty="0"/>
              <a:t> </a:t>
            </a:r>
            <a:r>
              <a:rPr lang="it-IT" sz="2400" dirty="0" err="1"/>
              <a:t>nouvelles</a:t>
            </a:r>
            <a:r>
              <a:rPr lang="it-IT" sz="2400" dirty="0"/>
              <a:t> </a:t>
            </a:r>
            <a:r>
              <a:rPr lang="it-IT" sz="2400" dirty="0" err="1"/>
              <a:t>fondées</a:t>
            </a:r>
            <a:r>
              <a:rPr lang="it-IT" sz="2400" dirty="0"/>
              <a:t> </a:t>
            </a:r>
            <a:r>
              <a:rPr lang="it-IT" sz="2400" dirty="0" err="1"/>
              <a:t>sur</a:t>
            </a:r>
            <a:r>
              <a:rPr lang="it-IT" sz="2400" dirty="0"/>
              <a:t> l'</a:t>
            </a:r>
            <a:r>
              <a:rPr lang="it-IT" sz="2400" dirty="0" err="1"/>
              <a:t>idéal</a:t>
            </a:r>
            <a:r>
              <a:rPr lang="it-IT" sz="2400" dirty="0"/>
              <a:t> </a:t>
            </a:r>
            <a:r>
              <a:rPr lang="it-IT" sz="2400" dirty="0" err="1"/>
              <a:t>commun</a:t>
            </a:r>
            <a:r>
              <a:rPr lang="it-IT" sz="2400" dirty="0"/>
              <a:t> de </a:t>
            </a:r>
            <a:r>
              <a:rPr lang="it-IT" sz="2400" dirty="0" err="1"/>
              <a:t>liberté</a:t>
            </a:r>
            <a:r>
              <a:rPr lang="it-IT" sz="2400" dirty="0"/>
              <a:t>, d'</a:t>
            </a:r>
            <a:r>
              <a:rPr lang="it-IT" sz="2400" dirty="0" err="1"/>
              <a:t>égalité</a:t>
            </a:r>
            <a:r>
              <a:rPr lang="it-IT" sz="2400" dirty="0"/>
              <a:t> et de </a:t>
            </a:r>
            <a:r>
              <a:rPr lang="it-IT" sz="2400" dirty="0" err="1"/>
              <a:t>fraternité</a:t>
            </a:r>
            <a:r>
              <a:rPr lang="it-IT" sz="2400" dirty="0"/>
              <a:t> et </a:t>
            </a:r>
            <a:r>
              <a:rPr lang="it-IT" sz="2400" dirty="0" err="1"/>
              <a:t>conçues</a:t>
            </a:r>
            <a:r>
              <a:rPr lang="it-IT" sz="2400" dirty="0"/>
              <a:t> en </a:t>
            </a:r>
            <a:r>
              <a:rPr lang="it-IT" sz="2400" dirty="0" err="1"/>
              <a:t>vue</a:t>
            </a:r>
            <a:r>
              <a:rPr lang="it-IT" sz="2400" dirty="0"/>
              <a:t> de </a:t>
            </a:r>
            <a:r>
              <a:rPr lang="it-IT" sz="2400" dirty="0" err="1"/>
              <a:t>leur</a:t>
            </a:r>
            <a:r>
              <a:rPr lang="it-IT" sz="2400" dirty="0"/>
              <a:t> </a:t>
            </a:r>
            <a:r>
              <a:rPr lang="it-IT" sz="2400" dirty="0" err="1"/>
              <a:t>évolution</a:t>
            </a:r>
            <a:r>
              <a:rPr lang="it-IT" sz="2400" dirty="0"/>
              <a:t> </a:t>
            </a:r>
            <a:r>
              <a:rPr lang="it-IT" sz="2400" dirty="0" err="1"/>
              <a:t>démocratique</a:t>
            </a:r>
            <a:r>
              <a:rPr lang="it-IT" sz="2400" dirty="0"/>
              <a:t>.</a:t>
            </a:r>
          </a:p>
          <a:p>
            <a:pPr algn="just"/>
            <a:endParaRPr lang="fr-CA" sz="2400" dirty="0"/>
          </a:p>
        </p:txBody>
      </p:sp>
    </p:spTree>
    <p:extLst>
      <p:ext uri="{BB962C8B-B14F-4D97-AF65-F5344CB8AC3E}">
        <p14:creationId xmlns:p14="http://schemas.microsoft.com/office/powerpoint/2010/main" val="3425829606"/>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fr-FR" sz="2800" dirty="0"/>
              <a:t>l'article 75-1 </a:t>
            </a:r>
            <a:r>
              <a:rPr lang="fr-FR" sz="2800" dirty="0" smtClean="0"/>
              <a:t/>
            </a:r>
            <a:br>
              <a:rPr lang="fr-FR" sz="2800" dirty="0" smtClean="0"/>
            </a:br>
            <a:r>
              <a:rPr lang="fr-FR" sz="2800" dirty="0" smtClean="0"/>
              <a:t>Révision constitutionnelle du 23 juillet 2008</a:t>
            </a:r>
            <a:endParaRPr lang="it-IT" sz="2800" dirty="0"/>
          </a:p>
        </p:txBody>
      </p:sp>
      <p:sp>
        <p:nvSpPr>
          <p:cNvPr id="3" name="Segnaposto contenuto 2"/>
          <p:cNvSpPr>
            <a:spLocks noGrp="1"/>
          </p:cNvSpPr>
          <p:nvPr>
            <p:ph idx="1"/>
          </p:nvPr>
        </p:nvSpPr>
        <p:spPr/>
        <p:txBody>
          <a:bodyPr/>
          <a:lstStyle/>
          <a:p>
            <a:pPr algn="just"/>
            <a:r>
              <a:rPr lang="fr-FR" sz="2400" dirty="0" smtClean="0"/>
              <a:t>l'article 75-1 de la Constitution reconnait la valeur patrimoniale des langues régionales : Les langues régionales appartiennent au patrimoine de la France.</a:t>
            </a:r>
          </a:p>
          <a:p>
            <a:pPr algn="just"/>
            <a:endParaRPr lang="fr-FR" sz="2400" dirty="0"/>
          </a:p>
          <a:p>
            <a:pPr algn="just"/>
            <a:endParaRPr lang="fr-FR" sz="2400" dirty="0" smtClean="0"/>
          </a:p>
          <a:p>
            <a:pPr algn="just"/>
            <a:endParaRPr lang="it-IT" sz="2400" dirty="0"/>
          </a:p>
        </p:txBody>
      </p:sp>
    </p:spTree>
    <p:extLst>
      <p:ext uri="{BB962C8B-B14F-4D97-AF65-F5344CB8AC3E}">
        <p14:creationId xmlns:p14="http://schemas.microsoft.com/office/powerpoint/2010/main" val="22629593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p:txBody>
          <a:bodyPr/>
          <a:lstStyle/>
          <a:p>
            <a:pPr eaLnBrk="1" hangingPunct="1"/>
            <a:r>
              <a:rPr lang="it-IT" altLang="it-IT" sz="2800" dirty="0" err="1" smtClean="0"/>
              <a:t>Déclaration</a:t>
            </a:r>
            <a:r>
              <a:rPr lang="it-IT" altLang="it-IT" sz="2800" dirty="0" smtClean="0"/>
              <a:t> </a:t>
            </a:r>
            <a:r>
              <a:rPr lang="it-IT" altLang="it-IT" sz="2800" dirty="0" err="1" smtClean="0"/>
              <a:t>des</a:t>
            </a:r>
            <a:r>
              <a:rPr lang="it-IT" altLang="it-IT" sz="2800" dirty="0" smtClean="0"/>
              <a:t> </a:t>
            </a:r>
            <a:r>
              <a:rPr lang="it-IT" altLang="it-IT" sz="2800" dirty="0" err="1" smtClean="0"/>
              <a:t>droits</a:t>
            </a:r>
            <a:r>
              <a:rPr lang="it-IT" altLang="it-IT" sz="2800" dirty="0" smtClean="0"/>
              <a:t> de l’</a:t>
            </a:r>
            <a:r>
              <a:rPr lang="it-IT" altLang="it-IT" sz="2800" dirty="0" err="1" smtClean="0"/>
              <a:t>homme</a:t>
            </a:r>
            <a:r>
              <a:rPr lang="it-IT" altLang="it-IT" sz="2800" dirty="0" smtClean="0"/>
              <a:t> et </a:t>
            </a:r>
            <a:r>
              <a:rPr lang="it-IT" altLang="it-IT" sz="2800" dirty="0" err="1" smtClean="0"/>
              <a:t>du</a:t>
            </a:r>
            <a:r>
              <a:rPr lang="it-IT" altLang="it-IT" sz="2800" dirty="0" smtClean="0"/>
              <a:t> </a:t>
            </a:r>
            <a:r>
              <a:rPr lang="it-IT" altLang="it-IT" sz="2800" dirty="0" err="1" smtClean="0"/>
              <a:t>citoyen</a:t>
            </a:r>
            <a:r>
              <a:rPr lang="it-IT" altLang="it-IT" sz="2800" dirty="0" smtClean="0"/>
              <a:t/>
            </a:r>
            <a:br>
              <a:rPr lang="it-IT" altLang="it-IT" sz="2800" dirty="0" smtClean="0"/>
            </a:br>
            <a:r>
              <a:rPr lang="it-IT" altLang="it-IT" sz="2800" dirty="0" smtClean="0"/>
              <a:t>1789</a:t>
            </a:r>
          </a:p>
        </p:txBody>
      </p:sp>
      <p:pic>
        <p:nvPicPr>
          <p:cNvPr id="5123" name="Segnaposto contenuto 3" descr="220px-Le_Barbier_Dichiarazione_dei_diritti_dell'uomo.jpg"/>
          <p:cNvPicPr>
            <a:picLocks noGrp="1" noChangeAspect="1"/>
          </p:cNvPicPr>
          <p:nvPr>
            <p:ph idx="1"/>
          </p:nvPr>
        </p:nvPicPr>
        <p:blipFill>
          <a:blip r:embed="rId2">
            <a:extLst>
              <a:ext uri="{28A0092B-C50C-407E-A947-70E740481C1C}">
                <a14:useLocalDpi xmlns:a14="http://schemas.microsoft.com/office/drawing/2010/main" val="0"/>
              </a:ext>
            </a:extLst>
          </a:blip>
          <a:srcRect l="-74802" r="-74802"/>
          <a:stretch>
            <a:fillRect/>
          </a:stretch>
        </p:blipFill>
        <p:spPr/>
      </p:pic>
    </p:spTree>
    <p:extLst>
      <p:ext uri="{BB962C8B-B14F-4D97-AF65-F5344CB8AC3E}">
        <p14:creationId xmlns:p14="http://schemas.microsoft.com/office/powerpoint/2010/main" val="183435659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fr-FR" altLang="it-IT" sz="2800" smtClean="0">
                <a:solidFill>
                  <a:schemeClr val="tx1"/>
                </a:solidFill>
              </a:rPr>
              <a:t>La « Déclaration des droits de l’homme et du citoyen » 1789</a:t>
            </a:r>
            <a:endParaRPr lang="it-IT" altLang="it-IT" sz="2800" smtClean="0"/>
          </a:p>
        </p:txBody>
      </p:sp>
      <p:sp>
        <p:nvSpPr>
          <p:cNvPr id="6147" name="Segnaposto contenuto 2"/>
          <p:cNvSpPr>
            <a:spLocks noGrp="1"/>
          </p:cNvSpPr>
          <p:nvPr>
            <p:ph idx="1"/>
          </p:nvPr>
        </p:nvSpPr>
        <p:spPr>
          <a:xfrm>
            <a:off x="468313" y="1700213"/>
            <a:ext cx="8229600" cy="4525962"/>
          </a:xfrm>
        </p:spPr>
        <p:txBody>
          <a:bodyPr>
            <a:normAutofit fontScale="92500"/>
          </a:bodyPr>
          <a:lstStyle/>
          <a:p>
            <a:pPr algn="just" eaLnBrk="1" hangingPunct="1"/>
            <a:r>
              <a:rPr lang="fr-FR" altLang="it-IT" sz="2400" dirty="0" smtClean="0"/>
              <a:t>Texte de la Révolution française qui a profondément forgé l’esprit juridique de la France et le concept de démocratie</a:t>
            </a:r>
          </a:p>
          <a:p>
            <a:pPr algn="just" eaLnBrk="1" hangingPunct="1"/>
            <a:r>
              <a:rPr lang="fr-FR" altLang="it-IT" sz="2400" dirty="0" smtClean="0"/>
              <a:t>Article premier. Les hommes naissent et demeurent libres et égaux en droits. Les distinctions sociales ne peuvent être fondées que sur l’utilité commune.</a:t>
            </a:r>
          </a:p>
          <a:p>
            <a:pPr algn="just" eaLnBrk="1" hangingPunct="1"/>
            <a:r>
              <a:rPr lang="it-IT" altLang="it-IT" sz="2400" dirty="0" smtClean="0"/>
              <a:t>Art. 2. </a:t>
            </a:r>
            <a:r>
              <a:rPr lang="fr-FR" altLang="it-IT" sz="2400" dirty="0" smtClean="0"/>
              <a:t>Le but de toute association politique est la conservation des droits naturels et imprescriptibles de l’Homme. Ces droits sont la liberté, la propriété, la sûreté et la résistance à l’oppression.</a:t>
            </a:r>
          </a:p>
          <a:p>
            <a:pPr algn="just"/>
            <a:r>
              <a:rPr lang="fr-FR" altLang="it-IT" sz="2400" dirty="0" smtClean="0"/>
              <a:t>Devenu au fil des siècles une </a:t>
            </a:r>
            <a:r>
              <a:rPr lang="fr-FR" altLang="it-IT" sz="2400" b="1" dirty="0" smtClean="0"/>
              <a:t>référence</a:t>
            </a:r>
            <a:r>
              <a:rPr lang="fr-FR" altLang="it-IT" sz="2400" dirty="0" smtClean="0"/>
              <a:t> aussi bien française qu’internationale </a:t>
            </a:r>
            <a:r>
              <a:rPr lang="fr-FR" altLang="it-IT" sz="2400" b="1" dirty="0" smtClean="0"/>
              <a:t>: </a:t>
            </a:r>
            <a:r>
              <a:rPr lang="fr-FR" sz="2400" b="1" dirty="0">
                <a:ea typeface="ＭＳ Ｐゴシック" charset="0"/>
              </a:rPr>
              <a:t>« Déclaration universelle des droits de l'homme » (DUDH) </a:t>
            </a:r>
            <a:r>
              <a:rPr lang="fr-FR" sz="2400" b="1" dirty="0" smtClean="0">
                <a:ea typeface="ＭＳ Ｐゴシック" charset="0"/>
              </a:rPr>
              <a:t>1948, adoptée </a:t>
            </a:r>
            <a:r>
              <a:rPr lang="fr-FR" sz="2400" b="1" dirty="0">
                <a:ea typeface="ＭＳ Ｐゴシック" charset="0"/>
              </a:rPr>
              <a:t>et proclamée par l’Assemblée générale des Nations Unies.</a:t>
            </a:r>
          </a:p>
          <a:p>
            <a:pPr eaLnBrk="1" hangingPunct="1"/>
            <a:endParaRPr lang="it-IT" altLang="it-IT" dirty="0" smtClean="0"/>
          </a:p>
        </p:txBody>
      </p:sp>
    </p:spTree>
    <p:extLst>
      <p:ext uri="{BB962C8B-B14F-4D97-AF65-F5344CB8AC3E}">
        <p14:creationId xmlns:p14="http://schemas.microsoft.com/office/powerpoint/2010/main" val="24810276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2023</TotalTime>
  <Words>4638</Words>
  <Application>Microsoft Macintosh PowerPoint</Application>
  <PresentationFormat>Presentazione su schermo (4:3)</PresentationFormat>
  <Paragraphs>294</Paragraphs>
  <Slides>70</Slides>
  <Notes>0</Notes>
  <HiddenSlides>0</HiddenSlides>
  <MMClips>0</MMClips>
  <ScaleCrop>false</ScaleCrop>
  <HeadingPairs>
    <vt:vector size="4" baseType="variant">
      <vt:variant>
        <vt:lpstr>Tema</vt:lpstr>
      </vt:variant>
      <vt:variant>
        <vt:i4>1</vt:i4>
      </vt:variant>
      <vt:variant>
        <vt:lpstr>Titoli diapositive</vt:lpstr>
      </vt:variant>
      <vt:variant>
        <vt:i4>70</vt:i4>
      </vt:variant>
    </vt:vector>
  </HeadingPairs>
  <TitlesOfParts>
    <vt:vector size="71" baseType="lpstr">
      <vt:lpstr>Tema di Office</vt:lpstr>
      <vt:lpstr>Les Constitutions françaises </vt:lpstr>
      <vt:lpstr> A partir de  la Constitution de la Ve République : 1958  </vt:lpstr>
      <vt:lpstr> La Constitution de la Ve République : 1958 https://www.legifrance.gouv.fr/Droit-francais/Constitution </vt:lpstr>
      <vt:lpstr>La Constitution de la Ve République : 1958 </vt:lpstr>
      <vt:lpstr>Contexte du besoin de changement de Constitution Général de Gaulle </vt:lpstr>
      <vt:lpstr>L'élection du président de la République au suffrage universel direct (1962)</vt:lpstr>
      <vt:lpstr> Constitution de 1958. </vt:lpstr>
      <vt:lpstr>Déclaration des droits de l’homme et du citoyen 1789</vt:lpstr>
      <vt:lpstr>La « Déclaration des droits de l’homme et du citoyen » 1789</vt:lpstr>
      <vt:lpstr>Question de genre ?</vt:lpstr>
      <vt:lpstr>  DICHIARAZIONE DEI DIRITTI DELL’UOMO E DEL CITTADINO  </vt:lpstr>
      <vt:lpstr>Declaration of the Rights of Man and the Citizen</vt:lpstr>
      <vt:lpstr> Declaración de los Derechos del Hombre y del Ciudadano </vt:lpstr>
      <vt:lpstr>Question de genre </vt:lpstr>
      <vt:lpstr>Olympe de Gouges </vt:lpstr>
      <vt:lpstr>          </vt:lpstr>
      <vt:lpstr>Déclaration des droits de la femme et de la citoyenne </vt:lpstr>
      <vt:lpstr>DICHIARAZIONE DEI DIRITTI DELLA DONNA E DELLA CITTADINA</vt:lpstr>
      <vt:lpstr> Déclaration universelle des droits de l'homme »  1948 </vt:lpstr>
      <vt:lpstr>  Déclaration universelle des droits de l'homme Universal Declaration of Human Rights 10 décembre 1948  </vt:lpstr>
      <vt:lpstr>Article 1. en français et en anglais</vt:lpstr>
      <vt:lpstr>Declaración Universal de los Derechos Humanos </vt:lpstr>
      <vt:lpstr>Dichiarazione universale dei diritti umani </vt:lpstr>
      <vt:lpstr>Dichiarazione universale dei diritti umani </vt:lpstr>
      <vt:lpstr> Dichiarazione Universale dei Diritti dell'Uomo </vt:lpstr>
      <vt:lpstr>Banque de données UE IATE*</vt:lpstr>
      <vt:lpstr>A Canada (bilinguisme e bijuridique) </vt:lpstr>
      <vt:lpstr>Question sémantique Droit de l’homme et Droits humains</vt:lpstr>
      <vt:lpstr>Question sémantique </vt:lpstr>
      <vt:lpstr>Au Canada (bilinguisme e bijuridique)  « Droits de la personne » </vt:lpstr>
      <vt:lpstr> Aujourd’hui en France « Droits humains » dans la Constitution française ? : proposition du Haut conseil à l’égalité entre les femmes et les hommes  la Constitution (18 avril 2018) </vt:lpstr>
      <vt:lpstr>http://www.haut-conseil-egalite.gouv.fr/</vt:lpstr>
      <vt:lpstr>http://www.haut-conseil-egalite.gouv.fr/</vt:lpstr>
      <vt:lpstr>Préambule de la Constitution de 1946 18 articles</vt:lpstr>
      <vt:lpstr>Préambule de la Constitution de 1946 18 articles</vt:lpstr>
      <vt:lpstr>Préambule de la Constitution de 1946 18 articles</vt:lpstr>
      <vt:lpstr>Préambule de la Constitution de 1946 18 articles</vt:lpstr>
      <vt:lpstr>Préambule de la Constitution de 1946 Race</vt:lpstr>
      <vt:lpstr>Le mot race est-il de trop dans la Constitution française ? </vt:lpstr>
      <vt:lpstr>Le mot race dans les constitutions depuis quand?</vt:lpstr>
      <vt:lpstr>race dans les Constitutions étrangères avant la seconde guerre mondiale</vt:lpstr>
      <vt:lpstr>race dans les Constitutions étrangères après la seconde guerre mondiale</vt:lpstr>
      <vt:lpstr>Le mot race introduit après la Shoah </vt:lpstr>
      <vt:lpstr>Déclaration universelle des droits de l'homme 1948</vt:lpstr>
      <vt:lpstr>Constitution 1958</vt:lpstr>
      <vt:lpstr>Race aujourd’hui dans les textes législatifs</vt:lpstr>
      <vt:lpstr>Race aujourd’hui dans les textes législatifs</vt:lpstr>
      <vt:lpstr>Décret n° 2017-1230 du 3 août 2017 relatif aux provocations, diffamations et injures non publiques présentant un caractère raciste ou discriminatoire</vt:lpstr>
      <vt:lpstr>Article premier. La Constitution 1958</vt:lpstr>
      <vt:lpstr>Art. 2 de la Constitution française ajout sur la langue en 1992 (loi constitutionnelle)</vt:lpstr>
      <vt:lpstr>Article 3. Référendum</vt:lpstr>
      <vt:lpstr>Les référendums débat actuel suscité par le mouvement des Gilets Jaunes</vt:lpstr>
      <vt:lpstr>Art. 11 de la Constitution 1958 (23 juillet 2008) Référendum (d'initiative partagée)</vt:lpstr>
      <vt:lpstr>Art. 11 de la Constitution 1958 Référendum (d'initiative partagée)</vt:lpstr>
      <vt:lpstr>Définition de loi organique </vt:lpstr>
      <vt:lpstr>Définition de loi organique </vt:lpstr>
      <vt:lpstr>Le référendum d'initiative citoyenne (RIC) </vt:lpstr>
      <vt:lpstr>RIC et Référendum d'initiative partagée</vt:lpstr>
      <vt:lpstr>Le RIC</vt:lpstr>
      <vt:lpstr>Référendum d'Initiative Citoyenne Délibératif  </vt:lpstr>
      <vt:lpstr>http://tnova.fr/ </vt:lpstr>
      <vt:lpstr>RIC «délibératif»</vt:lpstr>
      <vt:lpstr>RIC «délibératif»</vt:lpstr>
      <vt:lpstr>RIC «délibératif»</vt:lpstr>
      <vt:lpstr>Question du quorum</vt:lpstr>
      <vt:lpstr>Article 49.3, mode d'emploi  A propos de la Réforme des retraites</vt:lpstr>
      <vt:lpstr>L'article 49. 3</vt:lpstr>
      <vt:lpstr>Article 49. alinéa 3 de la Constitution française (V°)</vt:lpstr>
      <vt:lpstr>Langues de France</vt:lpstr>
      <vt:lpstr>l'article 75-1  Révision constitutionnelle du 23 juillet 2008</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44</cp:revision>
  <dcterms:created xsi:type="dcterms:W3CDTF">2020-05-03T17:58:59Z</dcterms:created>
  <dcterms:modified xsi:type="dcterms:W3CDTF">2020-05-11T10:18:03Z</dcterms:modified>
</cp:coreProperties>
</file>